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67" r:id="rId3"/>
    <p:sldMasterId id="2147483698" r:id="rId4"/>
  </p:sldMasterIdLst>
  <p:notesMasterIdLst>
    <p:notesMasterId r:id="rId31"/>
  </p:notesMasterIdLst>
  <p:handoutMasterIdLst>
    <p:handoutMasterId r:id="rId32"/>
  </p:handoutMasterIdLst>
  <p:sldIdLst>
    <p:sldId id="258" r:id="rId5"/>
    <p:sldId id="344" r:id="rId6"/>
    <p:sldId id="312" r:id="rId7"/>
    <p:sldId id="288" r:id="rId8"/>
    <p:sldId id="289" r:id="rId9"/>
    <p:sldId id="291" r:id="rId10"/>
    <p:sldId id="292" r:id="rId11"/>
    <p:sldId id="332" r:id="rId12"/>
    <p:sldId id="339" r:id="rId13"/>
    <p:sldId id="341" r:id="rId14"/>
    <p:sldId id="330" r:id="rId15"/>
    <p:sldId id="329" r:id="rId16"/>
    <p:sldId id="340" r:id="rId17"/>
    <p:sldId id="342" r:id="rId18"/>
    <p:sldId id="337" r:id="rId19"/>
    <p:sldId id="294" r:id="rId20"/>
    <p:sldId id="335" r:id="rId21"/>
    <p:sldId id="338" r:id="rId22"/>
    <p:sldId id="333" r:id="rId23"/>
    <p:sldId id="334" r:id="rId24"/>
    <p:sldId id="295" r:id="rId25"/>
    <p:sldId id="318" r:id="rId26"/>
    <p:sldId id="336" r:id="rId27"/>
    <p:sldId id="293" r:id="rId28"/>
    <p:sldId id="331" r:id="rId29"/>
    <p:sldId id="343" r:id="rId30"/>
  </p:sldIdLst>
  <p:sldSz cx="9144000" cy="6858000" type="screen4x3"/>
  <p:notesSz cx="6858000" cy="9144000"/>
  <p:defaultText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23FF2F"/>
    <a:srgbClr val="385D8A"/>
    <a:srgbClr val="1E1C11"/>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5" autoAdjust="0"/>
    <p:restoredTop sz="90468" autoAdjust="0"/>
  </p:normalViewPr>
  <p:slideViewPr>
    <p:cSldViewPr>
      <p:cViewPr>
        <p:scale>
          <a:sx n="100" d="100"/>
          <a:sy n="100" d="100"/>
        </p:scale>
        <p:origin x="-288" y="-80"/>
      </p:cViewPr>
      <p:guideLst>
        <p:guide orient="horz" pos="240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0C4EE2-5257-A041-A9C4-05D11B5EDBA2}" type="datetimeFigureOut">
              <a:rPr lang="en-US" smtClean="0"/>
              <a:t>6/16/15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124D7A-3732-AB49-9E33-44D24206AB7F}" type="slidenum">
              <a:rPr lang="en-US" smtClean="0"/>
              <a:t>‹#›</a:t>
            </a:fld>
            <a:endParaRPr lang="en-US"/>
          </a:p>
        </p:txBody>
      </p:sp>
    </p:spTree>
    <p:extLst>
      <p:ext uri="{BB962C8B-B14F-4D97-AF65-F5344CB8AC3E}">
        <p14:creationId xmlns:p14="http://schemas.microsoft.com/office/powerpoint/2010/main" val="14593955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4D03FC-4B97-4C2A-9344-4966C8849585}" type="datetimeFigureOut">
              <a:rPr lang="en-US" smtClean="0"/>
              <a:t>6/16/15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2CD1D6-30B8-4037-A7CF-A10C129E0E9C}" type="slidenum">
              <a:rPr lang="en-US" smtClean="0"/>
              <a:t>‹#›</a:t>
            </a:fld>
            <a:endParaRPr lang="en-US"/>
          </a:p>
        </p:txBody>
      </p:sp>
    </p:spTree>
    <p:extLst>
      <p:ext uri="{BB962C8B-B14F-4D97-AF65-F5344CB8AC3E}">
        <p14:creationId xmlns:p14="http://schemas.microsoft.com/office/powerpoint/2010/main" val="1906421305"/>
      </p:ext>
    </p:extLst>
  </p:cSld>
  <p:clrMap bg1="lt1" tx1="dk1" bg2="lt2" tx2="dk2" accent1="accent1" accent2="accent2" accent3="accent3" accent4="accent4" accent5="accent5" accent6="accent6" hlink="hlink" folHlink="folHlink"/>
  <p:hf hdr="0" ftr="0" dt="0"/>
  <p:notesStyle>
    <a:lvl1pPr marL="0" algn="l" defTabSz="913653" rtl="0" eaLnBrk="1" latinLnBrk="0" hangingPunct="1">
      <a:defRPr sz="1200" kern="1200">
        <a:solidFill>
          <a:schemeClr val="tx1"/>
        </a:solidFill>
        <a:latin typeface="+mn-lt"/>
        <a:ea typeface="+mn-ea"/>
        <a:cs typeface="+mn-cs"/>
      </a:defRPr>
    </a:lvl1pPr>
    <a:lvl2pPr marL="456826" algn="l" defTabSz="913653" rtl="0" eaLnBrk="1" latinLnBrk="0" hangingPunct="1">
      <a:defRPr sz="1200" kern="1200">
        <a:solidFill>
          <a:schemeClr val="tx1"/>
        </a:solidFill>
        <a:latin typeface="+mn-lt"/>
        <a:ea typeface="+mn-ea"/>
        <a:cs typeface="+mn-cs"/>
      </a:defRPr>
    </a:lvl2pPr>
    <a:lvl3pPr marL="913653" algn="l" defTabSz="913653" rtl="0" eaLnBrk="1" latinLnBrk="0" hangingPunct="1">
      <a:defRPr sz="1200" kern="1200">
        <a:solidFill>
          <a:schemeClr val="tx1"/>
        </a:solidFill>
        <a:latin typeface="+mn-lt"/>
        <a:ea typeface="+mn-ea"/>
        <a:cs typeface="+mn-cs"/>
      </a:defRPr>
    </a:lvl3pPr>
    <a:lvl4pPr marL="1370478" algn="l" defTabSz="913653" rtl="0" eaLnBrk="1" latinLnBrk="0" hangingPunct="1">
      <a:defRPr sz="1200" kern="1200">
        <a:solidFill>
          <a:schemeClr val="tx1"/>
        </a:solidFill>
        <a:latin typeface="+mn-lt"/>
        <a:ea typeface="+mn-ea"/>
        <a:cs typeface="+mn-cs"/>
      </a:defRPr>
    </a:lvl4pPr>
    <a:lvl5pPr marL="1827306" algn="l" defTabSz="913653" rtl="0" eaLnBrk="1" latinLnBrk="0" hangingPunct="1">
      <a:defRPr sz="1200" kern="1200">
        <a:solidFill>
          <a:schemeClr val="tx1"/>
        </a:solidFill>
        <a:latin typeface="+mn-lt"/>
        <a:ea typeface="+mn-ea"/>
        <a:cs typeface="+mn-cs"/>
      </a:defRPr>
    </a:lvl5pPr>
    <a:lvl6pPr marL="2284131" algn="l" defTabSz="913653" rtl="0" eaLnBrk="1" latinLnBrk="0" hangingPunct="1">
      <a:defRPr sz="1200" kern="1200">
        <a:solidFill>
          <a:schemeClr val="tx1"/>
        </a:solidFill>
        <a:latin typeface="+mn-lt"/>
        <a:ea typeface="+mn-ea"/>
        <a:cs typeface="+mn-cs"/>
      </a:defRPr>
    </a:lvl6pPr>
    <a:lvl7pPr marL="2740959" algn="l" defTabSz="913653" rtl="0" eaLnBrk="1" latinLnBrk="0" hangingPunct="1">
      <a:defRPr sz="1200" kern="1200">
        <a:solidFill>
          <a:schemeClr val="tx1"/>
        </a:solidFill>
        <a:latin typeface="+mn-lt"/>
        <a:ea typeface="+mn-ea"/>
        <a:cs typeface="+mn-cs"/>
      </a:defRPr>
    </a:lvl7pPr>
    <a:lvl8pPr marL="3197785" algn="l" defTabSz="913653" rtl="0" eaLnBrk="1" latinLnBrk="0" hangingPunct="1">
      <a:defRPr sz="1200" kern="1200">
        <a:solidFill>
          <a:schemeClr val="tx1"/>
        </a:solidFill>
        <a:latin typeface="+mn-lt"/>
        <a:ea typeface="+mn-ea"/>
        <a:cs typeface="+mn-cs"/>
      </a:defRPr>
    </a:lvl8pPr>
    <a:lvl9pPr marL="3654611" algn="l" defTabSz="9136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pPr/>
              <a:t>1</a:t>
            </a:fld>
            <a:endParaRPr lang="en-US"/>
          </a:p>
        </p:txBody>
      </p:sp>
    </p:spTree>
    <p:extLst>
      <p:ext uri="{BB962C8B-B14F-4D97-AF65-F5344CB8AC3E}">
        <p14:creationId xmlns:p14="http://schemas.microsoft.com/office/powerpoint/2010/main" val="3003711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2014 Survey results:</a:t>
            </a:r>
          </a:p>
          <a:p>
            <a:r>
              <a:rPr lang="en-US" dirty="0" smtClean="0"/>
              <a:t>Nearly</a:t>
            </a:r>
            <a:r>
              <a:rPr lang="en-US" baseline="0" dirty="0" smtClean="0"/>
              <a:t> 75% of forecasters said it increased confidence in issuing warnings</a:t>
            </a:r>
          </a:p>
          <a:p>
            <a:r>
              <a:rPr lang="en-US" baseline="0" dirty="0" smtClean="0"/>
              <a:t>Nearly 50% said it increased lead time to severe hazards.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12</a:t>
            </a:fld>
            <a:endParaRPr lang="en-US" altLang="zh-CN">
              <a:solidFill>
                <a:srgbClr val="000000"/>
              </a:solidFill>
              <a:ea typeface="宋体"/>
            </a:endParaRPr>
          </a:p>
        </p:txBody>
      </p:sp>
    </p:spTree>
    <p:extLst>
      <p:ext uri="{BB962C8B-B14F-4D97-AF65-F5344CB8AC3E}">
        <p14:creationId xmlns:p14="http://schemas.microsoft.com/office/powerpoint/2010/main" val="2798318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working on ways of doing better discrimination of storm cells in lines, while maintaining low product latency. </a:t>
            </a:r>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14</a:t>
            </a:fld>
            <a:endParaRPr lang="en-US"/>
          </a:p>
        </p:txBody>
      </p:sp>
    </p:spTree>
    <p:extLst>
      <p:ext uri="{BB962C8B-B14F-4D97-AF65-F5344CB8AC3E}">
        <p14:creationId xmlns:p14="http://schemas.microsoft.com/office/powerpoint/2010/main" val="2764899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9000 storms (860 severe) for 2014 validation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80% threshold for skill/lead-time</a:t>
            </a:r>
            <a:r>
              <a:rPr lang="en-US" sz="1200" kern="1200" baseline="0" dirty="0" smtClean="0">
                <a:solidFill>
                  <a:schemeClr val="tx1"/>
                </a:solidFill>
                <a:effectLst/>
                <a:latin typeface="Calibri" pitchFamily="34" charset="0"/>
                <a:ea typeface="+mn-ea"/>
                <a:cs typeface="+mn-cs"/>
              </a:rPr>
              <a:t> plot (CSI:  32% model, 44% NWS)—CSI was 27% with median LT of 37 min @ 40% threshold.</a:t>
            </a:r>
            <a:endParaRPr lang="en-US" sz="1200" kern="120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May, June and July (1 August day)</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15</a:t>
            </a:fld>
            <a:endParaRPr lang="en-US" altLang="zh-CN">
              <a:solidFill>
                <a:srgbClr val="000000"/>
              </a:solidFill>
              <a:ea typeface="宋体"/>
            </a:endParaRPr>
          </a:p>
        </p:txBody>
      </p:sp>
    </p:spTree>
    <p:extLst>
      <p:ext uri="{BB962C8B-B14F-4D97-AF65-F5344CB8AC3E}">
        <p14:creationId xmlns:p14="http://schemas.microsoft.com/office/powerpoint/2010/main" val="4130704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9000 storms (860 severe) for 2014 validation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80% threshold for skill/lead-time</a:t>
            </a:r>
            <a:r>
              <a:rPr lang="en-US" sz="1200" kern="1200" baseline="0" dirty="0" smtClean="0">
                <a:solidFill>
                  <a:schemeClr val="tx1"/>
                </a:solidFill>
                <a:effectLst/>
                <a:latin typeface="Calibri" pitchFamily="34" charset="0"/>
                <a:ea typeface="+mn-ea"/>
                <a:cs typeface="+mn-cs"/>
              </a:rPr>
              <a:t> plot (CSI:  32% model, 44% NWS)—CSI was 27% with median LT of 37 min @ 40% threshold.</a:t>
            </a:r>
            <a:endParaRPr lang="en-US" sz="1200" kern="120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May, June and July (1 August day)</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16</a:t>
            </a:fld>
            <a:endParaRPr lang="en-US" altLang="zh-CN">
              <a:solidFill>
                <a:srgbClr val="000000"/>
              </a:solidFill>
              <a:ea typeface="宋体"/>
            </a:endParaRPr>
          </a:p>
        </p:txBody>
      </p:sp>
    </p:spTree>
    <p:extLst>
      <p:ext uri="{BB962C8B-B14F-4D97-AF65-F5344CB8AC3E}">
        <p14:creationId xmlns:p14="http://schemas.microsoft.com/office/powerpoint/2010/main" val="4130704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We</a:t>
            </a:r>
            <a:r>
              <a:rPr lang="en-US" sz="1200" kern="1200" baseline="0" dirty="0" smtClean="0">
                <a:solidFill>
                  <a:schemeClr val="tx1"/>
                </a:solidFill>
                <a:effectLst/>
                <a:latin typeface="Calibri" pitchFamily="34" charset="0"/>
                <a:ea typeface="+mn-ea"/>
                <a:cs typeface="+mn-cs"/>
              </a:rPr>
              <a:t> think that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is a useful tool for forecasters as is, but o</a:t>
            </a:r>
            <a:r>
              <a:rPr lang="en-US" sz="1200" kern="1200" dirty="0" smtClean="0">
                <a:solidFill>
                  <a:schemeClr val="tx1"/>
                </a:solidFill>
                <a:effectLst/>
                <a:latin typeface="Calibri" pitchFamily="34" charset="0"/>
                <a:ea typeface="+mn-ea"/>
                <a:cs typeface="+mn-cs"/>
              </a:rPr>
              <a:t>ne thing I want to stress</a:t>
            </a:r>
            <a:r>
              <a:rPr lang="en-US" sz="1200" kern="1200" baseline="0" dirty="0" smtClean="0">
                <a:solidFill>
                  <a:schemeClr val="tx1"/>
                </a:solidFill>
                <a:effectLst/>
                <a:latin typeface="Calibri" pitchFamily="34" charset="0"/>
                <a:ea typeface="+mn-ea"/>
                <a:cs typeface="+mn-cs"/>
              </a:rPr>
              <a:t> is that there is going to be a lot of development and improvements made in the coming years. The current model is just one small step in providing integrated warning guidance to forecasters.</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17</a:t>
            </a:fld>
            <a:endParaRPr lang="en-US" altLang="zh-CN">
              <a:solidFill>
                <a:srgbClr val="000000"/>
              </a:solidFill>
              <a:ea typeface="宋体"/>
            </a:endParaRPr>
          </a:p>
        </p:txBody>
      </p:sp>
    </p:spTree>
    <p:extLst>
      <p:ext uri="{BB962C8B-B14F-4D97-AF65-F5344CB8AC3E}">
        <p14:creationId xmlns:p14="http://schemas.microsoft.com/office/powerpoint/2010/main" val="4130704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We</a:t>
            </a:r>
            <a:r>
              <a:rPr lang="en-US" sz="1200" kern="1200" baseline="0" dirty="0" smtClean="0">
                <a:solidFill>
                  <a:schemeClr val="tx1"/>
                </a:solidFill>
                <a:effectLst/>
                <a:latin typeface="Calibri" pitchFamily="34" charset="0"/>
                <a:ea typeface="+mn-ea"/>
                <a:cs typeface="+mn-cs"/>
              </a:rPr>
              <a:t> think that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is a useful tool for forecasters as is, but o</a:t>
            </a:r>
            <a:r>
              <a:rPr lang="en-US" sz="1200" kern="1200" dirty="0" smtClean="0">
                <a:solidFill>
                  <a:schemeClr val="tx1"/>
                </a:solidFill>
                <a:effectLst/>
                <a:latin typeface="Calibri" pitchFamily="34" charset="0"/>
                <a:ea typeface="+mn-ea"/>
                <a:cs typeface="+mn-cs"/>
              </a:rPr>
              <a:t>ne thing I want to stress</a:t>
            </a:r>
            <a:r>
              <a:rPr lang="en-US" sz="1200" kern="1200" baseline="0" dirty="0" smtClean="0">
                <a:solidFill>
                  <a:schemeClr val="tx1"/>
                </a:solidFill>
                <a:effectLst/>
                <a:latin typeface="Calibri" pitchFamily="34" charset="0"/>
                <a:ea typeface="+mn-ea"/>
                <a:cs typeface="+mn-cs"/>
              </a:rPr>
              <a:t> is that there is going to be a lot of development and improvements made in the coming years. The current model is just one small step in providing integrated warning guidance to forecasters.</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18</a:t>
            </a:fld>
            <a:endParaRPr lang="en-US" altLang="zh-CN">
              <a:solidFill>
                <a:srgbClr val="000000"/>
              </a:solidFill>
              <a:ea typeface="宋体"/>
            </a:endParaRPr>
          </a:p>
        </p:txBody>
      </p:sp>
    </p:spTree>
    <p:extLst>
      <p:ext uri="{BB962C8B-B14F-4D97-AF65-F5344CB8AC3E}">
        <p14:creationId xmlns:p14="http://schemas.microsoft.com/office/powerpoint/2010/main" val="4130704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So in</a:t>
            </a:r>
            <a:r>
              <a:rPr lang="en-US" sz="1200" kern="1200" baseline="0" dirty="0" smtClean="0">
                <a:solidFill>
                  <a:schemeClr val="tx1"/>
                </a:solidFill>
                <a:effectLst/>
                <a:latin typeface="Calibri" pitchFamily="34" charset="0"/>
                <a:ea typeface="+mn-ea"/>
                <a:cs typeface="+mn-cs"/>
              </a:rPr>
              <a:t> part, we want to do what forecasters are already doing! &lt;read box&gt;. Forecasters use all sorts of useful information in a subjective manner to make warning decisions.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is just trying to put an </a:t>
            </a:r>
            <a:r>
              <a:rPr lang="en-US" sz="1200" b="1" kern="1200" baseline="0" dirty="0" smtClean="0">
                <a:solidFill>
                  <a:schemeClr val="tx1"/>
                </a:solidFill>
                <a:effectLst/>
                <a:latin typeface="Calibri" pitchFamily="34" charset="0"/>
                <a:ea typeface="+mn-ea"/>
                <a:cs typeface="+mn-cs"/>
              </a:rPr>
              <a:t>objective</a:t>
            </a:r>
            <a:r>
              <a:rPr lang="en-US" sz="1200" kern="1200" baseline="0" dirty="0" smtClean="0">
                <a:solidFill>
                  <a:schemeClr val="tx1"/>
                </a:solidFill>
                <a:effectLst/>
                <a:latin typeface="Calibri" pitchFamily="34" charset="0"/>
                <a:ea typeface="+mn-ea"/>
                <a:cs typeface="+mn-cs"/>
              </a:rPr>
              <a:t> probability on what the data tell the forecaster. Different tools and observations are useful for different situations, so we want to make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adaptable to the observations coming in. Total lightning information, additional NWP and radar fields, </a:t>
            </a:r>
            <a:r>
              <a:rPr lang="en-US" sz="1200" kern="1200" baseline="0" dirty="0" err="1" smtClean="0">
                <a:solidFill>
                  <a:schemeClr val="tx1"/>
                </a:solidFill>
                <a:effectLst/>
                <a:latin typeface="Calibri" pitchFamily="34" charset="0"/>
                <a:ea typeface="+mn-ea"/>
                <a:cs typeface="+mn-cs"/>
              </a:rPr>
              <a:t>ot</a:t>
            </a:r>
            <a:r>
              <a:rPr lang="en-US" sz="1200" kern="1200" baseline="0" dirty="0" smtClean="0">
                <a:solidFill>
                  <a:schemeClr val="tx1"/>
                </a:solidFill>
                <a:effectLst/>
                <a:latin typeface="Calibri" pitchFamily="34" charset="0"/>
                <a:ea typeface="+mn-ea"/>
                <a:cs typeface="+mn-cs"/>
              </a:rPr>
              <a:t> detection, and other storm-top information from satellite may help increase the utility of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in different situations.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19</a:t>
            </a:fld>
            <a:endParaRPr lang="en-US" altLang="zh-CN">
              <a:solidFill>
                <a:srgbClr val="000000"/>
              </a:solidFill>
              <a:ea typeface="宋体"/>
            </a:endParaRPr>
          </a:p>
        </p:txBody>
      </p:sp>
    </p:spTree>
    <p:extLst>
      <p:ext uri="{BB962C8B-B14F-4D97-AF65-F5344CB8AC3E}">
        <p14:creationId xmlns:p14="http://schemas.microsoft.com/office/powerpoint/2010/main" val="4130704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We’re not doing this</a:t>
            </a:r>
            <a:r>
              <a:rPr lang="en-US" sz="1200" kern="1200" baseline="0" dirty="0" smtClean="0">
                <a:solidFill>
                  <a:schemeClr val="tx1"/>
                </a:solidFill>
                <a:effectLst/>
                <a:latin typeface="Calibri" pitchFamily="34" charset="0"/>
                <a:ea typeface="+mn-ea"/>
                <a:cs typeface="+mn-cs"/>
              </a:rPr>
              <a:t> development in a vacuum. We’re using feedback from HWT forecasters, local PG experiments, leveraging research out of Boulder and Huntsville, AL, and we have a funded collaboration with some folks at NSSL in Norman. &lt;read box, describe figure&gt;. Forecasters at HWT were able to view these very experimental gridded threat swaths. So this is where warning operations is potentially headed.</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20</a:t>
            </a:fld>
            <a:endParaRPr lang="en-US" altLang="zh-CN">
              <a:solidFill>
                <a:srgbClr val="000000"/>
              </a:solidFill>
              <a:ea typeface="宋体"/>
            </a:endParaRPr>
          </a:p>
        </p:txBody>
      </p:sp>
    </p:spTree>
    <p:extLst>
      <p:ext uri="{BB962C8B-B14F-4D97-AF65-F5344CB8AC3E}">
        <p14:creationId xmlns:p14="http://schemas.microsoft.com/office/powerpoint/2010/main" val="4130704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all sorts of new promising data sets that will have a positive impact</a:t>
            </a:r>
            <a:r>
              <a:rPr lang="en-US" baseline="0" dirty="0" smtClean="0"/>
              <a:t> on severe weather warning operations. Linking together the pertinent aspects of these data will hopefully only improve the performance of the statistical model, and give forecasters even more confidence, situational awareness, and lead-time to severe hazards. &lt;boxes&gt; But all of this takes time and careful research…we can’t just stick in any and every dataset. A statistical model is only as good as it’s training, so we have to be diligent. </a:t>
            </a:r>
            <a:r>
              <a:rPr lang="en-US" dirty="0" smtClean="0"/>
              <a:t>Many forecasters have voiced a desire</a:t>
            </a:r>
            <a:r>
              <a:rPr lang="en-US" baseline="0" dirty="0" smtClean="0"/>
              <a:t> to see probabilistic forecasts tailored to each hazard.</a:t>
            </a:r>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21</a:t>
            </a:fld>
            <a:endParaRPr lang="en-US"/>
          </a:p>
        </p:txBody>
      </p:sp>
    </p:spTree>
    <p:extLst>
      <p:ext uri="{BB962C8B-B14F-4D97-AF65-F5344CB8AC3E}">
        <p14:creationId xmlns:p14="http://schemas.microsoft.com/office/powerpoint/2010/main" val="1548816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42B209D-045C-954B-84AF-9D35F22EF961}" type="slidenum">
              <a:rPr lang="en-US" smtClean="0"/>
              <a:t>22</a:t>
            </a:fld>
            <a:endParaRPr lang="en-US"/>
          </a:p>
        </p:txBody>
      </p:sp>
    </p:spTree>
    <p:extLst>
      <p:ext uri="{BB962C8B-B14F-4D97-AF65-F5344CB8AC3E}">
        <p14:creationId xmlns:p14="http://schemas.microsoft.com/office/powerpoint/2010/main" val="4237574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Chris </a:t>
            </a:r>
            <a:r>
              <a:rPr lang="en-US" dirty="0" err="1" smtClean="0"/>
              <a:t>Karstens</a:t>
            </a:r>
            <a:endParaRPr lang="en-US" dirty="0" smtClean="0"/>
          </a:p>
          <a:p>
            <a:r>
              <a:rPr lang="en-US" dirty="0" smtClean="0"/>
              <a:t>Kristin Calhoun</a:t>
            </a:r>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2</a:t>
            </a:fld>
            <a:endParaRPr lang="en-US"/>
          </a:p>
        </p:txBody>
      </p:sp>
    </p:spTree>
    <p:extLst>
      <p:ext uri="{BB962C8B-B14F-4D97-AF65-F5344CB8AC3E}">
        <p14:creationId xmlns:p14="http://schemas.microsoft.com/office/powerpoint/2010/main" val="1948699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smtClean="0"/>
              <a:t>ProbSevere</a:t>
            </a:r>
            <a:r>
              <a:rPr lang="en-US" baseline="0" dirty="0" smtClean="0"/>
              <a:t> plug-in is </a:t>
            </a:r>
            <a:r>
              <a:rPr lang="en-US" baseline="0" dirty="0" err="1" smtClean="0"/>
              <a:t>baselined</a:t>
            </a:r>
            <a:r>
              <a:rPr lang="en-US" baseline="0" dirty="0" smtClean="0"/>
              <a:t> in AWIPS-2 v. 14.4</a:t>
            </a:r>
          </a:p>
          <a:p>
            <a:r>
              <a:rPr lang="en-US" baseline="0" dirty="0" smtClean="0"/>
              <a:t>Until your offices upgrade, you can visit our a webpage, which has a </a:t>
            </a:r>
            <a:r>
              <a:rPr lang="en-US" baseline="0" dirty="0" err="1" smtClean="0"/>
              <a:t>google</a:t>
            </a:r>
            <a:r>
              <a:rPr lang="en-US" baseline="0" dirty="0" smtClean="0"/>
              <a:t> maps interface, and scroll over capability much like what you would see in AWIPS2.</a:t>
            </a:r>
          </a:p>
          <a:p>
            <a:r>
              <a:rPr lang="en-US" baseline="0" dirty="0" smtClean="0"/>
              <a:t>The website also links to </a:t>
            </a:r>
            <a:r>
              <a:rPr lang="en-US" baseline="0" dirty="0" err="1" smtClean="0"/>
              <a:t>blogposts</a:t>
            </a:r>
            <a:r>
              <a:rPr lang="en-US" baseline="0" dirty="0" smtClean="0"/>
              <a:t> about </a:t>
            </a:r>
            <a:r>
              <a:rPr lang="en-US" baseline="0" dirty="0" err="1" smtClean="0"/>
              <a:t>ProbSevere</a:t>
            </a:r>
            <a:r>
              <a:rPr lang="en-US" baseline="0" dirty="0" smtClean="0"/>
              <a:t> from the GOES-R HWT blog and the CIMSS satellite blog.</a:t>
            </a:r>
          </a:p>
          <a:p>
            <a:r>
              <a:rPr lang="en-US" baseline="0" dirty="0" smtClean="0"/>
              <a:t>At the bottom there are links to a couple published papers and some training materials given to forecasters at HWT. </a:t>
            </a:r>
            <a:br>
              <a:rPr lang="en-US" baseline="0" dirty="0" smtClean="0"/>
            </a:br>
            <a:endParaRPr lang="en-US" baseline="0" dirty="0" smtClean="0"/>
          </a:p>
          <a:p>
            <a:r>
              <a:rPr lang="en-US" baseline="0" dirty="0" smtClean="0"/>
              <a:t>Please don’t hesitate to send us emails with general questions or comments or from specific cases you observe. We love hearing from the operational community! </a:t>
            </a:r>
          </a:p>
          <a:p>
            <a:r>
              <a:rPr lang="en-US" baseline="0" dirty="0" smtClean="0"/>
              <a:t>Questions?</a:t>
            </a:r>
            <a:endParaRPr lang="en-US" dirty="0" smtClean="0"/>
          </a:p>
        </p:txBody>
      </p:sp>
      <p:sp>
        <p:nvSpPr>
          <p:cNvPr id="4" name="Slide Number Placeholder 3"/>
          <p:cNvSpPr>
            <a:spLocks noGrp="1"/>
          </p:cNvSpPr>
          <p:nvPr>
            <p:ph type="sldNum" sz="quarter" idx="10"/>
          </p:nvPr>
        </p:nvSpPr>
        <p:spPr/>
        <p:txBody>
          <a:bodyPr/>
          <a:lstStyle/>
          <a:p>
            <a:fld id="{842B209D-045C-954B-84AF-9D35F22EF961}" type="slidenum">
              <a:rPr lang="en-US" smtClean="0"/>
              <a:t>23</a:t>
            </a:fld>
            <a:endParaRPr lang="en-US"/>
          </a:p>
        </p:txBody>
      </p:sp>
    </p:spTree>
    <p:extLst>
      <p:ext uri="{BB962C8B-B14F-4D97-AF65-F5344CB8AC3E}">
        <p14:creationId xmlns:p14="http://schemas.microsoft.com/office/powerpoint/2010/main" val="4237574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9000 storms (860 severe) for 2014 validation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Decent reliability, a</a:t>
            </a:r>
            <a:r>
              <a:rPr lang="en-US" sz="1200" kern="1200" baseline="0" dirty="0" smtClean="0">
                <a:solidFill>
                  <a:schemeClr val="tx1"/>
                </a:solidFill>
                <a:effectLst/>
                <a:latin typeface="Calibri" pitchFamily="34" charset="0"/>
                <a:ea typeface="+mn-ea"/>
                <a:cs typeface="+mn-cs"/>
              </a:rPr>
              <a:t> bit of </a:t>
            </a:r>
            <a:r>
              <a:rPr lang="en-US" sz="1200" kern="1200" baseline="0" dirty="0" err="1" smtClean="0">
                <a:solidFill>
                  <a:schemeClr val="tx1"/>
                </a:solidFill>
                <a:effectLst/>
                <a:latin typeface="Calibri" pitchFamily="34" charset="0"/>
                <a:ea typeface="+mn-ea"/>
                <a:cs typeface="+mn-cs"/>
              </a:rPr>
              <a:t>overforecasting</a:t>
            </a:r>
            <a:r>
              <a:rPr lang="en-US" sz="1200" kern="1200" baseline="0" dirty="0" smtClean="0">
                <a:solidFill>
                  <a:schemeClr val="tx1"/>
                </a:solidFill>
                <a:effectLst/>
                <a:latin typeface="Calibri" pitchFamily="34" charset="0"/>
                <a:ea typeface="+mn-ea"/>
                <a:cs typeface="+mn-cs"/>
              </a:rPr>
              <a:t>/overconfident.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Calibri" pitchFamily="34" charset="0"/>
                <a:ea typeface="+mn-ea"/>
                <a:cs typeface="+mn-cs"/>
              </a:rPr>
              <a:t>1 </a:t>
            </a:r>
            <a:r>
              <a:rPr lang="en-US" sz="1200" kern="1200" baseline="0" dirty="0" err="1" smtClean="0">
                <a:solidFill>
                  <a:schemeClr val="tx1"/>
                </a:solidFill>
                <a:effectLst/>
                <a:latin typeface="Calibri" pitchFamily="34" charset="0"/>
                <a:ea typeface="+mn-ea"/>
                <a:cs typeface="+mn-cs"/>
              </a:rPr>
              <a:t>ct</a:t>
            </a:r>
            <a:r>
              <a:rPr lang="en-US" sz="1200" kern="1200" baseline="0" dirty="0" smtClean="0">
                <a:solidFill>
                  <a:schemeClr val="tx1"/>
                </a:solidFill>
                <a:effectLst/>
                <a:latin typeface="Calibri" pitchFamily="34" charset="0"/>
                <a:ea typeface="+mn-ea"/>
                <a:cs typeface="+mn-cs"/>
              </a:rPr>
              <a:t> per bin per storm (if </a:t>
            </a:r>
            <a:r>
              <a:rPr lang="en-US" sz="1200" kern="1200" baseline="0" dirty="0" err="1" smtClean="0">
                <a:solidFill>
                  <a:schemeClr val="tx1"/>
                </a:solidFill>
                <a:effectLst/>
                <a:latin typeface="Calibri" pitchFamily="34" charset="0"/>
                <a:ea typeface="+mn-ea"/>
                <a:cs typeface="+mn-cs"/>
              </a:rPr>
              <a:t>prob</a:t>
            </a:r>
            <a:r>
              <a:rPr lang="en-US" sz="1200" kern="1200" baseline="0" dirty="0" smtClean="0">
                <a:solidFill>
                  <a:schemeClr val="tx1"/>
                </a:solidFill>
                <a:effectLst/>
                <a:latin typeface="Calibri" pitchFamily="34" charset="0"/>
                <a:ea typeface="+mn-ea"/>
                <a:cs typeface="+mn-cs"/>
              </a:rPr>
              <a:t> in that bin). NOT every forecast.</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24</a:t>
            </a:fld>
            <a:endParaRPr lang="en-US" altLang="zh-CN">
              <a:solidFill>
                <a:srgbClr val="000000"/>
              </a:solidFill>
              <a:ea typeface="宋体"/>
            </a:endParaRPr>
          </a:p>
        </p:txBody>
      </p:sp>
    </p:spTree>
    <p:extLst>
      <p:ext uri="{BB962C8B-B14F-4D97-AF65-F5344CB8AC3E}">
        <p14:creationId xmlns:p14="http://schemas.microsoft.com/office/powerpoint/2010/main" val="4130704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25</a:t>
            </a:fld>
            <a:endParaRPr lang="en-US" altLang="zh-CN">
              <a:solidFill>
                <a:srgbClr val="000000"/>
              </a:solidFill>
              <a:ea typeface="宋体"/>
            </a:endParaRPr>
          </a:p>
        </p:txBody>
      </p:sp>
    </p:spTree>
    <p:extLst>
      <p:ext uri="{BB962C8B-B14F-4D97-AF65-F5344CB8AC3E}">
        <p14:creationId xmlns:p14="http://schemas.microsoft.com/office/powerpoint/2010/main" val="2798318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3</a:t>
            </a:fld>
            <a:endParaRPr lang="en-US" altLang="zh-CN">
              <a:solidFill>
                <a:srgbClr val="000000"/>
              </a:solidFill>
              <a:ea typeface="宋体"/>
            </a:endParaRPr>
          </a:p>
        </p:txBody>
      </p:sp>
    </p:spTree>
    <p:extLst>
      <p:ext uri="{BB962C8B-B14F-4D97-AF65-F5344CB8AC3E}">
        <p14:creationId xmlns:p14="http://schemas.microsoft.com/office/powerpoint/2010/main" val="1572355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dirty="0" smtClean="0"/>
              <a:t>MRMS</a:t>
            </a:r>
            <a:r>
              <a:rPr lang="en-US" baseline="0" dirty="0" smtClean="0"/>
              <a:t> fields every 2 min</a:t>
            </a:r>
          </a:p>
          <a:p>
            <a:r>
              <a:rPr lang="en-US" baseline="0" dirty="0" smtClean="0"/>
              <a:t>GOES scans about every 7.5 min in RSO</a:t>
            </a:r>
          </a:p>
          <a:p>
            <a:r>
              <a:rPr lang="en-US" baseline="0" dirty="0" smtClean="0"/>
              <a:t>We use 4 new RAP grids each hour</a:t>
            </a:r>
          </a:p>
          <a:p>
            <a:endParaRPr lang="en-US" baseline="0" dirty="0" smtClean="0"/>
          </a:p>
          <a:p>
            <a:r>
              <a:rPr lang="en-US" baseline="0" dirty="0" smtClean="0"/>
              <a:t>You can see the Input data counter ticking up, but note that the output file size at each time stays about the same, -- usually around 200 </a:t>
            </a:r>
            <a:r>
              <a:rPr lang="en-US" baseline="0" dirty="0" err="1" smtClean="0"/>
              <a:t>kB</a:t>
            </a:r>
            <a:r>
              <a:rPr lang="en-US" baseline="0" dirty="0" smtClean="0"/>
              <a:t>. This is the file that AWIPS2 uses to render and display the </a:t>
            </a:r>
            <a:r>
              <a:rPr lang="en-US" baseline="0" dirty="0" err="1" smtClean="0"/>
              <a:t>ProbSevere</a:t>
            </a:r>
            <a:r>
              <a:rPr lang="en-US" baseline="0" dirty="0" smtClean="0"/>
              <a:t> data.</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4</a:t>
            </a:fld>
            <a:endParaRPr lang="en-US" altLang="zh-CN">
              <a:solidFill>
                <a:srgbClr val="000000"/>
              </a:solidFill>
              <a:ea typeface="宋体"/>
            </a:endParaRPr>
          </a:p>
        </p:txBody>
      </p:sp>
    </p:spTree>
    <p:extLst>
      <p:ext uri="{BB962C8B-B14F-4D97-AF65-F5344CB8AC3E}">
        <p14:creationId xmlns:p14="http://schemas.microsoft.com/office/powerpoint/2010/main" val="1429124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Here is what an hour of processing looks like. By adding GOES-R, we have a 7-fold increase in input</a:t>
            </a:r>
            <a:r>
              <a:rPr lang="en-US" baseline="0" dirty="0" smtClean="0"/>
              <a:t> data. Tacking on HRRR data, it’s about an order of magnitude increase in input, yet we still have a consistent output file size of about 200kB.</a:t>
            </a:r>
            <a:br>
              <a:rPr lang="en-US" baseline="0" dirty="0" smtClean="0"/>
            </a:br>
            <a:r>
              <a:rPr lang="en-US" baseline="0" dirty="0" smtClean="0"/>
              <a:t/>
            </a:r>
            <a:br>
              <a:rPr lang="en-US" baseline="0" dirty="0" smtClean="0"/>
            </a:br>
            <a:r>
              <a:rPr lang="en-US" baseline="0" dirty="0" smtClean="0"/>
              <a:t>These estimates are basically just assuming the data we are using now, scaled up for higher spatial and temporal resolution. This doesn’t take into account new data we plan to use including more spectral bands, more NWP-derived fields, dual-pol variables, and total lightning data.</a:t>
            </a:r>
          </a:p>
          <a:p>
            <a:r>
              <a:rPr lang="en-US" baseline="0" dirty="0" smtClean="0"/>
              <a:t/>
            </a:r>
            <a:br>
              <a:rPr lang="en-US" baseline="0" dirty="0" smtClean="0"/>
            </a:br>
            <a:r>
              <a:rPr lang="en-US" baseline="0" dirty="0" smtClean="0"/>
              <a:t>So you can see you how </a:t>
            </a:r>
            <a:r>
              <a:rPr lang="en-US" baseline="0" dirty="0" err="1" smtClean="0"/>
              <a:t>ProbSevere</a:t>
            </a:r>
            <a:r>
              <a:rPr lang="en-US" baseline="0" dirty="0" smtClean="0"/>
              <a:t> is trying to find a coherent, pertinent signal in an increasingly large ocean of useful data.</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5</a:t>
            </a:fld>
            <a:endParaRPr lang="en-US" altLang="zh-CN">
              <a:solidFill>
                <a:srgbClr val="000000"/>
              </a:solidFill>
              <a:ea typeface="宋体"/>
            </a:endParaRPr>
          </a:p>
        </p:txBody>
      </p:sp>
    </p:spTree>
    <p:extLst>
      <p:ext uri="{BB962C8B-B14F-4D97-AF65-F5344CB8AC3E}">
        <p14:creationId xmlns:p14="http://schemas.microsoft.com/office/powerpoint/2010/main" val="1429124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One thing I learned at HWT the last couple of years is that forecasters</a:t>
            </a:r>
            <a:r>
              <a:rPr lang="en-US" baseline="0" dirty="0" smtClean="0"/>
              <a:t> prize their AWIPS2 screen space. Their screen real-estate is even more precious during warning operations, as radar is the predominant tool used. </a:t>
            </a:r>
          </a:p>
          <a:p>
            <a:r>
              <a:rPr lang="en-US" sz="1200" kern="1200" dirty="0" smtClean="0">
                <a:solidFill>
                  <a:schemeClr val="tx1"/>
                </a:solidFill>
                <a:effectLst/>
                <a:latin typeface="Calibri" pitchFamily="34" charset="0"/>
                <a:ea typeface="+mn-ea"/>
                <a:cs typeface="+mn-cs"/>
              </a:rPr>
              <a:t>So that is why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display for AWIPS2</a:t>
            </a:r>
            <a:r>
              <a:rPr lang="en-US" sz="1200" kern="1200" baseline="0" dirty="0" smtClean="0">
                <a:solidFill>
                  <a:schemeClr val="tx1"/>
                </a:solidFill>
                <a:effectLst/>
                <a:latin typeface="Calibri" pitchFamily="34" charset="0"/>
                <a:ea typeface="+mn-ea"/>
                <a:cs typeface="+mn-cs"/>
              </a:rPr>
              <a:t> is meant to complement and enhance forecasters’ current warning operations. </a:t>
            </a:r>
            <a:endParaRPr lang="en-US" sz="1200" kern="1200" dirty="0" smtClean="0">
              <a:solidFill>
                <a:schemeClr val="tx1"/>
              </a:solidFill>
              <a:effectLst/>
              <a:latin typeface="Calibri" pitchFamily="34" charset="0"/>
              <a:ea typeface="+mn-ea"/>
              <a:cs typeface="+mn-cs"/>
            </a:endParaRP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by default, is displayed in two ways.  One is a probability contour with a color enhancement designed for overlay on top of typical radar reflectivity color tables.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(for example satellite imagery or radial velocity imagery).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statistical model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instantaneous MRMS MESH value—the time and value are provided.  Note the MRMS may not match a single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  So a value of 3%/min would mean the cloud grew 3% of the tropospheric depth every minute—or 45% of the tropospheric depth over the course of 15 minutes.  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percentage of water to ice conversion per minute.  So a value of 0.05/min would mean the cloud transitioned 5% of the water droplets to ice crystals every minute—or 75% of the liquid droplets converted to ice crystals over the course of 15 minutes.  Again, 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One thing to note is that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links</a:t>
            </a:r>
            <a:r>
              <a:rPr lang="en-US" sz="1200" kern="1200" baseline="0" dirty="0" smtClean="0">
                <a:solidFill>
                  <a:schemeClr val="tx1"/>
                </a:solidFill>
                <a:effectLst/>
                <a:latin typeface="Calibri" pitchFamily="34" charset="0"/>
                <a:ea typeface="+mn-ea"/>
                <a:cs typeface="+mn-cs"/>
              </a:rPr>
              <a:t> together previous storm growth, observed by satellite, with current storm development, observed by radar. We’ve found that a history of a storm’s satellite growth can help indicate future storm severity, along with the radar signal and the environment the storm resides in.</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6</a:t>
            </a:fld>
            <a:endParaRPr lang="en-US" altLang="zh-CN">
              <a:solidFill>
                <a:srgbClr val="000000"/>
              </a:solidFill>
              <a:ea typeface="宋体"/>
            </a:endParaRPr>
          </a:p>
        </p:txBody>
      </p:sp>
    </p:spTree>
    <p:extLst>
      <p:ext uri="{BB962C8B-B14F-4D97-AF65-F5344CB8AC3E}">
        <p14:creationId xmlns:p14="http://schemas.microsoft.com/office/powerpoint/2010/main" val="807989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7</a:t>
            </a:fld>
            <a:endParaRPr lang="en-US" altLang="zh-CN">
              <a:solidFill>
                <a:srgbClr val="000000"/>
              </a:solidFill>
              <a:ea typeface="宋体"/>
            </a:endParaRPr>
          </a:p>
        </p:txBody>
      </p:sp>
    </p:spTree>
    <p:extLst>
      <p:ext uri="{BB962C8B-B14F-4D97-AF65-F5344CB8AC3E}">
        <p14:creationId xmlns:p14="http://schemas.microsoft.com/office/powerpoint/2010/main" val="2798318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8</a:t>
            </a:fld>
            <a:endParaRPr lang="en-US" altLang="zh-CN">
              <a:solidFill>
                <a:srgbClr val="000000"/>
              </a:solidFill>
              <a:ea typeface="宋体"/>
            </a:endParaRPr>
          </a:p>
        </p:txBody>
      </p:sp>
    </p:spTree>
    <p:extLst>
      <p:ext uri="{BB962C8B-B14F-4D97-AF65-F5344CB8AC3E}">
        <p14:creationId xmlns:p14="http://schemas.microsoft.com/office/powerpoint/2010/main" val="2798318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11</a:t>
            </a:fld>
            <a:endParaRPr lang="en-US" altLang="zh-CN">
              <a:solidFill>
                <a:srgbClr val="000000"/>
              </a:solidFill>
              <a:ea typeface="宋体"/>
            </a:endParaRPr>
          </a:p>
        </p:txBody>
      </p:sp>
    </p:spTree>
    <p:extLst>
      <p:ext uri="{BB962C8B-B14F-4D97-AF65-F5344CB8AC3E}">
        <p14:creationId xmlns:p14="http://schemas.microsoft.com/office/powerpoint/2010/main" val="2798318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Rectangle 27"/>
          <p:cNvSpPr/>
          <p:nvPr userDrawn="1"/>
        </p:nvSpPr>
        <p:spPr>
          <a:xfrm>
            <a:off x="0" y="-566"/>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11" name="Rectangle 10"/>
          <p:cNvSpPr/>
          <p:nvPr userDrawn="1"/>
        </p:nvSpPr>
        <p:spPr>
          <a:xfrm>
            <a:off x="0" y="0"/>
            <a:ext cx="9151556" cy="6858000"/>
          </a:xfrm>
          <a:prstGeom prst="rect">
            <a:avLst/>
          </a:prstGeom>
          <a:solidFill>
            <a:schemeClr val="tx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pic>
        <p:nvPicPr>
          <p:cNvPr id="1026" name="Picture 2" descr="T:\NOAA Science Days\5_Disasters&amp;Resilience_June 2014\Advertising &amp; Invitations\pptTemplate\assets\main-0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3245" cy="6857434"/>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ctrTitle" hasCustomPrompt="1"/>
          </p:nvPr>
        </p:nvSpPr>
        <p:spPr>
          <a:xfrm>
            <a:off x="152400" y="152400"/>
            <a:ext cx="4800600" cy="3810000"/>
          </a:xfrm>
        </p:spPr>
        <p:txBody>
          <a:bodyPr>
            <a:normAutofit/>
          </a:bodyPr>
          <a:lstStyle>
            <a:lvl1pPr algn="l">
              <a:defRPr sz="4800" b="1">
                <a:solidFill>
                  <a:schemeClr val="bg1"/>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48200" y="3962400"/>
            <a:ext cx="4267200" cy="2743200"/>
          </a:xfrm>
        </p:spPr>
        <p:txBody>
          <a:bodyPr>
            <a:normAutofit/>
          </a:bodyPr>
          <a:lstStyle>
            <a:lvl1pPr marL="0" indent="0" algn="l">
              <a:buNone/>
              <a:defRPr sz="2000" b="0">
                <a:solidFill>
                  <a:schemeClr val="bg1"/>
                </a:solidFill>
              </a:defRPr>
            </a:lvl1pPr>
            <a:lvl2pPr marL="456826" indent="0" algn="ctr">
              <a:buNone/>
              <a:defRPr>
                <a:solidFill>
                  <a:schemeClr val="tx1">
                    <a:tint val="75000"/>
                  </a:schemeClr>
                </a:solidFill>
              </a:defRPr>
            </a:lvl2pPr>
            <a:lvl3pPr marL="913653" indent="0" algn="ctr">
              <a:buNone/>
              <a:defRPr>
                <a:solidFill>
                  <a:schemeClr val="tx1">
                    <a:tint val="75000"/>
                  </a:schemeClr>
                </a:solidFill>
              </a:defRPr>
            </a:lvl3pPr>
            <a:lvl4pPr marL="1370478" indent="0" algn="ctr">
              <a:buNone/>
              <a:defRPr>
                <a:solidFill>
                  <a:schemeClr val="tx1">
                    <a:tint val="75000"/>
                  </a:schemeClr>
                </a:solidFill>
              </a:defRPr>
            </a:lvl4pPr>
            <a:lvl5pPr marL="1827306" indent="0" algn="ctr">
              <a:buNone/>
              <a:defRPr>
                <a:solidFill>
                  <a:schemeClr val="tx1">
                    <a:tint val="75000"/>
                  </a:schemeClr>
                </a:solidFill>
              </a:defRPr>
            </a:lvl5pPr>
            <a:lvl6pPr marL="2284131" indent="0" algn="ctr">
              <a:buNone/>
              <a:defRPr>
                <a:solidFill>
                  <a:schemeClr val="tx1">
                    <a:tint val="75000"/>
                  </a:schemeClr>
                </a:solidFill>
              </a:defRPr>
            </a:lvl6pPr>
            <a:lvl7pPr marL="2740959" indent="0" algn="ctr">
              <a:buNone/>
              <a:defRPr>
                <a:solidFill>
                  <a:schemeClr val="tx1">
                    <a:tint val="75000"/>
                  </a:schemeClr>
                </a:solidFill>
              </a:defRPr>
            </a:lvl7pPr>
            <a:lvl8pPr marL="3197785" indent="0" algn="ctr">
              <a:buNone/>
              <a:defRPr>
                <a:solidFill>
                  <a:schemeClr val="tx1">
                    <a:tint val="75000"/>
                  </a:schemeClr>
                </a:solidFill>
              </a:defRPr>
            </a:lvl8pPr>
            <a:lvl9pPr marL="365461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5082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D3262A1F-88C0-7E48-B579-56A6FD8A2F8A}" type="datetime1">
              <a:rPr lang="en-US" smtClean="0"/>
              <a:t>6/16/15</a:t>
            </a:fld>
            <a:endParaRPr lang="en-US"/>
          </a:p>
        </p:txBody>
      </p:sp>
      <p:sp>
        <p:nvSpPr>
          <p:cNvPr id="5" name="Footer Placeholder 4"/>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089829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5679EDF2-E8CA-C641-8BA2-05DE9CC8A425}" type="datetime1">
              <a:rPr lang="en-US" smtClean="0"/>
              <a:t>6/16/15</a:t>
            </a:fld>
            <a:endParaRPr lang="en-US"/>
          </a:p>
        </p:txBody>
      </p:sp>
      <p:sp>
        <p:nvSpPr>
          <p:cNvPr id="5" name="Footer Placeholder 4"/>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813925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38"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205"/>
            <a:ext cx="7772400" cy="461592"/>
          </a:xfrm>
        </p:spPr>
        <p:txBody>
          <a:bodyPr lIns="100503" anchor="ctr">
            <a:spAutoFit/>
          </a:bodyPr>
          <a:lstStyle>
            <a:lvl1pPr marL="0" indent="0" algn="ctr">
              <a:spcBef>
                <a:spcPts val="0"/>
              </a:spcBef>
              <a:buNone/>
              <a:defRPr sz="2400">
                <a:solidFill>
                  <a:srgbClr val="F2C31A"/>
                </a:solidFill>
              </a:defRPr>
            </a:lvl1pPr>
            <a:lvl2pPr marL="456826" indent="0" algn="ctr">
              <a:buNone/>
            </a:lvl2pPr>
            <a:lvl3pPr marL="913653" indent="0" algn="ctr">
              <a:buNone/>
            </a:lvl3pPr>
            <a:lvl4pPr marL="1370478" indent="0" algn="ctr">
              <a:buNone/>
            </a:lvl4pPr>
            <a:lvl5pPr marL="1827306" indent="0" algn="ctr">
              <a:buNone/>
            </a:lvl5pPr>
            <a:lvl6pPr marL="2284131" indent="0" algn="ctr">
              <a:buNone/>
            </a:lvl6pPr>
            <a:lvl7pPr marL="2740959" indent="0" algn="ctr">
              <a:buNone/>
            </a:lvl7pPr>
            <a:lvl8pPr marL="3197785" indent="0" algn="ctr">
              <a:buNone/>
            </a:lvl8pPr>
            <a:lvl9pPr marL="3654611"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4261349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19"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38"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205"/>
            <a:ext cx="7772400" cy="461592"/>
          </a:xfrm>
        </p:spPr>
        <p:txBody>
          <a:bodyPr lIns="100503" anchor="ctr">
            <a:spAutoFit/>
          </a:bodyPr>
          <a:lstStyle>
            <a:lvl1pPr marL="0" indent="0" algn="ctr">
              <a:spcBef>
                <a:spcPts val="0"/>
              </a:spcBef>
              <a:buNone/>
              <a:defRPr sz="2400">
                <a:solidFill>
                  <a:srgbClr val="F2C31A"/>
                </a:solidFill>
              </a:defRPr>
            </a:lvl1pPr>
            <a:lvl2pPr marL="456826" indent="0" algn="ctr">
              <a:buNone/>
            </a:lvl2pPr>
            <a:lvl3pPr marL="913653" indent="0" algn="ctr">
              <a:buNone/>
            </a:lvl3pPr>
            <a:lvl4pPr marL="1370478" indent="0" algn="ctr">
              <a:buNone/>
            </a:lvl4pPr>
            <a:lvl5pPr marL="1827306" indent="0" algn="ctr">
              <a:buNone/>
            </a:lvl5pPr>
            <a:lvl6pPr marL="2284131" indent="0" algn="ctr">
              <a:buNone/>
            </a:lvl6pPr>
            <a:lvl7pPr marL="2740959" indent="0" algn="ctr">
              <a:buNone/>
            </a:lvl7pPr>
            <a:lvl8pPr marL="3197785" indent="0" algn="ctr">
              <a:buNone/>
            </a:lvl8pPr>
            <a:lvl9pPr marL="3654611"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4261349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1C927F88-8226-2745-85C4-A3C6EC456E2A}" type="datetime1">
              <a:rPr lang="en-US" smtClean="0"/>
              <a:t>6/16/15</a:t>
            </a:fld>
            <a:endParaRPr lang="en-US"/>
          </a:p>
        </p:txBody>
      </p:sp>
      <p:sp>
        <p:nvSpPr>
          <p:cNvPr id="5" name="Footer Placeholder 4"/>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1264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19"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4261349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6" indent="0">
              <a:buNone/>
              <a:defRPr sz="1800">
                <a:solidFill>
                  <a:schemeClr val="tx1">
                    <a:tint val="75000"/>
                  </a:schemeClr>
                </a:solidFill>
              </a:defRPr>
            </a:lvl2pPr>
            <a:lvl3pPr marL="913653" indent="0">
              <a:buNone/>
              <a:defRPr sz="1600">
                <a:solidFill>
                  <a:schemeClr val="tx1">
                    <a:tint val="75000"/>
                  </a:schemeClr>
                </a:solidFill>
              </a:defRPr>
            </a:lvl3pPr>
            <a:lvl4pPr marL="1370478" indent="0">
              <a:buNone/>
              <a:defRPr sz="1400">
                <a:solidFill>
                  <a:schemeClr val="tx1">
                    <a:tint val="75000"/>
                  </a:schemeClr>
                </a:solidFill>
              </a:defRPr>
            </a:lvl4pPr>
            <a:lvl5pPr marL="1827306" indent="0">
              <a:buNone/>
              <a:defRPr sz="1400">
                <a:solidFill>
                  <a:schemeClr val="tx1">
                    <a:tint val="75000"/>
                  </a:schemeClr>
                </a:solidFill>
              </a:defRPr>
            </a:lvl5pPr>
            <a:lvl6pPr marL="2284131" indent="0">
              <a:buNone/>
              <a:defRPr sz="1400">
                <a:solidFill>
                  <a:schemeClr val="tx1">
                    <a:tint val="75000"/>
                  </a:schemeClr>
                </a:solidFill>
              </a:defRPr>
            </a:lvl6pPr>
            <a:lvl7pPr marL="2740959" indent="0">
              <a:buNone/>
              <a:defRPr sz="1400">
                <a:solidFill>
                  <a:schemeClr val="tx1">
                    <a:tint val="75000"/>
                  </a:schemeClr>
                </a:solidFill>
              </a:defRPr>
            </a:lvl7pPr>
            <a:lvl8pPr marL="3197785" indent="0">
              <a:buNone/>
              <a:defRPr sz="1400">
                <a:solidFill>
                  <a:schemeClr val="tx1">
                    <a:tint val="75000"/>
                  </a:schemeClr>
                </a:solidFill>
              </a:defRPr>
            </a:lvl8pPr>
            <a:lvl9pPr marL="36546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7415C331-15E4-F64E-A1FE-6E746BBACA5F}" type="datetime1">
              <a:rPr lang="en-US" smtClean="0"/>
              <a:t>6/16/15</a:t>
            </a:fld>
            <a:endParaRPr lang="en-US"/>
          </a:p>
        </p:txBody>
      </p:sp>
      <p:sp>
        <p:nvSpPr>
          <p:cNvPr id="5" name="Footer Placeholder 4"/>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145534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941513DF-5D1F-DB44-AF9B-4A83E0268AFD}" type="datetime1">
              <a:rPr lang="en-US" smtClean="0"/>
              <a:t>6/16/15</a:t>
            </a:fld>
            <a:endParaRPr lang="en-US"/>
          </a:p>
        </p:txBody>
      </p:sp>
      <p:sp>
        <p:nvSpPr>
          <p:cNvPr id="6" name="Footer Placeholder 5"/>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36501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3"/>
            <a:ext cx="2133600" cy="365125"/>
          </a:xfrm>
          <a:prstGeom prst="rect">
            <a:avLst/>
          </a:prstGeom>
        </p:spPr>
        <p:txBody>
          <a:bodyPr lIns="91365" tIns="45684" rIns="91365" bIns="45684"/>
          <a:lstStyle/>
          <a:p>
            <a:fld id="{A9A0B194-E9D6-2E40-9757-BFED225EB199}" type="datetime1">
              <a:rPr lang="en-US" smtClean="0"/>
              <a:t>6/16/15</a:t>
            </a:fld>
            <a:endParaRPr lang="en-US"/>
          </a:p>
        </p:txBody>
      </p:sp>
      <p:sp>
        <p:nvSpPr>
          <p:cNvPr id="8" name="Footer Placeholder 7"/>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9" name="Slide Number Placeholder 8"/>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000131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3"/>
            <a:ext cx="2133600" cy="365125"/>
          </a:xfrm>
          <a:prstGeom prst="rect">
            <a:avLst/>
          </a:prstGeom>
        </p:spPr>
        <p:txBody>
          <a:bodyPr lIns="91365" tIns="45684" rIns="91365" bIns="45684"/>
          <a:lstStyle/>
          <a:p>
            <a:fld id="{FD602E3B-0D4D-9340-A498-72F6202D6B23}" type="datetime1">
              <a:rPr lang="en-US" smtClean="0"/>
              <a:t>6/16/15</a:t>
            </a:fld>
            <a:endParaRPr lang="en-US"/>
          </a:p>
        </p:txBody>
      </p:sp>
      <p:sp>
        <p:nvSpPr>
          <p:cNvPr id="4" name="Footer Placeholder 3"/>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5" name="Slide Number Placeholder 4"/>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68925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lIns="91365" tIns="45684" rIns="91365" bIns="45684"/>
          <a:lstStyle/>
          <a:p>
            <a:fld id="{CDB1096F-E81A-A846-BC9C-8DB8D4252CE5}" type="datetime1">
              <a:rPr lang="en-US" smtClean="0"/>
              <a:t>6/16/15</a:t>
            </a:fld>
            <a:endParaRPr lang="en-US"/>
          </a:p>
        </p:txBody>
      </p:sp>
      <p:sp>
        <p:nvSpPr>
          <p:cNvPr id="3" name="Footer Placeholder 2"/>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4" name="Slide Number Placeholder 3"/>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154922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E0B8FA47-6762-6E4C-A1ED-294EEBA906D1}" type="datetime1">
              <a:rPr lang="en-US" smtClean="0"/>
              <a:t>6/16/15</a:t>
            </a:fld>
            <a:endParaRPr lang="en-US"/>
          </a:p>
        </p:txBody>
      </p:sp>
      <p:sp>
        <p:nvSpPr>
          <p:cNvPr id="6" name="Footer Placeholder 5"/>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664066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6" indent="0">
              <a:buNone/>
              <a:defRPr sz="2800"/>
            </a:lvl2pPr>
            <a:lvl3pPr marL="913653" indent="0">
              <a:buNone/>
              <a:defRPr sz="2400"/>
            </a:lvl3pPr>
            <a:lvl4pPr marL="1370478" indent="0">
              <a:buNone/>
              <a:defRPr sz="2000"/>
            </a:lvl4pPr>
            <a:lvl5pPr marL="1827306" indent="0">
              <a:buNone/>
              <a:defRPr sz="2000"/>
            </a:lvl5pPr>
            <a:lvl6pPr marL="2284131" indent="0">
              <a:buNone/>
              <a:defRPr sz="2000"/>
            </a:lvl6pPr>
            <a:lvl7pPr marL="2740959" indent="0">
              <a:buNone/>
              <a:defRPr sz="2000"/>
            </a:lvl7pPr>
            <a:lvl8pPr marL="3197785" indent="0">
              <a:buNone/>
              <a:defRPr sz="2000"/>
            </a:lvl8pPr>
            <a:lvl9pPr marL="365461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6D01904D-EBB8-EC4E-BB24-8A5A923BFC58}" type="datetime1">
              <a:rPr lang="en-US" smtClean="0"/>
              <a:t>6/16/15</a:t>
            </a:fld>
            <a:endParaRPr lang="en-US"/>
          </a:p>
        </p:txBody>
      </p:sp>
      <p:sp>
        <p:nvSpPr>
          <p:cNvPr id="6" name="Footer Placeholder 5"/>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781849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2.xml"/><Relationship Id="rId8" Type="http://schemas.openxmlformats.org/officeDocument/2006/relationships/image" Target="../media/image3.png"/><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theme" Target="../theme/theme3.xml"/><Relationship Id="rId8" Type="http://schemas.openxmlformats.org/officeDocument/2006/relationships/image" Target="../media/image3.png"/><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theme" Target="../theme/theme4.xml"/><Relationship Id="rId8" Type="http://schemas.openxmlformats.org/officeDocument/2006/relationships/image" Target="../media/image3.png"/><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24.xml"/><Relationship Id="rId2"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8" name="Rectangle 7"/>
          <p:cNvSpPr/>
          <p:nvPr userDrawn="1"/>
        </p:nvSpPr>
        <p:spPr>
          <a:xfrm>
            <a:off x="0" y="0"/>
            <a:ext cx="9151556" cy="6858000"/>
          </a:xfrm>
          <a:prstGeom prst="rect">
            <a:avLst/>
          </a:prstGeom>
          <a:gradFill flip="none" rotWithShape="1">
            <a:gsLst>
              <a:gs pos="42000">
                <a:schemeClr val="tx2">
                  <a:lumMod val="50000"/>
                </a:schemeClr>
              </a:gs>
              <a:gs pos="73000">
                <a:schemeClr val="tx2">
                  <a:lumMod val="75000"/>
                  <a:alpha val="82000"/>
                </a:schemeClr>
              </a:gs>
              <a:gs pos="100000">
                <a:schemeClr val="tx2">
                  <a:lumMod val="20000"/>
                  <a:lumOff val="80000"/>
                  <a:alpha val="8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2" name="Title Placeholder 1"/>
          <p:cNvSpPr>
            <a:spLocks noGrp="1"/>
          </p:cNvSpPr>
          <p:nvPr>
            <p:ph type="title"/>
          </p:nvPr>
        </p:nvSpPr>
        <p:spPr>
          <a:xfrm>
            <a:off x="-1" y="0"/>
            <a:ext cx="9151557" cy="1371600"/>
          </a:xfrm>
          <a:prstGeom prst="rect">
            <a:avLst/>
          </a:prstGeom>
        </p:spPr>
        <p:txBody>
          <a:bodyPr vert="horz" lIns="91365" tIns="45684" rIns="91365" bIns="4568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524000"/>
            <a:ext cx="8229600" cy="4953000"/>
          </a:xfrm>
          <a:prstGeom prst="rect">
            <a:avLst/>
          </a:prstGeom>
        </p:spPr>
        <p:txBody>
          <a:bodyPr vert="horz" lIns="91365" tIns="45684" rIns="91365" bIns="4568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878"/>
            <a:ext cx="6553200" cy="365125"/>
          </a:xfrm>
          <a:prstGeom prst="rect">
            <a:avLst/>
          </a:prstGeom>
        </p:spPr>
        <p:txBody>
          <a:bodyPr vert="horz" lIns="91365" tIns="45684" rIns="91365" bIns="45684" rtlCol="0" anchor="b" anchorCtr="0"/>
          <a:lstStyle>
            <a:lvl1pPr algn="l">
              <a:defRPr sz="900">
                <a:solidFill>
                  <a:schemeClr val="bg1">
                    <a:lumMod val="75000"/>
                  </a:schemeClr>
                </a:solidFill>
              </a:defRPr>
            </a:lvl1pPr>
          </a:lstStyle>
          <a:p>
            <a:r>
              <a:rPr lang="en-US" dirty="0" smtClean="0"/>
              <a:t>NOAA/CIMSS </a:t>
            </a:r>
            <a:r>
              <a:rPr lang="en-US" dirty="0" err="1" smtClean="0"/>
              <a:t>ProbSevere</a:t>
            </a:r>
            <a:r>
              <a:rPr lang="en-US" dirty="0" smtClean="0"/>
              <a:t> model</a:t>
            </a:r>
            <a:endParaRPr lang="en-US" dirty="0"/>
          </a:p>
        </p:txBody>
      </p:sp>
      <p:sp>
        <p:nvSpPr>
          <p:cNvPr id="6" name="Slide Number Placeholder 5"/>
          <p:cNvSpPr>
            <a:spLocks noGrp="1"/>
          </p:cNvSpPr>
          <p:nvPr>
            <p:ph type="sldNum" sz="quarter" idx="4"/>
          </p:nvPr>
        </p:nvSpPr>
        <p:spPr>
          <a:xfrm>
            <a:off x="7004732" y="6492878"/>
            <a:ext cx="2133600" cy="365125"/>
          </a:xfrm>
          <a:prstGeom prst="rect">
            <a:avLst/>
          </a:prstGeom>
        </p:spPr>
        <p:txBody>
          <a:bodyPr vert="horz" lIns="91365" tIns="45684" rIns="91365" bIns="45684" rtlCol="0" anchor="b" anchorCtr="0"/>
          <a:lstStyle>
            <a:lvl1pPr algn="r">
              <a:defRPr sz="900">
                <a:solidFill>
                  <a:schemeClr val="bg1">
                    <a:lumMod val="75000"/>
                  </a:schemeClr>
                </a:solidFill>
              </a:defRPr>
            </a:lvl1pPr>
          </a:lstStyle>
          <a:p>
            <a:fld id="{42908C82-07A9-4257-B486-514AC1A5E3DE}" type="slidenum">
              <a:rPr lang="en-US" smtClean="0"/>
              <a:pPr/>
              <a:t>‹#›</a:t>
            </a:fld>
            <a:endParaRPr lang="en-US" dirty="0"/>
          </a:p>
        </p:txBody>
      </p:sp>
    </p:spTree>
    <p:extLst>
      <p:ext uri="{BB962C8B-B14F-4D97-AF65-F5344CB8AC3E}">
        <p14:creationId xmlns:p14="http://schemas.microsoft.com/office/powerpoint/2010/main" val="3636397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3653" rtl="0" eaLnBrk="1" latinLnBrk="0" hangingPunct="1">
        <a:spcBef>
          <a:spcPct val="0"/>
        </a:spcBef>
        <a:buNone/>
        <a:defRPr sz="4400" kern="1200">
          <a:solidFill>
            <a:schemeClr val="bg1"/>
          </a:solidFill>
          <a:effectLst>
            <a:outerShdw blurRad="50800" dist="38100" dir="5400000" algn="t" rotWithShape="0">
              <a:prstClr val="black">
                <a:alpha val="40000"/>
              </a:prstClr>
            </a:outerShdw>
          </a:effectLst>
          <a:latin typeface="Arial Black" panose="020B0A04020102020204" pitchFamily="34" charset="0"/>
          <a:ea typeface="+mj-ea"/>
          <a:cs typeface="+mj-cs"/>
        </a:defRPr>
      </a:lvl1pPr>
    </p:titleStyle>
    <p:bodyStyle>
      <a:lvl1pPr marL="0" indent="0" algn="l" defTabSz="913653"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742343" indent="-285516" algn="l" defTabSz="91365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066" indent="-228414" algn="l" defTabSz="91365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598892"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5720"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2545"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372"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198"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24"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userDrawn="1"/>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dirty="0" smtClean="0">
              <a:solidFill>
                <a:prstClr val="white"/>
              </a:solidFill>
              <a:latin typeface="Corbel"/>
            </a:endParaRPr>
          </a:p>
          <a:p>
            <a:pPr algn="ctr" fontAlgn="base">
              <a:spcBef>
                <a:spcPct val="0"/>
              </a:spcBef>
              <a:spcAft>
                <a:spcPct val="0"/>
              </a:spcAft>
            </a:pPr>
            <a:endParaRPr lang="en-US" dirty="0" smtClean="0">
              <a:solidFill>
                <a:prstClr val="white"/>
              </a:solidFill>
              <a:latin typeface="Corbel"/>
            </a:endParaRPr>
          </a:p>
          <a:p>
            <a:pPr algn="ctr" fontAlgn="base">
              <a:spcBef>
                <a:spcPct val="0"/>
              </a:spcBef>
              <a:spcAft>
                <a:spcPct val="0"/>
              </a:spcAft>
            </a:pPr>
            <a:endParaRPr lang="en-US" dirty="0">
              <a:solidFill>
                <a:prstClr val="white"/>
              </a:solidFill>
              <a:latin typeface="Corbe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365" tIns="45684" rIns="91365" bIns="45684"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5" tIns="45684" rIns="91365" bIns="45684"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365" tIns="45684" rIns="91365" bIns="45684"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sp>
        <p:nvSpPr>
          <p:cNvPr id="8" name="TextBox 7"/>
          <p:cNvSpPr txBox="1">
            <a:spLocks noChangeArrowheads="1"/>
          </p:cNvSpPr>
          <p:nvPr userDrawn="1"/>
        </p:nvSpPr>
        <p:spPr bwMode="auto">
          <a:xfrm>
            <a:off x="2438400" y="6528817"/>
            <a:ext cx="26670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9" name="Picture 8" descr="CIMSS_logo_web_multicolor_glow_PNG_138x100.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12" name="Picture 11"/>
          <p:cNvPicPr>
            <a:picLocks noChangeAspect="1"/>
          </p:cNvPicPr>
          <p:nvPr userDrawn="1"/>
        </p:nvPicPr>
        <p:blipFill>
          <a:blip r:embed="rId9"/>
          <a:stretch>
            <a:fillRect/>
          </a:stretch>
        </p:blipFill>
        <p:spPr>
          <a:xfrm>
            <a:off x="152400" y="6477000"/>
            <a:ext cx="378550" cy="381000"/>
          </a:xfrm>
          <a:prstGeom prst="rect">
            <a:avLst/>
          </a:prstGeom>
        </p:spPr>
      </p:pic>
      <p:sp>
        <p:nvSpPr>
          <p:cNvPr id="14" name="TextBox 13"/>
          <p:cNvSpPr txBox="1">
            <a:spLocks noChangeArrowheads="1"/>
          </p:cNvSpPr>
          <p:nvPr userDrawn="1"/>
        </p:nvSpPr>
        <p:spPr bwMode="auto">
          <a:xfrm>
            <a:off x="533400" y="6528817"/>
            <a:ext cx="14478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National Oceanic &amp; Atmospheric</a:t>
            </a:r>
          </a:p>
          <a:p>
            <a:pPr eaLnBrk="1" fontAlgn="base" hangingPunct="1">
              <a:spcBef>
                <a:spcPct val="0"/>
              </a:spcBef>
              <a:spcAft>
                <a:spcPct val="0"/>
              </a:spcAft>
              <a:defRPr/>
            </a:pPr>
            <a:r>
              <a:rPr lang="en-US" sz="700" dirty="0" smtClean="0">
                <a:solidFill>
                  <a:srgbClr val="F2C31A"/>
                </a:solidFill>
                <a:latin typeface="Corbel" pitchFamily="34" charset="0"/>
              </a:rPr>
              <a:t>Administration</a:t>
            </a:r>
          </a:p>
        </p:txBody>
      </p:sp>
      <p:pic>
        <p:nvPicPr>
          <p:cNvPr id="15" name="Picture 14"/>
          <p:cNvPicPr>
            <a:picLocks noChangeAspect="1"/>
          </p:cNvPicPr>
          <p:nvPr userDrawn="1"/>
        </p:nvPicPr>
        <p:blipFill>
          <a:blip r:embed="rId10"/>
          <a:stretch>
            <a:fillRect/>
          </a:stretch>
        </p:blipFill>
        <p:spPr>
          <a:xfrm>
            <a:off x="4800600" y="6528816"/>
            <a:ext cx="762000" cy="290556"/>
          </a:xfrm>
          <a:prstGeom prst="rect">
            <a:avLst/>
          </a:prstGeom>
        </p:spPr>
      </p:pic>
      <p:sp>
        <p:nvSpPr>
          <p:cNvPr id="16" name="TextBox 15"/>
          <p:cNvSpPr txBox="1">
            <a:spLocks noChangeArrowheads="1"/>
          </p:cNvSpPr>
          <p:nvPr userDrawn="1"/>
        </p:nvSpPr>
        <p:spPr bwMode="auto">
          <a:xfrm>
            <a:off x="5562600" y="6528817"/>
            <a:ext cx="26670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Research in the Atmosphere</a:t>
            </a:r>
          </a:p>
          <a:p>
            <a:pPr eaLnBrk="1" fontAlgn="base" hangingPunct="1">
              <a:spcBef>
                <a:spcPct val="0"/>
              </a:spcBef>
              <a:spcAft>
                <a:spcPct val="0"/>
              </a:spcAft>
              <a:defRPr/>
            </a:pPr>
            <a:r>
              <a:rPr lang="en-US" sz="700" dirty="0" smtClean="0">
                <a:solidFill>
                  <a:srgbClr val="FFFFFF"/>
                </a:solidFill>
                <a:latin typeface="Corbel" pitchFamily="34" charset="0"/>
              </a:rPr>
              <a:t>Colorado State University</a:t>
            </a: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xmlns:p14="http://schemas.microsoft.com/office/powerpoint/2010/main" id="1" dur="indefinite" restart="never" nodeType="tmRoot"/>
      </p:par>
    </p:tnLst>
  </p:timing>
  <p:hf hd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6826"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3653"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0478"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7306"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0827" indent="-342621"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171" indent="-285516"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4550" indent="-228414"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59446" indent="-228414"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79928" indent="-209379"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8530" indent="-210141"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0398"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2265"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4131"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826" algn="l" rtl="0" eaLnBrk="1" latinLnBrk="0" hangingPunct="1">
        <a:defRPr kumimoji="0" kern="1200">
          <a:solidFill>
            <a:schemeClr val="tx1"/>
          </a:solidFill>
          <a:latin typeface="+mn-lt"/>
          <a:ea typeface="+mn-ea"/>
          <a:cs typeface="+mn-cs"/>
        </a:defRPr>
      </a:lvl2pPr>
      <a:lvl3pPr marL="913653" algn="l" rtl="0" eaLnBrk="1" latinLnBrk="0" hangingPunct="1">
        <a:defRPr kumimoji="0" kern="1200">
          <a:solidFill>
            <a:schemeClr val="tx1"/>
          </a:solidFill>
          <a:latin typeface="+mn-lt"/>
          <a:ea typeface="+mn-ea"/>
          <a:cs typeface="+mn-cs"/>
        </a:defRPr>
      </a:lvl3pPr>
      <a:lvl4pPr marL="1370478" algn="l" rtl="0" eaLnBrk="1" latinLnBrk="0" hangingPunct="1">
        <a:defRPr kumimoji="0" kern="1200">
          <a:solidFill>
            <a:schemeClr val="tx1"/>
          </a:solidFill>
          <a:latin typeface="+mn-lt"/>
          <a:ea typeface="+mn-ea"/>
          <a:cs typeface="+mn-cs"/>
        </a:defRPr>
      </a:lvl4pPr>
      <a:lvl5pPr marL="1827306" algn="l" rtl="0" eaLnBrk="1" latinLnBrk="0" hangingPunct="1">
        <a:defRPr kumimoji="0" kern="1200">
          <a:solidFill>
            <a:schemeClr val="tx1"/>
          </a:solidFill>
          <a:latin typeface="+mn-lt"/>
          <a:ea typeface="+mn-ea"/>
          <a:cs typeface="+mn-cs"/>
        </a:defRPr>
      </a:lvl5pPr>
      <a:lvl6pPr marL="2284131" algn="l" rtl="0" eaLnBrk="1" latinLnBrk="0" hangingPunct="1">
        <a:defRPr kumimoji="0" kern="1200">
          <a:solidFill>
            <a:schemeClr val="tx1"/>
          </a:solidFill>
          <a:latin typeface="+mn-lt"/>
          <a:ea typeface="+mn-ea"/>
          <a:cs typeface="+mn-cs"/>
        </a:defRPr>
      </a:lvl6pPr>
      <a:lvl7pPr marL="2740959" algn="l" rtl="0" eaLnBrk="1" latinLnBrk="0" hangingPunct="1">
        <a:defRPr kumimoji="0" kern="1200">
          <a:solidFill>
            <a:schemeClr val="tx1"/>
          </a:solidFill>
          <a:latin typeface="+mn-lt"/>
          <a:ea typeface="+mn-ea"/>
          <a:cs typeface="+mn-cs"/>
        </a:defRPr>
      </a:lvl7pPr>
      <a:lvl8pPr marL="3197785" algn="l" rtl="0" eaLnBrk="1" latinLnBrk="0" hangingPunct="1">
        <a:defRPr kumimoji="0" kern="1200">
          <a:solidFill>
            <a:schemeClr val="tx1"/>
          </a:solidFill>
          <a:latin typeface="+mn-lt"/>
          <a:ea typeface="+mn-ea"/>
          <a:cs typeface="+mn-cs"/>
        </a:defRPr>
      </a:lvl8pPr>
      <a:lvl9pPr marL="3654611"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dirty="0" smtClean="0">
              <a:solidFill>
                <a:prstClr val="white"/>
              </a:solidFill>
              <a:latin typeface="Corbel"/>
            </a:endParaRPr>
          </a:p>
          <a:p>
            <a:pPr algn="ctr" fontAlgn="base">
              <a:spcBef>
                <a:spcPct val="0"/>
              </a:spcBef>
              <a:spcAft>
                <a:spcPct val="0"/>
              </a:spcAft>
            </a:pPr>
            <a:endParaRPr lang="en-US" dirty="0" smtClean="0">
              <a:solidFill>
                <a:prstClr val="white"/>
              </a:solidFill>
              <a:latin typeface="Corbel"/>
            </a:endParaRPr>
          </a:p>
          <a:p>
            <a:pPr algn="ctr" fontAlgn="base">
              <a:spcBef>
                <a:spcPct val="0"/>
              </a:spcBef>
              <a:spcAft>
                <a:spcPct val="0"/>
              </a:spcAft>
            </a:pPr>
            <a:endParaRPr lang="en-US" dirty="0">
              <a:solidFill>
                <a:prstClr val="white"/>
              </a:solidFill>
              <a:latin typeface="Corbe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365" tIns="45684" rIns="91365" bIns="45684"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5" tIns="45684" rIns="91365" bIns="45684"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365" tIns="45684" rIns="91365" bIns="45684"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sp>
        <p:nvSpPr>
          <p:cNvPr id="10" name="TextBox 9"/>
          <p:cNvSpPr txBox="1">
            <a:spLocks noChangeArrowheads="1"/>
          </p:cNvSpPr>
          <p:nvPr/>
        </p:nvSpPr>
        <p:spPr bwMode="auto">
          <a:xfrm>
            <a:off x="2438400" y="6528817"/>
            <a:ext cx="26670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13" name="Picture 12" descr="CIMSS_logo_web_multicolor_glow_PNG_138x1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2" name="Picture 1"/>
          <p:cNvPicPr>
            <a:picLocks noChangeAspect="1"/>
          </p:cNvPicPr>
          <p:nvPr/>
        </p:nvPicPr>
        <p:blipFill>
          <a:blip r:embed="rId9"/>
          <a:stretch>
            <a:fillRect/>
          </a:stretch>
        </p:blipFill>
        <p:spPr>
          <a:xfrm>
            <a:off x="152400" y="6477000"/>
            <a:ext cx="378550" cy="381000"/>
          </a:xfrm>
          <a:prstGeom prst="rect">
            <a:avLst/>
          </a:prstGeom>
        </p:spPr>
      </p:pic>
      <p:sp>
        <p:nvSpPr>
          <p:cNvPr id="9" name="TextBox 8"/>
          <p:cNvSpPr txBox="1">
            <a:spLocks noChangeArrowheads="1"/>
          </p:cNvSpPr>
          <p:nvPr/>
        </p:nvSpPr>
        <p:spPr bwMode="auto">
          <a:xfrm>
            <a:off x="533400" y="6528817"/>
            <a:ext cx="14478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National Oceanic &amp; Atmospheric</a:t>
            </a:r>
          </a:p>
          <a:p>
            <a:pPr eaLnBrk="1" fontAlgn="base" hangingPunct="1">
              <a:spcBef>
                <a:spcPct val="0"/>
              </a:spcBef>
              <a:spcAft>
                <a:spcPct val="0"/>
              </a:spcAft>
              <a:defRPr/>
            </a:pPr>
            <a:r>
              <a:rPr lang="en-US" sz="700" dirty="0" smtClean="0">
                <a:solidFill>
                  <a:srgbClr val="F2C31A"/>
                </a:solidFill>
                <a:latin typeface="Corbel" pitchFamily="34" charset="0"/>
              </a:rPr>
              <a:t>Administration</a:t>
            </a:r>
          </a:p>
        </p:txBody>
      </p:sp>
      <p:pic>
        <p:nvPicPr>
          <p:cNvPr id="3" name="Picture 2"/>
          <p:cNvPicPr>
            <a:picLocks noChangeAspect="1"/>
          </p:cNvPicPr>
          <p:nvPr/>
        </p:nvPicPr>
        <p:blipFill>
          <a:blip r:embed="rId10"/>
          <a:stretch>
            <a:fillRect/>
          </a:stretch>
        </p:blipFill>
        <p:spPr>
          <a:xfrm>
            <a:off x="4800600" y="6528816"/>
            <a:ext cx="762000" cy="290556"/>
          </a:xfrm>
          <a:prstGeom prst="rect">
            <a:avLst/>
          </a:prstGeom>
        </p:spPr>
      </p:pic>
      <p:sp>
        <p:nvSpPr>
          <p:cNvPr id="12" name="TextBox 11"/>
          <p:cNvSpPr txBox="1">
            <a:spLocks noChangeArrowheads="1"/>
          </p:cNvSpPr>
          <p:nvPr/>
        </p:nvSpPr>
        <p:spPr bwMode="auto">
          <a:xfrm>
            <a:off x="5562600" y="6528817"/>
            <a:ext cx="26670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Research in the Atmosphere</a:t>
            </a:r>
          </a:p>
          <a:p>
            <a:pPr eaLnBrk="1" fontAlgn="base" hangingPunct="1">
              <a:spcBef>
                <a:spcPct val="0"/>
              </a:spcBef>
              <a:spcAft>
                <a:spcPct val="0"/>
              </a:spcAft>
              <a:defRPr/>
            </a:pPr>
            <a:r>
              <a:rPr lang="en-US" sz="700" dirty="0" smtClean="0">
                <a:solidFill>
                  <a:srgbClr val="FFFFFF"/>
                </a:solidFill>
                <a:latin typeface="Corbel" pitchFamily="34" charset="0"/>
              </a:rPr>
              <a:t>Colorado State University</a:t>
            </a:r>
          </a:p>
        </p:txBody>
      </p:sp>
    </p:spTree>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iming>
    <p:tnLst>
      <p:par>
        <p:cTn xmlns:p14="http://schemas.microsoft.com/office/powerpoint/2010/main" id="1" dur="indefinite" restart="never" nodeType="tmRoot"/>
      </p:par>
    </p:tnLst>
  </p:timing>
  <p:hf hd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6826"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3653"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0478"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7306"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0827" indent="-342621"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171" indent="-285516"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4550" indent="-228414"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59446" indent="-228414"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79928" indent="-209379"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8530" indent="-210141"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0398"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2265"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4131"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826" algn="l" rtl="0" eaLnBrk="1" latinLnBrk="0" hangingPunct="1">
        <a:defRPr kumimoji="0" kern="1200">
          <a:solidFill>
            <a:schemeClr val="tx1"/>
          </a:solidFill>
          <a:latin typeface="+mn-lt"/>
          <a:ea typeface="+mn-ea"/>
          <a:cs typeface="+mn-cs"/>
        </a:defRPr>
      </a:lvl2pPr>
      <a:lvl3pPr marL="913653" algn="l" rtl="0" eaLnBrk="1" latinLnBrk="0" hangingPunct="1">
        <a:defRPr kumimoji="0" kern="1200">
          <a:solidFill>
            <a:schemeClr val="tx1"/>
          </a:solidFill>
          <a:latin typeface="+mn-lt"/>
          <a:ea typeface="+mn-ea"/>
          <a:cs typeface="+mn-cs"/>
        </a:defRPr>
      </a:lvl3pPr>
      <a:lvl4pPr marL="1370478" algn="l" rtl="0" eaLnBrk="1" latinLnBrk="0" hangingPunct="1">
        <a:defRPr kumimoji="0" kern="1200">
          <a:solidFill>
            <a:schemeClr val="tx1"/>
          </a:solidFill>
          <a:latin typeface="+mn-lt"/>
          <a:ea typeface="+mn-ea"/>
          <a:cs typeface="+mn-cs"/>
        </a:defRPr>
      </a:lvl4pPr>
      <a:lvl5pPr marL="1827306" algn="l" rtl="0" eaLnBrk="1" latinLnBrk="0" hangingPunct="1">
        <a:defRPr kumimoji="0" kern="1200">
          <a:solidFill>
            <a:schemeClr val="tx1"/>
          </a:solidFill>
          <a:latin typeface="+mn-lt"/>
          <a:ea typeface="+mn-ea"/>
          <a:cs typeface="+mn-cs"/>
        </a:defRPr>
      </a:lvl5pPr>
      <a:lvl6pPr marL="2284131" algn="l" rtl="0" eaLnBrk="1" latinLnBrk="0" hangingPunct="1">
        <a:defRPr kumimoji="0" kern="1200">
          <a:solidFill>
            <a:schemeClr val="tx1"/>
          </a:solidFill>
          <a:latin typeface="+mn-lt"/>
          <a:ea typeface="+mn-ea"/>
          <a:cs typeface="+mn-cs"/>
        </a:defRPr>
      </a:lvl6pPr>
      <a:lvl7pPr marL="2740959" algn="l" rtl="0" eaLnBrk="1" latinLnBrk="0" hangingPunct="1">
        <a:defRPr kumimoji="0" kern="1200">
          <a:solidFill>
            <a:schemeClr val="tx1"/>
          </a:solidFill>
          <a:latin typeface="+mn-lt"/>
          <a:ea typeface="+mn-ea"/>
          <a:cs typeface="+mn-cs"/>
        </a:defRPr>
      </a:lvl7pPr>
      <a:lvl8pPr marL="3197785" algn="l" rtl="0" eaLnBrk="1" latinLnBrk="0" hangingPunct="1">
        <a:defRPr kumimoji="0" kern="1200">
          <a:solidFill>
            <a:schemeClr val="tx1"/>
          </a:solidFill>
          <a:latin typeface="+mn-lt"/>
          <a:ea typeface="+mn-ea"/>
          <a:cs typeface="+mn-cs"/>
        </a:defRPr>
      </a:lvl8pPr>
      <a:lvl9pPr marL="3654611"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userDrawn="1"/>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smtClean="0">
              <a:solidFill>
                <a:prstClr val="white"/>
              </a:solidFill>
              <a:latin typeface="Corbel"/>
            </a:endParaRPr>
          </a:p>
          <a:p>
            <a:pPr algn="ctr" defTabSz="914400" fontAlgn="base">
              <a:spcBef>
                <a:spcPct val="0"/>
              </a:spcBef>
              <a:spcAft>
                <a:spcPct val="0"/>
              </a:spcAft>
            </a:pPr>
            <a:endParaRPr lang="en-US" dirty="0" smtClean="0">
              <a:solidFill>
                <a:prstClr val="white"/>
              </a:solidFill>
              <a:latin typeface="Corbel"/>
            </a:endParaRPr>
          </a:p>
          <a:p>
            <a:pPr algn="ctr" defTabSz="914400" fontAlgn="base">
              <a:spcBef>
                <a:spcPct val="0"/>
              </a:spcBef>
              <a:spcAft>
                <a:spcPct val="0"/>
              </a:spcAft>
            </a:pPr>
            <a:endParaRPr lang="en-US" dirty="0">
              <a:solidFill>
                <a:prstClr val="white"/>
              </a:solidFill>
              <a:latin typeface="Corbe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defTabSz="914400">
              <a:defRPr/>
            </a:pPr>
            <a:fld id="{49C620E3-86D2-421C-B672-9D0292A84894}" type="slidenum">
              <a:rPr lang="en-US" smtClean="0"/>
              <a:pPr defTabSz="914400">
                <a:defRPr/>
              </a:pPr>
              <a:t>‹#›</a:t>
            </a:fld>
            <a:endParaRPr lang="en-US" dirty="0"/>
          </a:p>
        </p:txBody>
      </p:sp>
      <p:sp>
        <p:nvSpPr>
          <p:cNvPr id="8" name="TextBox 7"/>
          <p:cNvSpPr txBox="1">
            <a:spLocks noChangeArrowheads="1"/>
          </p:cNvSpPr>
          <p:nvPr userDrawn="1"/>
        </p:nvSpPr>
        <p:spPr bwMode="auto">
          <a:xfrm>
            <a:off x="24384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defTabSz="914400"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9" name="Picture 8" descr="CIMSS_logo_web_multicolor_glow_PNG_138x100.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12" name="Picture 11"/>
          <p:cNvPicPr>
            <a:picLocks noChangeAspect="1"/>
          </p:cNvPicPr>
          <p:nvPr userDrawn="1"/>
        </p:nvPicPr>
        <p:blipFill>
          <a:blip r:embed="rId9"/>
          <a:stretch>
            <a:fillRect/>
          </a:stretch>
        </p:blipFill>
        <p:spPr>
          <a:xfrm>
            <a:off x="152400" y="6477000"/>
            <a:ext cx="378550" cy="381000"/>
          </a:xfrm>
          <a:prstGeom prst="rect">
            <a:avLst/>
          </a:prstGeom>
        </p:spPr>
      </p:pic>
      <p:sp>
        <p:nvSpPr>
          <p:cNvPr id="14" name="TextBox 13"/>
          <p:cNvSpPr txBox="1">
            <a:spLocks noChangeArrowheads="1"/>
          </p:cNvSpPr>
          <p:nvPr userDrawn="1"/>
        </p:nvSpPr>
        <p:spPr bwMode="auto">
          <a:xfrm>
            <a:off x="533400" y="6528816"/>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National Oceanic &amp; Atmospheric</a:t>
            </a:r>
          </a:p>
          <a:p>
            <a:pPr defTabSz="914400" eaLnBrk="1" fontAlgn="base" hangingPunct="1">
              <a:spcBef>
                <a:spcPct val="0"/>
              </a:spcBef>
              <a:spcAft>
                <a:spcPct val="0"/>
              </a:spcAft>
              <a:defRPr/>
            </a:pPr>
            <a:r>
              <a:rPr lang="en-US" sz="700" dirty="0" smtClean="0">
                <a:solidFill>
                  <a:srgbClr val="F2C31A"/>
                </a:solidFill>
                <a:latin typeface="Corbel" pitchFamily="34" charset="0"/>
              </a:rPr>
              <a:t>Administration</a:t>
            </a:r>
          </a:p>
        </p:txBody>
      </p:sp>
      <p:pic>
        <p:nvPicPr>
          <p:cNvPr id="15" name="Picture 14"/>
          <p:cNvPicPr>
            <a:picLocks noChangeAspect="1"/>
          </p:cNvPicPr>
          <p:nvPr userDrawn="1"/>
        </p:nvPicPr>
        <p:blipFill>
          <a:blip r:embed="rId10"/>
          <a:stretch>
            <a:fillRect/>
          </a:stretch>
        </p:blipFill>
        <p:spPr>
          <a:xfrm>
            <a:off x="4800600" y="6528816"/>
            <a:ext cx="762000" cy="290556"/>
          </a:xfrm>
          <a:prstGeom prst="rect">
            <a:avLst/>
          </a:prstGeom>
        </p:spPr>
      </p:pic>
      <p:sp>
        <p:nvSpPr>
          <p:cNvPr id="16" name="TextBox 15"/>
          <p:cNvSpPr txBox="1">
            <a:spLocks noChangeArrowheads="1"/>
          </p:cNvSpPr>
          <p:nvPr userDrawn="1"/>
        </p:nvSpPr>
        <p:spPr bwMode="auto">
          <a:xfrm>
            <a:off x="55626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Cooperative Institute for Research in the Atmosphere</a:t>
            </a:r>
          </a:p>
          <a:p>
            <a:pPr defTabSz="914400" eaLnBrk="1" fontAlgn="base" hangingPunct="1">
              <a:spcBef>
                <a:spcPct val="0"/>
              </a:spcBef>
              <a:spcAft>
                <a:spcPct val="0"/>
              </a:spcAft>
              <a:defRPr/>
            </a:pPr>
            <a:r>
              <a:rPr lang="en-US" sz="700" dirty="0" smtClean="0">
                <a:solidFill>
                  <a:srgbClr val="FFFFFF"/>
                </a:solidFill>
                <a:latin typeface="Corbel" pitchFamily="34" charset="0"/>
              </a:rPr>
              <a:t>Colorado State University</a:t>
            </a:r>
          </a:p>
        </p:txBody>
      </p:sp>
    </p:spTree>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p:timing>
    <p:tnLst>
      <p:par>
        <p:cTn xmlns:p14="http://schemas.microsoft.com/office/powerpoint/2010/main" id="1" dur="indefinite" restart="never" nodeType="tmRoot"/>
      </p:par>
    </p:tnLst>
  </p:timing>
  <p:hf hd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png"/><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7.xml"/><Relationship Id="rId2"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5.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5.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45.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g"/><Relationship Id="rId5" Type="http://schemas.openxmlformats.org/officeDocument/2006/relationships/image" Target="../media/image48.jpg"/><Relationship Id="rId6" Type="http://schemas.openxmlformats.org/officeDocument/2006/relationships/image" Target="../media/image10.jpg"/><Relationship Id="rId7" Type="http://schemas.openxmlformats.org/officeDocument/2006/relationships/image" Target="../media/image49.png"/><Relationship Id="rId8" Type="http://schemas.openxmlformats.org/officeDocument/2006/relationships/image" Target="../media/image50.jpg"/><Relationship Id="rId9" Type="http://schemas.openxmlformats.org/officeDocument/2006/relationships/image" Target="../media/image8.jpg"/><Relationship Id="rId10"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hyperlink" Target="mailto:john.cintineo@ssec.wisc.edu" TargetMode="External"/><Relationship Id="rId5" Type="http://schemas.openxmlformats.org/officeDocument/2006/relationships/hyperlink" Target="mailto:michael.pavolonis@noaa.gov" TargetMode="External"/><Relationship Id="rId6" Type="http://schemas.openxmlformats.org/officeDocument/2006/relationships/hyperlink" Target="mailto:justin.sieglaff@ssec.wisc.edu" TargetMode="External"/><Relationship Id="rId7" Type="http://schemas.openxmlformats.org/officeDocument/2006/relationships/hyperlink" Target="mailto:dan.lindsey@noaa.gov" TargetMode="External"/><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5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7.xml"/><Relationship Id="rId2"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5.png"/><Relationship Id="rId9" Type="http://schemas.openxmlformats.org/officeDocument/2006/relationships/image" Target="../media/image11.png"/><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14.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1.png"/><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4" Type="http://schemas.openxmlformats.org/officeDocument/2006/relationships/image" Target="../media/image21.png"/><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3.png"/><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57400"/>
            <a:ext cx="8686800" cy="2362200"/>
          </a:xfrm>
        </p:spPr>
        <p:txBody>
          <a:bodyPr>
            <a:normAutofit/>
          </a:bodyPr>
          <a:lstStyle/>
          <a:p>
            <a:r>
              <a:rPr lang="en-US" b="1" cap="small" dirty="0" err="1" smtClean="0"/>
              <a:t>ProbSevere</a:t>
            </a:r>
            <a:r>
              <a:rPr lang="en-US" b="1" cap="small" dirty="0" smtClean="0"/>
              <a:t> – A New Tool for NWS Severe Weather Warning Operations</a:t>
            </a:r>
            <a:endParaRPr lang="en-US" b="1" cap="small" dirty="0">
              <a:solidFill>
                <a:schemeClr val="accent6"/>
              </a:solidFill>
            </a:endParaRPr>
          </a:p>
        </p:txBody>
      </p:sp>
      <p:sp>
        <p:nvSpPr>
          <p:cNvPr id="3" name="Subtitle 2"/>
          <p:cNvSpPr>
            <a:spLocks noGrp="1"/>
          </p:cNvSpPr>
          <p:nvPr>
            <p:ph type="body" idx="1"/>
          </p:nvPr>
        </p:nvSpPr>
        <p:spPr>
          <a:xfrm>
            <a:off x="1362364" y="5257803"/>
            <a:ext cx="7772400" cy="1500187"/>
          </a:xfrm>
          <a:noFill/>
          <a:ln w="25400">
            <a:noFill/>
          </a:ln>
        </p:spPr>
        <p:txBody>
          <a:bodyPr>
            <a:normAutofit fontScale="92500" lnSpcReduction="20000"/>
          </a:bodyPr>
          <a:lstStyle/>
          <a:p>
            <a:pPr algn="r"/>
            <a:r>
              <a:rPr lang="en-US" sz="2900" b="1" dirty="0" smtClean="0">
                <a:solidFill>
                  <a:schemeClr val="bg1"/>
                </a:solidFill>
                <a:latin typeface="+mj-lt"/>
              </a:rPr>
              <a:t>Michael J. </a:t>
            </a:r>
            <a:r>
              <a:rPr lang="en-US" sz="2900" b="1" dirty="0" err="1" smtClean="0">
                <a:solidFill>
                  <a:schemeClr val="bg1"/>
                </a:solidFill>
                <a:latin typeface="+mj-lt"/>
              </a:rPr>
              <a:t>Pavolonis</a:t>
            </a:r>
            <a:endParaRPr lang="en-US" sz="2900" b="1" dirty="0">
              <a:solidFill>
                <a:schemeClr val="bg1"/>
              </a:solidFill>
              <a:latin typeface="+mj-lt"/>
            </a:endParaRPr>
          </a:p>
          <a:p>
            <a:pPr algn="r"/>
            <a:r>
              <a:rPr lang="en-US" dirty="0" smtClean="0">
                <a:solidFill>
                  <a:schemeClr val="bg1"/>
                </a:solidFill>
                <a:latin typeface="+mj-lt"/>
              </a:rPr>
              <a:t>Physical Scientist</a:t>
            </a:r>
          </a:p>
          <a:p>
            <a:pPr algn="r"/>
            <a:r>
              <a:rPr lang="en-US" sz="1600" dirty="0" smtClean="0">
                <a:solidFill>
                  <a:schemeClr val="bg1"/>
                </a:solidFill>
                <a:latin typeface="+mj-lt"/>
              </a:rPr>
              <a:t>National Environmental Satellite, Data, and Information Service</a:t>
            </a:r>
            <a:endParaRPr lang="en-US" sz="1600" dirty="0">
              <a:solidFill>
                <a:schemeClr val="bg1"/>
              </a:solidFill>
              <a:latin typeface="+mj-lt"/>
            </a:endParaRPr>
          </a:p>
          <a:p>
            <a:pPr algn="r"/>
            <a:r>
              <a:rPr lang="en-US" sz="1600" dirty="0" smtClean="0">
                <a:solidFill>
                  <a:schemeClr val="bg1"/>
                </a:solidFill>
                <a:latin typeface="+mj-lt"/>
              </a:rPr>
              <a:t>Center for Satellite Applications and Research</a:t>
            </a:r>
          </a:p>
          <a:p>
            <a:pPr algn="r"/>
            <a:r>
              <a:rPr lang="en-US" sz="1700" dirty="0" smtClean="0">
                <a:solidFill>
                  <a:schemeClr val="bg1"/>
                </a:solidFill>
                <a:latin typeface="+mj-lt"/>
              </a:rPr>
              <a:t>19 </a:t>
            </a:r>
            <a:r>
              <a:rPr lang="en-US" sz="1700" dirty="0" smtClean="0">
                <a:solidFill>
                  <a:schemeClr val="bg1"/>
                </a:solidFill>
                <a:latin typeface="+mj-lt"/>
              </a:rPr>
              <a:t>June 2015</a:t>
            </a:r>
          </a:p>
        </p:txBody>
      </p:sp>
      <p:pic>
        <p:nvPicPr>
          <p:cNvPr id="12" name="Picture 14" descr="NOAA-logo-for-PPT.png"/>
          <p:cNvPicPr>
            <a:picLocks noChangeAspect="1"/>
          </p:cNvPicPr>
          <p:nvPr/>
        </p:nvPicPr>
        <p:blipFill>
          <a:blip r:embed="rId3"/>
          <a:srcRect/>
          <a:stretch>
            <a:fillRect/>
          </a:stretch>
        </p:blipFill>
        <p:spPr bwMode="auto">
          <a:xfrm>
            <a:off x="152401" y="5029131"/>
            <a:ext cx="1484726" cy="1486108"/>
          </a:xfrm>
          <a:prstGeom prst="rect">
            <a:avLst/>
          </a:prstGeom>
          <a:noFill/>
          <a:ln w="9525">
            <a:noFill/>
            <a:miter lim="800000"/>
            <a:headEnd/>
            <a:tailEnd/>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900" y="4876800"/>
            <a:ext cx="1816100" cy="181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Supercell_Thunderstorm.jpg"/>
          <p:cNvPicPr>
            <a:picLocks/>
          </p:cNvPicPr>
          <p:nvPr/>
        </p:nvPicPr>
        <p:blipFill>
          <a:blip r:embed="rId5">
            <a:extLst>
              <a:ext uri="{28A0092B-C50C-407E-A947-70E740481C1C}">
                <a14:useLocalDpi xmlns:a14="http://schemas.microsoft.com/office/drawing/2010/main" val="0"/>
              </a:ext>
            </a:extLst>
          </a:blip>
          <a:stretch>
            <a:fillRect/>
          </a:stretch>
        </p:blipFill>
        <p:spPr>
          <a:xfrm>
            <a:off x="4572001" y="0"/>
            <a:ext cx="2286000" cy="1399032"/>
          </a:xfrm>
          <a:prstGeom prst="rect">
            <a:avLst/>
          </a:prstGeom>
        </p:spPr>
      </p:pic>
      <p:pic>
        <p:nvPicPr>
          <p:cNvPr id="14" name="Picture 13" descr="800px-F5_tornado_Elie_Manitoba_2007.jpg"/>
          <p:cNvPicPr>
            <a:picLocks/>
          </p:cNvPicPr>
          <p:nvPr/>
        </p:nvPicPr>
        <p:blipFill>
          <a:blip r:embed="rId6">
            <a:extLst>
              <a:ext uri="{28A0092B-C50C-407E-A947-70E740481C1C}">
                <a14:useLocalDpi xmlns:a14="http://schemas.microsoft.com/office/drawing/2010/main" val="0"/>
              </a:ext>
            </a:extLst>
          </a:blip>
          <a:stretch>
            <a:fillRect/>
          </a:stretch>
        </p:blipFill>
        <p:spPr>
          <a:xfrm>
            <a:off x="6867144" y="0"/>
            <a:ext cx="2286000" cy="1399032"/>
          </a:xfrm>
          <a:prstGeom prst="rect">
            <a:avLst/>
          </a:prstGeom>
        </p:spPr>
      </p:pic>
      <p:sp>
        <p:nvSpPr>
          <p:cNvPr id="4" name="Footer Placeholder 3"/>
          <p:cNvSpPr>
            <a:spLocks noGrp="1"/>
          </p:cNvSpPr>
          <p:nvPr>
            <p:ph type="ftr" sz="quarter" idx="11"/>
          </p:nvPr>
        </p:nvSpPr>
        <p:spPr/>
        <p:txBody>
          <a:bodyPr/>
          <a:lstStyle/>
          <a:p>
            <a:r>
              <a:rPr lang="en-US" dirty="0" smtClean="0"/>
              <a:t>NOAA/CIMSS </a:t>
            </a:r>
            <a:r>
              <a:rPr lang="en-US" dirty="0" err="1" smtClean="0"/>
              <a:t>ProbSevere</a:t>
            </a:r>
            <a:r>
              <a:rPr lang="en-US" dirty="0" smtClean="0"/>
              <a:t> model</a:t>
            </a:r>
            <a:endParaRPr lang="en-US" dirty="0"/>
          </a:p>
        </p:txBody>
      </p:sp>
      <p:pic>
        <p:nvPicPr>
          <p:cNvPr id="15" name="Picture 14" descr="cumulonimbus.jpg"/>
          <p:cNvPicPr>
            <a:picLocks/>
          </p:cNvPicPr>
          <p:nvPr/>
        </p:nvPicPr>
        <p:blipFill>
          <a:blip r:embed="rId7">
            <a:extLst>
              <a:ext uri="{28A0092B-C50C-407E-A947-70E740481C1C}">
                <a14:useLocalDpi xmlns:a14="http://schemas.microsoft.com/office/drawing/2010/main" val="0"/>
              </a:ext>
            </a:extLst>
          </a:blip>
          <a:stretch>
            <a:fillRect/>
          </a:stretch>
        </p:blipFill>
        <p:spPr>
          <a:xfrm>
            <a:off x="0" y="0"/>
            <a:ext cx="2286000" cy="1399032"/>
          </a:xfrm>
          <a:prstGeom prst="rect">
            <a:avLst/>
          </a:prstGeom>
        </p:spPr>
      </p:pic>
      <p:pic>
        <p:nvPicPr>
          <p:cNvPr id="16" name="Picture 15"/>
          <p:cNvPicPr>
            <a:picLocks/>
          </p:cNvPicPr>
          <p:nvPr/>
        </p:nvPicPr>
        <p:blipFill>
          <a:blip r:embed="rId8">
            <a:extLst>
              <a:ext uri="{28A0092B-C50C-407E-A947-70E740481C1C}">
                <a14:useLocalDpi xmlns:a14="http://schemas.microsoft.com/office/drawing/2010/main" val="0"/>
              </a:ext>
            </a:extLst>
          </a:blip>
          <a:stretch>
            <a:fillRect/>
          </a:stretch>
        </p:blipFill>
        <p:spPr>
          <a:xfrm>
            <a:off x="2276857" y="0"/>
            <a:ext cx="2286000" cy="1399032"/>
          </a:xfrm>
          <a:prstGeom prst="rect">
            <a:avLst/>
          </a:prstGeom>
        </p:spPr>
      </p:pic>
    </p:spTree>
    <p:extLst>
      <p:ext uri="{BB962C8B-B14F-4D97-AF65-F5344CB8AC3E}">
        <p14:creationId xmlns:p14="http://schemas.microsoft.com/office/powerpoint/2010/main" val="5825352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10</a:t>
            </a:fld>
            <a:endParaRPr lang="en-US"/>
          </a:p>
        </p:txBody>
      </p:sp>
      <p:pic>
        <p:nvPicPr>
          <p:cNvPr id="3" name="Picture 2"/>
          <p:cNvPicPr>
            <a:picLocks noChangeAspect="1"/>
          </p:cNvPicPr>
          <p:nvPr/>
        </p:nvPicPr>
        <p:blipFill>
          <a:blip r:embed="rId2"/>
          <a:stretch>
            <a:fillRect/>
          </a:stretch>
        </p:blipFill>
        <p:spPr>
          <a:xfrm>
            <a:off x="0" y="76200"/>
            <a:ext cx="9144000" cy="5960998"/>
          </a:xfrm>
          <a:prstGeom prst="rect">
            <a:avLst/>
          </a:prstGeom>
        </p:spPr>
      </p:pic>
      <p:sp>
        <p:nvSpPr>
          <p:cNvPr id="4" name="TextBox 3"/>
          <p:cNvSpPr txBox="1"/>
          <p:nvPr/>
        </p:nvSpPr>
        <p:spPr>
          <a:xfrm>
            <a:off x="2819400" y="71808"/>
            <a:ext cx="4572000" cy="46159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400" b="1" dirty="0">
                <a:solidFill>
                  <a:prstClr val="black"/>
                </a:solidFill>
                <a:latin typeface="Arial" pitchFamily="34" charset="0"/>
              </a:rPr>
              <a:t>http://</a:t>
            </a:r>
            <a:r>
              <a:rPr lang="en-US" sz="2400" b="1" dirty="0" err="1">
                <a:solidFill>
                  <a:prstClr val="black"/>
                </a:solidFill>
                <a:latin typeface="Arial" pitchFamily="34" charset="0"/>
              </a:rPr>
              <a:t>goesrhwt.blogspot.com</a:t>
            </a:r>
            <a:endParaRPr lang="en-US" sz="2400" b="1" dirty="0">
              <a:solidFill>
                <a:prstClr val="black"/>
              </a:solidFill>
              <a:latin typeface="Arial" pitchFamily="34" charset="0"/>
            </a:endParaRPr>
          </a:p>
        </p:txBody>
      </p:sp>
      <p:sp>
        <p:nvSpPr>
          <p:cNvPr id="5" name="TextBox 4"/>
          <p:cNvSpPr txBox="1"/>
          <p:nvPr/>
        </p:nvSpPr>
        <p:spPr>
          <a:xfrm>
            <a:off x="2895600" y="6093096"/>
            <a:ext cx="4724400" cy="307704"/>
          </a:xfrm>
          <a:prstGeom prst="rect">
            <a:avLst/>
          </a:prstGeom>
          <a:solidFill>
            <a:srgbClr val="FFFF00"/>
          </a:solidFill>
          <a:ln w="31750">
            <a:solidFill>
              <a:schemeClr val="bg1"/>
            </a:solidFill>
          </a:ln>
        </p:spPr>
        <p:txBody>
          <a:bodyPr wrap="square" lIns="91365" tIns="45684" rIns="91365" bIns="45684" rtlCol="0">
            <a:spAutoFit/>
          </a:bodyPr>
          <a:lstStyle/>
          <a:p>
            <a:r>
              <a:rPr lang="en-US" sz="1400" dirty="0">
                <a:solidFill>
                  <a:schemeClr val="bg1"/>
                </a:solidFill>
              </a:rPr>
              <a:t>http://</a:t>
            </a:r>
            <a:r>
              <a:rPr lang="en-US" sz="1400" dirty="0" err="1">
                <a:solidFill>
                  <a:schemeClr val="bg1"/>
                </a:solidFill>
              </a:rPr>
              <a:t>goesrhwt.blogspot.com</a:t>
            </a:r>
            <a:r>
              <a:rPr lang="en-US" sz="1400" dirty="0">
                <a:solidFill>
                  <a:schemeClr val="bg1"/>
                </a:solidFill>
              </a:rPr>
              <a:t>/2015/06/</a:t>
            </a:r>
            <a:r>
              <a:rPr lang="en-US" sz="1400" dirty="0" err="1">
                <a:solidFill>
                  <a:schemeClr val="bg1"/>
                </a:solidFill>
              </a:rPr>
              <a:t>probsevere-jump.html</a:t>
            </a:r>
            <a:endParaRPr lang="en-US" sz="1400" dirty="0">
              <a:solidFill>
                <a:schemeClr val="bg1"/>
              </a:solidFill>
            </a:endParaRPr>
          </a:p>
        </p:txBody>
      </p:sp>
      <p:sp>
        <p:nvSpPr>
          <p:cNvPr id="6" name="TextBox 5"/>
          <p:cNvSpPr txBox="1"/>
          <p:nvPr/>
        </p:nvSpPr>
        <p:spPr>
          <a:xfrm>
            <a:off x="76200" y="2667000"/>
            <a:ext cx="3810000" cy="1477328"/>
          </a:xfrm>
          <a:prstGeom prst="rect">
            <a:avLst/>
          </a:prstGeom>
          <a:solidFill>
            <a:srgbClr val="FFFF00"/>
          </a:solidFill>
          <a:ln w="38100" cmpd="sng">
            <a:solidFill>
              <a:schemeClr val="bg1"/>
            </a:solidFill>
          </a:ln>
        </p:spPr>
        <p:txBody>
          <a:bodyPr wrap="square" rtlCol="0">
            <a:spAutoFit/>
          </a:bodyPr>
          <a:lstStyle/>
          <a:p>
            <a:r>
              <a:rPr lang="en-US" dirty="0" smtClean="0">
                <a:solidFill>
                  <a:srgbClr val="000000"/>
                </a:solidFill>
              </a:rPr>
              <a:t>“The </a:t>
            </a:r>
            <a:r>
              <a:rPr lang="en-US" dirty="0" err="1">
                <a:solidFill>
                  <a:srgbClr val="000000"/>
                </a:solidFill>
              </a:rPr>
              <a:t>ProbSevere</a:t>
            </a:r>
            <a:r>
              <a:rPr lang="en-US" dirty="0">
                <a:solidFill>
                  <a:srgbClr val="000000"/>
                </a:solidFill>
              </a:rPr>
              <a:t> algorithm jumped from 36% to 88% between 0052z and 0056z. At 0102z, a large TBSS appeared, so there was certainly lead time on that feature showing up</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614565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11</a:t>
            </a:fld>
            <a:endParaRPr lang="en-US"/>
          </a:p>
        </p:txBody>
      </p:sp>
      <p:pic>
        <p:nvPicPr>
          <p:cNvPr id="2" name="Picture 1"/>
          <p:cNvPicPr>
            <a:picLocks noChangeAspect="1"/>
          </p:cNvPicPr>
          <p:nvPr/>
        </p:nvPicPr>
        <p:blipFill rotWithShape="1">
          <a:blip r:embed="rId3"/>
          <a:srcRect b="9666"/>
          <a:stretch/>
        </p:blipFill>
        <p:spPr>
          <a:xfrm>
            <a:off x="0" y="533400"/>
            <a:ext cx="6013924" cy="3992388"/>
          </a:xfrm>
          <a:prstGeom prst="rect">
            <a:avLst/>
          </a:prstGeom>
        </p:spPr>
      </p:pic>
      <p:sp>
        <p:nvSpPr>
          <p:cNvPr id="7" name="TextBox 6"/>
          <p:cNvSpPr txBox="1"/>
          <p:nvPr/>
        </p:nvSpPr>
        <p:spPr>
          <a:xfrm>
            <a:off x="2209800" y="152400"/>
            <a:ext cx="4572000" cy="46159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400" b="1" dirty="0">
                <a:solidFill>
                  <a:prstClr val="black"/>
                </a:solidFill>
                <a:latin typeface="Arial" pitchFamily="34" charset="0"/>
              </a:rPr>
              <a:t>http://</a:t>
            </a:r>
            <a:r>
              <a:rPr lang="en-US" sz="2400" b="1" dirty="0" err="1">
                <a:solidFill>
                  <a:prstClr val="black"/>
                </a:solidFill>
                <a:latin typeface="Arial" pitchFamily="34" charset="0"/>
              </a:rPr>
              <a:t>goesrhwt.blogspot.com</a:t>
            </a:r>
            <a:endParaRPr lang="en-US" sz="2400" b="1" dirty="0">
              <a:solidFill>
                <a:prstClr val="black"/>
              </a:solidFill>
              <a:latin typeface="Arial" pitchFamily="34" charset="0"/>
            </a:endParaRPr>
          </a:p>
        </p:txBody>
      </p:sp>
      <p:pic>
        <p:nvPicPr>
          <p:cNvPr id="3" name="Picture 2"/>
          <p:cNvPicPr>
            <a:picLocks noChangeAspect="1"/>
          </p:cNvPicPr>
          <p:nvPr/>
        </p:nvPicPr>
        <p:blipFill>
          <a:blip r:embed="rId4"/>
          <a:stretch>
            <a:fillRect/>
          </a:stretch>
        </p:blipFill>
        <p:spPr>
          <a:xfrm>
            <a:off x="3325077" y="2071092"/>
            <a:ext cx="5818923" cy="4405908"/>
          </a:xfrm>
          <a:prstGeom prst="rect">
            <a:avLst/>
          </a:prstGeom>
        </p:spPr>
      </p:pic>
      <p:sp>
        <p:nvSpPr>
          <p:cNvPr id="8" name="TextBox 7"/>
          <p:cNvSpPr txBox="1"/>
          <p:nvPr/>
        </p:nvSpPr>
        <p:spPr>
          <a:xfrm>
            <a:off x="4495800" y="1295400"/>
            <a:ext cx="3733800" cy="400037"/>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000" dirty="0" smtClean="0">
                <a:solidFill>
                  <a:prstClr val="black"/>
                </a:solidFill>
                <a:latin typeface="Arial" pitchFamily="34" charset="0"/>
              </a:rPr>
              <a:t>Expansion of warning polygons</a:t>
            </a:r>
            <a:endParaRPr lang="en-US" sz="2000" dirty="0">
              <a:solidFill>
                <a:prstClr val="black"/>
              </a:solidFill>
              <a:latin typeface="Arial" pitchFamily="34" charset="0"/>
            </a:endParaRPr>
          </a:p>
        </p:txBody>
      </p:sp>
      <p:sp>
        <p:nvSpPr>
          <p:cNvPr id="9" name="TextBox 8"/>
          <p:cNvSpPr txBox="1"/>
          <p:nvPr/>
        </p:nvSpPr>
        <p:spPr>
          <a:xfrm>
            <a:off x="914400" y="5410200"/>
            <a:ext cx="3733800" cy="400037"/>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000" dirty="0" smtClean="0">
                <a:solidFill>
                  <a:prstClr val="black"/>
                </a:solidFill>
                <a:latin typeface="Arial" pitchFamily="34" charset="0"/>
              </a:rPr>
              <a:t>Expiration of warning polygons</a:t>
            </a:r>
            <a:endParaRPr lang="en-US" sz="2000" dirty="0">
              <a:solidFill>
                <a:prstClr val="black"/>
              </a:solidFill>
              <a:latin typeface="Arial" pitchFamily="34" charset="0"/>
            </a:endParaRPr>
          </a:p>
        </p:txBody>
      </p:sp>
    </p:spTree>
    <p:extLst>
      <p:ext uri="{BB962C8B-B14F-4D97-AF65-F5344CB8AC3E}">
        <p14:creationId xmlns:p14="http://schemas.microsoft.com/office/powerpoint/2010/main" val="2940861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WT_blog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4" y="685800"/>
            <a:ext cx="6038867" cy="61722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12</a:t>
            </a:fld>
            <a:endParaRPr lang="en-US"/>
          </a:p>
        </p:txBody>
      </p:sp>
      <p:sp>
        <p:nvSpPr>
          <p:cNvPr id="7" name="TextBox 6"/>
          <p:cNvSpPr txBox="1"/>
          <p:nvPr/>
        </p:nvSpPr>
        <p:spPr>
          <a:xfrm>
            <a:off x="2133600" y="152400"/>
            <a:ext cx="4572000" cy="46159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400" b="1" dirty="0">
                <a:solidFill>
                  <a:prstClr val="black"/>
                </a:solidFill>
                <a:latin typeface="Arial" pitchFamily="34" charset="0"/>
              </a:rPr>
              <a:t>http://</a:t>
            </a:r>
            <a:r>
              <a:rPr lang="en-US" sz="2400" b="1" dirty="0" err="1">
                <a:solidFill>
                  <a:prstClr val="black"/>
                </a:solidFill>
                <a:latin typeface="Arial" pitchFamily="34" charset="0"/>
              </a:rPr>
              <a:t>goesrhwt.blogspot.com</a:t>
            </a:r>
            <a:endParaRPr lang="en-US" sz="2400" b="1" dirty="0">
              <a:solidFill>
                <a:prstClr val="black"/>
              </a:solidFill>
              <a:latin typeface="Arial" pitchFamily="34" charset="0"/>
            </a:endParaRPr>
          </a:p>
        </p:txBody>
      </p:sp>
      <p:pic>
        <p:nvPicPr>
          <p:cNvPr id="8" name="Picture 7" descr="hwt_surve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2600239"/>
            <a:ext cx="4991100" cy="3786975"/>
          </a:xfrm>
          <a:prstGeom prst="rect">
            <a:avLst/>
          </a:prstGeom>
        </p:spPr>
      </p:pic>
    </p:spTree>
    <p:extLst>
      <p:ext uri="{BB962C8B-B14F-4D97-AF65-F5344CB8AC3E}">
        <p14:creationId xmlns:p14="http://schemas.microsoft.com/office/powerpoint/2010/main" val="18300853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6522" y="1177455"/>
            <a:ext cx="4561678" cy="3927945"/>
          </a:xfrm>
          <a:prstGeom prst="rect">
            <a:avLst/>
          </a:prstGeom>
        </p:spPr>
      </p:pic>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13</a:t>
            </a:fld>
            <a:endParaRPr lang="en-US"/>
          </a:p>
        </p:txBody>
      </p:sp>
      <p:pic>
        <p:nvPicPr>
          <p:cNvPr id="3" name="Picture 2"/>
          <p:cNvPicPr>
            <a:picLocks noChangeAspect="1"/>
          </p:cNvPicPr>
          <p:nvPr/>
        </p:nvPicPr>
        <p:blipFill>
          <a:blip r:embed="rId3"/>
          <a:stretch>
            <a:fillRect/>
          </a:stretch>
        </p:blipFill>
        <p:spPr>
          <a:xfrm>
            <a:off x="-19136" y="76200"/>
            <a:ext cx="9144000" cy="973169"/>
          </a:xfrm>
          <a:prstGeom prst="rect">
            <a:avLst/>
          </a:prstGeom>
        </p:spPr>
      </p:pic>
      <p:pic>
        <p:nvPicPr>
          <p:cNvPr id="4" name="Picture 3"/>
          <p:cNvPicPr>
            <a:picLocks noChangeAspect="1"/>
          </p:cNvPicPr>
          <p:nvPr/>
        </p:nvPicPr>
        <p:blipFill>
          <a:blip r:embed="rId4"/>
          <a:stretch>
            <a:fillRect/>
          </a:stretch>
        </p:blipFill>
        <p:spPr>
          <a:xfrm>
            <a:off x="4648200" y="1219200"/>
            <a:ext cx="4443274" cy="3733800"/>
          </a:xfrm>
          <a:prstGeom prst="rect">
            <a:avLst/>
          </a:prstGeom>
        </p:spPr>
      </p:pic>
      <p:sp>
        <p:nvSpPr>
          <p:cNvPr id="5" name="TextBox 4"/>
          <p:cNvSpPr txBox="1"/>
          <p:nvPr/>
        </p:nvSpPr>
        <p:spPr>
          <a:xfrm>
            <a:off x="914400" y="4944070"/>
            <a:ext cx="7467600" cy="923330"/>
          </a:xfrm>
          <a:prstGeom prst="rect">
            <a:avLst/>
          </a:prstGeom>
          <a:solidFill>
            <a:srgbClr val="FFFF00"/>
          </a:solidFill>
          <a:ln w="38100" cmpd="sng">
            <a:solidFill>
              <a:schemeClr val="bg1"/>
            </a:solidFill>
          </a:ln>
        </p:spPr>
        <p:txBody>
          <a:bodyPr wrap="square" rtlCol="0">
            <a:spAutoFit/>
          </a:bodyPr>
          <a:lstStyle/>
          <a:p>
            <a:r>
              <a:rPr lang="en-US" dirty="0">
                <a:solidFill>
                  <a:srgbClr val="000000"/>
                </a:solidFill>
              </a:rPr>
              <a:t>“The above two examples illustrate how the CIMSS </a:t>
            </a:r>
            <a:r>
              <a:rPr lang="en-US" dirty="0" err="1">
                <a:solidFill>
                  <a:srgbClr val="000000"/>
                </a:solidFill>
              </a:rPr>
              <a:t>Prob</a:t>
            </a:r>
            <a:r>
              <a:rPr lang="en-US" dirty="0">
                <a:solidFill>
                  <a:srgbClr val="000000"/>
                </a:solidFill>
              </a:rPr>
              <a:t> Severe product is geared more toward forecasting a large hail threat using available instability parameters, especially when satellite information is not </a:t>
            </a:r>
            <a:r>
              <a:rPr lang="en-US" dirty="0" smtClean="0">
                <a:solidFill>
                  <a:srgbClr val="000000"/>
                </a:solidFill>
              </a:rPr>
              <a:t>available.”</a:t>
            </a:r>
            <a:endParaRPr lang="en-US" dirty="0">
              <a:solidFill>
                <a:srgbClr val="000000"/>
              </a:solidFill>
            </a:endParaRPr>
          </a:p>
        </p:txBody>
      </p:sp>
      <p:sp>
        <p:nvSpPr>
          <p:cNvPr id="6" name="TextBox 5"/>
          <p:cNvSpPr txBox="1"/>
          <p:nvPr/>
        </p:nvSpPr>
        <p:spPr>
          <a:xfrm>
            <a:off x="533400" y="6096000"/>
            <a:ext cx="8382000" cy="369332"/>
          </a:xfrm>
          <a:prstGeom prst="rect">
            <a:avLst/>
          </a:prstGeom>
          <a:solidFill>
            <a:srgbClr val="FFFF00"/>
          </a:solidFill>
          <a:ln w="38100" cmpd="sng">
            <a:solidFill>
              <a:schemeClr val="bg1"/>
            </a:solidFill>
          </a:ln>
        </p:spPr>
        <p:txBody>
          <a:bodyPr wrap="square" rtlCol="0">
            <a:spAutoFit/>
          </a:bodyPr>
          <a:lstStyle/>
          <a:p>
            <a:r>
              <a:rPr lang="en-US" dirty="0">
                <a:solidFill>
                  <a:srgbClr val="000000"/>
                </a:solidFill>
              </a:rPr>
              <a:t>http://</a:t>
            </a:r>
            <a:r>
              <a:rPr lang="en-US" dirty="0" err="1">
                <a:solidFill>
                  <a:srgbClr val="000000"/>
                </a:solidFill>
              </a:rPr>
              <a:t>goesrhwt.blogspot.com</a:t>
            </a:r>
            <a:r>
              <a:rPr lang="en-US" dirty="0">
                <a:solidFill>
                  <a:srgbClr val="000000"/>
                </a:solidFill>
              </a:rPr>
              <a:t>/2014/09/</a:t>
            </a:r>
            <a:r>
              <a:rPr lang="en-US" dirty="0" err="1">
                <a:solidFill>
                  <a:srgbClr val="000000"/>
                </a:solidFill>
              </a:rPr>
              <a:t>noaacimss</a:t>
            </a:r>
            <a:r>
              <a:rPr lang="en-US" dirty="0">
                <a:solidFill>
                  <a:srgbClr val="000000"/>
                </a:solidFill>
              </a:rPr>
              <a:t>-</a:t>
            </a:r>
            <a:r>
              <a:rPr lang="en-US" dirty="0" err="1">
                <a:solidFill>
                  <a:srgbClr val="000000"/>
                </a:solidFill>
              </a:rPr>
              <a:t>prob</a:t>
            </a:r>
            <a:r>
              <a:rPr lang="en-US" dirty="0">
                <a:solidFill>
                  <a:srgbClr val="000000"/>
                </a:solidFill>
              </a:rPr>
              <a:t>-severe-examples-</a:t>
            </a:r>
            <a:r>
              <a:rPr lang="en-US" dirty="0" err="1">
                <a:solidFill>
                  <a:srgbClr val="000000"/>
                </a:solidFill>
              </a:rPr>
              <a:t>from.html</a:t>
            </a:r>
            <a:endParaRPr lang="en-US" dirty="0">
              <a:solidFill>
                <a:srgbClr val="000000"/>
              </a:solidFill>
            </a:endParaRPr>
          </a:p>
        </p:txBody>
      </p:sp>
    </p:spTree>
    <p:extLst>
      <p:ext uri="{BB962C8B-B14F-4D97-AF65-F5344CB8AC3E}">
        <p14:creationId xmlns:p14="http://schemas.microsoft.com/office/powerpoint/2010/main" val="1984142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14</a:t>
            </a:fld>
            <a:endParaRPr lang="en-US"/>
          </a:p>
        </p:txBody>
      </p:sp>
      <p:pic>
        <p:nvPicPr>
          <p:cNvPr id="3" name="Picture 2"/>
          <p:cNvPicPr>
            <a:picLocks noChangeAspect="1"/>
          </p:cNvPicPr>
          <p:nvPr/>
        </p:nvPicPr>
        <p:blipFill>
          <a:blip r:embed="rId3"/>
          <a:stretch>
            <a:fillRect/>
          </a:stretch>
        </p:blipFill>
        <p:spPr>
          <a:xfrm>
            <a:off x="0" y="0"/>
            <a:ext cx="9144000" cy="1048956"/>
          </a:xfrm>
          <a:prstGeom prst="rect">
            <a:avLst/>
          </a:prstGeom>
        </p:spPr>
      </p:pic>
      <p:pic>
        <p:nvPicPr>
          <p:cNvPr id="4" name="Picture 3"/>
          <p:cNvPicPr>
            <a:picLocks noChangeAspect="1"/>
          </p:cNvPicPr>
          <p:nvPr/>
        </p:nvPicPr>
        <p:blipFill>
          <a:blip r:embed="rId4"/>
          <a:stretch>
            <a:fillRect/>
          </a:stretch>
        </p:blipFill>
        <p:spPr>
          <a:xfrm>
            <a:off x="0" y="1066800"/>
            <a:ext cx="9144000" cy="5068064"/>
          </a:xfrm>
          <a:prstGeom prst="rect">
            <a:avLst/>
          </a:prstGeom>
        </p:spPr>
      </p:pic>
      <p:sp>
        <p:nvSpPr>
          <p:cNvPr id="5" name="TextBox 4"/>
          <p:cNvSpPr txBox="1"/>
          <p:nvPr/>
        </p:nvSpPr>
        <p:spPr>
          <a:xfrm>
            <a:off x="3276600" y="5401270"/>
            <a:ext cx="5715000" cy="923330"/>
          </a:xfrm>
          <a:prstGeom prst="rect">
            <a:avLst/>
          </a:prstGeom>
          <a:solidFill>
            <a:srgbClr val="FFFF00"/>
          </a:solidFill>
          <a:ln w="38100" cmpd="sng">
            <a:solidFill>
              <a:schemeClr val="bg1"/>
            </a:solidFill>
          </a:ln>
        </p:spPr>
        <p:txBody>
          <a:bodyPr wrap="square" rtlCol="0">
            <a:spAutoFit/>
          </a:bodyPr>
          <a:lstStyle/>
          <a:p>
            <a:r>
              <a:rPr lang="en-US" dirty="0" smtClean="0">
                <a:solidFill>
                  <a:srgbClr val="000000"/>
                </a:solidFill>
              </a:rPr>
              <a:t>“I would like the [</a:t>
            </a:r>
            <a:r>
              <a:rPr lang="en-US" dirty="0" err="1" smtClean="0">
                <a:solidFill>
                  <a:srgbClr val="000000"/>
                </a:solidFill>
              </a:rPr>
              <a:t>ProbSevere</a:t>
            </a:r>
            <a:r>
              <a:rPr lang="en-US" dirty="0" smtClean="0">
                <a:solidFill>
                  <a:srgbClr val="000000"/>
                </a:solidFill>
              </a:rPr>
              <a:t>] product to follow the stronger cells embedded in the line, thus breaking up the [predictor values] some.”</a:t>
            </a:r>
            <a:endParaRPr lang="en-US" dirty="0">
              <a:solidFill>
                <a:srgbClr val="000000"/>
              </a:solidFill>
            </a:endParaRPr>
          </a:p>
        </p:txBody>
      </p:sp>
      <p:sp>
        <p:nvSpPr>
          <p:cNvPr id="6" name="TextBox 5"/>
          <p:cNvSpPr txBox="1"/>
          <p:nvPr/>
        </p:nvSpPr>
        <p:spPr>
          <a:xfrm>
            <a:off x="4495800" y="725342"/>
            <a:ext cx="4648200" cy="646258"/>
          </a:xfrm>
          <a:prstGeom prst="rect">
            <a:avLst/>
          </a:prstGeom>
          <a:solidFill>
            <a:srgbClr val="FFFF00"/>
          </a:solidFill>
          <a:ln w="31750">
            <a:solidFill>
              <a:schemeClr val="bg1"/>
            </a:solidFill>
          </a:ln>
        </p:spPr>
        <p:txBody>
          <a:bodyPr wrap="square" lIns="91365" tIns="45684" rIns="91365" bIns="45684" rtlCol="0">
            <a:spAutoFit/>
          </a:bodyPr>
          <a:lstStyle/>
          <a:p>
            <a:pPr algn="ctr"/>
            <a:r>
              <a:rPr lang="en-US" b="1" dirty="0" smtClean="0">
                <a:solidFill>
                  <a:schemeClr val="bg1"/>
                </a:solidFill>
              </a:rPr>
              <a:t>HWT </a:t>
            </a:r>
            <a:r>
              <a:rPr lang="en-US" b="1" dirty="0">
                <a:solidFill>
                  <a:schemeClr val="bg1"/>
                </a:solidFill>
              </a:rPr>
              <a:t>EWP Blog</a:t>
            </a:r>
            <a:br>
              <a:rPr lang="en-US" b="1" dirty="0">
                <a:solidFill>
                  <a:schemeClr val="bg1"/>
                </a:solidFill>
              </a:rPr>
            </a:br>
            <a:r>
              <a:rPr lang="en-US" b="1" dirty="0">
                <a:solidFill>
                  <a:schemeClr val="bg1"/>
                </a:solidFill>
              </a:rPr>
              <a:t>http://</a:t>
            </a:r>
            <a:r>
              <a:rPr lang="en-US" b="1" dirty="0" err="1">
                <a:solidFill>
                  <a:schemeClr val="bg1"/>
                </a:solidFill>
              </a:rPr>
              <a:t>hwt.nssl.noaa.gov</a:t>
            </a:r>
            <a:r>
              <a:rPr lang="en-US" b="1" dirty="0">
                <a:solidFill>
                  <a:schemeClr val="bg1"/>
                </a:solidFill>
              </a:rPr>
              <a:t>/</a:t>
            </a:r>
            <a:r>
              <a:rPr lang="en-US" b="1" dirty="0" err="1">
                <a:solidFill>
                  <a:schemeClr val="bg1"/>
                </a:solidFill>
              </a:rPr>
              <a:t>ewp</a:t>
            </a:r>
            <a:r>
              <a:rPr lang="en-US" b="1" dirty="0">
                <a:solidFill>
                  <a:schemeClr val="bg1"/>
                </a:solidFill>
              </a:rPr>
              <a:t>/internal/blog/</a:t>
            </a:r>
          </a:p>
        </p:txBody>
      </p:sp>
    </p:spTree>
    <p:extLst>
      <p:ext uri="{BB962C8B-B14F-4D97-AF65-F5344CB8AC3E}">
        <p14:creationId xmlns:p14="http://schemas.microsoft.com/office/powerpoint/2010/main" val="39201026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15</a:t>
            </a:fld>
            <a:endParaRPr lang="en-US"/>
          </a:p>
        </p:txBody>
      </p:sp>
      <p:sp>
        <p:nvSpPr>
          <p:cNvPr id="3" name="Title 1"/>
          <p:cNvSpPr>
            <a:spLocks noGrp="1"/>
          </p:cNvSpPr>
          <p:nvPr>
            <p:ph type="title"/>
          </p:nvPr>
        </p:nvSpPr>
        <p:spPr>
          <a:xfrm>
            <a:off x="458262" y="0"/>
            <a:ext cx="8228538" cy="990600"/>
          </a:xfrm>
        </p:spPr>
        <p:txBody>
          <a:bodyPr/>
          <a:lstStyle/>
          <a:p>
            <a:r>
              <a:rPr lang="en-US" sz="3600" dirty="0"/>
              <a:t>Model Evaluation (2014)</a:t>
            </a:r>
          </a:p>
        </p:txBody>
      </p:sp>
      <p:pic>
        <p:nvPicPr>
          <p:cNvPr id="8" name="Picture 7" descr="model-nws_skill_2014_withWithoutSa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14400"/>
            <a:ext cx="7907114" cy="5613902"/>
          </a:xfrm>
          <a:prstGeom prst="rect">
            <a:avLst/>
          </a:prstGeom>
        </p:spPr>
      </p:pic>
      <p:sp>
        <p:nvSpPr>
          <p:cNvPr id="15" name="TextBox 14"/>
          <p:cNvSpPr txBox="1"/>
          <p:nvPr/>
        </p:nvSpPr>
        <p:spPr>
          <a:xfrm>
            <a:off x="4114800" y="3352801"/>
            <a:ext cx="2057400" cy="646258"/>
          </a:xfrm>
          <a:prstGeom prst="rect">
            <a:avLst/>
          </a:prstGeom>
          <a:noFill/>
        </p:spPr>
        <p:txBody>
          <a:bodyPr wrap="square" lIns="91365" tIns="45684" rIns="91365" bIns="45684" rtlCol="0">
            <a:spAutoFit/>
          </a:bodyPr>
          <a:lstStyle/>
          <a:p>
            <a:pPr fontAlgn="base">
              <a:spcBef>
                <a:spcPct val="0"/>
              </a:spcBef>
              <a:spcAft>
                <a:spcPct val="0"/>
              </a:spcAft>
            </a:pPr>
            <a:r>
              <a:rPr lang="en-US" b="1" dirty="0" smtClean="0">
                <a:solidFill>
                  <a:srgbClr val="000000"/>
                </a:solidFill>
                <a:latin typeface="Arial" pitchFamily="34" charset="0"/>
              </a:rPr>
              <a:t>NWS:</a:t>
            </a:r>
            <a:r>
              <a:rPr lang="en-US" dirty="0" smtClean="0">
                <a:solidFill>
                  <a:srgbClr val="000000"/>
                </a:solidFill>
                <a:latin typeface="Arial" pitchFamily="34" charset="0"/>
              </a:rPr>
              <a:t>0.44</a:t>
            </a:r>
          </a:p>
          <a:p>
            <a:pPr fontAlgn="base">
              <a:spcBef>
                <a:spcPct val="0"/>
              </a:spcBef>
              <a:spcAft>
                <a:spcPct val="0"/>
              </a:spcAft>
            </a:pPr>
            <a:r>
              <a:rPr lang="en-US" b="1" dirty="0" err="1" smtClean="0">
                <a:solidFill>
                  <a:srgbClr val="000000"/>
                </a:solidFill>
                <a:latin typeface="Arial" pitchFamily="34" charset="0"/>
              </a:rPr>
              <a:t>ProbSevere</a:t>
            </a:r>
            <a:r>
              <a:rPr lang="en-US" b="1" dirty="0" smtClean="0">
                <a:solidFill>
                  <a:srgbClr val="000000"/>
                </a:solidFill>
                <a:latin typeface="Arial" pitchFamily="34" charset="0"/>
              </a:rPr>
              <a:t>: </a:t>
            </a:r>
            <a:r>
              <a:rPr lang="en-US" dirty="0" smtClean="0">
                <a:solidFill>
                  <a:srgbClr val="000000"/>
                </a:solidFill>
                <a:latin typeface="Arial" pitchFamily="34" charset="0"/>
              </a:rPr>
              <a:t>0.32</a:t>
            </a:r>
            <a:endParaRPr lang="en-US" dirty="0">
              <a:solidFill>
                <a:srgbClr val="000000"/>
              </a:solidFill>
              <a:latin typeface="Arial" pitchFamily="34" charset="0"/>
            </a:endParaRPr>
          </a:p>
        </p:txBody>
      </p:sp>
      <p:sp>
        <p:nvSpPr>
          <p:cNvPr id="16" name="TextBox 15"/>
          <p:cNvSpPr txBox="1"/>
          <p:nvPr/>
        </p:nvSpPr>
        <p:spPr>
          <a:xfrm>
            <a:off x="3505200" y="1905001"/>
            <a:ext cx="2971800" cy="646258"/>
          </a:xfrm>
          <a:prstGeom prst="rect">
            <a:avLst/>
          </a:prstGeom>
          <a:noFill/>
        </p:spPr>
        <p:txBody>
          <a:bodyPr wrap="square" lIns="91365" tIns="45684" rIns="91365" bIns="45684" rtlCol="0">
            <a:spAutoFit/>
          </a:bodyPr>
          <a:lstStyle/>
          <a:p>
            <a:pPr fontAlgn="base">
              <a:spcBef>
                <a:spcPct val="0"/>
              </a:spcBef>
              <a:spcAft>
                <a:spcPct val="0"/>
              </a:spcAft>
            </a:pPr>
            <a:r>
              <a:rPr lang="en-US" b="1" dirty="0" smtClean="0">
                <a:solidFill>
                  <a:srgbClr val="000000"/>
                </a:solidFill>
                <a:latin typeface="Arial" pitchFamily="34" charset="0"/>
              </a:rPr>
              <a:t>NWS:</a:t>
            </a:r>
            <a:r>
              <a:rPr lang="en-US" dirty="0" smtClean="0">
                <a:solidFill>
                  <a:srgbClr val="000000"/>
                </a:solidFill>
                <a:latin typeface="Arial" pitchFamily="34" charset="0"/>
              </a:rPr>
              <a:t>19 minutes</a:t>
            </a:r>
          </a:p>
          <a:p>
            <a:pPr fontAlgn="base">
              <a:spcBef>
                <a:spcPct val="0"/>
              </a:spcBef>
              <a:spcAft>
                <a:spcPct val="0"/>
              </a:spcAft>
            </a:pPr>
            <a:r>
              <a:rPr lang="en-US" b="1" dirty="0" err="1" smtClean="0">
                <a:solidFill>
                  <a:srgbClr val="000000"/>
                </a:solidFill>
                <a:latin typeface="Arial" pitchFamily="34" charset="0"/>
              </a:rPr>
              <a:t>ProbSevere</a:t>
            </a:r>
            <a:r>
              <a:rPr lang="en-US" b="1" dirty="0" smtClean="0">
                <a:solidFill>
                  <a:srgbClr val="000000"/>
                </a:solidFill>
                <a:latin typeface="Arial" pitchFamily="34" charset="0"/>
              </a:rPr>
              <a:t>: </a:t>
            </a:r>
            <a:r>
              <a:rPr lang="en-US" dirty="0">
                <a:solidFill>
                  <a:srgbClr val="000000"/>
                </a:solidFill>
                <a:latin typeface="Arial" pitchFamily="34" charset="0"/>
              </a:rPr>
              <a:t>2</a:t>
            </a:r>
            <a:r>
              <a:rPr lang="en-US" dirty="0" smtClean="0">
                <a:solidFill>
                  <a:srgbClr val="000000"/>
                </a:solidFill>
                <a:latin typeface="Arial" pitchFamily="34" charset="0"/>
              </a:rPr>
              <a:t>9 minutes</a:t>
            </a:r>
            <a:endParaRPr lang="en-US" dirty="0">
              <a:solidFill>
                <a:srgbClr val="000000"/>
              </a:solidFill>
              <a:latin typeface="Arial" pitchFamily="34" charset="0"/>
            </a:endParaRPr>
          </a:p>
        </p:txBody>
      </p:sp>
      <p:cxnSp>
        <p:nvCxnSpPr>
          <p:cNvPr id="17" name="Straight Arrow Connector 16"/>
          <p:cNvCxnSpPr/>
          <p:nvPr/>
        </p:nvCxnSpPr>
        <p:spPr>
          <a:xfrm>
            <a:off x="5638800" y="2057400"/>
            <a:ext cx="762000" cy="152400"/>
          </a:xfrm>
          <a:prstGeom prst="straightConnector1">
            <a:avLst/>
          </a:prstGeom>
          <a:ln w="317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029200" y="3962400"/>
            <a:ext cx="0" cy="533400"/>
          </a:xfrm>
          <a:prstGeom prst="straightConnector1">
            <a:avLst/>
          </a:prstGeom>
          <a:ln w="317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73439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16</a:t>
            </a:fld>
            <a:endParaRPr lang="en-US"/>
          </a:p>
        </p:txBody>
      </p:sp>
      <p:sp>
        <p:nvSpPr>
          <p:cNvPr id="3" name="Title 1"/>
          <p:cNvSpPr>
            <a:spLocks noGrp="1"/>
          </p:cNvSpPr>
          <p:nvPr>
            <p:ph type="title"/>
          </p:nvPr>
        </p:nvSpPr>
        <p:spPr>
          <a:xfrm>
            <a:off x="458262" y="0"/>
            <a:ext cx="8228538" cy="990600"/>
          </a:xfrm>
        </p:spPr>
        <p:txBody>
          <a:bodyPr/>
          <a:lstStyle/>
          <a:p>
            <a:r>
              <a:rPr lang="en-US" sz="3600" dirty="0"/>
              <a:t>Model Evaluation (2014)</a:t>
            </a:r>
          </a:p>
        </p:txBody>
      </p:sp>
      <p:pic>
        <p:nvPicPr>
          <p:cNvPr id="8" name="Picture 7" descr="model-nws_skill_2014_withWithoutSa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14400"/>
            <a:ext cx="7907114" cy="5613902"/>
          </a:xfrm>
          <a:prstGeom prst="rect">
            <a:avLst/>
          </a:prstGeom>
        </p:spPr>
      </p:pic>
      <p:sp>
        <p:nvSpPr>
          <p:cNvPr id="15" name="TextBox 14"/>
          <p:cNvSpPr txBox="1"/>
          <p:nvPr/>
        </p:nvSpPr>
        <p:spPr>
          <a:xfrm>
            <a:off x="4114800" y="3352801"/>
            <a:ext cx="2057400" cy="646258"/>
          </a:xfrm>
          <a:prstGeom prst="rect">
            <a:avLst/>
          </a:prstGeom>
          <a:noFill/>
        </p:spPr>
        <p:txBody>
          <a:bodyPr wrap="square" lIns="91365" tIns="45684" rIns="91365" bIns="45684" rtlCol="0">
            <a:spAutoFit/>
          </a:bodyPr>
          <a:lstStyle/>
          <a:p>
            <a:pPr fontAlgn="base">
              <a:spcBef>
                <a:spcPct val="0"/>
              </a:spcBef>
              <a:spcAft>
                <a:spcPct val="0"/>
              </a:spcAft>
            </a:pPr>
            <a:r>
              <a:rPr lang="en-US" b="1" dirty="0" smtClean="0">
                <a:solidFill>
                  <a:srgbClr val="000000"/>
                </a:solidFill>
                <a:latin typeface="Arial" pitchFamily="34" charset="0"/>
              </a:rPr>
              <a:t>NWS:</a:t>
            </a:r>
            <a:r>
              <a:rPr lang="en-US" dirty="0" smtClean="0">
                <a:solidFill>
                  <a:srgbClr val="000000"/>
                </a:solidFill>
                <a:latin typeface="Arial" pitchFamily="34" charset="0"/>
              </a:rPr>
              <a:t>0.44</a:t>
            </a:r>
          </a:p>
          <a:p>
            <a:pPr fontAlgn="base">
              <a:spcBef>
                <a:spcPct val="0"/>
              </a:spcBef>
              <a:spcAft>
                <a:spcPct val="0"/>
              </a:spcAft>
            </a:pPr>
            <a:r>
              <a:rPr lang="en-US" b="1" dirty="0" err="1" smtClean="0">
                <a:solidFill>
                  <a:srgbClr val="000000"/>
                </a:solidFill>
                <a:latin typeface="Arial" pitchFamily="34" charset="0"/>
              </a:rPr>
              <a:t>ProbSevere</a:t>
            </a:r>
            <a:r>
              <a:rPr lang="en-US" b="1" dirty="0" smtClean="0">
                <a:solidFill>
                  <a:srgbClr val="000000"/>
                </a:solidFill>
                <a:latin typeface="Arial" pitchFamily="34" charset="0"/>
              </a:rPr>
              <a:t>: </a:t>
            </a:r>
            <a:r>
              <a:rPr lang="en-US" dirty="0" smtClean="0">
                <a:solidFill>
                  <a:srgbClr val="000000"/>
                </a:solidFill>
                <a:latin typeface="Arial" pitchFamily="34" charset="0"/>
              </a:rPr>
              <a:t>0.32</a:t>
            </a:r>
            <a:endParaRPr lang="en-US" dirty="0">
              <a:solidFill>
                <a:srgbClr val="000000"/>
              </a:solidFill>
              <a:latin typeface="Arial" pitchFamily="34" charset="0"/>
            </a:endParaRPr>
          </a:p>
        </p:txBody>
      </p:sp>
      <p:sp>
        <p:nvSpPr>
          <p:cNvPr id="16" name="TextBox 15"/>
          <p:cNvSpPr txBox="1"/>
          <p:nvPr/>
        </p:nvSpPr>
        <p:spPr>
          <a:xfrm>
            <a:off x="3505200" y="1905001"/>
            <a:ext cx="2971800" cy="646258"/>
          </a:xfrm>
          <a:prstGeom prst="rect">
            <a:avLst/>
          </a:prstGeom>
          <a:noFill/>
        </p:spPr>
        <p:txBody>
          <a:bodyPr wrap="square" lIns="91365" tIns="45684" rIns="91365" bIns="45684" rtlCol="0">
            <a:spAutoFit/>
          </a:bodyPr>
          <a:lstStyle/>
          <a:p>
            <a:pPr fontAlgn="base">
              <a:spcBef>
                <a:spcPct val="0"/>
              </a:spcBef>
              <a:spcAft>
                <a:spcPct val="0"/>
              </a:spcAft>
            </a:pPr>
            <a:r>
              <a:rPr lang="en-US" b="1" dirty="0" smtClean="0">
                <a:solidFill>
                  <a:srgbClr val="000000"/>
                </a:solidFill>
                <a:latin typeface="Arial" pitchFamily="34" charset="0"/>
              </a:rPr>
              <a:t>NWS:</a:t>
            </a:r>
            <a:r>
              <a:rPr lang="en-US" dirty="0" smtClean="0">
                <a:solidFill>
                  <a:srgbClr val="000000"/>
                </a:solidFill>
                <a:latin typeface="Arial" pitchFamily="34" charset="0"/>
              </a:rPr>
              <a:t>19 minutes</a:t>
            </a:r>
          </a:p>
          <a:p>
            <a:pPr fontAlgn="base">
              <a:spcBef>
                <a:spcPct val="0"/>
              </a:spcBef>
              <a:spcAft>
                <a:spcPct val="0"/>
              </a:spcAft>
            </a:pPr>
            <a:r>
              <a:rPr lang="en-US" b="1" dirty="0" err="1" smtClean="0">
                <a:solidFill>
                  <a:srgbClr val="000000"/>
                </a:solidFill>
                <a:latin typeface="Arial" pitchFamily="34" charset="0"/>
              </a:rPr>
              <a:t>ProbSevere</a:t>
            </a:r>
            <a:r>
              <a:rPr lang="en-US" b="1" dirty="0" smtClean="0">
                <a:solidFill>
                  <a:srgbClr val="000000"/>
                </a:solidFill>
                <a:latin typeface="Arial" pitchFamily="34" charset="0"/>
              </a:rPr>
              <a:t>: </a:t>
            </a:r>
            <a:r>
              <a:rPr lang="en-US" dirty="0">
                <a:solidFill>
                  <a:srgbClr val="000000"/>
                </a:solidFill>
                <a:latin typeface="Arial" pitchFamily="34" charset="0"/>
              </a:rPr>
              <a:t>2</a:t>
            </a:r>
            <a:r>
              <a:rPr lang="en-US" dirty="0" smtClean="0">
                <a:solidFill>
                  <a:srgbClr val="000000"/>
                </a:solidFill>
                <a:latin typeface="Arial" pitchFamily="34" charset="0"/>
              </a:rPr>
              <a:t>9 minutes</a:t>
            </a:r>
            <a:endParaRPr lang="en-US" dirty="0">
              <a:solidFill>
                <a:srgbClr val="000000"/>
              </a:solidFill>
              <a:latin typeface="Arial" pitchFamily="34" charset="0"/>
            </a:endParaRPr>
          </a:p>
        </p:txBody>
      </p:sp>
      <p:cxnSp>
        <p:nvCxnSpPr>
          <p:cNvPr id="17" name="Straight Arrow Connector 16"/>
          <p:cNvCxnSpPr/>
          <p:nvPr/>
        </p:nvCxnSpPr>
        <p:spPr>
          <a:xfrm>
            <a:off x="5638800" y="2057400"/>
            <a:ext cx="762000" cy="152400"/>
          </a:xfrm>
          <a:prstGeom prst="straightConnector1">
            <a:avLst/>
          </a:prstGeom>
          <a:ln w="317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029200" y="3962400"/>
            <a:ext cx="0" cy="533400"/>
          </a:xfrm>
          <a:prstGeom prst="straightConnector1">
            <a:avLst/>
          </a:prstGeom>
          <a:ln w="317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04800" y="3"/>
            <a:ext cx="8610600" cy="1323367"/>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000" b="1" dirty="0">
                <a:solidFill>
                  <a:prstClr val="black"/>
                </a:solidFill>
                <a:latin typeface="Arial" pitchFamily="34" charset="0"/>
              </a:rPr>
              <a:t>We fully expect that the impact of the satellite component will be even greater with GOES-R (more frequent images, factor 4 improvement in spatial resolution, more spectral bands for inferring cloud properties, lightning mapping)</a:t>
            </a:r>
          </a:p>
        </p:txBody>
      </p:sp>
    </p:spTree>
    <p:extLst>
      <p:ext uri="{BB962C8B-B14F-4D97-AF65-F5344CB8AC3E}">
        <p14:creationId xmlns:p14="http://schemas.microsoft.com/office/powerpoint/2010/main" val="10673506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17</a:t>
            </a:fld>
            <a:endParaRPr lang="en-US"/>
          </a:p>
        </p:txBody>
      </p:sp>
      <p:sp>
        <p:nvSpPr>
          <p:cNvPr id="5" name="Title 4"/>
          <p:cNvSpPr>
            <a:spLocks noGrp="1"/>
          </p:cNvSpPr>
          <p:nvPr>
            <p:ph type="title"/>
          </p:nvPr>
        </p:nvSpPr>
        <p:spPr/>
        <p:txBody>
          <a:bodyPr numCol="1"/>
          <a:lstStyle/>
          <a:p>
            <a:r>
              <a:rPr lang="en-US" dirty="0" smtClean="0"/>
              <a:t>HWT and GOES-R PG feedback</a:t>
            </a:r>
            <a:r>
              <a:rPr lang="en-US" sz="2400" dirty="0" smtClean="0"/>
              <a:t> (2014 + 2015)</a:t>
            </a:r>
            <a:endParaRPr lang="en-US" dirty="0"/>
          </a:p>
        </p:txBody>
      </p:sp>
      <p:sp>
        <p:nvSpPr>
          <p:cNvPr id="6" name="TextBox 5"/>
          <p:cNvSpPr txBox="1"/>
          <p:nvPr/>
        </p:nvSpPr>
        <p:spPr>
          <a:xfrm>
            <a:off x="457200" y="1250751"/>
            <a:ext cx="4114800" cy="4616649"/>
          </a:xfrm>
          <a:prstGeom prst="rect">
            <a:avLst/>
          </a:prstGeom>
          <a:noFill/>
        </p:spPr>
        <p:txBody>
          <a:bodyPr wrap="square" numCol="1" spcCol="457200" rtlCol="0">
            <a:spAutoFit/>
          </a:bodyPr>
          <a:lstStyle/>
          <a:p>
            <a:r>
              <a:rPr lang="en-US" sz="2400" b="1" dirty="0" smtClean="0"/>
              <a:t>Strengths</a:t>
            </a:r>
          </a:p>
          <a:p>
            <a:pPr marL="285750" indent="-285750">
              <a:buFont typeface="Arial"/>
              <a:buChar char="•"/>
            </a:pPr>
            <a:r>
              <a:rPr lang="en-US" dirty="0" smtClean="0"/>
              <a:t>Highlights storms to watch/interrogate with all-tilts radar</a:t>
            </a:r>
          </a:p>
          <a:p>
            <a:pPr marL="285750" indent="-285750">
              <a:buFont typeface="Arial"/>
              <a:buChar char="•"/>
            </a:pPr>
            <a:r>
              <a:rPr lang="en-US" dirty="0" smtClean="0"/>
              <a:t>Helps prioritize threats</a:t>
            </a:r>
          </a:p>
          <a:p>
            <a:pPr marL="285750" indent="-285750">
              <a:buFont typeface="Arial"/>
              <a:buChar char="•"/>
            </a:pPr>
            <a:r>
              <a:rPr lang="en-US" dirty="0" smtClean="0"/>
              <a:t>Good performance for discrete storms, especially for hail</a:t>
            </a:r>
          </a:p>
          <a:p>
            <a:pPr marL="285750" indent="-285750">
              <a:buFont typeface="Arial"/>
              <a:buChar char="•"/>
            </a:pPr>
            <a:r>
              <a:rPr lang="en-US" dirty="0" smtClean="0"/>
              <a:t>Has good utility after initial threats</a:t>
            </a:r>
          </a:p>
          <a:p>
            <a:pPr marL="285750" indent="-285750">
              <a:buFont typeface="Arial"/>
              <a:buChar char="•"/>
            </a:pPr>
            <a:r>
              <a:rPr lang="en-US" dirty="0" smtClean="0"/>
              <a:t>Forecasters like watching the </a:t>
            </a:r>
            <a:r>
              <a:rPr lang="en-US" u="sng" dirty="0" smtClean="0"/>
              <a:t>trend</a:t>
            </a:r>
            <a:r>
              <a:rPr lang="en-US" dirty="0"/>
              <a:t> </a:t>
            </a:r>
            <a:r>
              <a:rPr lang="en-US" dirty="0" smtClean="0"/>
              <a:t>in probability value</a:t>
            </a:r>
          </a:p>
          <a:p>
            <a:pPr marL="285750" indent="-285750">
              <a:buFont typeface="Arial"/>
              <a:buChar char="•"/>
            </a:pPr>
            <a:r>
              <a:rPr lang="en-US" dirty="0" smtClean="0"/>
              <a:t>Can add lead-time on some storms</a:t>
            </a:r>
          </a:p>
          <a:p>
            <a:pPr marL="285750" indent="-285750">
              <a:buFont typeface="Arial"/>
              <a:buChar char="•"/>
            </a:pPr>
            <a:r>
              <a:rPr lang="en-US" dirty="0" smtClean="0"/>
              <a:t>Good intuitive display</a:t>
            </a:r>
          </a:p>
          <a:p>
            <a:pPr marL="285750" indent="-285750">
              <a:buFont typeface="Arial"/>
              <a:buChar char="•"/>
            </a:pPr>
            <a:r>
              <a:rPr lang="en-US" dirty="0" smtClean="0"/>
              <a:t>Liked the scroll-over with predictor information</a:t>
            </a:r>
          </a:p>
          <a:p>
            <a:pPr marL="285750" indent="-285750">
              <a:buFont typeface="Arial"/>
              <a:buChar char="•"/>
            </a:pPr>
            <a:endParaRPr lang="en-US" dirty="0" smtClean="0"/>
          </a:p>
          <a:p>
            <a:pPr marL="285750" indent="-285750">
              <a:buFont typeface="Arial"/>
              <a:buChar char="•"/>
            </a:pPr>
            <a:endParaRPr lang="en-US" dirty="0" smtClean="0"/>
          </a:p>
          <a:p>
            <a:endParaRPr lang="en-US" dirty="0" smtClean="0"/>
          </a:p>
        </p:txBody>
      </p:sp>
      <p:sp>
        <p:nvSpPr>
          <p:cNvPr id="12" name="TextBox 11"/>
          <p:cNvSpPr txBox="1"/>
          <p:nvPr/>
        </p:nvSpPr>
        <p:spPr>
          <a:xfrm>
            <a:off x="4800600" y="1250751"/>
            <a:ext cx="4114800" cy="3231654"/>
          </a:xfrm>
          <a:prstGeom prst="rect">
            <a:avLst/>
          </a:prstGeom>
          <a:noFill/>
        </p:spPr>
        <p:txBody>
          <a:bodyPr wrap="square" numCol="1" spcCol="457200" rtlCol="0">
            <a:spAutoFit/>
          </a:bodyPr>
          <a:lstStyle/>
          <a:p>
            <a:r>
              <a:rPr lang="en-US" sz="2400" b="1" dirty="0" smtClean="0"/>
              <a:t>Weaknesses</a:t>
            </a:r>
          </a:p>
          <a:p>
            <a:pPr marL="285750" indent="-285750">
              <a:buFont typeface="Arial"/>
              <a:buChar char="•"/>
            </a:pPr>
            <a:r>
              <a:rPr lang="en-US" dirty="0" smtClean="0"/>
              <a:t>Sometimes struggles with linear wind events</a:t>
            </a:r>
          </a:p>
          <a:p>
            <a:pPr marL="285750" indent="-285750">
              <a:buFont typeface="Arial"/>
              <a:buChar char="•"/>
            </a:pPr>
            <a:r>
              <a:rPr lang="en-US" dirty="0" smtClean="0"/>
              <a:t>Low </a:t>
            </a:r>
            <a:r>
              <a:rPr lang="en-US" dirty="0" err="1" smtClean="0"/>
              <a:t>probs</a:t>
            </a:r>
            <a:r>
              <a:rPr lang="en-US" dirty="0" smtClean="0"/>
              <a:t> on low-topped convection</a:t>
            </a:r>
          </a:p>
          <a:p>
            <a:pPr marL="285750" indent="-285750">
              <a:buFont typeface="Arial"/>
              <a:buChar char="•"/>
            </a:pPr>
            <a:r>
              <a:rPr lang="en-US" dirty="0" smtClean="0"/>
              <a:t>No tornadogenesis predictors</a:t>
            </a:r>
          </a:p>
          <a:p>
            <a:pPr marL="285750" indent="-285750">
              <a:buFont typeface="Arial"/>
              <a:buChar char="•"/>
            </a:pPr>
            <a:r>
              <a:rPr lang="en-US" dirty="0" smtClean="0"/>
              <a:t>Forecasters want more read-out values (e.g., SRH, melting level)</a:t>
            </a:r>
          </a:p>
          <a:p>
            <a:pPr marL="285750" indent="-285750">
              <a:buFont typeface="Arial"/>
              <a:buChar char="•"/>
            </a:pPr>
            <a:r>
              <a:rPr lang="en-US" dirty="0" smtClean="0"/>
              <a:t>Forecasters want individual hazard prediction</a:t>
            </a:r>
          </a:p>
          <a:p>
            <a:pPr marL="285750" indent="-285750">
              <a:buFont typeface="Arial"/>
              <a:buChar char="•"/>
            </a:pPr>
            <a:r>
              <a:rPr lang="en-US" dirty="0" smtClean="0"/>
              <a:t>Forecasters want better storm discrimination in squall lines</a:t>
            </a:r>
          </a:p>
        </p:txBody>
      </p:sp>
    </p:spTree>
    <p:extLst>
      <p:ext uri="{BB962C8B-B14F-4D97-AF65-F5344CB8AC3E}">
        <p14:creationId xmlns:p14="http://schemas.microsoft.com/office/powerpoint/2010/main" val="24079859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18</a:t>
            </a:fld>
            <a:endParaRPr lang="en-US"/>
          </a:p>
        </p:txBody>
      </p:sp>
      <p:sp>
        <p:nvSpPr>
          <p:cNvPr id="3" name="Title 1"/>
          <p:cNvSpPr>
            <a:spLocks noGrp="1"/>
          </p:cNvSpPr>
          <p:nvPr>
            <p:ph type="title"/>
          </p:nvPr>
        </p:nvSpPr>
        <p:spPr>
          <a:xfrm>
            <a:off x="458262" y="2209800"/>
            <a:ext cx="8228538" cy="990600"/>
          </a:xfrm>
        </p:spPr>
        <p:txBody>
          <a:bodyPr/>
          <a:lstStyle/>
          <a:p>
            <a:r>
              <a:rPr lang="en-US" sz="3600" dirty="0" smtClean="0"/>
              <a:t>Where do we go from here?</a:t>
            </a:r>
            <a:endParaRPr lang="en-US" sz="3600" dirty="0"/>
          </a:p>
        </p:txBody>
      </p:sp>
    </p:spTree>
    <p:extLst>
      <p:ext uri="{BB962C8B-B14F-4D97-AF65-F5344CB8AC3E}">
        <p14:creationId xmlns:p14="http://schemas.microsoft.com/office/powerpoint/2010/main" val="199450564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19</a:t>
            </a:fld>
            <a:endParaRPr lang="en-US"/>
          </a:p>
        </p:txBody>
      </p:sp>
      <p:sp>
        <p:nvSpPr>
          <p:cNvPr id="2" name="TextBox 1"/>
          <p:cNvSpPr txBox="1"/>
          <p:nvPr/>
        </p:nvSpPr>
        <p:spPr>
          <a:xfrm>
            <a:off x="304800" y="3"/>
            <a:ext cx="8610600" cy="646258"/>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dirty="0" smtClean="0">
                <a:solidFill>
                  <a:prstClr val="black"/>
                </a:solidFill>
                <a:latin typeface="Arial" pitchFamily="34" charset="0"/>
              </a:rPr>
              <a:t>Forecasters at the HWT were using all-tilts radar, </a:t>
            </a:r>
            <a:r>
              <a:rPr lang="en-US" dirty="0" err="1" smtClean="0">
                <a:solidFill>
                  <a:prstClr val="black"/>
                </a:solidFill>
                <a:latin typeface="Arial" pitchFamily="34" charset="0"/>
              </a:rPr>
              <a:t>ProbSevere</a:t>
            </a:r>
            <a:r>
              <a:rPr lang="en-US" dirty="0" smtClean="0">
                <a:solidFill>
                  <a:prstClr val="black"/>
                </a:solidFill>
                <a:latin typeface="Arial" pitchFamily="34" charset="0"/>
              </a:rPr>
              <a:t>, overshooting top detection, and lightning jump algorithm </a:t>
            </a:r>
            <a:r>
              <a:rPr lang="en-US" i="1" dirty="0" smtClean="0">
                <a:solidFill>
                  <a:prstClr val="black"/>
                </a:solidFill>
                <a:latin typeface="Arial" pitchFamily="34" charset="0"/>
              </a:rPr>
              <a:t>in conjunction </a:t>
            </a:r>
            <a:r>
              <a:rPr lang="en-US" dirty="0" smtClean="0">
                <a:solidFill>
                  <a:prstClr val="black"/>
                </a:solidFill>
                <a:latin typeface="Arial" pitchFamily="34" charset="0"/>
              </a:rPr>
              <a:t>for warning decision.</a:t>
            </a:r>
            <a:endParaRPr lang="en-US" dirty="0">
              <a:solidFill>
                <a:prstClr val="black"/>
              </a:solidFill>
              <a:latin typeface="Arial" pitchFamily="34" charset="0"/>
            </a:endParaRPr>
          </a:p>
        </p:txBody>
      </p:sp>
      <p:pic>
        <p:nvPicPr>
          <p:cNvPr id="5" name="Picture 4" descr="4panel_PHI_ProbSvr_OvershootTop_LtgJum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294550"/>
          </a:xfrm>
          <a:prstGeom prst="rect">
            <a:avLst/>
          </a:prstGeom>
        </p:spPr>
      </p:pic>
      <p:sp>
        <p:nvSpPr>
          <p:cNvPr id="12" name="TextBox 11"/>
          <p:cNvSpPr txBox="1"/>
          <p:nvPr/>
        </p:nvSpPr>
        <p:spPr>
          <a:xfrm>
            <a:off x="2438400" y="6172200"/>
            <a:ext cx="5486400" cy="33848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1600" dirty="0">
                <a:solidFill>
                  <a:prstClr val="black"/>
                </a:solidFill>
                <a:latin typeface="Arial" pitchFamily="34" charset="0"/>
              </a:rPr>
              <a:t>http://</a:t>
            </a:r>
            <a:r>
              <a:rPr lang="en-US" sz="1600" dirty="0" err="1">
                <a:solidFill>
                  <a:prstClr val="black"/>
                </a:solidFill>
                <a:latin typeface="Arial" pitchFamily="34" charset="0"/>
              </a:rPr>
              <a:t>goesrhwt.blogspot.com</a:t>
            </a:r>
            <a:r>
              <a:rPr lang="en-US" sz="1600" dirty="0">
                <a:solidFill>
                  <a:prstClr val="black"/>
                </a:solidFill>
                <a:latin typeface="Arial" pitchFamily="34" charset="0"/>
              </a:rPr>
              <a:t>/2015/05/first-severe-</a:t>
            </a:r>
            <a:r>
              <a:rPr lang="en-US" sz="1600" dirty="0" err="1">
                <a:solidFill>
                  <a:prstClr val="black"/>
                </a:solidFill>
                <a:latin typeface="Arial" pitchFamily="34" charset="0"/>
              </a:rPr>
              <a:t>top.html</a:t>
            </a:r>
            <a:endParaRPr lang="en-US" sz="1600" dirty="0">
              <a:solidFill>
                <a:prstClr val="black"/>
              </a:solidFill>
              <a:latin typeface="Arial" pitchFamily="34" charset="0"/>
            </a:endParaRPr>
          </a:p>
        </p:txBody>
      </p:sp>
      <p:sp>
        <p:nvSpPr>
          <p:cNvPr id="13" name="TextBox 12"/>
          <p:cNvSpPr txBox="1"/>
          <p:nvPr/>
        </p:nvSpPr>
        <p:spPr>
          <a:xfrm>
            <a:off x="381000" y="3962400"/>
            <a:ext cx="2438400" cy="33848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1600" dirty="0" smtClean="0">
                <a:solidFill>
                  <a:prstClr val="black"/>
                </a:solidFill>
                <a:latin typeface="Arial" pitchFamily="34" charset="0"/>
              </a:rPr>
              <a:t>Lightning jump algorithm</a:t>
            </a:r>
            <a:endParaRPr lang="en-US" sz="1600" dirty="0">
              <a:solidFill>
                <a:prstClr val="black"/>
              </a:solidFill>
              <a:latin typeface="Arial" pitchFamily="34" charset="0"/>
            </a:endParaRPr>
          </a:p>
        </p:txBody>
      </p:sp>
      <p:sp>
        <p:nvSpPr>
          <p:cNvPr id="14" name="TextBox 13"/>
          <p:cNvSpPr txBox="1"/>
          <p:nvPr/>
        </p:nvSpPr>
        <p:spPr>
          <a:xfrm>
            <a:off x="4648200" y="3962400"/>
            <a:ext cx="1371600" cy="33848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1600" dirty="0" smtClean="0">
                <a:solidFill>
                  <a:prstClr val="black"/>
                </a:solidFill>
                <a:latin typeface="Arial" pitchFamily="34" charset="0"/>
              </a:rPr>
              <a:t>OT Detection</a:t>
            </a:r>
            <a:endParaRPr lang="en-US" sz="1600" dirty="0">
              <a:solidFill>
                <a:prstClr val="black"/>
              </a:solidFill>
              <a:latin typeface="Arial" pitchFamily="34" charset="0"/>
            </a:endParaRPr>
          </a:p>
        </p:txBody>
      </p:sp>
      <p:sp>
        <p:nvSpPr>
          <p:cNvPr id="19" name="TextBox 18"/>
          <p:cNvSpPr txBox="1"/>
          <p:nvPr/>
        </p:nvSpPr>
        <p:spPr>
          <a:xfrm>
            <a:off x="6934200" y="1143000"/>
            <a:ext cx="2133600" cy="33848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1600" dirty="0" err="1" smtClean="0">
                <a:solidFill>
                  <a:prstClr val="black"/>
                </a:solidFill>
                <a:latin typeface="Arial" pitchFamily="34" charset="0"/>
              </a:rPr>
              <a:t>ProbSevere</a:t>
            </a:r>
            <a:r>
              <a:rPr lang="en-US" sz="1600" dirty="0" smtClean="0">
                <a:solidFill>
                  <a:prstClr val="black"/>
                </a:solidFill>
                <a:latin typeface="Arial" pitchFamily="34" charset="0"/>
              </a:rPr>
              <a:t> and PHI</a:t>
            </a:r>
            <a:endParaRPr lang="en-US" sz="1600" dirty="0">
              <a:solidFill>
                <a:prstClr val="black"/>
              </a:solidFill>
              <a:latin typeface="Arial" pitchFamily="34" charset="0"/>
            </a:endParaRPr>
          </a:p>
        </p:txBody>
      </p:sp>
      <p:sp>
        <p:nvSpPr>
          <p:cNvPr id="7" name="Rectangle 6"/>
          <p:cNvSpPr/>
          <p:nvPr/>
        </p:nvSpPr>
        <p:spPr>
          <a:xfrm>
            <a:off x="4572000" y="1143000"/>
            <a:ext cx="4495800" cy="2667000"/>
          </a:xfrm>
          <a:prstGeom prst="rect">
            <a:avLst/>
          </a:prstGeom>
          <a:noFill/>
          <a:ln w="114300" cmpd="sng">
            <a:solidFill>
              <a:srgbClr val="23FF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6551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dirty="0" smtClean="0">
                <a:solidFill>
                  <a:schemeClr val="tx1"/>
                </a:solidFill>
              </a:rPr>
              <a:t>Collaborative Research</a:t>
            </a:r>
            <a:endParaRPr lang="en-US" dirty="0">
              <a:solidFill>
                <a:schemeClr val="tx1"/>
              </a:solidFill>
            </a:endParaRPr>
          </a:p>
        </p:txBody>
      </p:sp>
      <p:sp>
        <p:nvSpPr>
          <p:cNvPr id="4" name="Footer Placeholder 3"/>
          <p:cNvSpPr>
            <a:spLocks noGrp="1"/>
          </p:cNvSpPr>
          <p:nvPr>
            <p:ph type="ftr" sz="quarter" idx="11"/>
          </p:nvPr>
        </p:nvSpPr>
        <p:spPr/>
        <p:txBody>
          <a:bodyPr/>
          <a:lstStyle/>
          <a:p>
            <a:r>
              <a:rPr lang="en-US" dirty="0"/>
              <a:t>NOAA/CIMSS </a:t>
            </a:r>
            <a:r>
              <a:rPr lang="en-US" dirty="0" err="1"/>
              <a:t>ProbSevere</a:t>
            </a:r>
            <a:r>
              <a:rPr lang="en-US" dirty="0"/>
              <a:t> model</a:t>
            </a:r>
          </a:p>
        </p:txBody>
      </p:sp>
      <p:sp>
        <p:nvSpPr>
          <p:cNvPr id="5" name="Slide Number Placeholder 4"/>
          <p:cNvSpPr>
            <a:spLocks noGrp="1"/>
          </p:cNvSpPr>
          <p:nvPr>
            <p:ph type="sldNum" sz="quarter" idx="12"/>
          </p:nvPr>
        </p:nvSpPr>
        <p:spPr/>
        <p:txBody>
          <a:bodyPr/>
          <a:lstStyle/>
          <a:p>
            <a:fld id="{42908C82-07A9-4257-B486-514AC1A5E3DE}" type="slidenum">
              <a:rPr lang="en-US" smtClean="0"/>
              <a:t>2</a:t>
            </a:fld>
            <a:endParaRPr lang="en-US" dirty="0"/>
          </a:p>
        </p:txBody>
      </p:sp>
      <p:pic>
        <p:nvPicPr>
          <p:cNvPr id="11" name="Picture 10" descr="CIMSS_logo_web_multicolor_PNG_1100x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7200"/>
            <a:ext cx="3101975" cy="2255982"/>
          </a:xfrm>
          <a:prstGeom prst="rect">
            <a:avLst/>
          </a:prstGeom>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47803"/>
            <a:ext cx="2590800" cy="2584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352800" y="1752600"/>
            <a:ext cx="5410200" cy="4893647"/>
          </a:xfrm>
          <a:prstGeom prst="rect">
            <a:avLst/>
          </a:prstGeom>
          <a:noFill/>
        </p:spPr>
        <p:txBody>
          <a:bodyPr wrap="square" rtlCol="0">
            <a:spAutoFit/>
          </a:bodyPr>
          <a:lstStyle/>
          <a:p>
            <a:pPr algn="r"/>
            <a:r>
              <a:rPr lang="en-US" sz="2400" b="1" dirty="0" smtClean="0">
                <a:solidFill>
                  <a:schemeClr val="bg1"/>
                </a:solidFill>
              </a:rPr>
              <a:t>Dan Lindsey (NOAA/NESDIS/STAR)</a:t>
            </a:r>
          </a:p>
          <a:p>
            <a:pPr algn="r"/>
            <a:endParaRPr lang="en-US" sz="2400" b="1" dirty="0">
              <a:solidFill>
                <a:schemeClr val="bg1"/>
              </a:solidFill>
            </a:endParaRPr>
          </a:p>
          <a:p>
            <a:pPr algn="r"/>
            <a:r>
              <a:rPr lang="en-US" sz="2400" b="1" dirty="0" smtClean="0">
                <a:solidFill>
                  <a:schemeClr val="bg1"/>
                </a:solidFill>
              </a:rPr>
              <a:t>John </a:t>
            </a:r>
            <a:r>
              <a:rPr lang="en-US" sz="2400" b="1" dirty="0" err="1" smtClean="0">
                <a:solidFill>
                  <a:schemeClr val="bg1"/>
                </a:solidFill>
              </a:rPr>
              <a:t>Cintineo</a:t>
            </a:r>
            <a:r>
              <a:rPr lang="en-US" sz="2400" b="1" dirty="0" smtClean="0">
                <a:solidFill>
                  <a:schemeClr val="bg1"/>
                </a:solidFill>
              </a:rPr>
              <a:t> (UW-CIMSS)</a:t>
            </a:r>
          </a:p>
          <a:p>
            <a:pPr algn="r"/>
            <a:endParaRPr lang="en-US" sz="2400" b="1" dirty="0">
              <a:solidFill>
                <a:schemeClr val="bg1"/>
              </a:solidFill>
            </a:endParaRPr>
          </a:p>
          <a:p>
            <a:pPr algn="r"/>
            <a:r>
              <a:rPr lang="en-US" sz="2400" b="1" dirty="0" smtClean="0">
                <a:solidFill>
                  <a:schemeClr val="bg1"/>
                </a:solidFill>
              </a:rPr>
              <a:t>Justin </a:t>
            </a:r>
            <a:r>
              <a:rPr lang="en-US" sz="2400" b="1" dirty="0" err="1" smtClean="0">
                <a:solidFill>
                  <a:schemeClr val="bg1"/>
                </a:solidFill>
              </a:rPr>
              <a:t>Sieglaff</a:t>
            </a:r>
            <a:r>
              <a:rPr lang="en-US" sz="2400" b="1" dirty="0" smtClean="0">
                <a:solidFill>
                  <a:schemeClr val="bg1"/>
                </a:solidFill>
              </a:rPr>
              <a:t> (UW-CIMSS)</a:t>
            </a:r>
          </a:p>
          <a:p>
            <a:pPr algn="r"/>
            <a:endParaRPr lang="en-US" sz="2400" b="1" dirty="0">
              <a:solidFill>
                <a:schemeClr val="bg1"/>
              </a:solidFill>
            </a:endParaRPr>
          </a:p>
          <a:p>
            <a:pPr algn="r"/>
            <a:r>
              <a:rPr lang="en-US" sz="2400" b="1" dirty="0" smtClean="0">
                <a:solidFill>
                  <a:schemeClr val="bg1"/>
                </a:solidFill>
              </a:rPr>
              <a:t>Jordan </a:t>
            </a:r>
            <a:r>
              <a:rPr lang="en-US" sz="2400" b="1" dirty="0" err="1" smtClean="0">
                <a:solidFill>
                  <a:schemeClr val="bg1"/>
                </a:solidFill>
              </a:rPr>
              <a:t>Gerth</a:t>
            </a:r>
            <a:r>
              <a:rPr lang="en-US" sz="2400" b="1" dirty="0" smtClean="0">
                <a:solidFill>
                  <a:schemeClr val="bg1"/>
                </a:solidFill>
              </a:rPr>
              <a:t> (UW-CIMSS)</a:t>
            </a:r>
          </a:p>
          <a:p>
            <a:pPr algn="r"/>
            <a:endParaRPr lang="en-US" sz="2400" b="1" dirty="0">
              <a:solidFill>
                <a:schemeClr val="bg1"/>
              </a:solidFill>
            </a:endParaRPr>
          </a:p>
          <a:p>
            <a:pPr algn="r"/>
            <a:r>
              <a:rPr lang="en-US" sz="2400" b="1" dirty="0" smtClean="0">
                <a:solidFill>
                  <a:schemeClr val="bg1"/>
                </a:solidFill>
              </a:rPr>
              <a:t>Lee </a:t>
            </a:r>
            <a:r>
              <a:rPr lang="en-US" sz="2400" b="1" dirty="0" err="1" smtClean="0">
                <a:solidFill>
                  <a:schemeClr val="bg1"/>
                </a:solidFill>
              </a:rPr>
              <a:t>Cronce</a:t>
            </a:r>
            <a:r>
              <a:rPr lang="en-US" sz="2400" b="1" dirty="0" smtClean="0">
                <a:solidFill>
                  <a:schemeClr val="bg1"/>
                </a:solidFill>
              </a:rPr>
              <a:t> (UW-CIMSS)</a:t>
            </a:r>
          </a:p>
          <a:p>
            <a:pPr algn="r"/>
            <a:endParaRPr lang="en-US" sz="2400" b="1" dirty="0">
              <a:solidFill>
                <a:schemeClr val="bg1"/>
              </a:solidFill>
            </a:endParaRPr>
          </a:p>
          <a:p>
            <a:pPr algn="r"/>
            <a:r>
              <a:rPr lang="en-US" sz="2400" b="1" dirty="0" smtClean="0">
                <a:solidFill>
                  <a:schemeClr val="bg1"/>
                </a:solidFill>
              </a:rPr>
              <a:t>Eric </a:t>
            </a:r>
            <a:r>
              <a:rPr lang="en-US" sz="2400" b="1" dirty="0" err="1" smtClean="0">
                <a:solidFill>
                  <a:schemeClr val="bg1"/>
                </a:solidFill>
              </a:rPr>
              <a:t>Loken</a:t>
            </a:r>
            <a:r>
              <a:rPr lang="en-US" sz="2400" b="1" dirty="0" smtClean="0">
                <a:solidFill>
                  <a:schemeClr val="bg1"/>
                </a:solidFill>
              </a:rPr>
              <a:t> (UW-AOS</a:t>
            </a:r>
            <a:r>
              <a:rPr lang="en-US" sz="2400" b="1" dirty="0" smtClean="0">
                <a:solidFill>
                  <a:schemeClr val="bg1"/>
                </a:solidFill>
              </a:rPr>
              <a:t>)</a:t>
            </a:r>
          </a:p>
          <a:p>
            <a:pPr algn="r"/>
            <a:endParaRPr lang="en-US" sz="2400" b="1" dirty="0" smtClean="0">
              <a:solidFill>
                <a:schemeClr val="bg1"/>
              </a:solidFill>
            </a:endParaRPr>
          </a:p>
          <a:p>
            <a:pPr algn="r"/>
            <a:r>
              <a:rPr lang="en-US" sz="2400" b="1" dirty="0" smtClean="0">
                <a:solidFill>
                  <a:schemeClr val="bg1"/>
                </a:solidFill>
              </a:rPr>
              <a:t>OU-CIMMS</a:t>
            </a:r>
            <a:endParaRPr lang="en-US" sz="2400" b="1" dirty="0">
              <a:solidFill>
                <a:schemeClr val="bg1"/>
              </a:solidFill>
            </a:endParaRPr>
          </a:p>
        </p:txBody>
      </p:sp>
    </p:spTree>
    <p:extLst>
      <p:ext uri="{BB962C8B-B14F-4D97-AF65-F5344CB8AC3E}">
        <p14:creationId xmlns:p14="http://schemas.microsoft.com/office/powerpoint/2010/main" val="40642287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20</a:t>
            </a:fld>
            <a:endParaRPr lang="en-US"/>
          </a:p>
        </p:txBody>
      </p:sp>
      <p:sp>
        <p:nvSpPr>
          <p:cNvPr id="2" name="TextBox 1"/>
          <p:cNvSpPr txBox="1"/>
          <p:nvPr/>
        </p:nvSpPr>
        <p:spPr>
          <a:xfrm>
            <a:off x="381000" y="39542"/>
            <a:ext cx="8610600" cy="646258"/>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dirty="0" err="1" smtClean="0">
                <a:solidFill>
                  <a:prstClr val="black"/>
                </a:solidFill>
                <a:latin typeface="Arial" pitchFamily="34" charset="0"/>
              </a:rPr>
              <a:t>ProbSevere</a:t>
            </a:r>
            <a:r>
              <a:rPr lang="en-US" dirty="0" smtClean="0">
                <a:solidFill>
                  <a:prstClr val="black"/>
                </a:solidFill>
                <a:latin typeface="Arial" pitchFamily="34" charset="0"/>
              </a:rPr>
              <a:t> being tested as automated probabilistic warning guidance in PHI (Probabilistic Hazards Information), a key component in FACETS.</a:t>
            </a:r>
            <a:endParaRPr lang="en-US" dirty="0">
              <a:solidFill>
                <a:prstClr val="black"/>
              </a:solidFill>
              <a:latin typeface="Arial" pitchFamily="34" charset="0"/>
            </a:endParaRPr>
          </a:p>
        </p:txBody>
      </p:sp>
      <p:pic>
        <p:nvPicPr>
          <p:cNvPr id="5" name="Picture 4" descr="4panel_PHI_ProbSvr_OvershootTop_LtgJump.png"/>
          <p:cNvPicPr>
            <a:picLocks noChangeAspect="1"/>
          </p:cNvPicPr>
          <p:nvPr/>
        </p:nvPicPr>
        <p:blipFill rotWithShape="1">
          <a:blip r:embed="rId3">
            <a:extLst>
              <a:ext uri="{28A0092B-C50C-407E-A947-70E740481C1C}">
                <a14:useLocalDpi xmlns:a14="http://schemas.microsoft.com/office/drawing/2010/main" val="0"/>
              </a:ext>
            </a:extLst>
          </a:blip>
          <a:srcRect l="49884" t="170" b="49960"/>
          <a:stretch/>
        </p:blipFill>
        <p:spPr>
          <a:xfrm>
            <a:off x="457200" y="1151943"/>
            <a:ext cx="8448495" cy="4867857"/>
          </a:xfrm>
          <a:prstGeom prst="rect">
            <a:avLst/>
          </a:prstGeom>
        </p:spPr>
      </p:pic>
      <p:sp>
        <p:nvSpPr>
          <p:cNvPr id="19" name="TextBox 18"/>
          <p:cNvSpPr txBox="1"/>
          <p:nvPr/>
        </p:nvSpPr>
        <p:spPr>
          <a:xfrm>
            <a:off x="5334000" y="1828800"/>
            <a:ext cx="2895600" cy="584703"/>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1600" dirty="0" err="1" smtClean="0">
                <a:solidFill>
                  <a:prstClr val="black"/>
                </a:solidFill>
                <a:latin typeface="Arial" pitchFamily="34" charset="0"/>
              </a:rPr>
              <a:t>ProbSevere</a:t>
            </a:r>
            <a:r>
              <a:rPr lang="en-US" sz="1600" dirty="0" smtClean="0">
                <a:solidFill>
                  <a:prstClr val="black"/>
                </a:solidFill>
                <a:latin typeface="Arial" pitchFamily="34" charset="0"/>
              </a:rPr>
              <a:t> contours and PHI gridded threat swaths</a:t>
            </a:r>
            <a:endParaRPr lang="en-US" sz="1600" dirty="0">
              <a:solidFill>
                <a:prstClr val="black"/>
              </a:solidFill>
              <a:latin typeface="Arial" pitchFamily="34" charset="0"/>
            </a:endParaRPr>
          </a:p>
        </p:txBody>
      </p:sp>
    </p:spTree>
    <p:extLst>
      <p:ext uri="{BB962C8B-B14F-4D97-AF65-F5344CB8AC3E}">
        <p14:creationId xmlns:p14="http://schemas.microsoft.com/office/powerpoint/2010/main" val="12434112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21</a:t>
            </a:fld>
            <a:endParaRPr lang="en-US"/>
          </a:p>
        </p:txBody>
      </p:sp>
      <p:sp>
        <p:nvSpPr>
          <p:cNvPr id="3" name="Title 1"/>
          <p:cNvSpPr>
            <a:spLocks noGrp="1"/>
          </p:cNvSpPr>
          <p:nvPr>
            <p:ph type="title"/>
          </p:nvPr>
        </p:nvSpPr>
        <p:spPr>
          <a:xfrm>
            <a:off x="152400" y="-228600"/>
            <a:ext cx="8839200" cy="990600"/>
          </a:xfrm>
        </p:spPr>
        <p:txBody>
          <a:bodyPr/>
          <a:lstStyle/>
          <a:p>
            <a:r>
              <a:rPr lang="en-US" sz="3200" dirty="0"/>
              <a:t>Future Data Integration</a:t>
            </a:r>
          </a:p>
        </p:txBody>
      </p:sp>
      <p:pic>
        <p:nvPicPr>
          <p:cNvPr id="5" name="Picture 4"/>
          <p:cNvPicPr>
            <a:picLocks noChangeAspect="1"/>
          </p:cNvPicPr>
          <p:nvPr/>
        </p:nvPicPr>
        <p:blipFill>
          <a:blip r:embed="rId3"/>
          <a:stretch>
            <a:fillRect/>
          </a:stretch>
        </p:blipFill>
        <p:spPr>
          <a:xfrm>
            <a:off x="381000" y="2990850"/>
            <a:ext cx="1905000" cy="1428750"/>
          </a:xfrm>
          <a:prstGeom prst="rect">
            <a:avLst/>
          </a:prstGeom>
        </p:spPr>
      </p:pic>
      <p:pic>
        <p:nvPicPr>
          <p:cNvPr id="6" name="Picture 5"/>
          <p:cNvPicPr>
            <a:picLocks noChangeAspect="1"/>
          </p:cNvPicPr>
          <p:nvPr/>
        </p:nvPicPr>
        <p:blipFill>
          <a:blip r:embed="rId4"/>
          <a:stretch>
            <a:fillRect/>
          </a:stretch>
        </p:blipFill>
        <p:spPr>
          <a:xfrm>
            <a:off x="304800" y="1295403"/>
            <a:ext cx="1981200" cy="1385229"/>
          </a:xfrm>
          <a:prstGeom prst="rect">
            <a:avLst/>
          </a:prstGeom>
        </p:spPr>
      </p:pic>
      <p:pic>
        <p:nvPicPr>
          <p:cNvPr id="7" name="Picture 6"/>
          <p:cNvPicPr>
            <a:picLocks noChangeAspect="1"/>
          </p:cNvPicPr>
          <p:nvPr/>
        </p:nvPicPr>
        <p:blipFill>
          <a:blip r:embed="rId5"/>
          <a:stretch>
            <a:fillRect/>
          </a:stretch>
        </p:blipFill>
        <p:spPr>
          <a:xfrm>
            <a:off x="533400" y="4800600"/>
            <a:ext cx="1676400" cy="1257300"/>
          </a:xfrm>
          <a:prstGeom prst="rect">
            <a:avLst/>
          </a:prstGeom>
        </p:spPr>
      </p:pic>
      <p:pic>
        <p:nvPicPr>
          <p:cNvPr id="8" name="Picture 7"/>
          <p:cNvPicPr>
            <a:picLocks noChangeAspect="1"/>
          </p:cNvPicPr>
          <p:nvPr/>
        </p:nvPicPr>
        <p:blipFill>
          <a:blip r:embed="rId6"/>
          <a:stretch>
            <a:fillRect/>
          </a:stretch>
        </p:blipFill>
        <p:spPr>
          <a:xfrm>
            <a:off x="2895600" y="1295400"/>
            <a:ext cx="2032000" cy="1524000"/>
          </a:xfrm>
          <a:prstGeom prst="rect">
            <a:avLst/>
          </a:prstGeom>
        </p:spPr>
      </p:pic>
      <p:pic>
        <p:nvPicPr>
          <p:cNvPr id="10" name="Picture 9"/>
          <p:cNvPicPr>
            <a:picLocks noChangeAspect="1"/>
          </p:cNvPicPr>
          <p:nvPr/>
        </p:nvPicPr>
        <p:blipFill>
          <a:blip r:embed="rId7"/>
          <a:stretch>
            <a:fillRect/>
          </a:stretch>
        </p:blipFill>
        <p:spPr>
          <a:xfrm>
            <a:off x="5638800" y="1371600"/>
            <a:ext cx="1752600" cy="1359776"/>
          </a:xfrm>
          <a:prstGeom prst="rect">
            <a:avLst/>
          </a:prstGeom>
        </p:spPr>
      </p:pic>
      <p:pic>
        <p:nvPicPr>
          <p:cNvPr id="15" name="Picture 14"/>
          <p:cNvPicPr>
            <a:picLocks noChangeAspect="1"/>
          </p:cNvPicPr>
          <p:nvPr/>
        </p:nvPicPr>
        <p:blipFill>
          <a:blip r:embed="rId8"/>
          <a:stretch>
            <a:fillRect/>
          </a:stretch>
        </p:blipFill>
        <p:spPr>
          <a:xfrm>
            <a:off x="3048000" y="4813300"/>
            <a:ext cx="1711206" cy="1282700"/>
          </a:xfrm>
          <a:prstGeom prst="rect">
            <a:avLst/>
          </a:prstGeom>
        </p:spPr>
      </p:pic>
      <p:pic>
        <p:nvPicPr>
          <p:cNvPr id="17" name="Picture 16"/>
          <p:cNvPicPr>
            <a:picLocks noChangeAspect="1"/>
          </p:cNvPicPr>
          <p:nvPr/>
        </p:nvPicPr>
        <p:blipFill>
          <a:blip r:embed="rId9"/>
          <a:stretch>
            <a:fillRect/>
          </a:stretch>
        </p:blipFill>
        <p:spPr>
          <a:xfrm>
            <a:off x="2895601" y="3124200"/>
            <a:ext cx="1981913" cy="1295400"/>
          </a:xfrm>
          <a:prstGeom prst="rect">
            <a:avLst/>
          </a:prstGeom>
        </p:spPr>
      </p:pic>
      <p:pic>
        <p:nvPicPr>
          <p:cNvPr id="16" name="Picture 15"/>
          <p:cNvPicPr>
            <a:picLocks noChangeAspect="1"/>
          </p:cNvPicPr>
          <p:nvPr/>
        </p:nvPicPr>
        <p:blipFill>
          <a:blip r:embed="rId10"/>
          <a:stretch>
            <a:fillRect/>
          </a:stretch>
        </p:blipFill>
        <p:spPr>
          <a:xfrm>
            <a:off x="2971800" y="3657600"/>
            <a:ext cx="1174436" cy="593090"/>
          </a:xfrm>
          <a:prstGeom prst="rect">
            <a:avLst/>
          </a:prstGeom>
        </p:spPr>
      </p:pic>
      <p:sp>
        <p:nvSpPr>
          <p:cNvPr id="20" name="Rounded Rectangle 19"/>
          <p:cNvSpPr/>
          <p:nvPr/>
        </p:nvSpPr>
        <p:spPr>
          <a:xfrm>
            <a:off x="152400" y="838200"/>
            <a:ext cx="2362200" cy="5562600"/>
          </a:xfrm>
          <a:prstGeom prst="roundRect">
            <a:avLst/>
          </a:prstGeom>
          <a:no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26" name="Freeform 25"/>
          <p:cNvSpPr/>
          <p:nvPr/>
        </p:nvSpPr>
        <p:spPr>
          <a:xfrm>
            <a:off x="135467" y="855136"/>
            <a:ext cx="2379133"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27" name="TextBox 26"/>
          <p:cNvSpPr txBox="1"/>
          <p:nvPr/>
        </p:nvSpPr>
        <p:spPr>
          <a:xfrm>
            <a:off x="228600" y="838200"/>
            <a:ext cx="24384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dirty="0">
                <a:solidFill>
                  <a:prstClr val="white"/>
                </a:solidFill>
                <a:effectLst>
                  <a:outerShdw blurRad="50800" dist="38100" dir="2700000" algn="tl" rotWithShape="0">
                    <a:prstClr val="black">
                      <a:alpha val="40000"/>
                    </a:prstClr>
                  </a:outerShdw>
                </a:effectLst>
                <a:latin typeface="Arial" pitchFamily="34" charset="0"/>
              </a:rPr>
              <a:t>NWP / near-storm </a:t>
            </a:r>
            <a:r>
              <a:rPr lang="en-US" sz="1600" dirty="0" err="1">
                <a:solidFill>
                  <a:prstClr val="white"/>
                </a:solidFill>
                <a:effectLst>
                  <a:outerShdw blurRad="50800" dist="38100" dir="2700000" algn="tl" rotWithShape="0">
                    <a:prstClr val="black">
                      <a:alpha val="40000"/>
                    </a:prstClr>
                  </a:outerShdw>
                </a:effectLst>
                <a:latin typeface="Arial" pitchFamily="34" charset="0"/>
              </a:rPr>
              <a:t>env</a:t>
            </a:r>
            <a:r>
              <a:rPr lang="en-US" sz="1600" dirty="0">
                <a:solidFill>
                  <a:prstClr val="white"/>
                </a:solidFill>
                <a:effectLst>
                  <a:outerShdw blurRad="50800" dist="38100" dir="2700000" algn="tl" rotWithShape="0">
                    <a:prstClr val="black">
                      <a:alpha val="40000"/>
                    </a:prstClr>
                  </a:outerShdw>
                </a:effectLst>
                <a:latin typeface="Arial" pitchFamily="34" charset="0"/>
              </a:rPr>
              <a:t>.</a:t>
            </a:r>
          </a:p>
        </p:txBody>
      </p:sp>
      <p:sp>
        <p:nvSpPr>
          <p:cNvPr id="28" name="TextBox 27"/>
          <p:cNvSpPr txBox="1"/>
          <p:nvPr/>
        </p:nvSpPr>
        <p:spPr>
          <a:xfrm>
            <a:off x="838200" y="2590800"/>
            <a:ext cx="8382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dirty="0">
                <a:solidFill>
                  <a:prstClr val="white"/>
                </a:solidFill>
                <a:effectLst>
                  <a:outerShdw blurRad="50800" dist="38100" dir="2700000" algn="tl" rotWithShape="0">
                    <a:prstClr val="black">
                      <a:alpha val="40000"/>
                    </a:prstClr>
                  </a:outerShdw>
                </a:effectLst>
                <a:latin typeface="Arial" pitchFamily="34" charset="0"/>
              </a:rPr>
              <a:t>HRRR</a:t>
            </a:r>
          </a:p>
        </p:txBody>
      </p:sp>
      <p:sp>
        <p:nvSpPr>
          <p:cNvPr id="29" name="TextBox 28"/>
          <p:cNvSpPr txBox="1"/>
          <p:nvPr/>
        </p:nvSpPr>
        <p:spPr>
          <a:xfrm>
            <a:off x="838200" y="4343400"/>
            <a:ext cx="9906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dirty="0">
                <a:solidFill>
                  <a:prstClr val="white"/>
                </a:solidFill>
                <a:effectLst>
                  <a:outerShdw blurRad="50800" dist="38100" dir="2700000" algn="tl" rotWithShape="0">
                    <a:prstClr val="black">
                      <a:alpha val="40000"/>
                    </a:prstClr>
                  </a:outerShdw>
                </a:effectLst>
                <a:latin typeface="Arial" pitchFamily="34" charset="0"/>
              </a:rPr>
              <a:t>SPC-OA</a:t>
            </a:r>
          </a:p>
        </p:txBody>
      </p:sp>
      <p:sp>
        <p:nvSpPr>
          <p:cNvPr id="30" name="TextBox 29"/>
          <p:cNvSpPr txBox="1"/>
          <p:nvPr/>
        </p:nvSpPr>
        <p:spPr>
          <a:xfrm>
            <a:off x="990600" y="6019800"/>
            <a:ext cx="8382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dirty="0">
                <a:solidFill>
                  <a:prstClr val="white"/>
                </a:solidFill>
                <a:effectLst>
                  <a:outerShdw blurRad="50800" dist="38100" dir="2700000" algn="tl" rotWithShape="0">
                    <a:prstClr val="black">
                      <a:alpha val="40000"/>
                    </a:prstClr>
                  </a:outerShdw>
                </a:effectLst>
                <a:latin typeface="Arial" pitchFamily="34" charset="0"/>
              </a:rPr>
              <a:t>SREF</a:t>
            </a:r>
          </a:p>
        </p:txBody>
      </p:sp>
      <p:sp>
        <p:nvSpPr>
          <p:cNvPr id="34" name="Freeform 33"/>
          <p:cNvSpPr/>
          <p:nvPr/>
        </p:nvSpPr>
        <p:spPr>
          <a:xfrm>
            <a:off x="2726267" y="838202"/>
            <a:ext cx="2379133"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rgbClr val="FF0000"/>
          </a:solidFill>
          <a:effectLst/>
        </p:spPr>
        <p:style>
          <a:lnRef idx="1">
            <a:schemeClr val="accent2"/>
          </a:lnRef>
          <a:fillRef idx="3">
            <a:schemeClr val="accent2"/>
          </a:fillRef>
          <a:effectRef idx="2">
            <a:schemeClr val="accent2"/>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35" name="TextBox 34"/>
          <p:cNvSpPr txBox="1"/>
          <p:nvPr/>
        </p:nvSpPr>
        <p:spPr>
          <a:xfrm>
            <a:off x="3352800" y="838200"/>
            <a:ext cx="1143000" cy="369259"/>
          </a:xfrm>
          <a:prstGeom prst="rect">
            <a:avLst/>
          </a:prstGeom>
          <a:noFill/>
        </p:spPr>
        <p:txBody>
          <a:bodyPr wrap="square" lIns="91365" tIns="45684" rIns="91365" bIns="45684" rtlCol="0">
            <a:spAutoFit/>
          </a:bodyPr>
          <a:lstStyle/>
          <a:p>
            <a:pPr fontAlgn="base">
              <a:spcBef>
                <a:spcPct val="0"/>
              </a:spcBef>
              <a:spcAft>
                <a:spcPct val="0"/>
              </a:spcAft>
            </a:pPr>
            <a:r>
              <a:rPr lang="en-US" dirty="0" smtClean="0">
                <a:solidFill>
                  <a:prstClr val="white"/>
                </a:solidFill>
                <a:effectLst>
                  <a:outerShdw blurRad="50800" dist="38100" dir="2700000" algn="tl" rotWithShape="0">
                    <a:prstClr val="black">
                      <a:alpha val="40000"/>
                    </a:prstClr>
                  </a:outerShdw>
                </a:effectLst>
                <a:latin typeface="Arial" pitchFamily="34" charset="0"/>
              </a:rPr>
              <a:t>GOES-R</a:t>
            </a:r>
            <a:endParaRPr lang="en-US"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36" name="TextBox 35"/>
          <p:cNvSpPr txBox="1"/>
          <p:nvPr/>
        </p:nvSpPr>
        <p:spPr>
          <a:xfrm>
            <a:off x="3048000" y="2709446"/>
            <a:ext cx="18288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dirty="0">
                <a:solidFill>
                  <a:prstClr val="white"/>
                </a:solidFill>
                <a:effectLst>
                  <a:outerShdw blurRad="50800" dist="38100" dir="2700000" algn="tl" rotWithShape="0">
                    <a:prstClr val="black">
                      <a:alpha val="40000"/>
                    </a:prstClr>
                  </a:outerShdw>
                </a:effectLst>
                <a:latin typeface="Arial" pitchFamily="34" charset="0"/>
              </a:rPr>
              <a:t>Super-rapid scan</a:t>
            </a:r>
          </a:p>
        </p:txBody>
      </p:sp>
      <p:sp>
        <p:nvSpPr>
          <p:cNvPr id="37" name="TextBox 36"/>
          <p:cNvSpPr txBox="1"/>
          <p:nvPr/>
        </p:nvSpPr>
        <p:spPr>
          <a:xfrm>
            <a:off x="3581400" y="4419600"/>
            <a:ext cx="9906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dirty="0">
                <a:solidFill>
                  <a:prstClr val="white"/>
                </a:solidFill>
                <a:effectLst>
                  <a:outerShdw blurRad="50800" dist="38100" dir="2700000" algn="tl" rotWithShape="0">
                    <a:prstClr val="black">
                      <a:alpha val="40000"/>
                    </a:prstClr>
                  </a:outerShdw>
                </a:effectLst>
                <a:latin typeface="Arial" pitchFamily="34" charset="0"/>
              </a:rPr>
              <a:t>GLM</a:t>
            </a:r>
          </a:p>
        </p:txBody>
      </p:sp>
      <p:sp>
        <p:nvSpPr>
          <p:cNvPr id="38" name="TextBox 37"/>
          <p:cNvSpPr txBox="1"/>
          <p:nvPr/>
        </p:nvSpPr>
        <p:spPr>
          <a:xfrm>
            <a:off x="3276600" y="6062246"/>
            <a:ext cx="14478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dirty="0">
                <a:solidFill>
                  <a:prstClr val="white"/>
                </a:solidFill>
                <a:effectLst>
                  <a:outerShdw blurRad="50800" dist="38100" dir="2700000" algn="tl" rotWithShape="0">
                    <a:prstClr val="black">
                      <a:alpha val="40000"/>
                    </a:prstClr>
                  </a:outerShdw>
                </a:effectLst>
                <a:latin typeface="Arial" pitchFamily="34" charset="0"/>
              </a:rPr>
              <a:t>OT detection</a:t>
            </a:r>
          </a:p>
        </p:txBody>
      </p:sp>
      <p:sp>
        <p:nvSpPr>
          <p:cNvPr id="39" name="Rounded Rectangle 38"/>
          <p:cNvSpPr/>
          <p:nvPr/>
        </p:nvSpPr>
        <p:spPr>
          <a:xfrm>
            <a:off x="2743200" y="838200"/>
            <a:ext cx="2362200" cy="5562600"/>
          </a:xfrm>
          <a:prstGeom prst="round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ln>
                <a:solidFill>
                  <a:srgbClr val="FF0000"/>
                </a:solidFill>
              </a:ln>
              <a:solidFill>
                <a:srgbClr val="FF0000"/>
              </a:solidFill>
              <a:latin typeface="Corbel"/>
            </a:endParaRPr>
          </a:p>
        </p:txBody>
      </p:sp>
      <p:sp>
        <p:nvSpPr>
          <p:cNvPr id="44" name="Freeform 43"/>
          <p:cNvSpPr/>
          <p:nvPr/>
        </p:nvSpPr>
        <p:spPr>
          <a:xfrm>
            <a:off x="5317067" y="838202"/>
            <a:ext cx="2379133"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chemeClr val="accent3"/>
          </a:solidFill>
          <a:effectLst/>
        </p:spPr>
        <p:style>
          <a:lnRef idx="1">
            <a:schemeClr val="accent3"/>
          </a:lnRef>
          <a:fillRef idx="3">
            <a:schemeClr val="accent3"/>
          </a:fillRef>
          <a:effectRef idx="2">
            <a:schemeClr val="accent3"/>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45" name="TextBox 44"/>
          <p:cNvSpPr txBox="1"/>
          <p:nvPr/>
        </p:nvSpPr>
        <p:spPr>
          <a:xfrm>
            <a:off x="5943600" y="838200"/>
            <a:ext cx="1219200" cy="369259"/>
          </a:xfrm>
          <a:prstGeom prst="rect">
            <a:avLst/>
          </a:prstGeom>
          <a:noFill/>
        </p:spPr>
        <p:txBody>
          <a:bodyPr wrap="square" lIns="91365" tIns="45684" rIns="91365" bIns="45684" rtlCol="0">
            <a:spAutoFit/>
          </a:bodyPr>
          <a:lstStyle/>
          <a:p>
            <a:pPr fontAlgn="base">
              <a:spcBef>
                <a:spcPct val="0"/>
              </a:spcBef>
              <a:spcAft>
                <a:spcPct val="0"/>
              </a:spcAft>
            </a:pPr>
            <a:r>
              <a:rPr lang="en-US" dirty="0" smtClean="0">
                <a:solidFill>
                  <a:prstClr val="white"/>
                </a:solidFill>
                <a:effectLst>
                  <a:outerShdw blurRad="50800" dist="38100" dir="2700000" algn="tl" rotWithShape="0">
                    <a:prstClr val="black">
                      <a:alpha val="40000"/>
                    </a:prstClr>
                  </a:outerShdw>
                </a:effectLst>
                <a:latin typeface="Arial" pitchFamily="34" charset="0"/>
              </a:rPr>
              <a:t>NEXRAD</a:t>
            </a:r>
            <a:endParaRPr lang="en-US"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46" name="TextBox 45"/>
          <p:cNvSpPr txBox="1"/>
          <p:nvPr/>
        </p:nvSpPr>
        <p:spPr>
          <a:xfrm>
            <a:off x="5638800" y="2667000"/>
            <a:ext cx="18288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dirty="0">
                <a:solidFill>
                  <a:prstClr val="white"/>
                </a:solidFill>
                <a:effectLst>
                  <a:outerShdw blurRad="50800" dist="38100" dir="2700000" algn="tl" rotWithShape="0">
                    <a:prstClr val="black">
                      <a:alpha val="40000"/>
                    </a:prstClr>
                  </a:outerShdw>
                </a:effectLst>
                <a:latin typeface="Arial" pitchFamily="34" charset="0"/>
              </a:rPr>
              <a:t>Dual-pol products</a:t>
            </a:r>
          </a:p>
        </p:txBody>
      </p:sp>
      <p:sp>
        <p:nvSpPr>
          <p:cNvPr id="47" name="TextBox 46"/>
          <p:cNvSpPr txBox="1"/>
          <p:nvPr/>
        </p:nvSpPr>
        <p:spPr>
          <a:xfrm>
            <a:off x="5715000" y="4191000"/>
            <a:ext cx="17526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dirty="0">
                <a:solidFill>
                  <a:prstClr val="white"/>
                </a:solidFill>
                <a:effectLst>
                  <a:outerShdw blurRad="50800" dist="38100" dir="2700000" algn="tl" rotWithShape="0">
                    <a:prstClr val="black">
                      <a:alpha val="40000"/>
                    </a:prstClr>
                  </a:outerShdw>
                </a:effectLst>
                <a:latin typeface="Arial" pitchFamily="34" charset="0"/>
              </a:rPr>
              <a:t>MRMS products</a:t>
            </a:r>
          </a:p>
        </p:txBody>
      </p:sp>
      <p:sp>
        <p:nvSpPr>
          <p:cNvPr id="49" name="Rounded Rectangle 48"/>
          <p:cNvSpPr/>
          <p:nvPr/>
        </p:nvSpPr>
        <p:spPr>
          <a:xfrm>
            <a:off x="5334000" y="838200"/>
            <a:ext cx="2362200" cy="3733800"/>
          </a:xfrm>
          <a:prstGeom prst="roundRect">
            <a:avLst/>
          </a:prstGeom>
          <a:noFill/>
          <a:ln w="571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ln>
                <a:solidFill>
                  <a:srgbClr val="FF0000"/>
                </a:solidFill>
              </a:ln>
              <a:solidFill>
                <a:srgbClr val="FF0000"/>
              </a:solidFill>
              <a:latin typeface="Corbel"/>
            </a:endParaRPr>
          </a:p>
        </p:txBody>
      </p:sp>
      <p:sp>
        <p:nvSpPr>
          <p:cNvPr id="53" name="TextBox 52"/>
          <p:cNvSpPr txBox="1"/>
          <p:nvPr/>
        </p:nvSpPr>
        <p:spPr>
          <a:xfrm>
            <a:off x="5486400" y="5029201"/>
            <a:ext cx="3352800" cy="923257"/>
          </a:xfrm>
          <a:prstGeom prst="rect">
            <a:avLst/>
          </a:prstGeom>
          <a:noFill/>
        </p:spPr>
        <p:txBody>
          <a:bodyPr wrap="square" lIns="91365" tIns="45684" rIns="91365" bIns="45684" rtlCol="0">
            <a:spAutoFit/>
          </a:bodyPr>
          <a:lstStyle/>
          <a:p>
            <a:pPr fontAlgn="base">
              <a:spcBef>
                <a:spcPct val="0"/>
              </a:spcBef>
              <a:spcAft>
                <a:spcPct val="0"/>
              </a:spcAft>
            </a:pPr>
            <a:r>
              <a:rPr lang="en-US" b="1" i="1" dirty="0" smtClean="0">
                <a:solidFill>
                  <a:srgbClr val="1AB39F">
                    <a:lumMod val="60000"/>
                    <a:lumOff val="40000"/>
                  </a:srgbClr>
                </a:solidFill>
                <a:effectLst>
                  <a:outerShdw blurRad="50800" dist="38100" dir="2700000" algn="tl" rotWithShape="0">
                    <a:prstClr val="black">
                      <a:alpha val="40000"/>
                    </a:prstClr>
                  </a:outerShdw>
                </a:effectLst>
                <a:latin typeface="Arial" pitchFamily="34" charset="0"/>
              </a:rPr>
              <a:t>Create more refined and specific forecasts of severe weather (tornado, hail, wind)</a:t>
            </a:r>
            <a:endParaRPr lang="en-US" b="1" i="1" dirty="0">
              <a:solidFill>
                <a:srgbClr val="1AB39F">
                  <a:lumMod val="60000"/>
                  <a:lumOff val="40000"/>
                </a:srgbClr>
              </a:solidFill>
              <a:effectLst>
                <a:outerShdw blurRad="50800" dist="38100" dir="2700000" algn="tl" rotWithShape="0">
                  <a:prstClr val="black">
                    <a:alpha val="40000"/>
                  </a:prstClr>
                </a:outerShdw>
              </a:effectLst>
              <a:latin typeface="Arial" pitchFamily="34" charset="0"/>
            </a:endParaRPr>
          </a:p>
        </p:txBody>
      </p:sp>
      <p:pic>
        <p:nvPicPr>
          <p:cNvPr id="54" name="Picture 53"/>
          <p:cNvPicPr>
            <a:picLocks noChangeAspect="1"/>
          </p:cNvPicPr>
          <p:nvPr/>
        </p:nvPicPr>
        <p:blipFill>
          <a:blip r:embed="rId11"/>
          <a:stretch>
            <a:fillRect/>
          </a:stretch>
        </p:blipFill>
        <p:spPr>
          <a:xfrm>
            <a:off x="5638800" y="3170558"/>
            <a:ext cx="1752600" cy="1096645"/>
          </a:xfrm>
          <a:prstGeom prst="rect">
            <a:avLst/>
          </a:prstGeom>
        </p:spPr>
      </p:pic>
      <p:sp>
        <p:nvSpPr>
          <p:cNvPr id="55" name="TextBox 54"/>
          <p:cNvSpPr txBox="1"/>
          <p:nvPr/>
        </p:nvSpPr>
        <p:spPr>
          <a:xfrm>
            <a:off x="5715000" y="6248401"/>
            <a:ext cx="3581400" cy="230760"/>
          </a:xfrm>
          <a:prstGeom prst="rect">
            <a:avLst/>
          </a:prstGeom>
          <a:noFill/>
        </p:spPr>
        <p:txBody>
          <a:bodyPr wrap="square" lIns="91365" tIns="45684" rIns="91365" bIns="45684" rtlCol="0">
            <a:spAutoFit/>
          </a:bodyPr>
          <a:lstStyle/>
          <a:p>
            <a:pPr fontAlgn="base">
              <a:spcBef>
                <a:spcPct val="0"/>
              </a:spcBef>
              <a:spcAft>
                <a:spcPct val="0"/>
              </a:spcAft>
            </a:pPr>
            <a:r>
              <a:rPr lang="en-US" sz="900" dirty="0">
                <a:solidFill>
                  <a:prstClr val="white"/>
                </a:solidFill>
                <a:effectLst>
                  <a:outerShdw blurRad="50800" dist="38100" dir="2700000" algn="tl" rotWithShape="0">
                    <a:prstClr val="black">
                      <a:alpha val="40000"/>
                    </a:prstClr>
                  </a:outerShdw>
                </a:effectLst>
                <a:latin typeface="Arial" pitchFamily="34" charset="0"/>
              </a:rPr>
              <a:t>Images are from NOAA, NASA, UW-CIMSS, and OU-CIMMS</a:t>
            </a:r>
          </a:p>
        </p:txBody>
      </p:sp>
    </p:spTree>
    <p:extLst>
      <p:ext uri="{BB962C8B-B14F-4D97-AF65-F5344CB8AC3E}">
        <p14:creationId xmlns:p14="http://schemas.microsoft.com/office/powerpoint/2010/main" val="6307171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685800" y="5641209"/>
            <a:ext cx="7772400" cy="1216791"/>
            <a:chOff x="685800" y="5641209"/>
            <a:chExt cx="7772400" cy="1216791"/>
          </a:xfrm>
        </p:grpSpPr>
        <p:pic>
          <p:nvPicPr>
            <p:cNvPr id="20" name="Picture 19" descr="annotate6.png"/>
            <p:cNvPicPr>
              <a:picLocks/>
            </p:cNvPicPr>
            <p:nvPr/>
          </p:nvPicPr>
          <p:blipFill>
            <a:blip r:embed="rId3">
              <a:extLst>
                <a:ext uri="{28A0092B-C50C-407E-A947-70E740481C1C}">
                  <a14:useLocalDpi xmlns:a14="http://schemas.microsoft.com/office/drawing/2010/main" val="0"/>
                </a:ext>
              </a:extLst>
            </a:blip>
            <a:stretch>
              <a:fillRect/>
            </a:stretch>
          </p:blipFill>
          <p:spPr>
            <a:xfrm>
              <a:off x="6629400" y="5641848"/>
              <a:ext cx="1828800" cy="1216152"/>
            </a:xfrm>
            <a:prstGeom prst="rect">
              <a:avLst/>
            </a:prstGeom>
          </p:spPr>
        </p:pic>
        <p:pic>
          <p:nvPicPr>
            <p:cNvPr id="21" name="Picture 20" descr="ColinMcDermott_0882.jpg"/>
            <p:cNvPicPr>
              <a:picLocks/>
            </p:cNvPicPr>
            <p:nvPr/>
          </p:nvPicPr>
          <p:blipFill>
            <a:blip r:embed="rId4">
              <a:extLst>
                <a:ext uri="{28A0092B-C50C-407E-A947-70E740481C1C}">
                  <a14:useLocalDpi xmlns:a14="http://schemas.microsoft.com/office/drawing/2010/main" val="0"/>
                </a:ext>
              </a:extLst>
            </a:blip>
            <a:stretch>
              <a:fillRect/>
            </a:stretch>
          </p:blipFill>
          <p:spPr>
            <a:xfrm>
              <a:off x="4648200" y="5641848"/>
              <a:ext cx="1828800" cy="1216152"/>
            </a:xfrm>
            <a:prstGeom prst="rect">
              <a:avLst/>
            </a:prstGeom>
          </p:spPr>
        </p:pic>
        <p:pic>
          <p:nvPicPr>
            <p:cNvPr id="22" name="Picture 21" descr="Berryville_KY3.jpg"/>
            <p:cNvPicPr>
              <a:picLocks/>
            </p:cNvPicPr>
            <p:nvPr/>
          </p:nvPicPr>
          <p:blipFill>
            <a:blip r:embed="rId5">
              <a:extLst>
                <a:ext uri="{28A0092B-C50C-407E-A947-70E740481C1C}">
                  <a14:useLocalDpi xmlns:a14="http://schemas.microsoft.com/office/drawing/2010/main" val="0"/>
                </a:ext>
              </a:extLst>
            </a:blip>
            <a:stretch>
              <a:fillRect/>
            </a:stretch>
          </p:blipFill>
          <p:spPr>
            <a:xfrm>
              <a:off x="2667000" y="5641848"/>
              <a:ext cx="1828800" cy="1216152"/>
            </a:xfrm>
            <a:prstGeom prst="rect">
              <a:avLst/>
            </a:prstGeom>
          </p:spPr>
        </p:pic>
        <p:pic>
          <p:nvPicPr>
            <p:cNvPr id="23" name="Picture 22" descr="cumulonimbus.jpg"/>
            <p:cNvPicPr>
              <a:picLocks/>
            </p:cNvPicPr>
            <p:nvPr/>
          </p:nvPicPr>
          <p:blipFill>
            <a:blip r:embed="rId6">
              <a:extLst>
                <a:ext uri="{28A0092B-C50C-407E-A947-70E740481C1C}">
                  <a14:useLocalDpi xmlns:a14="http://schemas.microsoft.com/office/drawing/2010/main" val="0"/>
                </a:ext>
              </a:extLst>
            </a:blip>
            <a:stretch>
              <a:fillRect/>
            </a:stretch>
          </p:blipFill>
          <p:spPr>
            <a:xfrm>
              <a:off x="685800" y="5641209"/>
              <a:ext cx="1828800" cy="1216152"/>
            </a:xfrm>
            <a:prstGeom prst="rect">
              <a:avLst/>
            </a:prstGeom>
          </p:spPr>
        </p:pic>
      </p:grpSp>
      <p:sp>
        <p:nvSpPr>
          <p:cNvPr id="15" name="TextBox 14"/>
          <p:cNvSpPr txBox="1"/>
          <p:nvPr/>
        </p:nvSpPr>
        <p:spPr>
          <a:xfrm>
            <a:off x="381000" y="1295400"/>
            <a:ext cx="8686800" cy="4247243"/>
          </a:xfrm>
          <a:prstGeom prst="rect">
            <a:avLst/>
          </a:prstGeom>
          <a:noFill/>
        </p:spPr>
        <p:txBody>
          <a:bodyPr wrap="square" lIns="91365" tIns="45684" rIns="91365" bIns="45684" rtlCol="0">
            <a:spAutoFit/>
          </a:bodyPr>
          <a:lstStyle/>
          <a:p>
            <a:r>
              <a:rPr lang="en-US" sz="3200" b="1" dirty="0" smtClean="0">
                <a:solidFill>
                  <a:schemeClr val="bg1"/>
                </a:solidFill>
                <a:effectLst>
                  <a:outerShdw blurRad="38100" dist="38100" dir="2700000" algn="tl">
                    <a:srgbClr val="000000">
                      <a:alpha val="43137"/>
                    </a:srgbClr>
                  </a:outerShdw>
                </a:effectLst>
                <a:latin typeface="+mj-lt"/>
              </a:rPr>
              <a:t>Key Points</a:t>
            </a:r>
            <a:endParaRPr lang="en-US" sz="3200" b="1" dirty="0">
              <a:solidFill>
                <a:schemeClr val="bg1"/>
              </a:solidFill>
              <a:effectLst>
                <a:outerShdw blurRad="38100" dist="38100" dir="2700000" algn="tl">
                  <a:srgbClr val="000000">
                    <a:alpha val="43137"/>
                  </a:srgbClr>
                </a:outerShdw>
              </a:effectLst>
              <a:latin typeface="+mj-lt"/>
            </a:endParaRPr>
          </a:p>
          <a:p>
            <a:endParaRPr lang="en-US" b="1" dirty="0" smtClean="0">
              <a:solidFill>
                <a:schemeClr val="bg1"/>
              </a:solidFill>
            </a:endParaRPr>
          </a:p>
          <a:p>
            <a:pPr marL="456826" indent="-456826">
              <a:buFont typeface="Arial"/>
              <a:buChar char="•"/>
            </a:pPr>
            <a:r>
              <a:rPr lang="en-US" sz="2200" b="1" dirty="0" smtClean="0">
                <a:solidFill>
                  <a:schemeClr val="bg1"/>
                </a:solidFill>
              </a:rPr>
              <a:t>Can increase lead time and confidence of warnings to initial severe weather hazards</a:t>
            </a:r>
          </a:p>
          <a:p>
            <a:pPr marL="456826" indent="-456826">
              <a:buFont typeface="Arial"/>
              <a:buChar char="•"/>
            </a:pPr>
            <a:endParaRPr lang="en-US" sz="2200" b="1" dirty="0" smtClean="0">
              <a:solidFill>
                <a:schemeClr val="bg1"/>
              </a:solidFill>
            </a:endParaRPr>
          </a:p>
          <a:p>
            <a:pPr marL="456826" indent="-456826">
              <a:buFont typeface="Arial"/>
              <a:buChar char="•"/>
            </a:pPr>
            <a:r>
              <a:rPr lang="en-US" sz="2200" b="1" dirty="0" smtClean="0">
                <a:solidFill>
                  <a:schemeClr val="bg1"/>
                </a:solidFill>
              </a:rPr>
              <a:t>A good ‘quick-look’ product that condenses information and focuses forecasters’ attention to potentially severe storms </a:t>
            </a:r>
          </a:p>
          <a:p>
            <a:pPr marL="456826" indent="-456826">
              <a:buFont typeface="Arial"/>
              <a:buChar char="•"/>
            </a:pPr>
            <a:endParaRPr lang="en-US" sz="2200" b="1" dirty="0">
              <a:solidFill>
                <a:schemeClr val="bg1"/>
              </a:solidFill>
            </a:endParaRPr>
          </a:p>
          <a:p>
            <a:pPr marL="456826" indent="-456826">
              <a:buFont typeface="Arial"/>
              <a:buChar char="•"/>
            </a:pPr>
            <a:r>
              <a:rPr lang="en-US" sz="2200" b="1" dirty="0" smtClean="0">
                <a:solidFill>
                  <a:schemeClr val="bg1"/>
                </a:solidFill>
              </a:rPr>
              <a:t>Displays easily over radar, with scroll-over readout</a:t>
            </a:r>
          </a:p>
          <a:p>
            <a:pPr marL="456826" indent="-456826">
              <a:buFont typeface="Arial"/>
              <a:buChar char="•"/>
            </a:pPr>
            <a:endParaRPr lang="en-US" sz="2200" b="1" dirty="0">
              <a:solidFill>
                <a:schemeClr val="bg1"/>
              </a:solidFill>
            </a:endParaRPr>
          </a:p>
          <a:p>
            <a:pPr marL="456826" indent="-456826">
              <a:buFont typeface="Arial"/>
              <a:buChar char="•"/>
            </a:pPr>
            <a:r>
              <a:rPr lang="en-US" sz="2200" b="1" dirty="0" smtClean="0">
                <a:solidFill>
                  <a:schemeClr val="bg1"/>
                </a:solidFill>
              </a:rPr>
              <a:t>Skillful as is, but performance should increase with more </a:t>
            </a:r>
            <a:r>
              <a:rPr lang="en-US" sz="2200" b="1" dirty="0" smtClean="0">
                <a:solidFill>
                  <a:schemeClr val="bg1"/>
                </a:solidFill>
              </a:rPr>
              <a:t>development (lightning will be integrated by 2016 HWT) </a:t>
            </a:r>
            <a:endParaRPr lang="en-US" sz="2200" b="1" dirty="0">
              <a:solidFill>
                <a:schemeClr val="bg1"/>
              </a:solidFill>
            </a:endParaRPr>
          </a:p>
        </p:txBody>
      </p:sp>
      <p:sp>
        <p:nvSpPr>
          <p:cNvPr id="13" name="Footer Placeholder 12"/>
          <p:cNvSpPr>
            <a:spLocks noGrp="1"/>
          </p:cNvSpPr>
          <p:nvPr>
            <p:ph type="ftr" sz="quarter" idx="11"/>
          </p:nvPr>
        </p:nvSpPr>
        <p:spPr/>
        <p:txBody>
          <a:bodyPr/>
          <a:lstStyle/>
          <a:p>
            <a:r>
              <a:rPr lang="en-US" dirty="0"/>
              <a:t>NOAA/CIMSS </a:t>
            </a:r>
            <a:r>
              <a:rPr lang="en-US" dirty="0" err="1"/>
              <a:t>ProbSevere</a:t>
            </a:r>
            <a:r>
              <a:rPr lang="en-US" dirty="0"/>
              <a:t> model</a:t>
            </a:r>
          </a:p>
        </p:txBody>
      </p:sp>
      <p:sp>
        <p:nvSpPr>
          <p:cNvPr id="14" name="Slide Number Placeholder 13"/>
          <p:cNvSpPr>
            <a:spLocks noGrp="1"/>
          </p:cNvSpPr>
          <p:nvPr>
            <p:ph type="sldNum" sz="quarter" idx="12"/>
          </p:nvPr>
        </p:nvSpPr>
        <p:spPr/>
        <p:txBody>
          <a:bodyPr/>
          <a:lstStyle/>
          <a:p>
            <a:fld id="{42908C82-07A9-4257-B486-514AC1A5E3DE}" type="slidenum">
              <a:rPr lang="en-US" smtClean="0"/>
              <a:t>22</a:t>
            </a:fld>
            <a:endParaRPr lang="en-US"/>
          </a:p>
        </p:txBody>
      </p:sp>
      <p:grpSp>
        <p:nvGrpSpPr>
          <p:cNvPr id="24" name="Group 23"/>
          <p:cNvGrpSpPr/>
          <p:nvPr/>
        </p:nvGrpSpPr>
        <p:grpSpPr>
          <a:xfrm>
            <a:off x="685800" y="0"/>
            <a:ext cx="7772400" cy="1216152"/>
            <a:chOff x="685800" y="0"/>
            <a:chExt cx="7772400" cy="1216152"/>
          </a:xfrm>
        </p:grpSpPr>
        <p:pic>
          <p:nvPicPr>
            <p:cNvPr id="16" name="Picture 15"/>
            <p:cNvPicPr>
              <a:picLocks/>
            </p:cNvPicPr>
            <p:nvPr/>
          </p:nvPicPr>
          <p:blipFill>
            <a:blip r:embed="rId7">
              <a:extLst>
                <a:ext uri="{28A0092B-C50C-407E-A947-70E740481C1C}">
                  <a14:useLocalDpi xmlns:a14="http://schemas.microsoft.com/office/drawing/2010/main" val="0"/>
                </a:ext>
              </a:extLst>
            </a:blip>
            <a:stretch>
              <a:fillRect/>
            </a:stretch>
          </p:blipFill>
          <p:spPr>
            <a:xfrm>
              <a:off x="6629400" y="0"/>
              <a:ext cx="1828800" cy="1216152"/>
            </a:xfrm>
            <a:prstGeom prst="rect">
              <a:avLst/>
            </a:prstGeom>
          </p:spPr>
        </p:pic>
        <p:pic>
          <p:nvPicPr>
            <p:cNvPr id="17" name="Picture 16" descr="800px-Big_Cumulonimbus.jpg"/>
            <p:cNvPicPr>
              <a:picLocks/>
            </p:cNvPicPr>
            <p:nvPr/>
          </p:nvPicPr>
          <p:blipFill>
            <a:blip r:embed="rId8">
              <a:extLst>
                <a:ext uri="{28A0092B-C50C-407E-A947-70E740481C1C}">
                  <a14:useLocalDpi xmlns:a14="http://schemas.microsoft.com/office/drawing/2010/main" val="0"/>
                </a:ext>
              </a:extLst>
            </a:blip>
            <a:stretch>
              <a:fillRect/>
            </a:stretch>
          </p:blipFill>
          <p:spPr>
            <a:xfrm>
              <a:off x="4648200" y="0"/>
              <a:ext cx="1828800" cy="1216152"/>
            </a:xfrm>
            <a:prstGeom prst="rect">
              <a:avLst/>
            </a:prstGeom>
          </p:spPr>
        </p:pic>
        <p:pic>
          <p:nvPicPr>
            <p:cNvPr id="18" name="Picture 17" descr="Supercell_Thunderstorm.jpg"/>
            <p:cNvPicPr>
              <a:picLocks/>
            </p:cNvPicPr>
            <p:nvPr/>
          </p:nvPicPr>
          <p:blipFill>
            <a:blip r:embed="rId9">
              <a:extLst>
                <a:ext uri="{28A0092B-C50C-407E-A947-70E740481C1C}">
                  <a14:useLocalDpi xmlns:a14="http://schemas.microsoft.com/office/drawing/2010/main" val="0"/>
                </a:ext>
              </a:extLst>
            </a:blip>
            <a:stretch>
              <a:fillRect/>
            </a:stretch>
          </p:blipFill>
          <p:spPr>
            <a:xfrm>
              <a:off x="2667000" y="0"/>
              <a:ext cx="1828800" cy="1216152"/>
            </a:xfrm>
            <a:prstGeom prst="rect">
              <a:avLst/>
            </a:prstGeom>
          </p:spPr>
        </p:pic>
        <p:pic>
          <p:nvPicPr>
            <p:cNvPr id="19" name="Picture 18"/>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685800" y="0"/>
              <a:ext cx="1828800" cy="1216152"/>
            </a:xfrm>
            <a:prstGeom prst="rect">
              <a:avLst/>
            </a:prstGeom>
          </p:spPr>
        </p:pic>
      </p:grpSp>
    </p:spTree>
    <p:extLst>
      <p:ext uri="{BB962C8B-B14F-4D97-AF65-F5344CB8AC3E}">
        <p14:creationId xmlns:p14="http://schemas.microsoft.com/office/powerpoint/2010/main" val="9336728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p:cNvSpPr>
            <a:spLocks noGrp="1"/>
          </p:cNvSpPr>
          <p:nvPr>
            <p:ph type="ftr" sz="quarter" idx="11"/>
          </p:nvPr>
        </p:nvSpPr>
        <p:spPr/>
        <p:txBody>
          <a:bodyPr/>
          <a:lstStyle/>
          <a:p>
            <a:r>
              <a:rPr lang="en-US" dirty="0"/>
              <a:t>NOAA/CIMSS </a:t>
            </a:r>
            <a:r>
              <a:rPr lang="en-US" dirty="0" err="1"/>
              <a:t>ProbSevere</a:t>
            </a:r>
            <a:r>
              <a:rPr lang="en-US" dirty="0"/>
              <a:t> model</a:t>
            </a:r>
          </a:p>
        </p:txBody>
      </p:sp>
      <p:sp>
        <p:nvSpPr>
          <p:cNvPr id="14" name="Slide Number Placeholder 13"/>
          <p:cNvSpPr>
            <a:spLocks noGrp="1"/>
          </p:cNvSpPr>
          <p:nvPr>
            <p:ph type="sldNum" sz="quarter" idx="12"/>
          </p:nvPr>
        </p:nvSpPr>
        <p:spPr/>
        <p:txBody>
          <a:bodyPr/>
          <a:lstStyle/>
          <a:p>
            <a:fld id="{42908C82-07A9-4257-B486-514AC1A5E3DE}" type="slidenum">
              <a:rPr lang="en-US" smtClean="0"/>
              <a:t>23</a:t>
            </a:fld>
            <a:endParaRPr lang="en-US"/>
          </a:p>
        </p:txBody>
      </p:sp>
      <p:pic>
        <p:nvPicPr>
          <p:cNvPr id="2" name="Picture 1"/>
          <p:cNvPicPr>
            <a:picLocks noChangeAspect="1"/>
          </p:cNvPicPr>
          <p:nvPr/>
        </p:nvPicPr>
        <p:blipFill>
          <a:blip r:embed="rId3"/>
          <a:stretch>
            <a:fillRect/>
          </a:stretch>
        </p:blipFill>
        <p:spPr>
          <a:xfrm>
            <a:off x="1816100" y="0"/>
            <a:ext cx="7251700" cy="6508889"/>
          </a:xfrm>
          <a:prstGeom prst="rect">
            <a:avLst/>
          </a:prstGeom>
        </p:spPr>
      </p:pic>
      <p:sp>
        <p:nvSpPr>
          <p:cNvPr id="26" name="TextBox 25"/>
          <p:cNvSpPr txBox="1"/>
          <p:nvPr/>
        </p:nvSpPr>
        <p:spPr>
          <a:xfrm>
            <a:off x="2133600" y="76200"/>
            <a:ext cx="4495800" cy="338482"/>
          </a:xfrm>
          <a:prstGeom prst="rect">
            <a:avLst/>
          </a:prstGeom>
          <a:solidFill>
            <a:srgbClr val="FFFF00"/>
          </a:solidFill>
          <a:ln w="31750">
            <a:solidFill>
              <a:schemeClr val="tx1"/>
            </a:solidFill>
          </a:ln>
        </p:spPr>
        <p:txBody>
          <a:bodyPr wrap="square" lIns="91365" tIns="45684" rIns="91365" bIns="45684" rtlCol="0">
            <a:spAutoFit/>
          </a:bodyPr>
          <a:lstStyle/>
          <a:p>
            <a:pPr fontAlgn="base">
              <a:spcBef>
                <a:spcPct val="0"/>
              </a:spcBef>
              <a:spcAft>
                <a:spcPct val="0"/>
              </a:spcAft>
            </a:pPr>
            <a:r>
              <a:rPr lang="en-US" sz="1600" dirty="0" err="1" smtClean="0">
                <a:solidFill>
                  <a:prstClr val="black"/>
                </a:solidFill>
                <a:latin typeface="Arial" pitchFamily="34" charset="0"/>
              </a:rPr>
              <a:t>cimss.ssec.wisc.edu</a:t>
            </a:r>
            <a:r>
              <a:rPr lang="en-US" sz="1600" dirty="0" smtClean="0">
                <a:solidFill>
                  <a:prstClr val="black"/>
                </a:solidFill>
                <a:latin typeface="Arial" pitchFamily="34" charset="0"/>
              </a:rPr>
              <a:t>/</a:t>
            </a:r>
            <a:r>
              <a:rPr lang="en-US" sz="1600" dirty="0" err="1" smtClean="0">
                <a:solidFill>
                  <a:prstClr val="black"/>
                </a:solidFill>
                <a:latin typeface="Arial" pitchFamily="34" charset="0"/>
              </a:rPr>
              <a:t>severe_conv</a:t>
            </a:r>
            <a:r>
              <a:rPr lang="en-US" sz="1600" dirty="0" smtClean="0">
                <a:solidFill>
                  <a:prstClr val="black"/>
                </a:solidFill>
                <a:latin typeface="Arial" pitchFamily="34" charset="0"/>
              </a:rPr>
              <a:t>/</a:t>
            </a:r>
            <a:r>
              <a:rPr lang="en-US" sz="1600" dirty="0" err="1" smtClean="0">
                <a:solidFill>
                  <a:prstClr val="black"/>
                </a:solidFill>
                <a:latin typeface="Arial" pitchFamily="34" charset="0"/>
              </a:rPr>
              <a:t>probsev.html</a:t>
            </a:r>
            <a:endParaRPr lang="en-US" sz="1600" dirty="0">
              <a:solidFill>
                <a:prstClr val="black"/>
              </a:solidFill>
              <a:latin typeface="Arial" pitchFamily="34" charset="0"/>
            </a:endParaRPr>
          </a:p>
        </p:txBody>
      </p:sp>
      <p:sp>
        <p:nvSpPr>
          <p:cNvPr id="3" name="TextBox 2"/>
          <p:cNvSpPr txBox="1"/>
          <p:nvPr/>
        </p:nvSpPr>
        <p:spPr>
          <a:xfrm>
            <a:off x="0" y="685800"/>
            <a:ext cx="3352800" cy="2585323"/>
          </a:xfrm>
          <a:prstGeom prst="rect">
            <a:avLst/>
          </a:prstGeom>
          <a:solidFill>
            <a:srgbClr val="FFFF00"/>
          </a:solidFill>
          <a:ln w="38100" cmpd="sng">
            <a:solidFill>
              <a:schemeClr val="tx1"/>
            </a:solidFill>
          </a:ln>
        </p:spPr>
        <p:txBody>
          <a:bodyPr wrap="square" rtlCol="0">
            <a:spAutoFit/>
          </a:bodyPr>
          <a:lstStyle/>
          <a:p>
            <a:r>
              <a:rPr lang="en-US" dirty="0" smtClean="0"/>
              <a:t>-   Available in AWIPS-2 v. 14.4</a:t>
            </a:r>
          </a:p>
          <a:p>
            <a:r>
              <a:rPr lang="en-US" dirty="0" smtClean="0"/>
              <a:t>-   Flowing through CR HQ</a:t>
            </a:r>
          </a:p>
          <a:p>
            <a:pPr marL="285750" indent="-285750">
              <a:buFontTx/>
              <a:buChar char="-"/>
            </a:pPr>
            <a:r>
              <a:rPr lang="en-US" dirty="0" smtClean="0"/>
              <a:t>~ 4-5 min latency</a:t>
            </a:r>
          </a:p>
          <a:p>
            <a:endParaRPr lang="en-US" dirty="0" smtClean="0"/>
          </a:p>
          <a:p>
            <a:r>
              <a:rPr lang="en-US" dirty="0" smtClean="0"/>
              <a:t>-email:</a:t>
            </a:r>
          </a:p>
          <a:p>
            <a:r>
              <a:rPr lang="en-US" dirty="0"/>
              <a:t> </a:t>
            </a:r>
            <a:r>
              <a:rPr lang="en-US" dirty="0" smtClean="0"/>
              <a:t> </a:t>
            </a:r>
            <a:r>
              <a:rPr lang="en-US" dirty="0" smtClean="0">
                <a:hlinkClick r:id="rId4"/>
              </a:rPr>
              <a:t>john.cintineo@ssec.wisc.edu</a:t>
            </a:r>
            <a:r>
              <a:rPr lang="en-US" dirty="0" smtClean="0"/>
              <a:t> </a:t>
            </a:r>
          </a:p>
          <a:p>
            <a:r>
              <a:rPr lang="en-US" dirty="0"/>
              <a:t> </a:t>
            </a:r>
            <a:r>
              <a:rPr lang="en-US" dirty="0" smtClean="0"/>
              <a:t> </a:t>
            </a:r>
            <a:r>
              <a:rPr lang="en-US" dirty="0">
                <a:hlinkClick r:id="rId5"/>
              </a:rPr>
              <a:t>michael.pavolonis@</a:t>
            </a:r>
            <a:r>
              <a:rPr lang="en-US" dirty="0" smtClean="0">
                <a:hlinkClick r:id="rId5"/>
              </a:rPr>
              <a:t>noaa.gov</a:t>
            </a:r>
            <a:endParaRPr lang="en-US" dirty="0" smtClean="0"/>
          </a:p>
          <a:p>
            <a:r>
              <a:rPr lang="en-US" dirty="0" smtClean="0"/>
              <a:t>  </a:t>
            </a:r>
            <a:r>
              <a:rPr lang="en-US" dirty="0" smtClean="0">
                <a:hlinkClick r:id="rId6"/>
              </a:rPr>
              <a:t>justin.sieglaff@ssec.wisc.edu</a:t>
            </a:r>
            <a:r>
              <a:rPr lang="en-US" dirty="0" smtClean="0"/>
              <a:t>  </a:t>
            </a:r>
          </a:p>
          <a:p>
            <a:r>
              <a:rPr lang="en-US" dirty="0"/>
              <a:t> </a:t>
            </a:r>
            <a:r>
              <a:rPr lang="en-US" dirty="0" smtClean="0"/>
              <a:t> </a:t>
            </a:r>
            <a:r>
              <a:rPr lang="en-US" dirty="0" smtClean="0">
                <a:hlinkClick r:id="rId7"/>
              </a:rPr>
              <a:t>dan.lindsey@noaa.gov</a:t>
            </a:r>
            <a:r>
              <a:rPr lang="en-US" dirty="0"/>
              <a:t> </a:t>
            </a:r>
            <a:endParaRPr lang="en-US" dirty="0" smtClean="0"/>
          </a:p>
        </p:txBody>
      </p:sp>
    </p:spTree>
    <p:extLst>
      <p:ext uri="{BB962C8B-B14F-4D97-AF65-F5344CB8AC3E}">
        <p14:creationId xmlns:p14="http://schemas.microsoft.com/office/powerpoint/2010/main" val="41513079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24</a:t>
            </a:fld>
            <a:endParaRPr lang="en-US"/>
          </a:p>
        </p:txBody>
      </p:sp>
      <p:sp>
        <p:nvSpPr>
          <p:cNvPr id="3" name="Title 1"/>
          <p:cNvSpPr>
            <a:spLocks noGrp="1"/>
          </p:cNvSpPr>
          <p:nvPr>
            <p:ph type="title"/>
          </p:nvPr>
        </p:nvSpPr>
        <p:spPr>
          <a:xfrm>
            <a:off x="458262" y="0"/>
            <a:ext cx="8228538" cy="990600"/>
          </a:xfrm>
        </p:spPr>
        <p:txBody>
          <a:bodyPr/>
          <a:lstStyle/>
          <a:p>
            <a:r>
              <a:rPr lang="en-US" sz="3600" dirty="0"/>
              <a:t>Model Evaluation (2014)</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389" t="3470" r="6501"/>
          <a:stretch/>
        </p:blipFill>
        <p:spPr>
          <a:xfrm>
            <a:off x="990600" y="838199"/>
            <a:ext cx="6934200" cy="5571239"/>
          </a:xfrm>
          <a:prstGeom prst="rect">
            <a:avLst/>
          </a:prstGeom>
        </p:spPr>
      </p:pic>
    </p:spTree>
    <p:extLst>
      <p:ext uri="{BB962C8B-B14F-4D97-AF65-F5344CB8AC3E}">
        <p14:creationId xmlns:p14="http://schemas.microsoft.com/office/powerpoint/2010/main" val="179198687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25</a:t>
            </a:fld>
            <a:endParaRPr lang="en-US"/>
          </a:p>
        </p:txBody>
      </p:sp>
      <p:sp>
        <p:nvSpPr>
          <p:cNvPr id="6" name="TextBox 5"/>
          <p:cNvSpPr txBox="1"/>
          <p:nvPr/>
        </p:nvSpPr>
        <p:spPr>
          <a:xfrm>
            <a:off x="685800" y="38101"/>
            <a:ext cx="7772400" cy="646258"/>
          </a:xfrm>
          <a:prstGeom prst="rect">
            <a:avLst/>
          </a:prstGeom>
          <a:noFill/>
        </p:spPr>
        <p:txBody>
          <a:bodyPr wrap="square" lIns="91365" tIns="45684" rIns="91365" bIns="45684" rtlCol="0">
            <a:spAutoFit/>
          </a:bodyPr>
          <a:lstStyle/>
          <a:p>
            <a:pPr algn="ctr" fontAlgn="base">
              <a:spcBef>
                <a:spcPct val="0"/>
              </a:spcBef>
              <a:spcAft>
                <a:spcPct val="0"/>
              </a:spcAft>
            </a:pPr>
            <a:r>
              <a:rPr lang="en-US" sz="3600" b="1" dirty="0">
                <a:solidFill>
                  <a:prstClr val="white"/>
                </a:solidFill>
                <a:latin typeface="Arial" pitchFamily="34" charset="0"/>
              </a:rPr>
              <a:t>Hazardous Weather </a:t>
            </a:r>
            <a:r>
              <a:rPr lang="en-US" sz="3600" b="1" dirty="0" err="1">
                <a:solidFill>
                  <a:prstClr val="white"/>
                </a:solidFill>
                <a:latin typeface="Arial" pitchFamily="34" charset="0"/>
              </a:rPr>
              <a:t>Testbed</a:t>
            </a:r>
            <a:endParaRPr lang="en-US" sz="3600" b="1" dirty="0">
              <a:solidFill>
                <a:prstClr val="white"/>
              </a:solidFill>
              <a:latin typeface="Arial" pitchFamily="34" charset="0"/>
            </a:endParaRPr>
          </a:p>
        </p:txBody>
      </p:sp>
      <p:sp>
        <p:nvSpPr>
          <p:cNvPr id="7" name="TextBox 6"/>
          <p:cNvSpPr txBox="1"/>
          <p:nvPr/>
        </p:nvSpPr>
        <p:spPr>
          <a:xfrm>
            <a:off x="2286000" y="838200"/>
            <a:ext cx="4572000" cy="46159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400" b="1" dirty="0">
                <a:solidFill>
                  <a:prstClr val="black"/>
                </a:solidFill>
                <a:latin typeface="Arial" pitchFamily="34" charset="0"/>
              </a:rPr>
              <a:t>http://</a:t>
            </a:r>
            <a:r>
              <a:rPr lang="en-US" sz="2400" b="1" dirty="0" err="1">
                <a:solidFill>
                  <a:prstClr val="black"/>
                </a:solidFill>
                <a:latin typeface="Arial" pitchFamily="34" charset="0"/>
              </a:rPr>
              <a:t>goesrhwt.blogspot.com</a:t>
            </a:r>
            <a:endParaRPr lang="en-US" sz="2400" b="1" dirty="0">
              <a:solidFill>
                <a:prstClr val="black"/>
              </a:solidFill>
              <a:latin typeface="Arial" pitchFamily="34" charset="0"/>
            </a:endParaRPr>
          </a:p>
        </p:txBody>
      </p:sp>
      <p:pic>
        <p:nvPicPr>
          <p:cNvPr id="3" name="Picture 2"/>
          <p:cNvPicPr>
            <a:picLocks noChangeAspect="1"/>
          </p:cNvPicPr>
          <p:nvPr/>
        </p:nvPicPr>
        <p:blipFill>
          <a:blip r:embed="rId3"/>
          <a:stretch>
            <a:fillRect/>
          </a:stretch>
        </p:blipFill>
        <p:spPr>
          <a:xfrm>
            <a:off x="1447800" y="1295400"/>
            <a:ext cx="6400800" cy="4952763"/>
          </a:xfrm>
          <a:prstGeom prst="rect">
            <a:avLst/>
          </a:prstGeom>
        </p:spPr>
      </p:pic>
      <p:sp>
        <p:nvSpPr>
          <p:cNvPr id="10" name="TextBox 9"/>
          <p:cNvSpPr txBox="1"/>
          <p:nvPr/>
        </p:nvSpPr>
        <p:spPr>
          <a:xfrm>
            <a:off x="2133600" y="6019800"/>
            <a:ext cx="5334000" cy="307704"/>
          </a:xfrm>
          <a:prstGeom prst="rect">
            <a:avLst/>
          </a:prstGeom>
          <a:solidFill>
            <a:srgbClr val="FFFF00"/>
          </a:solidFill>
          <a:ln w="31750">
            <a:solidFill>
              <a:schemeClr val="bg1"/>
            </a:solidFill>
          </a:ln>
        </p:spPr>
        <p:txBody>
          <a:bodyPr wrap="square" lIns="91365" tIns="45684" rIns="91365" bIns="45684" rtlCol="0">
            <a:spAutoFit/>
          </a:bodyPr>
          <a:lstStyle/>
          <a:p>
            <a:r>
              <a:rPr lang="en-US" sz="1400" dirty="0">
                <a:solidFill>
                  <a:schemeClr val="bg1"/>
                </a:solidFill>
              </a:rPr>
              <a:t>http://</a:t>
            </a:r>
            <a:r>
              <a:rPr lang="en-US" sz="1400" dirty="0" err="1">
                <a:solidFill>
                  <a:schemeClr val="bg1"/>
                </a:solidFill>
              </a:rPr>
              <a:t>goesrhwt.blogspot.com</a:t>
            </a:r>
            <a:r>
              <a:rPr lang="en-US" sz="1400" dirty="0">
                <a:solidFill>
                  <a:schemeClr val="bg1"/>
                </a:solidFill>
              </a:rPr>
              <a:t>/2015/05/</a:t>
            </a:r>
            <a:r>
              <a:rPr lang="en-US" sz="1400" dirty="0" err="1">
                <a:solidFill>
                  <a:schemeClr val="bg1"/>
                </a:solidFill>
              </a:rPr>
              <a:t>probsvr</a:t>
            </a:r>
            <a:r>
              <a:rPr lang="en-US" sz="1400" dirty="0">
                <a:solidFill>
                  <a:schemeClr val="bg1"/>
                </a:solidFill>
              </a:rPr>
              <a:t>-with-</a:t>
            </a:r>
            <a:r>
              <a:rPr lang="en-US" sz="1400" dirty="0" err="1">
                <a:solidFill>
                  <a:schemeClr val="bg1"/>
                </a:solidFill>
              </a:rPr>
              <a:t>warnings.html</a:t>
            </a:r>
            <a:endParaRPr lang="en-US" sz="1400" dirty="0">
              <a:solidFill>
                <a:schemeClr val="bg1"/>
              </a:solidFill>
            </a:endParaRPr>
          </a:p>
        </p:txBody>
      </p:sp>
    </p:spTree>
    <p:extLst>
      <p:ext uri="{BB962C8B-B14F-4D97-AF65-F5344CB8AC3E}">
        <p14:creationId xmlns:p14="http://schemas.microsoft.com/office/powerpoint/2010/main" val="32523345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26</a:t>
            </a:fld>
            <a:endParaRPr lang="en-US"/>
          </a:p>
        </p:txBody>
      </p:sp>
      <p:pic>
        <p:nvPicPr>
          <p:cNvPr id="4" name="Picture 3"/>
          <p:cNvPicPr>
            <a:picLocks noChangeAspect="1"/>
          </p:cNvPicPr>
          <p:nvPr/>
        </p:nvPicPr>
        <p:blipFill>
          <a:blip r:embed="rId2"/>
          <a:stretch>
            <a:fillRect/>
          </a:stretch>
        </p:blipFill>
        <p:spPr>
          <a:xfrm>
            <a:off x="838200" y="2209800"/>
            <a:ext cx="7543800" cy="4234316"/>
          </a:xfrm>
          <a:prstGeom prst="rect">
            <a:avLst/>
          </a:prstGeom>
        </p:spPr>
      </p:pic>
      <p:sp>
        <p:nvSpPr>
          <p:cNvPr id="5" name="TextBox 4"/>
          <p:cNvSpPr txBox="1"/>
          <p:nvPr/>
        </p:nvSpPr>
        <p:spPr>
          <a:xfrm>
            <a:off x="5181600" y="3048000"/>
            <a:ext cx="3810000" cy="2862323"/>
          </a:xfrm>
          <a:prstGeom prst="rect">
            <a:avLst/>
          </a:prstGeom>
          <a:solidFill>
            <a:srgbClr val="FFFF00"/>
          </a:solidFill>
          <a:ln w="38100" cmpd="sng">
            <a:solidFill>
              <a:schemeClr val="bg1"/>
            </a:solidFill>
          </a:ln>
        </p:spPr>
        <p:txBody>
          <a:bodyPr wrap="square" rtlCol="0">
            <a:spAutoFit/>
          </a:bodyPr>
          <a:lstStyle/>
          <a:p>
            <a:r>
              <a:rPr lang="en-US" dirty="0" smtClean="0">
                <a:solidFill>
                  <a:srgbClr val="000000"/>
                </a:solidFill>
              </a:rPr>
              <a:t>“The </a:t>
            </a:r>
            <a:r>
              <a:rPr lang="en-US" dirty="0">
                <a:solidFill>
                  <a:srgbClr val="000000"/>
                </a:solidFill>
              </a:rPr>
              <a:t>initial warning was based on a 90% </a:t>
            </a:r>
            <a:r>
              <a:rPr lang="en-US" dirty="0" err="1">
                <a:solidFill>
                  <a:srgbClr val="000000"/>
                </a:solidFill>
              </a:rPr>
              <a:t>prob</a:t>
            </a:r>
            <a:r>
              <a:rPr lang="en-US" dirty="0">
                <a:solidFill>
                  <a:srgbClr val="000000"/>
                </a:solidFill>
              </a:rPr>
              <a:t> severe according to the NOAA/CIMSS model. This was extremely useful since we had little situational awareness since we just started but had enough trust in it and a quick glance at the radar confirmed it was probably on to something.  Helped give us a nearly 20 minute lead </a:t>
            </a:r>
            <a:r>
              <a:rPr lang="en-US" dirty="0" smtClean="0">
                <a:solidFill>
                  <a:srgbClr val="000000"/>
                </a:solidFill>
              </a:rPr>
              <a:t>time.”</a:t>
            </a:r>
            <a:endParaRPr lang="en-US" dirty="0">
              <a:solidFill>
                <a:srgbClr val="000000"/>
              </a:solidFill>
            </a:endParaRPr>
          </a:p>
        </p:txBody>
      </p:sp>
      <p:grpSp>
        <p:nvGrpSpPr>
          <p:cNvPr id="7" name="Group 6"/>
          <p:cNvGrpSpPr/>
          <p:nvPr/>
        </p:nvGrpSpPr>
        <p:grpSpPr>
          <a:xfrm>
            <a:off x="0" y="400424"/>
            <a:ext cx="9144000" cy="1733176"/>
            <a:chOff x="0" y="400424"/>
            <a:chExt cx="9144000" cy="1733176"/>
          </a:xfrm>
        </p:grpSpPr>
        <p:pic>
          <p:nvPicPr>
            <p:cNvPr id="3" name="Picture 2"/>
            <p:cNvPicPr>
              <a:picLocks noChangeAspect="1"/>
            </p:cNvPicPr>
            <p:nvPr/>
          </p:nvPicPr>
          <p:blipFill>
            <a:blip r:embed="rId3"/>
            <a:stretch>
              <a:fillRect/>
            </a:stretch>
          </p:blipFill>
          <p:spPr>
            <a:xfrm>
              <a:off x="0" y="400424"/>
              <a:ext cx="9144000" cy="1733176"/>
            </a:xfrm>
            <a:prstGeom prst="rect">
              <a:avLst/>
            </a:prstGeom>
          </p:spPr>
        </p:pic>
        <p:pic>
          <p:nvPicPr>
            <p:cNvPr id="6" name="Picture 5"/>
            <p:cNvPicPr>
              <a:picLocks noChangeAspect="1"/>
            </p:cNvPicPr>
            <p:nvPr/>
          </p:nvPicPr>
          <p:blipFill>
            <a:blip r:embed="rId4"/>
            <a:stretch>
              <a:fillRect/>
            </a:stretch>
          </p:blipFill>
          <p:spPr>
            <a:xfrm>
              <a:off x="7227618" y="1752600"/>
              <a:ext cx="1763982" cy="312439"/>
            </a:xfrm>
            <a:prstGeom prst="rect">
              <a:avLst/>
            </a:prstGeom>
          </p:spPr>
        </p:pic>
      </p:grpSp>
    </p:spTree>
    <p:extLst>
      <p:ext uri="{BB962C8B-B14F-4D97-AF65-F5344CB8AC3E}">
        <p14:creationId xmlns:p14="http://schemas.microsoft.com/office/powerpoint/2010/main" val="295825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a:t>
            </a:fld>
            <a:endParaRPr lang="en-US"/>
          </a:p>
        </p:txBody>
      </p:sp>
      <p:grpSp>
        <p:nvGrpSpPr>
          <p:cNvPr id="6" name="Group 5"/>
          <p:cNvGrpSpPr/>
          <p:nvPr/>
        </p:nvGrpSpPr>
        <p:grpSpPr>
          <a:xfrm>
            <a:off x="3186793" y="914400"/>
            <a:ext cx="3061607" cy="2667000"/>
            <a:chOff x="2958193" y="838200"/>
            <a:chExt cx="3061607" cy="2667000"/>
          </a:xfrm>
        </p:grpSpPr>
        <p:pic>
          <p:nvPicPr>
            <p:cNvPr id="7" name="Picture 6"/>
            <p:cNvPicPr>
              <a:picLocks noChangeAspect="1"/>
            </p:cNvPicPr>
            <p:nvPr/>
          </p:nvPicPr>
          <p:blipFill>
            <a:blip r:embed="rId3"/>
            <a:stretch>
              <a:fillRect/>
            </a:stretch>
          </p:blipFill>
          <p:spPr>
            <a:xfrm>
              <a:off x="2958193" y="1219200"/>
              <a:ext cx="3061607" cy="2286000"/>
            </a:xfrm>
            <a:prstGeom prst="rect">
              <a:avLst/>
            </a:prstGeom>
          </p:spPr>
        </p:pic>
        <p:sp>
          <p:nvSpPr>
            <p:cNvPr id="8" name="TextBox 7"/>
            <p:cNvSpPr txBox="1"/>
            <p:nvPr/>
          </p:nvSpPr>
          <p:spPr>
            <a:xfrm>
              <a:off x="3962400" y="838200"/>
              <a:ext cx="1219200" cy="369332"/>
            </a:xfrm>
            <a:prstGeom prst="rect">
              <a:avLst/>
            </a:prstGeom>
            <a:noFill/>
          </p:spPr>
          <p:txBody>
            <a:bodyPr wrap="square" rtlCol="0">
              <a:spAutoFit/>
            </a:bodyPr>
            <a:lstStyle/>
            <a:p>
              <a:pPr defTabSz="914400" fontAlgn="base">
                <a:spcBef>
                  <a:spcPct val="0"/>
                </a:spcBef>
                <a:spcAft>
                  <a:spcPct val="0"/>
                </a:spcAft>
              </a:pPr>
              <a:r>
                <a:rPr lang="en-US" b="1" dirty="0" smtClean="0">
                  <a:solidFill>
                    <a:prstClr val="white"/>
                  </a:solidFill>
                  <a:effectLst>
                    <a:outerShdw blurRad="50800" dist="38100" dir="2700000" algn="tl" rotWithShape="0">
                      <a:prstClr val="black">
                        <a:alpha val="40000"/>
                      </a:prstClr>
                    </a:outerShdw>
                  </a:effectLst>
                  <a:latin typeface="Arial" pitchFamily="34" charset="0"/>
                </a:rPr>
                <a:t>Satellite</a:t>
              </a:r>
              <a:endParaRPr lang="en-US" b="1" dirty="0">
                <a:solidFill>
                  <a:prstClr val="white"/>
                </a:solidFill>
                <a:effectLst>
                  <a:outerShdw blurRad="50800" dist="38100" dir="2700000" algn="tl" rotWithShape="0">
                    <a:prstClr val="black">
                      <a:alpha val="40000"/>
                    </a:prstClr>
                  </a:outerShdw>
                </a:effectLst>
                <a:latin typeface="Arial" pitchFamily="34" charset="0"/>
              </a:endParaRPr>
            </a:p>
          </p:txBody>
        </p:sp>
      </p:grpSp>
      <p:grpSp>
        <p:nvGrpSpPr>
          <p:cNvPr id="9" name="Group 8"/>
          <p:cNvGrpSpPr/>
          <p:nvPr/>
        </p:nvGrpSpPr>
        <p:grpSpPr>
          <a:xfrm>
            <a:off x="6385691" y="990600"/>
            <a:ext cx="2758309" cy="2362200"/>
            <a:chOff x="6233291" y="838200"/>
            <a:chExt cx="2758309" cy="2362200"/>
          </a:xfrm>
        </p:grpSpPr>
        <p:pic>
          <p:nvPicPr>
            <p:cNvPr id="10" name="Picture 9"/>
            <p:cNvPicPr>
              <a:picLocks noChangeAspect="1"/>
            </p:cNvPicPr>
            <p:nvPr/>
          </p:nvPicPr>
          <p:blipFill>
            <a:blip r:embed="rId4"/>
            <a:stretch>
              <a:fillRect/>
            </a:stretch>
          </p:blipFill>
          <p:spPr>
            <a:xfrm>
              <a:off x="6233291" y="1219200"/>
              <a:ext cx="2758309" cy="1981200"/>
            </a:xfrm>
            <a:prstGeom prst="rect">
              <a:avLst/>
            </a:prstGeom>
          </p:spPr>
        </p:pic>
        <p:sp>
          <p:nvSpPr>
            <p:cNvPr id="11" name="TextBox 10"/>
            <p:cNvSpPr txBox="1"/>
            <p:nvPr/>
          </p:nvSpPr>
          <p:spPr>
            <a:xfrm>
              <a:off x="7162800" y="838200"/>
              <a:ext cx="1219200" cy="369332"/>
            </a:xfrm>
            <a:prstGeom prst="rect">
              <a:avLst/>
            </a:prstGeom>
            <a:noFill/>
          </p:spPr>
          <p:txBody>
            <a:bodyPr wrap="square" rtlCol="0">
              <a:spAutoFit/>
            </a:bodyPr>
            <a:lstStyle/>
            <a:p>
              <a:pPr defTabSz="914400" fontAlgn="base">
                <a:spcBef>
                  <a:spcPct val="0"/>
                </a:spcBef>
                <a:spcAft>
                  <a:spcPct val="0"/>
                </a:spcAft>
              </a:pPr>
              <a:r>
                <a:rPr lang="en-US" b="1" dirty="0" smtClean="0">
                  <a:solidFill>
                    <a:prstClr val="white"/>
                  </a:solidFill>
                  <a:effectLst>
                    <a:outerShdw blurRad="50800" dist="38100" dir="2700000" algn="tl" rotWithShape="0">
                      <a:prstClr val="black">
                        <a:alpha val="40000"/>
                      </a:prstClr>
                    </a:outerShdw>
                  </a:effectLst>
                  <a:latin typeface="Arial" pitchFamily="34" charset="0"/>
                </a:rPr>
                <a:t>Radar</a:t>
              </a:r>
              <a:endParaRPr lang="en-US" b="1" dirty="0">
                <a:solidFill>
                  <a:prstClr val="white"/>
                </a:solidFill>
                <a:effectLst>
                  <a:outerShdw blurRad="50800" dist="38100" dir="2700000" algn="tl" rotWithShape="0">
                    <a:prstClr val="black">
                      <a:alpha val="40000"/>
                    </a:prstClr>
                  </a:outerShdw>
                </a:effectLst>
                <a:latin typeface="Arial" pitchFamily="34" charset="0"/>
              </a:endParaRPr>
            </a:p>
          </p:txBody>
        </p:sp>
      </p:grpSp>
      <p:grpSp>
        <p:nvGrpSpPr>
          <p:cNvPr id="15" name="Group 14"/>
          <p:cNvGrpSpPr/>
          <p:nvPr/>
        </p:nvGrpSpPr>
        <p:grpSpPr>
          <a:xfrm>
            <a:off x="0" y="609600"/>
            <a:ext cx="3162300" cy="2971799"/>
            <a:chOff x="2794000" y="3352800"/>
            <a:chExt cx="3162300" cy="2971799"/>
          </a:xfrm>
        </p:grpSpPr>
        <p:pic>
          <p:nvPicPr>
            <p:cNvPr id="16" name="Picture 15"/>
            <p:cNvPicPr>
              <a:picLocks noChangeAspect="1"/>
            </p:cNvPicPr>
            <p:nvPr/>
          </p:nvPicPr>
          <p:blipFill>
            <a:blip r:embed="rId5"/>
            <a:stretch>
              <a:fillRect/>
            </a:stretch>
          </p:blipFill>
          <p:spPr>
            <a:xfrm>
              <a:off x="2928900" y="3962400"/>
              <a:ext cx="2786100" cy="2362199"/>
            </a:xfrm>
            <a:prstGeom prst="rect">
              <a:avLst/>
            </a:prstGeom>
          </p:spPr>
        </p:pic>
        <p:sp>
          <p:nvSpPr>
            <p:cNvPr id="17" name="TextBox 16"/>
            <p:cNvSpPr txBox="1"/>
            <p:nvPr/>
          </p:nvSpPr>
          <p:spPr>
            <a:xfrm>
              <a:off x="2794000" y="3352800"/>
              <a:ext cx="3162300" cy="646331"/>
            </a:xfrm>
            <a:prstGeom prst="rect">
              <a:avLst/>
            </a:prstGeom>
            <a:noFill/>
          </p:spPr>
          <p:txBody>
            <a:bodyPr wrap="square" rtlCol="0">
              <a:spAutoFit/>
            </a:bodyPr>
            <a:lstStyle/>
            <a:p>
              <a:pPr algn="ctr" defTabSz="914400" fontAlgn="base">
                <a:spcBef>
                  <a:spcPct val="0"/>
                </a:spcBef>
                <a:spcAft>
                  <a:spcPct val="0"/>
                </a:spcAft>
              </a:pPr>
              <a:r>
                <a:rPr lang="en-US" b="1" dirty="0" smtClean="0">
                  <a:solidFill>
                    <a:prstClr val="white"/>
                  </a:solidFill>
                  <a:effectLst>
                    <a:outerShdw blurRad="50800" dist="38100" dir="2700000" algn="tl" rotWithShape="0">
                      <a:prstClr val="black">
                        <a:alpha val="40000"/>
                      </a:prstClr>
                    </a:outerShdw>
                  </a:effectLst>
                  <a:latin typeface="Arial" pitchFamily="34" charset="0"/>
                </a:rPr>
                <a:t>High-res Numerical </a:t>
              </a:r>
              <a:r>
                <a:rPr lang="en-US" b="1" dirty="0" smtClean="0">
                  <a:solidFill>
                    <a:prstClr val="white"/>
                  </a:solidFill>
                  <a:effectLst>
                    <a:outerShdw blurRad="50800" dist="38100" dir="2700000" algn="tl" rotWithShape="0">
                      <a:prstClr val="black">
                        <a:alpha val="40000"/>
                      </a:prstClr>
                    </a:outerShdw>
                  </a:effectLst>
                  <a:latin typeface="Arial" pitchFamily="34" charset="0"/>
                </a:rPr>
                <a:t>Models</a:t>
              </a:r>
            </a:p>
            <a:p>
              <a:pPr algn="ctr" defTabSz="914400" fontAlgn="base">
                <a:spcBef>
                  <a:spcPct val="0"/>
                </a:spcBef>
                <a:spcAft>
                  <a:spcPct val="0"/>
                </a:spcAft>
              </a:pPr>
              <a:r>
                <a:rPr lang="en-US" b="1" dirty="0">
                  <a:solidFill>
                    <a:prstClr val="white"/>
                  </a:solidFill>
                  <a:effectLst>
                    <a:outerShdw blurRad="50800" dist="38100" dir="2700000" algn="tl" rotWithShape="0">
                      <a:prstClr val="black">
                        <a:alpha val="40000"/>
                      </a:prstClr>
                    </a:outerShdw>
                  </a:effectLst>
                  <a:latin typeface="Arial" pitchFamily="34" charset="0"/>
                </a:rPr>
                <a:t> </a:t>
              </a:r>
              <a:r>
                <a:rPr lang="en-US" b="1" dirty="0" smtClean="0">
                  <a:solidFill>
                    <a:prstClr val="white"/>
                  </a:solidFill>
                  <a:effectLst>
                    <a:outerShdw blurRad="50800" dist="38100" dir="2700000" algn="tl" rotWithShape="0">
                      <a:prstClr val="black">
                        <a:alpha val="40000"/>
                      </a:prstClr>
                    </a:outerShdw>
                  </a:effectLst>
                  <a:latin typeface="Arial" pitchFamily="34" charset="0"/>
                </a:rPr>
                <a:t>(includes LEO data)</a:t>
              </a:r>
              <a:endParaRPr lang="en-US" b="1" dirty="0">
                <a:solidFill>
                  <a:prstClr val="white"/>
                </a:solidFill>
                <a:effectLst>
                  <a:outerShdw blurRad="50800" dist="38100" dir="2700000" algn="tl" rotWithShape="0">
                    <a:prstClr val="black">
                      <a:alpha val="40000"/>
                    </a:prstClr>
                  </a:outerShdw>
                </a:effectLst>
                <a:latin typeface="Arial" pitchFamily="34" charset="0"/>
              </a:endParaRPr>
            </a:p>
          </p:txBody>
        </p:sp>
      </p:grpSp>
      <p:sp>
        <p:nvSpPr>
          <p:cNvPr id="23" name="Title 1"/>
          <p:cNvSpPr txBox="1">
            <a:spLocks/>
          </p:cNvSpPr>
          <p:nvPr/>
        </p:nvSpPr>
        <p:spPr>
          <a:xfrm>
            <a:off x="0" y="0"/>
            <a:ext cx="9144000" cy="990600"/>
          </a:xfrm>
          <a:prstGeom prst="rect">
            <a:avLst/>
          </a:prstGeom>
        </p:spPr>
        <p:txBody>
          <a:bodyPr/>
          <a:lst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pPr defTabSz="914400"/>
            <a:r>
              <a:rPr lang="en-US" sz="3200" dirty="0" smtClean="0"/>
              <a:t>Problem: Converting “Big Data” to Information</a:t>
            </a:r>
            <a:endParaRPr lang="en-US" sz="3200" dirty="0"/>
          </a:p>
        </p:txBody>
      </p:sp>
      <p:sp>
        <p:nvSpPr>
          <p:cNvPr id="24" name="TextBox 23"/>
          <p:cNvSpPr txBox="1"/>
          <p:nvPr/>
        </p:nvSpPr>
        <p:spPr>
          <a:xfrm>
            <a:off x="0" y="3505200"/>
            <a:ext cx="3505200" cy="677108"/>
          </a:xfrm>
          <a:prstGeom prst="rect">
            <a:avLst/>
          </a:prstGeom>
          <a:noFill/>
        </p:spPr>
        <p:txBody>
          <a:bodyPr wrap="square" rtlCol="0">
            <a:spAutoFit/>
          </a:bodyPr>
          <a:lstStyle/>
          <a:p>
            <a:pPr defTabSz="914400" fontAlgn="base">
              <a:spcBef>
                <a:spcPct val="0"/>
              </a:spcBef>
              <a:spcAft>
                <a:spcPct val="0"/>
              </a:spcAft>
            </a:pPr>
            <a:r>
              <a:rPr lang="en-US" sz="2000" b="1" dirty="0" smtClean="0">
                <a:solidFill>
                  <a:srgbClr val="FFFFFF"/>
                </a:solidFill>
                <a:effectLst>
                  <a:outerShdw blurRad="50800" dist="38100" dir="2700000" algn="tl" rotWithShape="0">
                    <a:srgbClr val="000000">
                      <a:alpha val="43000"/>
                    </a:srgbClr>
                  </a:outerShdw>
                </a:effectLst>
                <a:latin typeface="Arial" pitchFamily="34" charset="0"/>
              </a:rPr>
              <a:t>1). Storm Environmen</a:t>
            </a:r>
            <a:r>
              <a:rPr lang="en-US" sz="2400" b="1" dirty="0" smtClean="0">
                <a:solidFill>
                  <a:srgbClr val="FFFFFF"/>
                </a:solidFill>
                <a:effectLst>
                  <a:outerShdw blurRad="50800" dist="38100" dir="2700000" algn="tl" rotWithShape="0">
                    <a:srgbClr val="000000">
                      <a:alpha val="43000"/>
                    </a:srgbClr>
                  </a:outerShdw>
                </a:effectLst>
                <a:latin typeface="Arial" pitchFamily="34" charset="0"/>
              </a:rPr>
              <a:t>t</a:t>
            </a:r>
          </a:p>
          <a:p>
            <a:pPr algn="ctr" defTabSz="914400" fontAlgn="base">
              <a:spcBef>
                <a:spcPct val="0"/>
              </a:spcBef>
              <a:spcAft>
                <a:spcPct val="0"/>
              </a:spcAft>
            </a:pPr>
            <a:r>
              <a:rPr lang="en-US" sz="1400" b="1" dirty="0" smtClean="0">
                <a:solidFill>
                  <a:srgbClr val="FFFFFF"/>
                </a:solidFill>
                <a:effectLst>
                  <a:outerShdw blurRad="50800" dist="38100" dir="2700000" algn="tl" rotWithShape="0">
                    <a:srgbClr val="000000">
                      <a:alpha val="43000"/>
                    </a:srgbClr>
                  </a:outerShdw>
                </a:effectLst>
                <a:latin typeface="Arial" pitchFamily="34" charset="0"/>
              </a:rPr>
              <a:t>(Energetics of atmosphere)</a:t>
            </a:r>
            <a:endParaRPr lang="en-US" sz="1400" b="1" dirty="0">
              <a:solidFill>
                <a:srgbClr val="FFFFFF"/>
              </a:solidFill>
              <a:effectLst>
                <a:outerShdw blurRad="50800" dist="38100" dir="2700000" algn="tl" rotWithShape="0">
                  <a:srgbClr val="000000">
                    <a:alpha val="43000"/>
                  </a:srgbClr>
                </a:outerShdw>
              </a:effectLst>
              <a:latin typeface="Arial" pitchFamily="34" charset="0"/>
            </a:endParaRPr>
          </a:p>
        </p:txBody>
      </p:sp>
      <p:sp>
        <p:nvSpPr>
          <p:cNvPr id="25" name="TextBox 24"/>
          <p:cNvSpPr txBox="1"/>
          <p:nvPr/>
        </p:nvSpPr>
        <p:spPr>
          <a:xfrm>
            <a:off x="6629400" y="3352800"/>
            <a:ext cx="2514600" cy="400110"/>
          </a:xfrm>
          <a:prstGeom prst="rect">
            <a:avLst/>
          </a:prstGeom>
          <a:noFill/>
        </p:spPr>
        <p:txBody>
          <a:bodyPr wrap="square" rtlCol="0">
            <a:spAutoFit/>
          </a:bodyPr>
          <a:lstStyle/>
          <a:p>
            <a:pPr defTabSz="914400" fontAlgn="base">
              <a:spcBef>
                <a:spcPct val="0"/>
              </a:spcBef>
              <a:spcAft>
                <a:spcPct val="0"/>
              </a:spcAft>
            </a:pPr>
            <a:r>
              <a:rPr lang="en-US" sz="2000" b="1" dirty="0" smtClean="0">
                <a:solidFill>
                  <a:srgbClr val="FFFFFF"/>
                </a:solidFill>
                <a:effectLst>
                  <a:outerShdw blurRad="50800" dist="38100" dir="2700000" algn="tl" rotWithShape="0">
                    <a:srgbClr val="000000">
                      <a:alpha val="43000"/>
                    </a:srgbClr>
                  </a:outerShdw>
                </a:effectLst>
                <a:latin typeface="Arial" pitchFamily="34" charset="0"/>
              </a:rPr>
              <a:t>3). Radar Intensity</a:t>
            </a:r>
          </a:p>
        </p:txBody>
      </p:sp>
      <p:sp>
        <p:nvSpPr>
          <p:cNvPr id="26" name="TextBox 25"/>
          <p:cNvSpPr txBox="1"/>
          <p:nvPr/>
        </p:nvSpPr>
        <p:spPr>
          <a:xfrm>
            <a:off x="3048000" y="3505200"/>
            <a:ext cx="3581400" cy="646331"/>
          </a:xfrm>
          <a:prstGeom prst="rect">
            <a:avLst/>
          </a:prstGeom>
          <a:noFill/>
        </p:spPr>
        <p:txBody>
          <a:bodyPr wrap="square" rtlCol="0">
            <a:spAutoFit/>
          </a:bodyPr>
          <a:lstStyle/>
          <a:p>
            <a:pPr defTabSz="914400" fontAlgn="base">
              <a:spcBef>
                <a:spcPct val="0"/>
              </a:spcBef>
              <a:spcAft>
                <a:spcPct val="0"/>
              </a:spcAft>
            </a:pPr>
            <a:r>
              <a:rPr lang="en-US" b="1" dirty="0" smtClean="0">
                <a:solidFill>
                  <a:srgbClr val="FFFFFF"/>
                </a:solidFill>
                <a:effectLst>
                  <a:outerShdw blurRad="50800" dist="38100" dir="2700000" algn="tl" rotWithShape="0">
                    <a:srgbClr val="000000">
                      <a:alpha val="43000"/>
                    </a:srgbClr>
                  </a:outerShdw>
                </a:effectLst>
                <a:latin typeface="Arial" pitchFamily="34" charset="0"/>
              </a:rPr>
              <a:t>2). Development of clouds in time captured by GOES</a:t>
            </a:r>
          </a:p>
        </p:txBody>
      </p:sp>
      <p:sp>
        <p:nvSpPr>
          <p:cNvPr id="27" name="Left Brace 26"/>
          <p:cNvSpPr/>
          <p:nvPr/>
        </p:nvSpPr>
        <p:spPr>
          <a:xfrm rot="16200000">
            <a:off x="4191000" y="152400"/>
            <a:ext cx="609600" cy="8382000"/>
          </a:xfrm>
          <a:prstGeom prst="leftBrace">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white"/>
              </a:solidFill>
              <a:latin typeface="Corbel"/>
            </a:endParaRPr>
          </a:p>
        </p:txBody>
      </p:sp>
      <p:sp>
        <p:nvSpPr>
          <p:cNvPr id="28" name="TextBox 27"/>
          <p:cNvSpPr txBox="1"/>
          <p:nvPr/>
        </p:nvSpPr>
        <p:spPr>
          <a:xfrm>
            <a:off x="533400" y="4800600"/>
            <a:ext cx="8153400" cy="954107"/>
          </a:xfrm>
          <a:prstGeom prst="rect">
            <a:avLst/>
          </a:prstGeom>
          <a:noFill/>
        </p:spPr>
        <p:txBody>
          <a:bodyPr wrap="square" rtlCol="0">
            <a:spAutoFit/>
          </a:bodyPr>
          <a:lstStyle/>
          <a:p>
            <a:pPr defTabSz="914400" fontAlgn="base">
              <a:spcBef>
                <a:spcPct val="0"/>
              </a:spcBef>
              <a:spcAft>
                <a:spcPct val="0"/>
              </a:spcAft>
            </a:pPr>
            <a:r>
              <a:rPr lang="en-US" sz="2800" i="1" dirty="0" smtClean="0">
                <a:solidFill>
                  <a:prstClr val="white"/>
                </a:solidFill>
                <a:latin typeface="Arial" pitchFamily="34" charset="0"/>
              </a:rPr>
              <a:t>Probability a developing thunderstorm will produce severe weather in the future (up to 60 minutes)</a:t>
            </a:r>
            <a:endParaRPr lang="en-US" sz="2800" i="1" dirty="0">
              <a:solidFill>
                <a:prstClr val="white"/>
              </a:solidFill>
              <a:latin typeface="Arial" pitchFamily="34" charset="0"/>
            </a:endParaRPr>
          </a:p>
        </p:txBody>
      </p:sp>
    </p:spTree>
    <p:extLst>
      <p:ext uri="{BB962C8B-B14F-4D97-AF65-F5344CB8AC3E}">
        <p14:creationId xmlns:p14="http://schemas.microsoft.com/office/powerpoint/2010/main" val="19004360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91400" y="0"/>
            <a:ext cx="1626295" cy="1187196"/>
          </a:xfrm>
          <a:prstGeom prst="rect">
            <a:avLst/>
          </a:prstGeom>
        </p:spPr>
      </p:pic>
      <p:pic>
        <p:nvPicPr>
          <p:cNvPr id="186" name="Picture 185"/>
          <p:cNvPicPr>
            <a:picLocks noChangeAspect="1"/>
          </p:cNvPicPr>
          <p:nvPr/>
        </p:nvPicPr>
        <p:blipFill>
          <a:blip r:embed="rId4"/>
          <a:stretch>
            <a:fillRect/>
          </a:stretch>
        </p:blipFill>
        <p:spPr>
          <a:xfrm>
            <a:off x="7010400" y="76203"/>
            <a:ext cx="2032000" cy="1517227"/>
          </a:xfrm>
          <a:prstGeom prst="rect">
            <a:avLst/>
          </a:prstGeom>
        </p:spPr>
      </p:pic>
      <p:pic>
        <p:nvPicPr>
          <p:cNvPr id="168" name="Picture 167"/>
          <p:cNvPicPr>
            <a:picLocks noChangeAspect="1"/>
          </p:cNvPicPr>
          <p:nvPr/>
        </p:nvPicPr>
        <p:blipFill>
          <a:blip r:embed="rId4"/>
          <a:stretch>
            <a:fillRect/>
          </a:stretch>
        </p:blipFill>
        <p:spPr>
          <a:xfrm>
            <a:off x="7010400" y="76203"/>
            <a:ext cx="2032000" cy="1517227"/>
          </a:xfrm>
          <a:prstGeom prst="rect">
            <a:avLst/>
          </a:prstGeom>
        </p:spPr>
      </p:pic>
      <p:pic>
        <p:nvPicPr>
          <p:cNvPr id="141" name="Picture 140"/>
          <p:cNvPicPr>
            <a:picLocks noChangeAspect="1"/>
          </p:cNvPicPr>
          <p:nvPr/>
        </p:nvPicPr>
        <p:blipFill>
          <a:blip r:embed="rId4"/>
          <a:stretch>
            <a:fillRect/>
          </a:stretch>
        </p:blipFill>
        <p:spPr>
          <a:xfrm>
            <a:off x="7010400" y="76203"/>
            <a:ext cx="2032000" cy="1517227"/>
          </a:xfrm>
          <a:prstGeom prst="rect">
            <a:avLst/>
          </a:prstGeom>
        </p:spPr>
      </p:pic>
      <p:pic>
        <p:nvPicPr>
          <p:cNvPr id="154" name="Picture 153"/>
          <p:cNvPicPr>
            <a:picLocks noChangeAspect="1"/>
          </p:cNvPicPr>
          <p:nvPr/>
        </p:nvPicPr>
        <p:blipFill>
          <a:blip r:embed="rId4"/>
          <a:stretch>
            <a:fillRect/>
          </a:stretch>
        </p:blipFill>
        <p:spPr>
          <a:xfrm>
            <a:off x="7010400" y="76203"/>
            <a:ext cx="2032000" cy="1517227"/>
          </a:xfrm>
          <a:prstGeom prst="rect">
            <a:avLst/>
          </a:prstGeom>
        </p:spPr>
      </p:pic>
      <p:pic>
        <p:nvPicPr>
          <p:cNvPr id="120" name="Picture 119"/>
          <p:cNvPicPr>
            <a:picLocks noChangeAspect="1"/>
          </p:cNvPicPr>
          <p:nvPr/>
        </p:nvPicPr>
        <p:blipFill>
          <a:blip r:embed="rId4"/>
          <a:stretch>
            <a:fillRect/>
          </a:stretch>
        </p:blipFill>
        <p:spPr>
          <a:xfrm>
            <a:off x="7010400" y="76203"/>
            <a:ext cx="2032000" cy="1517227"/>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a:t>
            </a:fld>
            <a:endParaRPr lang="en-US"/>
          </a:p>
        </p:txBody>
      </p:sp>
      <p:pic>
        <p:nvPicPr>
          <p:cNvPr id="5" name="Picture 4"/>
          <p:cNvPicPr>
            <a:picLocks noChangeAspect="1"/>
          </p:cNvPicPr>
          <p:nvPr/>
        </p:nvPicPr>
        <p:blipFill>
          <a:blip r:embed="rId5"/>
          <a:stretch>
            <a:fillRect/>
          </a:stretch>
        </p:blipFill>
        <p:spPr>
          <a:xfrm>
            <a:off x="914400" y="4343403"/>
            <a:ext cx="1981200" cy="1423029"/>
          </a:xfrm>
          <a:prstGeom prst="rect">
            <a:avLst/>
          </a:prstGeom>
        </p:spPr>
      </p:pic>
      <p:pic>
        <p:nvPicPr>
          <p:cNvPr id="77" name="Picture 76"/>
          <p:cNvPicPr>
            <a:picLocks noChangeAspect="1"/>
          </p:cNvPicPr>
          <p:nvPr/>
        </p:nvPicPr>
        <p:blipFill>
          <a:blip r:embed="rId4"/>
          <a:stretch>
            <a:fillRect/>
          </a:stretch>
        </p:blipFill>
        <p:spPr>
          <a:xfrm>
            <a:off x="7010400" y="76203"/>
            <a:ext cx="2032000" cy="1517227"/>
          </a:xfrm>
          <a:prstGeom prst="rect">
            <a:avLst/>
          </a:prstGeom>
        </p:spPr>
      </p:pic>
      <p:pic>
        <p:nvPicPr>
          <p:cNvPr id="3" name="Picture 2"/>
          <p:cNvPicPr>
            <a:picLocks noChangeAspect="1"/>
          </p:cNvPicPr>
          <p:nvPr/>
        </p:nvPicPr>
        <p:blipFill>
          <a:blip r:embed="rId6"/>
          <a:stretch>
            <a:fillRect/>
          </a:stretch>
        </p:blipFill>
        <p:spPr>
          <a:xfrm>
            <a:off x="0" y="4648200"/>
            <a:ext cx="1168400" cy="1752600"/>
          </a:xfrm>
          <a:prstGeom prst="rect">
            <a:avLst/>
          </a:prstGeom>
        </p:spPr>
      </p:pic>
      <p:grpSp>
        <p:nvGrpSpPr>
          <p:cNvPr id="33" name="Group 32"/>
          <p:cNvGrpSpPr/>
          <p:nvPr/>
        </p:nvGrpSpPr>
        <p:grpSpPr>
          <a:xfrm>
            <a:off x="2667000" y="2438400"/>
            <a:ext cx="3886200" cy="1219200"/>
            <a:chOff x="2667000" y="2057400"/>
            <a:chExt cx="3886200" cy="1219200"/>
          </a:xfrm>
        </p:grpSpPr>
        <p:sp>
          <p:nvSpPr>
            <p:cNvPr id="7" name="Cube 6"/>
            <p:cNvSpPr/>
            <p:nvPr/>
          </p:nvSpPr>
          <p:spPr>
            <a:xfrm>
              <a:off x="2667000" y="2057400"/>
              <a:ext cx="3886200" cy="1219200"/>
            </a:xfrm>
            <a:prstGeom prst="cube">
              <a:avLst>
                <a:gd name="adj" fmla="val 3125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8" name="TextBox 7"/>
            <p:cNvSpPr txBox="1"/>
            <p:nvPr/>
          </p:nvSpPr>
          <p:spPr>
            <a:xfrm>
              <a:off x="3048000" y="2463224"/>
              <a:ext cx="3124200" cy="707886"/>
            </a:xfrm>
            <a:prstGeom prst="rect">
              <a:avLst/>
            </a:prstGeom>
            <a:noFill/>
          </p:spPr>
          <p:txBody>
            <a:bodyPr wrap="square" rtlCol="0">
              <a:spAutoFit/>
            </a:bodyPr>
            <a:lstStyle/>
            <a:p>
              <a:pPr fontAlgn="base">
                <a:spcBef>
                  <a:spcPct val="0"/>
                </a:spcBef>
                <a:spcAft>
                  <a:spcPct val="0"/>
                </a:spcAft>
              </a:pPr>
              <a:r>
                <a:rPr lang="en-US" sz="4000" dirty="0" err="1">
                  <a:solidFill>
                    <a:prstClr val="white"/>
                  </a:solidFill>
                  <a:latin typeface="Arial" pitchFamily="34" charset="0"/>
                </a:rPr>
                <a:t>ProbSevere</a:t>
              </a:r>
              <a:endParaRPr lang="en-US" sz="4000" dirty="0">
                <a:solidFill>
                  <a:prstClr val="white"/>
                </a:solidFill>
                <a:latin typeface="Arial" pitchFamily="34" charset="0"/>
              </a:endParaRPr>
            </a:p>
          </p:txBody>
        </p:sp>
      </p:grpSp>
      <p:grpSp>
        <p:nvGrpSpPr>
          <p:cNvPr id="90" name="Group 89"/>
          <p:cNvGrpSpPr/>
          <p:nvPr/>
        </p:nvGrpSpPr>
        <p:grpSpPr>
          <a:xfrm>
            <a:off x="-228600" y="0"/>
            <a:ext cx="2133600" cy="1607312"/>
            <a:chOff x="0" y="152400"/>
            <a:chExt cx="2133600" cy="1607312"/>
          </a:xfrm>
        </p:grpSpPr>
        <p:sp>
          <p:nvSpPr>
            <p:cNvPr id="88" name="Freeform 87"/>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pic>
          <p:nvPicPr>
            <p:cNvPr id="60" name="Picture 59"/>
            <p:cNvPicPr>
              <a:picLocks noChangeAspect="1"/>
            </p:cNvPicPr>
            <p:nvPr/>
          </p:nvPicPr>
          <p:blipFill>
            <a:blip r:embed="rId7"/>
            <a:stretch>
              <a:fillRect/>
            </a:stretch>
          </p:blipFill>
          <p:spPr>
            <a:xfrm>
              <a:off x="0" y="152400"/>
              <a:ext cx="2133600" cy="1607312"/>
            </a:xfrm>
            <a:prstGeom prst="rect">
              <a:avLst/>
            </a:prstGeom>
          </p:spPr>
        </p:pic>
        <p:sp>
          <p:nvSpPr>
            <p:cNvPr id="89" name="TextBox 88"/>
            <p:cNvSpPr txBox="1"/>
            <p:nvPr/>
          </p:nvSpPr>
          <p:spPr>
            <a:xfrm rot="20135162">
              <a:off x="416062" y="171576"/>
              <a:ext cx="1091624" cy="461665"/>
            </a:xfrm>
            <a:prstGeom prst="rect">
              <a:avLst/>
            </a:prstGeom>
            <a:noFill/>
          </p:spPr>
          <p:txBody>
            <a:bodyPr wrap="square" rtlCol="0">
              <a:spAutoFit/>
            </a:bodyPr>
            <a:lstStyle/>
            <a:p>
              <a:pPr fontAlgn="base">
                <a:spcBef>
                  <a:spcPct val="0"/>
                </a:spcBef>
                <a:spcAft>
                  <a:spcPct val="0"/>
                </a:spcAft>
              </a:pPr>
              <a:r>
                <a:rPr lang="en-US" sz="2400" b="1" dirty="0" smtClean="0">
                  <a:solidFill>
                    <a:srgbClr val="FF6600"/>
                  </a:solidFill>
                  <a:latin typeface="Arial" pitchFamily="34" charset="0"/>
                </a:rPr>
                <a:t>NCEP</a:t>
              </a:r>
              <a:endParaRPr lang="en-US" sz="2400" b="1" dirty="0">
                <a:solidFill>
                  <a:srgbClr val="FF6600"/>
                </a:solidFill>
                <a:latin typeface="Arial" pitchFamily="34" charset="0"/>
              </a:endParaRPr>
            </a:p>
          </p:txBody>
        </p:sp>
      </p:grpSp>
      <p:pic>
        <p:nvPicPr>
          <p:cNvPr id="86" name="Picture 85"/>
          <p:cNvPicPr>
            <a:picLocks noChangeAspect="1"/>
          </p:cNvPicPr>
          <p:nvPr/>
        </p:nvPicPr>
        <p:blipFill>
          <a:blip r:embed="rId8"/>
          <a:stretch>
            <a:fillRect/>
          </a:stretch>
        </p:blipFill>
        <p:spPr>
          <a:xfrm>
            <a:off x="457200" y="304800"/>
            <a:ext cx="2362200" cy="2002794"/>
          </a:xfrm>
          <a:prstGeom prst="rect">
            <a:avLst/>
          </a:prstGeom>
        </p:spPr>
      </p:pic>
      <p:grpSp>
        <p:nvGrpSpPr>
          <p:cNvPr id="130" name="Group 129"/>
          <p:cNvGrpSpPr/>
          <p:nvPr/>
        </p:nvGrpSpPr>
        <p:grpSpPr>
          <a:xfrm>
            <a:off x="7239000" y="2231136"/>
            <a:ext cx="1828800" cy="1719596"/>
            <a:chOff x="7239000" y="2231136"/>
            <a:chExt cx="1828800" cy="1719596"/>
          </a:xfrm>
        </p:grpSpPr>
        <p:sp>
          <p:nvSpPr>
            <p:cNvPr id="91" name="Oval 90"/>
            <p:cNvSpPr/>
            <p:nvPr/>
          </p:nvSpPr>
          <p:spPr>
            <a:xfrm>
              <a:off x="7239000" y="2286000"/>
              <a:ext cx="1600200" cy="1600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92" name="TextBox 91"/>
            <p:cNvSpPr txBox="1"/>
            <p:nvPr/>
          </p:nvSpPr>
          <p:spPr>
            <a:xfrm>
              <a:off x="7799832" y="2231136"/>
              <a:ext cx="533400" cy="369332"/>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pitchFamily="34" charset="0"/>
                </a:rPr>
                <a:t>12</a:t>
              </a:r>
              <a:endParaRPr lang="en-US" dirty="0">
                <a:solidFill>
                  <a:prstClr val="black"/>
                </a:solidFill>
                <a:latin typeface="Arial" pitchFamily="34" charset="0"/>
              </a:endParaRPr>
            </a:p>
          </p:txBody>
        </p:sp>
        <p:sp>
          <p:nvSpPr>
            <p:cNvPr id="93" name="TextBox 92"/>
            <p:cNvSpPr txBox="1"/>
            <p:nvPr/>
          </p:nvSpPr>
          <p:spPr>
            <a:xfrm>
              <a:off x="8534400" y="2907268"/>
              <a:ext cx="533400" cy="369332"/>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Arial" pitchFamily="34" charset="0"/>
                </a:rPr>
                <a:t>3</a:t>
              </a:r>
            </a:p>
          </p:txBody>
        </p:sp>
        <p:sp>
          <p:nvSpPr>
            <p:cNvPr id="94" name="TextBox 93"/>
            <p:cNvSpPr txBox="1"/>
            <p:nvPr/>
          </p:nvSpPr>
          <p:spPr>
            <a:xfrm>
              <a:off x="7891272" y="3581400"/>
              <a:ext cx="533400" cy="369332"/>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pitchFamily="34" charset="0"/>
                </a:rPr>
                <a:t>6</a:t>
              </a:r>
              <a:endParaRPr lang="en-US" dirty="0">
                <a:solidFill>
                  <a:prstClr val="black"/>
                </a:solidFill>
                <a:latin typeface="Arial" pitchFamily="34" charset="0"/>
              </a:endParaRPr>
            </a:p>
          </p:txBody>
        </p:sp>
        <p:sp>
          <p:nvSpPr>
            <p:cNvPr id="95" name="TextBox 94"/>
            <p:cNvSpPr txBox="1"/>
            <p:nvPr/>
          </p:nvSpPr>
          <p:spPr>
            <a:xfrm>
              <a:off x="7239000" y="2895600"/>
              <a:ext cx="533400" cy="369332"/>
            </a:xfrm>
            <a:prstGeom prst="rect">
              <a:avLst/>
            </a:prstGeom>
            <a:noFill/>
          </p:spPr>
          <p:txBody>
            <a:bodyPr wrap="square" rtlCol="0">
              <a:spAutoFit/>
            </a:bodyPr>
            <a:lstStyle/>
            <a:p>
              <a:pPr fontAlgn="base">
                <a:spcBef>
                  <a:spcPct val="0"/>
                </a:spcBef>
                <a:spcAft>
                  <a:spcPct val="0"/>
                </a:spcAft>
              </a:pPr>
              <a:r>
                <a:rPr lang="en-US" dirty="0" smtClean="0">
                  <a:solidFill>
                    <a:prstClr val="black"/>
                  </a:solidFill>
                  <a:latin typeface="Arial" pitchFamily="34" charset="0"/>
                </a:rPr>
                <a:t>9</a:t>
              </a:r>
              <a:endParaRPr lang="en-US" dirty="0">
                <a:solidFill>
                  <a:prstClr val="black"/>
                </a:solidFill>
                <a:latin typeface="Arial" pitchFamily="34" charset="0"/>
              </a:endParaRPr>
            </a:p>
          </p:txBody>
        </p:sp>
      </p:grpSp>
      <p:cxnSp>
        <p:nvCxnSpPr>
          <p:cNvPr id="97" name="Straight Arrow Connector 96"/>
          <p:cNvCxnSpPr/>
          <p:nvPr/>
        </p:nvCxnSpPr>
        <p:spPr>
          <a:xfrm flipV="1">
            <a:off x="8046720" y="2514600"/>
            <a:ext cx="0" cy="6096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flipV="1">
            <a:off x="8046720" y="2514600"/>
            <a:ext cx="182880" cy="6096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8" name="Picture 107"/>
          <p:cNvPicPr>
            <a:picLocks noChangeAspect="1"/>
          </p:cNvPicPr>
          <p:nvPr/>
        </p:nvPicPr>
        <p:blipFill>
          <a:blip r:embed="rId5"/>
          <a:stretch>
            <a:fillRect/>
          </a:stretch>
        </p:blipFill>
        <p:spPr>
          <a:xfrm>
            <a:off x="914400" y="4343403"/>
            <a:ext cx="1981200" cy="1423029"/>
          </a:xfrm>
          <a:prstGeom prst="rect">
            <a:avLst/>
          </a:prstGeom>
        </p:spPr>
      </p:pic>
      <p:cxnSp>
        <p:nvCxnSpPr>
          <p:cNvPr id="110" name="Straight Arrow Connector 109"/>
          <p:cNvCxnSpPr/>
          <p:nvPr/>
        </p:nvCxnSpPr>
        <p:spPr>
          <a:xfrm flipV="1">
            <a:off x="8077200" y="2590800"/>
            <a:ext cx="304800" cy="5334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13" name="Picture 112"/>
          <p:cNvPicPr>
            <a:picLocks noChangeAspect="1"/>
          </p:cNvPicPr>
          <p:nvPr/>
        </p:nvPicPr>
        <p:blipFill>
          <a:blip r:embed="rId5"/>
          <a:stretch>
            <a:fillRect/>
          </a:stretch>
        </p:blipFill>
        <p:spPr>
          <a:xfrm>
            <a:off x="914400" y="4343403"/>
            <a:ext cx="1981200" cy="1423029"/>
          </a:xfrm>
          <a:prstGeom prst="rect">
            <a:avLst/>
          </a:prstGeom>
        </p:spPr>
      </p:pic>
      <p:cxnSp>
        <p:nvCxnSpPr>
          <p:cNvPr id="114" name="Straight Arrow Connector 113"/>
          <p:cNvCxnSpPr/>
          <p:nvPr/>
        </p:nvCxnSpPr>
        <p:spPr>
          <a:xfrm flipV="1">
            <a:off x="8077200" y="2667000"/>
            <a:ext cx="457200" cy="4572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21" name="Picture 120"/>
          <p:cNvPicPr>
            <a:picLocks noChangeAspect="1"/>
          </p:cNvPicPr>
          <p:nvPr/>
        </p:nvPicPr>
        <p:blipFill>
          <a:blip r:embed="rId5"/>
          <a:stretch>
            <a:fillRect/>
          </a:stretch>
        </p:blipFill>
        <p:spPr>
          <a:xfrm>
            <a:off x="914400" y="4343403"/>
            <a:ext cx="1981200" cy="1423029"/>
          </a:xfrm>
          <a:prstGeom prst="rect">
            <a:avLst/>
          </a:prstGeom>
        </p:spPr>
      </p:pic>
      <p:cxnSp>
        <p:nvCxnSpPr>
          <p:cNvPr id="122" name="Straight Arrow Connector 121"/>
          <p:cNvCxnSpPr/>
          <p:nvPr/>
        </p:nvCxnSpPr>
        <p:spPr>
          <a:xfrm flipV="1">
            <a:off x="8077200" y="2743200"/>
            <a:ext cx="533400" cy="3810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25" name="Picture 124"/>
          <p:cNvPicPr>
            <a:picLocks noChangeAspect="1"/>
          </p:cNvPicPr>
          <p:nvPr/>
        </p:nvPicPr>
        <p:blipFill>
          <a:blip r:embed="rId5"/>
          <a:stretch>
            <a:fillRect/>
          </a:stretch>
        </p:blipFill>
        <p:spPr>
          <a:xfrm>
            <a:off x="914400" y="4343403"/>
            <a:ext cx="1981200" cy="1423029"/>
          </a:xfrm>
          <a:prstGeom prst="rect">
            <a:avLst/>
          </a:prstGeom>
        </p:spPr>
      </p:pic>
      <p:cxnSp>
        <p:nvCxnSpPr>
          <p:cNvPr id="126" name="Straight Arrow Connector 125"/>
          <p:cNvCxnSpPr/>
          <p:nvPr/>
        </p:nvCxnSpPr>
        <p:spPr>
          <a:xfrm flipV="1">
            <a:off x="8077200" y="2819400"/>
            <a:ext cx="609600" cy="3048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29" name="Picture 128"/>
          <p:cNvPicPr>
            <a:picLocks noChangeAspect="1"/>
          </p:cNvPicPr>
          <p:nvPr/>
        </p:nvPicPr>
        <p:blipFill>
          <a:blip r:embed="rId5"/>
          <a:stretch>
            <a:fillRect/>
          </a:stretch>
        </p:blipFill>
        <p:spPr>
          <a:xfrm>
            <a:off x="914400" y="4343403"/>
            <a:ext cx="1981200" cy="1423029"/>
          </a:xfrm>
          <a:prstGeom prst="rect">
            <a:avLst/>
          </a:prstGeom>
        </p:spPr>
      </p:pic>
      <p:cxnSp>
        <p:nvCxnSpPr>
          <p:cNvPr id="131" name="Straight Arrow Connector 130"/>
          <p:cNvCxnSpPr/>
          <p:nvPr/>
        </p:nvCxnSpPr>
        <p:spPr>
          <a:xfrm flipV="1">
            <a:off x="8077200" y="2968752"/>
            <a:ext cx="609600" cy="155448"/>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40" name="Picture 139"/>
          <p:cNvPicPr>
            <a:picLocks noChangeAspect="1"/>
          </p:cNvPicPr>
          <p:nvPr/>
        </p:nvPicPr>
        <p:blipFill>
          <a:blip r:embed="rId5"/>
          <a:stretch>
            <a:fillRect/>
          </a:stretch>
        </p:blipFill>
        <p:spPr>
          <a:xfrm>
            <a:off x="914400" y="4343403"/>
            <a:ext cx="1981200" cy="1423029"/>
          </a:xfrm>
          <a:prstGeom prst="rect">
            <a:avLst/>
          </a:prstGeom>
        </p:spPr>
      </p:pic>
      <p:cxnSp>
        <p:nvCxnSpPr>
          <p:cNvPr id="142" name="Straight Arrow Connector 141"/>
          <p:cNvCxnSpPr/>
          <p:nvPr/>
        </p:nvCxnSpPr>
        <p:spPr>
          <a:xfrm flipV="1">
            <a:off x="8077200" y="3121152"/>
            <a:ext cx="609600" cy="3048"/>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44" name="Picture 143"/>
          <p:cNvPicPr>
            <a:picLocks noChangeAspect="1"/>
          </p:cNvPicPr>
          <p:nvPr/>
        </p:nvPicPr>
        <p:blipFill>
          <a:blip r:embed="rId5"/>
          <a:stretch>
            <a:fillRect/>
          </a:stretch>
        </p:blipFill>
        <p:spPr>
          <a:xfrm>
            <a:off x="914400" y="4343403"/>
            <a:ext cx="1981200" cy="1423029"/>
          </a:xfrm>
          <a:prstGeom prst="rect">
            <a:avLst/>
          </a:prstGeom>
        </p:spPr>
      </p:pic>
      <p:cxnSp>
        <p:nvCxnSpPr>
          <p:cNvPr id="145" name="Straight Arrow Connector 144"/>
          <p:cNvCxnSpPr/>
          <p:nvPr/>
        </p:nvCxnSpPr>
        <p:spPr>
          <a:xfrm>
            <a:off x="8077200" y="3124200"/>
            <a:ext cx="609600" cy="1524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48" name="Picture 147"/>
          <p:cNvPicPr>
            <a:picLocks noChangeAspect="1"/>
          </p:cNvPicPr>
          <p:nvPr/>
        </p:nvPicPr>
        <p:blipFill>
          <a:blip r:embed="rId5"/>
          <a:stretch>
            <a:fillRect/>
          </a:stretch>
        </p:blipFill>
        <p:spPr>
          <a:xfrm>
            <a:off x="914400" y="4343403"/>
            <a:ext cx="1981200" cy="1423029"/>
          </a:xfrm>
          <a:prstGeom prst="rect">
            <a:avLst/>
          </a:prstGeom>
        </p:spPr>
      </p:pic>
      <p:cxnSp>
        <p:nvCxnSpPr>
          <p:cNvPr id="149" name="Straight Arrow Connector 148"/>
          <p:cNvCxnSpPr/>
          <p:nvPr/>
        </p:nvCxnSpPr>
        <p:spPr>
          <a:xfrm>
            <a:off x="8077200" y="3124200"/>
            <a:ext cx="609600" cy="2286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53" name="Picture 152"/>
          <p:cNvPicPr>
            <a:picLocks noChangeAspect="1"/>
          </p:cNvPicPr>
          <p:nvPr/>
        </p:nvPicPr>
        <p:blipFill>
          <a:blip r:embed="rId5"/>
          <a:stretch>
            <a:fillRect/>
          </a:stretch>
        </p:blipFill>
        <p:spPr>
          <a:xfrm>
            <a:off x="914400" y="4343403"/>
            <a:ext cx="1981200" cy="1423029"/>
          </a:xfrm>
          <a:prstGeom prst="rect">
            <a:avLst/>
          </a:prstGeom>
        </p:spPr>
      </p:pic>
      <p:cxnSp>
        <p:nvCxnSpPr>
          <p:cNvPr id="155" name="Straight Arrow Connector 154"/>
          <p:cNvCxnSpPr/>
          <p:nvPr/>
        </p:nvCxnSpPr>
        <p:spPr>
          <a:xfrm>
            <a:off x="8077200" y="3124200"/>
            <a:ext cx="533400" cy="3048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58" name="Picture 157"/>
          <p:cNvPicPr>
            <a:picLocks noChangeAspect="1"/>
          </p:cNvPicPr>
          <p:nvPr/>
        </p:nvPicPr>
        <p:blipFill>
          <a:blip r:embed="rId5"/>
          <a:stretch>
            <a:fillRect/>
          </a:stretch>
        </p:blipFill>
        <p:spPr>
          <a:xfrm>
            <a:off x="914400" y="4343403"/>
            <a:ext cx="1981200" cy="1423029"/>
          </a:xfrm>
          <a:prstGeom prst="rect">
            <a:avLst/>
          </a:prstGeom>
        </p:spPr>
      </p:pic>
      <p:cxnSp>
        <p:nvCxnSpPr>
          <p:cNvPr id="159" name="Straight Arrow Connector 158"/>
          <p:cNvCxnSpPr/>
          <p:nvPr/>
        </p:nvCxnSpPr>
        <p:spPr>
          <a:xfrm>
            <a:off x="8077200" y="3124200"/>
            <a:ext cx="457200" cy="3810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63" name="Picture 162"/>
          <p:cNvPicPr>
            <a:picLocks noChangeAspect="1"/>
          </p:cNvPicPr>
          <p:nvPr/>
        </p:nvPicPr>
        <p:blipFill>
          <a:blip r:embed="rId5"/>
          <a:stretch>
            <a:fillRect/>
          </a:stretch>
        </p:blipFill>
        <p:spPr>
          <a:xfrm>
            <a:off x="914400" y="4343403"/>
            <a:ext cx="1981200" cy="1423029"/>
          </a:xfrm>
          <a:prstGeom prst="rect">
            <a:avLst/>
          </a:prstGeom>
        </p:spPr>
      </p:pic>
      <p:cxnSp>
        <p:nvCxnSpPr>
          <p:cNvPr id="164" name="Straight Arrow Connector 163"/>
          <p:cNvCxnSpPr/>
          <p:nvPr/>
        </p:nvCxnSpPr>
        <p:spPr>
          <a:xfrm>
            <a:off x="8077200" y="3124200"/>
            <a:ext cx="381000" cy="4572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67" name="Picture 166"/>
          <p:cNvPicPr>
            <a:picLocks noChangeAspect="1"/>
          </p:cNvPicPr>
          <p:nvPr/>
        </p:nvPicPr>
        <p:blipFill>
          <a:blip r:embed="rId5"/>
          <a:stretch>
            <a:fillRect/>
          </a:stretch>
        </p:blipFill>
        <p:spPr>
          <a:xfrm>
            <a:off x="914400" y="4343403"/>
            <a:ext cx="1981200" cy="1423029"/>
          </a:xfrm>
          <a:prstGeom prst="rect">
            <a:avLst/>
          </a:prstGeom>
        </p:spPr>
      </p:pic>
      <p:cxnSp>
        <p:nvCxnSpPr>
          <p:cNvPr id="169" name="Straight Arrow Connector 168"/>
          <p:cNvCxnSpPr/>
          <p:nvPr/>
        </p:nvCxnSpPr>
        <p:spPr>
          <a:xfrm>
            <a:off x="8077200" y="3124200"/>
            <a:ext cx="304800" cy="5334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73" name="Picture 172"/>
          <p:cNvPicPr>
            <a:picLocks noChangeAspect="1"/>
          </p:cNvPicPr>
          <p:nvPr/>
        </p:nvPicPr>
        <p:blipFill>
          <a:blip r:embed="rId5"/>
          <a:stretch>
            <a:fillRect/>
          </a:stretch>
        </p:blipFill>
        <p:spPr>
          <a:xfrm>
            <a:off x="914400" y="4343403"/>
            <a:ext cx="1981200" cy="1423029"/>
          </a:xfrm>
          <a:prstGeom prst="rect">
            <a:avLst/>
          </a:prstGeom>
        </p:spPr>
      </p:pic>
      <p:cxnSp>
        <p:nvCxnSpPr>
          <p:cNvPr id="174" name="Straight Arrow Connector 173"/>
          <p:cNvCxnSpPr/>
          <p:nvPr/>
        </p:nvCxnSpPr>
        <p:spPr>
          <a:xfrm>
            <a:off x="8077200" y="3124200"/>
            <a:ext cx="152400" cy="6096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80" name="Picture 179"/>
          <p:cNvPicPr>
            <a:picLocks noChangeAspect="1"/>
          </p:cNvPicPr>
          <p:nvPr/>
        </p:nvPicPr>
        <p:blipFill>
          <a:blip r:embed="rId5"/>
          <a:stretch>
            <a:fillRect/>
          </a:stretch>
        </p:blipFill>
        <p:spPr>
          <a:xfrm>
            <a:off x="914400" y="4343403"/>
            <a:ext cx="1981200" cy="1423029"/>
          </a:xfrm>
          <a:prstGeom prst="rect">
            <a:avLst/>
          </a:prstGeom>
        </p:spPr>
      </p:pic>
      <p:cxnSp>
        <p:nvCxnSpPr>
          <p:cNvPr id="182" name="Straight Arrow Connector 181"/>
          <p:cNvCxnSpPr/>
          <p:nvPr/>
        </p:nvCxnSpPr>
        <p:spPr>
          <a:xfrm>
            <a:off x="8077200" y="3124200"/>
            <a:ext cx="0" cy="60960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85" name="Picture 184"/>
          <p:cNvPicPr>
            <a:picLocks noChangeAspect="1"/>
          </p:cNvPicPr>
          <p:nvPr/>
        </p:nvPicPr>
        <p:blipFill>
          <a:blip r:embed="rId5"/>
          <a:stretch>
            <a:fillRect/>
          </a:stretch>
        </p:blipFill>
        <p:spPr>
          <a:xfrm>
            <a:off x="914400" y="4343403"/>
            <a:ext cx="1981200" cy="1423029"/>
          </a:xfrm>
          <a:prstGeom prst="rect">
            <a:avLst/>
          </a:prstGeom>
        </p:spPr>
      </p:pic>
      <p:pic>
        <p:nvPicPr>
          <p:cNvPr id="187" name="Picture 18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0" y="4495800"/>
            <a:ext cx="1724958" cy="1303302"/>
          </a:xfrm>
          <a:prstGeom prst="rect">
            <a:avLst/>
          </a:prstGeom>
        </p:spPr>
      </p:pic>
      <p:cxnSp>
        <p:nvCxnSpPr>
          <p:cNvPr id="188" name="Straight Arrow Connector 187"/>
          <p:cNvCxnSpPr/>
          <p:nvPr/>
        </p:nvCxnSpPr>
        <p:spPr>
          <a:xfrm flipH="1">
            <a:off x="7467600" y="3124200"/>
            <a:ext cx="609600" cy="0"/>
          </a:xfrm>
          <a:prstGeom prst="straightConnector1">
            <a:avLst/>
          </a:prstGeom>
          <a:ln w="66675">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3581400" y="4114802"/>
            <a:ext cx="20574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0 MB</a:t>
            </a:r>
          </a:p>
        </p:txBody>
      </p:sp>
      <p:sp>
        <p:nvSpPr>
          <p:cNvPr id="193" name="TextBox 192"/>
          <p:cNvSpPr txBox="1"/>
          <p:nvPr/>
        </p:nvSpPr>
        <p:spPr>
          <a:xfrm>
            <a:off x="3581400" y="4114802"/>
            <a:ext cx="20574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Input:138 MB</a:t>
            </a:r>
          </a:p>
        </p:txBody>
      </p:sp>
      <p:sp>
        <p:nvSpPr>
          <p:cNvPr id="194" name="TextBox 193"/>
          <p:cNvSpPr txBox="1"/>
          <p:nvPr/>
        </p:nvSpPr>
        <p:spPr>
          <a:xfrm>
            <a:off x="3581400" y="4114802"/>
            <a:ext cx="20574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Input:142 MB</a:t>
            </a:r>
          </a:p>
        </p:txBody>
      </p:sp>
      <p:sp>
        <p:nvSpPr>
          <p:cNvPr id="195" name="TextBox 194"/>
          <p:cNvSpPr txBox="1"/>
          <p:nvPr/>
        </p:nvSpPr>
        <p:spPr>
          <a:xfrm>
            <a:off x="3581400" y="4114802"/>
            <a:ext cx="20574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Input:145 MB</a:t>
            </a:r>
          </a:p>
        </p:txBody>
      </p:sp>
      <p:sp>
        <p:nvSpPr>
          <p:cNvPr id="196" name="TextBox 195"/>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230 MB</a:t>
            </a:r>
          </a:p>
        </p:txBody>
      </p:sp>
      <p:sp>
        <p:nvSpPr>
          <p:cNvPr id="197" name="TextBox 196"/>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234 MB</a:t>
            </a:r>
          </a:p>
        </p:txBody>
      </p:sp>
      <p:sp>
        <p:nvSpPr>
          <p:cNvPr id="198" name="TextBox 197"/>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237 MB</a:t>
            </a:r>
          </a:p>
        </p:txBody>
      </p:sp>
      <p:sp>
        <p:nvSpPr>
          <p:cNvPr id="199" name="TextBox 198"/>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322 MB</a:t>
            </a:r>
          </a:p>
        </p:txBody>
      </p:sp>
      <p:sp>
        <p:nvSpPr>
          <p:cNvPr id="200" name="TextBox 199"/>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325 MB</a:t>
            </a:r>
          </a:p>
        </p:txBody>
      </p:sp>
      <p:sp>
        <p:nvSpPr>
          <p:cNvPr id="201" name="TextBox 200"/>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328 MB</a:t>
            </a:r>
          </a:p>
        </p:txBody>
      </p:sp>
      <p:sp>
        <p:nvSpPr>
          <p:cNvPr id="202" name="TextBox 201"/>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414 MB</a:t>
            </a:r>
          </a:p>
        </p:txBody>
      </p:sp>
      <p:sp>
        <p:nvSpPr>
          <p:cNvPr id="203" name="TextBox 202"/>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417 MB</a:t>
            </a:r>
          </a:p>
        </p:txBody>
      </p:sp>
      <p:sp>
        <p:nvSpPr>
          <p:cNvPr id="204" name="TextBox 203"/>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421 MB</a:t>
            </a:r>
          </a:p>
        </p:txBody>
      </p:sp>
      <p:sp>
        <p:nvSpPr>
          <p:cNvPr id="205" name="TextBox 204"/>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506 MB</a:t>
            </a:r>
          </a:p>
        </p:txBody>
      </p:sp>
      <p:sp>
        <p:nvSpPr>
          <p:cNvPr id="206" name="TextBox 205"/>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510 MB</a:t>
            </a:r>
          </a:p>
        </p:txBody>
      </p:sp>
      <p:sp>
        <p:nvSpPr>
          <p:cNvPr id="207" name="TextBox 206"/>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513 MB</a:t>
            </a:r>
          </a:p>
        </p:txBody>
      </p:sp>
      <p:sp>
        <p:nvSpPr>
          <p:cNvPr id="208" name="TextBox 207"/>
          <p:cNvSpPr txBox="1"/>
          <p:nvPr/>
        </p:nvSpPr>
        <p:spPr>
          <a:xfrm>
            <a:off x="3581400" y="4114802"/>
            <a:ext cx="21336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598 MB</a:t>
            </a:r>
          </a:p>
        </p:txBody>
      </p:sp>
      <p:sp>
        <p:nvSpPr>
          <p:cNvPr id="209" name="TextBox 208"/>
          <p:cNvSpPr txBox="1"/>
          <p:nvPr/>
        </p:nvSpPr>
        <p:spPr>
          <a:xfrm>
            <a:off x="3352800" y="4731604"/>
            <a:ext cx="2590800" cy="830924"/>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srgbClr val="08FFFC"/>
                </a:solidFill>
                <a:effectLst>
                  <a:outerShdw blurRad="50800" dist="38100" dir="2700000" algn="tl" rotWithShape="0">
                    <a:srgbClr val="000000">
                      <a:alpha val="43000"/>
                    </a:srgbClr>
                  </a:outerShdw>
                </a:effectLst>
                <a:latin typeface="Arial" pitchFamily="34" charset="0"/>
              </a:rPr>
              <a:t>Adding GOES-R: Input: 4450 MB</a:t>
            </a:r>
          </a:p>
        </p:txBody>
      </p:sp>
      <p:sp>
        <p:nvSpPr>
          <p:cNvPr id="210" name="TextBox 209"/>
          <p:cNvSpPr txBox="1"/>
          <p:nvPr/>
        </p:nvSpPr>
        <p:spPr>
          <a:xfrm>
            <a:off x="3048000" y="5569804"/>
            <a:ext cx="3810000" cy="830924"/>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srgbClr val="08FFFC"/>
                </a:solidFill>
                <a:effectLst>
                  <a:outerShdw blurRad="50800" dist="38100" dir="2700000" algn="tl" rotWithShape="0">
                    <a:srgbClr val="000000">
                      <a:alpha val="43000"/>
                    </a:srgbClr>
                  </a:outerShdw>
                </a:effectLst>
                <a:latin typeface="Arial" pitchFamily="34" charset="0"/>
              </a:rPr>
              <a:t>Adding GOES-R + HRRR: Input: 5754 MB</a:t>
            </a:r>
          </a:p>
        </p:txBody>
      </p:sp>
      <p:sp>
        <p:nvSpPr>
          <p:cNvPr id="211" name="TextBox 210"/>
          <p:cNvSpPr txBox="1"/>
          <p:nvPr/>
        </p:nvSpPr>
        <p:spPr>
          <a:xfrm>
            <a:off x="7086600" y="5791201"/>
            <a:ext cx="1981200" cy="369259"/>
          </a:xfrm>
          <a:prstGeom prst="rect">
            <a:avLst/>
          </a:prstGeom>
          <a:noFill/>
        </p:spPr>
        <p:txBody>
          <a:bodyPr wrap="square" lIns="91365" tIns="45684" rIns="91365" bIns="45684" rtlCol="0">
            <a:spAutoFit/>
          </a:bodyPr>
          <a:lstStyle/>
          <a:p>
            <a:pPr fontAlgn="base">
              <a:spcBef>
                <a:spcPct val="0"/>
              </a:spcBef>
              <a:spcAft>
                <a:spcPct val="0"/>
              </a:spcAft>
            </a:pPr>
            <a:r>
              <a:rPr lang="en-US" b="1" dirty="0" smtClean="0">
                <a:solidFill>
                  <a:srgbClr val="FEB80A"/>
                </a:solidFill>
                <a:effectLst>
                  <a:outerShdw blurRad="50800" dist="38100" dir="2700000" algn="tl" rotWithShape="0">
                    <a:srgbClr val="000000">
                      <a:alpha val="43000"/>
                    </a:srgbClr>
                  </a:outerShdw>
                </a:effectLst>
                <a:latin typeface="Arial" pitchFamily="34" charset="0"/>
              </a:rPr>
              <a:t>File size: 0.2 MB</a:t>
            </a:r>
            <a:endParaRPr lang="en-US" b="1" dirty="0">
              <a:solidFill>
                <a:srgbClr val="FEB80A"/>
              </a:solidFill>
              <a:effectLst>
                <a:outerShdw blurRad="50800" dist="38100" dir="2700000" algn="tl" rotWithShape="0">
                  <a:srgbClr val="000000">
                    <a:alpha val="43000"/>
                  </a:srgbClr>
                </a:outerShdw>
              </a:effectLst>
              <a:latin typeface="Arial" pitchFamily="34" charset="0"/>
            </a:endParaRPr>
          </a:p>
        </p:txBody>
      </p:sp>
      <p:sp>
        <p:nvSpPr>
          <p:cNvPr id="212" name="Notched Right Arrow 211"/>
          <p:cNvSpPr/>
          <p:nvPr/>
        </p:nvSpPr>
        <p:spPr>
          <a:xfrm rot="2532237">
            <a:off x="5879251" y="3613948"/>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213" name="TextBox 212"/>
          <p:cNvSpPr txBox="1"/>
          <p:nvPr/>
        </p:nvSpPr>
        <p:spPr>
          <a:xfrm rot="2517578">
            <a:off x="6053410" y="3893193"/>
            <a:ext cx="1295400" cy="369259"/>
          </a:xfrm>
          <a:prstGeom prst="rect">
            <a:avLst/>
          </a:prstGeom>
          <a:noFill/>
        </p:spPr>
        <p:txBody>
          <a:bodyPr wrap="square" lIns="91365" tIns="45684" rIns="91365" bIns="45684" rtlCol="0">
            <a:spAutoFit/>
          </a:bodyPr>
          <a:lstStyle/>
          <a:p>
            <a:pPr fontAlgn="base">
              <a:spcBef>
                <a:spcPct val="0"/>
              </a:spcBef>
              <a:spcAft>
                <a:spcPct val="0"/>
              </a:spcAft>
            </a:pPr>
            <a:r>
              <a:rPr lang="en-US" b="1" dirty="0" smtClean="0">
                <a:solidFill>
                  <a:prstClr val="white"/>
                </a:solidFill>
                <a:effectLst>
                  <a:outerShdw blurRad="50800" dist="38100" dir="2700000" algn="tl" rotWithShape="0">
                    <a:srgbClr val="000000">
                      <a:alpha val="43000"/>
                    </a:srgbClr>
                  </a:outerShdw>
                </a:effectLst>
                <a:latin typeface="Arial" pitchFamily="34" charset="0"/>
              </a:rPr>
              <a:t>OUTPUT</a:t>
            </a:r>
            <a:endParaRPr lang="en-US" b="1" dirty="0">
              <a:solidFill>
                <a:prstClr val="white"/>
              </a:solidFill>
              <a:effectLst>
                <a:outerShdw blurRad="50800" dist="38100" dir="2700000" algn="tl" rotWithShape="0">
                  <a:srgbClr val="000000">
                    <a:alpha val="43000"/>
                  </a:srgbClr>
                </a:outerShdw>
              </a:effectLst>
              <a:latin typeface="Arial" pitchFamily="34" charset="0"/>
            </a:endParaRPr>
          </a:p>
        </p:txBody>
      </p:sp>
      <p:sp>
        <p:nvSpPr>
          <p:cNvPr id="214" name="TextBox 213"/>
          <p:cNvSpPr txBox="1"/>
          <p:nvPr/>
        </p:nvSpPr>
        <p:spPr>
          <a:xfrm>
            <a:off x="2514600" y="0"/>
            <a:ext cx="4495800" cy="1077145"/>
          </a:xfrm>
          <a:prstGeom prst="rect">
            <a:avLst/>
          </a:prstGeom>
          <a:noFill/>
        </p:spPr>
        <p:txBody>
          <a:bodyPr wrap="square" lIns="91365" tIns="45684" rIns="91365" bIns="45684" rtlCol="0">
            <a:spAutoFit/>
          </a:bodyPr>
          <a:lstStyle/>
          <a:p>
            <a:pPr algn="ctr" fontAlgn="base">
              <a:spcBef>
                <a:spcPct val="0"/>
              </a:spcBef>
              <a:spcAft>
                <a:spcPct val="0"/>
              </a:spcAft>
            </a:pPr>
            <a:r>
              <a:rPr lang="en-US" sz="3200" dirty="0">
                <a:solidFill>
                  <a:prstClr val="white"/>
                </a:solidFill>
                <a:latin typeface="Arial" pitchFamily="34" charset="0"/>
              </a:rPr>
              <a:t>What 30 min of processing looks like…</a:t>
            </a:r>
          </a:p>
        </p:txBody>
      </p:sp>
    </p:spTree>
    <p:extLst>
      <p:ext uri="{BB962C8B-B14F-4D97-AF65-F5344CB8AC3E}">
        <p14:creationId xmlns:p14="http://schemas.microsoft.com/office/powerpoint/2010/main" val="3449128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2"/>
                                        </p:tgtEl>
                                        <p:attrNameLst>
                                          <p:attrName>style.visibility</p:attrName>
                                        </p:attrNameLst>
                                      </p:cBhvr>
                                      <p:to>
                                        <p:strVal val="hidden"/>
                                      </p:to>
                                    </p:set>
                                  </p:childTnLst>
                                </p:cTn>
                              </p:par>
                              <p:par>
                                <p:cTn id="7" presetID="18" presetClass="entr" presetSubtype="12" fill="hold" nodeType="withEffect">
                                  <p:stCondLst>
                                    <p:cond delay="0"/>
                                  </p:stCondLst>
                                  <p:childTnLst>
                                    <p:set>
                                      <p:cBhvr>
                                        <p:cTn id="8" dur="1" fill="hold">
                                          <p:stCondLst>
                                            <p:cond delay="0"/>
                                          </p:stCondLst>
                                        </p:cTn>
                                        <p:tgtEl>
                                          <p:spTgt spid="86"/>
                                        </p:tgtEl>
                                        <p:attrNameLst>
                                          <p:attrName>style.visibility</p:attrName>
                                        </p:attrNameLst>
                                      </p:cBhvr>
                                      <p:to>
                                        <p:strVal val="visible"/>
                                      </p:to>
                                    </p:set>
                                    <p:animEffect transition="in" filter="strips(downLeft)">
                                      <p:cBhvr>
                                        <p:cTn id="9" dur="3000"/>
                                        <p:tgtEl>
                                          <p:spTgt spid="86"/>
                                        </p:tgtEl>
                                      </p:cBhvr>
                                    </p:animEffect>
                                  </p:childTnLst>
                                </p:cTn>
                              </p:par>
                              <p:par>
                                <p:cTn id="10" presetID="0" presetClass="path" presetSubtype="0" accel="50000" decel="50000" fill="hold" nodeType="withEffect">
                                  <p:stCondLst>
                                    <p:cond delay="0"/>
                                  </p:stCondLst>
                                  <p:childTnLst>
                                    <p:animMotion origin="layout" path="M -3.33333E-6 -2.96296E-6 L 0.33333 0.21111 " pathEditMode="relative" ptsTypes="AA">
                                      <p:cBhvr>
                                        <p:cTn id="11" dur="5000" fill="hold"/>
                                        <p:tgtEl>
                                          <p:spTgt spid="86"/>
                                        </p:tgtEl>
                                        <p:attrNameLst>
                                          <p:attrName>ppt_x</p:attrName>
                                          <p:attrName>ppt_y</p:attrName>
                                        </p:attrNameLst>
                                      </p:cBhvr>
                                    </p:animMotion>
                                  </p:childTnLst>
                                </p:cTn>
                              </p:par>
                              <p:par>
                                <p:cTn id="12" presetID="9" presetClass="exit" presetSubtype="0" fill="hold" nodeType="withEffect">
                                  <p:stCondLst>
                                    <p:cond delay="3000"/>
                                  </p:stCondLst>
                                  <p:childTnLst>
                                    <p:animEffect transition="out" filter="dissolve">
                                      <p:cBhvr>
                                        <p:cTn id="13" dur="500"/>
                                        <p:tgtEl>
                                          <p:spTgt spid="86"/>
                                        </p:tgtEl>
                                      </p:cBhvr>
                                    </p:animEffect>
                                    <p:set>
                                      <p:cBhvr>
                                        <p:cTn id="14" dur="1" fill="hold">
                                          <p:stCondLst>
                                            <p:cond delay="499"/>
                                          </p:stCondLst>
                                        </p:cTn>
                                        <p:tgtEl>
                                          <p:spTgt spid="86"/>
                                        </p:tgtEl>
                                        <p:attrNameLst>
                                          <p:attrName>style.visibility</p:attrName>
                                        </p:attrNameLst>
                                      </p:cBhvr>
                                      <p:to>
                                        <p:strVal val="hidden"/>
                                      </p:to>
                                    </p:set>
                                  </p:childTnLst>
                                </p:cTn>
                              </p:par>
                              <p:par>
                                <p:cTn id="15" presetID="22" presetClass="entr" presetSubtype="1"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up)">
                                      <p:cBhvr>
                                        <p:cTn id="17" dur="1000"/>
                                        <p:tgtEl>
                                          <p:spTgt spid="77"/>
                                        </p:tgtEl>
                                      </p:cBhvr>
                                    </p:animEffect>
                                  </p:childTnLst>
                                </p:cTn>
                              </p:par>
                              <p:par>
                                <p:cTn id="18" presetID="0" presetClass="path" presetSubtype="0" accel="50000" decel="50000" fill="hold" nodeType="withEffect">
                                  <p:stCondLst>
                                    <p:cond delay="0"/>
                                  </p:stCondLst>
                                  <p:childTnLst>
                                    <p:animMotion origin="layout" path="M -2.22222E-6 3.7037E-7 L -0.325 0.25555 " pathEditMode="relative" ptsTypes="AA">
                                      <p:cBhvr>
                                        <p:cTn id="19" dur="2000" fill="hold"/>
                                        <p:tgtEl>
                                          <p:spTgt spid="77"/>
                                        </p:tgtEl>
                                        <p:attrNameLst>
                                          <p:attrName>ppt_x</p:attrName>
                                          <p:attrName>ppt_y</p:attrName>
                                        </p:attrNameLst>
                                      </p:cBhvr>
                                    </p:animMotion>
                                  </p:childTnLst>
                                </p:cTn>
                              </p:par>
                              <p:par>
                                <p:cTn id="20" presetID="9" presetClass="exit" presetSubtype="0" fill="hold" nodeType="withEffect">
                                  <p:stCondLst>
                                    <p:cond delay="1000"/>
                                  </p:stCondLst>
                                  <p:childTnLst>
                                    <p:animEffect transition="out" filter="dissolve">
                                      <p:cBhvr>
                                        <p:cTn id="21" dur="500"/>
                                        <p:tgtEl>
                                          <p:spTgt spid="77"/>
                                        </p:tgtEl>
                                      </p:cBhvr>
                                    </p:animEffect>
                                    <p:set>
                                      <p:cBhvr>
                                        <p:cTn id="22" dur="1" fill="hold">
                                          <p:stCondLst>
                                            <p:cond delay="499"/>
                                          </p:stCondLst>
                                        </p:cTn>
                                        <p:tgtEl>
                                          <p:spTgt spid="77"/>
                                        </p:tgtEl>
                                        <p:attrNameLst>
                                          <p:attrName>style.visibility</p:attrName>
                                        </p:attrNameLst>
                                      </p:cBhvr>
                                      <p:to>
                                        <p:strVal val="hidden"/>
                                      </p:to>
                                    </p:set>
                                  </p:childTnLst>
                                </p:cTn>
                              </p:par>
                              <p:par>
                                <p:cTn id="23" presetID="21"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1000"/>
                                        <p:tgtEl>
                                          <p:spTgt spid="5"/>
                                        </p:tgtEl>
                                      </p:cBhvr>
                                    </p:animEffect>
                                  </p:childTnLst>
                                </p:cTn>
                              </p:par>
                              <p:par>
                                <p:cTn id="26" presetID="0" presetClass="path" presetSubtype="0" accel="50000" decel="50000" fill="hold" nodeType="withEffect">
                                  <p:stCondLst>
                                    <p:cond delay="0"/>
                                  </p:stCondLst>
                                  <p:childTnLst>
                                    <p:animMotion origin="layout" path="M -3.33333E-6 2.96296E-6 L 0.24167 -0.24815 " pathEditMode="relative" rAng="0" ptsTypes="AA">
                                      <p:cBhvr>
                                        <p:cTn id="27" dur="2000" fill="hold"/>
                                        <p:tgtEl>
                                          <p:spTgt spid="5"/>
                                        </p:tgtEl>
                                        <p:attrNameLst>
                                          <p:attrName>ppt_x</p:attrName>
                                          <p:attrName>ppt_y</p:attrName>
                                        </p:attrNameLst>
                                      </p:cBhvr>
                                      <p:rCtr x="12083" y="-12407"/>
                                    </p:animMotion>
                                  </p:childTnLst>
                                </p:cTn>
                              </p:par>
                              <p:par>
                                <p:cTn id="28" presetID="9" presetClass="exit" presetSubtype="0" fill="hold" nodeType="withEffect">
                                  <p:stCondLst>
                                    <p:cond delay="1000"/>
                                  </p:stCondLst>
                                  <p:childTnLst>
                                    <p:animEffect transition="out" filter="dissolv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1" presetClass="exit" presetSubtype="0" fill="hold" nodeType="withEffect">
                                  <p:stCondLst>
                                    <p:cond delay="2000"/>
                                  </p:stCondLst>
                                  <p:childTnLst>
                                    <p:set>
                                      <p:cBhvr>
                                        <p:cTn id="32" dur="1" fill="hold">
                                          <p:stCondLst>
                                            <p:cond delay="0"/>
                                          </p:stCondLst>
                                        </p:cTn>
                                        <p:tgtEl>
                                          <p:spTgt spid="97"/>
                                        </p:tgtEl>
                                        <p:attrNameLst>
                                          <p:attrName>style.visibility</p:attrName>
                                        </p:attrNameLst>
                                      </p:cBhvr>
                                      <p:to>
                                        <p:strVal val="hidden"/>
                                      </p:to>
                                    </p:set>
                                  </p:childTnLst>
                                </p:cTn>
                              </p:par>
                              <p:par>
                                <p:cTn id="33" presetID="1" presetClass="entr" presetSubtype="0" fill="hold" nodeType="withEffect">
                                  <p:stCondLst>
                                    <p:cond delay="2000"/>
                                  </p:stCondLst>
                                  <p:childTnLst>
                                    <p:set>
                                      <p:cBhvr>
                                        <p:cTn id="34" dur="1" fill="hold">
                                          <p:stCondLst>
                                            <p:cond delay="0"/>
                                          </p:stCondLst>
                                        </p:cTn>
                                        <p:tgtEl>
                                          <p:spTgt spid="105"/>
                                        </p:tgtEl>
                                        <p:attrNameLst>
                                          <p:attrName>style.visibility</p:attrName>
                                        </p:attrNameLst>
                                      </p:cBhvr>
                                      <p:to>
                                        <p:strVal val="visible"/>
                                      </p:to>
                                    </p:set>
                                  </p:childTnLst>
                                </p:cTn>
                              </p:par>
                              <p:par>
                                <p:cTn id="35" presetID="1" presetClass="exit" presetSubtype="0" fill="hold" nodeType="withEffect">
                                  <p:stCondLst>
                                    <p:cond delay="4000"/>
                                  </p:stCondLst>
                                  <p:childTnLst>
                                    <p:set>
                                      <p:cBhvr>
                                        <p:cTn id="36" dur="1" fill="hold">
                                          <p:stCondLst>
                                            <p:cond delay="0"/>
                                          </p:stCondLst>
                                        </p:cTn>
                                        <p:tgtEl>
                                          <p:spTgt spid="105"/>
                                        </p:tgtEl>
                                        <p:attrNameLst>
                                          <p:attrName>style.visibility</p:attrName>
                                        </p:attrNameLst>
                                      </p:cBhvr>
                                      <p:to>
                                        <p:strVal val="hidden"/>
                                      </p:to>
                                    </p:set>
                                  </p:childTnLst>
                                </p:cTn>
                              </p:par>
                              <p:par>
                                <p:cTn id="37" presetID="1" presetClass="entr" presetSubtype="0" fill="hold" grpId="1" nodeType="withEffect">
                                  <p:stCondLst>
                                    <p:cond delay="0"/>
                                  </p:stCondLst>
                                  <p:childTnLst>
                                    <p:set>
                                      <p:cBhvr>
                                        <p:cTn id="38" dur="1" fill="hold">
                                          <p:stCondLst>
                                            <p:cond delay="0"/>
                                          </p:stCondLst>
                                        </p:cTn>
                                        <p:tgtEl>
                                          <p:spTgt spid="193"/>
                                        </p:tgtEl>
                                        <p:attrNameLst>
                                          <p:attrName>style.visibility</p:attrName>
                                        </p:attrNameLst>
                                      </p:cBhvr>
                                      <p:to>
                                        <p:strVal val="visible"/>
                                      </p:to>
                                    </p:set>
                                  </p:childTnLst>
                                </p:cTn>
                              </p:par>
                              <p:par>
                                <p:cTn id="39" presetID="1" presetClass="exit" presetSubtype="0" fill="hold" grpId="0" nodeType="withEffect">
                                  <p:stCondLst>
                                    <p:cond delay="2000"/>
                                  </p:stCondLst>
                                  <p:childTnLst>
                                    <p:set>
                                      <p:cBhvr>
                                        <p:cTn id="40" dur="1" fill="hold">
                                          <p:stCondLst>
                                            <p:cond delay="0"/>
                                          </p:stCondLst>
                                        </p:cTn>
                                        <p:tgtEl>
                                          <p:spTgt spid="193"/>
                                        </p:tgtEl>
                                        <p:attrNameLst>
                                          <p:attrName>style.visibility</p:attrName>
                                        </p:attrNameLst>
                                      </p:cBhvr>
                                      <p:to>
                                        <p:strVal val="hidden"/>
                                      </p:to>
                                    </p:set>
                                  </p:childTnLst>
                                </p:cTn>
                              </p:par>
                              <p:par>
                                <p:cTn id="41" presetID="21" presetClass="entr" presetSubtype="1" fill="hold" nodeType="withEffect">
                                  <p:stCondLst>
                                    <p:cond delay="2000"/>
                                  </p:stCondLst>
                                  <p:childTnLst>
                                    <p:set>
                                      <p:cBhvr>
                                        <p:cTn id="42" dur="1" fill="hold">
                                          <p:stCondLst>
                                            <p:cond delay="0"/>
                                          </p:stCondLst>
                                        </p:cTn>
                                        <p:tgtEl>
                                          <p:spTgt spid="108"/>
                                        </p:tgtEl>
                                        <p:attrNameLst>
                                          <p:attrName>style.visibility</p:attrName>
                                        </p:attrNameLst>
                                      </p:cBhvr>
                                      <p:to>
                                        <p:strVal val="visible"/>
                                      </p:to>
                                    </p:set>
                                    <p:animEffect transition="in" filter="wheel(1)">
                                      <p:cBhvr>
                                        <p:cTn id="43" dur="1000"/>
                                        <p:tgtEl>
                                          <p:spTgt spid="108"/>
                                        </p:tgtEl>
                                      </p:cBhvr>
                                    </p:animEffect>
                                  </p:childTnLst>
                                </p:cTn>
                              </p:par>
                              <p:par>
                                <p:cTn id="44" presetID="0" presetClass="path" presetSubtype="0" accel="50000" decel="50000" fill="hold" nodeType="withEffect">
                                  <p:stCondLst>
                                    <p:cond delay="2000"/>
                                  </p:stCondLst>
                                  <p:childTnLst>
                                    <p:animMotion origin="layout" path="M -3.33333E-6 2.96296E-6 L 0.24167 -0.24815 " pathEditMode="relative" rAng="0" ptsTypes="AA">
                                      <p:cBhvr>
                                        <p:cTn id="45" dur="2000" fill="hold"/>
                                        <p:tgtEl>
                                          <p:spTgt spid="108"/>
                                        </p:tgtEl>
                                        <p:attrNameLst>
                                          <p:attrName>ppt_x</p:attrName>
                                          <p:attrName>ppt_y</p:attrName>
                                        </p:attrNameLst>
                                      </p:cBhvr>
                                      <p:rCtr x="12083" y="-12407"/>
                                    </p:animMotion>
                                  </p:childTnLst>
                                </p:cTn>
                              </p:par>
                              <p:par>
                                <p:cTn id="46" presetID="9" presetClass="exit" presetSubtype="0" fill="hold" nodeType="withEffect">
                                  <p:stCondLst>
                                    <p:cond delay="3000"/>
                                  </p:stCondLst>
                                  <p:childTnLst>
                                    <p:animEffect transition="out" filter="dissolve">
                                      <p:cBhvr>
                                        <p:cTn id="47" dur="500"/>
                                        <p:tgtEl>
                                          <p:spTgt spid="108"/>
                                        </p:tgtEl>
                                      </p:cBhvr>
                                    </p:animEffect>
                                    <p:set>
                                      <p:cBhvr>
                                        <p:cTn id="48" dur="1" fill="hold">
                                          <p:stCondLst>
                                            <p:cond delay="499"/>
                                          </p:stCondLst>
                                        </p:cTn>
                                        <p:tgtEl>
                                          <p:spTgt spid="108"/>
                                        </p:tgtEl>
                                        <p:attrNameLst>
                                          <p:attrName>style.visibility</p:attrName>
                                        </p:attrNameLst>
                                      </p:cBhvr>
                                      <p:to>
                                        <p:strVal val="hidden"/>
                                      </p:to>
                                    </p:set>
                                  </p:childTnLst>
                                </p:cTn>
                              </p:par>
                              <p:par>
                                <p:cTn id="49" presetID="1" presetClass="entr" presetSubtype="0" fill="hold" nodeType="withEffect">
                                  <p:stCondLst>
                                    <p:cond delay="4000"/>
                                  </p:stCondLst>
                                  <p:childTnLst>
                                    <p:set>
                                      <p:cBhvr>
                                        <p:cTn id="50" dur="1" fill="hold">
                                          <p:stCondLst>
                                            <p:cond delay="0"/>
                                          </p:stCondLst>
                                        </p:cTn>
                                        <p:tgtEl>
                                          <p:spTgt spid="110"/>
                                        </p:tgtEl>
                                        <p:attrNameLst>
                                          <p:attrName>style.visibility</p:attrName>
                                        </p:attrNameLst>
                                      </p:cBhvr>
                                      <p:to>
                                        <p:strVal val="visible"/>
                                      </p:to>
                                    </p:set>
                                  </p:childTnLst>
                                </p:cTn>
                              </p:par>
                              <p:par>
                                <p:cTn id="51" presetID="1" presetClass="exit" presetSubtype="0" fill="hold" nodeType="withEffect">
                                  <p:stCondLst>
                                    <p:cond delay="6000"/>
                                  </p:stCondLst>
                                  <p:childTnLst>
                                    <p:set>
                                      <p:cBhvr>
                                        <p:cTn id="52" dur="1" fill="hold">
                                          <p:stCondLst>
                                            <p:cond delay="0"/>
                                          </p:stCondLst>
                                        </p:cTn>
                                        <p:tgtEl>
                                          <p:spTgt spid="110"/>
                                        </p:tgtEl>
                                        <p:attrNameLst>
                                          <p:attrName>style.visibility</p:attrName>
                                        </p:attrNameLst>
                                      </p:cBhvr>
                                      <p:to>
                                        <p:strVal val="hidden"/>
                                      </p:to>
                                    </p:set>
                                  </p:childTnLst>
                                </p:cTn>
                              </p:par>
                              <p:par>
                                <p:cTn id="53" presetID="1" presetClass="entr" presetSubtype="0" fill="hold" grpId="1" nodeType="withEffect">
                                  <p:stCondLst>
                                    <p:cond delay="2000"/>
                                  </p:stCondLst>
                                  <p:childTnLst>
                                    <p:set>
                                      <p:cBhvr>
                                        <p:cTn id="54" dur="1" fill="hold">
                                          <p:stCondLst>
                                            <p:cond delay="0"/>
                                          </p:stCondLst>
                                        </p:cTn>
                                        <p:tgtEl>
                                          <p:spTgt spid="194"/>
                                        </p:tgtEl>
                                        <p:attrNameLst>
                                          <p:attrName>style.visibility</p:attrName>
                                        </p:attrNameLst>
                                      </p:cBhvr>
                                      <p:to>
                                        <p:strVal val="visible"/>
                                      </p:to>
                                    </p:set>
                                  </p:childTnLst>
                                </p:cTn>
                              </p:par>
                              <p:par>
                                <p:cTn id="55" presetID="1" presetClass="exit" presetSubtype="0" fill="hold" grpId="0" nodeType="withEffect">
                                  <p:stCondLst>
                                    <p:cond delay="4000"/>
                                  </p:stCondLst>
                                  <p:childTnLst>
                                    <p:set>
                                      <p:cBhvr>
                                        <p:cTn id="56" dur="1" fill="hold">
                                          <p:stCondLst>
                                            <p:cond delay="0"/>
                                          </p:stCondLst>
                                        </p:cTn>
                                        <p:tgtEl>
                                          <p:spTgt spid="194"/>
                                        </p:tgtEl>
                                        <p:attrNameLst>
                                          <p:attrName>style.visibility</p:attrName>
                                        </p:attrNameLst>
                                      </p:cBhvr>
                                      <p:to>
                                        <p:strVal val="hidden"/>
                                      </p:to>
                                    </p:set>
                                  </p:childTnLst>
                                </p:cTn>
                              </p:par>
                              <p:par>
                                <p:cTn id="57" presetID="21" presetClass="entr" presetSubtype="1" fill="hold" nodeType="withEffect">
                                  <p:stCondLst>
                                    <p:cond delay="4000"/>
                                  </p:stCondLst>
                                  <p:childTnLst>
                                    <p:set>
                                      <p:cBhvr>
                                        <p:cTn id="58" dur="1" fill="hold">
                                          <p:stCondLst>
                                            <p:cond delay="0"/>
                                          </p:stCondLst>
                                        </p:cTn>
                                        <p:tgtEl>
                                          <p:spTgt spid="113"/>
                                        </p:tgtEl>
                                        <p:attrNameLst>
                                          <p:attrName>style.visibility</p:attrName>
                                        </p:attrNameLst>
                                      </p:cBhvr>
                                      <p:to>
                                        <p:strVal val="visible"/>
                                      </p:to>
                                    </p:set>
                                    <p:animEffect transition="in" filter="wheel(1)">
                                      <p:cBhvr>
                                        <p:cTn id="59" dur="1000"/>
                                        <p:tgtEl>
                                          <p:spTgt spid="113"/>
                                        </p:tgtEl>
                                      </p:cBhvr>
                                    </p:animEffect>
                                  </p:childTnLst>
                                </p:cTn>
                              </p:par>
                              <p:par>
                                <p:cTn id="60" presetID="0" presetClass="path" presetSubtype="0" accel="50000" decel="50000" fill="hold" nodeType="withEffect">
                                  <p:stCondLst>
                                    <p:cond delay="4000"/>
                                  </p:stCondLst>
                                  <p:childTnLst>
                                    <p:animMotion origin="layout" path="M -3.33333E-6 2.96296E-6 L 0.24167 -0.24815 " pathEditMode="relative" rAng="0" ptsTypes="AA">
                                      <p:cBhvr>
                                        <p:cTn id="61" dur="2000" fill="hold"/>
                                        <p:tgtEl>
                                          <p:spTgt spid="113"/>
                                        </p:tgtEl>
                                        <p:attrNameLst>
                                          <p:attrName>ppt_x</p:attrName>
                                          <p:attrName>ppt_y</p:attrName>
                                        </p:attrNameLst>
                                      </p:cBhvr>
                                      <p:rCtr x="12083" y="-12407"/>
                                    </p:animMotion>
                                  </p:childTnLst>
                                </p:cTn>
                              </p:par>
                              <p:par>
                                <p:cTn id="62" presetID="9" presetClass="exit" presetSubtype="0" fill="hold" nodeType="withEffect">
                                  <p:stCondLst>
                                    <p:cond delay="5000"/>
                                  </p:stCondLst>
                                  <p:childTnLst>
                                    <p:animEffect transition="out" filter="dissolve">
                                      <p:cBhvr>
                                        <p:cTn id="63" dur="500"/>
                                        <p:tgtEl>
                                          <p:spTgt spid="113"/>
                                        </p:tgtEl>
                                      </p:cBhvr>
                                    </p:animEffect>
                                    <p:set>
                                      <p:cBhvr>
                                        <p:cTn id="64" dur="1" fill="hold">
                                          <p:stCondLst>
                                            <p:cond delay="499"/>
                                          </p:stCondLst>
                                        </p:cTn>
                                        <p:tgtEl>
                                          <p:spTgt spid="113"/>
                                        </p:tgtEl>
                                        <p:attrNameLst>
                                          <p:attrName>style.visibility</p:attrName>
                                        </p:attrNameLst>
                                      </p:cBhvr>
                                      <p:to>
                                        <p:strVal val="hidden"/>
                                      </p:to>
                                    </p:set>
                                  </p:childTnLst>
                                </p:cTn>
                              </p:par>
                              <p:par>
                                <p:cTn id="65" presetID="1" presetClass="entr" presetSubtype="0" fill="hold" nodeType="withEffect">
                                  <p:stCondLst>
                                    <p:cond delay="6000"/>
                                  </p:stCondLst>
                                  <p:childTnLst>
                                    <p:set>
                                      <p:cBhvr>
                                        <p:cTn id="66" dur="1" fill="hold">
                                          <p:stCondLst>
                                            <p:cond delay="0"/>
                                          </p:stCondLst>
                                        </p:cTn>
                                        <p:tgtEl>
                                          <p:spTgt spid="114"/>
                                        </p:tgtEl>
                                        <p:attrNameLst>
                                          <p:attrName>style.visibility</p:attrName>
                                        </p:attrNameLst>
                                      </p:cBhvr>
                                      <p:to>
                                        <p:strVal val="visible"/>
                                      </p:to>
                                    </p:set>
                                  </p:childTnLst>
                                </p:cTn>
                              </p:par>
                              <p:par>
                                <p:cTn id="67" presetID="1" presetClass="exit" presetSubtype="0" fill="hold" nodeType="withEffect">
                                  <p:stCondLst>
                                    <p:cond delay="8000"/>
                                  </p:stCondLst>
                                  <p:childTnLst>
                                    <p:set>
                                      <p:cBhvr>
                                        <p:cTn id="68" dur="1" fill="hold">
                                          <p:stCondLst>
                                            <p:cond delay="0"/>
                                          </p:stCondLst>
                                        </p:cTn>
                                        <p:tgtEl>
                                          <p:spTgt spid="114"/>
                                        </p:tgtEl>
                                        <p:attrNameLst>
                                          <p:attrName>style.visibility</p:attrName>
                                        </p:attrNameLst>
                                      </p:cBhvr>
                                      <p:to>
                                        <p:strVal val="hidden"/>
                                      </p:to>
                                    </p:set>
                                  </p:childTnLst>
                                </p:cTn>
                              </p:par>
                              <p:par>
                                <p:cTn id="69" presetID="1" presetClass="entr" presetSubtype="0" fill="hold" grpId="1" nodeType="withEffect">
                                  <p:stCondLst>
                                    <p:cond delay="4000"/>
                                  </p:stCondLst>
                                  <p:childTnLst>
                                    <p:set>
                                      <p:cBhvr>
                                        <p:cTn id="70" dur="1" fill="hold">
                                          <p:stCondLst>
                                            <p:cond delay="0"/>
                                          </p:stCondLst>
                                        </p:cTn>
                                        <p:tgtEl>
                                          <p:spTgt spid="195"/>
                                        </p:tgtEl>
                                        <p:attrNameLst>
                                          <p:attrName>style.visibility</p:attrName>
                                        </p:attrNameLst>
                                      </p:cBhvr>
                                      <p:to>
                                        <p:strVal val="visible"/>
                                      </p:to>
                                    </p:set>
                                  </p:childTnLst>
                                </p:cTn>
                              </p:par>
                              <p:par>
                                <p:cTn id="71" presetID="1" presetClass="exit" presetSubtype="0" fill="hold" grpId="0" nodeType="withEffect">
                                  <p:stCondLst>
                                    <p:cond delay="6000"/>
                                  </p:stCondLst>
                                  <p:childTnLst>
                                    <p:set>
                                      <p:cBhvr>
                                        <p:cTn id="72" dur="1" fill="hold">
                                          <p:stCondLst>
                                            <p:cond delay="0"/>
                                          </p:stCondLst>
                                        </p:cTn>
                                        <p:tgtEl>
                                          <p:spTgt spid="195"/>
                                        </p:tgtEl>
                                        <p:attrNameLst>
                                          <p:attrName>style.visibility</p:attrName>
                                        </p:attrNameLst>
                                      </p:cBhvr>
                                      <p:to>
                                        <p:strVal val="hidden"/>
                                      </p:to>
                                    </p:set>
                                  </p:childTnLst>
                                </p:cTn>
                              </p:par>
                              <p:par>
                                <p:cTn id="73" presetID="22" presetClass="entr" presetSubtype="1" fill="hold" nodeType="withEffect">
                                  <p:stCondLst>
                                    <p:cond delay="6000"/>
                                  </p:stCondLst>
                                  <p:childTnLst>
                                    <p:set>
                                      <p:cBhvr>
                                        <p:cTn id="74" dur="1" fill="hold">
                                          <p:stCondLst>
                                            <p:cond delay="0"/>
                                          </p:stCondLst>
                                        </p:cTn>
                                        <p:tgtEl>
                                          <p:spTgt spid="120"/>
                                        </p:tgtEl>
                                        <p:attrNameLst>
                                          <p:attrName>style.visibility</p:attrName>
                                        </p:attrNameLst>
                                      </p:cBhvr>
                                      <p:to>
                                        <p:strVal val="visible"/>
                                      </p:to>
                                    </p:set>
                                    <p:animEffect transition="in" filter="wipe(up)">
                                      <p:cBhvr>
                                        <p:cTn id="75" dur="1000"/>
                                        <p:tgtEl>
                                          <p:spTgt spid="120"/>
                                        </p:tgtEl>
                                      </p:cBhvr>
                                    </p:animEffect>
                                  </p:childTnLst>
                                </p:cTn>
                              </p:par>
                              <p:par>
                                <p:cTn id="76" presetID="0" presetClass="path" presetSubtype="0" accel="50000" decel="50000" fill="hold" nodeType="withEffect">
                                  <p:stCondLst>
                                    <p:cond delay="6000"/>
                                  </p:stCondLst>
                                  <p:childTnLst>
                                    <p:animMotion origin="layout" path="M -2.22222E-6 3.7037E-7 L -0.325 0.25555 " pathEditMode="relative" ptsTypes="AA">
                                      <p:cBhvr>
                                        <p:cTn id="77" dur="2000" fill="hold"/>
                                        <p:tgtEl>
                                          <p:spTgt spid="120"/>
                                        </p:tgtEl>
                                        <p:attrNameLst>
                                          <p:attrName>ppt_x</p:attrName>
                                          <p:attrName>ppt_y</p:attrName>
                                        </p:attrNameLst>
                                      </p:cBhvr>
                                    </p:animMotion>
                                  </p:childTnLst>
                                </p:cTn>
                              </p:par>
                              <p:par>
                                <p:cTn id="78" presetID="9" presetClass="exit" presetSubtype="0" fill="hold" nodeType="withEffect">
                                  <p:stCondLst>
                                    <p:cond delay="7000"/>
                                  </p:stCondLst>
                                  <p:childTnLst>
                                    <p:animEffect transition="out" filter="dissolve">
                                      <p:cBhvr>
                                        <p:cTn id="79" dur="500"/>
                                        <p:tgtEl>
                                          <p:spTgt spid="120"/>
                                        </p:tgtEl>
                                      </p:cBhvr>
                                    </p:animEffect>
                                    <p:set>
                                      <p:cBhvr>
                                        <p:cTn id="80" dur="1" fill="hold">
                                          <p:stCondLst>
                                            <p:cond delay="499"/>
                                          </p:stCondLst>
                                        </p:cTn>
                                        <p:tgtEl>
                                          <p:spTgt spid="120"/>
                                        </p:tgtEl>
                                        <p:attrNameLst>
                                          <p:attrName>style.visibility</p:attrName>
                                        </p:attrNameLst>
                                      </p:cBhvr>
                                      <p:to>
                                        <p:strVal val="hidden"/>
                                      </p:to>
                                    </p:set>
                                  </p:childTnLst>
                                </p:cTn>
                              </p:par>
                              <p:par>
                                <p:cTn id="81" presetID="21" presetClass="entr" presetSubtype="1" fill="hold" nodeType="withEffect">
                                  <p:stCondLst>
                                    <p:cond delay="6000"/>
                                  </p:stCondLst>
                                  <p:childTnLst>
                                    <p:set>
                                      <p:cBhvr>
                                        <p:cTn id="82" dur="1" fill="hold">
                                          <p:stCondLst>
                                            <p:cond delay="0"/>
                                          </p:stCondLst>
                                        </p:cTn>
                                        <p:tgtEl>
                                          <p:spTgt spid="121"/>
                                        </p:tgtEl>
                                        <p:attrNameLst>
                                          <p:attrName>style.visibility</p:attrName>
                                        </p:attrNameLst>
                                      </p:cBhvr>
                                      <p:to>
                                        <p:strVal val="visible"/>
                                      </p:to>
                                    </p:set>
                                    <p:animEffect transition="in" filter="wheel(1)">
                                      <p:cBhvr>
                                        <p:cTn id="83" dur="1000"/>
                                        <p:tgtEl>
                                          <p:spTgt spid="121"/>
                                        </p:tgtEl>
                                      </p:cBhvr>
                                    </p:animEffect>
                                  </p:childTnLst>
                                </p:cTn>
                              </p:par>
                              <p:par>
                                <p:cTn id="84" presetID="0" presetClass="path" presetSubtype="0" accel="50000" decel="50000" fill="hold" nodeType="withEffect">
                                  <p:stCondLst>
                                    <p:cond delay="6000"/>
                                  </p:stCondLst>
                                  <p:childTnLst>
                                    <p:animMotion origin="layout" path="M -3.33333E-6 2.96296E-6 L 0.24167 -0.24815 " pathEditMode="relative" rAng="0" ptsTypes="AA">
                                      <p:cBhvr>
                                        <p:cTn id="85" dur="2000" fill="hold"/>
                                        <p:tgtEl>
                                          <p:spTgt spid="121"/>
                                        </p:tgtEl>
                                        <p:attrNameLst>
                                          <p:attrName>ppt_x</p:attrName>
                                          <p:attrName>ppt_y</p:attrName>
                                        </p:attrNameLst>
                                      </p:cBhvr>
                                      <p:rCtr x="12083" y="-12407"/>
                                    </p:animMotion>
                                  </p:childTnLst>
                                </p:cTn>
                              </p:par>
                              <p:par>
                                <p:cTn id="86" presetID="9" presetClass="exit" presetSubtype="0" fill="hold" nodeType="withEffect">
                                  <p:stCondLst>
                                    <p:cond delay="7000"/>
                                  </p:stCondLst>
                                  <p:childTnLst>
                                    <p:animEffect transition="out" filter="dissolve">
                                      <p:cBhvr>
                                        <p:cTn id="87" dur="500"/>
                                        <p:tgtEl>
                                          <p:spTgt spid="121"/>
                                        </p:tgtEl>
                                      </p:cBhvr>
                                    </p:animEffect>
                                    <p:set>
                                      <p:cBhvr>
                                        <p:cTn id="88" dur="1" fill="hold">
                                          <p:stCondLst>
                                            <p:cond delay="499"/>
                                          </p:stCondLst>
                                        </p:cTn>
                                        <p:tgtEl>
                                          <p:spTgt spid="121"/>
                                        </p:tgtEl>
                                        <p:attrNameLst>
                                          <p:attrName>style.visibility</p:attrName>
                                        </p:attrNameLst>
                                      </p:cBhvr>
                                      <p:to>
                                        <p:strVal val="hidden"/>
                                      </p:to>
                                    </p:set>
                                  </p:childTnLst>
                                </p:cTn>
                              </p:par>
                              <p:par>
                                <p:cTn id="89" presetID="1" presetClass="entr" presetSubtype="0" fill="hold" nodeType="withEffect">
                                  <p:stCondLst>
                                    <p:cond delay="8000"/>
                                  </p:stCondLst>
                                  <p:childTnLst>
                                    <p:set>
                                      <p:cBhvr>
                                        <p:cTn id="90" dur="1" fill="hold">
                                          <p:stCondLst>
                                            <p:cond delay="0"/>
                                          </p:stCondLst>
                                        </p:cTn>
                                        <p:tgtEl>
                                          <p:spTgt spid="122"/>
                                        </p:tgtEl>
                                        <p:attrNameLst>
                                          <p:attrName>style.visibility</p:attrName>
                                        </p:attrNameLst>
                                      </p:cBhvr>
                                      <p:to>
                                        <p:strVal val="visible"/>
                                      </p:to>
                                    </p:set>
                                  </p:childTnLst>
                                </p:cTn>
                              </p:par>
                              <p:par>
                                <p:cTn id="91" presetID="1" presetClass="exit" presetSubtype="0" fill="hold" nodeType="withEffect">
                                  <p:stCondLst>
                                    <p:cond delay="10000"/>
                                  </p:stCondLst>
                                  <p:childTnLst>
                                    <p:set>
                                      <p:cBhvr>
                                        <p:cTn id="92" dur="1" fill="hold">
                                          <p:stCondLst>
                                            <p:cond delay="0"/>
                                          </p:stCondLst>
                                        </p:cTn>
                                        <p:tgtEl>
                                          <p:spTgt spid="122"/>
                                        </p:tgtEl>
                                        <p:attrNameLst>
                                          <p:attrName>style.visibility</p:attrName>
                                        </p:attrNameLst>
                                      </p:cBhvr>
                                      <p:to>
                                        <p:strVal val="hidden"/>
                                      </p:to>
                                    </p:set>
                                  </p:childTnLst>
                                </p:cTn>
                              </p:par>
                              <p:par>
                                <p:cTn id="93" presetID="1" presetClass="entr" presetSubtype="0" fill="hold" grpId="1" nodeType="withEffect">
                                  <p:stCondLst>
                                    <p:cond delay="6000"/>
                                  </p:stCondLst>
                                  <p:childTnLst>
                                    <p:set>
                                      <p:cBhvr>
                                        <p:cTn id="94" dur="1" fill="hold">
                                          <p:stCondLst>
                                            <p:cond delay="0"/>
                                          </p:stCondLst>
                                        </p:cTn>
                                        <p:tgtEl>
                                          <p:spTgt spid="196"/>
                                        </p:tgtEl>
                                        <p:attrNameLst>
                                          <p:attrName>style.visibility</p:attrName>
                                        </p:attrNameLst>
                                      </p:cBhvr>
                                      <p:to>
                                        <p:strVal val="visible"/>
                                      </p:to>
                                    </p:set>
                                  </p:childTnLst>
                                </p:cTn>
                              </p:par>
                              <p:par>
                                <p:cTn id="95" presetID="1" presetClass="exit" presetSubtype="0" fill="hold" grpId="0" nodeType="withEffect">
                                  <p:stCondLst>
                                    <p:cond delay="8000"/>
                                  </p:stCondLst>
                                  <p:childTnLst>
                                    <p:set>
                                      <p:cBhvr>
                                        <p:cTn id="96" dur="1" fill="hold">
                                          <p:stCondLst>
                                            <p:cond delay="0"/>
                                          </p:stCondLst>
                                        </p:cTn>
                                        <p:tgtEl>
                                          <p:spTgt spid="196"/>
                                        </p:tgtEl>
                                        <p:attrNameLst>
                                          <p:attrName>style.visibility</p:attrName>
                                        </p:attrNameLst>
                                      </p:cBhvr>
                                      <p:to>
                                        <p:strVal val="hidden"/>
                                      </p:to>
                                    </p:set>
                                  </p:childTnLst>
                                </p:cTn>
                              </p:par>
                              <p:par>
                                <p:cTn id="97" presetID="21" presetClass="entr" presetSubtype="1" fill="hold" nodeType="withEffect">
                                  <p:stCondLst>
                                    <p:cond delay="8000"/>
                                  </p:stCondLst>
                                  <p:childTnLst>
                                    <p:set>
                                      <p:cBhvr>
                                        <p:cTn id="98" dur="1" fill="hold">
                                          <p:stCondLst>
                                            <p:cond delay="0"/>
                                          </p:stCondLst>
                                        </p:cTn>
                                        <p:tgtEl>
                                          <p:spTgt spid="125"/>
                                        </p:tgtEl>
                                        <p:attrNameLst>
                                          <p:attrName>style.visibility</p:attrName>
                                        </p:attrNameLst>
                                      </p:cBhvr>
                                      <p:to>
                                        <p:strVal val="visible"/>
                                      </p:to>
                                    </p:set>
                                    <p:animEffect transition="in" filter="wheel(1)">
                                      <p:cBhvr>
                                        <p:cTn id="99" dur="1000"/>
                                        <p:tgtEl>
                                          <p:spTgt spid="125"/>
                                        </p:tgtEl>
                                      </p:cBhvr>
                                    </p:animEffect>
                                  </p:childTnLst>
                                </p:cTn>
                              </p:par>
                              <p:par>
                                <p:cTn id="100" presetID="0" presetClass="path" presetSubtype="0" accel="50000" decel="50000" fill="hold" nodeType="withEffect">
                                  <p:stCondLst>
                                    <p:cond delay="8000"/>
                                  </p:stCondLst>
                                  <p:childTnLst>
                                    <p:animMotion origin="layout" path="M -3.33333E-6 2.96296E-6 L 0.24167 -0.24815 " pathEditMode="relative" rAng="0" ptsTypes="AA">
                                      <p:cBhvr>
                                        <p:cTn id="101" dur="2000" fill="hold"/>
                                        <p:tgtEl>
                                          <p:spTgt spid="125"/>
                                        </p:tgtEl>
                                        <p:attrNameLst>
                                          <p:attrName>ppt_x</p:attrName>
                                          <p:attrName>ppt_y</p:attrName>
                                        </p:attrNameLst>
                                      </p:cBhvr>
                                      <p:rCtr x="12083" y="-12407"/>
                                    </p:animMotion>
                                  </p:childTnLst>
                                </p:cTn>
                              </p:par>
                              <p:par>
                                <p:cTn id="102" presetID="9" presetClass="exit" presetSubtype="0" fill="hold" nodeType="withEffect">
                                  <p:stCondLst>
                                    <p:cond delay="9000"/>
                                  </p:stCondLst>
                                  <p:childTnLst>
                                    <p:animEffect transition="out" filter="dissolve">
                                      <p:cBhvr>
                                        <p:cTn id="103" dur="500"/>
                                        <p:tgtEl>
                                          <p:spTgt spid="125"/>
                                        </p:tgtEl>
                                      </p:cBhvr>
                                    </p:animEffect>
                                    <p:set>
                                      <p:cBhvr>
                                        <p:cTn id="104" dur="1" fill="hold">
                                          <p:stCondLst>
                                            <p:cond delay="499"/>
                                          </p:stCondLst>
                                        </p:cTn>
                                        <p:tgtEl>
                                          <p:spTgt spid="125"/>
                                        </p:tgtEl>
                                        <p:attrNameLst>
                                          <p:attrName>style.visibility</p:attrName>
                                        </p:attrNameLst>
                                      </p:cBhvr>
                                      <p:to>
                                        <p:strVal val="hidden"/>
                                      </p:to>
                                    </p:set>
                                  </p:childTnLst>
                                </p:cTn>
                              </p:par>
                              <p:par>
                                <p:cTn id="105" presetID="1" presetClass="entr" presetSubtype="0" fill="hold" nodeType="withEffect">
                                  <p:stCondLst>
                                    <p:cond delay="10000"/>
                                  </p:stCondLst>
                                  <p:childTnLst>
                                    <p:set>
                                      <p:cBhvr>
                                        <p:cTn id="106" dur="1" fill="hold">
                                          <p:stCondLst>
                                            <p:cond delay="0"/>
                                          </p:stCondLst>
                                        </p:cTn>
                                        <p:tgtEl>
                                          <p:spTgt spid="126"/>
                                        </p:tgtEl>
                                        <p:attrNameLst>
                                          <p:attrName>style.visibility</p:attrName>
                                        </p:attrNameLst>
                                      </p:cBhvr>
                                      <p:to>
                                        <p:strVal val="visible"/>
                                      </p:to>
                                    </p:set>
                                  </p:childTnLst>
                                </p:cTn>
                              </p:par>
                              <p:par>
                                <p:cTn id="107" presetID="1" presetClass="exit" presetSubtype="0" fill="hold" nodeType="withEffect">
                                  <p:stCondLst>
                                    <p:cond delay="12000"/>
                                  </p:stCondLst>
                                  <p:childTnLst>
                                    <p:set>
                                      <p:cBhvr>
                                        <p:cTn id="108" dur="1" fill="hold">
                                          <p:stCondLst>
                                            <p:cond delay="0"/>
                                          </p:stCondLst>
                                        </p:cTn>
                                        <p:tgtEl>
                                          <p:spTgt spid="126"/>
                                        </p:tgtEl>
                                        <p:attrNameLst>
                                          <p:attrName>style.visibility</p:attrName>
                                        </p:attrNameLst>
                                      </p:cBhvr>
                                      <p:to>
                                        <p:strVal val="hidden"/>
                                      </p:to>
                                    </p:set>
                                  </p:childTnLst>
                                </p:cTn>
                              </p:par>
                              <p:par>
                                <p:cTn id="109" presetID="1" presetClass="entr" presetSubtype="0" fill="hold" grpId="1" nodeType="withEffect">
                                  <p:stCondLst>
                                    <p:cond delay="8000"/>
                                  </p:stCondLst>
                                  <p:childTnLst>
                                    <p:set>
                                      <p:cBhvr>
                                        <p:cTn id="110" dur="1" fill="hold">
                                          <p:stCondLst>
                                            <p:cond delay="0"/>
                                          </p:stCondLst>
                                        </p:cTn>
                                        <p:tgtEl>
                                          <p:spTgt spid="197"/>
                                        </p:tgtEl>
                                        <p:attrNameLst>
                                          <p:attrName>style.visibility</p:attrName>
                                        </p:attrNameLst>
                                      </p:cBhvr>
                                      <p:to>
                                        <p:strVal val="visible"/>
                                      </p:to>
                                    </p:set>
                                  </p:childTnLst>
                                </p:cTn>
                              </p:par>
                              <p:par>
                                <p:cTn id="111" presetID="1" presetClass="exit" presetSubtype="0" fill="hold" grpId="0" nodeType="withEffect">
                                  <p:stCondLst>
                                    <p:cond delay="10000"/>
                                  </p:stCondLst>
                                  <p:childTnLst>
                                    <p:set>
                                      <p:cBhvr>
                                        <p:cTn id="112" dur="1" fill="hold">
                                          <p:stCondLst>
                                            <p:cond delay="0"/>
                                          </p:stCondLst>
                                        </p:cTn>
                                        <p:tgtEl>
                                          <p:spTgt spid="197"/>
                                        </p:tgtEl>
                                        <p:attrNameLst>
                                          <p:attrName>style.visibility</p:attrName>
                                        </p:attrNameLst>
                                      </p:cBhvr>
                                      <p:to>
                                        <p:strVal val="hidden"/>
                                      </p:to>
                                    </p:set>
                                  </p:childTnLst>
                                </p:cTn>
                              </p:par>
                              <p:par>
                                <p:cTn id="113" presetID="21" presetClass="entr" presetSubtype="1" fill="hold" nodeType="withEffect">
                                  <p:stCondLst>
                                    <p:cond delay="10000"/>
                                  </p:stCondLst>
                                  <p:childTnLst>
                                    <p:set>
                                      <p:cBhvr>
                                        <p:cTn id="114" dur="1" fill="hold">
                                          <p:stCondLst>
                                            <p:cond delay="0"/>
                                          </p:stCondLst>
                                        </p:cTn>
                                        <p:tgtEl>
                                          <p:spTgt spid="129"/>
                                        </p:tgtEl>
                                        <p:attrNameLst>
                                          <p:attrName>style.visibility</p:attrName>
                                        </p:attrNameLst>
                                      </p:cBhvr>
                                      <p:to>
                                        <p:strVal val="visible"/>
                                      </p:to>
                                    </p:set>
                                    <p:animEffect transition="in" filter="wheel(1)">
                                      <p:cBhvr>
                                        <p:cTn id="115" dur="1000"/>
                                        <p:tgtEl>
                                          <p:spTgt spid="129"/>
                                        </p:tgtEl>
                                      </p:cBhvr>
                                    </p:animEffect>
                                  </p:childTnLst>
                                </p:cTn>
                              </p:par>
                              <p:par>
                                <p:cTn id="116" presetID="0" presetClass="path" presetSubtype="0" accel="50000" decel="50000" fill="hold" nodeType="withEffect">
                                  <p:stCondLst>
                                    <p:cond delay="10000"/>
                                  </p:stCondLst>
                                  <p:childTnLst>
                                    <p:animMotion origin="layout" path="M -3.33333E-6 2.96296E-6 L 0.24167 -0.24815 " pathEditMode="relative" rAng="0" ptsTypes="AA">
                                      <p:cBhvr>
                                        <p:cTn id="117" dur="2000" fill="hold"/>
                                        <p:tgtEl>
                                          <p:spTgt spid="129"/>
                                        </p:tgtEl>
                                        <p:attrNameLst>
                                          <p:attrName>ppt_x</p:attrName>
                                          <p:attrName>ppt_y</p:attrName>
                                        </p:attrNameLst>
                                      </p:cBhvr>
                                      <p:rCtr x="12083" y="-12407"/>
                                    </p:animMotion>
                                  </p:childTnLst>
                                </p:cTn>
                              </p:par>
                              <p:par>
                                <p:cTn id="118" presetID="9" presetClass="exit" presetSubtype="0" fill="hold" nodeType="withEffect">
                                  <p:stCondLst>
                                    <p:cond delay="11000"/>
                                  </p:stCondLst>
                                  <p:childTnLst>
                                    <p:animEffect transition="out" filter="dissolve">
                                      <p:cBhvr>
                                        <p:cTn id="119" dur="500"/>
                                        <p:tgtEl>
                                          <p:spTgt spid="129"/>
                                        </p:tgtEl>
                                      </p:cBhvr>
                                    </p:animEffect>
                                    <p:set>
                                      <p:cBhvr>
                                        <p:cTn id="120" dur="1" fill="hold">
                                          <p:stCondLst>
                                            <p:cond delay="499"/>
                                          </p:stCondLst>
                                        </p:cTn>
                                        <p:tgtEl>
                                          <p:spTgt spid="129"/>
                                        </p:tgtEl>
                                        <p:attrNameLst>
                                          <p:attrName>style.visibility</p:attrName>
                                        </p:attrNameLst>
                                      </p:cBhvr>
                                      <p:to>
                                        <p:strVal val="hidden"/>
                                      </p:to>
                                    </p:set>
                                  </p:childTnLst>
                                </p:cTn>
                              </p:par>
                              <p:par>
                                <p:cTn id="121" presetID="1" presetClass="entr" presetSubtype="0" fill="hold" nodeType="withEffect">
                                  <p:stCondLst>
                                    <p:cond delay="12000"/>
                                  </p:stCondLst>
                                  <p:childTnLst>
                                    <p:set>
                                      <p:cBhvr>
                                        <p:cTn id="122" dur="1" fill="hold">
                                          <p:stCondLst>
                                            <p:cond delay="0"/>
                                          </p:stCondLst>
                                        </p:cTn>
                                        <p:tgtEl>
                                          <p:spTgt spid="131"/>
                                        </p:tgtEl>
                                        <p:attrNameLst>
                                          <p:attrName>style.visibility</p:attrName>
                                        </p:attrNameLst>
                                      </p:cBhvr>
                                      <p:to>
                                        <p:strVal val="visible"/>
                                      </p:to>
                                    </p:set>
                                  </p:childTnLst>
                                </p:cTn>
                              </p:par>
                              <p:par>
                                <p:cTn id="123" presetID="1" presetClass="exit" presetSubtype="0" fill="hold" nodeType="withEffect">
                                  <p:stCondLst>
                                    <p:cond delay="14000"/>
                                  </p:stCondLst>
                                  <p:childTnLst>
                                    <p:set>
                                      <p:cBhvr>
                                        <p:cTn id="124" dur="1" fill="hold">
                                          <p:stCondLst>
                                            <p:cond delay="0"/>
                                          </p:stCondLst>
                                        </p:cTn>
                                        <p:tgtEl>
                                          <p:spTgt spid="131"/>
                                        </p:tgtEl>
                                        <p:attrNameLst>
                                          <p:attrName>style.visibility</p:attrName>
                                        </p:attrNameLst>
                                      </p:cBhvr>
                                      <p:to>
                                        <p:strVal val="hidden"/>
                                      </p:to>
                                    </p:set>
                                  </p:childTnLst>
                                </p:cTn>
                              </p:par>
                              <p:par>
                                <p:cTn id="125" presetID="1" presetClass="entr" presetSubtype="0" fill="hold" grpId="1" nodeType="withEffect">
                                  <p:stCondLst>
                                    <p:cond delay="10000"/>
                                  </p:stCondLst>
                                  <p:childTnLst>
                                    <p:set>
                                      <p:cBhvr>
                                        <p:cTn id="126" dur="1" fill="hold">
                                          <p:stCondLst>
                                            <p:cond delay="0"/>
                                          </p:stCondLst>
                                        </p:cTn>
                                        <p:tgtEl>
                                          <p:spTgt spid="198"/>
                                        </p:tgtEl>
                                        <p:attrNameLst>
                                          <p:attrName>style.visibility</p:attrName>
                                        </p:attrNameLst>
                                      </p:cBhvr>
                                      <p:to>
                                        <p:strVal val="visible"/>
                                      </p:to>
                                    </p:set>
                                  </p:childTnLst>
                                </p:cTn>
                              </p:par>
                              <p:par>
                                <p:cTn id="127" presetID="1" presetClass="exit" presetSubtype="0" fill="hold" grpId="0" nodeType="withEffect">
                                  <p:stCondLst>
                                    <p:cond delay="12000"/>
                                  </p:stCondLst>
                                  <p:childTnLst>
                                    <p:set>
                                      <p:cBhvr>
                                        <p:cTn id="128" dur="1" fill="hold">
                                          <p:stCondLst>
                                            <p:cond delay="0"/>
                                          </p:stCondLst>
                                        </p:cTn>
                                        <p:tgtEl>
                                          <p:spTgt spid="198"/>
                                        </p:tgtEl>
                                        <p:attrNameLst>
                                          <p:attrName>style.visibility</p:attrName>
                                        </p:attrNameLst>
                                      </p:cBhvr>
                                      <p:to>
                                        <p:strVal val="hidden"/>
                                      </p:to>
                                    </p:set>
                                  </p:childTnLst>
                                </p:cTn>
                              </p:par>
                              <p:par>
                                <p:cTn id="129" presetID="21" presetClass="entr" presetSubtype="1" fill="hold" nodeType="withEffect">
                                  <p:stCondLst>
                                    <p:cond delay="12000"/>
                                  </p:stCondLst>
                                  <p:childTnLst>
                                    <p:set>
                                      <p:cBhvr>
                                        <p:cTn id="130" dur="1" fill="hold">
                                          <p:stCondLst>
                                            <p:cond delay="0"/>
                                          </p:stCondLst>
                                        </p:cTn>
                                        <p:tgtEl>
                                          <p:spTgt spid="140"/>
                                        </p:tgtEl>
                                        <p:attrNameLst>
                                          <p:attrName>style.visibility</p:attrName>
                                        </p:attrNameLst>
                                      </p:cBhvr>
                                      <p:to>
                                        <p:strVal val="visible"/>
                                      </p:to>
                                    </p:set>
                                    <p:animEffect transition="in" filter="wheel(1)">
                                      <p:cBhvr>
                                        <p:cTn id="131" dur="1000"/>
                                        <p:tgtEl>
                                          <p:spTgt spid="140"/>
                                        </p:tgtEl>
                                      </p:cBhvr>
                                    </p:animEffect>
                                  </p:childTnLst>
                                </p:cTn>
                              </p:par>
                              <p:par>
                                <p:cTn id="132" presetID="0" presetClass="path" presetSubtype="0" accel="50000" decel="50000" fill="hold" nodeType="withEffect">
                                  <p:stCondLst>
                                    <p:cond delay="12000"/>
                                  </p:stCondLst>
                                  <p:childTnLst>
                                    <p:animMotion origin="layout" path="M -3.33333E-6 2.96296E-6 L 0.24167 -0.24815 " pathEditMode="relative" rAng="0" ptsTypes="AA">
                                      <p:cBhvr>
                                        <p:cTn id="133" dur="2000" fill="hold"/>
                                        <p:tgtEl>
                                          <p:spTgt spid="140"/>
                                        </p:tgtEl>
                                        <p:attrNameLst>
                                          <p:attrName>ppt_x</p:attrName>
                                          <p:attrName>ppt_y</p:attrName>
                                        </p:attrNameLst>
                                      </p:cBhvr>
                                      <p:rCtr x="12083" y="-12407"/>
                                    </p:animMotion>
                                  </p:childTnLst>
                                </p:cTn>
                              </p:par>
                              <p:par>
                                <p:cTn id="134" presetID="9" presetClass="exit" presetSubtype="0" fill="hold" nodeType="withEffect">
                                  <p:stCondLst>
                                    <p:cond delay="13000"/>
                                  </p:stCondLst>
                                  <p:childTnLst>
                                    <p:animEffect transition="out" filter="dissolve">
                                      <p:cBhvr>
                                        <p:cTn id="135" dur="500"/>
                                        <p:tgtEl>
                                          <p:spTgt spid="140"/>
                                        </p:tgtEl>
                                      </p:cBhvr>
                                    </p:animEffect>
                                    <p:set>
                                      <p:cBhvr>
                                        <p:cTn id="136" dur="1" fill="hold">
                                          <p:stCondLst>
                                            <p:cond delay="499"/>
                                          </p:stCondLst>
                                        </p:cTn>
                                        <p:tgtEl>
                                          <p:spTgt spid="140"/>
                                        </p:tgtEl>
                                        <p:attrNameLst>
                                          <p:attrName>style.visibility</p:attrName>
                                        </p:attrNameLst>
                                      </p:cBhvr>
                                      <p:to>
                                        <p:strVal val="hidden"/>
                                      </p:to>
                                    </p:set>
                                  </p:childTnLst>
                                </p:cTn>
                              </p:par>
                              <p:par>
                                <p:cTn id="137" presetID="22" presetClass="entr" presetSubtype="1" fill="hold" nodeType="withEffect">
                                  <p:stCondLst>
                                    <p:cond delay="12000"/>
                                  </p:stCondLst>
                                  <p:childTnLst>
                                    <p:set>
                                      <p:cBhvr>
                                        <p:cTn id="138" dur="1" fill="hold">
                                          <p:stCondLst>
                                            <p:cond delay="0"/>
                                          </p:stCondLst>
                                        </p:cTn>
                                        <p:tgtEl>
                                          <p:spTgt spid="141"/>
                                        </p:tgtEl>
                                        <p:attrNameLst>
                                          <p:attrName>style.visibility</p:attrName>
                                        </p:attrNameLst>
                                      </p:cBhvr>
                                      <p:to>
                                        <p:strVal val="visible"/>
                                      </p:to>
                                    </p:set>
                                    <p:animEffect transition="in" filter="wipe(up)">
                                      <p:cBhvr>
                                        <p:cTn id="139" dur="1000"/>
                                        <p:tgtEl>
                                          <p:spTgt spid="141"/>
                                        </p:tgtEl>
                                      </p:cBhvr>
                                    </p:animEffect>
                                  </p:childTnLst>
                                </p:cTn>
                              </p:par>
                              <p:par>
                                <p:cTn id="140" presetID="0" presetClass="path" presetSubtype="0" accel="50000" decel="50000" fill="hold" nodeType="withEffect">
                                  <p:stCondLst>
                                    <p:cond delay="12000"/>
                                  </p:stCondLst>
                                  <p:childTnLst>
                                    <p:animMotion origin="layout" path="M -2.22222E-6 3.7037E-7 L -0.325 0.25555 " pathEditMode="relative" ptsTypes="AA">
                                      <p:cBhvr>
                                        <p:cTn id="141" dur="2000" fill="hold"/>
                                        <p:tgtEl>
                                          <p:spTgt spid="141"/>
                                        </p:tgtEl>
                                        <p:attrNameLst>
                                          <p:attrName>ppt_x</p:attrName>
                                          <p:attrName>ppt_y</p:attrName>
                                        </p:attrNameLst>
                                      </p:cBhvr>
                                    </p:animMotion>
                                  </p:childTnLst>
                                </p:cTn>
                              </p:par>
                              <p:par>
                                <p:cTn id="142" presetID="9" presetClass="exit" presetSubtype="0" fill="hold" nodeType="withEffect">
                                  <p:stCondLst>
                                    <p:cond delay="13000"/>
                                  </p:stCondLst>
                                  <p:childTnLst>
                                    <p:animEffect transition="out" filter="dissolve">
                                      <p:cBhvr>
                                        <p:cTn id="143" dur="500"/>
                                        <p:tgtEl>
                                          <p:spTgt spid="141"/>
                                        </p:tgtEl>
                                      </p:cBhvr>
                                    </p:animEffect>
                                    <p:set>
                                      <p:cBhvr>
                                        <p:cTn id="144" dur="1" fill="hold">
                                          <p:stCondLst>
                                            <p:cond delay="499"/>
                                          </p:stCondLst>
                                        </p:cTn>
                                        <p:tgtEl>
                                          <p:spTgt spid="141"/>
                                        </p:tgtEl>
                                        <p:attrNameLst>
                                          <p:attrName>style.visibility</p:attrName>
                                        </p:attrNameLst>
                                      </p:cBhvr>
                                      <p:to>
                                        <p:strVal val="hidden"/>
                                      </p:to>
                                    </p:set>
                                  </p:childTnLst>
                                </p:cTn>
                              </p:par>
                              <p:par>
                                <p:cTn id="145" presetID="1" presetClass="entr" presetSubtype="0" fill="hold" nodeType="withEffect">
                                  <p:stCondLst>
                                    <p:cond delay="14000"/>
                                  </p:stCondLst>
                                  <p:childTnLst>
                                    <p:set>
                                      <p:cBhvr>
                                        <p:cTn id="146" dur="1" fill="hold">
                                          <p:stCondLst>
                                            <p:cond delay="0"/>
                                          </p:stCondLst>
                                        </p:cTn>
                                        <p:tgtEl>
                                          <p:spTgt spid="142"/>
                                        </p:tgtEl>
                                        <p:attrNameLst>
                                          <p:attrName>style.visibility</p:attrName>
                                        </p:attrNameLst>
                                      </p:cBhvr>
                                      <p:to>
                                        <p:strVal val="visible"/>
                                      </p:to>
                                    </p:set>
                                  </p:childTnLst>
                                </p:cTn>
                              </p:par>
                              <p:par>
                                <p:cTn id="147" presetID="1" presetClass="exit" presetSubtype="0" fill="hold" nodeType="withEffect">
                                  <p:stCondLst>
                                    <p:cond delay="16000"/>
                                  </p:stCondLst>
                                  <p:childTnLst>
                                    <p:set>
                                      <p:cBhvr>
                                        <p:cTn id="148" dur="1" fill="hold">
                                          <p:stCondLst>
                                            <p:cond delay="0"/>
                                          </p:stCondLst>
                                        </p:cTn>
                                        <p:tgtEl>
                                          <p:spTgt spid="142"/>
                                        </p:tgtEl>
                                        <p:attrNameLst>
                                          <p:attrName>style.visibility</p:attrName>
                                        </p:attrNameLst>
                                      </p:cBhvr>
                                      <p:to>
                                        <p:strVal val="hidden"/>
                                      </p:to>
                                    </p:set>
                                  </p:childTnLst>
                                </p:cTn>
                              </p:par>
                              <p:par>
                                <p:cTn id="149" presetID="1" presetClass="entr" presetSubtype="0" fill="hold" grpId="1" nodeType="withEffect">
                                  <p:stCondLst>
                                    <p:cond delay="12000"/>
                                  </p:stCondLst>
                                  <p:childTnLst>
                                    <p:set>
                                      <p:cBhvr>
                                        <p:cTn id="150" dur="1" fill="hold">
                                          <p:stCondLst>
                                            <p:cond delay="0"/>
                                          </p:stCondLst>
                                        </p:cTn>
                                        <p:tgtEl>
                                          <p:spTgt spid="199"/>
                                        </p:tgtEl>
                                        <p:attrNameLst>
                                          <p:attrName>style.visibility</p:attrName>
                                        </p:attrNameLst>
                                      </p:cBhvr>
                                      <p:to>
                                        <p:strVal val="visible"/>
                                      </p:to>
                                    </p:set>
                                  </p:childTnLst>
                                </p:cTn>
                              </p:par>
                              <p:par>
                                <p:cTn id="151" presetID="1" presetClass="exit" presetSubtype="0" fill="hold" grpId="0" nodeType="withEffect">
                                  <p:stCondLst>
                                    <p:cond delay="14000"/>
                                  </p:stCondLst>
                                  <p:childTnLst>
                                    <p:set>
                                      <p:cBhvr>
                                        <p:cTn id="152" dur="1" fill="hold">
                                          <p:stCondLst>
                                            <p:cond delay="0"/>
                                          </p:stCondLst>
                                        </p:cTn>
                                        <p:tgtEl>
                                          <p:spTgt spid="199"/>
                                        </p:tgtEl>
                                        <p:attrNameLst>
                                          <p:attrName>style.visibility</p:attrName>
                                        </p:attrNameLst>
                                      </p:cBhvr>
                                      <p:to>
                                        <p:strVal val="hidden"/>
                                      </p:to>
                                    </p:set>
                                  </p:childTnLst>
                                </p:cTn>
                              </p:par>
                              <p:par>
                                <p:cTn id="153" presetID="21" presetClass="entr" presetSubtype="1" fill="hold" nodeType="withEffect">
                                  <p:stCondLst>
                                    <p:cond delay="14000"/>
                                  </p:stCondLst>
                                  <p:childTnLst>
                                    <p:set>
                                      <p:cBhvr>
                                        <p:cTn id="154" dur="1" fill="hold">
                                          <p:stCondLst>
                                            <p:cond delay="0"/>
                                          </p:stCondLst>
                                        </p:cTn>
                                        <p:tgtEl>
                                          <p:spTgt spid="144"/>
                                        </p:tgtEl>
                                        <p:attrNameLst>
                                          <p:attrName>style.visibility</p:attrName>
                                        </p:attrNameLst>
                                      </p:cBhvr>
                                      <p:to>
                                        <p:strVal val="visible"/>
                                      </p:to>
                                    </p:set>
                                    <p:animEffect transition="in" filter="wheel(1)">
                                      <p:cBhvr>
                                        <p:cTn id="155" dur="1000"/>
                                        <p:tgtEl>
                                          <p:spTgt spid="144"/>
                                        </p:tgtEl>
                                      </p:cBhvr>
                                    </p:animEffect>
                                  </p:childTnLst>
                                </p:cTn>
                              </p:par>
                              <p:par>
                                <p:cTn id="156" presetID="0" presetClass="path" presetSubtype="0" accel="50000" decel="50000" fill="hold" nodeType="withEffect">
                                  <p:stCondLst>
                                    <p:cond delay="14000"/>
                                  </p:stCondLst>
                                  <p:childTnLst>
                                    <p:animMotion origin="layout" path="M -3.33333E-6 2.96296E-6 L 0.24167 -0.24815 " pathEditMode="relative" rAng="0" ptsTypes="AA">
                                      <p:cBhvr>
                                        <p:cTn id="157" dur="2000" fill="hold"/>
                                        <p:tgtEl>
                                          <p:spTgt spid="144"/>
                                        </p:tgtEl>
                                        <p:attrNameLst>
                                          <p:attrName>ppt_x</p:attrName>
                                          <p:attrName>ppt_y</p:attrName>
                                        </p:attrNameLst>
                                      </p:cBhvr>
                                      <p:rCtr x="12083" y="-12407"/>
                                    </p:animMotion>
                                  </p:childTnLst>
                                </p:cTn>
                              </p:par>
                              <p:par>
                                <p:cTn id="158" presetID="9" presetClass="exit" presetSubtype="0" fill="hold" nodeType="withEffect">
                                  <p:stCondLst>
                                    <p:cond delay="15000"/>
                                  </p:stCondLst>
                                  <p:childTnLst>
                                    <p:animEffect transition="out" filter="dissolve">
                                      <p:cBhvr>
                                        <p:cTn id="159" dur="500"/>
                                        <p:tgtEl>
                                          <p:spTgt spid="144"/>
                                        </p:tgtEl>
                                      </p:cBhvr>
                                    </p:animEffect>
                                    <p:set>
                                      <p:cBhvr>
                                        <p:cTn id="160" dur="1" fill="hold">
                                          <p:stCondLst>
                                            <p:cond delay="499"/>
                                          </p:stCondLst>
                                        </p:cTn>
                                        <p:tgtEl>
                                          <p:spTgt spid="144"/>
                                        </p:tgtEl>
                                        <p:attrNameLst>
                                          <p:attrName>style.visibility</p:attrName>
                                        </p:attrNameLst>
                                      </p:cBhvr>
                                      <p:to>
                                        <p:strVal val="hidden"/>
                                      </p:to>
                                    </p:set>
                                  </p:childTnLst>
                                </p:cTn>
                              </p:par>
                              <p:par>
                                <p:cTn id="161" presetID="1" presetClass="entr" presetSubtype="0" fill="hold" nodeType="withEffect">
                                  <p:stCondLst>
                                    <p:cond delay="16000"/>
                                  </p:stCondLst>
                                  <p:childTnLst>
                                    <p:set>
                                      <p:cBhvr>
                                        <p:cTn id="162" dur="1" fill="hold">
                                          <p:stCondLst>
                                            <p:cond delay="0"/>
                                          </p:stCondLst>
                                        </p:cTn>
                                        <p:tgtEl>
                                          <p:spTgt spid="145"/>
                                        </p:tgtEl>
                                        <p:attrNameLst>
                                          <p:attrName>style.visibility</p:attrName>
                                        </p:attrNameLst>
                                      </p:cBhvr>
                                      <p:to>
                                        <p:strVal val="visible"/>
                                      </p:to>
                                    </p:set>
                                  </p:childTnLst>
                                </p:cTn>
                              </p:par>
                              <p:par>
                                <p:cTn id="163" presetID="1" presetClass="exit" presetSubtype="0" fill="hold" nodeType="withEffect">
                                  <p:stCondLst>
                                    <p:cond delay="18000"/>
                                  </p:stCondLst>
                                  <p:childTnLst>
                                    <p:set>
                                      <p:cBhvr>
                                        <p:cTn id="164" dur="1" fill="hold">
                                          <p:stCondLst>
                                            <p:cond delay="0"/>
                                          </p:stCondLst>
                                        </p:cTn>
                                        <p:tgtEl>
                                          <p:spTgt spid="145"/>
                                        </p:tgtEl>
                                        <p:attrNameLst>
                                          <p:attrName>style.visibility</p:attrName>
                                        </p:attrNameLst>
                                      </p:cBhvr>
                                      <p:to>
                                        <p:strVal val="hidden"/>
                                      </p:to>
                                    </p:set>
                                  </p:childTnLst>
                                </p:cTn>
                              </p:par>
                              <p:par>
                                <p:cTn id="165" presetID="1" presetClass="entr" presetSubtype="0" fill="hold" grpId="1" nodeType="withEffect">
                                  <p:stCondLst>
                                    <p:cond delay="14000"/>
                                  </p:stCondLst>
                                  <p:childTnLst>
                                    <p:set>
                                      <p:cBhvr>
                                        <p:cTn id="166" dur="1" fill="hold">
                                          <p:stCondLst>
                                            <p:cond delay="0"/>
                                          </p:stCondLst>
                                        </p:cTn>
                                        <p:tgtEl>
                                          <p:spTgt spid="200"/>
                                        </p:tgtEl>
                                        <p:attrNameLst>
                                          <p:attrName>style.visibility</p:attrName>
                                        </p:attrNameLst>
                                      </p:cBhvr>
                                      <p:to>
                                        <p:strVal val="visible"/>
                                      </p:to>
                                    </p:set>
                                  </p:childTnLst>
                                </p:cTn>
                              </p:par>
                              <p:par>
                                <p:cTn id="167" presetID="1" presetClass="exit" presetSubtype="0" fill="hold" grpId="0" nodeType="withEffect">
                                  <p:stCondLst>
                                    <p:cond delay="16000"/>
                                  </p:stCondLst>
                                  <p:childTnLst>
                                    <p:set>
                                      <p:cBhvr>
                                        <p:cTn id="168" dur="1" fill="hold">
                                          <p:stCondLst>
                                            <p:cond delay="0"/>
                                          </p:stCondLst>
                                        </p:cTn>
                                        <p:tgtEl>
                                          <p:spTgt spid="200"/>
                                        </p:tgtEl>
                                        <p:attrNameLst>
                                          <p:attrName>style.visibility</p:attrName>
                                        </p:attrNameLst>
                                      </p:cBhvr>
                                      <p:to>
                                        <p:strVal val="hidden"/>
                                      </p:to>
                                    </p:set>
                                  </p:childTnLst>
                                </p:cTn>
                              </p:par>
                              <p:par>
                                <p:cTn id="169" presetID="21" presetClass="entr" presetSubtype="1" fill="hold" nodeType="withEffect">
                                  <p:stCondLst>
                                    <p:cond delay="16000"/>
                                  </p:stCondLst>
                                  <p:childTnLst>
                                    <p:set>
                                      <p:cBhvr>
                                        <p:cTn id="170" dur="1" fill="hold">
                                          <p:stCondLst>
                                            <p:cond delay="0"/>
                                          </p:stCondLst>
                                        </p:cTn>
                                        <p:tgtEl>
                                          <p:spTgt spid="148"/>
                                        </p:tgtEl>
                                        <p:attrNameLst>
                                          <p:attrName>style.visibility</p:attrName>
                                        </p:attrNameLst>
                                      </p:cBhvr>
                                      <p:to>
                                        <p:strVal val="visible"/>
                                      </p:to>
                                    </p:set>
                                    <p:animEffect transition="in" filter="wheel(1)">
                                      <p:cBhvr>
                                        <p:cTn id="171" dur="1000"/>
                                        <p:tgtEl>
                                          <p:spTgt spid="148"/>
                                        </p:tgtEl>
                                      </p:cBhvr>
                                    </p:animEffect>
                                  </p:childTnLst>
                                </p:cTn>
                              </p:par>
                              <p:par>
                                <p:cTn id="172" presetID="0" presetClass="path" presetSubtype="0" accel="50000" decel="50000" fill="hold" nodeType="withEffect">
                                  <p:stCondLst>
                                    <p:cond delay="16000"/>
                                  </p:stCondLst>
                                  <p:childTnLst>
                                    <p:animMotion origin="layout" path="M -3.33333E-6 2.96296E-6 L 0.24167 -0.24815 " pathEditMode="relative" rAng="0" ptsTypes="AA">
                                      <p:cBhvr>
                                        <p:cTn id="173" dur="2000" fill="hold"/>
                                        <p:tgtEl>
                                          <p:spTgt spid="148"/>
                                        </p:tgtEl>
                                        <p:attrNameLst>
                                          <p:attrName>ppt_x</p:attrName>
                                          <p:attrName>ppt_y</p:attrName>
                                        </p:attrNameLst>
                                      </p:cBhvr>
                                      <p:rCtr x="12083" y="-12407"/>
                                    </p:animMotion>
                                  </p:childTnLst>
                                </p:cTn>
                              </p:par>
                              <p:par>
                                <p:cTn id="174" presetID="9" presetClass="exit" presetSubtype="0" fill="hold" nodeType="withEffect">
                                  <p:stCondLst>
                                    <p:cond delay="17000"/>
                                  </p:stCondLst>
                                  <p:childTnLst>
                                    <p:animEffect transition="out" filter="dissolve">
                                      <p:cBhvr>
                                        <p:cTn id="175" dur="500"/>
                                        <p:tgtEl>
                                          <p:spTgt spid="148"/>
                                        </p:tgtEl>
                                      </p:cBhvr>
                                    </p:animEffect>
                                    <p:set>
                                      <p:cBhvr>
                                        <p:cTn id="176" dur="1" fill="hold">
                                          <p:stCondLst>
                                            <p:cond delay="499"/>
                                          </p:stCondLst>
                                        </p:cTn>
                                        <p:tgtEl>
                                          <p:spTgt spid="148"/>
                                        </p:tgtEl>
                                        <p:attrNameLst>
                                          <p:attrName>style.visibility</p:attrName>
                                        </p:attrNameLst>
                                      </p:cBhvr>
                                      <p:to>
                                        <p:strVal val="hidden"/>
                                      </p:to>
                                    </p:set>
                                  </p:childTnLst>
                                </p:cTn>
                              </p:par>
                              <p:par>
                                <p:cTn id="177" presetID="1" presetClass="entr" presetSubtype="0" fill="hold" nodeType="withEffect">
                                  <p:stCondLst>
                                    <p:cond delay="18000"/>
                                  </p:stCondLst>
                                  <p:childTnLst>
                                    <p:set>
                                      <p:cBhvr>
                                        <p:cTn id="178" dur="1" fill="hold">
                                          <p:stCondLst>
                                            <p:cond delay="0"/>
                                          </p:stCondLst>
                                        </p:cTn>
                                        <p:tgtEl>
                                          <p:spTgt spid="149"/>
                                        </p:tgtEl>
                                        <p:attrNameLst>
                                          <p:attrName>style.visibility</p:attrName>
                                        </p:attrNameLst>
                                      </p:cBhvr>
                                      <p:to>
                                        <p:strVal val="visible"/>
                                      </p:to>
                                    </p:set>
                                  </p:childTnLst>
                                </p:cTn>
                              </p:par>
                              <p:par>
                                <p:cTn id="179" presetID="1" presetClass="exit" presetSubtype="0" fill="hold" nodeType="withEffect">
                                  <p:stCondLst>
                                    <p:cond delay="20000"/>
                                  </p:stCondLst>
                                  <p:childTnLst>
                                    <p:set>
                                      <p:cBhvr>
                                        <p:cTn id="180" dur="1" fill="hold">
                                          <p:stCondLst>
                                            <p:cond delay="0"/>
                                          </p:stCondLst>
                                        </p:cTn>
                                        <p:tgtEl>
                                          <p:spTgt spid="149"/>
                                        </p:tgtEl>
                                        <p:attrNameLst>
                                          <p:attrName>style.visibility</p:attrName>
                                        </p:attrNameLst>
                                      </p:cBhvr>
                                      <p:to>
                                        <p:strVal val="hidden"/>
                                      </p:to>
                                    </p:set>
                                  </p:childTnLst>
                                </p:cTn>
                              </p:par>
                              <p:par>
                                <p:cTn id="181" presetID="1" presetClass="entr" presetSubtype="0" fill="hold" grpId="1" nodeType="withEffect">
                                  <p:stCondLst>
                                    <p:cond delay="16000"/>
                                  </p:stCondLst>
                                  <p:childTnLst>
                                    <p:set>
                                      <p:cBhvr>
                                        <p:cTn id="182" dur="1" fill="hold">
                                          <p:stCondLst>
                                            <p:cond delay="0"/>
                                          </p:stCondLst>
                                        </p:cTn>
                                        <p:tgtEl>
                                          <p:spTgt spid="201"/>
                                        </p:tgtEl>
                                        <p:attrNameLst>
                                          <p:attrName>style.visibility</p:attrName>
                                        </p:attrNameLst>
                                      </p:cBhvr>
                                      <p:to>
                                        <p:strVal val="visible"/>
                                      </p:to>
                                    </p:set>
                                  </p:childTnLst>
                                </p:cTn>
                              </p:par>
                              <p:par>
                                <p:cTn id="183" presetID="1" presetClass="exit" presetSubtype="0" fill="hold" grpId="0" nodeType="withEffect">
                                  <p:stCondLst>
                                    <p:cond delay="18000"/>
                                  </p:stCondLst>
                                  <p:childTnLst>
                                    <p:set>
                                      <p:cBhvr>
                                        <p:cTn id="184" dur="1" fill="hold">
                                          <p:stCondLst>
                                            <p:cond delay="0"/>
                                          </p:stCondLst>
                                        </p:cTn>
                                        <p:tgtEl>
                                          <p:spTgt spid="201"/>
                                        </p:tgtEl>
                                        <p:attrNameLst>
                                          <p:attrName>style.visibility</p:attrName>
                                        </p:attrNameLst>
                                      </p:cBhvr>
                                      <p:to>
                                        <p:strVal val="hidden"/>
                                      </p:to>
                                    </p:set>
                                  </p:childTnLst>
                                </p:cTn>
                              </p:par>
                              <p:par>
                                <p:cTn id="185" presetID="21" presetClass="entr" presetSubtype="1" fill="hold" nodeType="withEffect">
                                  <p:stCondLst>
                                    <p:cond delay="18000"/>
                                  </p:stCondLst>
                                  <p:childTnLst>
                                    <p:set>
                                      <p:cBhvr>
                                        <p:cTn id="186" dur="1" fill="hold">
                                          <p:stCondLst>
                                            <p:cond delay="0"/>
                                          </p:stCondLst>
                                        </p:cTn>
                                        <p:tgtEl>
                                          <p:spTgt spid="153"/>
                                        </p:tgtEl>
                                        <p:attrNameLst>
                                          <p:attrName>style.visibility</p:attrName>
                                        </p:attrNameLst>
                                      </p:cBhvr>
                                      <p:to>
                                        <p:strVal val="visible"/>
                                      </p:to>
                                    </p:set>
                                    <p:animEffect transition="in" filter="wheel(1)">
                                      <p:cBhvr>
                                        <p:cTn id="187" dur="1000"/>
                                        <p:tgtEl>
                                          <p:spTgt spid="153"/>
                                        </p:tgtEl>
                                      </p:cBhvr>
                                    </p:animEffect>
                                  </p:childTnLst>
                                </p:cTn>
                              </p:par>
                              <p:par>
                                <p:cTn id="188" presetID="0" presetClass="path" presetSubtype="0" accel="50000" decel="50000" fill="hold" nodeType="withEffect">
                                  <p:stCondLst>
                                    <p:cond delay="18000"/>
                                  </p:stCondLst>
                                  <p:childTnLst>
                                    <p:animMotion origin="layout" path="M -3.33333E-6 2.96296E-6 L 0.24167 -0.24815 " pathEditMode="relative" rAng="0" ptsTypes="AA">
                                      <p:cBhvr>
                                        <p:cTn id="189" dur="2000" fill="hold"/>
                                        <p:tgtEl>
                                          <p:spTgt spid="153"/>
                                        </p:tgtEl>
                                        <p:attrNameLst>
                                          <p:attrName>ppt_x</p:attrName>
                                          <p:attrName>ppt_y</p:attrName>
                                        </p:attrNameLst>
                                      </p:cBhvr>
                                      <p:rCtr x="12083" y="-12407"/>
                                    </p:animMotion>
                                  </p:childTnLst>
                                </p:cTn>
                              </p:par>
                              <p:par>
                                <p:cTn id="190" presetID="9" presetClass="exit" presetSubtype="0" fill="hold" nodeType="withEffect">
                                  <p:stCondLst>
                                    <p:cond delay="19000"/>
                                  </p:stCondLst>
                                  <p:childTnLst>
                                    <p:animEffect transition="out" filter="dissolve">
                                      <p:cBhvr>
                                        <p:cTn id="191" dur="500"/>
                                        <p:tgtEl>
                                          <p:spTgt spid="153"/>
                                        </p:tgtEl>
                                      </p:cBhvr>
                                    </p:animEffect>
                                    <p:set>
                                      <p:cBhvr>
                                        <p:cTn id="192" dur="1" fill="hold">
                                          <p:stCondLst>
                                            <p:cond delay="499"/>
                                          </p:stCondLst>
                                        </p:cTn>
                                        <p:tgtEl>
                                          <p:spTgt spid="153"/>
                                        </p:tgtEl>
                                        <p:attrNameLst>
                                          <p:attrName>style.visibility</p:attrName>
                                        </p:attrNameLst>
                                      </p:cBhvr>
                                      <p:to>
                                        <p:strVal val="hidden"/>
                                      </p:to>
                                    </p:set>
                                  </p:childTnLst>
                                </p:cTn>
                              </p:par>
                              <p:par>
                                <p:cTn id="193" presetID="22" presetClass="entr" presetSubtype="1" fill="hold" nodeType="withEffect">
                                  <p:stCondLst>
                                    <p:cond delay="18000"/>
                                  </p:stCondLst>
                                  <p:childTnLst>
                                    <p:set>
                                      <p:cBhvr>
                                        <p:cTn id="194" dur="1" fill="hold">
                                          <p:stCondLst>
                                            <p:cond delay="0"/>
                                          </p:stCondLst>
                                        </p:cTn>
                                        <p:tgtEl>
                                          <p:spTgt spid="154"/>
                                        </p:tgtEl>
                                        <p:attrNameLst>
                                          <p:attrName>style.visibility</p:attrName>
                                        </p:attrNameLst>
                                      </p:cBhvr>
                                      <p:to>
                                        <p:strVal val="visible"/>
                                      </p:to>
                                    </p:set>
                                    <p:animEffect transition="in" filter="wipe(up)">
                                      <p:cBhvr>
                                        <p:cTn id="195" dur="1000"/>
                                        <p:tgtEl>
                                          <p:spTgt spid="154"/>
                                        </p:tgtEl>
                                      </p:cBhvr>
                                    </p:animEffect>
                                  </p:childTnLst>
                                </p:cTn>
                              </p:par>
                              <p:par>
                                <p:cTn id="196" presetID="0" presetClass="path" presetSubtype="0" accel="50000" decel="50000" fill="hold" nodeType="withEffect">
                                  <p:stCondLst>
                                    <p:cond delay="18000"/>
                                  </p:stCondLst>
                                  <p:childTnLst>
                                    <p:animMotion origin="layout" path="M -2.22222E-6 3.7037E-7 L -0.325 0.25555 " pathEditMode="relative" ptsTypes="AA">
                                      <p:cBhvr>
                                        <p:cTn id="197" dur="2000" fill="hold"/>
                                        <p:tgtEl>
                                          <p:spTgt spid="154"/>
                                        </p:tgtEl>
                                        <p:attrNameLst>
                                          <p:attrName>ppt_x</p:attrName>
                                          <p:attrName>ppt_y</p:attrName>
                                        </p:attrNameLst>
                                      </p:cBhvr>
                                    </p:animMotion>
                                  </p:childTnLst>
                                </p:cTn>
                              </p:par>
                              <p:par>
                                <p:cTn id="198" presetID="9" presetClass="exit" presetSubtype="0" fill="hold" nodeType="withEffect">
                                  <p:stCondLst>
                                    <p:cond delay="19000"/>
                                  </p:stCondLst>
                                  <p:childTnLst>
                                    <p:animEffect transition="out" filter="dissolve">
                                      <p:cBhvr>
                                        <p:cTn id="199" dur="500"/>
                                        <p:tgtEl>
                                          <p:spTgt spid="154"/>
                                        </p:tgtEl>
                                      </p:cBhvr>
                                    </p:animEffect>
                                    <p:set>
                                      <p:cBhvr>
                                        <p:cTn id="200" dur="1" fill="hold">
                                          <p:stCondLst>
                                            <p:cond delay="499"/>
                                          </p:stCondLst>
                                        </p:cTn>
                                        <p:tgtEl>
                                          <p:spTgt spid="154"/>
                                        </p:tgtEl>
                                        <p:attrNameLst>
                                          <p:attrName>style.visibility</p:attrName>
                                        </p:attrNameLst>
                                      </p:cBhvr>
                                      <p:to>
                                        <p:strVal val="hidden"/>
                                      </p:to>
                                    </p:set>
                                  </p:childTnLst>
                                </p:cTn>
                              </p:par>
                              <p:par>
                                <p:cTn id="201" presetID="1" presetClass="entr" presetSubtype="0" fill="hold" nodeType="withEffect">
                                  <p:stCondLst>
                                    <p:cond delay="20000"/>
                                  </p:stCondLst>
                                  <p:childTnLst>
                                    <p:set>
                                      <p:cBhvr>
                                        <p:cTn id="202" dur="1" fill="hold">
                                          <p:stCondLst>
                                            <p:cond delay="0"/>
                                          </p:stCondLst>
                                        </p:cTn>
                                        <p:tgtEl>
                                          <p:spTgt spid="155"/>
                                        </p:tgtEl>
                                        <p:attrNameLst>
                                          <p:attrName>style.visibility</p:attrName>
                                        </p:attrNameLst>
                                      </p:cBhvr>
                                      <p:to>
                                        <p:strVal val="visible"/>
                                      </p:to>
                                    </p:set>
                                  </p:childTnLst>
                                </p:cTn>
                              </p:par>
                              <p:par>
                                <p:cTn id="203" presetID="1" presetClass="exit" presetSubtype="0" fill="hold" nodeType="withEffect">
                                  <p:stCondLst>
                                    <p:cond delay="22000"/>
                                  </p:stCondLst>
                                  <p:childTnLst>
                                    <p:set>
                                      <p:cBhvr>
                                        <p:cTn id="204" dur="1" fill="hold">
                                          <p:stCondLst>
                                            <p:cond delay="0"/>
                                          </p:stCondLst>
                                        </p:cTn>
                                        <p:tgtEl>
                                          <p:spTgt spid="155"/>
                                        </p:tgtEl>
                                        <p:attrNameLst>
                                          <p:attrName>style.visibility</p:attrName>
                                        </p:attrNameLst>
                                      </p:cBhvr>
                                      <p:to>
                                        <p:strVal val="hidden"/>
                                      </p:to>
                                    </p:set>
                                  </p:childTnLst>
                                </p:cTn>
                              </p:par>
                              <p:par>
                                <p:cTn id="205" presetID="1" presetClass="entr" presetSubtype="0" fill="hold" grpId="1" nodeType="withEffect">
                                  <p:stCondLst>
                                    <p:cond delay="18000"/>
                                  </p:stCondLst>
                                  <p:childTnLst>
                                    <p:set>
                                      <p:cBhvr>
                                        <p:cTn id="206" dur="1" fill="hold">
                                          <p:stCondLst>
                                            <p:cond delay="0"/>
                                          </p:stCondLst>
                                        </p:cTn>
                                        <p:tgtEl>
                                          <p:spTgt spid="202"/>
                                        </p:tgtEl>
                                        <p:attrNameLst>
                                          <p:attrName>style.visibility</p:attrName>
                                        </p:attrNameLst>
                                      </p:cBhvr>
                                      <p:to>
                                        <p:strVal val="visible"/>
                                      </p:to>
                                    </p:set>
                                  </p:childTnLst>
                                </p:cTn>
                              </p:par>
                              <p:par>
                                <p:cTn id="207" presetID="1" presetClass="exit" presetSubtype="0" fill="hold" grpId="0" nodeType="withEffect">
                                  <p:stCondLst>
                                    <p:cond delay="20000"/>
                                  </p:stCondLst>
                                  <p:childTnLst>
                                    <p:set>
                                      <p:cBhvr>
                                        <p:cTn id="208" dur="1" fill="hold">
                                          <p:stCondLst>
                                            <p:cond delay="0"/>
                                          </p:stCondLst>
                                        </p:cTn>
                                        <p:tgtEl>
                                          <p:spTgt spid="202"/>
                                        </p:tgtEl>
                                        <p:attrNameLst>
                                          <p:attrName>style.visibility</p:attrName>
                                        </p:attrNameLst>
                                      </p:cBhvr>
                                      <p:to>
                                        <p:strVal val="hidden"/>
                                      </p:to>
                                    </p:set>
                                  </p:childTnLst>
                                </p:cTn>
                              </p:par>
                              <p:par>
                                <p:cTn id="209" presetID="21" presetClass="entr" presetSubtype="1" fill="hold" nodeType="withEffect">
                                  <p:stCondLst>
                                    <p:cond delay="20000"/>
                                  </p:stCondLst>
                                  <p:childTnLst>
                                    <p:set>
                                      <p:cBhvr>
                                        <p:cTn id="210" dur="1" fill="hold">
                                          <p:stCondLst>
                                            <p:cond delay="0"/>
                                          </p:stCondLst>
                                        </p:cTn>
                                        <p:tgtEl>
                                          <p:spTgt spid="158"/>
                                        </p:tgtEl>
                                        <p:attrNameLst>
                                          <p:attrName>style.visibility</p:attrName>
                                        </p:attrNameLst>
                                      </p:cBhvr>
                                      <p:to>
                                        <p:strVal val="visible"/>
                                      </p:to>
                                    </p:set>
                                    <p:animEffect transition="in" filter="wheel(1)">
                                      <p:cBhvr>
                                        <p:cTn id="211" dur="1000"/>
                                        <p:tgtEl>
                                          <p:spTgt spid="158"/>
                                        </p:tgtEl>
                                      </p:cBhvr>
                                    </p:animEffect>
                                  </p:childTnLst>
                                </p:cTn>
                              </p:par>
                              <p:par>
                                <p:cTn id="212" presetID="0" presetClass="path" presetSubtype="0" accel="50000" decel="50000" fill="hold" nodeType="withEffect">
                                  <p:stCondLst>
                                    <p:cond delay="20000"/>
                                  </p:stCondLst>
                                  <p:childTnLst>
                                    <p:animMotion origin="layout" path="M -3.33333E-6 2.96296E-6 L 0.24167 -0.24815 " pathEditMode="relative" rAng="0" ptsTypes="AA">
                                      <p:cBhvr>
                                        <p:cTn id="213" dur="2000" fill="hold"/>
                                        <p:tgtEl>
                                          <p:spTgt spid="158"/>
                                        </p:tgtEl>
                                        <p:attrNameLst>
                                          <p:attrName>ppt_x</p:attrName>
                                          <p:attrName>ppt_y</p:attrName>
                                        </p:attrNameLst>
                                      </p:cBhvr>
                                      <p:rCtr x="12083" y="-12407"/>
                                    </p:animMotion>
                                  </p:childTnLst>
                                </p:cTn>
                              </p:par>
                              <p:par>
                                <p:cTn id="214" presetID="9" presetClass="exit" presetSubtype="0" fill="hold" nodeType="withEffect">
                                  <p:stCondLst>
                                    <p:cond delay="21000"/>
                                  </p:stCondLst>
                                  <p:childTnLst>
                                    <p:animEffect transition="out" filter="dissolve">
                                      <p:cBhvr>
                                        <p:cTn id="215" dur="500"/>
                                        <p:tgtEl>
                                          <p:spTgt spid="158"/>
                                        </p:tgtEl>
                                      </p:cBhvr>
                                    </p:animEffect>
                                    <p:set>
                                      <p:cBhvr>
                                        <p:cTn id="216" dur="1" fill="hold">
                                          <p:stCondLst>
                                            <p:cond delay="499"/>
                                          </p:stCondLst>
                                        </p:cTn>
                                        <p:tgtEl>
                                          <p:spTgt spid="158"/>
                                        </p:tgtEl>
                                        <p:attrNameLst>
                                          <p:attrName>style.visibility</p:attrName>
                                        </p:attrNameLst>
                                      </p:cBhvr>
                                      <p:to>
                                        <p:strVal val="hidden"/>
                                      </p:to>
                                    </p:set>
                                  </p:childTnLst>
                                </p:cTn>
                              </p:par>
                              <p:par>
                                <p:cTn id="217" presetID="1" presetClass="entr" presetSubtype="0" fill="hold" nodeType="withEffect">
                                  <p:stCondLst>
                                    <p:cond delay="22000"/>
                                  </p:stCondLst>
                                  <p:childTnLst>
                                    <p:set>
                                      <p:cBhvr>
                                        <p:cTn id="218" dur="1" fill="hold">
                                          <p:stCondLst>
                                            <p:cond delay="0"/>
                                          </p:stCondLst>
                                        </p:cTn>
                                        <p:tgtEl>
                                          <p:spTgt spid="159"/>
                                        </p:tgtEl>
                                        <p:attrNameLst>
                                          <p:attrName>style.visibility</p:attrName>
                                        </p:attrNameLst>
                                      </p:cBhvr>
                                      <p:to>
                                        <p:strVal val="visible"/>
                                      </p:to>
                                    </p:set>
                                  </p:childTnLst>
                                </p:cTn>
                              </p:par>
                              <p:par>
                                <p:cTn id="219" presetID="1" presetClass="exit" presetSubtype="0" fill="hold" nodeType="withEffect">
                                  <p:stCondLst>
                                    <p:cond delay="24000"/>
                                  </p:stCondLst>
                                  <p:childTnLst>
                                    <p:set>
                                      <p:cBhvr>
                                        <p:cTn id="220" dur="1" fill="hold">
                                          <p:stCondLst>
                                            <p:cond delay="0"/>
                                          </p:stCondLst>
                                        </p:cTn>
                                        <p:tgtEl>
                                          <p:spTgt spid="159"/>
                                        </p:tgtEl>
                                        <p:attrNameLst>
                                          <p:attrName>style.visibility</p:attrName>
                                        </p:attrNameLst>
                                      </p:cBhvr>
                                      <p:to>
                                        <p:strVal val="hidden"/>
                                      </p:to>
                                    </p:set>
                                  </p:childTnLst>
                                </p:cTn>
                              </p:par>
                              <p:par>
                                <p:cTn id="221" presetID="1" presetClass="entr" presetSubtype="0" fill="hold" grpId="1" nodeType="withEffect">
                                  <p:stCondLst>
                                    <p:cond delay="20000"/>
                                  </p:stCondLst>
                                  <p:childTnLst>
                                    <p:set>
                                      <p:cBhvr>
                                        <p:cTn id="222" dur="1" fill="hold">
                                          <p:stCondLst>
                                            <p:cond delay="0"/>
                                          </p:stCondLst>
                                        </p:cTn>
                                        <p:tgtEl>
                                          <p:spTgt spid="203"/>
                                        </p:tgtEl>
                                        <p:attrNameLst>
                                          <p:attrName>style.visibility</p:attrName>
                                        </p:attrNameLst>
                                      </p:cBhvr>
                                      <p:to>
                                        <p:strVal val="visible"/>
                                      </p:to>
                                    </p:set>
                                  </p:childTnLst>
                                </p:cTn>
                              </p:par>
                              <p:par>
                                <p:cTn id="223" presetID="1" presetClass="exit" presetSubtype="0" fill="hold" grpId="0" nodeType="withEffect">
                                  <p:stCondLst>
                                    <p:cond delay="22000"/>
                                  </p:stCondLst>
                                  <p:childTnLst>
                                    <p:set>
                                      <p:cBhvr>
                                        <p:cTn id="224" dur="1" fill="hold">
                                          <p:stCondLst>
                                            <p:cond delay="0"/>
                                          </p:stCondLst>
                                        </p:cTn>
                                        <p:tgtEl>
                                          <p:spTgt spid="203"/>
                                        </p:tgtEl>
                                        <p:attrNameLst>
                                          <p:attrName>style.visibility</p:attrName>
                                        </p:attrNameLst>
                                      </p:cBhvr>
                                      <p:to>
                                        <p:strVal val="hidden"/>
                                      </p:to>
                                    </p:set>
                                  </p:childTnLst>
                                </p:cTn>
                              </p:par>
                              <p:par>
                                <p:cTn id="225" presetID="21" presetClass="entr" presetSubtype="1" fill="hold" nodeType="withEffect">
                                  <p:stCondLst>
                                    <p:cond delay="22000"/>
                                  </p:stCondLst>
                                  <p:childTnLst>
                                    <p:set>
                                      <p:cBhvr>
                                        <p:cTn id="226" dur="1" fill="hold">
                                          <p:stCondLst>
                                            <p:cond delay="0"/>
                                          </p:stCondLst>
                                        </p:cTn>
                                        <p:tgtEl>
                                          <p:spTgt spid="163"/>
                                        </p:tgtEl>
                                        <p:attrNameLst>
                                          <p:attrName>style.visibility</p:attrName>
                                        </p:attrNameLst>
                                      </p:cBhvr>
                                      <p:to>
                                        <p:strVal val="visible"/>
                                      </p:to>
                                    </p:set>
                                    <p:animEffect transition="in" filter="wheel(1)">
                                      <p:cBhvr>
                                        <p:cTn id="227" dur="1000"/>
                                        <p:tgtEl>
                                          <p:spTgt spid="163"/>
                                        </p:tgtEl>
                                      </p:cBhvr>
                                    </p:animEffect>
                                  </p:childTnLst>
                                </p:cTn>
                              </p:par>
                              <p:par>
                                <p:cTn id="228" presetID="0" presetClass="path" presetSubtype="0" accel="50000" decel="50000" fill="hold" nodeType="withEffect">
                                  <p:stCondLst>
                                    <p:cond delay="22000"/>
                                  </p:stCondLst>
                                  <p:childTnLst>
                                    <p:animMotion origin="layout" path="M -3.33333E-6 2.96296E-6 L 0.24167 -0.24815 " pathEditMode="relative" rAng="0" ptsTypes="AA">
                                      <p:cBhvr>
                                        <p:cTn id="229" dur="2000" fill="hold"/>
                                        <p:tgtEl>
                                          <p:spTgt spid="163"/>
                                        </p:tgtEl>
                                        <p:attrNameLst>
                                          <p:attrName>ppt_x</p:attrName>
                                          <p:attrName>ppt_y</p:attrName>
                                        </p:attrNameLst>
                                      </p:cBhvr>
                                      <p:rCtr x="12083" y="-12407"/>
                                    </p:animMotion>
                                  </p:childTnLst>
                                </p:cTn>
                              </p:par>
                              <p:par>
                                <p:cTn id="230" presetID="9" presetClass="exit" presetSubtype="0" fill="hold" nodeType="withEffect">
                                  <p:stCondLst>
                                    <p:cond delay="23000"/>
                                  </p:stCondLst>
                                  <p:childTnLst>
                                    <p:animEffect transition="out" filter="dissolve">
                                      <p:cBhvr>
                                        <p:cTn id="231" dur="500"/>
                                        <p:tgtEl>
                                          <p:spTgt spid="163"/>
                                        </p:tgtEl>
                                      </p:cBhvr>
                                    </p:animEffect>
                                    <p:set>
                                      <p:cBhvr>
                                        <p:cTn id="232" dur="1" fill="hold">
                                          <p:stCondLst>
                                            <p:cond delay="499"/>
                                          </p:stCondLst>
                                        </p:cTn>
                                        <p:tgtEl>
                                          <p:spTgt spid="163"/>
                                        </p:tgtEl>
                                        <p:attrNameLst>
                                          <p:attrName>style.visibility</p:attrName>
                                        </p:attrNameLst>
                                      </p:cBhvr>
                                      <p:to>
                                        <p:strVal val="hidden"/>
                                      </p:to>
                                    </p:set>
                                  </p:childTnLst>
                                </p:cTn>
                              </p:par>
                              <p:par>
                                <p:cTn id="233" presetID="1" presetClass="entr" presetSubtype="0" fill="hold" nodeType="withEffect">
                                  <p:stCondLst>
                                    <p:cond delay="24000"/>
                                  </p:stCondLst>
                                  <p:childTnLst>
                                    <p:set>
                                      <p:cBhvr>
                                        <p:cTn id="234" dur="1" fill="hold">
                                          <p:stCondLst>
                                            <p:cond delay="0"/>
                                          </p:stCondLst>
                                        </p:cTn>
                                        <p:tgtEl>
                                          <p:spTgt spid="164"/>
                                        </p:tgtEl>
                                        <p:attrNameLst>
                                          <p:attrName>style.visibility</p:attrName>
                                        </p:attrNameLst>
                                      </p:cBhvr>
                                      <p:to>
                                        <p:strVal val="visible"/>
                                      </p:to>
                                    </p:set>
                                  </p:childTnLst>
                                </p:cTn>
                              </p:par>
                              <p:par>
                                <p:cTn id="235" presetID="1" presetClass="exit" presetSubtype="0" fill="hold" nodeType="withEffect">
                                  <p:stCondLst>
                                    <p:cond delay="26000"/>
                                  </p:stCondLst>
                                  <p:childTnLst>
                                    <p:set>
                                      <p:cBhvr>
                                        <p:cTn id="236" dur="1" fill="hold">
                                          <p:stCondLst>
                                            <p:cond delay="0"/>
                                          </p:stCondLst>
                                        </p:cTn>
                                        <p:tgtEl>
                                          <p:spTgt spid="164"/>
                                        </p:tgtEl>
                                        <p:attrNameLst>
                                          <p:attrName>style.visibility</p:attrName>
                                        </p:attrNameLst>
                                      </p:cBhvr>
                                      <p:to>
                                        <p:strVal val="hidden"/>
                                      </p:to>
                                    </p:set>
                                  </p:childTnLst>
                                </p:cTn>
                              </p:par>
                              <p:par>
                                <p:cTn id="237" presetID="1" presetClass="entr" presetSubtype="0" fill="hold" grpId="1" nodeType="withEffect">
                                  <p:stCondLst>
                                    <p:cond delay="22000"/>
                                  </p:stCondLst>
                                  <p:childTnLst>
                                    <p:set>
                                      <p:cBhvr>
                                        <p:cTn id="238" dur="1" fill="hold">
                                          <p:stCondLst>
                                            <p:cond delay="0"/>
                                          </p:stCondLst>
                                        </p:cTn>
                                        <p:tgtEl>
                                          <p:spTgt spid="204"/>
                                        </p:tgtEl>
                                        <p:attrNameLst>
                                          <p:attrName>style.visibility</p:attrName>
                                        </p:attrNameLst>
                                      </p:cBhvr>
                                      <p:to>
                                        <p:strVal val="visible"/>
                                      </p:to>
                                    </p:set>
                                  </p:childTnLst>
                                </p:cTn>
                              </p:par>
                              <p:par>
                                <p:cTn id="239" presetID="1" presetClass="exit" presetSubtype="0" fill="hold" grpId="0" nodeType="withEffect">
                                  <p:stCondLst>
                                    <p:cond delay="24000"/>
                                  </p:stCondLst>
                                  <p:childTnLst>
                                    <p:set>
                                      <p:cBhvr>
                                        <p:cTn id="240" dur="1" fill="hold">
                                          <p:stCondLst>
                                            <p:cond delay="0"/>
                                          </p:stCondLst>
                                        </p:cTn>
                                        <p:tgtEl>
                                          <p:spTgt spid="204"/>
                                        </p:tgtEl>
                                        <p:attrNameLst>
                                          <p:attrName>style.visibility</p:attrName>
                                        </p:attrNameLst>
                                      </p:cBhvr>
                                      <p:to>
                                        <p:strVal val="hidden"/>
                                      </p:to>
                                    </p:set>
                                  </p:childTnLst>
                                </p:cTn>
                              </p:par>
                              <p:par>
                                <p:cTn id="241" presetID="21" presetClass="entr" presetSubtype="1" fill="hold" nodeType="withEffect">
                                  <p:stCondLst>
                                    <p:cond delay="24000"/>
                                  </p:stCondLst>
                                  <p:childTnLst>
                                    <p:set>
                                      <p:cBhvr>
                                        <p:cTn id="242" dur="1" fill="hold">
                                          <p:stCondLst>
                                            <p:cond delay="0"/>
                                          </p:stCondLst>
                                        </p:cTn>
                                        <p:tgtEl>
                                          <p:spTgt spid="167"/>
                                        </p:tgtEl>
                                        <p:attrNameLst>
                                          <p:attrName>style.visibility</p:attrName>
                                        </p:attrNameLst>
                                      </p:cBhvr>
                                      <p:to>
                                        <p:strVal val="visible"/>
                                      </p:to>
                                    </p:set>
                                    <p:animEffect transition="in" filter="wheel(1)">
                                      <p:cBhvr>
                                        <p:cTn id="243" dur="1000"/>
                                        <p:tgtEl>
                                          <p:spTgt spid="167"/>
                                        </p:tgtEl>
                                      </p:cBhvr>
                                    </p:animEffect>
                                  </p:childTnLst>
                                </p:cTn>
                              </p:par>
                              <p:par>
                                <p:cTn id="244" presetID="0" presetClass="path" presetSubtype="0" accel="50000" decel="50000" fill="hold" nodeType="withEffect">
                                  <p:stCondLst>
                                    <p:cond delay="24000"/>
                                  </p:stCondLst>
                                  <p:childTnLst>
                                    <p:animMotion origin="layout" path="M -3.33333E-6 2.96296E-6 L 0.24167 -0.24815 " pathEditMode="relative" rAng="0" ptsTypes="AA">
                                      <p:cBhvr>
                                        <p:cTn id="245" dur="2000" fill="hold"/>
                                        <p:tgtEl>
                                          <p:spTgt spid="167"/>
                                        </p:tgtEl>
                                        <p:attrNameLst>
                                          <p:attrName>ppt_x</p:attrName>
                                          <p:attrName>ppt_y</p:attrName>
                                        </p:attrNameLst>
                                      </p:cBhvr>
                                      <p:rCtr x="12083" y="-12407"/>
                                    </p:animMotion>
                                  </p:childTnLst>
                                </p:cTn>
                              </p:par>
                              <p:par>
                                <p:cTn id="246" presetID="9" presetClass="exit" presetSubtype="0" fill="hold" nodeType="withEffect">
                                  <p:stCondLst>
                                    <p:cond delay="25000"/>
                                  </p:stCondLst>
                                  <p:childTnLst>
                                    <p:animEffect transition="out" filter="dissolve">
                                      <p:cBhvr>
                                        <p:cTn id="247" dur="500"/>
                                        <p:tgtEl>
                                          <p:spTgt spid="167"/>
                                        </p:tgtEl>
                                      </p:cBhvr>
                                    </p:animEffect>
                                    <p:set>
                                      <p:cBhvr>
                                        <p:cTn id="248" dur="1" fill="hold">
                                          <p:stCondLst>
                                            <p:cond delay="499"/>
                                          </p:stCondLst>
                                        </p:cTn>
                                        <p:tgtEl>
                                          <p:spTgt spid="167"/>
                                        </p:tgtEl>
                                        <p:attrNameLst>
                                          <p:attrName>style.visibility</p:attrName>
                                        </p:attrNameLst>
                                      </p:cBhvr>
                                      <p:to>
                                        <p:strVal val="hidden"/>
                                      </p:to>
                                    </p:set>
                                  </p:childTnLst>
                                </p:cTn>
                              </p:par>
                              <p:par>
                                <p:cTn id="249" presetID="22" presetClass="entr" presetSubtype="1" fill="hold" nodeType="withEffect">
                                  <p:stCondLst>
                                    <p:cond delay="24000"/>
                                  </p:stCondLst>
                                  <p:childTnLst>
                                    <p:set>
                                      <p:cBhvr>
                                        <p:cTn id="250" dur="1" fill="hold">
                                          <p:stCondLst>
                                            <p:cond delay="0"/>
                                          </p:stCondLst>
                                        </p:cTn>
                                        <p:tgtEl>
                                          <p:spTgt spid="168"/>
                                        </p:tgtEl>
                                        <p:attrNameLst>
                                          <p:attrName>style.visibility</p:attrName>
                                        </p:attrNameLst>
                                      </p:cBhvr>
                                      <p:to>
                                        <p:strVal val="visible"/>
                                      </p:to>
                                    </p:set>
                                    <p:animEffect transition="in" filter="wipe(up)">
                                      <p:cBhvr>
                                        <p:cTn id="251" dur="1000"/>
                                        <p:tgtEl>
                                          <p:spTgt spid="168"/>
                                        </p:tgtEl>
                                      </p:cBhvr>
                                    </p:animEffect>
                                  </p:childTnLst>
                                </p:cTn>
                              </p:par>
                              <p:par>
                                <p:cTn id="252" presetID="0" presetClass="path" presetSubtype="0" accel="50000" decel="50000" fill="hold" nodeType="withEffect">
                                  <p:stCondLst>
                                    <p:cond delay="24000"/>
                                  </p:stCondLst>
                                  <p:childTnLst>
                                    <p:animMotion origin="layout" path="M -2.22222E-6 3.7037E-7 L -0.325 0.25555 " pathEditMode="relative" ptsTypes="AA">
                                      <p:cBhvr>
                                        <p:cTn id="253" dur="2000" fill="hold"/>
                                        <p:tgtEl>
                                          <p:spTgt spid="168"/>
                                        </p:tgtEl>
                                        <p:attrNameLst>
                                          <p:attrName>ppt_x</p:attrName>
                                          <p:attrName>ppt_y</p:attrName>
                                        </p:attrNameLst>
                                      </p:cBhvr>
                                    </p:animMotion>
                                  </p:childTnLst>
                                </p:cTn>
                              </p:par>
                              <p:par>
                                <p:cTn id="254" presetID="9" presetClass="exit" presetSubtype="0" fill="hold" nodeType="withEffect">
                                  <p:stCondLst>
                                    <p:cond delay="25000"/>
                                  </p:stCondLst>
                                  <p:childTnLst>
                                    <p:animEffect transition="out" filter="dissolve">
                                      <p:cBhvr>
                                        <p:cTn id="255" dur="500"/>
                                        <p:tgtEl>
                                          <p:spTgt spid="168"/>
                                        </p:tgtEl>
                                      </p:cBhvr>
                                    </p:animEffect>
                                    <p:set>
                                      <p:cBhvr>
                                        <p:cTn id="256" dur="1" fill="hold">
                                          <p:stCondLst>
                                            <p:cond delay="499"/>
                                          </p:stCondLst>
                                        </p:cTn>
                                        <p:tgtEl>
                                          <p:spTgt spid="168"/>
                                        </p:tgtEl>
                                        <p:attrNameLst>
                                          <p:attrName>style.visibility</p:attrName>
                                        </p:attrNameLst>
                                      </p:cBhvr>
                                      <p:to>
                                        <p:strVal val="hidden"/>
                                      </p:to>
                                    </p:set>
                                  </p:childTnLst>
                                </p:cTn>
                              </p:par>
                              <p:par>
                                <p:cTn id="257" presetID="1" presetClass="entr" presetSubtype="0" fill="hold" nodeType="withEffect">
                                  <p:stCondLst>
                                    <p:cond delay="26000"/>
                                  </p:stCondLst>
                                  <p:childTnLst>
                                    <p:set>
                                      <p:cBhvr>
                                        <p:cTn id="258" dur="1" fill="hold">
                                          <p:stCondLst>
                                            <p:cond delay="0"/>
                                          </p:stCondLst>
                                        </p:cTn>
                                        <p:tgtEl>
                                          <p:spTgt spid="169"/>
                                        </p:tgtEl>
                                        <p:attrNameLst>
                                          <p:attrName>style.visibility</p:attrName>
                                        </p:attrNameLst>
                                      </p:cBhvr>
                                      <p:to>
                                        <p:strVal val="visible"/>
                                      </p:to>
                                    </p:set>
                                  </p:childTnLst>
                                </p:cTn>
                              </p:par>
                              <p:par>
                                <p:cTn id="259" presetID="1" presetClass="exit" presetSubtype="0" fill="hold" nodeType="withEffect">
                                  <p:stCondLst>
                                    <p:cond delay="28000"/>
                                  </p:stCondLst>
                                  <p:childTnLst>
                                    <p:set>
                                      <p:cBhvr>
                                        <p:cTn id="260" dur="1" fill="hold">
                                          <p:stCondLst>
                                            <p:cond delay="0"/>
                                          </p:stCondLst>
                                        </p:cTn>
                                        <p:tgtEl>
                                          <p:spTgt spid="169"/>
                                        </p:tgtEl>
                                        <p:attrNameLst>
                                          <p:attrName>style.visibility</p:attrName>
                                        </p:attrNameLst>
                                      </p:cBhvr>
                                      <p:to>
                                        <p:strVal val="hidden"/>
                                      </p:to>
                                    </p:set>
                                  </p:childTnLst>
                                </p:cTn>
                              </p:par>
                              <p:par>
                                <p:cTn id="261" presetID="1" presetClass="entr" presetSubtype="0" fill="hold" grpId="1" nodeType="withEffect">
                                  <p:stCondLst>
                                    <p:cond delay="24000"/>
                                  </p:stCondLst>
                                  <p:childTnLst>
                                    <p:set>
                                      <p:cBhvr>
                                        <p:cTn id="262" dur="1" fill="hold">
                                          <p:stCondLst>
                                            <p:cond delay="0"/>
                                          </p:stCondLst>
                                        </p:cTn>
                                        <p:tgtEl>
                                          <p:spTgt spid="205"/>
                                        </p:tgtEl>
                                        <p:attrNameLst>
                                          <p:attrName>style.visibility</p:attrName>
                                        </p:attrNameLst>
                                      </p:cBhvr>
                                      <p:to>
                                        <p:strVal val="visible"/>
                                      </p:to>
                                    </p:set>
                                  </p:childTnLst>
                                </p:cTn>
                              </p:par>
                              <p:par>
                                <p:cTn id="263" presetID="1" presetClass="exit" presetSubtype="0" fill="hold" grpId="0" nodeType="withEffect">
                                  <p:stCondLst>
                                    <p:cond delay="26000"/>
                                  </p:stCondLst>
                                  <p:childTnLst>
                                    <p:set>
                                      <p:cBhvr>
                                        <p:cTn id="264" dur="1" fill="hold">
                                          <p:stCondLst>
                                            <p:cond delay="0"/>
                                          </p:stCondLst>
                                        </p:cTn>
                                        <p:tgtEl>
                                          <p:spTgt spid="205"/>
                                        </p:tgtEl>
                                        <p:attrNameLst>
                                          <p:attrName>style.visibility</p:attrName>
                                        </p:attrNameLst>
                                      </p:cBhvr>
                                      <p:to>
                                        <p:strVal val="hidden"/>
                                      </p:to>
                                    </p:set>
                                  </p:childTnLst>
                                </p:cTn>
                              </p:par>
                              <p:par>
                                <p:cTn id="265" presetID="21" presetClass="entr" presetSubtype="1" fill="hold" nodeType="withEffect">
                                  <p:stCondLst>
                                    <p:cond delay="26000"/>
                                  </p:stCondLst>
                                  <p:childTnLst>
                                    <p:set>
                                      <p:cBhvr>
                                        <p:cTn id="266" dur="1" fill="hold">
                                          <p:stCondLst>
                                            <p:cond delay="0"/>
                                          </p:stCondLst>
                                        </p:cTn>
                                        <p:tgtEl>
                                          <p:spTgt spid="173"/>
                                        </p:tgtEl>
                                        <p:attrNameLst>
                                          <p:attrName>style.visibility</p:attrName>
                                        </p:attrNameLst>
                                      </p:cBhvr>
                                      <p:to>
                                        <p:strVal val="visible"/>
                                      </p:to>
                                    </p:set>
                                    <p:animEffect transition="in" filter="wheel(1)">
                                      <p:cBhvr>
                                        <p:cTn id="267" dur="1000"/>
                                        <p:tgtEl>
                                          <p:spTgt spid="173"/>
                                        </p:tgtEl>
                                      </p:cBhvr>
                                    </p:animEffect>
                                  </p:childTnLst>
                                </p:cTn>
                              </p:par>
                              <p:par>
                                <p:cTn id="268" presetID="0" presetClass="path" presetSubtype="0" accel="50000" decel="50000" fill="hold" nodeType="withEffect">
                                  <p:stCondLst>
                                    <p:cond delay="26000"/>
                                  </p:stCondLst>
                                  <p:childTnLst>
                                    <p:animMotion origin="layout" path="M -3.33333E-6 2.96296E-6 L 0.24167 -0.24815 " pathEditMode="relative" rAng="0" ptsTypes="AA">
                                      <p:cBhvr>
                                        <p:cTn id="269" dur="2000" fill="hold"/>
                                        <p:tgtEl>
                                          <p:spTgt spid="173"/>
                                        </p:tgtEl>
                                        <p:attrNameLst>
                                          <p:attrName>ppt_x</p:attrName>
                                          <p:attrName>ppt_y</p:attrName>
                                        </p:attrNameLst>
                                      </p:cBhvr>
                                      <p:rCtr x="12083" y="-12407"/>
                                    </p:animMotion>
                                  </p:childTnLst>
                                </p:cTn>
                              </p:par>
                              <p:par>
                                <p:cTn id="270" presetID="9" presetClass="exit" presetSubtype="0" fill="hold" nodeType="withEffect">
                                  <p:stCondLst>
                                    <p:cond delay="27000"/>
                                  </p:stCondLst>
                                  <p:childTnLst>
                                    <p:animEffect transition="out" filter="dissolve">
                                      <p:cBhvr>
                                        <p:cTn id="271" dur="500"/>
                                        <p:tgtEl>
                                          <p:spTgt spid="173"/>
                                        </p:tgtEl>
                                      </p:cBhvr>
                                    </p:animEffect>
                                    <p:set>
                                      <p:cBhvr>
                                        <p:cTn id="272" dur="1" fill="hold">
                                          <p:stCondLst>
                                            <p:cond delay="499"/>
                                          </p:stCondLst>
                                        </p:cTn>
                                        <p:tgtEl>
                                          <p:spTgt spid="173"/>
                                        </p:tgtEl>
                                        <p:attrNameLst>
                                          <p:attrName>style.visibility</p:attrName>
                                        </p:attrNameLst>
                                      </p:cBhvr>
                                      <p:to>
                                        <p:strVal val="hidden"/>
                                      </p:to>
                                    </p:set>
                                  </p:childTnLst>
                                </p:cTn>
                              </p:par>
                              <p:par>
                                <p:cTn id="273" presetID="1" presetClass="entr" presetSubtype="0" fill="hold" nodeType="withEffect">
                                  <p:stCondLst>
                                    <p:cond delay="28000"/>
                                  </p:stCondLst>
                                  <p:childTnLst>
                                    <p:set>
                                      <p:cBhvr>
                                        <p:cTn id="274" dur="1" fill="hold">
                                          <p:stCondLst>
                                            <p:cond delay="0"/>
                                          </p:stCondLst>
                                        </p:cTn>
                                        <p:tgtEl>
                                          <p:spTgt spid="174"/>
                                        </p:tgtEl>
                                        <p:attrNameLst>
                                          <p:attrName>style.visibility</p:attrName>
                                        </p:attrNameLst>
                                      </p:cBhvr>
                                      <p:to>
                                        <p:strVal val="visible"/>
                                      </p:to>
                                    </p:set>
                                  </p:childTnLst>
                                </p:cTn>
                              </p:par>
                              <p:par>
                                <p:cTn id="275" presetID="1" presetClass="exit" presetSubtype="0" fill="hold" nodeType="withEffect">
                                  <p:stCondLst>
                                    <p:cond delay="30000"/>
                                  </p:stCondLst>
                                  <p:childTnLst>
                                    <p:set>
                                      <p:cBhvr>
                                        <p:cTn id="276" dur="1" fill="hold">
                                          <p:stCondLst>
                                            <p:cond delay="0"/>
                                          </p:stCondLst>
                                        </p:cTn>
                                        <p:tgtEl>
                                          <p:spTgt spid="174"/>
                                        </p:tgtEl>
                                        <p:attrNameLst>
                                          <p:attrName>style.visibility</p:attrName>
                                        </p:attrNameLst>
                                      </p:cBhvr>
                                      <p:to>
                                        <p:strVal val="hidden"/>
                                      </p:to>
                                    </p:set>
                                  </p:childTnLst>
                                </p:cTn>
                              </p:par>
                              <p:par>
                                <p:cTn id="277" presetID="1" presetClass="entr" presetSubtype="0" fill="hold" grpId="1" nodeType="withEffect">
                                  <p:stCondLst>
                                    <p:cond delay="26000"/>
                                  </p:stCondLst>
                                  <p:childTnLst>
                                    <p:set>
                                      <p:cBhvr>
                                        <p:cTn id="278" dur="1" fill="hold">
                                          <p:stCondLst>
                                            <p:cond delay="0"/>
                                          </p:stCondLst>
                                        </p:cTn>
                                        <p:tgtEl>
                                          <p:spTgt spid="206"/>
                                        </p:tgtEl>
                                        <p:attrNameLst>
                                          <p:attrName>style.visibility</p:attrName>
                                        </p:attrNameLst>
                                      </p:cBhvr>
                                      <p:to>
                                        <p:strVal val="visible"/>
                                      </p:to>
                                    </p:set>
                                  </p:childTnLst>
                                </p:cTn>
                              </p:par>
                              <p:par>
                                <p:cTn id="279" presetID="1" presetClass="exit" presetSubtype="0" fill="hold" grpId="0" nodeType="withEffect">
                                  <p:stCondLst>
                                    <p:cond delay="28000"/>
                                  </p:stCondLst>
                                  <p:childTnLst>
                                    <p:set>
                                      <p:cBhvr>
                                        <p:cTn id="280" dur="1" fill="hold">
                                          <p:stCondLst>
                                            <p:cond delay="0"/>
                                          </p:stCondLst>
                                        </p:cTn>
                                        <p:tgtEl>
                                          <p:spTgt spid="206"/>
                                        </p:tgtEl>
                                        <p:attrNameLst>
                                          <p:attrName>style.visibility</p:attrName>
                                        </p:attrNameLst>
                                      </p:cBhvr>
                                      <p:to>
                                        <p:strVal val="hidden"/>
                                      </p:to>
                                    </p:set>
                                  </p:childTnLst>
                                </p:cTn>
                              </p:par>
                              <p:par>
                                <p:cTn id="281" presetID="21" presetClass="entr" presetSubtype="1" fill="hold" nodeType="withEffect">
                                  <p:stCondLst>
                                    <p:cond delay="28000"/>
                                  </p:stCondLst>
                                  <p:childTnLst>
                                    <p:set>
                                      <p:cBhvr>
                                        <p:cTn id="282" dur="1" fill="hold">
                                          <p:stCondLst>
                                            <p:cond delay="0"/>
                                          </p:stCondLst>
                                        </p:cTn>
                                        <p:tgtEl>
                                          <p:spTgt spid="180"/>
                                        </p:tgtEl>
                                        <p:attrNameLst>
                                          <p:attrName>style.visibility</p:attrName>
                                        </p:attrNameLst>
                                      </p:cBhvr>
                                      <p:to>
                                        <p:strVal val="visible"/>
                                      </p:to>
                                    </p:set>
                                    <p:animEffect transition="in" filter="wheel(1)">
                                      <p:cBhvr>
                                        <p:cTn id="283" dur="1000"/>
                                        <p:tgtEl>
                                          <p:spTgt spid="180"/>
                                        </p:tgtEl>
                                      </p:cBhvr>
                                    </p:animEffect>
                                  </p:childTnLst>
                                </p:cTn>
                              </p:par>
                              <p:par>
                                <p:cTn id="284" presetID="0" presetClass="path" presetSubtype="0" accel="50000" decel="50000" fill="hold" nodeType="withEffect">
                                  <p:stCondLst>
                                    <p:cond delay="28000"/>
                                  </p:stCondLst>
                                  <p:childTnLst>
                                    <p:animMotion origin="layout" path="M -3.33333E-6 2.96296E-6 L 0.24167 -0.24815 " pathEditMode="relative" rAng="0" ptsTypes="AA">
                                      <p:cBhvr>
                                        <p:cTn id="285" dur="2000" fill="hold"/>
                                        <p:tgtEl>
                                          <p:spTgt spid="180"/>
                                        </p:tgtEl>
                                        <p:attrNameLst>
                                          <p:attrName>ppt_x</p:attrName>
                                          <p:attrName>ppt_y</p:attrName>
                                        </p:attrNameLst>
                                      </p:cBhvr>
                                      <p:rCtr x="12083" y="-12407"/>
                                    </p:animMotion>
                                  </p:childTnLst>
                                </p:cTn>
                              </p:par>
                              <p:par>
                                <p:cTn id="286" presetID="9" presetClass="exit" presetSubtype="0" fill="hold" nodeType="withEffect">
                                  <p:stCondLst>
                                    <p:cond delay="29000"/>
                                  </p:stCondLst>
                                  <p:childTnLst>
                                    <p:animEffect transition="out" filter="dissolve">
                                      <p:cBhvr>
                                        <p:cTn id="287" dur="500"/>
                                        <p:tgtEl>
                                          <p:spTgt spid="180"/>
                                        </p:tgtEl>
                                      </p:cBhvr>
                                    </p:animEffect>
                                    <p:set>
                                      <p:cBhvr>
                                        <p:cTn id="288" dur="1" fill="hold">
                                          <p:stCondLst>
                                            <p:cond delay="499"/>
                                          </p:stCondLst>
                                        </p:cTn>
                                        <p:tgtEl>
                                          <p:spTgt spid="180"/>
                                        </p:tgtEl>
                                        <p:attrNameLst>
                                          <p:attrName>style.visibility</p:attrName>
                                        </p:attrNameLst>
                                      </p:cBhvr>
                                      <p:to>
                                        <p:strVal val="hidden"/>
                                      </p:to>
                                    </p:set>
                                  </p:childTnLst>
                                </p:cTn>
                              </p:par>
                              <p:par>
                                <p:cTn id="289" presetID="1" presetClass="entr" presetSubtype="0" fill="hold" nodeType="withEffect">
                                  <p:stCondLst>
                                    <p:cond delay="30000"/>
                                  </p:stCondLst>
                                  <p:childTnLst>
                                    <p:set>
                                      <p:cBhvr>
                                        <p:cTn id="290" dur="1" fill="hold">
                                          <p:stCondLst>
                                            <p:cond delay="0"/>
                                          </p:stCondLst>
                                        </p:cTn>
                                        <p:tgtEl>
                                          <p:spTgt spid="182"/>
                                        </p:tgtEl>
                                        <p:attrNameLst>
                                          <p:attrName>style.visibility</p:attrName>
                                        </p:attrNameLst>
                                      </p:cBhvr>
                                      <p:to>
                                        <p:strVal val="visible"/>
                                      </p:to>
                                    </p:set>
                                  </p:childTnLst>
                                </p:cTn>
                              </p:par>
                              <p:par>
                                <p:cTn id="291" presetID="1" presetClass="entr" presetSubtype="0" fill="hold" grpId="1" nodeType="withEffect">
                                  <p:stCondLst>
                                    <p:cond delay="28000"/>
                                  </p:stCondLst>
                                  <p:childTnLst>
                                    <p:set>
                                      <p:cBhvr>
                                        <p:cTn id="292" dur="1" fill="hold">
                                          <p:stCondLst>
                                            <p:cond delay="0"/>
                                          </p:stCondLst>
                                        </p:cTn>
                                        <p:tgtEl>
                                          <p:spTgt spid="207"/>
                                        </p:tgtEl>
                                        <p:attrNameLst>
                                          <p:attrName>style.visibility</p:attrName>
                                        </p:attrNameLst>
                                      </p:cBhvr>
                                      <p:to>
                                        <p:strVal val="visible"/>
                                      </p:to>
                                    </p:set>
                                  </p:childTnLst>
                                </p:cTn>
                              </p:par>
                              <p:par>
                                <p:cTn id="293" presetID="1" presetClass="exit" presetSubtype="0" fill="hold" grpId="0" nodeType="withEffect">
                                  <p:stCondLst>
                                    <p:cond delay="30000"/>
                                  </p:stCondLst>
                                  <p:childTnLst>
                                    <p:set>
                                      <p:cBhvr>
                                        <p:cTn id="294" dur="1" fill="hold">
                                          <p:stCondLst>
                                            <p:cond delay="0"/>
                                          </p:stCondLst>
                                        </p:cTn>
                                        <p:tgtEl>
                                          <p:spTgt spid="207"/>
                                        </p:tgtEl>
                                        <p:attrNameLst>
                                          <p:attrName>style.visibility</p:attrName>
                                        </p:attrNameLst>
                                      </p:cBhvr>
                                      <p:to>
                                        <p:strVal val="hidden"/>
                                      </p:to>
                                    </p:set>
                                  </p:childTnLst>
                                </p:cTn>
                              </p:par>
                              <p:par>
                                <p:cTn id="295" presetID="21" presetClass="entr" presetSubtype="1" fill="hold" nodeType="withEffect">
                                  <p:stCondLst>
                                    <p:cond delay="30000"/>
                                  </p:stCondLst>
                                  <p:childTnLst>
                                    <p:set>
                                      <p:cBhvr>
                                        <p:cTn id="296" dur="1" fill="hold">
                                          <p:stCondLst>
                                            <p:cond delay="0"/>
                                          </p:stCondLst>
                                        </p:cTn>
                                        <p:tgtEl>
                                          <p:spTgt spid="185"/>
                                        </p:tgtEl>
                                        <p:attrNameLst>
                                          <p:attrName>style.visibility</p:attrName>
                                        </p:attrNameLst>
                                      </p:cBhvr>
                                      <p:to>
                                        <p:strVal val="visible"/>
                                      </p:to>
                                    </p:set>
                                    <p:animEffect transition="in" filter="wheel(1)">
                                      <p:cBhvr>
                                        <p:cTn id="297" dur="1000"/>
                                        <p:tgtEl>
                                          <p:spTgt spid="185"/>
                                        </p:tgtEl>
                                      </p:cBhvr>
                                    </p:animEffect>
                                  </p:childTnLst>
                                </p:cTn>
                              </p:par>
                              <p:par>
                                <p:cTn id="298" presetID="0" presetClass="path" presetSubtype="0" accel="50000" decel="50000" fill="hold" nodeType="withEffect">
                                  <p:stCondLst>
                                    <p:cond delay="30000"/>
                                  </p:stCondLst>
                                  <p:childTnLst>
                                    <p:animMotion origin="layout" path="M -3.33333E-6 2.96296E-6 L 0.24167 -0.24815 " pathEditMode="relative" rAng="0" ptsTypes="AA">
                                      <p:cBhvr>
                                        <p:cTn id="299" dur="2000" fill="hold"/>
                                        <p:tgtEl>
                                          <p:spTgt spid="185"/>
                                        </p:tgtEl>
                                        <p:attrNameLst>
                                          <p:attrName>ppt_x</p:attrName>
                                          <p:attrName>ppt_y</p:attrName>
                                        </p:attrNameLst>
                                      </p:cBhvr>
                                      <p:rCtr x="12083" y="-12407"/>
                                    </p:animMotion>
                                  </p:childTnLst>
                                </p:cTn>
                              </p:par>
                              <p:par>
                                <p:cTn id="300" presetID="9" presetClass="exit" presetSubtype="0" fill="hold" nodeType="withEffect">
                                  <p:stCondLst>
                                    <p:cond delay="31000"/>
                                  </p:stCondLst>
                                  <p:childTnLst>
                                    <p:animEffect transition="out" filter="dissolve">
                                      <p:cBhvr>
                                        <p:cTn id="301" dur="500"/>
                                        <p:tgtEl>
                                          <p:spTgt spid="185"/>
                                        </p:tgtEl>
                                      </p:cBhvr>
                                    </p:animEffect>
                                    <p:set>
                                      <p:cBhvr>
                                        <p:cTn id="302" dur="1" fill="hold">
                                          <p:stCondLst>
                                            <p:cond delay="499"/>
                                          </p:stCondLst>
                                        </p:cTn>
                                        <p:tgtEl>
                                          <p:spTgt spid="185"/>
                                        </p:tgtEl>
                                        <p:attrNameLst>
                                          <p:attrName>style.visibility</p:attrName>
                                        </p:attrNameLst>
                                      </p:cBhvr>
                                      <p:to>
                                        <p:strVal val="hidden"/>
                                      </p:to>
                                    </p:set>
                                  </p:childTnLst>
                                </p:cTn>
                              </p:par>
                              <p:par>
                                <p:cTn id="303" presetID="22" presetClass="entr" presetSubtype="1" fill="hold" nodeType="withEffect">
                                  <p:stCondLst>
                                    <p:cond delay="30000"/>
                                  </p:stCondLst>
                                  <p:childTnLst>
                                    <p:set>
                                      <p:cBhvr>
                                        <p:cTn id="304" dur="1" fill="hold">
                                          <p:stCondLst>
                                            <p:cond delay="0"/>
                                          </p:stCondLst>
                                        </p:cTn>
                                        <p:tgtEl>
                                          <p:spTgt spid="186"/>
                                        </p:tgtEl>
                                        <p:attrNameLst>
                                          <p:attrName>style.visibility</p:attrName>
                                        </p:attrNameLst>
                                      </p:cBhvr>
                                      <p:to>
                                        <p:strVal val="visible"/>
                                      </p:to>
                                    </p:set>
                                    <p:animEffect transition="in" filter="wipe(up)">
                                      <p:cBhvr>
                                        <p:cTn id="305" dur="1000"/>
                                        <p:tgtEl>
                                          <p:spTgt spid="186"/>
                                        </p:tgtEl>
                                      </p:cBhvr>
                                    </p:animEffect>
                                  </p:childTnLst>
                                </p:cTn>
                              </p:par>
                              <p:par>
                                <p:cTn id="306" presetID="0" presetClass="path" presetSubtype="0" accel="50000" decel="50000" fill="hold" nodeType="withEffect">
                                  <p:stCondLst>
                                    <p:cond delay="30000"/>
                                  </p:stCondLst>
                                  <p:childTnLst>
                                    <p:animMotion origin="layout" path="M -2.22222E-6 3.7037E-7 L -0.325 0.25555 " pathEditMode="relative" ptsTypes="AA">
                                      <p:cBhvr>
                                        <p:cTn id="307" dur="2000" fill="hold"/>
                                        <p:tgtEl>
                                          <p:spTgt spid="186"/>
                                        </p:tgtEl>
                                        <p:attrNameLst>
                                          <p:attrName>ppt_x</p:attrName>
                                          <p:attrName>ppt_y</p:attrName>
                                        </p:attrNameLst>
                                      </p:cBhvr>
                                    </p:animMotion>
                                  </p:childTnLst>
                                </p:cTn>
                              </p:par>
                              <p:par>
                                <p:cTn id="308" presetID="9" presetClass="exit" presetSubtype="0" fill="hold" nodeType="withEffect">
                                  <p:stCondLst>
                                    <p:cond delay="31000"/>
                                  </p:stCondLst>
                                  <p:childTnLst>
                                    <p:animEffect transition="out" filter="dissolve">
                                      <p:cBhvr>
                                        <p:cTn id="309" dur="500"/>
                                        <p:tgtEl>
                                          <p:spTgt spid="186"/>
                                        </p:tgtEl>
                                      </p:cBhvr>
                                    </p:animEffect>
                                    <p:set>
                                      <p:cBhvr>
                                        <p:cTn id="310" dur="1" fill="hold">
                                          <p:stCondLst>
                                            <p:cond delay="499"/>
                                          </p:stCondLst>
                                        </p:cTn>
                                        <p:tgtEl>
                                          <p:spTgt spid="186"/>
                                        </p:tgtEl>
                                        <p:attrNameLst>
                                          <p:attrName>style.visibility</p:attrName>
                                        </p:attrNameLst>
                                      </p:cBhvr>
                                      <p:to>
                                        <p:strVal val="hidden"/>
                                      </p:to>
                                    </p:set>
                                  </p:childTnLst>
                                </p:cTn>
                              </p:par>
                              <p:par>
                                <p:cTn id="311" presetID="1" presetClass="entr" presetSubtype="0" fill="hold" grpId="0" nodeType="withEffect">
                                  <p:stCondLst>
                                    <p:cond delay="30000"/>
                                  </p:stCondLst>
                                  <p:childTnLst>
                                    <p:set>
                                      <p:cBhvr>
                                        <p:cTn id="312" dur="1" fill="hold">
                                          <p:stCondLst>
                                            <p:cond delay="0"/>
                                          </p:stCondLst>
                                        </p:cTn>
                                        <p:tgtEl>
                                          <p:spTgt spid="208"/>
                                        </p:tgtEl>
                                        <p:attrNameLst>
                                          <p:attrName>style.visibility</p:attrName>
                                        </p:attrNameLst>
                                      </p:cBhvr>
                                      <p:to>
                                        <p:strVal val="visible"/>
                                      </p:to>
                                    </p:set>
                                  </p:childTnLst>
                                </p:cTn>
                              </p:par>
                              <p:par>
                                <p:cTn id="313" presetID="9" presetClass="entr" presetSubtype="0" fill="hold" grpId="0" nodeType="withEffect">
                                  <p:stCondLst>
                                    <p:cond delay="33000"/>
                                  </p:stCondLst>
                                  <p:childTnLst>
                                    <p:set>
                                      <p:cBhvr>
                                        <p:cTn id="314" dur="1" fill="hold">
                                          <p:stCondLst>
                                            <p:cond delay="0"/>
                                          </p:stCondLst>
                                        </p:cTn>
                                        <p:tgtEl>
                                          <p:spTgt spid="209"/>
                                        </p:tgtEl>
                                        <p:attrNameLst>
                                          <p:attrName>style.visibility</p:attrName>
                                        </p:attrNameLst>
                                      </p:cBhvr>
                                      <p:to>
                                        <p:strVal val="visible"/>
                                      </p:to>
                                    </p:set>
                                    <p:animEffect transition="in" filter="dissolve">
                                      <p:cBhvr>
                                        <p:cTn id="315" dur="500"/>
                                        <p:tgtEl>
                                          <p:spTgt spid="209"/>
                                        </p:tgtEl>
                                      </p:cBhvr>
                                    </p:animEffect>
                                  </p:childTnLst>
                                </p:cTn>
                              </p:par>
                              <p:par>
                                <p:cTn id="316" presetID="9" presetClass="entr" presetSubtype="0" fill="hold" grpId="0" nodeType="withEffect">
                                  <p:stCondLst>
                                    <p:cond delay="35000"/>
                                  </p:stCondLst>
                                  <p:childTnLst>
                                    <p:set>
                                      <p:cBhvr>
                                        <p:cTn id="317" dur="1" fill="hold">
                                          <p:stCondLst>
                                            <p:cond delay="0"/>
                                          </p:stCondLst>
                                        </p:cTn>
                                        <p:tgtEl>
                                          <p:spTgt spid="210"/>
                                        </p:tgtEl>
                                        <p:attrNameLst>
                                          <p:attrName>style.visibility</p:attrName>
                                        </p:attrNameLst>
                                      </p:cBhvr>
                                      <p:to>
                                        <p:strVal val="visible"/>
                                      </p:to>
                                    </p:set>
                                    <p:animEffect transition="in" filter="dissolve">
                                      <p:cBhvr>
                                        <p:cTn id="318"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193" grpId="0"/>
      <p:bldP spid="193" grpId="1"/>
      <p:bldP spid="194" grpId="0"/>
      <p:bldP spid="194" grpId="1"/>
      <p:bldP spid="195" grpId="0"/>
      <p:bldP spid="195" grpId="1"/>
      <p:bldP spid="196" grpId="0"/>
      <p:bldP spid="196" grpId="1"/>
      <p:bldP spid="197" grpId="0"/>
      <p:bldP spid="197" grpId="1"/>
      <p:bldP spid="198" grpId="0"/>
      <p:bldP spid="198" grpId="1"/>
      <p:bldP spid="199" grpId="0"/>
      <p:bldP spid="199" grpId="1"/>
      <p:bldP spid="200" grpId="0"/>
      <p:bldP spid="200" grpId="1"/>
      <p:bldP spid="201" grpId="0"/>
      <p:bldP spid="201" grpId="1"/>
      <p:bldP spid="202" grpId="0"/>
      <p:bldP spid="202" grpId="1"/>
      <p:bldP spid="203" grpId="0"/>
      <p:bldP spid="203" grpId="1"/>
      <p:bldP spid="204" grpId="0"/>
      <p:bldP spid="204" grpId="1"/>
      <p:bldP spid="205" grpId="0"/>
      <p:bldP spid="205" grpId="1"/>
      <p:bldP spid="206" grpId="0"/>
      <p:bldP spid="206" grpId="1"/>
      <p:bldP spid="207" grpId="0"/>
      <p:bldP spid="207" grpId="1"/>
      <p:bldP spid="208" grpId="0"/>
      <p:bldP spid="209" grpId="0"/>
      <p:bldP spid="2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p:cNvPicPr>
            <a:picLocks noChangeAspect="1"/>
          </p:cNvPicPr>
          <p:nvPr/>
        </p:nvPicPr>
        <p:blipFill>
          <a:blip r:embed="rId3"/>
          <a:stretch>
            <a:fillRect/>
          </a:stretch>
        </p:blipFill>
        <p:spPr>
          <a:xfrm>
            <a:off x="990600" y="685800"/>
            <a:ext cx="1905000" cy="1615156"/>
          </a:xfrm>
          <a:prstGeom prst="rect">
            <a:avLst/>
          </a:prstGeom>
        </p:spPr>
      </p:pic>
      <p:pic>
        <p:nvPicPr>
          <p:cNvPr id="186" name="Picture 185"/>
          <p:cNvPicPr>
            <a:picLocks noChangeAspect="1"/>
          </p:cNvPicPr>
          <p:nvPr/>
        </p:nvPicPr>
        <p:blipFill>
          <a:blip r:embed="rId4"/>
          <a:stretch>
            <a:fillRect/>
          </a:stretch>
        </p:blipFill>
        <p:spPr>
          <a:xfrm>
            <a:off x="6553200" y="616376"/>
            <a:ext cx="2032000" cy="1517227"/>
          </a:xfrm>
          <a:prstGeom prst="rect">
            <a:avLst/>
          </a:prstGeom>
        </p:spPr>
      </p:pic>
      <p:pic>
        <p:nvPicPr>
          <p:cNvPr id="2" name="Picture 1"/>
          <p:cNvPicPr>
            <a:picLocks noChangeAspect="1"/>
          </p:cNvPicPr>
          <p:nvPr/>
        </p:nvPicPr>
        <p:blipFill>
          <a:blip r:embed="rId5"/>
          <a:stretch>
            <a:fillRect/>
          </a:stretch>
        </p:blipFill>
        <p:spPr>
          <a:xfrm>
            <a:off x="7391400" y="0"/>
            <a:ext cx="1626295" cy="1187196"/>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a:t>
            </a:fld>
            <a:endParaRPr lang="en-US"/>
          </a:p>
        </p:txBody>
      </p:sp>
      <p:pic>
        <p:nvPicPr>
          <p:cNvPr id="5" name="Picture 4"/>
          <p:cNvPicPr>
            <a:picLocks noChangeAspect="1"/>
          </p:cNvPicPr>
          <p:nvPr/>
        </p:nvPicPr>
        <p:blipFill>
          <a:blip r:embed="rId6"/>
          <a:stretch>
            <a:fillRect/>
          </a:stretch>
        </p:blipFill>
        <p:spPr>
          <a:xfrm>
            <a:off x="914400" y="4291974"/>
            <a:ext cx="1981200" cy="1423029"/>
          </a:xfrm>
          <a:prstGeom prst="rect">
            <a:avLst/>
          </a:prstGeom>
        </p:spPr>
      </p:pic>
      <p:pic>
        <p:nvPicPr>
          <p:cNvPr id="3" name="Picture 2"/>
          <p:cNvPicPr>
            <a:picLocks noChangeAspect="1"/>
          </p:cNvPicPr>
          <p:nvPr/>
        </p:nvPicPr>
        <p:blipFill>
          <a:blip r:embed="rId7"/>
          <a:stretch>
            <a:fillRect/>
          </a:stretch>
        </p:blipFill>
        <p:spPr>
          <a:xfrm>
            <a:off x="0" y="4648200"/>
            <a:ext cx="1168400" cy="1752600"/>
          </a:xfrm>
          <a:prstGeom prst="rect">
            <a:avLst/>
          </a:prstGeom>
        </p:spPr>
      </p:pic>
      <p:grpSp>
        <p:nvGrpSpPr>
          <p:cNvPr id="33" name="Group 32"/>
          <p:cNvGrpSpPr/>
          <p:nvPr/>
        </p:nvGrpSpPr>
        <p:grpSpPr>
          <a:xfrm>
            <a:off x="2667000" y="2438400"/>
            <a:ext cx="3886200" cy="1219200"/>
            <a:chOff x="2667000" y="2057400"/>
            <a:chExt cx="3886200" cy="1219200"/>
          </a:xfrm>
        </p:grpSpPr>
        <p:sp>
          <p:nvSpPr>
            <p:cNvPr id="7" name="Cube 6"/>
            <p:cNvSpPr/>
            <p:nvPr/>
          </p:nvSpPr>
          <p:spPr>
            <a:xfrm>
              <a:off x="2667000" y="2057400"/>
              <a:ext cx="3886200" cy="1219200"/>
            </a:xfrm>
            <a:prstGeom prst="cube">
              <a:avLst>
                <a:gd name="adj" fmla="val 3125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8" name="TextBox 7"/>
            <p:cNvSpPr txBox="1"/>
            <p:nvPr/>
          </p:nvSpPr>
          <p:spPr>
            <a:xfrm>
              <a:off x="3048000" y="2463224"/>
              <a:ext cx="3124200" cy="707886"/>
            </a:xfrm>
            <a:prstGeom prst="rect">
              <a:avLst/>
            </a:prstGeom>
            <a:noFill/>
          </p:spPr>
          <p:txBody>
            <a:bodyPr wrap="square" rtlCol="0">
              <a:spAutoFit/>
            </a:bodyPr>
            <a:lstStyle/>
            <a:p>
              <a:pPr fontAlgn="base">
                <a:spcBef>
                  <a:spcPct val="0"/>
                </a:spcBef>
                <a:spcAft>
                  <a:spcPct val="0"/>
                </a:spcAft>
              </a:pPr>
              <a:r>
                <a:rPr lang="en-US" sz="4000" dirty="0" err="1">
                  <a:solidFill>
                    <a:prstClr val="white"/>
                  </a:solidFill>
                  <a:latin typeface="Arial" pitchFamily="34" charset="0"/>
                </a:rPr>
                <a:t>ProbSevere</a:t>
              </a:r>
              <a:endParaRPr lang="en-US" sz="4000" dirty="0">
                <a:solidFill>
                  <a:prstClr val="white"/>
                </a:solidFill>
                <a:latin typeface="Arial" pitchFamily="34" charset="0"/>
              </a:endParaRPr>
            </a:p>
          </p:txBody>
        </p:sp>
      </p:grpSp>
      <p:grpSp>
        <p:nvGrpSpPr>
          <p:cNvPr id="90" name="Group 89"/>
          <p:cNvGrpSpPr/>
          <p:nvPr/>
        </p:nvGrpSpPr>
        <p:grpSpPr>
          <a:xfrm>
            <a:off x="-228600" y="0"/>
            <a:ext cx="2133600" cy="1607312"/>
            <a:chOff x="0" y="152400"/>
            <a:chExt cx="2133600" cy="1607312"/>
          </a:xfrm>
        </p:grpSpPr>
        <p:sp>
          <p:nvSpPr>
            <p:cNvPr id="88" name="Freeform 87"/>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pic>
          <p:nvPicPr>
            <p:cNvPr id="60" name="Picture 59"/>
            <p:cNvPicPr>
              <a:picLocks noChangeAspect="1"/>
            </p:cNvPicPr>
            <p:nvPr/>
          </p:nvPicPr>
          <p:blipFill>
            <a:blip r:embed="rId8"/>
            <a:stretch>
              <a:fillRect/>
            </a:stretch>
          </p:blipFill>
          <p:spPr>
            <a:xfrm>
              <a:off x="0" y="152400"/>
              <a:ext cx="2133600" cy="1607312"/>
            </a:xfrm>
            <a:prstGeom prst="rect">
              <a:avLst/>
            </a:prstGeom>
          </p:spPr>
        </p:pic>
        <p:sp>
          <p:nvSpPr>
            <p:cNvPr id="89" name="TextBox 88"/>
            <p:cNvSpPr txBox="1"/>
            <p:nvPr/>
          </p:nvSpPr>
          <p:spPr>
            <a:xfrm rot="20135162">
              <a:off x="416660" y="171448"/>
              <a:ext cx="1090997" cy="461665"/>
            </a:xfrm>
            <a:prstGeom prst="rect">
              <a:avLst/>
            </a:prstGeom>
            <a:noFill/>
          </p:spPr>
          <p:txBody>
            <a:bodyPr wrap="square" rtlCol="0">
              <a:spAutoFit/>
            </a:bodyPr>
            <a:lstStyle/>
            <a:p>
              <a:pPr fontAlgn="base">
                <a:spcBef>
                  <a:spcPct val="0"/>
                </a:spcBef>
                <a:spcAft>
                  <a:spcPct val="0"/>
                </a:spcAft>
              </a:pPr>
              <a:r>
                <a:rPr lang="en-US" sz="2400" b="1" dirty="0" smtClean="0">
                  <a:solidFill>
                    <a:srgbClr val="FF6600"/>
                  </a:solidFill>
                  <a:latin typeface="Arial" pitchFamily="34" charset="0"/>
                </a:rPr>
                <a:t>NCEP</a:t>
              </a:r>
              <a:endParaRPr lang="en-US" sz="2400" b="1" dirty="0">
                <a:solidFill>
                  <a:srgbClr val="FF6600"/>
                </a:solidFill>
                <a:latin typeface="Arial" pitchFamily="34" charset="0"/>
              </a:endParaRPr>
            </a:p>
          </p:txBody>
        </p:sp>
      </p:grpSp>
      <p:pic>
        <p:nvPicPr>
          <p:cNvPr id="187" name="Picture 18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0" y="4495800"/>
            <a:ext cx="1724958" cy="1303302"/>
          </a:xfrm>
          <a:prstGeom prst="rect">
            <a:avLst/>
          </a:prstGeom>
        </p:spPr>
      </p:pic>
      <p:sp>
        <p:nvSpPr>
          <p:cNvPr id="208" name="TextBox 207"/>
          <p:cNvSpPr txBox="1"/>
          <p:nvPr/>
        </p:nvSpPr>
        <p:spPr>
          <a:xfrm>
            <a:off x="3352800" y="3957937"/>
            <a:ext cx="2438400" cy="461592"/>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prstClr val="white"/>
                </a:solidFill>
                <a:latin typeface="Arial" pitchFamily="34" charset="0"/>
              </a:rPr>
              <a:t>Input: 1200 MB</a:t>
            </a:r>
          </a:p>
        </p:txBody>
      </p:sp>
      <p:sp>
        <p:nvSpPr>
          <p:cNvPr id="209" name="TextBox 208"/>
          <p:cNvSpPr txBox="1"/>
          <p:nvPr/>
        </p:nvSpPr>
        <p:spPr>
          <a:xfrm>
            <a:off x="3352800" y="4579204"/>
            <a:ext cx="2590800" cy="830924"/>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srgbClr val="08FFFC"/>
                </a:solidFill>
                <a:effectLst>
                  <a:outerShdw blurRad="50800" dist="38100" dir="2700000" algn="tl" rotWithShape="0">
                    <a:srgbClr val="000000">
                      <a:alpha val="43000"/>
                    </a:srgbClr>
                  </a:outerShdw>
                </a:effectLst>
                <a:latin typeface="Arial" pitchFamily="34" charset="0"/>
              </a:rPr>
              <a:t>Adding GOES-R: Input: 8900 MB</a:t>
            </a:r>
          </a:p>
        </p:txBody>
      </p:sp>
      <p:sp>
        <p:nvSpPr>
          <p:cNvPr id="210" name="TextBox 209"/>
          <p:cNvSpPr txBox="1"/>
          <p:nvPr/>
        </p:nvSpPr>
        <p:spPr>
          <a:xfrm>
            <a:off x="3276600" y="5486401"/>
            <a:ext cx="3810000" cy="830924"/>
          </a:xfrm>
          <a:prstGeom prst="rect">
            <a:avLst/>
          </a:prstGeom>
          <a:noFill/>
        </p:spPr>
        <p:txBody>
          <a:bodyPr wrap="square" lIns="91365" tIns="45684" rIns="91365" bIns="45684" rtlCol="0">
            <a:spAutoFit/>
          </a:bodyPr>
          <a:lstStyle/>
          <a:p>
            <a:pPr fontAlgn="base">
              <a:spcBef>
                <a:spcPct val="0"/>
              </a:spcBef>
              <a:spcAft>
                <a:spcPct val="0"/>
              </a:spcAft>
            </a:pPr>
            <a:r>
              <a:rPr lang="en-US" sz="2400" dirty="0">
                <a:solidFill>
                  <a:srgbClr val="08FFFC"/>
                </a:solidFill>
                <a:effectLst>
                  <a:outerShdw blurRad="50800" dist="38100" dir="2700000" algn="tl" rotWithShape="0">
                    <a:srgbClr val="000000">
                      <a:alpha val="43000"/>
                    </a:srgbClr>
                  </a:outerShdw>
                </a:effectLst>
                <a:latin typeface="Arial" pitchFamily="34" charset="0"/>
              </a:rPr>
              <a:t>Adding GOES-R + HRRR: Input: 11,500 MB</a:t>
            </a:r>
          </a:p>
        </p:txBody>
      </p:sp>
      <p:sp>
        <p:nvSpPr>
          <p:cNvPr id="211" name="TextBox 210"/>
          <p:cNvSpPr txBox="1"/>
          <p:nvPr/>
        </p:nvSpPr>
        <p:spPr>
          <a:xfrm>
            <a:off x="7086600" y="5791201"/>
            <a:ext cx="1981200" cy="369259"/>
          </a:xfrm>
          <a:prstGeom prst="rect">
            <a:avLst/>
          </a:prstGeom>
          <a:noFill/>
        </p:spPr>
        <p:txBody>
          <a:bodyPr wrap="square" lIns="91365" tIns="45684" rIns="91365" bIns="45684" rtlCol="0">
            <a:spAutoFit/>
          </a:bodyPr>
          <a:lstStyle/>
          <a:p>
            <a:pPr fontAlgn="base">
              <a:spcBef>
                <a:spcPct val="0"/>
              </a:spcBef>
              <a:spcAft>
                <a:spcPct val="0"/>
              </a:spcAft>
            </a:pPr>
            <a:r>
              <a:rPr lang="en-US" b="1" dirty="0" smtClean="0">
                <a:solidFill>
                  <a:srgbClr val="FEB80A"/>
                </a:solidFill>
                <a:effectLst>
                  <a:outerShdw blurRad="50800" dist="38100" dir="2700000" algn="tl" rotWithShape="0">
                    <a:srgbClr val="000000">
                      <a:alpha val="43000"/>
                    </a:srgbClr>
                  </a:outerShdw>
                </a:effectLst>
                <a:latin typeface="Arial" pitchFamily="34" charset="0"/>
              </a:rPr>
              <a:t>File size: 0.2 MB</a:t>
            </a:r>
            <a:endParaRPr lang="en-US" b="1" dirty="0">
              <a:solidFill>
                <a:srgbClr val="FEB80A"/>
              </a:solidFill>
              <a:effectLst>
                <a:outerShdw blurRad="50800" dist="38100" dir="2700000" algn="tl" rotWithShape="0">
                  <a:srgbClr val="000000">
                    <a:alpha val="43000"/>
                  </a:srgbClr>
                </a:outerShdw>
              </a:effectLst>
              <a:latin typeface="Arial" pitchFamily="34" charset="0"/>
            </a:endParaRPr>
          </a:p>
        </p:txBody>
      </p:sp>
      <p:sp>
        <p:nvSpPr>
          <p:cNvPr id="212" name="Notched Right Arrow 211"/>
          <p:cNvSpPr/>
          <p:nvPr/>
        </p:nvSpPr>
        <p:spPr>
          <a:xfrm rot="2532237">
            <a:off x="5879251" y="3613948"/>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213" name="TextBox 212"/>
          <p:cNvSpPr txBox="1"/>
          <p:nvPr/>
        </p:nvSpPr>
        <p:spPr>
          <a:xfrm rot="2517578">
            <a:off x="6053410" y="3893193"/>
            <a:ext cx="1295400" cy="369259"/>
          </a:xfrm>
          <a:prstGeom prst="rect">
            <a:avLst/>
          </a:prstGeom>
          <a:noFill/>
        </p:spPr>
        <p:txBody>
          <a:bodyPr wrap="square" lIns="91365" tIns="45684" rIns="91365" bIns="45684" rtlCol="0">
            <a:spAutoFit/>
          </a:bodyPr>
          <a:lstStyle/>
          <a:p>
            <a:pPr fontAlgn="base">
              <a:spcBef>
                <a:spcPct val="0"/>
              </a:spcBef>
              <a:spcAft>
                <a:spcPct val="0"/>
              </a:spcAft>
            </a:pPr>
            <a:r>
              <a:rPr lang="en-US" b="1" dirty="0" smtClean="0">
                <a:solidFill>
                  <a:prstClr val="white"/>
                </a:solidFill>
                <a:effectLst>
                  <a:outerShdw blurRad="50800" dist="38100" dir="2700000" algn="tl" rotWithShape="0">
                    <a:srgbClr val="000000">
                      <a:alpha val="43000"/>
                    </a:srgbClr>
                  </a:outerShdw>
                </a:effectLst>
                <a:latin typeface="Arial" pitchFamily="34" charset="0"/>
              </a:rPr>
              <a:t>OUTPUT</a:t>
            </a:r>
            <a:endParaRPr lang="en-US" b="1" dirty="0">
              <a:solidFill>
                <a:prstClr val="white"/>
              </a:solidFill>
              <a:effectLst>
                <a:outerShdw blurRad="50800" dist="38100" dir="2700000" algn="tl" rotWithShape="0">
                  <a:srgbClr val="000000">
                    <a:alpha val="43000"/>
                  </a:srgbClr>
                </a:outerShdw>
              </a:effectLst>
              <a:latin typeface="Arial" pitchFamily="34" charset="0"/>
            </a:endParaRPr>
          </a:p>
        </p:txBody>
      </p:sp>
      <p:sp>
        <p:nvSpPr>
          <p:cNvPr id="214" name="TextBox 213"/>
          <p:cNvSpPr txBox="1"/>
          <p:nvPr/>
        </p:nvSpPr>
        <p:spPr>
          <a:xfrm>
            <a:off x="2438400" y="3"/>
            <a:ext cx="4495800" cy="954035"/>
          </a:xfrm>
          <a:prstGeom prst="rect">
            <a:avLst/>
          </a:prstGeom>
          <a:noFill/>
        </p:spPr>
        <p:txBody>
          <a:bodyPr wrap="square" lIns="91365" tIns="45684" rIns="91365" bIns="45684" rtlCol="0">
            <a:spAutoFit/>
          </a:bodyPr>
          <a:lstStyle/>
          <a:p>
            <a:pPr algn="ctr" fontAlgn="base">
              <a:spcBef>
                <a:spcPct val="0"/>
              </a:spcBef>
              <a:spcAft>
                <a:spcPct val="0"/>
              </a:spcAft>
            </a:pPr>
            <a:r>
              <a:rPr lang="en-US" sz="2800" dirty="0">
                <a:solidFill>
                  <a:prstClr val="white"/>
                </a:solidFill>
                <a:latin typeface="Arial" pitchFamily="34" charset="0"/>
              </a:rPr>
              <a:t>What 1 hour of processing looks like…</a:t>
            </a:r>
          </a:p>
        </p:txBody>
      </p:sp>
      <p:sp>
        <p:nvSpPr>
          <p:cNvPr id="83" name="TextBox 82"/>
          <p:cNvSpPr txBox="1"/>
          <p:nvPr/>
        </p:nvSpPr>
        <p:spPr>
          <a:xfrm>
            <a:off x="1143000" y="2362201"/>
            <a:ext cx="1752600" cy="369259"/>
          </a:xfrm>
          <a:prstGeom prst="rect">
            <a:avLst/>
          </a:prstGeom>
          <a:noFill/>
        </p:spPr>
        <p:txBody>
          <a:bodyPr wrap="square" lIns="91365" tIns="45684" rIns="91365" bIns="45684" rtlCol="0">
            <a:spAutoFit/>
          </a:bodyPr>
          <a:lstStyle/>
          <a:p>
            <a:pPr fontAlgn="base">
              <a:spcBef>
                <a:spcPct val="0"/>
              </a:spcBef>
              <a:spcAft>
                <a:spcPct val="0"/>
              </a:spcAft>
            </a:pPr>
            <a:r>
              <a:rPr lang="en-US" dirty="0" smtClean="0">
                <a:solidFill>
                  <a:prstClr val="white"/>
                </a:solidFill>
                <a:latin typeface="Arial" pitchFamily="34" charset="0"/>
              </a:rPr>
              <a:t>4 RAP grids</a:t>
            </a:r>
            <a:endParaRPr lang="en-US" dirty="0">
              <a:solidFill>
                <a:prstClr val="white"/>
              </a:solidFill>
              <a:latin typeface="Arial" pitchFamily="34" charset="0"/>
            </a:endParaRPr>
          </a:p>
        </p:txBody>
      </p:sp>
      <p:sp>
        <p:nvSpPr>
          <p:cNvPr id="84" name="TextBox 83"/>
          <p:cNvSpPr txBox="1"/>
          <p:nvPr/>
        </p:nvSpPr>
        <p:spPr>
          <a:xfrm>
            <a:off x="533400" y="5791201"/>
            <a:ext cx="2743200" cy="369259"/>
          </a:xfrm>
          <a:prstGeom prst="rect">
            <a:avLst/>
          </a:prstGeom>
          <a:noFill/>
        </p:spPr>
        <p:txBody>
          <a:bodyPr wrap="square" lIns="91365" tIns="45684" rIns="91365" bIns="45684" rtlCol="0">
            <a:spAutoFit/>
          </a:bodyPr>
          <a:lstStyle/>
          <a:p>
            <a:pPr fontAlgn="base">
              <a:spcBef>
                <a:spcPct val="0"/>
              </a:spcBef>
              <a:spcAft>
                <a:spcPct val="0"/>
              </a:spcAft>
            </a:pPr>
            <a:r>
              <a:rPr lang="en-US" dirty="0" smtClean="0">
                <a:solidFill>
                  <a:prstClr val="white"/>
                </a:solidFill>
                <a:latin typeface="Arial" pitchFamily="34" charset="0"/>
              </a:rPr>
              <a:t>30 CONUS radar scans</a:t>
            </a:r>
            <a:endParaRPr lang="en-US" dirty="0">
              <a:solidFill>
                <a:prstClr val="white"/>
              </a:solidFill>
              <a:latin typeface="Arial" pitchFamily="34" charset="0"/>
            </a:endParaRPr>
          </a:p>
        </p:txBody>
      </p:sp>
      <p:sp>
        <p:nvSpPr>
          <p:cNvPr id="85" name="TextBox 84"/>
          <p:cNvSpPr txBox="1"/>
          <p:nvPr/>
        </p:nvSpPr>
        <p:spPr>
          <a:xfrm>
            <a:off x="6705600" y="2286001"/>
            <a:ext cx="2438400" cy="646258"/>
          </a:xfrm>
          <a:prstGeom prst="rect">
            <a:avLst/>
          </a:prstGeom>
          <a:noFill/>
        </p:spPr>
        <p:txBody>
          <a:bodyPr wrap="square" lIns="91365" tIns="45684" rIns="91365" bIns="45684" rtlCol="0">
            <a:spAutoFit/>
          </a:bodyPr>
          <a:lstStyle/>
          <a:p>
            <a:pPr fontAlgn="base">
              <a:spcBef>
                <a:spcPct val="0"/>
              </a:spcBef>
              <a:spcAft>
                <a:spcPct val="0"/>
              </a:spcAft>
            </a:pPr>
            <a:r>
              <a:rPr lang="en-US" dirty="0" smtClean="0">
                <a:solidFill>
                  <a:prstClr val="white"/>
                </a:solidFill>
                <a:latin typeface="Arial" pitchFamily="34" charset="0"/>
              </a:rPr>
              <a:t>9 CONUS satellite scans</a:t>
            </a:r>
            <a:endParaRPr lang="en-US" dirty="0">
              <a:solidFill>
                <a:prstClr val="white"/>
              </a:solidFill>
              <a:latin typeface="Arial" pitchFamily="34" charset="0"/>
            </a:endParaRPr>
          </a:p>
        </p:txBody>
      </p:sp>
      <p:sp>
        <p:nvSpPr>
          <p:cNvPr id="87" name="TextBox 86"/>
          <p:cNvSpPr txBox="1"/>
          <p:nvPr/>
        </p:nvSpPr>
        <p:spPr>
          <a:xfrm>
            <a:off x="7239000" y="6107669"/>
            <a:ext cx="1905000" cy="369259"/>
          </a:xfrm>
          <a:prstGeom prst="rect">
            <a:avLst/>
          </a:prstGeom>
          <a:noFill/>
        </p:spPr>
        <p:txBody>
          <a:bodyPr wrap="square" lIns="91365" tIns="45684" rIns="91365" bIns="45684" rtlCol="0">
            <a:spAutoFit/>
          </a:bodyPr>
          <a:lstStyle/>
          <a:p>
            <a:pPr fontAlgn="base">
              <a:spcBef>
                <a:spcPct val="0"/>
              </a:spcBef>
              <a:spcAft>
                <a:spcPct val="0"/>
              </a:spcAft>
            </a:pPr>
            <a:r>
              <a:rPr lang="en-US" dirty="0" smtClean="0">
                <a:solidFill>
                  <a:prstClr val="white"/>
                </a:solidFill>
                <a:latin typeface="Arial" pitchFamily="34" charset="0"/>
              </a:rPr>
              <a:t>30 output files</a:t>
            </a:r>
            <a:endParaRPr lang="en-US" dirty="0">
              <a:solidFill>
                <a:prstClr val="white"/>
              </a:solidFill>
              <a:latin typeface="Arial" pitchFamily="34" charset="0"/>
            </a:endParaRPr>
          </a:p>
        </p:txBody>
      </p:sp>
      <p:sp>
        <p:nvSpPr>
          <p:cNvPr id="96" name="Notched Right Arrow 95"/>
          <p:cNvSpPr/>
          <p:nvPr/>
        </p:nvSpPr>
        <p:spPr>
          <a:xfrm rot="2532237">
            <a:off x="2581890" y="2113587"/>
            <a:ext cx="553945"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98" name="Notched Right Arrow 97"/>
          <p:cNvSpPr/>
          <p:nvPr/>
        </p:nvSpPr>
        <p:spPr>
          <a:xfrm rot="8017244">
            <a:off x="6076472" y="2076715"/>
            <a:ext cx="651796"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99" name="Notched Right Arrow 98"/>
          <p:cNvSpPr/>
          <p:nvPr/>
        </p:nvSpPr>
        <p:spPr>
          <a:xfrm rot="18884770">
            <a:off x="1842103" y="3749550"/>
            <a:ext cx="1197682"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Tree>
    <p:extLst>
      <p:ext uri="{BB962C8B-B14F-4D97-AF65-F5344CB8AC3E}">
        <p14:creationId xmlns:p14="http://schemas.microsoft.com/office/powerpoint/2010/main" val="34729596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a:t>
            </a:fld>
            <a:endParaRPr lang="en-US"/>
          </a:p>
        </p:txBody>
      </p:sp>
      <p:sp>
        <p:nvSpPr>
          <p:cNvPr id="3" name="TextBox 2"/>
          <p:cNvSpPr txBox="1"/>
          <p:nvPr/>
        </p:nvSpPr>
        <p:spPr>
          <a:xfrm>
            <a:off x="685800" y="-76200"/>
            <a:ext cx="7772400" cy="646258"/>
          </a:xfrm>
          <a:prstGeom prst="rect">
            <a:avLst/>
          </a:prstGeom>
          <a:noFill/>
        </p:spPr>
        <p:txBody>
          <a:bodyPr wrap="square" lIns="91365" tIns="45684" rIns="91365" bIns="45684" rtlCol="0">
            <a:spAutoFit/>
          </a:bodyPr>
          <a:lstStyle/>
          <a:p>
            <a:pPr algn="ctr" fontAlgn="base">
              <a:spcBef>
                <a:spcPct val="0"/>
              </a:spcBef>
              <a:spcAft>
                <a:spcPct val="0"/>
              </a:spcAft>
            </a:pPr>
            <a:r>
              <a:rPr lang="en-US" sz="3600" b="1" dirty="0">
                <a:solidFill>
                  <a:prstClr val="white"/>
                </a:solidFill>
                <a:latin typeface="Arial" pitchFamily="34" charset="0"/>
              </a:rPr>
              <a:t>Customized Display for AWIPS II</a:t>
            </a:r>
          </a:p>
        </p:txBody>
      </p:sp>
      <p:pic>
        <p:nvPicPr>
          <p:cNvPr id="5" name="Picture 4" descr="ps_20131004_2240_examp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0041"/>
            <a:ext cx="9144000" cy="5953159"/>
          </a:xfrm>
          <a:prstGeom prst="rect">
            <a:avLst/>
          </a:prstGeom>
        </p:spPr>
      </p:pic>
      <p:sp>
        <p:nvSpPr>
          <p:cNvPr id="6" name="TextBox 5"/>
          <p:cNvSpPr txBox="1"/>
          <p:nvPr/>
        </p:nvSpPr>
        <p:spPr>
          <a:xfrm>
            <a:off x="0" y="2362200"/>
            <a:ext cx="4343400" cy="2862323"/>
          </a:xfrm>
          <a:prstGeom prst="rect">
            <a:avLst/>
          </a:prstGeom>
          <a:solidFill>
            <a:schemeClr val="bg1"/>
          </a:solidFill>
        </p:spPr>
        <p:txBody>
          <a:bodyPr wrap="square" rtlCol="0">
            <a:spAutoFit/>
          </a:bodyPr>
          <a:lstStyle/>
          <a:p>
            <a:r>
              <a:rPr lang="en-US" dirty="0" smtClean="0">
                <a:solidFill>
                  <a:srgbClr val="08FFFC"/>
                </a:solidFill>
              </a:rPr>
              <a:t>Model output are shapefiles contoured around radar storm cells.</a:t>
            </a:r>
          </a:p>
          <a:p>
            <a:endParaRPr lang="en-US" dirty="0">
              <a:solidFill>
                <a:srgbClr val="08FFFC"/>
              </a:solidFill>
            </a:endParaRPr>
          </a:p>
          <a:p>
            <a:r>
              <a:rPr lang="en-US" dirty="0" smtClean="0">
                <a:solidFill>
                  <a:srgbClr val="08FFFC"/>
                </a:solidFill>
              </a:rPr>
              <a:t>Enhancement designed for overlay atop radar reflectivity—but can be overlaid on any field (satellite, radar velocity, etc.).</a:t>
            </a:r>
          </a:p>
          <a:p>
            <a:endParaRPr lang="en-US" dirty="0">
              <a:solidFill>
                <a:srgbClr val="08FFFC"/>
              </a:solidFill>
            </a:endParaRPr>
          </a:p>
          <a:p>
            <a:r>
              <a:rPr lang="en-US" dirty="0" smtClean="0">
                <a:solidFill>
                  <a:srgbClr val="08FFFC"/>
                </a:solidFill>
              </a:rPr>
              <a:t>Sampling offers readout of model probability as well as each model predictor.</a:t>
            </a:r>
            <a:endParaRPr lang="en-US" dirty="0">
              <a:solidFill>
                <a:srgbClr val="08FFFC"/>
              </a:solidFill>
            </a:endParaRPr>
          </a:p>
        </p:txBody>
      </p:sp>
      <p:cxnSp>
        <p:nvCxnSpPr>
          <p:cNvPr id="7" name="Straight Arrow Connector 6"/>
          <p:cNvCxnSpPr/>
          <p:nvPr/>
        </p:nvCxnSpPr>
        <p:spPr>
          <a:xfrm flipV="1">
            <a:off x="3894667" y="2514600"/>
            <a:ext cx="905933" cy="2286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467" y="2438400"/>
            <a:ext cx="4343400" cy="923330"/>
          </a:xfrm>
          <a:prstGeom prst="rect">
            <a:avLst/>
          </a:prstGeom>
          <a:solidFill>
            <a:schemeClr val="bg1"/>
          </a:solidFill>
        </p:spPr>
        <p:txBody>
          <a:bodyPr wrap="square" rtlCol="0">
            <a:spAutoFit/>
          </a:bodyPr>
          <a:lstStyle/>
          <a:p>
            <a:r>
              <a:rPr lang="en-US" dirty="0" smtClean="0">
                <a:solidFill>
                  <a:srgbClr val="08FFFC"/>
                </a:solidFill>
              </a:rPr>
              <a:t>SVR PROB:  Probability from statistical model 0-100%.</a:t>
            </a:r>
          </a:p>
          <a:p>
            <a:endParaRPr lang="en-US" dirty="0">
              <a:solidFill>
                <a:srgbClr val="08FFFC"/>
              </a:solidFill>
            </a:endParaRPr>
          </a:p>
        </p:txBody>
      </p:sp>
      <p:cxnSp>
        <p:nvCxnSpPr>
          <p:cNvPr id="9" name="Straight Arrow Connector 8"/>
          <p:cNvCxnSpPr/>
          <p:nvPr/>
        </p:nvCxnSpPr>
        <p:spPr>
          <a:xfrm>
            <a:off x="4343400" y="2590800"/>
            <a:ext cx="685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16933" y="2514600"/>
            <a:ext cx="5029200" cy="923330"/>
            <a:chOff x="381000" y="2590800"/>
            <a:chExt cx="5029200" cy="923330"/>
          </a:xfrm>
        </p:grpSpPr>
        <p:sp>
          <p:nvSpPr>
            <p:cNvPr id="11" name="TextBox 10"/>
            <p:cNvSpPr txBox="1"/>
            <p:nvPr/>
          </p:nvSpPr>
          <p:spPr>
            <a:xfrm>
              <a:off x="381000" y="2590800"/>
              <a:ext cx="4343400" cy="923330"/>
            </a:xfrm>
            <a:prstGeom prst="rect">
              <a:avLst/>
            </a:prstGeom>
            <a:solidFill>
              <a:schemeClr val="bg1"/>
            </a:solidFill>
          </p:spPr>
          <p:txBody>
            <a:bodyPr wrap="square" rtlCol="0">
              <a:spAutoFit/>
            </a:bodyPr>
            <a:lstStyle/>
            <a:p>
              <a:r>
                <a:rPr lang="en-US" dirty="0" err="1" smtClean="0">
                  <a:solidFill>
                    <a:srgbClr val="08FFFC"/>
                  </a:solidFill>
                </a:rPr>
                <a:t>Env</a:t>
              </a:r>
              <a:r>
                <a:rPr lang="en-US" dirty="0">
                  <a:solidFill>
                    <a:srgbClr val="08FFFC"/>
                  </a:solidFill>
                </a:rPr>
                <a:t> </a:t>
              </a:r>
              <a:r>
                <a:rPr lang="en-US" dirty="0" smtClean="0">
                  <a:solidFill>
                    <a:srgbClr val="08FFFC"/>
                  </a:solidFill>
                </a:rPr>
                <a:t>MUCAPE:  RAP composite MUCAPE for storm environment.</a:t>
              </a:r>
            </a:p>
            <a:p>
              <a:endParaRPr lang="en-US" dirty="0">
                <a:solidFill>
                  <a:srgbClr val="08FFFC"/>
                </a:solidFill>
              </a:endParaRPr>
            </a:p>
          </p:txBody>
        </p:sp>
        <p:cxnSp>
          <p:nvCxnSpPr>
            <p:cNvPr id="12" name="Straight Arrow Connector 11"/>
            <p:cNvCxnSpPr/>
            <p:nvPr/>
          </p:nvCxnSpPr>
          <p:spPr>
            <a:xfrm>
              <a:off x="4724400" y="2788920"/>
              <a:ext cx="685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33867" y="2667000"/>
            <a:ext cx="4995333" cy="923330"/>
            <a:chOff x="67733" y="4038600"/>
            <a:chExt cx="4995333" cy="923330"/>
          </a:xfrm>
        </p:grpSpPr>
        <p:sp>
          <p:nvSpPr>
            <p:cNvPr id="14" name="TextBox 13"/>
            <p:cNvSpPr txBox="1"/>
            <p:nvPr/>
          </p:nvSpPr>
          <p:spPr>
            <a:xfrm>
              <a:off x="67733" y="4038600"/>
              <a:ext cx="4343400" cy="923330"/>
            </a:xfrm>
            <a:prstGeom prst="rect">
              <a:avLst/>
            </a:prstGeom>
            <a:solidFill>
              <a:schemeClr val="bg1"/>
            </a:solidFill>
          </p:spPr>
          <p:txBody>
            <a:bodyPr wrap="square" rtlCol="0">
              <a:spAutoFit/>
            </a:bodyPr>
            <a:lstStyle/>
            <a:p>
              <a:r>
                <a:rPr lang="en-US" dirty="0" err="1" smtClean="0">
                  <a:solidFill>
                    <a:srgbClr val="08FFFC"/>
                  </a:solidFill>
                </a:rPr>
                <a:t>Env</a:t>
              </a:r>
              <a:r>
                <a:rPr lang="en-US" dirty="0">
                  <a:solidFill>
                    <a:srgbClr val="08FFFC"/>
                  </a:solidFill>
                </a:rPr>
                <a:t> </a:t>
              </a:r>
              <a:r>
                <a:rPr lang="en-US" dirty="0" err="1" smtClean="0">
                  <a:solidFill>
                    <a:srgbClr val="08FFFC"/>
                  </a:solidFill>
                </a:rPr>
                <a:t>EBShear</a:t>
              </a:r>
              <a:r>
                <a:rPr lang="en-US" dirty="0" smtClean="0">
                  <a:solidFill>
                    <a:srgbClr val="08FFFC"/>
                  </a:solidFill>
                </a:rPr>
                <a:t>:  RAP composite effective bulk shear for storm environment.</a:t>
              </a:r>
            </a:p>
            <a:p>
              <a:endParaRPr lang="en-US" dirty="0">
                <a:solidFill>
                  <a:srgbClr val="08FFFC"/>
                </a:solidFill>
              </a:endParaRPr>
            </a:p>
          </p:txBody>
        </p:sp>
        <p:cxnSp>
          <p:nvCxnSpPr>
            <p:cNvPr id="15" name="Straight Arrow Connector 14"/>
            <p:cNvCxnSpPr/>
            <p:nvPr/>
          </p:nvCxnSpPr>
          <p:spPr>
            <a:xfrm>
              <a:off x="4377266" y="4148328"/>
              <a:ext cx="685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0" y="2743200"/>
            <a:ext cx="5037667" cy="1200329"/>
            <a:chOff x="372533" y="2743200"/>
            <a:chExt cx="5037667" cy="1200329"/>
          </a:xfrm>
        </p:grpSpPr>
        <p:sp>
          <p:nvSpPr>
            <p:cNvPr id="17" name="TextBox 16"/>
            <p:cNvSpPr txBox="1"/>
            <p:nvPr/>
          </p:nvSpPr>
          <p:spPr>
            <a:xfrm>
              <a:off x="372533" y="2743200"/>
              <a:ext cx="4343400" cy="1200329"/>
            </a:xfrm>
            <a:prstGeom prst="rect">
              <a:avLst/>
            </a:prstGeom>
            <a:solidFill>
              <a:schemeClr val="bg1"/>
            </a:solidFill>
          </p:spPr>
          <p:txBody>
            <a:bodyPr wrap="square" rtlCol="0">
              <a:spAutoFit/>
            </a:bodyPr>
            <a:lstStyle/>
            <a:p>
              <a:r>
                <a:rPr lang="en-US" dirty="0" smtClean="0">
                  <a:solidFill>
                    <a:srgbClr val="08FFFC"/>
                  </a:solidFill>
                </a:rPr>
                <a:t>MESH:  </a:t>
              </a:r>
              <a:r>
                <a:rPr lang="en-US" dirty="0" err="1" smtClean="0">
                  <a:solidFill>
                    <a:srgbClr val="08FFFC"/>
                  </a:solidFill>
                </a:rPr>
                <a:t>Instantenous</a:t>
              </a:r>
              <a:r>
                <a:rPr lang="en-US" dirty="0" smtClean="0">
                  <a:solidFill>
                    <a:srgbClr val="08FFFC"/>
                  </a:solidFill>
                </a:rPr>
                <a:t> maximum expected size of hail from MRMS radar data.  Time (current) and size (inches).</a:t>
              </a:r>
            </a:p>
            <a:p>
              <a:endParaRPr lang="en-US" dirty="0">
                <a:solidFill>
                  <a:srgbClr val="08FFFC"/>
                </a:solidFill>
              </a:endParaRPr>
            </a:p>
          </p:txBody>
        </p:sp>
        <p:cxnSp>
          <p:nvCxnSpPr>
            <p:cNvPr id="18" name="Straight Arrow Connector 17"/>
            <p:cNvCxnSpPr/>
            <p:nvPr/>
          </p:nvCxnSpPr>
          <p:spPr>
            <a:xfrm>
              <a:off x="4724400" y="2895600"/>
              <a:ext cx="685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0" y="2133600"/>
            <a:ext cx="5029200" cy="2031325"/>
            <a:chOff x="381000" y="2031325"/>
            <a:chExt cx="5029200" cy="2031325"/>
          </a:xfrm>
        </p:grpSpPr>
        <p:sp>
          <p:nvSpPr>
            <p:cNvPr id="20" name="TextBox 19"/>
            <p:cNvSpPr txBox="1"/>
            <p:nvPr/>
          </p:nvSpPr>
          <p:spPr>
            <a:xfrm>
              <a:off x="381000" y="2031325"/>
              <a:ext cx="4343400" cy="2031325"/>
            </a:xfrm>
            <a:prstGeom prst="rect">
              <a:avLst/>
            </a:prstGeom>
            <a:solidFill>
              <a:schemeClr val="bg1"/>
            </a:solidFill>
          </p:spPr>
          <p:txBody>
            <a:bodyPr wrap="square" rtlCol="0">
              <a:spAutoFit/>
            </a:bodyPr>
            <a:lstStyle/>
            <a:p>
              <a:r>
                <a:rPr lang="en-US" dirty="0" smtClean="0">
                  <a:solidFill>
                    <a:srgbClr val="08FFFC"/>
                  </a:solidFill>
                </a:rPr>
                <a:t>Norm </a:t>
              </a:r>
              <a:r>
                <a:rPr lang="en-US" dirty="0" err="1" smtClean="0">
                  <a:solidFill>
                    <a:srgbClr val="08FFFC"/>
                  </a:solidFill>
                </a:rPr>
                <a:t>Vert</a:t>
              </a:r>
              <a:r>
                <a:rPr lang="en-US" dirty="0" smtClean="0">
                  <a:solidFill>
                    <a:srgbClr val="08FFFC"/>
                  </a:solidFill>
                </a:rPr>
                <a:t> Growth Rate (Max):  Maximum storm cell satellite vertical growth rate.  </a:t>
              </a:r>
              <a:endParaRPr lang="en-US" dirty="0">
                <a:solidFill>
                  <a:srgbClr val="08FFFC"/>
                </a:solidFill>
              </a:endParaRPr>
            </a:p>
            <a:p>
              <a:r>
                <a:rPr lang="en-US" dirty="0" smtClean="0">
                  <a:solidFill>
                    <a:srgbClr val="08FFFC"/>
                  </a:solidFill>
                </a:rPr>
                <a:t>Time occurred, normalized vertical cloud growth rate per minute.  </a:t>
              </a:r>
            </a:p>
            <a:p>
              <a:r>
                <a:rPr lang="en-US" dirty="0" smtClean="0">
                  <a:solidFill>
                    <a:srgbClr val="08FFFC"/>
                  </a:solidFill>
                </a:rPr>
                <a:t>Classified as weak, moderate, or strong.</a:t>
              </a:r>
            </a:p>
            <a:p>
              <a:endParaRPr lang="en-US" dirty="0">
                <a:solidFill>
                  <a:srgbClr val="08FFFC"/>
                </a:solidFill>
              </a:endParaRPr>
            </a:p>
          </p:txBody>
        </p:sp>
        <p:cxnSp>
          <p:nvCxnSpPr>
            <p:cNvPr id="21" name="Straight Arrow Connector 20"/>
            <p:cNvCxnSpPr/>
            <p:nvPr/>
          </p:nvCxnSpPr>
          <p:spPr>
            <a:xfrm>
              <a:off x="4724400" y="2895600"/>
              <a:ext cx="685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16933" y="2743200"/>
            <a:ext cx="5029200" cy="1754327"/>
            <a:chOff x="381000" y="2590800"/>
            <a:chExt cx="5029200" cy="1754327"/>
          </a:xfrm>
        </p:grpSpPr>
        <p:sp>
          <p:nvSpPr>
            <p:cNvPr id="23" name="TextBox 22"/>
            <p:cNvSpPr txBox="1"/>
            <p:nvPr/>
          </p:nvSpPr>
          <p:spPr>
            <a:xfrm>
              <a:off x="381000" y="2590800"/>
              <a:ext cx="4343400" cy="1754327"/>
            </a:xfrm>
            <a:prstGeom prst="rect">
              <a:avLst/>
            </a:prstGeom>
            <a:solidFill>
              <a:schemeClr val="bg1"/>
            </a:solidFill>
          </p:spPr>
          <p:txBody>
            <a:bodyPr wrap="square" rtlCol="0">
              <a:spAutoFit/>
            </a:bodyPr>
            <a:lstStyle/>
            <a:p>
              <a:r>
                <a:rPr lang="en-US" dirty="0" smtClean="0">
                  <a:solidFill>
                    <a:srgbClr val="08FFFC"/>
                  </a:solidFill>
                </a:rPr>
                <a:t>Glaciation rate (Max):  Maximum storm cell satellite glaciation rate.  </a:t>
              </a:r>
            </a:p>
            <a:p>
              <a:r>
                <a:rPr lang="en-US" dirty="0" smtClean="0">
                  <a:solidFill>
                    <a:srgbClr val="08FFFC"/>
                  </a:solidFill>
                </a:rPr>
                <a:t>Time occurred, percentage of conversion from water to ice cloud-tops per minute.  Classified as weak, moderate, or strong.</a:t>
              </a:r>
            </a:p>
            <a:p>
              <a:endParaRPr lang="en-US" dirty="0">
                <a:solidFill>
                  <a:srgbClr val="08FFFC"/>
                </a:solidFill>
              </a:endParaRPr>
            </a:p>
          </p:txBody>
        </p:sp>
        <p:cxnSp>
          <p:nvCxnSpPr>
            <p:cNvPr id="24" name="Straight Arrow Connector 23"/>
            <p:cNvCxnSpPr/>
            <p:nvPr/>
          </p:nvCxnSpPr>
          <p:spPr>
            <a:xfrm>
              <a:off x="4724400" y="2895600"/>
              <a:ext cx="685800" cy="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24336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nodeType="clickEffect">
                                  <p:stCondLst>
                                    <p:cond delay="0"/>
                                  </p:stCondLst>
                                  <p:childTnLst>
                                    <p:animEffect transition="out" filter="dissolv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9"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nodeType="clickEffect">
                                  <p:stCondLst>
                                    <p:cond delay="0"/>
                                  </p:stCondLst>
                                  <p:childTnLst>
                                    <p:animEffect transition="out" filter="dissolv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par>
                                <p:cTn id="41" presetID="9"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dissolv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nodeType="clickEffect">
                                  <p:stCondLst>
                                    <p:cond delay="0"/>
                                  </p:stCondLst>
                                  <p:childTnLst>
                                    <p:animEffect transition="out" filter="dissolv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9"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dissolv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xit" presetSubtype="0" fill="hold" nodeType="clickEffect">
                                  <p:stCondLst>
                                    <p:cond delay="0"/>
                                  </p:stCondLst>
                                  <p:childTnLst>
                                    <p:animEffect transition="out" filter="dissolv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par>
                                <p:cTn id="57" presetID="9"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dissolv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xit" presetSubtype="0" fill="hold" nodeType="clickEffect">
                                  <p:stCondLst>
                                    <p:cond delay="0"/>
                                  </p:stCondLst>
                                  <p:childTnLst>
                                    <p:animEffect transition="out" filter="dissolve">
                                      <p:cBhvr>
                                        <p:cTn id="63" dur="500"/>
                                        <p:tgtEl>
                                          <p:spTgt spid="19"/>
                                        </p:tgtEl>
                                      </p:cBhvr>
                                    </p:animEffect>
                                    <p:set>
                                      <p:cBhvr>
                                        <p:cTn id="64" dur="1" fill="hold">
                                          <p:stCondLst>
                                            <p:cond delay="499"/>
                                          </p:stCondLst>
                                        </p:cTn>
                                        <p:tgtEl>
                                          <p:spTgt spid="19"/>
                                        </p:tgtEl>
                                        <p:attrNameLst>
                                          <p:attrName>style.visibility</p:attrName>
                                        </p:attrNameLst>
                                      </p:cBhvr>
                                      <p:to>
                                        <p:strVal val="hidden"/>
                                      </p:to>
                                    </p:set>
                                  </p:childTnLst>
                                </p:cTn>
                              </p:par>
                              <p:par>
                                <p:cTn id="65" presetID="9"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dissolve">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a:t>
            </a:fld>
            <a:endParaRPr lang="en-US"/>
          </a:p>
        </p:txBody>
      </p:sp>
      <p:sp>
        <p:nvSpPr>
          <p:cNvPr id="7" name="TextBox 6"/>
          <p:cNvSpPr txBox="1"/>
          <p:nvPr/>
        </p:nvSpPr>
        <p:spPr>
          <a:xfrm>
            <a:off x="2133600" y="304800"/>
            <a:ext cx="4572000" cy="46159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400" b="1" dirty="0">
                <a:solidFill>
                  <a:prstClr val="black"/>
                </a:solidFill>
                <a:latin typeface="Arial" pitchFamily="34" charset="0"/>
              </a:rPr>
              <a:t>http://</a:t>
            </a:r>
            <a:r>
              <a:rPr lang="en-US" sz="2400" b="1" dirty="0" err="1">
                <a:solidFill>
                  <a:prstClr val="black"/>
                </a:solidFill>
                <a:latin typeface="Arial" pitchFamily="34" charset="0"/>
              </a:rPr>
              <a:t>goesrhwt.blogspot.com</a:t>
            </a:r>
            <a:endParaRPr lang="en-US" sz="2400" b="1" dirty="0">
              <a:solidFill>
                <a:prstClr val="black"/>
              </a:solidFill>
              <a:latin typeface="Arial" pitchFamily="34" charset="0"/>
            </a:endParaRPr>
          </a:p>
        </p:txBody>
      </p:sp>
      <p:pic>
        <p:nvPicPr>
          <p:cNvPr id="11" name="Picture 10" descr="ProbSevere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9800"/>
            <a:ext cx="6650388" cy="3861240"/>
          </a:xfrm>
          <a:prstGeom prst="rect">
            <a:avLst/>
          </a:prstGeom>
        </p:spPr>
      </p:pic>
      <p:pic>
        <p:nvPicPr>
          <p:cNvPr id="12" name="Picture 11"/>
          <p:cNvPicPr>
            <a:picLocks noChangeAspect="1"/>
          </p:cNvPicPr>
          <p:nvPr/>
        </p:nvPicPr>
        <p:blipFill>
          <a:blip r:embed="rId4"/>
          <a:stretch>
            <a:fillRect/>
          </a:stretch>
        </p:blipFill>
        <p:spPr>
          <a:xfrm>
            <a:off x="76200" y="914400"/>
            <a:ext cx="7655962" cy="1237279"/>
          </a:xfrm>
          <a:prstGeom prst="rect">
            <a:avLst/>
          </a:prstGeom>
        </p:spPr>
      </p:pic>
      <p:sp>
        <p:nvSpPr>
          <p:cNvPr id="15" name="TextBox 14"/>
          <p:cNvSpPr txBox="1"/>
          <p:nvPr/>
        </p:nvSpPr>
        <p:spPr>
          <a:xfrm>
            <a:off x="4800600" y="2590800"/>
            <a:ext cx="4267200" cy="2585323"/>
          </a:xfrm>
          <a:prstGeom prst="rect">
            <a:avLst/>
          </a:prstGeom>
          <a:solidFill>
            <a:srgbClr val="FFFF00"/>
          </a:solidFill>
          <a:ln w="38100" cmpd="sng">
            <a:solidFill>
              <a:schemeClr val="bg1"/>
            </a:solidFill>
          </a:ln>
        </p:spPr>
        <p:txBody>
          <a:bodyPr wrap="square" rtlCol="0">
            <a:spAutoFit/>
          </a:bodyPr>
          <a:lstStyle/>
          <a:p>
            <a:r>
              <a:rPr lang="en-US" dirty="0" smtClean="0">
                <a:solidFill>
                  <a:srgbClr val="000000"/>
                </a:solidFill>
              </a:rPr>
              <a:t>“The </a:t>
            </a:r>
            <a:r>
              <a:rPr lang="en-US" dirty="0">
                <a:solidFill>
                  <a:srgbClr val="000000"/>
                </a:solidFill>
              </a:rPr>
              <a:t>normalized vertical growth rate and the glaciation rate were both strong. In this case, I was confident enough to use the </a:t>
            </a:r>
            <a:r>
              <a:rPr lang="en-US" dirty="0" err="1">
                <a:solidFill>
                  <a:srgbClr val="000000"/>
                </a:solidFill>
              </a:rPr>
              <a:t>ProbSevere</a:t>
            </a:r>
            <a:r>
              <a:rPr lang="en-US" dirty="0">
                <a:solidFill>
                  <a:srgbClr val="000000"/>
                </a:solidFill>
              </a:rPr>
              <a:t> by itself to issue a severe thunderstorm warning. I started drawing the warning polygon prior to the highest percentage coming from </a:t>
            </a:r>
            <a:r>
              <a:rPr lang="en-US" dirty="0" err="1">
                <a:solidFill>
                  <a:srgbClr val="000000"/>
                </a:solidFill>
              </a:rPr>
              <a:t>ProbSevere</a:t>
            </a:r>
            <a:r>
              <a:rPr lang="en-US" dirty="0">
                <a:solidFill>
                  <a:srgbClr val="000000"/>
                </a:solidFill>
              </a:rPr>
              <a:t>. In the end, my polygon was issued nearly coincident with the highest probabilities</a:t>
            </a:r>
            <a:r>
              <a:rPr lang="en-US" dirty="0" smtClean="0">
                <a:solidFill>
                  <a:srgbClr val="000000"/>
                </a:solidFill>
              </a:rPr>
              <a:t>.”</a:t>
            </a:r>
            <a:endParaRPr lang="en-US" dirty="0">
              <a:solidFill>
                <a:srgbClr val="000000"/>
              </a:solidFill>
            </a:endParaRPr>
          </a:p>
        </p:txBody>
      </p:sp>
      <p:sp>
        <p:nvSpPr>
          <p:cNvPr id="16" name="TextBox 15"/>
          <p:cNvSpPr txBox="1"/>
          <p:nvPr/>
        </p:nvSpPr>
        <p:spPr>
          <a:xfrm>
            <a:off x="1676400" y="6096000"/>
            <a:ext cx="5791200" cy="307704"/>
          </a:xfrm>
          <a:prstGeom prst="rect">
            <a:avLst/>
          </a:prstGeom>
          <a:solidFill>
            <a:srgbClr val="FFFF00"/>
          </a:solidFill>
          <a:ln w="31750">
            <a:solidFill>
              <a:schemeClr val="bg1"/>
            </a:solidFill>
          </a:ln>
        </p:spPr>
        <p:txBody>
          <a:bodyPr wrap="square" lIns="91365" tIns="45684" rIns="91365" bIns="45684" rtlCol="0">
            <a:spAutoFit/>
          </a:bodyPr>
          <a:lstStyle/>
          <a:p>
            <a:r>
              <a:rPr lang="en-US" sz="1400" dirty="0">
                <a:solidFill>
                  <a:schemeClr val="bg1"/>
                </a:solidFill>
              </a:rPr>
              <a:t>http://</a:t>
            </a:r>
            <a:r>
              <a:rPr lang="en-US" sz="1400" dirty="0" err="1">
                <a:solidFill>
                  <a:schemeClr val="bg1"/>
                </a:solidFill>
              </a:rPr>
              <a:t>goesrhwt.blogspot.com</a:t>
            </a:r>
            <a:r>
              <a:rPr lang="en-US" sz="1400" dirty="0">
                <a:solidFill>
                  <a:schemeClr val="bg1"/>
                </a:solidFill>
              </a:rPr>
              <a:t>/2015/05/</a:t>
            </a:r>
            <a:r>
              <a:rPr lang="en-US" sz="1400" dirty="0" err="1">
                <a:solidFill>
                  <a:schemeClr val="bg1"/>
                </a:solidFill>
              </a:rPr>
              <a:t>probsevere</a:t>
            </a:r>
            <a:r>
              <a:rPr lang="en-US" sz="1400" dirty="0">
                <a:solidFill>
                  <a:schemeClr val="bg1"/>
                </a:solidFill>
              </a:rPr>
              <a:t>-in-warning-</a:t>
            </a:r>
            <a:r>
              <a:rPr lang="en-US" sz="1400" dirty="0" err="1">
                <a:solidFill>
                  <a:schemeClr val="bg1"/>
                </a:solidFill>
              </a:rPr>
              <a:t>decision.html</a:t>
            </a:r>
            <a:endParaRPr lang="en-US" sz="1400" dirty="0">
              <a:solidFill>
                <a:schemeClr val="bg1"/>
              </a:solidFill>
            </a:endParaRPr>
          </a:p>
        </p:txBody>
      </p:sp>
    </p:spTree>
    <p:extLst>
      <p:ext uri="{BB962C8B-B14F-4D97-AF65-F5344CB8AC3E}">
        <p14:creationId xmlns:p14="http://schemas.microsoft.com/office/powerpoint/2010/main" val="4016232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a:t>
            </a:fld>
            <a:endParaRPr lang="en-US"/>
          </a:p>
        </p:txBody>
      </p:sp>
      <p:sp>
        <p:nvSpPr>
          <p:cNvPr id="7" name="TextBox 6"/>
          <p:cNvSpPr txBox="1"/>
          <p:nvPr/>
        </p:nvSpPr>
        <p:spPr>
          <a:xfrm>
            <a:off x="2133600" y="76200"/>
            <a:ext cx="4572000" cy="46159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400" b="1" dirty="0">
                <a:solidFill>
                  <a:prstClr val="black"/>
                </a:solidFill>
                <a:latin typeface="Arial" pitchFamily="34" charset="0"/>
              </a:rPr>
              <a:t>http://</a:t>
            </a:r>
            <a:r>
              <a:rPr lang="en-US" sz="2400" b="1" dirty="0" err="1">
                <a:solidFill>
                  <a:prstClr val="black"/>
                </a:solidFill>
                <a:latin typeface="Arial" pitchFamily="34" charset="0"/>
              </a:rPr>
              <a:t>goesrhwt.blogspot.com</a:t>
            </a:r>
            <a:endParaRPr lang="en-US" sz="2400" b="1" dirty="0">
              <a:solidFill>
                <a:prstClr val="black"/>
              </a:solidFill>
              <a:latin typeface="Arial" pitchFamily="34" charset="0"/>
            </a:endParaRPr>
          </a:p>
        </p:txBody>
      </p:sp>
      <p:pic>
        <p:nvPicPr>
          <p:cNvPr id="2" name="Picture 1"/>
          <p:cNvPicPr>
            <a:picLocks noChangeAspect="1"/>
          </p:cNvPicPr>
          <p:nvPr/>
        </p:nvPicPr>
        <p:blipFill>
          <a:blip r:embed="rId3"/>
          <a:stretch>
            <a:fillRect/>
          </a:stretch>
        </p:blipFill>
        <p:spPr>
          <a:xfrm>
            <a:off x="609600" y="609600"/>
            <a:ext cx="7315200" cy="5645571"/>
          </a:xfrm>
          <a:prstGeom prst="rect">
            <a:avLst/>
          </a:prstGeom>
        </p:spPr>
      </p:pic>
      <p:sp>
        <p:nvSpPr>
          <p:cNvPr id="15" name="TextBox 14"/>
          <p:cNvSpPr txBox="1"/>
          <p:nvPr/>
        </p:nvSpPr>
        <p:spPr>
          <a:xfrm>
            <a:off x="4800600" y="3856672"/>
            <a:ext cx="4267200" cy="1477328"/>
          </a:xfrm>
          <a:prstGeom prst="rect">
            <a:avLst/>
          </a:prstGeom>
          <a:solidFill>
            <a:srgbClr val="FFFF00"/>
          </a:solidFill>
          <a:ln w="38100" cmpd="sng">
            <a:solidFill>
              <a:schemeClr val="bg1"/>
            </a:solidFill>
          </a:ln>
        </p:spPr>
        <p:txBody>
          <a:bodyPr wrap="square" rtlCol="0">
            <a:spAutoFit/>
          </a:bodyPr>
          <a:lstStyle/>
          <a:p>
            <a:r>
              <a:rPr lang="en-US" dirty="0" smtClean="0">
                <a:solidFill>
                  <a:srgbClr val="000000"/>
                </a:solidFill>
              </a:rPr>
              <a:t>“This </a:t>
            </a:r>
            <a:r>
              <a:rPr lang="en-US" dirty="0">
                <a:solidFill>
                  <a:srgbClr val="000000"/>
                </a:solidFill>
              </a:rPr>
              <a:t>demonstrates that </a:t>
            </a:r>
            <a:r>
              <a:rPr lang="en-US" dirty="0" err="1">
                <a:solidFill>
                  <a:srgbClr val="000000"/>
                </a:solidFill>
              </a:rPr>
              <a:t>ProbSevere</a:t>
            </a:r>
            <a:r>
              <a:rPr lang="en-US" dirty="0">
                <a:solidFill>
                  <a:srgbClr val="000000"/>
                </a:solidFill>
              </a:rPr>
              <a:t> might be useful not only for growing thunderstorms, but collapsing thunderstorms (and their associated risk of strong winds) as well</a:t>
            </a:r>
            <a:r>
              <a:rPr lang="en-US" dirty="0" smtClean="0">
                <a:solidFill>
                  <a:srgbClr val="000000"/>
                </a:solidFill>
              </a:rPr>
              <a:t>.”</a:t>
            </a:r>
            <a:endParaRPr lang="en-US" dirty="0">
              <a:solidFill>
                <a:srgbClr val="000000"/>
              </a:solidFill>
            </a:endParaRPr>
          </a:p>
        </p:txBody>
      </p:sp>
      <p:sp>
        <p:nvSpPr>
          <p:cNvPr id="9" name="TextBox 8"/>
          <p:cNvSpPr txBox="1"/>
          <p:nvPr/>
        </p:nvSpPr>
        <p:spPr>
          <a:xfrm>
            <a:off x="1600200" y="6169296"/>
            <a:ext cx="6324600" cy="307704"/>
          </a:xfrm>
          <a:prstGeom prst="rect">
            <a:avLst/>
          </a:prstGeom>
          <a:solidFill>
            <a:srgbClr val="FFFF00"/>
          </a:solidFill>
          <a:ln w="31750">
            <a:solidFill>
              <a:schemeClr val="bg1"/>
            </a:solidFill>
          </a:ln>
        </p:spPr>
        <p:txBody>
          <a:bodyPr wrap="square" lIns="91365" tIns="45684" rIns="91365" bIns="45684" rtlCol="0">
            <a:spAutoFit/>
          </a:bodyPr>
          <a:lstStyle/>
          <a:p>
            <a:r>
              <a:rPr lang="en-US" sz="1400" dirty="0">
                <a:solidFill>
                  <a:schemeClr val="bg1"/>
                </a:solidFill>
              </a:rPr>
              <a:t>http://</a:t>
            </a:r>
            <a:r>
              <a:rPr lang="en-US" sz="1400" dirty="0" err="1">
                <a:solidFill>
                  <a:schemeClr val="bg1"/>
                </a:solidFill>
              </a:rPr>
              <a:t>goesrhwt.blogspot.com</a:t>
            </a:r>
            <a:r>
              <a:rPr lang="en-US" sz="1400" dirty="0">
                <a:solidFill>
                  <a:schemeClr val="bg1"/>
                </a:solidFill>
              </a:rPr>
              <a:t>/2015/05/significant-weather-advisory-in-</a:t>
            </a:r>
            <a:r>
              <a:rPr lang="en-US" sz="1400" dirty="0" err="1">
                <a:solidFill>
                  <a:schemeClr val="bg1"/>
                </a:solidFill>
              </a:rPr>
              <a:t>florida.html</a:t>
            </a:r>
            <a:endParaRPr lang="en-US" sz="1400" dirty="0">
              <a:solidFill>
                <a:schemeClr val="bg1"/>
              </a:solidFill>
            </a:endParaRPr>
          </a:p>
        </p:txBody>
      </p:sp>
    </p:spTree>
    <p:extLst>
      <p:ext uri="{BB962C8B-B14F-4D97-AF65-F5344CB8AC3E}">
        <p14:creationId xmlns:p14="http://schemas.microsoft.com/office/powerpoint/2010/main" val="1923428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9</a:t>
            </a:fld>
            <a:endParaRPr lang="en-US"/>
          </a:p>
        </p:txBody>
      </p:sp>
      <p:pic>
        <p:nvPicPr>
          <p:cNvPr id="3" name="Picture 2"/>
          <p:cNvPicPr>
            <a:picLocks noChangeAspect="1"/>
          </p:cNvPicPr>
          <p:nvPr/>
        </p:nvPicPr>
        <p:blipFill>
          <a:blip r:embed="rId2"/>
          <a:stretch>
            <a:fillRect/>
          </a:stretch>
        </p:blipFill>
        <p:spPr>
          <a:xfrm>
            <a:off x="0" y="152400"/>
            <a:ext cx="4838821" cy="6324600"/>
          </a:xfrm>
          <a:prstGeom prst="rect">
            <a:avLst/>
          </a:prstGeom>
        </p:spPr>
      </p:pic>
      <p:pic>
        <p:nvPicPr>
          <p:cNvPr id="4" name="Picture 3"/>
          <p:cNvPicPr>
            <a:picLocks noChangeAspect="1"/>
          </p:cNvPicPr>
          <p:nvPr/>
        </p:nvPicPr>
        <p:blipFill>
          <a:blip r:embed="rId3"/>
          <a:stretch>
            <a:fillRect/>
          </a:stretch>
        </p:blipFill>
        <p:spPr>
          <a:xfrm>
            <a:off x="4953000" y="609600"/>
            <a:ext cx="4114800" cy="2042882"/>
          </a:xfrm>
          <a:prstGeom prst="rect">
            <a:avLst/>
          </a:prstGeom>
        </p:spPr>
      </p:pic>
      <p:sp>
        <p:nvSpPr>
          <p:cNvPr id="5" name="TextBox 4"/>
          <p:cNvSpPr txBox="1"/>
          <p:nvPr/>
        </p:nvSpPr>
        <p:spPr>
          <a:xfrm>
            <a:off x="4572000" y="-76200"/>
            <a:ext cx="4648200" cy="646258"/>
          </a:xfrm>
          <a:prstGeom prst="rect">
            <a:avLst/>
          </a:prstGeom>
          <a:solidFill>
            <a:srgbClr val="FFFF00"/>
          </a:solidFill>
          <a:ln w="31750">
            <a:solidFill>
              <a:schemeClr val="bg1"/>
            </a:solidFill>
          </a:ln>
        </p:spPr>
        <p:txBody>
          <a:bodyPr wrap="square" lIns="91365" tIns="45684" rIns="91365" bIns="45684" rtlCol="0">
            <a:spAutoFit/>
          </a:bodyPr>
          <a:lstStyle/>
          <a:p>
            <a:pPr algn="ctr"/>
            <a:r>
              <a:rPr lang="en-US" b="1" dirty="0" smtClean="0">
                <a:solidFill>
                  <a:schemeClr val="bg1"/>
                </a:solidFill>
              </a:rPr>
              <a:t>HWT </a:t>
            </a:r>
            <a:r>
              <a:rPr lang="en-US" b="1" dirty="0">
                <a:solidFill>
                  <a:schemeClr val="bg1"/>
                </a:solidFill>
              </a:rPr>
              <a:t>EWP Blog</a:t>
            </a:r>
            <a:br>
              <a:rPr lang="en-US" b="1" dirty="0">
                <a:solidFill>
                  <a:schemeClr val="bg1"/>
                </a:solidFill>
              </a:rPr>
            </a:br>
            <a:r>
              <a:rPr lang="en-US" b="1" dirty="0">
                <a:solidFill>
                  <a:schemeClr val="bg1"/>
                </a:solidFill>
              </a:rPr>
              <a:t>http://</a:t>
            </a:r>
            <a:r>
              <a:rPr lang="en-US" b="1" dirty="0" err="1">
                <a:solidFill>
                  <a:schemeClr val="bg1"/>
                </a:solidFill>
              </a:rPr>
              <a:t>hwt.nssl.noaa.gov</a:t>
            </a:r>
            <a:r>
              <a:rPr lang="en-US" b="1" dirty="0">
                <a:solidFill>
                  <a:schemeClr val="bg1"/>
                </a:solidFill>
              </a:rPr>
              <a:t>/</a:t>
            </a:r>
            <a:r>
              <a:rPr lang="en-US" b="1" dirty="0" err="1">
                <a:solidFill>
                  <a:schemeClr val="bg1"/>
                </a:solidFill>
              </a:rPr>
              <a:t>ewp</a:t>
            </a:r>
            <a:r>
              <a:rPr lang="en-US" b="1" dirty="0">
                <a:solidFill>
                  <a:schemeClr val="bg1"/>
                </a:solidFill>
              </a:rPr>
              <a:t>/internal/blog/</a:t>
            </a:r>
          </a:p>
        </p:txBody>
      </p:sp>
      <p:sp>
        <p:nvSpPr>
          <p:cNvPr id="6" name="TextBox 5"/>
          <p:cNvSpPr txBox="1"/>
          <p:nvPr/>
        </p:nvSpPr>
        <p:spPr>
          <a:xfrm>
            <a:off x="2819400" y="421957"/>
            <a:ext cx="1143000" cy="492443"/>
          </a:xfrm>
          <a:prstGeom prst="rect">
            <a:avLst/>
          </a:prstGeom>
          <a:solidFill>
            <a:srgbClr val="FFFFFF"/>
          </a:solidFill>
        </p:spPr>
        <p:txBody>
          <a:bodyPr wrap="square" rtlCol="0">
            <a:spAutoFit/>
          </a:bodyPr>
          <a:lstStyle/>
          <a:p>
            <a:r>
              <a:rPr lang="en-US" sz="2600" b="1" dirty="0" smtClean="0">
                <a:solidFill>
                  <a:srgbClr val="000000"/>
                </a:solidFill>
              </a:rPr>
              <a:t>CIMSS</a:t>
            </a:r>
            <a:endParaRPr lang="en-US" sz="2600" b="1" dirty="0">
              <a:solidFill>
                <a:srgbClr val="000000"/>
              </a:solidFill>
            </a:endParaRPr>
          </a:p>
        </p:txBody>
      </p:sp>
      <p:sp>
        <p:nvSpPr>
          <p:cNvPr id="7" name="TextBox 6"/>
          <p:cNvSpPr txBox="1"/>
          <p:nvPr/>
        </p:nvSpPr>
        <p:spPr>
          <a:xfrm>
            <a:off x="4953000" y="3247145"/>
            <a:ext cx="3733800" cy="1477255"/>
          </a:xfrm>
          <a:prstGeom prst="rect">
            <a:avLst/>
          </a:prstGeom>
          <a:solidFill>
            <a:srgbClr val="FFFF00"/>
          </a:solidFill>
          <a:ln w="31750">
            <a:solidFill>
              <a:schemeClr val="bg1"/>
            </a:solidFill>
          </a:ln>
        </p:spPr>
        <p:txBody>
          <a:bodyPr wrap="square" lIns="91365" tIns="45684" rIns="91365" bIns="45684" rtlCol="0">
            <a:spAutoFit/>
          </a:bodyPr>
          <a:lstStyle/>
          <a:p>
            <a:r>
              <a:rPr lang="en-US" dirty="0" smtClean="0">
                <a:solidFill>
                  <a:schemeClr val="bg1"/>
                </a:solidFill>
              </a:rPr>
              <a:t>“In </a:t>
            </a:r>
            <a:r>
              <a:rPr lang="en-US" dirty="0">
                <a:solidFill>
                  <a:schemeClr val="bg1"/>
                </a:solidFill>
              </a:rPr>
              <a:t>about a 5 minute span the cell highlighted in blue showed a severe potential of only 20 percent but increased to 89 percent and produced reported one inch </a:t>
            </a:r>
            <a:r>
              <a:rPr lang="en-US" dirty="0" smtClean="0">
                <a:solidFill>
                  <a:schemeClr val="bg1"/>
                </a:solidFill>
              </a:rPr>
              <a:t>hail…”</a:t>
            </a:r>
            <a:endParaRPr lang="en-US" dirty="0">
              <a:solidFill>
                <a:schemeClr val="bg1"/>
              </a:solidFill>
            </a:endParaRPr>
          </a:p>
        </p:txBody>
      </p:sp>
    </p:spTree>
    <p:extLst>
      <p:ext uri="{BB962C8B-B14F-4D97-AF65-F5344CB8AC3E}">
        <p14:creationId xmlns:p14="http://schemas.microsoft.com/office/powerpoint/2010/main" val="1492535847"/>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31896</TotalTime>
  <Words>2814</Words>
  <Application>Microsoft Macintosh PowerPoint</Application>
  <PresentationFormat>On-screen Show (4:3)</PresentationFormat>
  <Paragraphs>287</Paragraphs>
  <Slides>26</Slides>
  <Notes>22</Notes>
  <HiddenSlides>0</HiddenSlides>
  <MMClips>0</MMClips>
  <ScaleCrop>false</ScaleCrop>
  <HeadingPairs>
    <vt:vector size="4" baseType="variant">
      <vt:variant>
        <vt:lpstr>Theme</vt:lpstr>
      </vt:variant>
      <vt:variant>
        <vt:i4>4</vt:i4>
      </vt:variant>
      <vt:variant>
        <vt:lpstr>Slide Titles</vt:lpstr>
      </vt:variant>
      <vt:variant>
        <vt:i4>26</vt:i4>
      </vt:variant>
    </vt:vector>
  </HeadingPairs>
  <TitlesOfParts>
    <vt:vector size="30" baseType="lpstr">
      <vt:lpstr>Office Theme</vt:lpstr>
      <vt:lpstr>CIMSS_Template_2013Logo</vt:lpstr>
      <vt:lpstr>1_CIMSS_Template_2013Logo</vt:lpstr>
      <vt:lpstr>2_CIMSS_Template_2013Logo</vt:lpstr>
      <vt:lpstr>ProbSevere – A New Tool for NWS Severe Weather Warning Operations</vt:lpstr>
      <vt:lpstr>Collaborative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 Evaluation (2014)</vt:lpstr>
      <vt:lpstr>Model Evaluation (2014)</vt:lpstr>
      <vt:lpstr>HWT and GOES-R PG feedback (2014 + 2015)</vt:lpstr>
      <vt:lpstr>Where do we go from here?</vt:lpstr>
      <vt:lpstr>PowerPoint Presentation</vt:lpstr>
      <vt:lpstr>PowerPoint Presentation</vt:lpstr>
      <vt:lpstr>Future Data Integration</vt:lpstr>
      <vt:lpstr>PowerPoint Presentation</vt:lpstr>
      <vt:lpstr>PowerPoint Presentation</vt:lpstr>
      <vt:lpstr>Model Evaluation (2014)</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Walker</dc:creator>
  <cp:lastModifiedBy>Mike Pavolonis</cp:lastModifiedBy>
  <cp:revision>436</cp:revision>
  <cp:lastPrinted>2014-06-21T21:52:15Z</cp:lastPrinted>
  <dcterms:created xsi:type="dcterms:W3CDTF">2014-04-07T15:54:44Z</dcterms:created>
  <dcterms:modified xsi:type="dcterms:W3CDTF">2015-06-18T21:55:38Z</dcterms:modified>
</cp:coreProperties>
</file>