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9" r:id="rId1"/>
    <p:sldMasterId id="2147484135" r:id="rId2"/>
    <p:sldMasterId id="2147484146" r:id="rId3"/>
    <p:sldMasterId id="2147484172" r:id="rId4"/>
    <p:sldMasterId id="2147484178" r:id="rId5"/>
    <p:sldMasterId id="2147484204" r:id="rId6"/>
  </p:sldMasterIdLst>
  <p:notesMasterIdLst>
    <p:notesMasterId r:id="rId33"/>
  </p:notesMasterIdLst>
  <p:handoutMasterIdLst>
    <p:handoutMasterId r:id="rId34"/>
  </p:handoutMasterIdLst>
  <p:sldIdLst>
    <p:sldId id="385" r:id="rId7"/>
    <p:sldId id="489" r:id="rId8"/>
    <p:sldId id="490" r:id="rId9"/>
    <p:sldId id="502" r:id="rId10"/>
    <p:sldId id="508" r:id="rId11"/>
    <p:sldId id="507" r:id="rId12"/>
    <p:sldId id="506" r:id="rId13"/>
    <p:sldId id="504" r:id="rId14"/>
    <p:sldId id="503" r:id="rId15"/>
    <p:sldId id="510" r:id="rId16"/>
    <p:sldId id="406" r:id="rId17"/>
    <p:sldId id="500" r:id="rId18"/>
    <p:sldId id="498" r:id="rId19"/>
    <p:sldId id="471" r:id="rId20"/>
    <p:sldId id="479" r:id="rId21"/>
    <p:sldId id="476" r:id="rId22"/>
    <p:sldId id="511" r:id="rId23"/>
    <p:sldId id="494" r:id="rId24"/>
    <p:sldId id="501" r:id="rId25"/>
    <p:sldId id="483" r:id="rId26"/>
    <p:sldId id="474" r:id="rId27"/>
    <p:sldId id="475" r:id="rId28"/>
    <p:sldId id="478" r:id="rId29"/>
    <p:sldId id="496" r:id="rId30"/>
    <p:sldId id="488" r:id="rId31"/>
    <p:sldId id="493" r:id="rId32"/>
  </p:sldIdLst>
  <p:sldSz cx="9144000" cy="6858000" type="screen4x3"/>
  <p:notesSz cx="7010400" cy="9296400"/>
  <p:custDataLst>
    <p:tags r:id="rId35"/>
  </p:custData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gozi Ozokwelu" initials="NO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E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871E6B6-E0CA-4CAF-B510-67987AF4DDF1}">
  <a:tblStyle styleId="{4871E6B6-E0CA-4CAF-B510-67987AF4DDF1}" styleName="Table_0"/>
  <a:tblStyle styleId="{22645AAE-C867-4067-8761-8AA6B0E9049C}" styleName="Table_1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25" autoAdjust="0"/>
    <p:restoredTop sz="99095" autoAdjust="0"/>
  </p:normalViewPr>
  <p:slideViewPr>
    <p:cSldViewPr snapToGrid="0" snapToObjects="1">
      <p:cViewPr>
        <p:scale>
          <a:sx n="84" d="100"/>
          <a:sy n="84" d="100"/>
        </p:scale>
        <p:origin x="-462" y="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181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r">
              <a:defRPr sz="1200"/>
            </a:lvl1pPr>
          </a:lstStyle>
          <a:p>
            <a:fld id="{A2C1E03B-4CD6-594F-9843-E73911A396D6}" type="datetimeFigureOut">
              <a:rPr lang="en-US" smtClean="0"/>
              <a:pPr/>
              <a:t>5/6/2016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r">
              <a:defRPr sz="1200"/>
            </a:lvl1pPr>
          </a:lstStyle>
          <a:p>
            <a:fld id="{127AAB4A-DAD8-5E42-98C1-F83059A169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5744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56" tIns="93156" rIns="93156" bIns="93156" anchor="t" anchorCtr="0"/>
          <a:lstStyle>
            <a:lvl1pPr marL="0" marR="0" indent="0" algn="l" rtl="0">
              <a:defRPr sz="1200" b="0" i="0" u="none" strike="noStrike" cap="none"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970937" y="1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56" tIns="93156" rIns="93156" bIns="93156" anchor="t" anchorCtr="0"/>
          <a:lstStyle>
            <a:lvl1pPr marL="0" marR="0" indent="0" algn="r" rtl="0">
              <a:defRPr sz="1200" b="0" i="0" u="none" strike="noStrike" cap="none"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701042" y="4415791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56" tIns="93156" rIns="93156" bIns="93156" anchor="ctr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56" tIns="93156" rIns="93156" bIns="93156" anchor="b" anchorCtr="0"/>
          <a:lstStyle>
            <a:lvl1pPr marL="0" marR="0" indent="0" algn="l" rtl="0">
              <a:defRPr sz="1200" b="0" i="0" u="none" strike="noStrike" cap="none"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56" tIns="93156" rIns="93156" bIns="93156" anchor="b" anchorCtr="0"/>
          <a:lstStyle>
            <a:lvl1pPr marL="0" marR="0" indent="0" algn="r" rtl="0">
              <a:defRPr sz="1200" b="0" i="0" u="none" strike="noStrike" cap="none"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3833791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A20D59-A5EA-455B-AD7D-9CBE7FDE86F2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5767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701359" y="4415792"/>
            <a:ext cx="5607684" cy="4183379"/>
          </a:xfrm>
          <a:prstGeom prst="rect">
            <a:avLst/>
          </a:prstGeom>
          <a:noFill/>
          <a:ln>
            <a:noFill/>
          </a:ln>
        </p:spPr>
        <p:txBody>
          <a:bodyPr lIns="91266" tIns="91266" rIns="91266" bIns="91266" anchor="t" anchorCtr="0">
            <a:noAutofit/>
          </a:bodyPr>
          <a:lstStyle/>
          <a:p>
            <a:pPr>
              <a:buSzPct val="25000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EOP: Executive Office of the President</a:t>
            </a:r>
          </a:p>
          <a:p>
            <a:pPr>
              <a:spcBef>
                <a:spcPts val="360"/>
              </a:spcBef>
              <a:buSzPct val="25000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OSTP: White House’s Office of Science and Technology Policy</a:t>
            </a:r>
          </a:p>
          <a:p>
            <a:pPr>
              <a:spcBef>
                <a:spcPts val="360"/>
              </a:spcBef>
              <a:buSzPct val="25000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JPSS: Joint Polar Satellite System</a:t>
            </a:r>
          </a:p>
          <a:p>
            <a:pPr>
              <a:spcBef>
                <a:spcPts val="360"/>
              </a:spcBef>
              <a:buSzPct val="25000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DWSS: Defense Weather Satellite System</a:t>
            </a:r>
          </a:p>
        </p:txBody>
      </p:sp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>
            <a:off x="3971182" y="8829989"/>
            <a:ext cx="3037627" cy="464818"/>
          </a:xfrm>
          <a:prstGeom prst="rect">
            <a:avLst/>
          </a:prstGeom>
          <a:noFill/>
          <a:ln>
            <a:noFill/>
          </a:ln>
        </p:spPr>
        <p:txBody>
          <a:bodyPr lIns="93141" tIns="46570" rIns="93141" bIns="46570" anchor="b" anchorCtr="0">
            <a:noAutofit/>
          </a:bodyPr>
          <a:lstStyle/>
          <a:p>
            <a:pPr>
              <a:buClr>
                <a:prstClr val="black"/>
              </a:buClr>
              <a:buFont typeface="Calibri"/>
              <a:buNone/>
            </a:pPr>
            <a:endParaRPr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701042" y="6320969"/>
            <a:ext cx="5608319" cy="373025"/>
          </a:xfrm>
          <a:prstGeom prst="rect">
            <a:avLst/>
          </a:prstGeom>
        </p:spPr>
        <p:txBody>
          <a:bodyPr lIns="93156" tIns="93156" rIns="93156" bIns="93156" anchor="ctr" anchorCtr="0">
            <a:spAutoFit/>
          </a:bodyPr>
          <a:lstStyle/>
          <a:p>
            <a:endParaRPr dirty="0"/>
          </a:p>
        </p:txBody>
      </p:sp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2762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DB98-CE06-477C-AB44-E042C2EA82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82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701042" y="6320969"/>
            <a:ext cx="5608319" cy="373025"/>
          </a:xfrm>
          <a:prstGeom prst="rect">
            <a:avLst/>
          </a:prstGeom>
        </p:spPr>
        <p:txBody>
          <a:bodyPr lIns="93156" tIns="93156" rIns="93156" bIns="93156" anchor="ctr" anchorCtr="0">
            <a:spAutoFit/>
          </a:bodyPr>
          <a:lstStyle/>
          <a:p>
            <a:endParaRPr/>
          </a:p>
        </p:txBody>
      </p:sp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2762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701042" y="6320969"/>
            <a:ext cx="5608319" cy="373025"/>
          </a:xfrm>
          <a:prstGeom prst="rect">
            <a:avLst/>
          </a:prstGeom>
        </p:spPr>
        <p:txBody>
          <a:bodyPr lIns="93156" tIns="93156" rIns="93156" bIns="93156" anchor="ctr" anchorCtr="0">
            <a:spAutoFit/>
          </a:bodyPr>
          <a:lstStyle/>
          <a:p>
            <a:endParaRPr dirty="0"/>
          </a:p>
        </p:txBody>
      </p:sp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2762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 txBox="1">
            <a:spLocks noGrp="1"/>
          </p:cNvSpPr>
          <p:nvPr>
            <p:ph type="body" idx="1"/>
          </p:nvPr>
        </p:nvSpPr>
        <p:spPr>
          <a:xfrm>
            <a:off x="701358" y="4415792"/>
            <a:ext cx="5607684" cy="4183379"/>
          </a:xfrm>
          <a:prstGeom prst="rect">
            <a:avLst/>
          </a:prstGeom>
        </p:spPr>
        <p:txBody>
          <a:bodyPr lIns="91420" tIns="91420" rIns="91420" bIns="91420" anchor="t" anchorCtr="0">
            <a:noAutofit/>
          </a:bodyPr>
          <a:lstStyle/>
          <a:p>
            <a:endParaRPr/>
          </a:p>
        </p:txBody>
      </p:sp>
      <p:sp>
        <p:nvSpPr>
          <p:cNvPr id="491" name="Shape 49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701042" y="6320969"/>
            <a:ext cx="5608319" cy="373025"/>
          </a:xfrm>
          <a:prstGeom prst="rect">
            <a:avLst/>
          </a:prstGeom>
        </p:spPr>
        <p:txBody>
          <a:bodyPr lIns="93156" tIns="93156" rIns="93156" bIns="93156" anchor="ctr" anchorCtr="0">
            <a:spAutoFit/>
          </a:bodyPr>
          <a:lstStyle/>
          <a:p>
            <a:endParaRPr dirty="0"/>
          </a:p>
        </p:txBody>
      </p:sp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2762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701042" y="6320969"/>
            <a:ext cx="5608319" cy="373025"/>
          </a:xfrm>
          <a:prstGeom prst="rect">
            <a:avLst/>
          </a:prstGeom>
        </p:spPr>
        <p:txBody>
          <a:bodyPr lIns="93156" tIns="93156" rIns="93156" bIns="93156" anchor="ctr" anchorCtr="0">
            <a:spAutoFit/>
          </a:bodyPr>
          <a:lstStyle/>
          <a:p>
            <a:endParaRPr dirty="0"/>
          </a:p>
        </p:txBody>
      </p:sp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2762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2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gif"/><Relationship Id="rId11" Type="http://schemas.openxmlformats.org/officeDocument/2006/relationships/image" Target="../media/image21.jpeg"/><Relationship Id="rId5" Type="http://schemas.openxmlformats.org/officeDocument/2006/relationships/image" Target="../media/image16.jpeg"/><Relationship Id="rId10" Type="http://schemas.openxmlformats.org/officeDocument/2006/relationships/image" Target="../media/image20.jpeg"/><Relationship Id="rId4" Type="http://schemas.openxmlformats.org/officeDocument/2006/relationships/image" Target="../media/image15.jpeg"/><Relationship Id="rId9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" type="obj">
  <p:cSld name="obj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 dirty="0"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indent="-177800" algn="l" rtl="0">
              <a:spcBef>
                <a:spcPts val="56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36525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34264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22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590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 smtClean="0"/>
              <a:t>Joint Polar Satellite System</a:t>
            </a:r>
            <a:endParaRPr dirty="0"/>
          </a:p>
        </p:txBody>
      </p:sp>
      <p:pic>
        <p:nvPicPr>
          <p:cNvPr id="9" name="Picture 8" descr="jpss_mission1_30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05" y="188056"/>
            <a:ext cx="1390828" cy="8817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x" type="picTx">
  <p:cSld name="picTx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defRPr sz="2000" b="1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buClr>
                <a:schemeClr val="lt1"/>
              </a:buClr>
              <a:buFont typeface="Calibri"/>
              <a:buNone/>
              <a:defRPr sz="3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buClr>
                <a:schemeClr val="dk1"/>
              </a:buClr>
              <a:buFont typeface="Calibri"/>
              <a:buNone/>
              <a:defRPr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buClr>
                <a:schemeClr val="dk1"/>
              </a:buClr>
              <a:buFont typeface="Calibri"/>
              <a:buNone/>
              <a:defRPr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Font typeface="Calibri"/>
              <a:buNone/>
              <a:defRPr sz="1400"/>
            </a:lvl1pPr>
            <a:lvl2pPr marL="457200" indent="0" rtl="0">
              <a:buFont typeface="Calibri"/>
              <a:buNone/>
              <a:defRPr sz="1200"/>
            </a:lvl2pPr>
            <a:lvl3pPr marL="914400" indent="0" rtl="0">
              <a:buFont typeface="Calibri"/>
              <a:buNone/>
              <a:defRPr sz="1000"/>
            </a:lvl3pPr>
            <a:lvl4pPr marL="1371600" indent="0" rtl="0">
              <a:buFont typeface="Calibri"/>
              <a:buNone/>
              <a:defRPr sz="900"/>
            </a:lvl4pPr>
            <a:lvl5pPr marL="1828800" indent="0" rtl="0">
              <a:buFont typeface="Calibri"/>
              <a:buNone/>
              <a:defRPr sz="900"/>
            </a:lvl5pPr>
            <a:lvl6pPr marL="2286000" indent="0" rtl="0">
              <a:buFont typeface="Calibri"/>
              <a:buNone/>
              <a:defRPr sz="900"/>
            </a:lvl6pPr>
            <a:lvl7pPr marL="2743200" indent="0" rtl="0">
              <a:buFont typeface="Calibri"/>
              <a:buNone/>
              <a:defRPr sz="900"/>
            </a:lvl7pPr>
            <a:lvl8pPr marL="3200400" indent="0" rtl="0">
              <a:buFont typeface="Calibri"/>
              <a:buNone/>
              <a:defRPr sz="900"/>
            </a:lvl8pPr>
            <a:lvl9pPr marL="3657600" indent="0" rtl="0">
              <a:buFont typeface="Calibri"/>
              <a:buNone/>
              <a:defRPr sz="900"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pic>
        <p:nvPicPr>
          <p:cNvPr id="9" name="Picture 8" descr="jpss_mission1_30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05" y="188056"/>
            <a:ext cx="1390828" cy="8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39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Tx" type="vertTx">
  <p:cSld name="vertTx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indent="-177800" algn="l" rtl="0">
              <a:spcBef>
                <a:spcPts val="56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36525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6553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pic>
        <p:nvPicPr>
          <p:cNvPr id="8" name="Picture 7" descr="jpss_mission1_30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05" y="188056"/>
            <a:ext cx="1390828" cy="8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80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TitleAndTx" type="vertTitleAndTx">
  <p:cSld name="vertTitleAndTx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indent="-177800" algn="l" rtl="0">
              <a:spcBef>
                <a:spcPts val="56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36525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ftr" idx="11"/>
          </p:nvPr>
        </p:nvSpPr>
        <p:spPr>
          <a:xfrm>
            <a:off x="3134264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6553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7" name="Shape 22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590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Joint Polar Satellite System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8" name="Picture 7" descr="jpss_mission1_30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05" y="188056"/>
            <a:ext cx="1390828" cy="8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50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8"/>
          <p:cNvSpPr>
            <a:spLocks noChangeShapeType="1"/>
          </p:cNvSpPr>
          <p:nvPr/>
        </p:nvSpPr>
        <p:spPr bwMode="auto">
          <a:xfrm>
            <a:off x="8428038" y="6608763"/>
            <a:ext cx="0" cy="200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 dirty="0">
              <a:latin typeface="Times New Roman" pitchFamily="-108" charset="0"/>
              <a:ea typeface="ＭＳ Ｐゴシック" pitchFamily="-108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2296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304800"/>
            <a:ext cx="5943600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6" name="Line 28"/>
          <p:cNvSpPr>
            <a:spLocks noChangeShapeType="1"/>
          </p:cNvSpPr>
          <p:nvPr userDrawn="1"/>
        </p:nvSpPr>
        <p:spPr bwMode="auto">
          <a:xfrm>
            <a:off x="8428038" y="6608763"/>
            <a:ext cx="0" cy="200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 dirty="0">
              <a:latin typeface="Times New Roman" pitchFamily="-108" charset="0"/>
              <a:ea typeface="ＭＳ Ｐゴシック" pitchFamily="-108" charset="-128"/>
            </a:endParaRPr>
          </a:p>
        </p:txBody>
      </p:sp>
      <p:pic>
        <p:nvPicPr>
          <p:cNvPr id="7" name="Picture 6" descr="jpss_mission1_30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05" y="188056"/>
            <a:ext cx="1390828" cy="8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45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46C5-F49F-4E4D-AF8B-B2189FEE40DA}" type="datetime1">
              <a:rPr lang="en-US" smtClean="0">
                <a:solidFill>
                  <a:srgbClr val="FFFFFF"/>
                </a:solidFill>
              </a:rPr>
              <a:pPr/>
              <a:t>5/6/2016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5D940-33F8-402D-A8B6-06B3B758E7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460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1660123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  <a:rtl val="0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pic>
        <p:nvPicPr>
          <p:cNvPr id="7" name="Shape 3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14286"/>
            <a:ext cx="3016415" cy="747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1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996989" y="139225"/>
            <a:ext cx="601607" cy="492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2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558463" y="139225"/>
            <a:ext cx="519648" cy="4921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5567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45" name="Shape 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  <a:buSzPct val="25000"/>
                <a:buFont typeface="Calibri"/>
                <a:buNone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092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hape 19"/>
          <p:cNvCxnSpPr/>
          <p:nvPr/>
        </p:nvCxnSpPr>
        <p:spPr>
          <a:xfrm>
            <a:off x="8428038" y="6608763"/>
            <a:ext cx="0" cy="200024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8229600" cy="548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254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marR="0" indent="-6350" algn="l" rtl="0">
              <a:spcBef>
                <a:spcPts val="56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marR="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marR="0" indent="-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marR="0" indent="-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1600200" y="304800"/>
            <a:ext cx="5943599" cy="6159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7086600" y="6615113"/>
            <a:ext cx="1295400" cy="15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9pPr>
          </a:lstStyle>
          <a:p>
            <a:pPr>
              <a:buClr>
                <a:srgbClr val="FFFFFF"/>
              </a:buClr>
            </a:pPr>
            <a:endParaRPr/>
          </a:p>
        </p:txBody>
      </p:sp>
      <p:cxnSp>
        <p:nvCxnSpPr>
          <p:cNvPr id="23" name="Shape 23"/>
          <p:cNvCxnSpPr/>
          <p:nvPr/>
        </p:nvCxnSpPr>
        <p:spPr>
          <a:xfrm>
            <a:off x="8428038" y="6608763"/>
            <a:ext cx="0" cy="200024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4" name="Shape 24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505" y="188056"/>
            <a:ext cx="1390828" cy="8817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9330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3134264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9pPr>
          </a:lstStyle>
          <a:p>
            <a:pPr>
              <a:buClr>
                <a:srgbClr val="FFFFFF"/>
              </a:buClr>
            </a:pP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6553200" y="6492875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buClr>
                <a:srgbClr val="FFFFFF"/>
              </a:buClr>
              <a:buFont typeface="Calibri"/>
              <a:buNone/>
            </a:pP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5907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9pPr>
          </a:lstStyle>
          <a:p>
            <a:pPr>
              <a:buClr>
                <a:srgbClr val="FFFFFF"/>
              </a:buClr>
            </a:pPr>
            <a:endParaRPr/>
          </a:p>
        </p:txBody>
      </p:sp>
      <p:pic>
        <p:nvPicPr>
          <p:cNvPr id="30" name="Shape 30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505" y="188056"/>
            <a:ext cx="1390828" cy="8817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3129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Tx" type="objTx">
  <p:cSld name="objTx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defRPr sz="2000" b="1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3200"/>
            </a:lvl1pPr>
            <a:lvl2pPr rtl="0">
              <a:defRPr sz="2800"/>
            </a:lvl2pPr>
            <a:lvl3pPr rtl="0">
              <a:defRPr sz="2400"/>
            </a:lvl3pPr>
            <a:lvl4pPr rtl="0">
              <a:defRPr sz="2000"/>
            </a:lvl4pPr>
            <a:lvl5pPr rtl="0">
              <a:defRPr sz="2000"/>
            </a:lvl5pPr>
            <a:lvl6pPr rtl="0">
              <a:defRPr sz="2000"/>
            </a:lvl6pPr>
            <a:lvl7pPr rtl="0">
              <a:defRPr sz="2000"/>
            </a:lvl7pPr>
            <a:lvl8pPr rtl="0">
              <a:defRPr sz="2000"/>
            </a:lvl8pPr>
            <a:lvl9pPr rtl="0">
              <a:defRPr sz="2000"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Font typeface="Calibri"/>
              <a:buNone/>
              <a:defRPr sz="1400"/>
            </a:lvl1pPr>
            <a:lvl2pPr marL="457200" indent="0" rtl="0">
              <a:buFont typeface="Calibri"/>
              <a:buNone/>
              <a:defRPr sz="1200"/>
            </a:lvl2pPr>
            <a:lvl3pPr marL="914400" indent="0" rtl="0">
              <a:buFont typeface="Calibri"/>
              <a:buNone/>
              <a:defRPr sz="1000"/>
            </a:lvl3pPr>
            <a:lvl4pPr marL="1371600" indent="0" rtl="0">
              <a:buFont typeface="Calibri"/>
              <a:buNone/>
              <a:defRPr sz="900"/>
            </a:lvl4pPr>
            <a:lvl5pPr marL="1828800" indent="0" rtl="0">
              <a:buFont typeface="Calibri"/>
              <a:buNone/>
              <a:defRPr sz="900"/>
            </a:lvl5pPr>
            <a:lvl6pPr marL="2286000" indent="0" rtl="0">
              <a:buFont typeface="Calibri"/>
              <a:buNone/>
              <a:defRPr sz="900"/>
            </a:lvl6pPr>
            <a:lvl7pPr marL="2743200" indent="0" rtl="0">
              <a:buFont typeface="Calibri"/>
              <a:buNone/>
              <a:defRPr sz="900"/>
            </a:lvl7pPr>
            <a:lvl8pPr marL="3200400" indent="0" rtl="0">
              <a:buFont typeface="Calibri"/>
              <a:buNone/>
              <a:defRPr sz="900"/>
            </a:lvl8pPr>
            <a:lvl9pPr marL="3657600" indent="0" rtl="0">
              <a:buFont typeface="Calibri"/>
              <a:buNone/>
              <a:defRPr sz="9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34264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22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590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 smtClean="0"/>
              <a:t>Joint Polar Satellite System</a:t>
            </a:r>
            <a:endParaRPr dirty="0"/>
          </a:p>
        </p:txBody>
      </p:sp>
      <p:pic>
        <p:nvPicPr>
          <p:cNvPr id="9" name="Picture 8" descr="jpss_mission1_30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05" y="188056"/>
            <a:ext cx="1390828" cy="8817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bj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54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6350" algn="l" rtl="0">
              <a:spcBef>
                <a:spcPts val="56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34264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9pPr>
          </a:lstStyle>
          <a:p>
            <a:pPr>
              <a:buClr>
                <a:srgbClr val="FFFFFF"/>
              </a:buClr>
            </a:pPr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6492875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buClr>
                <a:srgbClr val="FFFFFF"/>
              </a:buClr>
              <a:buFont typeface="Calibri"/>
              <a:buNone/>
            </a:pP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5907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9pPr>
          </a:lstStyle>
          <a:p>
            <a:pPr>
              <a:buClr>
                <a:srgbClr val="FFFFFF"/>
              </a:buClr>
            </a:pPr>
            <a:endParaRPr/>
          </a:p>
        </p:txBody>
      </p:sp>
      <p:pic>
        <p:nvPicPr>
          <p:cNvPr id="37" name="Shape 37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505" y="188056"/>
            <a:ext cx="1390828" cy="8817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2772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5907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9pPr>
          </a:lstStyle>
          <a:p>
            <a:pPr>
              <a:buClr>
                <a:srgbClr val="FFFFFF"/>
              </a:buClr>
            </a:pPr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ftr" idx="11"/>
          </p:nvPr>
        </p:nvSpPr>
        <p:spPr>
          <a:xfrm>
            <a:off x="3134264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9pPr>
          </a:lstStyle>
          <a:p>
            <a:pPr>
              <a:buClr>
                <a:srgbClr val="FFFFFF"/>
              </a:buClr>
            </a:pPr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6553203" y="635636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87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vertTx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 rot="5400000">
            <a:off x="2309017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54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6350" algn="l" rtl="0">
              <a:spcBef>
                <a:spcPts val="56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ftr" idx="11"/>
          </p:nvPr>
        </p:nvSpPr>
        <p:spPr>
          <a:xfrm>
            <a:off x="3134264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9pPr>
          </a:lstStyle>
          <a:p>
            <a:pPr>
              <a:buClr>
                <a:srgbClr val="FFFFFF"/>
              </a:buClr>
            </a:pPr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6553200" y="6492875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buClr>
                <a:srgbClr val="FFFFFF"/>
              </a:buClr>
              <a:buFont typeface="Calibri"/>
              <a:buNone/>
            </a:pP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5907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9pPr>
          </a:lstStyle>
          <a:p>
            <a:pPr>
              <a:buClr>
                <a:srgbClr val="FFFFFF"/>
              </a:buClr>
            </a:pPr>
            <a:endParaRPr/>
          </a:p>
        </p:txBody>
      </p:sp>
      <p:pic>
        <p:nvPicPr>
          <p:cNvPr id="48" name="Shape 48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505" y="188056"/>
            <a:ext cx="1390828" cy="8817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45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bjTx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>
            <a:off x="3134264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9pPr>
          </a:lstStyle>
          <a:p>
            <a:pPr>
              <a:buClr>
                <a:srgbClr val="FFFFFF"/>
              </a:buClr>
            </a:pPr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6553200" y="6492875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buClr>
                <a:srgbClr val="FFFFFF"/>
              </a:buClr>
              <a:buFont typeface="Calibri"/>
              <a:buNone/>
            </a:pP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5907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9pPr>
          </a:lstStyle>
          <a:p>
            <a:pPr>
              <a:buClr>
                <a:srgbClr val="FFFFFF"/>
              </a:buClr>
            </a:pPr>
            <a:endParaRPr/>
          </a:p>
        </p:txBody>
      </p:sp>
      <p:pic>
        <p:nvPicPr>
          <p:cNvPr id="56" name="Shape 56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505" y="188056"/>
            <a:ext cx="1390828" cy="8817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88676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x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3134264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9pPr>
          </a:lstStyle>
          <a:p>
            <a:pPr>
              <a:buClr>
                <a:srgbClr val="FFFFFF"/>
              </a:buClr>
            </a:pPr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6553200" y="6492875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buClr>
                <a:srgbClr val="FFFFFF"/>
              </a:buClr>
              <a:buFont typeface="Calibri"/>
              <a:buNone/>
            </a:pP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5907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9pPr>
          </a:lstStyle>
          <a:p>
            <a:pPr>
              <a:buClr>
                <a:srgbClr val="FFFFFF"/>
              </a:buClr>
            </a:pPr>
            <a:endParaRPr/>
          </a:p>
        </p:txBody>
      </p:sp>
      <p:pic>
        <p:nvPicPr>
          <p:cNvPr id="64" name="Shape 64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505" y="188056"/>
            <a:ext cx="1390828" cy="8817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6013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TitleAndTx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 rot="5400000">
            <a:off x="4732336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 rot="5400000">
            <a:off x="541336" y="190500"/>
            <a:ext cx="5851525" cy="601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54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6350" algn="l" rtl="0">
              <a:spcBef>
                <a:spcPts val="56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ftr" idx="11"/>
          </p:nvPr>
        </p:nvSpPr>
        <p:spPr>
          <a:xfrm>
            <a:off x="3134264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9pPr>
          </a:lstStyle>
          <a:p>
            <a:pPr>
              <a:buClr>
                <a:srgbClr val="FFFFFF"/>
              </a:buClr>
            </a:pPr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6553200" y="6492875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buClr>
                <a:srgbClr val="FFFFFF"/>
              </a:buClr>
              <a:buFont typeface="Calibri"/>
              <a:buNone/>
            </a:pP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5907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9pPr>
          </a:lstStyle>
          <a:p>
            <a:pPr>
              <a:buClr>
                <a:srgbClr val="FFFFFF"/>
              </a:buClr>
            </a:pPr>
            <a:endParaRPr/>
          </a:p>
        </p:txBody>
      </p:sp>
      <p:pic>
        <p:nvPicPr>
          <p:cNvPr id="71" name="Shape 71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505" y="188056"/>
            <a:ext cx="1390828" cy="8817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9803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1"/>
            <a:ext cx="8229600" cy="496433"/>
          </a:xfrm>
          <a:prstGeom prst="rect">
            <a:avLst/>
          </a:prstGeom>
        </p:spPr>
        <p:txBody>
          <a:bodyPr/>
          <a:lstStyle>
            <a:lvl1pPr>
              <a:lnSpc>
                <a:spcPct val="85000"/>
              </a:lnSpc>
              <a:defRPr sz="2400" b="1">
                <a:latin typeface="+mn-lt"/>
                <a:cs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73" y="1233714"/>
            <a:ext cx="8400143" cy="5116286"/>
          </a:xfrm>
        </p:spPr>
        <p:txBody>
          <a:bodyPr/>
          <a:lstStyle>
            <a:lvl1pPr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rgbClr val="0000FF"/>
              </a:buClr>
              <a:buSzPct val="125000"/>
              <a:buFont typeface="Lucida Grande"/>
              <a:buChar char="●"/>
              <a:defRPr sz="2000" b="1">
                <a:latin typeface="Helvetica"/>
                <a:cs typeface="Helvetica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defRPr sz="1800">
                <a:latin typeface="Helvetica"/>
                <a:cs typeface="Helvetica"/>
              </a:defRPr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defRPr sz="1600">
                <a:latin typeface="Helvetica"/>
                <a:cs typeface="Helvetica"/>
              </a:defRPr>
            </a:lvl3pPr>
            <a:lvl4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defRPr sz="1600">
                <a:latin typeface="Helvetica"/>
                <a:cs typeface="Helvetica"/>
              </a:defRPr>
            </a:lvl4pPr>
            <a:lvl5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defRPr sz="1600">
                <a:latin typeface="Helvetica"/>
                <a:cs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578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9370"/>
          </a:xfrm>
          <a:prstGeom prst="rect">
            <a:avLst/>
          </a:prstGeom>
        </p:spPr>
        <p:txBody>
          <a:bodyPr/>
          <a:lstStyle>
            <a:lvl1pPr>
              <a:lnSpc>
                <a:spcPct val="85000"/>
              </a:lnSpc>
              <a:defRPr sz="2400" b="1">
                <a:latin typeface="Helvetica"/>
                <a:cs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259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508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209800"/>
            <a:ext cx="9144000" cy="2971800"/>
          </a:xfrm>
          <a:prstGeom prst="rect">
            <a:avLst/>
          </a:prstGeom>
          <a:solidFill>
            <a:schemeClr val="tx1">
              <a:alpha val="70000"/>
            </a:schemeClr>
          </a:solidFill>
          <a:effectLst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 dirty="0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/>
          <p:nvPr/>
        </p:nvSpPr>
        <p:spPr>
          <a:xfrm>
            <a:off x="1928816" y="2286003"/>
            <a:ext cx="1690687" cy="1371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FF">
                <a:alpha val="74902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 dirty="0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/>
          <p:nvPr/>
        </p:nvSpPr>
        <p:spPr>
          <a:xfrm>
            <a:off x="3733800" y="2286003"/>
            <a:ext cx="1676400" cy="1371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cap="sq">
            <a:solidFill>
              <a:schemeClr val="tx1">
                <a:lumMod val="85000"/>
              </a:schemeClr>
            </a:solidFill>
            <a:beve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 dirty="0">
              <a:solidFill>
                <a:srgbClr val="FFFFFF"/>
              </a:solidFill>
            </a:endParaRPr>
          </a:p>
        </p:txBody>
      </p:sp>
      <p:sp>
        <p:nvSpPr>
          <p:cNvPr id="9" name="Rectangle 28"/>
          <p:cNvSpPr/>
          <p:nvPr/>
        </p:nvSpPr>
        <p:spPr>
          <a:xfrm>
            <a:off x="7315202" y="2286003"/>
            <a:ext cx="1676400" cy="1371600"/>
          </a:xfrm>
          <a:prstGeom prst="rect">
            <a:avLst/>
          </a:prstGeom>
          <a:blipFill dpi="0" rotWithShape="1">
            <a:blip r:embed="rId5" cstate="print"/>
            <a:srcRect/>
            <a:tile tx="0" ty="0" sx="40000" sy="40000" flip="none" algn="ctr"/>
          </a:blipFill>
          <a:ln cap="sq">
            <a:solidFill>
              <a:schemeClr val="tx1">
                <a:lumMod val="85000"/>
              </a:schemeClr>
            </a:solidFill>
            <a:beve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 dirty="0">
              <a:solidFill>
                <a:srgbClr val="FFFFFF"/>
              </a:solidFill>
            </a:endParaRPr>
          </a:p>
        </p:txBody>
      </p:sp>
      <p:sp>
        <p:nvSpPr>
          <p:cNvPr id="12" name="Rectangle 31"/>
          <p:cNvSpPr/>
          <p:nvPr/>
        </p:nvSpPr>
        <p:spPr>
          <a:xfrm>
            <a:off x="3733800" y="3733800"/>
            <a:ext cx="1676400" cy="1371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cap="sq">
            <a:solidFill>
              <a:schemeClr val="tx1">
                <a:lumMod val="85000"/>
              </a:schemeClr>
            </a:solidFill>
            <a:beve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 dirty="0">
              <a:solidFill>
                <a:srgbClr val="FFFFFF"/>
              </a:solidFill>
            </a:endParaRPr>
          </a:p>
        </p:txBody>
      </p:sp>
      <p:sp>
        <p:nvSpPr>
          <p:cNvPr id="14" name="Rectangle 33"/>
          <p:cNvSpPr/>
          <p:nvPr/>
        </p:nvSpPr>
        <p:spPr>
          <a:xfrm>
            <a:off x="7315202" y="3733800"/>
            <a:ext cx="1676400" cy="1371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 cap="sq">
            <a:solidFill>
              <a:schemeClr val="tx1">
                <a:lumMod val="85000"/>
              </a:schemeClr>
            </a:solidFill>
            <a:beve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 dirty="0">
              <a:solidFill>
                <a:srgbClr val="FFFFFF"/>
              </a:solidFill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2209800"/>
          </a:xfrm>
          <a:ln/>
        </p:spPr>
        <p:txBody>
          <a:bodyPr/>
          <a:lstStyle>
            <a:lvl1pPr algn="l">
              <a:lnSpc>
                <a:spcPct val="100000"/>
              </a:lnSpc>
              <a:defRPr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181600"/>
            <a:ext cx="5486400" cy="1676400"/>
          </a:xfrm>
        </p:spPr>
        <p:txBody>
          <a:bodyPr tIns="182823" rIns="182823"/>
          <a:lstStyle>
            <a:lvl1pPr algn="l">
              <a:defRPr sz="3200">
                <a:solidFill>
                  <a:srgbClr val="FFFFCC"/>
                </a:solidFill>
                <a:latin typeface="Franklin Gothic Medium Cond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5" name="Picture 2" descr="http://www.nasa.gov/images/content/578155main_10-4053-NPP_full.jp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090" y="2300290"/>
            <a:ext cx="1685458" cy="1343425"/>
          </a:xfrm>
          <a:prstGeom prst="rect">
            <a:avLst/>
          </a:prstGeom>
          <a:noFill/>
          <a:ln w="25400" cap="sq">
            <a:solidFill>
              <a:schemeClr val="tx1">
                <a:lumMod val="85000"/>
              </a:schemeClr>
            </a:solidFill>
            <a:beve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goespoes.gsfc.nasa.gov/poes/gallery/N%20Prime/launch/297114main_launch.jp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8057" y="2300290"/>
            <a:ext cx="1682368" cy="2795587"/>
          </a:xfrm>
          <a:prstGeom prst="rect">
            <a:avLst/>
          </a:prstGeom>
          <a:noFill/>
          <a:ln w="25400" cap="sq">
            <a:solidFill>
              <a:schemeClr val="tx1">
                <a:lumMod val="85000"/>
              </a:schemeClr>
            </a:solidFill>
            <a:beve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nortrade.com/UserFiles/KSATsvalbard.jp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4408" y="3748088"/>
            <a:ext cx="1670334" cy="1352550"/>
          </a:xfrm>
          <a:prstGeom prst="rect">
            <a:avLst/>
          </a:prstGeom>
          <a:noFill/>
          <a:ln w="25400" cap="sq">
            <a:solidFill>
              <a:schemeClr val="tx1">
                <a:lumMod val="85000"/>
              </a:schemeClr>
            </a:solidFill>
            <a:beve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data:image/jpg;base64,/9j/4AAQSkZJRgABAQAAAQABAAD/2wCEAAkGBhMSERUUEhIWFRMVFxgYGBgYFRcWFBkaFBQWFBUWFxcaHCYeGBkjGRcXHy8gIycpLCwsFiAxNTAqNSYrLCoBCQoKDgwOGg8PGi8kHR0qLiwqKSkpLCksLCwsLCwsKiwvKSwqKSwtLCwsMDEsKS0sLCksLCwsKSwpLCwpLCwpLP/AABEIAL0BCwMBIgACEQEDEQH/xAAcAAEAAgMBAQEAAAAAAAAAAAAABQYDBAcCAQj/xABBEAACAQIEAwUFBQYFAwUAAAABAhEAAwQSITEFQVEGEyJhcQcygZGhI0KxwdEUM1JykvAVYqLh8RZDgiRTY7LS/8QAGgEBAAMBAQEAAAAAAAAAAAAAAAECAwQFBv/EACsRAAICAgICAQIGAgMAAAAAAAABAhEDEiExBEFRE5EUMmGBsdGh8CJCcf/aAAwDAQACEQMRAD8A4bSlKAUpSgFKUoBSlKAUpSgFKUoBSlKAUpSgFKUoBSlKAUpSgFKUoBSlKAUpSgFKUoBSlKAUpSgFKUoBSlKAUpSgFKUoBSlKAUpSgFKUoBSlKAUpSgFKUoBSlKAUpSgFKUoBSlKAUpSgFKUoBSlKAUpSgFKUoBSlKAUpSgFKVvcH4S+IuBE9WaJCgbk0Bo17t2WYEhSQBJgTA6npVytezwHe8x9LYA06HNr8qtHZLsbbsuT3kWoDO7FcsDZPMsTly+ZqJqaVxVstDVv/AJOkc2wvZy7csNfXKVQSRMNAYKSBEHU9eRrI3Zp/2cXg6lpX7P8A7kNOqrMtECYHOr5xzs3h7OEu9wy3bzOrLBBKr3klEAPhABJP+1YuxvDcPa/9RiLi5x7iEFgmvvNAIzTsOXrtotatso9rpI5iRW7h+CXntXLq22Nu2qsx2hWYqGAOrCQdRMQaveK4RgsRjj4psGGMKwYNOqTAhOcmYBIEV1Lh2ETKy5V7sKLeWAFyhTKxtBViI6eU1Xj0yaa7R+ZKVvccwRs4i7bylMrsAp1hZldeYyxrzrRqqaatEtU6YpSlSQKUpQClKUApSlAKUpQClKUApSlAKUpQClKUApSlAKUpQClKUAqy8E4g+HSV0zQTBUMRHUgmNdvWq1W/hsVoOeXr5VaJDLFj+0d5mlLjiY0AygQNhqTG+pM1YuNceCYPAJl1e337FpOa4payG97Xwlt9iKoHfmt7inGe+tWEKhTYV0BGgZWfOsjkwJYeelTOOyaEHq0ywYntF9moGpkkiAFyBVMcyNfjr5VDtjdcwjcGI9T+nzqPwYJk8tia2P2YnWf964sWOOOTjf2O7LJ5IKdfcsXAOIBsQhBUNJYAgwWCBcs9G8R57DSuhdh+PJiEa1IFxXYaGQRmOQqdDosDzEEbPXObXYW++GbEWiGCMAyHwmCoYsDOsSJHn5GrZ7POFjDo2JA8fiQS51KqrMiqAZEn3t45Css2XB4zb56Srj9eeyY48udJ8dt+/t0RXtX7EZGD2xqqEj/Mi/djbMvlEztXKK/SHGcG2PZ3tMw7qzba0NAGdy5dMx0mBl8iBXLPaNw827GEVUVVQ38+XT7S5cDtp/DGUCNBEaaVGDLGEtF+WV6P/wA9f0X8jE5x+p/2VbL+H/ZQqUpXoHnClKUApSlAKUpQClKUApSlAKUpQClKUApSlAKUpQClKUApSlAK+q0GRXylASOCtm5oIkf3NbZ4a3lvA5HzFQ9q6VIZTBG1TreIgtv68z06RWOSc4vhnRihCS5RkwuAZd4+Z6ms2CypcBY7meZAIEifOsdpg0yDpp/v5mmKgAwR0PLczp9dP1rkUntbOpxqOp0/A8YtLwbEZGBcOMwOh+0ZUUf0j6HpUDw/tg1vDjulQPbuAlLltGW4rEwwIAIKvA8JBGfzqpWDcINsZiWjQTrEZRHrrWHDFlYMu4IMR06j4a+lMmk8iyV18/77IxxlHG4X38Hauz/FLirabuu7F7Xu87R4gSr2zcgmYU5VLkBvLSB7XYIeHDXLZZdCNdcrCQDrI0AMnYoKk+E8Uuthr9q6IdGh7bDNcttIaACcrW2TMVI0jrJrT7VXWs90jKpDKLuRsxVQwgBROa2R4hKFa4ZY1nyKOO1VuvUW+/h1xa7OqOX6Cc51JPi/cl6fv5p9HFeL8LaxdNttYgg9QdQf75zWkRXa+1GOFlrDNZ7sXLStrmcaqGJ2nfb49Jqvdvuy9ruUe1P7SiB7y6wy3PGCsxqAw9RPSvTxZ59ZF1w3fF9fycGXBDvG++Uq9dnNKUpXYcYpSlAKUpQClKUApSlAKUpQClKUB9ikV9ikVNEHyKRX2KRU0LPkV8r1FIqKFkv2d4Kl/vO8LqAvhK5T4jqJB3EA8xuKYrsteTVYceW48iD+U1o4TiNy17jlQdY5H4HSpfC9rnH7xA3muh+W1Qo83ZbbiqIC7aZTDAg9CINeKuq8Zw14ZXIE8nEfI7fWtfEdlbbCbbR9RUtNdEKmVMGpW3xRYXMNdZPMfrWXEdlLyiVyt5Awfrp9aib+GZDDqVPmIqrjZdSaJ61E+FpG/ntrWWxfkwRynXfz5fH4VBYfEQAIHhLHoTmAEE9BH1NTeGvmCJEkbaE9J+lcmTFrydkMu6/UkMFiwpDCQWPvAAnqNTr0MeVSOL4ulsuotpnZiM4aAVYCNtdJ/CoLIxI0IgQNP0rNhuHC4l67dBm2oCgm4pJZuRAy6AMYJGgO8RXI8EZOzpWZxVcFj4l2wNrFYfEW1+0Fi0t5GJIJtZkykkayEBBHr1p2m7T/ALdi1e1pbdLQAMSNArLtuHkf81Ur7AnMW57ncc4j1k1u8Ov9zdsvlZ0V0uRsCQZOsGNCJ+HQVtH8yfTdX+xjKKafF10XH2r40pjHsiCEw9hPd1XIC+h56E/1etb2KunFW0W4sXu6ZTHu+IAWyoOw3OwgjSRFR1/iOExuMvYjx3XcqxTIzIkKAbcmCwG05YJmKnmxH26rYyC4RbDC6jISttfFqVBzaOV3EiOtYZHOWVYlHiTVv918foaQ0hj3b5Sdfb9TjOF7K372buLZuZACwBAYZpjQmTsdq0Mbwu9Z/e2nt/zoy/iK6bwHD93xPE4fMyLdF1QyHKw2vIynkQNqs/bLhLXcLiAXLJ3YIQqNGtMXLht9RpGwjzNfQPEn0eJucBpVqwPs6xF+yLthrbqSwylsrjKYIMjL0O/OoPi3Bb2GfJftlGIkAkGRJEggkHUGsXFrs0tM0aUpVSRSlKAUpSgFKUoBSlKAyAV9y1kFo197o1uoMy2Riy19y1l7uvmSp0Y2MWWmWsuSvmWo1GxjivkVly18y1GpNmOKy4fFvb1RyvodPltXnLTLUak2TGF7V3F98Bx/Sfpp9Kk04/h7q5bkrPJhp8xVTy18igJDHtaW6RaVSNBJ1E84j8asGATDsviChxIYFiDod4nnofjUZwLsx3y53bKk6AbtB19BXjiNoWvFIJ2WNmAMHzy6b1hJatcXZ0QeyduqLRae2o0ZQP5v96ynFqUKZlysQSJGpAYDX0Y/Oqnh3RxK6dZjz8tKzLbQchMch+EiqvyNVWpZYFLmyfFuz0T5+c7TrrWzjLVtrSnXOzRC6yqgCY+6ZgaT4efSpvbB5z8K2XuMrFVZ1UGNCIldJiuXyEskVSSafo6sDeOVttpr2XTs7ZyXSVCaAggCGXwkg5jOYhtY/wCaufArZY37oXMvd21MkjK9xAQyqRqIPX75PPTlHAe0bYe6GfMyeIMDHMEZh5ifjrXZcJef9ht3EVScTdFxp0+yUC2CPPKFMc65fC8WX4pTlykv8mvmeSnh1j7Oadorr2OI4bEXFCMwts4BzKCrd3cAbmMsfOugDhhVUQXnKqzF88XGdGzzbLHUAZhB3hQNapvtHwz3MPau3LXdut24kZg3hacrSORFsGNxmq08FD3sN3q3nDX7akFoZbTi2EJRTyzDMVOkzX0yPBZV+wdpUa/Zuhc2GulkLaZcwNlo9coHnNYfaB2dtRhi2buhcNtmzEuouNn0Zp0HjiZjbpWa5g1tcXNu6FdMTahgV8LEqCTl5A3LRMcpqX7W8IS7hcRcTUsqvIYsp7nUEAaDwlhI306Coq1RPsonE/ZggVms4qSC6BLiZWZ7YLMgM6mFJGmo12qgERXfuGcbR8Oly4GhbIuM2QlBllHggHxAqTA1giuN9r+HdzirijbMYPUHxKf6StY5IJK0Xi2+GQlKUrA0FKUoBSlKAUpSgLFbwR6Cvf7Af4Z9NancLkJ+4o6nN+Vb68OQmVv2yf5bhP01r31BHiPIyotguorwcEOlXIYQke9YeP8AM6N8iRWpewm8INN8rkx86t9NEfVZVjgRXg4GrZZ4FduCVQt8U+uuleLvZ68N7LfAT+FQ8MSyzyKkcFXg4Q1aTwZ//af+hv0rDc4WRujD1BH5VV+Oiy8llYOGNeTZNWM4Fec/T9K8/wCGKeZ/pn8KyfjI1XklcNupjs1whLrM1zVUjSdCTO/OBFZm4R0InzkfiK9Dgt5dVB1/hYa86yl4z9GsfIj7NvjPGlRcigREBdR6E/wr5bn0qqX7rOxZjJP9x5DyqTvcLfdlbzJBP1rVbB1l+HaNfrJmjlplrabCmvBsGqPCyyyIwqxGoMV5NZjbryUrN42W2MycQYWwgA3JJ5meXlXX+x/tGOKtut23kXC2EypaBYlULB2Ck6nW3pPKa4zlq2+yvGd3xG2OV1Xt/Nc6/wCpBVYwUXaLSm5Lk6T21dLuFu2g32ndd+qkGStt1JbaOojfXlWv7OrzXcGqi4VNi8wI0OZWGcKZ21cmR/DVsxFhXVlYe8GWY1htDrXOfZtiblq5irCKrXQoKq5KqWsvkYEjUaMdfKt32ZeiQ7aYG7aODxDuHu2nyu4XIGIYXF8M6SA2lW3/AASyVtqqgJbkoq+EKHVlPhGkFWbQ6Vi7UYFr1m4htwqqlxXzAglXIZMsSCF1nnPlUvwPg6XcPbLpLZFUnY/ZNK6joRNVcqJSspXY8m1bfDsrE277JIEhQwLBm6KWRterDrVK9q2EBuC6oMao0gjxWiFO+4yskEaECusX8ALOPYgaXkn1Zdfn4W+dVX2h4cX8I3gdWtZHhljw3MyETtIO4B0gdRT80aJ6ZxCKRXsrXzLXLRtZ5r5XqK+UoHylfaRUA+UpSgL8rdNK3+H4sBhnVMp3JQM3wzGK1DbA5/SvJI6V9ImfPNFvw+MwJmWdfRVG/TIPx61uLjeH6NIldAYIbTy/WqKDTPU0iOS+3O0mEjRmn+TX57VrXuK2mPhN1vJVRtNN5E/nVMz18zVNIi2XXEYtTM3jb/hDLk+ZI1rBF0nTEWD/AOcN5bHnVQL18ZqkWy2X8RkMMCx8nR5+RU/Oax3rhUDQIDsO6M+h8YFVvDZMwDtlXnpP4A/galSrATh73eCY7sA5wN/cKgsPMCKjgnk843FXSJOgH8IA56aEenOtAY7KNDPkyL+Ig1M8Nxzvojtm5hu5VZE7SwIP6VOYXhl+6mrWiDyEOPQAPEdZ19aq2i3JQSzMxIJ15CdAeXPSt7DcDJUsw+agiOsZgfpVixfZ+5ZOZbduBzFtnIOgEhTMSeQao+5jL2SXw6BRIJ7qNeRhtY1oSmQ72MOfeVTzlQV/PesP+DWLhi3mB5CRJ9Ad6n7dloBGHCAgeO6uYcvdXL1I2FRfFOFshzMyEnXwgAeYAGgI000OtNUN2iL/AOmMxgPDfwupU/Dea18T2SvL9wH0YfgYNStrGnQOMwHmZ9N/xBretcQtyfHcUHdSoZR6a1V40aLKyl4jhDp7yMvqpFeuD3TYxFm8P+3cR9N4VgSPlNXh+MWgBlLk84UBfkxn61r3cRhnHiQT5oAfmKzeFM0XkMsFrtjw1rZtrdvWAbvfaq4OYvnIlcwyMZldoJqF4PxO2vG+8suGtXbhEjQfbLtrtFw/So2/wnDHUEj+Vgfo361rW+D5HV7V0ZlIYZlK6qQRqJG4rCXjv0bR8hezuFjilp01aFd2s6qw8eZkKwRvIMHY6da2uyHEBkZDvbOo+YP1Fc1te0DGj95Zs3B1UH8mMfKsvZntSzYx/dtG8rwGJyK8Z1mY0zA/OK5cmGXs6IZYvouPba/3XdXpnJc1PQMZj5Aj41p8Wv2rlu5bZwAx7kzI8dxRkAkbnMpB213rx2pS7dw1xYUr3OeVJJ7xCHIA/hIB13rF2d4iL+EssYLZIMxvaIUmD6A/EVEY1wS3ZwLH2CtxgRBnUefMfOa1oq2+0LhvdY25A0Y5x6XPF/8AbMPhVXy1m4FtjDlryVrNlr4VqupZSMMV8ismWvkVWi1mOKV7Ir5FVomy/LigDB+kk/Wt/C8Jv3CDbw1xwdjkzL8/d+tdavdiMM1vIoKpM+ErJ3+8QTGp51VO1XA/2RC1mzYeDJLqbjKoiCc7FTtG2leusifR5DiafCexNx5F2yqnkveW1I6loDH4CtpPZJdYy1+2snZVcx01gcvKqbie1F5xl+yQf/HZtWyI6MgB+tbyYLE3EzJiGuA8lulmG265sw+XKrXP5K0i1p7MsPYU3L+IZ1E6DLaXpq7N+lVfF9lWZmOHg25gePNpAg5h7xOuwERXrhD4nD3gQik7FgGZupnRjP8A4nyit3jHbe+HZfCy/dD2yuU6yYbxE/TyqYuS7YcUVzDcLJV2chQm4JAPQwDWgW3517v4p3Ylmkz/AHtWArV9iup7zUD868ZaZKbEamV7pJkma928UwjU6bakRWEKam+zXZO5jc5RlUJEzuS0wAPganYanhu0+JZQpvsVHpPqTEnfrWTDdqb6Aozm4sFYLtljb7pHn86+J2Qv946aSm+8H0Ox01351ks9jMSyB8oEnwgky3oADz+FTaI1ZrYfiAdit1slpjJygk6clmcs7aVPHi+Ca2lrKAoA3tFjOsjMHzk7bc+fKq2eCYgKXNlwq7kiI+B1Nb2I7Lm0gN+8lu44zJbE3CVgnMTbkD61OyGrJDHdnMMQptXwpOpzBjbiJ0blHnvUCuB1PitwpiS8KwmJB5ita1YzNlDr6k5V/wBQB+lSWB7M37wPdqGIE5ZAYjTVZgNuNjU7FdTRIlgoUToPDJBPXfeveJwNxD4kI9Bp13Glbi4XF4Ni2RrbDeQDp1gzKyR4hp51kHay4371Vfc6eAzyMrz8xB86tsRRDkTWfC4W7lZ7YJRfe2I16g1sf4skQcPbI82fNJ/zTPwrGtzMWKFbc/dDZRE7anUetTwORg8eoP2lvTquhHmQNDWxirzAeJVe2dmjMp8j0Napwkk5QTG/OOmo0NfWtFP3dzMDuBI+DKf9xShseDctHk9s9UYx8qmuzXFbeGTLkF3KzMhkB07xQrgA7zlFQSQDDDTmR+Mf8VnxOETTIwYE8pMf+JUMPrVJYoy7ReOWUemee19y1dFrurLoLalCDBEZpUDUnQlt+oqrPgqs1u4wEB5HRtR8JrHeafeUH6/I61n9BI0/ENlXfBmsLWDVobBo22nx/I7/AANYW4ST7pVvKQD8jWcvHRpHyPkrBSvBWpq9gY0Ig1q3MDXNLx2ujpjnTI0ivMVtXMMRWEpXLLG0dCkmdhHEMZa/dNcsrOsMSvrlaQPlUdxHiWJuEh8Qbh6gpG3kJNdJucNBEED9awWOCIrZgNfn8K9OjzqOTFmJ1YkTqDt8YrdzKIK2UIGsqz6RzOoIrp1zgyN7yLvOgiY2nrWhxDsvbbxTlYHeNPQiRoakiiuYbidp1AupdUH79q+7MCNpDyB86iMTwV9XsuMSusgg96Opa2TJ9RNSKcCV2+zfxg629AD4ohSYG0nU1r8W4VewzgsuQnUcuehEEx8d6EGhYwiYhlW1ZKOBBEs4YyBmg6jzA/Ks/Guyt2wFbISG5oGa1tGjbgnoauPZzi1y4B3ykjMALqBSyttDgfjE+tWu6MSuhUXkPPMLdxR6e63+mqSlRNHGhwV+7B1B6EQPx+tef8IuanaNuU+hj8asvH+y2LuOT+ztkzHVfGYOoMZuU1CXuCYiwWi4oywMpdVfXaEY/QVa0RRGvgbizoduW3xphMTctzkYrMT00219a31vXV/esFjWGBn8awYu6jjVhP8AlnLPmT+lSRRM8N7ZXLcZrjGIBVpII56zp6RBjrrV44F7QrF6EuDum01mbfkc0Ar8R8a5LhXVW8Q1671JJdtMYgT6R9arKKl2Sjtlx7aDMzLlbmSIOboToZqI472UsYsBm3y5VIPhA1IiNtTOlczuY/u0NsF8pGqyQunXlWpa45dtfu7l23/LcMfLaqqDXKZNlhxfs4uW7gkrctsfeLFXHryP41buz/Z9sNr4uenhVIMROX3ojePTzo+F9ouKQZXZbyn+MQ/pmG49RNSeD9oucglhZYaQfHaPMz99eWxMdKs9mqZHBb+1PAGxVkdyVW8s5GbMIDiHAI1EjSYrnTezbEgFi9lVAEl7mUAzBGx+fOumcM40t0SrKfNWDCeenKtrHWVuLquZhMawZiNKzjKUOA4pnAMVayOVzBiNCRt8DzHnWMPVs7T9mlDNcC3LZnxKbNxk1mCHExtz5zqdzWr+Ay7Mr6T4CTppqQQCN+ldKkZuJiW5WVL3nXtsRbcKCgtsABmSYMc3Qk6+ax6GsVzDwYDB/NZj6gGfhV1Io4mZbxmZM9Z1r2MQc2bZgQQRoZHOtMyu4ivS3avsUcSWXF2zmzWxLDeJ1+kfCPyr6MJh2tgrdZbkxlcDLrzzDZfP6VGLcr2BNWsrR7xXD2SA0SZiGB2Mbb/rWq9sitldt/hHrFbODeWCQSG0KgBv6FPP41IIptd/rWG5hhy0qwYzhdmR3dyJOUqwIdTrvI29dfWsHEOC91u6/EFSfQxlPzqjLpsrl7CGo97Gu1WHu/PXp1/KtY2/If38a58kEzox5Gj9BX5DaBj8PzpIG4it66JOs1r3MKDuaxUvk0PIK7SK0eK4lVgGBJjVS36RWS7goPhYitciDlaG8yKuvkg01wVpxIgLuwJKHbYMDM+VRXHuE4ZoNnMzk6iIKgDrsTtvvNWnCqPdjcTOk/hUJxHDKhyjNBYDeDqZ5eesVPsEJgODX11s3Cp5Q0Az7sgSJmrHwjtHetkWsQrPyzj3gRuDyYbdDqN60sKSRGdhBAEHTVo25661lw2HZp8e2olQR4s0zOp+f4CocU+wW/C4xHEo0j8D0jcVE8e7M28UZaCII1AI33BEMGHUH4VCJhTd91jbMkSsgEDJyBGpLculSXBMW6tkY5obLmIhogHUzruN52rPSuUTZROMez69bY90udORBEjfloeXT571DWuHm2R3yMqnmUP9xXeCgO+ta2IwCHkD66/80WRew4nJsN2RZxnsPaujyYqw8oYb1p4vAlPC4Kt0kH8NK6LxTDWk1W2Fb+JfAdP5Yqr3rQvFs+rLcyq596OjRAYa9J862K0V5HKTOsjSdV861b2FO4gg9DVoxfDVNtuRQn4x+FR+GwqlDp+dCCBS0CRm0E67k/KmJwgDHIZXlIg/EcjVkHAgVHjI56ACo4YLxDbUkbdD660FGhhjfsEXLbOhjRhmGh+kfSug9nO214sLWKtN3hiGC5JzDMJERMa1WbOKuWHBRyBERqARM661PcM7TN3i953r7iDe8I13jITy686hqyUXizdt3Ukbc5EEevSo3EdkMPcUh0DzsTBIneGGtVbtOYDXrRa03+RiPw019KpR7Q4nNm7+4G6hiDp6b1TRrphsvOP9myuzLZv5YAyoykkCdRJ95Z9Y+NVniHZDEYYy9uU0lgCwEyNIYfUitjhntPxdqO8K3l6MIb4Ov5g11fhmMGIsJcKQLiyVJzfCYE/KocpR7FJnGruKti2Ua610tuMjqUg6Eli0/AfGozGWbQ/dux0GhHlrrz+Vdk4r2Gwt77ndnqkL+VVzEezK250vMI2JUEx0JkZt/WtI5Eyriczr6tyrF/0iO5vXe9P2RiMo10U7zp730qtEVopFHE2VuV6D1qA1l+7NXUyjgbrY5yIY5v5tTHSTrFblnjkLlZZHKTmA/P6naoZLkHafLX8qyHED+Bfm3/6qdiNTbxbWW8SiOqiY9RI0qOa0s6Pp5qZ+mlZGvjkgHxbTz96tctVGy6R//9k="/>
          <p:cNvSpPr>
            <a:spLocks noChangeAspect="1" noChangeArrowheads="1"/>
          </p:cNvSpPr>
          <p:nvPr userDrawn="1"/>
        </p:nvSpPr>
        <p:spPr bwMode="auto">
          <a:xfrm>
            <a:off x="109541" y="-871538"/>
            <a:ext cx="2543175" cy="180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latin typeface="Times New Roman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3" name="AutoShape 8" descr="data:image/jpg;base64,/9j/4AAQSkZJRgABAQAAAQABAAD/2wCEAAkGBhMSERUUEhIWFRMVFxgYGBgYFRcWFBkaFBQWFBUWFxcaHCYeGBkjGRcXHy8gIycpLCwsFiAxNTAqNSYrLCoBCQoKDgwOGg8PGi8kHR0qLiwqKSkpLCksLCwsLCwsKiwvKSwqKSwtLCwsMDEsKS0sLCksLCwsKSwpLCwpLCwpLP/AABEIAL0BCwMBIgACEQEDEQH/xAAcAAEAAgMBAQEAAAAAAAAAAAAABQYDBAcCAQj/xABBEAACAQIEAwUFBQYFAwUAAAABAhEAAwQSITEFQVEGEyJhcQcygZGhI0KxwdEUM1JykvAVYqLh8RZDgiRTY7LS/8QAGgEBAAMBAQEAAAAAAAAAAAAAAAECAwQFBv/EACsRAAICAgICAQIGAgMAAAAAAAABAhEDEiExBEFRE5EUMmGBsdGh8CJCcf/aAAwDAQACEQMRAD8A4bSlKAUpSgFKUoBSlKAUpSgFKUoBSlKAUpSgFKUoBSlKAUpSgFKUoBSlKAUpSgFKUoBSlKAUpSgFKUoBSlKAUpSgFKUoBSlKAUpSgFKUoBSlKAUpSgFKUoBSlKAUpSgFKUoBSlKAUpSgFKUoBSlKAUpSgFKUoBSlKAUpSgFKVvcH4S+IuBE9WaJCgbk0Bo17t2WYEhSQBJgTA6npVytezwHe8x9LYA06HNr8qtHZLsbbsuT3kWoDO7FcsDZPMsTly+ZqJqaVxVstDVv/AJOkc2wvZy7csNfXKVQSRMNAYKSBEHU9eRrI3Zp/2cXg6lpX7P8A7kNOqrMtECYHOr5xzs3h7OEu9wy3bzOrLBBKr3klEAPhABJP+1YuxvDcPa/9RiLi5x7iEFgmvvNAIzTsOXrtotatso9rpI5iRW7h+CXntXLq22Nu2qsx2hWYqGAOrCQdRMQaveK4RgsRjj4psGGMKwYNOqTAhOcmYBIEV1Lh2ETKy5V7sKLeWAFyhTKxtBViI6eU1Xj0yaa7R+ZKVvccwRs4i7bylMrsAp1hZldeYyxrzrRqqaatEtU6YpSlSQKUpQClKUApSlAKUpQClKUApSlAKUpQClKUApSlAKUpQClKUAqy8E4g+HSV0zQTBUMRHUgmNdvWq1W/hsVoOeXr5VaJDLFj+0d5mlLjiY0AygQNhqTG+pM1YuNceCYPAJl1e337FpOa4payG97Xwlt9iKoHfmt7inGe+tWEKhTYV0BGgZWfOsjkwJYeelTOOyaEHq0ywYntF9moGpkkiAFyBVMcyNfjr5VDtjdcwjcGI9T+nzqPwYJk8tia2P2YnWf964sWOOOTjf2O7LJ5IKdfcsXAOIBsQhBUNJYAgwWCBcs9G8R57DSuhdh+PJiEa1IFxXYaGQRmOQqdDosDzEEbPXObXYW++GbEWiGCMAyHwmCoYsDOsSJHn5GrZ7POFjDo2JA8fiQS51KqrMiqAZEn3t45Css2XB4zb56Srj9eeyY48udJ8dt+/t0RXtX7EZGD2xqqEj/Mi/djbMvlEztXKK/SHGcG2PZ3tMw7qzba0NAGdy5dMx0mBl8iBXLPaNw827GEVUVVQ38+XT7S5cDtp/DGUCNBEaaVGDLGEtF+WV6P/wA9f0X8jE5x+p/2VbL+H/ZQqUpXoHnClKUApSlAKUpQClKUApSlAKUpQClKUApSlAKUpQClKUApSlAK+q0GRXylASOCtm5oIkf3NbZ4a3lvA5HzFQ9q6VIZTBG1TreIgtv68z06RWOSc4vhnRihCS5RkwuAZd4+Z6ms2CypcBY7meZAIEifOsdpg0yDpp/v5mmKgAwR0PLczp9dP1rkUntbOpxqOp0/A8YtLwbEZGBcOMwOh+0ZUUf0j6HpUDw/tg1vDjulQPbuAlLltGW4rEwwIAIKvA8JBGfzqpWDcINsZiWjQTrEZRHrrWHDFlYMu4IMR06j4a+lMmk8iyV18/77IxxlHG4X38Hauz/FLirabuu7F7Xu87R4gSr2zcgmYU5VLkBvLSB7XYIeHDXLZZdCNdcrCQDrI0AMnYoKk+E8Uuthr9q6IdGh7bDNcttIaACcrW2TMVI0jrJrT7VXWs90jKpDKLuRsxVQwgBROa2R4hKFa4ZY1nyKOO1VuvUW+/h1xa7OqOX6Cc51JPi/cl6fv5p9HFeL8LaxdNttYgg9QdQf75zWkRXa+1GOFlrDNZ7sXLStrmcaqGJ2nfb49Jqvdvuy9ruUe1P7SiB7y6wy3PGCsxqAw9RPSvTxZ59ZF1w3fF9fycGXBDvG++Uq9dnNKUpXYcYpSlAKUpQClKUApSlAKUpQClKUB9ikV9ikVNEHyKRX2KRU0LPkV8r1FIqKFkv2d4Kl/vO8LqAvhK5T4jqJB3EA8xuKYrsteTVYceW48iD+U1o4TiNy17jlQdY5H4HSpfC9rnH7xA3muh+W1Qo83ZbbiqIC7aZTDAg9CINeKuq8Zw14ZXIE8nEfI7fWtfEdlbbCbbR9RUtNdEKmVMGpW3xRYXMNdZPMfrWXEdlLyiVyt5Awfrp9aib+GZDDqVPmIqrjZdSaJ61E+FpG/ntrWWxfkwRynXfz5fH4VBYfEQAIHhLHoTmAEE9BH1NTeGvmCJEkbaE9J+lcmTFrydkMu6/UkMFiwpDCQWPvAAnqNTr0MeVSOL4ulsuotpnZiM4aAVYCNtdJ/CoLIxI0IgQNP0rNhuHC4l67dBm2oCgm4pJZuRAy6AMYJGgO8RXI8EZOzpWZxVcFj4l2wNrFYfEW1+0Fi0t5GJIJtZkykkayEBBHr1p2m7T/ALdi1e1pbdLQAMSNArLtuHkf81Ur7AnMW57ncc4j1k1u8Ov9zdsvlZ0V0uRsCQZOsGNCJ+HQVtH8yfTdX+xjKKafF10XH2r40pjHsiCEw9hPd1XIC+h56E/1etb2KunFW0W4sXu6ZTHu+IAWyoOw3OwgjSRFR1/iOExuMvYjx3XcqxTIzIkKAbcmCwG05YJmKnmxH26rYyC4RbDC6jISttfFqVBzaOV3EiOtYZHOWVYlHiTVv918foaQ0hj3b5Sdfb9TjOF7K372buLZuZACwBAYZpjQmTsdq0Mbwu9Z/e2nt/zoy/iK6bwHD93xPE4fMyLdF1QyHKw2vIynkQNqs/bLhLXcLiAXLJ3YIQqNGtMXLht9RpGwjzNfQPEn0eJucBpVqwPs6xF+yLthrbqSwylsrjKYIMjL0O/OoPi3Bb2GfJftlGIkAkGRJEggkHUGsXFrs0tM0aUpVSRSlKAUpSgFKUoBSlKAyAV9y1kFo197o1uoMy2Riy19y1l7uvmSp0Y2MWWmWsuSvmWo1GxjivkVly18y1GpNmOKy4fFvb1RyvodPltXnLTLUak2TGF7V3F98Bx/Sfpp9Kk04/h7q5bkrPJhp8xVTy18igJDHtaW6RaVSNBJ1E84j8asGATDsviChxIYFiDod4nnofjUZwLsx3y53bKk6AbtB19BXjiNoWvFIJ2WNmAMHzy6b1hJatcXZ0QeyduqLRae2o0ZQP5v96ynFqUKZlysQSJGpAYDX0Y/Oqnh3RxK6dZjz8tKzLbQchMch+EiqvyNVWpZYFLmyfFuz0T5+c7TrrWzjLVtrSnXOzRC6yqgCY+6ZgaT4efSpvbB5z8K2XuMrFVZ1UGNCIldJiuXyEskVSSafo6sDeOVttpr2XTs7ZyXSVCaAggCGXwkg5jOYhtY/wCaufArZY37oXMvd21MkjK9xAQyqRqIPX75PPTlHAe0bYe6GfMyeIMDHMEZh5ifjrXZcJef9ht3EVScTdFxp0+yUC2CPPKFMc65fC8WX4pTlykv8mvmeSnh1j7Oadorr2OI4bEXFCMwts4BzKCrd3cAbmMsfOugDhhVUQXnKqzF88XGdGzzbLHUAZhB3hQNapvtHwz3MPau3LXdut24kZg3hacrSORFsGNxmq08FD3sN3q3nDX7akFoZbTi2EJRTyzDMVOkzX0yPBZV+wdpUa/Zuhc2GulkLaZcwNlo9coHnNYfaB2dtRhi2buhcNtmzEuouNn0Zp0HjiZjbpWa5g1tcXNu6FdMTahgV8LEqCTl5A3LRMcpqX7W8IS7hcRcTUsqvIYsp7nUEAaDwlhI306Coq1RPsonE/ZggVms4qSC6BLiZWZ7YLMgM6mFJGmo12qgERXfuGcbR8Oly4GhbIuM2QlBllHggHxAqTA1giuN9r+HdzirijbMYPUHxKf6StY5IJK0Xi2+GQlKUrA0FKUoBSlKAUpSgLFbwR6Cvf7Af4Z9NancLkJ+4o6nN+Vb68OQmVv2yf5bhP01r31BHiPIyotguorwcEOlXIYQke9YeP8AM6N8iRWpewm8INN8rkx86t9NEfVZVjgRXg4GrZZ4FduCVQt8U+uuleLvZ68N7LfAT+FQ8MSyzyKkcFXg4Q1aTwZ//af+hv0rDc4WRujD1BH5VV+Oiy8llYOGNeTZNWM4Fec/T9K8/wCGKeZ/pn8KyfjI1XklcNupjs1whLrM1zVUjSdCTO/OBFZm4R0InzkfiK9Dgt5dVB1/hYa86yl4z9GsfIj7NvjPGlRcigREBdR6E/wr5bn0qqX7rOxZjJP9x5DyqTvcLfdlbzJBP1rVbB1l+HaNfrJmjlplrabCmvBsGqPCyyyIwqxGoMV5NZjbryUrN42W2MycQYWwgA3JJ5meXlXX+x/tGOKtut23kXC2EypaBYlULB2Ck6nW3pPKa4zlq2+yvGd3xG2OV1Xt/Nc6/wCpBVYwUXaLSm5Lk6T21dLuFu2g32ndd+qkGStt1JbaOojfXlWv7OrzXcGqi4VNi8wI0OZWGcKZ21cmR/DVsxFhXVlYe8GWY1htDrXOfZtiblq5irCKrXQoKq5KqWsvkYEjUaMdfKt32ZeiQ7aYG7aODxDuHu2nyu4XIGIYXF8M6SA2lW3/AASyVtqqgJbkoq+EKHVlPhGkFWbQ6Vi7UYFr1m4htwqqlxXzAglXIZMsSCF1nnPlUvwPg6XcPbLpLZFUnY/ZNK6joRNVcqJSspXY8m1bfDsrE277JIEhQwLBm6KWRterDrVK9q2EBuC6oMao0gjxWiFO+4yskEaECusX8ALOPYgaXkn1Zdfn4W+dVX2h4cX8I3gdWtZHhljw3MyETtIO4B0gdRT80aJ6ZxCKRXsrXzLXLRtZ5r5XqK+UoHylfaRUA+UpSgL8rdNK3+H4sBhnVMp3JQM3wzGK1DbA5/SvJI6V9ImfPNFvw+MwJmWdfRVG/TIPx61uLjeH6NIldAYIbTy/WqKDTPU0iOS+3O0mEjRmn+TX57VrXuK2mPhN1vJVRtNN5E/nVMz18zVNIi2XXEYtTM3jb/hDLk+ZI1rBF0nTEWD/AOcN5bHnVQL18ZqkWy2X8RkMMCx8nR5+RU/Oax3rhUDQIDsO6M+h8YFVvDZMwDtlXnpP4A/galSrATh73eCY7sA5wN/cKgsPMCKjgnk843FXSJOgH8IA56aEenOtAY7KNDPkyL+Ig1M8Nxzvojtm5hu5VZE7SwIP6VOYXhl+6mrWiDyEOPQAPEdZ19aq2i3JQSzMxIJ15CdAeXPSt7DcDJUsw+agiOsZgfpVixfZ+5ZOZbduBzFtnIOgEhTMSeQao+5jL2SXw6BRIJ7qNeRhtY1oSmQ72MOfeVTzlQV/PesP+DWLhi3mB5CRJ9Ad6n7dloBGHCAgeO6uYcvdXL1I2FRfFOFshzMyEnXwgAeYAGgI000OtNUN2iL/AOmMxgPDfwupU/Dea18T2SvL9wH0YfgYNStrGnQOMwHmZ9N/xBretcQtyfHcUHdSoZR6a1V40aLKyl4jhDp7yMvqpFeuD3TYxFm8P+3cR9N4VgSPlNXh+MWgBlLk84UBfkxn61r3cRhnHiQT5oAfmKzeFM0XkMsFrtjw1rZtrdvWAbvfaq4OYvnIlcwyMZldoJqF4PxO2vG+8suGtXbhEjQfbLtrtFw/So2/wnDHUEj+Vgfo361rW+D5HV7V0ZlIYZlK6qQRqJG4rCXjv0bR8hezuFjilp01aFd2s6qw8eZkKwRvIMHY6da2uyHEBkZDvbOo+YP1Fc1te0DGj95Zs3B1UH8mMfKsvZntSzYx/dtG8rwGJyK8Z1mY0zA/OK5cmGXs6IZYvouPba/3XdXpnJc1PQMZj5Aj41p8Wv2rlu5bZwAx7kzI8dxRkAkbnMpB213rx2pS7dw1xYUr3OeVJJ7xCHIA/hIB13rF2d4iL+EssYLZIMxvaIUmD6A/EVEY1wS3ZwLH2CtxgRBnUefMfOa1oq2+0LhvdY25A0Y5x6XPF/8AbMPhVXy1m4FtjDlryVrNlr4VqupZSMMV8ismWvkVWi1mOKV7Ir5FVomy/LigDB+kk/Wt/C8Jv3CDbw1xwdjkzL8/d+tdavdiMM1vIoKpM+ErJ3+8QTGp51VO1XA/2RC1mzYeDJLqbjKoiCc7FTtG2leusifR5DiafCexNx5F2yqnkveW1I6loDH4CtpPZJdYy1+2snZVcx01gcvKqbie1F5xl+yQf/HZtWyI6MgB+tbyYLE3EzJiGuA8lulmG265sw+XKrXP5K0i1p7MsPYU3L+IZ1E6DLaXpq7N+lVfF9lWZmOHg25gePNpAg5h7xOuwERXrhD4nD3gQik7FgGZupnRjP8A4nyit3jHbe+HZfCy/dD2yuU6yYbxE/TyqYuS7YcUVzDcLJV2chQm4JAPQwDWgW3517v4p3Ylmkz/AHtWArV9iup7zUD868ZaZKbEamV7pJkma928UwjU6bakRWEKam+zXZO5jc5RlUJEzuS0wAPganYanhu0+JZQpvsVHpPqTEnfrWTDdqb6Aozm4sFYLtljb7pHn86+J2Qv946aSm+8H0Ox01351ks9jMSyB8oEnwgky3oADz+FTaI1ZrYfiAdit1slpjJygk6clmcs7aVPHi+Ca2lrKAoA3tFjOsjMHzk7bc+fKq2eCYgKXNlwq7kiI+B1Nb2I7Lm0gN+8lu44zJbE3CVgnMTbkD61OyGrJDHdnMMQptXwpOpzBjbiJ0blHnvUCuB1PitwpiS8KwmJB5ita1YzNlDr6k5V/wBQB+lSWB7M37wPdqGIE5ZAYjTVZgNuNjU7FdTRIlgoUToPDJBPXfeveJwNxD4kI9Bp13Glbi4XF4Ni2RrbDeQDp1gzKyR4hp51kHay4371Vfc6eAzyMrz8xB86tsRRDkTWfC4W7lZ7YJRfe2I16g1sf4skQcPbI82fNJ/zTPwrGtzMWKFbc/dDZRE7anUetTwORg8eoP2lvTquhHmQNDWxirzAeJVe2dmjMp8j0Napwkk5QTG/OOmo0NfWtFP3dzMDuBI+DKf9xShseDctHk9s9UYx8qmuzXFbeGTLkF3KzMhkB07xQrgA7zlFQSQDDDTmR+Mf8VnxOETTIwYE8pMf+JUMPrVJYoy7ReOWUemee19y1dFrurLoLalCDBEZpUDUnQlt+oqrPgqs1u4wEB5HRtR8JrHeafeUH6/I61n9BI0/ENlXfBmsLWDVobBo22nx/I7/AANYW4ST7pVvKQD8jWcvHRpHyPkrBSvBWpq9gY0Ig1q3MDXNLx2ujpjnTI0ivMVtXMMRWEpXLLG0dCkmdhHEMZa/dNcsrOsMSvrlaQPlUdxHiWJuEh8Qbh6gpG3kJNdJucNBEED9awWOCIrZgNfn8K9OjzqOTFmJ1YkTqDt8YrdzKIK2UIGsqz6RzOoIrp1zgyN7yLvOgiY2nrWhxDsvbbxTlYHeNPQiRoakiiuYbidp1AupdUH79q+7MCNpDyB86iMTwV9XsuMSusgg96Opa2TJ9RNSKcCV2+zfxg629AD4ohSYG0nU1r8W4VewzgsuQnUcuehEEx8d6EGhYwiYhlW1ZKOBBEs4YyBmg6jzA/Ks/Guyt2wFbISG5oGa1tGjbgnoauPZzi1y4B3ykjMALqBSyttDgfjE+tWu6MSuhUXkPPMLdxR6e63+mqSlRNHGhwV+7B1B6EQPx+tef8IuanaNuU+hj8asvH+y2LuOT+ztkzHVfGYOoMZuU1CXuCYiwWi4oywMpdVfXaEY/QVa0RRGvgbizoduW3xphMTctzkYrMT00219a31vXV/esFjWGBn8awYu6jjVhP8AlnLPmT+lSRRM8N7ZXLcZrjGIBVpII56zp6RBjrrV44F7QrF6EuDum01mbfkc0Ar8R8a5LhXVW8Q1671JJdtMYgT6R9arKKl2Sjtlx7aDMzLlbmSIOboToZqI472UsYsBm3y5VIPhA1IiNtTOlczuY/u0NsF8pGqyQunXlWpa45dtfu7l23/LcMfLaqqDXKZNlhxfs4uW7gkrctsfeLFXHryP41buz/Z9sNr4uenhVIMROX3ojePTzo+F9ouKQZXZbyn+MQ/pmG49RNSeD9oucglhZYaQfHaPMz99eWxMdKs9mqZHBb+1PAGxVkdyVW8s5GbMIDiHAI1EjSYrnTezbEgFi9lVAEl7mUAzBGx+fOumcM40t0SrKfNWDCeenKtrHWVuLquZhMawZiNKzjKUOA4pnAMVayOVzBiNCRt8DzHnWMPVs7T9mlDNcC3LZnxKbNxk1mCHExtz5zqdzWr+Ay7Mr6T4CTppqQQCN+ldKkZuJiW5WVL3nXtsRbcKCgtsABmSYMc3Qk6+ax6GsVzDwYDB/NZj6gGfhV1Io4mZbxmZM9Z1r2MQc2bZgQQRoZHOtMyu4ivS3avsUcSWXF2zmzWxLDeJ1+kfCPyr6MJh2tgrdZbkxlcDLrzzDZfP6VGLcr2BNWsrR7xXD2SA0SZiGB2Mbb/rWq9sitldt/hHrFbODeWCQSG0KgBv6FPP41IIptd/rWG5hhy0qwYzhdmR3dyJOUqwIdTrvI29dfWsHEOC91u6/EFSfQxlPzqjLpsrl7CGo97Gu1WHu/PXp1/KtY2/If38a58kEzox5Gj9BX5DaBj8PzpIG4it66JOs1r3MKDuaxUvk0PIK7SK0eK4lVgGBJjVS36RWS7goPhYitciDlaG8yKuvkg01wVpxIgLuwJKHbYMDM+VRXHuE4ZoNnMzk6iIKgDrsTtvvNWnCqPdjcTOk/hUJxHDKhyjNBYDeDqZ5eesVPsEJgODX11s3Cp5Q0Az7sgSJmrHwjtHetkWsQrPyzj3gRuDyYbdDqN60sKSRGdhBAEHTVo25661lw2HZp8e2olQR4s0zOp+f4CocU+wW/C4xHEo0j8D0jcVE8e7M28UZaCII1AI33BEMGHUH4VCJhTd91jbMkSsgEDJyBGpLculSXBMW6tkY5obLmIhogHUzruN52rPSuUTZROMez69bY90udORBEjfloeXT571DWuHm2R3yMqnmUP9xXeCgO+ta2IwCHkD66/80WRew4nJsN2RZxnsPaujyYqw8oYb1p4vAlPC4Kt0kH8NK6LxTDWk1W2Fb+JfAdP5Yqr3rQvFs+rLcyq596OjRAYa9J862K0V5HKTOsjSdV861b2FO4gg9DVoxfDVNtuRQn4x+FR+GwqlDp+dCCBS0CRm0E67k/KmJwgDHIZXlIg/EcjVkHAgVHjI56ACo4YLxDbUkbdD660FGhhjfsEXLbOhjRhmGh+kfSug9nO214sLWKtN3hiGC5JzDMJERMa1WbOKuWHBRyBERqARM661PcM7TN3i953r7iDe8I13jITy686hqyUXizdt3Ukbc5EEevSo3EdkMPcUh0DzsTBIneGGtVbtOYDXrRa03+RiPw019KpR7Q4nNm7+4G6hiDp6b1TRrphsvOP9myuzLZv5YAyoykkCdRJ95Z9Y+NVniHZDEYYy9uU0lgCwEyNIYfUitjhntPxdqO8K3l6MIb4Ov5g11fhmMGIsJcKQLiyVJzfCYE/KocpR7FJnGruKti2Ua610tuMjqUg6Eli0/AfGozGWbQ/dux0GhHlrrz+Vdk4r2Gwt77ndnqkL+VVzEezK250vMI2JUEx0JkZt/WtI5Eyriczr6tyrF/0iO5vXe9P2RiMo10U7zp730qtEVopFHE2VuV6D1qA1l+7NXUyjgbrY5yIY5v5tTHSTrFblnjkLlZZHKTmA/P6naoZLkHafLX8qyHED+Bfm3/6qdiNTbxbWW8SiOqiY9RI0qOa0s6Pp5qZ+mlZGvjkgHxbTz96tctVGy6R//9k="/>
          <p:cNvSpPr>
            <a:spLocks noChangeAspect="1" noChangeArrowheads="1"/>
          </p:cNvSpPr>
          <p:nvPr userDrawn="1"/>
        </p:nvSpPr>
        <p:spPr bwMode="auto">
          <a:xfrm>
            <a:off x="261939" y="-719138"/>
            <a:ext cx="2543175" cy="180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latin typeface="Times New Roman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6" name="AutoShape 10" descr="data:image/jpg;base64,/9j/4AAQSkZJRgABAQAAAQABAAD/2wCEAAkGBhMSERUUEhIWFRMVFxgYGBgYFRcWFBkaFBQWFBUWFxcaHCYeGBkjGRcXHy8gIycpLCwsFiAxNTAqNSYrLCoBCQoKDgwOGg8PGi8kHR0qLiwqKSkpLCksLCwsLCwsKiwvKSwqKSwtLCwsMDEsKS0sLCksLCwsKSwpLCwpLCwpLP/AABEIAL0BCwMBIgACEQEDEQH/xAAcAAEAAgMBAQEAAAAAAAAAAAAABQYDBAcCAQj/xABBEAACAQIEAwUFBQYFAwUAAAABAhEAAwQSITEFQVEGEyJhcQcygZGhI0KxwdEUM1JykvAVYqLh8RZDgiRTY7LS/8QAGgEBAAMBAQEAAAAAAAAAAAAAAAECAwQFBv/EACsRAAICAgICAQIGAgMAAAAAAAABAhEDEiExBEFRE5EUMmGBsdGh8CJCcf/aAAwDAQACEQMRAD8A4bSlKAUpSgFKUoBSlKAUpSgFKUoBSlKAUpSgFKUoBSlKAUpSgFKUoBSlKAUpSgFKUoBSlKAUpSgFKUoBSlKAUpSgFKUoBSlKAUpSgFKUoBSlKAUpSgFKUoBSlKAUpSgFKUoBSlKAUpSgFKUoBSlKAUpSgFKUoBSlKAUpSgFKVvcH4S+IuBE9WaJCgbk0Bo17t2WYEhSQBJgTA6npVytezwHe8x9LYA06HNr8qtHZLsbbsuT3kWoDO7FcsDZPMsTly+ZqJqaVxVstDVv/AJOkc2wvZy7csNfXKVQSRMNAYKSBEHU9eRrI3Zp/2cXg6lpX7P8A7kNOqrMtECYHOr5xzs3h7OEu9wy3bzOrLBBKr3klEAPhABJP+1YuxvDcPa/9RiLi5x7iEFgmvvNAIzTsOXrtotatso9rpI5iRW7h+CXntXLq22Nu2qsx2hWYqGAOrCQdRMQaveK4RgsRjj4psGGMKwYNOqTAhOcmYBIEV1Lh2ETKy5V7sKLeWAFyhTKxtBViI6eU1Xj0yaa7R+ZKVvccwRs4i7bylMrsAp1hZldeYyxrzrRqqaatEtU6YpSlSQKUpQClKUApSlAKUpQClKUApSlAKUpQClKUApSlAKUpQClKUAqy8E4g+HSV0zQTBUMRHUgmNdvWq1W/hsVoOeXr5VaJDLFj+0d5mlLjiY0AygQNhqTG+pM1YuNceCYPAJl1e337FpOa4payG97Xwlt9iKoHfmt7inGe+tWEKhTYV0BGgZWfOsjkwJYeelTOOyaEHq0ywYntF9moGpkkiAFyBVMcyNfjr5VDtjdcwjcGI9T+nzqPwYJk8tia2P2YnWf964sWOOOTjf2O7LJ5IKdfcsXAOIBsQhBUNJYAgwWCBcs9G8R57DSuhdh+PJiEa1IFxXYaGQRmOQqdDosDzEEbPXObXYW++GbEWiGCMAyHwmCoYsDOsSJHn5GrZ7POFjDo2JA8fiQS51KqrMiqAZEn3t45Css2XB4zb56Srj9eeyY48udJ8dt+/t0RXtX7EZGD2xqqEj/Mi/djbMvlEztXKK/SHGcG2PZ3tMw7qzba0NAGdy5dMx0mBl8iBXLPaNw827GEVUVVQ38+XT7S5cDtp/DGUCNBEaaVGDLGEtF+WV6P/wA9f0X8jE5x+p/2VbL+H/ZQqUpXoHnClKUApSlAKUpQClKUApSlAKUpQClKUApSlAKUpQClKUApSlAK+q0GRXylASOCtm5oIkf3NbZ4a3lvA5HzFQ9q6VIZTBG1TreIgtv68z06RWOSc4vhnRihCS5RkwuAZd4+Z6ms2CypcBY7meZAIEifOsdpg0yDpp/v5mmKgAwR0PLczp9dP1rkUntbOpxqOp0/A8YtLwbEZGBcOMwOh+0ZUUf0j6HpUDw/tg1vDjulQPbuAlLltGW4rEwwIAIKvA8JBGfzqpWDcINsZiWjQTrEZRHrrWHDFlYMu4IMR06j4a+lMmk8iyV18/77IxxlHG4X38Hauz/FLirabuu7F7Xu87R4gSr2zcgmYU5VLkBvLSB7XYIeHDXLZZdCNdcrCQDrI0AMnYoKk+E8Uuthr9q6IdGh7bDNcttIaACcrW2TMVI0jrJrT7VXWs90jKpDKLuRsxVQwgBROa2R4hKFa4ZY1nyKOO1VuvUW+/h1xa7OqOX6Cc51JPi/cl6fv5p9HFeL8LaxdNttYgg9QdQf75zWkRXa+1GOFlrDNZ7sXLStrmcaqGJ2nfb49Jqvdvuy9ruUe1P7SiB7y6wy3PGCsxqAw9RPSvTxZ59ZF1w3fF9fycGXBDvG++Uq9dnNKUpXYcYpSlAKUpQClKUApSlAKUpQClKUB9ikV9ikVNEHyKRX2KRU0LPkV8r1FIqKFkv2d4Kl/vO8LqAvhK5T4jqJB3EA8xuKYrsteTVYceW48iD+U1o4TiNy17jlQdY5H4HSpfC9rnH7xA3muh+W1Qo83ZbbiqIC7aZTDAg9CINeKuq8Zw14ZXIE8nEfI7fWtfEdlbbCbbR9RUtNdEKmVMGpW3xRYXMNdZPMfrWXEdlLyiVyt5Awfrp9aib+GZDDqVPmIqrjZdSaJ61E+FpG/ntrWWxfkwRynXfz5fH4VBYfEQAIHhLHoTmAEE9BH1NTeGvmCJEkbaE9J+lcmTFrydkMu6/UkMFiwpDCQWPvAAnqNTr0MeVSOL4ulsuotpnZiM4aAVYCNtdJ/CoLIxI0IgQNP0rNhuHC4l67dBm2oCgm4pJZuRAy6AMYJGgO8RXI8EZOzpWZxVcFj4l2wNrFYfEW1+0Fi0t5GJIJtZkykkayEBBHr1p2m7T/ALdi1e1pbdLQAMSNArLtuHkf81Ur7AnMW57ncc4j1k1u8Ov9zdsvlZ0V0uRsCQZOsGNCJ+HQVtH8yfTdX+xjKKafF10XH2r40pjHsiCEw9hPd1XIC+h56E/1etb2KunFW0W4sXu6ZTHu+IAWyoOw3OwgjSRFR1/iOExuMvYjx3XcqxTIzIkKAbcmCwG05YJmKnmxH26rYyC4RbDC6jISttfFqVBzaOV3EiOtYZHOWVYlHiTVv918foaQ0hj3b5Sdfb9TjOF7K372buLZuZACwBAYZpjQmTsdq0Mbwu9Z/e2nt/zoy/iK6bwHD93xPE4fMyLdF1QyHKw2vIynkQNqs/bLhLXcLiAXLJ3YIQqNGtMXLht9RpGwjzNfQPEn0eJucBpVqwPs6xF+yLthrbqSwylsrjKYIMjL0O/OoPi3Bb2GfJftlGIkAkGRJEggkHUGsXFrs0tM0aUpVSRSlKAUpSgFKUoBSlKAyAV9y1kFo197o1uoMy2Riy19y1l7uvmSp0Y2MWWmWsuSvmWo1GxjivkVly18y1GpNmOKy4fFvb1RyvodPltXnLTLUak2TGF7V3F98Bx/Sfpp9Kk04/h7q5bkrPJhp8xVTy18igJDHtaW6RaVSNBJ1E84j8asGATDsviChxIYFiDod4nnofjUZwLsx3y53bKk6AbtB19BXjiNoWvFIJ2WNmAMHzy6b1hJatcXZ0QeyduqLRae2o0ZQP5v96ynFqUKZlysQSJGpAYDX0Y/Oqnh3RxK6dZjz8tKzLbQchMch+EiqvyNVWpZYFLmyfFuz0T5+c7TrrWzjLVtrSnXOzRC6yqgCY+6ZgaT4efSpvbB5z8K2XuMrFVZ1UGNCIldJiuXyEskVSSafo6sDeOVttpr2XTs7ZyXSVCaAggCGXwkg5jOYhtY/wCaufArZY37oXMvd21MkjK9xAQyqRqIPX75PPTlHAe0bYe6GfMyeIMDHMEZh5ifjrXZcJef9ht3EVScTdFxp0+yUC2CPPKFMc65fC8WX4pTlykv8mvmeSnh1j7Oadorr2OI4bEXFCMwts4BzKCrd3cAbmMsfOugDhhVUQXnKqzF88XGdGzzbLHUAZhB3hQNapvtHwz3MPau3LXdut24kZg3hacrSORFsGNxmq08FD3sN3q3nDX7akFoZbTi2EJRTyzDMVOkzX0yPBZV+wdpUa/Zuhc2GulkLaZcwNlo9coHnNYfaB2dtRhi2buhcNtmzEuouNn0Zp0HjiZjbpWa5g1tcXNu6FdMTahgV8LEqCTl5A3LRMcpqX7W8IS7hcRcTUsqvIYsp7nUEAaDwlhI306Coq1RPsonE/ZggVms4qSC6BLiZWZ7YLMgM6mFJGmo12qgERXfuGcbR8Oly4GhbIuM2QlBllHggHxAqTA1giuN9r+HdzirijbMYPUHxKf6StY5IJK0Xi2+GQlKUrA0FKUoBSlKAUpSgLFbwR6Cvf7Af4Z9NancLkJ+4o6nN+Vb68OQmVv2yf5bhP01r31BHiPIyotguorwcEOlXIYQke9YeP8AM6N8iRWpewm8INN8rkx86t9NEfVZVjgRXg4GrZZ4FduCVQt8U+uuleLvZ68N7LfAT+FQ8MSyzyKkcFXg4Q1aTwZ//af+hv0rDc4WRujD1BH5VV+Oiy8llYOGNeTZNWM4Fec/T9K8/wCGKeZ/pn8KyfjI1XklcNupjs1whLrM1zVUjSdCTO/OBFZm4R0InzkfiK9Dgt5dVB1/hYa86yl4z9GsfIj7NvjPGlRcigREBdR6E/wr5bn0qqX7rOxZjJP9x5DyqTvcLfdlbzJBP1rVbB1l+HaNfrJmjlplrabCmvBsGqPCyyyIwqxGoMV5NZjbryUrN42W2MycQYWwgA3JJ5meXlXX+x/tGOKtut23kXC2EypaBYlULB2Ck6nW3pPKa4zlq2+yvGd3xG2OV1Xt/Nc6/wCpBVYwUXaLSm5Lk6T21dLuFu2g32ndd+qkGStt1JbaOojfXlWv7OrzXcGqi4VNi8wI0OZWGcKZ21cmR/DVsxFhXVlYe8GWY1htDrXOfZtiblq5irCKrXQoKq5KqWsvkYEjUaMdfKt32ZeiQ7aYG7aODxDuHu2nyu4XIGIYXF8M6SA2lW3/AASyVtqqgJbkoq+EKHVlPhGkFWbQ6Vi7UYFr1m4htwqqlxXzAglXIZMsSCF1nnPlUvwPg6XcPbLpLZFUnY/ZNK6joRNVcqJSspXY8m1bfDsrE277JIEhQwLBm6KWRterDrVK9q2EBuC6oMao0gjxWiFO+4yskEaECusX8ALOPYgaXkn1Zdfn4W+dVX2h4cX8I3gdWtZHhljw3MyETtIO4B0gdRT80aJ6ZxCKRXsrXzLXLRtZ5r5XqK+UoHylfaRUA+UpSgL8rdNK3+H4sBhnVMp3JQM3wzGK1DbA5/SvJI6V9ImfPNFvw+MwJmWdfRVG/TIPx61uLjeH6NIldAYIbTy/WqKDTPU0iOS+3O0mEjRmn+TX57VrXuK2mPhN1vJVRtNN5E/nVMz18zVNIi2XXEYtTM3jb/hDLk+ZI1rBF0nTEWD/AOcN5bHnVQL18ZqkWy2X8RkMMCx8nR5+RU/Oax3rhUDQIDsO6M+h8YFVvDZMwDtlXnpP4A/galSrATh73eCY7sA5wN/cKgsPMCKjgnk843FXSJOgH8IA56aEenOtAY7KNDPkyL+Ig1M8Nxzvojtm5hu5VZE7SwIP6VOYXhl+6mrWiDyEOPQAPEdZ19aq2i3JQSzMxIJ15CdAeXPSt7DcDJUsw+agiOsZgfpVixfZ+5ZOZbduBzFtnIOgEhTMSeQao+5jL2SXw6BRIJ7qNeRhtY1oSmQ72MOfeVTzlQV/PesP+DWLhi3mB5CRJ9Ad6n7dloBGHCAgeO6uYcvdXL1I2FRfFOFshzMyEnXwgAeYAGgI000OtNUN2iL/AOmMxgPDfwupU/Dea18T2SvL9wH0YfgYNStrGnQOMwHmZ9N/xBretcQtyfHcUHdSoZR6a1V40aLKyl4jhDp7yMvqpFeuD3TYxFm8P+3cR9N4VgSPlNXh+MWgBlLk84UBfkxn61r3cRhnHiQT5oAfmKzeFM0XkMsFrtjw1rZtrdvWAbvfaq4OYvnIlcwyMZldoJqF4PxO2vG+8suGtXbhEjQfbLtrtFw/So2/wnDHUEj+Vgfo361rW+D5HV7V0ZlIYZlK6qQRqJG4rCXjv0bR8hezuFjilp01aFd2s6qw8eZkKwRvIMHY6da2uyHEBkZDvbOo+YP1Fc1te0DGj95Zs3B1UH8mMfKsvZntSzYx/dtG8rwGJyK8Z1mY0zA/OK5cmGXs6IZYvouPba/3XdXpnJc1PQMZj5Aj41p8Wv2rlu5bZwAx7kzI8dxRkAkbnMpB213rx2pS7dw1xYUr3OeVJJ7xCHIA/hIB13rF2d4iL+EssYLZIMxvaIUmD6A/EVEY1wS3ZwLH2CtxgRBnUefMfOa1oq2+0LhvdY25A0Y5x6XPF/8AbMPhVXy1m4FtjDlryVrNlr4VqupZSMMV8ismWvkVWi1mOKV7Ir5FVomy/LigDB+kk/Wt/C8Jv3CDbw1xwdjkzL8/d+tdavdiMM1vIoKpM+ErJ3+8QTGp51VO1XA/2RC1mzYeDJLqbjKoiCc7FTtG2leusifR5DiafCexNx5F2yqnkveW1I6loDH4CtpPZJdYy1+2snZVcx01gcvKqbie1F5xl+yQf/HZtWyI6MgB+tbyYLE3EzJiGuA8lulmG265sw+XKrXP5K0i1p7MsPYU3L+IZ1E6DLaXpq7N+lVfF9lWZmOHg25gePNpAg5h7xOuwERXrhD4nD3gQik7FgGZupnRjP8A4nyit3jHbe+HZfCy/dD2yuU6yYbxE/TyqYuS7YcUVzDcLJV2chQm4JAPQwDWgW3517v4p3Ylmkz/AHtWArV9iup7zUD868ZaZKbEamV7pJkma928UwjU6bakRWEKam+zXZO5jc5RlUJEzuS0wAPganYanhu0+JZQpvsVHpPqTEnfrWTDdqb6Aozm4sFYLtljb7pHn86+J2Qv946aSm+8H0Ox01351ks9jMSyB8oEnwgky3oADz+FTaI1ZrYfiAdit1slpjJygk6clmcs7aVPHi+Ca2lrKAoA3tFjOsjMHzk7bc+fKq2eCYgKXNlwq7kiI+B1Nb2I7Lm0gN+8lu44zJbE3CVgnMTbkD61OyGrJDHdnMMQptXwpOpzBjbiJ0blHnvUCuB1PitwpiS8KwmJB5ita1YzNlDr6k5V/wBQB+lSWB7M37wPdqGIE5ZAYjTVZgNuNjU7FdTRIlgoUToPDJBPXfeveJwNxD4kI9Bp13Glbi4XF4Ni2RrbDeQDp1gzKyR4hp51kHay4371Vfc6eAzyMrz8xB86tsRRDkTWfC4W7lZ7YJRfe2I16g1sf4skQcPbI82fNJ/zTPwrGtzMWKFbc/dDZRE7anUetTwORg8eoP2lvTquhHmQNDWxirzAeJVe2dmjMp8j0Napwkk5QTG/OOmo0NfWtFP3dzMDuBI+DKf9xShseDctHk9s9UYx8qmuzXFbeGTLkF3KzMhkB07xQrgA7zlFQSQDDDTmR+Mf8VnxOETTIwYE8pMf+JUMPrVJYoy7ReOWUemee19y1dFrurLoLalCDBEZpUDUnQlt+oqrPgqs1u4wEB5HRtR8JrHeafeUH6/I61n9BI0/ENlXfBmsLWDVobBo22nx/I7/AANYW4ST7pVvKQD8jWcvHRpHyPkrBSvBWpq9gY0Ig1q3MDXNLx2ujpjnTI0ivMVtXMMRWEpXLLG0dCkmdhHEMZa/dNcsrOsMSvrlaQPlUdxHiWJuEh8Qbh6gpG3kJNdJucNBEED9awWOCIrZgNfn8K9OjzqOTFmJ1YkTqDt8YrdzKIK2UIGsqz6RzOoIrp1zgyN7yLvOgiY2nrWhxDsvbbxTlYHeNPQiRoakiiuYbidp1AupdUH79q+7MCNpDyB86iMTwV9XsuMSusgg96Opa2TJ9RNSKcCV2+zfxg629AD4ohSYG0nU1r8W4VewzgsuQnUcuehEEx8d6EGhYwiYhlW1ZKOBBEs4YyBmg6jzA/Ks/Guyt2wFbISG5oGa1tGjbgnoauPZzi1y4B3ykjMALqBSyttDgfjE+tWu6MSuhUXkPPMLdxR6e63+mqSlRNHGhwV+7B1B6EQPx+tef8IuanaNuU+hj8asvH+y2LuOT+ztkzHVfGYOoMZuU1CXuCYiwWi4oywMpdVfXaEY/QVa0RRGvgbizoduW3xphMTctzkYrMT00219a31vXV/esFjWGBn8awYu6jjVhP8AlnLPmT+lSRRM8N7ZXLcZrjGIBVpII56zp6RBjrrV44F7QrF6EuDum01mbfkc0Ar8R8a5LhXVW8Q1671JJdtMYgT6R9arKKl2Sjtlx7aDMzLlbmSIOboToZqI472UsYsBm3y5VIPhA1IiNtTOlczuY/u0NsF8pGqyQunXlWpa45dtfu7l23/LcMfLaqqDXKZNlhxfs4uW7gkrctsfeLFXHryP41buz/Z9sNr4uenhVIMROX3ojePTzo+F9ouKQZXZbyn+MQ/pmG49RNSeD9oucglhZYaQfHaPMz99eWxMdKs9mqZHBb+1PAGxVkdyVW8s5GbMIDiHAI1EjSYrnTezbEgFi9lVAEl7mUAzBGx+fOumcM40t0SrKfNWDCeenKtrHWVuLquZhMawZiNKzjKUOA4pnAMVayOVzBiNCRt8DzHnWMPVs7T9mlDNcC3LZnxKbNxk1mCHExtz5zqdzWr+Ay7Mr6T4CTppqQQCN+ldKkZuJiW5WVL3nXtsRbcKCgtsABmSYMc3Qk6+ax6GsVzDwYDB/NZj6gGfhV1Io4mZbxmZM9Z1r2MQc2bZgQQRoZHOtMyu4ivS3avsUcSWXF2zmzWxLDeJ1+kfCPyr6MJh2tgrdZbkxlcDLrzzDZfP6VGLcr2BNWsrR7xXD2SA0SZiGB2Mbb/rWq9sitldt/hHrFbODeWCQSG0KgBv6FPP41IIptd/rWG5hhy0qwYzhdmR3dyJOUqwIdTrvI29dfWsHEOC91u6/EFSfQxlPzqjLpsrl7CGo97Gu1WHu/PXp1/KtY2/If38a58kEzox5Gj9BX5DaBj8PzpIG4it66JOs1r3MKDuaxUvk0PIK7SK0eK4lVgGBJjVS36RWS7goPhYitciDlaG8yKuvkg01wVpxIgLuwJKHbYMDM+VRXHuE4ZoNnMzk6iIKgDrsTtvvNWnCqPdjcTOk/hUJxHDKhyjNBYDeDqZ5eesVPsEJgODX11s3Cp5Q0Az7sgSJmrHwjtHetkWsQrPyzj3gRuDyYbdDqN60sKSRGdhBAEHTVo25661lw2HZp8e2olQR4s0zOp+f4CocU+wW/C4xHEo0j8D0jcVE8e7M28UZaCII1AI33BEMGHUH4VCJhTd91jbMkSsgEDJyBGpLculSXBMW6tkY5obLmIhogHUzruN52rPSuUTZROMez69bY90udORBEjfloeXT571DWuHm2R3yMqnmUP9xXeCgO+ta2IwCHkD66/80WRew4nJsN2RZxnsPaujyYqw8oYb1p4vAlPC4Kt0kH8NK6LxTDWk1W2Fb+JfAdP5Yqr3rQvFs+rLcyq596OjRAYa9J862K0V5HKTOsjSdV861b2FO4gg9DVoxfDVNtuRQn4x+FR+GwqlDp+dCCBS0CRm0E67k/KmJwgDHIZXlIg/EcjVkHAgVHjI56ACo4YLxDbUkbdD660FGhhjfsEXLbOhjRhmGh+kfSug9nO214sLWKtN3hiGC5JzDMJERMa1WbOKuWHBRyBERqARM661PcM7TN3i953r7iDe8I13jITy686hqyUXizdt3Ukbc5EEevSo3EdkMPcUh0DzsTBIneGGtVbtOYDXrRa03+RiPw019KpR7Q4nNm7+4G6hiDp6b1TRrphsvOP9myuzLZv5YAyoykkCdRJ95Z9Y+NVniHZDEYYy9uU0lgCwEyNIYfUitjhntPxdqO8K3l6MIb4Ov5g11fhmMGIsJcKQLiyVJzfCYE/KocpR7FJnGruKti2Ua610tuMjqUg6Eli0/AfGozGWbQ/dux0GhHlrrz+Vdk4r2Gwt77ndnqkL+VVzEezK250vMI2JUEx0JkZt/WtI5Eyriczr6tyrF/0iO5vXe9P2RiMo10U7zp730qtEVopFHE2VuV6D1qA1l+7NXUyjgbrY5yIY5v5tTHSTrFblnjkLlZZHKTmA/P6naoZLkHafLX8qyHED+Bfm3/6qdiNTbxbWW8SiOqiY9RI0qOa0s6Pp5qZ+mlZGvjkgHxbTz96tctVGy6R//9k="/>
          <p:cNvSpPr>
            <a:spLocks noChangeAspect="1" noChangeArrowheads="1"/>
          </p:cNvSpPr>
          <p:nvPr userDrawn="1"/>
        </p:nvSpPr>
        <p:spPr bwMode="auto">
          <a:xfrm>
            <a:off x="414338" y="-566738"/>
            <a:ext cx="2543175" cy="180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latin typeface="Times New Roman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" name="AutoShape 12" descr="data:image/jpg;base64,/9j/4AAQSkZJRgABAQAAAQABAAD/2wCEAAkGBhMSERUUEhIWFRMVFxgYGBgYFRcWFBkaFBQWFBUWFxcaHCYeGBkjGRcXHy8gIycpLCwsFiAxNTAqNSYrLCoBCQoKDgwOGg8PGi8kHR0qLiwqKSkpLCksLCwsLCwsKiwvKSwqKSwtLCwsMDEsKS0sLCksLCwsKSwpLCwpLCwpLP/AABEIAL0BCwMBIgACEQEDEQH/xAAcAAEAAgMBAQEAAAAAAAAAAAAABQYDBAcCAQj/xABBEAACAQIEAwUFBQYFAwUAAAABAhEAAwQSITEFQVEGEyJhcQcygZGhI0KxwdEUM1JykvAVYqLh8RZDgiRTY7LS/8QAGgEBAAMBAQEAAAAAAAAAAAAAAAECAwQFBv/EACsRAAICAgICAQIGAgMAAAAAAAABAhEDEiExBEFRE5EUMmGBsdGh8CJCcf/aAAwDAQACEQMRAD8A4bSlKAUpSgFKUoBSlKAUpSgFKUoBSlKAUpSgFKUoBSlKAUpSgFKUoBSlKAUpSgFKUoBSlKAUpSgFKUoBSlKAUpSgFKUoBSlKAUpSgFKUoBSlKAUpSgFKUoBSlKAUpSgFKUoBSlKAUpSgFKUoBSlKAUpSgFKUoBSlKAUpSgFKVvcH4S+IuBE9WaJCgbk0Bo17t2WYEhSQBJgTA6npVytezwHe8x9LYA06HNr8qtHZLsbbsuT3kWoDO7FcsDZPMsTly+ZqJqaVxVstDVv/AJOkc2wvZy7csNfXKVQSRMNAYKSBEHU9eRrI3Zp/2cXg6lpX7P8A7kNOqrMtECYHOr5xzs3h7OEu9wy3bzOrLBBKr3klEAPhABJP+1YuxvDcPa/9RiLi5x7iEFgmvvNAIzTsOXrtotatso9rpI5iRW7h+CXntXLq22Nu2qsx2hWYqGAOrCQdRMQaveK4RgsRjj4psGGMKwYNOqTAhOcmYBIEV1Lh2ETKy5V7sKLeWAFyhTKxtBViI6eU1Xj0yaa7R+ZKVvccwRs4i7bylMrsAp1hZldeYyxrzrRqqaatEtU6YpSlSQKUpQClKUApSlAKUpQClKUApSlAKUpQClKUApSlAKUpQClKUAqy8E4g+HSV0zQTBUMRHUgmNdvWq1W/hsVoOeXr5VaJDLFj+0d5mlLjiY0AygQNhqTG+pM1YuNceCYPAJl1e337FpOa4payG97Xwlt9iKoHfmt7inGe+tWEKhTYV0BGgZWfOsjkwJYeelTOOyaEHq0ywYntF9moGpkkiAFyBVMcyNfjr5VDtjdcwjcGI9T+nzqPwYJk8tia2P2YnWf964sWOOOTjf2O7LJ5IKdfcsXAOIBsQhBUNJYAgwWCBcs9G8R57DSuhdh+PJiEa1IFxXYaGQRmOQqdDosDzEEbPXObXYW++GbEWiGCMAyHwmCoYsDOsSJHn5GrZ7POFjDo2JA8fiQS51KqrMiqAZEn3t45Css2XB4zb56Srj9eeyY48udJ8dt+/t0RXtX7EZGD2xqqEj/Mi/djbMvlEztXKK/SHGcG2PZ3tMw7qzba0NAGdy5dMx0mBl8iBXLPaNw827GEVUVVQ38+XT7S5cDtp/DGUCNBEaaVGDLGEtF+WV6P/wA9f0X8jE5x+p/2VbL+H/ZQqUpXoHnClKUApSlAKUpQClKUApSlAKUpQClKUApSlAKUpQClKUApSlAK+q0GRXylASOCtm5oIkf3NbZ4a3lvA5HzFQ9q6VIZTBG1TreIgtv68z06RWOSc4vhnRihCS5RkwuAZd4+Z6ms2CypcBY7meZAIEifOsdpg0yDpp/v5mmKgAwR0PLczp9dP1rkUntbOpxqOp0/A8YtLwbEZGBcOMwOh+0ZUUf0j6HpUDw/tg1vDjulQPbuAlLltGW4rEwwIAIKvA8JBGfzqpWDcINsZiWjQTrEZRHrrWHDFlYMu4IMR06j4a+lMmk8iyV18/77IxxlHG4X38Hauz/FLirabuu7F7Xu87R4gSr2zcgmYU5VLkBvLSB7XYIeHDXLZZdCNdcrCQDrI0AMnYoKk+E8Uuthr9q6IdGh7bDNcttIaACcrW2TMVI0jrJrT7VXWs90jKpDKLuRsxVQwgBROa2R4hKFa4ZY1nyKOO1VuvUW+/h1xa7OqOX6Cc51JPi/cl6fv5p9HFeL8LaxdNttYgg9QdQf75zWkRXa+1GOFlrDNZ7sXLStrmcaqGJ2nfb49Jqvdvuy9ruUe1P7SiB7y6wy3PGCsxqAw9RPSvTxZ59ZF1w3fF9fycGXBDvG++Uq9dnNKUpXYcYpSlAKUpQClKUApSlAKUpQClKUB9ikV9ikVNEHyKRX2KRU0LPkV8r1FIqKFkv2d4Kl/vO8LqAvhK5T4jqJB3EA8xuKYrsteTVYceW48iD+U1o4TiNy17jlQdY5H4HSpfC9rnH7xA3muh+W1Qo83ZbbiqIC7aZTDAg9CINeKuq8Zw14ZXIE8nEfI7fWtfEdlbbCbbR9RUtNdEKmVMGpW3xRYXMNdZPMfrWXEdlLyiVyt5Awfrp9aib+GZDDqVPmIqrjZdSaJ61E+FpG/ntrWWxfkwRynXfz5fH4VBYfEQAIHhLHoTmAEE9BH1NTeGvmCJEkbaE9J+lcmTFrydkMu6/UkMFiwpDCQWPvAAnqNTr0MeVSOL4ulsuotpnZiM4aAVYCNtdJ/CoLIxI0IgQNP0rNhuHC4l67dBm2oCgm4pJZuRAy6AMYJGgO8RXI8EZOzpWZxVcFj4l2wNrFYfEW1+0Fi0t5GJIJtZkykkayEBBHr1p2m7T/ALdi1e1pbdLQAMSNArLtuHkf81Ur7AnMW57ncc4j1k1u8Ov9zdsvlZ0V0uRsCQZOsGNCJ+HQVtH8yfTdX+xjKKafF10XH2r40pjHsiCEw9hPd1XIC+h56E/1etb2KunFW0W4sXu6ZTHu+IAWyoOw3OwgjSRFR1/iOExuMvYjx3XcqxTIzIkKAbcmCwG05YJmKnmxH26rYyC4RbDC6jISttfFqVBzaOV3EiOtYZHOWVYlHiTVv918foaQ0hj3b5Sdfb9TjOF7K372buLZuZACwBAYZpjQmTsdq0Mbwu9Z/e2nt/zoy/iK6bwHD93xPE4fMyLdF1QyHKw2vIynkQNqs/bLhLXcLiAXLJ3YIQqNGtMXLht9RpGwjzNfQPEn0eJucBpVqwPs6xF+yLthrbqSwylsrjKYIMjL0O/OoPi3Bb2GfJftlGIkAkGRJEggkHUGsXFrs0tM0aUpVSRSlKAUpSgFKUoBSlKAyAV9y1kFo197o1uoMy2Riy19y1l7uvmSp0Y2MWWmWsuSvmWo1GxjivkVly18y1GpNmOKy4fFvb1RyvodPltXnLTLUak2TGF7V3F98Bx/Sfpp9Kk04/h7q5bkrPJhp8xVTy18igJDHtaW6RaVSNBJ1E84j8asGATDsviChxIYFiDod4nnofjUZwLsx3y53bKk6AbtB19BXjiNoWvFIJ2WNmAMHzy6b1hJatcXZ0QeyduqLRae2o0ZQP5v96ynFqUKZlysQSJGpAYDX0Y/Oqnh3RxK6dZjz8tKzLbQchMch+EiqvyNVWpZYFLmyfFuz0T5+c7TrrWzjLVtrSnXOzRC6yqgCY+6ZgaT4efSpvbB5z8K2XuMrFVZ1UGNCIldJiuXyEskVSSafo6sDeOVttpr2XTs7ZyXSVCaAggCGXwkg5jOYhtY/wCaufArZY37oXMvd21MkjK9xAQyqRqIPX75PPTlHAe0bYe6GfMyeIMDHMEZh5ifjrXZcJef9ht3EVScTdFxp0+yUC2CPPKFMc65fC8WX4pTlykv8mvmeSnh1j7Oadorr2OI4bEXFCMwts4BzKCrd3cAbmMsfOugDhhVUQXnKqzF88XGdGzzbLHUAZhB3hQNapvtHwz3MPau3LXdut24kZg3hacrSORFsGNxmq08FD3sN3q3nDX7akFoZbTi2EJRTyzDMVOkzX0yPBZV+wdpUa/Zuhc2GulkLaZcwNlo9coHnNYfaB2dtRhi2buhcNtmzEuouNn0Zp0HjiZjbpWa5g1tcXNu6FdMTahgV8LEqCTl5A3LRMcpqX7W8IS7hcRcTUsqvIYsp7nUEAaDwlhI306Coq1RPsonE/ZggVms4qSC6BLiZWZ7YLMgM6mFJGmo12qgERXfuGcbR8Oly4GhbIuM2QlBllHggHxAqTA1giuN9r+HdzirijbMYPUHxKf6StY5IJK0Xi2+GQlKUrA0FKUoBSlKAUpSgLFbwR6Cvf7Af4Z9NancLkJ+4o6nN+Vb68OQmVv2yf5bhP01r31BHiPIyotguorwcEOlXIYQke9YeP8AM6N8iRWpewm8INN8rkx86t9NEfVZVjgRXg4GrZZ4FduCVQt8U+uuleLvZ68N7LfAT+FQ8MSyzyKkcFXg4Q1aTwZ//af+hv0rDc4WRujD1BH5VV+Oiy8llYOGNeTZNWM4Fec/T9K8/wCGKeZ/pn8KyfjI1XklcNupjs1whLrM1zVUjSdCTO/OBFZm4R0InzkfiK9Dgt5dVB1/hYa86yl4z9GsfIj7NvjPGlRcigREBdR6E/wr5bn0qqX7rOxZjJP9x5DyqTvcLfdlbzJBP1rVbB1l+HaNfrJmjlplrabCmvBsGqPCyyyIwqxGoMV5NZjbryUrN42W2MycQYWwgA3JJ5meXlXX+x/tGOKtut23kXC2EypaBYlULB2Ck6nW3pPKa4zlq2+yvGd3xG2OV1Xt/Nc6/wCpBVYwUXaLSm5Lk6T21dLuFu2g32ndd+qkGStt1JbaOojfXlWv7OrzXcGqi4VNi8wI0OZWGcKZ21cmR/DVsxFhXVlYe8GWY1htDrXOfZtiblq5irCKrXQoKq5KqWsvkYEjUaMdfKt32ZeiQ7aYG7aODxDuHu2nyu4XIGIYXF8M6SA2lW3/AASyVtqqgJbkoq+EKHVlPhGkFWbQ6Vi7UYFr1m4htwqqlxXzAglXIZMsSCF1nnPlUvwPg6XcPbLpLZFUnY/ZNK6joRNVcqJSspXY8m1bfDsrE277JIEhQwLBm6KWRterDrVK9q2EBuC6oMao0gjxWiFO+4yskEaECusX8ALOPYgaXkn1Zdfn4W+dVX2h4cX8I3gdWtZHhljw3MyETtIO4B0gdRT80aJ6ZxCKRXsrXzLXLRtZ5r5XqK+UoHylfaRUA+UpSgL8rdNK3+H4sBhnVMp3JQM3wzGK1DbA5/SvJI6V9ImfPNFvw+MwJmWdfRVG/TIPx61uLjeH6NIldAYIbTy/WqKDTPU0iOS+3O0mEjRmn+TX57VrXuK2mPhN1vJVRtNN5E/nVMz18zVNIi2XXEYtTM3jb/hDLk+ZI1rBF0nTEWD/AOcN5bHnVQL18ZqkWy2X8RkMMCx8nR5+RU/Oax3rhUDQIDsO6M+h8YFVvDZMwDtlXnpP4A/galSrATh73eCY7sA5wN/cKgsPMCKjgnk843FXSJOgH8IA56aEenOtAY7KNDPkyL+Ig1M8Nxzvojtm5hu5VZE7SwIP6VOYXhl+6mrWiDyEOPQAPEdZ19aq2i3JQSzMxIJ15CdAeXPSt7DcDJUsw+agiOsZgfpVixfZ+5ZOZbduBzFtnIOgEhTMSeQao+5jL2SXw6BRIJ7qNeRhtY1oSmQ72MOfeVTzlQV/PesP+DWLhi3mB5CRJ9Ad6n7dloBGHCAgeO6uYcvdXL1I2FRfFOFshzMyEnXwgAeYAGgI000OtNUN2iL/AOmMxgPDfwupU/Dea18T2SvL9wH0YfgYNStrGnQOMwHmZ9N/xBretcQtyfHcUHdSoZR6a1V40aLKyl4jhDp7yMvqpFeuD3TYxFm8P+3cR9N4VgSPlNXh+MWgBlLk84UBfkxn61r3cRhnHiQT5oAfmKzeFM0XkMsFrtjw1rZtrdvWAbvfaq4OYvnIlcwyMZldoJqF4PxO2vG+8suGtXbhEjQfbLtrtFw/So2/wnDHUEj+Vgfo361rW+D5HV7V0ZlIYZlK6qQRqJG4rCXjv0bR8hezuFjilp01aFd2s6qw8eZkKwRvIMHY6da2uyHEBkZDvbOo+YP1Fc1te0DGj95Zs3B1UH8mMfKsvZntSzYx/dtG8rwGJyK8Z1mY0zA/OK5cmGXs6IZYvouPba/3XdXpnJc1PQMZj5Aj41p8Wv2rlu5bZwAx7kzI8dxRkAkbnMpB213rx2pS7dw1xYUr3OeVJJ7xCHIA/hIB13rF2d4iL+EssYLZIMxvaIUmD6A/EVEY1wS3ZwLH2CtxgRBnUefMfOa1oq2+0LhvdY25A0Y5x6XPF/8AbMPhVXy1m4FtjDlryVrNlr4VqupZSMMV8ismWvkVWi1mOKV7Ir5FVomy/LigDB+kk/Wt/C8Jv3CDbw1xwdjkzL8/d+tdavdiMM1vIoKpM+ErJ3+8QTGp51VO1XA/2RC1mzYeDJLqbjKoiCc7FTtG2leusifR5DiafCexNx5F2yqnkveW1I6loDH4CtpPZJdYy1+2snZVcx01gcvKqbie1F5xl+yQf/HZtWyI6MgB+tbyYLE3EzJiGuA8lulmG265sw+XKrXP5K0i1p7MsPYU3L+IZ1E6DLaXpq7N+lVfF9lWZmOHg25gePNpAg5h7xOuwERXrhD4nD3gQik7FgGZupnRjP8A4nyit3jHbe+HZfCy/dD2yuU6yYbxE/TyqYuS7YcUVzDcLJV2chQm4JAPQwDWgW3517v4p3Ylmkz/AHtWArV9iup7zUD868ZaZKbEamV7pJkma928UwjU6bakRWEKam+zXZO5jc5RlUJEzuS0wAPganYanhu0+JZQpvsVHpPqTEnfrWTDdqb6Aozm4sFYLtljb7pHn86+J2Qv946aSm+8H0Ox01351ks9jMSyB8oEnwgky3oADz+FTaI1ZrYfiAdit1slpjJygk6clmcs7aVPHi+Ca2lrKAoA3tFjOsjMHzk7bc+fKq2eCYgKXNlwq7kiI+B1Nb2I7Lm0gN+8lu44zJbE3CVgnMTbkD61OyGrJDHdnMMQptXwpOpzBjbiJ0blHnvUCuB1PitwpiS8KwmJB5ita1YzNlDr6k5V/wBQB+lSWB7M37wPdqGIE5ZAYjTVZgNuNjU7FdTRIlgoUToPDJBPXfeveJwNxD4kI9Bp13Glbi4XF4Ni2RrbDeQDp1gzKyR4hp51kHay4371Vfc6eAzyMrz8xB86tsRRDkTWfC4W7lZ7YJRfe2I16g1sf4skQcPbI82fNJ/zTPwrGtzMWKFbc/dDZRE7anUetTwORg8eoP2lvTquhHmQNDWxirzAeJVe2dmjMp8j0Napwkk5QTG/OOmo0NfWtFP3dzMDuBI+DKf9xShseDctHk9s9UYx8qmuzXFbeGTLkF3KzMhkB07xQrgA7zlFQSQDDDTmR+Mf8VnxOETTIwYE8pMf+JUMPrVJYoy7ReOWUemee19y1dFrurLoLalCDBEZpUDUnQlt+oqrPgqs1u4wEB5HRtR8JrHeafeUH6/I61n9BI0/ENlXfBmsLWDVobBo22nx/I7/AANYW4ST7pVvKQD8jWcvHRpHyPkrBSvBWpq9gY0Ig1q3MDXNLx2ujpjnTI0ivMVtXMMRWEpXLLG0dCkmdhHEMZa/dNcsrOsMSvrlaQPlUdxHiWJuEh8Qbh6gpG3kJNdJucNBEED9awWOCIrZgNfn8K9OjzqOTFmJ1YkTqDt8YrdzKIK2UIGsqz6RzOoIrp1zgyN7yLvOgiY2nrWhxDsvbbxTlYHeNPQiRoakiiuYbidp1AupdUH79q+7MCNpDyB86iMTwV9XsuMSusgg96Opa2TJ9RNSKcCV2+zfxg629AD4ohSYG0nU1r8W4VewzgsuQnUcuehEEx8d6EGhYwiYhlW1ZKOBBEs4YyBmg6jzA/Ks/Guyt2wFbISG5oGa1tGjbgnoauPZzi1y4B3ykjMALqBSyttDgfjE+tWu6MSuhUXkPPMLdxR6e63+mqSlRNHGhwV+7B1B6EQPx+tef8IuanaNuU+hj8asvH+y2LuOT+ztkzHVfGYOoMZuU1CXuCYiwWi4oywMpdVfXaEY/QVa0RRGvgbizoduW3xphMTctzkYrMT00219a31vXV/esFjWGBn8awYu6jjVhP8AlnLPmT+lSRRM8N7ZXLcZrjGIBVpII56zp6RBjrrV44F7QrF6EuDum01mbfkc0Ar8R8a5LhXVW8Q1671JJdtMYgT6R9arKKl2Sjtlx7aDMzLlbmSIOboToZqI472UsYsBm3y5VIPhA1IiNtTOlczuY/u0NsF8pGqyQunXlWpa45dtfu7l23/LcMfLaqqDXKZNlhxfs4uW7gkrctsfeLFXHryP41buz/Z9sNr4uenhVIMROX3ojePTzo+F9ouKQZXZbyn+MQ/pmG49RNSeD9oucglhZYaQfHaPMz99eWxMdKs9mqZHBb+1PAGxVkdyVW8s5GbMIDiHAI1EjSYrnTezbEgFi9lVAEl7mUAzBGx+fOumcM40t0SrKfNWDCeenKtrHWVuLquZhMawZiNKzjKUOA4pnAMVayOVzBiNCRt8DzHnWMPVs7T9mlDNcC3LZnxKbNxk1mCHExtz5zqdzWr+Ay7Mr6T4CTppqQQCN+ldKkZuJiW5WVL3nXtsRbcKCgtsABmSYMc3Qk6+ax6GsVzDwYDB/NZj6gGfhV1Io4mZbxmZM9Z1r2MQc2bZgQQRoZHOtMyu4ivS3avsUcSWXF2zmzWxLDeJ1+kfCPyr6MJh2tgrdZbkxlcDLrzzDZfP6VGLcr2BNWsrR7xXD2SA0SZiGB2Mbb/rWq9sitldt/hHrFbODeWCQSG0KgBv6FPP41IIptd/rWG5hhy0qwYzhdmR3dyJOUqwIdTrvI29dfWsHEOC91u6/EFSfQxlPzqjLpsrl7CGo97Gu1WHu/PXp1/KtY2/If38a58kEzox5Gj9BX5DaBj8PzpIG4it66JOs1r3MKDuaxUvk0PIK7SK0eK4lVgGBJjVS36RWS7goPhYitciDlaG8yKuvkg01wVpxIgLuwJKHbYMDM+VRXHuE4ZoNnMzk6iIKgDrsTtvvNWnCqPdjcTOk/hUJxHDKhyjNBYDeDqZ5eesVPsEJgODX11s3Cp5Q0Az7sgSJmrHwjtHetkWsQrPyzj3gRuDyYbdDqN60sKSRGdhBAEHTVo25661lw2HZp8e2olQR4s0zOp+f4CocU+wW/C4xHEo0j8D0jcVE8e7M28UZaCII1AI33BEMGHUH4VCJhTd91jbMkSsgEDJyBGpLculSXBMW6tkY5obLmIhogHUzruN52rPSuUTZROMez69bY90udORBEjfloeXT571DWuHm2R3yMqnmUP9xXeCgO+ta2IwCHkD66/80WRew4nJsN2RZxnsPaujyYqw8oYb1p4vAlPC4Kt0kH8NK6LxTDWk1W2Fb+JfAdP5Yqr3rQvFs+rLcyq596OjRAYa9J862K0V5HKTOsjSdV861b2FO4gg9DVoxfDVNtuRQn4x+FR+GwqlDp+dCCBS0CRm0E67k/KmJwgDHIZXlIg/EcjVkHAgVHjI56ACo4YLxDbUkbdD660FGhhjfsEXLbOhjRhmGh+kfSug9nO214sLWKtN3hiGC5JzDMJERMa1WbOKuWHBRyBERqARM661PcM7TN3i953r7iDe8I13jITy686hqyUXizdt3Ukbc5EEevSo3EdkMPcUh0DzsTBIneGGtVbtOYDXrRa03+RiPw019KpR7Q4nNm7+4G6hiDp6b1TRrphsvOP9myuzLZv5YAyoykkCdRJ95Z9Y+NVniHZDEYYy9uU0lgCwEyNIYfUitjhntPxdqO8K3l6MIb4Ov5g11fhmMGIsJcKQLiyVJzfCYE/KocpR7FJnGruKti2Ua610tuMjqUg6Eli0/AfGozGWbQ/dux0GhHlrrz+Vdk4r2Gwt77ndnqkL+VVzEezK250vMI2JUEx0JkZt/WtI5Eyriczr6tyrF/0iO5vXe9P2RiMo10U7zp730qtEVopFHE2VuV6D1qA1l+7NXUyjgbrY5yIY5v5tTHSTrFblnjkLlZZHKTmA/P6naoZLkHafLX8qyHED+Bfm3/6qdiNTbxbWW8SiOqiY9RI0qOa0s6Pp5qZ+mlZGvjkgHxbTz96tctVGy6R//9k="/>
          <p:cNvSpPr>
            <a:spLocks noChangeAspect="1" noChangeArrowheads="1"/>
          </p:cNvSpPr>
          <p:nvPr userDrawn="1"/>
        </p:nvSpPr>
        <p:spPr bwMode="auto">
          <a:xfrm>
            <a:off x="566741" y="-414338"/>
            <a:ext cx="2543175" cy="180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latin typeface="Times New Roman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pic>
        <p:nvPicPr>
          <p:cNvPr id="2062" name="Picture 14" descr="http://euobserver.com/media/src/630f6b17a496b05e26c13561975f0b7c.jp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808" y="3748089"/>
            <a:ext cx="1703752" cy="1347787"/>
          </a:xfrm>
          <a:prstGeom prst="rect">
            <a:avLst/>
          </a:prstGeom>
          <a:noFill/>
          <a:ln w="25400" cap="sq">
            <a:solidFill>
              <a:schemeClr val="tx1">
                <a:lumMod val="85000"/>
              </a:schemeClr>
            </a:solidFill>
            <a:beve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351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x" type="picTx">
  <p:cSld name="picTx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defRPr sz="2000" b="1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buClr>
                <a:schemeClr val="lt1"/>
              </a:buClr>
              <a:buFont typeface="Calibri"/>
              <a:buNone/>
              <a:defRPr sz="3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buClr>
                <a:schemeClr val="dk1"/>
              </a:buClr>
              <a:buFont typeface="Calibri"/>
              <a:buNone/>
              <a:defRPr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buClr>
                <a:schemeClr val="dk1"/>
              </a:buClr>
              <a:buFont typeface="Calibri"/>
              <a:buNone/>
              <a:defRPr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Font typeface="Calibri"/>
              <a:buNone/>
              <a:defRPr sz="1400"/>
            </a:lvl1pPr>
            <a:lvl2pPr marL="457200" indent="0" rtl="0">
              <a:buFont typeface="Calibri"/>
              <a:buNone/>
              <a:defRPr sz="1200"/>
            </a:lvl2pPr>
            <a:lvl3pPr marL="914400" indent="0" rtl="0">
              <a:buFont typeface="Calibri"/>
              <a:buNone/>
              <a:defRPr sz="1000"/>
            </a:lvl3pPr>
            <a:lvl4pPr marL="1371600" indent="0" rtl="0">
              <a:buFont typeface="Calibri"/>
              <a:buNone/>
              <a:defRPr sz="900"/>
            </a:lvl4pPr>
            <a:lvl5pPr marL="1828800" indent="0" rtl="0">
              <a:buFont typeface="Calibri"/>
              <a:buNone/>
              <a:defRPr sz="900"/>
            </a:lvl5pPr>
            <a:lvl6pPr marL="2286000" indent="0" rtl="0">
              <a:buFont typeface="Calibri"/>
              <a:buNone/>
              <a:defRPr sz="900"/>
            </a:lvl6pPr>
            <a:lvl7pPr marL="2743200" indent="0" rtl="0">
              <a:buFont typeface="Calibri"/>
              <a:buNone/>
              <a:defRPr sz="900"/>
            </a:lvl7pPr>
            <a:lvl8pPr marL="3200400" indent="0" rtl="0">
              <a:buFont typeface="Calibri"/>
              <a:buNone/>
              <a:defRPr sz="900"/>
            </a:lvl8pPr>
            <a:lvl9pPr marL="3657600" indent="0" rtl="0">
              <a:buFont typeface="Calibri"/>
              <a:buNone/>
              <a:defRPr sz="900"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34264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22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590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 smtClean="0"/>
              <a:t>Joint Polar Satellite System</a:t>
            </a:r>
            <a:endParaRPr dirty="0"/>
          </a:p>
        </p:txBody>
      </p:sp>
      <p:pic>
        <p:nvPicPr>
          <p:cNvPr id="9" name="Picture 8" descr="jpss_mission1_30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05" y="188056"/>
            <a:ext cx="1390828" cy="8817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5608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44713"/>
            <a:ext cx="4040188" cy="373075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35608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44713"/>
            <a:ext cx="4041775" cy="373075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85878" y="304803"/>
            <a:ext cx="75533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116" rtl="0" eaLnBrk="0" fontAlgn="base" latinLnBrk="0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594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523798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1200" dirty="0" smtClean="0">
                <a:solidFill>
                  <a:prstClr val="white">
                    <a:tint val="75000"/>
                  </a:prstClr>
                </a:solidFill>
                <a:latin typeface="Times New Roman" pitchFamily="-108" charset="0"/>
                <a:ea typeface="ＭＳ Ｐゴシック" pitchFamily="-108" charset="-128"/>
              </a:rPr>
              <a:t>Joint Polar Satellite System</a:t>
            </a:r>
            <a:endParaRPr lang="en-US" kern="1200" dirty="0">
              <a:solidFill>
                <a:prstClr val="white">
                  <a:tint val="75000"/>
                </a:prstClr>
              </a:solidFill>
              <a:latin typeface="Times New Roman" pitchFamily="-108" charset="0"/>
              <a:ea typeface="ＭＳ Ｐゴシック" pitchFamily="-108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Line 28"/>
          <p:cNvSpPr>
            <a:spLocks noChangeShapeType="1"/>
          </p:cNvSpPr>
          <p:nvPr userDrawn="1"/>
        </p:nvSpPr>
        <p:spPr bwMode="auto">
          <a:xfrm>
            <a:off x="8428038" y="6608775"/>
            <a:ext cx="0" cy="200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 dirty="0">
              <a:latin typeface="Times New Roman" pitchFamily="-108" charset="0"/>
              <a:ea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34057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22884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88895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684389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352425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211762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156504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6727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TitleAndTx" type="vertTitleAndTx">
  <p:cSld name="vertTitleAndTx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indent="-177800" algn="l" rtl="0">
              <a:spcBef>
                <a:spcPts val="56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36525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ftr" idx="11"/>
          </p:nvPr>
        </p:nvSpPr>
        <p:spPr>
          <a:xfrm>
            <a:off x="3134264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6553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22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590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 smtClean="0"/>
              <a:t>Joint Polar Satellite System</a:t>
            </a:r>
            <a:endParaRPr dirty="0"/>
          </a:p>
        </p:txBody>
      </p:sp>
      <p:pic>
        <p:nvPicPr>
          <p:cNvPr id="8" name="Picture 7" descr="jpss_mission1_30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05" y="188056"/>
            <a:ext cx="1390828" cy="8817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903328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09893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437842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1200" dirty="0" smtClean="0">
                <a:solidFill>
                  <a:prstClr val="white">
                    <a:tint val="75000"/>
                  </a:prstClr>
                </a:solidFill>
                <a:latin typeface="Times New Roman" pitchFamily="-108" charset="0"/>
                <a:ea typeface="ＭＳ Ｐゴシック" pitchFamily="-108" charset="-128"/>
              </a:rPr>
              <a:t>Joint Polar Satellite System</a:t>
            </a:r>
            <a:endParaRPr lang="en-US" kern="1200" dirty="0">
              <a:solidFill>
                <a:prstClr val="white">
                  <a:tint val="75000"/>
                </a:prstClr>
              </a:solidFill>
              <a:latin typeface="Times New Roman" pitchFamily="-108" charset="0"/>
              <a:ea typeface="ＭＳ Ｐゴシック" pitchFamily="-108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Line 28"/>
          <p:cNvSpPr>
            <a:spLocks noChangeShapeType="1"/>
          </p:cNvSpPr>
          <p:nvPr userDrawn="1"/>
        </p:nvSpPr>
        <p:spPr bwMode="auto">
          <a:xfrm>
            <a:off x="8428038" y="6608765"/>
            <a:ext cx="0" cy="200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 dirty="0">
              <a:latin typeface="Times New Roman" pitchFamily="-108" charset="0"/>
              <a:ea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73270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94669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912948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617753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53731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228305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74698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8"/>
          <p:cNvSpPr>
            <a:spLocks noChangeShapeType="1"/>
          </p:cNvSpPr>
          <p:nvPr/>
        </p:nvSpPr>
        <p:spPr bwMode="auto">
          <a:xfrm>
            <a:off x="8428038" y="6608763"/>
            <a:ext cx="0" cy="200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 dirty="0">
              <a:latin typeface="Times New Roman" pitchFamily="-108" charset="0"/>
              <a:ea typeface="ＭＳ Ｐゴシック" pitchFamily="-108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2296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304800"/>
            <a:ext cx="5943600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0"/>
          </p:nvPr>
        </p:nvSpPr>
        <p:spPr>
          <a:xfrm>
            <a:off x="7086600" y="6615113"/>
            <a:ext cx="1295400" cy="152400"/>
          </a:xfrm>
          <a:prstGeom prst="rect">
            <a:avLst/>
          </a:prstGeom>
        </p:spPr>
        <p:txBody>
          <a:bodyPr/>
          <a:lstStyle>
            <a:lvl1pPr algn="r">
              <a:defRPr sz="10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1200" dirty="0" smtClean="0">
                <a:latin typeface="Times New Roman" pitchFamily="-108" charset="0"/>
                <a:ea typeface="ＭＳ Ｐゴシック" pitchFamily="-108" charset="-128"/>
              </a:rPr>
              <a:t>Joint Polar Satellite System</a:t>
            </a:r>
            <a:endParaRPr lang="en-US" kern="1200" dirty="0">
              <a:latin typeface="Times New Roman" pitchFamily="-108" charset="0"/>
              <a:ea typeface="ＭＳ Ｐゴシック" pitchFamily="-108" charset="-128"/>
            </a:endParaRPr>
          </a:p>
        </p:txBody>
      </p:sp>
      <p:sp>
        <p:nvSpPr>
          <p:cNvPr id="6" name="Line 28"/>
          <p:cNvSpPr>
            <a:spLocks noChangeShapeType="1"/>
          </p:cNvSpPr>
          <p:nvPr userDrawn="1"/>
        </p:nvSpPr>
        <p:spPr bwMode="auto">
          <a:xfrm>
            <a:off x="8428038" y="6608763"/>
            <a:ext cx="0" cy="200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 dirty="0">
              <a:latin typeface="Times New Roman" pitchFamily="-108" charset="0"/>
              <a:ea typeface="ＭＳ Ｐゴシック" pitchFamily="-108" charset="-128"/>
            </a:endParaRPr>
          </a:p>
        </p:txBody>
      </p:sp>
      <p:pic>
        <p:nvPicPr>
          <p:cNvPr id="7" name="Picture 6" descr="jpss_mission1_30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05" y="188056"/>
            <a:ext cx="1390828" cy="8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883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859773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576121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75639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7" name="Shape 3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14286"/>
            <a:ext cx="3016415" cy="747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1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996989" y="139225"/>
            <a:ext cx="601607" cy="492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2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558463" y="139225"/>
            <a:ext cx="519648" cy="4921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8995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9370"/>
          </a:xfrm>
          <a:prstGeom prst="rect">
            <a:avLst/>
          </a:prstGeom>
        </p:spPr>
        <p:txBody>
          <a:bodyPr/>
          <a:lstStyle>
            <a:lvl1pPr>
              <a:lnSpc>
                <a:spcPct val="85000"/>
              </a:lnSpc>
              <a:defRPr sz="2400" b="1">
                <a:latin typeface="Helvetica"/>
                <a:cs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564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" type="obj">
  <p:cSld name="obj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 dirty="0"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indent="-177800" algn="l" rtl="0">
              <a:spcBef>
                <a:spcPts val="56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36525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>
              <a:solidFill>
                <a:srgbClr val="FFFFFF"/>
              </a:solidFill>
            </a:endParaRPr>
          </a:p>
        </p:txBody>
      </p:sp>
      <p:pic>
        <p:nvPicPr>
          <p:cNvPr id="9" name="Picture 8" descr="jpss_mission1_30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05" y="188056"/>
            <a:ext cx="1390828" cy="8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41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6553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pic>
        <p:nvPicPr>
          <p:cNvPr id="7" name="Picture 6" descr="jpss_mission1_30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05" y="188056"/>
            <a:ext cx="1390828" cy="8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92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25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2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25.pn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2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E2A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spAutoFit/>
          </a:bodyPr>
          <a:lstStyle/>
          <a:p>
            <a:pPr algn="ctr"/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9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8778"/>
            <a:ext cx="9144000" cy="5619221"/>
          </a:xfrm>
          <a:prstGeom prst="rect">
            <a:avLst/>
          </a:prstGeom>
        </p:spPr>
      </p:pic>
      <p:pic>
        <p:nvPicPr>
          <p:cNvPr id="13" name="Picture 12" descr="rs_ophiuci_021606_f.png"/>
          <p:cNvPicPr>
            <a:picLocks noChangeAspect="1"/>
          </p:cNvPicPr>
          <p:nvPr userDrawn="1"/>
        </p:nvPicPr>
        <p:blipFill rotWithShape="1">
          <a:blip r:embed="rId10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238778"/>
          </a:xfrm>
          <a:prstGeom prst="rect">
            <a:avLst/>
          </a:prstGeom>
        </p:spPr>
      </p:pic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22225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indent="-177800" algn="l" rtl="0">
              <a:spcBef>
                <a:spcPts val="560"/>
              </a:spcBef>
              <a:buClr>
                <a:schemeClr val="dk1"/>
              </a:buClr>
              <a:buFont typeface="Arial"/>
              <a:buChar char="•"/>
              <a:defRPr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indent="-136525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590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 smtClean="0"/>
              <a:t>Joint Polar Satellite System</a:t>
            </a:r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3134264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238779"/>
            <a:ext cx="9144000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NOAA_logo w:Glow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7781" y="946122"/>
            <a:ext cx="580809" cy="580809"/>
          </a:xfrm>
          <a:prstGeom prst="rect">
            <a:avLst/>
          </a:prstGeom>
        </p:spPr>
      </p:pic>
      <p:pic>
        <p:nvPicPr>
          <p:cNvPr id="18" name="Picture 17" descr="NASA_Logo2 w:Glow.pn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389" y="969031"/>
            <a:ext cx="539496" cy="539496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8" r:id="rId4"/>
    <p:sldLayoutId id="2147483730" r:id="rId5"/>
    <p:sldLayoutId id="2147484202" r:id="rId6"/>
    <p:sldLayoutId id="2147484203" r:id="rId7"/>
  </p:sldLayoutIdLst>
  <p:timing>
    <p:tnLst>
      <p:par>
        <p:cTn id="1" dur="indefinite" restart="never" nodeType="tmRoot"/>
      </p:par>
    </p:tnLst>
  </p:timing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E2A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spAutoFit/>
          </a:bodyPr>
          <a:lstStyle/>
          <a:p>
            <a:pPr algn="ctr"/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2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8778"/>
            <a:ext cx="9144000" cy="5619221"/>
          </a:xfrm>
          <a:prstGeom prst="rect">
            <a:avLst/>
          </a:prstGeom>
        </p:spPr>
      </p:pic>
      <p:pic>
        <p:nvPicPr>
          <p:cNvPr id="13" name="Picture 12" descr="rs_ophiuci_021606_f.png"/>
          <p:cNvPicPr>
            <a:picLocks noChangeAspect="1"/>
          </p:cNvPicPr>
          <p:nvPr userDrawn="1"/>
        </p:nvPicPr>
        <p:blipFill rotWithShape="1">
          <a:blip r:embed="rId13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238778"/>
          </a:xfrm>
          <a:prstGeom prst="rect">
            <a:avLst/>
          </a:prstGeom>
        </p:spPr>
      </p:pic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22225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indent="-177800" algn="l" rtl="0">
              <a:spcBef>
                <a:spcPts val="560"/>
              </a:spcBef>
              <a:buClr>
                <a:schemeClr val="dk1"/>
              </a:buClr>
              <a:buFont typeface="Arial"/>
              <a:buChar char="•"/>
              <a:defRPr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indent="-136525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590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Joint Polar Satellite System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3134264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238779"/>
            <a:ext cx="9144000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NOAA_logo w:Glow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7781" y="946122"/>
            <a:ext cx="580809" cy="580809"/>
          </a:xfrm>
          <a:prstGeom prst="rect">
            <a:avLst/>
          </a:prstGeom>
        </p:spPr>
      </p:pic>
      <p:pic>
        <p:nvPicPr>
          <p:cNvPr id="18" name="Picture 17" descr="NASA_Logo2 w:Glow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389" y="969031"/>
            <a:ext cx="539496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5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</p:sldLayoutIdLst>
  <p:timing>
    <p:tnLst>
      <p:par>
        <p:cTn id="1" dur="indefinite" restart="never" nodeType="tmRoot"/>
      </p:par>
    </p:tnLst>
  </p:timing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E2A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/>
          </a:p>
        </p:txBody>
      </p:sp>
      <p:pic>
        <p:nvPicPr>
          <p:cNvPr id="10" name="Shape 10"/>
          <p:cNvPicPr preferRelativeResize="0"/>
          <p:nvPr/>
        </p:nvPicPr>
        <p:blipFill rotWithShape="1">
          <a:blip r:embed="rId10">
            <a:alphaModFix amt="40000"/>
          </a:blip>
          <a:srcRect/>
          <a:stretch/>
        </p:blipFill>
        <p:spPr>
          <a:xfrm>
            <a:off x="0" y="1238778"/>
            <a:ext cx="9144000" cy="5619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 rotWithShape="1">
          <a:blip r:embed="rId11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2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254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marR="0" indent="-6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2pPr>
            <a:lvl3pPr marL="1143000" marR="0" indent="127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marR="0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4pPr>
            <a:lvl5pPr marL="2057400" marR="0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5pPr>
            <a:lvl6pPr marL="2514600" marR="0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6pPr>
            <a:lvl7pPr marL="2971800" marR="0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7pPr>
            <a:lvl8pPr marL="3429000" marR="0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8pPr>
            <a:lvl9pPr marL="3886200" marR="0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25907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9pPr>
          </a:lstStyle>
          <a:p>
            <a:pPr>
              <a:buClr>
                <a:srgbClr val="FFFFFF"/>
              </a:buClr>
            </a:pPr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xfrm>
            <a:off x="3134264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9pPr>
          </a:lstStyle>
          <a:p>
            <a:pPr>
              <a:buClr>
                <a:srgbClr val="FFFFFF"/>
              </a:buClr>
            </a:pPr>
            <a:endParaRPr/>
          </a:p>
        </p:txBody>
      </p:sp>
      <p:cxnSp>
        <p:nvCxnSpPr>
          <p:cNvPr id="15" name="Shape 15"/>
          <p:cNvCxnSpPr/>
          <p:nvPr/>
        </p:nvCxnSpPr>
        <p:spPr>
          <a:xfrm>
            <a:off x="0" y="1238779"/>
            <a:ext cx="9144000" cy="0"/>
          </a:xfrm>
          <a:prstGeom prst="straightConnector1">
            <a:avLst/>
          </a:prstGeom>
          <a:noFill/>
          <a:ln w="38100" cap="flat" cmpd="sng">
            <a:solidFill>
              <a:srgbClr val="DC9F0B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6" name="Shape 16"/>
          <p:cNvPicPr preferRelativeResize="0"/>
          <p:nvPr/>
        </p:nvPicPr>
        <p:blipFill rotWithShape="1"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7781" y="946121"/>
            <a:ext cx="580808" cy="580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7"/>
          <p:cNvPicPr preferRelativeResize="0"/>
          <p:nvPr/>
        </p:nvPicPr>
        <p:blipFill rotWithShape="1"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2389" y="969030"/>
            <a:ext cx="539495" cy="5394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64462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</p:sldLayoutIdLst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dex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8316" y="123825"/>
            <a:ext cx="8364537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3613" y="1290638"/>
            <a:ext cx="784542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25445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latin typeface="Arial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25446" name="Rectangle 6"/>
          <p:cNvSpPr>
            <a:spLocks noChangeArrowheads="1"/>
          </p:cNvSpPr>
          <p:nvPr/>
        </p:nvSpPr>
        <p:spPr bwMode="auto">
          <a:xfrm>
            <a:off x="7239000" y="6503988"/>
            <a:ext cx="190500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2A9EDCD-85C0-4EEF-BC70-48165FF062B9}" type="slidenum">
              <a:rPr lang="en-US" sz="1200" kern="1200">
                <a:latin typeface="Arial" charset="0"/>
                <a:ea typeface="ＭＳ Ｐゴシック" pitchFamily="-72" charset="-128"/>
                <a:cs typeface="ＭＳ Ｐゴシック" pitchFamily="-72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 dirty="0">
              <a:latin typeface="Arial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pic>
        <p:nvPicPr>
          <p:cNvPr id="1031" name="Rectangle 3078"/>
          <p:cNvPicPr>
            <a:picLocks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00" y="163513"/>
            <a:ext cx="4905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888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</p:sldLayoutIdLst>
  <p:transition/>
  <p:hf sldNum="0"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+mn-lt"/>
          <a:ea typeface="ＭＳ Ｐゴシック" pitchFamily="-72" charset="-128"/>
          <a:cs typeface="ＭＳ Ｐゴシック" pitchFamily="-72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pitchFamily="-72" charset="-128"/>
          <a:cs typeface="ＭＳ Ｐゴシック" pitchFamily="-72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pitchFamily="-72" charset="-128"/>
          <a:cs typeface="ＭＳ Ｐゴシック" pitchFamily="-72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pitchFamily="-72" charset="-128"/>
          <a:cs typeface="ＭＳ Ｐゴシック" pitchFamily="-72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pitchFamily="-72" charset="-128"/>
          <a:cs typeface="ＭＳ Ｐゴシック" pitchFamily="-72" charset="-128"/>
        </a:defRPr>
      </a:lvl5pPr>
      <a:lvl6pPr marL="457059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6pPr>
      <a:lvl7pPr marL="914116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7pPr>
      <a:lvl8pPr marL="1371174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8pPr>
      <a:lvl9pPr marL="1828231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9pPr>
    </p:titleStyle>
    <p:bodyStyle>
      <a:lvl1pPr marL="282485" indent="-282485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-72" charset="2"/>
        <a:defRPr sz="20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1pPr>
      <a:lvl2pPr marL="636390" indent="-239639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Font typeface="Times" pitchFamily="-72" charset="0"/>
        <a:buChar char="•"/>
        <a:defRPr sz="2000">
          <a:solidFill>
            <a:schemeClr val="tx1"/>
          </a:solidFill>
          <a:latin typeface="+mn-lt"/>
          <a:ea typeface="ＭＳ Ｐゴシック" pitchFamily="-72" charset="-128"/>
        </a:defRPr>
      </a:lvl2pPr>
      <a:lvl3pPr marL="917289" indent="-166636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72" charset="-128"/>
        </a:defRPr>
      </a:lvl3pPr>
      <a:lvl4pPr marL="1255322" indent="-223769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72" charset="-128"/>
        </a:defRPr>
      </a:lvl4pPr>
      <a:lvl5pPr marL="1593355" indent="-223769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72" charset="-128"/>
        </a:defRPr>
      </a:lvl5pPr>
      <a:lvl6pPr marL="2050412" indent="-223769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507470" indent="-223769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2964528" indent="-223769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421585" indent="-223769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4-05-21 at 1.20.22 PM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"/>
            <a:ext cx="9144000" cy="126798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4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8" name="Picture 7" descr="NOAA_logo w:Glow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7781" y="946134"/>
            <a:ext cx="580809" cy="580809"/>
          </a:xfrm>
          <a:prstGeom prst="rect">
            <a:avLst/>
          </a:prstGeom>
        </p:spPr>
      </p:pic>
      <p:pic>
        <p:nvPicPr>
          <p:cNvPr id="9" name="Picture 8" descr="NASA_Logo2 w:Glow.png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390" y="969031"/>
            <a:ext cx="539496" cy="539496"/>
          </a:xfrm>
          <a:prstGeom prst="rect">
            <a:avLst/>
          </a:prstGeom>
        </p:spPr>
      </p:pic>
      <p:pic>
        <p:nvPicPr>
          <p:cNvPr id="11" name="Picture 10" descr="jpss_mission1_300.png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09" y="188056"/>
            <a:ext cx="1390828" cy="8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44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4-05-21 at 1.20.22 PM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126798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Joint Polar Satellite System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8" name="Picture 7" descr="NOAA_logo w:Glow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7781" y="946124"/>
            <a:ext cx="580809" cy="580809"/>
          </a:xfrm>
          <a:prstGeom prst="rect">
            <a:avLst/>
          </a:prstGeom>
        </p:spPr>
      </p:pic>
      <p:pic>
        <p:nvPicPr>
          <p:cNvPr id="9" name="Picture 8" descr="NASA_Logo2 w:Glow.png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389" y="969031"/>
            <a:ext cx="539496" cy="539496"/>
          </a:xfrm>
          <a:prstGeom prst="rect">
            <a:avLst/>
          </a:prstGeom>
        </p:spPr>
      </p:pic>
      <p:pic>
        <p:nvPicPr>
          <p:cNvPr id="11" name="Picture 10" descr="jpss_mission1_300.png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05" y="188056"/>
            <a:ext cx="1390828" cy="8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917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05" r:id="rId1"/>
    <p:sldLayoutId id="2147484206" r:id="rId2"/>
    <p:sldLayoutId id="2147484207" r:id="rId3"/>
    <p:sldLayoutId id="2147484208" r:id="rId4"/>
    <p:sldLayoutId id="2147484209" r:id="rId5"/>
    <p:sldLayoutId id="2147484210" r:id="rId6"/>
    <p:sldLayoutId id="2147484211" r:id="rId7"/>
    <p:sldLayoutId id="2147484212" r:id="rId8"/>
    <p:sldLayoutId id="2147484213" r:id="rId9"/>
    <p:sldLayoutId id="2147484214" r:id="rId10"/>
    <p:sldLayoutId id="214748421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hyperlink" Target="http://goesrhwt.blogspot.com/search/label/NUCAPS" TargetMode="External"/><Relationship Id="rId5" Type="http://schemas.openxmlformats.org/officeDocument/2006/relationships/hyperlink" Target="https://www.youtube.com/watch?v=U-w6EBnOzb0" TargetMode="Externa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E2A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spAutoFit/>
          </a:bodyPr>
          <a:lstStyle/>
          <a:p>
            <a:pPr algn="ctr"/>
            <a:endParaRPr lang="en-US" dirty="0"/>
          </a:p>
        </p:txBody>
      </p:sp>
      <p:pic>
        <p:nvPicPr>
          <p:cNvPr id="19" name="Picture 18" descr="rs_ophiuci_021606_f.png"/>
          <p:cNvPicPr>
            <a:picLocks noChangeAspect="1"/>
          </p:cNvPicPr>
          <p:nvPr/>
        </p:nvPicPr>
        <p:blipFill rotWithShape="1"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2387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115" y="1238780"/>
            <a:ext cx="9144000" cy="561922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0" y="1238779"/>
            <a:ext cx="9144000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Shape 97"/>
          <p:cNvSpPr txBox="1">
            <a:spLocks/>
          </p:cNvSpPr>
          <p:nvPr/>
        </p:nvSpPr>
        <p:spPr bwMode="auto">
          <a:xfrm>
            <a:off x="0" y="306255"/>
            <a:ext cx="9144000" cy="6339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44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defRPr/>
            </a:lvl3pPr>
            <a:lvl4pPr marL="0" marR="0" indent="0" algn="l" rtl="0">
              <a:defRPr/>
            </a:lvl4pPr>
            <a:lvl5pPr marL="0" marR="0" indent="0" algn="l" rtl="0">
              <a:defRPr/>
            </a:lvl5pPr>
            <a:lvl6pPr marL="0" marR="0" indent="0" algn="l" rtl="0">
              <a:defRPr/>
            </a:lvl6pPr>
            <a:lvl7pPr marL="0" marR="0" indent="0" algn="l" rtl="0">
              <a:defRPr/>
            </a:lvl7pPr>
            <a:lvl8pPr marL="0" marR="0" indent="0" algn="l" rtl="0">
              <a:defRPr/>
            </a:lvl8pPr>
            <a:lvl9pPr marL="0" marR="0" indent="0" algn="l" rtl="0">
              <a:defRPr/>
            </a:lvl9pPr>
          </a:lstStyle>
          <a:p>
            <a:pPr>
              <a:lnSpc>
                <a:spcPct val="80000"/>
              </a:lnSpc>
              <a:buSzPct val="25000"/>
            </a:pP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/>
              </a:rPr>
              <a:t>Joint Polar Satellite System (JPSS)</a:t>
            </a:r>
            <a:endParaRPr lang="en-US" sz="2000" b="1" dirty="0">
              <a:solidFill>
                <a:schemeClr val="bg2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495497"/>
            <a:ext cx="91440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20"/>
              </a:spcBef>
              <a:buClr>
                <a:srgbClr val="9BD5F9"/>
              </a:buClr>
              <a:buSzPct val="25000"/>
            </a:pPr>
            <a:r>
              <a:rPr lang="en-US" sz="1300" dirty="0" smtClean="0">
                <a:solidFill>
                  <a:srgbClr val="73ACF8"/>
                </a:solidFill>
                <a:latin typeface="Times New Roman"/>
                <a:cs typeface="Times New Roman"/>
                <a:sym typeface="Calibri"/>
              </a:rPr>
              <a:t>						       www.jpss.noaa.gov </a:t>
            </a:r>
            <a:endParaRPr lang="en-US" sz="1300" dirty="0">
              <a:solidFill>
                <a:srgbClr val="73ACF8"/>
              </a:solidFill>
              <a:latin typeface="Times New Roman"/>
              <a:cs typeface="Times New Roman"/>
              <a:sym typeface="Calibri"/>
            </a:endParaRPr>
          </a:p>
        </p:txBody>
      </p:sp>
      <p:pic>
        <p:nvPicPr>
          <p:cNvPr id="16" name="Picture 15" descr="jpss_mission1_3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6438" y="2328333"/>
            <a:ext cx="6435951" cy="4080430"/>
          </a:xfrm>
          <a:prstGeom prst="rect">
            <a:avLst/>
          </a:prstGeom>
        </p:spPr>
      </p:pic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0" y="1477649"/>
            <a:ext cx="9144000" cy="8617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/>
        </p:spPr>
        <p:txBody>
          <a:bodyPr wrap="square" lIns="0" tIns="0" rIns="0" bIns="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indent="0"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Font typeface="Calibri"/>
              <a:buNone/>
              <a:defRPr sz="1400" b="0" i="0" u="none" strike="noStrike" kern="1200" cap="none" baseline="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  <a:sym typeface="Calibri"/>
              </a:defRPr>
            </a:lvl1pPr>
            <a:lvl2pPr marL="457200" marR="0" indent="0"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strike="noStrike" kern="1200" cap="none" baseline="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  <a:sym typeface="Arial"/>
              </a:defRPr>
            </a:lvl2pPr>
            <a:lvl3pPr marL="914400" marR="0" indent="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3pPr>
            <a:lvl4pPr marL="1371600" marR="0" indent="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4pPr>
            <a:lvl5pPr marL="1828800" marR="0" indent="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5pPr>
            <a:lvl6pPr marL="22860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6pPr>
            <a:lvl7pPr marL="27432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7pPr>
            <a:lvl8pPr marL="32004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8pPr>
            <a:lvl9pPr marL="36576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FFFF00"/>
                </a:solidFill>
                <a:effectLst>
                  <a:glow rad="2286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Times New Roman"/>
              </a:rPr>
              <a:t>JPSS: The United States next Generation Civilian Polar Orbiting Environmental Satellite System</a:t>
            </a:r>
            <a:endParaRPr lang="en-US" sz="2800" b="1" dirty="0">
              <a:solidFill>
                <a:srgbClr val="FFFF00"/>
              </a:solidFill>
              <a:effectLst>
                <a:glow rad="228600">
                  <a:schemeClr val="tx1">
                    <a:lumMod val="95000"/>
                    <a:lumOff val="5000"/>
                    <a:alpha val="40000"/>
                  </a:schemeClr>
                </a:glow>
              </a:effectLst>
              <a:latin typeface="Calibri" panose="020F0502020204030204" pitchFamily="34" charset="0"/>
              <a:cs typeface="Times New Roman"/>
            </a:endParaRPr>
          </a:p>
        </p:txBody>
      </p:sp>
      <p:pic>
        <p:nvPicPr>
          <p:cNvPr id="18" name="Picture 17" descr="NOAA_logo w:Glow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7781" y="946122"/>
            <a:ext cx="580809" cy="580809"/>
          </a:xfrm>
          <a:prstGeom prst="rect">
            <a:avLst/>
          </a:prstGeom>
        </p:spPr>
      </p:pic>
      <p:pic>
        <p:nvPicPr>
          <p:cNvPr id="20" name="Picture 19" descr="NASA_Logo2 w:Glow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389" y="969031"/>
            <a:ext cx="539496" cy="5394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6957" y="2814415"/>
            <a:ext cx="36123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kern="0" dirty="0" smtClean="0">
                <a:solidFill>
                  <a:srgbClr val="FFFFFF"/>
                </a:solidFill>
                <a:latin typeface="Helvetica" panose="020B0604020202020204" pitchFamily="34" charset="0"/>
                <a:ea typeface="Arial"/>
                <a:cs typeface="Helvetica" panose="020B0604020202020204" pitchFamily="34" charset="0"/>
                <a:sym typeface="Arial"/>
              </a:rPr>
              <a:t>Harry </a:t>
            </a:r>
            <a:r>
              <a:rPr lang="en-US" sz="1200" b="1" kern="0" dirty="0" err="1" smtClean="0">
                <a:solidFill>
                  <a:srgbClr val="FFFFFF"/>
                </a:solidFill>
                <a:latin typeface="Helvetica" panose="020B0604020202020204" pitchFamily="34" charset="0"/>
                <a:ea typeface="Arial"/>
                <a:cs typeface="Helvetica" panose="020B0604020202020204" pitchFamily="34" charset="0"/>
                <a:sym typeface="Arial"/>
              </a:rPr>
              <a:t>Cikanek</a:t>
            </a:r>
            <a:r>
              <a:rPr lang="en-US" sz="1200" b="1" kern="0" dirty="0" smtClean="0">
                <a:solidFill>
                  <a:srgbClr val="FFFFFF"/>
                </a:solidFill>
                <a:latin typeface="Helvetica" panose="020B0604020202020204" pitchFamily="34" charset="0"/>
                <a:ea typeface="Arial"/>
                <a:cs typeface="Helvetica" panose="020B0604020202020204" pitchFamily="34" charset="0"/>
                <a:sym typeface="Arial"/>
              </a:rPr>
              <a:t>,  Director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200" b="1" kern="0" dirty="0">
              <a:solidFill>
                <a:srgbClr val="FFFFFF"/>
              </a:solidFill>
              <a:latin typeface="Helvetica" panose="020B0604020202020204" pitchFamily="34" charset="0"/>
              <a:cs typeface="Helvetica" panose="020B0604020202020204" pitchFamily="34" charset="0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kern="0" dirty="0">
                <a:solidFill>
                  <a:srgbClr val="FFFFFF"/>
                </a:solidFill>
                <a:latin typeface="Helvetica" panose="020B0604020202020204" pitchFamily="34" charset="0"/>
                <a:ea typeface="Arial"/>
                <a:cs typeface="Helvetica" panose="020B0604020202020204" pitchFamily="34" charset="0"/>
                <a:sym typeface="Arial"/>
              </a:rPr>
              <a:t>Joint Polar Satellite System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kern="0" dirty="0">
                <a:solidFill>
                  <a:srgbClr val="FFFFFF"/>
                </a:solidFill>
                <a:latin typeface="Helvetica" panose="020B0604020202020204" pitchFamily="34" charset="0"/>
                <a:ea typeface="Arial"/>
                <a:cs typeface="Helvetica" panose="020B0604020202020204" pitchFamily="34" charset="0"/>
                <a:sym typeface="Arial"/>
              </a:rPr>
              <a:t>National Environmental Satellite, Data, and Information Service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kern="0" dirty="0" smtClean="0">
                <a:solidFill>
                  <a:srgbClr val="FFFFFF"/>
                </a:solidFill>
                <a:latin typeface="Helvetica" panose="020B0604020202020204" pitchFamily="34" charset="0"/>
                <a:ea typeface="Arial"/>
                <a:cs typeface="Helvetica" panose="020B0604020202020204" pitchFamily="34" charset="0"/>
                <a:sym typeface="Arial"/>
              </a:rPr>
              <a:t>U.S. National </a:t>
            </a:r>
            <a:r>
              <a:rPr lang="en-US" sz="1200" b="1" kern="0" dirty="0">
                <a:solidFill>
                  <a:srgbClr val="FFFFFF"/>
                </a:solidFill>
                <a:latin typeface="Helvetica" panose="020B0604020202020204" pitchFamily="34" charset="0"/>
                <a:ea typeface="Arial"/>
                <a:cs typeface="Helvetica" panose="020B0604020202020204" pitchFamily="34" charset="0"/>
                <a:sym typeface="Arial"/>
              </a:rPr>
              <a:t>Oceanic and Atmospheric </a:t>
            </a:r>
            <a:r>
              <a:rPr lang="en-US" sz="1200" b="1" kern="0" dirty="0" smtClean="0">
                <a:solidFill>
                  <a:srgbClr val="FFFFFF"/>
                </a:solidFill>
                <a:latin typeface="Helvetica" panose="020B0604020202020204" pitchFamily="34" charset="0"/>
                <a:ea typeface="Arial"/>
                <a:cs typeface="Helvetica" panose="020B0604020202020204" pitchFamily="34" charset="0"/>
                <a:sym typeface="Arial"/>
              </a:rPr>
              <a:t>Administration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U.S. Department of Commerce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200" b="1" kern="0" dirty="0">
              <a:solidFill>
                <a:srgbClr val="FFFFFF"/>
              </a:solidFill>
              <a:latin typeface="Helvetica" panose="020B0604020202020204" pitchFamily="34" charset="0"/>
              <a:ea typeface="Arial"/>
              <a:cs typeface="Helvetica" panose="020B0604020202020204" pitchFamily="34" charset="0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kern="0" dirty="0" smtClean="0">
                <a:solidFill>
                  <a:srgbClr val="FFFFFF"/>
                </a:solidFill>
                <a:latin typeface="Helvetica" panose="020B0604020202020204" pitchFamily="34" charset="0"/>
                <a:ea typeface="Arial"/>
                <a:cs typeface="Helvetica" panose="020B0604020202020204" pitchFamily="34" charset="0"/>
                <a:sym typeface="Arial"/>
              </a:rPr>
              <a:t>9 May 2016</a:t>
            </a:r>
            <a:endParaRPr lang="en-US" sz="1200" b="1" kern="0" dirty="0">
              <a:solidFill>
                <a:srgbClr val="FFFFFF"/>
              </a:solidFill>
              <a:latin typeface="Helvetica" panose="020B0604020202020204" pitchFamily="34" charset="0"/>
              <a:ea typeface="Arial"/>
              <a:cs typeface="Helvetica" panose="020B0604020202020204" pitchFamily="34" charset="0"/>
              <a:sym typeface="Arial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2082632" y="6236110"/>
            <a:ext cx="7198747" cy="49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tabLst>
                <a:tab pos="2628900" algn="l"/>
              </a:tabLst>
              <a:defRPr sz="2400">
                <a:solidFill>
                  <a:schemeClr val="tx1"/>
                </a:solidFill>
                <a:latin typeface="Times New Roman" pitchFamily="-108" charset="0"/>
                <a:ea typeface="ＭＳ Ｐゴシック" pitchFamily="-108" charset="-128"/>
              </a:defRPr>
            </a:lvl1pPr>
            <a:lvl2pPr marL="742950" indent="-285750">
              <a:tabLst>
                <a:tab pos="2628900" algn="l"/>
              </a:tabLst>
              <a:defRPr sz="2400">
                <a:solidFill>
                  <a:schemeClr val="tx1"/>
                </a:solidFill>
                <a:latin typeface="Times New Roman" pitchFamily="-108" charset="0"/>
                <a:ea typeface="ＭＳ Ｐゴシック" pitchFamily="-108" charset="-128"/>
              </a:defRPr>
            </a:lvl2pPr>
            <a:lvl3pPr marL="1143000" indent="-228600">
              <a:tabLst>
                <a:tab pos="2628900" algn="l"/>
              </a:tabLst>
              <a:defRPr sz="2400">
                <a:solidFill>
                  <a:schemeClr val="tx1"/>
                </a:solidFill>
                <a:latin typeface="Times New Roman" pitchFamily="-108" charset="0"/>
                <a:ea typeface="ＭＳ Ｐゴシック" pitchFamily="-108" charset="-128"/>
              </a:defRPr>
            </a:lvl3pPr>
            <a:lvl4pPr marL="1600200" indent="-228600">
              <a:tabLst>
                <a:tab pos="2628900" algn="l"/>
              </a:tabLst>
              <a:defRPr sz="2400">
                <a:solidFill>
                  <a:schemeClr val="tx1"/>
                </a:solidFill>
                <a:latin typeface="Times New Roman" pitchFamily="-108" charset="0"/>
                <a:ea typeface="ＭＳ Ｐゴシック" pitchFamily="-108" charset="-128"/>
              </a:defRPr>
            </a:lvl4pPr>
            <a:lvl5pPr marL="2057400" indent="-228600">
              <a:tabLst>
                <a:tab pos="2628900" algn="l"/>
              </a:tabLst>
              <a:defRPr sz="2400">
                <a:solidFill>
                  <a:schemeClr val="tx1"/>
                </a:solidFill>
                <a:latin typeface="Times New Roman" pitchFamily="-108" charset="0"/>
                <a:ea typeface="ＭＳ Ｐゴシック" pitchFamily="-10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28900" algn="l"/>
              </a:tabLst>
              <a:defRPr sz="2400">
                <a:solidFill>
                  <a:schemeClr val="tx1"/>
                </a:solidFill>
                <a:latin typeface="Times New Roman" pitchFamily="-108" charset="0"/>
                <a:ea typeface="ＭＳ Ｐゴシック" pitchFamily="-10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28900" algn="l"/>
              </a:tabLst>
              <a:defRPr sz="2400">
                <a:solidFill>
                  <a:schemeClr val="tx1"/>
                </a:solidFill>
                <a:latin typeface="Times New Roman" pitchFamily="-108" charset="0"/>
                <a:ea typeface="ＭＳ Ｐゴシック" pitchFamily="-10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28900" algn="l"/>
              </a:tabLst>
              <a:defRPr sz="2400">
                <a:solidFill>
                  <a:schemeClr val="tx1"/>
                </a:solidFill>
                <a:latin typeface="Times New Roman" pitchFamily="-108" charset="0"/>
                <a:ea typeface="ＭＳ Ｐゴシック" pitchFamily="-10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28900" algn="l"/>
              </a:tabLst>
              <a:defRPr sz="2400">
                <a:solidFill>
                  <a:schemeClr val="tx1"/>
                </a:solidFill>
                <a:latin typeface="Times New Roman" pitchFamily="-108" charset="0"/>
                <a:ea typeface="ＭＳ Ｐゴシック" pitchFamily="-108" charset="-128"/>
              </a:defRPr>
            </a:lvl9pPr>
          </a:lstStyle>
          <a:p>
            <a:pPr algn="ctr">
              <a:lnSpc>
                <a:spcPct val="95000"/>
              </a:lnSpc>
              <a:buClr>
                <a:srgbClr val="0000FF"/>
              </a:buClr>
              <a:buSzPct val="140000"/>
            </a:pPr>
            <a:r>
              <a:rPr lang="en-US" sz="1800" b="1" dirty="0" smtClean="0">
                <a:solidFill>
                  <a:schemeClr val="bg1"/>
                </a:solidFill>
                <a:latin typeface="Helvetica" pitchFamily="-108" charset="0"/>
                <a:cs typeface="Helvetica" pitchFamily="-108" charset="0"/>
              </a:rPr>
              <a:t>2016 NOAA Satellite Proving Ground/User Readiness Meeting</a:t>
            </a:r>
          </a:p>
          <a:p>
            <a:pPr algn="ctr">
              <a:lnSpc>
                <a:spcPct val="95000"/>
              </a:lnSpc>
              <a:buClr>
                <a:srgbClr val="0000FF"/>
              </a:buClr>
              <a:buSzPct val="140000"/>
            </a:pPr>
            <a:endParaRPr lang="en-US" sz="1800" b="1" dirty="0">
              <a:solidFill>
                <a:schemeClr val="bg1"/>
              </a:solidFill>
              <a:latin typeface="Helvetica" pitchFamily="-108" charset="0"/>
              <a:cs typeface="Helvetica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62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6267" y="296334"/>
            <a:ext cx="7230533" cy="91440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Fort McMurray Fire – Alberta Canada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80,000 People Evacuated (entire town)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AutoShape 6" descr="Displaying DNB_050416_1015_1E-7_FtMcMurray_label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Displaying DNB_050416_1015_1E-7_FtMcMurray_labels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Displaying DNB_050416_1015_1E-7_FtMcMurray_labels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267" y="1968236"/>
            <a:ext cx="5914706" cy="409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81000" y="6495646"/>
            <a:ext cx="2526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Credit: CIMSS William </a:t>
            </a:r>
            <a:r>
              <a:rPr lang="en-US" dirty="0" err="1" smtClean="0">
                <a:solidFill>
                  <a:schemeClr val="bg1"/>
                </a:solidFill>
              </a:rPr>
              <a:t>Straka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AutoShape 2" descr="Displaying DNB_050516_0956_1E-7_FtMcMurray_labels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http://media2.s-nbcnews.com/j/newscms/2016_18/1523586/150504-world-canada-fortmcmurray-beaconhill-burned-out-10a_9e63cc8dc39e4a6980b9426cf5243efa.nbcnews-ux-2880-10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733" y="4230159"/>
            <a:ext cx="1913334" cy="255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: Fort McMurray, Alberta, fi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48846"/>
            <a:ext cx="2587625" cy="258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928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1123206" y="218521"/>
            <a:ext cx="7235686" cy="67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indent="0"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Font typeface="Calibri"/>
              <a:buNone/>
              <a:defRPr sz="1400" b="0" i="0" u="none" strike="noStrike" kern="1200" cap="none" baseline="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  <a:sym typeface="Calibri"/>
              </a:defRPr>
            </a:lvl1pPr>
            <a:lvl2pPr marL="457200" marR="0" indent="0"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strike="noStrike" kern="1200" cap="none" baseline="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  <a:sym typeface="Arial"/>
              </a:defRPr>
            </a:lvl2pPr>
            <a:lvl3pPr marL="914400" marR="0" indent="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3pPr>
            <a:lvl4pPr marL="1371600" marR="0" indent="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4pPr>
            <a:lvl5pPr marL="1828800" marR="0" indent="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5pPr>
            <a:lvl6pPr marL="22860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6pPr>
            <a:lvl7pPr marL="27432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7pPr>
            <a:lvl8pPr marL="32004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8pPr>
            <a:lvl9pPr marL="36576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/>
              </a:rPr>
              <a:t>Mission Status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Times New Roman"/>
            </a:endParaRP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F098F91B-3DA2-4EDA-9C78-FFEEFA578441}" type="slidenum"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11</a:t>
            </a:fld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422231" y="4275805"/>
            <a:ext cx="4677169" cy="2397498"/>
            <a:chOff x="1002618" y="1635120"/>
            <a:chExt cx="8310577" cy="5026471"/>
          </a:xfrm>
        </p:grpSpPr>
        <p:pic>
          <p:nvPicPr>
            <p:cNvPr id="8" name="Picture 7" descr="jpss_mission1_300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618" y="1850564"/>
              <a:ext cx="6435951" cy="408043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122233" y="5500107"/>
              <a:ext cx="2449767" cy="11614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FF00"/>
                  </a:solidFill>
                </a:rPr>
                <a:t>Clouds and the Earth’s Radiant Energy System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453609" y="5178331"/>
              <a:ext cx="2244718" cy="11614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FF00"/>
                  </a:solidFill>
                </a:rPr>
                <a:t>Visible Infrared Imaging Radiometer Suite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09353" y="3154954"/>
              <a:ext cx="2594269" cy="7743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FF00"/>
                  </a:solidFill>
                </a:rPr>
                <a:t>Cross-track Infrared Sounder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06202" y="2349196"/>
              <a:ext cx="4006993" cy="7743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FF00"/>
                  </a:solidFill>
                </a:rPr>
                <a:t>Advanced Technology Microwave Sounder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15075" y="1635120"/>
              <a:ext cx="3594624" cy="3871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FF00"/>
                  </a:solidFill>
                </a:rPr>
                <a:t>Ozone Mapping Profiler Suite 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 flipH="1">
              <a:off x="4572001" y="1850564"/>
              <a:ext cx="338096" cy="18947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411711" y="4333378"/>
              <a:ext cx="808882" cy="11667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071462" y="2564640"/>
              <a:ext cx="729983" cy="13960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5801445" y="3427079"/>
              <a:ext cx="960505" cy="6224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 flipV="1">
              <a:off x="6453608" y="4103274"/>
              <a:ext cx="631071" cy="10750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5546301" y="3785345"/>
            <a:ext cx="1846980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JPSS-1 Spacecraft</a:t>
            </a:r>
            <a:endParaRPr 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5505" y="1383140"/>
            <a:ext cx="2805113" cy="127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hape 145"/>
          <p:cNvSpPr txBox="1"/>
          <p:nvPr/>
        </p:nvSpPr>
        <p:spPr>
          <a:xfrm>
            <a:off x="-244819" y="1383140"/>
            <a:ext cx="5297166" cy="385387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58800" lvl="1">
              <a:buClr>
                <a:srgbClr val="FF0000"/>
              </a:buClr>
              <a:buSzPct val="25000"/>
            </a:pPr>
            <a:r>
              <a:rPr lang="en-US" sz="2000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S-NPP</a:t>
            </a:r>
          </a:p>
          <a:p>
            <a:pPr marL="901700" lvl="1" indent="-342900">
              <a:buClr>
                <a:schemeClr val="bg2">
                  <a:lumMod val="60000"/>
                  <a:lumOff val="40000"/>
                </a:schemeClr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4 years on orbit 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-</a:t>
            </a: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 October 28</a:t>
            </a:r>
          </a:p>
          <a:p>
            <a:pPr marL="901700" lvl="1" indent="-342900">
              <a:buClr>
                <a:schemeClr val="bg2">
                  <a:lumMod val="60000"/>
                  <a:lumOff val="40000"/>
                </a:schemeClr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Rapid data product transition to operational use</a:t>
            </a:r>
          </a:p>
          <a:p>
            <a:pPr marL="901700" lvl="1" indent="-342900">
              <a:buClr>
                <a:schemeClr val="bg2">
                  <a:lumMod val="60000"/>
                  <a:lumOff val="40000"/>
                </a:schemeClr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Primary for weather since 1 MAY 2014</a:t>
            </a:r>
          </a:p>
          <a:p>
            <a:pPr marL="901700" lvl="1" indent="-342900">
              <a:buClr>
                <a:schemeClr val="bg2">
                  <a:lumMod val="60000"/>
                  <a:lumOff val="40000"/>
                </a:schemeClr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Excellent health and data availability</a:t>
            </a:r>
          </a:p>
          <a:p>
            <a:pPr marL="565150" lvl="1" indent="-6350">
              <a:spcBef>
                <a:spcPts val="560"/>
              </a:spcBef>
              <a:buClr>
                <a:srgbClr val="FF0000"/>
              </a:buClr>
              <a:buSzPct val="25000"/>
              <a:buFont typeface="Arial"/>
              <a:buNone/>
            </a:pPr>
            <a:endParaRPr lang="en-US"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565150" lvl="1" indent="-6350">
              <a:spcBef>
                <a:spcPts val="560"/>
              </a:spcBef>
              <a:buClr>
                <a:srgbClr val="FF0000"/>
              </a:buClr>
              <a:buSzPct val="25000"/>
              <a:buFont typeface="Arial"/>
              <a:buNone/>
            </a:pPr>
            <a:r>
              <a:rPr lang="en-US" sz="2000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JPSS-1</a:t>
            </a: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Integrated satellite 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t</a:t>
            </a: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est 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p</a:t>
            </a: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hase</a:t>
            </a: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On track for early 2017 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l</a:t>
            </a: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aunch</a:t>
            </a: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5588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</a:pPr>
            <a:r>
              <a:rPr lang="en-US" sz="2000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JPSS-2</a:t>
            </a: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Instrument parts/assembly phase</a:t>
            </a:r>
            <a:endParaRPr lang="en-US"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Spacecraft kick-off phase</a:t>
            </a:r>
            <a:endParaRPr lang="en-US"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5588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</a:pPr>
            <a:endParaRPr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91440" indent="-2539">
              <a:spcBef>
                <a:spcPts val="640"/>
              </a:spcBef>
              <a:buClr>
                <a:srgbClr val="FF0000"/>
              </a:buClr>
              <a:buFont typeface="Arial"/>
              <a:buNone/>
            </a:pPr>
            <a:endParaRPr sz="1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120650" indent="-6350">
              <a:spcBef>
                <a:spcPts val="640"/>
              </a:spcBef>
              <a:buClr>
                <a:srgbClr val="FF0000"/>
              </a:buClr>
              <a:buFont typeface="Arial"/>
              <a:buNone/>
            </a:pPr>
            <a:endParaRPr sz="1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1356" y="1551722"/>
            <a:ext cx="1409257" cy="264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86469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06" y="1477930"/>
            <a:ext cx="8879629" cy="519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60960" y="204259"/>
            <a:ext cx="73045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JPSS-1 </a:t>
            </a:r>
            <a:r>
              <a:rPr lang="en-US" sz="2800" b="1" dirty="0">
                <a:solidFill>
                  <a:schemeClr val="bg1"/>
                </a:solidFill>
              </a:rPr>
              <a:t>Satellite and Launch Site Integration &amp; Test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57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reen Shot 2016-01-08 at 2.29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600"/>
            <a:ext cx="9144000" cy="638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4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1123206" y="218521"/>
            <a:ext cx="7235686" cy="67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indent="0"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Font typeface="Calibri"/>
              <a:buNone/>
              <a:defRPr sz="1400" b="0" i="0" u="none" strike="noStrike" kern="1200" cap="none" baseline="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  <a:sym typeface="Calibri"/>
              </a:defRPr>
            </a:lvl1pPr>
            <a:lvl2pPr marL="457200" marR="0" indent="0"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strike="noStrike" kern="1200" cap="none" baseline="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  <a:sym typeface="Arial"/>
              </a:defRPr>
            </a:lvl2pPr>
            <a:lvl3pPr marL="914400" marR="0" indent="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3pPr>
            <a:lvl4pPr marL="1371600" marR="0" indent="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4pPr>
            <a:lvl5pPr marL="1828800" marR="0" indent="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5pPr>
            <a:lvl6pPr marL="22860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6pPr>
            <a:lvl7pPr marL="27432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7pPr>
            <a:lvl8pPr marL="32004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8pPr>
            <a:lvl9pPr marL="36576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/>
              </a:rPr>
              <a:t>JPSS Performance for Users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Times New Roman"/>
            </a:endParaRP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F098F91B-3DA2-4EDA-9C78-FFEEFA578441}" type="slidenum"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14</a:t>
            </a:fld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Shape 145"/>
          <p:cNvSpPr txBox="1"/>
          <p:nvPr/>
        </p:nvSpPr>
        <p:spPr>
          <a:xfrm>
            <a:off x="-244819" y="1223652"/>
            <a:ext cx="4551005" cy="54748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58800" lvl="1">
              <a:buClr>
                <a:schemeClr val="bg2">
                  <a:lumMod val="60000"/>
                  <a:lumOff val="40000"/>
                </a:schemeClr>
              </a:buClr>
              <a:buSzPct val="101000"/>
            </a:pPr>
            <a:r>
              <a:rPr lang="en-US" sz="2000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Data Products Cal/Val and quality</a:t>
            </a:r>
          </a:p>
          <a:p>
            <a:pPr marL="901700" lvl="1" indent="-342900">
              <a:buClr>
                <a:schemeClr val="bg2">
                  <a:lumMod val="60000"/>
                  <a:lumOff val="40000"/>
                </a:schemeClr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Three maturity levels</a:t>
            </a:r>
          </a:p>
          <a:p>
            <a:pPr marL="901700" lvl="1" indent="-342900">
              <a:buClr>
                <a:schemeClr val="bg2">
                  <a:lumMod val="60000"/>
                  <a:lumOff val="40000"/>
                </a:schemeClr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Traceability to NIST standards</a:t>
            </a:r>
          </a:p>
          <a:p>
            <a:pPr marL="901700" lvl="1" indent="-342900">
              <a:buClr>
                <a:schemeClr val="bg2">
                  <a:lumMod val="60000"/>
                  <a:lumOff val="40000"/>
                </a:schemeClr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Constant quality monitoring</a:t>
            </a:r>
          </a:p>
          <a:p>
            <a:pPr marL="565150" lvl="1" indent="-6350">
              <a:spcBef>
                <a:spcPts val="560"/>
              </a:spcBef>
              <a:buClr>
                <a:srgbClr val="FF0000"/>
              </a:buClr>
              <a:buSzPct val="25000"/>
              <a:buFont typeface="Arial"/>
              <a:buNone/>
            </a:pPr>
            <a:endParaRPr lang="en-US"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565150" lvl="1" indent="-6350">
              <a:spcBef>
                <a:spcPts val="560"/>
              </a:spcBef>
              <a:buClr>
                <a:srgbClr val="FF0000"/>
              </a:buClr>
              <a:buSzPct val="25000"/>
              <a:buFont typeface="Arial"/>
              <a:buNone/>
            </a:pPr>
            <a:r>
              <a:rPr lang="en-US" sz="2000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Transition to enterprise algorithms</a:t>
            </a: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JPSS inherited NOAA legacy and NPOESS heritage</a:t>
            </a: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Developed sustainable  / maintainable/compatible suite</a:t>
            </a: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5588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</a:pPr>
            <a:endParaRPr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91440" indent="-2539">
              <a:spcBef>
                <a:spcPts val="640"/>
              </a:spcBef>
              <a:buClr>
                <a:srgbClr val="FF0000"/>
              </a:buClr>
              <a:buFont typeface="Arial"/>
              <a:buNone/>
            </a:pPr>
            <a:endParaRPr sz="1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120650" indent="-6350">
              <a:spcBef>
                <a:spcPts val="640"/>
              </a:spcBef>
              <a:buClr>
                <a:srgbClr val="FF0000"/>
              </a:buClr>
              <a:buFont typeface="Arial"/>
              <a:buNone/>
            </a:pPr>
            <a:endParaRPr sz="1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6186" y="1573606"/>
            <a:ext cx="4782133" cy="356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hape 145"/>
          <p:cNvSpPr txBox="1"/>
          <p:nvPr/>
        </p:nvSpPr>
        <p:spPr>
          <a:xfrm>
            <a:off x="-244684" y="4878184"/>
            <a:ext cx="9101740" cy="16750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588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</a:pPr>
            <a:r>
              <a:rPr lang="en-US" sz="2000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User Focused Improvements</a:t>
            </a: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Full spectrum </a:t>
            </a:r>
            <a:r>
              <a:rPr lang="en-US" sz="2000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CrIS</a:t>
            </a: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,  direct readout improvements</a:t>
            </a:r>
            <a:endParaRPr lang="en-US"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Program Science -user readiness/risk reduction to enable quicker/broader utilization</a:t>
            </a: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Half orbit latency, 17km resolution OMPS  introduced with JPSS-1</a:t>
            </a:r>
            <a:endParaRPr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91440" indent="-2539">
              <a:spcBef>
                <a:spcPts val="640"/>
              </a:spcBef>
              <a:buClr>
                <a:srgbClr val="FF0000"/>
              </a:buClr>
              <a:buFont typeface="Arial"/>
              <a:buNone/>
            </a:pPr>
            <a:endParaRPr sz="1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120650" indent="-6350">
              <a:spcBef>
                <a:spcPts val="640"/>
              </a:spcBef>
              <a:buClr>
                <a:srgbClr val="FF0000"/>
              </a:buClr>
              <a:buFont typeface="Arial"/>
              <a:buNone/>
            </a:pPr>
            <a:endParaRPr sz="1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400267816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6705600" cy="615950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NOAA Demo Direct Readout Sites to reduce latency for rapid update forecast models and for more timely  situational awareness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0065" y="1374321"/>
            <a:ext cx="3742660" cy="290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1696" y="1253310"/>
            <a:ext cx="17283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/>
                <a:sym typeface="Arial"/>
              </a:rPr>
              <a:t>Currently antennas at Hawaii, Alaska, and Wisconsin, are being used routinely by weather forecast offices using AWIPS’s Local Data Acquisition and Dissemination (LDAD) System</a:t>
            </a:r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0065" y="4422586"/>
            <a:ext cx="3711649" cy="2143002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0352" y="4300297"/>
            <a:ext cx="3183441" cy="238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4744" y="1374321"/>
            <a:ext cx="3069049" cy="2865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662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F098F91B-3DA2-4EDA-9C78-FFEEFA578441}" type="slidenum"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16</a:t>
            </a:fld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123206" y="218521"/>
            <a:ext cx="7235686" cy="67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indent="0"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Font typeface="Calibri"/>
              <a:buNone/>
              <a:defRPr sz="1400" b="0" i="0" u="none" strike="noStrike" kern="1200" cap="none" baseline="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  <a:sym typeface="Calibri"/>
              </a:defRPr>
            </a:lvl1pPr>
            <a:lvl2pPr marL="457200" marR="0" indent="0"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strike="noStrike" kern="1200" cap="none" baseline="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  <a:sym typeface="Arial"/>
              </a:defRPr>
            </a:lvl2pPr>
            <a:lvl3pPr marL="914400" marR="0" indent="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3pPr>
            <a:lvl4pPr marL="1371600" marR="0" indent="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4pPr>
            <a:lvl5pPr marL="1828800" marR="0" indent="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5pPr>
            <a:lvl6pPr marL="22860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6pPr>
            <a:lvl7pPr marL="27432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7pPr>
            <a:lvl8pPr marL="32004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8pPr>
            <a:lvl9pPr marL="36576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/>
              </a:rPr>
              <a:t>Summary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Times New Roman"/>
            </a:endParaRPr>
          </a:p>
        </p:txBody>
      </p:sp>
      <p:sp>
        <p:nvSpPr>
          <p:cNvPr id="9" name="Shape 145"/>
          <p:cNvSpPr txBox="1"/>
          <p:nvPr/>
        </p:nvSpPr>
        <p:spPr>
          <a:xfrm>
            <a:off x="-263293" y="1383140"/>
            <a:ext cx="9314390" cy="54748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65150" lvl="1" indent="-6350">
              <a:spcBef>
                <a:spcPts val="560"/>
              </a:spcBef>
              <a:buClr>
                <a:srgbClr val="FF0000"/>
              </a:buClr>
              <a:buSzPct val="25000"/>
              <a:buFont typeface="Arial"/>
              <a:buNone/>
            </a:pPr>
            <a:r>
              <a:rPr lang="en-US" sz="2000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Substantial Progress in 5 years since program started</a:t>
            </a: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Program Base-lined to Focus on Weather mission</a:t>
            </a: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5 instrument suite; S-NPP, JPSS-1, JPSS-2 Missions, Block 2 Ground development</a:t>
            </a: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Passed four years of S-NPP operations, observatory working well, excellent user feedback</a:t>
            </a:r>
          </a:p>
          <a:p>
            <a:pPr marL="565150" lvl="1" indent="-6350">
              <a:spcBef>
                <a:spcPts val="560"/>
              </a:spcBef>
              <a:buClr>
                <a:srgbClr val="FF0000"/>
              </a:buClr>
              <a:buSzPct val="25000"/>
            </a:pPr>
            <a:r>
              <a:rPr lang="en-US" sz="2000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Focus on Users</a:t>
            </a:r>
            <a:endParaRPr lang="en-US" sz="20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Successful rapid </a:t>
            </a: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user readiness, extensive calibration/ validation, risk reduction</a:t>
            </a: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User involvement in PGRR Initiatives have been critical to operational applications</a:t>
            </a:r>
          </a:p>
          <a:p>
            <a:pPr marL="565150" lvl="1" indent="-6350">
              <a:spcBef>
                <a:spcPts val="560"/>
              </a:spcBef>
              <a:buClr>
                <a:srgbClr val="FF0000"/>
              </a:buClr>
              <a:buSzPct val="25000"/>
            </a:pPr>
            <a:r>
              <a:rPr lang="en-US" sz="2000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Plan for Continuity</a:t>
            </a:r>
            <a:endParaRPr lang="en-US" sz="20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Impact Mitigations identified</a:t>
            </a:r>
            <a:endParaRPr lang="en-US"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Robust  plan in place – ready to be executed</a:t>
            </a: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JPSS-2 sensor acquisitions well underway; JPSS-3/4 sensors to be built at the same time</a:t>
            </a:r>
            <a:endParaRPr lang="en-US"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558800" lvl="1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</a:pPr>
            <a:endParaRPr lang="en-US" sz="2000" dirty="0" smtClea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78148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ll_sensor_over_asia (1)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8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 txBox="1">
            <a:spLocks noGrp="1"/>
          </p:cNvSpPr>
          <p:nvPr>
            <p:ph type="sldNum" idx="4294967295"/>
          </p:nvPr>
        </p:nvSpPr>
        <p:spPr>
          <a:xfrm>
            <a:off x="6553200" y="61658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Shape 468"/>
          <p:cNvSpPr txBox="1"/>
          <p:nvPr/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Click to edit Master title style</a:t>
            </a:r>
          </a:p>
        </p:txBody>
      </p:sp>
      <p:sp>
        <p:nvSpPr>
          <p:cNvPr id="469" name="Shape 469"/>
          <p:cNvSpPr txBox="1"/>
          <p:nvPr/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Click to edit Master text styles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Second level</a:t>
            </a:r>
          </a:p>
          <a:p>
            <a: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Third level</a:t>
            </a:r>
          </a:p>
          <a:p>
            <a:pPr marL="16002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Fourth level</a:t>
            </a:r>
          </a:p>
          <a:p>
            <a:pPr marL="20574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</a:pPr>
            <a:r>
              <a:rPr lang="en-US"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Fifth level</a:t>
            </a:r>
          </a:p>
        </p:txBody>
      </p:sp>
      <p:sp>
        <p:nvSpPr>
          <p:cNvPr id="472" name="Shape 472"/>
          <p:cNvSpPr txBox="1"/>
          <p:nvPr/>
        </p:nvSpPr>
        <p:spPr>
          <a:xfrm>
            <a:off x="6553200" y="61658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18</a:t>
            </a:fld>
            <a:endParaRPr lang="en-US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473" name="Shape 473"/>
          <p:cNvSpPr txBox="1"/>
          <p:nvPr/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Click to edit Master title style</a:t>
            </a:r>
          </a:p>
        </p:txBody>
      </p:sp>
      <p:sp>
        <p:nvSpPr>
          <p:cNvPr id="474" name="Shape 474"/>
          <p:cNvSpPr txBox="1"/>
          <p:nvPr/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Click to edit Master text styles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Second level</a:t>
            </a:r>
          </a:p>
          <a:p>
            <a: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Third level</a:t>
            </a:r>
          </a:p>
          <a:p>
            <a:pPr marL="16002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Fourth level</a:t>
            </a:r>
          </a:p>
          <a:p>
            <a:pPr marL="20574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</a:pPr>
            <a:r>
              <a:rPr lang="en-US"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Fifth level</a:t>
            </a:r>
          </a:p>
        </p:txBody>
      </p:sp>
      <p:sp>
        <p:nvSpPr>
          <p:cNvPr id="475" name="Shape 475"/>
          <p:cNvSpPr txBox="1"/>
          <p:nvPr/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3/23/2015</a:t>
            </a:r>
          </a:p>
        </p:txBody>
      </p:sp>
      <p:sp>
        <p:nvSpPr>
          <p:cNvPr id="476" name="Shape 476"/>
          <p:cNvSpPr txBox="1"/>
          <p:nvPr/>
        </p:nvSpPr>
        <p:spPr>
          <a:xfrm>
            <a:off x="6553200" y="61658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18</a:t>
            </a:fld>
            <a:endParaRPr lang="en-US"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pic>
        <p:nvPicPr>
          <p:cNvPr id="477" name="Shape 47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Shape 478"/>
          <p:cNvSpPr txBox="1"/>
          <p:nvPr/>
        </p:nvSpPr>
        <p:spPr>
          <a:xfrm>
            <a:off x="6553200" y="622617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18</a:t>
            </a:fld>
            <a:endParaRPr lang="en-US" sz="12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481" name="Shape 481"/>
          <p:cNvSpPr txBox="1"/>
          <p:nvPr/>
        </p:nvSpPr>
        <p:spPr>
          <a:xfrm>
            <a:off x="1" y="236537"/>
            <a:ext cx="9144000" cy="236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18287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8800" b="1" i="1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Thank you!</a:t>
            </a:r>
          </a:p>
        </p:txBody>
      </p:sp>
      <p:sp>
        <p:nvSpPr>
          <p:cNvPr id="482" name="Shape 482"/>
          <p:cNvSpPr/>
          <p:nvPr/>
        </p:nvSpPr>
        <p:spPr>
          <a:xfrm>
            <a:off x="0" y="2183249"/>
            <a:ext cx="9144000" cy="11695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3200" b="1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For more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3200" b="1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information visit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25000"/>
              <a:buFont typeface="Calibri"/>
              <a:buNone/>
            </a:pPr>
            <a:r>
              <a:rPr lang="en-US" sz="4000" b="1" i="0" u="none" strike="noStrike" cap="none" baseline="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www.jpss.noaa.gov</a:t>
            </a:r>
          </a:p>
        </p:txBody>
      </p:sp>
      <p:pic>
        <p:nvPicPr>
          <p:cNvPr id="483" name="Shape 483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3723" y="5328662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Shape 484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5898" y="4613460"/>
            <a:ext cx="670765" cy="67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Shape 485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3723" y="6052562"/>
            <a:ext cx="64770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Shape 486"/>
          <p:cNvSpPr/>
          <p:nvPr/>
        </p:nvSpPr>
        <p:spPr>
          <a:xfrm>
            <a:off x="3706664" y="4752697"/>
            <a:ext cx="2690814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2400" b="1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/NOAANESDIS</a:t>
            </a:r>
          </a:p>
        </p:txBody>
      </p:sp>
      <p:sp>
        <p:nvSpPr>
          <p:cNvPr id="487" name="Shape 487"/>
          <p:cNvSpPr/>
          <p:nvPr/>
        </p:nvSpPr>
        <p:spPr>
          <a:xfrm>
            <a:off x="3716823" y="5442962"/>
            <a:ext cx="2273379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2400" b="1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/NOAASatellites</a:t>
            </a:r>
          </a:p>
        </p:txBody>
      </p:sp>
      <p:sp>
        <p:nvSpPr>
          <p:cNvPr id="488" name="Shape 488"/>
          <p:cNvSpPr/>
          <p:nvPr/>
        </p:nvSpPr>
        <p:spPr>
          <a:xfrm>
            <a:off x="3654279" y="6145579"/>
            <a:ext cx="2417650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2400" b="1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@</a:t>
            </a:r>
            <a:r>
              <a:rPr lang="en-US" sz="2400" b="1" i="0" u="none" strike="noStrike" cap="none" baseline="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NOAASatellites</a:t>
            </a:r>
            <a:endParaRPr lang="en-US" sz="2400" b="1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5297351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2957" y="3285756"/>
            <a:ext cx="4869011" cy="510067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BACK-UP SLIDES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5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457200" y="11086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  <a:buSzPct val="25000"/>
            </a:pPr>
            <a:r>
              <a:rPr lang="en-US" sz="32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JPSS provides…</a:t>
            </a:r>
            <a:endParaRPr lang="en-US" sz="3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Shape 145"/>
          <p:cNvSpPr txBox="1"/>
          <p:nvPr/>
        </p:nvSpPr>
        <p:spPr>
          <a:xfrm>
            <a:off x="-244819" y="1383140"/>
            <a:ext cx="7121722" cy="385387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65150" lvl="1" indent="-6350">
              <a:buClr>
                <a:srgbClr val="FF0000"/>
              </a:buClr>
              <a:buSzPct val="25000"/>
              <a:buFont typeface="Arial"/>
              <a:buNone/>
            </a:pP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…the most critical data for numerical weather </a:t>
            </a: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prediction</a:t>
            </a:r>
          </a:p>
          <a:p>
            <a:pPr marL="565150" lvl="1" indent="-6350">
              <a:buClr>
                <a:srgbClr val="FF0000"/>
              </a:buClr>
              <a:buSzPct val="25000"/>
              <a:buFont typeface="Arial"/>
              <a:buNone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to 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enable accurate 3-7 day ahead  forecasts, giving high confidence to emergency managers in advance of  severe weather </a:t>
            </a: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events</a:t>
            </a:r>
          </a:p>
          <a:p>
            <a:pPr marL="565150" lvl="1" indent="-6350">
              <a:buClr>
                <a:srgbClr val="FF0000"/>
              </a:buClr>
              <a:buSzPct val="25000"/>
              <a:buFont typeface="Arial"/>
              <a:buNone/>
            </a:pPr>
            <a:endParaRPr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565150" lvl="1" indent="-6350">
              <a:spcBef>
                <a:spcPts val="560"/>
              </a:spcBef>
              <a:buClr>
                <a:srgbClr val="FF0000"/>
              </a:buClr>
              <a:buSzPct val="25000"/>
              <a:buFont typeface="Arial"/>
              <a:buNone/>
            </a:pP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…operational weather and environment satellite observations for Alaska and Polar Regions operational </a:t>
            </a: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forecasting</a:t>
            </a:r>
          </a:p>
          <a:p>
            <a:pPr marL="565150" lvl="1" indent="-6350">
              <a:spcBef>
                <a:spcPts val="560"/>
              </a:spcBef>
              <a:buClr>
                <a:srgbClr val="FF0000"/>
              </a:buClr>
              <a:buSzPct val="25000"/>
              <a:buFont typeface="Arial"/>
              <a:buNone/>
            </a:pPr>
            <a:endParaRPr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565150" lvl="1" indent="-6350">
              <a:spcBef>
                <a:spcPts val="560"/>
              </a:spcBef>
              <a:buClr>
                <a:srgbClr val="FF0000"/>
              </a:buClr>
              <a:buSzPct val="25000"/>
              <a:buFont typeface="Arial"/>
              <a:buNone/>
            </a:pP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…global coverage and unique day and night imaging capabilities in support of </a:t>
            </a: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broad environmental monitoring and forecasting 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needs</a:t>
            </a:r>
            <a:b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</a:br>
            <a:endParaRPr lang="en-US"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91440" indent="-2539">
              <a:spcBef>
                <a:spcPts val="640"/>
              </a:spcBef>
              <a:buClr>
                <a:srgbClr val="FF0000"/>
              </a:buClr>
              <a:buFont typeface="Arial"/>
              <a:buNone/>
            </a:pPr>
            <a:endParaRPr sz="1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120650" indent="-6350">
              <a:spcBef>
                <a:spcPts val="640"/>
              </a:spcBef>
              <a:buClr>
                <a:srgbClr val="FF0000"/>
              </a:buClr>
              <a:buFont typeface="Arial"/>
              <a:buNone/>
            </a:pPr>
            <a:endParaRPr sz="1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43933" y="4466007"/>
            <a:ext cx="2622430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August 2015 – Washington State Fires</a:t>
            </a:r>
            <a:endParaRPr lang="en-US" sz="105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592788" y="2669062"/>
            <a:ext cx="151676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August 2015 -  </a:t>
            </a:r>
            <a:r>
              <a:rPr lang="en-US" sz="105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Soudelor</a:t>
            </a:r>
            <a:endParaRPr lang="en-US" sz="105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98758" y="6514538"/>
            <a:ext cx="237597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July 2015  </a:t>
            </a:r>
            <a:r>
              <a:rPr lang="en-US" sz="105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Manam</a:t>
            </a:r>
            <a:r>
              <a:rPr lang="en-US" sz="105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 Volcanic Eruption in </a:t>
            </a:r>
          </a:p>
          <a:p>
            <a:r>
              <a:rPr lang="en-US" sz="105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Papua New Guinea (12 km altitude)</a:t>
            </a:r>
            <a:endParaRPr lang="en-US" sz="105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176844" y="5832355"/>
            <a:ext cx="6289482" cy="783148"/>
          </a:xfrm>
          <a:prstGeom prst="flowChartAlternateProcess">
            <a:avLst/>
          </a:prstGeom>
          <a:gradFill>
            <a:gsLst>
              <a:gs pos="0">
                <a:srgbClr val="235FAB"/>
              </a:gs>
              <a:gs pos="80000">
                <a:srgbClr val="2E7DE1"/>
              </a:gs>
              <a:gs pos="100000">
                <a:srgbClr val="2A7EE6"/>
              </a:gs>
            </a:gsLst>
            <a:lin ang="16200000" scaled="0"/>
          </a:gradFill>
          <a:ln w="9525" cap="flat">
            <a:solidFill>
              <a:srgbClr val="3F80D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spAutoFit/>
          </a:bodyPr>
          <a:lstStyle/>
          <a:p>
            <a:pPr marL="120650" algn="ctr">
              <a:buClr>
                <a:srgbClr val="FF0000"/>
              </a:buClr>
            </a:pPr>
            <a:r>
              <a:rPr lang="en-US" sz="2000" dirty="0">
                <a:solidFill>
                  <a:srgbClr val="FFC000"/>
                </a:solidFill>
                <a:latin typeface="Times New Roman"/>
                <a:cs typeface="Times New Roman"/>
              </a:rPr>
              <a:t>Without JPSS, the </a:t>
            </a:r>
            <a:r>
              <a:rPr lang="en-US" sz="2000" dirty="0" smtClean="0">
                <a:solidFill>
                  <a:srgbClr val="FFC000"/>
                </a:solidFill>
                <a:latin typeface="Times New Roman"/>
                <a:cs typeface="Times New Roman"/>
              </a:rPr>
              <a:t>U.S. would </a:t>
            </a:r>
            <a:r>
              <a:rPr lang="en-US" sz="2000" dirty="0">
                <a:solidFill>
                  <a:srgbClr val="FFC000"/>
                </a:solidFill>
                <a:latin typeface="Times New Roman"/>
                <a:cs typeface="Times New Roman"/>
              </a:rPr>
              <a:t>experience an immediate degradation in weather forecasting capability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9662" y="4844160"/>
            <a:ext cx="2414363" cy="1670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3508" y="941491"/>
            <a:ext cx="2441221" cy="168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7124" y="941490"/>
            <a:ext cx="2467605" cy="170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7258" y="3072809"/>
            <a:ext cx="2467471" cy="139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501174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742" y="157678"/>
            <a:ext cx="8229600" cy="1143000"/>
          </a:xfrm>
        </p:spPr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Two significant product improvements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29740" cy="4525963"/>
          </a:xfrm>
        </p:spPr>
        <p:txBody>
          <a:bodyPr/>
          <a:lstStyle/>
          <a:p>
            <a:pPr marL="317500" indent="0">
              <a:buClr>
                <a:schemeClr val="bg1"/>
              </a:buClr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The full </a:t>
            </a:r>
            <a:r>
              <a:rPr lang="en-US" sz="2000" dirty="0" err="1" smtClean="0">
                <a:solidFill>
                  <a:srgbClr val="FFFFFF"/>
                </a:solidFill>
              </a:rPr>
              <a:t>CrIS</a:t>
            </a:r>
            <a:r>
              <a:rPr lang="en-US" sz="2000" dirty="0" smtClean="0">
                <a:solidFill>
                  <a:srgbClr val="FFFFFF"/>
                </a:solidFill>
              </a:rPr>
              <a:t> spectral resolution which will enable carbon monoxide products (SNPP/JPSS-1</a:t>
            </a:r>
            <a:r>
              <a:rPr lang="is-IS" sz="2000" dirty="0" smtClean="0">
                <a:solidFill>
                  <a:srgbClr val="FFFFFF"/>
                </a:solidFill>
              </a:rPr>
              <a:t>….)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317500" indent="0">
              <a:buClr>
                <a:schemeClr val="bg1"/>
              </a:buClr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317500" indent="0">
              <a:buClr>
                <a:schemeClr val="bg1"/>
              </a:buClr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The improved OMPS spatial resolution providing total ozone at 17 km instead of 50 km, and ozone profiles at 50 km instead of 250 km (J1..)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Clr>
                <a:srgbClr val="FFFFFF"/>
              </a:buClr>
              <a:buFont typeface="Calibri"/>
              <a:buNone/>
            </a:pPr>
            <a:endParaRPr lang="en-US"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\\beans\users$\bpierce\Data\Documents\JPSS_PGRR_FY15-FY16\Project_Review_FY16\NUCAPS_traj_fx_20150821_mid_trop_conu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6279" y="1417637"/>
            <a:ext cx="3062178" cy="244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9741" y="4139202"/>
            <a:ext cx="3155253" cy="2353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9484" y="4723233"/>
            <a:ext cx="215741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95714" y="6550223"/>
            <a:ext cx="3012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FFFFFF"/>
                </a:solidFill>
                <a:latin typeface="Calibri"/>
              </a:rPr>
              <a:t>OMP- Volcano SO2 degassing @ 50 km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136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1123206" y="218521"/>
            <a:ext cx="7235686" cy="67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indent="0"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Font typeface="Calibri"/>
              <a:buNone/>
              <a:defRPr sz="1400" b="0" i="0" u="none" strike="noStrike" kern="1200" cap="none" baseline="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  <a:sym typeface="Calibri"/>
              </a:defRPr>
            </a:lvl1pPr>
            <a:lvl2pPr marL="457200" marR="0" indent="0"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strike="noStrike" kern="1200" cap="none" baseline="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  <a:sym typeface="Arial"/>
              </a:defRPr>
            </a:lvl2pPr>
            <a:lvl3pPr marL="914400" marR="0" indent="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3pPr>
            <a:lvl4pPr marL="1371600" marR="0" indent="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4pPr>
            <a:lvl5pPr marL="1828800" marR="0" indent="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5pPr>
            <a:lvl6pPr marL="22860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6pPr>
            <a:lvl7pPr marL="27432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7pPr>
            <a:lvl8pPr marL="32004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8pPr>
            <a:lvl9pPr marL="36576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/>
              </a:rPr>
              <a:t>JPSS Applications Advancements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Times New Roman"/>
            </a:endParaRP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F098F91B-3DA2-4EDA-9C78-FFEEFA578441}" type="slidenum"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21</a:t>
            </a:fld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Shape 145"/>
          <p:cNvSpPr txBox="1"/>
          <p:nvPr/>
        </p:nvSpPr>
        <p:spPr>
          <a:xfrm>
            <a:off x="-244818" y="1223652"/>
            <a:ext cx="3275098" cy="54748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58800" lvl="1">
              <a:buClr>
                <a:schemeClr val="bg2">
                  <a:lumMod val="60000"/>
                  <a:lumOff val="40000"/>
                </a:schemeClr>
              </a:buClr>
              <a:buSzPct val="101000"/>
            </a:pPr>
            <a:r>
              <a:rPr lang="en-US" sz="2000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Volcanic Ash</a:t>
            </a:r>
          </a:p>
          <a:p>
            <a:pPr marL="901700" lvl="1" indent="-342900">
              <a:buClr>
                <a:schemeClr val="bg2">
                  <a:lumMod val="60000"/>
                  <a:lumOff val="40000"/>
                </a:schemeClr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Wide swath, near constant resolution</a:t>
            </a:r>
          </a:p>
          <a:p>
            <a:pPr marL="901700" lvl="1" indent="-342900">
              <a:buClr>
                <a:schemeClr val="bg2">
                  <a:lumMod val="60000"/>
                  <a:lumOff val="40000"/>
                </a:schemeClr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More detections, better plume monitoring / predictions</a:t>
            </a:r>
          </a:p>
          <a:p>
            <a:pPr marL="901700" lvl="1" indent="-342900">
              <a:buClr>
                <a:schemeClr val="bg2">
                  <a:lumMod val="60000"/>
                  <a:lumOff val="40000"/>
                </a:schemeClr>
              </a:buClr>
              <a:buSzPct val="101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565150" lvl="1" indent="-6350">
              <a:spcBef>
                <a:spcPts val="560"/>
              </a:spcBef>
              <a:buClr>
                <a:srgbClr val="FF0000"/>
              </a:buClr>
              <a:buSzPct val="25000"/>
              <a:buFont typeface="Arial"/>
              <a:buNone/>
            </a:pPr>
            <a:r>
              <a:rPr lang="en-US" sz="2000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Active Fires</a:t>
            </a: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Fire radiative power</a:t>
            </a: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DNB tracking</a:t>
            </a: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Improved visible resolution/ swath</a:t>
            </a: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Successful field studies</a:t>
            </a: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5588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</a:pPr>
            <a:endParaRPr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91440" indent="-2539">
              <a:spcBef>
                <a:spcPts val="640"/>
              </a:spcBef>
              <a:buClr>
                <a:srgbClr val="FF0000"/>
              </a:buClr>
              <a:buFont typeface="Arial"/>
              <a:buNone/>
            </a:pPr>
            <a:endParaRPr sz="1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120650" indent="-6350">
              <a:spcBef>
                <a:spcPts val="640"/>
              </a:spcBef>
              <a:buClr>
                <a:srgbClr val="FF0000"/>
              </a:buClr>
              <a:buFont typeface="Arial"/>
              <a:buNone/>
            </a:pPr>
            <a:endParaRPr sz="1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4806" y="1511576"/>
            <a:ext cx="2813050" cy="208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8149" y="1488558"/>
            <a:ext cx="2876550" cy="213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4806" y="3740149"/>
            <a:ext cx="2711324" cy="304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8149" y="3740149"/>
            <a:ext cx="2754451" cy="187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3367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1123206" y="218521"/>
            <a:ext cx="7235686" cy="67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indent="0"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Font typeface="Calibri"/>
              <a:buNone/>
              <a:defRPr sz="1400" b="0" i="0" u="none" strike="noStrike" kern="1200" cap="none" baseline="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  <a:sym typeface="Calibri"/>
              </a:defRPr>
            </a:lvl1pPr>
            <a:lvl2pPr marL="457200" marR="0" indent="0"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strike="noStrike" kern="1200" cap="none" baseline="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  <a:sym typeface="Arial"/>
              </a:defRPr>
            </a:lvl2pPr>
            <a:lvl3pPr marL="914400" marR="0" indent="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3pPr>
            <a:lvl4pPr marL="1371600" marR="0" indent="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4pPr>
            <a:lvl5pPr marL="1828800" marR="0" indent="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5pPr>
            <a:lvl6pPr marL="22860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6pPr>
            <a:lvl7pPr marL="27432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7pPr>
            <a:lvl8pPr marL="32004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8pPr>
            <a:lvl9pPr marL="36576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/>
              </a:rPr>
              <a:t>JPSS Applications Advancements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Times New Roman"/>
            </a:endParaRP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F098F91B-3DA2-4EDA-9C78-FFEEFA578441}" type="slidenum"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22</a:t>
            </a:fld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Shape 145"/>
          <p:cNvSpPr txBox="1"/>
          <p:nvPr/>
        </p:nvSpPr>
        <p:spPr>
          <a:xfrm>
            <a:off x="-244818" y="1223652"/>
            <a:ext cx="3519624" cy="54748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58800" lvl="1">
              <a:buClr>
                <a:schemeClr val="bg2">
                  <a:lumMod val="60000"/>
                  <a:lumOff val="40000"/>
                </a:schemeClr>
              </a:buClr>
              <a:buSzPct val="101000"/>
            </a:pPr>
            <a:r>
              <a:rPr lang="en-US" sz="2000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Oceanography</a:t>
            </a:r>
          </a:p>
          <a:p>
            <a:pPr marL="901700" lvl="1" indent="-342900">
              <a:buClr>
                <a:schemeClr val="bg2">
                  <a:lumMod val="60000"/>
                  <a:lumOff val="40000"/>
                </a:schemeClr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Improved sea surface temperature</a:t>
            </a:r>
          </a:p>
          <a:p>
            <a:pPr marL="901700" lvl="1" indent="-342900">
              <a:buClr>
                <a:schemeClr val="bg2">
                  <a:lumMod val="60000"/>
                  <a:lumOff val="40000"/>
                </a:schemeClr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Highly calibrated global ocean color</a:t>
            </a:r>
          </a:p>
          <a:p>
            <a:pPr marL="901700" lvl="1" indent="-342900">
              <a:buClr>
                <a:schemeClr val="bg2">
                  <a:lumMod val="60000"/>
                  <a:lumOff val="40000"/>
                </a:schemeClr>
              </a:buClr>
              <a:buSzPct val="101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565150" lvl="1" indent="-6350">
              <a:spcBef>
                <a:spcPts val="560"/>
              </a:spcBef>
              <a:buClr>
                <a:srgbClr val="FF0000"/>
              </a:buClr>
              <a:buSzPct val="25000"/>
              <a:buFont typeface="Arial"/>
              <a:buNone/>
            </a:pPr>
            <a:r>
              <a:rPr lang="en-US" sz="2000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Hydrology</a:t>
            </a: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Ice blockage</a:t>
            </a: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F</a:t>
            </a: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lood prediction / monitoring</a:t>
            </a: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565150" lvl="1" indent="-6350">
              <a:spcBef>
                <a:spcPts val="560"/>
              </a:spcBef>
              <a:buClr>
                <a:srgbClr val="FF0000"/>
              </a:buClr>
              <a:buSzPct val="25000"/>
            </a:pPr>
            <a:r>
              <a:rPr lang="en-US" sz="2000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Land</a:t>
            </a:r>
            <a:endParaRPr lang="en-US" sz="20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Green Vegetation Fraction</a:t>
            </a:r>
            <a:endParaRPr lang="en-US"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Vegetation Stress</a:t>
            </a:r>
            <a:endParaRPr lang="en-US"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5588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</a:pPr>
            <a:endParaRPr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91440" indent="-2539">
              <a:spcBef>
                <a:spcPts val="640"/>
              </a:spcBef>
              <a:buClr>
                <a:srgbClr val="FF0000"/>
              </a:buClr>
              <a:buFont typeface="Arial"/>
              <a:buNone/>
            </a:pPr>
            <a:endParaRPr sz="1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120650" indent="-6350">
              <a:spcBef>
                <a:spcPts val="640"/>
              </a:spcBef>
              <a:buClr>
                <a:srgbClr val="FF0000"/>
              </a:buClr>
              <a:buFont typeface="Arial"/>
              <a:buNone/>
            </a:pPr>
            <a:endParaRPr sz="1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3318" y="1634607"/>
            <a:ext cx="26543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2577" y="1634607"/>
            <a:ext cx="244792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8079" y="3811069"/>
            <a:ext cx="2503488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7618" y="5249862"/>
            <a:ext cx="2876550" cy="130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343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5898" y="386250"/>
            <a:ext cx="7294548" cy="11430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 Significant improvement in latency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 descr="Global_Latency_Baselin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889" y="1850555"/>
            <a:ext cx="4289459" cy="3484990"/>
          </a:xfrm>
          <a:prstGeom prst="rect">
            <a:avLst/>
          </a:prstGeom>
        </p:spPr>
      </p:pic>
      <p:pic>
        <p:nvPicPr>
          <p:cNvPr id="5" name="Picture 4" descr="NPP_Latency.bmp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348" y="1850555"/>
            <a:ext cx="4267200" cy="34849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92607" y="15240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JPSS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63606" y="150975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SNPP</a:t>
            </a:r>
          </a:p>
        </p:txBody>
      </p:sp>
      <p:sp>
        <p:nvSpPr>
          <p:cNvPr id="8" name="Rectangle 7"/>
          <p:cNvSpPr/>
          <p:nvPr/>
        </p:nvSpPr>
        <p:spPr>
          <a:xfrm>
            <a:off x="590016" y="5335544"/>
            <a:ext cx="79226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rPr>
              <a:t>Polar region latency improved from 2 hours to 10 minutes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rPr>
              <a:t>95% of the data is within 50 minutes (taking into account BUFR conversion, etc.)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rPr>
              <a:t>Between +- 50 degrees latitude ~ 30 minutes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rPr>
              <a:t>Actual performance will be 50% better than specification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50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Recent VIIRS flood product being used by Army Corp of Engineers</a:t>
            </a:r>
            <a:endParaRPr lang="en-US" sz="3200" dirty="0"/>
          </a:p>
        </p:txBody>
      </p:sp>
      <p:pic>
        <p:nvPicPr>
          <p:cNvPr id="7" name="Picture 6" descr="Screen Shot 2016-01-08 at 2.20.14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444" y="1417637"/>
            <a:ext cx="6960012" cy="52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0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5-11-10 at 12.26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1216"/>
            <a:ext cx="9144000" cy="6246784"/>
          </a:xfrm>
          <a:prstGeom prst="rect">
            <a:avLst/>
          </a:prstGeom>
        </p:spPr>
      </p:pic>
      <p:pic>
        <p:nvPicPr>
          <p:cNvPr id="4" name="Picture 3" descr="Screen Shot 2015-11-10 at 12.34.16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4638"/>
            <a:ext cx="5295900" cy="209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1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 descr="anim_T850mb_pn_ds_Dec_Eqator_new (1)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0" y="254000"/>
            <a:ext cx="8255000" cy="635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7333" y="5585333"/>
            <a:ext cx="2249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Credit: STAR/MIRS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41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8609" y="115149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Top priority is supporting the 5 -7 day forecast</a:t>
            </a:r>
            <a:br>
              <a:rPr lang="en-US" sz="2400" dirty="0" smtClean="0"/>
            </a:br>
            <a:r>
              <a:rPr lang="en-US" sz="2400" dirty="0" smtClean="0"/>
              <a:t>SUCCESSFUL!!</a:t>
            </a:r>
            <a:endParaRPr lang="en-US" sz="2400" dirty="0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3571" y="1389229"/>
            <a:ext cx="4233229" cy="256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76372" y="1389229"/>
            <a:ext cx="3630086" cy="2593462"/>
            <a:chOff x="1199444" y="2201333"/>
            <a:chExt cx="3692313" cy="2772311"/>
          </a:xfrm>
        </p:grpSpPr>
        <p:grpSp>
          <p:nvGrpSpPr>
            <p:cNvPr id="2" name="Group 1"/>
            <p:cNvGrpSpPr/>
            <p:nvPr/>
          </p:nvGrpSpPr>
          <p:grpSpPr>
            <a:xfrm>
              <a:off x="1199444" y="2201333"/>
              <a:ext cx="3692313" cy="2772311"/>
              <a:chOff x="1199444" y="2201333"/>
              <a:chExt cx="3692313" cy="2772311"/>
            </a:xfrm>
          </p:grpSpPr>
          <p:pic>
            <p:nvPicPr>
              <p:cNvPr id="4" name="Content Placeholder 4" descr="zs_2_mw_ir_rh3.gif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99444" y="2201333"/>
                <a:ext cx="3692313" cy="277231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3513738" y="2541755"/>
                <a:ext cx="6126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alibri" panose="020F0502020204030204" pitchFamily="34" charset="0"/>
                  </a:rPr>
                  <a:t>ATMS</a:t>
                </a:r>
              </a:p>
              <a:p>
                <a:r>
                  <a:rPr lang="en-US" dirty="0" smtClean="0">
                    <a:latin typeface="Calibri" panose="020F0502020204030204" pitchFamily="34" charset="0"/>
                  </a:rPr>
                  <a:t>only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667073" y="3668889"/>
                <a:ext cx="65274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alibri" panose="020F0502020204030204" pitchFamily="34" charset="0"/>
                  </a:rPr>
                  <a:t>ATMS </a:t>
                </a:r>
              </a:p>
              <a:p>
                <a:r>
                  <a:rPr lang="en-US" dirty="0" smtClean="0">
                    <a:latin typeface="Calibri" panose="020F0502020204030204" pitchFamily="34" charset="0"/>
                  </a:rPr>
                  <a:t>&amp;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CrIS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670284" y="2201333"/>
              <a:ext cx="24561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bri" panose="020F0502020204030204" pitchFamily="34" charset="0"/>
                </a:rPr>
                <a:t>Relative Humidity Vertical Slice</a:t>
              </a:r>
              <a:endParaRPr lang="en-US" dirty="0">
                <a:latin typeface="Calibri" panose="020F050202020403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3" t="3998" r="4669" b="38664"/>
          <a:stretch/>
        </p:blipFill>
        <p:spPr>
          <a:xfrm>
            <a:off x="2451663" y="4099649"/>
            <a:ext cx="4228705" cy="263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4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1123206" y="218521"/>
            <a:ext cx="7235686" cy="67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indent="0"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Font typeface="Calibri"/>
              <a:buNone/>
              <a:defRPr sz="1400" b="0" i="0" u="none" strike="noStrike" kern="1200" cap="none" baseline="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  <a:sym typeface="Calibri"/>
              </a:defRPr>
            </a:lvl1pPr>
            <a:lvl2pPr marL="457200" marR="0" indent="0"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strike="noStrike" kern="1200" cap="none" baseline="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  <a:sym typeface="Arial"/>
              </a:defRPr>
            </a:lvl2pPr>
            <a:lvl3pPr marL="914400" marR="0" indent="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3pPr>
            <a:lvl4pPr marL="1371600" marR="0" indent="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4pPr>
            <a:lvl5pPr marL="1828800" marR="0" indent="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5pPr>
            <a:lvl6pPr marL="22860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6pPr>
            <a:lvl7pPr marL="27432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7pPr>
            <a:lvl8pPr marL="32004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8pPr>
            <a:lvl9pPr marL="3657600" marR="0" indent="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-109" charset="0"/>
                <a:ea typeface="ヒラギノ角ゴ Pro W3" pitchFamily="-109" charset="-128"/>
                <a:cs typeface="ヒラギノ角ゴ Pro W3" pitchFamily="-109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/>
              </a:rPr>
              <a:t>JPSS Applications Advancements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Times New Roman"/>
            </a:endParaRP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F098F91B-3DA2-4EDA-9C78-FFEEFA578441}" type="slidenum"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4</a:t>
            </a:fld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Shape 145"/>
          <p:cNvSpPr txBox="1"/>
          <p:nvPr/>
        </p:nvSpPr>
        <p:spPr>
          <a:xfrm>
            <a:off x="-531898" y="1203294"/>
            <a:ext cx="4551005" cy="54748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58800" lvl="1">
              <a:buClr>
                <a:schemeClr val="bg2">
                  <a:lumMod val="60000"/>
                  <a:lumOff val="40000"/>
                </a:schemeClr>
              </a:buClr>
              <a:buSzPct val="101000"/>
            </a:pPr>
            <a:r>
              <a:rPr lang="en-US" sz="2000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Sounding Products</a:t>
            </a:r>
          </a:p>
          <a:p>
            <a:pPr marL="901700" lvl="1" indent="-342900">
              <a:buClr>
                <a:schemeClr val="bg2">
                  <a:lumMod val="60000"/>
                  <a:lumOff val="40000"/>
                </a:schemeClr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On AWIPS and AWIPS Thin Client</a:t>
            </a:r>
          </a:p>
          <a:p>
            <a:pPr marL="901700" lvl="1" indent="-342900">
              <a:buClr>
                <a:schemeClr val="bg2">
                  <a:lumMod val="60000"/>
                  <a:lumOff val="40000"/>
                </a:schemeClr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Demonstrations with operational forecasters at 2015 &amp; 2016 Spring Experiment</a:t>
            </a:r>
          </a:p>
          <a:p>
            <a:pPr marL="901700" lvl="1" indent="-342900">
              <a:buClr>
                <a:schemeClr val="bg2">
                  <a:lumMod val="60000"/>
                  <a:lumOff val="40000"/>
                </a:schemeClr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Support storm watches and warnings</a:t>
            </a:r>
          </a:p>
          <a:p>
            <a:pPr marL="565150" lvl="1" indent="-6350">
              <a:spcBef>
                <a:spcPts val="560"/>
              </a:spcBef>
              <a:buClr>
                <a:srgbClr val="FF0000"/>
              </a:buClr>
              <a:buSzPct val="25000"/>
              <a:buFont typeface="Arial"/>
              <a:buNone/>
            </a:pPr>
            <a:r>
              <a:rPr lang="en-US" sz="2000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Day Night Band</a:t>
            </a: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NCC/DNB now on AWIPS</a:t>
            </a: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Sea Ice</a:t>
            </a: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Storm tracking at night</a:t>
            </a: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Ground Fog</a:t>
            </a: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Active fires and smoke</a:t>
            </a: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Socio / Economic / Impact assessment</a:t>
            </a:r>
          </a:p>
          <a:p>
            <a:pPr marL="901700" lvl="1" indent="-3429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558800">
              <a:spcBef>
                <a:spcPts val="560"/>
              </a:spcBef>
              <a:buClr>
                <a:schemeClr val="bg2">
                  <a:lumMod val="60000"/>
                  <a:lumOff val="40000"/>
                </a:schemeClr>
              </a:buClr>
              <a:buSzPct val="100000"/>
            </a:pPr>
            <a:endParaRPr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91440" indent="-2539">
              <a:spcBef>
                <a:spcPts val="640"/>
              </a:spcBef>
              <a:buClr>
                <a:srgbClr val="FF0000"/>
              </a:buClr>
              <a:buFont typeface="Arial"/>
              <a:buNone/>
            </a:pPr>
            <a:endParaRPr sz="1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120650" indent="-6350">
              <a:spcBef>
                <a:spcPts val="640"/>
              </a:spcBef>
              <a:buClr>
                <a:srgbClr val="FF0000"/>
              </a:buClr>
              <a:buFont typeface="Arial"/>
              <a:buNone/>
            </a:pPr>
            <a:endParaRPr sz="1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" name="Picture 6" descr="http://2.bp.blogspot.com/-czAi3vb1mJo/VVNar7HbchI/AAAAAAAACSA/v3oOmSBzRKw/s640/Screenshot-CAVEPIH-D2D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5064" y="1565606"/>
            <a:ext cx="4670437" cy="198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itch.goldberg\Downloads\NCC_southeastUS_12-25-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5064" y="3695700"/>
            <a:ext cx="4572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76966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40"/>
          <a:stretch/>
        </p:blipFill>
        <p:spPr bwMode="auto">
          <a:xfrm>
            <a:off x="152400" y="3657600"/>
            <a:ext cx="3831774" cy="311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74"/>
          <a:stretch/>
        </p:blipFill>
        <p:spPr bwMode="auto">
          <a:xfrm>
            <a:off x="4343400" y="3587750"/>
            <a:ext cx="4552950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199" y="1315669"/>
            <a:ext cx="870603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488" lvl="1" indent="-220663">
              <a:buFontTx/>
              <a:buChar char="-"/>
            </a:pPr>
            <a:r>
              <a:rPr lang="en-US" sz="2000" dirty="0">
                <a:solidFill>
                  <a:schemeClr val="bg1"/>
                </a:solidFill>
              </a:rPr>
              <a:t>All participants </a:t>
            </a:r>
            <a:r>
              <a:rPr lang="en-US" sz="2000" dirty="0" smtClean="0">
                <a:solidFill>
                  <a:schemeClr val="bg1"/>
                </a:solidFill>
              </a:rPr>
              <a:t>answered </a:t>
            </a:r>
            <a:r>
              <a:rPr lang="en-US" sz="2000" dirty="0">
                <a:solidFill>
                  <a:schemeClr val="bg1"/>
                </a:solidFill>
              </a:rPr>
              <a:t>that they understand the differences between space-based soundings and </a:t>
            </a:r>
            <a:r>
              <a:rPr lang="en-US" sz="2000" dirty="0" err="1" smtClean="0">
                <a:solidFill>
                  <a:schemeClr val="bg1"/>
                </a:solidFill>
              </a:rPr>
              <a:t>RAOBs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344488" lvl="1" indent="-220663">
              <a:buFontTx/>
              <a:buChar char="-"/>
            </a:pPr>
            <a:r>
              <a:rPr lang="en-US" sz="2000" dirty="0" smtClean="0">
                <a:solidFill>
                  <a:schemeClr val="bg1"/>
                </a:solidFill>
              </a:rPr>
              <a:t>Feedback </a:t>
            </a:r>
            <a:r>
              <a:rPr lang="en-US" sz="2000" dirty="0">
                <a:solidFill>
                  <a:schemeClr val="bg1"/>
                </a:solidFill>
              </a:rPr>
              <a:t>available online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sz="2000" dirty="0" smtClean="0">
                <a:solidFill>
                  <a:schemeClr val="bg1"/>
                </a:solidFill>
              </a:rPr>
              <a:t>Articulate </a:t>
            </a:r>
            <a:r>
              <a:rPr lang="en-US" sz="2000" dirty="0">
                <a:solidFill>
                  <a:schemeClr val="bg1"/>
                </a:solidFill>
              </a:rPr>
              <a:t>Presenter modules are available </a:t>
            </a:r>
            <a:r>
              <a:rPr lang="en-US" sz="2000" dirty="0" smtClean="0">
                <a:solidFill>
                  <a:schemeClr val="bg1"/>
                </a:solidFill>
              </a:rPr>
              <a:t>at: </a:t>
            </a:r>
            <a:r>
              <a:rPr lang="en-US" sz="2000" dirty="0" smtClean="0">
                <a:solidFill>
                  <a:schemeClr val="bg1"/>
                </a:solidFill>
                <a:hlinkClick r:id="rId5"/>
              </a:rPr>
              <a:t>https</a:t>
            </a:r>
            <a:r>
              <a:rPr lang="en-US" sz="2000" dirty="0">
                <a:solidFill>
                  <a:schemeClr val="bg1"/>
                </a:solidFill>
                <a:hlinkClick r:id="rId5"/>
              </a:rPr>
              <a:t>://</a:t>
            </a:r>
            <a:r>
              <a:rPr lang="en-US" sz="2000" dirty="0" smtClean="0">
                <a:solidFill>
                  <a:schemeClr val="bg1"/>
                </a:solidFill>
                <a:hlinkClick r:id="rId5"/>
              </a:rPr>
              <a:t>www.youtube.com/watch?v=U-w6EBnOzb0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742950" lvl="1" indent="-285750">
              <a:buFont typeface="Wingdings" pitchFamily="2" charset="2"/>
              <a:buChar char="v"/>
            </a:pPr>
            <a:r>
              <a:rPr lang="en-US" sz="2000" dirty="0" smtClean="0">
                <a:solidFill>
                  <a:schemeClr val="bg1"/>
                </a:solidFill>
              </a:rPr>
              <a:t>Blog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  <a:r>
              <a:rPr lang="en-US" sz="2000" dirty="0">
                <a:solidFill>
                  <a:schemeClr val="bg1"/>
                </a:solidFill>
                <a:hlinkClick r:id="rId6"/>
              </a:rPr>
              <a:t>http://goesrhwt.blogspot.com/search/label/NUCAPS</a:t>
            </a:r>
            <a:endParaRPr lang="en-US" sz="2000" dirty="0">
              <a:solidFill>
                <a:schemeClr val="bg1"/>
              </a:solidFill>
            </a:endParaRPr>
          </a:p>
          <a:p>
            <a:pPr marL="742950" lvl="1" indent="-285750">
              <a:buFont typeface="Wingdings" pitchFamily="2" charset="2"/>
              <a:buChar char="v"/>
            </a:pPr>
            <a:r>
              <a:rPr lang="en-US" sz="2000" dirty="0">
                <a:solidFill>
                  <a:schemeClr val="bg1"/>
                </a:solidFill>
              </a:rPr>
              <a:t>“Tales” webinars: http://hwt.nssl.noaa.gov/ewp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endParaRPr lang="en-US" sz="2000" dirty="0">
              <a:solidFill>
                <a:schemeClr val="bg1"/>
              </a:solidFill>
            </a:endParaRPr>
          </a:p>
          <a:p>
            <a:pPr marL="344488" lvl="1" indent="-220663">
              <a:buFontTx/>
              <a:buChar char="-"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57711" y="4648200"/>
            <a:ext cx="99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74%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48111" y="5181600"/>
            <a:ext cx="99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26%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43000" y="4343400"/>
            <a:ext cx="99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%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19200" y="4724400"/>
            <a:ext cx="99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28%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19200" y="5088469"/>
            <a:ext cx="99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28%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00150" y="5461002"/>
            <a:ext cx="99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30%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43000" y="5791200"/>
            <a:ext cx="99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  <a:r>
              <a:rPr lang="en-US" dirty="0" smtClean="0"/>
              <a:t>%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085750" y="4964668"/>
            <a:ext cx="1541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88" lvl="2"/>
            <a:r>
              <a:rPr lang="en-US" dirty="0" smtClean="0"/>
              <a:t>Daily Survey Q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130251" y="5498068"/>
            <a:ext cx="1541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88" lvl="2"/>
            <a:r>
              <a:rPr lang="en-US" dirty="0" smtClean="0"/>
              <a:t>Daily Survey Q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008714" y="76200"/>
            <a:ext cx="5830486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Feedback from the 2015 </a:t>
            </a:r>
            <a:r>
              <a:rPr lang="en-US" sz="4000" b="1" dirty="0" err="1" smtClean="0">
                <a:solidFill>
                  <a:schemeClr val="bg1"/>
                </a:solidFill>
              </a:rPr>
              <a:t>HWT</a:t>
            </a:r>
            <a:r>
              <a:rPr lang="en-US" sz="4000" b="1" dirty="0" smtClean="0">
                <a:solidFill>
                  <a:schemeClr val="bg1"/>
                </a:solidFill>
              </a:rPr>
              <a:t> Spring Experiment</a:t>
            </a:r>
            <a:endParaRPr lang="en-US" sz="2700" i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491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6267" y="296334"/>
            <a:ext cx="7230533" cy="91440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Blog Post</a:t>
            </a:r>
            <a:r>
              <a:rPr lang="en-US" sz="2400" b="1" dirty="0">
                <a:solidFill>
                  <a:schemeClr val="bg1"/>
                </a:solidFill>
              </a:rPr>
              <a:t>: “NUCAPS </a:t>
            </a:r>
            <a:r>
              <a:rPr lang="en-US" sz="2400" b="1" dirty="0" smtClean="0">
                <a:solidFill>
                  <a:schemeClr val="bg1"/>
                </a:solidFill>
              </a:rPr>
              <a:t>Sample”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May 13 - Midland, TX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4104" name="Picture 8" descr="http://1.bp.blogspot.com/-YLM_BarBy6k/VVUfM5GZjKI/AAAAAAAACZ8/zmpmANS1BJE/s1600/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8" y="1417320"/>
            <a:ext cx="5013211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2.bp.blogspot.com/-ddLF0ItfrUs/VVUfM_jw1dI/AAAAAAAACZ4/gddUEGM6HpY/s1600/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3703320"/>
            <a:ext cx="4978398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2.bp.blogspot.com/-9ixNefCAIJo/VVUfMrnWklI/AAAAAAAACZ0/wiQMEr-zI0Y/s400/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62" y="2581370"/>
            <a:ext cx="3826838" cy="214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03709" y="1338071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Storms moving east into this environment continued to develop and strengthen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68897" y="4775537"/>
            <a:ext cx="3898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Back west, no new development in environment characterized by weaker instability and less moisture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700" y="6093373"/>
            <a:ext cx="8496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“I liked it and thought it was useful to have today. My office is in between RAOB sites, so it would be nice to have this additional environmental information.”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239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7133" y="93133"/>
            <a:ext cx="7328095" cy="6858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Example Blog Post: “West Texas Soundings” May 19 – Midland, TX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://3.bp.blogspot.com/-fkTd_p1u8gU/VVzo60uk47I/AAAAAAAACtE/D6noxlMMo-k/s1600/519mafmod1%2B%25281%252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6" y="995420"/>
            <a:ext cx="388508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1.bp.blogspot.com/-I3GwHQ7LX2w/VVzo6mhWwDI/AAAAAAAACtA/K2RFV7ahoPE/s1600/519lubmodnucaps%2B%25281%252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505200"/>
            <a:ext cx="388620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2.bp.blogspot.com/-2ur8TGj6LXw/VVzo6gGgFWI/AAAAAAAACs4/eD3lrTn0M_k/s1600/0519maf0z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267" y="990600"/>
            <a:ext cx="3869933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000" y="119836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12Z MAF RAOB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7400" y="99060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00Z MAF RAOB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" y="3962400"/>
            <a:ext cx="35814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“The </a:t>
            </a:r>
            <a:r>
              <a:rPr lang="en-US" sz="2400" dirty="0">
                <a:solidFill>
                  <a:schemeClr val="bg1"/>
                </a:solidFill>
              </a:rPr>
              <a:t>drying of the air at 600-800 </a:t>
            </a:r>
            <a:r>
              <a:rPr lang="en-US" sz="2400" dirty="0" err="1">
                <a:solidFill>
                  <a:schemeClr val="bg1"/>
                </a:solidFill>
              </a:rPr>
              <a:t>mb</a:t>
            </a:r>
            <a:r>
              <a:rPr lang="en-US" sz="2400" dirty="0">
                <a:solidFill>
                  <a:schemeClr val="bg1"/>
                </a:solidFill>
              </a:rPr>
              <a:t> since 12Z is reflected by intermediate NUCAPS soundings</a:t>
            </a:r>
            <a:r>
              <a:rPr lang="en-US" sz="2400" dirty="0" smtClean="0">
                <a:solidFill>
                  <a:schemeClr val="bg1"/>
                </a:solidFill>
              </a:rPr>
              <a:t>.”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438400" y="3027160"/>
            <a:ext cx="2362200" cy="236754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652516" y="2961642"/>
            <a:ext cx="0" cy="235151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419600" y="3684508"/>
            <a:ext cx="2637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19Z NUCAPS near MAF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28800" y="2559278"/>
            <a:ext cx="1028700" cy="4678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188857" y="5044440"/>
            <a:ext cx="1028700" cy="4678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09374" y="2493760"/>
            <a:ext cx="1028700" cy="4678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5903893"/>
            <a:ext cx="87691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“The NUCAPS soundings are a good way to see changes in the airmass since the RAOB soundings have been taken.”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96168" y="3684508"/>
            <a:ext cx="124906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Even if 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magnitude is 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off, drastic 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change and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trend is 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significant 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&amp; useful!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586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9466"/>
            <a:ext cx="8229600" cy="489370"/>
          </a:xfrm>
        </p:spPr>
        <p:txBody>
          <a:bodyPr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New JPSS Snowfall Rate (SFR) Product  </a:t>
            </a:r>
            <a:r>
              <a:rPr lang="en-US" sz="1600" dirty="0" smtClean="0">
                <a:solidFill>
                  <a:schemeClr val="bg1"/>
                </a:solidFill>
              </a:rPr>
              <a:t/>
            </a:r>
            <a:br>
              <a:rPr lang="en-US" sz="1600" dirty="0" smtClean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702" y="516484"/>
            <a:ext cx="87540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erformed </a:t>
            </a:r>
            <a:r>
              <a:rPr lang="en-US" dirty="0">
                <a:solidFill>
                  <a:schemeClr val="bg1"/>
                </a:solidFill>
              </a:rPr>
              <a:t>very well during 2016 Blizzard – good agreement with radar (MRMS)</a:t>
            </a:r>
            <a:r>
              <a:rPr lang="en-US" sz="1400" b="1" i="1" kern="0" dirty="0" smtClean="0">
                <a:solidFill>
                  <a:schemeClr val="bg1"/>
                </a:solidFill>
                <a:latin typeface="Arial"/>
                <a:cs typeface="Arial"/>
                <a:sym typeface="Arial"/>
              </a:rPr>
              <a:t>Product  </a:t>
            </a:r>
          </a:p>
          <a:p>
            <a:r>
              <a:rPr lang="en-US" sz="1400" b="1" i="1" kern="0" dirty="0" smtClean="0">
                <a:solidFill>
                  <a:schemeClr val="bg1"/>
                </a:solidFill>
                <a:latin typeface="Arial"/>
                <a:cs typeface="Arial"/>
                <a:sym typeface="Arial"/>
              </a:rPr>
              <a:t>experimentally available in AWIPS,  Sterling WFO discussed the product in its January 23 forecast discussion.</a:t>
            </a:r>
            <a:endParaRPr lang="en-US" sz="1400" b="1" i="1" kern="0" dirty="0">
              <a:solidFill>
                <a:schemeClr val="bg1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Screen Shot 2016-02-10 at 11.09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6674425" cy="52117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28931" y="1591734"/>
            <a:ext cx="194733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..HEAVY </a:t>
            </a:r>
            <a:r>
              <a:rPr lang="en-US" sz="1200" dirty="0">
                <a:solidFill>
                  <a:schemeClr val="bg1"/>
                </a:solidFill>
              </a:rPr>
              <a:t>SNOW AND NEAR OR WHITEOUT</a:t>
            </a:r>
          </a:p>
          <a:p>
            <a:r>
              <a:rPr lang="en-US" sz="1200" dirty="0">
                <a:solidFill>
                  <a:schemeClr val="bg1"/>
                </a:solidFill>
              </a:rPr>
              <a:t>CONDITIONS WILL CONTINUE IN THE COMMA HEAD REGION AND DEFORMATION</a:t>
            </a:r>
          </a:p>
          <a:p>
            <a:r>
              <a:rPr lang="en-US" sz="1200" dirty="0">
                <a:solidFill>
                  <a:schemeClr val="bg1"/>
                </a:solidFill>
              </a:rPr>
              <a:t>BAND IN THE AREA BETWEEN INTERSTATES 81 AND 95 AND NORTH OF I-66</a:t>
            </a:r>
            <a:r>
              <a:rPr lang="en-US" sz="1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IN THIS AREA...</a:t>
            </a:r>
            <a:r>
              <a:rPr lang="en-US" sz="1200" dirty="0" smtClean="0">
                <a:solidFill>
                  <a:srgbClr val="FF0000"/>
                </a:solidFill>
              </a:rPr>
              <a:t>NESDIS MERGED SNOWFALL RATE PRODUCT CURRENTLY SHOWS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SNOWFALL </a:t>
            </a:r>
            <a:r>
              <a:rPr lang="en-US" sz="1200" dirty="0">
                <a:solidFill>
                  <a:srgbClr val="FF0000"/>
                </a:solidFill>
              </a:rPr>
              <a:t>RATES OF 1-2 INCHES PER HOUR</a:t>
            </a:r>
            <a:r>
              <a:rPr lang="en-US" sz="1200" dirty="0"/>
              <a:t>. </a:t>
            </a:r>
            <a:r>
              <a:rPr lang="en-US" sz="1200" dirty="0">
                <a:solidFill>
                  <a:schemeClr val="bg1"/>
                </a:solidFill>
              </a:rPr>
              <a:t>BOTH GFS AND ECMWF SHOW AN</a:t>
            </a:r>
          </a:p>
          <a:p>
            <a:r>
              <a:rPr lang="en-US" sz="1200" dirty="0">
                <a:solidFill>
                  <a:schemeClr val="bg1"/>
                </a:solidFill>
              </a:rPr>
              <a:t>ADDITIONAL FOOT AND HALF OF SNOW THROUGH 06Z SUN BRINGING STORM</a:t>
            </a:r>
          </a:p>
          <a:p>
            <a:r>
              <a:rPr lang="en-US" sz="1200" dirty="0">
                <a:solidFill>
                  <a:schemeClr val="bg1"/>
                </a:solidFill>
              </a:rPr>
              <a:t>TOTALS IN THE 25-30 INCH RANGE IN THAT AREA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6495646"/>
            <a:ext cx="2935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Credit: NESDIS/STAR </a:t>
            </a:r>
            <a:r>
              <a:rPr lang="en-US" dirty="0" err="1" smtClean="0">
                <a:solidFill>
                  <a:schemeClr val="bg1"/>
                </a:solidFill>
              </a:rPr>
              <a:t>Huan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Meng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65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32040" cy="277427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4121"/>
            <a:ext cx="6170904" cy="410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61944" y="80481"/>
            <a:ext cx="3642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Photo taken on April 18, 2016 around Black Horse Golf Club, Cypress TX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73535" y="3605730"/>
            <a:ext cx="27189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VIIRS 30-m flood map around Black Horse Golf Club on April 19, 2016</a:t>
            </a:r>
            <a:endParaRPr lang="zh-CN" altLang="en-US" sz="2400" dirty="0" smtClean="0">
              <a:solidFill>
                <a:schemeClr val="bg1"/>
              </a:solidFill>
            </a:endParaRPr>
          </a:p>
          <a:p>
            <a:endParaRPr lang="zh-CN" altLang="en-US" sz="2400" dirty="0">
              <a:solidFill>
                <a:schemeClr val="bg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331640" y="1052736"/>
            <a:ext cx="1134380" cy="2808312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62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>
  <a:themeElements>
    <a:clrScheme name="JPSS">
      <a:dk1>
        <a:srgbClr val="000000"/>
      </a:dk1>
      <a:lt1>
        <a:srgbClr val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rgbClr val="235FAB"/>
            </a:gs>
            <a:gs pos="80000">
              <a:srgbClr val="2E7DE1"/>
            </a:gs>
            <a:gs pos="100000">
              <a:srgbClr val="2A7EE6"/>
            </a:gs>
          </a:gsLst>
          <a:lin ang="16200000" scaled="0"/>
        </a:gradFill>
        <a:ln w="9525" cap="flat">
          <a:solidFill>
            <a:srgbClr val="3F80D2"/>
          </a:solidFill>
          <a:prstDash val="solid"/>
          <a:round/>
          <a:headEnd type="none" w="med" len="med"/>
          <a:tailEnd type="none" w="med" len="med"/>
        </a:ln>
      </a:spPr>
      <a:bodyPr lIns="91425" tIns="45700" rIns="91425" bIns="45700" anchor="ctr" anchorCtr="0">
        <a:spAutoFit/>
      </a:bodyPr>
      <a:lstStyle>
        <a:defPPr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JPSS">
      <a:dk1>
        <a:srgbClr val="000000"/>
      </a:dk1>
      <a:lt1>
        <a:srgbClr val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rgbClr val="235FAB"/>
            </a:gs>
            <a:gs pos="80000">
              <a:srgbClr val="2E7DE1"/>
            </a:gs>
            <a:gs pos="100000">
              <a:srgbClr val="2A7EE6"/>
            </a:gs>
          </a:gsLst>
          <a:lin ang="16200000" scaled="0"/>
        </a:gradFill>
        <a:ln w="9525" cap="flat">
          <a:solidFill>
            <a:srgbClr val="3F80D2"/>
          </a:solidFill>
          <a:prstDash val="solid"/>
          <a:round/>
          <a:headEnd type="none" w="med" len="med"/>
          <a:tailEnd type="none" w="med" len="med"/>
        </a:ln>
      </a:spPr>
      <a:bodyPr lIns="91425" tIns="45700" rIns="91425" bIns="45700" anchor="ctr" anchorCtr="0">
        <a:spAutoFit/>
      </a:bodyPr>
      <a:lstStyle>
        <a:defPPr>
          <a:defRPr/>
        </a:defPPr>
      </a:lstStyle>
    </a:spDef>
  </a:objectDefaults>
  <a:extraClrSchemeLst/>
</a:theme>
</file>

<file path=ppt/theme/theme3.xml><?xml version="1.0" encoding="utf-8"?>
<a:theme xmlns:a="http://schemas.openxmlformats.org/drawingml/2006/main" name="Custom Theme">
  <a:themeElements>
    <a:clrScheme name="JPSS">
      <a:dk1>
        <a:srgbClr val="000000"/>
      </a:dk1>
      <a:lt1>
        <a:srgbClr val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Blank">
  <a:themeElements>
    <a:clrScheme name="2_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18502</TotalTime>
  <Words>1180</Words>
  <Application>Microsoft Office PowerPoint</Application>
  <PresentationFormat>On-screen Show (4:3)</PresentationFormat>
  <Paragraphs>218</Paragraphs>
  <Slides>26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/>
      <vt:lpstr>1_Office Theme</vt:lpstr>
      <vt:lpstr>Custom Theme</vt:lpstr>
      <vt:lpstr>7_Blank</vt:lpstr>
      <vt:lpstr>3_Black</vt:lpstr>
      <vt:lpstr>Black</vt:lpstr>
      <vt:lpstr>PowerPoint Presentation</vt:lpstr>
      <vt:lpstr>JPSS provides…</vt:lpstr>
      <vt:lpstr>Top priority is supporting the 5 -7 day forecast SUCCESSFUL!!</vt:lpstr>
      <vt:lpstr>PowerPoint Presentation</vt:lpstr>
      <vt:lpstr>Feedback from the 2015 HWT Spring Experiment</vt:lpstr>
      <vt:lpstr>Blog Post: “NUCAPS Sample” May 13 - Midland, TX</vt:lpstr>
      <vt:lpstr>Example Blog Post: “West Texas Soundings” May 19 – Midland, TX</vt:lpstr>
      <vt:lpstr>New JPSS Snowfall Rate (SFR) Product   </vt:lpstr>
      <vt:lpstr>PowerPoint Presentation</vt:lpstr>
      <vt:lpstr>Fort McMurray Fire – Alberta Canada 80,000 People Evacuated (entire town)</vt:lpstr>
      <vt:lpstr>PowerPoint Presentation</vt:lpstr>
      <vt:lpstr>PowerPoint Presentation</vt:lpstr>
      <vt:lpstr>PowerPoint Presentation</vt:lpstr>
      <vt:lpstr>PowerPoint Presentation</vt:lpstr>
      <vt:lpstr>NOAA Demo Direct Readout Sites to reduce latency for rapid update forecast models and for more timely  situational awareness</vt:lpstr>
      <vt:lpstr>PowerPoint Presentation</vt:lpstr>
      <vt:lpstr>PowerPoint Presentation</vt:lpstr>
      <vt:lpstr>PowerPoint Presentation</vt:lpstr>
      <vt:lpstr>BACK-UP SLIDES</vt:lpstr>
      <vt:lpstr>Two significant product improvements </vt:lpstr>
      <vt:lpstr>PowerPoint Presentation</vt:lpstr>
      <vt:lpstr>PowerPoint Presentation</vt:lpstr>
      <vt:lpstr>  Significant improvement in latency</vt:lpstr>
      <vt:lpstr>Recent VIIRS flood product being used by Army Corp of Engineers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Polar Satellite System</dc:title>
  <dc:creator>John Furgerson</dc:creator>
  <cp:lastModifiedBy>Bill Sjoberg</cp:lastModifiedBy>
  <cp:revision>825</cp:revision>
  <cp:lastPrinted>2016-01-07T14:26:28Z</cp:lastPrinted>
  <dcterms:created xsi:type="dcterms:W3CDTF">2013-10-29T18:20:40Z</dcterms:created>
  <dcterms:modified xsi:type="dcterms:W3CDTF">2016-05-06T20:06:26Z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796FF2AB-1DDC-49BC-A130-F4108DA43838</vt:lpwstr>
  </property>
  <property fmtid="{D5CDD505-2E9C-101B-9397-08002B2CF9AE}" pid="3" name="ArticulatePath">
    <vt:lpwstr>IGARSS 2015</vt:lpwstr>
  </property>
</Properties>
</file>