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18" r:id="rId2"/>
    <p:sldId id="322" r:id="rId3"/>
    <p:sldId id="323" r:id="rId4"/>
    <p:sldId id="334" r:id="rId5"/>
    <p:sldId id="335" r:id="rId6"/>
    <p:sldId id="321" r:id="rId7"/>
    <p:sldId id="257" r:id="rId8"/>
    <p:sldId id="296" r:id="rId9"/>
    <p:sldId id="298" r:id="rId10"/>
    <p:sldId id="297" r:id="rId11"/>
    <p:sldId id="264" r:id="rId12"/>
    <p:sldId id="265" r:id="rId13"/>
    <p:sldId id="266" r:id="rId14"/>
    <p:sldId id="267" r:id="rId15"/>
    <p:sldId id="268" r:id="rId16"/>
    <p:sldId id="270" r:id="rId17"/>
    <p:sldId id="269" r:id="rId18"/>
    <p:sldId id="276" r:id="rId19"/>
    <p:sldId id="286" r:id="rId20"/>
    <p:sldId id="312" r:id="rId21"/>
    <p:sldId id="314" r:id="rId22"/>
    <p:sldId id="315" r:id="rId23"/>
    <p:sldId id="316" r:id="rId24"/>
    <p:sldId id="317" r:id="rId25"/>
    <p:sldId id="324" r:id="rId26"/>
    <p:sldId id="325" r:id="rId27"/>
    <p:sldId id="326" r:id="rId28"/>
    <p:sldId id="327" r:id="rId29"/>
    <p:sldId id="328" r:id="rId30"/>
    <p:sldId id="329" r:id="rId31"/>
    <p:sldId id="330" r:id="rId32"/>
    <p:sldId id="331" r:id="rId33"/>
    <p:sldId id="333" r:id="rId34"/>
    <p:sldId id="332" r:id="rId35"/>
    <p:sldId id="32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374" y="-1044"/>
      </p:cViewPr>
      <p:guideLst>
        <p:guide orient="horz" pos="2160"/>
        <p:guide pos="2880"/>
      </p:guideLst>
    </p:cSldViewPr>
  </p:slideViewPr>
  <p:notesTextViewPr>
    <p:cViewPr>
      <p:scale>
        <a:sx n="1" d="1"/>
        <a:sy n="1" d="1"/>
      </p:scale>
      <p:origin x="0" y="0"/>
    </p:cViewPr>
  </p:notesTextViewPr>
  <p:sorterViewPr>
    <p:cViewPr>
      <p:scale>
        <a:sx n="100" d="100"/>
        <a:sy n="100" d="100"/>
      </p:scale>
      <p:origin x="0" y="126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FBCC48-3389-4B53-AABD-E57FD2C1719A}" type="datetimeFigureOut">
              <a:rPr lang="en-US" smtClean="0"/>
              <a:t>6/18/2015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FD203E-77D9-4514-B5C7-BE2FF8D4381D}" type="slidenum">
              <a:rPr lang="en-US" smtClean="0"/>
              <a:t>‹#›</a:t>
            </a:fld>
            <a:endParaRPr lang="en-US"/>
          </a:p>
        </p:txBody>
      </p:sp>
    </p:spTree>
    <p:extLst>
      <p:ext uri="{BB962C8B-B14F-4D97-AF65-F5344CB8AC3E}">
        <p14:creationId xmlns:p14="http://schemas.microsoft.com/office/powerpoint/2010/main" val="342022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F985E4-A2C1-4793-9A93-93CA5253695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3821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F985E4-A2C1-4793-9A93-93CA5253695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382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F985E4-A2C1-4793-9A93-93CA5253695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382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eaLnBrk="0" hangingPunct="0">
              <a:spcBef>
                <a:spcPct val="30000"/>
              </a:spcBef>
              <a:defRPr sz="1200">
                <a:solidFill>
                  <a:schemeClr val="tx1"/>
                </a:solidFill>
                <a:latin typeface="Calibri" pitchFamily="34" charset="0"/>
                <a:ea typeface="MS PGothic" pitchFamily="34" charset="-128"/>
              </a:defRPr>
            </a:lvl1pPr>
            <a:lvl2pPr marL="735288" indent="-281965" defTabSz="917553" eaLnBrk="0" hangingPunct="0">
              <a:spcBef>
                <a:spcPct val="30000"/>
              </a:spcBef>
              <a:defRPr sz="1200">
                <a:solidFill>
                  <a:schemeClr val="tx1"/>
                </a:solidFill>
                <a:latin typeface="Calibri" pitchFamily="34" charset="0"/>
                <a:ea typeface="MS PGothic" pitchFamily="34" charset="-128"/>
              </a:defRPr>
            </a:lvl2pPr>
            <a:lvl3pPr marL="1130973" indent="-225883" defTabSz="917553" eaLnBrk="0" hangingPunct="0">
              <a:spcBef>
                <a:spcPct val="30000"/>
              </a:spcBef>
              <a:defRPr sz="1200">
                <a:solidFill>
                  <a:schemeClr val="tx1"/>
                </a:solidFill>
                <a:latin typeface="Calibri" pitchFamily="34" charset="0"/>
                <a:ea typeface="MS PGothic" pitchFamily="34" charset="-128"/>
              </a:defRPr>
            </a:lvl3pPr>
            <a:lvl4pPr marL="1582739" indent="-225883" defTabSz="917553" eaLnBrk="0" hangingPunct="0">
              <a:spcBef>
                <a:spcPct val="30000"/>
              </a:spcBef>
              <a:defRPr sz="1200">
                <a:solidFill>
                  <a:schemeClr val="tx1"/>
                </a:solidFill>
                <a:latin typeface="Calibri" pitchFamily="34" charset="0"/>
                <a:ea typeface="MS PGothic" pitchFamily="34" charset="-128"/>
              </a:defRPr>
            </a:lvl4pPr>
            <a:lvl5pPr marL="2036063" indent="-225883" defTabSz="917553" eaLnBrk="0" hangingPunct="0">
              <a:spcBef>
                <a:spcPct val="30000"/>
              </a:spcBef>
              <a:defRPr sz="1200">
                <a:solidFill>
                  <a:schemeClr val="tx1"/>
                </a:solidFill>
                <a:latin typeface="Calibri" pitchFamily="34" charset="0"/>
                <a:ea typeface="MS PGothic" pitchFamily="34" charset="-128"/>
              </a:defRPr>
            </a:lvl5pPr>
            <a:lvl6pPr marL="2484713" indent="-225883" defTabSz="91755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33364" indent="-225883" defTabSz="91755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82014" indent="-225883" defTabSz="91755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30665" indent="-225883" defTabSz="91755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37D657D-34F0-4074-8EDE-207C2B15902F}" type="slidenum">
              <a:rPr lang="en-US" altLang="en-US" smtClean="0">
                <a:solidFill>
                  <a:srgbClr val="000000"/>
                </a:solidFill>
              </a:rPr>
              <a:pPr eaLnBrk="1" hangingPunct="1">
                <a:spcBef>
                  <a:spcPct val="0"/>
                </a:spcBef>
              </a:pPr>
              <a:t>35</a:t>
            </a:fld>
            <a:endParaRPr lang="en-US" altLang="en-US" smtClean="0">
              <a:solidFill>
                <a:srgbClr val="000000"/>
              </a:solidFill>
            </a:endParaRPr>
          </a:p>
        </p:txBody>
      </p:sp>
      <p:sp>
        <p:nvSpPr>
          <p:cNvPr id="48131" name="Rectangle 2"/>
          <p:cNvSpPr>
            <a:spLocks noGrp="1" noRot="1" noChangeAspect="1" noTextEdit="1"/>
          </p:cNvSpPr>
          <p:nvPr>
            <p:ph type="sldImg"/>
          </p:nvPr>
        </p:nvSpPr>
        <p:spPr bwMode="auto">
          <a:xfrm>
            <a:off x="1616075" y="415925"/>
            <a:ext cx="3967163" cy="2976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4"/>
          <p:cNvSpPr>
            <a:spLocks noGrp="1"/>
          </p:cNvSpPr>
          <p:nvPr>
            <p:ph type="body" idx="1"/>
          </p:nvPr>
        </p:nvSpPr>
        <p:spPr>
          <a:xfrm>
            <a:off x="344764" y="3741295"/>
            <a:ext cx="6243016" cy="41113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4374" indent="-104374">
              <a:lnSpc>
                <a:spcPct val="90000"/>
              </a:lnSpc>
            </a:pPr>
            <a:endParaRPr lang="en-US" altLang="en-US" sz="11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59245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820954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92704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615003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76A6B-6E6E-4C9D-A496-174996BE4829}"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44908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76A6B-6E6E-4C9D-A496-174996BE4829}" type="datetimeFigureOut">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480474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76A6B-6E6E-4C9D-A496-174996BE4829}" type="datetimeFigureOut">
              <a:rPr lang="en-US" smtClean="0"/>
              <a:t>6/18/2015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164342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t>6/18/2015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14989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76A6B-6E6E-4C9D-A496-174996BE4829}" type="datetimeFigureOut">
              <a:rPr lang="en-US" smtClean="0"/>
              <a:t>6/18/2015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87932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23789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786009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21000">
              <a:schemeClr val="tx2">
                <a:lumMod val="40000"/>
                <a:lumOff val="60000"/>
              </a:schemeClr>
            </a:gs>
            <a:gs pos="100000">
              <a:schemeClr val="accent3">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76A6B-6E6E-4C9D-A496-174996BE4829}" type="datetimeFigureOut">
              <a:rPr lang="en-US" smtClean="0"/>
              <a:t>6/18/2015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060F2-3BF4-428D-80BE-82B207181A67}" type="slidenum">
              <a:rPr lang="en-US" smtClean="0"/>
              <a:t>‹#›</a:t>
            </a:fld>
            <a:endParaRPr lang="en-US"/>
          </a:p>
        </p:txBody>
      </p:sp>
    </p:spTree>
    <p:extLst>
      <p:ext uri="{BB962C8B-B14F-4D97-AF65-F5344CB8AC3E}">
        <p14:creationId xmlns:p14="http://schemas.microsoft.com/office/powerpoint/2010/main" val="3766622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goesrhwt.blogspot.com/" TargetMode="Externa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hyperlink" Target="http://goesrhwt.blogspot.com/search/label/NUCAPS" TargetMode="Externa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http://hwt.nssl.noaa.gov/ew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1.pn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559" y="818745"/>
            <a:ext cx="9144000" cy="1314855"/>
          </a:xfrm>
          <a:effectLst>
            <a:outerShdw blurRad="50800" dist="38100" dir="2700000" algn="tl" rotWithShape="0">
              <a:prstClr val="black">
                <a:alpha val="40000"/>
              </a:prstClr>
            </a:outerShdw>
          </a:effectLst>
        </p:spPr>
        <p:txBody>
          <a:bodyPr anchor="t" anchorCtr="0">
            <a:normAutofit fontScale="90000"/>
          </a:bodyPr>
          <a:lstStyle/>
          <a:p>
            <a:r>
              <a:rPr lang="en-US" sz="6000" dirty="0" smtClean="0"/>
              <a:t>NUCAPS Training Resources </a:t>
            </a:r>
            <a:br>
              <a:rPr lang="en-US" sz="6000" dirty="0" smtClean="0"/>
            </a:br>
            <a:r>
              <a:rPr lang="en-US" sz="6000" dirty="0" smtClean="0"/>
              <a:t>and Development </a:t>
            </a:r>
            <a:r>
              <a:rPr lang="en-US" sz="4400" dirty="0" smtClean="0">
                <a:solidFill>
                  <a:srgbClr val="FFFFCC"/>
                </a:solidFill>
                <a:effectLst>
                  <a:outerShdw blurRad="38100" dist="38100" dir="2700000" algn="tl">
                    <a:srgbClr val="000000">
                      <a:alpha val="43137"/>
                    </a:srgbClr>
                  </a:outerShdw>
                </a:effectLst>
              </a:rPr>
              <a:t/>
            </a:r>
            <a:br>
              <a:rPr lang="en-US" sz="4400" dirty="0" smtClean="0">
                <a:solidFill>
                  <a:srgbClr val="FFFFCC"/>
                </a:solidFill>
                <a:effectLst>
                  <a:outerShdw blurRad="38100" dist="38100" dir="2700000" algn="tl">
                    <a:srgbClr val="000000">
                      <a:alpha val="43137"/>
                    </a:srgbClr>
                  </a:outerShdw>
                </a:effectLst>
              </a:rPr>
            </a:br>
            <a:r>
              <a:rPr lang="en-US" sz="4400" dirty="0" smtClean="0">
                <a:solidFill>
                  <a:srgbClr val="FFFFCC"/>
                </a:solidFill>
                <a:effectLst>
                  <a:outerShdw blurRad="38100" dist="38100" dir="2700000" algn="tl">
                    <a:srgbClr val="000000">
                      <a:alpha val="43137"/>
                    </a:srgbClr>
                  </a:outerShdw>
                </a:effectLst>
              </a:rPr>
              <a:t/>
            </a:r>
            <a:br>
              <a:rPr lang="en-US" sz="4400" dirty="0" smtClean="0">
                <a:solidFill>
                  <a:srgbClr val="FFFFCC"/>
                </a:solidFill>
                <a:effectLst>
                  <a:outerShdw blurRad="38100" dist="38100" dir="2700000" algn="tl">
                    <a:srgbClr val="000000">
                      <a:alpha val="43137"/>
                    </a:srgbClr>
                  </a:outerShdw>
                </a:effectLst>
              </a:rPr>
            </a:br>
            <a:endParaRPr lang="en-US" sz="3600" i="1" dirty="0">
              <a:solidFill>
                <a:srgbClr val="FFFFCC"/>
              </a:solidFill>
              <a:effectLst>
                <a:outerShdw blurRad="38100" dist="38100" dir="2700000" algn="tl">
                  <a:srgbClr val="000000">
                    <a:alpha val="43137"/>
                  </a:srgbClr>
                </a:outerShdw>
              </a:effectLst>
              <a:latin typeface="Calibri" pitchFamily="34" charset="0"/>
            </a:endParaRPr>
          </a:p>
        </p:txBody>
      </p:sp>
      <p:sp>
        <p:nvSpPr>
          <p:cNvPr id="3" name="Subtitle 2"/>
          <p:cNvSpPr>
            <a:spLocks noGrp="1"/>
          </p:cNvSpPr>
          <p:nvPr>
            <p:ph type="subTitle" idx="1"/>
          </p:nvPr>
        </p:nvSpPr>
        <p:spPr>
          <a:xfrm>
            <a:off x="1371600" y="3657600"/>
            <a:ext cx="6477000" cy="2743200"/>
          </a:xfrm>
        </p:spPr>
        <p:txBody>
          <a:bodyPr>
            <a:normAutofit/>
          </a:bodyPr>
          <a:lstStyle/>
          <a:p>
            <a:pPr marL="0" indent="0">
              <a:buNone/>
            </a:pPr>
            <a:r>
              <a:rPr lang="en-US" sz="2900" b="1" dirty="0" smtClean="0">
                <a:solidFill>
                  <a:schemeClr val="tx1"/>
                </a:solidFill>
                <a:effectLst>
                  <a:outerShdw blurRad="38100" dist="38100" dir="2700000" algn="tl">
                    <a:srgbClr val="000000">
                      <a:alpha val="43137"/>
                    </a:srgbClr>
                  </a:outerShdw>
                </a:effectLst>
              </a:rPr>
              <a:t>Brian Motta</a:t>
            </a:r>
          </a:p>
          <a:p>
            <a:pPr marL="0" indent="0">
              <a:buNone/>
            </a:pPr>
            <a:r>
              <a:rPr lang="en-US" dirty="0" smtClean="0">
                <a:solidFill>
                  <a:schemeClr val="tx1"/>
                </a:solidFill>
                <a:effectLst>
                  <a:outerShdw blurRad="38100" dist="38100" dir="2700000" algn="tl">
                    <a:srgbClr val="000000">
                      <a:alpha val="43137"/>
                    </a:srgbClr>
                  </a:outerShdw>
                </a:effectLst>
              </a:rPr>
              <a:t>NOAA/NWS </a:t>
            </a:r>
          </a:p>
          <a:p>
            <a:pPr marL="0" indent="0">
              <a:buNone/>
            </a:pPr>
            <a:r>
              <a:rPr lang="en-US" dirty="0" smtClean="0">
                <a:solidFill>
                  <a:schemeClr val="tx1"/>
                </a:solidFill>
                <a:effectLst>
                  <a:outerShdw blurRad="38100" dist="38100" dir="2700000" algn="tl">
                    <a:srgbClr val="000000">
                      <a:alpha val="43137"/>
                    </a:srgbClr>
                  </a:outerShdw>
                </a:effectLst>
              </a:rPr>
              <a:t>Office of the Chief Learning Officer</a:t>
            </a:r>
          </a:p>
          <a:p>
            <a:pPr marL="0" indent="0">
              <a:buNone/>
            </a:pPr>
            <a:r>
              <a:rPr lang="en-US" dirty="0" smtClean="0">
                <a:solidFill>
                  <a:schemeClr val="tx1"/>
                </a:solidFill>
                <a:effectLst>
                  <a:outerShdw blurRad="38100" dist="38100" dir="2700000" algn="tl">
                    <a:srgbClr val="000000">
                      <a:alpha val="43137"/>
                    </a:srgbClr>
                  </a:outerShdw>
                </a:effectLst>
              </a:rPr>
              <a:t>Forecast Decision Training Division</a:t>
            </a:r>
          </a:p>
        </p:txBody>
      </p:sp>
    </p:spTree>
    <p:extLst>
      <p:ext uri="{BB962C8B-B14F-4D97-AF65-F5344CB8AC3E}">
        <p14:creationId xmlns:p14="http://schemas.microsoft.com/office/powerpoint/2010/main" val="3949374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Effective vertical resolution </a:t>
            </a:r>
            <a:br>
              <a:rPr lang="en-US" dirty="0" smtClean="0"/>
            </a:br>
            <a:r>
              <a:rPr lang="en-US" dirty="0" smtClean="0"/>
              <a:t>(Southern Great Plains)</a:t>
            </a:r>
            <a:endParaRPr lang="en-US" dirty="0"/>
          </a:p>
        </p:txBody>
      </p:sp>
      <p:pic>
        <p:nvPicPr>
          <p:cNvPr id="7" name="Content Placeholder 6" descr="Screen Shot 2015-03-15 at 11.13.2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935" r="-1765"/>
          <a:stretch/>
        </p:blipFill>
        <p:spPr>
          <a:xfrm>
            <a:off x="1174750" y="1439955"/>
            <a:ext cx="6381750" cy="5154213"/>
          </a:xfrm>
        </p:spPr>
      </p:pic>
      <p:sp>
        <p:nvSpPr>
          <p:cNvPr id="8" name="TextBox 7"/>
          <p:cNvSpPr txBox="1"/>
          <p:nvPr/>
        </p:nvSpPr>
        <p:spPr>
          <a:xfrm>
            <a:off x="5600744" y="6130211"/>
            <a:ext cx="1625252" cy="307777"/>
          </a:xfrm>
          <a:prstGeom prst="rect">
            <a:avLst/>
          </a:prstGeom>
          <a:noFill/>
        </p:spPr>
        <p:txBody>
          <a:bodyPr wrap="none" rtlCol="0">
            <a:spAutoFit/>
          </a:bodyPr>
          <a:lstStyle/>
          <a:p>
            <a:r>
              <a:rPr lang="en-US" sz="1400" dirty="0" err="1" smtClean="0"/>
              <a:t>E.Maddy</a:t>
            </a:r>
            <a:r>
              <a:rPr lang="en-US" sz="1400" dirty="0" smtClean="0"/>
              <a:t>, IEEE 2008 </a:t>
            </a:r>
            <a:endParaRPr lang="en-US" sz="1400" dirty="0"/>
          </a:p>
        </p:txBody>
      </p:sp>
    </p:spTree>
    <p:extLst>
      <p:ext uri="{BB962C8B-B14F-4D97-AF65-F5344CB8AC3E}">
        <p14:creationId xmlns:p14="http://schemas.microsoft.com/office/powerpoint/2010/main" val="2260687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505231"/>
          </a:xfrm>
          <a:prstGeom prst="rect">
            <a:avLst/>
          </a:prstGeom>
        </p:spPr>
      </p:pic>
      <p:sp>
        <p:nvSpPr>
          <p:cNvPr id="2" name="Oval 1"/>
          <p:cNvSpPr/>
          <p:nvPr/>
        </p:nvSpPr>
        <p:spPr>
          <a:xfrm>
            <a:off x="3306942" y="2530978"/>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62601" y="1295400"/>
            <a:ext cx="3429000" cy="1477328"/>
          </a:xfrm>
          <a:prstGeom prst="rect">
            <a:avLst/>
          </a:prstGeom>
          <a:solidFill>
            <a:srgbClr val="FFFF00"/>
          </a:solidFill>
        </p:spPr>
        <p:txBody>
          <a:bodyPr wrap="square" rtlCol="0">
            <a:spAutoFit/>
          </a:bodyPr>
          <a:lstStyle/>
          <a:p>
            <a:r>
              <a:rPr lang="en-US" b="1" dirty="0" smtClean="0">
                <a:solidFill>
                  <a:srgbClr val="FF0000"/>
                </a:solidFill>
              </a:rPr>
              <a:t>NUCAPS Sounding Points overlain over a Visible Suomi NPP Image</a:t>
            </a:r>
          </a:p>
          <a:p>
            <a:endParaRPr lang="en-US" b="1" dirty="0">
              <a:solidFill>
                <a:srgbClr val="FF0000"/>
              </a:solidFill>
            </a:endParaRPr>
          </a:p>
          <a:p>
            <a:r>
              <a:rPr lang="en-US" b="1" dirty="0" smtClean="0">
                <a:solidFill>
                  <a:srgbClr val="FF0000"/>
                </a:solidFill>
              </a:rPr>
              <a:t>4 Points to examine:</a:t>
            </a:r>
          </a:p>
          <a:p>
            <a:pPr marL="342900" indent="-342900">
              <a:buAutoNum type="arabicPeriod"/>
            </a:pPr>
            <a:r>
              <a:rPr lang="en-US" b="1" dirty="0" smtClean="0">
                <a:solidFill>
                  <a:srgbClr val="FF0000"/>
                </a:solidFill>
              </a:rPr>
              <a:t>NC in clear air</a:t>
            </a:r>
          </a:p>
        </p:txBody>
      </p:sp>
      <p:cxnSp>
        <p:nvCxnSpPr>
          <p:cNvPr id="12" name="Straight Arrow Connector 11"/>
          <p:cNvCxnSpPr>
            <a:endCxn id="2" idx="7"/>
          </p:cNvCxnSpPr>
          <p:nvPr/>
        </p:nvCxnSpPr>
        <p:spPr>
          <a:xfrm flipH="1" flipV="1">
            <a:off x="3371983" y="2542137"/>
            <a:ext cx="2185917" cy="650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724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505231"/>
          </a:xfrm>
          <a:prstGeom prst="rect">
            <a:avLst/>
          </a:prstGeom>
        </p:spPr>
      </p:pic>
      <p:sp>
        <p:nvSpPr>
          <p:cNvPr id="2" name="Oval 1"/>
          <p:cNvSpPr/>
          <p:nvPr/>
        </p:nvSpPr>
        <p:spPr>
          <a:xfrm>
            <a:off x="3306942" y="2530978"/>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971800" y="3124200"/>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62601" y="1295400"/>
            <a:ext cx="3429000" cy="1754326"/>
          </a:xfrm>
          <a:prstGeom prst="rect">
            <a:avLst/>
          </a:prstGeom>
          <a:solidFill>
            <a:srgbClr val="FFFF00"/>
          </a:solidFill>
        </p:spPr>
        <p:txBody>
          <a:bodyPr wrap="square" rtlCol="0">
            <a:spAutoFit/>
          </a:bodyPr>
          <a:lstStyle/>
          <a:p>
            <a:r>
              <a:rPr lang="en-US" b="1" dirty="0" smtClean="0">
                <a:solidFill>
                  <a:srgbClr val="FF0000"/>
                </a:solidFill>
              </a:rPr>
              <a:t>NUCAPS Sounding Points overlain over a Visible Suomi NPP Image</a:t>
            </a:r>
          </a:p>
          <a:p>
            <a:endParaRPr lang="en-US" b="1" dirty="0">
              <a:solidFill>
                <a:srgbClr val="FF0000"/>
              </a:solidFill>
            </a:endParaRPr>
          </a:p>
          <a:p>
            <a:r>
              <a:rPr lang="en-US" b="1" dirty="0" smtClean="0">
                <a:solidFill>
                  <a:srgbClr val="FF0000"/>
                </a:solidFill>
              </a:rPr>
              <a:t>4 Points to examine:</a:t>
            </a:r>
          </a:p>
          <a:p>
            <a:pPr marL="342900" indent="-342900">
              <a:buAutoNum type="arabicPeriod"/>
            </a:pPr>
            <a:r>
              <a:rPr lang="en-US" b="1" dirty="0" smtClean="0">
                <a:solidFill>
                  <a:srgbClr val="FF0000"/>
                </a:solidFill>
              </a:rPr>
              <a:t>NC in clear air</a:t>
            </a:r>
          </a:p>
          <a:p>
            <a:pPr marL="342900" indent="-342900">
              <a:buAutoNum type="arabicPeriod"/>
            </a:pPr>
            <a:r>
              <a:rPr lang="en-US" b="1" dirty="0" smtClean="0">
                <a:solidFill>
                  <a:srgbClr val="FF0000"/>
                </a:solidFill>
              </a:rPr>
              <a:t>NC near cloud edge</a:t>
            </a:r>
          </a:p>
        </p:txBody>
      </p:sp>
      <p:cxnSp>
        <p:nvCxnSpPr>
          <p:cNvPr id="11" name="Straight Arrow Connector 10"/>
          <p:cNvCxnSpPr>
            <a:endCxn id="4" idx="7"/>
          </p:cNvCxnSpPr>
          <p:nvPr/>
        </p:nvCxnSpPr>
        <p:spPr>
          <a:xfrm flipH="1">
            <a:off x="3036841" y="2892638"/>
            <a:ext cx="2490382" cy="2427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2" idx="7"/>
          </p:cNvCxnSpPr>
          <p:nvPr/>
        </p:nvCxnSpPr>
        <p:spPr>
          <a:xfrm flipH="1" flipV="1">
            <a:off x="3371983" y="2542137"/>
            <a:ext cx="2185917" cy="650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1140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505231"/>
          </a:xfrm>
          <a:prstGeom prst="rect">
            <a:avLst/>
          </a:prstGeom>
        </p:spPr>
      </p:pic>
      <p:sp>
        <p:nvSpPr>
          <p:cNvPr id="2" name="Oval 1"/>
          <p:cNvSpPr/>
          <p:nvPr/>
        </p:nvSpPr>
        <p:spPr>
          <a:xfrm>
            <a:off x="3306942" y="2530978"/>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971800" y="3124200"/>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629003" y="2895600"/>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62601" y="1295400"/>
            <a:ext cx="3429000" cy="2031325"/>
          </a:xfrm>
          <a:prstGeom prst="rect">
            <a:avLst/>
          </a:prstGeom>
          <a:solidFill>
            <a:srgbClr val="FFFF00"/>
          </a:solidFill>
        </p:spPr>
        <p:txBody>
          <a:bodyPr wrap="square" rtlCol="0">
            <a:spAutoFit/>
          </a:bodyPr>
          <a:lstStyle/>
          <a:p>
            <a:r>
              <a:rPr lang="en-US" b="1" dirty="0" smtClean="0">
                <a:solidFill>
                  <a:srgbClr val="FF0000"/>
                </a:solidFill>
              </a:rPr>
              <a:t>NUCAPS Sounding Points overlain over a Visible Suomi NPP Image</a:t>
            </a:r>
          </a:p>
          <a:p>
            <a:endParaRPr lang="en-US" b="1" dirty="0">
              <a:solidFill>
                <a:srgbClr val="FF0000"/>
              </a:solidFill>
            </a:endParaRPr>
          </a:p>
          <a:p>
            <a:r>
              <a:rPr lang="en-US" b="1" dirty="0" smtClean="0">
                <a:solidFill>
                  <a:srgbClr val="FF0000"/>
                </a:solidFill>
              </a:rPr>
              <a:t>4 Points to examine:</a:t>
            </a:r>
          </a:p>
          <a:p>
            <a:pPr marL="342900" indent="-342900">
              <a:buAutoNum type="arabicPeriod"/>
            </a:pPr>
            <a:r>
              <a:rPr lang="en-US" b="1" dirty="0" smtClean="0">
                <a:solidFill>
                  <a:srgbClr val="FF0000"/>
                </a:solidFill>
              </a:rPr>
              <a:t>NC in clear air</a:t>
            </a:r>
          </a:p>
          <a:p>
            <a:pPr marL="342900" indent="-342900">
              <a:buAutoNum type="arabicPeriod"/>
            </a:pPr>
            <a:r>
              <a:rPr lang="en-US" b="1" dirty="0" smtClean="0">
                <a:solidFill>
                  <a:srgbClr val="FF0000"/>
                </a:solidFill>
              </a:rPr>
              <a:t>NC near cloud edge</a:t>
            </a:r>
          </a:p>
          <a:p>
            <a:pPr marL="342900" indent="-342900">
              <a:buAutoNum type="arabicPeriod"/>
            </a:pPr>
            <a:r>
              <a:rPr lang="en-US" b="1" dirty="0" smtClean="0">
                <a:solidFill>
                  <a:srgbClr val="FF0000"/>
                </a:solidFill>
              </a:rPr>
              <a:t>KY is deep clouds</a:t>
            </a:r>
          </a:p>
        </p:txBody>
      </p:sp>
      <p:cxnSp>
        <p:nvCxnSpPr>
          <p:cNvPr id="11" name="Straight Arrow Connector 10"/>
          <p:cNvCxnSpPr>
            <a:endCxn id="4" idx="7"/>
          </p:cNvCxnSpPr>
          <p:nvPr/>
        </p:nvCxnSpPr>
        <p:spPr>
          <a:xfrm flipH="1">
            <a:off x="3036841" y="2892638"/>
            <a:ext cx="2490382" cy="2427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2" idx="7"/>
          </p:cNvCxnSpPr>
          <p:nvPr/>
        </p:nvCxnSpPr>
        <p:spPr>
          <a:xfrm flipH="1" flipV="1">
            <a:off x="3371983" y="2542137"/>
            <a:ext cx="2185917" cy="650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590800" y="3124200"/>
            <a:ext cx="2967100" cy="619015"/>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6" idx="5"/>
          </p:cNvCxnSpPr>
          <p:nvPr/>
        </p:nvCxnSpPr>
        <p:spPr>
          <a:xfrm flipH="1" flipV="1">
            <a:off x="1694044" y="2960641"/>
            <a:ext cx="920859" cy="7825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114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505231"/>
          </a:xfrm>
          <a:prstGeom prst="rect">
            <a:avLst/>
          </a:prstGeom>
        </p:spPr>
      </p:pic>
      <p:sp>
        <p:nvSpPr>
          <p:cNvPr id="2" name="Oval 1"/>
          <p:cNvSpPr/>
          <p:nvPr/>
        </p:nvSpPr>
        <p:spPr>
          <a:xfrm>
            <a:off x="3306942" y="2530978"/>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971800" y="3124200"/>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629003" y="2895600"/>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14601" y="5181105"/>
            <a:ext cx="76200" cy="7620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62601" y="1295400"/>
            <a:ext cx="3429000" cy="2308324"/>
          </a:xfrm>
          <a:prstGeom prst="rect">
            <a:avLst/>
          </a:prstGeom>
          <a:solidFill>
            <a:srgbClr val="FFFF00"/>
          </a:solidFill>
        </p:spPr>
        <p:txBody>
          <a:bodyPr wrap="square" rtlCol="0">
            <a:spAutoFit/>
          </a:bodyPr>
          <a:lstStyle/>
          <a:p>
            <a:r>
              <a:rPr lang="en-US" b="1" dirty="0" smtClean="0">
                <a:solidFill>
                  <a:srgbClr val="FF0000"/>
                </a:solidFill>
              </a:rPr>
              <a:t>NUCAPS Sounding Points overlain over a Visible Suomi NPP Image</a:t>
            </a:r>
          </a:p>
          <a:p>
            <a:endParaRPr lang="en-US" b="1" dirty="0">
              <a:solidFill>
                <a:srgbClr val="FF0000"/>
              </a:solidFill>
            </a:endParaRPr>
          </a:p>
          <a:p>
            <a:r>
              <a:rPr lang="en-US" b="1" dirty="0" smtClean="0">
                <a:solidFill>
                  <a:srgbClr val="FF0000"/>
                </a:solidFill>
              </a:rPr>
              <a:t>4 Points to examine:</a:t>
            </a:r>
          </a:p>
          <a:p>
            <a:pPr marL="342900" indent="-342900">
              <a:buAutoNum type="arabicPeriod"/>
            </a:pPr>
            <a:r>
              <a:rPr lang="en-US" b="1" dirty="0" smtClean="0">
                <a:solidFill>
                  <a:srgbClr val="FF0000"/>
                </a:solidFill>
              </a:rPr>
              <a:t>NC in clear air</a:t>
            </a:r>
          </a:p>
          <a:p>
            <a:pPr marL="342900" indent="-342900">
              <a:buAutoNum type="arabicPeriod"/>
            </a:pPr>
            <a:r>
              <a:rPr lang="en-US" b="1" dirty="0" smtClean="0">
                <a:solidFill>
                  <a:srgbClr val="FF0000"/>
                </a:solidFill>
              </a:rPr>
              <a:t>NC near cloud edge</a:t>
            </a:r>
          </a:p>
          <a:p>
            <a:pPr marL="342900" indent="-342900">
              <a:buAutoNum type="arabicPeriod"/>
            </a:pPr>
            <a:r>
              <a:rPr lang="en-US" b="1" dirty="0" smtClean="0">
                <a:solidFill>
                  <a:srgbClr val="FF0000"/>
                </a:solidFill>
              </a:rPr>
              <a:t>KY is deep clouds</a:t>
            </a:r>
          </a:p>
          <a:p>
            <a:pPr marL="342900" indent="-342900">
              <a:buAutoNum type="arabicPeriod"/>
            </a:pPr>
            <a:r>
              <a:rPr lang="en-US" b="1" dirty="0" smtClean="0">
                <a:solidFill>
                  <a:srgbClr val="FF0000"/>
                </a:solidFill>
              </a:rPr>
              <a:t>Sarasota FL</a:t>
            </a:r>
            <a:endParaRPr lang="en-US" b="1" dirty="0">
              <a:solidFill>
                <a:srgbClr val="FF0000"/>
              </a:solidFill>
            </a:endParaRPr>
          </a:p>
        </p:txBody>
      </p:sp>
      <p:cxnSp>
        <p:nvCxnSpPr>
          <p:cNvPr id="7" name="Straight Arrow Connector 6"/>
          <p:cNvCxnSpPr/>
          <p:nvPr/>
        </p:nvCxnSpPr>
        <p:spPr>
          <a:xfrm flipH="1">
            <a:off x="3590801" y="3438415"/>
            <a:ext cx="1971800" cy="17426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4" idx="7"/>
          </p:cNvCxnSpPr>
          <p:nvPr/>
        </p:nvCxnSpPr>
        <p:spPr>
          <a:xfrm flipH="1">
            <a:off x="3036841" y="2892638"/>
            <a:ext cx="2490382" cy="2427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2" idx="7"/>
          </p:cNvCxnSpPr>
          <p:nvPr/>
        </p:nvCxnSpPr>
        <p:spPr>
          <a:xfrm flipH="1" flipV="1">
            <a:off x="3371983" y="2542137"/>
            <a:ext cx="2185917" cy="650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590800" y="3124200"/>
            <a:ext cx="2967100" cy="619015"/>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6" idx="5"/>
          </p:cNvCxnSpPr>
          <p:nvPr/>
        </p:nvCxnSpPr>
        <p:spPr>
          <a:xfrm flipH="1" flipV="1">
            <a:off x="1694044" y="2960641"/>
            <a:ext cx="920859" cy="7825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114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0946"/>
            <a:ext cx="9144000" cy="4516108"/>
          </a:xfrm>
          <a:prstGeom prst="rect">
            <a:avLst/>
          </a:prstGeom>
        </p:spPr>
      </p:pic>
      <p:sp>
        <p:nvSpPr>
          <p:cNvPr id="3" name="TextBox 2"/>
          <p:cNvSpPr txBox="1"/>
          <p:nvPr/>
        </p:nvSpPr>
        <p:spPr>
          <a:xfrm>
            <a:off x="2438400" y="6248400"/>
            <a:ext cx="2450223" cy="369332"/>
          </a:xfrm>
          <a:prstGeom prst="rect">
            <a:avLst/>
          </a:prstGeom>
          <a:noFill/>
        </p:spPr>
        <p:txBody>
          <a:bodyPr wrap="none" rtlCol="0">
            <a:spAutoFit/>
          </a:bodyPr>
          <a:lstStyle/>
          <a:p>
            <a:r>
              <a:rPr lang="en-US" dirty="0" smtClean="0"/>
              <a:t>Clear Air, North Carolina</a:t>
            </a:r>
            <a:endParaRPr lang="en-US" dirty="0"/>
          </a:p>
        </p:txBody>
      </p:sp>
    </p:spTree>
    <p:extLst>
      <p:ext uri="{BB962C8B-B14F-4D97-AF65-F5344CB8AC3E}">
        <p14:creationId xmlns:p14="http://schemas.microsoft.com/office/powerpoint/2010/main" val="2252981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0946"/>
            <a:ext cx="9144000" cy="4516108"/>
          </a:xfrm>
          <a:prstGeom prst="rect">
            <a:avLst/>
          </a:prstGeom>
        </p:spPr>
      </p:pic>
      <p:sp>
        <p:nvSpPr>
          <p:cNvPr id="4" name="TextBox 3"/>
          <p:cNvSpPr txBox="1"/>
          <p:nvPr/>
        </p:nvSpPr>
        <p:spPr>
          <a:xfrm>
            <a:off x="2438400" y="6248400"/>
            <a:ext cx="2716385" cy="369332"/>
          </a:xfrm>
          <a:prstGeom prst="rect">
            <a:avLst/>
          </a:prstGeom>
          <a:noFill/>
        </p:spPr>
        <p:txBody>
          <a:bodyPr wrap="none" rtlCol="0">
            <a:spAutoFit/>
          </a:bodyPr>
          <a:lstStyle/>
          <a:p>
            <a:r>
              <a:rPr lang="en-US" dirty="0" smtClean="0"/>
              <a:t>Cloud Edge, North Carolina</a:t>
            </a:r>
            <a:endParaRPr lang="en-US" dirty="0"/>
          </a:p>
        </p:txBody>
      </p:sp>
    </p:spTree>
    <p:extLst>
      <p:ext uri="{BB962C8B-B14F-4D97-AF65-F5344CB8AC3E}">
        <p14:creationId xmlns:p14="http://schemas.microsoft.com/office/powerpoint/2010/main" val="3402583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0946"/>
            <a:ext cx="9144000" cy="4516108"/>
          </a:xfrm>
          <a:prstGeom prst="rect">
            <a:avLst/>
          </a:prstGeom>
        </p:spPr>
      </p:pic>
      <p:sp>
        <p:nvSpPr>
          <p:cNvPr id="3" name="TextBox 2"/>
          <p:cNvSpPr txBox="1"/>
          <p:nvPr/>
        </p:nvSpPr>
        <p:spPr>
          <a:xfrm>
            <a:off x="2438400" y="6248400"/>
            <a:ext cx="2331216" cy="369332"/>
          </a:xfrm>
          <a:prstGeom prst="rect">
            <a:avLst/>
          </a:prstGeom>
          <a:noFill/>
        </p:spPr>
        <p:txBody>
          <a:bodyPr wrap="none" rtlCol="0">
            <a:spAutoFit/>
          </a:bodyPr>
          <a:lstStyle/>
          <a:p>
            <a:r>
              <a:rPr lang="en-US" dirty="0" smtClean="0"/>
              <a:t>Deep Clouds, Kentucky</a:t>
            </a:r>
            <a:endParaRPr lang="en-US" dirty="0"/>
          </a:p>
        </p:txBody>
      </p:sp>
    </p:spTree>
    <p:extLst>
      <p:ext uri="{BB962C8B-B14F-4D97-AF65-F5344CB8AC3E}">
        <p14:creationId xmlns:p14="http://schemas.microsoft.com/office/powerpoint/2010/main" val="203176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9294"/>
            <a:ext cx="9144000" cy="5619411"/>
          </a:xfrm>
          <a:prstGeom prst="rect">
            <a:avLst/>
          </a:prstGeom>
        </p:spPr>
      </p:pic>
      <p:sp>
        <p:nvSpPr>
          <p:cNvPr id="3" name="TextBox 2"/>
          <p:cNvSpPr txBox="1"/>
          <p:nvPr/>
        </p:nvSpPr>
        <p:spPr>
          <a:xfrm>
            <a:off x="2438400" y="6248400"/>
            <a:ext cx="2450223" cy="369332"/>
          </a:xfrm>
          <a:prstGeom prst="rect">
            <a:avLst/>
          </a:prstGeom>
          <a:noFill/>
        </p:spPr>
        <p:txBody>
          <a:bodyPr wrap="none" rtlCol="0">
            <a:spAutoFit/>
          </a:bodyPr>
          <a:lstStyle/>
          <a:p>
            <a:r>
              <a:rPr lang="en-US" dirty="0" smtClean="0"/>
              <a:t>Clear Air, North Carolina</a:t>
            </a:r>
            <a:endParaRPr lang="en-US" dirty="0"/>
          </a:p>
        </p:txBody>
      </p:sp>
    </p:spTree>
    <p:extLst>
      <p:ext uri="{BB962C8B-B14F-4D97-AF65-F5344CB8AC3E}">
        <p14:creationId xmlns:p14="http://schemas.microsoft.com/office/powerpoint/2010/main" val="10575771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9294"/>
            <a:ext cx="9144000" cy="5619411"/>
          </a:xfrm>
          <a:prstGeom prst="rect">
            <a:avLst/>
          </a:prstGeom>
        </p:spPr>
      </p:pic>
      <p:cxnSp>
        <p:nvCxnSpPr>
          <p:cNvPr id="4" name="Straight Arrow Connector 3"/>
          <p:cNvCxnSpPr>
            <a:stCxn id="6" idx="0"/>
          </p:cNvCxnSpPr>
          <p:nvPr/>
        </p:nvCxnSpPr>
        <p:spPr>
          <a:xfrm flipV="1">
            <a:off x="7137974" y="5715002"/>
            <a:ext cx="0" cy="685798"/>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86400" y="6400800"/>
            <a:ext cx="3303148" cy="369332"/>
          </a:xfrm>
          <a:prstGeom prst="rect">
            <a:avLst/>
          </a:prstGeom>
          <a:noFill/>
          <a:ln>
            <a:solidFill>
              <a:srgbClr val="C00000"/>
            </a:solidFill>
          </a:ln>
        </p:spPr>
        <p:txBody>
          <a:bodyPr wrap="none" rtlCol="0">
            <a:spAutoFit/>
          </a:bodyPr>
          <a:lstStyle/>
          <a:p>
            <a:r>
              <a:rPr lang="en-US" dirty="0" smtClean="0"/>
              <a:t>Click on ‘Show Text’ to see values</a:t>
            </a:r>
            <a:endParaRPr lang="en-US" dirty="0"/>
          </a:p>
        </p:txBody>
      </p:sp>
      <p:sp>
        <p:nvSpPr>
          <p:cNvPr id="11" name="TextBox 10"/>
          <p:cNvSpPr txBox="1"/>
          <p:nvPr/>
        </p:nvSpPr>
        <p:spPr>
          <a:xfrm>
            <a:off x="2438400" y="6248400"/>
            <a:ext cx="2450223" cy="369332"/>
          </a:xfrm>
          <a:prstGeom prst="rect">
            <a:avLst/>
          </a:prstGeom>
          <a:noFill/>
        </p:spPr>
        <p:txBody>
          <a:bodyPr wrap="none" rtlCol="0">
            <a:spAutoFit/>
          </a:bodyPr>
          <a:lstStyle/>
          <a:p>
            <a:r>
              <a:rPr lang="en-US" dirty="0" smtClean="0"/>
              <a:t>Clear Air, North Carolina</a:t>
            </a:r>
            <a:endParaRPr lang="en-US" dirty="0"/>
          </a:p>
        </p:txBody>
      </p:sp>
    </p:spTree>
    <p:extLst>
      <p:ext uri="{BB962C8B-B14F-4D97-AF65-F5344CB8AC3E}">
        <p14:creationId xmlns:p14="http://schemas.microsoft.com/office/powerpoint/2010/main" val="3043604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559" y="818745"/>
            <a:ext cx="9144000" cy="1314855"/>
          </a:xfrm>
          <a:effectLst>
            <a:outerShdw blurRad="50800" dist="38100" dir="2700000" algn="tl" rotWithShape="0">
              <a:prstClr val="black">
                <a:alpha val="40000"/>
              </a:prstClr>
            </a:outerShdw>
          </a:effectLst>
        </p:spPr>
        <p:txBody>
          <a:bodyPr anchor="t" anchorCtr="0">
            <a:normAutofit fontScale="90000"/>
          </a:bodyPr>
          <a:lstStyle/>
          <a:p>
            <a:r>
              <a:rPr lang="en-US" sz="6000" dirty="0" smtClean="0"/>
              <a:t>Outline </a:t>
            </a:r>
            <a:r>
              <a:rPr lang="en-US" sz="4400" dirty="0" smtClean="0">
                <a:solidFill>
                  <a:srgbClr val="FFFFCC"/>
                </a:solidFill>
                <a:effectLst>
                  <a:outerShdw blurRad="38100" dist="38100" dir="2700000" algn="tl">
                    <a:srgbClr val="000000">
                      <a:alpha val="43137"/>
                    </a:srgbClr>
                  </a:outerShdw>
                </a:effectLst>
              </a:rPr>
              <a:t/>
            </a:r>
            <a:br>
              <a:rPr lang="en-US" sz="4400" dirty="0" smtClean="0">
                <a:solidFill>
                  <a:srgbClr val="FFFFCC"/>
                </a:solidFill>
                <a:effectLst>
                  <a:outerShdw blurRad="38100" dist="38100" dir="2700000" algn="tl">
                    <a:srgbClr val="000000">
                      <a:alpha val="43137"/>
                    </a:srgbClr>
                  </a:outerShdw>
                </a:effectLst>
              </a:rPr>
            </a:br>
            <a:r>
              <a:rPr lang="en-US" sz="4400" dirty="0" smtClean="0">
                <a:solidFill>
                  <a:srgbClr val="FFFFCC"/>
                </a:solidFill>
                <a:effectLst>
                  <a:outerShdw blurRad="38100" dist="38100" dir="2700000" algn="tl">
                    <a:srgbClr val="000000">
                      <a:alpha val="43137"/>
                    </a:srgbClr>
                  </a:outerShdw>
                </a:effectLst>
              </a:rPr>
              <a:t/>
            </a:r>
            <a:br>
              <a:rPr lang="en-US" sz="4400" dirty="0" smtClean="0">
                <a:solidFill>
                  <a:srgbClr val="FFFFCC"/>
                </a:solidFill>
                <a:effectLst>
                  <a:outerShdw blurRad="38100" dist="38100" dir="2700000" algn="tl">
                    <a:srgbClr val="000000">
                      <a:alpha val="43137"/>
                    </a:srgbClr>
                  </a:outerShdw>
                </a:effectLst>
              </a:rPr>
            </a:br>
            <a:endParaRPr lang="en-US" sz="3600" i="1" dirty="0">
              <a:solidFill>
                <a:srgbClr val="FFFFCC"/>
              </a:solidFill>
              <a:effectLst>
                <a:outerShdw blurRad="38100" dist="38100" dir="2700000" algn="tl">
                  <a:srgbClr val="000000">
                    <a:alpha val="43137"/>
                  </a:srgbClr>
                </a:outerShdw>
              </a:effectLst>
              <a:latin typeface="Calibri" pitchFamily="34" charset="0"/>
            </a:endParaRPr>
          </a:p>
        </p:txBody>
      </p:sp>
      <p:sp>
        <p:nvSpPr>
          <p:cNvPr id="3" name="Subtitle 2"/>
          <p:cNvSpPr>
            <a:spLocks noGrp="1"/>
          </p:cNvSpPr>
          <p:nvPr>
            <p:ph type="subTitle" idx="1"/>
          </p:nvPr>
        </p:nvSpPr>
        <p:spPr>
          <a:xfrm>
            <a:off x="152400" y="1828800"/>
            <a:ext cx="8991600" cy="4343400"/>
          </a:xfrm>
        </p:spPr>
        <p:txBody>
          <a:bodyPr>
            <a:normAutofit fontScale="92500" lnSpcReduction="10000"/>
          </a:bodyPr>
          <a:lstStyle/>
          <a:p>
            <a:pPr marL="0" indent="0">
              <a:buNone/>
            </a:pPr>
            <a:endParaRPr lang="en-US" sz="2900" b="1" dirty="0" smtClean="0">
              <a:solidFill>
                <a:schemeClr val="tx1"/>
              </a:solidFill>
              <a:effectLst>
                <a:outerShdw blurRad="38100" dist="38100" dir="2700000" algn="tl">
                  <a:srgbClr val="000000">
                    <a:alpha val="43137"/>
                  </a:srgbClr>
                </a:outerShdw>
              </a:effectLst>
            </a:endParaRPr>
          </a:p>
          <a:p>
            <a:pPr marL="0" indent="0" algn="l">
              <a:buNone/>
            </a:pPr>
            <a:r>
              <a:rPr lang="en-US" b="1" dirty="0" smtClean="0">
                <a:solidFill>
                  <a:schemeClr val="tx1"/>
                </a:solidFill>
                <a:effectLst>
                  <a:outerShdw blurRad="38100" dist="38100" dir="2700000" algn="tl">
                    <a:srgbClr val="000000">
                      <a:alpha val="43137"/>
                    </a:srgbClr>
                  </a:outerShdw>
                </a:effectLst>
              </a:rPr>
              <a:t>1) NUCAPS Severe Weather CONOPS Proposed</a:t>
            </a:r>
          </a:p>
          <a:p>
            <a:pPr marL="0" indent="0" algn="l">
              <a:buNone/>
            </a:pPr>
            <a:r>
              <a:rPr lang="en-US" b="1" dirty="0" smtClean="0">
                <a:solidFill>
                  <a:schemeClr val="tx1"/>
                </a:solidFill>
                <a:effectLst>
                  <a:outerShdw blurRad="38100" dist="38100" dir="2700000" algn="tl">
                    <a:srgbClr val="000000">
                      <a:alpha val="43137"/>
                    </a:srgbClr>
                  </a:outerShdw>
                </a:effectLst>
              </a:rPr>
              <a:t>2) NUCAPS Initiative Team Formed – “Cold Air Aloft” Collaborations with </a:t>
            </a:r>
            <a:r>
              <a:rPr lang="en-US" b="1" dirty="0" err="1" smtClean="0">
                <a:solidFill>
                  <a:schemeClr val="tx1"/>
                </a:solidFill>
                <a:effectLst>
                  <a:outerShdw blurRad="38100" dist="38100" dir="2700000" algn="tl">
                    <a:srgbClr val="000000">
                      <a:alpha val="43137"/>
                    </a:srgbClr>
                  </a:outerShdw>
                </a:effectLst>
              </a:rPr>
              <a:t>SPoRT</a:t>
            </a:r>
            <a:r>
              <a:rPr lang="en-US" b="1" dirty="0" smtClean="0">
                <a:solidFill>
                  <a:schemeClr val="tx1"/>
                </a:solidFill>
                <a:effectLst>
                  <a:outerShdw blurRad="38100" dist="38100" dir="2700000" algn="tl">
                    <a:srgbClr val="000000">
                      <a:alpha val="43137"/>
                    </a:srgbClr>
                  </a:outerShdw>
                </a:effectLst>
              </a:rPr>
              <a:t>, CIRA, GINA, &amp; AAWU.</a:t>
            </a:r>
          </a:p>
          <a:p>
            <a:pPr marL="0" indent="0" algn="l">
              <a:buNone/>
            </a:pPr>
            <a:r>
              <a:rPr lang="en-US" b="1" dirty="0" smtClean="0">
                <a:solidFill>
                  <a:schemeClr val="tx1"/>
                </a:solidFill>
                <a:effectLst>
                  <a:outerShdw blurRad="38100" dist="38100" dir="2700000" algn="tl">
                    <a:srgbClr val="000000">
                      <a:alpha val="43137"/>
                    </a:srgbClr>
                  </a:outerShdw>
                </a:effectLst>
              </a:rPr>
              <a:t>3) Hazardous Weather Testbed Evaluation of NUCAPS-modified Soundings during Experimental Warning Program (completed)</a:t>
            </a:r>
          </a:p>
          <a:p>
            <a:pPr marL="0" indent="0" algn="l">
              <a:buNone/>
            </a:pPr>
            <a:r>
              <a:rPr lang="en-US" b="1" dirty="0" smtClean="0">
                <a:solidFill>
                  <a:schemeClr val="tx1"/>
                </a:solidFill>
                <a:effectLst>
                  <a:outerShdw blurRad="38100" dist="38100" dir="2700000" algn="tl">
                    <a:srgbClr val="000000">
                      <a:alpha val="43137"/>
                    </a:srgbClr>
                  </a:outerShdw>
                </a:effectLst>
              </a:rPr>
              <a:t>4) AWIPS2 Implementation Fixes – Quality Flags, Field-of-View, JPSS RR Automation, etc.</a:t>
            </a:r>
          </a:p>
        </p:txBody>
      </p:sp>
    </p:spTree>
    <p:extLst>
      <p:ext uri="{BB962C8B-B14F-4D97-AF65-F5344CB8AC3E}">
        <p14:creationId xmlns:p14="http://schemas.microsoft.com/office/powerpoint/2010/main" val="1742140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June 3, 2014 High Risk </a:t>
            </a:r>
            <a:br>
              <a:rPr lang="en-US" dirty="0" smtClean="0"/>
            </a:br>
            <a:r>
              <a:rPr lang="en-US" dirty="0" smtClean="0"/>
              <a:t>Severe Weather Event in Omaha</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778" r="2593" b="8148"/>
          <a:stretch/>
        </p:blipFill>
        <p:spPr>
          <a:xfrm>
            <a:off x="2286000" y="1562582"/>
            <a:ext cx="6553200" cy="5143018"/>
          </a:xfrm>
          <a:prstGeom prst="rect">
            <a:avLst/>
          </a:prstGeom>
        </p:spPr>
      </p:pic>
      <p:pic>
        <p:nvPicPr>
          <p:cNvPr id="4" name="Picture 3"/>
          <p:cNvPicPr>
            <a:picLocks noChangeAspect="1"/>
          </p:cNvPicPr>
          <p:nvPr/>
        </p:nvPicPr>
        <p:blipFill>
          <a:blip r:embed="rId3"/>
          <a:stretch>
            <a:fillRect/>
          </a:stretch>
        </p:blipFill>
        <p:spPr>
          <a:xfrm>
            <a:off x="304800" y="1562582"/>
            <a:ext cx="3523790" cy="1637818"/>
          </a:xfrm>
          <a:prstGeom prst="rect">
            <a:avLst/>
          </a:prstGeom>
        </p:spPr>
      </p:pic>
      <p:pic>
        <p:nvPicPr>
          <p:cNvPr id="1026" name="Picture 2" descr="http://kstp.com/kstpImages/repository/2014-06/apsevereweatherblairnebnatiharni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572000"/>
            <a:ext cx="3790696" cy="2133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5562600" y="4876800"/>
            <a:ext cx="609600" cy="1600200"/>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172200" y="4038600"/>
            <a:ext cx="2209800" cy="2438400"/>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257800" y="4572000"/>
            <a:ext cx="609600" cy="4572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0252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br>
              <a:rPr lang="en-US" dirty="0"/>
            </a:br>
            <a:r>
              <a:rPr lang="en-US" dirty="0"/>
              <a:t>Severe Weather Event in Omaha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14" r="1184" b="5555"/>
          <a:stretch/>
        </p:blipFill>
        <p:spPr>
          <a:xfrm>
            <a:off x="2970663" y="2000250"/>
            <a:ext cx="6172200" cy="4857750"/>
          </a:xfrm>
          <a:prstGeom prst="rect">
            <a:avLst/>
          </a:prstGeom>
        </p:spPr>
      </p:pic>
      <p:sp>
        <p:nvSpPr>
          <p:cNvPr id="4" name="TextBox 3"/>
          <p:cNvSpPr txBox="1"/>
          <p:nvPr/>
        </p:nvSpPr>
        <p:spPr>
          <a:xfrm>
            <a:off x="199583" y="2667000"/>
            <a:ext cx="2619817" cy="4031873"/>
          </a:xfrm>
          <a:prstGeom prst="rect">
            <a:avLst/>
          </a:prstGeom>
          <a:noFill/>
        </p:spPr>
        <p:txBody>
          <a:bodyPr wrap="square" rtlCol="0">
            <a:spAutoFit/>
          </a:bodyPr>
          <a:lstStyle/>
          <a:p>
            <a:r>
              <a:rPr lang="en-US" sz="3200" b="1" dirty="0"/>
              <a:t>NUCAPS sounding locations</a:t>
            </a:r>
          </a:p>
          <a:p>
            <a:r>
              <a:rPr lang="en-US" sz="3200" b="1" dirty="0" smtClean="0"/>
              <a:t>overlain on </a:t>
            </a:r>
            <a:r>
              <a:rPr lang="en-US" sz="3200" b="1" dirty="0"/>
              <a:t>VIIRS </a:t>
            </a:r>
            <a:r>
              <a:rPr lang="en-US" sz="3200" b="1" dirty="0" smtClean="0"/>
              <a:t> 0.64</a:t>
            </a:r>
            <a:endParaRPr lang="en-US" sz="3200" b="1" dirty="0"/>
          </a:p>
          <a:p>
            <a:r>
              <a:rPr lang="en-US" sz="3200" b="1" dirty="0"/>
              <a:t>1905Z June 3, 2014</a:t>
            </a:r>
          </a:p>
          <a:p>
            <a:endParaRPr lang="en-US" sz="3200" b="1" dirty="0"/>
          </a:p>
        </p:txBody>
      </p:sp>
      <p:sp>
        <p:nvSpPr>
          <p:cNvPr id="5" name="Rectangle 4"/>
          <p:cNvSpPr/>
          <p:nvPr/>
        </p:nvSpPr>
        <p:spPr>
          <a:xfrm>
            <a:off x="6281928" y="4370832"/>
            <a:ext cx="304800" cy="2286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024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br>
              <a:rPr lang="en-US" dirty="0"/>
            </a:br>
            <a:r>
              <a:rPr lang="en-US" dirty="0"/>
              <a:t>Severe Weather Event in Omaha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14" r="2370" b="5555"/>
          <a:stretch/>
        </p:blipFill>
        <p:spPr>
          <a:xfrm>
            <a:off x="3048038" y="2000250"/>
            <a:ext cx="6096000" cy="4857750"/>
          </a:xfrm>
          <a:prstGeom prst="rect">
            <a:avLst/>
          </a:prstGeom>
        </p:spPr>
      </p:pic>
      <p:sp>
        <p:nvSpPr>
          <p:cNvPr id="4" name="TextBox 3"/>
          <p:cNvSpPr txBox="1"/>
          <p:nvPr/>
        </p:nvSpPr>
        <p:spPr>
          <a:xfrm>
            <a:off x="131706" y="2340091"/>
            <a:ext cx="2878801" cy="4178067"/>
          </a:xfrm>
          <a:prstGeom prst="rect">
            <a:avLst/>
          </a:prstGeom>
          <a:noFill/>
        </p:spPr>
        <p:txBody>
          <a:bodyPr wrap="none" rtlCol="0">
            <a:spAutoFit/>
          </a:bodyPr>
          <a:lstStyle/>
          <a:p>
            <a:r>
              <a:rPr lang="en-US" dirty="0"/>
              <a:t>NUCAPS sounding locations</a:t>
            </a:r>
          </a:p>
          <a:p>
            <a:r>
              <a:rPr lang="en-US" dirty="0"/>
              <a:t>Overlaid with VIIRS 0.64</a:t>
            </a:r>
          </a:p>
          <a:p>
            <a:r>
              <a:rPr lang="en-US" dirty="0"/>
              <a:t>1905Z June 3, 2014</a:t>
            </a:r>
          </a:p>
          <a:p>
            <a:endParaRPr lang="en-US" dirty="0"/>
          </a:p>
          <a:p>
            <a:endParaRPr lang="en-US" dirty="0"/>
          </a:p>
          <a:p>
            <a:r>
              <a:rPr lang="en-US" dirty="0"/>
              <a:t>Location of OAX in yellow</a:t>
            </a:r>
          </a:p>
          <a:p>
            <a:endParaRPr lang="en-US" dirty="0"/>
          </a:p>
          <a:p>
            <a:r>
              <a:rPr lang="en-US" dirty="0"/>
              <a:t>Northern dot is within a few </a:t>
            </a:r>
          </a:p>
          <a:p>
            <a:r>
              <a:rPr lang="en-US" dirty="0"/>
              <a:t>KM of KOAX, but under </a:t>
            </a:r>
          </a:p>
          <a:p>
            <a:r>
              <a:rPr lang="en-US" dirty="0"/>
              <a:t>cloud cover</a:t>
            </a:r>
          </a:p>
          <a:p>
            <a:endParaRPr lang="en-US" dirty="0"/>
          </a:p>
          <a:p>
            <a:r>
              <a:rPr lang="en-US" dirty="0"/>
              <a:t>Southern dot is in a nearly </a:t>
            </a:r>
          </a:p>
          <a:p>
            <a:r>
              <a:rPr lang="en-US" dirty="0"/>
              <a:t>Cloud-free location, and is</a:t>
            </a:r>
          </a:p>
          <a:p>
            <a:r>
              <a:rPr lang="en-US" dirty="0"/>
              <a:t>warmer and more humid</a:t>
            </a:r>
          </a:p>
          <a:p>
            <a:endParaRPr lang="en-US" sz="1350" dirty="0"/>
          </a:p>
        </p:txBody>
      </p:sp>
      <p:sp>
        <p:nvSpPr>
          <p:cNvPr id="5" name="Oval 4"/>
          <p:cNvSpPr/>
          <p:nvPr/>
        </p:nvSpPr>
        <p:spPr>
          <a:xfrm>
            <a:off x="5888869" y="3657600"/>
            <a:ext cx="207169" cy="235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Oval 5"/>
          <p:cNvSpPr/>
          <p:nvPr/>
        </p:nvSpPr>
        <p:spPr>
          <a:xfrm>
            <a:off x="6248400" y="4876800"/>
            <a:ext cx="207169" cy="235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Box 6"/>
          <p:cNvSpPr txBox="1"/>
          <p:nvPr/>
        </p:nvSpPr>
        <p:spPr>
          <a:xfrm>
            <a:off x="5761087" y="3216253"/>
            <a:ext cx="487313" cy="300082"/>
          </a:xfrm>
          <a:prstGeom prst="rect">
            <a:avLst/>
          </a:prstGeom>
          <a:noFill/>
        </p:spPr>
        <p:txBody>
          <a:bodyPr wrap="none" rtlCol="0">
            <a:spAutoFit/>
          </a:bodyPr>
          <a:lstStyle/>
          <a:p>
            <a:r>
              <a:rPr lang="en-US" sz="1350" dirty="0">
                <a:solidFill>
                  <a:srgbClr val="FFFF00"/>
                </a:solidFill>
                <a:effectLst>
                  <a:outerShdw blurRad="38100" dist="38100" dir="2700000" algn="tl">
                    <a:srgbClr val="000000">
                      <a:alpha val="43137"/>
                    </a:srgbClr>
                  </a:outerShdw>
                </a:effectLst>
              </a:rPr>
              <a:t>OAX</a:t>
            </a:r>
          </a:p>
        </p:txBody>
      </p:sp>
      <p:sp>
        <p:nvSpPr>
          <p:cNvPr id="8" name="Rectangle 7"/>
          <p:cNvSpPr/>
          <p:nvPr/>
        </p:nvSpPr>
        <p:spPr>
          <a:xfrm>
            <a:off x="5852343" y="3657600"/>
            <a:ext cx="304800" cy="2286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946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br>
              <a:rPr lang="en-US" dirty="0"/>
            </a:br>
            <a:r>
              <a:rPr lang="en-US" dirty="0"/>
              <a:t>Severe Weather Event in Omaha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14" r="2370" b="5555"/>
          <a:stretch/>
        </p:blipFill>
        <p:spPr>
          <a:xfrm>
            <a:off x="3035490" y="2000250"/>
            <a:ext cx="6096000" cy="4857750"/>
          </a:xfrm>
          <a:prstGeom prst="rect">
            <a:avLst/>
          </a:prstGeom>
        </p:spPr>
      </p:pic>
      <p:sp>
        <p:nvSpPr>
          <p:cNvPr id="4" name="TextBox 3"/>
          <p:cNvSpPr txBox="1"/>
          <p:nvPr/>
        </p:nvSpPr>
        <p:spPr>
          <a:xfrm>
            <a:off x="1137" y="2819400"/>
            <a:ext cx="3082062" cy="2677656"/>
          </a:xfrm>
          <a:prstGeom prst="rect">
            <a:avLst/>
          </a:prstGeom>
          <a:noFill/>
        </p:spPr>
        <p:txBody>
          <a:bodyPr wrap="none" rtlCol="0">
            <a:spAutoFit/>
          </a:bodyPr>
          <a:lstStyle/>
          <a:p>
            <a:r>
              <a:rPr lang="en-US" sz="2800" dirty="0"/>
              <a:t>NUCAPS sounding </a:t>
            </a:r>
            <a:endParaRPr lang="en-US" sz="2800" dirty="0" smtClean="0"/>
          </a:p>
          <a:p>
            <a:r>
              <a:rPr lang="en-US" sz="2800" dirty="0" smtClean="0"/>
              <a:t>40 km south of </a:t>
            </a:r>
            <a:r>
              <a:rPr lang="en-US" sz="2800" dirty="0"/>
              <a:t>OAX</a:t>
            </a:r>
          </a:p>
          <a:p>
            <a:r>
              <a:rPr lang="en-US" sz="2800" dirty="0"/>
              <a:t>1849Z June 3, 2014</a:t>
            </a:r>
          </a:p>
          <a:p>
            <a:endParaRPr lang="en-US" sz="2800" dirty="0"/>
          </a:p>
          <a:p>
            <a:r>
              <a:rPr lang="en-US" sz="2800" b="1" dirty="0">
                <a:solidFill>
                  <a:srgbClr val="FF0000"/>
                </a:solidFill>
              </a:rPr>
              <a:t>Unmodified </a:t>
            </a:r>
          </a:p>
          <a:p>
            <a:r>
              <a:rPr lang="en-US" sz="2800" dirty="0"/>
              <a:t>SB CAPE = 686</a:t>
            </a:r>
          </a:p>
        </p:txBody>
      </p:sp>
    </p:spTree>
    <p:extLst>
      <p:ext uri="{BB962C8B-B14F-4D97-AF65-F5344CB8AC3E}">
        <p14:creationId xmlns:p14="http://schemas.microsoft.com/office/powerpoint/2010/main" val="2155065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br>
              <a:rPr lang="en-US" dirty="0"/>
            </a:br>
            <a:r>
              <a:rPr lang="en-US" dirty="0"/>
              <a:t>Severe Weather Event in Omaha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14" r="2370" b="5555"/>
          <a:stretch/>
        </p:blipFill>
        <p:spPr>
          <a:xfrm>
            <a:off x="3048000" y="2000250"/>
            <a:ext cx="6096000" cy="4857750"/>
          </a:xfrm>
          <a:prstGeom prst="rect">
            <a:avLst/>
          </a:prstGeom>
        </p:spPr>
      </p:pic>
      <p:sp>
        <p:nvSpPr>
          <p:cNvPr id="4" name="TextBox 3"/>
          <p:cNvSpPr txBox="1"/>
          <p:nvPr/>
        </p:nvSpPr>
        <p:spPr>
          <a:xfrm>
            <a:off x="0" y="2750288"/>
            <a:ext cx="3200400" cy="3539430"/>
          </a:xfrm>
          <a:prstGeom prst="rect">
            <a:avLst/>
          </a:prstGeom>
          <a:noFill/>
        </p:spPr>
        <p:txBody>
          <a:bodyPr wrap="square" rtlCol="0">
            <a:spAutoFit/>
          </a:bodyPr>
          <a:lstStyle/>
          <a:p>
            <a:r>
              <a:rPr lang="en-US" sz="2800" dirty="0"/>
              <a:t>NUCAPS s</a:t>
            </a:r>
            <a:r>
              <a:rPr lang="en-US" sz="2800" dirty="0" smtClean="0"/>
              <a:t>ounding</a:t>
            </a:r>
          </a:p>
          <a:p>
            <a:r>
              <a:rPr lang="en-US" sz="2800" dirty="0" smtClean="0"/>
              <a:t>40 km </a:t>
            </a:r>
            <a:r>
              <a:rPr lang="en-US" sz="2800" dirty="0"/>
              <a:t>south of OAX</a:t>
            </a:r>
          </a:p>
          <a:p>
            <a:r>
              <a:rPr lang="en-US" sz="2800" dirty="0"/>
              <a:t>1849Z June 3, 2014</a:t>
            </a:r>
          </a:p>
          <a:p>
            <a:endParaRPr lang="en-US" sz="2800" dirty="0"/>
          </a:p>
          <a:p>
            <a:r>
              <a:rPr lang="en-US" sz="2800" b="1" dirty="0">
                <a:solidFill>
                  <a:srgbClr val="FF0000"/>
                </a:solidFill>
              </a:rPr>
              <a:t>Modified</a:t>
            </a:r>
            <a:r>
              <a:rPr lang="en-US" sz="2800" dirty="0">
                <a:solidFill>
                  <a:srgbClr val="FF0000"/>
                </a:solidFill>
              </a:rPr>
              <a:t> </a:t>
            </a:r>
            <a:r>
              <a:rPr lang="en-US" sz="2800" dirty="0"/>
              <a:t>for surface METAR</a:t>
            </a:r>
          </a:p>
          <a:p>
            <a:r>
              <a:rPr lang="en-US" sz="2800" dirty="0"/>
              <a:t>Ob of T=85, Td=68</a:t>
            </a:r>
          </a:p>
          <a:p>
            <a:r>
              <a:rPr lang="en-US" sz="2800" dirty="0"/>
              <a:t>SB CAPE = 3095</a:t>
            </a:r>
          </a:p>
        </p:txBody>
      </p:sp>
    </p:spTree>
    <p:extLst>
      <p:ext uri="{BB962C8B-B14F-4D97-AF65-F5344CB8AC3E}">
        <p14:creationId xmlns:p14="http://schemas.microsoft.com/office/powerpoint/2010/main" val="1931736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en-US" sz="2400" b="1" dirty="0" smtClean="0"/>
              <a:t>2015 Hazardous Weather Testbed (HWT) Experimental Warning Program (EWP) Spring Warning Project</a:t>
            </a:r>
            <a:endParaRPr lang="en-US" sz="2400" b="1" dirty="0"/>
          </a:p>
        </p:txBody>
      </p:sp>
      <p:sp>
        <p:nvSpPr>
          <p:cNvPr id="5" name="TextBox 4"/>
          <p:cNvSpPr txBox="1"/>
          <p:nvPr/>
        </p:nvSpPr>
        <p:spPr>
          <a:xfrm>
            <a:off x="838200" y="762000"/>
            <a:ext cx="7010400" cy="369332"/>
          </a:xfrm>
          <a:prstGeom prst="rect">
            <a:avLst/>
          </a:prstGeom>
          <a:noFill/>
        </p:spPr>
        <p:txBody>
          <a:bodyPr wrap="square" rtlCol="0">
            <a:spAutoFit/>
          </a:bodyPr>
          <a:lstStyle/>
          <a:p>
            <a:r>
              <a:rPr lang="en-US" b="1" dirty="0" smtClean="0"/>
              <a:t>Bill Line – OU/CIMMS and NOAA/NWS/SPC</a:t>
            </a:r>
            <a:endParaRPr lang="en-US" b="1" dirty="0"/>
          </a:p>
        </p:txBody>
      </p:sp>
      <p:sp>
        <p:nvSpPr>
          <p:cNvPr id="6" name="TextBox 5"/>
          <p:cNvSpPr txBox="1"/>
          <p:nvPr/>
        </p:nvSpPr>
        <p:spPr>
          <a:xfrm>
            <a:off x="76200" y="1136571"/>
            <a:ext cx="8801100" cy="4493538"/>
          </a:xfrm>
          <a:prstGeom prst="rect">
            <a:avLst/>
          </a:prstGeom>
          <a:noFill/>
        </p:spPr>
        <p:txBody>
          <a:bodyPr wrap="square" rtlCol="0">
            <a:spAutoFit/>
          </a:bodyPr>
          <a:lstStyle/>
          <a:p>
            <a:pPr marL="285750" indent="-285750">
              <a:buFont typeface="Arial" pitchFamily="34" charset="0"/>
              <a:buChar char="•"/>
            </a:pPr>
            <a:r>
              <a:rPr lang="en-US" sz="2000" b="1" dirty="0"/>
              <a:t>What: Real-time, simulated </a:t>
            </a:r>
            <a:r>
              <a:rPr lang="en-US" sz="2000" b="1" dirty="0" err="1"/>
              <a:t>nowcast</a:t>
            </a:r>
            <a:r>
              <a:rPr lang="en-US" sz="2000" b="1" dirty="0"/>
              <a:t> and warning environment using AWIPS-II. Participants issue </a:t>
            </a:r>
            <a:r>
              <a:rPr lang="en-US" sz="2000" b="1" dirty="0" smtClean="0"/>
              <a:t>“mesoscale forecast updates” </a:t>
            </a:r>
            <a:r>
              <a:rPr lang="en-US" sz="2000" b="1" dirty="0"/>
              <a:t>(via </a:t>
            </a:r>
            <a:r>
              <a:rPr lang="en-US" sz="2000" b="1" dirty="0" smtClean="0"/>
              <a:t>live </a:t>
            </a:r>
            <a:r>
              <a:rPr lang="en-US" sz="2000" b="1" dirty="0"/>
              <a:t>blog posts) highlighting </a:t>
            </a:r>
            <a:r>
              <a:rPr lang="en-US" sz="2000" b="1" dirty="0" smtClean="0"/>
              <a:t>the impact of </a:t>
            </a:r>
            <a:r>
              <a:rPr lang="en-US" sz="2000" b="1" dirty="0"/>
              <a:t>products under </a:t>
            </a:r>
            <a:r>
              <a:rPr lang="en-US" sz="2000" b="1" dirty="0" smtClean="0"/>
              <a:t>evaluation. </a:t>
            </a:r>
            <a:r>
              <a:rPr lang="en-US" sz="2000" b="1" dirty="0"/>
              <a:t>They also issue experimental severe t-storm and </a:t>
            </a:r>
            <a:r>
              <a:rPr lang="en-US" sz="2000" b="1" dirty="0" smtClean="0"/>
              <a:t>tornado </a:t>
            </a:r>
            <a:r>
              <a:rPr lang="en-US" sz="2000" b="1" dirty="0"/>
              <a:t>warnings, blogging their decisions. </a:t>
            </a:r>
            <a:endParaRPr lang="en-US" sz="2000" b="1" dirty="0" smtClean="0"/>
          </a:p>
          <a:p>
            <a:pPr marL="285750" indent="-285750">
              <a:buFont typeface="Arial" pitchFamily="34" charset="0"/>
              <a:buChar char="•"/>
            </a:pPr>
            <a:r>
              <a:rPr lang="en-US" sz="2000" b="1" dirty="0" smtClean="0"/>
              <a:t>Dates: Weeks of May 4, 11, 18, June 1, 8 (5 weeks)</a:t>
            </a:r>
          </a:p>
          <a:p>
            <a:pPr marL="742950" lvl="1" indent="-285750">
              <a:buFont typeface="Arial" pitchFamily="34" charset="0"/>
              <a:buChar char="•"/>
            </a:pPr>
            <a:r>
              <a:rPr lang="en-US" sz="2000" b="1" dirty="0" smtClean="0"/>
              <a:t>Mon: 11a-7p, Tues-Thurs: Flex (start b/t 11a and 3p), Fri: 9a-1p</a:t>
            </a:r>
          </a:p>
          <a:p>
            <a:pPr marL="285750" indent="-285750">
              <a:buFont typeface="Arial" pitchFamily="34" charset="0"/>
              <a:buChar char="•"/>
            </a:pPr>
            <a:r>
              <a:rPr lang="en-US" sz="2000" b="1" dirty="0" smtClean="0"/>
              <a:t>Participants: 5 NWS, 1 broadcaster per week (30 total) (and PI’s)</a:t>
            </a:r>
          </a:p>
          <a:p>
            <a:pPr marL="285750" indent="-285750">
              <a:buFont typeface="Arial" pitchFamily="34" charset="0"/>
              <a:buChar char="•"/>
            </a:pPr>
            <a:r>
              <a:rPr lang="en-US" sz="2000" b="1" dirty="0" smtClean="0"/>
              <a:t>Projects </a:t>
            </a:r>
            <a:r>
              <a:rPr lang="en-US" sz="2000" b="1" dirty="0"/>
              <a:t>involved: </a:t>
            </a:r>
            <a:r>
              <a:rPr lang="en-US" sz="2000" b="1" dirty="0" smtClean="0"/>
              <a:t>GOES-R/JPSS, ENI</a:t>
            </a:r>
          </a:p>
          <a:p>
            <a:pPr marL="285750" indent="-285750">
              <a:buFont typeface="Arial" pitchFamily="34" charset="0"/>
              <a:buChar char="•"/>
            </a:pPr>
            <a:r>
              <a:rPr lang="en-US" sz="2000" b="1" dirty="0" smtClean="0"/>
              <a:t>Training: 10-30 min Articulate PowerPoint Presentations</a:t>
            </a:r>
          </a:p>
          <a:p>
            <a:pPr marL="285750" indent="-285750">
              <a:buFont typeface="Arial" pitchFamily="34" charset="0"/>
              <a:buChar char="•"/>
            </a:pPr>
            <a:r>
              <a:rPr lang="en-US" sz="2000" b="1" dirty="0" smtClean="0"/>
              <a:t>Feedback: Daily and weekly debriefs, daily surveys, blog posts, TFTT Webinar</a:t>
            </a:r>
          </a:p>
          <a:p>
            <a:pPr marL="285750" lvl="1" indent="-285750">
              <a:buFont typeface="Arial" pitchFamily="34" charset="0"/>
              <a:buChar char="•"/>
            </a:pPr>
            <a:r>
              <a:rPr lang="en-US" sz="2000" b="1" dirty="0"/>
              <a:t>GOES-R HWT </a:t>
            </a:r>
            <a:r>
              <a:rPr lang="en-US" sz="2000" b="1" dirty="0" smtClean="0"/>
              <a:t>Blog: </a:t>
            </a:r>
            <a:r>
              <a:rPr lang="en-US" sz="2000" b="1" dirty="0" smtClean="0">
                <a:hlinkClick r:id="rId3"/>
              </a:rPr>
              <a:t>http</a:t>
            </a:r>
            <a:r>
              <a:rPr lang="en-US" sz="2000" b="1" dirty="0">
                <a:hlinkClick r:id="rId3"/>
              </a:rPr>
              <a:t>://goesrhwt.blogspot.com</a:t>
            </a:r>
            <a:r>
              <a:rPr lang="en-US" sz="2000" b="1" dirty="0" smtClean="0">
                <a:hlinkClick r:id="rId3"/>
              </a:rPr>
              <a:t>/</a:t>
            </a:r>
            <a:endParaRPr lang="en-US" sz="2000" b="1" dirty="0" smtClean="0"/>
          </a:p>
          <a:p>
            <a:pPr marL="285750" lvl="1" indent="-285750">
              <a:buFont typeface="Arial" pitchFamily="34" charset="0"/>
              <a:buChar char="•"/>
            </a:pPr>
            <a:r>
              <a:rPr lang="en-US" sz="2000" b="1" dirty="0" smtClean="0"/>
              <a:t>Final Report to be written after completion of experiment</a:t>
            </a:r>
          </a:p>
          <a:p>
            <a:pPr marL="285750" indent="-285750">
              <a:buFont typeface="Arial" pitchFamily="34" charset="0"/>
              <a:buChar char="•"/>
            </a:pPr>
            <a:endParaRPr lang="en-US" sz="1600" b="1" dirty="0" smtClean="0"/>
          </a:p>
          <a:p>
            <a:pPr marL="285750" indent="-285750">
              <a:buFont typeface="Arial" pitchFamily="34" charset="0"/>
              <a:buChar char="•"/>
            </a:pPr>
            <a:r>
              <a:rPr lang="en-US" sz="2400" b="1" dirty="0" smtClean="0"/>
              <a:t>NUCAPS Demo</a:t>
            </a:r>
          </a:p>
        </p:txBody>
      </p:sp>
      <p:sp>
        <p:nvSpPr>
          <p:cNvPr id="2" name="Rectangle 1"/>
          <p:cNvSpPr/>
          <p:nvPr/>
        </p:nvSpPr>
        <p:spPr>
          <a:xfrm>
            <a:off x="-184585" y="5410200"/>
            <a:ext cx="6051985" cy="1323439"/>
          </a:xfrm>
          <a:prstGeom prst="rect">
            <a:avLst/>
          </a:prstGeom>
        </p:spPr>
        <p:txBody>
          <a:bodyPr wrap="square">
            <a:spAutoFit/>
          </a:bodyPr>
          <a:lstStyle/>
          <a:p>
            <a:pPr marL="742950" lvl="1" indent="-285750">
              <a:buFont typeface="Arial" pitchFamily="34" charset="0"/>
              <a:buChar char="•"/>
            </a:pPr>
            <a:r>
              <a:rPr lang="en-US" sz="2000" dirty="0" smtClean="0"/>
              <a:t>Capture </a:t>
            </a:r>
            <a:r>
              <a:rPr lang="en-US" sz="2000" dirty="0"/>
              <a:t>the value added by NUCAPS to the severe weather nowcast and warning </a:t>
            </a:r>
            <a:r>
              <a:rPr lang="en-US" sz="2000" dirty="0" smtClean="0"/>
              <a:t>process and enlighten participants </a:t>
            </a:r>
            <a:r>
              <a:rPr lang="en-US" sz="2000" dirty="0"/>
              <a:t>to the existence of NUCAPS in AWIPS-II.</a:t>
            </a:r>
          </a:p>
        </p:txBody>
      </p:sp>
      <p:pic>
        <p:nvPicPr>
          <p:cNvPr id="6146" name="Picture 2" descr="C:\Users\bline\Desktop\HWT_images\20150505_1848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4797504"/>
            <a:ext cx="3433657" cy="19314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2908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b="1" dirty="0" smtClean="0"/>
              <a:t>A lot of Feedback</a:t>
            </a:r>
            <a:endParaRPr lang="en-US" sz="4000" b="1" dirty="0"/>
          </a:p>
        </p:txBody>
      </p:sp>
      <p:sp>
        <p:nvSpPr>
          <p:cNvPr id="3" name="Content Placeholder 2"/>
          <p:cNvSpPr>
            <a:spLocks noGrp="1"/>
          </p:cNvSpPr>
          <p:nvPr>
            <p:ph idx="1"/>
          </p:nvPr>
        </p:nvSpPr>
        <p:spPr>
          <a:xfrm>
            <a:off x="152400" y="914400"/>
            <a:ext cx="8763000" cy="5715000"/>
          </a:xfrm>
        </p:spPr>
        <p:txBody>
          <a:bodyPr>
            <a:normAutofit fontScale="92500" lnSpcReduction="20000"/>
          </a:bodyPr>
          <a:lstStyle/>
          <a:p>
            <a:r>
              <a:rPr lang="en-US" sz="2800" b="1" dirty="0" smtClean="0"/>
              <a:t>~50 NUCAPS related blog posts</a:t>
            </a:r>
          </a:p>
          <a:p>
            <a:pPr lvl="1"/>
            <a:r>
              <a:rPr lang="en-US" sz="2400" b="1" dirty="0" smtClean="0">
                <a:hlinkClick r:id="rId3"/>
              </a:rPr>
              <a:t>http://goesrhwt.blogspot.com/search/label/NUCAPS</a:t>
            </a:r>
            <a:endParaRPr lang="en-US" sz="2400" b="1" dirty="0" smtClean="0"/>
          </a:p>
          <a:p>
            <a:pPr lvl="1"/>
            <a:r>
              <a:rPr lang="en-US" sz="2400" b="1" dirty="0" smtClean="0"/>
              <a:t>Comparisons with special midday RAOB soundings</a:t>
            </a:r>
          </a:p>
          <a:p>
            <a:pPr lvl="1"/>
            <a:r>
              <a:rPr lang="en-US" sz="2400" b="1" dirty="0" smtClean="0"/>
              <a:t>Comparisons with modified morning soundings</a:t>
            </a:r>
          </a:p>
          <a:p>
            <a:pPr lvl="1"/>
            <a:r>
              <a:rPr lang="en-US" sz="2400" b="1" dirty="0" smtClean="0"/>
              <a:t>Comparisons with NWP data</a:t>
            </a:r>
          </a:p>
          <a:p>
            <a:pPr lvl="1"/>
            <a:r>
              <a:rPr lang="en-US" sz="2400" b="1" dirty="0" smtClean="0"/>
              <a:t>Used to get an update on the current thermodynamic state of the atmosphere, filling both spatial and temporal gaps</a:t>
            </a:r>
          </a:p>
          <a:p>
            <a:pPr lvl="1"/>
            <a:endParaRPr lang="en-US" sz="2000" b="1" dirty="0" smtClean="0"/>
          </a:p>
          <a:p>
            <a:r>
              <a:rPr lang="en-US" sz="2800" b="1" dirty="0" smtClean="0"/>
              <a:t>Tales from the Testbed Webinars:</a:t>
            </a:r>
          </a:p>
          <a:p>
            <a:pPr lvl="1"/>
            <a:r>
              <a:rPr lang="en-US" sz="2400" b="1" dirty="0">
                <a:hlinkClick r:id="rId4"/>
              </a:rPr>
              <a:t>http://hwt.nssl.noaa.gov/ewp</a:t>
            </a:r>
            <a:r>
              <a:rPr lang="en-US" sz="2400" b="1" dirty="0" smtClean="0">
                <a:hlinkClick r:id="rId4"/>
              </a:rPr>
              <a:t>/</a:t>
            </a:r>
            <a:endParaRPr lang="en-US" sz="2400" b="1" dirty="0" smtClean="0"/>
          </a:p>
          <a:p>
            <a:pPr marL="0" indent="0">
              <a:buNone/>
            </a:pPr>
            <a:endParaRPr lang="en-US" sz="2200" b="1" dirty="0" smtClean="0"/>
          </a:p>
          <a:p>
            <a:r>
              <a:rPr lang="en-US" sz="2500" b="1" dirty="0" smtClean="0"/>
              <a:t>In general, forecasters </a:t>
            </a:r>
            <a:r>
              <a:rPr lang="en-US" sz="2500" b="1" dirty="0"/>
              <a:t>have felt that, when modified, the profiles provide an </a:t>
            </a:r>
            <a:r>
              <a:rPr lang="en-US" sz="2500" b="1" dirty="0" smtClean="0"/>
              <a:t>adequate and useful </a:t>
            </a:r>
            <a:r>
              <a:rPr lang="en-US" sz="2500" b="1" dirty="0"/>
              <a:t>representation of the current </a:t>
            </a:r>
            <a:r>
              <a:rPr lang="en-US" sz="2500" b="1" dirty="0" smtClean="0"/>
              <a:t>state of the atmosphere …</a:t>
            </a:r>
          </a:p>
          <a:p>
            <a:r>
              <a:rPr lang="en-US" sz="2500" b="1" dirty="0" smtClean="0"/>
              <a:t>… </a:t>
            </a:r>
            <a:r>
              <a:rPr lang="en-US" sz="2500" b="1" dirty="0"/>
              <a:t>leading them to see the value in having this information to fill the spatiotemporal gap that exists in observed sounding information.</a:t>
            </a:r>
          </a:p>
          <a:p>
            <a:endParaRPr lang="en-US" dirty="0" smtClean="0"/>
          </a:p>
          <a:p>
            <a:pPr lvl="1"/>
            <a:endParaRPr lang="en-US" sz="2000" dirty="0"/>
          </a:p>
        </p:txBody>
      </p:sp>
    </p:spTree>
    <p:custDataLst>
      <p:tags r:id="rId1"/>
    </p:custDataLst>
    <p:extLst>
      <p:ext uri="{BB962C8B-B14F-4D97-AF65-F5344CB8AC3E}">
        <p14:creationId xmlns:p14="http://schemas.microsoft.com/office/powerpoint/2010/main" val="2591803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ws6nbVoXdAI/VVEtte-RhDI/AAAAAAAACKg/YbITuwrwk-4/s400/sound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24300"/>
            <a:ext cx="3973284"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 y="0"/>
            <a:ext cx="9220200" cy="1143000"/>
          </a:xfrm>
        </p:spPr>
        <p:txBody>
          <a:bodyPr>
            <a:noAutofit/>
          </a:bodyPr>
          <a:lstStyle/>
          <a:p>
            <a:r>
              <a:rPr lang="en-US" sz="3600" b="1" dirty="0" smtClean="0"/>
              <a:t>Blog – Adjustment and special RAOB comparison, May 11 – Wilmington, Ohio</a:t>
            </a:r>
            <a:endParaRPr lang="en-US" sz="3600" b="1" dirty="0"/>
          </a:p>
        </p:txBody>
      </p:sp>
      <p:sp>
        <p:nvSpPr>
          <p:cNvPr id="3" name="Content Placeholder 2"/>
          <p:cNvSpPr>
            <a:spLocks noGrp="1"/>
          </p:cNvSpPr>
          <p:nvPr>
            <p:ph idx="1"/>
          </p:nvPr>
        </p:nvSpPr>
        <p:spPr>
          <a:xfrm>
            <a:off x="152400" y="1066800"/>
            <a:ext cx="8991600" cy="914400"/>
          </a:xfrm>
        </p:spPr>
        <p:txBody>
          <a:bodyPr>
            <a:noAutofit/>
          </a:bodyPr>
          <a:lstStyle/>
          <a:p>
            <a:r>
              <a:rPr lang="en-US" sz="2000" b="1" dirty="0" smtClean="0"/>
              <a:t>“However</a:t>
            </a:r>
            <a:r>
              <a:rPr lang="en-US" sz="2000" b="1" dirty="0"/>
              <a:t>, if the boundary layer temperature and dew point profile is modified using nearby METAR observations (85/61), the SBCAPE is more representative to the observed sounding (1761 vs. 1688 J/kg</a:t>
            </a:r>
            <a:r>
              <a:rPr lang="en-US" sz="2000" b="1" dirty="0" smtClean="0"/>
              <a:t>):”</a:t>
            </a:r>
            <a:endParaRPr lang="en-US" sz="2000" b="1" dirty="0"/>
          </a:p>
        </p:txBody>
      </p:sp>
      <p:sp>
        <p:nvSpPr>
          <p:cNvPr id="10" name="TextBox 9"/>
          <p:cNvSpPr txBox="1"/>
          <p:nvPr/>
        </p:nvSpPr>
        <p:spPr>
          <a:xfrm>
            <a:off x="76200" y="3974068"/>
            <a:ext cx="1524000" cy="369332"/>
          </a:xfrm>
          <a:prstGeom prst="rect">
            <a:avLst/>
          </a:prstGeom>
          <a:noFill/>
        </p:spPr>
        <p:txBody>
          <a:bodyPr wrap="square" rtlCol="0">
            <a:spAutoFit/>
          </a:bodyPr>
          <a:lstStyle/>
          <a:p>
            <a:r>
              <a:rPr lang="en-US" b="1" dirty="0" smtClean="0"/>
              <a:t>Observed 18z</a:t>
            </a:r>
            <a:endParaRPr lang="en-US" b="1" dirty="0"/>
          </a:p>
        </p:txBody>
      </p:sp>
      <p:pic>
        <p:nvPicPr>
          <p:cNvPr id="2052" name="Picture 4" descr="http://4.bp.blogspot.com/-GdxabXgRNgI/VVEttQ246GI/AAAAAAAACKk/poRCNMWOJeo/s400/NUCAPS_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605" y="2133600"/>
            <a:ext cx="3141795" cy="26233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bp.blogspot.com/-xy1QyjqhxZA/VVEttW8FHhI/AAAAAAAACKc/W1BlZmxOKx8/s400/NUCAPS_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335" y="2949544"/>
            <a:ext cx="4607565" cy="38703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25340" y="2164052"/>
            <a:ext cx="1524000" cy="369332"/>
          </a:xfrm>
          <a:prstGeom prst="rect">
            <a:avLst/>
          </a:prstGeom>
          <a:noFill/>
        </p:spPr>
        <p:txBody>
          <a:bodyPr wrap="square" rtlCol="0">
            <a:spAutoFit/>
          </a:bodyPr>
          <a:lstStyle/>
          <a:p>
            <a:r>
              <a:rPr lang="en-US" b="1" dirty="0" smtClean="0">
                <a:solidFill>
                  <a:schemeClr val="bg1"/>
                </a:solidFill>
              </a:rPr>
              <a:t>Unmodified</a:t>
            </a:r>
            <a:endParaRPr lang="en-US" b="1" dirty="0">
              <a:solidFill>
                <a:schemeClr val="bg1"/>
              </a:solidFill>
            </a:endParaRPr>
          </a:p>
        </p:txBody>
      </p:sp>
      <p:sp>
        <p:nvSpPr>
          <p:cNvPr id="13" name="TextBox 12"/>
          <p:cNvSpPr txBox="1"/>
          <p:nvPr/>
        </p:nvSpPr>
        <p:spPr>
          <a:xfrm>
            <a:off x="6400800" y="2952687"/>
            <a:ext cx="1524000" cy="369332"/>
          </a:xfrm>
          <a:prstGeom prst="rect">
            <a:avLst/>
          </a:prstGeom>
          <a:noFill/>
        </p:spPr>
        <p:txBody>
          <a:bodyPr wrap="square" rtlCol="0">
            <a:spAutoFit/>
          </a:bodyPr>
          <a:lstStyle/>
          <a:p>
            <a:r>
              <a:rPr lang="en-US" b="1" dirty="0">
                <a:solidFill>
                  <a:schemeClr val="bg1"/>
                </a:solidFill>
              </a:rPr>
              <a:t>M</a:t>
            </a:r>
            <a:r>
              <a:rPr lang="en-US" b="1" dirty="0" smtClean="0">
                <a:solidFill>
                  <a:schemeClr val="bg1"/>
                </a:solidFill>
              </a:rPr>
              <a:t>odified</a:t>
            </a:r>
            <a:endParaRPr lang="en-US" b="1" dirty="0">
              <a:solidFill>
                <a:schemeClr val="bg1"/>
              </a:solidFill>
            </a:endParaRPr>
          </a:p>
        </p:txBody>
      </p:sp>
    </p:spTree>
    <p:custDataLst>
      <p:tags r:id="rId1"/>
    </p:custDataLst>
    <p:extLst>
      <p:ext uri="{BB962C8B-B14F-4D97-AF65-F5344CB8AC3E}">
        <p14:creationId xmlns:p14="http://schemas.microsoft.com/office/powerpoint/2010/main" val="506031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Blog – </a:t>
            </a:r>
            <a:r>
              <a:rPr lang="en-US" dirty="0" smtClean="0"/>
              <a:t>Comparison with special RAOB</a:t>
            </a:r>
            <a:r>
              <a:rPr lang="en-US" dirty="0"/>
              <a:t/>
            </a:r>
            <a:br>
              <a:rPr lang="en-US" dirty="0"/>
            </a:br>
            <a:r>
              <a:rPr lang="en-US" dirty="0"/>
              <a:t>May </a:t>
            </a:r>
            <a:r>
              <a:rPr lang="en-US" dirty="0" smtClean="0"/>
              <a:t>14 – Midland, TX</a:t>
            </a:r>
            <a:endParaRPr lang="en-US" dirty="0"/>
          </a:p>
        </p:txBody>
      </p:sp>
      <p:pic>
        <p:nvPicPr>
          <p:cNvPr id="5122" name="Picture 2" descr="http://2.bp.blogspot.com/-2PzLJ4mQjBk/VVYHL-_2ZoI/AAAAAAAACgU/q_SMM-HbiOA/s1600/NUCAP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4800600" cy="36295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1.bp.blogspot.com/-furn9VDPReE/VVYHL16w5rI/AAAAAAAACgY/zlgJCmqH81Y/s1600/KMAF18z.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967" y="3200400"/>
            <a:ext cx="4973933" cy="35359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57800" y="1602828"/>
            <a:ext cx="3505200" cy="1477328"/>
          </a:xfrm>
          <a:prstGeom prst="rect">
            <a:avLst/>
          </a:prstGeom>
        </p:spPr>
        <p:txBody>
          <a:bodyPr wrap="square">
            <a:spAutoFit/>
          </a:bodyPr>
          <a:lstStyle/>
          <a:p>
            <a:r>
              <a:rPr lang="en-US" b="1" dirty="0" smtClean="0"/>
              <a:t>“The </a:t>
            </a:r>
            <a:r>
              <a:rPr lang="en-US" b="1" dirty="0"/>
              <a:t>NUCAPS sounding was able to pick up on the stable layer above 850 </a:t>
            </a:r>
            <a:r>
              <a:rPr lang="en-US" b="1" dirty="0" err="1"/>
              <a:t>mb</a:t>
            </a:r>
            <a:r>
              <a:rPr lang="en-US" b="1" dirty="0"/>
              <a:t>, although the NUCAPS sounding did have it a little higher</a:t>
            </a:r>
            <a:r>
              <a:rPr lang="en-US" b="1" dirty="0" smtClean="0"/>
              <a:t>.” </a:t>
            </a:r>
            <a:endParaRPr lang="en-US" b="1" dirty="0"/>
          </a:p>
        </p:txBody>
      </p:sp>
      <p:sp>
        <p:nvSpPr>
          <p:cNvPr id="5" name="Rectangle 4"/>
          <p:cNvSpPr/>
          <p:nvPr/>
        </p:nvSpPr>
        <p:spPr>
          <a:xfrm>
            <a:off x="228599" y="5412828"/>
            <a:ext cx="3903367" cy="1200329"/>
          </a:xfrm>
          <a:prstGeom prst="rect">
            <a:avLst/>
          </a:prstGeom>
        </p:spPr>
        <p:txBody>
          <a:bodyPr wrap="square">
            <a:spAutoFit/>
          </a:bodyPr>
          <a:lstStyle/>
          <a:p>
            <a:r>
              <a:rPr lang="en-US" b="1" dirty="0" smtClean="0"/>
              <a:t>“Also</a:t>
            </a:r>
            <a:r>
              <a:rPr lang="en-US" b="1" dirty="0"/>
              <a:t>, after modifying the boundary layer T/Td in the NUCAPS sounding, MUCAPE values were very comparable between the two</a:t>
            </a:r>
            <a:r>
              <a:rPr lang="en-US" b="1" dirty="0" smtClean="0"/>
              <a:t>.”</a:t>
            </a:r>
            <a:endParaRPr lang="en-US" b="1" dirty="0"/>
          </a:p>
        </p:txBody>
      </p:sp>
    </p:spTree>
    <p:custDataLst>
      <p:tags r:id="rId1"/>
    </p:custDataLst>
    <p:extLst>
      <p:ext uri="{BB962C8B-B14F-4D97-AF65-F5344CB8AC3E}">
        <p14:creationId xmlns:p14="http://schemas.microsoft.com/office/powerpoint/2010/main" val="29883758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normAutofit fontScale="90000"/>
          </a:bodyPr>
          <a:lstStyle/>
          <a:p>
            <a:r>
              <a:rPr lang="en-US" b="1" dirty="0" smtClean="0"/>
              <a:t>Blog – T-storm strengthening in Idaho</a:t>
            </a:r>
            <a:br>
              <a:rPr lang="en-US" b="1" dirty="0" smtClean="0"/>
            </a:br>
            <a:r>
              <a:rPr lang="en-US" b="1" dirty="0" smtClean="0"/>
              <a:t> May 12</a:t>
            </a:r>
            <a:endParaRPr lang="en-US" b="1" dirty="0"/>
          </a:p>
        </p:txBody>
      </p:sp>
      <p:sp>
        <p:nvSpPr>
          <p:cNvPr id="3" name="Content Placeholder 2"/>
          <p:cNvSpPr>
            <a:spLocks noGrp="1"/>
          </p:cNvSpPr>
          <p:nvPr>
            <p:ph idx="1"/>
          </p:nvPr>
        </p:nvSpPr>
        <p:spPr>
          <a:xfrm>
            <a:off x="228600" y="1447800"/>
            <a:ext cx="4953000" cy="1219200"/>
          </a:xfrm>
        </p:spPr>
        <p:txBody>
          <a:bodyPr>
            <a:noAutofit/>
          </a:bodyPr>
          <a:lstStyle/>
          <a:p>
            <a:pPr marL="0" indent="0">
              <a:buNone/>
            </a:pPr>
            <a:r>
              <a:rPr lang="en-US" sz="2000" b="1" dirty="0" smtClean="0"/>
              <a:t>“The </a:t>
            </a:r>
            <a:r>
              <a:rPr lang="en-US" sz="2000" b="1" dirty="0"/>
              <a:t>instability seems a little high, but it could be localized.  Will see how the thunderstorms in the area develop over the next few </a:t>
            </a:r>
            <a:r>
              <a:rPr lang="en-US" sz="2000" b="1" dirty="0" smtClean="0"/>
              <a:t>hours….. “</a:t>
            </a:r>
            <a:endParaRPr lang="en-US" sz="2000" b="1" dirty="0"/>
          </a:p>
        </p:txBody>
      </p:sp>
      <p:pic>
        <p:nvPicPr>
          <p:cNvPr id="3074" name="Picture 2" descr="http://2.bp.blogspot.com/-czAi3vb1mJo/VVNar7HbchI/AAAAAAAACSA/v3oOmSBzRKw/s640/Screenshot-CAVEPIH-D2D-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81350"/>
            <a:ext cx="5785376" cy="2838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4.bp.blogspot.com/-7HA2UgBEP4w/VVNarg10_BI/AAAAAAAACSI/KgcEbCXZ0zE/s400/Screenshot-CAVEPIH-D2D-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219200"/>
            <a:ext cx="3145393" cy="34004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61576" y="4772561"/>
            <a:ext cx="3282424" cy="1631216"/>
          </a:xfrm>
          <a:prstGeom prst="rect">
            <a:avLst/>
          </a:prstGeom>
        </p:spPr>
        <p:txBody>
          <a:bodyPr wrap="square">
            <a:spAutoFit/>
          </a:bodyPr>
          <a:lstStyle/>
          <a:p>
            <a:r>
              <a:rPr lang="en-US" sz="2000" b="1" dirty="0" smtClean="0"/>
              <a:t>“This </a:t>
            </a:r>
            <a:r>
              <a:rPr lang="en-US" sz="2000" b="1" dirty="0"/>
              <a:t>thunderstorm moved over the sampled area about two hours later.  It peaked at about 55-60 </a:t>
            </a:r>
            <a:r>
              <a:rPr lang="en-US" sz="2000" b="1" dirty="0" err="1"/>
              <a:t>dBZ</a:t>
            </a:r>
            <a:r>
              <a:rPr lang="en-US" sz="2000" b="1" dirty="0"/>
              <a:t> Composite </a:t>
            </a:r>
            <a:r>
              <a:rPr lang="en-US" sz="2000" b="1" dirty="0" err="1"/>
              <a:t>Refl</a:t>
            </a:r>
            <a:r>
              <a:rPr lang="en-US" sz="2000" b="1" dirty="0"/>
              <a:t> </a:t>
            </a:r>
            <a:r>
              <a:rPr lang="en-US" sz="2000" b="1" dirty="0" smtClean="0"/>
              <a:t>”</a:t>
            </a:r>
            <a:endParaRPr lang="en-US" sz="2000" b="1" dirty="0"/>
          </a:p>
        </p:txBody>
      </p:sp>
    </p:spTree>
    <p:custDataLst>
      <p:tags r:id="rId1"/>
    </p:custDataLst>
    <p:extLst>
      <p:ext uri="{BB962C8B-B14F-4D97-AF65-F5344CB8AC3E}">
        <p14:creationId xmlns:p14="http://schemas.microsoft.com/office/powerpoint/2010/main" val="1821240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559" y="818745"/>
            <a:ext cx="9144000" cy="1314855"/>
          </a:xfrm>
          <a:effectLst>
            <a:outerShdw blurRad="50800" dist="38100" dir="2700000" algn="tl" rotWithShape="0">
              <a:prstClr val="black">
                <a:alpha val="40000"/>
              </a:prstClr>
            </a:outerShdw>
          </a:effectLst>
        </p:spPr>
        <p:txBody>
          <a:bodyPr anchor="t" anchorCtr="0">
            <a:normAutofit fontScale="90000"/>
          </a:bodyPr>
          <a:lstStyle/>
          <a:p>
            <a:r>
              <a:rPr lang="en-US" sz="5400" b="1" dirty="0">
                <a:effectLst>
                  <a:outerShdw blurRad="38100" dist="38100" dir="2700000" algn="tl">
                    <a:srgbClr val="000000">
                      <a:alpha val="43137"/>
                    </a:srgbClr>
                  </a:outerShdw>
                </a:effectLst>
              </a:rPr>
              <a:t>NUCAPS Severe Weather CONOPS Proposed</a:t>
            </a:r>
            <a:br>
              <a:rPr lang="en-US" sz="5400" b="1" dirty="0">
                <a:effectLst>
                  <a:outerShdw blurRad="38100" dist="38100" dir="2700000" algn="tl">
                    <a:srgbClr val="000000">
                      <a:alpha val="43137"/>
                    </a:srgbClr>
                  </a:outerShdw>
                </a:effectLst>
              </a:rPr>
            </a:br>
            <a:r>
              <a:rPr lang="en-US" sz="4400" dirty="0" smtClean="0">
                <a:solidFill>
                  <a:srgbClr val="FFFFCC"/>
                </a:solidFill>
                <a:effectLst>
                  <a:outerShdw blurRad="38100" dist="38100" dir="2700000" algn="tl">
                    <a:srgbClr val="000000">
                      <a:alpha val="43137"/>
                    </a:srgbClr>
                  </a:outerShdw>
                </a:effectLst>
              </a:rPr>
              <a:t/>
            </a:r>
            <a:br>
              <a:rPr lang="en-US" sz="4400" dirty="0" smtClean="0">
                <a:solidFill>
                  <a:srgbClr val="FFFFCC"/>
                </a:solidFill>
                <a:effectLst>
                  <a:outerShdw blurRad="38100" dist="38100" dir="2700000" algn="tl">
                    <a:srgbClr val="000000">
                      <a:alpha val="43137"/>
                    </a:srgbClr>
                  </a:outerShdw>
                </a:effectLst>
              </a:rPr>
            </a:br>
            <a:r>
              <a:rPr lang="en-US" sz="4400" dirty="0" smtClean="0">
                <a:solidFill>
                  <a:srgbClr val="FFFFCC"/>
                </a:solidFill>
                <a:effectLst>
                  <a:outerShdw blurRad="38100" dist="38100" dir="2700000" algn="tl">
                    <a:srgbClr val="000000">
                      <a:alpha val="43137"/>
                    </a:srgbClr>
                  </a:outerShdw>
                </a:effectLst>
              </a:rPr>
              <a:t/>
            </a:r>
            <a:br>
              <a:rPr lang="en-US" sz="4400" dirty="0" smtClean="0">
                <a:solidFill>
                  <a:srgbClr val="FFFFCC"/>
                </a:solidFill>
                <a:effectLst>
                  <a:outerShdw blurRad="38100" dist="38100" dir="2700000" algn="tl">
                    <a:srgbClr val="000000">
                      <a:alpha val="43137"/>
                    </a:srgbClr>
                  </a:outerShdw>
                </a:effectLst>
              </a:rPr>
            </a:br>
            <a:endParaRPr lang="en-US" sz="3600" i="1" dirty="0">
              <a:solidFill>
                <a:srgbClr val="FFFFCC"/>
              </a:solidFill>
              <a:effectLst>
                <a:outerShdw blurRad="38100" dist="38100" dir="2700000" algn="tl">
                  <a:srgbClr val="000000">
                    <a:alpha val="43137"/>
                  </a:srgbClr>
                </a:outerShdw>
              </a:effectLst>
              <a:latin typeface="Calibri" pitchFamily="34" charset="0"/>
            </a:endParaRPr>
          </a:p>
        </p:txBody>
      </p:sp>
      <p:sp>
        <p:nvSpPr>
          <p:cNvPr id="3" name="Subtitle 2"/>
          <p:cNvSpPr>
            <a:spLocks noGrp="1"/>
          </p:cNvSpPr>
          <p:nvPr>
            <p:ph type="subTitle" idx="1"/>
          </p:nvPr>
        </p:nvSpPr>
        <p:spPr>
          <a:xfrm>
            <a:off x="76200" y="2590800"/>
            <a:ext cx="8839200" cy="3810000"/>
          </a:xfrm>
        </p:spPr>
        <p:txBody>
          <a:bodyPr>
            <a:normAutofit/>
          </a:bodyPr>
          <a:lstStyle/>
          <a:p>
            <a:pPr marL="457200" indent="-457200" algn="l">
              <a:buFont typeface="Arial" panose="020B0604020202020204" pitchFamily="34" charset="0"/>
              <a:buChar char="•"/>
            </a:pPr>
            <a:r>
              <a:rPr lang="en-US" b="1" dirty="0" smtClean="0">
                <a:solidFill>
                  <a:schemeClr val="tx1"/>
                </a:solidFill>
                <a:effectLst>
                  <a:outerShdw blurRad="38100" dist="38100" dir="2700000" algn="tl">
                    <a:srgbClr val="000000">
                      <a:alpha val="43137"/>
                    </a:srgbClr>
                  </a:outerShdw>
                </a:effectLst>
              </a:rPr>
              <a:t>Dan </a:t>
            </a:r>
            <a:r>
              <a:rPr lang="en-US" b="1" dirty="0" err="1" smtClean="0">
                <a:solidFill>
                  <a:schemeClr val="tx1"/>
                </a:solidFill>
                <a:effectLst>
                  <a:outerShdw blurRad="38100" dist="38100" dir="2700000" algn="tl">
                    <a:srgbClr val="000000">
                      <a:alpha val="43137"/>
                    </a:srgbClr>
                  </a:outerShdw>
                </a:effectLst>
              </a:rPr>
              <a:t>Nietfeld</a:t>
            </a:r>
            <a:r>
              <a:rPr lang="en-US" b="1" dirty="0" smtClean="0">
                <a:solidFill>
                  <a:schemeClr val="tx1"/>
                </a:solidFill>
                <a:effectLst>
                  <a:outerShdw blurRad="38100" dist="38100" dir="2700000" algn="tl">
                    <a:srgbClr val="000000">
                      <a:alpha val="43137"/>
                    </a:srgbClr>
                  </a:outerShdw>
                </a:effectLst>
              </a:rPr>
              <a:t>, OAX SOO, proposed a NUCAPS severe weather </a:t>
            </a:r>
            <a:r>
              <a:rPr lang="en-US" b="1" dirty="0" err="1" smtClean="0">
                <a:solidFill>
                  <a:schemeClr val="tx1"/>
                </a:solidFill>
                <a:effectLst>
                  <a:outerShdw blurRad="38100" dist="38100" dir="2700000" algn="tl">
                    <a:srgbClr val="000000">
                      <a:alpha val="43137"/>
                    </a:srgbClr>
                  </a:outerShdw>
                </a:effectLst>
              </a:rPr>
              <a:t>conops</a:t>
            </a:r>
            <a:r>
              <a:rPr lang="en-US" b="1" dirty="0" smtClean="0">
                <a:solidFill>
                  <a:schemeClr val="tx1"/>
                </a:solidFill>
                <a:effectLst>
                  <a:outerShdw blurRad="38100" dist="38100" dir="2700000" algn="tl">
                    <a:srgbClr val="000000">
                      <a:alpha val="43137"/>
                    </a:srgbClr>
                  </a:outerShdw>
                </a:effectLst>
              </a:rPr>
              <a:t> about a year ago</a:t>
            </a:r>
          </a:p>
          <a:p>
            <a:pPr marL="0" indent="0" algn="l">
              <a:buNone/>
            </a:pPr>
            <a:endParaRPr lang="en-US" sz="2900" b="1" dirty="0" smtClean="0">
              <a:solidFill>
                <a:schemeClr val="tx1"/>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b="1" dirty="0" smtClean="0">
                <a:solidFill>
                  <a:schemeClr val="tx1"/>
                </a:solidFill>
              </a:rPr>
              <a:t>A small team was formed to develop training and test the proposed CONOPS at the NOAA Hazardous Weather Testbed</a:t>
            </a:r>
          </a:p>
        </p:txBody>
      </p:sp>
    </p:spTree>
    <p:extLst>
      <p:ext uri="{BB962C8B-B14F-4D97-AF65-F5344CB8AC3E}">
        <p14:creationId xmlns:p14="http://schemas.microsoft.com/office/powerpoint/2010/main" val="1742140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normAutofit fontScale="90000"/>
          </a:bodyPr>
          <a:lstStyle/>
          <a:p>
            <a:r>
              <a:rPr lang="en-US" dirty="0" smtClean="0"/>
              <a:t>Blog – Severe maintenance in Texas</a:t>
            </a:r>
            <a:br>
              <a:rPr lang="en-US" dirty="0" smtClean="0"/>
            </a:br>
            <a:r>
              <a:rPr lang="en-US" dirty="0" smtClean="0"/>
              <a:t>May 13</a:t>
            </a:r>
            <a:endParaRPr lang="en-US" dirty="0"/>
          </a:p>
        </p:txBody>
      </p:sp>
      <p:pic>
        <p:nvPicPr>
          <p:cNvPr id="4104" name="Picture 8" descr="http://1.bp.blogspot.com/-YLM_BarBy6k/VVUfM5GZjKI/AAAAAAAACZ8/zmpmANS1BJE/s1600/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99" y="1617133"/>
            <a:ext cx="5418665" cy="242146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2.bp.blogspot.com/-ddLF0ItfrUs/VVUfM_jw1dI/AAAAAAAACZ4/gddUEGM6HpY/s160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499" y="4267200"/>
            <a:ext cx="541866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2.bp.blogspot.com/-9ixNefCAIJo/VVUfMrnWklI/AAAAAAAACZ0/wiQMEr-zI0Y/s400/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762" y="2886170"/>
            <a:ext cx="3826838" cy="21430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91200" y="1743670"/>
            <a:ext cx="3200400" cy="923330"/>
          </a:xfrm>
          <a:prstGeom prst="rect">
            <a:avLst/>
          </a:prstGeom>
          <a:noFill/>
        </p:spPr>
        <p:txBody>
          <a:bodyPr wrap="square" rtlCol="0">
            <a:spAutoFit/>
          </a:bodyPr>
          <a:lstStyle/>
          <a:p>
            <a:r>
              <a:rPr lang="en-US" b="1" dirty="0" smtClean="0"/>
              <a:t>Storms moving into this environment continued to develop and strengthen</a:t>
            </a:r>
            <a:endParaRPr lang="en-US" b="1" dirty="0"/>
          </a:p>
        </p:txBody>
      </p:sp>
      <p:sp>
        <p:nvSpPr>
          <p:cNvPr id="14" name="TextBox 13"/>
          <p:cNvSpPr txBox="1"/>
          <p:nvPr/>
        </p:nvSpPr>
        <p:spPr>
          <a:xfrm>
            <a:off x="5715000" y="5276671"/>
            <a:ext cx="3200400" cy="1200329"/>
          </a:xfrm>
          <a:prstGeom prst="rect">
            <a:avLst/>
          </a:prstGeom>
          <a:noFill/>
        </p:spPr>
        <p:txBody>
          <a:bodyPr wrap="square" rtlCol="0">
            <a:spAutoFit/>
          </a:bodyPr>
          <a:lstStyle/>
          <a:p>
            <a:r>
              <a:rPr lang="en-US" b="1" dirty="0" smtClean="0"/>
              <a:t>Back west, no new development in environment characterized by weaker instability and less moisture</a:t>
            </a:r>
            <a:endParaRPr lang="en-US" b="1" dirty="0"/>
          </a:p>
        </p:txBody>
      </p:sp>
      <p:sp>
        <p:nvSpPr>
          <p:cNvPr id="7" name="TextBox 6"/>
          <p:cNvSpPr txBox="1"/>
          <p:nvPr/>
        </p:nvSpPr>
        <p:spPr>
          <a:xfrm>
            <a:off x="838200" y="1295400"/>
            <a:ext cx="3429000" cy="400110"/>
          </a:xfrm>
          <a:prstGeom prst="rect">
            <a:avLst/>
          </a:prstGeom>
          <a:noFill/>
        </p:spPr>
        <p:txBody>
          <a:bodyPr wrap="square" rtlCol="0">
            <a:spAutoFit/>
          </a:bodyPr>
          <a:lstStyle/>
          <a:p>
            <a:r>
              <a:rPr lang="en-US" sz="2000" b="1" dirty="0" err="1" smtClean="0"/>
              <a:t>Modifed</a:t>
            </a:r>
            <a:r>
              <a:rPr lang="en-US" sz="2000" b="1" dirty="0" smtClean="0"/>
              <a:t> NUCAPS Soundings</a:t>
            </a:r>
            <a:endParaRPr lang="en-US" sz="2000" b="1" dirty="0"/>
          </a:p>
        </p:txBody>
      </p:sp>
    </p:spTree>
    <p:custDataLst>
      <p:tags r:id="rId1"/>
    </p:custDataLst>
    <p:extLst>
      <p:ext uri="{BB962C8B-B14F-4D97-AF65-F5344CB8AC3E}">
        <p14:creationId xmlns:p14="http://schemas.microsoft.com/office/powerpoint/2010/main" val="37876653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33400"/>
            <a:ext cx="9144000" cy="6186309"/>
          </a:xfrm>
          <a:prstGeom prst="rect">
            <a:avLst/>
          </a:prstGeom>
          <a:noFill/>
        </p:spPr>
        <p:txBody>
          <a:bodyPr wrap="square" rtlCol="0">
            <a:spAutoFit/>
          </a:bodyPr>
          <a:lstStyle/>
          <a:p>
            <a:pPr marL="466725" lvl="1" indent="-342900">
              <a:buFontTx/>
              <a:buChar char="-"/>
            </a:pPr>
            <a:r>
              <a:rPr lang="en-US" sz="2200" b="1" dirty="0" smtClean="0"/>
              <a:t>Participants agree: training adequately prepared them for NUCAPS </a:t>
            </a:r>
            <a:r>
              <a:rPr lang="en-US" sz="2200" b="1" dirty="0" err="1" smtClean="0"/>
              <a:t>eval</a:t>
            </a:r>
            <a:endParaRPr lang="en-US" sz="2200" b="1" dirty="0" smtClean="0"/>
          </a:p>
          <a:p>
            <a:pPr marL="466725" lvl="1" indent="-342900">
              <a:buFontTx/>
              <a:buChar char="-"/>
            </a:pPr>
            <a:r>
              <a:rPr lang="en-US" sz="2200" b="1" dirty="0" smtClean="0"/>
              <a:t>Participants </a:t>
            </a:r>
            <a:r>
              <a:rPr lang="en-US" sz="2200" b="1" dirty="0"/>
              <a:t>understand </a:t>
            </a:r>
            <a:r>
              <a:rPr lang="en-US" sz="2200" b="1" dirty="0" smtClean="0"/>
              <a:t>need </a:t>
            </a:r>
            <a:r>
              <a:rPr lang="en-US" sz="2200" b="1" dirty="0"/>
              <a:t>to select </a:t>
            </a:r>
            <a:r>
              <a:rPr lang="en-US" sz="2200" b="1" dirty="0" smtClean="0"/>
              <a:t>(mostly) clear-air </a:t>
            </a:r>
            <a:r>
              <a:rPr lang="en-US" sz="2200" b="1" dirty="0"/>
              <a:t>soundings, and would </a:t>
            </a:r>
            <a:r>
              <a:rPr lang="en-US" sz="2200" b="1" dirty="0" smtClean="0"/>
              <a:t>really like to </a:t>
            </a:r>
            <a:r>
              <a:rPr lang="en-US" sz="2200" b="1" dirty="0"/>
              <a:t>see the QC </a:t>
            </a:r>
            <a:r>
              <a:rPr lang="en-US" sz="2200" b="1" dirty="0" smtClean="0"/>
              <a:t>flags</a:t>
            </a:r>
          </a:p>
          <a:p>
            <a:pPr marL="466725" lvl="1" indent="-342900">
              <a:buFontTx/>
              <a:buChar char="-"/>
            </a:pPr>
            <a:r>
              <a:rPr lang="en-US" sz="2200" b="1" dirty="0" smtClean="0"/>
              <a:t>Participants </a:t>
            </a:r>
            <a:r>
              <a:rPr lang="en-US" sz="2200" b="1" dirty="0"/>
              <a:t>haven’t had issues modifying soundings, though many feel it is too </a:t>
            </a:r>
            <a:r>
              <a:rPr lang="en-US" sz="2200" b="1" dirty="0" smtClean="0"/>
              <a:t>cumbersome, </a:t>
            </a:r>
            <a:r>
              <a:rPr lang="en-US" sz="2200" b="1" dirty="0"/>
              <a:t>and would prefer this process to be </a:t>
            </a:r>
            <a:r>
              <a:rPr lang="en-US" sz="2200" b="1" dirty="0" smtClean="0"/>
              <a:t>automated.</a:t>
            </a:r>
          </a:p>
          <a:p>
            <a:pPr marL="466725" lvl="1" indent="-342900">
              <a:buFontTx/>
              <a:buChar char="-"/>
            </a:pPr>
            <a:r>
              <a:rPr lang="en-US" sz="2200" b="1" dirty="0" smtClean="0"/>
              <a:t>When </a:t>
            </a:r>
            <a:r>
              <a:rPr lang="en-US" sz="2200" b="1" dirty="0"/>
              <a:t>editing profile, most prefer to manually drag points (</a:t>
            </a:r>
            <a:r>
              <a:rPr lang="en-US" sz="2200" b="1" dirty="0" err="1"/>
              <a:t>EditGraph</a:t>
            </a:r>
            <a:r>
              <a:rPr lang="en-US" sz="2200" b="1" dirty="0"/>
              <a:t>) as opposed to typing in the values (</a:t>
            </a:r>
            <a:r>
              <a:rPr lang="en-US" sz="2200" b="1" dirty="0" err="1" smtClean="0"/>
              <a:t>EditData</a:t>
            </a:r>
            <a:r>
              <a:rPr lang="en-US" sz="2200" b="1" dirty="0" smtClean="0"/>
              <a:t>); this was not in training</a:t>
            </a:r>
          </a:p>
          <a:p>
            <a:pPr marL="466725" lvl="1" indent="-342900">
              <a:buFontTx/>
              <a:buChar char="-"/>
            </a:pPr>
            <a:r>
              <a:rPr lang="en-US" sz="2200" b="1" dirty="0" smtClean="0"/>
              <a:t>Should really mix up from surface to make more realistic profile</a:t>
            </a:r>
          </a:p>
          <a:p>
            <a:pPr marL="466725" lvl="1" indent="-342900">
              <a:buFontTx/>
              <a:buChar char="-"/>
            </a:pPr>
            <a:r>
              <a:rPr lang="en-US" sz="2200" b="1" dirty="0" smtClean="0"/>
              <a:t>Key features </a:t>
            </a:r>
            <a:r>
              <a:rPr lang="en-US" sz="2200" b="1" dirty="0"/>
              <a:t>&amp;</a:t>
            </a:r>
            <a:r>
              <a:rPr lang="en-US" sz="2200" b="1" dirty="0" smtClean="0"/>
              <a:t> details such as capping inversions not depicted well (or at all) in the soundings. This is a key limitation.</a:t>
            </a:r>
          </a:p>
          <a:p>
            <a:pPr marL="466725" lvl="1" indent="-342900">
              <a:buFontTx/>
              <a:buChar char="-"/>
            </a:pPr>
            <a:r>
              <a:rPr lang="en-US" sz="2200" b="1" dirty="0" smtClean="0"/>
              <a:t>General shape of profiles and Instability/moisture parameters have been realistic</a:t>
            </a:r>
            <a:r>
              <a:rPr lang="en-US" sz="2200" b="1" dirty="0"/>
              <a:t>, and are comparable to observed </a:t>
            </a:r>
            <a:r>
              <a:rPr lang="en-US" sz="2200" b="1" dirty="0" smtClean="0"/>
              <a:t>soundings.</a:t>
            </a:r>
          </a:p>
          <a:p>
            <a:pPr marL="466725" lvl="1" indent="-342900">
              <a:buFontTx/>
              <a:buChar char="-"/>
            </a:pPr>
            <a:r>
              <a:rPr lang="en-US" sz="2200" b="1" dirty="0" smtClean="0"/>
              <a:t>All participants answer that they understand the differences between space-based soundings and RAOBs</a:t>
            </a:r>
          </a:p>
          <a:p>
            <a:pPr marL="466725" lvl="1" indent="-342900">
              <a:buFontTx/>
              <a:buChar char="-"/>
            </a:pPr>
            <a:r>
              <a:rPr lang="en-US" sz="2200" b="1" dirty="0" smtClean="0"/>
              <a:t>Experience over time will help forecasters to better interpret the smoother profiles. Comparisons with </a:t>
            </a:r>
            <a:r>
              <a:rPr lang="en-US" sz="2200" b="1" dirty="0"/>
              <a:t>RAOBS </a:t>
            </a:r>
            <a:r>
              <a:rPr lang="en-US" sz="2200" b="1" dirty="0" smtClean="0"/>
              <a:t>will help.</a:t>
            </a:r>
          </a:p>
          <a:p>
            <a:pPr marL="466725" lvl="1" indent="-342900">
              <a:buFontTx/>
              <a:buChar char="-"/>
            </a:pPr>
            <a:r>
              <a:rPr lang="en-US" sz="2200" b="1" dirty="0" smtClean="0"/>
              <a:t>Only 1 participant already uses NUCAPS at home office (Alaska)</a:t>
            </a:r>
          </a:p>
          <a:p>
            <a:pPr marL="923925" lvl="2" indent="-342900">
              <a:buFontTx/>
              <a:buChar char="-"/>
            </a:pPr>
            <a:r>
              <a:rPr lang="en-US" sz="2200" b="1" dirty="0" smtClean="0"/>
              <a:t>20/23 say they will</a:t>
            </a:r>
          </a:p>
        </p:txBody>
      </p:sp>
      <p:sp>
        <p:nvSpPr>
          <p:cNvPr id="7" name="Rectangle 6"/>
          <p:cNvSpPr/>
          <p:nvPr/>
        </p:nvSpPr>
        <p:spPr>
          <a:xfrm>
            <a:off x="2667000" y="0"/>
            <a:ext cx="3849900" cy="584775"/>
          </a:xfrm>
          <a:prstGeom prst="rect">
            <a:avLst/>
          </a:prstGeom>
        </p:spPr>
        <p:txBody>
          <a:bodyPr wrap="none">
            <a:spAutoFit/>
          </a:bodyPr>
          <a:lstStyle/>
          <a:p>
            <a:r>
              <a:rPr lang="en-US" sz="3200" b="1" dirty="0" smtClean="0"/>
              <a:t>Preliminary Feedback</a:t>
            </a:r>
            <a:endParaRPr lang="en-US" sz="3200" b="1" dirty="0"/>
          </a:p>
        </p:txBody>
      </p:sp>
    </p:spTree>
    <p:custDataLst>
      <p:tags r:id="rId1"/>
    </p:custDataLst>
    <p:extLst>
      <p:ext uri="{BB962C8B-B14F-4D97-AF65-F5344CB8AC3E}">
        <p14:creationId xmlns:p14="http://schemas.microsoft.com/office/powerpoint/2010/main" val="3259078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101025"/>
            <a:ext cx="3789371" cy="584775"/>
          </a:xfrm>
          <a:prstGeom prst="rect">
            <a:avLst/>
          </a:prstGeom>
        </p:spPr>
        <p:txBody>
          <a:bodyPr wrap="none">
            <a:spAutoFit/>
          </a:bodyPr>
          <a:lstStyle/>
          <a:p>
            <a:r>
              <a:rPr lang="en-US" sz="3200" b="1" dirty="0" smtClean="0"/>
              <a:t>Preliminary feedback</a:t>
            </a:r>
            <a:endParaRPr lang="en-US" sz="3200" b="1"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54269"/>
            <a:ext cx="8915400" cy="632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88236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101025"/>
            <a:ext cx="3789371" cy="584775"/>
          </a:xfrm>
          <a:prstGeom prst="rect">
            <a:avLst/>
          </a:prstGeom>
        </p:spPr>
        <p:txBody>
          <a:bodyPr wrap="none">
            <a:spAutoFit/>
          </a:bodyPr>
          <a:lstStyle/>
          <a:p>
            <a:r>
              <a:rPr lang="en-US" sz="3200" b="1" dirty="0" smtClean="0"/>
              <a:t>Preliminary feedback</a:t>
            </a:r>
            <a:endParaRPr lang="en-US" sz="32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799"/>
            <a:ext cx="9144000"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64047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882" y="762000"/>
            <a:ext cx="8984117" cy="5105400"/>
          </a:xfrm>
        </p:spPr>
        <p:txBody>
          <a:bodyPr>
            <a:noAutofit/>
          </a:bodyPr>
          <a:lstStyle/>
          <a:p>
            <a:r>
              <a:rPr lang="en-US" b="1" dirty="0" smtClean="0"/>
              <a:t>Quality </a:t>
            </a:r>
            <a:r>
              <a:rPr lang="en-US" b="1" dirty="0"/>
              <a:t>control flags</a:t>
            </a:r>
          </a:p>
          <a:p>
            <a:r>
              <a:rPr lang="en-US" b="1" dirty="0"/>
              <a:t>Automated correction of surface/ML conditions</a:t>
            </a:r>
          </a:p>
          <a:p>
            <a:r>
              <a:rPr lang="en-US" b="1" dirty="0"/>
              <a:t>Ability to sample sounding locations “dots” for environmental information</a:t>
            </a:r>
          </a:p>
          <a:p>
            <a:r>
              <a:rPr lang="en-US" b="1" dirty="0"/>
              <a:t>Provide nearest city  after clicking on </a:t>
            </a:r>
            <a:r>
              <a:rPr lang="en-US" b="1" dirty="0" smtClean="0"/>
              <a:t>sounding and/or place map in sounding window with location marked</a:t>
            </a:r>
            <a:endParaRPr lang="en-US" b="1" dirty="0"/>
          </a:p>
          <a:p>
            <a:r>
              <a:rPr lang="en-US" b="1" dirty="0"/>
              <a:t>Indicator in display after a sounding has been </a:t>
            </a:r>
            <a:r>
              <a:rPr lang="en-US" b="1" dirty="0" smtClean="0"/>
              <a:t>clicked</a:t>
            </a:r>
          </a:p>
          <a:p>
            <a:r>
              <a:rPr lang="en-US" b="1" dirty="0" smtClean="0"/>
              <a:t>Undo button when editing profile</a:t>
            </a:r>
            <a:endParaRPr lang="en-US" b="1" dirty="0"/>
          </a:p>
          <a:p>
            <a:r>
              <a:rPr lang="en-US" b="1" dirty="0" smtClean="0"/>
              <a:t>Make sure the AWIPS fix is implemented</a:t>
            </a:r>
          </a:p>
        </p:txBody>
      </p:sp>
      <p:sp>
        <p:nvSpPr>
          <p:cNvPr id="5" name="Rectangle 4"/>
          <p:cNvSpPr/>
          <p:nvPr/>
        </p:nvSpPr>
        <p:spPr>
          <a:xfrm>
            <a:off x="135636" y="152399"/>
            <a:ext cx="9008364" cy="584775"/>
          </a:xfrm>
          <a:prstGeom prst="rect">
            <a:avLst/>
          </a:prstGeom>
        </p:spPr>
        <p:txBody>
          <a:bodyPr wrap="none">
            <a:spAutoFit/>
          </a:bodyPr>
          <a:lstStyle/>
          <a:p>
            <a:r>
              <a:rPr lang="en-US" sz="3200" b="1" dirty="0" smtClean="0"/>
              <a:t>Initial Requests </a:t>
            </a:r>
            <a:r>
              <a:rPr lang="en-US" sz="3200" b="1" dirty="0"/>
              <a:t>(many are </a:t>
            </a:r>
            <a:r>
              <a:rPr lang="en-US" sz="3200" b="1" dirty="0" smtClean="0"/>
              <a:t>AWIPS2 NSHARP-related</a:t>
            </a:r>
            <a:r>
              <a:rPr lang="en-US" sz="3200" b="1" dirty="0"/>
              <a:t>)</a:t>
            </a:r>
          </a:p>
        </p:txBody>
      </p:sp>
    </p:spTree>
    <p:custDataLst>
      <p:tags r:id="rId1"/>
    </p:custDataLst>
    <p:extLst>
      <p:ext uri="{BB962C8B-B14F-4D97-AF65-F5344CB8AC3E}">
        <p14:creationId xmlns:p14="http://schemas.microsoft.com/office/powerpoint/2010/main" val="1622630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p:cNvSpPr>
          <p:nvPr/>
        </p:nvSpPr>
        <p:spPr bwMode="auto">
          <a:xfrm>
            <a:off x="-82550" y="4448175"/>
            <a:ext cx="9331325"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2E507A"/>
              </a:buClr>
              <a:buSzPct val="90000"/>
              <a:buFont typeface="Wingdings" pitchFamily="2" charset="2"/>
              <a:buNone/>
              <a:defRPr/>
            </a:pPr>
            <a:endParaRPr lang="en-US" sz="3200" b="1" i="1" dirty="0">
              <a:solidFill>
                <a:srgbClr val="B4FF69"/>
              </a:solidFill>
              <a:latin typeface="Calibri" pitchFamily="34" charset="0"/>
              <a:ea typeface="ＭＳ Ｐゴシック" pitchFamily="34" charset="-128"/>
            </a:endParaRPr>
          </a:p>
        </p:txBody>
      </p:sp>
      <p:sp>
        <p:nvSpPr>
          <p:cNvPr id="12" name="Rectangle 3"/>
          <p:cNvSpPr>
            <a:spLocks noChangeArrowheads="1"/>
          </p:cNvSpPr>
          <p:nvPr/>
        </p:nvSpPr>
        <p:spPr bwMode="auto">
          <a:xfrm>
            <a:off x="225352" y="4971489"/>
            <a:ext cx="8772525" cy="84613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lgn="ctr">
              <a:lnSpc>
                <a:spcPct val="80000"/>
              </a:lnSpc>
              <a:spcBef>
                <a:spcPct val="20000"/>
              </a:spcBef>
              <a:buClr>
                <a:srgbClr val="2E507A"/>
              </a:buClr>
              <a:buSzPct val="90000"/>
              <a:defRPr/>
            </a:pPr>
            <a:r>
              <a:rPr lang="en-US" sz="3600" b="1" kern="0" dirty="0" smtClean="0">
                <a:solidFill>
                  <a:srgbClr val="002060"/>
                </a:solidFill>
                <a:latin typeface="+mn-lt"/>
                <a:ea typeface="ＭＳ Ｐゴシック" pitchFamily="34" charset="-128"/>
              </a:rPr>
              <a:t>www.weather.gov</a:t>
            </a:r>
          </a:p>
          <a:p>
            <a:pPr marL="0" lvl="1" algn="ctr">
              <a:lnSpc>
                <a:spcPct val="80000"/>
              </a:lnSpc>
              <a:spcBef>
                <a:spcPct val="20000"/>
              </a:spcBef>
              <a:buClr>
                <a:srgbClr val="2E507A"/>
              </a:buClr>
              <a:buSzPct val="90000"/>
              <a:defRPr/>
            </a:pPr>
            <a:endParaRPr lang="en-US" sz="4400" b="1" dirty="0">
              <a:solidFill>
                <a:srgbClr val="FFFFFF"/>
              </a:solidFill>
              <a:effectLst>
                <a:outerShdw blurRad="38100" dist="38100" dir="2700000" algn="tl">
                  <a:srgbClr val="000000">
                    <a:alpha val="43137"/>
                  </a:srgbClr>
                </a:outerShdw>
              </a:effectLst>
              <a:latin typeface="+mn-lt"/>
              <a:ea typeface="ＭＳ Ｐゴシック" pitchFamily="1" charset="-128"/>
            </a:endParaRPr>
          </a:p>
        </p:txBody>
      </p:sp>
      <p:sp>
        <p:nvSpPr>
          <p:cNvPr id="29704" name="Slide Number Placeholder 5"/>
          <p:cNvSpPr>
            <a:spLocks noGrp="1"/>
          </p:cNvSpPr>
          <p:nvPr>
            <p:ph type="sldNum" sz="quarter" idx="10"/>
          </p:nvPr>
        </p:nvSpPr>
        <p:spPr>
          <a:xfrm>
            <a:off x="6999288" y="6561138"/>
            <a:ext cx="21336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Book" pitchFamily="34" charset="0"/>
              </a:defRPr>
            </a:lvl1pPr>
            <a:lvl2pPr marL="742950" indent="-285750" eaLnBrk="0" hangingPunct="0">
              <a:spcBef>
                <a:spcPct val="5000"/>
              </a:spcBef>
              <a:buBlip>
                <a:blip r:embed="rId3"/>
              </a:buBlip>
              <a:defRPr sz="2000">
                <a:solidFill>
                  <a:srgbClr val="083763"/>
                </a:solidFill>
                <a:latin typeface="Franklin Gothic Book" pitchFamily="34" charset="0"/>
              </a:defRPr>
            </a:lvl2pPr>
            <a:lvl3pPr marL="1143000" indent="-228600" eaLnBrk="0" hangingPunct="0">
              <a:spcBef>
                <a:spcPct val="5000"/>
              </a:spcBef>
              <a:buBlip>
                <a:blip r:embed="rId4"/>
              </a:buBlip>
              <a:defRPr>
                <a:solidFill>
                  <a:srgbClr val="083763"/>
                </a:solidFill>
                <a:latin typeface="Franklin Gothic Book" pitchFamily="34" charset="0"/>
              </a:defRPr>
            </a:lvl3pPr>
            <a:lvl4pPr marL="1600200" indent="-228600" eaLnBrk="0" hangingPunct="0">
              <a:spcBef>
                <a:spcPct val="5000"/>
              </a:spcBef>
              <a:buBlip>
                <a:blip r:embed="rId5"/>
              </a:buBlip>
              <a:defRPr sz="1600">
                <a:solidFill>
                  <a:srgbClr val="083763"/>
                </a:solidFill>
                <a:latin typeface="Franklin Gothic Book"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hangingPunct="1">
              <a:lnSpc>
                <a:spcPct val="100000"/>
              </a:lnSpc>
              <a:spcBef>
                <a:spcPct val="0"/>
              </a:spcBef>
            </a:pPr>
            <a:fld id="{D5AB45F0-E177-4AA7-A7BF-7741FE1EBA60}" type="slidenum">
              <a:rPr lang="en-US" altLang="en-US" sz="1400" smtClean="0">
                <a:solidFill>
                  <a:schemeClr val="tx1"/>
                </a:solidFill>
                <a:latin typeface="Calibri" pitchFamily="34" charset="0"/>
                <a:ea typeface="MS PGothic" pitchFamily="34" charset="-128"/>
              </a:rPr>
              <a:pPr eaLnBrk="1" hangingPunct="1">
                <a:lnSpc>
                  <a:spcPct val="100000"/>
                </a:lnSpc>
                <a:spcBef>
                  <a:spcPct val="0"/>
                </a:spcBef>
              </a:pPr>
              <a:t>35</a:t>
            </a:fld>
            <a:endParaRPr lang="en-US" altLang="en-US" sz="1400" smtClean="0">
              <a:solidFill>
                <a:schemeClr val="tx1"/>
              </a:solidFill>
              <a:latin typeface="Calibri" pitchFamily="34" charset="0"/>
              <a:ea typeface="MS PGothic" pitchFamily="34" charset="-128"/>
            </a:endParaRPr>
          </a:p>
        </p:txBody>
      </p:sp>
      <p:pic>
        <p:nvPicPr>
          <p:cNvPr id="9" name="Picture 3" descr="sp_5x_log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633299"/>
            <a:ext cx="3121025" cy="3121025"/>
          </a:xfrm>
          <a:prstGeom prst="rect">
            <a:avLst/>
          </a:prstGeom>
          <a:noFill/>
          <a:ln w="9525">
            <a:noFill/>
            <a:miter lim="800000"/>
            <a:headEnd/>
            <a:tailEnd/>
          </a:ln>
        </p:spPr>
      </p:pic>
      <p:sp>
        <p:nvSpPr>
          <p:cNvPr id="10" name="Title 2"/>
          <p:cNvSpPr txBox="1">
            <a:spLocks/>
          </p:cNvSpPr>
          <p:nvPr/>
        </p:nvSpPr>
        <p:spPr bwMode="auto">
          <a:xfrm>
            <a:off x="1642360" y="228600"/>
            <a:ext cx="6172200" cy="1143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lvl1pPr algn="l" rtl="0" eaLnBrk="0" fontAlgn="base" hangingPunct="0">
              <a:lnSpc>
                <a:spcPct val="90000"/>
              </a:lnSpc>
              <a:spcBef>
                <a:spcPct val="0"/>
              </a:spcBef>
              <a:spcAft>
                <a:spcPct val="0"/>
              </a:spcAft>
              <a:defRPr sz="3600">
                <a:solidFill>
                  <a:srgbClr val="FFFFCC"/>
                </a:solidFill>
                <a:latin typeface="+mj-lt"/>
                <a:ea typeface="+mj-ea"/>
                <a:cs typeface="+mj-cs"/>
              </a:defRPr>
            </a:lvl1pPr>
            <a:lvl2pPr algn="l" rtl="0" eaLnBrk="0" fontAlgn="base" hangingPunct="0">
              <a:lnSpc>
                <a:spcPct val="90000"/>
              </a:lnSpc>
              <a:spcBef>
                <a:spcPct val="0"/>
              </a:spcBef>
              <a:spcAft>
                <a:spcPct val="0"/>
              </a:spcAft>
              <a:defRPr sz="4400">
                <a:solidFill>
                  <a:srgbClr val="FFFFCC"/>
                </a:solidFill>
                <a:latin typeface="Franklin Gothic Medium" pitchFamily="34" charset="0"/>
              </a:defRPr>
            </a:lvl2pPr>
            <a:lvl3pPr algn="l" rtl="0" eaLnBrk="0" fontAlgn="base" hangingPunct="0">
              <a:lnSpc>
                <a:spcPct val="90000"/>
              </a:lnSpc>
              <a:spcBef>
                <a:spcPct val="0"/>
              </a:spcBef>
              <a:spcAft>
                <a:spcPct val="0"/>
              </a:spcAft>
              <a:defRPr sz="4400">
                <a:solidFill>
                  <a:srgbClr val="FFFFCC"/>
                </a:solidFill>
                <a:latin typeface="Franklin Gothic Medium" pitchFamily="34" charset="0"/>
              </a:defRPr>
            </a:lvl3pPr>
            <a:lvl4pPr algn="l" rtl="0" eaLnBrk="0" fontAlgn="base" hangingPunct="0">
              <a:lnSpc>
                <a:spcPct val="90000"/>
              </a:lnSpc>
              <a:spcBef>
                <a:spcPct val="0"/>
              </a:spcBef>
              <a:spcAft>
                <a:spcPct val="0"/>
              </a:spcAft>
              <a:defRPr sz="4400">
                <a:solidFill>
                  <a:srgbClr val="FFFFCC"/>
                </a:solidFill>
                <a:latin typeface="Franklin Gothic Medium" pitchFamily="34" charset="0"/>
              </a:defRPr>
            </a:lvl4pPr>
            <a:lvl5pPr algn="l" rtl="0" eaLnBrk="0" fontAlgn="base" hangingPunct="0">
              <a:lnSpc>
                <a:spcPct val="90000"/>
              </a:lnSpc>
              <a:spcBef>
                <a:spcPct val="0"/>
              </a:spcBef>
              <a:spcAft>
                <a:spcPct val="0"/>
              </a:spcAft>
              <a:defRPr sz="4400">
                <a:solidFill>
                  <a:srgbClr val="FFFFCC"/>
                </a:solidFill>
                <a:latin typeface="Franklin Gothic Medium"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a:lstStyle>
          <a:p>
            <a:pPr algn="ctr"/>
            <a:r>
              <a:rPr lang="en-US" kern="0" dirty="0" smtClean="0"/>
              <a:t>THANK YOU</a:t>
            </a:r>
            <a:endParaRPr lang="en-US" kern="0" dirty="0"/>
          </a:p>
        </p:txBody>
      </p:sp>
    </p:spTree>
    <p:extLst>
      <p:ext uri="{BB962C8B-B14F-4D97-AF65-F5344CB8AC3E}">
        <p14:creationId xmlns:p14="http://schemas.microsoft.com/office/powerpoint/2010/main" val="3523194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Plan View Visualization of NUCAPS</a:t>
            </a:r>
            <a:endParaRPr lang="en-US" dirty="0"/>
          </a:p>
        </p:txBody>
      </p:sp>
      <p:sp>
        <p:nvSpPr>
          <p:cNvPr id="3" name="Content Placeholder 2"/>
          <p:cNvSpPr>
            <a:spLocks noGrp="1"/>
          </p:cNvSpPr>
          <p:nvPr>
            <p:ph idx="1"/>
          </p:nvPr>
        </p:nvSpPr>
        <p:spPr>
          <a:xfrm>
            <a:off x="0" y="774243"/>
            <a:ext cx="9144000" cy="5943600"/>
          </a:xfrm>
        </p:spPr>
        <p:txBody>
          <a:bodyPr>
            <a:noAutofit/>
          </a:bodyPr>
          <a:lstStyle/>
          <a:p>
            <a:r>
              <a:rPr lang="en-US" sz="1900" b="1" dirty="0" smtClean="0"/>
              <a:t>Skew-</a:t>
            </a:r>
            <a:r>
              <a:rPr lang="en-US" sz="1900" b="1" dirty="0" err="1" smtClean="0"/>
              <a:t>Ts</a:t>
            </a:r>
            <a:r>
              <a:rPr lang="en-US" sz="1900" b="1" dirty="0" smtClean="0"/>
              <a:t> are valuable for some forecast challenges, but visualizing the data in plan view to identify specific air masses may be more useful for others</a:t>
            </a:r>
          </a:p>
          <a:p>
            <a:r>
              <a:rPr lang="en-US" sz="1900" b="1" u="sng" dirty="0" smtClean="0"/>
              <a:t>Cold Air Aloft </a:t>
            </a:r>
            <a:r>
              <a:rPr lang="en-US" sz="1900" b="1" dirty="0" smtClean="0"/>
              <a:t>(-65°C and below) can lead to freezing airliner fuel and Center Weather Service Units (CWSU) provide Meteorological Impact Statements (MIS) to Air Traffic Controllers to direct flights around the 3D air features</a:t>
            </a:r>
          </a:p>
          <a:p>
            <a:r>
              <a:rPr lang="en-US" sz="1900" b="1" dirty="0" smtClean="0"/>
              <a:t>NUCAPS will allow </a:t>
            </a:r>
            <a:r>
              <a:rPr lang="en-US" sz="1900" b="1" dirty="0"/>
              <a:t>forecasters to </a:t>
            </a:r>
            <a:r>
              <a:rPr lang="en-US" sz="1900" b="1" u="sng" dirty="0"/>
              <a:t>observe the 3D </a:t>
            </a:r>
            <a:r>
              <a:rPr lang="en-US" sz="1900" b="1" u="sng" dirty="0" smtClean="0"/>
              <a:t>                                                                                      extent</a:t>
            </a:r>
            <a:r>
              <a:rPr lang="en-US" sz="1900" b="1" dirty="0" smtClean="0"/>
              <a:t> </a:t>
            </a:r>
            <a:r>
              <a:rPr lang="en-US" sz="1900" b="1" dirty="0"/>
              <a:t>of the Cold Air </a:t>
            </a:r>
            <a:r>
              <a:rPr lang="en-US" sz="1900" b="1" dirty="0" smtClean="0"/>
              <a:t>Aloft where conventional                                                                                             observations </a:t>
            </a:r>
            <a:r>
              <a:rPr lang="en-US" sz="1900" b="1" dirty="0"/>
              <a:t>are </a:t>
            </a:r>
            <a:r>
              <a:rPr lang="en-US" sz="1900" b="1" dirty="0" smtClean="0"/>
              <a:t>sparse</a:t>
            </a:r>
          </a:p>
          <a:p>
            <a:r>
              <a:rPr lang="en-US" sz="1900" b="1" dirty="0" smtClean="0"/>
              <a:t>CIMSS gridding NUCAPS data as                                                                                                                           part of CSPP running at GINA</a:t>
            </a:r>
          </a:p>
          <a:p>
            <a:r>
              <a:rPr lang="en-US" sz="1800" b="1" dirty="0" smtClean="0"/>
              <a:t>SPoRT generates visualization of                                                                                                                       gridded product for AWIPS II                                                                                                               using web display from CIRA</a:t>
            </a:r>
          </a:p>
          <a:p>
            <a:r>
              <a:rPr lang="en-US" sz="1800" b="1" dirty="0" smtClean="0"/>
              <a:t>Team will </a:t>
            </a:r>
            <a:r>
              <a:rPr lang="en-US" sz="1800" b="1" u="sng" dirty="0" smtClean="0"/>
              <a:t>develop training</a:t>
            </a:r>
            <a:r>
              <a:rPr lang="en-US" sz="1800" b="1" dirty="0" smtClean="0"/>
              <a:t>,</a:t>
            </a:r>
            <a:r>
              <a:rPr lang="en-US" sz="1800" b="1" u="sng" dirty="0" smtClean="0"/>
              <a:t>                                                                                                              deliver gridded NUCAPS data</a:t>
            </a:r>
            <a:r>
              <a:rPr lang="en-US" sz="1800" b="1" dirty="0" smtClean="0"/>
              <a:t>,                                                                                                                       and </a:t>
            </a:r>
            <a:r>
              <a:rPr lang="en-US" sz="1800" b="1" u="sng" dirty="0" smtClean="0"/>
              <a:t>evaluate NUCAPS</a:t>
            </a:r>
            <a:r>
              <a:rPr lang="en-US" sz="1800" b="1" dirty="0" smtClean="0"/>
              <a:t> with AK                                                                                                                  CWSU in winter ‘15/’16</a:t>
            </a:r>
          </a:p>
          <a:p>
            <a:r>
              <a:rPr lang="en-US" sz="1800" b="1" dirty="0"/>
              <a:t>E</a:t>
            </a:r>
            <a:r>
              <a:rPr lang="en-US" sz="1800" b="1" dirty="0" smtClean="0"/>
              <a:t>xpand to other challenges </a:t>
            </a:r>
          </a:p>
          <a:p>
            <a:r>
              <a:rPr lang="en-US" sz="1800" b="1" dirty="0" smtClean="0"/>
              <a:t>(e.g., mid-level cold   air; low level moisture for severe thunderstorms)                                                                               in subsequent years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370" y="3124200"/>
            <a:ext cx="3185430" cy="3075840"/>
          </a:xfrm>
          <a:prstGeom prst="rect">
            <a:avLst/>
          </a:prstGeom>
        </p:spPr>
      </p:pic>
      <p:pic>
        <p:nvPicPr>
          <p:cNvPr id="11" name="Picture 10"/>
          <p:cNvPicPr>
            <a:picLocks noChangeAspect="1"/>
          </p:cNvPicPr>
          <p:nvPr/>
        </p:nvPicPr>
        <p:blipFill>
          <a:blip r:embed="rId3"/>
          <a:stretch>
            <a:fillRect/>
          </a:stretch>
        </p:blipFill>
        <p:spPr>
          <a:xfrm>
            <a:off x="5181600" y="5626244"/>
            <a:ext cx="3809580" cy="999838"/>
          </a:xfrm>
          <a:prstGeom prst="rect">
            <a:avLst/>
          </a:prstGeom>
          <a:solidFill>
            <a:schemeClr val="bg1"/>
          </a:solidFill>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090" y="2209800"/>
            <a:ext cx="3617679" cy="3072486"/>
          </a:xfrm>
          <a:prstGeom prst="rect">
            <a:avLst/>
          </a:prstGeom>
        </p:spPr>
      </p:pic>
      <p:sp>
        <p:nvSpPr>
          <p:cNvPr id="16" name="TextBox 15"/>
          <p:cNvSpPr txBox="1"/>
          <p:nvPr/>
        </p:nvSpPr>
        <p:spPr>
          <a:xfrm>
            <a:off x="5562600" y="4796135"/>
            <a:ext cx="2209800" cy="461665"/>
          </a:xfrm>
          <a:prstGeom prst="rect">
            <a:avLst/>
          </a:prstGeom>
          <a:solidFill>
            <a:schemeClr val="bg1"/>
          </a:solidFill>
        </p:spPr>
        <p:txBody>
          <a:bodyPr wrap="square" rtlCol="0">
            <a:spAutoFit/>
          </a:bodyPr>
          <a:lstStyle/>
          <a:p>
            <a:r>
              <a:rPr lang="en-US" sz="1200" i="1" dirty="0" smtClean="0">
                <a:solidFill>
                  <a:srgbClr val="FF0000"/>
                </a:solidFill>
              </a:rPr>
              <a:t>SPoRT GRIB file from CIMSS gridded data processed at GINA </a:t>
            </a:r>
            <a:endParaRPr lang="en-US" sz="1200" i="1" dirty="0">
              <a:solidFill>
                <a:srgbClr val="FF0000"/>
              </a:solidFill>
            </a:endParaRPr>
          </a:p>
        </p:txBody>
      </p:sp>
      <p:sp>
        <p:nvSpPr>
          <p:cNvPr id="17" name="TextBox 16"/>
          <p:cNvSpPr txBox="1"/>
          <p:nvPr/>
        </p:nvSpPr>
        <p:spPr>
          <a:xfrm>
            <a:off x="7543800" y="5693785"/>
            <a:ext cx="1371600" cy="276999"/>
          </a:xfrm>
          <a:prstGeom prst="rect">
            <a:avLst/>
          </a:prstGeom>
          <a:solidFill>
            <a:schemeClr val="bg1"/>
          </a:solidFill>
        </p:spPr>
        <p:txBody>
          <a:bodyPr wrap="square" rtlCol="0">
            <a:spAutoFit/>
          </a:bodyPr>
          <a:lstStyle/>
          <a:p>
            <a:pPr algn="r"/>
            <a:r>
              <a:rPr lang="en-US" sz="1200" i="1" dirty="0" smtClean="0">
                <a:solidFill>
                  <a:srgbClr val="FF0000"/>
                </a:solidFill>
              </a:rPr>
              <a:t>Sample CWSU MIS</a:t>
            </a:r>
            <a:endParaRPr lang="en-US" sz="1200" i="1" dirty="0">
              <a:solidFill>
                <a:srgbClr val="FF0000"/>
              </a:solidFill>
            </a:endParaRPr>
          </a:p>
        </p:txBody>
      </p:sp>
      <p:sp>
        <p:nvSpPr>
          <p:cNvPr id="18" name="TextBox 17"/>
          <p:cNvSpPr txBox="1"/>
          <p:nvPr/>
        </p:nvSpPr>
        <p:spPr>
          <a:xfrm>
            <a:off x="4274685" y="5693785"/>
            <a:ext cx="838200" cy="461665"/>
          </a:xfrm>
          <a:prstGeom prst="rect">
            <a:avLst/>
          </a:prstGeom>
          <a:solidFill>
            <a:schemeClr val="bg1"/>
          </a:solidFill>
        </p:spPr>
        <p:txBody>
          <a:bodyPr wrap="square" rtlCol="0">
            <a:spAutoFit/>
          </a:bodyPr>
          <a:lstStyle/>
          <a:p>
            <a:r>
              <a:rPr lang="en-US" sz="1200" i="1" dirty="0" smtClean="0">
                <a:solidFill>
                  <a:srgbClr val="FF0000"/>
                </a:solidFill>
              </a:rPr>
              <a:t>CIRA web display</a:t>
            </a:r>
            <a:endParaRPr lang="en-US" sz="1200" i="1" dirty="0">
              <a:solidFill>
                <a:srgbClr val="FF0000"/>
              </a:solidFill>
            </a:endParaRPr>
          </a:p>
        </p:txBody>
      </p:sp>
    </p:spTree>
    <p:extLst>
      <p:ext uri="{BB962C8B-B14F-4D97-AF65-F5344CB8AC3E}">
        <p14:creationId xmlns:p14="http://schemas.microsoft.com/office/powerpoint/2010/main" val="37315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NUCAPS Ozone Initiatives</a:t>
            </a:r>
            <a:endParaRPr lang="en-US" dirty="0"/>
          </a:p>
        </p:txBody>
      </p:sp>
      <p:sp>
        <p:nvSpPr>
          <p:cNvPr id="3" name="Content Placeholder 2"/>
          <p:cNvSpPr>
            <a:spLocks noGrp="1"/>
          </p:cNvSpPr>
          <p:nvPr>
            <p:ph idx="1"/>
          </p:nvPr>
        </p:nvSpPr>
        <p:spPr>
          <a:xfrm>
            <a:off x="172629" y="1065784"/>
            <a:ext cx="3484971" cy="5716016"/>
          </a:xfrm>
        </p:spPr>
        <p:txBody>
          <a:bodyPr>
            <a:normAutofit/>
          </a:bodyPr>
          <a:lstStyle/>
          <a:p>
            <a:r>
              <a:rPr lang="en-US" sz="1800" b="1" dirty="0" smtClean="0"/>
              <a:t>SPoRT has worked with OPC and WPC to evaluate total column ozone observations from AIRS and </a:t>
            </a:r>
            <a:r>
              <a:rPr lang="en-US" sz="1800" b="1" dirty="0" err="1" smtClean="0"/>
              <a:t>CrIS</a:t>
            </a:r>
            <a:r>
              <a:rPr lang="en-US" sz="1800" b="1" dirty="0" smtClean="0"/>
              <a:t> (NUCAPS) to identify tropopause folds associated with cyclogenesis when used in conjunction with Air Mass RGB imagery</a:t>
            </a:r>
          </a:p>
          <a:p>
            <a:r>
              <a:rPr lang="en-US" sz="1800" b="1" dirty="0" smtClean="0"/>
              <a:t>New initiative will bring in NHC along with OPC and WPC to evaluate NUCAPS products will address new forecast challenge for identifying transition of tropical cyclones to extratropical</a:t>
            </a:r>
          </a:p>
          <a:p>
            <a:r>
              <a:rPr lang="en-US" sz="1800" b="1" dirty="0" smtClean="0"/>
              <a:t>Once National Centers are transitioned to AWIPS II, can leverage gridded visualizations to improve </a:t>
            </a:r>
          </a:p>
          <a:p>
            <a:endParaRPr lang="en-US" sz="1800" dirty="0"/>
          </a:p>
          <a:p>
            <a:endParaRPr lang="en-US" sz="1800" dirty="0"/>
          </a:p>
        </p:txBody>
      </p:sp>
      <p:pic>
        <p:nvPicPr>
          <p:cNvPr id="4" name="Picture 3"/>
          <p:cNvPicPr>
            <a:picLocks noChangeAspect="1"/>
          </p:cNvPicPr>
          <p:nvPr/>
        </p:nvPicPr>
        <p:blipFill>
          <a:blip r:embed="rId2"/>
          <a:stretch>
            <a:fillRect/>
          </a:stretch>
        </p:blipFill>
        <p:spPr>
          <a:xfrm>
            <a:off x="3733800" y="1524000"/>
            <a:ext cx="5237571" cy="4560454"/>
          </a:xfrm>
          <a:prstGeom prst="rect">
            <a:avLst/>
          </a:prstGeom>
        </p:spPr>
      </p:pic>
      <p:sp>
        <p:nvSpPr>
          <p:cNvPr id="5" name="Text Box 2"/>
          <p:cNvSpPr txBox="1">
            <a:spLocks noChangeArrowheads="1"/>
          </p:cNvSpPr>
          <p:nvPr/>
        </p:nvSpPr>
        <p:spPr bwMode="auto">
          <a:xfrm>
            <a:off x="4953000" y="5501249"/>
            <a:ext cx="3962400" cy="28995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gn="r">
              <a:lnSpc>
                <a:spcPct val="107000"/>
              </a:lnSpc>
              <a:spcBef>
                <a:spcPts val="0"/>
              </a:spcBef>
              <a:spcAft>
                <a:spcPts val="0"/>
              </a:spcAft>
            </a:pPr>
            <a:r>
              <a:rPr lang="en-US" sz="1200" i="1" dirty="0" smtClean="0">
                <a:solidFill>
                  <a:srgbClr val="FF0000"/>
                </a:solidFill>
                <a:effectLst/>
                <a:ea typeface="Calibri" panose="020F0502020204030204" pitchFamily="34" charset="0"/>
                <a:cs typeface="Times New Roman" panose="02020603050405020304" pitchFamily="18" charset="0"/>
              </a:rPr>
              <a:t>NUCAPS Total Column Ozone in NAWIPS for National Centers</a:t>
            </a:r>
            <a:endParaRPr lang="en-US" sz="1200" dirty="0">
              <a:solidFill>
                <a:srgbClr val="FF0000"/>
              </a:solidFill>
              <a:effectLst/>
              <a:ea typeface="Calibri" panose="020F0502020204030204" pitchFamily="34" charset="0"/>
              <a:cs typeface="Times New Roman" panose="02020603050405020304" pitchFamily="18" charset="0"/>
            </a:endParaRPr>
          </a:p>
        </p:txBody>
      </p:sp>
      <p:sp>
        <p:nvSpPr>
          <p:cNvPr id="6" name="TextBox 5"/>
          <p:cNvSpPr txBox="1"/>
          <p:nvPr/>
        </p:nvSpPr>
        <p:spPr>
          <a:xfrm>
            <a:off x="6644763" y="6327228"/>
            <a:ext cx="2299540" cy="369332"/>
          </a:xfrm>
          <a:prstGeom prst="rect">
            <a:avLst/>
          </a:prstGeom>
          <a:noFill/>
        </p:spPr>
        <p:txBody>
          <a:bodyPr wrap="none" rtlCol="0">
            <a:spAutoFit/>
          </a:bodyPr>
          <a:lstStyle/>
          <a:p>
            <a:r>
              <a:rPr lang="en-US" dirty="0" smtClean="0"/>
              <a:t>Brad </a:t>
            </a:r>
            <a:r>
              <a:rPr lang="en-US" dirty="0" err="1" smtClean="0"/>
              <a:t>Zavodsky</a:t>
            </a:r>
            <a:r>
              <a:rPr lang="en-US" dirty="0" smtClean="0"/>
              <a:t> / </a:t>
            </a:r>
            <a:r>
              <a:rPr lang="en-US" dirty="0" err="1" smtClean="0"/>
              <a:t>SPoRT</a:t>
            </a:r>
            <a:endParaRPr lang="en-US" dirty="0"/>
          </a:p>
        </p:txBody>
      </p:sp>
    </p:spTree>
    <p:extLst>
      <p:ext uri="{BB962C8B-B14F-4D97-AF65-F5344CB8AC3E}">
        <p14:creationId xmlns:p14="http://schemas.microsoft.com/office/powerpoint/2010/main" val="3355038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NUCAPS Soundings in AWIPS</a:t>
            </a:r>
            <a:endParaRPr lang="en-US" b="1" dirty="0"/>
          </a:p>
        </p:txBody>
      </p:sp>
      <p:sp>
        <p:nvSpPr>
          <p:cNvPr id="3" name="Subtitle 2"/>
          <p:cNvSpPr>
            <a:spLocks noGrp="1"/>
          </p:cNvSpPr>
          <p:nvPr>
            <p:ph type="subTitle" idx="1"/>
          </p:nvPr>
        </p:nvSpPr>
        <p:spPr>
          <a:xfrm>
            <a:off x="609600" y="3886200"/>
            <a:ext cx="8153400" cy="1752600"/>
          </a:xfrm>
        </p:spPr>
        <p:txBody>
          <a:bodyPr>
            <a:normAutofit/>
          </a:bodyPr>
          <a:lstStyle/>
          <a:p>
            <a:pPr algn="just"/>
            <a:r>
              <a:rPr lang="en-US" b="1" dirty="0" smtClean="0">
                <a:solidFill>
                  <a:schemeClr val="tx1"/>
                </a:solidFill>
              </a:rPr>
              <a:t>Chris Barnet </a:t>
            </a:r>
            <a:r>
              <a:rPr lang="en-US" sz="1300" b="1" dirty="0" smtClean="0">
                <a:solidFill>
                  <a:schemeClr val="tx1"/>
                </a:solidFill>
              </a:rPr>
              <a:t>STC</a:t>
            </a:r>
            <a:r>
              <a:rPr lang="en-US" b="1" dirty="0" smtClean="0">
                <a:solidFill>
                  <a:schemeClr val="tx1"/>
                </a:solidFill>
              </a:rPr>
              <a:t>		Antonia </a:t>
            </a:r>
            <a:r>
              <a:rPr lang="en-US" b="1" dirty="0" err="1" smtClean="0">
                <a:solidFill>
                  <a:schemeClr val="tx1"/>
                </a:solidFill>
              </a:rPr>
              <a:t>Gambocorta</a:t>
            </a:r>
            <a:r>
              <a:rPr lang="en-US" b="1" dirty="0" smtClean="0">
                <a:solidFill>
                  <a:schemeClr val="tx1"/>
                </a:solidFill>
              </a:rPr>
              <a:t> </a:t>
            </a:r>
            <a:r>
              <a:rPr lang="en-US" sz="1300" b="1" dirty="0" smtClean="0">
                <a:solidFill>
                  <a:schemeClr val="tx1"/>
                </a:solidFill>
              </a:rPr>
              <a:t>STC</a:t>
            </a:r>
          </a:p>
          <a:p>
            <a:pPr algn="just"/>
            <a:r>
              <a:rPr lang="en-US" b="1" dirty="0" smtClean="0">
                <a:solidFill>
                  <a:schemeClr val="tx1"/>
                </a:solidFill>
              </a:rPr>
              <a:t>Scott Lindstrom </a:t>
            </a:r>
            <a:r>
              <a:rPr lang="en-US" sz="1300" b="1" dirty="0" smtClean="0">
                <a:solidFill>
                  <a:schemeClr val="tx1"/>
                </a:solidFill>
              </a:rPr>
              <a:t>UW CIMSS</a:t>
            </a:r>
            <a:r>
              <a:rPr lang="en-US" b="1" dirty="0" smtClean="0">
                <a:solidFill>
                  <a:schemeClr val="tx1"/>
                </a:solidFill>
              </a:rPr>
              <a:t>	Bill Line </a:t>
            </a:r>
            <a:r>
              <a:rPr lang="en-US" sz="1300" b="1" dirty="0" smtClean="0">
                <a:solidFill>
                  <a:schemeClr val="tx1"/>
                </a:solidFill>
              </a:rPr>
              <a:t>OU CIMMS</a:t>
            </a:r>
          </a:p>
          <a:p>
            <a:pPr algn="just"/>
            <a:r>
              <a:rPr lang="en-US" b="1" dirty="0" smtClean="0">
                <a:solidFill>
                  <a:schemeClr val="tx1"/>
                </a:solidFill>
              </a:rPr>
              <a:t>Brian Motta </a:t>
            </a:r>
            <a:r>
              <a:rPr lang="en-US" sz="1300" b="1" dirty="0" smtClean="0">
                <a:solidFill>
                  <a:schemeClr val="tx1"/>
                </a:solidFill>
              </a:rPr>
              <a:t>NWS HQ FDTD</a:t>
            </a:r>
            <a:r>
              <a:rPr lang="en-US" b="1" dirty="0" smtClean="0">
                <a:solidFill>
                  <a:schemeClr val="tx1"/>
                </a:solidFill>
              </a:rPr>
              <a:t>	Dan </a:t>
            </a:r>
            <a:r>
              <a:rPr lang="en-US" b="1" dirty="0" err="1" smtClean="0">
                <a:solidFill>
                  <a:schemeClr val="tx1"/>
                </a:solidFill>
              </a:rPr>
              <a:t>Nietfeld</a:t>
            </a:r>
            <a:r>
              <a:rPr lang="en-US" b="1" dirty="0" smtClean="0">
                <a:solidFill>
                  <a:schemeClr val="tx1"/>
                </a:solidFill>
              </a:rPr>
              <a:t> </a:t>
            </a:r>
            <a:r>
              <a:rPr lang="en-US" sz="1300" b="1" dirty="0" smtClean="0">
                <a:solidFill>
                  <a:schemeClr val="tx1"/>
                </a:solidFill>
              </a:rPr>
              <a:t>NWS OAX</a:t>
            </a:r>
          </a:p>
          <a:p>
            <a:pPr algn="just"/>
            <a:endParaRPr lang="en-US" dirty="0"/>
          </a:p>
        </p:txBody>
      </p:sp>
    </p:spTree>
    <p:extLst>
      <p:ext uri="{BB962C8B-B14F-4D97-AF65-F5344CB8AC3E}">
        <p14:creationId xmlns:p14="http://schemas.microsoft.com/office/powerpoint/2010/main" val="3312774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33800" y="2667000"/>
            <a:ext cx="1981200" cy="495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4379" y="3048000"/>
            <a:ext cx="5089621" cy="2997013"/>
          </a:xfrm>
          <a:prstGeom prst="rect">
            <a:avLst/>
          </a:prstGeom>
        </p:spPr>
      </p:pic>
      <p:sp>
        <p:nvSpPr>
          <p:cNvPr id="2" name="Title 1"/>
          <p:cNvSpPr>
            <a:spLocks noGrp="1"/>
          </p:cNvSpPr>
          <p:nvPr>
            <p:ph type="title"/>
          </p:nvPr>
        </p:nvSpPr>
        <p:spPr>
          <a:xfrm>
            <a:off x="457200" y="274638"/>
            <a:ext cx="8229600" cy="792162"/>
          </a:xfrm>
        </p:spPr>
        <p:txBody>
          <a:bodyPr/>
          <a:lstStyle/>
          <a:p>
            <a:r>
              <a:rPr lang="en-US" dirty="0" smtClean="0"/>
              <a:t>NUCAPS</a:t>
            </a:r>
            <a:endParaRPr lang="en-US" dirty="0"/>
          </a:p>
        </p:txBody>
      </p:sp>
      <p:sp>
        <p:nvSpPr>
          <p:cNvPr id="3" name="Content Placeholder 2"/>
          <p:cNvSpPr>
            <a:spLocks noGrp="1"/>
          </p:cNvSpPr>
          <p:nvPr>
            <p:ph idx="1"/>
          </p:nvPr>
        </p:nvSpPr>
        <p:spPr>
          <a:xfrm>
            <a:off x="228600" y="1143000"/>
            <a:ext cx="8686800" cy="4525963"/>
          </a:xfrm>
        </p:spPr>
        <p:txBody>
          <a:bodyPr/>
          <a:lstStyle/>
          <a:p>
            <a:r>
              <a:rPr lang="en-US" b="1" dirty="0" smtClean="0"/>
              <a:t> </a:t>
            </a:r>
            <a:r>
              <a:rPr lang="en-US" b="1" dirty="0" smtClean="0">
                <a:solidFill>
                  <a:srgbClr val="FF0000"/>
                </a:solidFill>
              </a:rPr>
              <a:t>N</a:t>
            </a:r>
            <a:r>
              <a:rPr lang="en-US" dirty="0" smtClean="0"/>
              <a:t>OAA </a:t>
            </a:r>
            <a:r>
              <a:rPr lang="en-US" b="1" dirty="0" smtClean="0">
                <a:solidFill>
                  <a:srgbClr val="FF0000"/>
                </a:solidFill>
              </a:rPr>
              <a:t>U</a:t>
            </a:r>
            <a:r>
              <a:rPr lang="en-US" dirty="0" smtClean="0"/>
              <a:t>nique </a:t>
            </a:r>
            <a:r>
              <a:rPr lang="en-US" b="1" dirty="0" err="1" smtClean="0">
                <a:solidFill>
                  <a:srgbClr val="FF0000"/>
                </a:solidFill>
              </a:rPr>
              <a:t>C</a:t>
            </a:r>
            <a:r>
              <a:rPr lang="en-US" dirty="0" err="1" smtClean="0"/>
              <a:t>rIS</a:t>
            </a:r>
            <a:r>
              <a:rPr lang="en-US" dirty="0" smtClean="0"/>
              <a:t> </a:t>
            </a:r>
            <a:r>
              <a:rPr lang="en-US" b="1" dirty="0" smtClean="0">
                <a:solidFill>
                  <a:srgbClr val="FF0000"/>
                </a:solidFill>
              </a:rPr>
              <a:t>A</a:t>
            </a:r>
            <a:r>
              <a:rPr lang="en-US" dirty="0" smtClean="0"/>
              <a:t>TMS </a:t>
            </a:r>
            <a:r>
              <a:rPr lang="en-US" b="1" dirty="0" smtClean="0">
                <a:solidFill>
                  <a:srgbClr val="FF0000"/>
                </a:solidFill>
              </a:rPr>
              <a:t>P</a:t>
            </a:r>
            <a:r>
              <a:rPr lang="en-US" dirty="0" smtClean="0"/>
              <a:t>rocessing </a:t>
            </a:r>
            <a:r>
              <a:rPr lang="en-US" b="1" dirty="0" smtClean="0">
                <a:solidFill>
                  <a:srgbClr val="FF0000"/>
                </a:solidFill>
              </a:rPr>
              <a:t>S</a:t>
            </a:r>
            <a:r>
              <a:rPr lang="en-US" dirty="0" smtClean="0"/>
              <a:t>ystem</a:t>
            </a:r>
          </a:p>
          <a:p>
            <a:pPr lvl="2"/>
            <a:r>
              <a:rPr lang="en-US" dirty="0" err="1" smtClean="0"/>
              <a:t>CrIS</a:t>
            </a:r>
            <a:r>
              <a:rPr lang="en-US" dirty="0" smtClean="0"/>
              <a:t>:  Cross-track Infrared Sounder (</a:t>
            </a:r>
            <a:r>
              <a:rPr lang="en-US" sz="1400" dirty="0" smtClean="0"/>
              <a:t>1305 channels</a:t>
            </a:r>
            <a:r>
              <a:rPr lang="en-US" dirty="0" smtClean="0"/>
              <a:t>)</a:t>
            </a:r>
          </a:p>
          <a:p>
            <a:pPr lvl="2"/>
            <a:r>
              <a:rPr lang="en-US" dirty="0" smtClean="0"/>
              <a:t>ATMS:  Advanced Technology Microwave Sounder (</a:t>
            </a:r>
            <a:r>
              <a:rPr lang="en-US" sz="1400" dirty="0" smtClean="0"/>
              <a:t>22 channels</a:t>
            </a:r>
            <a:r>
              <a:rPr lang="en-US" dirty="0" smtClean="0"/>
              <a:t>)</a:t>
            </a:r>
          </a:p>
          <a:p>
            <a:r>
              <a:rPr lang="en-US" dirty="0" smtClean="0"/>
              <a:t>All instruments on Suomi/NPP</a:t>
            </a:r>
          </a:p>
          <a:p>
            <a:pPr lvl="2"/>
            <a:r>
              <a:rPr lang="en-US" dirty="0" smtClean="0"/>
              <a:t>East Coast:  05z/17z</a:t>
            </a:r>
          </a:p>
          <a:p>
            <a:pPr lvl="2"/>
            <a:r>
              <a:rPr lang="en-US" dirty="0" smtClean="0"/>
              <a:t>Plains:  07z/19z</a:t>
            </a:r>
          </a:p>
          <a:p>
            <a:pPr lvl="2"/>
            <a:r>
              <a:rPr lang="en-US" dirty="0" smtClean="0"/>
              <a:t>West Coast: 11z/23z</a:t>
            </a:r>
          </a:p>
        </p:txBody>
      </p:sp>
      <p:cxnSp>
        <p:nvCxnSpPr>
          <p:cNvPr id="6" name="Straight Arrow Connector 5"/>
          <p:cNvCxnSpPr/>
          <p:nvPr/>
        </p:nvCxnSpPr>
        <p:spPr>
          <a:xfrm>
            <a:off x="5715000" y="2914650"/>
            <a:ext cx="12954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923" y="6260068"/>
            <a:ext cx="1883785" cy="369332"/>
          </a:xfrm>
          <a:prstGeom prst="rect">
            <a:avLst/>
          </a:prstGeom>
          <a:noFill/>
        </p:spPr>
        <p:txBody>
          <a:bodyPr wrap="none" rtlCol="0">
            <a:spAutoFit/>
          </a:bodyPr>
          <a:lstStyle/>
          <a:p>
            <a:r>
              <a:rPr lang="en-US" b="1" dirty="0" smtClean="0">
                <a:solidFill>
                  <a:srgbClr val="FF0000"/>
                </a:solidFill>
              </a:rPr>
              <a:t>CONUS Data Flow</a:t>
            </a:r>
            <a:endParaRPr lang="en-US" b="1" dirty="0">
              <a:solidFill>
                <a:srgbClr val="FF0000"/>
              </a:solidFill>
            </a:endParaRPr>
          </a:p>
        </p:txBody>
      </p:sp>
      <p:sp>
        <p:nvSpPr>
          <p:cNvPr id="11" name="TextBox 10"/>
          <p:cNvSpPr txBox="1"/>
          <p:nvPr/>
        </p:nvSpPr>
        <p:spPr>
          <a:xfrm>
            <a:off x="362923" y="4928383"/>
            <a:ext cx="1067023" cy="646331"/>
          </a:xfrm>
          <a:prstGeom prst="rect">
            <a:avLst/>
          </a:prstGeom>
          <a:noFill/>
          <a:ln w="25400">
            <a:solidFill>
              <a:srgbClr val="FF0000"/>
            </a:solidFill>
          </a:ln>
        </p:spPr>
        <p:txBody>
          <a:bodyPr wrap="none" rtlCol="0">
            <a:spAutoFit/>
          </a:bodyPr>
          <a:lstStyle/>
          <a:p>
            <a:r>
              <a:rPr lang="en-US" dirty="0" smtClean="0"/>
              <a:t>Svalbard</a:t>
            </a:r>
          </a:p>
          <a:p>
            <a:r>
              <a:rPr lang="en-US" dirty="0" smtClean="0"/>
              <a:t>Downlink</a:t>
            </a:r>
            <a:endParaRPr lang="en-US" dirty="0"/>
          </a:p>
        </p:txBody>
      </p:sp>
      <p:sp>
        <p:nvSpPr>
          <p:cNvPr id="12" name="TextBox 11"/>
          <p:cNvSpPr txBox="1"/>
          <p:nvPr/>
        </p:nvSpPr>
        <p:spPr>
          <a:xfrm>
            <a:off x="1676400" y="5262498"/>
            <a:ext cx="729687" cy="646331"/>
          </a:xfrm>
          <a:prstGeom prst="rect">
            <a:avLst/>
          </a:prstGeom>
          <a:noFill/>
          <a:ln w="25400">
            <a:solidFill>
              <a:srgbClr val="FF0000"/>
            </a:solidFill>
          </a:ln>
        </p:spPr>
        <p:txBody>
          <a:bodyPr wrap="none" rtlCol="0">
            <a:spAutoFit/>
          </a:bodyPr>
          <a:lstStyle/>
          <a:p>
            <a:r>
              <a:rPr lang="en-US" dirty="0" smtClean="0"/>
              <a:t>NSOF</a:t>
            </a:r>
          </a:p>
          <a:p>
            <a:r>
              <a:rPr lang="en-US" dirty="0" smtClean="0"/>
              <a:t>(NDE)</a:t>
            </a:r>
            <a:endParaRPr lang="en-US" dirty="0"/>
          </a:p>
        </p:txBody>
      </p:sp>
      <p:sp>
        <p:nvSpPr>
          <p:cNvPr id="13" name="TextBox 12"/>
          <p:cNvSpPr txBox="1"/>
          <p:nvPr/>
        </p:nvSpPr>
        <p:spPr>
          <a:xfrm>
            <a:off x="2733013" y="5574714"/>
            <a:ext cx="1000787" cy="646331"/>
          </a:xfrm>
          <a:prstGeom prst="rect">
            <a:avLst/>
          </a:prstGeom>
          <a:noFill/>
          <a:ln w="25400">
            <a:solidFill>
              <a:srgbClr val="FF0000"/>
            </a:solidFill>
          </a:ln>
        </p:spPr>
        <p:txBody>
          <a:bodyPr wrap="none" rtlCol="0">
            <a:spAutoFit/>
          </a:bodyPr>
          <a:lstStyle/>
          <a:p>
            <a:r>
              <a:rPr lang="en-US" dirty="0" smtClean="0"/>
              <a:t>NWS</a:t>
            </a:r>
          </a:p>
          <a:p>
            <a:r>
              <a:rPr lang="en-US" dirty="0" smtClean="0"/>
              <a:t>Gateway</a:t>
            </a:r>
            <a:endParaRPr lang="en-US" dirty="0"/>
          </a:p>
        </p:txBody>
      </p:sp>
      <p:sp>
        <p:nvSpPr>
          <p:cNvPr id="14" name="TextBox 13"/>
          <p:cNvSpPr txBox="1"/>
          <p:nvPr/>
        </p:nvSpPr>
        <p:spPr>
          <a:xfrm>
            <a:off x="4061650" y="6036379"/>
            <a:ext cx="564578" cy="369332"/>
          </a:xfrm>
          <a:prstGeom prst="rect">
            <a:avLst/>
          </a:prstGeom>
          <a:noFill/>
          <a:ln w="25400">
            <a:solidFill>
              <a:srgbClr val="FF0000"/>
            </a:solidFill>
          </a:ln>
        </p:spPr>
        <p:txBody>
          <a:bodyPr wrap="none" rtlCol="0">
            <a:spAutoFit/>
          </a:bodyPr>
          <a:lstStyle/>
          <a:p>
            <a:r>
              <a:rPr lang="en-US" dirty="0" smtClean="0"/>
              <a:t>SBN</a:t>
            </a:r>
            <a:endParaRPr lang="en-US" dirty="0"/>
          </a:p>
        </p:txBody>
      </p:sp>
      <p:sp>
        <p:nvSpPr>
          <p:cNvPr id="15" name="TextBox 14"/>
          <p:cNvSpPr txBox="1"/>
          <p:nvPr/>
        </p:nvSpPr>
        <p:spPr>
          <a:xfrm>
            <a:off x="4927016" y="6221045"/>
            <a:ext cx="645882" cy="369332"/>
          </a:xfrm>
          <a:prstGeom prst="rect">
            <a:avLst/>
          </a:prstGeom>
          <a:noFill/>
          <a:ln w="25400">
            <a:solidFill>
              <a:srgbClr val="FF0000"/>
            </a:solidFill>
          </a:ln>
        </p:spPr>
        <p:txBody>
          <a:bodyPr wrap="none" rtlCol="0">
            <a:spAutoFit/>
          </a:bodyPr>
          <a:lstStyle/>
          <a:p>
            <a:r>
              <a:rPr lang="en-US" dirty="0" smtClean="0"/>
              <a:t>WFO</a:t>
            </a:r>
            <a:endParaRPr lang="en-US" dirty="0"/>
          </a:p>
        </p:txBody>
      </p:sp>
      <p:cxnSp>
        <p:nvCxnSpPr>
          <p:cNvPr id="18" name="Straight Arrow Connector 17"/>
          <p:cNvCxnSpPr/>
          <p:nvPr/>
        </p:nvCxnSpPr>
        <p:spPr>
          <a:xfrm>
            <a:off x="896434" y="5791200"/>
            <a:ext cx="779966" cy="253813"/>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856666" y="6094138"/>
            <a:ext cx="779966" cy="25381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73904" y="6373444"/>
            <a:ext cx="959896" cy="21693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863991" y="6590377"/>
            <a:ext cx="1063025" cy="108466"/>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933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Screen Shot 2015-03-15 at 11.24.47 PM.png"/>
          <p:cNvPicPr>
            <a:picLocks noChangeAspect="1"/>
          </p:cNvPicPr>
          <p:nvPr/>
        </p:nvPicPr>
        <p:blipFill rotWithShape="1">
          <a:blip r:embed="rId2">
            <a:extLst>
              <a:ext uri="{28A0092B-C50C-407E-A947-70E740481C1C}">
                <a14:useLocalDpi xmlns:a14="http://schemas.microsoft.com/office/drawing/2010/main" val="0"/>
              </a:ext>
            </a:extLst>
          </a:blip>
          <a:srcRect l="1028" t="-3789" r="3482" b="-18247"/>
          <a:stretch/>
        </p:blipFill>
        <p:spPr>
          <a:xfrm>
            <a:off x="0" y="685800"/>
            <a:ext cx="9144000" cy="4708525"/>
          </a:xfrm>
          <a:prstGeom prst="rect">
            <a:avLst/>
          </a:prstGeom>
        </p:spPr>
      </p:pic>
      <p:sp>
        <p:nvSpPr>
          <p:cNvPr id="5" name="TextBox 4"/>
          <p:cNvSpPr txBox="1"/>
          <p:nvPr/>
        </p:nvSpPr>
        <p:spPr>
          <a:xfrm>
            <a:off x="152400" y="4724400"/>
            <a:ext cx="4527521" cy="2031325"/>
          </a:xfrm>
          <a:prstGeom prst="rect">
            <a:avLst/>
          </a:prstGeom>
          <a:noFill/>
        </p:spPr>
        <p:txBody>
          <a:bodyPr wrap="none" rtlCol="0">
            <a:spAutoFit/>
          </a:bodyPr>
          <a:lstStyle/>
          <a:p>
            <a:r>
              <a:rPr lang="en-US" b="1" dirty="0" smtClean="0"/>
              <a:t>Which </a:t>
            </a:r>
            <a:r>
              <a:rPr lang="en-US" b="1" dirty="0" err="1" smtClean="0"/>
              <a:t>CrIS</a:t>
            </a:r>
            <a:r>
              <a:rPr lang="en-US" b="1" dirty="0" smtClean="0"/>
              <a:t> channels are used?  399 of them</a:t>
            </a:r>
          </a:p>
          <a:p>
            <a:r>
              <a:rPr lang="en-US" b="1" dirty="0">
                <a:solidFill>
                  <a:srgbClr val="00CC00"/>
                </a:solidFill>
              </a:rPr>
              <a:t>	</a:t>
            </a:r>
            <a:r>
              <a:rPr lang="en-US" b="1" dirty="0" smtClean="0">
                <a:solidFill>
                  <a:srgbClr val="00CC00"/>
                </a:solidFill>
              </a:rPr>
              <a:t>24 for surface temperature</a:t>
            </a:r>
          </a:p>
          <a:p>
            <a:r>
              <a:rPr lang="en-US" dirty="0"/>
              <a:t>	</a:t>
            </a:r>
            <a:r>
              <a:rPr lang="en-US" b="1" dirty="0" smtClean="0"/>
              <a:t>87 for atmospheric temperature</a:t>
            </a:r>
          </a:p>
          <a:p>
            <a:r>
              <a:rPr lang="en-US" b="1" dirty="0">
                <a:solidFill>
                  <a:srgbClr val="FF0000"/>
                </a:solidFill>
              </a:rPr>
              <a:t>	</a:t>
            </a:r>
            <a:r>
              <a:rPr lang="en-US" b="1" dirty="0" smtClean="0">
                <a:solidFill>
                  <a:srgbClr val="FF0000"/>
                </a:solidFill>
              </a:rPr>
              <a:t>62 for water vapor</a:t>
            </a:r>
          </a:p>
          <a:p>
            <a:r>
              <a:rPr lang="en-US" b="1" dirty="0" smtClean="0"/>
              <a:t>Adjacent Channels are not used</a:t>
            </a:r>
          </a:p>
          <a:p>
            <a:r>
              <a:rPr lang="en-US" b="1" dirty="0" smtClean="0"/>
              <a:t>Channels chosen are sensitive to one gas only</a:t>
            </a:r>
          </a:p>
          <a:p>
            <a:r>
              <a:rPr lang="en-US" b="1" dirty="0" smtClean="0"/>
              <a:t>(They have High Spectral Purity)</a:t>
            </a:r>
            <a:endParaRPr lang="en-US" b="1" dirty="0"/>
          </a:p>
        </p:txBody>
      </p:sp>
    </p:spTree>
    <p:extLst>
      <p:ext uri="{BB962C8B-B14F-4D97-AF65-F5344CB8AC3E}">
        <p14:creationId xmlns:p14="http://schemas.microsoft.com/office/powerpoint/2010/main" val="156538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Effective vertical resolution </a:t>
            </a:r>
            <a:br>
              <a:rPr lang="en-US" dirty="0"/>
            </a:br>
            <a:r>
              <a:rPr lang="en-US" dirty="0" smtClean="0"/>
              <a:t>(Tropical Western Pacific)</a:t>
            </a:r>
            <a:endParaRPr lang="en-US" dirty="0"/>
          </a:p>
        </p:txBody>
      </p:sp>
      <p:pic>
        <p:nvPicPr>
          <p:cNvPr id="4" name="Content Placeholder 3" descr="Screen Shot 2015-03-15 at 11.15.31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394" r="166"/>
          <a:stretch/>
        </p:blipFill>
        <p:spPr>
          <a:xfrm>
            <a:off x="1600200" y="1393247"/>
            <a:ext cx="5873750" cy="4784589"/>
          </a:xfrm>
        </p:spPr>
      </p:pic>
      <p:sp>
        <p:nvSpPr>
          <p:cNvPr id="5" name="TextBox 4"/>
          <p:cNvSpPr txBox="1"/>
          <p:nvPr/>
        </p:nvSpPr>
        <p:spPr>
          <a:xfrm>
            <a:off x="5791200" y="5715000"/>
            <a:ext cx="1625252" cy="307777"/>
          </a:xfrm>
          <a:prstGeom prst="rect">
            <a:avLst/>
          </a:prstGeom>
          <a:noFill/>
        </p:spPr>
        <p:txBody>
          <a:bodyPr wrap="none" rtlCol="0">
            <a:spAutoFit/>
          </a:bodyPr>
          <a:lstStyle/>
          <a:p>
            <a:r>
              <a:rPr lang="en-US" sz="1400" dirty="0" err="1" smtClean="0"/>
              <a:t>E.Maddy</a:t>
            </a:r>
            <a:r>
              <a:rPr lang="en-US" sz="1400" dirty="0" smtClean="0"/>
              <a:t>, IEEE 2008 </a:t>
            </a:r>
            <a:endParaRPr lang="en-US" sz="1400" dirty="0"/>
          </a:p>
        </p:txBody>
      </p:sp>
      <p:sp>
        <p:nvSpPr>
          <p:cNvPr id="3" name="TextBox 2"/>
          <p:cNvSpPr txBox="1"/>
          <p:nvPr/>
        </p:nvSpPr>
        <p:spPr>
          <a:xfrm>
            <a:off x="990600" y="6368534"/>
            <a:ext cx="7632410" cy="369332"/>
          </a:xfrm>
          <a:prstGeom prst="rect">
            <a:avLst/>
          </a:prstGeom>
          <a:noFill/>
        </p:spPr>
        <p:txBody>
          <a:bodyPr wrap="none" rtlCol="0">
            <a:spAutoFit/>
          </a:bodyPr>
          <a:lstStyle/>
          <a:p>
            <a:r>
              <a:rPr lang="en-US" b="1" dirty="0" smtClean="0"/>
              <a:t>Water vapor on NUCAPS resolves about 9-10 vertical levels in the troposphere</a:t>
            </a:r>
            <a:endParaRPr lang="en-US" b="1" dirty="0"/>
          </a:p>
        </p:txBody>
      </p:sp>
    </p:spTree>
    <p:extLst>
      <p:ext uri="{BB962C8B-B14F-4D97-AF65-F5344CB8AC3E}">
        <p14:creationId xmlns:p14="http://schemas.microsoft.com/office/powerpoint/2010/main" val="563819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19638</TotalTime>
  <Words>1493</Words>
  <Application>Microsoft Office PowerPoint</Application>
  <PresentationFormat>On-screen Show (4:3)</PresentationFormat>
  <Paragraphs>201</Paragraphs>
  <Slides>35</Slides>
  <Notes>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NUCAPS Training Resources  and Development   </vt:lpstr>
      <vt:lpstr>Outline   </vt:lpstr>
      <vt:lpstr>NUCAPS Severe Weather CONOPS Proposed   </vt:lpstr>
      <vt:lpstr>Plan View Visualization of NUCAPS</vt:lpstr>
      <vt:lpstr>NUCAPS Ozone Initiatives</vt:lpstr>
      <vt:lpstr>NUCAPS Soundings in AWIPS</vt:lpstr>
      <vt:lpstr>NUCAPS</vt:lpstr>
      <vt:lpstr>PowerPoint Presentation</vt:lpstr>
      <vt:lpstr>Effective vertical resolution  (Tropical Western Pacific)</vt:lpstr>
      <vt:lpstr>Effective vertical resolution  (Southern Great Plains)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June 3, 2014 High Risk  Severe Weather Event in Omaha</vt:lpstr>
      <vt:lpstr>June 3, 2014 High Risk  Severe Weather Event in Omaha</vt:lpstr>
      <vt:lpstr>June 3, 2014 High Risk  Severe Weather Event in Omaha</vt:lpstr>
      <vt:lpstr>June 3, 2014 High Risk  Severe Weather Event in Omaha</vt:lpstr>
      <vt:lpstr>June 3, 2014 High Risk  Severe Weather Event in Omaha</vt:lpstr>
      <vt:lpstr>PowerPoint Presentation</vt:lpstr>
      <vt:lpstr>A lot of Feedback</vt:lpstr>
      <vt:lpstr>Blog – Adjustment and special RAOB comparison, May 11 – Wilmington, Ohio</vt:lpstr>
      <vt:lpstr>Blog – Comparison with special RAOB May 14 – Midland, TX</vt:lpstr>
      <vt:lpstr>Blog – T-storm strengthening in Idaho  May 12</vt:lpstr>
      <vt:lpstr>Blog – Severe maintenance in Texas May 13</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NUCAPS Soundings in AWIPS</dc:title>
  <dc:creator>Scott Lindstrom</dc:creator>
  <cp:lastModifiedBy>fyffe</cp:lastModifiedBy>
  <cp:revision>53</cp:revision>
  <dcterms:created xsi:type="dcterms:W3CDTF">2015-02-25T22:37:50Z</dcterms:created>
  <dcterms:modified xsi:type="dcterms:W3CDTF">2015-06-18T13:39:36Z</dcterms:modified>
</cp:coreProperties>
</file>