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4" r:id="rId3"/>
    <p:sldId id="261" r:id="rId4"/>
    <p:sldId id="258" r:id="rId5"/>
    <p:sldId id="260" r:id="rId6"/>
    <p:sldId id="269" r:id="rId7"/>
    <p:sldId id="256" r:id="rId8"/>
    <p:sldId id="257" r:id="rId9"/>
    <p:sldId id="262" r:id="rId10"/>
    <p:sldId id="259" r:id="rId11"/>
    <p:sldId id="270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2436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3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0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6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6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8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08A7D-550E-4180-B312-0E956ED9066E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5708D-A76B-4E49-96A1-A5126F27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9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9472"/>
            <a:ext cx="7772400" cy="1470025"/>
          </a:xfrm>
        </p:spPr>
        <p:txBody>
          <a:bodyPr>
            <a:noAutofit/>
          </a:bodyPr>
          <a:lstStyle/>
          <a:p>
            <a:r>
              <a:rPr lang="en-US" sz="4400" b="1" dirty="0"/>
              <a:t>Offshore Thunderstorms - Extending Awareness of Convection Beyond the WSR-88D Coverage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562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Joe Sienkiewicz</a:t>
            </a:r>
          </a:p>
          <a:p>
            <a:r>
              <a:rPr lang="en-US" sz="2400" b="1" i="1" dirty="0" smtClean="0"/>
              <a:t>NOAA Ocean Prediction Center</a:t>
            </a:r>
            <a:endParaRPr lang="en-US" sz="2400" b="1" i="1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6200" y="0"/>
            <a:ext cx="8991600" cy="762000"/>
            <a:chOff x="76200" y="0"/>
            <a:chExt cx="8991600" cy="76200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0"/>
              <a:ext cx="76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05800" y="0"/>
              <a:ext cx="762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2298"/>
            <a:ext cx="762000" cy="75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Image result for NW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NCEP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57900"/>
            <a:ext cx="1371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6348112"/>
            <a:ext cx="6204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NCEP - The trusted source for environmental predictions from the sun to the sea – </a:t>
            </a:r>
          </a:p>
          <a:p>
            <a:pPr algn="ctr"/>
            <a:r>
              <a:rPr lang="en-US" sz="1400" i="1" dirty="0" smtClean="0"/>
              <a:t>especially</a:t>
            </a:r>
            <a:r>
              <a:rPr lang="en-US" sz="1400" dirty="0" smtClean="0"/>
              <a:t> when it matters most.</a:t>
            </a:r>
            <a:endParaRPr lang="en-US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04" y="2578608"/>
            <a:ext cx="3891393" cy="300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acific offshore waters zone configur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3" y="2578608"/>
            <a:ext cx="3892537" cy="30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Arctic Front and Developing Nor’easter</a:t>
            </a:r>
            <a:br>
              <a:rPr lang="en-US" sz="4000" dirty="0" smtClean="0"/>
            </a:br>
            <a:r>
              <a:rPr lang="en-US" sz="4000" dirty="0" smtClean="0"/>
              <a:t>02/14/15 – 02/15/15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GOES-13 IR, 15 min GLD-360 lightning, and lightning density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2" y="1825624"/>
            <a:ext cx="7225007" cy="5032375"/>
          </a:xfrm>
        </p:spPr>
      </p:pic>
    </p:spTree>
    <p:extLst>
      <p:ext uri="{BB962C8B-B14F-4D97-AF65-F5344CB8AC3E}">
        <p14:creationId xmlns:p14="http://schemas.microsoft.com/office/powerpoint/2010/main" val="32269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929" y="0"/>
            <a:ext cx="1117392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75488" y="0"/>
            <a:ext cx="9619488" cy="685799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37744" y="563356"/>
            <a:ext cx="91622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Summary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Exploited GLD 360 based Lightning Density proxy for GLM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USCG Academy intern 2013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UMD intern reviewed cases and additional products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Focus on CI, OT, imagery, passive microwave, lightning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Investigate integration of products for </a:t>
            </a:r>
            <a:r>
              <a:rPr lang="en-US" sz="2400" b="1" smtClean="0"/>
              <a:t>Off Convection</a:t>
            </a:r>
            <a:endParaRPr lang="en-US" sz="24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GLD 360 based density operationalized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Next steps to compare with HRRR and </a:t>
            </a:r>
            <a:r>
              <a:rPr lang="en-US" sz="2400" b="1" dirty="0" err="1" smtClean="0"/>
              <a:t>NAMnest</a:t>
            </a:r>
            <a:endParaRPr lang="en-US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Service potential for offshore waters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GLM application to calibrate short range ensembles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Observation based products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Bridge services (0-3 or 0-6 hours) (communication a limitation)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CAM based with observations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57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375791"/>
            <a:ext cx="9229725" cy="828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2350" y="3028950"/>
            <a:ext cx="218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Radar Coverage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-230833"/>
            <a:ext cx="1441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 Radar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Coverage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393989"/>
            <a:ext cx="5400675" cy="353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016"/>
            <a:ext cx="51640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What do all these vessels have in common?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 descr="http://thumbs4.ebaystatic.com/d/l225/m/m11v1UK9fWSzUag2XxXFll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29323" r="15832" b="20398"/>
          <a:stretch/>
        </p:blipFill>
        <p:spPr bwMode="auto">
          <a:xfrm>
            <a:off x="3221458" y="1924763"/>
            <a:ext cx="2336161" cy="216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allship-cp-81626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4763"/>
            <a:ext cx="3743325" cy="50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15" y="0"/>
            <a:ext cx="3996461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" y="0"/>
            <a:ext cx="7085248" cy="5166283"/>
            <a:chOff x="-1" y="0"/>
            <a:chExt cx="7085248" cy="5166283"/>
          </a:xfrm>
        </p:grpSpPr>
        <p:sp>
          <p:nvSpPr>
            <p:cNvPr id="4" name="TextBox 3"/>
            <p:cNvSpPr txBox="1"/>
            <p:nvPr/>
          </p:nvSpPr>
          <p:spPr>
            <a:xfrm>
              <a:off x="-1" y="1934288"/>
              <a:ext cx="13322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Concordia</a:t>
              </a:r>
            </a:p>
            <a:p>
              <a:r>
                <a:rPr lang="en-US" dirty="0" smtClean="0"/>
                <a:t>17 Feb 2010</a:t>
              </a:r>
            </a:p>
            <a:p>
              <a:r>
                <a:rPr lang="en-US" dirty="0" smtClean="0"/>
                <a:t>No fatalities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64015" y="0"/>
              <a:ext cx="19212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Pride of Baltimore</a:t>
              </a:r>
            </a:p>
            <a:p>
              <a:r>
                <a:rPr lang="en-US" dirty="0" smtClean="0"/>
                <a:t>14 May 1986</a:t>
              </a:r>
            </a:p>
            <a:p>
              <a:r>
                <a:rPr lang="en-US" dirty="0"/>
                <a:t>4</a:t>
              </a:r>
              <a:r>
                <a:rPr lang="en-US" dirty="0" smtClean="0"/>
                <a:t> fatalities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23426" y="1915356"/>
              <a:ext cx="12832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Albatross</a:t>
              </a:r>
            </a:p>
            <a:p>
              <a:r>
                <a:rPr lang="en-US" dirty="0"/>
                <a:t>2</a:t>
              </a:r>
              <a:r>
                <a:rPr lang="en-US" dirty="0" smtClean="0"/>
                <a:t> May 1961</a:t>
              </a:r>
            </a:p>
            <a:p>
              <a:r>
                <a:rPr lang="en-US" dirty="0"/>
                <a:t>6</a:t>
              </a:r>
              <a:r>
                <a:rPr lang="en-US" dirty="0" smtClean="0"/>
                <a:t> fatalities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47920" y="4242953"/>
              <a:ext cx="1271695" cy="923330"/>
            </a:xfrm>
            <a:prstGeom prst="rect">
              <a:avLst/>
            </a:prstGeom>
            <a:solidFill>
              <a:schemeClr val="bg1">
                <a:lumMod val="85000"/>
                <a:alpha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Marques</a:t>
              </a:r>
            </a:p>
            <a:p>
              <a:r>
                <a:rPr lang="en-US" dirty="0" smtClean="0"/>
                <a:t>3 Jun 1984</a:t>
              </a:r>
            </a:p>
            <a:p>
              <a:r>
                <a:rPr lang="en-US" dirty="0" smtClean="0"/>
                <a:t>19 fatalities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33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527"/>
            <a:ext cx="9144000" cy="637309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-2190679"/>
            <a:ext cx="9125712" cy="636034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70943" y="25596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Offshore Supercell</a:t>
            </a:r>
            <a:br>
              <a:rPr lang="en-US" dirty="0" smtClean="0"/>
            </a:br>
            <a:r>
              <a:rPr lang="en-US" dirty="0" smtClean="0"/>
              <a:t>05/16/13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2562606" y="90107"/>
            <a:ext cx="3887391" cy="823912"/>
          </a:xfrm>
        </p:spPr>
        <p:txBody>
          <a:bodyPr/>
          <a:lstStyle/>
          <a:p>
            <a:pPr algn="ctr"/>
            <a:r>
              <a:rPr lang="en-US" dirty="0" smtClean="0"/>
              <a:t>GOES-13 &amp; GLD-360 30min Lightning Density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4076891"/>
            <a:ext cx="3868340" cy="823912"/>
          </a:xfrm>
        </p:spPr>
        <p:txBody>
          <a:bodyPr/>
          <a:lstStyle/>
          <a:p>
            <a:pPr algn="ctr"/>
            <a:r>
              <a:rPr lang="en-US" dirty="0" smtClean="0"/>
              <a:t>GOES-13 &amp; Overshooting Top Magnitude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4" y="-23912"/>
            <a:ext cx="9880396" cy="68819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" y="127382"/>
            <a:ext cx="5095494" cy="1325563"/>
          </a:xfrm>
          <a:solidFill>
            <a:schemeClr val="tx1">
              <a:lumMod val="50000"/>
              <a:lumOff val="50000"/>
              <a:alpha val="51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Offshore Convection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05/11/14 – 05/12/14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GOESR Convective Initiation and GLD-360 Lightning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Low-End Derecho</a:t>
            </a:r>
            <a:br>
              <a:rPr lang="en-US" sz="4000" dirty="0" smtClean="0"/>
            </a:br>
            <a:r>
              <a:rPr lang="en-US" sz="4000" dirty="0" smtClean="0"/>
              <a:t>06/12/13 – 06/13/13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F16 SSMI/S 89GHz RGB and GLD-360 lightning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0" y="1825624"/>
            <a:ext cx="7225007" cy="5032375"/>
          </a:xfrm>
        </p:spPr>
      </p:pic>
    </p:spTree>
    <p:extLst>
      <p:ext uri="{BB962C8B-B14F-4D97-AF65-F5344CB8AC3E}">
        <p14:creationId xmlns:p14="http://schemas.microsoft.com/office/powerpoint/2010/main" val="19892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509" y="-586528"/>
            <a:ext cx="9961509" cy="7920016"/>
          </a:xfrm>
        </p:spPr>
      </p:pic>
      <p:sp>
        <p:nvSpPr>
          <p:cNvPr id="4" name="AutoShape 2" descr="https://mail.google.com/mail/ca/u/0/?ui=2&amp;ik=8a9092510b&amp;view=fimg&amp;th=13f58523bfd89951&amp;attid=0.1&amp;disp=emb&amp;attbid=ANGjdJ80ZUVMIjVYHYjYyA1Rm8eAM58Inh4Gbr-UmDuC08XJvZMqXWWvlznsipnKWVByI44CCReUDQ7vESR7oO7ohlQbMVhtyUk6kD3W-g84cwqfe0VE1gbo2B5MxHk&amp;sz=w1620-h1288&amp;ats=1424565915542&amp;rm=13f58523bfd8995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.google.com/mail/ca/u/0/?ui=2&amp;ik=8a9092510b&amp;view=fimg&amp;th=13f58523bfd89951&amp;attid=0.1&amp;disp=emb&amp;attbid=ANGjdJ80ZUVMIjVYHYjYyA1Rm8eAM58Inh4Gbr-UmDuC08XJvZMqXWWvlznsipnKWVByI44CCReUDQ7vESR7oO7ohlQbMVhtyUk6kD3W-g84cwqfe0VE1gbo2B5MxHk&amp;sz=w1620-h1288&amp;ats=1424565915542&amp;rm=13f58523bfd89951&amp;zw&amp;atsh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mail.google.com/mail/ca/u/0/?ui=2&amp;ik=8a9092510b&amp;view=fimg&amp;th=13f58523bfd89951&amp;attid=0.1&amp;disp=emb&amp;attbid=ANGjdJ80ZUVMIjVYHYjYyA1Rm8eAM58Inh4Gbr-UmDuC08XJvZMqXWWvlznsipnKWVByI44CCReUDQ7vESR7oO7ohlQbMVhtyUk6kD3W-g84cwqfe0VE1gbo2B5MxHk&amp;sz=w1620-h1288&amp;ats=1424565915542&amp;rm=13f58523bfd89951&amp;zw&amp;atsh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isplaying image001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3444566"/>
            <a:ext cx="4572000" cy="3413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9734" y="3957063"/>
            <a:ext cx="4297679" cy="32232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878573" y="2048256"/>
            <a:ext cx="308611" cy="20299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87184" y="3745468"/>
            <a:ext cx="107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Crocodile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9570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Snowquester</a:t>
            </a:r>
            <a:r>
              <a:rPr lang="en-US" dirty="0" smtClean="0"/>
              <a:t>” Nor’easter</a:t>
            </a:r>
            <a:br>
              <a:rPr lang="en-US" dirty="0" smtClean="0"/>
            </a:br>
            <a:r>
              <a:rPr lang="en-US" dirty="0" smtClean="0"/>
              <a:t>03/06/13 – 03/08/13</a:t>
            </a:r>
            <a:br>
              <a:rPr lang="en-US" dirty="0" smtClean="0"/>
            </a:br>
            <a:r>
              <a:rPr lang="en-US" sz="2400" dirty="0" smtClean="0"/>
              <a:t>GOES-Sounder RGB Air Mass and 30 min GLD-360 Lightning Density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2" y="1825624"/>
            <a:ext cx="7225007" cy="5032375"/>
          </a:xfrm>
        </p:spPr>
      </p:pic>
    </p:spTree>
    <p:extLst>
      <p:ext uri="{BB962C8B-B14F-4D97-AF65-F5344CB8AC3E}">
        <p14:creationId xmlns:p14="http://schemas.microsoft.com/office/powerpoint/2010/main" val="21511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Snowquester</a:t>
            </a:r>
            <a:r>
              <a:rPr lang="en-US" dirty="0" smtClean="0"/>
              <a:t>” Nor’easter</a:t>
            </a:r>
            <a:br>
              <a:rPr lang="en-US" dirty="0" smtClean="0"/>
            </a:br>
            <a:r>
              <a:rPr lang="en-US" dirty="0" smtClean="0"/>
              <a:t>03/06/13 – 03/08/13</a:t>
            </a:r>
            <a:br>
              <a:rPr lang="en-US" dirty="0" smtClean="0"/>
            </a:br>
            <a:r>
              <a:rPr lang="en-US" sz="2400" dirty="0" smtClean="0"/>
              <a:t>MODIS RGB Air Mass and 30 min GLD-360 Lightning Density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2" y="1825624"/>
            <a:ext cx="7225007" cy="5032375"/>
          </a:xfrm>
        </p:spPr>
      </p:pic>
    </p:spTree>
    <p:extLst>
      <p:ext uri="{BB962C8B-B14F-4D97-AF65-F5344CB8AC3E}">
        <p14:creationId xmlns:p14="http://schemas.microsoft.com/office/powerpoint/2010/main" val="35521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Nor’easter with southern supercells</a:t>
            </a:r>
            <a:br>
              <a:rPr lang="en-US" sz="4000" dirty="0" smtClean="0"/>
            </a:br>
            <a:r>
              <a:rPr lang="en-US" sz="4000" dirty="0" smtClean="0"/>
              <a:t>03/25/14 – 03/26/14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GOES-13 IR &amp; 30 min GLD-360 Lightning Density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7" y="1825624"/>
            <a:ext cx="7215998" cy="5032375"/>
          </a:xfrm>
        </p:spPr>
      </p:pic>
    </p:spTree>
    <p:extLst>
      <p:ext uri="{BB962C8B-B14F-4D97-AF65-F5344CB8AC3E}">
        <p14:creationId xmlns:p14="http://schemas.microsoft.com/office/powerpoint/2010/main" val="40982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1735</TotalTime>
  <Words>198</Words>
  <Application>Microsoft Office PowerPoint</Application>
  <PresentationFormat>On-screen Show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Offshore Thunderstorms - Extending Awareness of Convection Beyond the WSR-88D Coverage</vt:lpstr>
      <vt:lpstr>What do all these vessels have in common? </vt:lpstr>
      <vt:lpstr>Offshore Supercell 05/16/13</vt:lpstr>
      <vt:lpstr>Offshore Convection 05/11/14 – 05/12/14 GOESR Convective Initiation and GLD-360 Lightning</vt:lpstr>
      <vt:lpstr>Low-End Derecho 06/12/13 – 06/13/13 F16 SSMI/S 89GHz RGB and GLD-360 lightning</vt:lpstr>
      <vt:lpstr>PowerPoint Presentation</vt:lpstr>
      <vt:lpstr>“Snowquester” Nor’easter 03/06/13 – 03/08/13 GOES-Sounder RGB Air Mass and 30 min GLD-360 Lightning Density</vt:lpstr>
      <vt:lpstr>“Snowquester” Nor’easter 03/06/13 – 03/08/13 MODIS RGB Air Mass and 30 min GLD-360 Lightning Density</vt:lpstr>
      <vt:lpstr>Nor’easter with southern supercells 03/25/14 – 03/26/14 GOES-13 IR &amp; 30 min GLD-360 Lightning Density</vt:lpstr>
      <vt:lpstr>Arctic Front and Developing Nor’easter 02/14/15 – 02/15/15 GOES-13 IR, 15 min GLD-360 lightning, and lightning density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“Snowquester” Nor’easter 03/06/13 – 03/08/13 GOES-Sounder RGB Air Mass and 30 min GLD-360 Lightning Density</dc:title>
  <dc:creator>Michael Folmer</dc:creator>
  <cp:lastModifiedBy>Comet User</cp:lastModifiedBy>
  <cp:revision>19</cp:revision>
  <dcterms:created xsi:type="dcterms:W3CDTF">2015-02-20T14:25:48Z</dcterms:created>
  <dcterms:modified xsi:type="dcterms:W3CDTF">2015-02-25T15:06:23Z</dcterms:modified>
</cp:coreProperties>
</file>