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notesMasterIdLst>
    <p:notesMasterId r:id="rId34"/>
  </p:notesMasterIdLst>
  <p:sldIdLst>
    <p:sldId id="257" r:id="rId3"/>
    <p:sldId id="258" r:id="rId4"/>
    <p:sldId id="259" r:id="rId5"/>
    <p:sldId id="261" r:id="rId6"/>
    <p:sldId id="260" r:id="rId7"/>
    <p:sldId id="263" r:id="rId8"/>
    <p:sldId id="266" r:id="rId9"/>
    <p:sldId id="265" r:id="rId10"/>
    <p:sldId id="267" r:id="rId11"/>
    <p:sldId id="268" r:id="rId12"/>
    <p:sldId id="269" r:id="rId13"/>
    <p:sldId id="275" r:id="rId14"/>
    <p:sldId id="270" r:id="rId15"/>
    <p:sldId id="271" r:id="rId16"/>
    <p:sldId id="272" r:id="rId17"/>
    <p:sldId id="273" r:id="rId18"/>
    <p:sldId id="274" r:id="rId19"/>
    <p:sldId id="277" r:id="rId20"/>
    <p:sldId id="278" r:id="rId21"/>
    <p:sldId id="279" r:id="rId22"/>
    <p:sldId id="280" r:id="rId23"/>
    <p:sldId id="281" r:id="rId24"/>
    <p:sldId id="282" r:id="rId25"/>
    <p:sldId id="285" r:id="rId26"/>
    <p:sldId id="291" r:id="rId27"/>
    <p:sldId id="288" r:id="rId28"/>
    <p:sldId id="289" r:id="rId29"/>
    <p:sldId id="290" r:id="rId30"/>
    <p:sldId id="286" r:id="rId31"/>
    <p:sldId id="287" r:id="rId32"/>
    <p:sldId id="284"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8" autoAdjust="0"/>
    <p:restoredTop sz="84615" autoAdjust="0"/>
  </p:normalViewPr>
  <p:slideViewPr>
    <p:cSldViewPr snapToGrid="0">
      <p:cViewPr varScale="1">
        <p:scale>
          <a:sx n="80" d="100"/>
          <a:sy n="80" d="100"/>
        </p:scale>
        <p:origin x="34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F780B8-EEB1-4233-B41D-3DBC53F670F0}" type="datetimeFigureOut">
              <a:rPr lang="en-US" smtClean="0"/>
              <a:t>5/2/2016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4F8E98-878A-40B7-86BB-BD99A6CF1B84}" type="slidenum">
              <a:rPr lang="en-US" smtClean="0"/>
              <a:t>‹#›</a:t>
            </a:fld>
            <a:endParaRPr lang="en-US"/>
          </a:p>
        </p:txBody>
      </p:sp>
    </p:spTree>
    <p:extLst>
      <p:ext uri="{BB962C8B-B14F-4D97-AF65-F5344CB8AC3E}">
        <p14:creationId xmlns:p14="http://schemas.microsoft.com/office/powerpoint/2010/main" val="9286574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image, as well as the following few, is from April 17,</a:t>
            </a:r>
            <a:r>
              <a:rPr lang="en-US" baseline="0" dirty="0" smtClean="0"/>
              <a:t> 2016 at 2205Z, or 205pm local time.</a:t>
            </a:r>
            <a:endParaRPr lang="en-US" dirty="0"/>
          </a:p>
        </p:txBody>
      </p:sp>
      <p:sp>
        <p:nvSpPr>
          <p:cNvPr id="4" name="Slide Number Placeholder 3"/>
          <p:cNvSpPr>
            <a:spLocks noGrp="1"/>
          </p:cNvSpPr>
          <p:nvPr>
            <p:ph type="sldNum" sz="quarter" idx="10"/>
          </p:nvPr>
        </p:nvSpPr>
        <p:spPr/>
        <p:txBody>
          <a:bodyPr/>
          <a:lstStyle/>
          <a:p>
            <a:fld id="{69CC1E89-5F52-4094-9FCC-67E35AE16378}" type="slidenum">
              <a:rPr lang="en-US" smtClean="0"/>
              <a:t>13</a:t>
            </a:fld>
            <a:endParaRPr lang="en-US"/>
          </a:p>
        </p:txBody>
      </p:sp>
    </p:spTree>
    <p:extLst>
      <p:ext uri="{BB962C8B-B14F-4D97-AF65-F5344CB8AC3E}">
        <p14:creationId xmlns:p14="http://schemas.microsoft.com/office/powerpoint/2010/main" val="2384363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June 22, 2015,</a:t>
            </a:r>
            <a:r>
              <a:rPr lang="en-US" baseline="0" dirty="0" smtClean="0"/>
              <a:t> Willow Creek fire in BLM White Mountains, AK.  Wildfires burned over 5 million acres in Alaska in 2015.</a:t>
            </a:r>
            <a:endParaRPr lang="en-US" dirty="0"/>
          </a:p>
        </p:txBody>
      </p:sp>
      <p:sp>
        <p:nvSpPr>
          <p:cNvPr id="4" name="Slide Number Placeholder 3"/>
          <p:cNvSpPr>
            <a:spLocks noGrp="1"/>
          </p:cNvSpPr>
          <p:nvPr>
            <p:ph type="sldNum" sz="quarter" idx="10"/>
          </p:nvPr>
        </p:nvSpPr>
        <p:spPr/>
        <p:txBody>
          <a:bodyPr/>
          <a:lstStyle/>
          <a:p>
            <a:fld id="{904F8E98-878A-40B7-86BB-BD99A6CF1B84}" type="slidenum">
              <a:rPr lang="en-US" smtClean="0"/>
              <a:t>18</a:t>
            </a:fld>
            <a:endParaRPr lang="en-US"/>
          </a:p>
        </p:txBody>
      </p:sp>
    </p:spTree>
    <p:extLst>
      <p:ext uri="{BB962C8B-B14F-4D97-AF65-F5344CB8AC3E}">
        <p14:creationId xmlns:p14="http://schemas.microsoft.com/office/powerpoint/2010/main" val="2857783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Interior Alaska on April</a:t>
            </a:r>
            <a:r>
              <a:rPr lang="en-US" baseline="0" dirty="0" smtClean="0"/>
              <a:t> 29, 2016.  RGB </a:t>
            </a:r>
            <a:r>
              <a:rPr lang="en-US" baseline="0" dirty="0" err="1" smtClean="0"/>
              <a:t>Naturual</a:t>
            </a:r>
            <a:r>
              <a:rPr lang="en-US" baseline="0" dirty="0" smtClean="0"/>
              <a:t> Color based on VIIRS data delivered by GINA NWS Alaska, this product made “on the fly” on AWIPS by Ed Townsend.  The big takeaway here is that this RGB uses the 0.86micron veggie band as a component…this band will highlight the damaged vegetation in the burn areas, as less incoming sunlight is reflected at 0.86micron and shows up here as a deficit in the green gun.</a:t>
            </a:r>
            <a:endParaRPr lang="en-US" dirty="0"/>
          </a:p>
        </p:txBody>
      </p:sp>
      <p:sp>
        <p:nvSpPr>
          <p:cNvPr id="4" name="Slide Number Placeholder 3"/>
          <p:cNvSpPr>
            <a:spLocks noGrp="1"/>
          </p:cNvSpPr>
          <p:nvPr>
            <p:ph type="sldNum" sz="quarter" idx="10"/>
          </p:nvPr>
        </p:nvSpPr>
        <p:spPr/>
        <p:txBody>
          <a:bodyPr/>
          <a:lstStyle/>
          <a:p>
            <a:fld id="{904F8E98-878A-40B7-86BB-BD99A6CF1B84}" type="slidenum">
              <a:rPr lang="en-US" smtClean="0"/>
              <a:t>19</a:t>
            </a:fld>
            <a:endParaRPr lang="en-US"/>
          </a:p>
        </p:txBody>
      </p:sp>
    </p:spTree>
    <p:extLst>
      <p:ext uri="{BB962C8B-B14F-4D97-AF65-F5344CB8AC3E}">
        <p14:creationId xmlns:p14="http://schemas.microsoft.com/office/powerpoint/2010/main" val="152973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Zoom in,</a:t>
            </a:r>
            <a:r>
              <a:rPr lang="en-US" baseline="0" dirty="0" smtClean="0"/>
              <a:t> same image as in previous slide</a:t>
            </a:r>
            <a:endParaRPr lang="en-US" dirty="0"/>
          </a:p>
        </p:txBody>
      </p:sp>
      <p:sp>
        <p:nvSpPr>
          <p:cNvPr id="4" name="Slide Number Placeholder 3"/>
          <p:cNvSpPr>
            <a:spLocks noGrp="1"/>
          </p:cNvSpPr>
          <p:nvPr>
            <p:ph type="sldNum" sz="quarter" idx="10"/>
          </p:nvPr>
        </p:nvSpPr>
        <p:spPr/>
        <p:txBody>
          <a:bodyPr/>
          <a:lstStyle/>
          <a:p>
            <a:fld id="{904F8E98-878A-40B7-86BB-BD99A6CF1B84}" type="slidenum">
              <a:rPr lang="en-US" smtClean="0"/>
              <a:t>20</a:t>
            </a:fld>
            <a:endParaRPr lang="en-US"/>
          </a:p>
        </p:txBody>
      </p:sp>
    </p:spTree>
    <p:extLst>
      <p:ext uri="{BB962C8B-B14F-4D97-AF65-F5344CB8AC3E}">
        <p14:creationId xmlns:p14="http://schemas.microsoft.com/office/powerpoint/2010/main" val="5779307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goal: NWS forecasters</a:t>
            </a:r>
            <a:r>
              <a:rPr lang="en-US" baseline="0" dirty="0" smtClean="0"/>
              <a:t> are fluent and demonstrate expertise with multi-spectral imagery, routinely use this imagery in the forecast process, and thereby the quality of their forecasts improves.  Lindsey Tardif-Huber and Ryan Metzger at WFO Fairbanks, March 2016. </a:t>
            </a:r>
            <a:endParaRPr lang="en-US" dirty="0"/>
          </a:p>
        </p:txBody>
      </p:sp>
      <p:sp>
        <p:nvSpPr>
          <p:cNvPr id="4" name="Slide Number Placeholder 3"/>
          <p:cNvSpPr>
            <a:spLocks noGrp="1"/>
          </p:cNvSpPr>
          <p:nvPr>
            <p:ph type="sldNum" sz="quarter" idx="10"/>
          </p:nvPr>
        </p:nvSpPr>
        <p:spPr/>
        <p:txBody>
          <a:bodyPr/>
          <a:lstStyle/>
          <a:p>
            <a:fld id="{904F8E98-878A-40B7-86BB-BD99A6CF1B84}" type="slidenum">
              <a:rPr lang="en-US" smtClean="0"/>
              <a:t>23</a:t>
            </a:fld>
            <a:endParaRPr lang="en-US"/>
          </a:p>
        </p:txBody>
      </p:sp>
    </p:spTree>
    <p:extLst>
      <p:ext uri="{BB962C8B-B14F-4D97-AF65-F5344CB8AC3E}">
        <p14:creationId xmlns:p14="http://schemas.microsoft.com/office/powerpoint/2010/main" val="11891148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r>
              <a:rPr lang="en-US" smtClean="0"/>
              <a:t>5/11/2016</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45E727-AE73-498B-8754-CEFDE701A12F}" type="slidenum">
              <a:rPr lang="en-US" smtClean="0"/>
              <a:t>‹#›</a:t>
            </a:fld>
            <a:endParaRPr lang="en-US"/>
          </a:p>
        </p:txBody>
      </p:sp>
    </p:spTree>
    <p:extLst>
      <p:ext uri="{BB962C8B-B14F-4D97-AF65-F5344CB8AC3E}">
        <p14:creationId xmlns:p14="http://schemas.microsoft.com/office/powerpoint/2010/main" val="6505752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5/11/2016</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45E727-AE73-498B-8754-CEFDE701A12F}" type="slidenum">
              <a:rPr lang="en-US" smtClean="0"/>
              <a:t>‹#›</a:t>
            </a:fld>
            <a:endParaRPr lang="en-US"/>
          </a:p>
        </p:txBody>
      </p:sp>
    </p:spTree>
    <p:extLst>
      <p:ext uri="{BB962C8B-B14F-4D97-AF65-F5344CB8AC3E}">
        <p14:creationId xmlns:p14="http://schemas.microsoft.com/office/powerpoint/2010/main" val="11810874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5/11/2016</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45E727-AE73-498B-8754-CEFDE701A12F}" type="slidenum">
              <a:rPr lang="en-US" smtClean="0"/>
              <a:t>‹#›</a:t>
            </a:fld>
            <a:endParaRPr lang="en-US"/>
          </a:p>
        </p:txBody>
      </p:sp>
    </p:spTree>
    <p:extLst>
      <p:ext uri="{BB962C8B-B14F-4D97-AF65-F5344CB8AC3E}">
        <p14:creationId xmlns:p14="http://schemas.microsoft.com/office/powerpoint/2010/main" val="14448702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5/11/2016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405CEF-5465-4B1F-97FD-59595D4985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04417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5/11/2016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405CEF-5465-4B1F-97FD-59595D4985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16183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solidFill>
                  <a:prstClr val="black">
                    <a:tint val="75000"/>
                  </a:prstClr>
                </a:solidFill>
              </a:rPr>
              <a:t>5/11/2016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405CEF-5465-4B1F-97FD-59595D4985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34405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solidFill>
                  <a:prstClr val="black">
                    <a:tint val="75000"/>
                  </a:prstClr>
                </a:solidFill>
              </a:rPr>
              <a:t>5/11/2016</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405CEF-5465-4B1F-97FD-59595D4985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77111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solidFill>
                  <a:prstClr val="black">
                    <a:tint val="75000"/>
                  </a:prstClr>
                </a:solidFill>
              </a:rPr>
              <a:t>5/11/2016</a:t>
            </a: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F405CEF-5465-4B1F-97FD-59595D4985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00753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solidFill>
                  <a:prstClr val="black">
                    <a:tint val="75000"/>
                  </a:prstClr>
                </a:solidFill>
              </a:rPr>
              <a:t>5/11/2016</a:t>
            </a: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F405CEF-5465-4B1F-97FD-59595D4985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18460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tint val="75000"/>
                  </a:prstClr>
                </a:solidFill>
              </a:rPr>
              <a:t>5/11/2016</a:t>
            </a: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F405CEF-5465-4B1F-97FD-59595D4985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43120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5/11/2016</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405CEF-5465-4B1F-97FD-59595D4985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5953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5/11/2016</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45E727-AE73-498B-8754-CEFDE701A12F}" type="slidenum">
              <a:rPr lang="en-US" smtClean="0"/>
              <a:t>‹#›</a:t>
            </a:fld>
            <a:endParaRPr lang="en-US"/>
          </a:p>
        </p:txBody>
      </p:sp>
    </p:spTree>
    <p:extLst>
      <p:ext uri="{BB962C8B-B14F-4D97-AF65-F5344CB8AC3E}">
        <p14:creationId xmlns:p14="http://schemas.microsoft.com/office/powerpoint/2010/main" val="35365604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5/11/2016</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405CEF-5465-4B1F-97FD-59595D4985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47973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5/11/2016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405CEF-5465-4B1F-97FD-59595D4985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65093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5/11/2016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405CEF-5465-4B1F-97FD-59595D4985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7951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r>
              <a:rPr lang="en-US" smtClean="0"/>
              <a:t>5/11/2016</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45E727-AE73-498B-8754-CEFDE701A12F}" type="slidenum">
              <a:rPr lang="en-US" smtClean="0"/>
              <a:t>‹#›</a:t>
            </a:fld>
            <a:endParaRPr lang="en-US"/>
          </a:p>
        </p:txBody>
      </p:sp>
    </p:spTree>
    <p:extLst>
      <p:ext uri="{BB962C8B-B14F-4D97-AF65-F5344CB8AC3E}">
        <p14:creationId xmlns:p14="http://schemas.microsoft.com/office/powerpoint/2010/main" val="4253022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r>
              <a:rPr lang="en-US" smtClean="0"/>
              <a:t>5/11/2016</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45E727-AE73-498B-8754-CEFDE701A12F}" type="slidenum">
              <a:rPr lang="en-US" smtClean="0"/>
              <a:t>‹#›</a:t>
            </a:fld>
            <a:endParaRPr lang="en-US"/>
          </a:p>
        </p:txBody>
      </p:sp>
    </p:spTree>
    <p:extLst>
      <p:ext uri="{BB962C8B-B14F-4D97-AF65-F5344CB8AC3E}">
        <p14:creationId xmlns:p14="http://schemas.microsoft.com/office/powerpoint/2010/main" val="3223462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r>
              <a:rPr lang="en-US" smtClean="0"/>
              <a:t>5/11/2016</a:t>
            </a:r>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45E727-AE73-498B-8754-CEFDE701A12F}" type="slidenum">
              <a:rPr lang="en-US" smtClean="0"/>
              <a:t>‹#›</a:t>
            </a:fld>
            <a:endParaRPr lang="en-US"/>
          </a:p>
        </p:txBody>
      </p:sp>
    </p:spTree>
    <p:extLst>
      <p:ext uri="{BB962C8B-B14F-4D97-AF65-F5344CB8AC3E}">
        <p14:creationId xmlns:p14="http://schemas.microsoft.com/office/powerpoint/2010/main" val="2616793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r>
              <a:rPr lang="en-US" smtClean="0"/>
              <a:t>5/11/2016</a:t>
            </a:r>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45E727-AE73-498B-8754-CEFDE701A12F}" type="slidenum">
              <a:rPr lang="en-US" smtClean="0"/>
              <a:t>‹#›</a:t>
            </a:fld>
            <a:endParaRPr lang="en-US"/>
          </a:p>
        </p:txBody>
      </p:sp>
    </p:spTree>
    <p:extLst>
      <p:ext uri="{BB962C8B-B14F-4D97-AF65-F5344CB8AC3E}">
        <p14:creationId xmlns:p14="http://schemas.microsoft.com/office/powerpoint/2010/main" val="2467686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5/11/2016</a:t>
            </a:r>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45E727-AE73-498B-8754-CEFDE701A12F}" type="slidenum">
              <a:rPr lang="en-US" smtClean="0"/>
              <a:t>‹#›</a:t>
            </a:fld>
            <a:endParaRPr lang="en-US"/>
          </a:p>
        </p:txBody>
      </p:sp>
    </p:spTree>
    <p:extLst>
      <p:ext uri="{BB962C8B-B14F-4D97-AF65-F5344CB8AC3E}">
        <p14:creationId xmlns:p14="http://schemas.microsoft.com/office/powerpoint/2010/main" val="29223393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r>
              <a:rPr lang="en-US" smtClean="0"/>
              <a:t>5/11/2016</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45E727-AE73-498B-8754-CEFDE701A12F}" type="slidenum">
              <a:rPr lang="en-US" smtClean="0"/>
              <a:t>‹#›</a:t>
            </a:fld>
            <a:endParaRPr lang="en-US"/>
          </a:p>
        </p:txBody>
      </p:sp>
    </p:spTree>
    <p:extLst>
      <p:ext uri="{BB962C8B-B14F-4D97-AF65-F5344CB8AC3E}">
        <p14:creationId xmlns:p14="http://schemas.microsoft.com/office/powerpoint/2010/main" val="341988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r>
              <a:rPr lang="en-US" smtClean="0"/>
              <a:t>5/11/2016</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45E727-AE73-498B-8754-CEFDE701A12F}" type="slidenum">
              <a:rPr lang="en-US" smtClean="0"/>
              <a:t>‹#›</a:t>
            </a:fld>
            <a:endParaRPr lang="en-US"/>
          </a:p>
        </p:txBody>
      </p:sp>
    </p:spTree>
    <p:extLst>
      <p:ext uri="{BB962C8B-B14F-4D97-AF65-F5344CB8AC3E}">
        <p14:creationId xmlns:p14="http://schemas.microsoft.com/office/powerpoint/2010/main" val="13387368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5/11/2016</a:t>
            </a:r>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A1E6FB-9BDB-4F2D-9F0B-A3B1DE095473}" type="slidenum">
              <a:rPr lang="en-US" smtClean="0"/>
              <a:t>‹#›</a:t>
            </a:fld>
            <a:endParaRPr lang="en-US"/>
          </a:p>
        </p:txBody>
      </p:sp>
    </p:spTree>
    <p:extLst>
      <p:ext uri="{BB962C8B-B14F-4D97-AF65-F5344CB8AC3E}">
        <p14:creationId xmlns:p14="http://schemas.microsoft.com/office/powerpoint/2010/main" val="135096953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solidFill>
                  <a:prstClr val="black">
                    <a:tint val="75000"/>
                  </a:prstClr>
                </a:solidFill>
              </a:rPr>
              <a:t>5/11/2016</a:t>
            </a:r>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405CEF-5465-4B1F-97FD-59595D4985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885772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feeder.gina.alaska.edu/"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4449" y="328613"/>
            <a:ext cx="7772400" cy="2101333"/>
          </a:xfrm>
        </p:spPr>
        <p:txBody>
          <a:bodyPr>
            <a:normAutofit/>
          </a:bodyPr>
          <a:lstStyle/>
          <a:p>
            <a:r>
              <a:rPr lang="en-US" sz="4400" b="1" dirty="0" smtClean="0">
                <a:solidFill>
                  <a:schemeClr val="tx2">
                    <a:lumMod val="50000"/>
                  </a:schemeClr>
                </a:solidFill>
              </a:rPr>
              <a:t>The </a:t>
            </a:r>
            <a:r>
              <a:rPr lang="en-US" sz="4400" b="1" dirty="0">
                <a:solidFill>
                  <a:schemeClr val="tx2">
                    <a:lumMod val="50000"/>
                  </a:schemeClr>
                </a:solidFill>
              </a:rPr>
              <a:t>Whole is Greater Than the Sum of the Parts: </a:t>
            </a:r>
            <a:r>
              <a:rPr lang="en-US" sz="4400" b="1" dirty="0" smtClean="0">
                <a:solidFill>
                  <a:schemeClr val="tx2">
                    <a:lumMod val="50000"/>
                  </a:schemeClr>
                </a:solidFill>
              </a:rPr>
              <a:t>Client-Side Multi-Spectral Imagery </a:t>
            </a:r>
            <a:r>
              <a:rPr lang="en-US" sz="4400" b="1" dirty="0">
                <a:solidFill>
                  <a:schemeClr val="tx2">
                    <a:lumMod val="50000"/>
                  </a:schemeClr>
                </a:solidFill>
              </a:rPr>
              <a:t>in </a:t>
            </a:r>
            <a:r>
              <a:rPr lang="en-US" sz="4400" b="1" dirty="0" smtClean="0">
                <a:solidFill>
                  <a:schemeClr val="tx2">
                    <a:lumMod val="50000"/>
                  </a:schemeClr>
                </a:solidFill>
              </a:rPr>
              <a:t>Alaska</a:t>
            </a:r>
            <a:endParaRPr lang="en-US" sz="4400" b="1" dirty="0">
              <a:solidFill>
                <a:schemeClr val="tx2">
                  <a:lumMod val="50000"/>
                </a:schemeClr>
              </a:solidFill>
            </a:endParaRPr>
          </a:p>
        </p:txBody>
      </p:sp>
      <p:sp>
        <p:nvSpPr>
          <p:cNvPr id="3" name="Subtitle 2"/>
          <p:cNvSpPr>
            <a:spLocks noGrp="1"/>
          </p:cNvSpPr>
          <p:nvPr>
            <p:ph type="subTitle" idx="1"/>
          </p:nvPr>
        </p:nvSpPr>
        <p:spPr>
          <a:xfrm>
            <a:off x="1017767" y="2838078"/>
            <a:ext cx="7028954" cy="1527094"/>
          </a:xfrm>
        </p:spPr>
        <p:txBody>
          <a:bodyPr>
            <a:noAutofit/>
          </a:bodyPr>
          <a:lstStyle/>
          <a:p>
            <a:pPr lvl="0"/>
            <a:r>
              <a:rPr lang="en-US" sz="2800" b="1" dirty="0">
                <a:solidFill>
                  <a:schemeClr val="accent1">
                    <a:lumMod val="75000"/>
                  </a:schemeClr>
                </a:solidFill>
              </a:rPr>
              <a:t>Eric </a:t>
            </a:r>
            <a:r>
              <a:rPr lang="en-US" sz="2800" b="1" dirty="0" smtClean="0">
                <a:solidFill>
                  <a:schemeClr val="accent1">
                    <a:lumMod val="75000"/>
                  </a:schemeClr>
                </a:solidFill>
              </a:rPr>
              <a:t>Stevens, Carl </a:t>
            </a:r>
            <a:r>
              <a:rPr lang="en-US" sz="2800" b="1" dirty="0" err="1" smtClean="0">
                <a:solidFill>
                  <a:schemeClr val="accent1">
                    <a:lumMod val="75000"/>
                  </a:schemeClr>
                </a:solidFill>
              </a:rPr>
              <a:t>Dierking</a:t>
            </a:r>
            <a:r>
              <a:rPr lang="en-US" sz="2800" b="1" dirty="0" smtClean="0">
                <a:solidFill>
                  <a:schemeClr val="accent1">
                    <a:lumMod val="75000"/>
                  </a:schemeClr>
                </a:solidFill>
              </a:rPr>
              <a:t>, </a:t>
            </a:r>
            <a:r>
              <a:rPr lang="en-US" sz="2800" b="1" dirty="0">
                <a:solidFill>
                  <a:schemeClr val="accent1">
                    <a:lumMod val="75000"/>
                  </a:schemeClr>
                </a:solidFill>
              </a:rPr>
              <a:t>Tom </a:t>
            </a:r>
            <a:r>
              <a:rPr lang="en-US" sz="2800" b="1" dirty="0" err="1" smtClean="0">
                <a:solidFill>
                  <a:schemeClr val="accent1">
                    <a:lumMod val="75000"/>
                  </a:schemeClr>
                </a:solidFill>
              </a:rPr>
              <a:t>Heinrichs</a:t>
            </a:r>
            <a:r>
              <a:rPr lang="en-US" sz="2800" b="1" dirty="0" smtClean="0">
                <a:solidFill>
                  <a:schemeClr val="accent1">
                    <a:lumMod val="75000"/>
                  </a:schemeClr>
                </a:solidFill>
              </a:rPr>
              <a:t>, and </a:t>
            </a:r>
            <a:r>
              <a:rPr lang="en-US" sz="2800" b="1" dirty="0">
                <a:solidFill>
                  <a:schemeClr val="accent1">
                    <a:lumMod val="75000"/>
                  </a:schemeClr>
                </a:solidFill>
              </a:rPr>
              <a:t>Jessie </a:t>
            </a:r>
            <a:r>
              <a:rPr lang="en-US" sz="2800" b="1" dirty="0" smtClean="0">
                <a:solidFill>
                  <a:schemeClr val="accent1">
                    <a:lumMod val="75000"/>
                  </a:schemeClr>
                </a:solidFill>
              </a:rPr>
              <a:t>Cherry</a:t>
            </a:r>
          </a:p>
          <a:p>
            <a:r>
              <a:rPr lang="en-US" sz="2000" b="1" dirty="0" smtClean="0">
                <a:solidFill>
                  <a:schemeClr val="accent1">
                    <a:lumMod val="75000"/>
                  </a:schemeClr>
                </a:solidFill>
              </a:rPr>
              <a:t>Geographic </a:t>
            </a:r>
            <a:r>
              <a:rPr lang="en-US" sz="2000" b="1" dirty="0">
                <a:solidFill>
                  <a:schemeClr val="accent1">
                    <a:lumMod val="75000"/>
                  </a:schemeClr>
                </a:solidFill>
              </a:rPr>
              <a:t>Information Network of Alaska (</a:t>
            </a:r>
            <a:r>
              <a:rPr lang="en-US" sz="2000" b="1" dirty="0" smtClean="0">
                <a:solidFill>
                  <a:schemeClr val="accent1">
                    <a:lumMod val="75000"/>
                  </a:schemeClr>
                </a:solidFill>
              </a:rPr>
              <a:t>GINA</a:t>
            </a:r>
            <a:r>
              <a:rPr lang="en-US" sz="2000" b="1" dirty="0">
                <a:solidFill>
                  <a:schemeClr val="accent1">
                    <a:lumMod val="75000"/>
                  </a:schemeClr>
                </a:solidFill>
              </a:rPr>
              <a:t>)</a:t>
            </a:r>
          </a:p>
        </p:txBody>
      </p:sp>
      <p:sp>
        <p:nvSpPr>
          <p:cNvPr id="8" name="Date Placeholder 7"/>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5/11/2016</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F45E727-AE73-498B-8754-CEFDE701A12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3"/>
          <p:cNvPicPr>
            <a:picLocks noChangeAspect="1"/>
          </p:cNvPicPr>
          <p:nvPr/>
        </p:nvPicPr>
        <p:blipFill>
          <a:blip r:embed="rId2"/>
          <a:stretch>
            <a:fillRect/>
          </a:stretch>
        </p:blipFill>
        <p:spPr>
          <a:xfrm>
            <a:off x="714242" y="4800600"/>
            <a:ext cx="1432969" cy="1291764"/>
          </a:xfrm>
          <a:prstGeom prst="rect">
            <a:avLst/>
          </a:prstGeom>
        </p:spPr>
      </p:pic>
      <p:pic>
        <p:nvPicPr>
          <p:cNvPr id="5" name="Picture 4"/>
          <p:cNvPicPr>
            <a:picLocks noChangeAspect="1"/>
          </p:cNvPicPr>
          <p:nvPr/>
        </p:nvPicPr>
        <p:blipFill>
          <a:blip r:embed="rId3"/>
          <a:stretch>
            <a:fillRect/>
          </a:stretch>
        </p:blipFill>
        <p:spPr>
          <a:xfrm>
            <a:off x="2614615" y="4748643"/>
            <a:ext cx="2472595" cy="1523570"/>
          </a:xfrm>
          <a:prstGeom prst="rect">
            <a:avLst/>
          </a:prstGeom>
        </p:spPr>
      </p:pic>
      <p:pic>
        <p:nvPicPr>
          <p:cNvPr id="6" name="Picture 5"/>
          <p:cNvPicPr>
            <a:picLocks noChangeAspect="1"/>
          </p:cNvPicPr>
          <p:nvPr/>
        </p:nvPicPr>
        <p:blipFill>
          <a:blip r:embed="rId4"/>
          <a:stretch>
            <a:fillRect/>
          </a:stretch>
        </p:blipFill>
        <p:spPr>
          <a:xfrm>
            <a:off x="5442857" y="4800600"/>
            <a:ext cx="1329527" cy="1329527"/>
          </a:xfrm>
          <a:prstGeom prst="rect">
            <a:avLst/>
          </a:prstGeom>
        </p:spPr>
      </p:pic>
      <p:pic>
        <p:nvPicPr>
          <p:cNvPr id="10" name="Picture 9"/>
          <p:cNvPicPr>
            <a:picLocks noChangeAspect="1"/>
          </p:cNvPicPr>
          <p:nvPr/>
        </p:nvPicPr>
        <p:blipFill>
          <a:blip r:embed="rId5"/>
          <a:stretch>
            <a:fillRect/>
          </a:stretch>
        </p:blipFill>
        <p:spPr>
          <a:xfrm>
            <a:off x="6999513" y="4773325"/>
            <a:ext cx="1605173" cy="1409761"/>
          </a:xfrm>
          <a:prstGeom prst="rect">
            <a:avLst/>
          </a:prstGeom>
        </p:spPr>
      </p:pic>
    </p:spTree>
    <p:extLst>
      <p:ext uri="{BB962C8B-B14F-4D97-AF65-F5344CB8AC3E}">
        <p14:creationId xmlns:p14="http://schemas.microsoft.com/office/powerpoint/2010/main" val="29031326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5/11/2016</a:t>
            </a:r>
            <a:endParaRPr lang="en-US"/>
          </a:p>
        </p:txBody>
      </p:sp>
      <p:sp>
        <p:nvSpPr>
          <p:cNvPr id="3" name="Slide Number Placeholder 2"/>
          <p:cNvSpPr>
            <a:spLocks noGrp="1"/>
          </p:cNvSpPr>
          <p:nvPr>
            <p:ph type="sldNum" sz="quarter" idx="12"/>
          </p:nvPr>
        </p:nvSpPr>
        <p:spPr/>
        <p:txBody>
          <a:bodyPr/>
          <a:lstStyle/>
          <a:p>
            <a:fld id="{3F45E727-AE73-498B-8754-CEFDE701A12F}" type="slidenum">
              <a:rPr lang="en-US" smtClean="0"/>
              <a:t>10</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03" y="0"/>
            <a:ext cx="8961594" cy="6858000"/>
          </a:xfrm>
          <a:prstGeom prst="rect">
            <a:avLst/>
          </a:prstGeom>
        </p:spPr>
      </p:pic>
      <p:sp>
        <p:nvSpPr>
          <p:cNvPr id="5" name="Oval 4"/>
          <p:cNvSpPr/>
          <p:nvPr/>
        </p:nvSpPr>
        <p:spPr>
          <a:xfrm>
            <a:off x="3609892" y="4937760"/>
            <a:ext cx="962108" cy="90644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57745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5/11/2016</a:t>
            </a:r>
            <a:endParaRPr lang="en-US"/>
          </a:p>
        </p:txBody>
      </p:sp>
      <p:sp>
        <p:nvSpPr>
          <p:cNvPr id="3" name="Slide Number Placeholder 2"/>
          <p:cNvSpPr>
            <a:spLocks noGrp="1"/>
          </p:cNvSpPr>
          <p:nvPr>
            <p:ph type="sldNum" sz="quarter" idx="12"/>
          </p:nvPr>
        </p:nvSpPr>
        <p:spPr/>
        <p:txBody>
          <a:bodyPr/>
          <a:lstStyle/>
          <a:p>
            <a:fld id="{3F45E727-AE73-498B-8754-CEFDE701A12F}" type="slidenum">
              <a:rPr lang="en-US" smtClean="0"/>
              <a:t>11</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03" y="0"/>
            <a:ext cx="8961594" cy="6858000"/>
          </a:xfrm>
          <a:prstGeom prst="rect">
            <a:avLst/>
          </a:prstGeom>
        </p:spPr>
      </p:pic>
      <p:sp>
        <p:nvSpPr>
          <p:cNvPr id="5" name="Oval 4"/>
          <p:cNvSpPr/>
          <p:nvPr/>
        </p:nvSpPr>
        <p:spPr>
          <a:xfrm>
            <a:off x="3792772" y="3832528"/>
            <a:ext cx="962108" cy="90644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68016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tx2">
                    <a:lumMod val="50000"/>
                  </a:schemeClr>
                </a:solidFill>
              </a:rPr>
              <a:t>The “Natural Color” RGB</a:t>
            </a:r>
            <a:endParaRPr lang="en-US" b="1" dirty="0">
              <a:solidFill>
                <a:schemeClr val="tx2">
                  <a:lumMod val="50000"/>
                </a:schemeClr>
              </a:solidFill>
            </a:endParaRPr>
          </a:p>
        </p:txBody>
      </p:sp>
      <p:sp>
        <p:nvSpPr>
          <p:cNvPr id="3" name="Content Placeholder 2"/>
          <p:cNvSpPr>
            <a:spLocks noGrp="1"/>
          </p:cNvSpPr>
          <p:nvPr>
            <p:ph idx="1"/>
          </p:nvPr>
        </p:nvSpPr>
        <p:spPr/>
        <p:txBody>
          <a:bodyPr/>
          <a:lstStyle/>
          <a:p>
            <a:r>
              <a:rPr lang="en-US" dirty="0" smtClean="0">
                <a:solidFill>
                  <a:schemeClr val="accent1">
                    <a:lumMod val="50000"/>
                  </a:schemeClr>
                </a:solidFill>
              </a:rPr>
              <a:t>The Recipe:</a:t>
            </a:r>
          </a:p>
          <a:p>
            <a:pPr lvl="1"/>
            <a:r>
              <a:rPr lang="en-US" dirty="0" smtClean="0">
                <a:solidFill>
                  <a:schemeClr val="accent1">
                    <a:lumMod val="50000"/>
                  </a:schemeClr>
                </a:solidFill>
              </a:rPr>
              <a:t>Red: VIIRS I3 band 1.61µm</a:t>
            </a:r>
          </a:p>
          <a:p>
            <a:pPr lvl="1"/>
            <a:r>
              <a:rPr lang="en-US" dirty="0" smtClean="0">
                <a:solidFill>
                  <a:schemeClr val="accent1">
                    <a:lumMod val="50000"/>
                  </a:schemeClr>
                </a:solidFill>
              </a:rPr>
              <a:t>Green: VIIRS I2 band 0.86µm</a:t>
            </a:r>
          </a:p>
          <a:p>
            <a:pPr lvl="1"/>
            <a:r>
              <a:rPr lang="en-US" dirty="0" smtClean="0">
                <a:solidFill>
                  <a:schemeClr val="accent1">
                    <a:lumMod val="50000"/>
                  </a:schemeClr>
                </a:solidFill>
              </a:rPr>
              <a:t>Blue: VIIRS I1 band 0.64µm</a:t>
            </a:r>
          </a:p>
          <a:p>
            <a:r>
              <a:rPr lang="en-US" dirty="0" smtClean="0">
                <a:solidFill>
                  <a:schemeClr val="accent1">
                    <a:lumMod val="50000"/>
                  </a:schemeClr>
                </a:solidFill>
              </a:rPr>
              <a:t>The Use:</a:t>
            </a:r>
          </a:p>
          <a:p>
            <a:pPr lvl="1"/>
            <a:r>
              <a:rPr lang="en-US" dirty="0" smtClean="0">
                <a:solidFill>
                  <a:schemeClr val="accent1">
                    <a:lumMod val="50000"/>
                  </a:schemeClr>
                </a:solidFill>
              </a:rPr>
              <a:t>Very useful in discriminating cloudy areas from clear areas that have a snow or ice-covered surface</a:t>
            </a:r>
          </a:p>
          <a:p>
            <a:r>
              <a:rPr lang="en-US" dirty="0" smtClean="0">
                <a:solidFill>
                  <a:schemeClr val="accent1">
                    <a:lumMod val="50000"/>
                  </a:schemeClr>
                </a:solidFill>
              </a:rPr>
              <a:t>Bonus Complication, Known by several names: Natural Color, Land Cover, False Color,.. More?</a:t>
            </a:r>
            <a:endParaRPr lang="en-US" dirty="0">
              <a:solidFill>
                <a:schemeClr val="accent1">
                  <a:lumMod val="50000"/>
                </a:schemeClr>
              </a:solidFill>
            </a:endParaRPr>
          </a:p>
        </p:txBody>
      </p:sp>
      <p:sp>
        <p:nvSpPr>
          <p:cNvPr id="4" name="Date Placeholder 3"/>
          <p:cNvSpPr>
            <a:spLocks noGrp="1"/>
          </p:cNvSpPr>
          <p:nvPr>
            <p:ph type="dt" sz="half" idx="10"/>
          </p:nvPr>
        </p:nvSpPr>
        <p:spPr/>
        <p:txBody>
          <a:bodyPr/>
          <a:lstStyle/>
          <a:p>
            <a:r>
              <a:rPr lang="en-US" smtClean="0"/>
              <a:t>5/11/2016</a:t>
            </a:r>
            <a:endParaRPr lang="en-US"/>
          </a:p>
        </p:txBody>
      </p:sp>
      <p:sp>
        <p:nvSpPr>
          <p:cNvPr id="5" name="Slide Number Placeholder 4"/>
          <p:cNvSpPr>
            <a:spLocks noGrp="1"/>
          </p:cNvSpPr>
          <p:nvPr>
            <p:ph type="sldNum" sz="quarter" idx="12"/>
          </p:nvPr>
        </p:nvSpPr>
        <p:spPr/>
        <p:txBody>
          <a:bodyPr/>
          <a:lstStyle/>
          <a:p>
            <a:fld id="{3F45E727-AE73-498B-8754-CEFDE701A12F}" type="slidenum">
              <a:rPr lang="en-US" smtClean="0"/>
              <a:t>12</a:t>
            </a:fld>
            <a:endParaRPr lang="en-US"/>
          </a:p>
        </p:txBody>
      </p:sp>
    </p:spTree>
    <p:extLst>
      <p:ext uri="{BB962C8B-B14F-4D97-AF65-F5344CB8AC3E}">
        <p14:creationId xmlns:p14="http://schemas.microsoft.com/office/powerpoint/2010/main" val="11649532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5/11/2016</a:t>
            </a:r>
            <a:endParaRPr lang="en-US"/>
          </a:p>
        </p:txBody>
      </p:sp>
      <p:sp>
        <p:nvSpPr>
          <p:cNvPr id="5" name="Slide Number Placeholder 4"/>
          <p:cNvSpPr>
            <a:spLocks noGrp="1"/>
          </p:cNvSpPr>
          <p:nvPr>
            <p:ph type="sldNum" sz="quarter" idx="12"/>
          </p:nvPr>
        </p:nvSpPr>
        <p:spPr/>
        <p:txBody>
          <a:bodyPr/>
          <a:lstStyle/>
          <a:p>
            <a:fld id="{86A1E6FB-9BDB-4F2D-9F0B-A3B1DE095473}" type="slidenum">
              <a:rPr lang="en-US" smtClean="0"/>
              <a:t>13</a:t>
            </a:fld>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00" y="0"/>
            <a:ext cx="8001000" cy="6858000"/>
          </a:xfrm>
          <a:prstGeom prst="rect">
            <a:avLst/>
          </a:prstGeom>
        </p:spPr>
      </p:pic>
    </p:spTree>
    <p:extLst>
      <p:ext uri="{BB962C8B-B14F-4D97-AF65-F5344CB8AC3E}">
        <p14:creationId xmlns:p14="http://schemas.microsoft.com/office/powerpoint/2010/main" val="2467613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5/11/2016</a:t>
            </a:r>
            <a:endParaRPr lang="en-US"/>
          </a:p>
        </p:txBody>
      </p:sp>
      <p:sp>
        <p:nvSpPr>
          <p:cNvPr id="3" name="Slide Number Placeholder 2"/>
          <p:cNvSpPr>
            <a:spLocks noGrp="1"/>
          </p:cNvSpPr>
          <p:nvPr>
            <p:ph type="sldNum" sz="quarter" idx="12"/>
          </p:nvPr>
        </p:nvSpPr>
        <p:spPr/>
        <p:txBody>
          <a:bodyPr/>
          <a:lstStyle/>
          <a:p>
            <a:fld id="{86A1E6FB-9BDB-4F2D-9F0B-A3B1DE095473}" type="slidenum">
              <a:rPr lang="en-US" smtClean="0"/>
              <a:t>14</a:t>
            </a:fld>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00" y="0"/>
            <a:ext cx="8001000" cy="6858000"/>
          </a:xfrm>
          <a:prstGeom prst="rect">
            <a:avLst/>
          </a:prstGeom>
        </p:spPr>
      </p:pic>
      <p:sp>
        <p:nvSpPr>
          <p:cNvPr id="5" name="Rounded Rectangle 4"/>
          <p:cNvSpPr/>
          <p:nvPr/>
        </p:nvSpPr>
        <p:spPr>
          <a:xfrm>
            <a:off x="762000" y="2501900"/>
            <a:ext cx="2501900" cy="20828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0711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5/11/2016</a:t>
            </a:r>
            <a:endParaRPr lang="en-US"/>
          </a:p>
        </p:txBody>
      </p:sp>
      <p:sp>
        <p:nvSpPr>
          <p:cNvPr id="3" name="Slide Number Placeholder 2"/>
          <p:cNvSpPr>
            <a:spLocks noGrp="1"/>
          </p:cNvSpPr>
          <p:nvPr>
            <p:ph type="sldNum" sz="quarter" idx="12"/>
          </p:nvPr>
        </p:nvSpPr>
        <p:spPr/>
        <p:txBody>
          <a:bodyPr/>
          <a:lstStyle/>
          <a:p>
            <a:fld id="{86A1E6FB-9BDB-4F2D-9F0B-A3B1DE095473}" type="slidenum">
              <a:rPr lang="en-US" smtClean="0"/>
              <a:t>15</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50" y="0"/>
            <a:ext cx="8572500" cy="6858000"/>
          </a:xfrm>
          <a:prstGeom prst="rect">
            <a:avLst/>
          </a:prstGeom>
        </p:spPr>
      </p:pic>
    </p:spTree>
    <p:extLst>
      <p:ext uri="{BB962C8B-B14F-4D97-AF65-F5344CB8AC3E}">
        <p14:creationId xmlns:p14="http://schemas.microsoft.com/office/powerpoint/2010/main" val="5246253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5/11/2016</a:t>
            </a:r>
            <a:endParaRPr lang="en-US"/>
          </a:p>
        </p:txBody>
      </p:sp>
      <p:sp>
        <p:nvSpPr>
          <p:cNvPr id="3" name="Slide Number Placeholder 2"/>
          <p:cNvSpPr>
            <a:spLocks noGrp="1"/>
          </p:cNvSpPr>
          <p:nvPr>
            <p:ph type="sldNum" sz="quarter" idx="12"/>
          </p:nvPr>
        </p:nvSpPr>
        <p:spPr/>
        <p:txBody>
          <a:bodyPr/>
          <a:lstStyle/>
          <a:p>
            <a:fld id="{86A1E6FB-9BDB-4F2D-9F0B-A3B1DE095473}" type="slidenum">
              <a:rPr lang="en-US" smtClean="0"/>
              <a:t>16</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50" y="0"/>
            <a:ext cx="8572500" cy="6858000"/>
          </a:xfrm>
          <a:prstGeom prst="rect">
            <a:avLst/>
          </a:prstGeom>
        </p:spPr>
      </p:pic>
    </p:spTree>
    <p:extLst>
      <p:ext uri="{BB962C8B-B14F-4D97-AF65-F5344CB8AC3E}">
        <p14:creationId xmlns:p14="http://schemas.microsoft.com/office/powerpoint/2010/main" val="747690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5/11/2016</a:t>
            </a:r>
            <a:endParaRPr lang="en-US"/>
          </a:p>
        </p:txBody>
      </p:sp>
      <p:sp>
        <p:nvSpPr>
          <p:cNvPr id="3" name="Slide Number Placeholder 2"/>
          <p:cNvSpPr>
            <a:spLocks noGrp="1"/>
          </p:cNvSpPr>
          <p:nvPr>
            <p:ph type="sldNum" sz="quarter" idx="12"/>
          </p:nvPr>
        </p:nvSpPr>
        <p:spPr/>
        <p:txBody>
          <a:bodyPr/>
          <a:lstStyle/>
          <a:p>
            <a:fld id="{3F45E727-AE73-498B-8754-CEFDE701A12F}" type="slidenum">
              <a:rPr lang="en-US" smtClean="0"/>
              <a:t>17</a:t>
            </a:fld>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120" y="0"/>
            <a:ext cx="8703760" cy="6858000"/>
          </a:xfrm>
          <a:prstGeom prst="rect">
            <a:avLst/>
          </a:prstGeom>
        </p:spPr>
      </p:pic>
    </p:spTree>
    <p:extLst>
      <p:ext uri="{BB962C8B-B14F-4D97-AF65-F5344CB8AC3E}">
        <p14:creationId xmlns:p14="http://schemas.microsoft.com/office/powerpoint/2010/main" val="40657965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5/11/2016</a:t>
            </a:r>
            <a:endParaRPr lang="en-US"/>
          </a:p>
        </p:txBody>
      </p:sp>
      <p:sp>
        <p:nvSpPr>
          <p:cNvPr id="3" name="Slide Number Placeholder 2"/>
          <p:cNvSpPr>
            <a:spLocks noGrp="1"/>
          </p:cNvSpPr>
          <p:nvPr>
            <p:ph type="sldNum" sz="quarter" idx="12"/>
          </p:nvPr>
        </p:nvSpPr>
        <p:spPr/>
        <p:txBody>
          <a:bodyPr/>
          <a:lstStyle/>
          <a:p>
            <a:fld id="{3F45E727-AE73-498B-8754-CEFDE701A12F}" type="slidenum">
              <a:rPr lang="en-US" smtClean="0"/>
              <a:t>18</a:t>
            </a:fld>
            <a:endParaRPr lang="en-US"/>
          </a:p>
        </p:txBody>
      </p:sp>
      <p:pic>
        <p:nvPicPr>
          <p:cNvPr id="4" name="Picture 3"/>
          <p:cNvPicPr>
            <a:picLocks noChangeAspect="1"/>
          </p:cNvPicPr>
          <p:nvPr/>
        </p:nvPicPr>
        <p:blipFill>
          <a:blip r:embed="rId3"/>
          <a:stretch>
            <a:fillRect/>
          </a:stretch>
        </p:blipFill>
        <p:spPr>
          <a:xfrm>
            <a:off x="0" y="1"/>
            <a:ext cx="9144000" cy="6858000"/>
          </a:xfrm>
          <a:prstGeom prst="rect">
            <a:avLst/>
          </a:prstGeom>
        </p:spPr>
      </p:pic>
    </p:spTree>
    <p:extLst>
      <p:ext uri="{BB962C8B-B14F-4D97-AF65-F5344CB8AC3E}">
        <p14:creationId xmlns:p14="http://schemas.microsoft.com/office/powerpoint/2010/main" val="900160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5/11/2016</a:t>
            </a:r>
            <a:endParaRPr lang="en-US"/>
          </a:p>
        </p:txBody>
      </p:sp>
      <p:sp>
        <p:nvSpPr>
          <p:cNvPr id="3" name="Slide Number Placeholder 2"/>
          <p:cNvSpPr>
            <a:spLocks noGrp="1"/>
          </p:cNvSpPr>
          <p:nvPr>
            <p:ph type="sldNum" sz="quarter" idx="12"/>
          </p:nvPr>
        </p:nvSpPr>
        <p:spPr/>
        <p:txBody>
          <a:bodyPr/>
          <a:lstStyle/>
          <a:p>
            <a:fld id="{3F45E727-AE73-498B-8754-CEFDE701A12F}" type="slidenum">
              <a:rPr lang="en-US" smtClean="0"/>
              <a:t>19</a:t>
            </a:fld>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3400"/>
            <a:ext cx="9144000" cy="5791200"/>
          </a:xfrm>
          <a:prstGeom prst="rect">
            <a:avLst/>
          </a:prstGeom>
        </p:spPr>
      </p:pic>
    </p:spTree>
    <p:extLst>
      <p:ext uri="{BB962C8B-B14F-4D97-AF65-F5344CB8AC3E}">
        <p14:creationId xmlns:p14="http://schemas.microsoft.com/office/powerpoint/2010/main" val="24346971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tx2">
                    <a:lumMod val="50000"/>
                  </a:schemeClr>
                </a:solidFill>
              </a:rPr>
              <a:t>Outline</a:t>
            </a:r>
            <a:endParaRPr lang="en-US" b="1" dirty="0">
              <a:solidFill>
                <a:schemeClr val="tx2">
                  <a:lumMod val="50000"/>
                </a:schemeClr>
              </a:solidFill>
            </a:endParaRPr>
          </a:p>
        </p:txBody>
      </p:sp>
      <p:sp>
        <p:nvSpPr>
          <p:cNvPr id="3" name="Content Placeholder 2"/>
          <p:cNvSpPr>
            <a:spLocks noGrp="1"/>
          </p:cNvSpPr>
          <p:nvPr>
            <p:ph idx="1"/>
          </p:nvPr>
        </p:nvSpPr>
        <p:spPr/>
        <p:txBody>
          <a:bodyPr/>
          <a:lstStyle/>
          <a:p>
            <a:r>
              <a:rPr lang="en-US" dirty="0" smtClean="0">
                <a:solidFill>
                  <a:schemeClr val="accent1">
                    <a:lumMod val="50000"/>
                  </a:schemeClr>
                </a:solidFill>
              </a:rPr>
              <a:t>Definition of Terms</a:t>
            </a:r>
          </a:p>
          <a:p>
            <a:r>
              <a:rPr lang="en-US" dirty="0" smtClean="0">
                <a:solidFill>
                  <a:schemeClr val="accent1">
                    <a:lumMod val="50000"/>
                  </a:schemeClr>
                </a:solidFill>
              </a:rPr>
              <a:t>Advantages of “On the Fly” generation in AWIPS</a:t>
            </a:r>
          </a:p>
          <a:p>
            <a:r>
              <a:rPr lang="en-US" dirty="0" smtClean="0">
                <a:solidFill>
                  <a:schemeClr val="accent1">
                    <a:lumMod val="50000"/>
                  </a:schemeClr>
                </a:solidFill>
              </a:rPr>
              <a:t>Examples from Alaska</a:t>
            </a:r>
          </a:p>
          <a:p>
            <a:r>
              <a:rPr lang="en-US" dirty="0" smtClean="0">
                <a:solidFill>
                  <a:schemeClr val="accent1">
                    <a:lumMod val="50000"/>
                  </a:schemeClr>
                </a:solidFill>
              </a:rPr>
              <a:t>Closing Thoughts</a:t>
            </a:r>
            <a:endParaRPr lang="en-US" dirty="0">
              <a:solidFill>
                <a:schemeClr val="accent1">
                  <a:lumMod val="50000"/>
                </a:schemeClr>
              </a:solidFill>
            </a:endParaRPr>
          </a:p>
        </p:txBody>
      </p:sp>
      <p:sp>
        <p:nvSpPr>
          <p:cNvPr id="4" name="Date Placeholder 3"/>
          <p:cNvSpPr>
            <a:spLocks noGrp="1"/>
          </p:cNvSpPr>
          <p:nvPr>
            <p:ph type="dt" sz="half" idx="10"/>
          </p:nvPr>
        </p:nvSpPr>
        <p:spPr/>
        <p:txBody>
          <a:bodyPr/>
          <a:lstStyle/>
          <a:p>
            <a:r>
              <a:rPr lang="en-US" smtClean="0"/>
              <a:t>5/11/2016</a:t>
            </a:r>
            <a:endParaRPr lang="en-US"/>
          </a:p>
        </p:txBody>
      </p:sp>
      <p:sp>
        <p:nvSpPr>
          <p:cNvPr id="5" name="Slide Number Placeholder 4"/>
          <p:cNvSpPr>
            <a:spLocks noGrp="1"/>
          </p:cNvSpPr>
          <p:nvPr>
            <p:ph type="sldNum" sz="quarter" idx="12"/>
          </p:nvPr>
        </p:nvSpPr>
        <p:spPr/>
        <p:txBody>
          <a:bodyPr/>
          <a:lstStyle/>
          <a:p>
            <a:fld id="{3F45E727-AE73-498B-8754-CEFDE701A12F}" type="slidenum">
              <a:rPr lang="en-US" smtClean="0"/>
              <a:t>2</a:t>
            </a:fld>
            <a:endParaRPr lang="en-US"/>
          </a:p>
        </p:txBody>
      </p:sp>
    </p:spTree>
    <p:extLst>
      <p:ext uri="{BB962C8B-B14F-4D97-AF65-F5344CB8AC3E}">
        <p14:creationId xmlns:p14="http://schemas.microsoft.com/office/powerpoint/2010/main" val="22761077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5/11/2016</a:t>
            </a:r>
            <a:endParaRPr lang="en-US"/>
          </a:p>
        </p:txBody>
      </p:sp>
      <p:sp>
        <p:nvSpPr>
          <p:cNvPr id="3" name="Slide Number Placeholder 2"/>
          <p:cNvSpPr>
            <a:spLocks noGrp="1"/>
          </p:cNvSpPr>
          <p:nvPr>
            <p:ph type="sldNum" sz="quarter" idx="12"/>
          </p:nvPr>
        </p:nvSpPr>
        <p:spPr/>
        <p:txBody>
          <a:bodyPr/>
          <a:lstStyle/>
          <a:p>
            <a:fld id="{3F45E727-AE73-498B-8754-CEFDE701A12F}" type="slidenum">
              <a:rPr lang="en-US" smtClean="0"/>
              <a:t>20</a:t>
            </a:fld>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3400"/>
            <a:ext cx="9144000" cy="5791200"/>
          </a:xfrm>
          <a:prstGeom prst="rect">
            <a:avLst/>
          </a:prstGeom>
        </p:spPr>
      </p:pic>
    </p:spTree>
    <p:extLst>
      <p:ext uri="{BB962C8B-B14F-4D97-AF65-F5344CB8AC3E}">
        <p14:creationId xmlns:p14="http://schemas.microsoft.com/office/powerpoint/2010/main" val="8890068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gn="ctr"/>
            <a:r>
              <a:rPr lang="en-US" sz="3200" b="1" dirty="0" smtClean="0">
                <a:solidFill>
                  <a:schemeClr val="tx2">
                    <a:lumMod val="50000"/>
                  </a:schemeClr>
                </a:solidFill>
              </a:rPr>
              <a:t>Closing Thought 1: The Definition of Expertise Regarding Multi-Spectral Imagery</a:t>
            </a:r>
            <a:endParaRPr lang="en-US" sz="3200" b="1" dirty="0">
              <a:solidFill>
                <a:schemeClr val="tx2">
                  <a:lumMod val="50000"/>
                </a:schemeClr>
              </a:solidFill>
            </a:endParaRPr>
          </a:p>
        </p:txBody>
      </p:sp>
      <p:sp>
        <p:nvSpPr>
          <p:cNvPr id="5" name="Content Placeholder 4"/>
          <p:cNvSpPr>
            <a:spLocks noGrp="1"/>
          </p:cNvSpPr>
          <p:nvPr>
            <p:ph idx="1"/>
          </p:nvPr>
        </p:nvSpPr>
        <p:spPr/>
        <p:txBody>
          <a:bodyPr>
            <a:normAutofit lnSpcReduction="10000"/>
          </a:bodyPr>
          <a:lstStyle/>
          <a:p>
            <a:pPr marL="0" indent="0">
              <a:buNone/>
            </a:pPr>
            <a:r>
              <a:rPr lang="en-US" dirty="0" smtClean="0">
                <a:solidFill>
                  <a:schemeClr val="accent1">
                    <a:lumMod val="50000"/>
                  </a:schemeClr>
                </a:solidFill>
              </a:rPr>
              <a:t>The Users’ Levels </a:t>
            </a:r>
            <a:r>
              <a:rPr lang="en-US" dirty="0">
                <a:solidFill>
                  <a:schemeClr val="accent1">
                    <a:lumMod val="50000"/>
                  </a:schemeClr>
                </a:solidFill>
              </a:rPr>
              <a:t>of </a:t>
            </a:r>
            <a:r>
              <a:rPr lang="en-US" dirty="0" smtClean="0">
                <a:solidFill>
                  <a:schemeClr val="accent1">
                    <a:lumMod val="50000"/>
                  </a:schemeClr>
                </a:solidFill>
              </a:rPr>
              <a:t>Understanding:</a:t>
            </a:r>
            <a:endParaRPr lang="en-US" dirty="0">
              <a:solidFill>
                <a:schemeClr val="accent1">
                  <a:lumMod val="50000"/>
                </a:schemeClr>
              </a:solidFill>
            </a:endParaRPr>
          </a:p>
          <a:p>
            <a:pPr marL="971550" lvl="1" indent="-514350">
              <a:buFont typeface="+mj-lt"/>
              <a:buAutoNum type="arabicPeriod"/>
            </a:pPr>
            <a:r>
              <a:rPr lang="en-US" dirty="0" smtClean="0">
                <a:solidFill>
                  <a:schemeClr val="accent1">
                    <a:lumMod val="50000"/>
                  </a:schemeClr>
                </a:solidFill>
              </a:rPr>
              <a:t>Good: Awareness of the Product: “What’s this new  RGB?”</a:t>
            </a:r>
          </a:p>
          <a:p>
            <a:pPr marL="971550" lvl="1" indent="-514350">
              <a:buFont typeface="+mj-lt"/>
              <a:buAutoNum type="arabicPeriod"/>
            </a:pPr>
            <a:r>
              <a:rPr lang="en-US" dirty="0" smtClean="0">
                <a:solidFill>
                  <a:schemeClr val="accent1">
                    <a:lumMod val="50000"/>
                  </a:schemeClr>
                </a:solidFill>
              </a:rPr>
              <a:t>Better: Basic Use of the Product: “In </a:t>
            </a:r>
            <a:r>
              <a:rPr lang="en-US" dirty="0">
                <a:solidFill>
                  <a:schemeClr val="accent1">
                    <a:lumMod val="50000"/>
                  </a:schemeClr>
                </a:solidFill>
              </a:rPr>
              <a:t>this RGB, the greenish-yellow clouds often indicate IFR ceilings.”</a:t>
            </a:r>
          </a:p>
          <a:p>
            <a:pPr marL="971550" lvl="1" indent="-514350">
              <a:buFont typeface="+mj-lt"/>
              <a:buAutoNum type="arabicPeriod"/>
            </a:pPr>
            <a:r>
              <a:rPr lang="en-US" dirty="0" smtClean="0">
                <a:solidFill>
                  <a:schemeClr val="accent1">
                    <a:lumMod val="50000"/>
                  </a:schemeClr>
                </a:solidFill>
              </a:rPr>
              <a:t>Best: Expertise with the Product: “The sea ice appears blue in this image because the 1.61µm channel is in the red gun, and at this wavelength incoming sunlight is not well reflected by snow and ice-covered surfaces”</a:t>
            </a:r>
          </a:p>
          <a:p>
            <a:pPr marL="0" indent="0">
              <a:buNone/>
            </a:pPr>
            <a:r>
              <a:rPr lang="en-US" dirty="0" smtClean="0">
                <a:solidFill>
                  <a:schemeClr val="accent1">
                    <a:lumMod val="50000"/>
                  </a:schemeClr>
                </a:solidFill>
              </a:rPr>
              <a:t>One role of the Cooperative Institutes is to help forecasters achieve this “Level 3” of understanding</a:t>
            </a:r>
            <a:endParaRPr lang="en-US" dirty="0">
              <a:solidFill>
                <a:schemeClr val="accent1">
                  <a:lumMod val="50000"/>
                </a:schemeClr>
              </a:solidFill>
            </a:endParaRPr>
          </a:p>
          <a:p>
            <a:endParaRPr lang="en-US" dirty="0"/>
          </a:p>
        </p:txBody>
      </p:sp>
      <p:sp>
        <p:nvSpPr>
          <p:cNvPr id="2" name="Date Placeholder 1"/>
          <p:cNvSpPr>
            <a:spLocks noGrp="1"/>
          </p:cNvSpPr>
          <p:nvPr>
            <p:ph type="dt" sz="half" idx="10"/>
          </p:nvPr>
        </p:nvSpPr>
        <p:spPr/>
        <p:txBody>
          <a:bodyPr/>
          <a:lstStyle/>
          <a:p>
            <a:r>
              <a:rPr lang="en-US" smtClean="0"/>
              <a:t>5/11/2016</a:t>
            </a:r>
            <a:endParaRPr lang="en-US"/>
          </a:p>
        </p:txBody>
      </p:sp>
      <p:sp>
        <p:nvSpPr>
          <p:cNvPr id="3" name="Slide Number Placeholder 2"/>
          <p:cNvSpPr>
            <a:spLocks noGrp="1"/>
          </p:cNvSpPr>
          <p:nvPr>
            <p:ph type="sldNum" sz="quarter" idx="12"/>
          </p:nvPr>
        </p:nvSpPr>
        <p:spPr/>
        <p:txBody>
          <a:bodyPr/>
          <a:lstStyle/>
          <a:p>
            <a:fld id="{3F45E727-AE73-498B-8754-CEFDE701A12F}" type="slidenum">
              <a:rPr lang="en-US" smtClean="0"/>
              <a:t>21</a:t>
            </a:fld>
            <a:endParaRPr lang="en-US"/>
          </a:p>
        </p:txBody>
      </p:sp>
    </p:spTree>
    <p:extLst>
      <p:ext uri="{BB962C8B-B14F-4D97-AF65-F5344CB8AC3E}">
        <p14:creationId xmlns:p14="http://schemas.microsoft.com/office/powerpoint/2010/main" val="8455109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b="1" dirty="0" smtClean="0">
                <a:solidFill>
                  <a:schemeClr val="tx2">
                    <a:lumMod val="50000"/>
                  </a:schemeClr>
                </a:solidFill>
              </a:rPr>
              <a:t>Closing Thought 2: New Opportunities for the Cooperative Institutes?</a:t>
            </a:r>
            <a:endParaRPr lang="en-US" sz="3600" b="1" dirty="0">
              <a:solidFill>
                <a:schemeClr val="tx2">
                  <a:lumMod val="50000"/>
                </a:schemeClr>
              </a:solidFill>
            </a:endParaRPr>
          </a:p>
        </p:txBody>
      </p:sp>
      <p:sp>
        <p:nvSpPr>
          <p:cNvPr id="3" name="Content Placeholder 2"/>
          <p:cNvSpPr>
            <a:spLocks noGrp="1"/>
          </p:cNvSpPr>
          <p:nvPr>
            <p:ph idx="1"/>
          </p:nvPr>
        </p:nvSpPr>
        <p:spPr/>
        <p:txBody>
          <a:bodyPr>
            <a:normAutofit lnSpcReduction="10000"/>
          </a:bodyPr>
          <a:lstStyle/>
          <a:p>
            <a:r>
              <a:rPr lang="en-US" dirty="0" smtClean="0">
                <a:solidFill>
                  <a:schemeClr val="accent1">
                    <a:lumMod val="50000"/>
                  </a:schemeClr>
                </a:solidFill>
              </a:rPr>
              <a:t>If the “client-side” approach to the generation of multi-spectral imagery is embraced at the NWS, then…</a:t>
            </a:r>
          </a:p>
          <a:p>
            <a:pPr marL="914400" lvl="1" indent="-457200">
              <a:buFont typeface="+mj-lt"/>
              <a:buAutoNum type="arabicPeriod"/>
            </a:pPr>
            <a:r>
              <a:rPr lang="en-US" dirty="0" smtClean="0">
                <a:solidFill>
                  <a:schemeClr val="accent1">
                    <a:lumMod val="50000"/>
                  </a:schemeClr>
                </a:solidFill>
              </a:rPr>
              <a:t>There will be a need at the NWS for training on how to do basic construction of multi-spectral imagery on AWIPS, fundamental do’s and </a:t>
            </a:r>
            <a:r>
              <a:rPr lang="en-US" dirty="0" err="1" smtClean="0">
                <a:solidFill>
                  <a:schemeClr val="accent1">
                    <a:lumMod val="50000"/>
                  </a:schemeClr>
                </a:solidFill>
              </a:rPr>
              <a:t>dont’s</a:t>
            </a:r>
            <a:endParaRPr lang="en-US" dirty="0" smtClean="0">
              <a:solidFill>
                <a:schemeClr val="accent1">
                  <a:lumMod val="50000"/>
                </a:schemeClr>
              </a:solidFill>
            </a:endParaRPr>
          </a:p>
          <a:p>
            <a:pPr marL="914400" lvl="1" indent="-457200">
              <a:buFont typeface="+mj-lt"/>
              <a:buAutoNum type="arabicPeriod"/>
            </a:pPr>
            <a:r>
              <a:rPr lang="en-US" dirty="0" smtClean="0">
                <a:solidFill>
                  <a:schemeClr val="accent1">
                    <a:lumMod val="50000"/>
                  </a:schemeClr>
                </a:solidFill>
              </a:rPr>
              <a:t>Potential for collaboration with NWS WFOs and Regions in developing new multi-spectral products to address WFO and Regional-level challenges: the “Arctic Testbed” in Alaska</a:t>
            </a:r>
          </a:p>
          <a:p>
            <a:pPr marL="914400" lvl="1" indent="-457200">
              <a:buFont typeface="+mj-lt"/>
              <a:buAutoNum type="arabicPeriod"/>
            </a:pPr>
            <a:r>
              <a:rPr lang="en-US" dirty="0" smtClean="0">
                <a:solidFill>
                  <a:schemeClr val="accent1">
                    <a:lumMod val="50000"/>
                  </a:schemeClr>
                </a:solidFill>
              </a:rPr>
              <a:t>There will still be non-NWS users who can’t make their own multi-spectral products on the fly</a:t>
            </a:r>
          </a:p>
          <a:p>
            <a:pPr marL="914400" lvl="1" indent="-457200">
              <a:buFont typeface="+mj-lt"/>
              <a:buAutoNum type="arabicPeriod"/>
            </a:pPr>
            <a:endParaRPr lang="en-US" dirty="0" smtClean="0">
              <a:solidFill>
                <a:schemeClr val="accent1">
                  <a:lumMod val="50000"/>
                </a:schemeClr>
              </a:solidFill>
            </a:endParaRPr>
          </a:p>
          <a:p>
            <a:pPr marL="914400" lvl="1" indent="-457200">
              <a:buFont typeface="+mj-lt"/>
              <a:buAutoNum type="arabicPeriod"/>
            </a:pPr>
            <a:endParaRPr lang="en-US" dirty="0" smtClean="0">
              <a:solidFill>
                <a:schemeClr val="accent1">
                  <a:lumMod val="50000"/>
                </a:schemeClr>
              </a:solidFill>
            </a:endParaRPr>
          </a:p>
          <a:p>
            <a:pPr marL="914400" lvl="1" indent="-457200">
              <a:buFont typeface="+mj-lt"/>
              <a:buAutoNum type="arabicPeriod"/>
            </a:pPr>
            <a:endParaRPr lang="en-US" dirty="0" smtClean="0">
              <a:solidFill>
                <a:schemeClr val="accent1">
                  <a:lumMod val="50000"/>
                </a:schemeClr>
              </a:solidFill>
            </a:endParaRPr>
          </a:p>
          <a:p>
            <a:pPr marL="457200" lvl="1" indent="0">
              <a:buNone/>
            </a:pPr>
            <a:endParaRPr lang="en-US" dirty="0"/>
          </a:p>
        </p:txBody>
      </p:sp>
      <p:sp>
        <p:nvSpPr>
          <p:cNvPr id="4" name="Date Placeholder 3"/>
          <p:cNvSpPr>
            <a:spLocks noGrp="1"/>
          </p:cNvSpPr>
          <p:nvPr>
            <p:ph type="dt" sz="half" idx="10"/>
          </p:nvPr>
        </p:nvSpPr>
        <p:spPr/>
        <p:txBody>
          <a:bodyPr/>
          <a:lstStyle/>
          <a:p>
            <a:r>
              <a:rPr lang="en-US" smtClean="0"/>
              <a:t>5/11/2016</a:t>
            </a:r>
            <a:endParaRPr lang="en-US"/>
          </a:p>
        </p:txBody>
      </p:sp>
      <p:sp>
        <p:nvSpPr>
          <p:cNvPr id="5" name="Slide Number Placeholder 4"/>
          <p:cNvSpPr>
            <a:spLocks noGrp="1"/>
          </p:cNvSpPr>
          <p:nvPr>
            <p:ph type="sldNum" sz="quarter" idx="12"/>
          </p:nvPr>
        </p:nvSpPr>
        <p:spPr/>
        <p:txBody>
          <a:bodyPr/>
          <a:lstStyle/>
          <a:p>
            <a:fld id="{3F45E727-AE73-498B-8754-CEFDE701A12F}" type="slidenum">
              <a:rPr lang="en-US" smtClean="0"/>
              <a:t>22</a:t>
            </a:fld>
            <a:endParaRPr lang="en-US"/>
          </a:p>
        </p:txBody>
      </p:sp>
    </p:spTree>
    <p:extLst>
      <p:ext uri="{BB962C8B-B14F-4D97-AF65-F5344CB8AC3E}">
        <p14:creationId xmlns:p14="http://schemas.microsoft.com/office/powerpoint/2010/main" val="1759794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5/11/2016</a:t>
            </a:r>
            <a:endParaRPr lang="en-US"/>
          </a:p>
        </p:txBody>
      </p:sp>
      <p:sp>
        <p:nvSpPr>
          <p:cNvPr id="5" name="Slide Number Placeholder 4"/>
          <p:cNvSpPr>
            <a:spLocks noGrp="1"/>
          </p:cNvSpPr>
          <p:nvPr>
            <p:ph type="sldNum" sz="quarter" idx="12"/>
          </p:nvPr>
        </p:nvSpPr>
        <p:spPr/>
        <p:txBody>
          <a:bodyPr/>
          <a:lstStyle/>
          <a:p>
            <a:fld id="{3F45E727-AE73-498B-8754-CEFDE701A12F}" type="slidenum">
              <a:rPr lang="en-US" smtClean="0"/>
              <a:t>23</a:t>
            </a:fld>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7086"/>
            <a:ext cx="9144000" cy="6858000"/>
          </a:xfrm>
          <a:prstGeom prst="rect">
            <a:avLst/>
          </a:prstGeom>
        </p:spPr>
      </p:pic>
    </p:spTree>
    <p:extLst>
      <p:ext uri="{BB962C8B-B14F-4D97-AF65-F5344CB8AC3E}">
        <p14:creationId xmlns:p14="http://schemas.microsoft.com/office/powerpoint/2010/main" val="98231590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smtClean="0">
                <a:solidFill>
                  <a:schemeClr val="tx2">
                    <a:lumMod val="50000"/>
                  </a:schemeClr>
                </a:solidFill>
              </a:rPr>
              <a:t>Bonus Slides: the GMU River Flood and Ice Product Rides Again</a:t>
            </a:r>
            <a:endParaRPr lang="en-US" b="1" dirty="0">
              <a:solidFill>
                <a:schemeClr val="tx2">
                  <a:lumMod val="50000"/>
                </a:schemeClr>
              </a:solidFill>
            </a:endParaRPr>
          </a:p>
        </p:txBody>
      </p:sp>
      <p:sp>
        <p:nvSpPr>
          <p:cNvPr id="5" name="Content Placeholder 4"/>
          <p:cNvSpPr>
            <a:spLocks noGrp="1"/>
          </p:cNvSpPr>
          <p:nvPr>
            <p:ph idx="1"/>
          </p:nvPr>
        </p:nvSpPr>
        <p:spPr>
          <a:xfrm>
            <a:off x="628650" y="1825624"/>
            <a:ext cx="7886700" cy="4635333"/>
          </a:xfrm>
        </p:spPr>
        <p:txBody>
          <a:bodyPr>
            <a:normAutofit/>
          </a:bodyPr>
          <a:lstStyle/>
          <a:p>
            <a:r>
              <a:rPr lang="en-US" dirty="0" smtClean="0">
                <a:solidFill>
                  <a:schemeClr val="accent1">
                    <a:lumMod val="50000"/>
                  </a:schemeClr>
                </a:solidFill>
              </a:rPr>
              <a:t>Thanksgiving Day, 2015: Inelegant power hit at GINA killed the machine generating the product</a:t>
            </a:r>
          </a:p>
          <a:p>
            <a:r>
              <a:rPr lang="en-US" dirty="0" smtClean="0">
                <a:solidFill>
                  <a:schemeClr val="accent1">
                    <a:lumMod val="50000"/>
                  </a:schemeClr>
                </a:solidFill>
              </a:rPr>
              <a:t>March, 2016</a:t>
            </a:r>
          </a:p>
          <a:p>
            <a:pPr lvl="1"/>
            <a:r>
              <a:rPr lang="en-US" dirty="0" smtClean="0">
                <a:solidFill>
                  <a:schemeClr val="accent1">
                    <a:lumMod val="50000"/>
                  </a:schemeClr>
                </a:solidFill>
              </a:rPr>
              <a:t>Product back in routine generation and delivery to NWS Alaska: Whew!</a:t>
            </a:r>
          </a:p>
          <a:p>
            <a:pPr lvl="1"/>
            <a:r>
              <a:rPr lang="en-US" dirty="0" smtClean="0">
                <a:solidFill>
                  <a:schemeClr val="accent1">
                    <a:lumMod val="50000"/>
                  </a:schemeClr>
                </a:solidFill>
              </a:rPr>
              <a:t>COMET module hits the streets/rivers, “JPSS River Ice and Flood Products”</a:t>
            </a:r>
          </a:p>
          <a:p>
            <a:r>
              <a:rPr lang="en-US" dirty="0" smtClean="0">
                <a:solidFill>
                  <a:schemeClr val="accent1">
                    <a:lumMod val="50000"/>
                  </a:schemeClr>
                </a:solidFill>
              </a:rPr>
              <a:t>April, 2016 </a:t>
            </a:r>
          </a:p>
          <a:p>
            <a:pPr lvl="1"/>
            <a:r>
              <a:rPr lang="en-US" dirty="0" smtClean="0">
                <a:solidFill>
                  <a:schemeClr val="accent1">
                    <a:lumMod val="50000"/>
                  </a:schemeClr>
                </a:solidFill>
              </a:rPr>
              <a:t>GMU’s Dr. </a:t>
            </a:r>
            <a:r>
              <a:rPr lang="en-US" dirty="0" err="1" smtClean="0">
                <a:solidFill>
                  <a:schemeClr val="accent1">
                    <a:lumMod val="50000"/>
                  </a:schemeClr>
                </a:solidFill>
              </a:rPr>
              <a:t>Sanmei</a:t>
            </a:r>
            <a:r>
              <a:rPr lang="en-US" dirty="0" smtClean="0">
                <a:solidFill>
                  <a:schemeClr val="accent1">
                    <a:lumMod val="50000"/>
                  </a:schemeClr>
                </a:solidFill>
              </a:rPr>
              <a:t> Li in Alaska as visiting scientist</a:t>
            </a:r>
          </a:p>
          <a:p>
            <a:pPr lvl="1"/>
            <a:r>
              <a:rPr lang="en-US" dirty="0" smtClean="0">
                <a:solidFill>
                  <a:schemeClr val="accent1">
                    <a:lumMod val="50000"/>
                  </a:schemeClr>
                </a:solidFill>
              </a:rPr>
              <a:t>Corresponding airborne photography now in SSEC’s Real Earth</a:t>
            </a:r>
          </a:p>
          <a:p>
            <a:endParaRPr lang="en-US" dirty="0">
              <a:solidFill>
                <a:schemeClr val="accent1">
                  <a:lumMod val="50000"/>
                </a:schemeClr>
              </a:solidFill>
            </a:endParaRPr>
          </a:p>
        </p:txBody>
      </p:sp>
      <p:sp>
        <p:nvSpPr>
          <p:cNvPr id="2" name="Date Placeholder 1"/>
          <p:cNvSpPr>
            <a:spLocks noGrp="1"/>
          </p:cNvSpPr>
          <p:nvPr>
            <p:ph type="dt" sz="half" idx="10"/>
          </p:nvPr>
        </p:nvSpPr>
        <p:spPr/>
        <p:txBody>
          <a:bodyPr/>
          <a:lstStyle/>
          <a:p>
            <a:r>
              <a:rPr lang="en-US" smtClean="0"/>
              <a:t>5/11/2016</a:t>
            </a:r>
            <a:endParaRPr lang="en-US"/>
          </a:p>
        </p:txBody>
      </p:sp>
      <p:sp>
        <p:nvSpPr>
          <p:cNvPr id="3" name="Slide Number Placeholder 2"/>
          <p:cNvSpPr>
            <a:spLocks noGrp="1"/>
          </p:cNvSpPr>
          <p:nvPr>
            <p:ph type="sldNum" sz="quarter" idx="12"/>
          </p:nvPr>
        </p:nvSpPr>
        <p:spPr/>
        <p:txBody>
          <a:bodyPr/>
          <a:lstStyle/>
          <a:p>
            <a:fld id="{3F45E727-AE73-498B-8754-CEFDE701A12F}" type="slidenum">
              <a:rPr lang="en-US" smtClean="0"/>
              <a:t>24</a:t>
            </a:fld>
            <a:endParaRPr lang="en-US"/>
          </a:p>
        </p:txBody>
      </p:sp>
    </p:spTree>
    <p:extLst>
      <p:ext uri="{BB962C8B-B14F-4D97-AF65-F5344CB8AC3E}">
        <p14:creationId xmlns:p14="http://schemas.microsoft.com/office/powerpoint/2010/main" val="1795045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5/11/2016</a:t>
            </a:r>
            <a:endParaRPr lang="en-US"/>
          </a:p>
        </p:txBody>
      </p:sp>
      <p:sp>
        <p:nvSpPr>
          <p:cNvPr id="5" name="Slide Number Placeholder 4"/>
          <p:cNvSpPr>
            <a:spLocks noGrp="1"/>
          </p:cNvSpPr>
          <p:nvPr>
            <p:ph type="sldNum" sz="quarter" idx="12"/>
          </p:nvPr>
        </p:nvSpPr>
        <p:spPr/>
        <p:txBody>
          <a:bodyPr/>
          <a:lstStyle/>
          <a:p>
            <a:fld id="{3F45E727-AE73-498B-8754-CEFDE701A12F}" type="slidenum">
              <a:rPr lang="en-US" smtClean="0"/>
              <a:t>25</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Tree>
    <p:extLst>
      <p:ext uri="{BB962C8B-B14F-4D97-AF65-F5344CB8AC3E}">
        <p14:creationId xmlns:p14="http://schemas.microsoft.com/office/powerpoint/2010/main" val="74654431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5/11/2016</a:t>
            </a:r>
            <a:endParaRPr lang="en-US"/>
          </a:p>
        </p:txBody>
      </p:sp>
      <p:sp>
        <p:nvSpPr>
          <p:cNvPr id="3" name="Slide Number Placeholder 2"/>
          <p:cNvSpPr>
            <a:spLocks noGrp="1"/>
          </p:cNvSpPr>
          <p:nvPr>
            <p:ph type="sldNum" sz="quarter" idx="12"/>
          </p:nvPr>
        </p:nvSpPr>
        <p:spPr/>
        <p:txBody>
          <a:bodyPr/>
          <a:lstStyle/>
          <a:p>
            <a:fld id="{3F45E727-AE73-498B-8754-CEFDE701A12F}" type="slidenum">
              <a:rPr lang="en-US" smtClean="0"/>
              <a:t>26</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Tree>
    <p:extLst>
      <p:ext uri="{BB962C8B-B14F-4D97-AF65-F5344CB8AC3E}">
        <p14:creationId xmlns:p14="http://schemas.microsoft.com/office/powerpoint/2010/main" val="9430962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5/11/2016</a:t>
            </a:r>
            <a:endParaRPr lang="en-US"/>
          </a:p>
        </p:txBody>
      </p:sp>
      <p:sp>
        <p:nvSpPr>
          <p:cNvPr id="3" name="Slide Number Placeholder 2"/>
          <p:cNvSpPr>
            <a:spLocks noGrp="1"/>
          </p:cNvSpPr>
          <p:nvPr>
            <p:ph type="sldNum" sz="quarter" idx="12"/>
          </p:nvPr>
        </p:nvSpPr>
        <p:spPr/>
        <p:txBody>
          <a:bodyPr/>
          <a:lstStyle/>
          <a:p>
            <a:fld id="{3F45E727-AE73-498B-8754-CEFDE701A12F}" type="slidenum">
              <a:rPr lang="en-US" smtClean="0"/>
              <a:t>27</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58900"/>
            <a:ext cx="9120422" cy="5649395"/>
          </a:xfrm>
          <a:prstGeom prst="rect">
            <a:avLst/>
          </a:prstGeom>
        </p:spPr>
      </p:pic>
    </p:spTree>
    <p:extLst>
      <p:ext uri="{BB962C8B-B14F-4D97-AF65-F5344CB8AC3E}">
        <p14:creationId xmlns:p14="http://schemas.microsoft.com/office/powerpoint/2010/main" val="1749426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5/11/2016</a:t>
            </a:r>
            <a:endParaRPr lang="en-US"/>
          </a:p>
        </p:txBody>
      </p:sp>
      <p:sp>
        <p:nvSpPr>
          <p:cNvPr id="3" name="Slide Number Placeholder 2"/>
          <p:cNvSpPr>
            <a:spLocks noGrp="1"/>
          </p:cNvSpPr>
          <p:nvPr>
            <p:ph type="sldNum" sz="quarter" idx="12"/>
          </p:nvPr>
        </p:nvSpPr>
        <p:spPr/>
        <p:txBody>
          <a:bodyPr/>
          <a:lstStyle/>
          <a:p>
            <a:fld id="{3F45E727-AE73-498B-8754-CEFDE701A12F}" type="slidenum">
              <a:rPr lang="en-US" smtClean="0"/>
              <a:t>28</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6" y="0"/>
            <a:ext cx="9137854" cy="6862615"/>
          </a:xfrm>
          <a:prstGeom prst="rect">
            <a:avLst/>
          </a:prstGeom>
        </p:spPr>
      </p:pic>
    </p:spTree>
    <p:extLst>
      <p:ext uri="{BB962C8B-B14F-4D97-AF65-F5344CB8AC3E}">
        <p14:creationId xmlns:p14="http://schemas.microsoft.com/office/powerpoint/2010/main" val="41337398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5/11/2016</a:t>
            </a:r>
            <a:endParaRPr lang="en-US"/>
          </a:p>
        </p:txBody>
      </p:sp>
      <p:sp>
        <p:nvSpPr>
          <p:cNvPr id="5" name="Slide Number Placeholder 4"/>
          <p:cNvSpPr>
            <a:spLocks noGrp="1"/>
          </p:cNvSpPr>
          <p:nvPr>
            <p:ph type="sldNum" sz="quarter" idx="12"/>
          </p:nvPr>
        </p:nvSpPr>
        <p:spPr/>
        <p:txBody>
          <a:bodyPr/>
          <a:lstStyle/>
          <a:p>
            <a:fld id="{3F45E727-AE73-498B-8754-CEFDE701A12F}" type="slidenum">
              <a:rPr lang="en-US" smtClean="0"/>
              <a:t>29</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3963"/>
            <a:ext cx="9144000" cy="6190074"/>
          </a:xfrm>
          <a:prstGeom prst="rect">
            <a:avLst/>
          </a:prstGeom>
        </p:spPr>
      </p:pic>
    </p:spTree>
    <p:extLst>
      <p:ext uri="{BB962C8B-B14F-4D97-AF65-F5344CB8AC3E}">
        <p14:creationId xmlns:p14="http://schemas.microsoft.com/office/powerpoint/2010/main" val="41798839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tx2">
                    <a:lumMod val="50000"/>
                  </a:schemeClr>
                </a:solidFill>
              </a:rPr>
              <a:t>Not Every Rectangle is a Square</a:t>
            </a:r>
            <a:endParaRPr lang="en-US" b="1" dirty="0">
              <a:solidFill>
                <a:schemeClr val="tx2">
                  <a:lumMod val="50000"/>
                </a:schemeClr>
              </a:solidFill>
            </a:endParaRPr>
          </a:p>
        </p:txBody>
      </p:sp>
      <p:sp>
        <p:nvSpPr>
          <p:cNvPr id="3" name="Content Placeholder 2"/>
          <p:cNvSpPr>
            <a:spLocks noGrp="1"/>
          </p:cNvSpPr>
          <p:nvPr>
            <p:ph idx="1"/>
          </p:nvPr>
        </p:nvSpPr>
        <p:spPr>
          <a:xfrm>
            <a:off x="683078" y="1662339"/>
            <a:ext cx="7886700" cy="4351338"/>
          </a:xfrm>
        </p:spPr>
        <p:txBody>
          <a:bodyPr/>
          <a:lstStyle/>
          <a:p>
            <a:r>
              <a:rPr lang="en-US" u="sng" dirty="0" err="1" smtClean="0">
                <a:solidFill>
                  <a:schemeClr val="accent1">
                    <a:lumMod val="50000"/>
                  </a:schemeClr>
                </a:solidFill>
              </a:rPr>
              <a:t>Mutli</a:t>
            </a:r>
            <a:r>
              <a:rPr lang="en-US" u="sng" dirty="0" smtClean="0">
                <a:solidFill>
                  <a:schemeClr val="accent1">
                    <a:lumMod val="50000"/>
                  </a:schemeClr>
                </a:solidFill>
              </a:rPr>
              <a:t>-spectral Product</a:t>
            </a:r>
            <a:r>
              <a:rPr lang="en-US" dirty="0" smtClean="0">
                <a:solidFill>
                  <a:schemeClr val="accent1">
                    <a:lumMod val="50000"/>
                  </a:schemeClr>
                </a:solidFill>
              </a:rPr>
              <a:t>: any product made from more than one single-channel image</a:t>
            </a:r>
          </a:p>
          <a:p>
            <a:pPr lvl="1"/>
            <a:r>
              <a:rPr lang="en-US" dirty="0" smtClean="0">
                <a:solidFill>
                  <a:schemeClr val="accent1">
                    <a:lumMod val="50000"/>
                  </a:schemeClr>
                </a:solidFill>
              </a:rPr>
              <a:t>Thus the classic 11µm-3.9µm channel difference “fog product” is multi-spectral</a:t>
            </a:r>
          </a:p>
          <a:p>
            <a:r>
              <a:rPr lang="en-US" u="sng" dirty="0" smtClean="0">
                <a:solidFill>
                  <a:schemeClr val="accent1">
                    <a:lumMod val="50000"/>
                  </a:schemeClr>
                </a:solidFill>
              </a:rPr>
              <a:t>RGB</a:t>
            </a:r>
            <a:r>
              <a:rPr lang="en-US" dirty="0" smtClean="0">
                <a:solidFill>
                  <a:schemeClr val="accent1">
                    <a:lumMod val="50000"/>
                  </a:schemeClr>
                </a:solidFill>
              </a:rPr>
              <a:t>: a multi-spectral product that contains single-channel or multi-spectral products in each of the red, green, and blue  components of a color image</a:t>
            </a:r>
          </a:p>
          <a:p>
            <a:pPr lvl="1"/>
            <a:r>
              <a:rPr lang="en-US" dirty="0" smtClean="0">
                <a:solidFill>
                  <a:schemeClr val="accent1">
                    <a:lumMod val="50000"/>
                  </a:schemeClr>
                </a:solidFill>
              </a:rPr>
              <a:t>Thus all RGBs are multi-spectral, but not all multi-spectral products are RGBs </a:t>
            </a:r>
            <a:endParaRPr lang="en-US" dirty="0">
              <a:solidFill>
                <a:schemeClr val="accent1">
                  <a:lumMod val="50000"/>
                </a:schemeClr>
              </a:solidFill>
            </a:endParaRPr>
          </a:p>
        </p:txBody>
      </p:sp>
      <p:sp>
        <p:nvSpPr>
          <p:cNvPr id="4" name="Date Placeholder 3"/>
          <p:cNvSpPr>
            <a:spLocks noGrp="1"/>
          </p:cNvSpPr>
          <p:nvPr>
            <p:ph type="dt" sz="half" idx="10"/>
          </p:nvPr>
        </p:nvSpPr>
        <p:spPr/>
        <p:txBody>
          <a:bodyPr/>
          <a:lstStyle/>
          <a:p>
            <a:r>
              <a:rPr lang="en-US" smtClean="0"/>
              <a:t>5/11/2016</a:t>
            </a:r>
            <a:endParaRPr lang="en-US"/>
          </a:p>
        </p:txBody>
      </p:sp>
      <p:sp>
        <p:nvSpPr>
          <p:cNvPr id="5" name="Slide Number Placeholder 4"/>
          <p:cNvSpPr>
            <a:spLocks noGrp="1"/>
          </p:cNvSpPr>
          <p:nvPr>
            <p:ph type="sldNum" sz="quarter" idx="12"/>
          </p:nvPr>
        </p:nvSpPr>
        <p:spPr/>
        <p:txBody>
          <a:bodyPr/>
          <a:lstStyle/>
          <a:p>
            <a:fld id="{3F45E727-AE73-498B-8754-CEFDE701A12F}" type="slidenum">
              <a:rPr lang="en-US" smtClean="0"/>
              <a:t>3</a:t>
            </a:fld>
            <a:endParaRPr lang="en-US"/>
          </a:p>
        </p:txBody>
      </p:sp>
    </p:spTree>
    <p:extLst>
      <p:ext uri="{BB962C8B-B14F-4D97-AF65-F5344CB8AC3E}">
        <p14:creationId xmlns:p14="http://schemas.microsoft.com/office/powerpoint/2010/main" val="321786077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5/11/2016</a:t>
            </a:r>
            <a:endParaRPr lang="en-US"/>
          </a:p>
        </p:txBody>
      </p:sp>
      <p:sp>
        <p:nvSpPr>
          <p:cNvPr id="3" name="Slide Number Placeholder 2"/>
          <p:cNvSpPr>
            <a:spLocks noGrp="1"/>
          </p:cNvSpPr>
          <p:nvPr>
            <p:ph type="sldNum" sz="quarter" idx="12"/>
          </p:nvPr>
        </p:nvSpPr>
        <p:spPr/>
        <p:txBody>
          <a:bodyPr/>
          <a:lstStyle/>
          <a:p>
            <a:fld id="{3F45E727-AE73-498B-8754-CEFDE701A12F}" type="slidenum">
              <a:rPr lang="en-US" smtClean="0"/>
              <a:t>30</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3963"/>
            <a:ext cx="9144000" cy="6190074"/>
          </a:xfrm>
          <a:prstGeom prst="rect">
            <a:avLst/>
          </a:prstGeom>
        </p:spPr>
      </p:pic>
    </p:spTree>
    <p:extLst>
      <p:ext uri="{BB962C8B-B14F-4D97-AF65-F5344CB8AC3E}">
        <p14:creationId xmlns:p14="http://schemas.microsoft.com/office/powerpoint/2010/main" val="260270552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38200" y="5257800"/>
            <a:ext cx="7772400" cy="1143000"/>
          </a:xfrm>
        </p:spPr>
        <p:txBody>
          <a:bodyPr/>
          <a:lstStyle/>
          <a:p>
            <a:r>
              <a:rPr lang="en-US" dirty="0" smtClean="0">
                <a:solidFill>
                  <a:schemeClr val="tx2">
                    <a:lumMod val="60000"/>
                    <a:lumOff val="40000"/>
                  </a:schemeClr>
                </a:solidFill>
              </a:rPr>
              <a:t>eric@gina.alaska.edu</a:t>
            </a:r>
            <a:endParaRPr lang="en-US" dirty="0">
              <a:solidFill>
                <a:schemeClr val="tx2">
                  <a:lumMod val="60000"/>
                  <a:lumOff val="40000"/>
                </a:schemeClr>
              </a:solidFill>
            </a:endParaRP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828800" y="457200"/>
            <a:ext cx="5650752" cy="4961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5/11/2016</a:t>
            </a: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777535-4420-4763-BD18-DA85F333AFD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486783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tx2">
                    <a:lumMod val="50000"/>
                  </a:schemeClr>
                </a:solidFill>
              </a:rPr>
              <a:t>The Multi-spectral Advantage</a:t>
            </a:r>
            <a:endParaRPr lang="en-US" b="1" dirty="0">
              <a:solidFill>
                <a:schemeClr val="tx2">
                  <a:lumMod val="50000"/>
                </a:schemeClr>
              </a:solidFill>
            </a:endParaRPr>
          </a:p>
        </p:txBody>
      </p:sp>
      <p:sp>
        <p:nvSpPr>
          <p:cNvPr id="3" name="Content Placeholder 2"/>
          <p:cNvSpPr>
            <a:spLocks noGrp="1"/>
          </p:cNvSpPr>
          <p:nvPr>
            <p:ph idx="1"/>
          </p:nvPr>
        </p:nvSpPr>
        <p:spPr/>
        <p:txBody>
          <a:bodyPr/>
          <a:lstStyle/>
          <a:p>
            <a:r>
              <a:rPr lang="en-US" dirty="0" smtClean="0">
                <a:solidFill>
                  <a:schemeClr val="accent1">
                    <a:lumMod val="50000"/>
                  </a:schemeClr>
                </a:solidFill>
              </a:rPr>
              <a:t>The Whole is Greater Than The Sum of the Parts</a:t>
            </a:r>
          </a:p>
          <a:p>
            <a:pPr lvl="1"/>
            <a:r>
              <a:rPr lang="en-US" dirty="0" smtClean="0">
                <a:solidFill>
                  <a:schemeClr val="accent1">
                    <a:lumMod val="50000"/>
                  </a:schemeClr>
                </a:solidFill>
              </a:rPr>
              <a:t>Some meteorological and terrain features only become obvious in multi-spectral products</a:t>
            </a:r>
          </a:p>
          <a:p>
            <a:r>
              <a:rPr lang="en-US" dirty="0" smtClean="0">
                <a:solidFill>
                  <a:schemeClr val="accent1">
                    <a:lumMod val="50000"/>
                  </a:schemeClr>
                </a:solidFill>
              </a:rPr>
              <a:t>A more time-efficient way to evaluate all the new channels available from JPSS and GOES-R</a:t>
            </a:r>
          </a:p>
          <a:p>
            <a:pPr lvl="1"/>
            <a:r>
              <a:rPr lang="en-US" dirty="0" smtClean="0">
                <a:solidFill>
                  <a:schemeClr val="accent1">
                    <a:lumMod val="50000"/>
                  </a:schemeClr>
                </a:solidFill>
              </a:rPr>
              <a:t>Can combat data sprawl with data density: multispectral products are “more dense” </a:t>
            </a:r>
          </a:p>
        </p:txBody>
      </p:sp>
      <p:sp>
        <p:nvSpPr>
          <p:cNvPr id="4" name="Date Placeholder 3"/>
          <p:cNvSpPr>
            <a:spLocks noGrp="1"/>
          </p:cNvSpPr>
          <p:nvPr>
            <p:ph type="dt" sz="half" idx="10"/>
          </p:nvPr>
        </p:nvSpPr>
        <p:spPr/>
        <p:txBody>
          <a:bodyPr/>
          <a:lstStyle/>
          <a:p>
            <a:r>
              <a:rPr lang="en-US" smtClean="0"/>
              <a:t>5/11/2016</a:t>
            </a:r>
            <a:endParaRPr lang="en-US"/>
          </a:p>
        </p:txBody>
      </p:sp>
      <p:sp>
        <p:nvSpPr>
          <p:cNvPr id="5" name="Slide Number Placeholder 4"/>
          <p:cNvSpPr>
            <a:spLocks noGrp="1"/>
          </p:cNvSpPr>
          <p:nvPr>
            <p:ph type="sldNum" sz="quarter" idx="12"/>
          </p:nvPr>
        </p:nvSpPr>
        <p:spPr/>
        <p:txBody>
          <a:bodyPr/>
          <a:lstStyle/>
          <a:p>
            <a:fld id="{3F45E727-AE73-498B-8754-CEFDE701A12F}" type="slidenum">
              <a:rPr lang="en-US" smtClean="0"/>
              <a:t>4</a:t>
            </a:fld>
            <a:endParaRPr lang="en-US"/>
          </a:p>
        </p:txBody>
      </p:sp>
    </p:spTree>
    <p:extLst>
      <p:ext uri="{BB962C8B-B14F-4D97-AF65-F5344CB8AC3E}">
        <p14:creationId xmlns:p14="http://schemas.microsoft.com/office/powerpoint/2010/main" val="39604824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764" y="201840"/>
            <a:ext cx="7886700" cy="1325563"/>
          </a:xfrm>
        </p:spPr>
        <p:txBody>
          <a:bodyPr/>
          <a:lstStyle/>
          <a:p>
            <a:pPr algn="ctr"/>
            <a:r>
              <a:rPr lang="en-US" b="1" dirty="0" err="1" smtClean="0">
                <a:solidFill>
                  <a:schemeClr val="tx2">
                    <a:lumMod val="50000"/>
                  </a:schemeClr>
                </a:solidFill>
              </a:rPr>
              <a:t>Talkin</a:t>
            </a:r>
            <a:r>
              <a:rPr lang="en-US" b="1" dirty="0" smtClean="0">
                <a:solidFill>
                  <a:schemeClr val="tx2">
                    <a:lumMod val="50000"/>
                  </a:schemeClr>
                </a:solidFill>
              </a:rPr>
              <a:t>’ Bout My Generation</a:t>
            </a:r>
            <a:endParaRPr lang="en-US" b="1" dirty="0">
              <a:solidFill>
                <a:schemeClr val="tx2">
                  <a:lumMod val="50000"/>
                </a:schemeClr>
              </a:solidFill>
            </a:endParaRPr>
          </a:p>
        </p:txBody>
      </p:sp>
      <p:sp>
        <p:nvSpPr>
          <p:cNvPr id="3" name="Content Placeholder 2"/>
          <p:cNvSpPr>
            <a:spLocks noGrp="1"/>
          </p:cNvSpPr>
          <p:nvPr>
            <p:ph idx="1"/>
          </p:nvPr>
        </p:nvSpPr>
        <p:spPr>
          <a:xfrm>
            <a:off x="620698" y="1467815"/>
            <a:ext cx="7886700" cy="5107155"/>
          </a:xfrm>
        </p:spPr>
        <p:txBody>
          <a:bodyPr/>
          <a:lstStyle/>
          <a:p>
            <a:r>
              <a:rPr lang="en-US" u="sng" dirty="0" smtClean="0">
                <a:solidFill>
                  <a:schemeClr val="accent1">
                    <a:lumMod val="50000"/>
                  </a:schemeClr>
                </a:solidFill>
              </a:rPr>
              <a:t>Server-side generation</a:t>
            </a:r>
            <a:r>
              <a:rPr lang="en-US" dirty="0" smtClean="0">
                <a:solidFill>
                  <a:schemeClr val="accent1">
                    <a:lumMod val="50000"/>
                  </a:schemeClr>
                </a:solidFill>
              </a:rPr>
              <a:t>: multi-spectral products are generated by Cooperative Institute upstream of the user,  </a:t>
            </a:r>
            <a:r>
              <a:rPr lang="en-US" dirty="0" smtClean="0">
                <a:solidFill>
                  <a:schemeClr val="accent1">
                    <a:lumMod val="50000"/>
                  </a:schemeClr>
                </a:solidFill>
                <a:hlinkClick r:id="rId2"/>
              </a:rPr>
              <a:t>http</a:t>
            </a:r>
            <a:r>
              <a:rPr lang="en-US" dirty="0">
                <a:solidFill>
                  <a:schemeClr val="accent1">
                    <a:lumMod val="50000"/>
                  </a:schemeClr>
                </a:solidFill>
                <a:hlinkClick r:id="rId2"/>
              </a:rPr>
              <a:t>://</a:t>
            </a:r>
            <a:r>
              <a:rPr lang="en-US" dirty="0" smtClean="0">
                <a:solidFill>
                  <a:schemeClr val="accent1">
                    <a:lumMod val="50000"/>
                  </a:schemeClr>
                </a:solidFill>
                <a:hlinkClick r:id="rId2"/>
              </a:rPr>
              <a:t>feeder.gina.alaska.edu</a:t>
            </a:r>
            <a:r>
              <a:rPr lang="en-US" dirty="0">
                <a:solidFill>
                  <a:schemeClr val="accent1">
                    <a:lumMod val="50000"/>
                  </a:schemeClr>
                </a:solidFill>
              </a:rPr>
              <a:t> </a:t>
            </a:r>
            <a:r>
              <a:rPr lang="en-US" dirty="0" smtClean="0">
                <a:solidFill>
                  <a:schemeClr val="accent1">
                    <a:lumMod val="50000"/>
                  </a:schemeClr>
                </a:solidFill>
              </a:rPr>
              <a:t> </a:t>
            </a:r>
          </a:p>
          <a:p>
            <a:r>
              <a:rPr lang="en-US" u="sng" dirty="0" smtClean="0">
                <a:solidFill>
                  <a:schemeClr val="accent1">
                    <a:lumMod val="50000"/>
                  </a:schemeClr>
                </a:solidFill>
              </a:rPr>
              <a:t>Client-side generation</a:t>
            </a:r>
            <a:r>
              <a:rPr lang="en-US" dirty="0" smtClean="0">
                <a:solidFill>
                  <a:schemeClr val="accent1">
                    <a:lumMod val="50000"/>
                  </a:schemeClr>
                </a:solidFill>
              </a:rPr>
              <a:t>: multi-spectral products are generated on AWIPS at the local NWS office</a:t>
            </a:r>
          </a:p>
          <a:p>
            <a:pPr lvl="1"/>
            <a:r>
              <a:rPr lang="en-US" dirty="0" smtClean="0">
                <a:solidFill>
                  <a:schemeClr val="accent1">
                    <a:lumMod val="50000"/>
                  </a:schemeClr>
                </a:solidFill>
              </a:rPr>
              <a:t>Greater bit depth</a:t>
            </a:r>
          </a:p>
          <a:p>
            <a:pPr lvl="1"/>
            <a:r>
              <a:rPr lang="en-US" dirty="0" smtClean="0">
                <a:solidFill>
                  <a:schemeClr val="accent1">
                    <a:lumMod val="50000"/>
                  </a:schemeClr>
                </a:solidFill>
              </a:rPr>
              <a:t>More informative roll-over sampling</a:t>
            </a:r>
          </a:p>
          <a:p>
            <a:pPr lvl="1"/>
            <a:r>
              <a:rPr lang="en-US" dirty="0" smtClean="0">
                <a:solidFill>
                  <a:schemeClr val="accent1">
                    <a:lumMod val="50000"/>
                  </a:schemeClr>
                </a:solidFill>
              </a:rPr>
              <a:t>Provides dialog for modifying color levels</a:t>
            </a:r>
          </a:p>
          <a:p>
            <a:pPr lvl="1"/>
            <a:r>
              <a:rPr lang="en-US" dirty="0" smtClean="0">
                <a:solidFill>
                  <a:schemeClr val="accent1">
                    <a:lumMod val="50000"/>
                  </a:schemeClr>
                </a:solidFill>
              </a:rPr>
              <a:t>Cooperative Institute delivers only the single channel imagery to the NWS field office</a:t>
            </a:r>
          </a:p>
          <a:p>
            <a:pPr lvl="2"/>
            <a:r>
              <a:rPr lang="en-US" dirty="0" smtClean="0">
                <a:solidFill>
                  <a:schemeClr val="accent1">
                    <a:lumMod val="50000"/>
                  </a:schemeClr>
                </a:solidFill>
              </a:rPr>
              <a:t>Less demand on bandwidth into AWIPS</a:t>
            </a:r>
          </a:p>
          <a:p>
            <a:pPr lvl="2"/>
            <a:r>
              <a:rPr lang="en-US" dirty="0" smtClean="0">
                <a:solidFill>
                  <a:schemeClr val="accent1">
                    <a:lumMod val="50000"/>
                  </a:schemeClr>
                </a:solidFill>
              </a:rPr>
              <a:t>Less demand on storage within AWIPS</a:t>
            </a:r>
          </a:p>
          <a:p>
            <a:pPr lvl="1"/>
            <a:endParaRPr lang="en-US" dirty="0">
              <a:solidFill>
                <a:schemeClr val="accent1">
                  <a:lumMod val="50000"/>
                </a:schemeClr>
              </a:solidFill>
            </a:endParaRPr>
          </a:p>
        </p:txBody>
      </p:sp>
      <p:sp>
        <p:nvSpPr>
          <p:cNvPr id="4" name="Date Placeholder 3"/>
          <p:cNvSpPr>
            <a:spLocks noGrp="1"/>
          </p:cNvSpPr>
          <p:nvPr>
            <p:ph type="dt" sz="half" idx="10"/>
          </p:nvPr>
        </p:nvSpPr>
        <p:spPr/>
        <p:txBody>
          <a:bodyPr/>
          <a:lstStyle/>
          <a:p>
            <a:r>
              <a:rPr lang="en-US" smtClean="0"/>
              <a:t>5/11/2016</a:t>
            </a:r>
            <a:endParaRPr lang="en-US"/>
          </a:p>
        </p:txBody>
      </p:sp>
      <p:sp>
        <p:nvSpPr>
          <p:cNvPr id="5" name="Slide Number Placeholder 4"/>
          <p:cNvSpPr>
            <a:spLocks noGrp="1"/>
          </p:cNvSpPr>
          <p:nvPr>
            <p:ph type="sldNum" sz="quarter" idx="12"/>
          </p:nvPr>
        </p:nvSpPr>
        <p:spPr/>
        <p:txBody>
          <a:bodyPr/>
          <a:lstStyle/>
          <a:p>
            <a:fld id="{3F45E727-AE73-498B-8754-CEFDE701A12F}" type="slidenum">
              <a:rPr lang="en-US" smtClean="0"/>
              <a:t>5</a:t>
            </a:fld>
            <a:endParaRPr lang="en-US"/>
          </a:p>
        </p:txBody>
      </p:sp>
    </p:spTree>
    <p:extLst>
      <p:ext uri="{BB962C8B-B14F-4D97-AF65-F5344CB8AC3E}">
        <p14:creationId xmlns:p14="http://schemas.microsoft.com/office/powerpoint/2010/main" val="20536078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5/11/2016</a:t>
            </a:r>
            <a:endParaRPr lang="en-US"/>
          </a:p>
        </p:txBody>
      </p:sp>
      <p:sp>
        <p:nvSpPr>
          <p:cNvPr id="5" name="Slide Number Placeholder 4"/>
          <p:cNvSpPr>
            <a:spLocks noGrp="1"/>
          </p:cNvSpPr>
          <p:nvPr>
            <p:ph type="sldNum" sz="quarter" idx="12"/>
          </p:nvPr>
        </p:nvSpPr>
        <p:spPr/>
        <p:txBody>
          <a:bodyPr/>
          <a:lstStyle/>
          <a:p>
            <a:fld id="{3F45E727-AE73-498B-8754-CEFDE701A12F}" type="slidenum">
              <a:rPr lang="en-US" smtClean="0"/>
              <a:t>6</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8016" y="0"/>
            <a:ext cx="7427968" cy="6858000"/>
          </a:xfrm>
          <a:prstGeom prst="rect">
            <a:avLst/>
          </a:prstGeom>
        </p:spPr>
      </p:pic>
    </p:spTree>
    <p:extLst>
      <p:ext uri="{BB962C8B-B14F-4D97-AF65-F5344CB8AC3E}">
        <p14:creationId xmlns:p14="http://schemas.microsoft.com/office/powerpoint/2010/main" val="19434681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5/11/2016</a:t>
            </a:r>
            <a:endParaRPr lang="en-US"/>
          </a:p>
        </p:txBody>
      </p:sp>
      <p:sp>
        <p:nvSpPr>
          <p:cNvPr id="3" name="Slide Number Placeholder 2"/>
          <p:cNvSpPr>
            <a:spLocks noGrp="1"/>
          </p:cNvSpPr>
          <p:nvPr>
            <p:ph type="sldNum" sz="quarter" idx="12"/>
          </p:nvPr>
        </p:nvSpPr>
        <p:spPr/>
        <p:txBody>
          <a:bodyPr/>
          <a:lstStyle/>
          <a:p>
            <a:fld id="{3F45E727-AE73-498B-8754-CEFDE701A12F}" type="slidenum">
              <a:rPr lang="en-US" smtClean="0"/>
              <a:t>7</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03" y="0"/>
            <a:ext cx="8961594" cy="6858000"/>
          </a:xfrm>
          <a:prstGeom prst="rect">
            <a:avLst/>
          </a:prstGeom>
        </p:spPr>
      </p:pic>
      <p:sp>
        <p:nvSpPr>
          <p:cNvPr id="5" name="Oval 4"/>
          <p:cNvSpPr/>
          <p:nvPr/>
        </p:nvSpPr>
        <p:spPr>
          <a:xfrm>
            <a:off x="3617843" y="4691270"/>
            <a:ext cx="962108" cy="90644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1030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5/11/2016</a:t>
            </a:r>
            <a:endParaRPr lang="en-US"/>
          </a:p>
        </p:txBody>
      </p:sp>
      <p:sp>
        <p:nvSpPr>
          <p:cNvPr id="3" name="Slide Number Placeholder 2"/>
          <p:cNvSpPr>
            <a:spLocks noGrp="1"/>
          </p:cNvSpPr>
          <p:nvPr>
            <p:ph type="sldNum" sz="quarter" idx="12"/>
          </p:nvPr>
        </p:nvSpPr>
        <p:spPr/>
        <p:txBody>
          <a:bodyPr/>
          <a:lstStyle/>
          <a:p>
            <a:fld id="{3F45E727-AE73-498B-8754-CEFDE701A12F}" type="slidenum">
              <a:rPr lang="en-US" smtClean="0"/>
              <a:t>8</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03" y="0"/>
            <a:ext cx="8961594" cy="6858000"/>
          </a:xfrm>
          <a:prstGeom prst="rect">
            <a:avLst/>
          </a:prstGeom>
        </p:spPr>
      </p:pic>
      <p:sp>
        <p:nvSpPr>
          <p:cNvPr id="5" name="Oval 4"/>
          <p:cNvSpPr/>
          <p:nvPr/>
        </p:nvSpPr>
        <p:spPr>
          <a:xfrm>
            <a:off x="3617843" y="4691270"/>
            <a:ext cx="962108" cy="90644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48579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5/11/2016</a:t>
            </a:r>
            <a:endParaRPr lang="en-US"/>
          </a:p>
        </p:txBody>
      </p:sp>
      <p:sp>
        <p:nvSpPr>
          <p:cNvPr id="3" name="Slide Number Placeholder 2"/>
          <p:cNvSpPr>
            <a:spLocks noGrp="1"/>
          </p:cNvSpPr>
          <p:nvPr>
            <p:ph type="sldNum" sz="quarter" idx="12"/>
          </p:nvPr>
        </p:nvSpPr>
        <p:spPr/>
        <p:txBody>
          <a:bodyPr/>
          <a:lstStyle/>
          <a:p>
            <a:fld id="{3F45E727-AE73-498B-8754-CEFDE701A12F}" type="slidenum">
              <a:rPr lang="en-US" smtClean="0"/>
              <a:t>9</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03" y="0"/>
            <a:ext cx="8961594" cy="6858000"/>
          </a:xfrm>
          <a:prstGeom prst="rect">
            <a:avLst/>
          </a:prstGeom>
        </p:spPr>
      </p:pic>
      <p:sp>
        <p:nvSpPr>
          <p:cNvPr id="5" name="Oval 4"/>
          <p:cNvSpPr/>
          <p:nvPr/>
        </p:nvSpPr>
        <p:spPr>
          <a:xfrm>
            <a:off x="3617843" y="4691270"/>
            <a:ext cx="962108" cy="90644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7376516"/>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1507</TotalTime>
  <Words>862</Words>
  <Application>Microsoft Office PowerPoint</Application>
  <PresentationFormat>On-screen Show (4:3)</PresentationFormat>
  <Paragraphs>129</Paragraphs>
  <Slides>31</Slides>
  <Notes>5</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31</vt:i4>
      </vt:variant>
    </vt:vector>
  </HeadingPairs>
  <TitlesOfParts>
    <vt:vector size="36" baseType="lpstr">
      <vt:lpstr>Arial</vt:lpstr>
      <vt:lpstr>Calibri</vt:lpstr>
      <vt:lpstr>Calibri Light</vt:lpstr>
      <vt:lpstr>1_Office Theme</vt:lpstr>
      <vt:lpstr>2_Office Theme</vt:lpstr>
      <vt:lpstr>The Whole is Greater Than the Sum of the Parts: Client-Side Multi-Spectral Imagery in Alaska</vt:lpstr>
      <vt:lpstr>Outline</vt:lpstr>
      <vt:lpstr>Not Every Rectangle is a Square</vt:lpstr>
      <vt:lpstr>The Multi-spectral Advantage</vt:lpstr>
      <vt:lpstr>Talkin’ Bout My Generation</vt:lpstr>
      <vt:lpstr>PowerPoint Presentation</vt:lpstr>
      <vt:lpstr>PowerPoint Presentation</vt:lpstr>
      <vt:lpstr>PowerPoint Presentation</vt:lpstr>
      <vt:lpstr>PowerPoint Presentation</vt:lpstr>
      <vt:lpstr>PowerPoint Presentation</vt:lpstr>
      <vt:lpstr>PowerPoint Presentation</vt:lpstr>
      <vt:lpstr>The “Natural Color” RGB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Closing Thought 1: The Definition of Expertise Regarding Multi-Spectral Imagery</vt:lpstr>
      <vt:lpstr>Closing Thought 2: New Opportunities for the Cooperative Institutes?</vt:lpstr>
      <vt:lpstr>PowerPoint Presentation</vt:lpstr>
      <vt:lpstr>Bonus Slides: the GMU River Flood and Ice Product Rides Again</vt:lpstr>
      <vt:lpstr>PowerPoint Presentation</vt:lpstr>
      <vt:lpstr>PowerPoint Presentation</vt:lpstr>
      <vt:lpstr>PowerPoint Presentation</vt:lpstr>
      <vt:lpstr>PowerPoint Presentation</vt:lpstr>
      <vt:lpstr>PowerPoint Presentation</vt:lpstr>
      <vt:lpstr>PowerPoint Presentation</vt:lpstr>
      <vt:lpstr>eric@gina.alaska.edu</vt:lpstr>
    </vt:vector>
  </TitlesOfParts>
  <Company>University of Alaska Fairbanks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Whole is Greater Than the Sum of the Parts: Client-side Multi-spectral Imagery in Alaska</dc:title>
  <dc:creator>eric</dc:creator>
  <cp:lastModifiedBy>eric</cp:lastModifiedBy>
  <cp:revision>29</cp:revision>
  <dcterms:created xsi:type="dcterms:W3CDTF">2016-04-30T17:48:32Z</dcterms:created>
  <dcterms:modified xsi:type="dcterms:W3CDTF">2016-05-03T02:56:52Z</dcterms:modified>
</cp:coreProperties>
</file>