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1"/>
  </p:notesMasterIdLst>
  <p:handoutMasterIdLst>
    <p:handoutMasterId r:id="rId32"/>
  </p:handoutMasterIdLst>
  <p:sldIdLst>
    <p:sldId id="421" r:id="rId2"/>
    <p:sldId id="724" r:id="rId3"/>
    <p:sldId id="720" r:id="rId4"/>
    <p:sldId id="722" r:id="rId5"/>
    <p:sldId id="664" r:id="rId6"/>
    <p:sldId id="727" r:id="rId7"/>
    <p:sldId id="667" r:id="rId8"/>
    <p:sldId id="668" r:id="rId9"/>
    <p:sldId id="676" r:id="rId10"/>
    <p:sldId id="677" r:id="rId11"/>
    <p:sldId id="729" r:id="rId12"/>
    <p:sldId id="710" r:id="rId13"/>
    <p:sldId id="711" r:id="rId14"/>
    <p:sldId id="712" r:id="rId15"/>
    <p:sldId id="709" r:id="rId16"/>
    <p:sldId id="730" r:id="rId17"/>
    <p:sldId id="698" r:id="rId18"/>
    <p:sldId id="713" r:id="rId19"/>
    <p:sldId id="733" r:id="rId20"/>
    <p:sldId id="734" r:id="rId21"/>
    <p:sldId id="735" r:id="rId22"/>
    <p:sldId id="736" r:id="rId23"/>
    <p:sldId id="737" r:id="rId24"/>
    <p:sldId id="738" r:id="rId25"/>
    <p:sldId id="739" r:id="rId26"/>
    <p:sldId id="740" r:id="rId27"/>
    <p:sldId id="741" r:id="rId28"/>
    <p:sldId id="731" r:id="rId29"/>
    <p:sldId id="732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3333CC"/>
    <a:srgbClr val="FFFF00"/>
    <a:srgbClr val="00FF00"/>
    <a:srgbClr val="0000FF"/>
    <a:srgbClr val="800000"/>
    <a:srgbClr val="000099"/>
    <a:srgbClr val="0066FF"/>
    <a:srgbClr val="800080"/>
    <a:srgbClr val="33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3" autoAdjust="0"/>
    <p:restoredTop sz="94595" autoAdjust="0"/>
  </p:normalViewPr>
  <p:slideViewPr>
    <p:cSldViewPr>
      <p:cViewPr varScale="1">
        <p:scale>
          <a:sx n="87" d="100"/>
          <a:sy n="87" d="100"/>
        </p:scale>
        <p:origin x="-5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03">
              <a:defRPr sz="1300"/>
            </a:lvl1pPr>
          </a:lstStyle>
          <a:p>
            <a:pPr>
              <a:defRPr/>
            </a:pPr>
            <a:fld id="{E4402593-52F3-4F60-84C0-24B64D7B9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03">
              <a:defRPr sz="1300"/>
            </a:lvl1pPr>
          </a:lstStyle>
          <a:p>
            <a:pPr>
              <a:defRPr/>
            </a:pPr>
            <a:fld id="{D9254F02-1288-4DF4-883C-08F33520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578EC2C-0F56-4005-8117-D11E4B7862E6}" type="slidenum">
              <a:rPr lang="en-US" smtClean="0">
                <a:ea typeface="ＭＳ Ｐゴシック" pitchFamily="34" charset="-128"/>
              </a:rPr>
              <a:pPr defTabSz="965200"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ED1D8C9-A245-4820-9418-E1E359F8D37F}" type="slidenum">
              <a:rPr lang="en-US" smtClean="0"/>
              <a:pPr defTabSz="965200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54F02-1288-4DF4-883C-08F3352007A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F335-C651-46DD-8D02-A211FBD1F147}" type="slidenum">
              <a:rPr lang="en-US"/>
              <a:pPr/>
              <a:t>14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Period: Jan. 1 to Feb. 5, 2014.  A data outage of the NAVO data made it impossible to use a 3-month comparison period.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8FEDC9-50E5-494A-A75C-2A27CECF49FB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91A50-9A95-794E-AD48-747612D915F6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17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Specific for nesdis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14"/>
            <a:fld id="{4288865A-1314-4B8E-B1C1-3E17A6FD9788}" type="slidenum">
              <a:rPr lang="en-US" smtClean="0"/>
              <a:pPr defTabSz="965114"/>
              <a:t>18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Specific for nesdis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14"/>
            <a:fld id="{4288865A-1314-4B8E-B1C1-3E17A6FD9788}" type="slidenum">
              <a:rPr lang="en-US" smtClean="0"/>
              <a:pPr defTabSz="965114"/>
              <a:t>19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Specific for nesdis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14"/>
            <a:fld id="{4288865A-1314-4B8E-B1C1-3E17A6FD9788}" type="slidenum">
              <a:rPr lang="en-US" smtClean="0"/>
              <a:pPr defTabSz="965114"/>
              <a:t>20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Specific for nesdis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14"/>
            <a:fld id="{4288865A-1314-4B8E-B1C1-3E17A6FD9788}" type="slidenum">
              <a:rPr lang="en-US" smtClean="0"/>
              <a:pPr defTabSz="965114"/>
              <a:t>24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Specific for nesdis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2D026-31E9-4B8A-BD69-A31D109C2A44}" type="slidenum">
              <a:rPr lang="en-US" smtClean="0">
                <a:ea typeface="MS PGothic" pitchFamily="34" charset="-128"/>
              </a:rPr>
              <a:pPr/>
              <a:t>25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6073588-4C2F-4B07-B477-56FB8089C87E}" type="slidenum">
              <a:rPr lang="en-US" smtClean="0"/>
              <a:pPr defTabSz="965200"/>
              <a:t>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Specific for nesdis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16E7F-82F9-49F2-915E-6106E8A17DA9}" type="slidenum">
              <a:rPr lang="en-US" smtClean="0">
                <a:ea typeface="MS PGothic" pitchFamily="34" charset="-128"/>
              </a:rPr>
              <a:pPr/>
              <a:t>26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14"/>
            <a:fld id="{4288865A-1314-4B8E-B1C1-3E17A6FD9788}" type="slidenum">
              <a:rPr lang="en-US" smtClean="0"/>
              <a:pPr defTabSz="965114"/>
              <a:t>27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Specific for nesdis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9939516-6DC1-4B2E-8ED0-258F97E979E5}" type="slidenum">
              <a:rPr lang="en-US" smtClean="0"/>
              <a:pPr defTabSz="965200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AE0B8E3-870C-4FA2-AECD-198D2B5A85B3}" type="slidenum">
              <a:rPr lang="en-US" smtClean="0"/>
              <a:pPr defTabSz="965200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91A50-9A95-794E-AD48-747612D915F6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5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Specific for nesdis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598B9F-616D-4AE3-B687-5AFE62EEF05B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42"/>
            <a:fld id="{F4E82AC1-065F-4FFC-BD21-1F96F74E4908}" type="slidenum">
              <a:rPr lang="en-US" smtClean="0"/>
              <a:pPr defTabSz="965042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42"/>
            <a:fld id="{F4E82AC1-065F-4FFC-BD21-1F96F74E4908}" type="slidenum">
              <a:rPr lang="en-US" smtClean="0"/>
              <a:pPr defTabSz="965042"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42"/>
            <a:fld id="{595B0F32-D3C2-407A-B529-94ED192FEBCA}" type="slidenum">
              <a:rPr lang="en-US" smtClean="0"/>
              <a:pPr defTabSz="965042"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42"/>
            <a:fld id="{595B0F32-D3C2-407A-B529-94ED192FEBCA}" type="slidenum">
              <a:rPr lang="en-US" smtClean="0"/>
              <a:pPr defTabSz="965042"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231E5-0D2F-44DB-8B70-15C3B0A40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BC669-DF86-4F4F-AEB3-F7859EC5F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26CCA-59AD-4924-8EFE-6E962E47F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655AE-5B04-4AE5-86CC-B58EE9D59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top_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fip_can_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80844-3596-47F4-B6E0-09C89DE19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1DD0-03D7-4200-9C0E-93B740B0F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89E2-04F0-4EA8-BB1A-A6D544FFE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EE22F-25E0-44C7-9559-E5B72EEC1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F399-F06D-4AE1-937B-538ADFD3E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C52C0-125F-4E0D-8F4D-CE40368BD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0893E-953A-48C4-83F8-6A3DADDC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942E1-F50F-47E2-8FFD-B48C11F2C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F434A2-4892-459C-AF90-39457D490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lex.Ignatov@noaa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r.nesdis.noaa.gov/NCC/VIIR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ar.nesdis.noaa.gov/sod/sst/iquam/" TargetMode="External"/><Relationship Id="rId5" Type="http://schemas.openxmlformats.org/officeDocument/2006/relationships/hyperlink" Target="http://www.star.nesdis.noaa.gov/sod/sst/squam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-152400" y="4038600"/>
            <a:ext cx="937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400" i="1"/>
          </a:p>
          <a:p>
            <a:pPr algn="ctr">
              <a:spcBef>
                <a:spcPct val="20000"/>
              </a:spcBef>
            </a:pPr>
            <a:endParaRPr lang="en-US" sz="1400" i="1"/>
          </a:p>
          <a:p>
            <a:pPr algn="ctr">
              <a:spcBef>
                <a:spcPct val="20000"/>
              </a:spcBef>
            </a:pPr>
            <a:endParaRPr lang="en-US" sz="2000" i="1"/>
          </a:p>
          <a:p>
            <a:pPr algn="ctr">
              <a:spcBef>
                <a:spcPct val="20000"/>
              </a:spcBef>
            </a:pPr>
            <a:endParaRPr lang="en-US" sz="2000" i="1"/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5616" y="0"/>
            <a:ext cx="786384" cy="77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JPSS Logo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2376" y="0"/>
            <a:ext cx="771624" cy="7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304800" y="1600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b="1" dirty="0" smtClean="0">
                <a:solidFill>
                  <a:srgbClr val="006666"/>
                </a:solidFill>
                <a:ea typeface="宋体" pitchFamily="2" charset="-122"/>
              </a:rPr>
              <a:t>JPSS and GOES-R SST</a:t>
            </a:r>
            <a:endParaRPr lang="en-US" altLang="zh-CN" sz="2800" b="1" dirty="0">
              <a:solidFill>
                <a:srgbClr val="006666"/>
              </a:solidFill>
              <a:ea typeface="宋体" pitchFamily="2" charset="-122"/>
            </a:endParaRPr>
          </a:p>
          <a:p>
            <a:pPr algn="ctr"/>
            <a:endParaRPr lang="en-US" altLang="zh-CN" sz="2000" b="1" dirty="0">
              <a:ea typeface="宋体" pitchFamily="2" charset="-122"/>
            </a:endParaRPr>
          </a:p>
          <a:p>
            <a:pPr algn="ctr"/>
            <a:r>
              <a:rPr lang="en-US" altLang="zh-CN" sz="2000" dirty="0" smtClean="0">
                <a:ea typeface="宋体" pitchFamily="2" charset="-122"/>
              </a:rPr>
              <a:t>Sasha </a:t>
            </a:r>
            <a:r>
              <a:rPr lang="en-US" altLang="zh-CN" sz="2000" dirty="0" smtClean="0">
                <a:ea typeface="宋体" pitchFamily="2" charset="-122"/>
              </a:rPr>
              <a:t>Ignatov</a:t>
            </a:r>
          </a:p>
          <a:p>
            <a:pPr algn="ctr"/>
            <a:endParaRPr lang="en-US" altLang="zh-CN" sz="2000" dirty="0" smtClean="0">
              <a:ea typeface="宋体" pitchFamily="2" charset="-122"/>
            </a:endParaRPr>
          </a:p>
          <a:p>
            <a:pPr algn="ctr"/>
            <a:r>
              <a:rPr lang="en-US" altLang="zh-CN" dirty="0" smtClean="0">
                <a:ea typeface="宋体" pitchFamily="2" charset="-122"/>
              </a:rPr>
              <a:t>John Stroup, Yury Kihai, Boris Petrenko, Prasanjit Dash, Xingming Liang,</a:t>
            </a:r>
          </a:p>
          <a:p>
            <a:pPr algn="ctr"/>
            <a:r>
              <a:rPr lang="en-US" altLang="zh-CN" dirty="0" smtClean="0">
                <a:ea typeface="宋体" pitchFamily="2" charset="-122"/>
              </a:rPr>
              <a:t>Irina Gladkova, John Sapper, Feng Xu, Xinjia Zhou, Maxim </a:t>
            </a:r>
            <a:r>
              <a:rPr lang="en-US" altLang="zh-CN" dirty="0" err="1" smtClean="0">
                <a:ea typeface="宋体" pitchFamily="2" charset="-122"/>
              </a:rPr>
              <a:t>Kramar</a:t>
            </a:r>
            <a:r>
              <a:rPr lang="en-US" altLang="zh-CN" dirty="0" smtClean="0">
                <a:ea typeface="宋体" pitchFamily="2" charset="-122"/>
              </a:rPr>
              <a:t>, </a:t>
            </a:r>
          </a:p>
          <a:p>
            <a:pPr algn="ctr"/>
            <a:r>
              <a:rPr lang="en-US" altLang="zh-CN" dirty="0" err="1" smtClean="0">
                <a:ea typeface="宋体" pitchFamily="2" charset="-122"/>
              </a:rPr>
              <a:t>Yaoxian</a:t>
            </a:r>
            <a:r>
              <a:rPr lang="en-US" altLang="zh-CN" dirty="0" smtClean="0">
                <a:ea typeface="宋体" pitchFamily="2" charset="-122"/>
              </a:rPr>
              <a:t> Huang, Marouan Bouali, </a:t>
            </a:r>
            <a:r>
              <a:rPr lang="en-US" altLang="zh-CN" dirty="0" err="1" smtClean="0">
                <a:ea typeface="宋体" pitchFamily="2" charset="-122"/>
              </a:rPr>
              <a:t>Karlis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dirty="0" err="1" smtClean="0">
                <a:ea typeface="宋体" pitchFamily="2" charset="-122"/>
              </a:rPr>
              <a:t>Mikelsons</a:t>
            </a:r>
            <a:endParaRPr lang="en-US" altLang="zh-CN" dirty="0" smtClean="0">
              <a:ea typeface="宋体" pitchFamily="2" charset="-122"/>
            </a:endParaRPr>
          </a:p>
          <a:p>
            <a:pPr algn="ctr"/>
            <a:endParaRPr lang="en-US" altLang="zh-CN" dirty="0" smtClean="0">
              <a:ea typeface="宋体" pitchFamily="2" charset="-122"/>
            </a:endParaRPr>
          </a:p>
          <a:p>
            <a:pPr algn="ctr"/>
            <a:r>
              <a:rPr lang="en-US" altLang="zh-CN" i="1" dirty="0" smtClean="0">
                <a:ea typeface="宋体" pitchFamily="2" charset="-122"/>
              </a:rPr>
              <a:t>NOAA; CIRA; GST Inc; CUNY</a:t>
            </a:r>
          </a:p>
          <a:p>
            <a:pPr algn="ctr"/>
            <a:endParaRPr lang="en-US" altLang="zh-CN" dirty="0" smtClean="0">
              <a:ea typeface="宋体" pitchFamily="2" charset="-122"/>
            </a:endParaRPr>
          </a:p>
          <a:p>
            <a:pPr algn="ctr"/>
            <a:endParaRPr lang="en-US" altLang="zh-CN" dirty="0" smtClean="0">
              <a:ea typeface="宋体" pitchFamily="2" charset="-122"/>
            </a:endParaRPr>
          </a:p>
          <a:p>
            <a:pPr algn="ctr"/>
            <a:r>
              <a:rPr lang="en-US" altLang="zh-CN" dirty="0" smtClean="0">
                <a:ea typeface="宋体" pitchFamily="2" charset="-122"/>
              </a:rPr>
              <a:t>Bruce Brasnett</a:t>
            </a:r>
          </a:p>
          <a:p>
            <a:pPr algn="ctr"/>
            <a:endParaRPr lang="en-US" altLang="zh-CN" sz="700" dirty="0" smtClean="0">
              <a:ea typeface="宋体" pitchFamily="2" charset="-122"/>
            </a:endParaRPr>
          </a:p>
          <a:p>
            <a:pPr algn="ctr"/>
            <a:r>
              <a:rPr lang="en-US" altLang="zh-CN" i="1" dirty="0" smtClean="0">
                <a:ea typeface="宋体" pitchFamily="2" charset="-122"/>
              </a:rPr>
              <a:t>Canadian Met Centre</a:t>
            </a:r>
          </a:p>
          <a:p>
            <a:pPr algn="ctr"/>
            <a:endParaRPr lang="en-US" altLang="zh-CN" dirty="0" smtClean="0">
              <a:ea typeface="宋体" pitchFamily="2" charset="-122"/>
            </a:endParaRPr>
          </a:p>
        </p:txBody>
      </p:sp>
      <p:pic>
        <p:nvPicPr>
          <p:cNvPr id="3080" name="Picture 4" descr="NO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"/>
            <a:ext cx="746672" cy="75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Line 5"/>
          <p:cNvSpPr>
            <a:spLocks noChangeShapeType="1"/>
          </p:cNvSpPr>
          <p:nvPr/>
        </p:nvSpPr>
        <p:spPr bwMode="auto">
          <a:xfrm>
            <a:off x="17526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Date Placeholder 2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 February 2015</a:t>
            </a:r>
            <a:endParaRPr lang="en-US" smtClean="0"/>
          </a:p>
        </p:txBody>
      </p:sp>
      <p:sp>
        <p:nvSpPr>
          <p:cNvPr id="3087" name="Footer Placeholder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JPSS and GOES-R SST</a:t>
            </a:r>
            <a:endParaRPr lang="en-US" smtClean="0"/>
          </a:p>
        </p:txBody>
      </p:sp>
      <p:sp>
        <p:nvSpPr>
          <p:cNvPr id="3088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1F687D-6BB6-476B-BFB0-BF0F15B6326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47800" y="76200"/>
            <a:ext cx="6400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i="1" dirty="0" smtClean="0">
                <a:solidFill>
                  <a:srgbClr val="0000FF"/>
                </a:solidFill>
              </a:rPr>
              <a:t>2015 NOAA Satellite Science Week</a:t>
            </a:r>
            <a:r>
              <a:rPr lang="en-US" sz="1400" i="1" dirty="0">
                <a:solidFill>
                  <a:srgbClr val="0000FF"/>
                </a:solidFill>
              </a:rPr>
              <a:t/>
            </a:r>
            <a:br>
              <a:rPr lang="en-US" sz="1400" i="1" dirty="0">
                <a:solidFill>
                  <a:srgbClr val="0000FF"/>
                </a:solidFill>
              </a:rPr>
            </a:br>
            <a:r>
              <a:rPr lang="en-US" sz="1300" i="1" dirty="0"/>
              <a:t> </a:t>
            </a:r>
            <a:r>
              <a:rPr lang="en-US" sz="1300" i="1" dirty="0" smtClean="0"/>
              <a:t>23-27 February 2015, Boulder, CO</a:t>
            </a:r>
            <a:endParaRPr lang="en-US" sz="1300" i="1" dirty="0"/>
          </a:p>
        </p:txBody>
      </p:sp>
      <p:pic>
        <p:nvPicPr>
          <p:cNvPr id="13" name="Picture 92" descr="C:\Users\aignatov\AppData\Local\Temp\1\GOES-R_logo_large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988" y="1"/>
            <a:ext cx="1147212" cy="73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457200" y="-14744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NIGHT: </a:t>
            </a:r>
            <a:r>
              <a:rPr lang="en-US" sz="2800" b="1" dirty="0" smtClean="0">
                <a:solidFill>
                  <a:srgbClr val="006666"/>
                </a:solidFill>
              </a:rPr>
              <a:t>IDPS</a:t>
            </a:r>
            <a:r>
              <a:rPr lang="en-US" sz="2800" b="1" dirty="0" smtClean="0"/>
              <a:t> </a:t>
            </a:r>
            <a:r>
              <a:rPr lang="en-US" sz="2800" b="1" dirty="0"/>
              <a:t>L2 minus </a:t>
            </a:r>
            <a:r>
              <a:rPr lang="en-US" sz="2800" b="1" i="1" dirty="0" smtClean="0"/>
              <a:t>in situ</a:t>
            </a:r>
            <a:r>
              <a:rPr lang="en-US" sz="2800" b="1" dirty="0" smtClean="0"/>
              <a:t> SST</a:t>
            </a:r>
            <a:endParaRPr lang="en-US" sz="2800" b="1" dirty="0"/>
          </a:p>
          <a:p>
            <a:pPr algn="ctr"/>
            <a:r>
              <a:rPr lang="en-US" sz="2800" b="1" dirty="0" smtClean="0"/>
              <a:t>16 February 2015</a:t>
            </a:r>
            <a:endParaRPr lang="en-US" sz="32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 February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81200" y="5802313"/>
            <a:ext cx="6019800" cy="92333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buFont typeface="Arial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Cold tail more pronounced – more residual cloud</a:t>
            </a:r>
          </a:p>
          <a:p>
            <a:pPr marL="288925" indent="-288925">
              <a:buFont typeface="Arial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Performance </a:t>
            </a:r>
            <a:r>
              <a:rPr lang="en-US" b="1" i="1" dirty="0">
                <a:solidFill>
                  <a:schemeClr val="bg1"/>
                </a:solidFill>
              </a:rPr>
              <a:t>Stats </a:t>
            </a:r>
            <a:r>
              <a:rPr lang="en-US" b="1" i="1" dirty="0" smtClean="0">
                <a:solidFill>
                  <a:schemeClr val="bg1"/>
                </a:solidFill>
              </a:rPr>
              <a:t>degraded compared to ACSPO</a:t>
            </a:r>
          </a:p>
          <a:p>
            <a:pPr marL="288925" indent="-288925">
              <a:buFont typeface="Arial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On this particular day, IDPS is not meeting specs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86000" y="2438400"/>
            <a:ext cx="1143000" cy="533400"/>
          </a:xfrm>
          <a:prstGeom prst="ellipse">
            <a:avLst/>
          </a:prstGeom>
          <a:solidFill>
            <a:srgbClr val="0000FF">
              <a:alpha val="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2362200" y="1447800"/>
            <a:ext cx="838200" cy="457200"/>
          </a:xfrm>
          <a:prstGeom prst="ellipse">
            <a:avLst/>
          </a:prstGeom>
          <a:solidFill>
            <a:srgbClr val="0000FF">
              <a:alpha val="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9938" name="Picture 2" descr="High Resolution SST - Refer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896" y="1143000"/>
            <a:ext cx="62388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igh Resolution SST - Refer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864" y="1298448"/>
            <a:ext cx="6743700" cy="3733800"/>
          </a:xfrm>
          <a:prstGeom prst="rect">
            <a:avLst/>
          </a:prstGeom>
          <a:noFill/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>
            <a:off x="1905000" y="990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457200" y="1524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DAY </a:t>
            </a:r>
            <a:r>
              <a:rPr lang="en-US" sz="2400" b="1" dirty="0"/>
              <a:t>STD DEV </a:t>
            </a:r>
            <a:r>
              <a:rPr lang="en-US" sz="2400" b="1" dirty="0" err="1"/>
              <a:t>wrt</a:t>
            </a:r>
            <a:r>
              <a:rPr lang="en-US" sz="2400" b="1" dirty="0"/>
              <a:t>. </a:t>
            </a:r>
            <a:r>
              <a:rPr lang="en-US" sz="2400" b="1" i="1" dirty="0" smtClean="0"/>
              <a:t>in situ </a:t>
            </a:r>
            <a:r>
              <a:rPr lang="en-US" sz="2400" b="1" dirty="0" smtClean="0"/>
              <a:t>SST</a:t>
            </a:r>
            <a:endParaRPr lang="en-US" sz="2400" b="1" dirty="0"/>
          </a:p>
        </p:txBody>
      </p:sp>
      <p:cxnSp>
        <p:nvCxnSpPr>
          <p:cNvPr id="14" name="Straight Connector 13"/>
          <p:cNvCxnSpPr>
            <a:stCxn id="16" idx="4"/>
          </p:cNvCxnSpPr>
          <p:nvPr/>
        </p:nvCxnSpPr>
        <p:spPr bwMode="auto">
          <a:xfrm flipH="1">
            <a:off x="6096000" y="2438400"/>
            <a:ext cx="1143452" cy="609600"/>
          </a:xfrm>
          <a:prstGeom prst="line">
            <a:avLst/>
          </a:prstGeom>
          <a:ln w="635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562600" y="1828800"/>
            <a:ext cx="3429000" cy="609600"/>
            <a:chOff x="3731488" y="3810946"/>
            <a:chExt cx="2895600" cy="609960"/>
          </a:xfrm>
        </p:grpSpPr>
        <p:sp>
          <p:nvSpPr>
            <p:cNvPr id="16" name="Oval 15"/>
            <p:cNvSpPr/>
            <p:nvPr/>
          </p:nvSpPr>
          <p:spPr bwMode="auto">
            <a:xfrm>
              <a:off x="3966267" y="3810946"/>
              <a:ext cx="2362458" cy="609960"/>
            </a:xfrm>
            <a:prstGeom prst="ellipse">
              <a:avLst/>
            </a:prstGeom>
            <a:solidFill>
              <a:srgbClr val="0070C0">
                <a:alpha val="0"/>
              </a:srgbClr>
            </a:solidFill>
            <a:ln w="63500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7" name="Text Box 8"/>
            <p:cNvSpPr txBox="1">
              <a:spLocks noChangeArrowheads="1"/>
            </p:cNvSpPr>
            <p:nvPr/>
          </p:nvSpPr>
          <p:spPr bwMode="auto">
            <a:xfrm>
              <a:off x="3731488" y="3882723"/>
              <a:ext cx="2895600" cy="4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8925" indent="-288925" algn="ctr"/>
              <a:r>
                <a:rPr lang="en-US" sz="1200" b="1" i="1" dirty="0" smtClean="0"/>
                <a:t>IDPS SST improved but still </a:t>
              </a:r>
            </a:p>
            <a:p>
              <a:pPr marL="288925" indent="-288925" algn="ctr"/>
              <a:r>
                <a:rPr lang="en-US" sz="1200" b="1" i="1" dirty="0" smtClean="0"/>
                <a:t>out of family &amp; not meeting specs</a:t>
              </a:r>
              <a:endParaRPr lang="en-US" sz="1200" b="1" i="1" dirty="0"/>
            </a:p>
          </p:txBody>
        </p:sp>
      </p:grpSp>
      <p:sp>
        <p:nvSpPr>
          <p:cNvPr id="16393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 February 2015</a:t>
            </a:r>
            <a:endParaRPr lang="en-US" smtClean="0"/>
          </a:p>
        </p:txBody>
      </p:sp>
      <p:sp>
        <p:nvSpPr>
          <p:cNvPr id="16394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JPSS and GOES-R SST</a:t>
            </a:r>
            <a:endParaRPr lang="en-US" smtClean="0"/>
          </a:p>
        </p:txBody>
      </p:sp>
      <p:sp>
        <p:nvSpPr>
          <p:cNvPr id="16395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BF697B-E5D9-4B7B-8927-95B31634146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396" name="Text Box 8"/>
          <p:cNvSpPr txBox="1">
            <a:spLocks noChangeArrowheads="1"/>
          </p:cNvSpPr>
          <p:nvPr/>
        </p:nvSpPr>
        <p:spPr bwMode="auto">
          <a:xfrm>
            <a:off x="685800" y="5029200"/>
            <a:ext cx="7924800" cy="9080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chemeClr val="bg1"/>
                </a:solidFill>
              </a:rPr>
              <a:t>Wrt. OSTIA SST, the pedestal is smaller– OSTIA “internal noise” smaller</a:t>
            </a:r>
          </a:p>
          <a:p>
            <a:pPr marL="288925" indent="-288925"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chemeClr val="bg1"/>
                </a:solidFill>
              </a:rPr>
              <a:t>Both OSISAF and ACSPO STDs are reduced, but OSISAF to a greater extent. Recall that OSISAF L2 is assimilated in OSTIA L4 and ACSPO is not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410200" y="3886200"/>
            <a:ext cx="3732213" cy="609600"/>
            <a:chOff x="3798216" y="2209800"/>
            <a:chExt cx="2590800" cy="609600"/>
          </a:xfrm>
        </p:grpSpPr>
        <p:sp>
          <p:nvSpPr>
            <p:cNvPr id="34" name="Oval 33"/>
            <p:cNvSpPr/>
            <p:nvPr/>
          </p:nvSpPr>
          <p:spPr bwMode="auto">
            <a:xfrm>
              <a:off x="3886261" y="2209800"/>
              <a:ext cx="2362536" cy="609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5" name="Text Box 8"/>
            <p:cNvSpPr txBox="1">
              <a:spLocks noChangeArrowheads="1"/>
            </p:cNvSpPr>
            <p:nvPr/>
          </p:nvSpPr>
          <p:spPr bwMode="auto">
            <a:xfrm>
              <a:off x="3798216" y="2286000"/>
              <a:ext cx="2590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8925" indent="-288925" algn="ctr"/>
              <a:r>
                <a:rPr lang="en-US" sz="1200" b="1" i="1" dirty="0" smtClean="0"/>
                <a:t>All ACSPO products from AVHRR, MODIS,</a:t>
              </a:r>
            </a:p>
            <a:p>
              <a:pPr marL="288925" indent="-288925" algn="ctr"/>
              <a:r>
                <a:rPr lang="en-US" sz="1200" b="1" i="1" dirty="0" smtClean="0"/>
                <a:t>and VIIRS in family and meeting specs </a:t>
              </a:r>
              <a:endParaRPr lang="en-US" sz="1200" b="1" i="1" dirty="0"/>
            </a:p>
          </p:txBody>
        </p:sp>
      </p:grpSp>
      <p:cxnSp>
        <p:nvCxnSpPr>
          <p:cNvPr id="36" name="Straight Connector 35"/>
          <p:cNvCxnSpPr/>
          <p:nvPr/>
        </p:nvCxnSpPr>
        <p:spPr bwMode="auto">
          <a:xfrm flipH="1" flipV="1">
            <a:off x="6096000" y="3733800"/>
            <a:ext cx="1760538" cy="152400"/>
          </a:xfrm>
          <a:prstGeom prst="line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>
            <a:off x="3505200" y="2895600"/>
            <a:ext cx="447675" cy="685800"/>
          </a:xfrm>
          <a:prstGeom prst="line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3952875" y="2895600"/>
            <a:ext cx="782638" cy="750888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601913" y="2286000"/>
            <a:ext cx="2667000" cy="609600"/>
            <a:chOff x="4188415" y="304800"/>
            <a:chExt cx="2450757" cy="609600"/>
          </a:xfrm>
        </p:grpSpPr>
        <p:sp>
          <p:nvSpPr>
            <p:cNvPr id="42" name="Oval 41"/>
            <p:cNvSpPr/>
            <p:nvPr/>
          </p:nvSpPr>
          <p:spPr bwMode="auto">
            <a:xfrm>
              <a:off x="4248225" y="304800"/>
              <a:ext cx="2363230" cy="609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3" name="Text Box 8"/>
            <p:cNvSpPr txBox="1">
              <a:spLocks noChangeArrowheads="1"/>
            </p:cNvSpPr>
            <p:nvPr/>
          </p:nvSpPr>
          <p:spPr bwMode="auto">
            <a:xfrm>
              <a:off x="4188415" y="380547"/>
              <a:ext cx="24507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3333CC"/>
                  </a:solidFill>
                </a:rPr>
                <a:t>OSISAF Metop-A</a:t>
              </a:r>
            </a:p>
            <a:p>
              <a:pPr algn="ctr"/>
              <a:r>
                <a:rPr lang="en-US" sz="1200" b="1" i="1" dirty="0" smtClean="0">
                  <a:solidFill>
                    <a:srgbClr val="FF0000"/>
                  </a:solidFill>
                </a:rPr>
                <a:t>ACSPO Metop-A</a:t>
              </a:r>
              <a:endParaRPr lang="en-US" sz="1200" b="1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835150" y="2390775"/>
            <a:ext cx="6337300" cy="1470025"/>
          </a:xfrm>
          <a:solidFill>
            <a:srgbClr val="FFFFFF"/>
          </a:solidFill>
        </p:spPr>
        <p:txBody>
          <a:bodyPr/>
          <a:lstStyle/>
          <a:p>
            <a:pPr algn="ctr" eaLnBrk="1" hangingPunct="1"/>
            <a:r>
              <a:rPr lang="en-US" altLang="zh-TW" sz="3200" smtClean="0"/>
              <a:t>Some Early Results Assimilating ACSPO VIIRS L2P Datasets</a:t>
            </a:r>
            <a:endParaRPr lang="fr-CA" sz="320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0" y="4005263"/>
            <a:ext cx="3529013" cy="1944687"/>
          </a:xfrm>
          <a:solidFill>
            <a:srgbClr val="FFFFFF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zh-TW" sz="1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zh-TW" sz="1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TW" sz="1800" b="1" dirty="0" smtClean="0"/>
              <a:t>Bruce Brasnett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TW" sz="1800" b="1" dirty="0" smtClean="0"/>
              <a:t>Canadian Meteorological Centre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TW" sz="1800" b="1" dirty="0" smtClean="0"/>
              <a:t>May, 2014</a:t>
            </a:r>
          </a:p>
        </p:txBody>
      </p:sp>
      <p:pic>
        <p:nvPicPr>
          <p:cNvPr id="3076" name="Picture 11" descr="top_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4" descr="fip_can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5888"/>
            <a:ext cx="8229600" cy="72231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6666"/>
                </a:solidFill>
              </a:rPr>
              <a:t>ACSPO VIIRS L2P Datasets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Received courtesy of colleagues at STAR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Two periods: 1 Jan – 31 Mar 2014 &amp; 15 Aug – 9 Sep 2013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Experiments carried out assimilating VIIRS data only and VIIRS data in combination with other satellite products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Rely on independent data from Argo floats to verify results (Argo floats do not sample coastal regions or marginal seas)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716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0"/>
            <a:ext cx="8229600" cy="72231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6666"/>
                </a:solidFill>
              </a:rPr>
              <a:t>Assessing relative value of 2 VIIRS datasets: NAVO vs. ACSPO</a:t>
            </a:r>
          </a:p>
        </p:txBody>
      </p:sp>
      <p:pic>
        <p:nvPicPr>
          <p:cNvPr id="10243" name="Picture 4" descr="fig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8113" y="1143000"/>
            <a:ext cx="6646862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838200" y="5805488"/>
            <a:ext cx="7467600" cy="369332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Using ACSPO </a:t>
            </a:r>
            <a:r>
              <a:rPr lang="en-US" b="1" dirty="0" smtClean="0">
                <a:solidFill>
                  <a:schemeClr val="bg1"/>
                </a:solidFill>
              </a:rPr>
              <a:t>improves CMC assimilation, at all latitudes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3716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229600" cy="72231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6666"/>
                </a:solidFill>
              </a:rPr>
              <a:t>CMC Summary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ACSPO VIIRS L2P is an excellent product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Daily coverage with this product is very good over internal and coastal waters, in the Tropics, and in the High Latitudes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Based on the Jan – Mar 2014 sample, </a:t>
            </a:r>
            <a:r>
              <a:rPr lang="en-US" sz="2400" dirty="0" smtClean="0"/>
              <a:t>ACSPO VIIRS </a:t>
            </a:r>
            <a:r>
              <a:rPr lang="en-US" sz="2400" dirty="0" smtClean="0"/>
              <a:t>contains more information than either the NAVO VIIRS, OSI-SAF Metop-A or the RSS AMSR2 datasets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CMC assimilated ACSPO VIIRS SST in May 2014, as soon as it was archived at PO.DAAC and NODC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716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2" name="Slide Number Placeholder 1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CB7366F-3547-467E-83EF-A17835A5A8C0}" type="slidenum">
              <a:rPr lang="en-US" sz="1400"/>
              <a:pPr algn="r"/>
              <a:t>16</a:t>
            </a:fld>
            <a:endParaRPr lang="en-US" sz="1400"/>
          </a:p>
        </p:txBody>
      </p:sp>
      <p:sp>
        <p:nvSpPr>
          <p:cNvPr id="2053" name="Line 3"/>
          <p:cNvSpPr>
            <a:spLocks noChangeShapeType="1"/>
          </p:cNvSpPr>
          <p:nvPr/>
        </p:nvSpPr>
        <p:spPr bwMode="auto">
          <a:xfrm>
            <a:off x="13716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Date Placeholder 2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25 February 2015</a:t>
            </a:r>
            <a:endParaRPr lang="en-US">
              <a:latin typeface="Arial" charset="0"/>
            </a:endParaRPr>
          </a:p>
        </p:txBody>
      </p:sp>
      <p:sp>
        <p:nvSpPr>
          <p:cNvPr id="2059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59C431-7660-4827-B339-BCF2219972B2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2060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JPSS and GOES-R SST</a:t>
            </a:r>
            <a:endParaRPr lang="en-US">
              <a:latin typeface="Arial" charset="0"/>
            </a:endParaRPr>
          </a:p>
        </p:txBody>
      </p:sp>
      <p:sp>
        <p:nvSpPr>
          <p:cNvPr id="2061" name="Text Box 8"/>
          <p:cNvSpPr txBox="1">
            <a:spLocks noChangeArrowheads="1"/>
          </p:cNvSpPr>
          <p:nvPr/>
        </p:nvSpPr>
        <p:spPr bwMode="auto">
          <a:xfrm>
            <a:off x="228600" y="990600"/>
            <a:ext cx="39624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b="1"/>
              <a:t>SST is an essential climate variable </a:t>
            </a:r>
          </a:p>
          <a:p>
            <a:pPr>
              <a:spcBef>
                <a:spcPts val="1200"/>
              </a:spcBef>
            </a:pPr>
            <a:r>
              <a:rPr lang="en-US" sz="1400" b="1"/>
              <a:t>VIIRS/ABI unprecedented imagery, accuracy, precision, spatial/temporal resolution lead to superior SST analysis, forecast, applications</a:t>
            </a:r>
          </a:p>
          <a:p>
            <a:pPr>
              <a:spcBef>
                <a:spcPts val="1200"/>
              </a:spcBef>
            </a:pPr>
            <a:r>
              <a:rPr lang="en-US" sz="1400" b="1"/>
              <a:t>JPSS SST is fused with other satellite and in situ SSTs, to produce blended L4 products. GOES-R SST will be included in analyses</a:t>
            </a:r>
          </a:p>
        </p:txBody>
      </p:sp>
      <p:pic>
        <p:nvPicPr>
          <p:cNvPr id="2062" name="Picture 23" descr="VIIRS SST product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275" y="1009650"/>
            <a:ext cx="48101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5" descr="Example of the Fire/Hot Spot Characterization product as derived by the GOES-R Fire/Hot Spot Characterization algorithm using simulated GOES-R ABI 3.9 µm data over Southern California at 1825 UTC on 23 October 2007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81338"/>
            <a:ext cx="30480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Text Box 8"/>
          <p:cNvSpPr txBox="1">
            <a:spLocks noChangeArrowheads="1"/>
          </p:cNvSpPr>
          <p:nvPr/>
        </p:nvSpPr>
        <p:spPr bwMode="auto">
          <a:xfrm>
            <a:off x="4038600" y="4495800"/>
            <a:ext cx="495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b="1" dirty="0" smtClean="0"/>
              <a:t>VIIRS/ABI </a:t>
            </a:r>
            <a:r>
              <a:rPr lang="en-US" sz="1400" b="1" dirty="0"/>
              <a:t>resolution &amp; </a:t>
            </a:r>
            <a:r>
              <a:rPr lang="en-US" sz="1400" b="1" dirty="0" smtClean="0"/>
              <a:t>quality is unique, and allows exploration of new techniques: Pattern </a:t>
            </a:r>
            <a:r>
              <a:rPr lang="en-US" sz="1400" b="1" dirty="0"/>
              <a:t>recognition, </a:t>
            </a:r>
            <a:r>
              <a:rPr lang="en-US" sz="1400" b="1" dirty="0" smtClean="0"/>
              <a:t>Temporal </a:t>
            </a:r>
            <a:r>
              <a:rPr lang="en-US" sz="1400" b="1" dirty="0"/>
              <a:t>analysis, and </a:t>
            </a:r>
            <a:r>
              <a:rPr lang="en-US" sz="1400" b="1" dirty="0" smtClean="0"/>
              <a:t>Radiative transfer methodology</a:t>
            </a:r>
            <a:endParaRPr lang="en-US" sz="1400" b="1" dirty="0"/>
          </a:p>
          <a:p>
            <a:pPr>
              <a:spcBef>
                <a:spcPts val="1200"/>
              </a:spcBef>
            </a:pPr>
            <a:r>
              <a:rPr lang="en-US" sz="1400" b="1" dirty="0" smtClean="0"/>
              <a:t>Continuous monitoring </a:t>
            </a:r>
            <a:r>
              <a:rPr lang="en-US" sz="1400" b="1" dirty="0"/>
              <a:t>and </a:t>
            </a:r>
            <a:r>
              <a:rPr lang="en-US" sz="1400" b="1" dirty="0" smtClean="0"/>
              <a:t>validation of the products in </a:t>
            </a:r>
            <a:r>
              <a:rPr lang="en-US" sz="1400" b="1" dirty="0"/>
              <a:t>near real </a:t>
            </a:r>
            <a:r>
              <a:rPr lang="en-US" sz="1400" b="1" dirty="0" smtClean="0"/>
              <a:t>time is needed, </a:t>
            </a:r>
            <a:r>
              <a:rPr lang="en-US" sz="1400" b="1" dirty="0"/>
              <a:t>for optimal </a:t>
            </a:r>
            <a:r>
              <a:rPr lang="en-US" sz="1400" b="1" dirty="0" smtClean="0"/>
              <a:t>applications</a:t>
            </a:r>
            <a:endParaRPr lang="en-US" sz="1400" b="1" dirty="0"/>
          </a:p>
        </p:txBody>
      </p:sp>
      <p:sp>
        <p:nvSpPr>
          <p:cNvPr id="2065" name="Text Box 8"/>
          <p:cNvSpPr txBox="1">
            <a:spLocks noChangeArrowheads="1"/>
          </p:cNvSpPr>
          <p:nvPr/>
        </p:nvSpPr>
        <p:spPr bwMode="auto">
          <a:xfrm>
            <a:off x="6172200" y="39624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b="1">
                <a:solidFill>
                  <a:schemeClr val="bg1"/>
                </a:solidFill>
              </a:rPr>
              <a:t>S-NPP VIIRS</a:t>
            </a:r>
          </a:p>
        </p:txBody>
      </p:sp>
      <p:sp>
        <p:nvSpPr>
          <p:cNvPr id="2066" name="Text Box 8"/>
          <p:cNvSpPr txBox="1">
            <a:spLocks noChangeArrowheads="1"/>
          </p:cNvSpPr>
          <p:nvPr/>
        </p:nvSpPr>
        <p:spPr bwMode="auto">
          <a:xfrm>
            <a:off x="1625600" y="4081463"/>
            <a:ext cx="1447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b="1">
                <a:solidFill>
                  <a:schemeClr val="bg1"/>
                </a:solidFill>
              </a:rPr>
              <a:t>MSG SEVIRI</a:t>
            </a:r>
          </a:p>
        </p:txBody>
      </p:sp>
      <p:sp>
        <p:nvSpPr>
          <p:cNvPr id="2067" name="Rectangle 4"/>
          <p:cNvSpPr>
            <a:spLocks noChangeArrowheads="1"/>
          </p:cNvSpPr>
          <p:nvPr/>
        </p:nvSpPr>
        <p:spPr bwMode="auto">
          <a:xfrm>
            <a:off x="609600" y="1479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JPSS and GOES-R SST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5"/>
          <p:cNvSpPr>
            <a:spLocks noChangeShapeType="1"/>
          </p:cNvSpPr>
          <p:nvPr/>
        </p:nvSpPr>
        <p:spPr bwMode="auto">
          <a:xfrm>
            <a:off x="13716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685800" y="6858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endParaRPr lang="en-US" sz="900" dirty="0"/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b="1" kern="0" dirty="0" smtClean="0"/>
              <a:t>ACSPO SST and Monitoring </a:t>
            </a:r>
            <a:endParaRPr lang="en-US" sz="2000" b="1" kern="0" dirty="0" smtClean="0"/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2000" kern="0" dirty="0" smtClean="0"/>
              <a:t>JPSS SST: Retrieval and Monitoring in advanced stage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2000" kern="0" dirty="0" smtClean="0"/>
              <a:t>ACSPO retrieval domain and performance statistics comparable, or superior to other community products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2000" kern="0" dirty="0" smtClean="0"/>
              <a:t>JPSS SST used in blended products (NOAA geo-polar blended, CMC L4; UK MO OSTIA, BoM GAMSSA, JMA MGD)</a:t>
            </a:r>
            <a:endParaRPr lang="en-US" sz="2000" kern="0" dirty="0" smtClean="0"/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2000" dirty="0" smtClean="0"/>
              <a:t>Focus on users – </a:t>
            </a:r>
            <a:r>
              <a:rPr lang="en-US" sz="2000" dirty="0" smtClean="0"/>
              <a:t>working </a:t>
            </a:r>
            <a:r>
              <a:rPr lang="en-US" sz="2000" dirty="0" smtClean="0"/>
              <a:t>individually, </a:t>
            </a:r>
            <a:r>
              <a:rPr lang="en-US" sz="2000" dirty="0" smtClean="0"/>
              <a:t>addressing </a:t>
            </a:r>
            <a:r>
              <a:rPr lang="en-US" sz="2000" dirty="0" smtClean="0"/>
              <a:t>concerns</a:t>
            </a:r>
            <a:endParaRPr lang="en-US" sz="2000" kern="0" dirty="0" smtClean="0"/>
          </a:p>
          <a:p>
            <a:pPr marL="692150" lvl="1" indent="-292100">
              <a:spcBef>
                <a:spcPts val="400"/>
              </a:spcBef>
            </a:pPr>
            <a:endParaRPr lang="en-US" sz="1100" dirty="0"/>
          </a:p>
          <a:p>
            <a:pPr marL="285750" indent="-285750">
              <a:spcBef>
                <a:spcPts val="400"/>
              </a:spcBef>
              <a:buFont typeface="Wingdings" pitchFamily="-84" charset="2"/>
              <a:buNone/>
            </a:pPr>
            <a:r>
              <a:rPr lang="en-US" sz="2000" b="1" kern="0" dirty="0" smtClean="0"/>
              <a:t>Geo work underway</a:t>
            </a:r>
            <a:endParaRPr lang="en-US" sz="2000" b="1" kern="0" dirty="0" smtClean="0"/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900" dirty="0" smtClean="0"/>
              <a:t>Himawari SST Project </a:t>
            </a:r>
            <a:endParaRPr lang="en-US" sz="1900" dirty="0" smtClean="0"/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900" dirty="0" smtClean="0"/>
              <a:t>Consolidation of Geo/Polar ACSPO SST codes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900" dirty="0" smtClean="0"/>
              <a:t>Incorporation of Geo SST in NOAA SST Monitoring</a:t>
            </a:r>
          </a:p>
          <a:p>
            <a:pPr marL="692150" lvl="1" indent="-292100">
              <a:spcBef>
                <a:spcPts val="400"/>
              </a:spcBef>
            </a:pPr>
            <a:endParaRPr lang="en-US" sz="1100" dirty="0" smtClean="0"/>
          </a:p>
          <a:p>
            <a:pPr marL="282575" lvl="1" indent="-282575">
              <a:spcBef>
                <a:spcPts val="400"/>
              </a:spcBef>
            </a:pPr>
            <a:r>
              <a:rPr lang="en-US" sz="2000" b="1" kern="0" dirty="0" smtClean="0"/>
              <a:t>Polar </a:t>
            </a:r>
            <a:r>
              <a:rPr lang="en-US" sz="2000" b="1" kern="0" dirty="0" smtClean="0"/>
              <a:t>w</a:t>
            </a:r>
            <a:r>
              <a:rPr lang="en-US" sz="2000" b="1" kern="0" dirty="0" smtClean="0"/>
              <a:t>ork underway</a:t>
            </a:r>
            <a:endParaRPr lang="en-US" sz="1900" dirty="0" smtClean="0"/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900" dirty="0" smtClean="0"/>
              <a:t>Generation </a:t>
            </a:r>
            <a:r>
              <a:rPr lang="en-US" sz="1900" dirty="0" smtClean="0"/>
              <a:t>of JPSS </a:t>
            </a:r>
            <a:r>
              <a:rPr lang="en-US" sz="1900" dirty="0" smtClean="0"/>
              <a:t>L3 </a:t>
            </a:r>
            <a:r>
              <a:rPr lang="en-US" sz="1900" dirty="0" smtClean="0"/>
              <a:t>(requested by CMC, UK MO, BoM, JMA)</a:t>
            </a:r>
            <a:endParaRPr lang="en-US" sz="1900" dirty="0" smtClean="0"/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900" dirty="0" smtClean="0"/>
              <a:t>Reprocessing L2 and L3 back </a:t>
            </a:r>
            <a:r>
              <a:rPr lang="en-US" sz="1900" dirty="0" smtClean="0"/>
              <a:t>to Jan 2012 </a:t>
            </a:r>
            <a:r>
              <a:rPr lang="en-US" sz="1900" dirty="0" smtClean="0"/>
              <a:t>and</a:t>
            </a:r>
            <a:r>
              <a:rPr lang="en-US" sz="1900" dirty="0" smtClean="0"/>
              <a:t> Archival</a:t>
            </a:r>
            <a:endParaRPr lang="en-US" sz="1900" dirty="0" smtClean="0"/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endParaRPr lang="en-US" sz="1000" dirty="0" smtClean="0"/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endParaRPr lang="en-US" sz="1900" dirty="0" smtClean="0"/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endParaRPr lang="en-US" sz="1900" dirty="0" smtClean="0"/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endParaRPr lang="en-US" sz="1900" dirty="0" smtClean="0"/>
          </a:p>
        </p:txBody>
      </p:sp>
      <p:sp>
        <p:nvSpPr>
          <p:cNvPr id="15365" name="Rectangle 19"/>
          <p:cNvSpPr>
            <a:spLocks noChangeArrowheads="1"/>
          </p:cNvSpPr>
          <p:nvPr/>
        </p:nvSpPr>
        <p:spPr bwMode="auto">
          <a:xfrm>
            <a:off x="76200" y="2286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66"/>
                </a:solidFill>
              </a:rPr>
              <a:t>Conclusion and Ongoing Work</a:t>
            </a:r>
            <a:endParaRPr lang="en-US" sz="2800" b="1" dirty="0">
              <a:solidFill>
                <a:srgbClr val="006666"/>
              </a:solidFill>
            </a:endParaRPr>
          </a:p>
        </p:txBody>
      </p:sp>
      <p:sp>
        <p:nvSpPr>
          <p:cNvPr id="15366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</a:rPr>
              <a:t>25 February 2015</a:t>
            </a:r>
            <a:endParaRPr lang="en-US">
              <a:latin typeface="Arial" pitchFamily="-84" charset="0"/>
            </a:endParaRPr>
          </a:p>
        </p:txBody>
      </p:sp>
      <p:sp>
        <p:nvSpPr>
          <p:cNvPr id="1536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B1545A-3164-B34B-A559-303DB36FEF08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5368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-84" charset="0"/>
              </a:rPr>
              <a:t>JPSS and GOES-R SST</a:t>
            </a:r>
            <a:endParaRPr lang="en-US" dirty="0">
              <a:latin typeface="Arial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3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6" name="Rectangle 19"/>
          <p:cNvSpPr>
            <a:spLocks noChangeArrowheads="1"/>
          </p:cNvSpPr>
          <p:nvPr/>
        </p:nvSpPr>
        <p:spPr bwMode="auto">
          <a:xfrm>
            <a:off x="381000" y="1447800"/>
            <a:ext cx="8077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Thank You!</a:t>
            </a: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b="1" dirty="0" smtClean="0"/>
              <a:t>Questions?</a:t>
            </a:r>
          </a:p>
          <a:p>
            <a:pPr algn="ctr"/>
            <a:r>
              <a:rPr lang="en-US" sz="2800" b="1" dirty="0" smtClean="0">
                <a:hlinkClick r:id="rId3"/>
              </a:rPr>
              <a:t>Alex.Ignatov@noaa.gov</a:t>
            </a:r>
            <a:r>
              <a:rPr lang="en-US" sz="2800" b="1" dirty="0" smtClean="0"/>
              <a:t>   </a:t>
            </a:r>
          </a:p>
        </p:txBody>
      </p:sp>
      <p:sp>
        <p:nvSpPr>
          <p:cNvPr id="819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 February 2015</a:t>
            </a:r>
            <a:endParaRPr lang="en-US" smtClean="0"/>
          </a:p>
        </p:txBody>
      </p:sp>
      <p:sp>
        <p:nvSpPr>
          <p:cNvPr id="81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C6AC14-1DE4-43FA-BE86-A5A6CEF2CFF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199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JPSS and GOES-R SST</a:t>
            </a:r>
            <a:endParaRPr lang="en-US" smtClean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8288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6" name="Rectangle 19"/>
          <p:cNvSpPr>
            <a:spLocks noChangeArrowheads="1"/>
          </p:cNvSpPr>
          <p:nvPr/>
        </p:nvSpPr>
        <p:spPr bwMode="auto">
          <a:xfrm>
            <a:off x="381000" y="1660029"/>
            <a:ext cx="8077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Back Up Slides</a:t>
            </a:r>
            <a:endParaRPr lang="en-US" sz="4000" b="1" dirty="0" smtClean="0">
              <a:solidFill>
                <a:srgbClr val="0000FF"/>
              </a:solidFill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819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 February 2015</a:t>
            </a:r>
            <a:endParaRPr lang="en-US" smtClean="0"/>
          </a:p>
        </p:txBody>
      </p:sp>
      <p:sp>
        <p:nvSpPr>
          <p:cNvPr id="81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C6AC14-1DE4-43FA-BE86-A5A6CEF2CFF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9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JPSS and GOES-R SST</a:t>
            </a:r>
            <a:endParaRPr lang="en-US" smtClean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8288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5"/>
          <p:cNvSpPr>
            <a:spLocks noChangeShapeType="1"/>
          </p:cNvSpPr>
          <p:nvPr/>
        </p:nvSpPr>
        <p:spPr bwMode="auto">
          <a:xfrm>
            <a:off x="18288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19"/>
          <p:cNvSpPr>
            <a:spLocks noChangeArrowheads="1"/>
          </p:cNvSpPr>
          <p:nvPr/>
        </p:nvSpPr>
        <p:spPr bwMode="auto">
          <a:xfrm>
            <a:off x="1066800" y="2286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Outline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9200" y="990600"/>
            <a:ext cx="762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en-US" sz="2000" b="1" kern="0" dirty="0" smtClean="0">
                <a:cs typeface="Times New Roman" pitchFamily="18" charset="0"/>
              </a:rPr>
              <a:t>JPSS SST</a:t>
            </a:r>
            <a:endParaRPr lang="en-US" b="1" kern="0" dirty="0" smtClean="0"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Tx/>
              <a:buChar char="–"/>
              <a:defRPr/>
            </a:pPr>
            <a:r>
              <a:rPr lang="en-US" kern="0" dirty="0" smtClean="0">
                <a:cs typeface="Times New Roman" pitchFamily="18" charset="0"/>
              </a:rPr>
              <a:t>From </a:t>
            </a:r>
            <a:r>
              <a:rPr lang="en-US" kern="0" dirty="0" smtClean="0">
                <a:cs typeface="Times New Roman" pitchFamily="18" charset="0"/>
              </a:rPr>
              <a:t>POES/EOS to JPSS (via NPOESS)</a:t>
            </a:r>
            <a:endParaRPr lang="en-US" kern="0" dirty="0" smtClean="0"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Tx/>
              <a:buChar char="–"/>
              <a:defRPr/>
            </a:pPr>
            <a:r>
              <a:rPr lang="en-US" kern="0" dirty="0" smtClean="0">
                <a:cs typeface="Times New Roman" pitchFamily="18" charset="0"/>
              </a:rPr>
              <a:t>JPSS SST Product – </a:t>
            </a:r>
            <a:r>
              <a:rPr lang="en-US" kern="0" dirty="0" smtClean="0">
                <a:cs typeface="Times New Roman" pitchFamily="18" charset="0"/>
              </a:rPr>
              <a:t>ACSPO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kern="0" dirty="0" smtClean="0">
                <a:cs typeface="Times New Roman" pitchFamily="18" charset="0"/>
              </a:rPr>
              <a:t>	</a:t>
            </a:r>
            <a:r>
              <a:rPr lang="en-US" kern="0" dirty="0" smtClean="0">
                <a:cs typeface="Times New Roman" pitchFamily="18" charset="0"/>
              </a:rPr>
              <a:t>(</a:t>
            </a:r>
            <a:r>
              <a:rPr lang="en-US" i="1" kern="0" dirty="0" smtClean="0">
                <a:cs typeface="Times New Roman" pitchFamily="18" charset="0"/>
              </a:rPr>
              <a:t>Advanced Clear-Sky Processor for Oceans</a:t>
            </a:r>
            <a:r>
              <a:rPr lang="en-US" kern="0" dirty="0" smtClean="0">
                <a:cs typeface="Times New Roman" pitchFamily="18" charset="0"/>
              </a:rPr>
              <a:t>)</a:t>
            </a:r>
            <a:endParaRPr lang="en-US" kern="0" dirty="0" smtClean="0"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Tx/>
              <a:buChar char="–"/>
              <a:defRPr/>
            </a:pPr>
            <a:r>
              <a:rPr lang="en-US" kern="0" dirty="0" smtClean="0">
                <a:cs typeface="Times New Roman" pitchFamily="18" charset="0"/>
              </a:rPr>
              <a:t>ACSPO SST </a:t>
            </a:r>
            <a:r>
              <a:rPr lang="en-US" kern="0" dirty="0" smtClean="0">
                <a:cs typeface="Times New Roman" pitchFamily="18" charset="0"/>
              </a:rPr>
              <a:t>replaces the initial “IDPS </a:t>
            </a:r>
            <a:r>
              <a:rPr lang="en-US" kern="0" dirty="0" smtClean="0">
                <a:cs typeface="Times New Roman" pitchFamily="18" charset="0"/>
              </a:rPr>
              <a:t>SST </a:t>
            </a:r>
            <a:r>
              <a:rPr lang="en-US" kern="0" dirty="0" smtClean="0">
                <a:cs typeface="Times New Roman" pitchFamily="18" charset="0"/>
              </a:rPr>
              <a:t>EDR”</a:t>
            </a:r>
            <a:endParaRPr lang="en-US" kern="0" dirty="0" smtClean="0"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Tx/>
              <a:buChar char="–"/>
              <a:defRPr/>
            </a:pPr>
            <a:r>
              <a:rPr lang="en-US" kern="0" dirty="0" smtClean="0">
                <a:cs typeface="Times New Roman" pitchFamily="18" charset="0"/>
              </a:rPr>
              <a:t>NOAA </a:t>
            </a:r>
            <a:r>
              <a:rPr lang="en-US" kern="0" dirty="0" smtClean="0">
                <a:cs typeface="Times New Roman" pitchFamily="18" charset="0"/>
              </a:rPr>
              <a:t>SST </a:t>
            </a:r>
            <a:r>
              <a:rPr lang="en-US" kern="0" dirty="0" smtClean="0">
                <a:cs typeface="Times New Roman" pitchFamily="18" charset="0"/>
              </a:rPr>
              <a:t>Monitoring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Tx/>
              <a:buChar char="–"/>
              <a:defRPr/>
            </a:pPr>
            <a:r>
              <a:rPr lang="en-US" kern="0" dirty="0" smtClean="0">
                <a:cs typeface="Times New Roman" pitchFamily="18" charset="0"/>
              </a:rPr>
              <a:t>Users</a:t>
            </a:r>
            <a:endParaRPr lang="en-US" kern="0" dirty="0" smtClean="0"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defRPr/>
            </a:pPr>
            <a:endParaRPr lang="en-US" sz="1000" b="1" kern="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defRPr/>
            </a:pPr>
            <a:endParaRPr lang="en-US" sz="1000" b="1" kern="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GOES-R SST: Work in progress</a:t>
            </a:r>
            <a:endParaRPr lang="en-US" b="1" kern="0" dirty="0" smtClean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Tx/>
              <a:buChar char="–"/>
              <a:defRPr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Himawari-8 SST Project</a:t>
            </a:r>
            <a:endParaRPr lang="en-US" kern="0" dirty="0" smtClean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Tx/>
              <a:buChar char="–"/>
              <a:defRPr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NOAA SST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Monitoring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is updated to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include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Geo</a:t>
            </a:r>
            <a:endParaRPr lang="en-US" kern="0" dirty="0" smtClean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Tx/>
              <a:buChar char="–"/>
              <a:defRPr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Polar and Geo ACSPO codes are consolidated</a:t>
            </a:r>
            <a:endParaRPr lang="en-US" kern="0" dirty="0" smtClean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125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 February 2015</a:t>
            </a:r>
            <a:endParaRPr lang="en-US" smtClean="0"/>
          </a:p>
        </p:txBody>
      </p:sp>
      <p:sp>
        <p:nvSpPr>
          <p:cNvPr id="512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D0614-8155-45C6-87F6-B6330E83D40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7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JPSS and GOES-R SST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6" name="Rectangle 19"/>
          <p:cNvSpPr>
            <a:spLocks noChangeArrowheads="1"/>
          </p:cNvSpPr>
          <p:nvPr/>
        </p:nvSpPr>
        <p:spPr bwMode="auto">
          <a:xfrm>
            <a:off x="381000" y="168908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Examples of </a:t>
            </a:r>
            <a:r>
              <a:rPr lang="en-US" sz="2800" b="1" dirty="0" smtClean="0">
                <a:solidFill>
                  <a:srgbClr val="0000FF"/>
                </a:solidFill>
              </a:rPr>
              <a:t>ACSPO Imagery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819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 February 2015</a:t>
            </a:r>
            <a:endParaRPr lang="en-US" smtClean="0"/>
          </a:p>
        </p:txBody>
      </p:sp>
      <p:sp>
        <p:nvSpPr>
          <p:cNvPr id="81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C6AC14-1DE4-43FA-BE86-A5A6CEF2CFF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199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JPSS and GOES-R SST</a:t>
            </a:r>
            <a:endParaRPr lang="en-US" smtClean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8288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2EDAA-A523-4A3B-9BC6-C55F5D00701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 descr="ACSPO_V2.30b01_NPP_VIIRS_2014-01-18_1810-1819_20140314.184153_ACSP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112" y="457200"/>
            <a:ext cx="8105775" cy="5838825"/>
          </a:xfrm>
          <a:prstGeom prst="rect">
            <a:avLst/>
          </a:prstGeom>
        </p:spPr>
      </p:pic>
      <p:pic>
        <p:nvPicPr>
          <p:cNvPr id="6" name="Picture 4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41" y="5594551"/>
            <a:ext cx="600584" cy="60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19200" y="5715000"/>
            <a:ext cx="1295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ACSPO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810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Florida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256401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 smtClean="0"/>
              <a:t>ACSPO_V2.30b01_NPP_VIIRS_2014-01-18_1810-1819_20140314.184153_NAVO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ignatov\AppData\Local\Temp\1\scp26757\net\www\aftp\pub\sod\osb\ykihai\VIIRS_ACSPO_NAVO_Samples\ACSPO_V2.30b01_NPP_VIIRS_2014-01-18_0440-0450_20140314.145310_ACSP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96" y="1179576"/>
            <a:ext cx="8078153" cy="4919186"/>
          </a:xfrm>
          <a:prstGeom prst="rect">
            <a:avLst/>
          </a:prstGeom>
          <a:noFill/>
        </p:spPr>
      </p:pic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February 2015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JPSS and GOES-R SST</a:t>
            </a:r>
            <a:endParaRPr lang="en-US" dirty="0"/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2F3F00-1859-4568-B6B4-A3F3CBDEC87B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12" name="Picture 4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5423101"/>
            <a:ext cx="600584" cy="60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86400" y="472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Korea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3810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China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5562600"/>
            <a:ext cx="1295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ACSPO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866001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 smtClean="0"/>
              <a:t>ACSPO_V2.30b01_NPP_VIIRS_2014-01-18_0440-0450_20140314.145310_NAVO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2EDAA-A523-4A3B-9BC6-C55F5D00701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 descr="ACSPO_V2.30b01_NPP_VIIRS_2014-01-18_1440-1450_20140314.174252_ACSPO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" y="457200"/>
            <a:ext cx="8115300" cy="5838825"/>
          </a:xfrm>
          <a:prstGeom prst="rect">
            <a:avLst/>
          </a:prstGeom>
        </p:spPr>
      </p:pic>
      <p:pic>
        <p:nvPicPr>
          <p:cNvPr id="7" name="Picture 4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41" y="5594551"/>
            <a:ext cx="600584" cy="60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9200" y="5715000"/>
            <a:ext cx="1295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ACSPO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3429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Africa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256401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 smtClean="0"/>
              <a:t>ACSPO_V2.30b01_NPP_VIIRS_2014-01-18_1440-1450_20140314.174252_NAVO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6" name="Rectangle 19"/>
          <p:cNvSpPr>
            <a:spLocks noChangeArrowheads="1"/>
          </p:cNvSpPr>
          <p:nvPr/>
        </p:nvSpPr>
        <p:spPr bwMode="auto">
          <a:xfrm>
            <a:off x="381000" y="1689080"/>
            <a:ext cx="807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ACSPO </a:t>
            </a:r>
            <a:r>
              <a:rPr lang="en-US" sz="2800" b="1" dirty="0" smtClean="0">
                <a:solidFill>
                  <a:srgbClr val="0000FF"/>
                </a:solidFill>
              </a:rPr>
              <a:t>destriping </a:t>
            </a:r>
            <a:r>
              <a:rPr lang="en-US" sz="2800" b="1" dirty="0" smtClean="0">
                <a:solidFill>
                  <a:srgbClr val="0000FF"/>
                </a:solidFill>
              </a:rPr>
              <a:t>capability</a:t>
            </a: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b="1" dirty="0" smtClean="0"/>
              <a:t>Currently under testing for NOAA Operations</a:t>
            </a:r>
          </a:p>
        </p:txBody>
      </p:sp>
      <p:sp>
        <p:nvSpPr>
          <p:cNvPr id="819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 February 2015</a:t>
            </a:r>
            <a:endParaRPr lang="en-US" smtClean="0"/>
          </a:p>
        </p:txBody>
      </p:sp>
      <p:sp>
        <p:nvSpPr>
          <p:cNvPr id="81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C6AC14-1DE4-43FA-BE86-A5A6CEF2CFF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9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JPSS and GOES-R SST</a:t>
            </a:r>
            <a:endParaRPr lang="en-US" smtClean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8288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400" b="1" smtClean="0">
                <a:solidFill>
                  <a:srgbClr val="FF0000"/>
                </a:solidFill>
              </a:rPr>
              <a:t>DAY</a:t>
            </a:r>
            <a:r>
              <a:rPr lang="en-US" sz="2400" b="1" smtClean="0"/>
              <a:t> – SST from original BTs in M15 and M16</a:t>
            </a:r>
          </a:p>
        </p:txBody>
      </p:sp>
      <p:pic>
        <p:nvPicPr>
          <p:cNvPr id="16387" name="Content Placeholder 4" descr="ACSPO_V2.30_NPP_VIIRS_2014-04-10_2130-2140_20140417.035531_M1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4150" y="930275"/>
            <a:ext cx="8797925" cy="4768850"/>
          </a:xfrm>
        </p:spPr>
      </p:pic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553AEA-E84A-4D14-89E5-C37B6A2B9F9C}" type="slidenum">
              <a:rPr lang="en-US" smtClean="0">
                <a:ea typeface="MS PGothic" pitchFamily="34" charset="-128"/>
              </a:rPr>
              <a:pPr/>
              <a:t>25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3400" y="5791200"/>
            <a:ext cx="79248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/>
            <a:r>
              <a:rPr lang="en-US" b="1" i="1" dirty="0" smtClean="0">
                <a:solidFill>
                  <a:schemeClr val="bg1"/>
                </a:solidFill>
              </a:rPr>
              <a:t>Striping affects quality of SST imagery and Ocean Dynamics Analyses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400" b="1" smtClean="0">
                <a:solidFill>
                  <a:srgbClr val="FF0000"/>
                </a:solidFill>
              </a:rPr>
              <a:t>DAY</a:t>
            </a:r>
            <a:r>
              <a:rPr lang="en-US" sz="2400" b="1" smtClean="0"/>
              <a:t> – SST from destriped BTs in M15 and M16</a:t>
            </a:r>
          </a:p>
        </p:txBody>
      </p:sp>
      <p:pic>
        <p:nvPicPr>
          <p:cNvPr id="17411" name="Content Placeholder 4" descr="ACSPO_V2.30_NPP_VIIRS_2014-04-10_2130-2140_20140417.035531_M1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4150" y="930275"/>
            <a:ext cx="8797925" cy="4768850"/>
          </a:xfrm>
        </p:spPr>
      </p:pic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6D8375-06BA-4EE1-8C93-899C75F88743}" type="slidenum">
              <a:rPr lang="en-US" smtClean="0">
                <a:ea typeface="MS PGothic" pitchFamily="34" charset="-128"/>
              </a:rPr>
              <a:pPr/>
              <a:t>26</a:t>
            </a:fld>
            <a:endParaRPr lang="en-US" dirty="0" smtClean="0">
              <a:ea typeface="MS PGothic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February 2015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3400" y="5791200"/>
            <a:ext cx="79248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/>
            <a:r>
              <a:rPr lang="en-US" b="1" i="1" dirty="0" smtClean="0">
                <a:solidFill>
                  <a:schemeClr val="bg1"/>
                </a:solidFill>
              </a:rPr>
              <a:t>Destriping is applied to brightness temperatures and improves SST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6" name="Rectangle 19"/>
          <p:cNvSpPr>
            <a:spLocks noChangeArrowheads="1"/>
          </p:cNvSpPr>
          <p:nvPr/>
        </p:nvSpPr>
        <p:spPr bwMode="auto">
          <a:xfrm>
            <a:off x="381000" y="168908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VIIRS vs. AVHRR and MODIS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819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 February 2015</a:t>
            </a:r>
            <a:endParaRPr lang="en-US" smtClean="0"/>
          </a:p>
        </p:txBody>
      </p:sp>
      <p:sp>
        <p:nvSpPr>
          <p:cNvPr id="81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C6AC14-1DE4-43FA-BE86-A5A6CEF2CFF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199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JPSS and GOES-R SST</a:t>
            </a:r>
            <a:endParaRPr lang="en-US" smtClean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8288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6"/>
          <p:cNvGraphicFramePr>
            <a:graphicFrameLocks noGrp="1"/>
          </p:cNvGraphicFramePr>
          <p:nvPr/>
        </p:nvGraphicFramePr>
        <p:xfrm>
          <a:off x="1143000" y="838200"/>
          <a:ext cx="6934200" cy="5331271"/>
        </p:xfrm>
        <a:graphic>
          <a:graphicData uri="http://schemas.openxmlformats.org/drawingml/2006/table">
            <a:tbl>
              <a:tblPr/>
              <a:tblGrid>
                <a:gridCol w="1733550"/>
                <a:gridCol w="1733550"/>
                <a:gridCol w="1733550"/>
                <a:gridCol w="17335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AVHRR FRAC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File compression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Swath width, km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Pixel size @Nadir, km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of FOVs (Pixels) per scan line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of Detectors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of push brooms per 5 min interval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of scan lines      per  5 min interval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3,600*1=3,600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203*10=2,030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167.4*16=2,679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L1b file aggregation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bands + Geo = 1 file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bands = 1file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Geo = 1file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Each band = 1file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Geo = 1file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of L1b files/24hr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alf-orbits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576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× 5min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~4,000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× 86sec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(3 bands+1 geo)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32827" name="Rectangle 19"/>
          <p:cNvSpPr>
            <a:spLocks noChangeArrowheads="1"/>
          </p:cNvSpPr>
          <p:nvPr/>
        </p:nvSpPr>
        <p:spPr bwMode="auto">
          <a:xfrm>
            <a:off x="685800" y="2286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AVHRR, MODIS and VIIRS </a:t>
            </a:r>
            <a:r>
              <a:rPr lang="en-US" sz="2400" b="1" dirty="0"/>
              <a:t>Characteristics</a:t>
            </a:r>
          </a:p>
        </p:txBody>
      </p:sp>
      <p:sp>
        <p:nvSpPr>
          <p:cNvPr id="32828" name="Line 5"/>
          <p:cNvSpPr>
            <a:spLocks noChangeShapeType="1"/>
          </p:cNvSpPr>
          <p:nvPr/>
        </p:nvSpPr>
        <p:spPr bwMode="auto">
          <a:xfrm>
            <a:off x="18288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9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 February 2015</a:t>
            </a:r>
            <a:endParaRPr lang="en-US" smtClean="0"/>
          </a:p>
        </p:txBody>
      </p:sp>
      <p:sp>
        <p:nvSpPr>
          <p:cNvPr id="3283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9656D7-8957-481B-AD45-478B5E91C35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2831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JPSS and GOES-R SST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5"/>
          <p:cNvSpPr>
            <a:spLocks noChangeShapeType="1"/>
          </p:cNvSpPr>
          <p:nvPr/>
        </p:nvSpPr>
        <p:spPr bwMode="auto">
          <a:xfrm>
            <a:off x="18288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" name="Group 76"/>
          <p:cNvGraphicFramePr>
            <a:graphicFrameLocks noGrp="1"/>
          </p:cNvGraphicFramePr>
          <p:nvPr/>
        </p:nvGraphicFramePr>
        <p:xfrm>
          <a:off x="381000" y="762000"/>
          <a:ext cx="8118521" cy="5537364"/>
        </p:xfrm>
        <a:graphic>
          <a:graphicData uri="http://schemas.openxmlformats.org/drawingml/2006/table">
            <a:tbl>
              <a:tblPr/>
              <a:tblGrid>
                <a:gridCol w="755197"/>
                <a:gridCol w="1132795"/>
                <a:gridCol w="872037"/>
                <a:gridCol w="1208314"/>
                <a:gridCol w="906236"/>
                <a:gridCol w="1132795"/>
                <a:gridCol w="906236"/>
                <a:gridCol w="1204911"/>
              </a:tblGrid>
              <a:tr h="4167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VIIRS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MODIS – Aqua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AVHRR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(A)ATSR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7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µm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NEDT, K @300K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µm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NEDT, K @300K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µm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NEDT, K @300K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µm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NEDT, K @300K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528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0.08-0.35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6090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available on VIIRS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  <a:alpha val="4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Used by U. Miami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 producing MO(Y)D28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  <a:alpha val="45000"/>
                      </a:schemeClr>
                    </a:solidFill>
                  </a:tcPr>
                </a:tc>
              </a:tr>
              <a:tr h="609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Currently not used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</a:tr>
              <a:tr h="609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8.55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Currently not used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45000"/>
                      </a:schemeClr>
                    </a:solidFill>
                  </a:tcPr>
                </a:tc>
              </a:tr>
              <a:tr h="609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0.03-0.10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609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0.08-0.13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6090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On-Orbit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Cao and VIIRS SDR Team,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hlinkClick r:id="rId3"/>
                        </a:rPr>
                        <a:t>https://cs.star.nesdis.noaa.gov/NCC/VIIRS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Xiong et al., IEEE/TGRS, 2009;  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Trishchenko et al., JGR, 2002 (NOAA9-16);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Merchant and Embury, Personal communication, 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1823" name="Rectangle 19"/>
          <p:cNvSpPr>
            <a:spLocks noChangeArrowheads="1"/>
          </p:cNvSpPr>
          <p:nvPr/>
        </p:nvSpPr>
        <p:spPr bwMode="auto">
          <a:xfrm>
            <a:off x="304800" y="2286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/>
              <a:t>NEdT</a:t>
            </a:r>
            <a:r>
              <a:rPr lang="en-US" sz="2400" b="1" dirty="0" smtClean="0"/>
              <a:t> in SST Bands </a:t>
            </a:r>
            <a:r>
              <a:rPr lang="en-US" sz="2400" b="1" dirty="0"/>
              <a:t>(BB-based; </a:t>
            </a:r>
            <a:r>
              <a:rPr lang="en-US" sz="2400" b="1" dirty="0" smtClean="0"/>
              <a:t>Not aggregated </a:t>
            </a:r>
            <a:r>
              <a:rPr lang="en-US" sz="2400" b="1" dirty="0"/>
              <a:t>pixels)</a:t>
            </a:r>
          </a:p>
        </p:txBody>
      </p:sp>
      <p:sp>
        <p:nvSpPr>
          <p:cNvPr id="31824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 February 2015</a:t>
            </a:r>
            <a:endParaRPr lang="en-US" smtClean="0"/>
          </a:p>
        </p:txBody>
      </p:sp>
      <p:sp>
        <p:nvSpPr>
          <p:cNvPr id="3182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CADE2B-B9B7-4A33-84CA-7BB22D51163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1826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JPSS and GOES-R SST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3716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8" name="Rectangle 17"/>
          <p:cNvSpPr>
            <a:spLocks noChangeArrowheads="1"/>
          </p:cNvSpPr>
          <p:nvPr/>
        </p:nvSpPr>
        <p:spPr bwMode="auto">
          <a:xfrm>
            <a:off x="762000" y="914400"/>
            <a:ext cx="723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JPSS – Joint Polar Satellite System (1:30 am/pm orbit)</a:t>
            </a:r>
          </a:p>
          <a:p>
            <a:pPr marL="692150" lvl="1" indent="-292100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 smtClean="0"/>
              <a:t>S-NPP (Oct’2011)</a:t>
            </a:r>
          </a:p>
          <a:p>
            <a:pPr marL="692150" lvl="1" indent="-292100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 smtClean="0"/>
              <a:t>J1 (2017), J2 (2023)</a:t>
            </a:r>
          </a:p>
          <a:p>
            <a:pPr marL="692150" lvl="1" indent="-292100">
              <a:spcBef>
                <a:spcPts val="600"/>
              </a:spcBef>
            </a:pPr>
            <a:endParaRPr lang="en-US" sz="900" dirty="0" smtClean="0"/>
          </a:p>
          <a:p>
            <a:pPr marL="285750" indent="-285750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S-NPP </a:t>
            </a:r>
            <a:r>
              <a:rPr lang="en-US" sz="2000" b="1" dirty="0"/>
              <a:t>– The Suomi National Polar-orbiting Partnership</a:t>
            </a:r>
          </a:p>
          <a:p>
            <a:pPr marL="692150" lvl="1" indent="-292100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 smtClean="0"/>
              <a:t>Bridge </a:t>
            </a:r>
            <a:r>
              <a:rPr lang="en-US" dirty="0" smtClean="0"/>
              <a:t>between </a:t>
            </a:r>
            <a:r>
              <a:rPr lang="en-US" dirty="0" smtClean="0"/>
              <a:t>NOAA POES / NASA EOS and JPSS</a:t>
            </a:r>
          </a:p>
          <a:p>
            <a:pPr marL="692150" lvl="1" indent="-292100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 smtClean="0"/>
              <a:t>Successfully </a:t>
            </a:r>
            <a:r>
              <a:rPr lang="en-US" dirty="0"/>
              <a:t>launched on 28 October 2011 </a:t>
            </a:r>
          </a:p>
          <a:p>
            <a:pPr marL="692150" lvl="1" indent="-292100">
              <a:spcBef>
                <a:spcPts val="600"/>
              </a:spcBef>
            </a:pPr>
            <a:endParaRPr lang="en-US" sz="900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VIIRS </a:t>
            </a:r>
            <a:r>
              <a:rPr lang="en-US" sz="2000" b="1" dirty="0"/>
              <a:t>– </a:t>
            </a:r>
            <a:r>
              <a:rPr lang="en-US" sz="2000" b="1" dirty="0" smtClean="0"/>
              <a:t>Visible Infrared Imager Radiometer </a:t>
            </a:r>
            <a:r>
              <a:rPr lang="en-US" sz="2000" b="1" dirty="0"/>
              <a:t>Suite</a:t>
            </a:r>
          </a:p>
          <a:p>
            <a:pPr marL="692150" lvl="1" indent="-292100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 smtClean="0"/>
              <a:t>Replaces </a:t>
            </a:r>
            <a:r>
              <a:rPr lang="en-US" dirty="0" smtClean="0"/>
              <a:t>AVHRR – workhorse onboard NOAA / METOP</a:t>
            </a:r>
          </a:p>
          <a:p>
            <a:pPr marL="692150" lvl="1" indent="-292100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 smtClean="0"/>
              <a:t>Builds </a:t>
            </a:r>
            <a:r>
              <a:rPr lang="en-US" dirty="0"/>
              <a:t>on MODIS heritage: Multispectral, high spatial resolution, high radiometric </a:t>
            </a:r>
            <a:r>
              <a:rPr lang="en-US" dirty="0" smtClean="0"/>
              <a:t>performance </a:t>
            </a:r>
            <a:r>
              <a:rPr lang="en-US" dirty="0" smtClean="0"/>
              <a:t>and imagery</a:t>
            </a:r>
            <a:endParaRPr lang="en-US" dirty="0"/>
          </a:p>
          <a:p>
            <a:pPr marL="692150" lvl="1" indent="-292100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 smtClean="0"/>
              <a:t>VIIRS Data Products</a:t>
            </a:r>
          </a:p>
          <a:p>
            <a:pPr marL="1149350" lvl="2" indent="-292100">
              <a:spcBef>
                <a:spcPts val="300"/>
              </a:spcBef>
              <a:buFontTx/>
              <a:buChar char="-"/>
            </a:pPr>
            <a:r>
              <a:rPr lang="en-US" sz="1600" dirty="0" smtClean="0"/>
              <a:t>RDRs: Raw </a:t>
            </a:r>
            <a:r>
              <a:rPr lang="en-US" sz="1600" dirty="0"/>
              <a:t>Data Records </a:t>
            </a:r>
            <a:r>
              <a:rPr lang="en-US" sz="1600" dirty="0" smtClean="0"/>
              <a:t>(L1A)</a:t>
            </a:r>
          </a:p>
          <a:p>
            <a:pPr marL="1149350" lvl="2" indent="-292100">
              <a:spcBef>
                <a:spcPts val="300"/>
              </a:spcBef>
              <a:buFontTx/>
              <a:buChar char="-"/>
            </a:pPr>
            <a:r>
              <a:rPr lang="en-US" sz="1600" dirty="0" smtClean="0"/>
              <a:t>SDRs: Sensor </a:t>
            </a:r>
            <a:r>
              <a:rPr lang="en-US" sz="1600" dirty="0"/>
              <a:t>Data Records </a:t>
            </a:r>
            <a:r>
              <a:rPr lang="en-US" sz="1600" dirty="0" smtClean="0"/>
              <a:t>(L1B)</a:t>
            </a:r>
          </a:p>
          <a:p>
            <a:pPr marL="1149350" lvl="2" indent="-292100">
              <a:spcBef>
                <a:spcPts val="300"/>
              </a:spcBef>
              <a:buFontTx/>
              <a:buChar char="-"/>
            </a:pPr>
            <a:r>
              <a:rPr lang="en-US" sz="1600" dirty="0" smtClean="0"/>
              <a:t>EDRs: Environmental </a:t>
            </a:r>
            <a:r>
              <a:rPr lang="en-US" sz="1600" dirty="0"/>
              <a:t>Data Records </a:t>
            </a:r>
            <a:r>
              <a:rPr lang="en-US" sz="1600" dirty="0" smtClean="0"/>
              <a:t>(L2</a:t>
            </a:r>
            <a:r>
              <a:rPr lang="en-US" sz="1600" dirty="0"/>
              <a:t>)</a:t>
            </a:r>
          </a:p>
          <a:p>
            <a:pPr marL="692150" lvl="1" indent="-292100">
              <a:spcBef>
                <a:spcPts val="600"/>
              </a:spcBef>
            </a:pPr>
            <a:endParaRPr lang="en-US" sz="1200" dirty="0"/>
          </a:p>
        </p:txBody>
      </p:sp>
      <p:sp>
        <p:nvSpPr>
          <p:cNvPr id="6149" name="Rectangle 19"/>
          <p:cNvSpPr>
            <a:spLocks noChangeArrowheads="1"/>
          </p:cNvSpPr>
          <p:nvPr/>
        </p:nvSpPr>
        <p:spPr bwMode="auto">
          <a:xfrm>
            <a:off x="838200" y="2286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JPSS, S-NPP</a:t>
            </a:r>
            <a:r>
              <a:rPr lang="en-US" sz="2400" b="1" dirty="0"/>
              <a:t>, </a:t>
            </a:r>
            <a:r>
              <a:rPr lang="en-US" sz="2400" b="1" dirty="0" smtClean="0"/>
              <a:t>VIIRS</a:t>
            </a:r>
            <a:endParaRPr lang="en-US" sz="2400" b="1" dirty="0"/>
          </a:p>
        </p:txBody>
      </p:sp>
      <p:sp>
        <p:nvSpPr>
          <p:cNvPr id="6150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 February 2015</a:t>
            </a:r>
            <a:endParaRPr lang="en-US" smtClean="0"/>
          </a:p>
        </p:txBody>
      </p:sp>
      <p:sp>
        <p:nvSpPr>
          <p:cNvPr id="6151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CA91F8-5FA6-4A67-A9CC-094EFA00D12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52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JPSS and GOES-R SST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5"/>
          <p:cNvSpPr>
            <a:spLocks noChangeShapeType="1"/>
          </p:cNvSpPr>
          <p:nvPr/>
        </p:nvSpPr>
        <p:spPr bwMode="auto">
          <a:xfrm>
            <a:off x="18288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" name="Group 76"/>
          <p:cNvGraphicFramePr>
            <a:graphicFrameLocks noGrp="1"/>
          </p:cNvGraphicFramePr>
          <p:nvPr/>
        </p:nvGraphicFramePr>
        <p:xfrm>
          <a:off x="76200" y="966788"/>
          <a:ext cx="8991600" cy="4510236"/>
        </p:xfrm>
        <a:graphic>
          <a:graphicData uri="http://schemas.openxmlformats.org/drawingml/2006/table">
            <a:tbl>
              <a:tblPr/>
              <a:tblGrid>
                <a:gridCol w="2189259"/>
                <a:gridCol w="2189259"/>
                <a:gridCol w="2479482"/>
                <a:gridCol w="2133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Role / Responsibility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NOAA POES, NASA EOS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NPOESS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JPSS (Owned by NOAA, 2010)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62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Platform, Launch Vehicle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Industry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Industry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Industry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572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Instruments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Industry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Industry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Industry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615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Algorithms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Government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Industry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Government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Data Products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Government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Industry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Government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Cal/Val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Government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Industry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Government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Archival &amp; Distribution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Government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Government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Government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213" name="Rectangle 19"/>
          <p:cNvSpPr>
            <a:spLocks noChangeArrowheads="1"/>
          </p:cNvSpPr>
          <p:nvPr/>
        </p:nvSpPr>
        <p:spPr bwMode="auto">
          <a:xfrm>
            <a:off x="685800" y="-762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NPOESS </a:t>
            </a:r>
            <a:r>
              <a:rPr lang="en-US" sz="2400" b="1" dirty="0"/>
              <a:t>Data Products:</a:t>
            </a:r>
          </a:p>
          <a:p>
            <a:pPr algn="ctr"/>
            <a:r>
              <a:rPr lang="en-US" sz="2400" b="1" dirty="0"/>
              <a:t>IDPS – Interface Data Processing Segment</a:t>
            </a:r>
          </a:p>
        </p:txBody>
      </p:sp>
      <p:sp>
        <p:nvSpPr>
          <p:cNvPr id="7214" name="Date Placeholder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 February 2015</a:t>
            </a:r>
            <a:endParaRPr lang="en-US" smtClean="0"/>
          </a:p>
        </p:txBody>
      </p:sp>
      <p:sp>
        <p:nvSpPr>
          <p:cNvPr id="721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432ECF-82D6-4160-BE1C-658E191F75D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216" name="Footer Placeholder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JPSS and GOES-R SST</a:t>
            </a:r>
            <a:endParaRPr lang="en-US" smtClean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85800" y="2819401"/>
            <a:ext cx="8458200" cy="3429000"/>
            <a:chOff x="685800" y="2724302"/>
            <a:chExt cx="8458200" cy="3428267"/>
          </a:xfrm>
        </p:grpSpPr>
        <p:sp>
          <p:nvSpPr>
            <p:cNvPr id="7218" name="Rectangle 17"/>
            <p:cNvSpPr>
              <a:spLocks noChangeArrowheads="1"/>
            </p:cNvSpPr>
            <p:nvPr/>
          </p:nvSpPr>
          <p:spPr bwMode="auto">
            <a:xfrm>
              <a:off x="685800" y="5542904"/>
              <a:ext cx="7848600" cy="609665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7663" lvl="1" indent="-347663">
                <a:spcBef>
                  <a:spcPct val="20000"/>
                </a:spcBef>
                <a:buFont typeface="Wingdings" pitchFamily="2" charset="2"/>
                <a:buChar char="ü"/>
              </a:pPr>
              <a:r>
                <a:rPr lang="en-US" sz="1600" b="1" dirty="0">
                  <a:solidFill>
                    <a:schemeClr val="bg1"/>
                  </a:solidFill>
                </a:rPr>
                <a:t>Algorithms: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NPOESS/IPO/Northrop Grumman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 marL="347663" lvl="1" indent="-347663">
                <a:spcBef>
                  <a:spcPct val="20000"/>
                </a:spcBef>
                <a:buFont typeface="Wingdings" pitchFamily="2" charset="2"/>
                <a:buChar char="ü"/>
              </a:pPr>
              <a:r>
                <a:rPr lang="en-US" sz="1600" b="1" dirty="0">
                  <a:solidFill>
                    <a:schemeClr val="bg1"/>
                  </a:solidFill>
                </a:rPr>
                <a:t>Operational Products: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NPOESS/IPO/Raytheon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600" b="1" dirty="0">
                  <a:solidFill>
                    <a:srgbClr val="FF0000"/>
                  </a:solidFill>
                </a:rPr>
                <a:t>IDPS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(RDR, SDR, EDR)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>
              <a:stCxn id="16" idx="4"/>
            </p:cNvCxnSpPr>
            <p:nvPr/>
          </p:nvCxnSpPr>
          <p:spPr>
            <a:xfrm flipH="1">
              <a:off x="4343400" y="4781261"/>
              <a:ext cx="3657600" cy="838021"/>
            </a:xfrm>
            <a:prstGeom prst="line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858000" y="2724302"/>
              <a:ext cx="2286000" cy="205696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5"/>
          <p:cNvSpPr>
            <a:spLocks noChangeShapeType="1"/>
          </p:cNvSpPr>
          <p:nvPr/>
        </p:nvSpPr>
        <p:spPr bwMode="auto">
          <a:xfrm>
            <a:off x="13716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685800" y="7620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ts val="400"/>
              </a:spcBef>
              <a:buFont typeface="Wingdings" pitchFamily="-84" charset="2"/>
              <a:buNone/>
            </a:pPr>
            <a:r>
              <a:rPr lang="en-US" sz="2000" b="1" i="1" dirty="0" smtClean="0">
                <a:solidFill>
                  <a:srgbClr val="00FF00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ACSPO</a:t>
            </a:r>
            <a:r>
              <a:rPr lang="en-US" sz="1900" b="1" i="1" dirty="0" smtClean="0">
                <a:solidFill>
                  <a:srgbClr val="0000FF"/>
                </a:solidFill>
              </a:rPr>
              <a:t> </a:t>
            </a:r>
            <a:r>
              <a:rPr lang="en-US" sz="1900" b="1" i="1" dirty="0" smtClean="0"/>
              <a:t>–</a:t>
            </a:r>
            <a:r>
              <a:rPr lang="en-US" sz="1900" b="1" i="1" dirty="0" smtClean="0">
                <a:solidFill>
                  <a:srgbClr val="0000FF"/>
                </a:solidFill>
              </a:rPr>
              <a:t> </a:t>
            </a:r>
            <a:r>
              <a:rPr lang="en-US" sz="1900" b="1" i="1" dirty="0" smtClean="0"/>
              <a:t>NOAA Advanced Clear-Sky Processor for Ocean (ACSPO)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600" dirty="0" smtClean="0"/>
              <a:t>NOAA heritage SST system, operational with AVHRR 4km/GAC &amp; 1km/FRAC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600" dirty="0" smtClean="0"/>
              <a:t>Jan 2012: Experimental with VIIRS and Terra/Aqua MODIS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600" dirty="0" smtClean="0"/>
              <a:t>Mar –May 2014: Operational with VIIRS: Archived @PO.DAAC &amp; NODC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600" dirty="0" smtClean="0"/>
              <a:t>Reported </a:t>
            </a:r>
            <a:r>
              <a:rPr lang="en-US" sz="1600" dirty="0" smtClean="0"/>
              <a:t>in10min granules (aggregate of original 86sec granules)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endParaRPr lang="en-US" sz="1000" dirty="0" smtClean="0"/>
          </a:p>
          <a:p>
            <a:pPr marL="285750" indent="-285750">
              <a:spcBef>
                <a:spcPts val="400"/>
              </a:spcBef>
              <a:buFont typeface="Wingdings" pitchFamily="-84" charset="2"/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IDPS</a:t>
            </a:r>
            <a:r>
              <a:rPr lang="en-US" sz="1900" b="1" i="1" dirty="0" smtClean="0">
                <a:solidFill>
                  <a:srgbClr val="0000FF"/>
                </a:solidFill>
              </a:rPr>
              <a:t> </a:t>
            </a:r>
            <a:r>
              <a:rPr lang="en-US" sz="1900" b="1" i="1" dirty="0" smtClean="0"/>
              <a:t>– Interface Data Processing Segment (IDPS)</a:t>
            </a:r>
            <a:endParaRPr lang="en-US" sz="1900" b="1" dirty="0" smtClean="0"/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600" dirty="0" smtClean="0"/>
              <a:t>NPOESS SST EDR was developed by Northrop Grumman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600" dirty="0" smtClean="0"/>
              <a:t>Operated by Raytheon, Archived at CLASS. Transitioned to NOAA in </a:t>
            </a:r>
            <a:r>
              <a:rPr lang="en-US" sz="1600" dirty="0" smtClean="0"/>
              <a:t>2010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600" dirty="0" smtClean="0"/>
              <a:t>Reported </a:t>
            </a:r>
            <a:r>
              <a:rPr lang="en-US" sz="1600" dirty="0" smtClean="0"/>
              <a:t>in </a:t>
            </a:r>
            <a:r>
              <a:rPr lang="en-US" sz="1600" dirty="0" smtClean="0"/>
              <a:t>original 86sec </a:t>
            </a:r>
            <a:r>
              <a:rPr lang="en-US" sz="1600" dirty="0" smtClean="0"/>
              <a:t>granules</a:t>
            </a:r>
            <a:endParaRPr lang="en-US" sz="1600" dirty="0" smtClean="0"/>
          </a:p>
          <a:p>
            <a:pPr marL="692150" lvl="1" indent="-292100">
              <a:spcBef>
                <a:spcPts val="400"/>
              </a:spcBef>
            </a:pPr>
            <a:endParaRPr lang="en-US" sz="1000" dirty="0" smtClean="0"/>
          </a:p>
          <a:p>
            <a:pPr marL="282575" lvl="1" indent="-282575">
              <a:spcBef>
                <a:spcPts val="400"/>
              </a:spcBef>
            </a:pPr>
            <a:r>
              <a:rPr lang="en-US" sz="1900" b="1" i="1" dirty="0" smtClean="0"/>
              <a:t>NOAA ended up with two VIIRS </a:t>
            </a:r>
            <a:r>
              <a:rPr lang="en-US" sz="1900" b="1" i="1" dirty="0" smtClean="0"/>
              <a:t>SST Products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600" dirty="0" smtClean="0"/>
              <a:t>Evaluation </a:t>
            </a:r>
            <a:r>
              <a:rPr lang="en-US" sz="1600" dirty="0" smtClean="0"/>
              <a:t>of IDPS EDR has </a:t>
            </a:r>
            <a:r>
              <a:rPr lang="en-US" sz="1600" dirty="0" smtClean="0"/>
              <a:t>shown large room for </a:t>
            </a:r>
            <a:r>
              <a:rPr lang="en-US" sz="1600" dirty="0" smtClean="0"/>
              <a:t>improvement</a:t>
            </a:r>
            <a:endParaRPr lang="en-US" sz="1600" dirty="0" smtClean="0"/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600" dirty="0" smtClean="0"/>
              <a:t>IDPS SST has substantially improved, but still outperformed by ACSPO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600" dirty="0" smtClean="0"/>
              <a:t>There </a:t>
            </a:r>
            <a:r>
              <a:rPr lang="en-US" sz="1600" dirty="0" smtClean="0"/>
              <a:t>was a confusion </a:t>
            </a:r>
            <a:r>
              <a:rPr lang="en-US" sz="1600" dirty="0" smtClean="0"/>
              <a:t>in users’ community about 2 </a:t>
            </a:r>
            <a:r>
              <a:rPr lang="en-US" sz="1600" dirty="0" smtClean="0"/>
              <a:t>JPSS </a:t>
            </a:r>
            <a:r>
              <a:rPr lang="en-US" sz="1600" dirty="0" smtClean="0"/>
              <a:t>products at NOAA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600" dirty="0" smtClean="0"/>
              <a:t>Users </a:t>
            </a:r>
            <a:r>
              <a:rPr lang="en-US" sz="1600" dirty="0" smtClean="0"/>
              <a:t>requested ACSPO </a:t>
            </a:r>
            <a:r>
              <a:rPr lang="en-US" sz="1600" dirty="0" smtClean="0"/>
              <a:t>SST and </a:t>
            </a:r>
            <a:r>
              <a:rPr lang="en-US" sz="1600" dirty="0" smtClean="0"/>
              <a:t>e</a:t>
            </a:r>
            <a:r>
              <a:rPr lang="en-US" sz="1600" dirty="0" smtClean="0"/>
              <a:t>xpressed no </a:t>
            </a:r>
            <a:r>
              <a:rPr lang="en-US" sz="1600" dirty="0" smtClean="0"/>
              <a:t>interest </a:t>
            </a:r>
            <a:r>
              <a:rPr lang="en-US" sz="1600" dirty="0" smtClean="0"/>
              <a:t>in IDPS </a:t>
            </a:r>
            <a:r>
              <a:rPr lang="en-US" sz="1600" dirty="0" smtClean="0"/>
              <a:t>EDR</a:t>
            </a:r>
            <a:endParaRPr lang="en-US" sz="1600" dirty="0" smtClean="0"/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r>
              <a:rPr lang="en-US" sz="1600" dirty="0" smtClean="0"/>
              <a:t>In </a:t>
            </a:r>
            <a:r>
              <a:rPr lang="en-US" sz="1600" dirty="0" smtClean="0"/>
              <a:t>Jan 2014, JPSS Program Office recommends “discontinue the IDPS SST EDR, and concentrate on ACSPO sustainment, development, and Cal/Val”</a:t>
            </a:r>
          </a:p>
          <a:p>
            <a:pPr marL="692150" lvl="1" indent="-292100">
              <a:spcBef>
                <a:spcPts val="400"/>
              </a:spcBef>
              <a:buFont typeface="Wingdings" pitchFamily="-84" charset="2"/>
              <a:buChar char="ü"/>
            </a:pPr>
            <a:endParaRPr lang="en-US" sz="1600" dirty="0" smtClean="0"/>
          </a:p>
        </p:txBody>
      </p:sp>
      <p:sp>
        <p:nvSpPr>
          <p:cNvPr id="15365" name="Rectangle 19"/>
          <p:cNvSpPr>
            <a:spLocks noChangeArrowheads="1"/>
          </p:cNvSpPr>
          <p:nvPr/>
        </p:nvSpPr>
        <p:spPr bwMode="auto">
          <a:xfrm>
            <a:off x="76200" y="1524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66"/>
                </a:solidFill>
              </a:rPr>
              <a:t>VIIRS SST Products at NOAA</a:t>
            </a:r>
            <a:endParaRPr lang="en-US" sz="2800" b="1" dirty="0">
              <a:solidFill>
                <a:srgbClr val="006666"/>
              </a:solidFill>
            </a:endParaRPr>
          </a:p>
        </p:txBody>
      </p:sp>
      <p:sp>
        <p:nvSpPr>
          <p:cNvPr id="15366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</a:rPr>
              <a:t>25 February 2015</a:t>
            </a:r>
            <a:endParaRPr lang="en-US" dirty="0">
              <a:latin typeface="Arial" pitchFamily="-84" charset="0"/>
            </a:endParaRPr>
          </a:p>
        </p:txBody>
      </p:sp>
      <p:sp>
        <p:nvSpPr>
          <p:cNvPr id="1536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B1545A-3164-B34B-A559-303DB36FEF0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5368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</a:rPr>
              <a:t>JPSS and GOES-R SST</a:t>
            </a:r>
            <a:endParaRPr lang="en-US" dirty="0">
              <a:latin typeface="Arial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6" name="Slide Number Placeholder 1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B99D46D-05CA-4BD7-A679-329ADF0D9E38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3077" name="Line 3"/>
          <p:cNvSpPr>
            <a:spLocks noChangeShapeType="1"/>
          </p:cNvSpPr>
          <p:nvPr/>
        </p:nvSpPr>
        <p:spPr bwMode="auto">
          <a:xfrm>
            <a:off x="13716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Date Placeholder 2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25 February 2015</a:t>
            </a:r>
            <a:endParaRPr lang="en-US">
              <a:latin typeface="Arial" charset="0"/>
            </a:endParaRPr>
          </a:p>
        </p:txBody>
      </p:sp>
      <p:sp>
        <p:nvSpPr>
          <p:cNvPr id="3083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9A9ABA-9D44-4E92-ACF9-B90FD804923F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3084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JPSS and GOES-R SST</a:t>
            </a:r>
            <a:endParaRPr lang="en-US">
              <a:latin typeface="Arial" charset="0"/>
            </a:endParaRPr>
          </a:p>
        </p:txBody>
      </p:sp>
      <p:sp>
        <p:nvSpPr>
          <p:cNvPr id="3085" name="Text Box 8"/>
          <p:cNvSpPr txBox="1">
            <a:spLocks noChangeArrowheads="1"/>
          </p:cNvSpPr>
          <p:nvPr/>
        </p:nvSpPr>
        <p:spPr bwMode="auto">
          <a:xfrm>
            <a:off x="228600" y="990600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b="1" dirty="0" smtClean="0"/>
              <a:t>STAR </a:t>
            </a:r>
            <a:r>
              <a:rPr lang="en-US" sz="1600" b="1" dirty="0"/>
              <a:t>leads </a:t>
            </a:r>
            <a:r>
              <a:rPr lang="en-US" sz="1600" b="1" dirty="0" smtClean="0"/>
              <a:t>monitoring </a:t>
            </a:r>
            <a:r>
              <a:rPr lang="en-US" sz="1600" b="1" dirty="0"/>
              <a:t>and Cal/Val of NOAA and partners’ SST products</a:t>
            </a:r>
          </a:p>
        </p:txBody>
      </p:sp>
      <p:sp>
        <p:nvSpPr>
          <p:cNvPr id="3086" name="Text Box 8"/>
          <p:cNvSpPr txBox="1">
            <a:spLocks noChangeArrowheads="1"/>
          </p:cNvSpPr>
          <p:nvPr/>
        </p:nvSpPr>
        <p:spPr bwMode="auto">
          <a:xfrm>
            <a:off x="4572000" y="510540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b="1" dirty="0"/>
              <a:t>Products are monitored online in near-real time, to ensure high quality &amp; consistency, to support and facilitate SST applications</a:t>
            </a:r>
          </a:p>
        </p:txBody>
      </p:sp>
      <p:pic>
        <p:nvPicPr>
          <p:cNvPr id="3087" name="Picture 21" descr="iQu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2895600"/>
            <a:ext cx="44513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2" descr="SQUA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1100" y="1947863"/>
            <a:ext cx="414655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Rectangle 19"/>
          <p:cNvSpPr>
            <a:spLocks noChangeArrowheads="1"/>
          </p:cNvSpPr>
          <p:nvPr/>
        </p:nvSpPr>
        <p:spPr bwMode="auto">
          <a:xfrm>
            <a:off x="3163888" y="4524375"/>
            <a:ext cx="3313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hlinkClick r:id="rId5"/>
              </a:rPr>
              <a:t>www.star.nesdis.noaa.gov/sod/sst/squam/</a:t>
            </a:r>
            <a:r>
              <a:rPr lang="en-US" sz="1200" b="1"/>
              <a:t> </a:t>
            </a:r>
          </a:p>
        </p:txBody>
      </p:sp>
      <p:sp>
        <p:nvSpPr>
          <p:cNvPr id="3090" name="Rectangle 20"/>
          <p:cNvSpPr>
            <a:spLocks noChangeArrowheads="1"/>
          </p:cNvSpPr>
          <p:nvPr/>
        </p:nvSpPr>
        <p:spPr bwMode="auto">
          <a:xfrm>
            <a:off x="1104900" y="5791200"/>
            <a:ext cx="3314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hlinkClick r:id="rId6"/>
              </a:rPr>
              <a:t>www.star.nesdis.noaa.gov/sod/sst/iquam/</a:t>
            </a:r>
            <a:r>
              <a:rPr lang="en-US" sz="1200" b="1">
                <a:solidFill>
                  <a:srgbClr val="0000FF"/>
                </a:solidFill>
              </a:rPr>
              <a:t>  </a:t>
            </a:r>
          </a:p>
        </p:txBody>
      </p:sp>
      <p:pic>
        <p:nvPicPr>
          <p:cNvPr id="3091" name="Picture 23" descr="MICRO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4100" y="914400"/>
            <a:ext cx="4151313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Rectangle 21"/>
          <p:cNvSpPr>
            <a:spLocks noChangeArrowheads="1"/>
          </p:cNvSpPr>
          <p:nvPr/>
        </p:nvSpPr>
        <p:spPr bwMode="auto">
          <a:xfrm>
            <a:off x="5486400" y="3228975"/>
            <a:ext cx="3398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hlinkClick r:id="rId5"/>
              </a:rPr>
              <a:t>www.star.nesdis.noaa.gov/sod/sst/squam/</a:t>
            </a:r>
            <a:r>
              <a:rPr lang="en-US" sz="1200" b="1" dirty="0" smtClean="0"/>
              <a:t>   </a:t>
            </a:r>
            <a:endParaRPr lang="en-US" sz="1200" b="1" dirty="0"/>
          </a:p>
        </p:txBody>
      </p:sp>
      <p:sp>
        <p:nvSpPr>
          <p:cNvPr id="3093" name="Rectangle 4"/>
          <p:cNvSpPr>
            <a:spLocks noChangeArrowheads="1"/>
          </p:cNvSpPr>
          <p:nvPr/>
        </p:nvSpPr>
        <p:spPr bwMode="auto">
          <a:xfrm>
            <a:off x="609600" y="1479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NOAA SST Monitoring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-14744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DAY: </a:t>
            </a:r>
            <a:r>
              <a:rPr lang="en-US" sz="2800" b="1" dirty="0">
                <a:solidFill>
                  <a:srgbClr val="00CC00"/>
                </a:solidFill>
              </a:rPr>
              <a:t>ACSPO</a:t>
            </a:r>
            <a:r>
              <a:rPr lang="en-US" sz="2800" b="1" dirty="0"/>
              <a:t> L2 minus </a:t>
            </a:r>
            <a:r>
              <a:rPr lang="en-US" sz="2800" b="1" dirty="0" smtClean="0"/>
              <a:t>CMC </a:t>
            </a:r>
            <a:r>
              <a:rPr lang="en-US" sz="2800" b="1" dirty="0"/>
              <a:t>L4</a:t>
            </a:r>
          </a:p>
          <a:p>
            <a:pPr algn="ctr"/>
            <a:r>
              <a:rPr lang="en-US" sz="2800" b="1" dirty="0" smtClean="0"/>
              <a:t>16 February 2015</a:t>
            </a:r>
            <a:endParaRPr lang="en-US" sz="32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 February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81650" y="5813569"/>
            <a:ext cx="5685950" cy="92333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buFont typeface="Arial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Delta close to zero as expected</a:t>
            </a:r>
          </a:p>
          <a:p>
            <a:pPr marL="225425" indent="-225425">
              <a:buFont typeface="Arial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Cold spots – Residual Cloud/Aerosol leakages</a:t>
            </a:r>
          </a:p>
          <a:p>
            <a:pPr marL="225425" indent="-225425">
              <a:buFont typeface="Arial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Warm spots – Diurnal warming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55298" name="Picture 2" descr="High Resolution SST - Refer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92" y="1051560"/>
            <a:ext cx="83629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-14744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DAY: </a:t>
            </a:r>
            <a:r>
              <a:rPr lang="en-US" sz="2800" b="1" dirty="0" smtClean="0">
                <a:solidFill>
                  <a:srgbClr val="006666"/>
                </a:solidFill>
              </a:rPr>
              <a:t>IDPS</a:t>
            </a:r>
            <a:r>
              <a:rPr lang="en-US" sz="2800" b="1" dirty="0" smtClean="0"/>
              <a:t> </a:t>
            </a:r>
            <a:r>
              <a:rPr lang="en-US" sz="2800" b="1" dirty="0"/>
              <a:t>L2 minus </a:t>
            </a:r>
            <a:r>
              <a:rPr lang="en-US" sz="2800" b="1" dirty="0" smtClean="0"/>
              <a:t>CMC </a:t>
            </a:r>
            <a:r>
              <a:rPr lang="en-US" sz="2800" b="1" dirty="0"/>
              <a:t>L4</a:t>
            </a:r>
          </a:p>
          <a:p>
            <a:pPr algn="ctr"/>
            <a:r>
              <a:rPr lang="en-US" sz="2800" b="1" dirty="0" smtClean="0"/>
              <a:t>16 February 2015</a:t>
            </a:r>
            <a:endParaRPr lang="en-US" sz="32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 February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81650" y="5813569"/>
            <a:ext cx="5685950" cy="92333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buFont typeface="Arial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IDPS SST Algorithms consistent with ACSPO</a:t>
            </a:r>
          </a:p>
          <a:p>
            <a:pPr marL="225425" indent="-225425">
              <a:buFont typeface="Arial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Residual cloud leakages more pronounced</a:t>
            </a:r>
          </a:p>
          <a:p>
            <a:pPr marL="225425" indent="-225425">
              <a:buFont typeface="Arial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Diurnal Warming spots consistent with ACSPO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53250" name="Picture 2" descr="High Resolution SST - Refer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92" y="1051560"/>
            <a:ext cx="83629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457200" y="-14744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DAY: </a:t>
            </a:r>
            <a:r>
              <a:rPr lang="en-US" sz="2800" b="1" dirty="0">
                <a:solidFill>
                  <a:srgbClr val="00B050"/>
                </a:solidFill>
              </a:rPr>
              <a:t>ACSPO</a:t>
            </a:r>
            <a:r>
              <a:rPr lang="en-US" sz="2800" b="1" dirty="0"/>
              <a:t> L2 minus </a:t>
            </a:r>
            <a:r>
              <a:rPr lang="en-US" sz="2800" b="1" i="1" dirty="0" smtClean="0"/>
              <a:t>in situ</a:t>
            </a:r>
            <a:r>
              <a:rPr lang="en-US" sz="2800" b="1" dirty="0" smtClean="0"/>
              <a:t> SST</a:t>
            </a:r>
            <a:endParaRPr lang="en-US" sz="2800" b="1" dirty="0"/>
          </a:p>
          <a:p>
            <a:pPr algn="ctr"/>
            <a:r>
              <a:rPr lang="en-US" sz="2800" b="1" dirty="0" smtClean="0"/>
              <a:t>16 February 2014</a:t>
            </a:r>
            <a:endParaRPr lang="en-US" sz="32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 February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JPSS and GOES-R SST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47800" y="5802313"/>
            <a:ext cx="716280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buFont typeface="Arial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Shape close </a:t>
            </a:r>
            <a:r>
              <a:rPr lang="en-US" b="1" i="1" dirty="0">
                <a:solidFill>
                  <a:schemeClr val="bg1"/>
                </a:solidFill>
              </a:rPr>
              <a:t>to </a:t>
            </a:r>
            <a:r>
              <a:rPr lang="en-US" b="1" i="1" dirty="0" smtClean="0">
                <a:solidFill>
                  <a:schemeClr val="bg1"/>
                </a:solidFill>
              </a:rPr>
              <a:t>Gaussian, cold tail suggests residual cloud</a:t>
            </a:r>
            <a:endParaRPr lang="en-US" b="1" i="1" dirty="0">
              <a:solidFill>
                <a:schemeClr val="bg1"/>
              </a:solidFill>
            </a:endParaRPr>
          </a:p>
          <a:p>
            <a:pPr marL="288925" indent="-288925">
              <a:buFont typeface="Arial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Performance </a:t>
            </a:r>
            <a:r>
              <a:rPr lang="en-US" b="1" i="1" dirty="0">
                <a:solidFill>
                  <a:schemeClr val="bg1"/>
                </a:solidFill>
              </a:rPr>
              <a:t>Stats </a:t>
            </a:r>
            <a:r>
              <a:rPr lang="en-US" b="1" i="1" dirty="0" smtClean="0">
                <a:solidFill>
                  <a:schemeClr val="bg1"/>
                </a:solidFill>
              </a:rPr>
              <a:t>well within specs (Bias&lt;0.2K, STD&lt;0.6K)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362200" y="1447800"/>
            <a:ext cx="838200" cy="457200"/>
          </a:xfrm>
          <a:prstGeom prst="ellipse">
            <a:avLst/>
          </a:prstGeom>
          <a:solidFill>
            <a:srgbClr val="0000FF">
              <a:alpha val="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2286000" y="2438400"/>
            <a:ext cx="1143000" cy="533400"/>
          </a:xfrm>
          <a:prstGeom prst="ellipse">
            <a:avLst/>
          </a:prstGeom>
          <a:solidFill>
            <a:srgbClr val="0000FF">
              <a:alpha val="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1986" name="Picture 2" descr="High Resolution SST - Refer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896" y="1143000"/>
            <a:ext cx="62388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VAL">
  <a:themeElements>
    <a:clrScheme name="CALV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V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LV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17051</TotalTime>
  <Words>1731</Words>
  <Application>Microsoft Office PowerPoint</Application>
  <PresentationFormat>On-screen Show (4:3)</PresentationFormat>
  <Paragraphs>439</Paragraphs>
  <Slides>29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CALVAL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Some Early Results Assimilating ACSPO VIIRS L2P Datasets</vt:lpstr>
      <vt:lpstr>ACSPO VIIRS L2P Datasets</vt:lpstr>
      <vt:lpstr>Assessing relative value of 2 VIIRS datasets: NAVO vs. ACSPO</vt:lpstr>
      <vt:lpstr>CMC Summary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DAY – SST from original BTs in M15 and M16</vt:lpstr>
      <vt:lpstr>DAY – SST from destriped BTs in M15 and M16</vt:lpstr>
      <vt:lpstr>Slide 27</vt:lpstr>
      <vt:lpstr>Slide 28</vt:lpstr>
      <vt:lpstr>Slide 29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of IR Clear-sky Radiances over  Oceans for SST (MICROS):  Towards Establishing Cross-Calibration Links Between AVHRRs Onboard NOAA-16, -17, -18, -19 and MetOp-A</dc:title>
  <dc:creator>xliang</dc:creator>
  <cp:lastModifiedBy>aignatov</cp:lastModifiedBy>
  <cp:revision>1804</cp:revision>
  <dcterms:created xsi:type="dcterms:W3CDTF">2009-06-25T16:40:27Z</dcterms:created>
  <dcterms:modified xsi:type="dcterms:W3CDTF">2015-02-23T01:11:55Z</dcterms:modified>
</cp:coreProperties>
</file>