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5" r:id="rId4"/>
    <p:sldId id="286" r:id="rId5"/>
    <p:sldId id="287" r:id="rId6"/>
    <p:sldId id="288" r:id="rId7"/>
    <p:sldId id="290" r:id="rId8"/>
    <p:sldId id="289" r:id="rId9"/>
    <p:sldId id="291" r:id="rId10"/>
    <p:sldId id="292" r:id="rId11"/>
    <p:sldId id="293" r:id="rId12"/>
    <p:sldId id="297" r:id="rId13"/>
    <p:sldId id="294" r:id="rId14"/>
    <p:sldId id="306" r:id="rId15"/>
    <p:sldId id="296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7" autoAdjust="0"/>
    <p:restoredTop sz="99264" autoAdjust="0"/>
  </p:normalViewPr>
  <p:slideViewPr>
    <p:cSldViewPr>
      <p:cViewPr varScale="1">
        <p:scale>
          <a:sx n="114" d="100"/>
          <a:sy n="114" d="100"/>
        </p:scale>
        <p:origin x="-13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tags" Target="tags/tag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6CE77-D12D-485A-8C87-6BA0D4E4117A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5C5D2-643A-41C4-BCB6-5136E0E0FC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60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9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1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5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63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5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7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4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4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0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3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92BC9-F06A-4876-9C9E-B571B6F5E667}" type="datetimeFigureOut">
              <a:rPr lang="en-US" smtClean="0"/>
              <a:pPr/>
              <a:t>6/15/15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90F08-868E-42A9-9276-89D68D8454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1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Relationship Id="rId3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5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gif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21808"/>
            <a:ext cx="9144000" cy="1536192"/>
          </a:xfrm>
          <a:solidFill>
            <a:srgbClr val="002060"/>
          </a:solidFill>
        </p:spPr>
        <p:txBody>
          <a:bodyPr>
            <a:normAutofit/>
          </a:bodyPr>
          <a:lstStyle/>
          <a:p>
            <a:endParaRPr lang="en-US" sz="2100" dirty="0" smtClean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Christopher M. </a:t>
            </a:r>
            <a:r>
              <a:rPr lang="en-US" sz="2800" b="1" i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Gitro</a:t>
            </a:r>
            <a:endParaRPr lang="en-US" sz="2800" b="1" i="1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n-US" sz="2000" i="1" dirty="0" smtClean="0">
                <a:solidFill>
                  <a:schemeClr val="bg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NOAA/NWS Kansas City/Pleasant Hill Weather Forecast Office</a:t>
            </a:r>
          </a:p>
          <a:p>
            <a:endParaRPr lang="en-US" sz="6700" b="1" i="1" dirty="0" smtClean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1025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en-US" sz="315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The Use of Multiple GOES Sounder Water Vapor Channels to Monitor the Evolution of Mid-level Dry Air in Convective Events</a:t>
            </a:r>
            <a:endParaRPr lang="en-US" sz="315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1143000" cy="1143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t="1415" r="1104"/>
          <a:stretch/>
        </p:blipFill>
        <p:spPr>
          <a:xfrm>
            <a:off x="60455" y="2133600"/>
            <a:ext cx="29718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2133600"/>
            <a:ext cx="29718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678805"/>
            <a:ext cx="11430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37" y="2133600"/>
            <a:ext cx="29718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902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Synoptic Setup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spc.noaa.gov/obswx/maps/500_110611_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22838"/>
            <a:ext cx="4333875" cy="325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rchived Surface Analy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86" y="3048000"/>
            <a:ext cx="4480560" cy="335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7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Elevated Mixed Layer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170" name="Picture 2" descr="http://ejssm.org/ojs/public/Vol7-7/composite2_annotated_s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47" y="1065747"/>
            <a:ext cx="7092853" cy="518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725" y="6324600"/>
            <a:ext cx="8951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Image from </a:t>
            </a:r>
            <a:r>
              <a:rPr lang="en-US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Banacos</a:t>
            </a:r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et al. 2012, their Fig. 8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Used with permission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19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31" y="1143000"/>
            <a:ext cx="6674908" cy="5006181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700-500 </a:t>
            </a:r>
            <a:r>
              <a:rPr lang="en-US" b="1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hPa</a:t>
            </a:r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Lapse Rates</a:t>
            </a:r>
          </a:p>
          <a:p>
            <a:r>
              <a:rPr lang="en-US" sz="22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6 hourly time steps from 0000 UTC 28 May – 1800 UTC 01 June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25" y="6324600"/>
            <a:ext cx="8951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Image from </a:t>
            </a:r>
            <a:r>
              <a:rPr lang="en-US" sz="1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Banacos</a:t>
            </a:r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et al. 2012, their Fig. 5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Used with permission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4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r="62812" b="11523"/>
          <a:stretch/>
        </p:blipFill>
        <p:spPr bwMode="auto">
          <a:xfrm>
            <a:off x="152400" y="1066800"/>
            <a:ext cx="5868698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1600 UTC Surface Analysis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62484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Image from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Banacos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et al. 2012, their Fig.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Used with permission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1447800"/>
            <a:ext cx="304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Prefrontal trough located across eastern NY with </a:t>
            </a:r>
            <a:r>
              <a:rPr lang="en-US" dirty="0" err="1" smtClean="0">
                <a:latin typeface="Arial Narrow" panose="020B0606020202030204" pitchFamily="34" charset="0"/>
              </a:rPr>
              <a:t>dewpoint</a:t>
            </a:r>
            <a:r>
              <a:rPr lang="en-US" dirty="0" smtClean="0">
                <a:latin typeface="Arial Narrow" panose="020B0606020202030204" pitchFamily="34" charset="0"/>
              </a:rPr>
              <a:t> gradient located further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Convection initially develops in between </a:t>
            </a:r>
            <a:r>
              <a:rPr lang="en-US" dirty="0" err="1" smtClean="0">
                <a:latin typeface="Arial Narrow" panose="020B0606020202030204" pitchFamily="34" charset="0"/>
              </a:rPr>
              <a:t>dewpoint</a:t>
            </a:r>
            <a:r>
              <a:rPr lang="en-US" dirty="0" smtClean="0">
                <a:latin typeface="Arial Narrow" panose="020B0606020202030204" pitchFamily="34" charset="0"/>
              </a:rPr>
              <a:t> gradient and prefrontal trough</a:t>
            </a:r>
          </a:p>
        </p:txBody>
      </p:sp>
    </p:spTree>
    <p:extLst>
      <p:ext uri="{BB962C8B-B14F-4D97-AF65-F5344CB8AC3E}">
        <p14:creationId xmlns:p14="http://schemas.microsoft.com/office/powerpoint/2010/main" val="384507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5704291" cy="5105400"/>
          </a:xfr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The Rest of the Story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" y="62484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Image from </a:t>
            </a:r>
            <a:r>
              <a:rPr lang="en-US" dirty="0" err="1">
                <a:solidFill>
                  <a:schemeClr val="bg1"/>
                </a:solidFill>
                <a:latin typeface="Arial Black" panose="020B0A04020102020204" pitchFamily="34" charset="0"/>
              </a:rPr>
              <a:t>Banacos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 et al. 2012, their Fig.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Used with permission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1200" y="946696"/>
            <a:ext cx="3048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Arial Narrow" panose="020B0606020202030204" pitchFamily="34" charset="0"/>
              </a:rPr>
              <a:t>Elevated mixed layer was moving out of eastern NY/western New England by afternoon on 1 June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Arial Narrow" panose="020B0606020202030204" pitchFamily="34" charset="0"/>
              </a:rPr>
              <a:t>Cross section shows elevated cold front moving in during the afternoon </a:t>
            </a:r>
            <a:r>
              <a:rPr lang="en-US" sz="17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Focus for convection east of </a:t>
            </a:r>
            <a:r>
              <a:rPr lang="en-US" sz="1700" dirty="0" err="1" smtClean="0">
                <a:latin typeface="Arial Narrow" panose="020B0606020202030204" pitchFamily="34" charset="0"/>
                <a:sym typeface="Wingdings" panose="05000000000000000000" pitchFamily="2" charset="2"/>
              </a:rPr>
              <a:t>dewpoint</a:t>
            </a:r>
            <a:r>
              <a:rPr lang="en-US" sz="17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gradient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 Narrow" panose="020B0606020202030204" pitchFamily="34" charset="0"/>
                <a:sym typeface="Wingdings" panose="05000000000000000000" pitchFamily="2" charset="2"/>
              </a:rPr>
              <a:t>O</a:t>
            </a:r>
            <a:r>
              <a:rPr lang="en-US" sz="17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perational experience indicates upper cold fronts are often overlooked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Previous research (</a:t>
            </a:r>
            <a:r>
              <a:rPr lang="en-US" sz="1700" dirty="0">
                <a:latin typeface="Arial Narrow" panose="020B0606020202030204" pitchFamily="34" charset="0"/>
                <a:sym typeface="Wingdings" panose="05000000000000000000" pitchFamily="2" charset="2"/>
              </a:rPr>
              <a:t>L</a:t>
            </a:r>
            <a:r>
              <a:rPr lang="en-US" sz="17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ocatelli et al. 2002) suggests cold fronts aloft common east of Rockies  major severe </a:t>
            </a:r>
            <a:r>
              <a:rPr lang="en-US" sz="1700" dirty="0" err="1" smtClean="0">
                <a:latin typeface="Arial Narrow" panose="020B0606020202030204" pitchFamily="34" charset="0"/>
                <a:sym typeface="Wingdings" panose="05000000000000000000" pitchFamily="2" charset="2"/>
              </a:rPr>
              <a:t>wx</a:t>
            </a:r>
            <a:r>
              <a:rPr lang="en-US" sz="17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 producer</a:t>
            </a:r>
            <a:endParaRPr lang="en-US" sz="1700" dirty="0"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4696" y="5336655"/>
            <a:ext cx="3246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Big question: How can an operational forecaster track these features in real-time?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3263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Conventional Water Vapor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066799"/>
            <a:ext cx="5705475" cy="51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GOES Sounder 7.45 </a:t>
            </a:r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µm Imagery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025768"/>
            <a:ext cx="6538332" cy="522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9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GOES Sounder 7.45 </a:t>
            </a:r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µm with SBCAPE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031817"/>
            <a:ext cx="6619875" cy="52165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05600" y="1828800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Overlaid with HRRR or Rapid-Refresh data </a:t>
            </a:r>
          </a:p>
          <a:p>
            <a:r>
              <a:rPr lang="en-US" sz="20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more complete picture at current atmospheric process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2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GOES Sounder 7.45 </a:t>
            </a:r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µm w/850 </a:t>
            </a:r>
            <a:r>
              <a:rPr lang="el-GR" b="1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θ</a:t>
            </a:r>
            <a:r>
              <a:rPr lang="en-US" b="1" baseline="-25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</a:t>
            </a:r>
            <a:endParaRPr lang="en-US" b="1" baseline="-25000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037392"/>
            <a:ext cx="6543675" cy="5168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5600" y="1828800"/>
            <a:ext cx="2362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Narrow" panose="020B0606020202030204" pitchFamily="34" charset="0"/>
              </a:rPr>
              <a:t>Overlaid with HRRR or Rapid-Refresh data </a:t>
            </a:r>
          </a:p>
          <a:p>
            <a:r>
              <a:rPr lang="en-US" sz="2000" dirty="0" smtClean="0">
                <a:latin typeface="Arial Narrow" panose="020B0606020202030204" pitchFamily="34" charset="0"/>
                <a:sym typeface="Wingdings" panose="05000000000000000000" pitchFamily="2" charset="2"/>
              </a:rPr>
              <a:t> more complete picture at current atmospheric process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30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Convective Initiation 4-Panel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" y="1081314"/>
            <a:ext cx="4641079" cy="16308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231"/>
            <a:ext cx="4641791" cy="1590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04" y="2722231"/>
            <a:ext cx="4397096" cy="15816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722231"/>
            <a:ext cx="990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Band 11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081314"/>
            <a:ext cx="990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Band 12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6110" y="4303928"/>
            <a:ext cx="256909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Conventional Water Vapor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" y="62484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Location and movement of elevated cold front most clearly seen on GOES Sounder Band 10 Imagery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714"/>
            <a:ext cx="4648200" cy="16395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281714"/>
            <a:ext cx="9906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Band 10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4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61120" cy="914400"/>
          </a:xfr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Motivation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NWS provides only limited satellite interpretation training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SHyMet</a:t>
            </a: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(Satellite Hydrology and Meteorology)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Taken as Interns (“most” anyways)</a:t>
            </a:r>
            <a:endParaRPr lang="en-US" sz="2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lvl="1" indent="0">
              <a:buNone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Little to no training in Severe and Winter AWOC</a:t>
            </a:r>
          </a:p>
          <a:p>
            <a:pPr marL="857250" lvl="2" indent="-457200">
              <a:tabLst>
                <a:tab pos="738188" algn="l"/>
              </a:tabLst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Many times an underutilized and underappreciated tool </a:t>
            </a:r>
          </a:p>
          <a:p>
            <a:pPr marL="857250" lvl="2" indent="-457200">
              <a:tabLst>
                <a:tab pos="738188" algn="l"/>
              </a:tabLst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Increased EML discussion on AFDs and Severe </a:t>
            </a:r>
            <a:r>
              <a:rPr lang="en-US" dirty="0" err="1" smtClean="0">
                <a:latin typeface="Arial Narrow" panose="020B0606020202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Wx</a:t>
            </a: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Outlooks</a:t>
            </a:r>
          </a:p>
          <a:p>
            <a:pPr marL="0" lvl="1" indent="0">
              <a:buNone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RAOB network provides soundings only twice/day </a:t>
            </a:r>
          </a:p>
          <a:p>
            <a:pPr marL="857250" lvl="2" indent="-457200"/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Real-time upper-air analysis needed during rapidly developing severe events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Other Examples</a:t>
            </a:r>
          </a:p>
          <a:p>
            <a:r>
              <a:rPr lang="en-US" sz="22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22 May 2014</a:t>
            </a:r>
            <a:endParaRPr lang="en-US" sz="2200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4720" y="3859768"/>
            <a:ext cx="553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 Narrow" panose="020B0606020202030204" pitchFamily="34" charset="0"/>
              </a:rPr>
              <a:t>GOES Sounder Band 10: 0647 – 2047 UTC 22 May 2014</a:t>
            </a:r>
            <a:endParaRPr lang="en-US" b="1" dirty="0">
              <a:latin typeface="Arial Narrow" panose="020B0606020202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0" r="34966" b="7598"/>
          <a:stretch/>
        </p:blipFill>
        <p:spPr>
          <a:xfrm>
            <a:off x="152399" y="1028700"/>
            <a:ext cx="320040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 r="34864" b="8049"/>
          <a:stretch/>
        </p:blipFill>
        <p:spPr>
          <a:xfrm>
            <a:off x="152400" y="3489512"/>
            <a:ext cx="3200400" cy="2733676"/>
          </a:xfrm>
          <a:prstGeom prst="rect">
            <a:avLst/>
          </a:prstGeom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40" y="4172486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0" y="4172486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01440" y="5973906"/>
            <a:ext cx="4625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 Narrow" panose="020B0606020202030204" pitchFamily="34" charset="0"/>
              </a:rPr>
              <a:t>KENX 0.5° Reflectivity and SRM @ 1951 UTC</a:t>
            </a:r>
            <a:endParaRPr lang="en-US" sz="1600" b="1" dirty="0">
              <a:latin typeface="Arial Narrow" panose="020B0606020202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27" y="1076185"/>
            <a:ext cx="5342573" cy="28185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62484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EF-3 Tornado with 7 mile path length in Schenectady and Albany Counties in eastern New York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r="50508" b="97746"/>
          <a:stretch/>
        </p:blipFill>
        <p:spPr>
          <a:xfrm>
            <a:off x="3579971" y="1076185"/>
            <a:ext cx="4504373" cy="25876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838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Other Examples</a:t>
            </a:r>
          </a:p>
          <a:p>
            <a:r>
              <a:rPr lang="en-US" sz="22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26 July 2012</a:t>
            </a:r>
            <a:endParaRPr lang="en-US" sz="2200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3" y="1144031"/>
            <a:ext cx="4961353" cy="4494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3657600"/>
            <a:ext cx="3408045" cy="2435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04902"/>
            <a:ext cx="3408045" cy="2457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25" y="6324600"/>
            <a:ext cx="89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EF-1 Tornado in downtown Elmira, NY 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Current GOES Sounder Bands currently serve as proxy for future GOES-R ABI products</a:t>
            </a:r>
          </a:p>
          <a:p>
            <a:pPr lvl="1"/>
            <a:r>
              <a:rPr lang="en-US" dirty="0" smtClean="0">
                <a:latin typeface="Arial Narrow" panose="020B0606020202030204" pitchFamily="34" charset="0"/>
              </a:rPr>
              <a:t>Despite limited spatial and temporal scale, current GOES Sounder products should be used to develop GOES-R familiarity</a:t>
            </a:r>
          </a:p>
          <a:p>
            <a:r>
              <a:rPr lang="en-US" b="1" dirty="0" smtClean="0">
                <a:latin typeface="Arial Narrow" panose="020B0606020202030204" pitchFamily="34" charset="0"/>
              </a:rPr>
              <a:t>Sounder Band’s ability to track low-level dry air and boundaries is paramount for severe </a:t>
            </a:r>
            <a:r>
              <a:rPr lang="en-US" b="1" dirty="0" err="1" smtClean="0">
                <a:latin typeface="Arial Narrow" panose="020B0606020202030204" pitchFamily="34" charset="0"/>
              </a:rPr>
              <a:t>wx</a:t>
            </a:r>
            <a:r>
              <a:rPr lang="en-US" b="1" dirty="0" smtClean="0">
                <a:latin typeface="Arial Narrow" panose="020B0606020202030204" pitchFamily="34" charset="0"/>
              </a:rPr>
              <a:t> operations</a:t>
            </a:r>
          </a:p>
          <a:p>
            <a:pPr lvl="1"/>
            <a:r>
              <a:rPr lang="en-US" dirty="0" smtClean="0">
                <a:latin typeface="Arial Narrow" panose="020B0606020202030204" pitchFamily="34" charset="0"/>
              </a:rPr>
              <a:t>No other real-time data source has this ability</a:t>
            </a:r>
          </a:p>
          <a:p>
            <a:r>
              <a:rPr lang="en-US" b="1" dirty="0" smtClean="0">
                <a:latin typeface="Arial Narrow" panose="020B0606020202030204" pitchFamily="34" charset="0"/>
              </a:rPr>
              <a:t>GOES-R ABI products will have update frequency of no greater than a 5 min interval!</a:t>
            </a:r>
          </a:p>
          <a:p>
            <a:pPr lvl="1"/>
            <a:r>
              <a:rPr lang="en-US" dirty="0" smtClean="0">
                <a:latin typeface="Arial Narrow" panose="020B0606020202030204" pitchFamily="34" charset="0"/>
              </a:rPr>
              <a:t>Much improved understanding of four-dimensional atmospheric processes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Conclusions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7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0" y="-1"/>
            <a:ext cx="9144000" cy="696036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Questions???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31664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6428096"/>
            <a:ext cx="4800600" cy="457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 Black" panose="020B0A04020102020204" pitchFamily="34" charset="0"/>
              </a:rPr>
              <a:t>christopher.gitro@noaa.gov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3904"/>
            <a:ext cx="1143000" cy="1143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5594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1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Background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All NWS BGM forecasters completed VISIT training session on using 7.4 </a:t>
            </a:r>
            <a:r>
              <a:rPr lang="en-US" sz="35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µm GOES Sounder </a:t>
            </a:r>
            <a:r>
              <a:rPr lang="en-US" sz="35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Channel for severe weather detection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10-km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resolution; 1-hr temporal </a:t>
            </a: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Available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 AWIPS under the satellite menu</a:t>
            </a:r>
          </a:p>
          <a:p>
            <a:pPr marL="0" indent="0">
              <a:buNone/>
            </a:pPr>
            <a:r>
              <a:rPr lang="en-US" sz="35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Main advantages: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Detects broader window of the atmosphere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Better ability to resolve mid/upper-level moisture contributions 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Great tool for tracking mid-level dry air (convective instability) in real-time</a:t>
            </a:r>
          </a:p>
          <a:p>
            <a:pPr marL="800100" lvl="3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Northeastern U.S. has long history of significant severe weather events associated with remnant elevated mixed layers (EMLs)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25" y="6248400"/>
            <a:ext cx="895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Ability to track mid-level dry air plumes in real time is highly beneficial to NWS severe weather ops!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68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Current/Future Water Vapor Bands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2438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Three GOES Sounder Water Vapor channels currently available to all NWS offices in AWIPS: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Band 10, 7.45 µm </a:t>
            </a: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to mid-level moisture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Band 11, 7.02 µm </a:t>
            </a: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mid to upper-level moisture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Band 12, 6.52 </a:t>
            </a: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µm </a:t>
            </a: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upper-level moisture</a:t>
            </a:r>
          </a:p>
          <a:p>
            <a:pPr marL="57150" indent="0">
              <a:buNone/>
            </a:pPr>
            <a:r>
              <a:rPr lang="en-US" sz="26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Currently seen at 10-km resolution with an update interval of 1-hr</a:t>
            </a:r>
            <a:endParaRPr lang="en-US" sz="26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3800475"/>
            <a:ext cx="82296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Future GOES-R Water Vapor Bands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Band 10, 7.4 µm </a:t>
            </a: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low to mid-level moisture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Band 9, 7.0 µm </a:t>
            </a: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mid to upper-level moisture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Band 8, 6.2 </a:t>
            </a: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µm </a:t>
            </a: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upper-level moisture</a:t>
            </a:r>
          </a:p>
          <a:p>
            <a:pPr marL="5715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Advanced Baseline Imager: </a:t>
            </a:r>
            <a:r>
              <a:rPr lang="en-US" sz="24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km resolution and update interval 60s!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725" y="6248400"/>
            <a:ext cx="895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Current GOES Sounder water vapor bands can be used as a proxy for future GOES-R water vapor bands!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80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Real-time Weighting Functions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5" y="6324600"/>
            <a:ext cx="8951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 Black" panose="020B0A04020102020204" pitchFamily="34" charset="0"/>
              </a:rPr>
              <a:t>http://cimss.ssec.wisc.edu/goes/wf/viewwf.php?day=T0&amp;time=00&amp;sat=GE&amp;band=wv&amp;stn=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4" t="11195" r="30208" b="50586"/>
          <a:stretch/>
        </p:blipFill>
        <p:spPr bwMode="auto">
          <a:xfrm>
            <a:off x="19050" y="1091953"/>
            <a:ext cx="4768850" cy="372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9" t="9618" r="1406" b="27368"/>
          <a:stretch/>
        </p:blipFill>
        <p:spPr bwMode="auto">
          <a:xfrm>
            <a:off x="4953295" y="1091953"/>
            <a:ext cx="4032443" cy="372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5725" y="4876800"/>
            <a:ext cx="890001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Ability to see exactly where GOES Sounder is sampling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5387" y="5486400"/>
            <a:ext cx="890001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Desperately needed in AWIPS for analysis!</a:t>
            </a:r>
          </a:p>
        </p:txBody>
      </p:sp>
    </p:spTree>
    <p:extLst>
      <p:ext uri="{BB962C8B-B14F-4D97-AF65-F5344CB8AC3E}">
        <p14:creationId xmlns:p14="http://schemas.microsoft.com/office/powerpoint/2010/main" val="394182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Winds/Pressure Levels at Peak of Weighting Function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6388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Narrow" panose="020B0606020202030204" pitchFamily="34" charset="0"/>
              </a:rPr>
              <a:t>GOES Sounder Band 10, 7.45 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µm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1371600"/>
            <a:ext cx="32249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Forecasters think of water vapor as a plan view (i.e. 600 </a:t>
            </a:r>
            <a:r>
              <a:rPr lang="en-US" dirty="0" err="1" smtClean="0">
                <a:latin typeface="Arial Narrow" panose="020B0606020202030204" pitchFamily="34" charset="0"/>
              </a:rPr>
              <a:t>mb</a:t>
            </a:r>
            <a:r>
              <a:rPr lang="en-US" dirty="0" smtClean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Actually an </a:t>
            </a:r>
            <a:r>
              <a:rPr lang="en-US" dirty="0" err="1" smtClean="0">
                <a:latin typeface="Arial Narrow" panose="020B0606020202030204" pitchFamily="34" charset="0"/>
              </a:rPr>
              <a:t>isosurface</a:t>
            </a:r>
            <a:r>
              <a:rPr lang="en-US" dirty="0" smtClean="0">
                <a:latin typeface="Arial Narrow" panose="020B0606020202030204" pitchFamily="34" charset="0"/>
              </a:rPr>
              <a:t> that slopes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 Narrow" panose="020B0606020202030204" pitchFamily="34" charset="0"/>
              </a:rPr>
              <a:t>Horizontal distribution of moisture much more variable in lower portions of the atmosphere </a:t>
            </a:r>
            <a:r>
              <a:rPr lang="en-US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7.45 </a:t>
            </a: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µm </a:t>
            </a:r>
            <a:r>
              <a:rPr lang="en-US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Much better at tracking low/mid-level boundaries than the standard mid/upper-level water vapor band currently utilized by most forecasters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5562600" cy="44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25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Review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Despite crude resolution, current GOES Sounder serves as proxy for future GOES-R water vapor channels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Ability to detect broader portions of the atmosphere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Three distinct channels detect moisture contributions at specified levels of the atmosphere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Variable moisture distribution in the horizontal allows the </a:t>
            </a:r>
            <a:r>
              <a:rPr lang="en-US" sz="22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7.45 </a:t>
            </a:r>
            <a:r>
              <a:rPr lang="en-US" sz="22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µm </a:t>
            </a:r>
            <a:r>
              <a:rPr lang="en-US" sz="22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Sounder channel to track low/mid-level boundaries much more efficiently than the current standard water vapor channel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Real-time weighting functions give forecasters vital knowledge on exactly where in the atmosphere the Sounder channels are sampling</a:t>
            </a:r>
            <a:endParaRPr lang="en-US" sz="19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387" y="5486400"/>
            <a:ext cx="890001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eeded in AWIPS!</a:t>
            </a:r>
          </a:p>
        </p:txBody>
      </p:sp>
    </p:spTree>
    <p:extLst>
      <p:ext uri="{BB962C8B-B14F-4D97-AF65-F5344CB8AC3E}">
        <p14:creationId xmlns:p14="http://schemas.microsoft.com/office/powerpoint/2010/main" val="403314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85" y="2133600"/>
            <a:ext cx="8229600" cy="106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latin typeface="Arial Black" panose="020B0A04020102020204" pitchFamily="34" charset="0"/>
              </a:rPr>
              <a:t>June 1, 2011 Case Study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3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" y="76200"/>
            <a:ext cx="896112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Event Overview</a:t>
            </a:r>
            <a:endParaRPr lang="en-US" b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85725" y="6248400"/>
            <a:ext cx="8961120" cy="609600"/>
          </a:xfrm>
          <a:prstGeom prst="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20110601 1300 UTC Day 1 Outlook 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56456"/>
            <a:ext cx="4714875" cy="32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p of 110601_rpts's severe weather repor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/>
          <a:stretch/>
        </p:blipFill>
        <p:spPr bwMode="auto">
          <a:xfrm>
            <a:off x="4838699" y="3248570"/>
            <a:ext cx="4208145" cy="297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5725" y="4267200"/>
            <a:ext cx="4714875" cy="19716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Large long tracked tornado in western 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63 km long path length (through Springfield)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200+ injuries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 confirmed fatalities</a:t>
            </a:r>
          </a:p>
          <a:p>
            <a:pPr marL="57150" indent="0">
              <a:buNone/>
            </a:pPr>
            <a:endParaRPr lang="en-US" sz="2400" dirty="0" smtClean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990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9923</TotalTime>
  <Words>1061</Words>
  <Application>Microsoft Macintosh PowerPoint</Application>
  <PresentationFormat>On-screen Show (4:3)</PresentationFormat>
  <Paragraphs>110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Use of Multiple GOES Sounder Water Vapor Channels to Monitor the Evolution of Mid-level Dry Air in Convective Events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1600 UTC Surface Analysis</vt:lpstr>
      <vt:lpstr>PowerPoint Presentation</vt:lpstr>
      <vt:lpstr>Conventional Water Vapor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GOES Sounder Imagery For Severe Wx Detection: 2012 and 2013 Northeastern U.S. Examples</dc:title>
  <dc:creator>christopher.gitro</dc:creator>
  <cp:lastModifiedBy>Anonymous Review</cp:lastModifiedBy>
  <cp:revision>142</cp:revision>
  <dcterms:created xsi:type="dcterms:W3CDTF">2013-09-16T08:49:17Z</dcterms:created>
  <dcterms:modified xsi:type="dcterms:W3CDTF">2015-06-16T03:03:18Z</dcterms:modified>
</cp:coreProperties>
</file>