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17"/>
  </p:notesMasterIdLst>
  <p:handoutMasterIdLst>
    <p:handoutMasterId r:id="rId18"/>
  </p:handoutMasterIdLst>
  <p:sldIdLst>
    <p:sldId id="259" r:id="rId2"/>
    <p:sldId id="293" r:id="rId3"/>
    <p:sldId id="292" r:id="rId4"/>
    <p:sldId id="261" r:id="rId5"/>
    <p:sldId id="284" r:id="rId6"/>
    <p:sldId id="285" r:id="rId7"/>
    <p:sldId id="286" r:id="rId8"/>
    <p:sldId id="287" r:id="rId9"/>
    <p:sldId id="288" r:id="rId10"/>
    <p:sldId id="290" r:id="rId11"/>
    <p:sldId id="289" r:id="rId12"/>
    <p:sldId id="291" r:id="rId13"/>
    <p:sldId id="294" r:id="rId14"/>
    <p:sldId id="295" r:id="rId15"/>
    <p:sldId id="27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293"/>
            <p14:sldId id="292"/>
            <p14:sldId id="261"/>
            <p14:sldId id="284"/>
            <p14:sldId id="285"/>
            <p14:sldId id="286"/>
            <p14:sldId id="287"/>
            <p14:sldId id="288"/>
            <p14:sldId id="290"/>
            <p14:sldId id="289"/>
            <p14:sldId id="291"/>
            <p14:sldId id="294"/>
            <p14:sldId id="295"/>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7251" autoAdjust="0"/>
  </p:normalViewPr>
  <p:slideViewPr>
    <p:cSldViewPr>
      <p:cViewPr>
        <p:scale>
          <a:sx n="75" d="100"/>
          <a:sy n="75" d="100"/>
        </p:scale>
        <p:origin x="-2694" y="-582"/>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2/25/2015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2/25/2015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 Areal extent of snow cover in the CHPS model framework based on the a) MOD10A1 corrected, b) MODSCAG corrected and the lumped snow cover extent based on c) MOD10A1 uncorrected, and d) MOD10A1 corrected for all basins for May 15</a:t>
            </a:r>
            <a:r>
              <a:rPr lang="en-US" sz="1200" b="0" kern="1200" baseline="30000" dirty="0" smtClean="0">
                <a:solidFill>
                  <a:schemeClr val="tx1"/>
                </a:solidFill>
                <a:effectLst/>
                <a:latin typeface="+mn-lt"/>
                <a:ea typeface="+mn-ea"/>
                <a:cs typeface="+mn-cs"/>
              </a:rPr>
              <a:t>th</a:t>
            </a:r>
            <a:r>
              <a:rPr lang="en-US" sz="1200" b="0" kern="1200" dirty="0" smtClean="0">
                <a:solidFill>
                  <a:schemeClr val="tx1"/>
                </a:solidFill>
                <a:effectLst/>
                <a:latin typeface="+mn-lt"/>
                <a:ea typeface="+mn-ea"/>
                <a:cs typeface="+mn-cs"/>
              </a:rPr>
              <a:t>, 2001. Values range from 0.1 to 1, or 10% to 100% snow cover.</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val="2263349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Cumulative</a:t>
            </a:r>
            <a:r>
              <a:rPr lang="en-US" sz="1200" kern="1200" baseline="0" dirty="0" smtClean="0">
                <a:solidFill>
                  <a:schemeClr val="tx1"/>
                </a:solidFill>
                <a:effectLst/>
                <a:latin typeface="+mn-lt"/>
                <a:ea typeface="+mn-ea"/>
                <a:cs typeface="+mn-cs"/>
              </a:rPr>
              <a:t> Discharge for </a:t>
            </a:r>
            <a:r>
              <a:rPr lang="en-US" sz="1200" kern="1200" baseline="0" dirty="0" err="1" smtClean="0">
                <a:solidFill>
                  <a:schemeClr val="tx1"/>
                </a:solidFill>
                <a:effectLst/>
                <a:latin typeface="+mn-lt"/>
                <a:ea typeface="+mn-ea"/>
                <a:cs typeface="+mn-cs"/>
              </a:rPr>
              <a:t>Chantaniki</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Upper Chena River basins observed (black line),</a:t>
            </a:r>
            <a:r>
              <a:rPr lang="en-US" sz="1200" kern="1200" baseline="0" dirty="0" smtClean="0">
                <a:solidFill>
                  <a:schemeClr val="tx1"/>
                </a:solidFill>
                <a:effectLst/>
                <a:latin typeface="+mn-lt"/>
                <a:ea typeface="+mn-ea"/>
                <a:cs typeface="+mn-cs"/>
              </a:rPr>
              <a:t> simulated with no assimilation (blue), the same with MOD10A1 and (red dashed) and with MODSCAG (red dotted)</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189633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14</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hf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tiff"/><Relationship Id="rId5" Type="http://schemas.openxmlformats.org/officeDocument/2006/relationships/notesSlide" Target="../notesSlides/notesSlide1.xml"/><Relationship Id="rId10" Type="http://schemas.openxmlformats.org/officeDocument/2006/relationships/image" Target="../media/image10.png"/><Relationship Id="rId4" Type="http://schemas.openxmlformats.org/officeDocument/2006/relationships/slideLayout" Target="../slideLayouts/slideLayout1.xml"/><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now.jpl.nasa.gov/"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752600" y="838200"/>
            <a:ext cx="7162800" cy="2667000"/>
          </a:xfrm>
        </p:spPr>
        <p:txBody>
          <a:bodyPr>
            <a:normAutofit/>
          </a:bodyPr>
          <a:lstStyle/>
          <a:p>
            <a:r>
              <a:rPr lang="en-US" dirty="0" smtClean="0">
                <a:latin typeface="Arial"/>
                <a:cs typeface="Arial"/>
              </a:rPr>
              <a:t>Advances in </a:t>
            </a:r>
            <a:r>
              <a:rPr lang="en-US" dirty="0" err="1" smtClean="0">
                <a:latin typeface="Arial"/>
                <a:cs typeface="Arial"/>
              </a:rPr>
              <a:t>Cryospheric</a:t>
            </a:r>
            <a:r>
              <a:rPr lang="en-US" dirty="0" smtClean="0">
                <a:latin typeface="Arial"/>
                <a:cs typeface="Arial"/>
              </a:rPr>
              <a:t> Prediction in Alaska</a:t>
            </a:r>
            <a:r>
              <a:rPr lang="en-US" dirty="0">
                <a:latin typeface="Arial"/>
                <a:cs typeface="Arial"/>
              </a:rPr>
              <a:t/>
            </a:r>
            <a:br>
              <a:rPr lang="en-US" dirty="0">
                <a:latin typeface="Arial"/>
                <a:cs typeface="Arial"/>
              </a:rPr>
            </a:br>
            <a:endParaRPr lang="en-US" dirty="0">
              <a:latin typeface="Arial"/>
              <a:cs typeface="Arial"/>
            </a:endParaRPr>
          </a:p>
        </p:txBody>
      </p:sp>
      <p:sp>
        <p:nvSpPr>
          <p:cNvPr id="3" name="Subtitle 2"/>
          <p:cNvSpPr>
            <a:spLocks noGrp="1"/>
          </p:cNvSpPr>
          <p:nvPr>
            <p:ph type="subTitle" idx="1"/>
            <p:custDataLst>
              <p:tags r:id="rId3"/>
            </p:custDataLst>
          </p:nvPr>
        </p:nvSpPr>
        <p:spPr>
          <a:xfrm>
            <a:off x="3962400" y="2514600"/>
            <a:ext cx="4953000" cy="3733800"/>
          </a:xfrm>
        </p:spPr>
        <p:txBody>
          <a:bodyPr>
            <a:normAutofit/>
          </a:bodyPr>
          <a:lstStyle/>
          <a:p>
            <a:r>
              <a:rPr lang="en-US" sz="2400" dirty="0" smtClean="0">
                <a:latin typeface="Arial"/>
                <a:cs typeface="Arial"/>
              </a:rPr>
              <a:t>Jessica Cherry, Katrina Bennett</a:t>
            </a:r>
          </a:p>
          <a:p>
            <a:r>
              <a:rPr lang="en-US" sz="2400" dirty="0" smtClean="0">
                <a:latin typeface="Arial"/>
                <a:cs typeface="Arial"/>
              </a:rPr>
              <a:t>Tom </a:t>
            </a:r>
            <a:r>
              <a:rPr lang="en-US" sz="2400" dirty="0" err="1" smtClean="0">
                <a:latin typeface="Arial"/>
                <a:cs typeface="Arial"/>
              </a:rPr>
              <a:t>Heinrichs</a:t>
            </a:r>
            <a:r>
              <a:rPr lang="en-US" sz="2400" dirty="0" smtClean="0">
                <a:latin typeface="Arial"/>
                <a:cs typeface="Arial"/>
              </a:rPr>
              <a:t>, Eric Stevens, </a:t>
            </a:r>
          </a:p>
          <a:p>
            <a:r>
              <a:rPr lang="en-US" sz="2400" dirty="0" smtClean="0">
                <a:latin typeface="Arial"/>
                <a:cs typeface="Arial"/>
              </a:rPr>
              <a:t>Carl </a:t>
            </a:r>
            <a:r>
              <a:rPr lang="en-US" sz="2400" dirty="0" err="1" smtClean="0">
                <a:latin typeface="Arial"/>
                <a:cs typeface="Arial"/>
              </a:rPr>
              <a:t>Dierking</a:t>
            </a:r>
            <a:r>
              <a:rPr lang="en-US" sz="2400" dirty="0" smtClean="0">
                <a:latin typeface="Arial"/>
                <a:cs typeface="Arial"/>
              </a:rPr>
              <a:t>, Jiang Zhu</a:t>
            </a:r>
          </a:p>
          <a:p>
            <a:r>
              <a:rPr lang="en-US" sz="2400" i="1" dirty="0" smtClean="0">
                <a:latin typeface="Arial"/>
                <a:cs typeface="Arial"/>
              </a:rPr>
              <a:t>University of Alaska Fairbanks </a:t>
            </a:r>
          </a:p>
          <a:p>
            <a:endParaRPr lang="en-US" sz="2400" dirty="0" smtClean="0">
              <a:latin typeface="Arial"/>
              <a:cs typeface="Arial"/>
            </a:endParaRPr>
          </a:p>
          <a:p>
            <a:r>
              <a:rPr lang="en-US" sz="2400" dirty="0" smtClean="0">
                <a:latin typeface="Arial"/>
                <a:cs typeface="Arial"/>
              </a:rPr>
              <a:t>NOAA Satellite Science Week</a:t>
            </a:r>
          </a:p>
          <a:p>
            <a:r>
              <a:rPr lang="en-US" sz="2400" dirty="0" smtClean="0">
                <a:latin typeface="Arial"/>
                <a:cs typeface="Arial"/>
              </a:rPr>
              <a:t>Feb, 2015 </a:t>
            </a:r>
            <a:endParaRPr lang="en-US" sz="2400" dirty="0">
              <a:latin typeface="Arial"/>
              <a:cs typeface="Arial"/>
            </a:endParaRPr>
          </a:p>
        </p:txBody>
      </p:sp>
      <p:pic>
        <p:nvPicPr>
          <p:cNvPr id="4" name="Picture 3" descr="GINA moleskin_small.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52400" y="6248400"/>
            <a:ext cx="1600200" cy="374904"/>
          </a:xfrm>
          <a:prstGeom prst="rect">
            <a:avLst/>
          </a:prstGeom>
        </p:spPr>
      </p:pic>
      <p:pic>
        <p:nvPicPr>
          <p:cNvPr id="5" name="Picture 4" descr="UAFLogo_A_black.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057400" y="6019800"/>
            <a:ext cx="762000" cy="684204"/>
          </a:xfrm>
          <a:prstGeom prst="rect">
            <a:avLst/>
          </a:prstGeom>
        </p:spPr>
      </p:pic>
      <p:pic>
        <p:nvPicPr>
          <p:cNvPr id="6" name="Picture 5" descr="GOES-R.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124199" y="5943600"/>
            <a:ext cx="1018829" cy="889000"/>
          </a:xfrm>
          <a:prstGeom prst="rect">
            <a:avLst/>
          </a:prstGeom>
        </p:spPr>
      </p:pic>
      <p:pic>
        <p:nvPicPr>
          <p:cNvPr id="7" name="Picture 6" descr="JPSS_logo_small.jp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343400" y="5965613"/>
            <a:ext cx="914400" cy="866987"/>
          </a:xfrm>
          <a:prstGeom prst="rect">
            <a:avLst/>
          </a:prstGeom>
        </p:spPr>
      </p:pic>
      <p:pic>
        <p:nvPicPr>
          <p:cNvPr id="8" name="Picture 7" descr="NationalWeatherService-Logo.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781800" y="5918200"/>
            <a:ext cx="914400" cy="914400"/>
          </a:xfrm>
          <a:prstGeom prst="rect">
            <a:avLst/>
          </a:prstGeom>
        </p:spPr>
      </p:pic>
      <p:pic>
        <p:nvPicPr>
          <p:cNvPr id="9" name="Picture 8" descr="OCONUS.tiff"/>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5410200" y="5960438"/>
            <a:ext cx="1219200" cy="872162"/>
          </a:xfrm>
          <a:prstGeom prst="rect">
            <a:avLst/>
          </a:prstGeom>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Results</a:t>
            </a:r>
            <a:endParaRPr lang="en-US" dirty="0">
              <a:latin typeface="Arial"/>
              <a:cs typeface="Arial"/>
            </a:endParaRPr>
          </a:p>
        </p:txBody>
      </p:sp>
      <p:sp>
        <p:nvSpPr>
          <p:cNvPr id="4" name="Slide Number Placeholder 3"/>
          <p:cNvSpPr>
            <a:spLocks noGrp="1"/>
          </p:cNvSpPr>
          <p:nvPr>
            <p:ph type="sldNum" sz="quarter" idx="12"/>
          </p:nvPr>
        </p:nvSpPr>
        <p:spPr/>
        <p:txBody>
          <a:bodyPr/>
          <a:lstStyle/>
          <a:p>
            <a:fld id="{33D6E5A2-EC83-451F-A719-9AC1370DD5CF}" type="slidenum">
              <a:rPr lang="en-US" smtClean="0"/>
              <a:pPr/>
              <a:t>9</a:t>
            </a:fld>
            <a:endParaRPr 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00600" y="1600200"/>
            <a:ext cx="3657600" cy="45720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14400" y="1524000"/>
            <a:ext cx="3657600" cy="4572000"/>
          </a:xfrm>
          <a:prstGeom prst="rect">
            <a:avLst/>
          </a:prstGeom>
        </p:spPr>
      </p:pic>
    </p:spTree>
    <p:extLst>
      <p:ext uri="{BB962C8B-B14F-4D97-AF65-F5344CB8AC3E}">
        <p14:creationId xmlns:p14="http://schemas.microsoft.com/office/powerpoint/2010/main" val="1574380464"/>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Results</a:t>
            </a:r>
            <a:endParaRPr lang="en-US" dirty="0">
              <a:latin typeface="Arial"/>
              <a:cs typeface="Aria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27809133"/>
              </p:ext>
            </p:extLst>
          </p:nvPr>
        </p:nvGraphicFramePr>
        <p:xfrm>
          <a:off x="990600" y="1219200"/>
          <a:ext cx="7619999" cy="5486403"/>
        </p:xfrm>
        <a:graphic>
          <a:graphicData uri="http://schemas.openxmlformats.org/drawingml/2006/table">
            <a:tbl>
              <a:tblPr firstRow="1" bandRow="1">
                <a:tableStyleId>{5C22544A-7EE6-4342-B048-85BDC9FD1C3A}</a:tableStyleId>
              </a:tblPr>
              <a:tblGrid>
                <a:gridCol w="1407039"/>
                <a:gridCol w="869115"/>
                <a:gridCol w="886401"/>
                <a:gridCol w="1407039"/>
                <a:gridCol w="869115"/>
                <a:gridCol w="886401"/>
                <a:gridCol w="1294889"/>
              </a:tblGrid>
              <a:tr h="689907">
                <a:tc>
                  <a:txBody>
                    <a:bodyPr/>
                    <a:lstStyle/>
                    <a:p>
                      <a:endParaRPr lang="en-US" dirty="0"/>
                    </a:p>
                  </a:txBody>
                  <a:tcPr/>
                </a:tc>
                <a:tc>
                  <a:txBody>
                    <a:bodyPr/>
                    <a:lstStyle/>
                    <a:p>
                      <a:r>
                        <a:rPr lang="en-US" dirty="0" err="1" smtClean="0"/>
                        <a:t>Calib</a:t>
                      </a:r>
                      <a:r>
                        <a:rPr lang="en-US" dirty="0" smtClean="0"/>
                        <a:t>.</a:t>
                      </a:r>
                      <a:endParaRPr lang="en-US" dirty="0"/>
                    </a:p>
                  </a:txBody>
                  <a:tcPr/>
                </a:tc>
                <a:tc>
                  <a:txBody>
                    <a:bodyPr/>
                    <a:lstStyle/>
                    <a:p>
                      <a:r>
                        <a:rPr lang="en-US" dirty="0" smtClean="0"/>
                        <a:t>Valid.</a:t>
                      </a:r>
                      <a:endParaRPr lang="en-US" dirty="0"/>
                    </a:p>
                  </a:txBody>
                  <a:tcPr/>
                </a:tc>
                <a:tc>
                  <a:txBody>
                    <a:bodyPr/>
                    <a:lstStyle/>
                    <a:p>
                      <a:pPr algn="ctr"/>
                      <a:r>
                        <a:rPr lang="en-US" dirty="0" smtClean="0"/>
                        <a:t>Period of</a:t>
                      </a:r>
                      <a:r>
                        <a:rPr lang="en-US" baseline="0" dirty="0" smtClean="0"/>
                        <a:t> Record</a:t>
                      </a:r>
                      <a:endParaRPr lang="en-US" dirty="0"/>
                    </a:p>
                  </a:txBody>
                  <a:tcPr/>
                </a:tc>
                <a:tc>
                  <a:txBody>
                    <a:bodyPr/>
                    <a:lstStyle/>
                    <a:p>
                      <a:r>
                        <a:rPr lang="en-US" dirty="0" err="1" smtClean="0"/>
                        <a:t>Calib</a:t>
                      </a:r>
                      <a:r>
                        <a:rPr lang="en-US" dirty="0" smtClean="0"/>
                        <a:t>.</a:t>
                      </a:r>
                      <a:endParaRPr lang="en-US" dirty="0"/>
                    </a:p>
                  </a:txBody>
                  <a:tcPr/>
                </a:tc>
                <a:tc>
                  <a:txBody>
                    <a:bodyPr/>
                    <a:lstStyle/>
                    <a:p>
                      <a:r>
                        <a:rPr lang="en-US" dirty="0" smtClean="0"/>
                        <a:t>Valid.</a:t>
                      </a:r>
                      <a:endParaRPr lang="en-US" dirty="0"/>
                    </a:p>
                  </a:txBody>
                  <a:tcPr/>
                </a:tc>
                <a:tc>
                  <a:txBody>
                    <a:bodyPr/>
                    <a:lstStyle/>
                    <a:p>
                      <a:pPr algn="ctr"/>
                      <a:r>
                        <a:rPr lang="en-US" dirty="0" smtClean="0"/>
                        <a:t>Period of</a:t>
                      </a:r>
                      <a:r>
                        <a:rPr lang="en-US" baseline="0" dirty="0" smtClean="0"/>
                        <a:t> Record</a:t>
                      </a:r>
                      <a:endParaRPr lang="en-US" dirty="0"/>
                    </a:p>
                  </a:txBody>
                  <a:tcPr/>
                </a:tc>
              </a:tr>
              <a:tr h="3997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Chatanika</a:t>
                      </a:r>
                      <a:endParaRPr lang="en-US" dirty="0" smtClean="0"/>
                    </a:p>
                  </a:txBody>
                  <a:tcPr/>
                </a:tc>
                <a:tc gridSpan="3">
                  <a:txBody>
                    <a:bodyPr/>
                    <a:lstStyle/>
                    <a:p>
                      <a:pPr algn="ctr"/>
                      <a:r>
                        <a:rPr lang="en-US" dirty="0" smtClean="0"/>
                        <a:t>MOD10A1</a:t>
                      </a:r>
                      <a:endParaRPr lang="en-US" dirty="0"/>
                    </a:p>
                  </a:txBody>
                  <a:tcPr/>
                </a:tc>
                <a:tc hMerge="1">
                  <a:txBody>
                    <a:bodyPr/>
                    <a:lstStyle/>
                    <a:p>
                      <a:endParaRPr lang="en-US" dirty="0"/>
                    </a:p>
                  </a:txBody>
                  <a:tcPr/>
                </a:tc>
                <a:tc hMerge="1">
                  <a:txBody>
                    <a:bodyPr/>
                    <a:lstStyle/>
                    <a:p>
                      <a:pPr algn="ctr"/>
                      <a:endParaRPr lang="en-US" dirty="0"/>
                    </a:p>
                  </a:txBody>
                  <a:tcPr/>
                </a:tc>
                <a:tc gridSpan="3">
                  <a:txBody>
                    <a:bodyPr/>
                    <a:lstStyle/>
                    <a:p>
                      <a:pPr algn="ctr"/>
                      <a:r>
                        <a:rPr lang="en-US" dirty="0" smtClean="0"/>
                        <a:t>MODSCAG</a:t>
                      </a:r>
                      <a:endParaRPr lang="en-US" dirty="0"/>
                    </a:p>
                  </a:txBody>
                  <a:tcPr/>
                </a:tc>
                <a:tc hMerge="1">
                  <a:txBody>
                    <a:bodyPr/>
                    <a:lstStyle/>
                    <a:p>
                      <a:endParaRPr lang="en-US" dirty="0"/>
                    </a:p>
                  </a:txBody>
                  <a:tcPr/>
                </a:tc>
                <a:tc hMerge="1">
                  <a:txBody>
                    <a:bodyPr/>
                    <a:lstStyle/>
                    <a:p>
                      <a:pPr algn="ctr"/>
                      <a:endParaRPr lang="en-US" dirty="0"/>
                    </a:p>
                  </a:txBody>
                  <a:tcPr/>
                </a:tc>
              </a:tr>
              <a:tr h="399708">
                <a:tc>
                  <a:txBody>
                    <a:bodyPr/>
                    <a:lstStyle/>
                    <a:p>
                      <a:pPr algn="ctr" fontAlgn="ctr"/>
                      <a:r>
                        <a:rPr lang="en-US" sz="1600" b="0" i="0" u="none" strike="noStrike" dirty="0">
                          <a:effectLst/>
                          <a:latin typeface="Arial"/>
                          <a:cs typeface="Arial"/>
                        </a:rPr>
                        <a:t>MAE</a:t>
                      </a:r>
                    </a:p>
                  </a:txBody>
                  <a:tcPr marL="12700" marR="12700" marT="12700" marB="0" anchor="ctr"/>
                </a:tc>
                <a:tc>
                  <a:txBody>
                    <a:bodyPr/>
                    <a:lstStyle/>
                    <a:p>
                      <a:pPr algn="ctr" fontAlgn="b"/>
                      <a:r>
                        <a:rPr lang="en-US" sz="1600" b="0" i="0" u="none" strike="noStrike" dirty="0">
                          <a:effectLst/>
                          <a:latin typeface="Arial"/>
                          <a:cs typeface="Arial"/>
                        </a:rPr>
                        <a:t>16%</a:t>
                      </a:r>
                    </a:p>
                  </a:txBody>
                  <a:tcPr marL="12700" marR="12700" marT="12700" marB="0" anchor="b"/>
                </a:tc>
                <a:tc>
                  <a:txBody>
                    <a:bodyPr/>
                    <a:lstStyle/>
                    <a:p>
                      <a:pPr algn="ctr" fontAlgn="b"/>
                      <a:r>
                        <a:rPr lang="en-US" sz="1600" b="0" i="0" u="none" strike="noStrike" dirty="0">
                          <a:effectLst/>
                          <a:latin typeface="Arial"/>
                          <a:cs typeface="Arial"/>
                        </a:rPr>
                        <a:t>4%</a:t>
                      </a:r>
                    </a:p>
                  </a:txBody>
                  <a:tcPr marL="12700" marR="12700" marT="12700" marB="0" anchor="b"/>
                </a:tc>
                <a:tc>
                  <a:txBody>
                    <a:bodyPr/>
                    <a:lstStyle/>
                    <a:p>
                      <a:pPr algn="ctr" fontAlgn="b"/>
                      <a:r>
                        <a:rPr lang="en-US" sz="1600" b="0" i="0" u="none" strike="noStrike">
                          <a:effectLst/>
                          <a:latin typeface="Arial"/>
                          <a:cs typeface="Arial"/>
                        </a:rPr>
                        <a:t>5%</a:t>
                      </a:r>
                    </a:p>
                  </a:txBody>
                  <a:tcPr marL="12700" marR="12700" marT="12700" marB="0" anchor="b"/>
                </a:tc>
                <a:tc>
                  <a:txBody>
                    <a:bodyPr/>
                    <a:lstStyle/>
                    <a:p>
                      <a:pPr algn="ctr" fontAlgn="b"/>
                      <a:r>
                        <a:rPr lang="en-US" sz="1600" b="0" i="0" u="none" strike="noStrike">
                          <a:effectLst/>
                          <a:latin typeface="Arial"/>
                        </a:rPr>
                        <a:t>15%</a:t>
                      </a:r>
                    </a:p>
                  </a:txBody>
                  <a:tcPr marL="12700" marR="12700" marT="12700" marB="0" anchor="b"/>
                </a:tc>
                <a:tc>
                  <a:txBody>
                    <a:bodyPr/>
                    <a:lstStyle/>
                    <a:p>
                      <a:pPr algn="ctr" fontAlgn="b"/>
                      <a:r>
                        <a:rPr lang="en-US" sz="1600" b="0" i="0" u="none" strike="noStrike">
                          <a:effectLst/>
                          <a:latin typeface="Arial"/>
                        </a:rPr>
                        <a:t>11%</a:t>
                      </a:r>
                    </a:p>
                  </a:txBody>
                  <a:tcPr marL="12700" marR="12700" marT="12700" marB="0" anchor="b"/>
                </a:tc>
                <a:tc>
                  <a:txBody>
                    <a:bodyPr/>
                    <a:lstStyle/>
                    <a:p>
                      <a:pPr algn="ctr" fontAlgn="b"/>
                      <a:r>
                        <a:rPr lang="en-US" sz="1600" b="0" i="0" u="none" strike="noStrike">
                          <a:effectLst/>
                          <a:latin typeface="Arial"/>
                        </a:rPr>
                        <a:t>7%</a:t>
                      </a:r>
                    </a:p>
                  </a:txBody>
                  <a:tcPr marL="12700" marR="12700" marT="12700" marB="0" anchor="b"/>
                </a:tc>
              </a:tr>
              <a:tr h="399708">
                <a:tc>
                  <a:txBody>
                    <a:bodyPr/>
                    <a:lstStyle/>
                    <a:p>
                      <a:pPr algn="ctr" fontAlgn="ctr"/>
                      <a:r>
                        <a:rPr lang="en-US" sz="1600" b="0" i="0" u="none" strike="noStrike">
                          <a:effectLst/>
                          <a:latin typeface="Arial"/>
                          <a:cs typeface="Arial"/>
                        </a:rPr>
                        <a:t>NSE</a:t>
                      </a:r>
                    </a:p>
                  </a:txBody>
                  <a:tcPr marL="12700" marR="12700" marT="12700" marB="0" anchor="ctr"/>
                </a:tc>
                <a:tc>
                  <a:txBody>
                    <a:bodyPr/>
                    <a:lstStyle/>
                    <a:p>
                      <a:pPr algn="ctr" fontAlgn="b"/>
                      <a:r>
                        <a:rPr lang="en-US" sz="1600" b="0" i="0" u="none" strike="noStrike" dirty="0">
                          <a:effectLst/>
                          <a:latin typeface="Arial"/>
                          <a:cs typeface="Arial"/>
                        </a:rPr>
                        <a:t>0.26</a:t>
                      </a:r>
                    </a:p>
                  </a:txBody>
                  <a:tcPr marL="12700" marR="12700" marT="12700" marB="0" anchor="b"/>
                </a:tc>
                <a:tc>
                  <a:txBody>
                    <a:bodyPr/>
                    <a:lstStyle/>
                    <a:p>
                      <a:pPr algn="ctr" fontAlgn="b"/>
                      <a:r>
                        <a:rPr lang="en-US" sz="1600" b="0" i="0" u="none" strike="noStrike" dirty="0">
                          <a:effectLst/>
                          <a:latin typeface="Arial"/>
                          <a:cs typeface="Arial"/>
                        </a:rPr>
                        <a:t>0.2</a:t>
                      </a:r>
                    </a:p>
                  </a:txBody>
                  <a:tcPr marL="12700" marR="12700" marT="12700" marB="0" anchor="b"/>
                </a:tc>
                <a:tc>
                  <a:txBody>
                    <a:bodyPr/>
                    <a:lstStyle/>
                    <a:p>
                      <a:pPr algn="ctr" fontAlgn="b"/>
                      <a:r>
                        <a:rPr lang="en-US" sz="1600" b="0" i="0" u="none" strike="noStrike" dirty="0">
                          <a:effectLst/>
                          <a:latin typeface="Arial"/>
                          <a:cs typeface="Arial"/>
                        </a:rPr>
                        <a:t>0.13</a:t>
                      </a:r>
                    </a:p>
                  </a:txBody>
                  <a:tcPr marL="12700" marR="12700" marT="12700" marB="0" anchor="b"/>
                </a:tc>
                <a:tc>
                  <a:txBody>
                    <a:bodyPr/>
                    <a:lstStyle/>
                    <a:p>
                      <a:pPr algn="ctr" fontAlgn="b"/>
                      <a:r>
                        <a:rPr lang="en-US" sz="1600" b="0" i="0" u="none" strike="noStrike" dirty="0">
                          <a:effectLst/>
                          <a:latin typeface="Arial"/>
                        </a:rPr>
                        <a:t>0.19</a:t>
                      </a:r>
                    </a:p>
                  </a:txBody>
                  <a:tcPr marL="12700" marR="12700" marT="12700" marB="0" anchor="b"/>
                </a:tc>
                <a:tc>
                  <a:txBody>
                    <a:bodyPr/>
                    <a:lstStyle/>
                    <a:p>
                      <a:pPr algn="ctr" fontAlgn="b"/>
                      <a:r>
                        <a:rPr lang="en-US" sz="1600" b="0" i="0" u="none" strike="noStrike">
                          <a:effectLst/>
                          <a:latin typeface="Arial"/>
                        </a:rPr>
                        <a:t>0.34</a:t>
                      </a:r>
                    </a:p>
                  </a:txBody>
                  <a:tcPr marL="12700" marR="12700" marT="12700" marB="0" anchor="b"/>
                </a:tc>
                <a:tc>
                  <a:txBody>
                    <a:bodyPr/>
                    <a:lstStyle/>
                    <a:p>
                      <a:pPr algn="ctr" fontAlgn="b"/>
                      <a:r>
                        <a:rPr lang="en-US" sz="1600" b="0" i="0" u="none" strike="noStrike" dirty="0">
                          <a:effectLst/>
                          <a:latin typeface="Arial"/>
                        </a:rPr>
                        <a:t>0.15</a:t>
                      </a:r>
                    </a:p>
                  </a:txBody>
                  <a:tcPr marL="12700" marR="12700" marT="12700" marB="0" anchor="b"/>
                </a:tc>
              </a:tr>
              <a:tr h="399708">
                <a:tc>
                  <a:txBody>
                    <a:bodyPr/>
                    <a:lstStyle/>
                    <a:p>
                      <a:pPr algn="ctr" fontAlgn="ctr"/>
                      <a:r>
                        <a:rPr lang="en-US" sz="1600" b="0" i="0" u="none" strike="noStrike">
                          <a:effectLst/>
                          <a:latin typeface="Arial"/>
                          <a:cs typeface="Arial"/>
                        </a:rPr>
                        <a:t>PBias</a:t>
                      </a:r>
                    </a:p>
                  </a:txBody>
                  <a:tcPr marL="12700" marR="12700" marT="12700" marB="0" anchor="ctr"/>
                </a:tc>
                <a:tc>
                  <a:txBody>
                    <a:bodyPr/>
                    <a:lstStyle/>
                    <a:p>
                      <a:pPr algn="ctr" fontAlgn="b"/>
                      <a:r>
                        <a:rPr lang="en-US" sz="1600" b="0" i="0" u="none" strike="noStrike" dirty="0">
                          <a:effectLst/>
                          <a:latin typeface="Arial"/>
                          <a:cs typeface="Arial"/>
                        </a:rPr>
                        <a:t>-0.25</a:t>
                      </a:r>
                    </a:p>
                  </a:txBody>
                  <a:tcPr marL="12700" marR="12700" marT="12700" marB="0" anchor="b"/>
                </a:tc>
                <a:tc>
                  <a:txBody>
                    <a:bodyPr/>
                    <a:lstStyle/>
                    <a:p>
                      <a:pPr algn="ctr" fontAlgn="b"/>
                      <a:r>
                        <a:rPr lang="en-US" sz="1600" b="0" i="0" u="none" strike="noStrike" dirty="0">
                          <a:effectLst/>
                          <a:latin typeface="Arial"/>
                          <a:cs typeface="Arial"/>
                        </a:rPr>
                        <a:t>-1.97</a:t>
                      </a:r>
                    </a:p>
                  </a:txBody>
                  <a:tcPr marL="12700" marR="12700" marT="12700" marB="0" anchor="b"/>
                </a:tc>
                <a:tc>
                  <a:txBody>
                    <a:bodyPr/>
                    <a:lstStyle/>
                    <a:p>
                      <a:pPr algn="ctr" fontAlgn="b"/>
                      <a:r>
                        <a:rPr lang="en-US" sz="1600" b="0" i="0" u="none" strike="noStrike" dirty="0">
                          <a:effectLst/>
                          <a:latin typeface="Arial"/>
                          <a:cs typeface="Arial"/>
                        </a:rPr>
                        <a:t>-0.69</a:t>
                      </a:r>
                    </a:p>
                  </a:txBody>
                  <a:tcPr marL="12700" marR="12700" marT="12700" marB="0" anchor="b"/>
                </a:tc>
                <a:tc>
                  <a:txBody>
                    <a:bodyPr/>
                    <a:lstStyle/>
                    <a:p>
                      <a:pPr algn="ctr" fontAlgn="b"/>
                      <a:r>
                        <a:rPr lang="en-US" sz="1600" b="0" i="0" u="none" strike="noStrike" dirty="0">
                          <a:effectLst/>
                          <a:latin typeface="Arial"/>
                        </a:rPr>
                        <a:t>1.15</a:t>
                      </a:r>
                    </a:p>
                  </a:txBody>
                  <a:tcPr marL="12700" marR="12700" marT="12700" marB="0" anchor="b"/>
                </a:tc>
                <a:tc>
                  <a:txBody>
                    <a:bodyPr/>
                    <a:lstStyle/>
                    <a:p>
                      <a:pPr algn="ctr" fontAlgn="b"/>
                      <a:r>
                        <a:rPr lang="en-US" sz="1600" b="0" i="0" u="none" strike="noStrike" dirty="0">
                          <a:effectLst/>
                          <a:latin typeface="Arial"/>
                        </a:rPr>
                        <a:t>-0.23</a:t>
                      </a:r>
                    </a:p>
                  </a:txBody>
                  <a:tcPr marL="12700" marR="12700" marT="12700" marB="0" anchor="b"/>
                </a:tc>
                <a:tc>
                  <a:txBody>
                    <a:bodyPr/>
                    <a:lstStyle/>
                    <a:p>
                      <a:pPr algn="ctr" fontAlgn="b"/>
                      <a:r>
                        <a:rPr lang="en-US" sz="1600" b="0" i="0" u="none" strike="noStrike">
                          <a:effectLst/>
                          <a:latin typeface="Arial"/>
                        </a:rPr>
                        <a:t>-0.19</a:t>
                      </a:r>
                    </a:p>
                  </a:txBody>
                  <a:tcPr marL="12700" marR="12700" marT="12700" marB="0" anchor="b"/>
                </a:tc>
              </a:tr>
              <a:tr h="399708">
                <a:tc>
                  <a:txBody>
                    <a:bodyPr/>
                    <a:lstStyle/>
                    <a:p>
                      <a:pPr algn="ctr" fontAlgn="ctr"/>
                      <a:r>
                        <a:rPr lang="en-US" sz="1600" b="0" i="0" u="none" strike="noStrike">
                          <a:effectLst/>
                          <a:latin typeface="Arial"/>
                          <a:cs typeface="Arial"/>
                        </a:rPr>
                        <a:t>Corr.</a:t>
                      </a:r>
                    </a:p>
                  </a:txBody>
                  <a:tcPr marL="12700" marR="12700" marT="12700" marB="0" anchor="ctr"/>
                </a:tc>
                <a:tc>
                  <a:txBody>
                    <a:bodyPr/>
                    <a:lstStyle/>
                    <a:p>
                      <a:pPr algn="ctr" fontAlgn="b"/>
                      <a:r>
                        <a:rPr lang="en-US" sz="1600" b="0" i="0" u="none" strike="noStrike" dirty="0">
                          <a:effectLst/>
                          <a:latin typeface="Arial"/>
                          <a:cs typeface="Arial"/>
                        </a:rPr>
                        <a:t>23%</a:t>
                      </a:r>
                    </a:p>
                  </a:txBody>
                  <a:tcPr marL="12700" marR="12700" marT="12700" marB="0" anchor="b"/>
                </a:tc>
                <a:tc>
                  <a:txBody>
                    <a:bodyPr/>
                    <a:lstStyle/>
                    <a:p>
                      <a:pPr algn="ctr" fontAlgn="b"/>
                      <a:r>
                        <a:rPr lang="en-US" sz="1600" b="0" i="0" u="none" strike="noStrike" dirty="0">
                          <a:effectLst/>
                          <a:latin typeface="Arial"/>
                          <a:cs typeface="Arial"/>
                        </a:rPr>
                        <a:t>50%</a:t>
                      </a:r>
                    </a:p>
                  </a:txBody>
                  <a:tcPr marL="12700" marR="12700" marT="12700" marB="0" anchor="b"/>
                </a:tc>
                <a:tc>
                  <a:txBody>
                    <a:bodyPr/>
                    <a:lstStyle/>
                    <a:p>
                      <a:pPr algn="ctr" fontAlgn="b"/>
                      <a:r>
                        <a:rPr lang="en-US" sz="1600" b="0" i="0" u="none" strike="noStrike" dirty="0">
                          <a:effectLst/>
                          <a:latin typeface="Arial"/>
                          <a:cs typeface="Arial"/>
                        </a:rPr>
                        <a:t>9%</a:t>
                      </a:r>
                    </a:p>
                  </a:txBody>
                  <a:tcPr marL="12700" marR="12700" marT="12700" marB="0" anchor="b"/>
                </a:tc>
                <a:tc>
                  <a:txBody>
                    <a:bodyPr/>
                    <a:lstStyle/>
                    <a:p>
                      <a:pPr algn="ctr" fontAlgn="b"/>
                      <a:r>
                        <a:rPr lang="en-US" sz="1600" b="0" i="0" u="none" strike="noStrike" dirty="0">
                          <a:effectLst/>
                          <a:latin typeface="Arial"/>
                        </a:rPr>
                        <a:t>13%</a:t>
                      </a:r>
                    </a:p>
                  </a:txBody>
                  <a:tcPr marL="12700" marR="12700" marT="12700" marB="0" anchor="b"/>
                </a:tc>
                <a:tc>
                  <a:txBody>
                    <a:bodyPr/>
                    <a:lstStyle/>
                    <a:p>
                      <a:pPr algn="ctr" fontAlgn="b"/>
                      <a:r>
                        <a:rPr lang="en-US" sz="1600" b="0" i="0" u="none" strike="noStrike" dirty="0">
                          <a:effectLst/>
                          <a:latin typeface="Arial"/>
                        </a:rPr>
                        <a:t>74%</a:t>
                      </a:r>
                    </a:p>
                  </a:txBody>
                  <a:tcPr marL="12700" marR="12700" marT="12700" marB="0" anchor="b"/>
                </a:tc>
                <a:tc>
                  <a:txBody>
                    <a:bodyPr/>
                    <a:lstStyle/>
                    <a:p>
                      <a:pPr algn="ctr" fontAlgn="b"/>
                      <a:r>
                        <a:rPr lang="en-US" sz="1600" b="0" i="0" u="none" strike="noStrike">
                          <a:effectLst/>
                          <a:latin typeface="Arial"/>
                        </a:rPr>
                        <a:t>10%</a:t>
                      </a:r>
                    </a:p>
                  </a:txBody>
                  <a:tcPr marL="12700" marR="12700" marT="12700" marB="0" anchor="b"/>
                </a:tc>
              </a:tr>
              <a:tr h="399708">
                <a:tc>
                  <a:txBody>
                    <a:bodyPr/>
                    <a:lstStyle/>
                    <a:p>
                      <a:pPr algn="ctr" fontAlgn="ctr"/>
                      <a:r>
                        <a:rPr lang="en-US" sz="1600" b="0" i="0" u="none" strike="noStrike" dirty="0">
                          <a:effectLst/>
                          <a:latin typeface="Arial"/>
                          <a:cs typeface="Arial"/>
                        </a:rPr>
                        <a:t>RMSE</a:t>
                      </a:r>
                    </a:p>
                  </a:txBody>
                  <a:tcPr marL="12700" marR="12700" marT="12700" marB="0" anchor="ctr"/>
                </a:tc>
                <a:tc>
                  <a:txBody>
                    <a:bodyPr/>
                    <a:lstStyle/>
                    <a:p>
                      <a:pPr algn="ctr" fontAlgn="b"/>
                      <a:r>
                        <a:rPr lang="en-US" sz="1600" b="0" i="0" u="none" strike="noStrike" dirty="0">
                          <a:effectLst/>
                          <a:latin typeface="Arial"/>
                          <a:cs typeface="Arial"/>
                        </a:rPr>
                        <a:t>14%</a:t>
                      </a:r>
                    </a:p>
                  </a:txBody>
                  <a:tcPr marL="12700" marR="12700" marT="12700" marB="0" anchor="b"/>
                </a:tc>
                <a:tc>
                  <a:txBody>
                    <a:bodyPr/>
                    <a:lstStyle/>
                    <a:p>
                      <a:pPr algn="ctr" fontAlgn="b"/>
                      <a:r>
                        <a:rPr lang="en-US" sz="1600" b="0" i="0" u="none" strike="noStrike">
                          <a:effectLst/>
                          <a:latin typeface="Arial"/>
                          <a:cs typeface="Arial"/>
                        </a:rPr>
                        <a:t>5%</a:t>
                      </a:r>
                    </a:p>
                  </a:txBody>
                  <a:tcPr marL="12700" marR="12700" marT="12700" marB="0" anchor="b"/>
                </a:tc>
                <a:tc>
                  <a:txBody>
                    <a:bodyPr/>
                    <a:lstStyle/>
                    <a:p>
                      <a:pPr algn="ctr" fontAlgn="b"/>
                      <a:r>
                        <a:rPr lang="en-US" sz="1600" b="0" i="0" u="none" strike="noStrike" dirty="0">
                          <a:effectLst/>
                          <a:latin typeface="Arial"/>
                          <a:cs typeface="Arial"/>
                        </a:rPr>
                        <a:t>6%</a:t>
                      </a:r>
                    </a:p>
                  </a:txBody>
                  <a:tcPr marL="12700" marR="12700" marT="12700" marB="0" anchor="b"/>
                </a:tc>
                <a:tc>
                  <a:txBody>
                    <a:bodyPr/>
                    <a:lstStyle/>
                    <a:p>
                      <a:pPr algn="ctr" fontAlgn="b"/>
                      <a:r>
                        <a:rPr lang="en-US" sz="1600" b="0" i="0" u="none" strike="noStrike">
                          <a:effectLst/>
                          <a:latin typeface="Arial"/>
                        </a:rPr>
                        <a:t>11%</a:t>
                      </a:r>
                    </a:p>
                  </a:txBody>
                  <a:tcPr marL="12700" marR="12700" marT="12700" marB="0" anchor="b"/>
                </a:tc>
                <a:tc>
                  <a:txBody>
                    <a:bodyPr/>
                    <a:lstStyle/>
                    <a:p>
                      <a:pPr algn="ctr" fontAlgn="b"/>
                      <a:r>
                        <a:rPr lang="en-US" sz="1600" b="0" i="0" u="none" strike="noStrike" dirty="0">
                          <a:effectLst/>
                          <a:latin typeface="Arial"/>
                        </a:rPr>
                        <a:t>10%</a:t>
                      </a:r>
                    </a:p>
                  </a:txBody>
                  <a:tcPr marL="12700" marR="12700" marT="12700" marB="0" anchor="b"/>
                </a:tc>
                <a:tc>
                  <a:txBody>
                    <a:bodyPr/>
                    <a:lstStyle/>
                    <a:p>
                      <a:pPr algn="ctr" fontAlgn="b"/>
                      <a:r>
                        <a:rPr lang="en-US" sz="1600" b="0" i="0" u="none" strike="noStrike" dirty="0">
                          <a:effectLst/>
                          <a:latin typeface="Arial"/>
                        </a:rPr>
                        <a:t>7%</a:t>
                      </a:r>
                    </a:p>
                  </a:txBody>
                  <a:tcPr marL="12700" marR="12700" marT="12700" marB="0" anchor="b"/>
                </a:tc>
              </a:tr>
              <a:tr h="399708">
                <a:tc>
                  <a:txBody>
                    <a:bodyPr/>
                    <a:lstStyle/>
                    <a:p>
                      <a:r>
                        <a:rPr lang="en-US" dirty="0" smtClean="0"/>
                        <a:t>Upper Chena</a:t>
                      </a:r>
                      <a:endParaRPr lang="en-US" dirty="0"/>
                    </a:p>
                  </a:txBody>
                  <a:tcPr/>
                </a:tc>
                <a:tc gridSpan="3">
                  <a:txBody>
                    <a:bodyPr/>
                    <a:lstStyle/>
                    <a:p>
                      <a:pPr algn="ctr"/>
                      <a:r>
                        <a:rPr lang="en-US" dirty="0" smtClean="0"/>
                        <a:t>MOD10A1</a:t>
                      </a:r>
                      <a:endParaRPr lang="en-US" dirty="0"/>
                    </a:p>
                  </a:txBody>
                  <a:tcPr/>
                </a:tc>
                <a:tc hMerge="1">
                  <a:txBody>
                    <a:bodyPr/>
                    <a:lstStyle/>
                    <a:p>
                      <a:endParaRPr lang="en-US" dirty="0"/>
                    </a:p>
                  </a:txBody>
                  <a:tcPr/>
                </a:tc>
                <a:tc hMerge="1">
                  <a:txBody>
                    <a:bodyPr/>
                    <a:lstStyle/>
                    <a:p>
                      <a:pPr algn="ctr"/>
                      <a:endParaRPr lang="en-US" dirty="0"/>
                    </a:p>
                  </a:txBody>
                  <a:tcPr/>
                </a:tc>
                <a:tc gridSpan="3">
                  <a:txBody>
                    <a:bodyPr/>
                    <a:lstStyle/>
                    <a:p>
                      <a:pPr algn="ctr"/>
                      <a:r>
                        <a:rPr lang="en-US" dirty="0" smtClean="0"/>
                        <a:t>MODSCAG</a:t>
                      </a:r>
                      <a:endParaRPr lang="en-US" dirty="0"/>
                    </a:p>
                  </a:txBody>
                  <a:tcPr/>
                </a:tc>
                <a:tc hMerge="1">
                  <a:txBody>
                    <a:bodyPr/>
                    <a:lstStyle/>
                    <a:p>
                      <a:endParaRPr lang="en-US" dirty="0"/>
                    </a:p>
                  </a:txBody>
                  <a:tcPr/>
                </a:tc>
                <a:tc hMerge="1">
                  <a:txBody>
                    <a:bodyPr/>
                    <a:lstStyle/>
                    <a:p>
                      <a:pPr algn="ctr"/>
                      <a:endParaRPr lang="en-US" dirty="0"/>
                    </a:p>
                  </a:txBody>
                  <a:tcPr/>
                </a:tc>
              </a:tr>
              <a:tr h="399708">
                <a:tc>
                  <a:txBody>
                    <a:bodyPr/>
                    <a:lstStyle/>
                    <a:p>
                      <a:pPr algn="ctr" fontAlgn="ctr"/>
                      <a:r>
                        <a:rPr lang="en-US" sz="1600" b="0" i="0" u="none" strike="noStrike" dirty="0">
                          <a:effectLst/>
                          <a:latin typeface="Arial"/>
                          <a:cs typeface="Arial"/>
                        </a:rPr>
                        <a:t>MAE</a:t>
                      </a:r>
                    </a:p>
                  </a:txBody>
                  <a:tcPr marL="12700" marR="12700" marT="12700" marB="0" anchor="ctr"/>
                </a:tc>
                <a:tc>
                  <a:txBody>
                    <a:bodyPr/>
                    <a:lstStyle/>
                    <a:p>
                      <a:pPr algn="ctr" fontAlgn="b"/>
                      <a:r>
                        <a:rPr lang="en-US" sz="1600" b="0" i="0" u="none" strike="noStrike">
                          <a:effectLst/>
                          <a:latin typeface="Arial"/>
                        </a:rPr>
                        <a:t>0%</a:t>
                      </a:r>
                    </a:p>
                  </a:txBody>
                  <a:tcPr marL="12700" marR="12700" marT="12700" marB="0" anchor="b"/>
                </a:tc>
                <a:tc>
                  <a:txBody>
                    <a:bodyPr/>
                    <a:lstStyle/>
                    <a:p>
                      <a:pPr algn="ctr" fontAlgn="b"/>
                      <a:r>
                        <a:rPr lang="en-US" sz="1600" b="0" i="0" u="none" strike="noStrike">
                          <a:effectLst/>
                          <a:latin typeface="Arial"/>
                        </a:rPr>
                        <a:t>3%</a:t>
                      </a:r>
                    </a:p>
                  </a:txBody>
                  <a:tcPr marL="12700" marR="12700" marT="12700" marB="0" anchor="b"/>
                </a:tc>
                <a:tc>
                  <a:txBody>
                    <a:bodyPr/>
                    <a:lstStyle/>
                    <a:p>
                      <a:pPr algn="ctr" fontAlgn="b"/>
                      <a:r>
                        <a:rPr lang="en-US" sz="1600" b="0" i="0" u="none" strike="noStrike">
                          <a:effectLst/>
                          <a:latin typeface="Arial"/>
                        </a:rPr>
                        <a:t>-1%</a:t>
                      </a:r>
                    </a:p>
                  </a:txBody>
                  <a:tcPr marL="12700" marR="12700" marT="12700" marB="0" anchor="b"/>
                </a:tc>
                <a:tc>
                  <a:txBody>
                    <a:bodyPr/>
                    <a:lstStyle/>
                    <a:p>
                      <a:pPr algn="ctr" fontAlgn="b"/>
                      <a:r>
                        <a:rPr lang="en-US" sz="1600" b="0" i="0" u="none" strike="noStrike">
                          <a:effectLst/>
                          <a:latin typeface="Arial"/>
                        </a:rPr>
                        <a:t>4%</a:t>
                      </a:r>
                    </a:p>
                  </a:txBody>
                  <a:tcPr marL="12700" marR="12700" marT="12700" marB="0" anchor="b"/>
                </a:tc>
                <a:tc>
                  <a:txBody>
                    <a:bodyPr/>
                    <a:lstStyle/>
                    <a:p>
                      <a:pPr algn="ctr" fontAlgn="b"/>
                      <a:r>
                        <a:rPr lang="en-US" sz="1600" b="0" i="0" u="none" strike="noStrike">
                          <a:effectLst/>
                          <a:latin typeface="Arial"/>
                        </a:rPr>
                        <a:t>-7%</a:t>
                      </a:r>
                    </a:p>
                  </a:txBody>
                  <a:tcPr marL="12700" marR="12700" marT="12700" marB="0" anchor="b"/>
                </a:tc>
                <a:tc>
                  <a:txBody>
                    <a:bodyPr/>
                    <a:lstStyle/>
                    <a:p>
                      <a:pPr algn="ctr" fontAlgn="b"/>
                      <a:r>
                        <a:rPr lang="en-US" sz="1600" b="0" i="0" u="none" strike="noStrike">
                          <a:effectLst/>
                          <a:latin typeface="Arial"/>
                        </a:rPr>
                        <a:t>-1%</a:t>
                      </a:r>
                    </a:p>
                  </a:txBody>
                  <a:tcPr marL="12700" marR="12700" marT="12700" marB="0" anchor="b"/>
                </a:tc>
              </a:tr>
              <a:tr h="399708">
                <a:tc>
                  <a:txBody>
                    <a:bodyPr/>
                    <a:lstStyle/>
                    <a:p>
                      <a:pPr algn="ctr" fontAlgn="ctr"/>
                      <a:r>
                        <a:rPr lang="en-US" sz="1600" b="0" i="0" u="none" strike="noStrike">
                          <a:effectLst/>
                          <a:latin typeface="Arial"/>
                          <a:cs typeface="Arial"/>
                        </a:rPr>
                        <a:t>NSE</a:t>
                      </a:r>
                    </a:p>
                  </a:txBody>
                  <a:tcPr marL="12700" marR="12700" marT="12700" marB="0" anchor="ctr"/>
                </a:tc>
                <a:tc>
                  <a:txBody>
                    <a:bodyPr/>
                    <a:lstStyle/>
                    <a:p>
                      <a:pPr algn="ctr" fontAlgn="b"/>
                      <a:r>
                        <a:rPr lang="en-US" sz="1600" b="0" i="0" u="none" strike="noStrike">
                          <a:effectLst/>
                          <a:latin typeface="Arial"/>
                        </a:rPr>
                        <a:t>-0.08</a:t>
                      </a:r>
                    </a:p>
                  </a:txBody>
                  <a:tcPr marL="12700" marR="12700" marT="12700" marB="0" anchor="b"/>
                </a:tc>
                <a:tc>
                  <a:txBody>
                    <a:bodyPr/>
                    <a:lstStyle/>
                    <a:p>
                      <a:pPr algn="ctr" fontAlgn="b"/>
                      <a:r>
                        <a:rPr lang="en-US" sz="1600" b="0" i="0" u="none" strike="noStrike">
                          <a:effectLst/>
                          <a:latin typeface="Arial"/>
                        </a:rPr>
                        <a:t>0.03</a:t>
                      </a:r>
                    </a:p>
                  </a:txBody>
                  <a:tcPr marL="12700" marR="12700" marT="12700" marB="0" anchor="b"/>
                </a:tc>
                <a:tc>
                  <a:txBody>
                    <a:bodyPr/>
                    <a:lstStyle/>
                    <a:p>
                      <a:pPr algn="ctr" fontAlgn="b"/>
                      <a:r>
                        <a:rPr lang="en-US" sz="1600" b="0" i="0" u="none" strike="noStrike">
                          <a:effectLst/>
                          <a:latin typeface="Arial"/>
                        </a:rPr>
                        <a:t>-0.01</a:t>
                      </a:r>
                    </a:p>
                  </a:txBody>
                  <a:tcPr marL="12700" marR="12700" marT="12700" marB="0" anchor="b"/>
                </a:tc>
                <a:tc>
                  <a:txBody>
                    <a:bodyPr/>
                    <a:lstStyle/>
                    <a:p>
                      <a:pPr algn="ctr" fontAlgn="b"/>
                      <a:r>
                        <a:rPr lang="en-US" sz="1600" b="0" i="0" u="none" strike="noStrike">
                          <a:effectLst/>
                          <a:latin typeface="Arial"/>
                        </a:rPr>
                        <a:t>-0.02</a:t>
                      </a:r>
                    </a:p>
                  </a:txBody>
                  <a:tcPr marL="12700" marR="12700" marT="12700" marB="0" anchor="b"/>
                </a:tc>
                <a:tc>
                  <a:txBody>
                    <a:bodyPr/>
                    <a:lstStyle/>
                    <a:p>
                      <a:pPr algn="ctr" fontAlgn="b"/>
                      <a:r>
                        <a:rPr lang="en-US" sz="1600" b="0" i="0" u="none" strike="noStrike">
                          <a:effectLst/>
                          <a:latin typeface="Arial"/>
                        </a:rPr>
                        <a:t>0.02</a:t>
                      </a:r>
                    </a:p>
                  </a:txBody>
                  <a:tcPr marL="12700" marR="12700" marT="12700" marB="0" anchor="b"/>
                </a:tc>
                <a:tc>
                  <a:txBody>
                    <a:bodyPr/>
                    <a:lstStyle/>
                    <a:p>
                      <a:pPr algn="ctr" fontAlgn="b"/>
                      <a:r>
                        <a:rPr lang="en-US" sz="1600" b="0" i="0" u="none" strike="noStrike">
                          <a:effectLst/>
                          <a:latin typeface="Arial"/>
                        </a:rPr>
                        <a:t>0.00</a:t>
                      </a:r>
                    </a:p>
                  </a:txBody>
                  <a:tcPr marL="12700" marR="12700" marT="12700" marB="0" anchor="b"/>
                </a:tc>
              </a:tr>
              <a:tr h="399708">
                <a:tc>
                  <a:txBody>
                    <a:bodyPr/>
                    <a:lstStyle/>
                    <a:p>
                      <a:pPr algn="ctr" fontAlgn="ctr"/>
                      <a:r>
                        <a:rPr lang="en-US" sz="1600" b="0" i="0" u="none" strike="noStrike">
                          <a:effectLst/>
                          <a:latin typeface="Arial"/>
                          <a:cs typeface="Arial"/>
                        </a:rPr>
                        <a:t>PBias</a:t>
                      </a:r>
                    </a:p>
                  </a:txBody>
                  <a:tcPr marL="12700" marR="12700" marT="12700" marB="0" anchor="ctr"/>
                </a:tc>
                <a:tc>
                  <a:txBody>
                    <a:bodyPr/>
                    <a:lstStyle/>
                    <a:p>
                      <a:pPr algn="ctr" fontAlgn="b"/>
                      <a:r>
                        <a:rPr lang="en-US" sz="1600" b="0" i="0" u="none" strike="noStrike" dirty="0">
                          <a:effectLst/>
                          <a:latin typeface="Arial"/>
                        </a:rPr>
                        <a:t>6.30</a:t>
                      </a:r>
                    </a:p>
                  </a:txBody>
                  <a:tcPr marL="12700" marR="12700" marT="12700" marB="0" anchor="b"/>
                </a:tc>
                <a:tc>
                  <a:txBody>
                    <a:bodyPr/>
                    <a:lstStyle/>
                    <a:p>
                      <a:pPr algn="ctr" fontAlgn="b"/>
                      <a:r>
                        <a:rPr lang="en-US" sz="1600" b="0" i="0" u="none" strike="noStrike">
                          <a:effectLst/>
                          <a:latin typeface="Arial"/>
                        </a:rPr>
                        <a:t>-4.20</a:t>
                      </a:r>
                    </a:p>
                  </a:txBody>
                  <a:tcPr marL="12700" marR="12700" marT="12700" marB="0" anchor="b"/>
                </a:tc>
                <a:tc>
                  <a:txBody>
                    <a:bodyPr/>
                    <a:lstStyle/>
                    <a:p>
                      <a:pPr algn="ctr" fontAlgn="b"/>
                      <a:r>
                        <a:rPr lang="en-US" sz="1600" b="0" i="0" u="none" strike="noStrike">
                          <a:effectLst/>
                          <a:latin typeface="Arial"/>
                        </a:rPr>
                        <a:t>-0.84</a:t>
                      </a:r>
                    </a:p>
                  </a:txBody>
                  <a:tcPr marL="12700" marR="12700" marT="12700" marB="0" anchor="b"/>
                </a:tc>
                <a:tc>
                  <a:txBody>
                    <a:bodyPr/>
                    <a:lstStyle/>
                    <a:p>
                      <a:pPr algn="ctr" fontAlgn="b"/>
                      <a:r>
                        <a:rPr lang="en-US" sz="1600" b="0" i="0" u="none" strike="noStrike">
                          <a:effectLst/>
                          <a:latin typeface="Arial"/>
                        </a:rPr>
                        <a:t>2.34</a:t>
                      </a:r>
                    </a:p>
                  </a:txBody>
                  <a:tcPr marL="12700" marR="12700" marT="12700" marB="0" anchor="b"/>
                </a:tc>
                <a:tc>
                  <a:txBody>
                    <a:bodyPr/>
                    <a:lstStyle/>
                    <a:p>
                      <a:pPr algn="ctr" fontAlgn="b"/>
                      <a:r>
                        <a:rPr lang="en-US" sz="1600" b="0" i="0" u="none" strike="noStrike">
                          <a:effectLst/>
                          <a:latin typeface="Arial"/>
                        </a:rPr>
                        <a:t>-0.09</a:t>
                      </a:r>
                    </a:p>
                  </a:txBody>
                  <a:tcPr marL="12700" marR="12700" marT="12700" marB="0" anchor="b"/>
                </a:tc>
                <a:tc>
                  <a:txBody>
                    <a:bodyPr/>
                    <a:lstStyle/>
                    <a:p>
                      <a:pPr algn="ctr" fontAlgn="b"/>
                      <a:r>
                        <a:rPr lang="en-US" sz="1600" b="0" i="0" u="none" strike="noStrike">
                          <a:effectLst/>
                          <a:latin typeface="Arial"/>
                        </a:rPr>
                        <a:t>0.11</a:t>
                      </a:r>
                    </a:p>
                  </a:txBody>
                  <a:tcPr marL="12700" marR="12700" marT="12700" marB="0" anchor="b"/>
                </a:tc>
              </a:tr>
              <a:tr h="399708">
                <a:tc>
                  <a:txBody>
                    <a:bodyPr/>
                    <a:lstStyle/>
                    <a:p>
                      <a:pPr algn="ctr" fontAlgn="ctr"/>
                      <a:r>
                        <a:rPr lang="en-US" sz="1600" b="0" i="0" u="none" strike="noStrike">
                          <a:effectLst/>
                          <a:latin typeface="Arial"/>
                          <a:cs typeface="Arial"/>
                        </a:rPr>
                        <a:t>Corr.</a:t>
                      </a:r>
                    </a:p>
                  </a:txBody>
                  <a:tcPr marL="12700" marR="12700" marT="12700" marB="0" anchor="ctr"/>
                </a:tc>
                <a:tc>
                  <a:txBody>
                    <a:bodyPr/>
                    <a:lstStyle/>
                    <a:p>
                      <a:pPr algn="ctr" fontAlgn="b"/>
                      <a:r>
                        <a:rPr lang="en-US" sz="1600" b="0" i="0" u="none" strike="noStrike">
                          <a:effectLst/>
                          <a:latin typeface="Arial"/>
                        </a:rPr>
                        <a:t>-7%</a:t>
                      </a:r>
                    </a:p>
                  </a:txBody>
                  <a:tcPr marL="12700" marR="12700" marT="12700" marB="0" anchor="b"/>
                </a:tc>
                <a:tc>
                  <a:txBody>
                    <a:bodyPr/>
                    <a:lstStyle/>
                    <a:p>
                      <a:pPr algn="ctr" fontAlgn="b"/>
                      <a:r>
                        <a:rPr lang="en-US" sz="1600" b="0" i="0" u="none" strike="noStrike">
                          <a:effectLst/>
                          <a:latin typeface="Arial"/>
                        </a:rPr>
                        <a:t>-1%</a:t>
                      </a:r>
                    </a:p>
                  </a:txBody>
                  <a:tcPr marL="12700" marR="12700" marT="12700" marB="0" anchor="b"/>
                </a:tc>
                <a:tc>
                  <a:txBody>
                    <a:bodyPr/>
                    <a:lstStyle/>
                    <a:p>
                      <a:pPr algn="ctr" fontAlgn="b"/>
                      <a:r>
                        <a:rPr lang="en-US" sz="1600" b="0" i="0" u="none" strike="noStrike">
                          <a:effectLst/>
                          <a:latin typeface="Arial"/>
                        </a:rPr>
                        <a:t>0%</a:t>
                      </a:r>
                    </a:p>
                  </a:txBody>
                  <a:tcPr marL="12700" marR="12700" marT="12700" marB="0" anchor="b"/>
                </a:tc>
                <a:tc>
                  <a:txBody>
                    <a:bodyPr/>
                    <a:lstStyle/>
                    <a:p>
                      <a:pPr algn="ctr" fontAlgn="b"/>
                      <a:r>
                        <a:rPr lang="en-US" sz="1600" b="0" i="0" u="none" strike="noStrike">
                          <a:effectLst/>
                          <a:latin typeface="Arial"/>
                        </a:rPr>
                        <a:t>-2%</a:t>
                      </a:r>
                    </a:p>
                  </a:txBody>
                  <a:tcPr marL="12700" marR="12700" marT="12700" marB="0" anchor="b"/>
                </a:tc>
                <a:tc>
                  <a:txBody>
                    <a:bodyPr/>
                    <a:lstStyle/>
                    <a:p>
                      <a:pPr algn="ctr" fontAlgn="b"/>
                      <a:r>
                        <a:rPr lang="en-US" sz="1600" b="0" i="0" u="none" strike="noStrike">
                          <a:effectLst/>
                          <a:latin typeface="Arial"/>
                        </a:rPr>
                        <a:t>0%</a:t>
                      </a:r>
                    </a:p>
                  </a:txBody>
                  <a:tcPr marL="12700" marR="12700" marT="12700" marB="0" anchor="b"/>
                </a:tc>
                <a:tc>
                  <a:txBody>
                    <a:bodyPr/>
                    <a:lstStyle/>
                    <a:p>
                      <a:pPr algn="ctr" fontAlgn="b"/>
                      <a:r>
                        <a:rPr lang="en-US" sz="1600" b="0" i="0" u="none" strike="noStrike">
                          <a:effectLst/>
                          <a:latin typeface="Arial"/>
                        </a:rPr>
                        <a:t>0%</a:t>
                      </a:r>
                    </a:p>
                  </a:txBody>
                  <a:tcPr marL="12700" marR="12700" marT="12700" marB="0" anchor="b"/>
                </a:tc>
              </a:tr>
              <a:tr h="399708">
                <a:tc>
                  <a:txBody>
                    <a:bodyPr/>
                    <a:lstStyle/>
                    <a:p>
                      <a:pPr algn="ctr" fontAlgn="ctr"/>
                      <a:r>
                        <a:rPr lang="en-US" sz="1600" b="0" i="0" u="none" strike="noStrike" dirty="0">
                          <a:effectLst/>
                          <a:latin typeface="Arial"/>
                          <a:cs typeface="Arial"/>
                        </a:rPr>
                        <a:t>RMSE</a:t>
                      </a:r>
                    </a:p>
                  </a:txBody>
                  <a:tcPr marL="12700" marR="12700" marT="12700" marB="0" anchor="ctr"/>
                </a:tc>
                <a:tc>
                  <a:txBody>
                    <a:bodyPr/>
                    <a:lstStyle/>
                    <a:p>
                      <a:pPr algn="ctr" fontAlgn="b"/>
                      <a:r>
                        <a:rPr lang="en-US" sz="1600" b="0" i="0" u="none" strike="noStrike">
                          <a:effectLst/>
                          <a:latin typeface="Arial"/>
                        </a:rPr>
                        <a:t>-12%</a:t>
                      </a:r>
                    </a:p>
                  </a:txBody>
                  <a:tcPr marL="12700" marR="12700" marT="12700" marB="0" anchor="b"/>
                </a:tc>
                <a:tc>
                  <a:txBody>
                    <a:bodyPr/>
                    <a:lstStyle/>
                    <a:p>
                      <a:pPr algn="ctr" fontAlgn="b"/>
                      <a:r>
                        <a:rPr lang="en-US" sz="1600" b="0" i="0" u="none" strike="noStrike">
                          <a:effectLst/>
                          <a:latin typeface="Arial"/>
                        </a:rPr>
                        <a:t>4%</a:t>
                      </a:r>
                    </a:p>
                  </a:txBody>
                  <a:tcPr marL="12700" marR="12700" marT="12700" marB="0" anchor="b"/>
                </a:tc>
                <a:tc>
                  <a:txBody>
                    <a:bodyPr/>
                    <a:lstStyle/>
                    <a:p>
                      <a:pPr algn="ctr" fontAlgn="b"/>
                      <a:r>
                        <a:rPr lang="en-US" sz="1600" b="0" i="0" u="none" strike="noStrike" dirty="0">
                          <a:effectLst/>
                          <a:latin typeface="Arial"/>
                        </a:rPr>
                        <a:t>-3%</a:t>
                      </a:r>
                    </a:p>
                  </a:txBody>
                  <a:tcPr marL="12700" marR="12700" marT="12700" marB="0" anchor="b"/>
                </a:tc>
                <a:tc>
                  <a:txBody>
                    <a:bodyPr/>
                    <a:lstStyle/>
                    <a:p>
                      <a:pPr algn="ctr" fontAlgn="b"/>
                      <a:r>
                        <a:rPr lang="en-US" sz="1600" b="0" i="0" u="none" strike="noStrike">
                          <a:effectLst/>
                          <a:latin typeface="Arial"/>
                        </a:rPr>
                        <a:t>-4%</a:t>
                      </a:r>
                    </a:p>
                  </a:txBody>
                  <a:tcPr marL="12700" marR="12700" marT="12700" marB="0" anchor="b"/>
                </a:tc>
                <a:tc>
                  <a:txBody>
                    <a:bodyPr/>
                    <a:lstStyle/>
                    <a:p>
                      <a:pPr algn="ctr" fontAlgn="b"/>
                      <a:r>
                        <a:rPr lang="en-US" sz="1600" b="0" i="0" u="none" strike="noStrike">
                          <a:effectLst/>
                          <a:latin typeface="Arial"/>
                        </a:rPr>
                        <a:t>2%</a:t>
                      </a:r>
                    </a:p>
                  </a:txBody>
                  <a:tcPr marL="12700" marR="12700" marT="12700" marB="0" anchor="b"/>
                </a:tc>
                <a:tc>
                  <a:txBody>
                    <a:bodyPr/>
                    <a:lstStyle/>
                    <a:p>
                      <a:pPr algn="ctr" fontAlgn="b"/>
                      <a:r>
                        <a:rPr lang="en-US" sz="1600" b="0" i="0" u="none" strike="noStrike" dirty="0">
                          <a:effectLst/>
                          <a:latin typeface="Arial"/>
                        </a:rPr>
                        <a:t>0%</a:t>
                      </a:r>
                    </a:p>
                  </a:txBody>
                  <a:tcPr marL="12700" marR="12700" marT="12700" marB="0" anchor="b"/>
                </a:tc>
              </a:tr>
            </a:tbl>
          </a:graphicData>
        </a:graphic>
      </p:graphicFrame>
      <p:sp>
        <p:nvSpPr>
          <p:cNvPr id="4" name="Slide Number Placeholder 3"/>
          <p:cNvSpPr>
            <a:spLocks noGrp="1"/>
          </p:cNvSpPr>
          <p:nvPr>
            <p:ph type="sldNum" sz="quarter" idx="12"/>
          </p:nvPr>
        </p:nvSpPr>
        <p:spPr/>
        <p:txBody>
          <a:bodyPr/>
          <a:lstStyle/>
          <a:p>
            <a:fld id="{33D6E5A2-EC83-451F-A719-9AC1370DD5CF}" type="slidenum">
              <a:rPr lang="en-US" smtClean="0"/>
              <a:pPr/>
              <a:t>10</a:t>
            </a:fld>
            <a:endParaRPr lang="en-US" dirty="0"/>
          </a:p>
        </p:txBody>
      </p:sp>
    </p:spTree>
    <p:extLst>
      <p:ext uri="{BB962C8B-B14F-4D97-AF65-F5344CB8AC3E}">
        <p14:creationId xmlns:p14="http://schemas.microsoft.com/office/powerpoint/2010/main" val="306130281"/>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Conclusion</a:t>
            </a:r>
            <a:endParaRPr lang="en-US" dirty="0">
              <a:latin typeface="Arial"/>
              <a:cs typeface="Arial"/>
            </a:endParaRPr>
          </a:p>
        </p:txBody>
      </p:sp>
      <p:sp>
        <p:nvSpPr>
          <p:cNvPr id="4" name="Slide Number Placeholder 3"/>
          <p:cNvSpPr>
            <a:spLocks noGrp="1"/>
          </p:cNvSpPr>
          <p:nvPr>
            <p:ph type="sldNum" sz="quarter" idx="12"/>
          </p:nvPr>
        </p:nvSpPr>
        <p:spPr/>
        <p:txBody>
          <a:bodyPr/>
          <a:lstStyle/>
          <a:p>
            <a:fld id="{33D6E5A2-EC83-451F-A719-9AC1370DD5CF}" type="slidenum">
              <a:rPr lang="en-US" smtClean="0"/>
              <a:pPr/>
              <a:t>11</a:t>
            </a:fld>
            <a:endParaRPr lang="en-US" dirty="0"/>
          </a:p>
        </p:txBody>
      </p:sp>
      <p:sp>
        <p:nvSpPr>
          <p:cNvPr id="3" name="Content Placeholder 2"/>
          <p:cNvSpPr>
            <a:spLocks noGrp="1"/>
          </p:cNvSpPr>
          <p:nvPr>
            <p:ph idx="1"/>
          </p:nvPr>
        </p:nvSpPr>
        <p:spPr>
          <a:xfrm>
            <a:off x="762000" y="1371601"/>
            <a:ext cx="8077200" cy="5181600"/>
          </a:xfrm>
        </p:spPr>
        <p:txBody>
          <a:bodyPr>
            <a:normAutofit fontScale="77500" lnSpcReduction="20000"/>
          </a:bodyPr>
          <a:lstStyle/>
          <a:p>
            <a:r>
              <a:rPr lang="en-US" dirty="0" smtClean="0">
                <a:latin typeface="Arial"/>
                <a:cs typeface="Arial"/>
              </a:rPr>
              <a:t>Remotely sensed observations of SCE are useful for many reasons, not just for improved internal model results</a:t>
            </a:r>
          </a:p>
          <a:p>
            <a:r>
              <a:rPr lang="en-US" dirty="0" smtClean="0">
                <a:latin typeface="Arial"/>
                <a:cs typeface="Arial"/>
              </a:rPr>
              <a:t>Visualization of snow during melt season would be very useful for forecasters</a:t>
            </a:r>
          </a:p>
          <a:p>
            <a:r>
              <a:rPr lang="en-US" dirty="0" smtClean="0">
                <a:latin typeface="Arial"/>
                <a:cs typeface="Arial"/>
              </a:rPr>
              <a:t>Basins where </a:t>
            </a:r>
            <a:r>
              <a:rPr lang="en-US" dirty="0" err="1" smtClean="0">
                <a:latin typeface="Arial"/>
                <a:cs typeface="Arial"/>
              </a:rPr>
              <a:t>streamflow</a:t>
            </a:r>
            <a:r>
              <a:rPr lang="en-US" dirty="0" smtClean="0">
                <a:latin typeface="Arial"/>
                <a:cs typeface="Arial"/>
              </a:rPr>
              <a:t> data observations are poor and basins calibrations were weak showed the greatest improvement</a:t>
            </a:r>
          </a:p>
          <a:p>
            <a:r>
              <a:rPr lang="en-US" dirty="0" smtClean="0">
                <a:latin typeface="Arial"/>
                <a:cs typeface="Arial"/>
              </a:rPr>
              <a:t>This holds promise for the application of MODIS products in </a:t>
            </a:r>
            <a:r>
              <a:rPr lang="en-US" dirty="0" err="1" smtClean="0">
                <a:latin typeface="Arial"/>
                <a:cs typeface="Arial"/>
              </a:rPr>
              <a:t>ungauged</a:t>
            </a:r>
            <a:r>
              <a:rPr lang="en-US" dirty="0" smtClean="0">
                <a:latin typeface="Arial"/>
                <a:cs typeface="Arial"/>
              </a:rPr>
              <a:t> basins of the north</a:t>
            </a:r>
          </a:p>
          <a:p>
            <a:r>
              <a:rPr lang="en-US" dirty="0" smtClean="0">
                <a:latin typeface="Arial"/>
                <a:cs typeface="Arial"/>
              </a:rPr>
              <a:t>The two products performed similarly, with a slightly more robust result in poorly calibrated basins for the MODSCAG product</a:t>
            </a:r>
          </a:p>
          <a:p>
            <a:r>
              <a:rPr lang="en-US" dirty="0" smtClean="0">
                <a:latin typeface="Arial"/>
                <a:cs typeface="Arial"/>
              </a:rPr>
              <a:t>Improvements in assimilation capabilities need to be accompanied by improved model physics</a:t>
            </a:r>
          </a:p>
          <a:p>
            <a:endParaRPr lang="en-US" dirty="0">
              <a:latin typeface="Arial"/>
              <a:cs typeface="Arial"/>
            </a:endParaRPr>
          </a:p>
        </p:txBody>
      </p:sp>
    </p:spTree>
    <p:extLst>
      <p:ext uri="{BB962C8B-B14F-4D97-AF65-F5344CB8AC3E}">
        <p14:creationId xmlns:p14="http://schemas.microsoft.com/office/powerpoint/2010/main" val="219282489"/>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Snow Cover Initiative</a:t>
            </a:r>
            <a:endParaRPr lang="en-US" dirty="0"/>
          </a:p>
        </p:txBody>
      </p:sp>
      <p:sp>
        <p:nvSpPr>
          <p:cNvPr id="3" name="Content Placeholder 2"/>
          <p:cNvSpPr>
            <a:spLocks noGrp="1"/>
          </p:cNvSpPr>
          <p:nvPr>
            <p:ph idx="1"/>
          </p:nvPr>
        </p:nvSpPr>
        <p:spPr/>
        <p:txBody>
          <a:bodyPr/>
          <a:lstStyle/>
          <a:p>
            <a:r>
              <a:rPr lang="en-US" dirty="0" smtClean="0"/>
              <a:t>Move this into operational</a:t>
            </a:r>
          </a:p>
          <a:p>
            <a:r>
              <a:rPr lang="en-US" dirty="0" smtClean="0"/>
              <a:t>Move into VIIRS-based products</a:t>
            </a:r>
          </a:p>
          <a:p>
            <a:r>
              <a:rPr lang="en-US" dirty="0" smtClean="0"/>
              <a:t>Move into the direction of physics-based snow models with the APRFC’s CHPS-FEWS modeling system</a:t>
            </a:r>
          </a:p>
          <a:p>
            <a:r>
              <a:rPr lang="en-US" dirty="0" smtClean="0"/>
              <a:t>Work with NOHRSC to evaluate their snow products in Alaska, for consumption by APRFC</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12</a:t>
            </a:fld>
            <a:endParaRPr lang="en-US" dirty="0"/>
          </a:p>
        </p:txBody>
      </p:sp>
    </p:spTree>
    <p:extLst>
      <p:ext uri="{BB962C8B-B14F-4D97-AF65-F5344CB8AC3E}">
        <p14:creationId xmlns:p14="http://schemas.microsoft.com/office/powerpoint/2010/main" val="152668069"/>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77200" cy="1143000"/>
          </a:xfrm>
        </p:spPr>
        <p:txBody>
          <a:bodyPr/>
          <a:lstStyle/>
          <a:p>
            <a:r>
              <a:rPr lang="en-US" dirty="0" smtClean="0"/>
              <a:t>Other Upcoming Plans</a:t>
            </a:r>
            <a:endParaRPr lang="en-US" dirty="0"/>
          </a:p>
        </p:txBody>
      </p:sp>
      <p:sp>
        <p:nvSpPr>
          <p:cNvPr id="3" name="Content Placeholder 2"/>
          <p:cNvSpPr>
            <a:spLocks noGrp="1"/>
          </p:cNvSpPr>
          <p:nvPr>
            <p:ph idx="1"/>
          </p:nvPr>
        </p:nvSpPr>
        <p:spPr>
          <a:xfrm>
            <a:off x="762000" y="1066800"/>
            <a:ext cx="8077200" cy="5562600"/>
          </a:xfrm>
        </p:spPr>
        <p:txBody>
          <a:bodyPr>
            <a:normAutofit fontScale="92500" lnSpcReduction="20000"/>
          </a:bodyPr>
          <a:lstStyle/>
          <a:p>
            <a:r>
              <a:rPr lang="en-US" dirty="0" smtClean="0"/>
              <a:t>Continuing to upgrade hardware to improve capacity and reduce latency</a:t>
            </a:r>
          </a:p>
          <a:p>
            <a:r>
              <a:rPr lang="en-US" dirty="0" smtClean="0"/>
              <a:t>Focus on product improvement, data assimilation, evaluation,  training with AAWU</a:t>
            </a:r>
          </a:p>
          <a:p>
            <a:r>
              <a:rPr lang="en-US" dirty="0" smtClean="0"/>
              <a:t>Continue to act as product evaluators and training liaisons for WFOs and other units</a:t>
            </a:r>
          </a:p>
          <a:p>
            <a:r>
              <a:rPr lang="en-US" dirty="0" smtClean="0"/>
              <a:t>Explore potential H8 product evaluation for Alaska</a:t>
            </a:r>
          </a:p>
          <a:p>
            <a:r>
              <a:rPr lang="en-US" dirty="0" smtClean="0"/>
              <a:t>Support development of the Arctic </a:t>
            </a:r>
            <a:r>
              <a:rPr lang="en-US" dirty="0" err="1" smtClean="0"/>
              <a:t>Testbed</a:t>
            </a:r>
            <a:r>
              <a:rPr lang="en-US" dirty="0" smtClean="0"/>
              <a:t> with a joint FTE</a:t>
            </a:r>
          </a:p>
          <a:p>
            <a:r>
              <a:rPr lang="en-US" dirty="0" smtClean="0"/>
              <a:t>Support implementation of new CI products such as ice modeling and other </a:t>
            </a:r>
            <a:r>
              <a:rPr lang="en-US" dirty="0" err="1" smtClean="0"/>
              <a:t>cryospheric</a:t>
            </a:r>
            <a:r>
              <a:rPr lang="en-US" dirty="0" smtClean="0"/>
              <a:t> applications</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13</a:t>
            </a:fld>
            <a:endParaRPr lang="en-US" dirty="0"/>
          </a:p>
        </p:txBody>
      </p:sp>
    </p:spTree>
    <p:extLst>
      <p:ext uri="{BB962C8B-B14F-4D97-AF65-F5344CB8AC3E}">
        <p14:creationId xmlns:p14="http://schemas.microsoft.com/office/powerpoint/2010/main" val="2858442790"/>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p:txBody>
          <a:bodyPr>
            <a:normAutofit/>
          </a:bodyPr>
          <a:lstStyle/>
          <a:p>
            <a:pPr>
              <a:defRPr/>
            </a:pPr>
            <a:r>
              <a:rPr lang="en-US" dirty="0" smtClean="0">
                <a:latin typeface="Arial"/>
                <a:cs typeface="Arial"/>
              </a:rPr>
              <a:t>Questions?</a:t>
            </a:r>
          </a:p>
        </p:txBody>
      </p:sp>
      <p:sp>
        <p:nvSpPr>
          <p:cNvPr id="2" name="Slide Number Placeholder 1"/>
          <p:cNvSpPr>
            <a:spLocks noGrp="1"/>
          </p:cNvSpPr>
          <p:nvPr>
            <p:ph type="sldNum" sz="quarter" idx="12"/>
          </p:nvPr>
        </p:nvSpPr>
        <p:spPr/>
        <p:txBody>
          <a:bodyPr/>
          <a:lstStyle/>
          <a:p>
            <a:fld id="{33D6E5A2-EC83-451F-A719-9AC1370DD5CF}" type="slidenum">
              <a:rPr lang="en-US" smtClean="0"/>
              <a:pPr/>
              <a:t>14</a:t>
            </a:fld>
            <a:endParaRPr lang="en-US" dirty="0"/>
          </a:p>
        </p:txBody>
      </p:sp>
    </p:spTree>
    <p:custDataLst>
      <p:tags r:id="rId1"/>
    </p:custData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Latitude Proving Ground</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1</a:t>
            </a:fld>
            <a:endParaRPr lang="en-US" dirty="0"/>
          </a:p>
        </p:txBody>
      </p:sp>
      <p:sp>
        <p:nvSpPr>
          <p:cNvPr id="5" name="Content Placeholder 2"/>
          <p:cNvSpPr txBox="1">
            <a:spLocks/>
          </p:cNvSpPr>
          <p:nvPr/>
        </p:nvSpPr>
        <p:spPr>
          <a:xfrm>
            <a:off x="685800" y="1524000"/>
            <a:ext cx="8229600" cy="52578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Using Science and Technology to improve prediction of weather, hydrology, sea ice, and other aspects of the </a:t>
            </a:r>
            <a:r>
              <a:rPr lang="en-US" dirty="0" err="1" smtClean="0"/>
              <a:t>cryosphere</a:t>
            </a:r>
            <a:r>
              <a:rPr lang="en-US" dirty="0" smtClean="0"/>
              <a:t> for NWS</a:t>
            </a:r>
          </a:p>
          <a:p>
            <a:r>
              <a:rPr lang="en-US" dirty="0" smtClean="0"/>
              <a:t>Leveraging University of Alaska Fairbanks’ proximity to Arctic, GINA infrastructure and capabilities, CI partnerships and algorithms, and NWS liaisons to move imagery, products, and model output to WFOs, APRFC, and Alaska Aviation </a:t>
            </a:r>
            <a:r>
              <a:rPr lang="en-US" dirty="0" err="1" smtClean="0"/>
              <a:t>Wx</a:t>
            </a:r>
            <a:r>
              <a:rPr lang="en-US" dirty="0" smtClean="0"/>
              <a:t> Units, as well as provide training and feedback  </a:t>
            </a:r>
          </a:p>
          <a:p>
            <a:r>
              <a:rPr lang="en-US" dirty="0" smtClean="0"/>
              <a:t>Example shown for using imagery-derived snow cover extent products with snowmelt runoff models at AKRFC. Still working to get this operational (proposed initiative)</a:t>
            </a:r>
          </a:p>
          <a:p>
            <a:r>
              <a:rPr lang="en-US" dirty="0" smtClean="0"/>
              <a:t>Other </a:t>
            </a:r>
            <a:r>
              <a:rPr lang="en-US" dirty="0" err="1" smtClean="0"/>
              <a:t>cryospheric</a:t>
            </a:r>
            <a:r>
              <a:rPr lang="en-US" dirty="0" smtClean="0"/>
              <a:t> applications say of products such as RGBs, DNB have been very successful but may not be fused with NWP at this time: they are useful for validation. Both imagery and profiling instrument data have the potential for NWP assimilation for </a:t>
            </a:r>
            <a:r>
              <a:rPr lang="en-US" dirty="0" err="1" smtClean="0"/>
              <a:t>cryospheric</a:t>
            </a:r>
            <a:r>
              <a:rPr lang="en-US" dirty="0" smtClean="0"/>
              <a:t> applications and upcoming plans are discussed, including forecasting the Cold Air Aloft problem</a:t>
            </a:r>
          </a:p>
          <a:p>
            <a:r>
              <a:rPr lang="en-US" dirty="0" smtClean="0"/>
              <a:t>Science focus on Snow Cover initiative this year while building up capacity with AAWU and WFOs for next statewide initiative. Technology focus is on implementing Sandy Supplement hardware upgrades in Fairbanks, Fox, and Anchorage to capitalize on in-state location for minimizing data latency</a:t>
            </a:r>
          </a:p>
        </p:txBody>
      </p:sp>
    </p:spTree>
    <p:extLst>
      <p:ext uri="{BB962C8B-B14F-4D97-AF65-F5344CB8AC3E}">
        <p14:creationId xmlns:p14="http://schemas.microsoft.com/office/powerpoint/2010/main" val="589061992"/>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752600" y="838200"/>
            <a:ext cx="7162800" cy="2667000"/>
          </a:xfrm>
        </p:spPr>
        <p:txBody>
          <a:bodyPr>
            <a:normAutofit fontScale="90000"/>
          </a:bodyPr>
          <a:lstStyle/>
          <a:p>
            <a:r>
              <a:rPr lang="en-US" dirty="0" smtClean="0">
                <a:latin typeface="Arial"/>
                <a:cs typeface="Arial"/>
              </a:rPr>
              <a:t>MODIS Estimates </a:t>
            </a:r>
            <a:r>
              <a:rPr lang="en-US" dirty="0">
                <a:latin typeface="Arial"/>
                <a:cs typeface="Arial"/>
              </a:rPr>
              <a:t>of </a:t>
            </a:r>
            <a:r>
              <a:rPr lang="en-US" dirty="0" smtClean="0">
                <a:latin typeface="Arial"/>
                <a:cs typeface="Arial"/>
              </a:rPr>
              <a:t>Fractional </a:t>
            </a:r>
            <a:r>
              <a:rPr lang="en-US" dirty="0">
                <a:latin typeface="Arial"/>
                <a:cs typeface="Arial"/>
              </a:rPr>
              <a:t>S</a:t>
            </a:r>
            <a:r>
              <a:rPr lang="en-US" dirty="0" smtClean="0">
                <a:latin typeface="Arial"/>
                <a:cs typeface="Arial"/>
              </a:rPr>
              <a:t>now </a:t>
            </a:r>
            <a:r>
              <a:rPr lang="en-US" dirty="0">
                <a:latin typeface="Arial"/>
                <a:cs typeface="Arial"/>
              </a:rPr>
              <a:t>C</a:t>
            </a:r>
            <a:r>
              <a:rPr lang="en-US" dirty="0" smtClean="0">
                <a:latin typeface="Arial"/>
                <a:cs typeface="Arial"/>
              </a:rPr>
              <a:t>over </a:t>
            </a:r>
            <a:r>
              <a:rPr lang="en-US" dirty="0">
                <a:latin typeface="Arial"/>
                <a:cs typeface="Arial"/>
              </a:rPr>
              <a:t>E</a:t>
            </a:r>
            <a:r>
              <a:rPr lang="en-US" dirty="0" smtClean="0">
                <a:latin typeface="Arial"/>
                <a:cs typeface="Arial"/>
              </a:rPr>
              <a:t>xtent for </a:t>
            </a:r>
            <a:r>
              <a:rPr lang="en-US" dirty="0">
                <a:latin typeface="Arial"/>
                <a:cs typeface="Arial"/>
              </a:rPr>
              <a:t>F</a:t>
            </a:r>
            <a:r>
              <a:rPr lang="en-US" dirty="0" smtClean="0">
                <a:latin typeface="Arial"/>
                <a:cs typeface="Arial"/>
              </a:rPr>
              <a:t>orecasting </a:t>
            </a:r>
            <a:r>
              <a:rPr lang="en-US" dirty="0">
                <a:latin typeface="Arial"/>
                <a:cs typeface="Arial"/>
              </a:rPr>
              <a:t>M</a:t>
            </a:r>
            <a:r>
              <a:rPr lang="en-US" dirty="0" smtClean="0">
                <a:latin typeface="Arial"/>
                <a:cs typeface="Arial"/>
              </a:rPr>
              <a:t>odels </a:t>
            </a:r>
            <a:r>
              <a:rPr lang="en-US" dirty="0">
                <a:latin typeface="Arial"/>
                <a:cs typeface="Arial"/>
              </a:rPr>
              <a:t>in Interior Alaska</a:t>
            </a:r>
            <a:br>
              <a:rPr lang="en-US" dirty="0">
                <a:latin typeface="Arial"/>
                <a:cs typeface="Arial"/>
              </a:rPr>
            </a:br>
            <a:endParaRPr lang="en-US" dirty="0">
              <a:latin typeface="Arial"/>
              <a:cs typeface="Arial"/>
            </a:endParaRPr>
          </a:p>
        </p:txBody>
      </p:sp>
      <p:sp>
        <p:nvSpPr>
          <p:cNvPr id="3" name="Subtitle 2"/>
          <p:cNvSpPr>
            <a:spLocks noGrp="1"/>
          </p:cNvSpPr>
          <p:nvPr>
            <p:ph type="subTitle" idx="1"/>
            <p:custDataLst>
              <p:tags r:id="rId3"/>
            </p:custDataLst>
          </p:nvPr>
        </p:nvSpPr>
        <p:spPr>
          <a:xfrm>
            <a:off x="2819400" y="3505200"/>
            <a:ext cx="6096000" cy="2209800"/>
          </a:xfrm>
        </p:spPr>
        <p:txBody>
          <a:bodyPr>
            <a:normAutofit fontScale="92500" lnSpcReduction="20000"/>
          </a:bodyPr>
          <a:lstStyle/>
          <a:p>
            <a:r>
              <a:rPr lang="en-US" sz="2400" dirty="0" smtClean="0">
                <a:latin typeface="Arial"/>
                <a:cs typeface="Arial"/>
              </a:rPr>
              <a:t>Katrina Bennett*, Jessica Cherry, </a:t>
            </a:r>
          </a:p>
          <a:p>
            <a:r>
              <a:rPr lang="en-US" sz="2400" dirty="0" smtClean="0">
                <a:latin typeface="Arial"/>
                <a:cs typeface="Arial"/>
              </a:rPr>
              <a:t>Scott Lindsay and staff of  APRFC</a:t>
            </a:r>
          </a:p>
          <a:p>
            <a:r>
              <a:rPr lang="en-US" sz="2400" dirty="0" smtClean="0">
                <a:latin typeface="Arial"/>
                <a:cs typeface="Arial"/>
              </a:rPr>
              <a:t>*Now a post-doc at Los Alamos National Lab</a:t>
            </a:r>
          </a:p>
          <a:p>
            <a:endParaRPr lang="en-US" sz="2400" dirty="0" smtClean="0">
              <a:latin typeface="Arial"/>
              <a:cs typeface="Arial"/>
            </a:endParaRPr>
          </a:p>
          <a:p>
            <a:r>
              <a:rPr lang="en-US" sz="2400" dirty="0" smtClean="0">
                <a:latin typeface="Arial"/>
                <a:cs typeface="Arial"/>
              </a:rPr>
              <a:t>NOAA Satellite Science Week</a:t>
            </a:r>
          </a:p>
          <a:p>
            <a:r>
              <a:rPr lang="en-US" sz="2400" dirty="0" smtClean="0">
                <a:latin typeface="Arial"/>
                <a:cs typeface="Arial"/>
              </a:rPr>
              <a:t>Feb, 2015 </a:t>
            </a:r>
            <a:endParaRPr lang="en-US" sz="2400" dirty="0">
              <a:latin typeface="Arial"/>
              <a:cs typeface="Arial"/>
            </a:endParaRPr>
          </a:p>
        </p:txBody>
      </p:sp>
      <p:sp>
        <p:nvSpPr>
          <p:cNvPr id="4" name="TextBox 3"/>
          <p:cNvSpPr txBox="1"/>
          <p:nvPr/>
        </p:nvSpPr>
        <p:spPr>
          <a:xfrm>
            <a:off x="3962400" y="6248400"/>
            <a:ext cx="4648200" cy="369332"/>
          </a:xfrm>
          <a:prstGeom prst="rect">
            <a:avLst/>
          </a:prstGeom>
          <a:noFill/>
        </p:spPr>
        <p:txBody>
          <a:bodyPr wrap="square" rtlCol="0">
            <a:spAutoFit/>
          </a:bodyPr>
          <a:lstStyle/>
          <a:p>
            <a:r>
              <a:rPr lang="en-US" dirty="0" smtClean="0"/>
              <a:t>Supported by GOES-R Proving Ground</a:t>
            </a:r>
            <a:endParaRPr lang="en-US" dirty="0"/>
          </a:p>
        </p:txBody>
      </p:sp>
    </p:spTree>
    <p:custDataLst>
      <p:tags r:id="rId1"/>
    </p:custDataLst>
    <p:extLst>
      <p:ext uri="{BB962C8B-B14F-4D97-AF65-F5344CB8AC3E}">
        <p14:creationId xmlns:p14="http://schemas.microsoft.com/office/powerpoint/2010/main" val="218893221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latin typeface="Arial"/>
                <a:cs typeface="Arial"/>
              </a:rPr>
              <a:t>Introduction</a:t>
            </a:r>
            <a:endParaRPr lang="en-US" dirty="0">
              <a:latin typeface="Arial"/>
              <a:cs typeface="Arial"/>
            </a:endParaRPr>
          </a:p>
        </p:txBody>
      </p:sp>
      <p:sp>
        <p:nvSpPr>
          <p:cNvPr id="5" name="Content Placeholder 4"/>
          <p:cNvSpPr>
            <a:spLocks noGrp="1"/>
          </p:cNvSpPr>
          <p:nvPr>
            <p:ph idx="1"/>
            <p:custDataLst>
              <p:tags r:id="rId3"/>
            </p:custDataLst>
          </p:nvPr>
        </p:nvSpPr>
        <p:spPr>
          <a:xfrm>
            <a:off x="762000" y="1596413"/>
            <a:ext cx="7924800" cy="4956787"/>
          </a:xfrm>
        </p:spPr>
        <p:txBody>
          <a:bodyPr>
            <a:normAutofit/>
          </a:bodyPr>
          <a:lstStyle/>
          <a:p>
            <a:r>
              <a:rPr lang="en-US" dirty="0" smtClean="0">
                <a:latin typeface="Arial"/>
                <a:cs typeface="Arial"/>
              </a:rPr>
              <a:t>MODIS remotely sensed snow cover for Alaska has not been verified within modeling frameworks being used in Alaska to forecast </a:t>
            </a:r>
            <a:r>
              <a:rPr lang="en-US" dirty="0" err="1" smtClean="0">
                <a:latin typeface="Arial"/>
                <a:cs typeface="Arial"/>
              </a:rPr>
              <a:t>streamflow</a:t>
            </a:r>
            <a:endParaRPr lang="en-US" dirty="0" smtClean="0">
              <a:latin typeface="Arial"/>
              <a:cs typeface="Arial"/>
            </a:endParaRPr>
          </a:p>
          <a:p>
            <a:r>
              <a:rPr lang="en-US" dirty="0" smtClean="0">
                <a:latin typeface="Arial"/>
                <a:cs typeface="Arial"/>
              </a:rPr>
              <a:t>This project tested the use of two separate algorithms for capturing snow cover extent (SCE) in Alaskan river basins: MOD10A1 and MODSCAG</a:t>
            </a:r>
          </a:p>
        </p:txBody>
      </p:sp>
      <p:sp>
        <p:nvSpPr>
          <p:cNvPr id="4" name="Slide Number Placeholder 3"/>
          <p:cNvSpPr>
            <a:spLocks noGrp="1"/>
          </p:cNvSpPr>
          <p:nvPr>
            <p:ph type="sldNum" sz="quarter" idx="12"/>
          </p:nvPr>
        </p:nvSpPr>
        <p:spPr/>
        <p:txBody>
          <a:bodyPr/>
          <a:lstStyle/>
          <a:p>
            <a:fld id="{33D6E5A2-EC83-451F-A719-9AC1370DD5CF}" type="slidenum">
              <a:rPr lang="en-US" smtClean="0"/>
              <a:pPr/>
              <a:t>3</a:t>
            </a:fld>
            <a:endParaRPr lang="en-US"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D6E5A2-EC83-451F-A719-9AC1370DD5CF}" type="slidenum">
              <a:rPr lang="en-US" smtClean="0"/>
              <a:pPr/>
              <a:t>4</a:t>
            </a:fld>
            <a:endParaRPr lang="en-US" dirty="0"/>
          </a:p>
        </p:txBody>
      </p:sp>
      <p:pic>
        <p:nvPicPr>
          <p:cNvPr id="6" name="Picture 5"/>
          <p:cNvPicPr/>
          <p:nvPr/>
        </p:nvPicPr>
        <p:blipFill>
          <a:blip r:embed="rId2" cstate="email">
            <a:extLst>
              <a:ext uri="{28A0092B-C50C-407E-A947-70E740481C1C}">
                <a14:useLocalDpi xmlns:a14="http://schemas.microsoft.com/office/drawing/2010/main" val="0"/>
              </a:ext>
            </a:extLst>
          </a:blip>
          <a:stretch>
            <a:fillRect/>
          </a:stretch>
        </p:blipFill>
        <p:spPr>
          <a:xfrm>
            <a:off x="685800" y="228600"/>
            <a:ext cx="8305800" cy="6096000"/>
          </a:xfrm>
          <a:prstGeom prst="rect">
            <a:avLst/>
          </a:prstGeom>
        </p:spPr>
      </p:pic>
    </p:spTree>
    <p:extLst>
      <p:ext uri="{BB962C8B-B14F-4D97-AF65-F5344CB8AC3E}">
        <p14:creationId xmlns:p14="http://schemas.microsoft.com/office/powerpoint/2010/main" val="2779083733"/>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Methods</a:t>
            </a:r>
            <a:endParaRPr lang="en-US" dirty="0">
              <a:latin typeface="Arial"/>
              <a:cs typeface="Arial"/>
            </a:endParaRPr>
          </a:p>
        </p:txBody>
      </p:sp>
      <p:sp>
        <p:nvSpPr>
          <p:cNvPr id="3" name="Content Placeholder 2"/>
          <p:cNvSpPr>
            <a:spLocks noGrp="1"/>
          </p:cNvSpPr>
          <p:nvPr>
            <p:ph idx="1"/>
          </p:nvPr>
        </p:nvSpPr>
        <p:spPr/>
        <p:txBody>
          <a:bodyPr>
            <a:normAutofit lnSpcReduction="10000"/>
          </a:bodyPr>
          <a:lstStyle/>
          <a:p>
            <a:r>
              <a:rPr lang="en-US" dirty="0" smtClean="0">
                <a:latin typeface="Arial"/>
                <a:cs typeface="Arial"/>
              </a:rPr>
              <a:t>MODIS products were obtained from agencies</a:t>
            </a:r>
          </a:p>
          <a:p>
            <a:pPr lvl="1"/>
            <a:r>
              <a:rPr lang="en-US" dirty="0" smtClean="0">
                <a:latin typeface="Arial"/>
                <a:cs typeface="Arial"/>
              </a:rPr>
              <a:t>Terra MOD10A1, version 5, </a:t>
            </a:r>
            <a:r>
              <a:rPr lang="en-US" dirty="0">
                <a:latin typeface="Arial"/>
                <a:cs typeface="Arial"/>
              </a:rPr>
              <a:t>daily, 500 </a:t>
            </a:r>
            <a:r>
              <a:rPr lang="en-US" dirty="0" smtClean="0">
                <a:latin typeface="Arial"/>
                <a:cs typeface="Arial"/>
              </a:rPr>
              <a:t>m, National </a:t>
            </a:r>
            <a:r>
              <a:rPr lang="en-US" dirty="0">
                <a:latin typeface="Arial"/>
                <a:cs typeface="Arial"/>
              </a:rPr>
              <a:t>Snow and Ice Data </a:t>
            </a:r>
            <a:r>
              <a:rPr lang="en-US" dirty="0" smtClean="0">
                <a:latin typeface="Arial"/>
                <a:cs typeface="Arial"/>
              </a:rPr>
              <a:t>Center)</a:t>
            </a:r>
          </a:p>
          <a:p>
            <a:pPr lvl="2"/>
            <a:r>
              <a:rPr lang="en-US" dirty="0" smtClean="0">
                <a:latin typeface="Arial"/>
                <a:cs typeface="Arial"/>
              </a:rPr>
              <a:t>Available to public</a:t>
            </a:r>
          </a:p>
          <a:p>
            <a:pPr lvl="1"/>
            <a:r>
              <a:rPr lang="en-US" dirty="0" smtClean="0">
                <a:latin typeface="Arial"/>
                <a:cs typeface="Arial"/>
              </a:rPr>
              <a:t>MODSCAG, 500 m, daily, NASA </a:t>
            </a:r>
            <a:r>
              <a:rPr lang="en-US" dirty="0">
                <a:latin typeface="Arial"/>
                <a:cs typeface="Arial"/>
              </a:rPr>
              <a:t>Jet Propulsion Laboratory’s Snow Data System Portal (</a:t>
            </a:r>
            <a:r>
              <a:rPr lang="en-US" u="sng" dirty="0">
                <a:latin typeface="Arial"/>
                <a:cs typeface="Arial"/>
                <a:hlinkClick r:id="rId2"/>
              </a:rPr>
              <a:t>http://snow.jpl.nasa.gov/</a:t>
            </a:r>
            <a:r>
              <a:rPr lang="en-US" dirty="0" smtClean="0">
                <a:latin typeface="Arial"/>
                <a:cs typeface="Arial"/>
              </a:rPr>
              <a:t>)</a:t>
            </a:r>
          </a:p>
          <a:p>
            <a:pPr lvl="2"/>
            <a:r>
              <a:rPr lang="en-US" dirty="0" smtClean="0">
                <a:latin typeface="Arial"/>
                <a:cs typeface="Arial"/>
              </a:rPr>
              <a:t>Not currently available to public, requires user/</a:t>
            </a:r>
            <a:r>
              <a:rPr lang="en-US" dirty="0" err="1" smtClean="0">
                <a:latin typeface="Arial"/>
                <a:cs typeface="Arial"/>
              </a:rPr>
              <a:t>pwd</a:t>
            </a:r>
            <a:r>
              <a:rPr lang="en-US" dirty="0" smtClean="0">
                <a:latin typeface="Arial"/>
                <a:cs typeface="Arial"/>
              </a:rPr>
              <a:t> access</a:t>
            </a:r>
            <a:endParaRPr lang="en-US" dirty="0">
              <a:latin typeface="Arial"/>
              <a:cs typeface="Arial"/>
            </a:endParaRPr>
          </a:p>
        </p:txBody>
      </p:sp>
      <p:sp>
        <p:nvSpPr>
          <p:cNvPr id="4" name="Slide Number Placeholder 3"/>
          <p:cNvSpPr>
            <a:spLocks noGrp="1"/>
          </p:cNvSpPr>
          <p:nvPr>
            <p:ph type="sldNum" sz="quarter" idx="12"/>
          </p:nvPr>
        </p:nvSpPr>
        <p:spPr/>
        <p:txBody>
          <a:bodyPr/>
          <a:lstStyle/>
          <a:p>
            <a:fld id="{33D6E5A2-EC83-451F-A719-9AC1370DD5CF}" type="slidenum">
              <a:rPr lang="en-US" smtClean="0"/>
              <a:pPr/>
              <a:t>5</a:t>
            </a:fld>
            <a:endParaRPr lang="en-US" dirty="0"/>
          </a:p>
        </p:txBody>
      </p:sp>
    </p:spTree>
    <p:extLst>
      <p:ext uri="{BB962C8B-B14F-4D97-AF65-F5344CB8AC3E}">
        <p14:creationId xmlns:p14="http://schemas.microsoft.com/office/powerpoint/2010/main" val="3713622343"/>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Methods</a:t>
            </a:r>
            <a:endParaRPr lang="en-US" dirty="0">
              <a:latin typeface="Arial"/>
              <a:cs typeface="Arial"/>
            </a:endParaRPr>
          </a:p>
        </p:txBody>
      </p:sp>
      <p:sp>
        <p:nvSpPr>
          <p:cNvPr id="3" name="Content Placeholder 2"/>
          <p:cNvSpPr>
            <a:spLocks noGrp="1"/>
          </p:cNvSpPr>
          <p:nvPr>
            <p:ph idx="1"/>
          </p:nvPr>
        </p:nvSpPr>
        <p:spPr>
          <a:xfrm>
            <a:off x="762000" y="1596413"/>
            <a:ext cx="8077200" cy="5185387"/>
          </a:xfrm>
        </p:spPr>
        <p:txBody>
          <a:bodyPr>
            <a:normAutofit fontScale="85000" lnSpcReduction="20000"/>
          </a:bodyPr>
          <a:lstStyle/>
          <a:p>
            <a:r>
              <a:rPr lang="en-US" dirty="0" smtClean="0">
                <a:latin typeface="Arial"/>
                <a:cs typeface="Arial"/>
              </a:rPr>
              <a:t>Preprocessing of data is necessary to obtain the tree-corrected SCE values:</a:t>
            </a:r>
          </a:p>
          <a:p>
            <a:pPr marL="0" indent="0">
              <a:buNone/>
            </a:pPr>
            <a:endParaRPr lang="en-US" dirty="0" smtClean="0">
              <a:latin typeface="Arial"/>
              <a:cs typeface="Arial"/>
            </a:endParaRPr>
          </a:p>
          <a:p>
            <a:pPr marL="0" indent="0">
              <a:buNone/>
            </a:pPr>
            <a:r>
              <a:rPr lang="en-US" i="1" dirty="0" smtClean="0">
                <a:latin typeface="Arial"/>
                <a:cs typeface="Arial"/>
              </a:rPr>
              <a:t>		</a:t>
            </a:r>
            <a:r>
              <a:rPr lang="en-US" i="1" dirty="0" err="1" smtClean="0">
                <a:latin typeface="Arial"/>
                <a:cs typeface="Arial"/>
              </a:rPr>
              <a:t>SCE</a:t>
            </a:r>
            <a:r>
              <a:rPr lang="en-US" i="1" baseline="-25000" dirty="0" err="1" smtClean="0">
                <a:latin typeface="Arial"/>
                <a:cs typeface="Arial"/>
              </a:rPr>
              <a:t>fadj</a:t>
            </a:r>
            <a:r>
              <a:rPr lang="en-US" i="1" baseline="-25000" dirty="0" smtClean="0">
                <a:latin typeface="Arial"/>
                <a:cs typeface="Arial"/>
              </a:rPr>
              <a:t> </a:t>
            </a:r>
            <a:r>
              <a:rPr lang="en-US" i="1" dirty="0" smtClean="0">
                <a:latin typeface="Arial"/>
                <a:cs typeface="Arial"/>
              </a:rPr>
              <a:t>= </a:t>
            </a:r>
            <a:r>
              <a:rPr lang="en-US" i="1" dirty="0" err="1" smtClean="0">
                <a:latin typeface="Arial"/>
                <a:cs typeface="Arial"/>
              </a:rPr>
              <a:t>SCE</a:t>
            </a:r>
            <a:r>
              <a:rPr lang="en-US" i="1" baseline="-25000" dirty="0" err="1" smtClean="0">
                <a:latin typeface="Arial"/>
                <a:cs typeface="Arial"/>
              </a:rPr>
              <a:t>f</a:t>
            </a:r>
            <a:r>
              <a:rPr lang="en-US" i="1" baseline="-25000" dirty="0" smtClean="0">
                <a:latin typeface="Arial"/>
                <a:cs typeface="Arial"/>
              </a:rPr>
              <a:t> </a:t>
            </a:r>
            <a:r>
              <a:rPr lang="en-US" i="1" dirty="0" smtClean="0">
                <a:latin typeface="Arial"/>
                <a:cs typeface="Arial"/>
              </a:rPr>
              <a:t>/ 1 - </a:t>
            </a:r>
            <a:r>
              <a:rPr lang="en-US" i="1" dirty="0" err="1" smtClean="0">
                <a:latin typeface="Arial"/>
                <a:cs typeface="Arial"/>
              </a:rPr>
              <a:t>F</a:t>
            </a:r>
            <a:r>
              <a:rPr lang="en-US" i="1" baseline="-25000" dirty="0" err="1" smtClean="0">
                <a:latin typeface="Arial"/>
                <a:cs typeface="Arial"/>
              </a:rPr>
              <a:t>veg</a:t>
            </a:r>
            <a:r>
              <a:rPr lang="en-US" i="1" dirty="0" smtClean="0">
                <a:latin typeface="Arial"/>
                <a:cs typeface="Arial"/>
              </a:rPr>
              <a:t> </a:t>
            </a:r>
            <a:endParaRPr lang="en-US" dirty="0" smtClean="0">
              <a:latin typeface="Arial"/>
              <a:cs typeface="Arial"/>
            </a:endParaRPr>
          </a:p>
          <a:p>
            <a:pPr lvl="1"/>
            <a:endParaRPr lang="en-US" dirty="0" smtClean="0">
              <a:latin typeface="Arial"/>
              <a:cs typeface="Arial"/>
            </a:endParaRPr>
          </a:p>
          <a:p>
            <a:r>
              <a:rPr lang="en-US" dirty="0" smtClean="0">
                <a:latin typeface="Arial"/>
                <a:cs typeface="Arial"/>
              </a:rPr>
              <a:t>MOD10A1 data products were collected from 2000-2013 March 1-15</a:t>
            </a:r>
            <a:r>
              <a:rPr lang="en-US" baseline="30000" dirty="0" smtClean="0">
                <a:latin typeface="Arial"/>
                <a:cs typeface="Arial"/>
              </a:rPr>
              <a:t>th</a:t>
            </a:r>
            <a:r>
              <a:rPr lang="en-US" dirty="0" smtClean="0">
                <a:latin typeface="Arial"/>
                <a:cs typeface="Arial"/>
              </a:rPr>
              <a:t>, and averaged</a:t>
            </a:r>
          </a:p>
          <a:p>
            <a:pPr lvl="2"/>
            <a:r>
              <a:rPr lang="en-US" dirty="0" smtClean="0">
                <a:latin typeface="Arial"/>
                <a:cs typeface="Arial"/>
              </a:rPr>
              <a:t>All values difference from 100; composited</a:t>
            </a:r>
          </a:p>
          <a:p>
            <a:r>
              <a:rPr lang="en-US" dirty="0" smtClean="0">
                <a:latin typeface="Arial"/>
                <a:cs typeface="Arial"/>
              </a:rPr>
              <a:t>MODSCAG</a:t>
            </a:r>
          </a:p>
          <a:p>
            <a:pPr lvl="2"/>
            <a:r>
              <a:rPr lang="en-US" dirty="0" smtClean="0">
                <a:latin typeface="Arial"/>
                <a:cs typeface="Arial"/>
              </a:rPr>
              <a:t>Vegetation data layer provided with product was used, dynamic </a:t>
            </a:r>
            <a:r>
              <a:rPr lang="en-US" dirty="0">
                <a:latin typeface="Arial"/>
                <a:cs typeface="Arial"/>
              </a:rPr>
              <a:t>adjustment for each SCE pixel in all days and </a:t>
            </a:r>
            <a:r>
              <a:rPr lang="en-US" dirty="0" smtClean="0">
                <a:latin typeface="Arial"/>
                <a:cs typeface="Arial"/>
              </a:rPr>
              <a:t>years</a:t>
            </a:r>
          </a:p>
          <a:p>
            <a:r>
              <a:rPr lang="en-US" dirty="0" smtClean="0">
                <a:latin typeface="Arial"/>
                <a:cs typeface="Arial"/>
              </a:rPr>
              <a:t>In </a:t>
            </a:r>
            <a:r>
              <a:rPr lang="en-US" dirty="0">
                <a:latin typeface="Arial"/>
                <a:cs typeface="Arial"/>
              </a:rPr>
              <a:t>both cases the results are constrained to 100% SCE when exceeded</a:t>
            </a:r>
            <a:r>
              <a:rPr lang="en-US" dirty="0" smtClean="0">
                <a:latin typeface="Arial"/>
                <a:cs typeface="Arial"/>
              </a:rPr>
              <a:t>.</a:t>
            </a:r>
            <a:endParaRPr lang="en-US" dirty="0">
              <a:latin typeface="Arial"/>
              <a:cs typeface="Arial"/>
            </a:endParaRPr>
          </a:p>
        </p:txBody>
      </p:sp>
      <p:sp>
        <p:nvSpPr>
          <p:cNvPr id="4" name="Slide Number Placeholder 3"/>
          <p:cNvSpPr>
            <a:spLocks noGrp="1"/>
          </p:cNvSpPr>
          <p:nvPr>
            <p:ph type="sldNum" sz="quarter" idx="12"/>
          </p:nvPr>
        </p:nvSpPr>
        <p:spPr/>
        <p:txBody>
          <a:bodyPr/>
          <a:lstStyle/>
          <a:p>
            <a:fld id="{33D6E5A2-EC83-451F-A719-9AC1370DD5CF}" type="slidenum">
              <a:rPr lang="en-US" smtClean="0"/>
              <a:pPr/>
              <a:t>6</a:t>
            </a:fld>
            <a:endParaRPr lang="en-US" dirty="0"/>
          </a:p>
        </p:txBody>
      </p:sp>
    </p:spTree>
    <p:extLst>
      <p:ext uri="{BB962C8B-B14F-4D97-AF65-F5344CB8AC3E}">
        <p14:creationId xmlns:p14="http://schemas.microsoft.com/office/powerpoint/2010/main" val="3965723359"/>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APRFC CHPS</a:t>
            </a:r>
            <a:endParaRPr lang="en-US" dirty="0">
              <a:latin typeface="Arial"/>
              <a:cs typeface="Arial"/>
            </a:endParaRPr>
          </a:p>
        </p:txBody>
      </p:sp>
      <p:sp>
        <p:nvSpPr>
          <p:cNvPr id="3" name="Content Placeholder 2"/>
          <p:cNvSpPr>
            <a:spLocks noGrp="1"/>
          </p:cNvSpPr>
          <p:nvPr>
            <p:ph idx="1"/>
          </p:nvPr>
        </p:nvSpPr>
        <p:spPr>
          <a:xfrm>
            <a:off x="762000" y="1596413"/>
            <a:ext cx="5791200" cy="4956787"/>
          </a:xfrm>
        </p:spPr>
        <p:txBody>
          <a:bodyPr>
            <a:normAutofit fontScale="92500" lnSpcReduction="20000"/>
          </a:bodyPr>
          <a:lstStyle/>
          <a:p>
            <a:r>
              <a:rPr lang="en-US" dirty="0" smtClean="0">
                <a:latin typeface="Arial"/>
                <a:cs typeface="Arial"/>
              </a:rPr>
              <a:t>Model framework used to run the SAC-SMA model and SNOW17 for river forecasting in Alaska</a:t>
            </a:r>
          </a:p>
          <a:p>
            <a:r>
              <a:rPr lang="en-US" dirty="0" smtClean="0">
                <a:latin typeface="Arial"/>
                <a:cs typeface="Arial"/>
              </a:rPr>
              <a:t>The model framework was adjusted to allow for the ingestion of the gridded MODIS data products</a:t>
            </a:r>
          </a:p>
          <a:p>
            <a:r>
              <a:rPr lang="en-US" dirty="0" smtClean="0">
                <a:latin typeface="Arial"/>
                <a:cs typeface="Arial"/>
              </a:rPr>
              <a:t>All data for both algorithms 2000-2010 were input into CHPS and clipped for basins of interest</a:t>
            </a:r>
            <a:endParaRPr lang="en-US" dirty="0">
              <a:latin typeface="Arial"/>
              <a:cs typeface="Arial"/>
            </a:endParaRPr>
          </a:p>
        </p:txBody>
      </p:sp>
      <p:sp>
        <p:nvSpPr>
          <p:cNvPr id="4" name="Slide Number Placeholder 3"/>
          <p:cNvSpPr>
            <a:spLocks noGrp="1"/>
          </p:cNvSpPr>
          <p:nvPr>
            <p:ph type="sldNum" sz="quarter" idx="12"/>
          </p:nvPr>
        </p:nvSpPr>
        <p:spPr/>
        <p:txBody>
          <a:bodyPr/>
          <a:lstStyle/>
          <a:p>
            <a:fld id="{33D6E5A2-EC83-451F-A719-9AC1370DD5CF}" type="slidenum">
              <a:rPr lang="en-US" smtClean="0"/>
              <a:pPr/>
              <a:t>7</a:t>
            </a:fld>
            <a:endParaRPr lang="en-US" dirty="0"/>
          </a:p>
        </p:txBody>
      </p:sp>
      <p:pic>
        <p:nvPicPr>
          <p:cNvPr id="5" name="Picture 4"/>
          <p:cNvPicPr/>
          <p:nvPr/>
        </p:nvPicPr>
        <p:blipFill>
          <a:blip r:embed="rId3" cstate="email">
            <a:extLst>
              <a:ext uri="{28A0092B-C50C-407E-A947-70E740481C1C}">
                <a14:useLocalDpi xmlns:a14="http://schemas.microsoft.com/office/drawing/2010/main" val="0"/>
              </a:ext>
            </a:extLst>
          </a:blip>
          <a:stretch>
            <a:fillRect/>
          </a:stretch>
        </p:blipFill>
        <p:spPr>
          <a:xfrm>
            <a:off x="6400800" y="151130"/>
            <a:ext cx="2355215" cy="5640070"/>
          </a:xfrm>
          <a:prstGeom prst="rect">
            <a:avLst/>
          </a:prstGeom>
        </p:spPr>
      </p:pic>
      <p:sp>
        <p:nvSpPr>
          <p:cNvPr id="6" name="Rectangle 5"/>
          <p:cNvSpPr/>
          <p:nvPr/>
        </p:nvSpPr>
        <p:spPr>
          <a:xfrm>
            <a:off x="6400800" y="5791200"/>
            <a:ext cx="2438400" cy="738664"/>
          </a:xfrm>
          <a:prstGeom prst="rect">
            <a:avLst/>
          </a:prstGeom>
        </p:spPr>
        <p:txBody>
          <a:bodyPr wrap="square">
            <a:spAutoFit/>
          </a:bodyPr>
          <a:lstStyle/>
          <a:p>
            <a:r>
              <a:rPr lang="en-US" sz="1400" dirty="0" smtClean="0">
                <a:latin typeface="Arial"/>
                <a:cs typeface="Arial"/>
              </a:rPr>
              <a:t>May </a:t>
            </a:r>
            <a:r>
              <a:rPr lang="en-US" sz="1400" dirty="0">
                <a:latin typeface="Arial"/>
                <a:cs typeface="Arial"/>
              </a:rPr>
              <a:t>15th, 2001. Values range from 0.1 to 1, or 10% to 100% snow cover.</a:t>
            </a:r>
            <a:endParaRPr lang="en-US" sz="1400" b="1" dirty="0">
              <a:latin typeface="Arial"/>
              <a:cs typeface="Arial"/>
            </a:endParaRPr>
          </a:p>
        </p:txBody>
      </p:sp>
      <p:sp>
        <p:nvSpPr>
          <p:cNvPr id="8" name="TextBox 7"/>
          <p:cNvSpPr txBox="1"/>
          <p:nvPr/>
        </p:nvSpPr>
        <p:spPr>
          <a:xfrm>
            <a:off x="7500703" y="152400"/>
            <a:ext cx="1262297" cy="369332"/>
          </a:xfrm>
          <a:prstGeom prst="rect">
            <a:avLst/>
          </a:prstGeom>
          <a:noFill/>
        </p:spPr>
        <p:txBody>
          <a:bodyPr wrap="none" rtlCol="0">
            <a:spAutoFit/>
          </a:bodyPr>
          <a:lstStyle/>
          <a:p>
            <a:r>
              <a:rPr lang="en-US" dirty="0">
                <a:latin typeface="Arial"/>
                <a:cs typeface="Arial"/>
              </a:rPr>
              <a:t>MOD10A1</a:t>
            </a:r>
            <a:endParaRPr lang="en-US" dirty="0"/>
          </a:p>
        </p:txBody>
      </p:sp>
      <p:sp>
        <p:nvSpPr>
          <p:cNvPr id="9" name="TextBox 8"/>
          <p:cNvSpPr txBox="1"/>
          <p:nvPr/>
        </p:nvSpPr>
        <p:spPr>
          <a:xfrm>
            <a:off x="7385625" y="1524000"/>
            <a:ext cx="1377375" cy="369332"/>
          </a:xfrm>
          <a:prstGeom prst="rect">
            <a:avLst/>
          </a:prstGeom>
          <a:noFill/>
        </p:spPr>
        <p:txBody>
          <a:bodyPr wrap="none" rtlCol="0">
            <a:spAutoFit/>
          </a:bodyPr>
          <a:lstStyle/>
          <a:p>
            <a:r>
              <a:rPr lang="en-US" dirty="0" smtClean="0">
                <a:latin typeface="Arial"/>
                <a:cs typeface="Arial"/>
              </a:rPr>
              <a:t>MODSCAG</a:t>
            </a:r>
            <a:endParaRPr lang="en-US" dirty="0"/>
          </a:p>
        </p:txBody>
      </p:sp>
      <p:sp>
        <p:nvSpPr>
          <p:cNvPr id="10" name="TextBox 9"/>
          <p:cNvSpPr txBox="1"/>
          <p:nvPr/>
        </p:nvSpPr>
        <p:spPr>
          <a:xfrm>
            <a:off x="7506478" y="2895600"/>
            <a:ext cx="1262297" cy="369332"/>
          </a:xfrm>
          <a:prstGeom prst="rect">
            <a:avLst/>
          </a:prstGeom>
          <a:noFill/>
        </p:spPr>
        <p:txBody>
          <a:bodyPr wrap="none" rtlCol="0">
            <a:spAutoFit/>
          </a:bodyPr>
          <a:lstStyle/>
          <a:p>
            <a:r>
              <a:rPr lang="en-US" dirty="0">
                <a:latin typeface="Arial"/>
                <a:cs typeface="Arial"/>
              </a:rPr>
              <a:t>MOD10A1</a:t>
            </a:r>
            <a:endParaRPr lang="en-US" dirty="0"/>
          </a:p>
        </p:txBody>
      </p:sp>
      <p:sp>
        <p:nvSpPr>
          <p:cNvPr id="11" name="TextBox 10"/>
          <p:cNvSpPr txBox="1"/>
          <p:nvPr/>
        </p:nvSpPr>
        <p:spPr>
          <a:xfrm>
            <a:off x="7391400" y="4267200"/>
            <a:ext cx="1377375" cy="369332"/>
          </a:xfrm>
          <a:prstGeom prst="rect">
            <a:avLst/>
          </a:prstGeom>
          <a:noFill/>
        </p:spPr>
        <p:txBody>
          <a:bodyPr wrap="none" rtlCol="0">
            <a:spAutoFit/>
          </a:bodyPr>
          <a:lstStyle/>
          <a:p>
            <a:r>
              <a:rPr lang="en-US" dirty="0" smtClean="0">
                <a:latin typeface="Arial"/>
                <a:cs typeface="Arial"/>
              </a:rPr>
              <a:t>MODSCAG</a:t>
            </a:r>
            <a:endParaRPr lang="en-US" dirty="0"/>
          </a:p>
        </p:txBody>
      </p:sp>
    </p:spTree>
    <p:extLst>
      <p:ext uri="{BB962C8B-B14F-4D97-AF65-F5344CB8AC3E}">
        <p14:creationId xmlns:p14="http://schemas.microsoft.com/office/powerpoint/2010/main" val="306130281"/>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SNOW17</a:t>
            </a:r>
            <a:endParaRPr lang="en-US" dirty="0">
              <a:latin typeface="Arial"/>
              <a:cs typeface="Arial"/>
            </a:endParaRPr>
          </a:p>
        </p:txBody>
      </p:sp>
      <p:sp>
        <p:nvSpPr>
          <p:cNvPr id="3" name="Content Placeholder 2"/>
          <p:cNvSpPr>
            <a:spLocks noGrp="1"/>
          </p:cNvSpPr>
          <p:nvPr>
            <p:ph idx="1"/>
          </p:nvPr>
        </p:nvSpPr>
        <p:spPr/>
        <p:txBody>
          <a:bodyPr>
            <a:normAutofit lnSpcReduction="10000"/>
          </a:bodyPr>
          <a:lstStyle/>
          <a:p>
            <a:r>
              <a:rPr lang="en-US" dirty="0" smtClean="0">
                <a:latin typeface="Arial"/>
                <a:cs typeface="Arial"/>
              </a:rPr>
              <a:t>SNOW17 contains an areal depletion curve that theoretically represents snow depletion</a:t>
            </a:r>
          </a:p>
          <a:p>
            <a:r>
              <a:rPr lang="en-US" dirty="0" smtClean="0">
                <a:latin typeface="Arial"/>
                <a:cs typeface="Arial"/>
              </a:rPr>
              <a:t>The curve was superseded by the gridded observations</a:t>
            </a:r>
          </a:p>
          <a:p>
            <a:r>
              <a:rPr lang="en-US" dirty="0" smtClean="0">
                <a:latin typeface="Arial"/>
                <a:cs typeface="Arial"/>
              </a:rPr>
              <a:t>Because of this, the snow model were recalibrated to adjust some minor factors relating to slope, elevation, aspect and forest cover</a:t>
            </a:r>
            <a:endParaRPr lang="en-US" dirty="0">
              <a:latin typeface="Arial"/>
              <a:cs typeface="Arial"/>
            </a:endParaRPr>
          </a:p>
        </p:txBody>
      </p:sp>
      <p:sp>
        <p:nvSpPr>
          <p:cNvPr id="4" name="Slide Number Placeholder 3"/>
          <p:cNvSpPr>
            <a:spLocks noGrp="1"/>
          </p:cNvSpPr>
          <p:nvPr>
            <p:ph type="sldNum" sz="quarter" idx="12"/>
          </p:nvPr>
        </p:nvSpPr>
        <p:spPr/>
        <p:txBody>
          <a:bodyPr/>
          <a:lstStyle/>
          <a:p>
            <a:fld id="{33D6E5A2-EC83-451F-A719-9AC1370DD5CF}" type="slidenum">
              <a:rPr lang="en-US" smtClean="0"/>
              <a:pPr/>
              <a:t>8</a:t>
            </a:fld>
            <a:endParaRPr lang="en-US" dirty="0"/>
          </a:p>
        </p:txBody>
      </p:sp>
    </p:spTree>
    <p:extLst>
      <p:ext uri="{BB962C8B-B14F-4D97-AF65-F5344CB8AC3E}">
        <p14:creationId xmlns:p14="http://schemas.microsoft.com/office/powerpoint/2010/main" val="306130281"/>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11.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5.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6.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New Employees.potx</Template>
  <TotalTime>0</TotalTime>
  <Words>1010</Words>
  <Application>Microsoft Office PowerPoint</Application>
  <PresentationFormat>On-screen Show (4:3)</PresentationFormat>
  <Paragraphs>181</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Training New Employees</vt:lpstr>
      <vt:lpstr>Advances in Cryospheric Prediction in Alaska </vt:lpstr>
      <vt:lpstr>High Latitude Proving Ground</vt:lpstr>
      <vt:lpstr>MODIS Estimates of Fractional Snow Cover Extent for Forecasting Models in Interior Alaska </vt:lpstr>
      <vt:lpstr>Introduction</vt:lpstr>
      <vt:lpstr>PowerPoint Presentation</vt:lpstr>
      <vt:lpstr>Methods</vt:lpstr>
      <vt:lpstr>Methods</vt:lpstr>
      <vt:lpstr>APRFC CHPS</vt:lpstr>
      <vt:lpstr>SNOW17</vt:lpstr>
      <vt:lpstr>Results</vt:lpstr>
      <vt:lpstr>Results</vt:lpstr>
      <vt:lpstr>Conclusion</vt:lpstr>
      <vt:lpstr>Proposed Snow Cover Initiative</vt:lpstr>
      <vt:lpstr>Other Upcoming Plans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2010-02-01T21:33:28Z</dcterms:created>
  <dcterms:modified xsi:type="dcterms:W3CDTF">2015-02-25T23:20:52Z</dcterms:modified>
</cp:coreProperties>
</file>