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3" r:id="rId2"/>
    <p:sldMasterId id="2147483775" r:id="rId3"/>
    <p:sldMasterId id="2147483793" r:id="rId4"/>
    <p:sldMasterId id="2147483805" r:id="rId5"/>
    <p:sldMasterId id="2147483825" r:id="rId6"/>
    <p:sldMasterId id="2147483853" r:id="rId7"/>
    <p:sldMasterId id="2147483865" r:id="rId8"/>
    <p:sldMasterId id="2147483953" r:id="rId9"/>
    <p:sldMasterId id="2147483973" r:id="rId10"/>
    <p:sldMasterId id="2147484026" r:id="rId11"/>
    <p:sldMasterId id="2147484038" r:id="rId12"/>
    <p:sldMasterId id="2147484050" r:id="rId13"/>
    <p:sldMasterId id="2147484085" r:id="rId14"/>
    <p:sldMasterId id="2147484101" r:id="rId15"/>
  </p:sldMasterIdLst>
  <p:notesMasterIdLst>
    <p:notesMasterId r:id="rId23"/>
  </p:notesMasterIdLst>
  <p:sldIdLst>
    <p:sldId id="270" r:id="rId16"/>
    <p:sldId id="705" r:id="rId17"/>
    <p:sldId id="706" r:id="rId18"/>
    <p:sldId id="704" r:id="rId19"/>
    <p:sldId id="708" r:id="rId20"/>
    <p:sldId id="707" r:id="rId21"/>
    <p:sldId id="55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1799" autoAdjust="0"/>
  </p:normalViewPr>
  <p:slideViewPr>
    <p:cSldViewPr showGuides="1">
      <p:cViewPr varScale="1">
        <p:scale>
          <a:sx n="89" d="100"/>
          <a:sy n="89" d="100"/>
        </p:scale>
        <p:origin x="131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322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38A60-4333-4151-AB25-11F7CD8314EB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63E65-AEF6-4AFB-9AF4-C349EC8F9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5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A94D-C181-46BB-896C-A16F1B32B47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75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Real-Time Himawari-8 Imagery: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http://rammb.cira.colostate.edu/ramsdis/online/himawari-8.asp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http://www.data.jma.go.jp/mscweb/data/himawari/index.html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GOES-R ABI uses a blue, red and near-IR band to create a synthetic RGB.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991D8-3074-4FE5-B832-6770E30345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8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Tests at 7 NOAA Testbeds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Hazardous Weather Testbed (HWT)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Storm Prediction Center (SPC)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National Hurricane Center (NHC)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NOAA Aviation Weather Center (AWC)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 The Satellite Proving Ground for Marine, Precipitation, and Satellite Analysis (OPC, WPC, TAFB)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F. High Latitude Proving Ground (AK Region)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G. NWS Operations Proving Ground (OPG)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991D8-3074-4FE5-B832-6770E30345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6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A900-CA67-4010-8246-BF8F045D45A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C3F-E805-4643-B3BB-0C1E9C69F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97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A900-CA67-4010-8246-BF8F045D45A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C3F-E805-4643-B3BB-0C1E9C69F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412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904F6-DBA6-410A-89DA-43154279983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034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D3A2FB-48CF-430C-B472-CDBCDD6E4FBF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935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F12B7-7168-43C6-AC8B-A5A5359C0CFB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607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568FC-7734-4F5A-AD82-07DFD853E1A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798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BB0CD3-E62C-4623-A447-FA36CC2CC9A1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074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A3FB22-1D31-4DC4-86B4-9D70BB1A851C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984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8FB71-BDB5-4CC0-BA0B-E3437BBC9CA9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539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FBD980-DABC-4B09-81C4-0806DED38EE6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677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11D13-2D6F-4048-B795-C55188476BA8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207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66B99-D95C-45C0-BD05-71C3F667619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37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A900-CA67-4010-8246-BF8F045D45A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C3F-E805-4643-B3BB-0C1E9C69F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859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B277B-CCF8-4923-97D9-6157DFE5CAF2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956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904F6-DBA6-410A-89DA-43154279983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572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D3A2FB-48CF-430C-B472-CDBCDD6E4FBF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84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F12B7-7168-43C6-AC8B-A5A5359C0CFB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032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568FC-7734-4F5A-AD82-07DFD853E1A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105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BB0CD3-E62C-4623-A447-FA36CC2CC9A1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525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A3FB22-1D31-4DC4-86B4-9D70BB1A851C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855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8FB71-BDB5-4CC0-BA0B-E3437BBC9CA9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641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FBD980-DABC-4B09-81C4-0806DED38EE6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113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11D13-2D6F-4048-B795-C55188476BA8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09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FBD980-DABC-4B09-81C4-0806DED38EE6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732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66B99-D95C-45C0-BD05-71C3F667619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01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B277B-CCF8-4923-97D9-6157DFE5CAF2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694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904F6-DBA6-410A-89DA-43154279983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941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D3A2FB-48CF-430C-B472-CDBCDD6E4FBF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686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F12B7-7168-43C6-AC8B-A5A5359C0CFB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380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568FC-7734-4F5A-AD82-07DFD853E1A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866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BB0CD3-E62C-4623-A447-FA36CC2CC9A1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6559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A3FB22-1D31-4DC4-86B4-9D70BB1A851C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068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8FB71-BDB5-4CC0-BA0B-E3437BBC9CA9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832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FBD980-DABC-4B09-81C4-0806DED38EE6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92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11D13-2D6F-4048-B795-C55188476BA8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42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11D13-2D6F-4048-B795-C55188476BA8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7450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66B99-D95C-45C0-BD05-71C3F667619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968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B277B-CCF8-4923-97D9-6157DFE5CAF2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933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904F6-DBA6-410A-89DA-43154279983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749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D3A2FB-48CF-430C-B472-CDBCDD6E4FBF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3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F12B7-7168-43C6-AC8B-A5A5359C0CFB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475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568FC-7734-4F5A-AD82-07DFD853E1A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25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BB0CD3-E62C-4623-A447-FA36CC2CC9A1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480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A3FB22-1D31-4DC4-86B4-9D70BB1A851C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216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8FB71-BDB5-4CC0-BA0B-E3437BBC9CA9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75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66B99-D95C-45C0-BD05-71C3F667619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8813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941225-5076-4240-AF86-1ED1EC91B736}" type="datetime1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9803C-E7E6-4AFB-B9B6-9E2F62AE7CC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504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682D85-DCEC-4AF6-BC35-FE71321F2CC2}" type="datetime1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23E3B-6DCA-4F3F-B844-0B144139ED8C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281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12FC6D-5B13-48BA-8913-C3CF4E32B870}" type="datetime1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77150-59EE-4FC9-9B15-47632347E7EC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175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87EB58D-65B6-47EB-AD26-E780C45FD742}" type="datetime1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3001A-5936-4FC7-A783-E0BA611F19B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659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7390A98-4FA5-4E99-BFED-E39C67E62EB5}" type="datetime1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21ED9-0FB3-4D0B-8857-7A418C19B38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501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F62029-679A-45A8-955A-ACBDF5C7987B}" type="datetime1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C2DA2-F20A-4A97-907B-E12FD607F72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332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0A23BF7-206B-4F40-9199-F03DF5868A64}" type="datetime1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173BF-C508-4302-8AEB-2C97BF30CCBF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406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666210B-132C-4B05-BDC5-47C8FE7C1C26}" type="datetime1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E6838-BF23-4553-98D5-B98388A38F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09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A93348-3C32-4107-8BD6-EDE3EE89AF96}" type="datetime1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F9B8E-9DE7-4868-9A1F-367AB11C74B5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5688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80CA4F8-65C9-4BB7-AC75-81C8C1EFE4E8}" type="datetime1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B0F102-F5AF-4305-8340-CD5C9373DCB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22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B277B-CCF8-4923-97D9-6157DFE5CAF2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373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FE75B1B-0A57-4219-8FE7-0F38B9DBFBD2}" type="datetime1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817C2-A61A-4AF6-9B7A-7D7A643ED38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267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FBD980-DABC-4B09-81C4-0806DED38EE6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083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11D13-2D6F-4048-B795-C55188476BA8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640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66B99-D95C-45C0-BD05-71C3F667619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522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B277B-CCF8-4923-97D9-6157DFE5CAF2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447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904F6-DBA6-410A-89DA-43154279983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5966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D3A2FB-48CF-430C-B472-CDBCDD6E4FBF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418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F12B7-7168-43C6-AC8B-A5A5359C0CFB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437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568FC-7734-4F5A-AD82-07DFD853E1A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1171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BB0CD3-E62C-4623-A447-FA36CC2CC9A1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5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904F6-DBA6-410A-89DA-43154279983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999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A3FB22-1D31-4DC4-86B4-9D70BB1A851C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075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8FB71-BDB5-4CC0-BA0B-E3437BBC9CA9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7363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FBD980-DABC-4B09-81C4-0806DED38EE6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779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11D13-2D6F-4048-B795-C55188476BA8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1538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66B99-D95C-45C0-BD05-71C3F667619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47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B277B-CCF8-4923-97D9-6157DFE5CAF2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0064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904F6-DBA6-410A-89DA-43154279983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982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D3A2FB-48CF-430C-B472-CDBCDD6E4FBF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1558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F12B7-7168-43C6-AC8B-A5A5359C0CFB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197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568FC-7734-4F5A-AD82-07DFD853E1A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38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D3A2FB-48CF-430C-B472-CDBCDD6E4FBF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940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BB0CD3-E62C-4623-A447-FA36CC2CC9A1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510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A3FB22-1D31-4DC4-86B4-9D70BB1A851C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133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8FB71-BDB5-4CC0-BA0B-E3437BBC9CA9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22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F12B7-7168-43C6-AC8B-A5A5359C0CFB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32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568FC-7734-4F5A-AD82-07DFD853E1A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A900-CA67-4010-8246-BF8F045D45A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C3F-E805-4643-B3BB-0C1E9C69F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54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BB0CD3-E62C-4623-A447-FA36CC2CC9A1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92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A3FB22-1D31-4DC4-86B4-9D70BB1A851C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03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8FB71-BDB5-4CC0-BA0B-E3437BBC9CA9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17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AED66-872B-41F3-80E5-52A2275B4E9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39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0ED84-7DD4-4749-82FE-68C9B825A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98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549EF-5C0E-4252-9A3E-F116EF0A1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61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8BFB6-9886-444C-B30D-8186AEF03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13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739D3-3F24-4BD9-96C4-B62A68300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67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&lt;Review Date&gt;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&lt;Project&gt; Critical Design Review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DD9FF-6ED6-4A28-8387-D7572113BA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13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1E1C4-440A-4E13-ABE5-9FEAF7D20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5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A900-CA67-4010-8246-BF8F045D45A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C3F-E805-4643-B3BB-0C1E9C69F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1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75AC7-8DC2-471B-9572-3133D44CA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10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24523-E6C4-44C1-A607-B0EBA72A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97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6DF10-B975-4CAE-9DAF-5BCBAB0AE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8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B3C31-57C5-4165-A008-BC7138B6A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4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76200"/>
            <a:ext cx="19812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"/>
            <a:ext cx="57912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DCD4F-D4D9-47E2-9141-ED630DDFB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914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848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&lt;Review Date&gt;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&lt;Project&gt; Critical Design Review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2169D-9690-42A1-BDB8-AD0E6FD2A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54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848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8FD0C-FACB-4F30-A29C-85C88373E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668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848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22098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43434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&lt;Review Date&gt;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&lt;Project&gt; Critical Design Review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934EC-C282-49F2-9E78-E6A8A2537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19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848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22098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22098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43434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4343400"/>
            <a:ext cx="38481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&lt;Review Date&gt;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&lt;Project&gt; Critical Design Review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54743-F22D-4E95-B8FD-3A3F78D63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41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76200"/>
            <a:ext cx="7924800" cy="624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&lt;Review Date&gt;</a:t>
            </a: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&lt;Project&gt; Critical Design Review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C5F00-DF94-4860-BD44-354F77E15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0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A900-CA67-4010-8246-BF8F045D45A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C3F-E805-4643-B3BB-0C1E9C69F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32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848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&lt;Review Date&gt;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&lt;Project&gt; Critical Design Review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6597A-44E1-4A9A-9A17-7B1293476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63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FBD980-DABC-4B09-81C4-0806DED38EE6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153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11D13-2D6F-4048-B795-C55188476BA8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45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66B99-D95C-45C0-BD05-71C3F667619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952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B277B-CCF8-4923-97D9-6157DFE5CAF2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49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904F6-DBA6-410A-89DA-43154279983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09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D3A2FB-48CF-430C-B472-CDBCDD6E4FBF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81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F12B7-7168-43C6-AC8B-A5A5359C0CFB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12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568FC-7734-4F5A-AD82-07DFD853E1A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809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BB0CD3-E62C-4623-A447-FA36CC2CC9A1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4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A900-CA67-4010-8246-BF8F045D45A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C3F-E805-4643-B3BB-0C1E9C69F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637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A3FB22-1D31-4DC4-86B4-9D70BB1A851C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40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8FB71-BDB5-4CC0-BA0B-E3437BBC9CA9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22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85"/>
            <a:ext cx="7772400" cy="14689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965304-C58E-4AAF-A9F3-8389482CA209}" type="datetime1">
              <a:rPr lang="en-US" altLang="en-US" smtClean="0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0CAB8-DF6E-4999-8258-DA06AC012D1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804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5655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70689"/>
            <a:ext cx="8229600" cy="45254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0E8C9-AFCC-4B9B-87BC-F7A4906FCB95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938F1-C72C-480E-9A05-6E6A6A4941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481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0D5803-EE76-4D12-AD00-30A1A6CFB0C6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E114D0-AF01-49E2-B33B-1E360987D9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921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8F2516-2423-4903-A459-06601F60DDC0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685AC-710B-4A99-A919-0669EA8F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075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A596D5-94EC-4E9E-9121-24339C0A3561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3F13C-0B78-4910-9343-2AC446A5E8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1487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AC4BFE-0E35-4169-A94B-501B262CC504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9E67E-E416-40E6-AA4D-81AC70E636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7059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DB48FA-3DB1-4019-98DF-C4640CFB18B9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0B1BD-47DC-41BC-9030-DEE0388F82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7794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DF8F51-C8B3-4E8A-8B57-DC5DD1D04EA2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771CF-3A05-4A78-A465-E44DCA264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818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A900-CA67-4010-8246-BF8F045D45A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C3F-E805-4643-B3BB-0C1E9C69F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79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7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88658A-3FCA-4D2C-896C-C8F1C5E14C15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0F0F5-D833-4CFB-A7F0-EADF947A3D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8846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326193-070B-44A6-9592-76A939A5FDD2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C4BD1-2D86-4D8F-A843-B58282D12B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238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67"/>
            <a:ext cx="2057400" cy="5850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67"/>
            <a:ext cx="6019800" cy="58504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AB2294-2654-405E-964E-410C9C3E3B81}" type="datetime1">
              <a:rPr lang="en-US" altLang="en-US" smtClean="0"/>
              <a:pPr/>
              <a:t>5/2/2016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ABB0D-3ADF-48C2-978E-2E09F613EC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7000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FBD980-DABC-4B09-81C4-0806DED38EE6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715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11D13-2D6F-4048-B795-C55188476BA8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824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66B99-D95C-45C0-BD05-71C3F667619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673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B277B-CCF8-4923-97D9-6157DFE5CAF2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489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904F6-DBA6-410A-89DA-43154279983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49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D3A2FB-48CF-430C-B472-CDBCDD6E4FBF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509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F12B7-7168-43C6-AC8B-A5A5359C0CFB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9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A900-CA67-4010-8246-BF8F045D45A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C3F-E805-4643-B3BB-0C1E9C69F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113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568FC-7734-4F5A-AD82-07DFD853E1A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587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BB0CD3-E62C-4623-A447-FA36CC2CC9A1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95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A3FB22-1D31-4DC4-86B4-9D70BB1A851C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083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8FB71-BDB5-4CC0-BA0B-E3437BBC9CA9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869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FBD980-DABC-4B09-81C4-0806DED38EE6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542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11D13-2D6F-4048-B795-C55188476BA8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3833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66B99-D95C-45C0-BD05-71C3F667619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61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B277B-CCF8-4923-97D9-6157DFE5CAF2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196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904F6-DBA6-410A-89DA-43154279983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330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D3A2FB-48CF-430C-B472-CDBCDD6E4FBF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0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A900-CA67-4010-8246-BF8F045D45A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C3F-E805-4643-B3BB-0C1E9C69F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809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F12B7-7168-43C6-AC8B-A5A5359C0CFB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397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568FC-7734-4F5A-AD82-07DFD853E1A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276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BB0CD3-E62C-4623-A447-FA36CC2CC9A1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48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A3FB22-1D31-4DC4-86B4-9D70BB1A851C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8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8FB71-BDB5-4CC0-BA0B-E3437BBC9CA9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916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FBD980-DABC-4B09-81C4-0806DED38EE6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027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11D13-2D6F-4048-B795-C55188476BA8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802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66B99-D95C-45C0-BD05-71C3F667619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752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B277B-CCF8-4923-97D9-6157DFE5CAF2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168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904F6-DBA6-410A-89DA-43154279983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BD2F9-005C-4A85-9C52-A6559050DD3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6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A900-CA67-4010-8246-BF8F045D45A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C3F-E805-4643-B3BB-0C1E9C69F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41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D3A2FB-48CF-430C-B472-CDBCDD6E4FBF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B930A-8635-4E61-B481-446C5CC5EA46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714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F12B7-7168-43C6-AC8B-A5A5359C0CFB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B1B0C-41F4-4C0B-8DF3-638C1DFEB97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033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568FC-7734-4F5A-AD82-07DFD853E1A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CF9B-7A1F-4BE9-9114-9F66468F72D8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396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BB0CD3-E62C-4623-A447-FA36CC2CC9A1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0316-DA3A-42FF-B5EB-F796248ED73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198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A3FB22-1D31-4DC4-86B4-9D70BB1A851C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0F804-17C7-44B6-B97E-12847A05DAE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758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28FB71-BDB5-4CC0-BA0B-E3437BBC9CA9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B5F243-53ED-4A3D-9E88-4D37927E102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693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FBD980-DABC-4B09-81C4-0806DED38EE6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C07D2-CFD6-4A43-8A6E-B869CB98597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634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11D13-2D6F-4048-B795-C55188476BA8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10B35-1976-471E-9204-24E14DC16954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568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66B99-D95C-45C0-BD05-71C3F6676195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EAAE68-13CF-48C5-B57C-B8569E89A7B7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929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BB277B-CCF8-4923-97D9-6157DFE5CAF2}" type="datetimeFigureOut">
              <a:rPr lang="en-US" altLang="en-US">
                <a:solidFill>
                  <a:prstClr val="white"/>
                </a:solidFill>
              </a:rPr>
              <a:pPr/>
              <a:t>5/2/2016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8E4E96-D84C-49E7-BC42-48864CBD632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1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FA900-CA67-4010-8246-BF8F045D45A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F0C3F-E805-4643-B3BB-0C1E9C69F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4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773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647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51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4603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526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dirty="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DF073B4-24EC-4266-A150-7BE3C6D5F5CD}" type="datetime1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5/2/2016</a:t>
            </a:fld>
            <a:endParaRPr lang="en-US" altLang="en-US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3561B4A-0655-49B7-A775-886B17E6A06C}" type="slidenum">
              <a:rPr lang="en-US" altLang="en-US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159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165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400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20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4113" r:id="rId12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>
                <a:gamma/>
                <a:shade val="4000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3" descr="goesr_iosspdt_template1"/>
          <p:cNvPicPr>
            <a:picLocks noChangeAspect="1" noChangeArrowheads="1"/>
          </p:cNvPicPr>
          <p:nvPr/>
        </p:nvPicPr>
        <p:blipFill>
          <a:blip r:embed="rId19" cstate="print">
            <a:lum bright="-30000" contrast="-36000"/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4D5EE31A-433B-49A2-B7AB-4D4081DB42B5}" type="slidenum">
              <a:rPr lang="en-US" b="1"/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b="1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063DE8">
                  <a:gamma/>
                  <a:tint val="70196"/>
                  <a:invGamma/>
                </a:srgbClr>
              </a:gs>
              <a:gs pos="100000">
                <a:srgbClr val="063DE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00000"/>
              <a:buFont typeface="Times" pitchFamily="28" charset="0"/>
              <a:buChar char="•"/>
              <a:defRPr/>
            </a:pPr>
            <a:endParaRPr lang="en-US" sz="1600" b="1">
              <a:solidFill>
                <a:srgbClr val="F8F8F8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AFD00"/>
              </a:buClr>
              <a:buSzPct val="100000"/>
              <a:buFont typeface="Times" pitchFamily="28" charset="0"/>
              <a:buChar char="•"/>
              <a:defRPr/>
            </a:pPr>
            <a:endParaRPr lang="en-US" sz="1600" b="1">
              <a:solidFill>
                <a:srgbClr val="F8F8F8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8" name="Picture 39" descr="NOAA-NESDIS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141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l"/>
        <a:defRPr sz="2000">
          <a:solidFill>
            <a:srgbClr val="F8F8F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819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0850C6E-6394-460C-B58B-8BF0DC2A292E}" type="datetime1">
              <a:rPr lang="en-US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5/2/2016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C7E4CC8-FDE6-4942-A099-ECADBEBA6FAC}" type="slidenum">
              <a:rPr lang="en-US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2055" name="Picture 6" descr="Mandt_SOO-DOH Presentation1080P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07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551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548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896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Mandt_SOO-DOH-Presentation_NO-TEXT_5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481666" y="-46037"/>
            <a:ext cx="61298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6473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1749AA2-8A73-48CE-B297-0CC932749D90}" type="slidenum">
              <a:rPr lang="en-US" altLang="en-US" smtClean="0">
                <a:solidFill>
                  <a:prstClr val="white"/>
                </a:solidFill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prstClr val="white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293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F5EF8-31B4-4F78-B46E-860652303D3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GOES-R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718" y="19651"/>
            <a:ext cx="1464582" cy="934184"/>
          </a:xfrm>
          <a:prstGeom prst="rect">
            <a:avLst/>
          </a:prstGeom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92712" y="42074"/>
            <a:ext cx="7451288" cy="613785"/>
          </a:xfrm>
          <a:prstGeom prst="rect">
            <a:avLst/>
          </a:prstGeom>
        </p:spPr>
        <p:txBody>
          <a:bodyPr lIns="0" tIns="0" rIns="0" bIns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sz="3200" b="1" dirty="0" smtClean="0"/>
              <a:t>PG-UR Annual Meeting: Welcome </a:t>
            </a:r>
            <a:r>
              <a:rPr lang="en-US" sz="3200" b="1" dirty="0" smtClean="0"/>
              <a:t>from </a:t>
            </a:r>
            <a:r>
              <a:rPr lang="en-US" sz="3200" b="1" dirty="0" smtClean="0"/>
              <a:t>the GOES-R Program </a:t>
            </a:r>
            <a:r>
              <a:rPr lang="en-US" sz="3200" b="1" dirty="0" smtClean="0"/>
              <a:t>Scientist</a:t>
            </a:r>
            <a:endParaRPr lang="en-US" sz="32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807930" y="1600200"/>
            <a:ext cx="6419849" cy="1728168"/>
          </a:xfrm>
          <a:prstGeom prst="rect">
            <a:avLst/>
          </a:prstGeom>
          <a:effectLst>
            <a:outerShdw blurRad="50800" dist="38100" dir="2700000" sx="0" sy="0" algn="tl" rotWithShape="0">
              <a:schemeClr val="bg1">
                <a:alpha val="90000"/>
              </a:schemeClr>
            </a:outerShdw>
          </a:effectLst>
        </p:spPr>
        <p:txBody>
          <a:bodyPr rIns="365760" rtlCol="0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Steven J. Goodman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GOES-R Program Senior Scientist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190500" dist="38100" dir="2700000" algn="br">
                    <a:srgbClr val="000000">
                      <a:alpha val="85000"/>
                    </a:srgbClr>
                  </a:outerShdw>
                </a:effectLst>
              </a:rPr>
              <a:t>NOAA/NESDIS</a:t>
            </a:r>
            <a:endParaRPr lang="en-US" sz="1000" dirty="0" smtClean="0">
              <a:solidFill>
                <a:schemeClr val="bg1"/>
              </a:solidFill>
              <a:effectLst>
                <a:outerShdw blurRad="190500" dist="38100" dir="2700000" algn="br">
                  <a:srgbClr val="000000">
                    <a:alpha val="85000"/>
                  </a:srgbClr>
                </a:outerShdw>
              </a:effectLst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1000" dirty="0" smtClean="0">
              <a:solidFill>
                <a:schemeClr val="bg1"/>
              </a:solidFill>
              <a:effectLst>
                <a:outerShdw blurRad="190500" dist="38100" dir="2700000" algn="br">
                  <a:srgbClr val="000000">
                    <a:alpha val="85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64" y="5830835"/>
            <a:ext cx="72304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Annual NOAA Satellite Proving Ground-User Readiness Meeting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May 9-13, 2016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National Weather Center, Norman, OK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FY15 Highlights</a:t>
            </a:r>
            <a:br>
              <a:rPr lang="en-US" dirty="0" smtClean="0"/>
            </a:br>
            <a:r>
              <a:rPr lang="en-US" sz="2700" dirty="0" smtClean="0"/>
              <a:t>GRPG</a:t>
            </a:r>
            <a:endParaRPr lang="en-US" sz="27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3116" y="1219200"/>
            <a:ext cx="4685780" cy="490870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b="1" kern="0" dirty="0" smtClean="0">
                <a:solidFill>
                  <a:srgbClr val="FFFFFF"/>
                </a:solidFill>
              </a:rPr>
              <a:t>Advanced Himawari Imager (AHI) Evaluations:</a:t>
            </a:r>
          </a:p>
          <a:p>
            <a:r>
              <a:rPr lang="en-US" sz="1800" kern="0" dirty="0" smtClean="0">
                <a:solidFill>
                  <a:srgbClr val="FFFFFF"/>
                </a:solidFill>
              </a:rPr>
              <a:t>AHI operational since July 2015- sister to GOES-R series Advanced Baseline Imager (ABI)</a:t>
            </a:r>
          </a:p>
          <a:p>
            <a:r>
              <a:rPr lang="en-US" sz="1800" kern="0" dirty="0" smtClean="0">
                <a:solidFill>
                  <a:srgbClr val="FFFFFF"/>
                </a:solidFill>
              </a:rPr>
              <a:t>Operational coverage for NWS Pacific Region</a:t>
            </a:r>
          </a:p>
          <a:p>
            <a:r>
              <a:rPr lang="en-US" sz="1800" kern="0" dirty="0" smtClean="0">
                <a:solidFill>
                  <a:srgbClr val="FFFFFF"/>
                </a:solidFill>
              </a:rPr>
              <a:t>JMA cooperation on impacts to volcanic ash, cloud analysis, rapid-scan imagery </a:t>
            </a:r>
          </a:p>
          <a:p>
            <a:r>
              <a:rPr lang="en-US" sz="1800" kern="0" dirty="0" smtClean="0">
                <a:solidFill>
                  <a:srgbClr val="FFFFFF"/>
                </a:solidFill>
              </a:rPr>
              <a:t>Provided </a:t>
            </a:r>
            <a:r>
              <a:rPr lang="en-US" sz="1800" u="sng" kern="0" dirty="0" smtClean="0">
                <a:solidFill>
                  <a:srgbClr val="FFFFFF"/>
                </a:solidFill>
              </a:rPr>
              <a:t>full-resolution</a:t>
            </a:r>
            <a:r>
              <a:rPr lang="en-US" sz="1800" kern="0" dirty="0" smtClean="0">
                <a:solidFill>
                  <a:srgbClr val="FFFFFF"/>
                </a:solidFill>
              </a:rPr>
              <a:t> Himawari imagery for Proving Ground demonstrations and GOES-R Baseline Product performance assessments</a:t>
            </a:r>
          </a:p>
          <a:p>
            <a:pPr marL="0" indent="0">
              <a:buNone/>
            </a:pPr>
            <a:r>
              <a:rPr lang="en-US" sz="2000" b="1" kern="0" dirty="0" smtClean="0">
                <a:solidFill>
                  <a:srgbClr val="FFFFFF"/>
                </a:solidFill>
              </a:rPr>
              <a:t>Super-Rapid Scan, 1-min GOES-14 SRSOR</a:t>
            </a:r>
          </a:p>
          <a:p>
            <a:pPr marL="0" indent="0">
              <a:buNone/>
            </a:pPr>
            <a:r>
              <a:rPr lang="en-US" sz="2000" b="1" kern="0" dirty="0" smtClean="0">
                <a:solidFill>
                  <a:srgbClr val="FFFFFF"/>
                </a:solidFill>
              </a:rPr>
              <a:t>RGB Evaluations</a:t>
            </a:r>
          </a:p>
          <a:p>
            <a:pPr marL="0" indent="0">
              <a:buNone/>
            </a:pPr>
            <a:r>
              <a:rPr lang="en-US" sz="2000" b="1" kern="0" dirty="0" smtClean="0">
                <a:solidFill>
                  <a:srgbClr val="FFFFFF"/>
                </a:solidFill>
              </a:rPr>
              <a:t>Lightning Detection</a:t>
            </a:r>
          </a:p>
          <a:p>
            <a:pPr marL="0" indent="0">
              <a:buNone/>
            </a:pPr>
            <a:r>
              <a:rPr lang="en-US" sz="2000" b="1" kern="0" dirty="0" smtClean="0">
                <a:solidFill>
                  <a:srgbClr val="FFFFFF"/>
                </a:solidFill>
              </a:rPr>
              <a:t>Legacy </a:t>
            </a:r>
            <a:r>
              <a:rPr lang="en-US" sz="2000" b="1" kern="0" dirty="0" err="1" smtClean="0">
                <a:solidFill>
                  <a:srgbClr val="FFFFFF"/>
                </a:solidFill>
              </a:rPr>
              <a:t>Atmos</a:t>
            </a:r>
            <a:r>
              <a:rPr lang="en-US" sz="2000" b="1" kern="0" dirty="0" smtClean="0">
                <a:solidFill>
                  <a:srgbClr val="FFFFFF"/>
                </a:solidFill>
              </a:rPr>
              <a:t> Profiles/</a:t>
            </a:r>
            <a:r>
              <a:rPr lang="en-US" sz="2000" b="1" kern="0" dirty="0" err="1" smtClean="0">
                <a:solidFill>
                  <a:srgbClr val="FFFFFF"/>
                </a:solidFill>
              </a:rPr>
              <a:t>Nearcast</a:t>
            </a:r>
            <a:endParaRPr lang="en-US" sz="2000" b="1" kern="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800" kern="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2178" y="5105400"/>
            <a:ext cx="193692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FFFFFF"/>
                </a:solidFill>
              </a:rPr>
              <a:t>Himawari-8 True Color </a:t>
            </a:r>
            <a:r>
              <a:rPr lang="en-US" sz="1400" b="1" i="1" dirty="0" smtClean="0">
                <a:solidFill>
                  <a:srgbClr val="FFFFFF"/>
                </a:solidFill>
              </a:rPr>
              <a:t> RGB Composite </a:t>
            </a:r>
            <a:r>
              <a:rPr lang="en-US" sz="1400" b="1" i="1" dirty="0">
                <a:solidFill>
                  <a:srgbClr val="FFFFFF"/>
                </a:solidFill>
              </a:rPr>
              <a:t>from January 25, </a:t>
            </a:r>
            <a:r>
              <a:rPr lang="en-US" sz="1400" b="1" i="1" dirty="0" smtClean="0">
                <a:solidFill>
                  <a:srgbClr val="FFFFFF"/>
                </a:solidFill>
              </a:rPr>
              <a:t>2015. </a:t>
            </a:r>
            <a:endParaRPr lang="en-US" sz="1400" b="1" i="1" dirty="0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/>
        </p:nvSpPr>
        <p:spPr>
          <a:xfrm>
            <a:off x="5117512" y="6578719"/>
            <a:ext cx="4026488" cy="68702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90000"/>
              </a:lnSpc>
              <a:spcAft>
                <a:spcPct val="0"/>
              </a:spcAft>
              <a:buClr>
                <a:srgbClr val="000000">
                  <a:shade val="95000"/>
                </a:srgbClr>
              </a:buClr>
              <a:buFont typeface="Wingdings 2"/>
              <a:buNone/>
            </a:pPr>
            <a:r>
              <a:rPr lang="en-US" sz="1200" b="1" i="1" dirty="0">
                <a:solidFill>
                  <a:schemeClr val="bg1"/>
                </a:solidFill>
              </a:rPr>
              <a:t>S. Miller (CIRA) on behalf of the GOES-R AWG Imagery Team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404" y="1112598"/>
            <a:ext cx="2607135" cy="335796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67" y="4004355"/>
            <a:ext cx="2540337" cy="253098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1179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FY15 Transition Metrics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GRPG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34" y="1535192"/>
            <a:ext cx="7650532" cy="495300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95400" y="1219200"/>
            <a:ext cx="572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Table  1. GOES-R product assessments at </a:t>
            </a:r>
            <a:r>
              <a:rPr lang="en-US" b="1" dirty="0" smtClean="0"/>
              <a:t>7 NOAA </a:t>
            </a:r>
            <a:r>
              <a:rPr lang="en-US" b="1" dirty="0"/>
              <a:t>Testbeds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690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en-US" dirty="0" smtClean="0"/>
              <a:t>Launch Week Science Workshop</a:t>
            </a:r>
            <a:br>
              <a:rPr lang="en-US" dirty="0" smtClean="0"/>
            </a:br>
            <a:r>
              <a:rPr lang="en-US" sz="2800" dirty="0"/>
              <a:t>KSC Visitors Center, Astronaut Encounter, 1-6pm ET</a:t>
            </a:r>
            <a:br>
              <a:rPr lang="en-US" sz="28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752600"/>
            <a:ext cx="8458200" cy="4152900"/>
          </a:xfrm>
        </p:spPr>
        <p:txBody>
          <a:bodyPr/>
          <a:lstStyle/>
          <a:p>
            <a:pPr algn="l"/>
            <a:r>
              <a:rPr lang="en-US" sz="1600" dirty="0">
                <a:solidFill>
                  <a:srgbClr val="FFFF00"/>
                </a:solidFill>
              </a:rPr>
              <a:t>1:00- 1:15, Welcome and Introduction </a:t>
            </a:r>
            <a:r>
              <a:rPr lang="en-US" sz="1600" dirty="0">
                <a:solidFill>
                  <a:schemeClr val="bg1"/>
                </a:solidFill>
              </a:rPr>
              <a:t>- Steve </a:t>
            </a:r>
            <a:r>
              <a:rPr lang="en-US" sz="1600" dirty="0" err="1">
                <a:solidFill>
                  <a:schemeClr val="bg1"/>
                </a:solidFill>
              </a:rPr>
              <a:t>Goodman,</a:t>
            </a:r>
            <a:r>
              <a:rPr lang="en-US" sz="1600" dirty="0">
                <a:solidFill>
                  <a:schemeClr val="bg1"/>
                </a:solidFill>
              </a:rPr>
              <a:t> Program Senior Scientist/GOES-R Program Science Office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</a:rPr>
              <a:t>1:15-1:30, Launch Week Logistics </a:t>
            </a:r>
            <a:r>
              <a:rPr lang="en-US" sz="1600" dirty="0">
                <a:solidFill>
                  <a:schemeClr val="bg1"/>
                </a:solidFill>
              </a:rPr>
              <a:t>- Ashton Armstrong/GOES-R Program Science Office, Jennifer Wilson/NASA KSC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</a:rPr>
              <a:t>1:30-1:45, GOES-R Launch Weather Briefing </a:t>
            </a:r>
            <a:r>
              <a:rPr lang="en-US" sz="1600" dirty="0">
                <a:solidFill>
                  <a:schemeClr val="bg1"/>
                </a:solidFill>
              </a:rPr>
              <a:t>– Mike </a:t>
            </a:r>
            <a:r>
              <a:rPr lang="en-US" sz="1600" dirty="0" err="1">
                <a:solidFill>
                  <a:schemeClr val="bg1"/>
                </a:solidFill>
              </a:rPr>
              <a:t>McAleenan</a:t>
            </a:r>
            <a:r>
              <a:rPr lang="en-US" sz="1600" dirty="0">
                <a:solidFill>
                  <a:schemeClr val="bg1"/>
                </a:solidFill>
              </a:rPr>
              <a:t> /KSC Launch Weather Officer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</a:rPr>
              <a:t>1:45-2:15, Product Readiness and Operations </a:t>
            </a:r>
            <a:r>
              <a:rPr lang="en-US" sz="1600" dirty="0">
                <a:solidFill>
                  <a:schemeClr val="bg1"/>
                </a:solidFill>
              </a:rPr>
              <a:t>- Matt Seybold, Wayne MacKenzie, Jon Fulbright/PRO Team, GOES-R Program Office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</a:rPr>
              <a:t>2:15- 3:15, Calibration Working Group Post Launch Test Readiness </a:t>
            </a:r>
            <a:r>
              <a:rPr lang="en-US" sz="1600" dirty="0">
                <a:solidFill>
                  <a:schemeClr val="bg1"/>
                </a:solidFill>
              </a:rPr>
              <a:t>- Changyong Cao, ABI - Fred Wu/STAR, GLM – Bill Koshak/NASA MSFC, </a:t>
            </a:r>
            <a:r>
              <a:rPr lang="en-US" sz="1600" dirty="0" err="1">
                <a:solidFill>
                  <a:schemeClr val="bg1"/>
                </a:solidFill>
              </a:rPr>
              <a:t>SpWX</a:t>
            </a:r>
            <a:r>
              <a:rPr lang="en-US" sz="1600" dirty="0">
                <a:solidFill>
                  <a:schemeClr val="bg1"/>
                </a:solidFill>
              </a:rPr>
              <a:t> – Bill </a:t>
            </a:r>
            <a:r>
              <a:rPr lang="en-US" sz="1600" dirty="0" err="1">
                <a:solidFill>
                  <a:schemeClr val="bg1"/>
                </a:solidFill>
              </a:rPr>
              <a:t>Denig</a:t>
            </a:r>
            <a:r>
              <a:rPr lang="en-US" sz="1600" dirty="0">
                <a:solidFill>
                  <a:schemeClr val="bg1"/>
                </a:solidFill>
              </a:rPr>
              <a:t>/NCEI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</a:rPr>
              <a:t>3:15-3:30 BREAK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</a:rPr>
              <a:t>3:30- 4:15, Algorithm Working Group Post Launch Test Readiness </a:t>
            </a:r>
            <a:r>
              <a:rPr lang="en-US" sz="1600" dirty="0">
                <a:solidFill>
                  <a:schemeClr val="bg1"/>
                </a:solidFill>
              </a:rPr>
              <a:t>- Jaime Daniels, Walter Wolf/STAR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</a:rPr>
              <a:t>4:15-5:00, User Readiness and Forecaster Training for GOES-R </a:t>
            </a:r>
            <a:r>
              <a:rPr lang="en-US" sz="1600" dirty="0">
                <a:solidFill>
                  <a:schemeClr val="bg1"/>
                </a:solidFill>
              </a:rPr>
              <a:t>– Bill Ward/NWS PR, Tony Mostek/NWS OCLO, Jim Gurka/CICS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</a:rPr>
              <a:t>5:00- 5:15, GOES-R Risk Reduction and Visiting Scientist Call for Proposals </a:t>
            </a:r>
            <a:r>
              <a:rPr lang="en-US" sz="1600" dirty="0">
                <a:solidFill>
                  <a:schemeClr val="bg1"/>
                </a:solidFill>
              </a:rPr>
              <a:t>– Dan Lindsey/STAR RAMMB, Andy Heidinger/STAR/ASPB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</a:rPr>
              <a:t>5:15-6:00, Open Discussion</a:t>
            </a:r>
          </a:p>
          <a:p>
            <a:pPr algn="l"/>
            <a:r>
              <a:rPr lang="en-US" sz="1600" dirty="0">
                <a:solidFill>
                  <a:srgbClr val="FFFF00"/>
                </a:solidFill>
              </a:rPr>
              <a:t>6:00 – Ice Breaker Reception TBD</a:t>
            </a:r>
          </a:p>
        </p:txBody>
      </p:sp>
    </p:spTree>
    <p:extLst>
      <p:ext uri="{BB962C8B-B14F-4D97-AF65-F5344CB8AC3E}">
        <p14:creationId xmlns:p14="http://schemas.microsoft.com/office/powerpoint/2010/main" val="129664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KSC Visitor Complex</a:t>
            </a:r>
            <a:endParaRPr lang="en-US" dirty="0"/>
          </a:p>
        </p:txBody>
      </p:sp>
      <p:pic>
        <p:nvPicPr>
          <p:cNvPr id="3074" name="Picture 2" descr="https://upload.wikimedia.org/wikipedia/commons/f/fa/Aerial_view_of_most_of_the_KSC_visitor_compl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1447800"/>
            <a:ext cx="7848600" cy="52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3540299"/>
            <a:ext cx="567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AE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4284392" y="3540299"/>
            <a:ext cx="685800" cy="574501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splaying IMG_7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25183"/>
            <a:ext cx="7602616" cy="570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62100" y="314325"/>
            <a:ext cx="6019800" cy="7524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sz="3600" b="1" kern="0" dirty="0" smtClean="0">
                <a:solidFill>
                  <a:schemeClr val="bg1"/>
                </a:solidFill>
              </a:rPr>
              <a:t>Astronaut Encounter Theatre</a:t>
            </a:r>
          </a:p>
          <a:p>
            <a:r>
              <a:rPr lang="en-US" sz="3600" b="1" kern="0" dirty="0" smtClean="0">
                <a:solidFill>
                  <a:schemeClr val="bg1"/>
                </a:solidFill>
              </a:rPr>
              <a:t>Seats ~300</a:t>
            </a:r>
            <a:endParaRPr lang="en-US" sz="36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74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6270" y="890621"/>
            <a:ext cx="3581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Thank you!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2965" y="1554863"/>
            <a:ext cx="733605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For more information visit 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www.goes-r.gov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www.facebook.com/GOESRsatellite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www.youtube.com/user/NOAASatellites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twitter.com/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NOAASatellites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www.flickr.com/photos/noaasatellites</a:t>
            </a:r>
          </a:p>
        </p:txBody>
      </p:sp>
      <p:pic>
        <p:nvPicPr>
          <p:cNvPr id="5" name="Picture 4" descr="SocialMedia_Ic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13" y="2124597"/>
            <a:ext cx="2459115" cy="9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9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>
            <a:srgbClr val="FAFD00"/>
          </a:buClr>
          <a:buSzPct val="100000"/>
          <a:buFont typeface="Times" pitchFamily="28" charset="0"/>
          <a:buChar char="•"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F8F8F8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>
            <a:srgbClr val="FAFD00"/>
          </a:buClr>
          <a:buSzPct val="100000"/>
          <a:buFont typeface="Times" pitchFamily="28" charset="0"/>
          <a:buChar char="•"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F8F8F8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6493</TotalTime>
  <Words>433</Words>
  <Application>Microsoft Office PowerPoint</Application>
  <PresentationFormat>On-screen Show (4:3)</PresentationFormat>
  <Paragraphs>68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7</vt:i4>
      </vt:variant>
    </vt:vector>
  </HeadingPairs>
  <TitlesOfParts>
    <vt:vector size="31" baseType="lpstr">
      <vt:lpstr>MS PGothic</vt:lpstr>
      <vt:lpstr>Arial</vt:lpstr>
      <vt:lpstr>Book Antiqua</vt:lpstr>
      <vt:lpstr>Calibri</vt:lpstr>
      <vt:lpstr>Monotype Sorts</vt:lpstr>
      <vt:lpstr>Symbol</vt:lpstr>
      <vt:lpstr>Times</vt:lpstr>
      <vt:lpstr>Times New Roman</vt:lpstr>
      <vt:lpstr>Wingdings 2</vt:lpstr>
      <vt:lpstr>Office Theme</vt:lpstr>
      <vt:lpstr>Custom Design</vt:lpstr>
      <vt:lpstr>NOAA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PowerPoint Presentation</vt:lpstr>
      <vt:lpstr>FY15 Highlights GRPG</vt:lpstr>
      <vt:lpstr>FY15 Transition Metrics GRPG</vt:lpstr>
      <vt:lpstr>Launch Week Science Workshop KSC Visitors Center, Astronaut Encounter, 1-6pm ET </vt:lpstr>
      <vt:lpstr>KSC Visitor Complex</vt:lpstr>
      <vt:lpstr>PowerPoint Presentation</vt:lpstr>
      <vt:lpstr>PowerPoint Presentation</vt:lpstr>
    </vt:vector>
  </TitlesOfParts>
  <Company>National Aeronautics and Space Administration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GOES-R Training Framework, Plans, and Budgets</dc:title>
  <dc:creator>GOODMAN, STEVEN J. (GSFC-417.0)[NOAA]</dc:creator>
  <cp:lastModifiedBy>GOODMAN, STEVEN J. (KSC)[NOAA]</cp:lastModifiedBy>
  <cp:revision>248</cp:revision>
  <dcterms:created xsi:type="dcterms:W3CDTF">2014-07-07T15:21:24Z</dcterms:created>
  <dcterms:modified xsi:type="dcterms:W3CDTF">2016-05-02T14:06:14Z</dcterms:modified>
</cp:coreProperties>
</file>