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4.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60" r:id="rId3"/>
  </p:sldMasterIdLst>
  <p:notesMasterIdLst>
    <p:notesMasterId r:id="rId35"/>
  </p:notesMasterIdLst>
  <p:handoutMasterIdLst>
    <p:handoutMasterId r:id="rId36"/>
  </p:handoutMasterIdLst>
  <p:sldIdLst>
    <p:sldId id="414" r:id="rId4"/>
    <p:sldId id="575" r:id="rId5"/>
    <p:sldId id="542" r:id="rId6"/>
    <p:sldId id="569" r:id="rId7"/>
    <p:sldId id="598" r:id="rId8"/>
    <p:sldId id="585" r:id="rId9"/>
    <p:sldId id="587" r:id="rId10"/>
    <p:sldId id="564" r:id="rId11"/>
    <p:sldId id="565" r:id="rId12"/>
    <p:sldId id="588" r:id="rId13"/>
    <p:sldId id="563" r:id="rId14"/>
    <p:sldId id="566" r:id="rId15"/>
    <p:sldId id="354" r:id="rId16"/>
    <p:sldId id="419" r:id="rId17"/>
    <p:sldId id="580" r:id="rId18"/>
    <p:sldId id="584" r:id="rId19"/>
    <p:sldId id="582" r:id="rId20"/>
    <p:sldId id="596" r:id="rId21"/>
    <p:sldId id="595" r:id="rId22"/>
    <p:sldId id="567" r:id="rId23"/>
    <p:sldId id="572" r:id="rId24"/>
    <p:sldId id="590" r:id="rId25"/>
    <p:sldId id="589" r:id="rId26"/>
    <p:sldId id="571" r:id="rId27"/>
    <p:sldId id="593" r:id="rId28"/>
    <p:sldId id="594" r:id="rId29"/>
    <p:sldId id="597" r:id="rId30"/>
    <p:sldId id="568" r:id="rId31"/>
    <p:sldId id="576" r:id="rId32"/>
    <p:sldId id="562" r:id="rId33"/>
    <p:sldId id="398" r:id="rId34"/>
  </p:sldIdLst>
  <p:sldSz cx="12192000" cy="6858000"/>
  <p:notesSz cx="7315200" cy="96012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kern="1200">
        <a:solidFill>
          <a:srgbClr val="000000"/>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000000"/>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000000"/>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000000"/>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000000"/>
        </a:solidFill>
        <a:latin typeface="Times New Roman" pitchFamily="18" charset="0"/>
        <a:ea typeface="+mn-ea"/>
        <a:cs typeface="+mn-cs"/>
      </a:defRPr>
    </a:lvl5pPr>
    <a:lvl6pPr marL="2286000" algn="l" defTabSz="914400" rtl="0" eaLnBrk="1" latinLnBrk="0" hangingPunct="1">
      <a:defRPr sz="2400" kern="1200">
        <a:solidFill>
          <a:srgbClr val="000000"/>
        </a:solidFill>
        <a:latin typeface="Times New Roman" pitchFamily="18" charset="0"/>
        <a:ea typeface="+mn-ea"/>
        <a:cs typeface="+mn-cs"/>
      </a:defRPr>
    </a:lvl6pPr>
    <a:lvl7pPr marL="2743200" algn="l" defTabSz="914400" rtl="0" eaLnBrk="1" latinLnBrk="0" hangingPunct="1">
      <a:defRPr sz="2400" kern="1200">
        <a:solidFill>
          <a:srgbClr val="000000"/>
        </a:solidFill>
        <a:latin typeface="Times New Roman" pitchFamily="18" charset="0"/>
        <a:ea typeface="+mn-ea"/>
        <a:cs typeface="+mn-cs"/>
      </a:defRPr>
    </a:lvl7pPr>
    <a:lvl8pPr marL="3200400" algn="l" defTabSz="914400" rtl="0" eaLnBrk="1" latinLnBrk="0" hangingPunct="1">
      <a:defRPr sz="2400" kern="1200">
        <a:solidFill>
          <a:srgbClr val="000000"/>
        </a:solidFill>
        <a:latin typeface="Times New Roman" pitchFamily="18" charset="0"/>
        <a:ea typeface="+mn-ea"/>
        <a:cs typeface="+mn-cs"/>
      </a:defRPr>
    </a:lvl8pPr>
    <a:lvl9pPr marL="3657600" algn="l" defTabSz="914400" rtl="0" eaLnBrk="1" latinLnBrk="0" hangingPunct="1">
      <a:defRPr sz="2400" kern="1200">
        <a:solidFill>
          <a:srgbClr val="0000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969696"/>
    <a:srgbClr val="0066FF"/>
    <a:srgbClr val="DDDDDD"/>
    <a:srgbClr val="008000"/>
    <a:srgbClr val="009900"/>
    <a:srgbClr val="CECECE"/>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02" autoAdjust="0"/>
    <p:restoredTop sz="72865" autoAdjust="0"/>
  </p:normalViewPr>
  <p:slideViewPr>
    <p:cSldViewPr snapToGrid="0">
      <p:cViewPr varScale="1">
        <p:scale>
          <a:sx n="42" d="100"/>
          <a:sy n="42" d="100"/>
        </p:scale>
        <p:origin x="1306" y="4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6" d="100"/>
          <a:sy n="86" d="100"/>
        </p:scale>
        <p:origin x="386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242421" y="9143767"/>
            <a:ext cx="832052" cy="275474"/>
          </a:xfrm>
          <a:prstGeom prst="rect">
            <a:avLst/>
          </a:prstGeom>
          <a:noFill/>
          <a:ln w="12700">
            <a:noFill/>
            <a:miter lim="800000"/>
            <a:headEnd/>
            <a:tailEnd/>
          </a:ln>
          <a:effectLst/>
        </p:spPr>
        <p:txBody>
          <a:bodyPr wrap="none" lIns="94502" tIns="47251" rIns="94502" bIns="47251">
            <a:spAutoFit/>
          </a:bodyPr>
          <a:lstStyle/>
          <a:p>
            <a:pPr defTabSz="935859">
              <a:lnSpc>
                <a:spcPct val="90000"/>
              </a:lnSpc>
              <a:defRPr/>
            </a:pPr>
            <a:r>
              <a:rPr lang="en-US" sz="1300">
                <a:solidFill>
                  <a:schemeClr val="tx1"/>
                </a:solidFill>
                <a:latin typeface="Arial" charset="0"/>
              </a:rPr>
              <a:t>Page </a:t>
            </a:r>
            <a:fld id="{F49F9421-50C6-4022-AAD5-96CCA109685A}" type="slidenum">
              <a:rPr lang="en-US" sz="1300">
                <a:solidFill>
                  <a:schemeClr val="tx1"/>
                </a:solidFill>
                <a:latin typeface="Arial" charset="0"/>
              </a:rPr>
              <a:pPr defTabSz="935859">
                <a:lnSpc>
                  <a:spcPct val="90000"/>
                </a:lnSpc>
                <a:defRPr/>
              </a:pPr>
              <a:t>‹#›</a:t>
            </a:fld>
            <a:endParaRPr lang="en-US" sz="1300">
              <a:solidFill>
                <a:schemeClr val="tx1"/>
              </a:solidFill>
              <a:latin typeface="Arial" charset="0"/>
            </a:endParaRPr>
          </a:p>
        </p:txBody>
      </p:sp>
    </p:spTree>
    <p:extLst>
      <p:ext uri="{BB962C8B-B14F-4D97-AF65-F5344CB8AC3E}">
        <p14:creationId xmlns:p14="http://schemas.microsoft.com/office/powerpoint/2010/main" val="230193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242421" y="9143767"/>
            <a:ext cx="832052" cy="275474"/>
          </a:xfrm>
          <a:prstGeom prst="rect">
            <a:avLst/>
          </a:prstGeom>
          <a:noFill/>
          <a:ln w="12700">
            <a:noFill/>
            <a:miter lim="800000"/>
            <a:headEnd/>
            <a:tailEnd/>
          </a:ln>
          <a:effectLst/>
        </p:spPr>
        <p:txBody>
          <a:bodyPr wrap="none" lIns="94502" tIns="47251" rIns="94502" bIns="47251">
            <a:spAutoFit/>
          </a:bodyPr>
          <a:lstStyle/>
          <a:p>
            <a:pPr defTabSz="935859">
              <a:lnSpc>
                <a:spcPct val="90000"/>
              </a:lnSpc>
              <a:defRPr/>
            </a:pPr>
            <a:r>
              <a:rPr lang="en-US" sz="1300">
                <a:solidFill>
                  <a:schemeClr val="tx1"/>
                </a:solidFill>
                <a:latin typeface="Arial" charset="0"/>
              </a:rPr>
              <a:t>Page </a:t>
            </a:r>
            <a:fld id="{E3CECCE7-87BF-4E64-860D-829ACBBE4F4C}" type="slidenum">
              <a:rPr lang="en-US" sz="1300">
                <a:solidFill>
                  <a:schemeClr val="tx1"/>
                </a:solidFill>
                <a:latin typeface="Arial" charset="0"/>
              </a:rPr>
              <a:pPr defTabSz="935859">
                <a:lnSpc>
                  <a:spcPct val="90000"/>
                </a:lnSpc>
                <a:defRPr/>
              </a:pPr>
              <a:t>‹#›</a:t>
            </a:fld>
            <a:endParaRPr lang="en-US" sz="1300">
              <a:solidFill>
                <a:schemeClr val="tx1"/>
              </a:solidFill>
              <a:latin typeface="Arial" charset="0"/>
            </a:endParaRPr>
          </a:p>
        </p:txBody>
      </p:sp>
      <p:sp>
        <p:nvSpPr>
          <p:cNvPr id="46083" name="Rectangle 3"/>
          <p:cNvSpPr>
            <a:spLocks noGrp="1" noRot="1" noChangeAspect="1" noChangeArrowheads="1" noTextEdit="1"/>
          </p:cNvSpPr>
          <p:nvPr>
            <p:ph type="sldImg" idx="2"/>
          </p:nvPr>
        </p:nvSpPr>
        <p:spPr bwMode="auto">
          <a:xfrm>
            <a:off x="469900" y="727075"/>
            <a:ext cx="6376988" cy="3586163"/>
          </a:xfrm>
          <a:prstGeom prst="rect">
            <a:avLst/>
          </a:prstGeom>
          <a:noFill/>
          <a:ln w="12700">
            <a:solidFill>
              <a:schemeClr val="tx1"/>
            </a:solidFill>
            <a:miter lim="800000"/>
            <a:headEnd/>
            <a:tailEnd/>
          </a:ln>
        </p:spPr>
      </p:sp>
      <p:sp>
        <p:nvSpPr>
          <p:cNvPr id="2052" name="Rectangle 4"/>
          <p:cNvSpPr>
            <a:spLocks noGrp="1" noChangeArrowheads="1"/>
          </p:cNvSpPr>
          <p:nvPr>
            <p:ph type="body" sz="quarter" idx="3"/>
          </p:nvPr>
        </p:nvSpPr>
        <p:spPr bwMode="auto">
          <a:xfrm>
            <a:off x="975361" y="4561226"/>
            <a:ext cx="5362787" cy="4318573"/>
          </a:xfrm>
          <a:prstGeom prst="rect">
            <a:avLst/>
          </a:prstGeom>
          <a:noFill/>
          <a:ln w="12700">
            <a:noFill/>
            <a:miter lim="800000"/>
            <a:headEnd/>
            <a:tailEnd/>
          </a:ln>
          <a:effectLst/>
        </p:spPr>
        <p:txBody>
          <a:bodyPr vert="horz" wrap="square" lIns="97878" tIns="47251" rIns="97878" bIns="47251"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378441528"/>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4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4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4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4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Rot="1" noChangeAspect="1" noChangeArrowheads="1" noTextEdit="1"/>
          </p:cNvSpPr>
          <p:nvPr>
            <p:ph type="sldImg"/>
          </p:nvPr>
        </p:nvSpPr>
        <p:spPr>
          <a:xfrm>
            <a:off x="469900" y="727075"/>
            <a:ext cx="6376988" cy="3586163"/>
          </a:xfrm>
          <a:ln cap="flat"/>
        </p:spPr>
      </p:sp>
      <p:sp>
        <p:nvSpPr>
          <p:cNvPr id="47107" name="Rectangle 1027"/>
          <p:cNvSpPr>
            <a:spLocks noGrp="1" noChangeArrowheads="1"/>
          </p:cNvSpPr>
          <p:nvPr>
            <p:ph type="body" idx="1"/>
          </p:nvPr>
        </p:nvSpPr>
        <p:spPr>
          <a:noFill/>
          <a:ln w="9525"/>
        </p:spPr>
        <p:txBody>
          <a:bodyPr/>
          <a:lstStyle/>
          <a:p>
            <a:pPr>
              <a:lnSpc>
                <a:spcPct val="87000"/>
              </a:lnSpc>
            </a:pPr>
            <a:r>
              <a:rPr lang="en-US" dirty="0" smtClean="0"/>
              <a:t>(This</a:t>
            </a:r>
            <a:r>
              <a:rPr lang="en-US" baseline="0" dirty="0" smtClean="0"/>
              <a:t> is a briefing to broadcast meteorologists that will be provided at an evening workshop on L-3)</a:t>
            </a:r>
          </a:p>
          <a:p>
            <a:pPr>
              <a:lnSpc>
                <a:spcPct val="87000"/>
              </a:lnSpc>
            </a:pPr>
            <a:endParaRPr lang="en-US" dirty="0" smtClean="0"/>
          </a:p>
        </p:txBody>
      </p:sp>
    </p:spTree>
    <p:extLst>
      <p:ext uri="{BB962C8B-B14F-4D97-AF65-F5344CB8AC3E}">
        <p14:creationId xmlns:p14="http://schemas.microsoft.com/office/powerpoint/2010/main" val="106802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noFill/>
          <a:ln w="9525"/>
        </p:spPr>
        <p:txBody>
          <a:bodyPr/>
          <a:lstStyle/>
          <a:p>
            <a:pPr>
              <a:lnSpc>
                <a:spcPct val="87000"/>
              </a:lnSpc>
            </a:pPr>
            <a:r>
              <a:rPr lang="en-US" dirty="0" smtClean="0"/>
              <a:t>We are often covering multiple</a:t>
            </a:r>
            <a:r>
              <a:rPr lang="en-US" baseline="0" dirty="0" smtClean="0"/>
              <a:t> pre-launch operations simultaneously.  For example, the Delta IV WGS-8 mission was also accomplishing LVOS while the Atlas was.  </a:t>
            </a:r>
            <a:endParaRPr lang="en-US" dirty="0" smtClean="0"/>
          </a:p>
        </p:txBody>
      </p:sp>
      <p:sp>
        <p:nvSpPr>
          <p:cNvPr id="58371" name="Rectangle 3"/>
          <p:cNvSpPr>
            <a:spLocks noGrp="1" noRot="1" noChangeAspect="1" noChangeArrowheads="1" noTextEdit="1"/>
          </p:cNvSpPr>
          <p:nvPr>
            <p:ph type="sldImg"/>
          </p:nvPr>
        </p:nvSpPr>
        <p:spPr>
          <a:xfrm>
            <a:off x="469900" y="727075"/>
            <a:ext cx="6376988" cy="3586163"/>
          </a:xfrm>
          <a:ln cap="flat"/>
        </p:spPr>
      </p:sp>
    </p:spTree>
    <p:extLst>
      <p:ext uri="{BB962C8B-B14F-4D97-AF65-F5344CB8AC3E}">
        <p14:creationId xmlns:p14="http://schemas.microsoft.com/office/powerpoint/2010/main" val="252083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Friday</a:t>
            </a:r>
            <a:r>
              <a:rPr lang="en-US" baseline="0" dirty="0" smtClean="0"/>
              <a:t> morning, 7 October, we were experiencing hurricane force winds, by Sunday, 9 October, the GOES-R was able to arrive at CCAFS Skid Strip on the </a:t>
            </a:r>
            <a:r>
              <a:rPr lang="en-US" baseline="0" dirty="0" err="1" smtClean="0"/>
              <a:t>Antonov</a:t>
            </a:r>
            <a:r>
              <a:rPr lang="en-US" baseline="0" dirty="0" smtClean="0"/>
              <a:t> aircraft.  </a:t>
            </a:r>
            <a:endParaRPr lang="en-US" dirty="0"/>
          </a:p>
        </p:txBody>
      </p:sp>
    </p:spTree>
    <p:extLst>
      <p:ext uri="{BB962C8B-B14F-4D97-AF65-F5344CB8AC3E}">
        <p14:creationId xmlns:p14="http://schemas.microsoft.com/office/powerpoint/2010/main" val="1054123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damage assessment and necessary repairs were complete, about a week later, it was time to get the launch vehicle to the Vertical Integration Facility.  This includes the erection of the booster and the hoist and mate of the SRMs.</a:t>
            </a:r>
          </a:p>
          <a:p>
            <a:r>
              <a:rPr lang="en-US" baseline="0" dirty="0" smtClean="0"/>
              <a:t>The Launch Weather Officer for the mission (Clay </a:t>
            </a:r>
            <a:r>
              <a:rPr lang="en-US" baseline="0" dirty="0" err="1" smtClean="0"/>
              <a:t>Flinn</a:t>
            </a:r>
            <a:r>
              <a:rPr lang="en-US" baseline="0" dirty="0" smtClean="0"/>
              <a:t>) provides detailed weather forecasts for this operation, focusing on the weather constraints for the operation.  These constraints include lightning and wind.</a:t>
            </a:r>
          </a:p>
          <a:p>
            <a:endParaRPr lang="en-US" baseline="0" dirty="0" smtClean="0"/>
          </a:p>
        </p:txBody>
      </p:sp>
    </p:spTree>
    <p:extLst>
      <p:ext uri="{BB962C8B-B14F-4D97-AF65-F5344CB8AC3E}">
        <p14:creationId xmlns:p14="http://schemas.microsoft.com/office/powerpoint/2010/main" val="385802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noFill/>
          <a:ln w="9525"/>
        </p:spPr>
        <p:txBody>
          <a:bodyPr/>
          <a:lstStyle/>
          <a:p>
            <a:pPr>
              <a:lnSpc>
                <a:spcPct val="87000"/>
              </a:lnSpc>
            </a:pPr>
            <a:r>
              <a:rPr lang="en-US" dirty="0" smtClean="0"/>
              <a:t>We are often covering multiple</a:t>
            </a:r>
            <a:r>
              <a:rPr lang="en-US" baseline="0" dirty="0" smtClean="0"/>
              <a:t> pre-launch operations simultaneously.  For example, the Delta IV WGS-8 mission was also accomplishing LVOS while the Atlas was preparing to do the same.  </a:t>
            </a:r>
            <a:endParaRPr lang="en-US" dirty="0" smtClean="0"/>
          </a:p>
        </p:txBody>
      </p:sp>
      <p:sp>
        <p:nvSpPr>
          <p:cNvPr id="58371" name="Rectangle 3"/>
          <p:cNvSpPr>
            <a:spLocks noGrp="1" noRot="1" noChangeAspect="1" noChangeArrowheads="1" noTextEdit="1"/>
          </p:cNvSpPr>
          <p:nvPr>
            <p:ph type="sldImg"/>
          </p:nvPr>
        </p:nvSpPr>
        <p:spPr>
          <a:xfrm>
            <a:off x="469900" y="727075"/>
            <a:ext cx="6376988" cy="3586163"/>
          </a:xfrm>
          <a:ln cap="flat"/>
        </p:spPr>
      </p:sp>
    </p:spTree>
    <p:extLst>
      <p:ext uri="{BB962C8B-B14F-4D97-AF65-F5344CB8AC3E}">
        <p14:creationId xmlns:p14="http://schemas.microsoft.com/office/powerpoint/2010/main" val="785331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noFill/>
          <a:ln w="9525"/>
        </p:spPr>
        <p:txBody>
          <a:bodyPr/>
          <a:lstStyle/>
          <a:p>
            <a:pPr>
              <a:lnSpc>
                <a:spcPct val="87000"/>
              </a:lnSpc>
            </a:pPr>
            <a:r>
              <a:rPr lang="en-US" dirty="0" smtClean="0"/>
              <a:t>Because</a:t>
            </a:r>
            <a:r>
              <a:rPr lang="en-US" baseline="0" dirty="0" smtClean="0"/>
              <a:t> personnel and vehicle components are frequently exposed to the elements, our squadron provides a meteorological watch 24 hours a day, 7 days a week.  Our forecasters issue weather watches, warnings, and advisories, and lightning watches and warnings are very specific to location so we can allow as much work to get accomplished as possible while keeping personnel and operations safe.</a:t>
            </a:r>
            <a:endParaRPr lang="en-US" dirty="0" smtClean="0"/>
          </a:p>
        </p:txBody>
      </p:sp>
      <p:sp>
        <p:nvSpPr>
          <p:cNvPr id="59395" name="Rectangle 3"/>
          <p:cNvSpPr>
            <a:spLocks noGrp="1" noRot="1" noChangeAspect="1" noChangeArrowheads="1" noTextEdit="1"/>
          </p:cNvSpPr>
          <p:nvPr>
            <p:ph type="sldImg"/>
          </p:nvPr>
        </p:nvSpPr>
        <p:spPr>
          <a:xfrm>
            <a:off x="469900" y="727075"/>
            <a:ext cx="6376988" cy="3586163"/>
          </a:xfrm>
          <a:ln cap="flat"/>
        </p:spPr>
      </p:sp>
    </p:spTree>
    <p:extLst>
      <p:ext uri="{BB962C8B-B14F-4D97-AF65-F5344CB8AC3E}">
        <p14:creationId xmlns:p14="http://schemas.microsoft.com/office/powerpoint/2010/main" val="379904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p:spPr>
        <p:txBody>
          <a:bodyPr/>
          <a:lstStyle/>
          <a:p>
            <a:r>
              <a:rPr lang="en-US" dirty="0" smtClean="0"/>
              <a:t>We have a diverse</a:t>
            </a:r>
            <a:r>
              <a:rPr lang="en-US" baseline="0" dirty="0" smtClean="0"/>
              <a:t> set of instrumentation to assist with this forecasting, and also to help prevent exposing a vehicle to natural or triggered lightning during a launch.</a:t>
            </a:r>
            <a:endParaRPr lang="en-US" dirty="0" smtClean="0"/>
          </a:p>
        </p:txBody>
      </p:sp>
    </p:spTree>
    <p:extLst>
      <p:ext uri="{BB962C8B-B14F-4D97-AF65-F5344CB8AC3E}">
        <p14:creationId xmlns:p14="http://schemas.microsoft.com/office/powerpoint/2010/main" val="324607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vast</a:t>
            </a:r>
            <a:r>
              <a:rPr lang="en-US" baseline="0" dirty="0" smtClean="0"/>
              <a:t> spread of meteorological instrumentation across the space coast.</a:t>
            </a:r>
            <a:endParaRPr lang="en-US" dirty="0"/>
          </a:p>
        </p:txBody>
      </p:sp>
    </p:spTree>
    <p:extLst>
      <p:ext uri="{BB962C8B-B14F-4D97-AF65-F5344CB8AC3E}">
        <p14:creationId xmlns:p14="http://schemas.microsoft.com/office/powerpoint/2010/main" val="1178975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r>
              <a:rPr lang="en-US" dirty="0" smtClean="0"/>
              <a:t>Our lightning</a:t>
            </a:r>
            <a:r>
              <a:rPr lang="en-US" baseline="0" dirty="0" smtClean="0"/>
              <a:t> systems are particularly robust.  We have the MERLIN system which detects both in-cloud and cloud-to-ground lightning.  We also have our own weather radar optimally configured for our operations, and we have access to the NWS’s Doppler weather radar as well.   Our Field Mills are useful for Lightning Launch Commit Criteria evaluation.</a:t>
            </a:r>
            <a:endParaRPr lang="en-US" dirty="0" smtClean="0"/>
          </a:p>
        </p:txBody>
      </p:sp>
    </p:spTree>
    <p:extLst>
      <p:ext uri="{BB962C8B-B14F-4D97-AF65-F5344CB8AC3E}">
        <p14:creationId xmlns:p14="http://schemas.microsoft.com/office/powerpoint/2010/main" val="2107738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dirty="0" smtClean="0"/>
              <a:t>Not</a:t>
            </a:r>
            <a:r>
              <a:rPr lang="en-US" baseline="0" dirty="0" smtClean="0"/>
              <a:t> only is forecasting lightning important, but letting our customers know if they had a nearby lightning stroke is also important.  We provide daily lightning reports to our customers for any lightning strokes within 5NM of their key facilities.  Given this data, the customer may determine their systems need to be tested before proceeding into operations to ensure there was no damage or induced current from a lightning stroke.</a:t>
            </a:r>
            <a:endParaRPr lang="en-US" dirty="0" smtClean="0"/>
          </a:p>
          <a:p>
            <a:endParaRPr lang="en-US" dirty="0"/>
          </a:p>
        </p:txBody>
      </p:sp>
    </p:spTree>
    <p:extLst>
      <p:ext uri="{BB962C8B-B14F-4D97-AF65-F5344CB8AC3E}">
        <p14:creationId xmlns:p14="http://schemas.microsoft.com/office/powerpoint/2010/main" val="3293304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noFill/>
          <a:ln w="9525"/>
        </p:spPr>
        <p:txBody>
          <a:bodyPr/>
          <a:lstStyle/>
          <a:p>
            <a:pPr>
              <a:lnSpc>
                <a:spcPct val="87000"/>
              </a:lnSpc>
            </a:pPr>
            <a:endParaRPr lang="en-US" dirty="0" smtClean="0"/>
          </a:p>
        </p:txBody>
      </p:sp>
      <p:sp>
        <p:nvSpPr>
          <p:cNvPr id="5222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005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noFill/>
          <a:ln w="9525"/>
        </p:spPr>
        <p:txBody>
          <a:bodyPr/>
          <a:lstStyle/>
          <a:p>
            <a:pPr>
              <a:lnSpc>
                <a:spcPct val="87000"/>
              </a:lnSpc>
            </a:pPr>
            <a:r>
              <a:rPr lang="en-US" dirty="0" smtClean="0"/>
              <a:t>Overview of</a:t>
            </a:r>
            <a:r>
              <a:rPr lang="en-US" baseline="0" dirty="0" smtClean="0"/>
              <a:t> briefing</a:t>
            </a:r>
            <a:endParaRPr lang="en-US" dirty="0" smtClean="0"/>
          </a:p>
        </p:txBody>
      </p:sp>
      <p:sp>
        <p:nvSpPr>
          <p:cNvPr id="4915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5137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day or two prior to launch, the GOES-R vehicle will be rolled out to the launch pad, away from the protection of the Vertical Integration Facility.  During this time, exposure weather is forecast and monitored to ensure weather exposure constraints related to wind and lightning are not violated.</a:t>
            </a:r>
            <a:endParaRPr lang="en-US" dirty="0"/>
          </a:p>
        </p:txBody>
      </p:sp>
    </p:spTree>
    <p:extLst>
      <p:ext uri="{BB962C8B-B14F-4D97-AF65-F5344CB8AC3E}">
        <p14:creationId xmlns:p14="http://schemas.microsoft.com/office/powerpoint/2010/main" val="2723332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noFill/>
          <a:ln w="9525"/>
        </p:spPr>
        <p:txBody>
          <a:bodyPr/>
          <a:lstStyle/>
          <a:p>
            <a:pPr>
              <a:lnSpc>
                <a:spcPct val="87000"/>
              </a:lnSpc>
            </a:pPr>
            <a:r>
              <a:rPr lang="en-US" dirty="0" smtClean="0"/>
              <a:t>About</a:t>
            </a:r>
            <a:r>
              <a:rPr lang="en-US" baseline="0" dirty="0" smtClean="0"/>
              <a:t> this time, we begin acquiring more </a:t>
            </a:r>
            <a:r>
              <a:rPr lang="en-US" dirty="0" smtClean="0"/>
              <a:t>Upper-air</a:t>
            </a:r>
            <a:r>
              <a:rPr lang="en-US" baseline="0" dirty="0" smtClean="0"/>
              <a:t> data which is used by the launch customers to evaluate aerodynamic loads on the vehicle during ascent to orbit.  Also, range safety uses the data for evaluation of toxics, blast, and debris.  We, the 45 Weather Squadron also use this data to assist in weather forecasting and also LLCC evaluation during the countdown.</a:t>
            </a:r>
            <a:endParaRPr lang="en-US" dirty="0" smtClean="0"/>
          </a:p>
        </p:txBody>
      </p:sp>
      <p:sp>
        <p:nvSpPr>
          <p:cNvPr id="5427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193360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Balloon data</a:t>
            </a:r>
            <a:r>
              <a:rPr lang="en-US" baseline="0" dirty="0" smtClean="0"/>
              <a:t> is acquired to provide information to the launch customer concerning aerodynamic loads.  Also, data from KSC’s Tropospheric Doppler Radar Wind Profiler is also used to compare to balloon data during editing and also reviewed by the launch customer as well.  </a:t>
            </a:r>
            <a:endParaRPr lang="en-US" dirty="0"/>
          </a:p>
        </p:txBody>
      </p:sp>
    </p:spTree>
    <p:extLst>
      <p:ext uri="{BB962C8B-B14F-4D97-AF65-F5344CB8AC3E}">
        <p14:creationId xmlns:p14="http://schemas.microsoft.com/office/powerpoint/2010/main" val="2304263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ensure we can launch balloons with thunderstorms in the area, we worked with a local high school robotics team and NASA to obtain our Weather-Bot—developed by the “Pink Team”, this robot allows us to launch a balloon even when lightning is in the area.  This can be an issue during a countdown if weather is moving through the area near the end of the countdown but clearing during the launch window.</a:t>
            </a:r>
            <a:endParaRPr lang="en-US" dirty="0"/>
          </a:p>
        </p:txBody>
      </p:sp>
    </p:spTree>
    <p:extLst>
      <p:ext uri="{BB962C8B-B14F-4D97-AF65-F5344CB8AC3E}">
        <p14:creationId xmlns:p14="http://schemas.microsoft.com/office/powerpoint/2010/main" val="3609171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noFill/>
          <a:ln w="9525"/>
        </p:spPr>
        <p:txBody>
          <a:bodyPr/>
          <a:lstStyle/>
          <a:p>
            <a:pPr>
              <a:lnSpc>
                <a:spcPct val="87000"/>
              </a:lnSpc>
            </a:pPr>
            <a:r>
              <a:rPr lang="en-US" dirty="0" smtClean="0"/>
              <a:t>There are both range safety and user launch commit criteria.  Range</a:t>
            </a:r>
            <a:r>
              <a:rPr lang="en-US" baseline="0" dirty="0" smtClean="0"/>
              <a:t> Safety criteria include the lightning launch commit criteria, and sometimes cloud ceiling and visibility criteria.  The lightning launch commit criteria are the same for all vehicles.  The ceiling and visibility criteria vary per vehicle.</a:t>
            </a:r>
          </a:p>
          <a:p>
            <a:pPr>
              <a:lnSpc>
                <a:spcPct val="87000"/>
              </a:lnSpc>
            </a:pPr>
            <a:endParaRPr lang="en-US" baseline="0" dirty="0" smtClean="0"/>
          </a:p>
          <a:p>
            <a:pPr>
              <a:lnSpc>
                <a:spcPct val="87000"/>
              </a:lnSpc>
            </a:pPr>
            <a:r>
              <a:rPr lang="en-US" baseline="0" dirty="0" smtClean="0"/>
              <a:t>The customers also have launch commit criteria which may include lift-off winds, flight through precipitation, temperatures, and even Space Weather.  These are different for each launch vehicle.</a:t>
            </a:r>
            <a:endParaRPr lang="en-US" dirty="0" smtClean="0"/>
          </a:p>
        </p:txBody>
      </p:sp>
      <p:sp>
        <p:nvSpPr>
          <p:cNvPr id="5222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687630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cap="flat"/>
        </p:spPr>
      </p:sp>
      <p:sp>
        <p:nvSpPr>
          <p:cNvPr id="24579" name="Rectangle 3"/>
          <p:cNvSpPr>
            <a:spLocks noGrp="1" noChangeArrowheads="1"/>
          </p:cNvSpPr>
          <p:nvPr>
            <p:ph type="body" idx="1"/>
          </p:nvPr>
        </p:nvSpPr>
        <p:spPr>
          <a:noFill/>
          <a:ln w="9525"/>
        </p:spPr>
        <p:txBody>
          <a:bodyPr/>
          <a:lstStyle/>
          <a:p>
            <a:pPr eaLnBrk="1" hangingPunct="1"/>
            <a:r>
              <a:rPr lang="en-US" dirty="0" smtClean="0"/>
              <a:t>Natural lightning is lightning that is occurring from a</a:t>
            </a:r>
            <a:r>
              <a:rPr lang="en-US" baseline="0" dirty="0" smtClean="0"/>
              <a:t> thunderstorm.  We can easily detect this lightning and expect it from a thunderstorm.  Triggered lightning is lightning that is generated by launching a rocket or flying an aircraft through an electric field that has built up.  The path of the rocket disturbs the electrical field and provides the path of least resistance, triggering  lightning.</a:t>
            </a:r>
            <a:endParaRPr lang="en-US" dirty="0" smtClean="0"/>
          </a:p>
        </p:txBody>
      </p:sp>
    </p:spTree>
    <p:extLst>
      <p:ext uri="{BB962C8B-B14F-4D97-AF65-F5344CB8AC3E}">
        <p14:creationId xmlns:p14="http://schemas.microsoft.com/office/powerpoint/2010/main" val="1727017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the Atlas-Centaur triggered lightning event in 1987, NASA funded a lightning advisory panel, a team of lightning experts from across the country.  The team developed a new set of lightning launch commit criteria.  This team is still in existence today, and updates the rules regularly, refining them to ensure safety while allowing as much launch availability as possible. </a:t>
            </a:r>
          </a:p>
          <a:p>
            <a:endParaRPr lang="en-US" baseline="0" dirty="0" smtClean="0"/>
          </a:p>
          <a:p>
            <a:r>
              <a:rPr lang="en-US" baseline="0" dirty="0" smtClean="0"/>
              <a:t>Let’s look at the Lightning rule as an example…. (click for animation to blow up lightning rule image…describe rule, note caveats)— this is a good example of complexity of the Lightning LCC.  (This slide has an animation that brings out the lightning rule slide).</a:t>
            </a:r>
            <a:endParaRPr lang="en-US" dirty="0"/>
          </a:p>
        </p:txBody>
      </p:sp>
    </p:spTree>
    <p:extLst>
      <p:ext uri="{BB962C8B-B14F-4D97-AF65-F5344CB8AC3E}">
        <p14:creationId xmlns:p14="http://schemas.microsoft.com/office/powerpoint/2010/main" val="3994563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pPr defTabSz="957468">
              <a:defRPr/>
            </a:pPr>
            <a:r>
              <a:rPr lang="en-US" dirty="0" smtClean="0"/>
              <a:t>The 45</a:t>
            </a:r>
            <a:r>
              <a:rPr lang="en-US" baseline="30000" dirty="0" smtClean="0"/>
              <a:t>th</a:t>
            </a:r>
            <a:r>
              <a:rPr lang="en-US" baseline="0" dirty="0" smtClean="0"/>
              <a:t> Weather Squadron Launch Weather Team evaluates the Launch Commit Criteria.  The Launch Weather Officer reports this criteria status to the Range and the User.  If any Launch Weather Officer on the team is NO-GO, then the team is NO-GO.  All Launch Weather Officer team members must agree to return to a GO status with final approval from the LWC.  The team must be CLEARLY CONVINCED weather criteria are not violated to be GO.</a:t>
            </a:r>
            <a:endParaRPr lang="en-US" dirty="0" smtClean="0"/>
          </a:p>
          <a:p>
            <a:endParaRPr lang="en-US" dirty="0" smtClean="0"/>
          </a:p>
        </p:txBody>
      </p:sp>
    </p:spTree>
    <p:extLst>
      <p:ext uri="{BB962C8B-B14F-4D97-AF65-F5344CB8AC3E}">
        <p14:creationId xmlns:p14="http://schemas.microsoft.com/office/powerpoint/2010/main" val="3877729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provide our status to the Range Team and also the ULA launch team– hopefully we are GO FOR LAUNCH!!!</a:t>
            </a:r>
            <a:endParaRPr lang="en-US" dirty="0"/>
          </a:p>
        </p:txBody>
      </p:sp>
    </p:spTree>
    <p:extLst>
      <p:ext uri="{BB962C8B-B14F-4D97-AF65-F5344CB8AC3E}">
        <p14:creationId xmlns:p14="http://schemas.microsoft.com/office/powerpoint/2010/main" val="3266200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975361" y="4561226"/>
            <a:ext cx="5362787" cy="4320213"/>
          </a:xfrm>
          <a:noFill/>
          <a:ln w="9525"/>
        </p:spPr>
        <p:txBody>
          <a:bodyPr lIns="97990" tIns="47305" rIns="97990" bIns="47305"/>
          <a:lstStyle/>
          <a:p>
            <a:pPr>
              <a:lnSpc>
                <a:spcPct val="87000"/>
              </a:lnSpc>
            </a:pPr>
            <a:r>
              <a:rPr lang="en-US" dirty="0" smtClean="0"/>
              <a:t>How often does weather impact launch?  Almost</a:t>
            </a:r>
            <a:r>
              <a:rPr lang="en-US" baseline="0" dirty="0" smtClean="0"/>
              <a:t> 50% of scrubs are due to weather, and a quarter of countdowns are impacted by weather.</a:t>
            </a:r>
            <a:endParaRPr lang="en-US" dirty="0" smtClean="0"/>
          </a:p>
        </p:txBody>
      </p:sp>
      <p:sp>
        <p:nvSpPr>
          <p:cNvPr id="56323" name="Rectangle 3"/>
          <p:cNvSpPr>
            <a:spLocks noGrp="1" noRot="1" noChangeAspect="1" noChangeArrowheads="1" noTextEdit="1"/>
          </p:cNvSpPr>
          <p:nvPr>
            <p:ph type="sldImg"/>
          </p:nvPr>
        </p:nvSpPr>
        <p:spPr>
          <a:xfrm>
            <a:off x="469900" y="723900"/>
            <a:ext cx="6376988" cy="3587750"/>
          </a:xfrm>
          <a:ln cap="flat"/>
        </p:spPr>
      </p:sp>
    </p:spTree>
    <p:extLst>
      <p:ext uri="{BB962C8B-B14F-4D97-AF65-F5344CB8AC3E}">
        <p14:creationId xmlns:p14="http://schemas.microsoft.com/office/powerpoint/2010/main" val="2015889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958427" y="6194217"/>
            <a:ext cx="5381413" cy="3018411"/>
          </a:xfrm>
          <a:noFill/>
          <a:ln w="9525"/>
        </p:spPr>
        <p:txBody>
          <a:bodyPr lIns="99671" tIns="48117" rIns="99671" bIns="48117"/>
          <a:lstStyle/>
          <a:p>
            <a:pPr>
              <a:lnSpc>
                <a:spcPct val="87000"/>
              </a:lnSpc>
              <a:buFontTx/>
              <a:buChar char="•"/>
            </a:pPr>
            <a:r>
              <a:rPr lang="en-US" dirty="0" smtClean="0"/>
              <a:t> Shown here are the primary launch vehicles we support</a:t>
            </a:r>
          </a:p>
          <a:p>
            <a:pPr lvl="1">
              <a:lnSpc>
                <a:spcPct val="87000"/>
              </a:lnSpc>
              <a:buFontTx/>
              <a:buChar char="•"/>
            </a:pPr>
            <a:r>
              <a:rPr lang="en-US" dirty="0" smtClean="0"/>
              <a:t> When Space Launch is mentioned, most people probably think of the Space Shuttle, but we support an array of unmanned rockets.</a:t>
            </a:r>
          </a:p>
          <a:p>
            <a:pPr>
              <a:lnSpc>
                <a:spcPct val="87000"/>
              </a:lnSpc>
              <a:buFontTx/>
              <a:buChar char="•"/>
            </a:pPr>
            <a:r>
              <a:rPr lang="en-US" dirty="0" smtClean="0"/>
              <a:t> This year we will reach about 21 launches</a:t>
            </a:r>
            <a:r>
              <a:rPr lang="en-US" baseline="0" dirty="0" smtClean="0"/>
              <a:t> by the end of December.</a:t>
            </a:r>
            <a:endParaRPr lang="en-US" dirty="0" smtClean="0"/>
          </a:p>
        </p:txBody>
      </p:sp>
      <p:sp>
        <p:nvSpPr>
          <p:cNvPr id="50179" name="Rectangle 3"/>
          <p:cNvSpPr>
            <a:spLocks noGrp="1" noRot="1" noChangeAspect="1" noChangeArrowheads="1" noTextEdit="1"/>
          </p:cNvSpPr>
          <p:nvPr>
            <p:ph type="sldImg"/>
          </p:nvPr>
        </p:nvSpPr>
        <p:spPr>
          <a:xfrm>
            <a:off x="-660400" y="723900"/>
            <a:ext cx="9447213" cy="5313363"/>
          </a:xfrm>
          <a:ln cap="flat"/>
        </p:spPr>
      </p:sp>
    </p:spTree>
    <p:extLst>
      <p:ext uri="{BB962C8B-B14F-4D97-AF65-F5344CB8AC3E}">
        <p14:creationId xmlns:p14="http://schemas.microsoft.com/office/powerpoint/2010/main" val="2330539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wrap this up with</a:t>
            </a:r>
            <a:r>
              <a:rPr lang="en-US" baseline="0" dirty="0" smtClean="0"/>
              <a:t> a photo of our 45</a:t>
            </a:r>
            <a:r>
              <a:rPr lang="en-US" baseline="30000" dirty="0" smtClean="0"/>
              <a:t>th</a:t>
            </a:r>
            <a:r>
              <a:rPr lang="en-US" baseline="0" dirty="0" smtClean="0"/>
              <a:t> Weather Squadron team.  From the time the vehicle components arrive to the time they launch (and possibly land), our team is ready to support all operations!  We are a mix of military and civilians, with the military providing breadth of knowledge they bring from their experience at other locations, and the civilians providing depth of knowledge, being involved in a launch program for the long term.  I am proud and lucky to be part of this amazing team!</a:t>
            </a:r>
            <a:endParaRPr lang="en-US" dirty="0"/>
          </a:p>
        </p:txBody>
      </p:sp>
    </p:spTree>
    <p:extLst>
      <p:ext uri="{BB962C8B-B14F-4D97-AF65-F5344CB8AC3E}">
        <p14:creationId xmlns:p14="http://schemas.microsoft.com/office/powerpoint/2010/main" val="270728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469900" y="727075"/>
            <a:ext cx="6376988" cy="3586163"/>
          </a:xfrm>
          <a:ln cap="flat"/>
        </p:spPr>
      </p:sp>
      <p:sp>
        <p:nvSpPr>
          <p:cNvPr id="84995" name="Rectangle 3"/>
          <p:cNvSpPr>
            <a:spLocks noGrp="1" noChangeArrowheads="1"/>
          </p:cNvSpPr>
          <p:nvPr>
            <p:ph type="body" idx="1"/>
          </p:nvPr>
        </p:nvSpPr>
        <p:spPr>
          <a:noFill/>
          <a:ln w="9525"/>
        </p:spPr>
        <p:txBody>
          <a:bodyPr/>
          <a:lstStyle/>
          <a:p>
            <a:pPr>
              <a:lnSpc>
                <a:spcPct val="87000"/>
              </a:lnSpc>
            </a:pPr>
            <a:r>
              <a:rPr lang="en-US" dirty="0" smtClean="0"/>
              <a:t>Review latest launch forecast and then see if there are questions.</a:t>
            </a:r>
          </a:p>
        </p:txBody>
      </p:sp>
    </p:spTree>
    <p:extLst>
      <p:ext uri="{BB962C8B-B14F-4D97-AF65-F5344CB8AC3E}">
        <p14:creationId xmlns:p14="http://schemas.microsoft.com/office/powerpoint/2010/main" val="420609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958427" y="6194217"/>
            <a:ext cx="5381413" cy="3018411"/>
          </a:xfrm>
          <a:noFill/>
          <a:ln w="9525"/>
        </p:spPr>
        <p:txBody>
          <a:bodyPr lIns="99671" tIns="48117" rIns="99671" bIns="48117"/>
          <a:lstStyle/>
          <a:p>
            <a:pPr>
              <a:lnSpc>
                <a:spcPct val="87000"/>
              </a:lnSpc>
              <a:buFontTx/>
              <a:buNone/>
            </a:pPr>
            <a:r>
              <a:rPr lang="en-US" dirty="0" smtClean="0"/>
              <a:t>We</a:t>
            </a:r>
            <a:r>
              <a:rPr lang="en-US" baseline="0" dirty="0" smtClean="0"/>
              <a:t> were going to launch November 4</a:t>
            </a:r>
            <a:r>
              <a:rPr lang="en-US" baseline="30000" dirty="0" smtClean="0"/>
              <a:t>th</a:t>
            </a:r>
            <a:r>
              <a:rPr lang="en-US" baseline="0" dirty="0" smtClean="0"/>
              <a:t>………</a:t>
            </a:r>
            <a:endParaRPr lang="en-US" dirty="0" smtClean="0"/>
          </a:p>
        </p:txBody>
      </p:sp>
      <p:sp>
        <p:nvSpPr>
          <p:cNvPr id="50179" name="Rectangle 3"/>
          <p:cNvSpPr>
            <a:spLocks noGrp="1" noRot="1" noChangeAspect="1" noChangeArrowheads="1" noTextEdit="1"/>
          </p:cNvSpPr>
          <p:nvPr>
            <p:ph type="sldImg"/>
          </p:nvPr>
        </p:nvSpPr>
        <p:spPr>
          <a:xfrm>
            <a:off x="-660400" y="723900"/>
            <a:ext cx="9447213" cy="5313363"/>
          </a:xfrm>
          <a:ln cap="flat"/>
        </p:spPr>
      </p:sp>
    </p:spTree>
    <p:extLst>
      <p:ext uri="{BB962C8B-B14F-4D97-AF65-F5344CB8AC3E}">
        <p14:creationId xmlns:p14="http://schemas.microsoft.com/office/powerpoint/2010/main" val="159946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958427" y="6194217"/>
            <a:ext cx="5381413" cy="3018411"/>
          </a:xfrm>
          <a:noFill/>
          <a:ln w="9525"/>
        </p:spPr>
        <p:txBody>
          <a:bodyPr lIns="99671" tIns="48117" rIns="99671" bIns="48117"/>
          <a:lstStyle/>
          <a:p>
            <a:pPr>
              <a:lnSpc>
                <a:spcPct val="87000"/>
              </a:lnSpc>
              <a:buFontTx/>
              <a:buNone/>
            </a:pPr>
            <a:r>
              <a:rPr lang="en-US" dirty="0" smtClean="0"/>
              <a:t>But then Hurricane</a:t>
            </a:r>
            <a:r>
              <a:rPr lang="en-US" baseline="0" dirty="0" smtClean="0"/>
              <a:t> Matthew developed in the Caribbean…so the 45 WS provided hurricane support to ULA.</a:t>
            </a:r>
          </a:p>
          <a:p>
            <a:pPr marL="299209" indent="-299209">
              <a:lnSpc>
                <a:spcPct val="87000"/>
              </a:lnSpc>
              <a:buFontTx/>
              <a:buChar char="-"/>
            </a:pPr>
            <a:r>
              <a:rPr lang="en-US" baseline="0" dirty="0" smtClean="0"/>
              <a:t>Daily updates, more frequent as the storm approached until we shut down and evacuated.</a:t>
            </a:r>
          </a:p>
          <a:p>
            <a:pPr marL="299209" indent="-299209">
              <a:lnSpc>
                <a:spcPct val="87000"/>
              </a:lnSpc>
              <a:buFontTx/>
              <a:buChar char="-"/>
            </a:pPr>
            <a:r>
              <a:rPr lang="en-US" baseline="0" dirty="0" smtClean="0"/>
              <a:t>NHC Forecasts and what it means to us</a:t>
            </a:r>
          </a:p>
          <a:p>
            <a:pPr marL="299209" indent="-299209">
              <a:lnSpc>
                <a:spcPct val="87000"/>
              </a:lnSpc>
              <a:buFontTx/>
              <a:buChar char="-"/>
            </a:pPr>
            <a:r>
              <a:rPr lang="en-US" baseline="0" dirty="0" smtClean="0"/>
              <a:t>Impacts to the Space Coast</a:t>
            </a:r>
          </a:p>
        </p:txBody>
      </p:sp>
      <p:sp>
        <p:nvSpPr>
          <p:cNvPr id="50179" name="Rectangle 3"/>
          <p:cNvSpPr>
            <a:spLocks noGrp="1" noRot="1" noChangeAspect="1" noChangeArrowheads="1" noTextEdit="1"/>
          </p:cNvSpPr>
          <p:nvPr>
            <p:ph type="sldImg"/>
          </p:nvPr>
        </p:nvSpPr>
        <p:spPr>
          <a:xfrm>
            <a:off x="-660400" y="723900"/>
            <a:ext cx="9447213" cy="5313363"/>
          </a:xfrm>
          <a:ln cap="flat"/>
        </p:spPr>
      </p:sp>
    </p:spTree>
    <p:extLst>
      <p:ext uri="{BB962C8B-B14F-4D97-AF65-F5344CB8AC3E}">
        <p14:creationId xmlns:p14="http://schemas.microsoft.com/office/powerpoint/2010/main" val="3059278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nSpc>
                <a:spcPct val="80000"/>
              </a:lnSpc>
            </a:pPr>
            <a:r>
              <a:rPr lang="en-US" dirty="0"/>
              <a:t>During hurricane season, we monitor the tropics for the potential a tropical cyclone will threaten the Florida Spaceport </a:t>
            </a:r>
          </a:p>
          <a:p>
            <a:pPr>
              <a:lnSpc>
                <a:spcPct val="80000"/>
              </a:lnSpc>
            </a:pPr>
            <a:r>
              <a:rPr lang="en-US" dirty="0"/>
              <a:t>Our </a:t>
            </a:r>
            <a:r>
              <a:rPr lang="en-US" dirty="0" smtClean="0"/>
              <a:t>forecasters and Launch Weather Officers </a:t>
            </a:r>
            <a:r>
              <a:rPr lang="en-US" dirty="0"/>
              <a:t>also listen to daily hurricane center discussions.</a:t>
            </a:r>
          </a:p>
          <a:p>
            <a:pPr>
              <a:lnSpc>
                <a:spcPct val="80000"/>
              </a:lnSpc>
            </a:pPr>
            <a:r>
              <a:rPr lang="en-US" dirty="0"/>
              <a:t>Launch Weather Officers brief the launch customers daily on the tropical activity.</a:t>
            </a:r>
          </a:p>
          <a:p>
            <a:pPr>
              <a:lnSpc>
                <a:spcPct val="80000"/>
              </a:lnSpc>
            </a:pPr>
            <a:endParaRPr lang="en-US" dirty="0"/>
          </a:p>
          <a:p>
            <a:pPr>
              <a:lnSpc>
                <a:spcPct val="80000"/>
              </a:lnSpc>
            </a:pPr>
            <a:r>
              <a:rPr lang="en-US" dirty="0"/>
              <a:t>If a storm develops, our squadron sends the NHC advisories to customers via Email, and we also post it on our web page.  </a:t>
            </a:r>
          </a:p>
          <a:p>
            <a:pPr>
              <a:lnSpc>
                <a:spcPct val="80000"/>
              </a:lnSpc>
            </a:pPr>
            <a:endParaRPr lang="en-US" dirty="0"/>
          </a:p>
          <a:p>
            <a:pPr>
              <a:lnSpc>
                <a:spcPct val="80000"/>
              </a:lnSpc>
            </a:pPr>
            <a:r>
              <a:rPr lang="en-US" dirty="0"/>
              <a:t>If a storm becomes a threat to our the spaceport, our squadron commander informs the 45</a:t>
            </a:r>
            <a:r>
              <a:rPr lang="en-US" baseline="30000" dirty="0"/>
              <a:t>th</a:t>
            </a:r>
            <a:r>
              <a:rPr lang="en-US" dirty="0"/>
              <a:t> </a:t>
            </a:r>
            <a:r>
              <a:rPr lang="en-US" dirty="0" smtClean="0"/>
              <a:t>Space Wing </a:t>
            </a:r>
            <a:r>
              <a:rPr lang="en-US" dirty="0"/>
              <a:t>Commander.  Our squadron also coordinates with the KSC Weather office </a:t>
            </a:r>
            <a:r>
              <a:rPr lang="en-US" dirty="0" smtClean="0"/>
              <a:t>and Emergency Managers who inform </a:t>
            </a:r>
            <a:r>
              <a:rPr lang="en-US" dirty="0"/>
              <a:t>the KSC Center director.</a:t>
            </a:r>
          </a:p>
          <a:p>
            <a:pPr>
              <a:lnSpc>
                <a:spcPct val="80000"/>
              </a:lnSpc>
            </a:pPr>
            <a:endParaRPr lang="en-US" dirty="0"/>
          </a:p>
          <a:p>
            <a:pPr>
              <a:lnSpc>
                <a:spcPct val="80000"/>
              </a:lnSpc>
            </a:pPr>
            <a:r>
              <a:rPr lang="en-US" dirty="0"/>
              <a:t>The 45</a:t>
            </a:r>
            <a:r>
              <a:rPr lang="en-US" baseline="30000" dirty="0"/>
              <a:t>th</a:t>
            </a:r>
            <a:r>
              <a:rPr lang="en-US" dirty="0"/>
              <a:t> Space Wing Commander and KSC Center Director will </a:t>
            </a:r>
            <a:r>
              <a:rPr lang="en-US" dirty="0" smtClean="0"/>
              <a:t>coordinate </a:t>
            </a:r>
            <a:r>
              <a:rPr lang="en-US" dirty="0"/>
              <a:t>actions.  </a:t>
            </a:r>
            <a:r>
              <a:rPr lang="en-US" dirty="0" smtClean="0"/>
              <a:t>Each </a:t>
            </a:r>
            <a:r>
              <a:rPr lang="en-US" dirty="0"/>
              <a:t>will declare a hurricane condition if necessary.</a:t>
            </a:r>
          </a:p>
          <a:p>
            <a:pPr>
              <a:lnSpc>
                <a:spcPct val="80000"/>
              </a:lnSpc>
            </a:pPr>
            <a:endParaRPr lang="en-US" dirty="0"/>
          </a:p>
          <a:p>
            <a:pPr>
              <a:lnSpc>
                <a:spcPct val="80000"/>
              </a:lnSpc>
            </a:pPr>
            <a:endParaRPr lang="en-US" dirty="0"/>
          </a:p>
          <a:p>
            <a:pPr>
              <a:lnSpc>
                <a:spcPct val="80000"/>
              </a:lnSpc>
            </a:pPr>
            <a:endParaRPr lang="en-US" dirty="0"/>
          </a:p>
          <a:p>
            <a:pPr>
              <a:lnSpc>
                <a:spcPct val="80000"/>
              </a:lnSpc>
            </a:pPr>
            <a:endParaRPr lang="en-US" dirty="0"/>
          </a:p>
        </p:txBody>
      </p:sp>
    </p:spTree>
    <p:extLst>
      <p:ext uri="{BB962C8B-B14F-4D97-AF65-F5344CB8AC3E}">
        <p14:creationId xmlns:p14="http://schemas.microsoft.com/office/powerpoint/2010/main" val="327736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Wednesday, 5 October, the NHC forecast for Matthew was rather bleak for the Space Coast, and the 45</a:t>
            </a:r>
            <a:r>
              <a:rPr lang="en-US" baseline="30000" dirty="0" smtClean="0"/>
              <a:t>th</a:t>
            </a:r>
            <a:r>
              <a:rPr lang="en-US" baseline="0" dirty="0" smtClean="0"/>
              <a:t> Space Wing and it’s customers were preparing for a direct hit from a major hurricane.</a:t>
            </a:r>
            <a:endParaRPr lang="en-US" dirty="0"/>
          </a:p>
        </p:txBody>
      </p:sp>
    </p:spTree>
    <p:extLst>
      <p:ext uri="{BB962C8B-B14F-4D97-AF65-F5344CB8AC3E}">
        <p14:creationId xmlns:p14="http://schemas.microsoft.com/office/powerpoint/2010/main" val="327999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Hurricane Matthew skirted us just offshore from Cocoa Beach, with the outer-eye wall impacting the tip of the Cape and KSC.  There was damage to facilities and ground support hardware.</a:t>
            </a:r>
            <a:endParaRPr lang="en-US" dirty="0"/>
          </a:p>
        </p:txBody>
      </p:sp>
    </p:spTree>
    <p:extLst>
      <p:ext uri="{BB962C8B-B14F-4D97-AF65-F5344CB8AC3E}">
        <p14:creationId xmlns:p14="http://schemas.microsoft.com/office/powerpoint/2010/main" val="187647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a:t>
            </a:r>
            <a:r>
              <a:rPr lang="en-US" baseline="0" dirty="0" smtClean="0"/>
              <a:t> force winds impacted the coast.</a:t>
            </a:r>
            <a:endParaRPr lang="en-US" dirty="0"/>
          </a:p>
        </p:txBody>
      </p:sp>
    </p:spTree>
    <p:extLst>
      <p:ext uri="{BB962C8B-B14F-4D97-AF65-F5344CB8AC3E}">
        <p14:creationId xmlns:p14="http://schemas.microsoft.com/office/powerpoint/2010/main" val="40124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bwMode="auto">
          <a:xfrm>
            <a:off x="10269416" y="6629400"/>
            <a:ext cx="1922584"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Times New Roman" pitchFamily="18" charset="0"/>
            </a:endParaRPr>
          </a:p>
        </p:txBody>
      </p:sp>
    </p:spTree>
    <p:extLst>
      <p:ext uri="{BB962C8B-B14F-4D97-AF65-F5344CB8AC3E}">
        <p14:creationId xmlns:p14="http://schemas.microsoft.com/office/powerpoint/2010/main" val="3282884231"/>
      </p:ext>
    </p:extLst>
  </p:cSld>
  <p:clrMapOvr>
    <a:masterClrMapping/>
  </p:clrMapOvr>
  <p:transition spd="slow">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bwMode="auto">
          <a:xfrm>
            <a:off x="10269416" y="6629400"/>
            <a:ext cx="1922584"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Times New Roman" pitchFamily="18" charset="0"/>
            </a:endParaRPr>
          </a:p>
        </p:txBody>
      </p:sp>
    </p:spTree>
    <p:extLst>
      <p:ext uri="{BB962C8B-B14F-4D97-AF65-F5344CB8AC3E}">
        <p14:creationId xmlns:p14="http://schemas.microsoft.com/office/powerpoint/2010/main" val="453652444"/>
      </p:ext>
    </p:extLst>
  </p:cSld>
  <p:clrMapOvr>
    <a:masterClrMapping/>
  </p:clrMapOvr>
  <p:transition spd="slow">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613" y="1010508"/>
            <a:ext cx="10363200" cy="4114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72147765"/>
      </p:ext>
    </p:extLst>
  </p:cSld>
  <p:clrMapOvr>
    <a:masterClrMapping/>
  </p:clrMapOvr>
  <p:transition spd="slow">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spd="slow">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bwMode="auto">
          <a:xfrm>
            <a:off x="10269416" y="6629400"/>
            <a:ext cx="1922584"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Times New Roman" pitchFamily="18" charset="0"/>
            </a:endParaRPr>
          </a:p>
        </p:txBody>
      </p:sp>
    </p:spTree>
  </p:cSld>
  <p:clrMapOvr>
    <a:masterClrMapping/>
  </p:clrMapOvr>
  <p:transition spd="slow">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random/>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p:random/>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bwMode="auto">
          <a:xfrm>
            <a:off x="10257693" y="6629400"/>
            <a:ext cx="1934308"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Times New Roman" pitchFamily="18" charset="0"/>
            </a:endParaRPr>
          </a:p>
        </p:txBody>
      </p:sp>
    </p:spTree>
  </p:cSld>
  <p:clrMapOvr>
    <a:masterClrMapping/>
  </p:clrMapOvr>
  <p:transition spd="slow">
    <p:random/>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cSld>
  <p:clrMapOvr>
    <a:masterClrMapping/>
  </p:clrMapOvr>
  <p:transition spd="slow">
    <p:random/>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10257693" y="6629400"/>
            <a:ext cx="1934308"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Times New Roman" pitchFamily="18" charset="0"/>
            </a:endParaRPr>
          </a:p>
        </p:txBody>
      </p:sp>
    </p:spTree>
  </p:cSld>
  <p:clrMapOvr>
    <a:masterClrMapping/>
  </p:clrMapOvr>
  <p:transition spd="slow">
    <p:random/>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transition spd="slow">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cSld>
  <p:clrMapOvr>
    <a:masterClrMapping/>
  </p:clrMapOvr>
  <p:transition spd="slow">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10269416" y="6629400"/>
            <a:ext cx="1922584"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Times New Roman" pitchFamily="18" charset="0"/>
            </a:endParaRPr>
          </a:p>
        </p:txBody>
      </p:sp>
    </p:spTree>
  </p:cSld>
  <p:clrMapOvr>
    <a:masterClrMapping/>
  </p:clrMapOvr>
  <p:transition spd="slow">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ChangeArrowheads="1"/>
          </p:cNvSpPr>
          <p:nvPr/>
        </p:nvSpPr>
        <p:spPr bwMode="auto">
          <a:xfrm>
            <a:off x="10206567" y="6623050"/>
            <a:ext cx="1968500" cy="228600"/>
          </a:xfrm>
          <a:prstGeom prst="rect">
            <a:avLst/>
          </a:prstGeom>
          <a:noFill/>
          <a:ln w="12700">
            <a:noFill/>
            <a:miter lim="800000"/>
            <a:headEnd/>
            <a:tailEnd/>
          </a:ln>
          <a:effectLst/>
        </p:spPr>
        <p:txBody>
          <a:bodyPr wrap="none" anchor="ctr"/>
          <a:lstStyle/>
          <a:p>
            <a:pPr>
              <a:defRPr/>
            </a:pPr>
            <a:endParaRPr lang="en-US" sz="2400"/>
          </a:p>
        </p:txBody>
      </p:sp>
      <p:grpSp>
        <p:nvGrpSpPr>
          <p:cNvPr id="6147" name="Group 20"/>
          <p:cNvGrpSpPr>
            <a:grpSpLocks/>
          </p:cNvGrpSpPr>
          <p:nvPr/>
        </p:nvGrpSpPr>
        <p:grpSpPr bwMode="auto">
          <a:xfrm>
            <a:off x="0" y="862013"/>
            <a:ext cx="12192000" cy="179387"/>
            <a:chOff x="8" y="543"/>
            <a:chExt cx="5696" cy="121"/>
          </a:xfrm>
        </p:grpSpPr>
        <p:sp>
          <p:nvSpPr>
            <p:cNvPr id="1045" name="Rectangle 21"/>
            <p:cNvSpPr>
              <a:spLocks noChangeArrowheads="1"/>
            </p:cNvSpPr>
            <p:nvPr/>
          </p:nvSpPr>
          <p:spPr bwMode="auto">
            <a:xfrm>
              <a:off x="3931" y="543"/>
              <a:ext cx="244"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6" name="Rectangle 22"/>
            <p:cNvSpPr>
              <a:spLocks noChangeArrowheads="1"/>
            </p:cNvSpPr>
            <p:nvPr/>
          </p:nvSpPr>
          <p:spPr bwMode="auto">
            <a:xfrm>
              <a:off x="4218" y="543"/>
              <a:ext cx="222"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7" name="Rectangle 23"/>
            <p:cNvSpPr>
              <a:spLocks noChangeArrowheads="1"/>
            </p:cNvSpPr>
            <p:nvPr/>
          </p:nvSpPr>
          <p:spPr bwMode="auto">
            <a:xfrm>
              <a:off x="4478" y="543"/>
              <a:ext cx="191"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8" name="Rectangle 24"/>
            <p:cNvSpPr>
              <a:spLocks noChangeArrowheads="1"/>
            </p:cNvSpPr>
            <p:nvPr/>
          </p:nvSpPr>
          <p:spPr bwMode="auto">
            <a:xfrm>
              <a:off x="4713" y="543"/>
              <a:ext cx="167"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9" name="Rectangle 25"/>
            <p:cNvSpPr>
              <a:spLocks noChangeArrowheads="1"/>
            </p:cNvSpPr>
            <p:nvPr/>
          </p:nvSpPr>
          <p:spPr bwMode="auto">
            <a:xfrm>
              <a:off x="4923" y="543"/>
              <a:ext cx="142"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0" name="Rectangle 26"/>
            <p:cNvSpPr>
              <a:spLocks noChangeArrowheads="1"/>
            </p:cNvSpPr>
            <p:nvPr/>
          </p:nvSpPr>
          <p:spPr bwMode="auto">
            <a:xfrm>
              <a:off x="5106" y="543"/>
              <a:ext cx="133"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1" name="Rectangle 27"/>
            <p:cNvSpPr>
              <a:spLocks noChangeArrowheads="1"/>
            </p:cNvSpPr>
            <p:nvPr/>
          </p:nvSpPr>
          <p:spPr bwMode="auto">
            <a:xfrm>
              <a:off x="8" y="543"/>
              <a:ext cx="3879"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2" name="Rectangle 28"/>
            <p:cNvSpPr>
              <a:spLocks noChangeArrowheads="1"/>
            </p:cNvSpPr>
            <p:nvPr/>
          </p:nvSpPr>
          <p:spPr bwMode="auto">
            <a:xfrm>
              <a:off x="5621" y="543"/>
              <a:ext cx="33"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3" name="Rectangle 29"/>
            <p:cNvSpPr>
              <a:spLocks noChangeArrowheads="1"/>
            </p:cNvSpPr>
            <p:nvPr/>
          </p:nvSpPr>
          <p:spPr bwMode="auto">
            <a:xfrm>
              <a:off x="5520" y="543"/>
              <a:ext cx="59"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4" name="Rectangle 30"/>
            <p:cNvSpPr>
              <a:spLocks noChangeArrowheads="1"/>
            </p:cNvSpPr>
            <p:nvPr/>
          </p:nvSpPr>
          <p:spPr bwMode="auto">
            <a:xfrm>
              <a:off x="5400" y="543"/>
              <a:ext cx="60"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5" name="Rectangle 31"/>
            <p:cNvSpPr>
              <a:spLocks noChangeArrowheads="1"/>
            </p:cNvSpPr>
            <p:nvPr/>
          </p:nvSpPr>
          <p:spPr bwMode="auto">
            <a:xfrm>
              <a:off x="5265" y="543"/>
              <a:ext cx="92"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6" name="Rectangle 32"/>
            <p:cNvSpPr>
              <a:spLocks noChangeArrowheads="1"/>
            </p:cNvSpPr>
            <p:nvPr/>
          </p:nvSpPr>
          <p:spPr bwMode="auto">
            <a:xfrm>
              <a:off x="5695" y="543"/>
              <a:ext cx="9" cy="121"/>
            </a:xfrm>
            <a:prstGeom prst="rect">
              <a:avLst/>
            </a:prstGeom>
            <a:solidFill>
              <a:srgbClr val="00279F"/>
            </a:solidFill>
            <a:ln w="9525">
              <a:noFill/>
              <a:miter lim="800000"/>
              <a:headEnd/>
              <a:tailEnd/>
            </a:ln>
            <a:effectLst/>
          </p:spPr>
          <p:txBody>
            <a:bodyPr wrap="none" anchor="ctr"/>
            <a:lstStyle/>
            <a:p>
              <a:pPr>
                <a:defRPr/>
              </a:pPr>
              <a:endParaRPr lang="en-US" sz="2400"/>
            </a:p>
          </p:txBody>
        </p:sp>
      </p:grpSp>
      <p:pic>
        <p:nvPicPr>
          <p:cNvPr id="18" name="Picture 33" descr="45WSMALL"/>
          <p:cNvPicPr>
            <a:picLocks noChangeAspect="1" noChangeArrowheads="1"/>
          </p:cNvPicPr>
          <p:nvPr userDrawn="1"/>
        </p:nvPicPr>
        <p:blipFill>
          <a:blip r:embed="rId16"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 id="2147483690" r:id="rId14"/>
  </p:sldLayoutIdLst>
  <p:transition spd="slow">
    <p:random/>
  </p:transition>
  <p:timing>
    <p:tnLst>
      <p:par>
        <p:cTn id="1" dur="indefinite" restart="never" nodeType="tmRoot"/>
      </p:par>
    </p:tnLst>
  </p:timing>
  <p:txStyles>
    <p:titleStyle>
      <a:lvl1pPr algn="l" rtl="0" eaLnBrk="0" fontAlgn="base" hangingPunct="0">
        <a:spcBef>
          <a:spcPct val="0"/>
        </a:spcBef>
        <a:spcAft>
          <a:spcPct val="0"/>
        </a:spcAft>
        <a:defRPr sz="3200" b="1" i="1">
          <a:solidFill>
            <a:srgbClr val="000000"/>
          </a:solidFill>
          <a:latin typeface="+mj-lt"/>
          <a:ea typeface="+mj-ea"/>
          <a:cs typeface="+mj-cs"/>
        </a:defRPr>
      </a:lvl1pPr>
      <a:lvl2pPr algn="l" rtl="0" eaLnBrk="0" fontAlgn="base" hangingPunct="0">
        <a:spcBef>
          <a:spcPct val="0"/>
        </a:spcBef>
        <a:spcAft>
          <a:spcPct val="0"/>
        </a:spcAft>
        <a:defRPr sz="3200" b="1" i="1">
          <a:solidFill>
            <a:srgbClr val="000000"/>
          </a:solidFill>
          <a:latin typeface="Times New Roman" pitchFamily="18" charset="0"/>
        </a:defRPr>
      </a:lvl2pPr>
      <a:lvl3pPr algn="l" rtl="0" eaLnBrk="0" fontAlgn="base" hangingPunct="0">
        <a:spcBef>
          <a:spcPct val="0"/>
        </a:spcBef>
        <a:spcAft>
          <a:spcPct val="0"/>
        </a:spcAft>
        <a:defRPr sz="3200" b="1" i="1">
          <a:solidFill>
            <a:srgbClr val="000000"/>
          </a:solidFill>
          <a:latin typeface="Times New Roman" pitchFamily="18" charset="0"/>
        </a:defRPr>
      </a:lvl3pPr>
      <a:lvl4pPr algn="l" rtl="0" eaLnBrk="0" fontAlgn="base" hangingPunct="0">
        <a:spcBef>
          <a:spcPct val="0"/>
        </a:spcBef>
        <a:spcAft>
          <a:spcPct val="0"/>
        </a:spcAft>
        <a:defRPr sz="3200" b="1" i="1">
          <a:solidFill>
            <a:srgbClr val="000000"/>
          </a:solidFill>
          <a:latin typeface="Times New Roman" pitchFamily="18" charset="0"/>
        </a:defRPr>
      </a:lvl4pPr>
      <a:lvl5pPr algn="l" rtl="0" eaLnBrk="0" fontAlgn="base" hangingPunct="0">
        <a:spcBef>
          <a:spcPct val="0"/>
        </a:spcBef>
        <a:spcAft>
          <a:spcPct val="0"/>
        </a:spcAft>
        <a:defRPr sz="3200" b="1" i="1">
          <a:solidFill>
            <a:srgbClr val="000000"/>
          </a:solidFill>
          <a:latin typeface="Times New Roman" pitchFamily="18" charset="0"/>
        </a:defRPr>
      </a:lvl5pPr>
      <a:lvl6pPr marL="457200" algn="l" rtl="0" eaLnBrk="0" fontAlgn="base" hangingPunct="0">
        <a:spcBef>
          <a:spcPct val="0"/>
        </a:spcBef>
        <a:spcAft>
          <a:spcPct val="0"/>
        </a:spcAft>
        <a:defRPr sz="3200" b="1" i="1">
          <a:solidFill>
            <a:srgbClr val="000000"/>
          </a:solidFill>
          <a:latin typeface="Times New Roman" pitchFamily="18" charset="0"/>
        </a:defRPr>
      </a:lvl6pPr>
      <a:lvl7pPr marL="914400" algn="l" rtl="0" eaLnBrk="0" fontAlgn="base" hangingPunct="0">
        <a:spcBef>
          <a:spcPct val="0"/>
        </a:spcBef>
        <a:spcAft>
          <a:spcPct val="0"/>
        </a:spcAft>
        <a:defRPr sz="3200" b="1" i="1">
          <a:solidFill>
            <a:srgbClr val="000000"/>
          </a:solidFill>
          <a:latin typeface="Times New Roman" pitchFamily="18" charset="0"/>
        </a:defRPr>
      </a:lvl7pPr>
      <a:lvl8pPr marL="1371600" algn="l" rtl="0" eaLnBrk="0" fontAlgn="base" hangingPunct="0">
        <a:spcBef>
          <a:spcPct val="0"/>
        </a:spcBef>
        <a:spcAft>
          <a:spcPct val="0"/>
        </a:spcAft>
        <a:defRPr sz="3200" b="1" i="1">
          <a:solidFill>
            <a:srgbClr val="000000"/>
          </a:solidFill>
          <a:latin typeface="Times New Roman" pitchFamily="18" charset="0"/>
        </a:defRPr>
      </a:lvl8pPr>
      <a:lvl9pPr marL="1828800" algn="l" rtl="0" eaLnBrk="0" fontAlgn="base" hangingPunct="0">
        <a:spcBef>
          <a:spcPct val="0"/>
        </a:spcBef>
        <a:spcAft>
          <a:spcPct val="0"/>
        </a:spcAft>
        <a:defRPr sz="3200" b="1" i="1">
          <a:solidFill>
            <a:srgbClr val="000000"/>
          </a:solidFill>
          <a:latin typeface="Times New Roman" pitchFamily="18" charset="0"/>
        </a:defRPr>
      </a:lvl9pPr>
    </p:titleStyle>
    <p:bodyStyle>
      <a:lvl1pPr marL="285750" indent="-285750" algn="l" rtl="0" eaLnBrk="0" fontAlgn="base" hangingPunct="0">
        <a:lnSpc>
          <a:spcPct val="87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87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87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87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87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87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87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ChangeArrowheads="1"/>
          </p:cNvSpPr>
          <p:nvPr/>
        </p:nvSpPr>
        <p:spPr bwMode="auto">
          <a:xfrm>
            <a:off x="10206567" y="6623050"/>
            <a:ext cx="1968500" cy="228600"/>
          </a:xfrm>
          <a:prstGeom prst="rect">
            <a:avLst/>
          </a:prstGeom>
          <a:noFill/>
          <a:ln w="12700">
            <a:noFill/>
            <a:miter lim="800000"/>
            <a:headEnd/>
            <a:tailEnd/>
          </a:ln>
          <a:effectLst/>
        </p:spPr>
        <p:txBody>
          <a:bodyPr wrap="none" anchor="ctr"/>
          <a:lstStyle/>
          <a:p>
            <a:pPr>
              <a:defRPr/>
            </a:pPr>
            <a:endParaRPr lang="en-US" sz="2400"/>
          </a:p>
        </p:txBody>
      </p:sp>
      <p:grpSp>
        <p:nvGrpSpPr>
          <p:cNvPr id="2" name="Group 20"/>
          <p:cNvGrpSpPr>
            <a:grpSpLocks/>
          </p:cNvGrpSpPr>
          <p:nvPr/>
        </p:nvGrpSpPr>
        <p:grpSpPr bwMode="auto">
          <a:xfrm>
            <a:off x="0" y="862013"/>
            <a:ext cx="12192000" cy="179387"/>
            <a:chOff x="8" y="543"/>
            <a:chExt cx="5696" cy="121"/>
          </a:xfrm>
        </p:grpSpPr>
        <p:sp>
          <p:nvSpPr>
            <p:cNvPr id="1045" name="Rectangle 21"/>
            <p:cNvSpPr>
              <a:spLocks noChangeArrowheads="1"/>
            </p:cNvSpPr>
            <p:nvPr/>
          </p:nvSpPr>
          <p:spPr bwMode="auto">
            <a:xfrm>
              <a:off x="3931" y="543"/>
              <a:ext cx="244"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6" name="Rectangle 22"/>
            <p:cNvSpPr>
              <a:spLocks noChangeArrowheads="1"/>
            </p:cNvSpPr>
            <p:nvPr/>
          </p:nvSpPr>
          <p:spPr bwMode="auto">
            <a:xfrm>
              <a:off x="4218" y="543"/>
              <a:ext cx="222"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7" name="Rectangle 23"/>
            <p:cNvSpPr>
              <a:spLocks noChangeArrowheads="1"/>
            </p:cNvSpPr>
            <p:nvPr/>
          </p:nvSpPr>
          <p:spPr bwMode="auto">
            <a:xfrm>
              <a:off x="4478" y="543"/>
              <a:ext cx="191"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8" name="Rectangle 24"/>
            <p:cNvSpPr>
              <a:spLocks noChangeArrowheads="1"/>
            </p:cNvSpPr>
            <p:nvPr/>
          </p:nvSpPr>
          <p:spPr bwMode="auto">
            <a:xfrm>
              <a:off x="4713" y="543"/>
              <a:ext cx="167"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49" name="Rectangle 25"/>
            <p:cNvSpPr>
              <a:spLocks noChangeArrowheads="1"/>
            </p:cNvSpPr>
            <p:nvPr/>
          </p:nvSpPr>
          <p:spPr bwMode="auto">
            <a:xfrm>
              <a:off x="4923" y="543"/>
              <a:ext cx="142"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0" name="Rectangle 26"/>
            <p:cNvSpPr>
              <a:spLocks noChangeArrowheads="1"/>
            </p:cNvSpPr>
            <p:nvPr/>
          </p:nvSpPr>
          <p:spPr bwMode="auto">
            <a:xfrm>
              <a:off x="5106" y="543"/>
              <a:ext cx="133"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1" name="Rectangle 27"/>
            <p:cNvSpPr>
              <a:spLocks noChangeArrowheads="1"/>
            </p:cNvSpPr>
            <p:nvPr/>
          </p:nvSpPr>
          <p:spPr bwMode="auto">
            <a:xfrm>
              <a:off x="8" y="543"/>
              <a:ext cx="3879"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2" name="Rectangle 28"/>
            <p:cNvSpPr>
              <a:spLocks noChangeArrowheads="1"/>
            </p:cNvSpPr>
            <p:nvPr/>
          </p:nvSpPr>
          <p:spPr bwMode="auto">
            <a:xfrm>
              <a:off x="5621" y="543"/>
              <a:ext cx="33"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3" name="Rectangle 29"/>
            <p:cNvSpPr>
              <a:spLocks noChangeArrowheads="1"/>
            </p:cNvSpPr>
            <p:nvPr/>
          </p:nvSpPr>
          <p:spPr bwMode="auto">
            <a:xfrm>
              <a:off x="5520" y="543"/>
              <a:ext cx="59"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4" name="Rectangle 30"/>
            <p:cNvSpPr>
              <a:spLocks noChangeArrowheads="1"/>
            </p:cNvSpPr>
            <p:nvPr/>
          </p:nvSpPr>
          <p:spPr bwMode="auto">
            <a:xfrm>
              <a:off x="5400" y="543"/>
              <a:ext cx="60"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5" name="Rectangle 31"/>
            <p:cNvSpPr>
              <a:spLocks noChangeArrowheads="1"/>
            </p:cNvSpPr>
            <p:nvPr/>
          </p:nvSpPr>
          <p:spPr bwMode="auto">
            <a:xfrm>
              <a:off x="5265" y="543"/>
              <a:ext cx="92" cy="121"/>
            </a:xfrm>
            <a:prstGeom prst="rect">
              <a:avLst/>
            </a:prstGeom>
            <a:solidFill>
              <a:srgbClr val="00279F"/>
            </a:solidFill>
            <a:ln w="9525">
              <a:noFill/>
              <a:miter lim="800000"/>
              <a:headEnd/>
              <a:tailEnd/>
            </a:ln>
            <a:effectLst/>
          </p:spPr>
          <p:txBody>
            <a:bodyPr wrap="none" anchor="ctr"/>
            <a:lstStyle/>
            <a:p>
              <a:pPr>
                <a:defRPr/>
              </a:pPr>
              <a:endParaRPr lang="en-US" sz="2400"/>
            </a:p>
          </p:txBody>
        </p:sp>
        <p:sp>
          <p:nvSpPr>
            <p:cNvPr id="1056" name="Rectangle 32"/>
            <p:cNvSpPr>
              <a:spLocks noChangeArrowheads="1"/>
            </p:cNvSpPr>
            <p:nvPr/>
          </p:nvSpPr>
          <p:spPr bwMode="auto">
            <a:xfrm>
              <a:off x="5695" y="543"/>
              <a:ext cx="9" cy="121"/>
            </a:xfrm>
            <a:prstGeom prst="rect">
              <a:avLst/>
            </a:prstGeom>
            <a:solidFill>
              <a:srgbClr val="00279F"/>
            </a:solidFill>
            <a:ln w="9525">
              <a:noFill/>
              <a:miter lim="800000"/>
              <a:headEnd/>
              <a:tailEnd/>
            </a:ln>
            <a:effectLst/>
          </p:spPr>
          <p:txBody>
            <a:bodyPr wrap="none" anchor="ctr"/>
            <a:lstStyle/>
            <a:p>
              <a:pPr>
                <a:defRPr/>
              </a:pPr>
              <a:endParaRPr lang="en-US" sz="2400"/>
            </a:p>
          </p:txBody>
        </p:sp>
      </p:grpSp>
      <p:pic>
        <p:nvPicPr>
          <p:cNvPr id="18" name="Picture 33" descr="45WSMALL"/>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
  </p:transition>
  <p:timing>
    <p:tnLst>
      <p:par>
        <p:cTn id="1" dur="indefinite" restart="never" nodeType="tmRoot"/>
      </p:par>
    </p:tnLst>
  </p:timing>
  <p:hf hdr="0" ftr="0" dt="0"/>
  <p:txStyles>
    <p:titleStyle>
      <a:lvl1pPr algn="l" rtl="0" eaLnBrk="0" fontAlgn="base" hangingPunct="0">
        <a:spcBef>
          <a:spcPct val="0"/>
        </a:spcBef>
        <a:spcAft>
          <a:spcPct val="0"/>
        </a:spcAft>
        <a:defRPr sz="3200" b="1" i="1">
          <a:solidFill>
            <a:srgbClr val="000000"/>
          </a:solidFill>
          <a:latin typeface="+mj-lt"/>
          <a:ea typeface="+mj-ea"/>
          <a:cs typeface="+mj-cs"/>
        </a:defRPr>
      </a:lvl1pPr>
      <a:lvl2pPr algn="l" rtl="0" eaLnBrk="0" fontAlgn="base" hangingPunct="0">
        <a:spcBef>
          <a:spcPct val="0"/>
        </a:spcBef>
        <a:spcAft>
          <a:spcPct val="0"/>
        </a:spcAft>
        <a:defRPr sz="3200" b="1" i="1">
          <a:solidFill>
            <a:srgbClr val="000000"/>
          </a:solidFill>
          <a:latin typeface="Times New Roman" pitchFamily="18" charset="0"/>
        </a:defRPr>
      </a:lvl2pPr>
      <a:lvl3pPr algn="l" rtl="0" eaLnBrk="0" fontAlgn="base" hangingPunct="0">
        <a:spcBef>
          <a:spcPct val="0"/>
        </a:spcBef>
        <a:spcAft>
          <a:spcPct val="0"/>
        </a:spcAft>
        <a:defRPr sz="3200" b="1" i="1">
          <a:solidFill>
            <a:srgbClr val="000000"/>
          </a:solidFill>
          <a:latin typeface="Times New Roman" pitchFamily="18" charset="0"/>
        </a:defRPr>
      </a:lvl3pPr>
      <a:lvl4pPr algn="l" rtl="0" eaLnBrk="0" fontAlgn="base" hangingPunct="0">
        <a:spcBef>
          <a:spcPct val="0"/>
        </a:spcBef>
        <a:spcAft>
          <a:spcPct val="0"/>
        </a:spcAft>
        <a:defRPr sz="3200" b="1" i="1">
          <a:solidFill>
            <a:srgbClr val="000000"/>
          </a:solidFill>
          <a:latin typeface="Times New Roman" pitchFamily="18" charset="0"/>
        </a:defRPr>
      </a:lvl4pPr>
      <a:lvl5pPr algn="l" rtl="0" eaLnBrk="0" fontAlgn="base" hangingPunct="0">
        <a:spcBef>
          <a:spcPct val="0"/>
        </a:spcBef>
        <a:spcAft>
          <a:spcPct val="0"/>
        </a:spcAft>
        <a:defRPr sz="3200" b="1" i="1">
          <a:solidFill>
            <a:srgbClr val="000000"/>
          </a:solidFill>
          <a:latin typeface="Times New Roman" pitchFamily="18" charset="0"/>
        </a:defRPr>
      </a:lvl5pPr>
      <a:lvl6pPr marL="457200" algn="l" rtl="0" eaLnBrk="0" fontAlgn="base" hangingPunct="0">
        <a:spcBef>
          <a:spcPct val="0"/>
        </a:spcBef>
        <a:spcAft>
          <a:spcPct val="0"/>
        </a:spcAft>
        <a:defRPr sz="3200" b="1" i="1">
          <a:solidFill>
            <a:srgbClr val="000000"/>
          </a:solidFill>
          <a:latin typeface="Times New Roman" pitchFamily="18" charset="0"/>
        </a:defRPr>
      </a:lvl6pPr>
      <a:lvl7pPr marL="914400" algn="l" rtl="0" eaLnBrk="0" fontAlgn="base" hangingPunct="0">
        <a:spcBef>
          <a:spcPct val="0"/>
        </a:spcBef>
        <a:spcAft>
          <a:spcPct val="0"/>
        </a:spcAft>
        <a:defRPr sz="3200" b="1" i="1">
          <a:solidFill>
            <a:srgbClr val="000000"/>
          </a:solidFill>
          <a:latin typeface="Times New Roman" pitchFamily="18" charset="0"/>
        </a:defRPr>
      </a:lvl7pPr>
      <a:lvl8pPr marL="1371600" algn="l" rtl="0" eaLnBrk="0" fontAlgn="base" hangingPunct="0">
        <a:spcBef>
          <a:spcPct val="0"/>
        </a:spcBef>
        <a:spcAft>
          <a:spcPct val="0"/>
        </a:spcAft>
        <a:defRPr sz="3200" b="1" i="1">
          <a:solidFill>
            <a:srgbClr val="000000"/>
          </a:solidFill>
          <a:latin typeface="Times New Roman" pitchFamily="18" charset="0"/>
        </a:defRPr>
      </a:lvl8pPr>
      <a:lvl9pPr marL="1828800" algn="l" rtl="0" eaLnBrk="0" fontAlgn="base" hangingPunct="0">
        <a:spcBef>
          <a:spcPct val="0"/>
        </a:spcBef>
        <a:spcAft>
          <a:spcPct val="0"/>
        </a:spcAft>
        <a:defRPr sz="3200" b="1" i="1">
          <a:solidFill>
            <a:srgbClr val="000000"/>
          </a:solidFill>
          <a:latin typeface="Times New Roman" pitchFamily="18" charset="0"/>
        </a:defRPr>
      </a:lvl9pPr>
    </p:titleStyle>
    <p:bodyStyle>
      <a:lvl1pPr marL="285750" indent="-285750" algn="l" rtl="0" eaLnBrk="0" fontAlgn="base" hangingPunct="0">
        <a:lnSpc>
          <a:spcPct val="87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87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87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87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87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87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87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87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87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oleObject" Target="../embeddings/Microsoft_Word_97_-_2003_Document1.doc"/><Relationship Id="rId18" Type="http://schemas.openxmlformats.org/officeDocument/2006/relationships/image" Target="../media/image52.jpeg"/><Relationship Id="rId3" Type="http://schemas.openxmlformats.org/officeDocument/2006/relationships/notesSlide" Target="../notesSlides/notesSlide15.xml"/><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1.jpeg"/><Relationship Id="rId2" Type="http://schemas.openxmlformats.org/officeDocument/2006/relationships/slideLayout" Target="../slideLayouts/slideLayout7.xml"/><Relationship Id="rId16" Type="http://schemas.openxmlformats.org/officeDocument/2006/relationships/image" Target="../media/image50.jpeg"/><Relationship Id="rId20" Type="http://schemas.openxmlformats.org/officeDocument/2006/relationships/image" Target="../media/image54.jpg"/><Relationship Id="rId1" Type="http://schemas.openxmlformats.org/officeDocument/2006/relationships/vmlDrawing" Target="../drawings/vmlDrawing1.v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wmf"/><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53.jpe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39.wmf"/></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17.xml"/><Relationship Id="rId16"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wmf"/><Relationship Id="rId14"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4.jpg"/></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4.png"/><Relationship Id="rId3" Type="http://schemas.openxmlformats.org/officeDocument/2006/relationships/image" Target="../media/image75.JPG"/><Relationship Id="rId7" Type="http://schemas.openxmlformats.org/officeDocument/2006/relationships/image" Target="../media/image79.jpeg"/><Relationship Id="rId12"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JP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g"/></Relationships>
</file>

<file path=ppt/slides/_rels/slide2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90.jpe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1.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pn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28.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4.jpg"/><Relationship Id="rId4" Type="http://schemas.openxmlformats.org/officeDocument/2006/relationships/image" Target="../media/image113.jp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6475"/>
            <a:ext cx="12192000" cy="7039262"/>
          </a:xfrm>
          <a:prstGeom prst="rect">
            <a:avLst/>
          </a:prstGeom>
        </p:spPr>
      </p:pic>
      <p:grpSp>
        <p:nvGrpSpPr>
          <p:cNvPr id="7172" name="Group 3"/>
          <p:cNvGrpSpPr>
            <a:grpSpLocks/>
          </p:cNvGrpSpPr>
          <p:nvPr/>
        </p:nvGrpSpPr>
        <p:grpSpPr bwMode="auto">
          <a:xfrm>
            <a:off x="2203450" y="0"/>
            <a:ext cx="908050" cy="6858000"/>
            <a:chOff x="428" y="8"/>
            <a:chExt cx="572" cy="4256"/>
          </a:xfrm>
        </p:grpSpPr>
        <p:sp>
          <p:nvSpPr>
            <p:cNvPr id="7178" name="Rectangle 4"/>
            <p:cNvSpPr>
              <a:spLocks noChangeArrowheads="1"/>
            </p:cNvSpPr>
            <p:nvPr/>
          </p:nvSpPr>
          <p:spPr bwMode="auto">
            <a:xfrm>
              <a:off x="428" y="2942"/>
              <a:ext cx="572" cy="178"/>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79" name="Rectangle 5"/>
            <p:cNvSpPr>
              <a:spLocks noChangeArrowheads="1"/>
            </p:cNvSpPr>
            <p:nvPr/>
          </p:nvSpPr>
          <p:spPr bwMode="auto">
            <a:xfrm>
              <a:off x="428" y="3155"/>
              <a:ext cx="572" cy="159"/>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0" name="Rectangle 6"/>
            <p:cNvSpPr>
              <a:spLocks noChangeArrowheads="1"/>
            </p:cNvSpPr>
            <p:nvPr/>
          </p:nvSpPr>
          <p:spPr bwMode="auto">
            <a:xfrm>
              <a:off x="428" y="3351"/>
              <a:ext cx="572" cy="138"/>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1" name="Rectangle 7"/>
            <p:cNvSpPr>
              <a:spLocks noChangeArrowheads="1"/>
            </p:cNvSpPr>
            <p:nvPr/>
          </p:nvSpPr>
          <p:spPr bwMode="auto">
            <a:xfrm>
              <a:off x="428" y="3527"/>
              <a:ext cx="572" cy="121"/>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2" name="Rectangle 8"/>
            <p:cNvSpPr>
              <a:spLocks noChangeArrowheads="1"/>
            </p:cNvSpPr>
            <p:nvPr/>
          </p:nvSpPr>
          <p:spPr bwMode="auto">
            <a:xfrm>
              <a:off x="428" y="3683"/>
              <a:ext cx="572" cy="103"/>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3" name="Rectangle 9"/>
            <p:cNvSpPr>
              <a:spLocks noChangeArrowheads="1"/>
            </p:cNvSpPr>
            <p:nvPr/>
          </p:nvSpPr>
          <p:spPr bwMode="auto">
            <a:xfrm>
              <a:off x="428" y="3820"/>
              <a:ext cx="572" cy="86"/>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4" name="Rectangle 10"/>
            <p:cNvSpPr>
              <a:spLocks noChangeArrowheads="1"/>
            </p:cNvSpPr>
            <p:nvPr/>
          </p:nvSpPr>
          <p:spPr bwMode="auto">
            <a:xfrm>
              <a:off x="428" y="8"/>
              <a:ext cx="572" cy="2897"/>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5" name="Rectangle 11"/>
            <p:cNvSpPr>
              <a:spLocks noChangeArrowheads="1"/>
            </p:cNvSpPr>
            <p:nvPr/>
          </p:nvSpPr>
          <p:spPr bwMode="auto">
            <a:xfrm>
              <a:off x="428" y="4206"/>
              <a:ext cx="572" cy="21"/>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6" name="Rectangle 12"/>
            <p:cNvSpPr>
              <a:spLocks noChangeArrowheads="1"/>
            </p:cNvSpPr>
            <p:nvPr/>
          </p:nvSpPr>
          <p:spPr bwMode="auto">
            <a:xfrm>
              <a:off x="428" y="4131"/>
              <a:ext cx="572" cy="40"/>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7" name="Rectangle 13"/>
            <p:cNvSpPr>
              <a:spLocks noChangeArrowheads="1"/>
            </p:cNvSpPr>
            <p:nvPr/>
          </p:nvSpPr>
          <p:spPr bwMode="auto">
            <a:xfrm>
              <a:off x="428" y="4040"/>
              <a:ext cx="572" cy="56"/>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8" name="Rectangle 14"/>
            <p:cNvSpPr>
              <a:spLocks noChangeArrowheads="1"/>
            </p:cNvSpPr>
            <p:nvPr/>
          </p:nvSpPr>
          <p:spPr bwMode="auto">
            <a:xfrm>
              <a:off x="428" y="3940"/>
              <a:ext cx="572" cy="65"/>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sp>
          <p:nvSpPr>
            <p:cNvPr id="7189" name="Rectangle 15"/>
            <p:cNvSpPr>
              <a:spLocks noChangeArrowheads="1"/>
            </p:cNvSpPr>
            <p:nvPr/>
          </p:nvSpPr>
          <p:spPr bwMode="auto">
            <a:xfrm>
              <a:off x="428" y="4261"/>
              <a:ext cx="572" cy="3"/>
            </a:xfrm>
            <a:prstGeom prst="rect">
              <a:avLst/>
            </a:prstGeom>
            <a:gradFill rotWithShape="0">
              <a:gsLst>
                <a:gs pos="0">
                  <a:srgbClr val="00124A"/>
                </a:gs>
                <a:gs pos="50000">
                  <a:srgbClr val="00279F"/>
                </a:gs>
                <a:gs pos="100000">
                  <a:srgbClr val="00124A"/>
                </a:gs>
              </a:gsLst>
              <a:lin ang="0" scaled="1"/>
            </a:gradFill>
            <a:ln w="25400">
              <a:noFill/>
              <a:miter lim="800000"/>
              <a:headEnd/>
              <a:tailEnd/>
            </a:ln>
          </p:spPr>
          <p:txBody>
            <a:bodyPr wrap="none" anchor="ctr"/>
            <a:lstStyle/>
            <a:p>
              <a:endParaRPr lang="en-US"/>
            </a:p>
          </p:txBody>
        </p:sp>
      </p:grpSp>
      <p:sp>
        <p:nvSpPr>
          <p:cNvPr id="7173" name="Rectangle 16"/>
          <p:cNvSpPr>
            <a:spLocks noChangeArrowheads="1"/>
          </p:cNvSpPr>
          <p:nvPr/>
        </p:nvSpPr>
        <p:spPr bwMode="auto">
          <a:xfrm>
            <a:off x="5397500" y="336098"/>
            <a:ext cx="7556500" cy="2068771"/>
          </a:xfrm>
          <a:prstGeom prst="rect">
            <a:avLst/>
          </a:prstGeom>
          <a:noFill/>
          <a:ln w="12700">
            <a:noFill/>
            <a:miter lim="800000"/>
            <a:headEnd/>
            <a:tailEnd/>
          </a:ln>
        </p:spPr>
        <p:txBody>
          <a:bodyPr lIns="90488" tIns="44450" rIns="90488" bIns="44450">
            <a:spAutoFit/>
          </a:bodyPr>
          <a:lstStyle/>
          <a:p>
            <a:pPr>
              <a:lnSpc>
                <a:spcPct val="80000"/>
              </a:lnSpc>
              <a:spcBef>
                <a:spcPct val="50000"/>
              </a:spcBef>
            </a:pPr>
            <a:r>
              <a:rPr lang="en-US" sz="3600" b="1" i="1" dirty="0"/>
              <a:t>45th Weather </a:t>
            </a:r>
            <a:r>
              <a:rPr lang="en-US" sz="3600" b="1" i="1" dirty="0" smtClean="0"/>
              <a:t>Squadron</a:t>
            </a:r>
            <a:r>
              <a:rPr lang="en-US" sz="3600" b="1" i="1" dirty="0"/>
              <a:t/>
            </a:r>
            <a:br>
              <a:rPr lang="en-US" sz="3600" b="1" i="1" dirty="0"/>
            </a:br>
            <a:r>
              <a:rPr lang="en-US" sz="3600" b="1" i="1" dirty="0"/>
              <a:t>Weather Support to Launch</a:t>
            </a:r>
            <a:endParaRPr lang="en-US" sz="3200" b="1" i="1" dirty="0"/>
          </a:p>
          <a:p>
            <a:pPr>
              <a:spcBef>
                <a:spcPts val="1800"/>
              </a:spcBef>
            </a:pPr>
            <a:r>
              <a:rPr lang="en-US" sz="2000" b="1" dirty="0">
                <a:latin typeface="Arial" charset="0"/>
              </a:rPr>
              <a:t>Kathy Winters</a:t>
            </a:r>
            <a:endParaRPr lang="en-US" sz="1800" b="1" dirty="0">
              <a:latin typeface="Arial" charset="0"/>
            </a:endParaRPr>
          </a:p>
          <a:p>
            <a:r>
              <a:rPr lang="en-US" sz="1600" b="1" dirty="0">
                <a:latin typeface="Arial" charset="0"/>
              </a:rPr>
              <a:t>45th Weather Squadron</a:t>
            </a:r>
          </a:p>
          <a:p>
            <a:r>
              <a:rPr lang="en-US" sz="1600" b="1" dirty="0">
                <a:latin typeface="Arial" charset="0"/>
              </a:rPr>
              <a:t>Launch Weather Officer</a:t>
            </a:r>
            <a:endParaRPr lang="en-US" sz="2000" b="1" dirty="0">
              <a:latin typeface="Arial" charset="0"/>
            </a:endParaRPr>
          </a:p>
        </p:txBody>
      </p:sp>
      <p:pic>
        <p:nvPicPr>
          <p:cNvPr id="7175" name="Picture 22" descr="45WSTRA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6401" y="152400"/>
            <a:ext cx="3432175" cy="36576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504977" y="1182263"/>
            <a:ext cx="5643017" cy="428322"/>
          </a:xfrm>
          <a:prstGeom prst="rect">
            <a:avLst/>
          </a:prstGeom>
          <a:noFill/>
          <a:ln w="12700">
            <a:noFill/>
            <a:miter lim="800000"/>
            <a:headEnd/>
            <a:tailEnd/>
          </a:ln>
        </p:spPr>
        <p:txBody>
          <a:bodyPr wrap="square" lIns="90488" tIns="44450" rIns="90488" bIns="44450">
            <a:spAutoFit/>
          </a:bodyPr>
          <a:lstStyle/>
          <a:p>
            <a:pPr lvl="1" algn="l">
              <a:spcBef>
                <a:spcPct val="30000"/>
              </a:spcBef>
            </a:pPr>
            <a:r>
              <a:rPr lang="en-US" sz="2200" b="1" dirty="0">
                <a:latin typeface="Arial" charset="0"/>
              </a:rPr>
              <a:t>  </a:t>
            </a:r>
            <a:r>
              <a:rPr lang="en-US" sz="2200" b="1" dirty="0" smtClean="0">
                <a:latin typeface="Arial" charset="0"/>
              </a:rPr>
              <a:t>Damage occurred to some facilities</a:t>
            </a:r>
            <a:endParaRPr lang="en-US" sz="2200" b="1" dirty="0">
              <a:latin typeface="Arial" charset="0"/>
            </a:endParaRPr>
          </a:p>
        </p:txBody>
      </p:sp>
      <p:sp>
        <p:nvSpPr>
          <p:cNvPr id="18436" name="Rectangle 38"/>
          <p:cNvSpPr>
            <a:spLocks noChangeArrowheads="1"/>
          </p:cNvSpPr>
          <p:nvPr/>
        </p:nvSpPr>
        <p:spPr bwMode="auto">
          <a:xfrm>
            <a:off x="3873500" y="209551"/>
            <a:ext cx="6642100" cy="582211"/>
          </a:xfrm>
          <a:prstGeom prst="rect">
            <a:avLst/>
          </a:prstGeom>
          <a:noFill/>
          <a:ln w="12700">
            <a:noFill/>
            <a:miter lim="800000"/>
            <a:headEnd/>
            <a:tailEnd/>
          </a:ln>
        </p:spPr>
        <p:txBody>
          <a:bodyPr lIns="90488" tIns="44450" rIns="90488" bIns="44450">
            <a:spAutoFit/>
          </a:bodyPr>
          <a:lstStyle/>
          <a:p>
            <a:pPr algn="r"/>
            <a:r>
              <a:rPr lang="en-US" sz="3200" b="1" i="1" dirty="0" smtClean="0"/>
              <a:t>Hurricane Matthew </a:t>
            </a:r>
            <a:r>
              <a:rPr lang="en-US" sz="3200" b="1" i="1" dirty="0"/>
              <a:t>Recovery</a:t>
            </a:r>
            <a:endParaRPr lang="en-US" i="1"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520" y="1610585"/>
            <a:ext cx="6448023" cy="4836017"/>
          </a:xfrm>
          <a:prstGeom prst="rect">
            <a:avLst/>
          </a:prstGeom>
          <a:ln>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1334" y="1610585"/>
            <a:ext cx="5553321" cy="4836017"/>
          </a:xfrm>
          <a:prstGeom prst="rect">
            <a:avLst/>
          </a:prstGeom>
          <a:ln>
            <a:solidFill>
              <a:schemeClr val="tx1"/>
            </a:solidFill>
          </a:ln>
        </p:spPr>
      </p:pic>
      <p:sp>
        <p:nvSpPr>
          <p:cNvPr id="5" name="TextBox 4"/>
          <p:cNvSpPr txBox="1"/>
          <p:nvPr/>
        </p:nvSpPr>
        <p:spPr>
          <a:xfrm>
            <a:off x="7115577" y="6396335"/>
            <a:ext cx="3741313" cy="461665"/>
          </a:xfrm>
          <a:prstGeom prst="rect">
            <a:avLst/>
          </a:prstGeom>
          <a:noFill/>
        </p:spPr>
        <p:txBody>
          <a:bodyPr wrap="square" rtlCol="0">
            <a:spAutoFit/>
          </a:bodyPr>
          <a:lstStyle/>
          <a:p>
            <a:r>
              <a:rPr lang="en-US" b="1" dirty="0" smtClean="0"/>
              <a:t>Navaho Missile Display</a:t>
            </a:r>
            <a:endParaRPr lang="en-US" b="1" dirty="0"/>
          </a:p>
        </p:txBody>
      </p:sp>
    </p:spTree>
    <p:extLst>
      <p:ext uri="{BB962C8B-B14F-4D97-AF65-F5344CB8AC3E}">
        <p14:creationId xmlns:p14="http://schemas.microsoft.com/office/powerpoint/2010/main" val="1138063165"/>
      </p:ext>
    </p:extLst>
  </p:cSld>
  <p:clrMapOvr>
    <a:masterClrMapping/>
  </p:clrMapOvr>
  <p:transition spd="slow">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a:t>Booster Arrival and Offload, </a:t>
            </a:r>
            <a:r>
              <a:rPr lang="en-US" sz="3200" b="1" i="1" dirty="0" smtClean="0"/>
              <a:t>9-10 </a:t>
            </a:r>
            <a:r>
              <a:rPr lang="en-US" sz="3200" b="1" i="1" dirty="0"/>
              <a:t>October </a:t>
            </a:r>
            <a:endParaRPr lang="en-US" i="1"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6752" y="1034380"/>
            <a:ext cx="7764825" cy="5823620"/>
          </a:xfrm>
          <a:prstGeom prst="rect">
            <a:avLst/>
          </a:prstGeom>
          <a:ln>
            <a:solidFill>
              <a:schemeClr val="tx1"/>
            </a:solidFill>
          </a:ln>
        </p:spPr>
      </p:pic>
    </p:spTree>
    <p:extLst>
      <p:ext uri="{BB962C8B-B14F-4D97-AF65-F5344CB8AC3E}">
        <p14:creationId xmlns:p14="http://schemas.microsoft.com/office/powerpoint/2010/main" val="2905073767"/>
      </p:ext>
    </p:extLst>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a:t>Launch Vehicle on Stand </a:t>
            </a:r>
            <a:endParaRPr lang="en-US" i="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2177" y="1082266"/>
            <a:ext cx="3839823" cy="5775733"/>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3220" y="2285361"/>
            <a:ext cx="6858957" cy="4572638"/>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082266"/>
            <a:ext cx="3865856" cy="5775734"/>
          </a:xfrm>
          <a:prstGeom prst="rect">
            <a:avLst/>
          </a:prstGeom>
          <a:ln>
            <a:solidFill>
              <a:schemeClr val="tx1"/>
            </a:solidFill>
          </a:ln>
        </p:spPr>
      </p:pic>
      <p:pic>
        <p:nvPicPr>
          <p:cNvPr id="6" name="Picture 33" descr="45WSMALL"/>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extLst>
      <p:ext uri="{BB962C8B-B14F-4D97-AF65-F5344CB8AC3E}">
        <p14:creationId xmlns:p14="http://schemas.microsoft.com/office/powerpoint/2010/main" val="1316930346"/>
      </p:ext>
    </p:extLst>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890839" y="1298174"/>
            <a:ext cx="7254875" cy="1206997"/>
          </a:xfrm>
          <a:prstGeom prst="rect">
            <a:avLst/>
          </a:prstGeom>
          <a:noFill/>
          <a:ln w="12700">
            <a:noFill/>
            <a:miter lim="800000"/>
            <a:headEnd/>
            <a:tailEnd/>
          </a:ln>
        </p:spPr>
        <p:txBody>
          <a:bodyPr lIns="90488" tIns="44450" rIns="90488" bIns="44450">
            <a:spAutoFit/>
          </a:bodyPr>
          <a:lstStyle/>
          <a:p>
            <a:pPr lvl="1" algn="l">
              <a:spcBef>
                <a:spcPct val="30000"/>
              </a:spcBef>
              <a:buFontTx/>
              <a:buChar char="•"/>
            </a:pPr>
            <a:r>
              <a:rPr lang="en-US" sz="2200" b="1" dirty="0">
                <a:latin typeface="Arial" charset="0"/>
              </a:rPr>
              <a:t>  Rockets &amp; Payloads Being Readied at the</a:t>
            </a:r>
            <a:br>
              <a:rPr lang="en-US" sz="2200" b="1" dirty="0">
                <a:latin typeface="Arial" charset="0"/>
              </a:rPr>
            </a:br>
            <a:r>
              <a:rPr lang="en-US" sz="2200" b="1" dirty="0">
                <a:latin typeface="Arial" charset="0"/>
              </a:rPr>
              <a:t>   Launch Pads Weeks to Months Before Launch</a:t>
            </a:r>
          </a:p>
          <a:p>
            <a:pPr lvl="1" algn="l">
              <a:spcBef>
                <a:spcPct val="30000"/>
              </a:spcBef>
              <a:buFontTx/>
              <a:buChar char="•"/>
            </a:pPr>
            <a:r>
              <a:rPr lang="en-US" sz="2200" b="1" dirty="0">
                <a:latin typeface="Arial" charset="0"/>
              </a:rPr>
              <a:t>  5,000+ Ground Processing Operations per Year</a:t>
            </a:r>
          </a:p>
        </p:txBody>
      </p:sp>
      <p:grpSp>
        <p:nvGrpSpPr>
          <p:cNvPr id="18435" name="Group 37"/>
          <p:cNvGrpSpPr>
            <a:grpSpLocks/>
          </p:cNvGrpSpPr>
          <p:nvPr/>
        </p:nvGrpSpPr>
        <p:grpSpPr bwMode="auto">
          <a:xfrm>
            <a:off x="1528702" y="1901672"/>
            <a:ext cx="9131301" cy="4710113"/>
            <a:chOff x="30" y="1210"/>
            <a:chExt cx="5752" cy="2967"/>
          </a:xfrm>
        </p:grpSpPr>
        <p:pic>
          <p:nvPicPr>
            <p:cNvPr id="18438" name="Picture 5" descr="erect1"/>
            <p:cNvPicPr>
              <a:picLocks noChangeAspect="1" noChangeArrowheads="1"/>
            </p:cNvPicPr>
            <p:nvPr/>
          </p:nvPicPr>
          <p:blipFill>
            <a:blip r:embed="rId3" cstate="print"/>
            <a:srcRect/>
            <a:stretch>
              <a:fillRect/>
            </a:stretch>
          </p:blipFill>
          <p:spPr bwMode="auto">
            <a:xfrm>
              <a:off x="60" y="1210"/>
              <a:ext cx="1120" cy="1340"/>
            </a:xfrm>
            <a:prstGeom prst="rect">
              <a:avLst/>
            </a:prstGeom>
            <a:noFill/>
            <a:ln w="9525">
              <a:solidFill>
                <a:srgbClr val="000000"/>
              </a:solidFill>
              <a:miter lim="800000"/>
              <a:headEnd/>
              <a:tailEnd/>
            </a:ln>
          </p:spPr>
        </p:pic>
        <p:pic>
          <p:nvPicPr>
            <p:cNvPr id="18439" name="Picture 6" descr="srmeract2"/>
            <p:cNvPicPr>
              <a:picLocks noChangeAspect="1" noChangeArrowheads="1"/>
            </p:cNvPicPr>
            <p:nvPr/>
          </p:nvPicPr>
          <p:blipFill>
            <a:blip r:embed="rId4" cstate="print"/>
            <a:srcRect/>
            <a:stretch>
              <a:fillRect/>
            </a:stretch>
          </p:blipFill>
          <p:spPr bwMode="auto">
            <a:xfrm>
              <a:off x="3620" y="2385"/>
              <a:ext cx="1263" cy="1574"/>
            </a:xfrm>
            <a:prstGeom prst="rect">
              <a:avLst/>
            </a:prstGeom>
            <a:noFill/>
            <a:ln w="9525">
              <a:solidFill>
                <a:srgbClr val="000000"/>
              </a:solidFill>
              <a:miter lim="800000"/>
              <a:headEnd/>
              <a:tailEnd/>
            </a:ln>
          </p:spPr>
        </p:pic>
        <p:pic>
          <p:nvPicPr>
            <p:cNvPr id="18440" name="Picture 7" descr="CASSINI"/>
            <p:cNvPicPr>
              <a:picLocks noChangeAspect="1" noChangeArrowheads="1"/>
            </p:cNvPicPr>
            <p:nvPr/>
          </p:nvPicPr>
          <p:blipFill>
            <a:blip r:embed="rId5" cstate="print"/>
            <a:srcRect/>
            <a:stretch>
              <a:fillRect/>
            </a:stretch>
          </p:blipFill>
          <p:spPr bwMode="auto">
            <a:xfrm>
              <a:off x="4297" y="1604"/>
              <a:ext cx="1426" cy="1016"/>
            </a:xfrm>
            <a:prstGeom prst="rect">
              <a:avLst/>
            </a:prstGeom>
            <a:noFill/>
            <a:ln w="9525">
              <a:solidFill>
                <a:srgbClr val="000000"/>
              </a:solidFill>
              <a:miter lim="800000"/>
              <a:headEnd/>
              <a:tailEnd/>
            </a:ln>
          </p:spPr>
        </p:pic>
        <p:pic>
          <p:nvPicPr>
            <p:cNvPr id="18441" name="Picture 16" descr="TITNROLL"/>
            <p:cNvPicPr>
              <a:picLocks noChangeAspect="1" noChangeArrowheads="1"/>
            </p:cNvPicPr>
            <p:nvPr/>
          </p:nvPicPr>
          <p:blipFill>
            <a:blip r:embed="rId6" cstate="print"/>
            <a:srcRect/>
            <a:stretch>
              <a:fillRect/>
            </a:stretch>
          </p:blipFill>
          <p:spPr bwMode="auto">
            <a:xfrm>
              <a:off x="1544" y="1713"/>
              <a:ext cx="892" cy="951"/>
            </a:xfrm>
            <a:prstGeom prst="rect">
              <a:avLst/>
            </a:prstGeom>
            <a:noFill/>
            <a:ln w="9525">
              <a:solidFill>
                <a:srgbClr val="000000"/>
              </a:solidFill>
              <a:miter lim="800000"/>
              <a:headEnd/>
              <a:tailEnd/>
            </a:ln>
          </p:spPr>
        </p:pic>
        <p:pic>
          <p:nvPicPr>
            <p:cNvPr id="18443" name="Picture 18" descr="satpad2"/>
            <p:cNvPicPr>
              <a:picLocks noChangeAspect="1" noChangeArrowheads="1"/>
            </p:cNvPicPr>
            <p:nvPr/>
          </p:nvPicPr>
          <p:blipFill>
            <a:blip r:embed="rId7" cstate="print"/>
            <a:srcRect/>
            <a:stretch>
              <a:fillRect/>
            </a:stretch>
          </p:blipFill>
          <p:spPr bwMode="auto">
            <a:xfrm>
              <a:off x="4779" y="2683"/>
              <a:ext cx="1003" cy="1494"/>
            </a:xfrm>
            <a:prstGeom prst="rect">
              <a:avLst/>
            </a:prstGeom>
            <a:noFill/>
            <a:ln w="9525">
              <a:solidFill>
                <a:srgbClr val="000000"/>
              </a:solidFill>
              <a:miter lim="800000"/>
              <a:headEnd/>
              <a:tailEnd/>
            </a:ln>
          </p:spPr>
        </p:pic>
        <p:pic>
          <p:nvPicPr>
            <p:cNvPr id="18444" name="Picture 23" descr="centaur2"/>
            <p:cNvPicPr>
              <a:picLocks noChangeAspect="1" noChangeArrowheads="1"/>
            </p:cNvPicPr>
            <p:nvPr/>
          </p:nvPicPr>
          <p:blipFill>
            <a:blip r:embed="rId8" cstate="print"/>
            <a:srcRect/>
            <a:stretch>
              <a:fillRect/>
            </a:stretch>
          </p:blipFill>
          <p:spPr bwMode="auto">
            <a:xfrm>
              <a:off x="1230" y="2683"/>
              <a:ext cx="871" cy="1351"/>
            </a:xfrm>
            <a:prstGeom prst="rect">
              <a:avLst/>
            </a:prstGeom>
            <a:noFill/>
            <a:ln w="9525">
              <a:solidFill>
                <a:srgbClr val="000000"/>
              </a:solidFill>
              <a:miter lim="800000"/>
              <a:headEnd/>
              <a:tailEnd/>
            </a:ln>
          </p:spPr>
        </p:pic>
        <p:pic>
          <p:nvPicPr>
            <p:cNvPr id="18445" name="Picture 8" descr="Uprstage"/>
            <p:cNvPicPr>
              <a:picLocks noChangeAspect="1" noChangeArrowheads="1"/>
            </p:cNvPicPr>
            <p:nvPr/>
          </p:nvPicPr>
          <p:blipFill>
            <a:blip r:embed="rId9" cstate="print"/>
            <a:srcRect/>
            <a:stretch>
              <a:fillRect/>
            </a:stretch>
          </p:blipFill>
          <p:spPr bwMode="auto">
            <a:xfrm>
              <a:off x="2170" y="3040"/>
              <a:ext cx="732" cy="971"/>
            </a:xfrm>
            <a:prstGeom prst="rect">
              <a:avLst/>
            </a:prstGeom>
            <a:noFill/>
            <a:ln w="9525">
              <a:solidFill>
                <a:srgbClr val="000000"/>
              </a:solidFill>
              <a:miter lim="800000"/>
              <a:headEnd/>
              <a:tailEnd/>
            </a:ln>
          </p:spPr>
        </p:pic>
        <p:pic>
          <p:nvPicPr>
            <p:cNvPr id="18446" name="Picture 35" descr="Rollout#16Mar02b"/>
            <p:cNvPicPr>
              <a:picLocks noChangeAspect="1" noChangeArrowheads="1"/>
            </p:cNvPicPr>
            <p:nvPr/>
          </p:nvPicPr>
          <p:blipFill>
            <a:blip r:embed="rId10" cstate="print"/>
            <a:srcRect/>
            <a:stretch>
              <a:fillRect/>
            </a:stretch>
          </p:blipFill>
          <p:spPr bwMode="auto">
            <a:xfrm>
              <a:off x="30" y="2590"/>
              <a:ext cx="1114" cy="1587"/>
            </a:xfrm>
            <a:prstGeom prst="rect">
              <a:avLst/>
            </a:prstGeom>
            <a:noFill/>
            <a:ln w="9525">
              <a:solidFill>
                <a:srgbClr val="000000"/>
              </a:solidFill>
              <a:miter lim="800000"/>
              <a:headEnd/>
              <a:tailEnd/>
            </a:ln>
          </p:spPr>
        </p:pic>
      </p:grpSp>
      <p:sp>
        <p:nvSpPr>
          <p:cNvPr id="18436" name="Rectangle 38"/>
          <p:cNvSpPr>
            <a:spLocks noChangeArrowheads="1"/>
          </p:cNvSpPr>
          <p:nvPr/>
        </p:nvSpPr>
        <p:spPr bwMode="auto">
          <a:xfrm>
            <a:off x="3873500" y="209551"/>
            <a:ext cx="6642100" cy="582211"/>
          </a:xfrm>
          <a:prstGeom prst="rect">
            <a:avLst/>
          </a:prstGeom>
          <a:noFill/>
          <a:ln w="12700">
            <a:noFill/>
            <a:miter lim="800000"/>
            <a:headEnd/>
            <a:tailEnd/>
          </a:ln>
        </p:spPr>
        <p:txBody>
          <a:bodyPr lIns="90488" tIns="44450" rIns="90488" bIns="44450">
            <a:spAutoFit/>
          </a:bodyPr>
          <a:lstStyle/>
          <a:p>
            <a:pPr algn="r"/>
            <a:r>
              <a:rPr lang="en-US" sz="3200" b="1" i="1" dirty="0"/>
              <a:t>Generation and Recovery</a:t>
            </a:r>
            <a:endParaRPr lang="en-US" i="1" dirty="0"/>
          </a:p>
        </p:txBody>
      </p:sp>
      <p:pic>
        <p:nvPicPr>
          <p:cNvPr id="2" name="Picture 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44136" y="2699715"/>
            <a:ext cx="1711375" cy="2282825"/>
          </a:xfrm>
          <a:prstGeom prst="rect">
            <a:avLst/>
          </a:prstGeom>
        </p:spPr>
      </p:pic>
    </p:spTree>
  </p:cSld>
  <p:clrMapOvr>
    <a:masterClrMapping/>
  </p:clrMapOvr>
  <p:transition spd="slow">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828801" y="1101725"/>
            <a:ext cx="8126413" cy="2967038"/>
          </a:xfrm>
          <a:prstGeom prst="rect">
            <a:avLst/>
          </a:prstGeom>
          <a:noFill/>
          <a:ln w="12700">
            <a:noFill/>
            <a:miter lim="800000"/>
            <a:headEnd/>
            <a:tailEnd/>
          </a:ln>
        </p:spPr>
        <p:txBody>
          <a:bodyPr lIns="90488" tIns="44450" rIns="90488" bIns="44450">
            <a:spAutoFit/>
          </a:bodyPr>
          <a:lstStyle/>
          <a:p>
            <a:pPr lvl="3" algn="l">
              <a:lnSpc>
                <a:spcPct val="90000"/>
              </a:lnSpc>
              <a:buFontTx/>
              <a:buChar char="•"/>
            </a:pPr>
            <a:r>
              <a:rPr lang="en-US" sz="2200" b="1" dirty="0">
                <a:latin typeface="Arial" charset="0"/>
              </a:rPr>
              <a:t>  </a:t>
            </a:r>
            <a:r>
              <a:rPr lang="en-US" sz="2200" b="1" u="sng" dirty="0">
                <a:latin typeface="Arial" charset="0"/>
              </a:rPr>
              <a:t>Routine Daily Operations -- 24 / 7</a:t>
            </a:r>
            <a:endParaRPr lang="en-US" sz="2200" b="1" dirty="0">
              <a:latin typeface="Arial" charset="0"/>
            </a:endParaRPr>
          </a:p>
          <a:p>
            <a:pPr algn="l">
              <a:lnSpc>
                <a:spcPct val="90000"/>
              </a:lnSpc>
              <a:spcBef>
                <a:spcPct val="60000"/>
              </a:spcBef>
              <a:buFontTx/>
              <a:buChar char="•"/>
            </a:pPr>
            <a:r>
              <a:rPr lang="en-US" sz="2200" b="1" dirty="0">
                <a:latin typeface="Arial" charset="0"/>
              </a:rPr>
              <a:t>  Weather Warnings, Watches, Alerts, and Forecasts</a:t>
            </a:r>
          </a:p>
          <a:p>
            <a:pPr lvl="1" algn="l">
              <a:lnSpc>
                <a:spcPct val="90000"/>
              </a:lnSpc>
              <a:spcBef>
                <a:spcPct val="40000"/>
              </a:spcBef>
              <a:buFontTx/>
              <a:buChar char="•"/>
            </a:pPr>
            <a:r>
              <a:rPr lang="en-US" sz="2200" b="1" dirty="0">
                <a:latin typeface="Arial" charset="0"/>
              </a:rPr>
              <a:t>  Safety for Over 25,000 People</a:t>
            </a:r>
          </a:p>
          <a:p>
            <a:pPr lvl="1" algn="l">
              <a:lnSpc>
                <a:spcPct val="90000"/>
              </a:lnSpc>
              <a:spcBef>
                <a:spcPct val="40000"/>
              </a:spcBef>
              <a:buFontTx/>
              <a:buChar char="•"/>
            </a:pPr>
            <a:r>
              <a:rPr lang="en-US" sz="2200" b="1" dirty="0">
                <a:latin typeface="Arial" charset="0"/>
              </a:rPr>
              <a:t>  Resource Protection for Over $20 Billion Facilities</a:t>
            </a:r>
          </a:p>
          <a:p>
            <a:pPr lvl="2" algn="l">
              <a:lnSpc>
                <a:spcPct val="90000"/>
              </a:lnSpc>
              <a:spcBef>
                <a:spcPct val="20000"/>
              </a:spcBef>
              <a:buFontTx/>
              <a:buChar char="•"/>
            </a:pPr>
            <a:r>
              <a:rPr lang="en-US" sz="2200" b="1" dirty="0">
                <a:latin typeface="Arial" charset="0"/>
              </a:rPr>
              <a:t>  Boosters / Payloads not Included (More $Billions)</a:t>
            </a:r>
          </a:p>
          <a:p>
            <a:pPr lvl="1" algn="l">
              <a:lnSpc>
                <a:spcPct val="90000"/>
              </a:lnSpc>
              <a:spcBef>
                <a:spcPct val="40000"/>
              </a:spcBef>
              <a:buFontTx/>
              <a:buChar char="•"/>
            </a:pPr>
            <a:r>
              <a:rPr lang="en-US" sz="2200" b="1" dirty="0">
                <a:latin typeface="Arial" charset="0"/>
              </a:rPr>
              <a:t>  Lightning Alley of U.S.</a:t>
            </a:r>
          </a:p>
          <a:p>
            <a:pPr lvl="2" algn="l">
              <a:lnSpc>
                <a:spcPct val="90000"/>
              </a:lnSpc>
              <a:spcBef>
                <a:spcPct val="20000"/>
              </a:spcBef>
              <a:buFontTx/>
              <a:buChar char="•"/>
            </a:pPr>
            <a:r>
              <a:rPr lang="en-US" sz="2200" b="1" dirty="0">
                <a:latin typeface="Arial" charset="0"/>
              </a:rPr>
              <a:t>  1,500+ Lightning Advisories per Year</a:t>
            </a:r>
          </a:p>
        </p:txBody>
      </p:sp>
      <p:sp>
        <p:nvSpPr>
          <p:cNvPr id="19459" name="Rectangle 31"/>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a:t>Resource Protection</a:t>
            </a:r>
            <a:endParaRPr lang="en-US" i="1" dirty="0"/>
          </a:p>
        </p:txBody>
      </p:sp>
      <p:grpSp>
        <p:nvGrpSpPr>
          <p:cNvPr id="19460" name="Group 8"/>
          <p:cNvGrpSpPr>
            <a:grpSpLocks/>
          </p:cNvGrpSpPr>
          <p:nvPr/>
        </p:nvGrpSpPr>
        <p:grpSpPr bwMode="auto">
          <a:xfrm>
            <a:off x="1743075" y="3402014"/>
            <a:ext cx="8674100" cy="3170237"/>
            <a:chOff x="219075" y="3402766"/>
            <a:chExt cx="8674100" cy="3169484"/>
          </a:xfrm>
        </p:grpSpPr>
        <p:pic>
          <p:nvPicPr>
            <p:cNvPr id="19464" name="Picture 8" descr="W:\Library\ImageLibrary\Miscellaneous\Maps\Rang Rings All 20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2750" y="3402766"/>
              <a:ext cx="2130425" cy="3169484"/>
            </a:xfrm>
            <a:prstGeom prst="rect">
              <a:avLst/>
            </a:prstGeom>
            <a:noFill/>
            <a:ln>
              <a:solidFill>
                <a:schemeClr val="tx1">
                  <a:lumMod val="50000"/>
                </a:schemeClr>
              </a:solidFill>
            </a:ln>
          </p:spPr>
        </p:pic>
        <p:pic>
          <p:nvPicPr>
            <p:cNvPr id="19462" name="Picture 19" descr="W:\Library\ImageLibrary\WEATHER\Lightning\Climo-FL-NLDN (1997-2010)-km2.png"/>
            <p:cNvPicPr>
              <a:picLocks noChangeAspect="1" noChangeArrowheads="1"/>
            </p:cNvPicPr>
            <p:nvPr/>
          </p:nvPicPr>
          <p:blipFill>
            <a:blip r:embed="rId4" cstate="print"/>
            <a:srcRect/>
            <a:stretch>
              <a:fillRect/>
            </a:stretch>
          </p:blipFill>
          <p:spPr bwMode="auto">
            <a:xfrm>
              <a:off x="3920761" y="4376744"/>
              <a:ext cx="2635622" cy="2195506"/>
            </a:xfrm>
            <a:prstGeom prst="rect">
              <a:avLst/>
            </a:prstGeom>
            <a:noFill/>
            <a:ln w="9525">
              <a:solidFill>
                <a:srgbClr val="000000"/>
              </a:solidFill>
              <a:miter lim="800000"/>
              <a:headEnd/>
              <a:tailEnd/>
            </a:ln>
          </p:spPr>
        </p:pic>
        <p:pic>
          <p:nvPicPr>
            <p:cNvPr id="19463" name="Picture 20" descr="W:\Library\ImageLibrary\WEATHER\Lightning\Climo-CONUS-NLDN (1997-2010)-km2.png"/>
            <p:cNvPicPr>
              <a:picLocks noChangeAspect="1" noChangeArrowheads="1"/>
            </p:cNvPicPr>
            <p:nvPr/>
          </p:nvPicPr>
          <p:blipFill>
            <a:blip r:embed="rId5" cstate="print"/>
            <a:srcRect/>
            <a:stretch>
              <a:fillRect/>
            </a:stretch>
          </p:blipFill>
          <p:spPr bwMode="auto">
            <a:xfrm>
              <a:off x="219075" y="4376744"/>
              <a:ext cx="3494791" cy="2195506"/>
            </a:xfrm>
            <a:prstGeom prst="rect">
              <a:avLst/>
            </a:prstGeom>
            <a:noFill/>
            <a:ln w="9525">
              <a:solidFill>
                <a:srgbClr val="000000"/>
              </a:solidFill>
              <a:miter lim="800000"/>
              <a:headEnd/>
              <a:tailEnd/>
            </a:ln>
          </p:spPr>
        </p:pic>
      </p:grpSp>
      <p:pic>
        <p:nvPicPr>
          <p:cNvPr id="9" name="Picture 1" descr="W:\New W Drive\DOR\Range Ring Consolidation\Tools and References\Full View of Rings without Inner Circles.jpg"/>
          <p:cNvPicPr>
            <a:picLocks noChangeAspect="1" noChangeArrowheads="1"/>
          </p:cNvPicPr>
          <p:nvPr/>
        </p:nvPicPr>
        <p:blipFill>
          <a:blip r:embed="rId6" cstate="email"/>
          <a:srcRect/>
          <a:stretch>
            <a:fillRect/>
          </a:stretch>
        </p:blipFill>
        <p:spPr bwMode="auto">
          <a:xfrm>
            <a:off x="8286750" y="3402013"/>
            <a:ext cx="2647012" cy="3170237"/>
          </a:xfrm>
          <a:prstGeom prst="rect">
            <a:avLst/>
          </a:prstGeom>
          <a:noFill/>
          <a:ln>
            <a:solidFill>
              <a:schemeClr val="tx1"/>
            </a:solidFill>
          </a:ln>
        </p:spPr>
      </p:pic>
    </p:spTree>
  </p:cSld>
  <p:clrMapOvr>
    <a:masterClrMapping/>
  </p:clrMapOvr>
  <p:transition spd="slow">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40"/>
          <p:cNvSpPr txBox="1">
            <a:spLocks noChangeArrowheads="1"/>
          </p:cNvSpPr>
          <p:nvPr/>
        </p:nvSpPr>
        <p:spPr bwMode="auto">
          <a:xfrm>
            <a:off x="3216275" y="1130301"/>
            <a:ext cx="7264400" cy="396875"/>
          </a:xfrm>
          <a:prstGeom prst="rect">
            <a:avLst/>
          </a:prstGeom>
          <a:noFill/>
          <a:ln w="25400">
            <a:noFill/>
            <a:miter lim="800000"/>
            <a:headEnd/>
            <a:tailEnd/>
          </a:ln>
        </p:spPr>
        <p:txBody>
          <a:bodyPr>
            <a:spAutoFit/>
          </a:bodyPr>
          <a:lstStyle/>
          <a:p>
            <a:pPr algn="l">
              <a:spcBef>
                <a:spcPct val="30000"/>
              </a:spcBef>
            </a:pPr>
            <a:r>
              <a:rPr lang="en-US" sz="2000" b="1" u="sng">
                <a:latin typeface="Arial" charset="0"/>
              </a:rPr>
              <a:t>World’s Most Diverse Mix Of Operational Weather Sensors</a:t>
            </a:r>
          </a:p>
        </p:txBody>
      </p:sp>
      <p:sp>
        <p:nvSpPr>
          <p:cNvPr id="5124" name="Text Box 39"/>
          <p:cNvSpPr txBox="1">
            <a:spLocks noChangeArrowheads="1"/>
          </p:cNvSpPr>
          <p:nvPr/>
        </p:nvSpPr>
        <p:spPr bwMode="auto">
          <a:xfrm>
            <a:off x="8902700" y="3333751"/>
            <a:ext cx="1193800" cy="1755775"/>
          </a:xfrm>
          <a:prstGeom prst="rect">
            <a:avLst/>
          </a:prstGeom>
          <a:noFill/>
          <a:ln w="12700">
            <a:solidFill>
              <a:schemeClr val="tx1"/>
            </a:solidFill>
            <a:miter lim="800000"/>
            <a:headEnd/>
            <a:tailEnd/>
          </a:ln>
        </p:spPr>
        <p:txBody>
          <a:bodyPr>
            <a:spAutoFit/>
          </a:bodyPr>
          <a:lstStyle/>
          <a:p>
            <a:pPr>
              <a:lnSpc>
                <a:spcPct val="150000"/>
              </a:lnSpc>
              <a:spcBef>
                <a:spcPct val="50000"/>
              </a:spcBef>
            </a:pPr>
            <a:r>
              <a:rPr lang="en-US" sz="1800" b="1">
                <a:latin typeface="Arial" charset="0"/>
              </a:rPr>
              <a:t>External Data Sources Too</a:t>
            </a:r>
          </a:p>
        </p:txBody>
      </p:sp>
      <p:grpSp>
        <p:nvGrpSpPr>
          <p:cNvPr id="5125" name="Group 39"/>
          <p:cNvGrpSpPr>
            <a:grpSpLocks/>
          </p:cNvGrpSpPr>
          <p:nvPr/>
        </p:nvGrpSpPr>
        <p:grpSpPr bwMode="auto">
          <a:xfrm>
            <a:off x="2682900" y="1779588"/>
            <a:ext cx="5373663" cy="4933950"/>
            <a:chOff x="1158875" y="1779588"/>
            <a:chExt cx="5373266" cy="4933950"/>
          </a:xfrm>
        </p:grpSpPr>
        <p:pic>
          <p:nvPicPr>
            <p:cNvPr id="5127" name="Picture 4" descr="45WSTRAN"/>
            <p:cNvPicPr>
              <a:picLocks noChangeAspect="1" noChangeArrowheads="1"/>
            </p:cNvPicPr>
            <p:nvPr/>
          </p:nvPicPr>
          <p:blipFill>
            <a:blip r:embed="rId4" cstate="email"/>
            <a:srcRect/>
            <a:stretch>
              <a:fillRect/>
            </a:stretch>
          </p:blipFill>
          <p:spPr bwMode="auto">
            <a:xfrm>
              <a:off x="3278188" y="3260725"/>
              <a:ext cx="1735137" cy="1852613"/>
            </a:xfrm>
            <a:prstGeom prst="rect">
              <a:avLst/>
            </a:prstGeom>
            <a:noFill/>
            <a:ln w="9525">
              <a:noFill/>
              <a:miter lim="800000"/>
              <a:headEnd/>
              <a:tailEnd/>
            </a:ln>
          </p:spPr>
        </p:pic>
        <p:sp>
          <p:nvSpPr>
            <p:cNvPr id="5128" name="Oval 5"/>
            <p:cNvSpPr>
              <a:spLocks noChangeArrowheads="1"/>
            </p:cNvSpPr>
            <p:nvPr/>
          </p:nvSpPr>
          <p:spPr bwMode="auto">
            <a:xfrm>
              <a:off x="2100263" y="2284413"/>
              <a:ext cx="4083050" cy="3794125"/>
            </a:xfrm>
            <a:prstGeom prst="ellipse">
              <a:avLst/>
            </a:prstGeom>
            <a:noFill/>
            <a:ln w="9525">
              <a:solidFill>
                <a:srgbClr val="000000"/>
              </a:solidFill>
              <a:round/>
              <a:headEnd/>
              <a:tailEnd/>
            </a:ln>
          </p:spPr>
          <p:txBody>
            <a:bodyPr wrap="none" anchor="ctr"/>
            <a:lstStyle/>
            <a:p>
              <a:endParaRPr lang="en-US"/>
            </a:p>
          </p:txBody>
        </p:sp>
        <p:sp>
          <p:nvSpPr>
            <p:cNvPr id="5129" name="Line 6"/>
            <p:cNvSpPr>
              <a:spLocks noChangeShapeType="1"/>
            </p:cNvSpPr>
            <p:nvPr/>
          </p:nvSpPr>
          <p:spPr bwMode="auto">
            <a:xfrm flipV="1">
              <a:off x="2573338" y="4535488"/>
              <a:ext cx="735012" cy="355600"/>
            </a:xfrm>
            <a:prstGeom prst="line">
              <a:avLst/>
            </a:prstGeom>
            <a:noFill/>
            <a:ln w="3175">
              <a:solidFill>
                <a:srgbClr val="AFAFAF"/>
              </a:solidFill>
              <a:round/>
              <a:headEnd/>
              <a:tailEnd type="arrow" w="med" len="med"/>
            </a:ln>
          </p:spPr>
          <p:txBody>
            <a:bodyPr wrap="none" anchor="ctr"/>
            <a:lstStyle/>
            <a:p>
              <a:endParaRPr lang="en-US"/>
            </a:p>
          </p:txBody>
        </p:sp>
        <p:sp>
          <p:nvSpPr>
            <p:cNvPr id="5130" name="Line 7"/>
            <p:cNvSpPr>
              <a:spLocks noChangeShapeType="1"/>
            </p:cNvSpPr>
            <p:nvPr/>
          </p:nvSpPr>
          <p:spPr bwMode="auto">
            <a:xfrm rot="1415068" flipV="1">
              <a:off x="2465388" y="4111625"/>
              <a:ext cx="703262" cy="419100"/>
            </a:xfrm>
            <a:prstGeom prst="line">
              <a:avLst/>
            </a:prstGeom>
            <a:noFill/>
            <a:ln w="3175">
              <a:solidFill>
                <a:srgbClr val="AFAFAF"/>
              </a:solidFill>
              <a:round/>
              <a:headEnd/>
              <a:tailEnd type="arrow" w="med" len="med"/>
            </a:ln>
          </p:spPr>
          <p:txBody>
            <a:bodyPr wrap="none" anchor="ctr"/>
            <a:lstStyle/>
            <a:p>
              <a:endParaRPr lang="en-US"/>
            </a:p>
          </p:txBody>
        </p:sp>
        <p:sp>
          <p:nvSpPr>
            <p:cNvPr id="5131" name="Line 8"/>
            <p:cNvSpPr>
              <a:spLocks noChangeShapeType="1"/>
            </p:cNvSpPr>
            <p:nvPr/>
          </p:nvSpPr>
          <p:spPr bwMode="auto">
            <a:xfrm>
              <a:off x="4132263" y="2627313"/>
              <a:ext cx="0" cy="598487"/>
            </a:xfrm>
            <a:prstGeom prst="line">
              <a:avLst/>
            </a:prstGeom>
            <a:noFill/>
            <a:ln w="3175">
              <a:solidFill>
                <a:srgbClr val="AFAFAF"/>
              </a:solidFill>
              <a:round/>
              <a:headEnd/>
              <a:tailEnd type="arrow" w="med" len="med"/>
            </a:ln>
          </p:spPr>
          <p:txBody>
            <a:bodyPr wrap="none" anchor="ctr"/>
            <a:lstStyle/>
            <a:p>
              <a:endParaRPr lang="en-US"/>
            </a:p>
          </p:txBody>
        </p:sp>
        <p:sp>
          <p:nvSpPr>
            <p:cNvPr id="5132" name="Line 9"/>
            <p:cNvSpPr>
              <a:spLocks noChangeShapeType="1"/>
            </p:cNvSpPr>
            <p:nvPr/>
          </p:nvSpPr>
          <p:spPr bwMode="auto">
            <a:xfrm rot="-1117354">
              <a:off x="4540942" y="5107053"/>
              <a:ext cx="118428" cy="605013"/>
            </a:xfrm>
            <a:prstGeom prst="line">
              <a:avLst/>
            </a:prstGeom>
            <a:noFill/>
            <a:ln w="3175">
              <a:solidFill>
                <a:srgbClr val="AFAFAF"/>
              </a:solidFill>
              <a:round/>
              <a:headEnd type="arrow" w="med" len="med"/>
              <a:tailEnd/>
            </a:ln>
          </p:spPr>
          <p:txBody>
            <a:bodyPr wrap="none" anchor="ctr"/>
            <a:lstStyle/>
            <a:p>
              <a:endParaRPr lang="en-US"/>
            </a:p>
          </p:txBody>
        </p:sp>
        <p:sp>
          <p:nvSpPr>
            <p:cNvPr id="5133" name="Line 10"/>
            <p:cNvSpPr>
              <a:spLocks noChangeShapeType="1"/>
            </p:cNvSpPr>
            <p:nvPr/>
          </p:nvSpPr>
          <p:spPr bwMode="auto">
            <a:xfrm rot="20990135" flipV="1">
              <a:off x="4961500" y="3733772"/>
              <a:ext cx="867128" cy="43366"/>
            </a:xfrm>
            <a:prstGeom prst="line">
              <a:avLst/>
            </a:prstGeom>
            <a:noFill/>
            <a:ln w="3175">
              <a:solidFill>
                <a:srgbClr val="AFAFAF"/>
              </a:solidFill>
              <a:round/>
              <a:headEnd type="arrow" w="med" len="med"/>
              <a:tailEnd/>
            </a:ln>
          </p:spPr>
          <p:txBody>
            <a:bodyPr wrap="none" anchor="ctr"/>
            <a:lstStyle/>
            <a:p>
              <a:endParaRPr lang="en-US"/>
            </a:p>
          </p:txBody>
        </p:sp>
        <p:sp>
          <p:nvSpPr>
            <p:cNvPr id="5134" name="Line 11"/>
            <p:cNvSpPr>
              <a:spLocks noChangeShapeType="1"/>
            </p:cNvSpPr>
            <p:nvPr/>
          </p:nvSpPr>
          <p:spPr bwMode="auto">
            <a:xfrm rot="1646734" flipV="1">
              <a:off x="4961841" y="4470776"/>
              <a:ext cx="867338" cy="32469"/>
            </a:xfrm>
            <a:prstGeom prst="line">
              <a:avLst/>
            </a:prstGeom>
            <a:noFill/>
            <a:ln w="3175">
              <a:solidFill>
                <a:srgbClr val="AFAFAF"/>
              </a:solidFill>
              <a:round/>
              <a:headEnd type="arrow" w="med" len="med"/>
              <a:tailEnd/>
            </a:ln>
          </p:spPr>
          <p:txBody>
            <a:bodyPr wrap="none" anchor="ctr"/>
            <a:lstStyle/>
            <a:p>
              <a:endParaRPr lang="en-US"/>
            </a:p>
          </p:txBody>
        </p:sp>
        <p:sp>
          <p:nvSpPr>
            <p:cNvPr id="5135" name="Line 12"/>
            <p:cNvSpPr>
              <a:spLocks noChangeShapeType="1"/>
            </p:cNvSpPr>
            <p:nvPr/>
          </p:nvSpPr>
          <p:spPr bwMode="auto">
            <a:xfrm rot="7834133" flipV="1">
              <a:off x="4356100" y="2930525"/>
              <a:ext cx="623888" cy="147638"/>
            </a:xfrm>
            <a:prstGeom prst="line">
              <a:avLst/>
            </a:prstGeom>
            <a:noFill/>
            <a:ln w="3175">
              <a:solidFill>
                <a:srgbClr val="AFAFAF"/>
              </a:solidFill>
              <a:round/>
              <a:headEnd/>
              <a:tailEnd type="arrow" w="med" len="med"/>
            </a:ln>
          </p:spPr>
          <p:txBody>
            <a:bodyPr wrap="none" anchor="ctr"/>
            <a:lstStyle/>
            <a:p>
              <a:endParaRPr lang="en-US"/>
            </a:p>
          </p:txBody>
        </p:sp>
        <p:sp>
          <p:nvSpPr>
            <p:cNvPr id="5136" name="Line 13"/>
            <p:cNvSpPr>
              <a:spLocks noChangeShapeType="1"/>
            </p:cNvSpPr>
            <p:nvPr/>
          </p:nvSpPr>
          <p:spPr bwMode="auto">
            <a:xfrm rot="8415753" flipV="1">
              <a:off x="3789363" y="5251450"/>
              <a:ext cx="312737" cy="292100"/>
            </a:xfrm>
            <a:prstGeom prst="line">
              <a:avLst/>
            </a:prstGeom>
            <a:noFill/>
            <a:ln w="3175">
              <a:solidFill>
                <a:srgbClr val="AFAFAF"/>
              </a:solidFill>
              <a:round/>
              <a:headEnd type="arrow" w="med" len="med"/>
              <a:tailEnd/>
            </a:ln>
          </p:spPr>
          <p:txBody>
            <a:bodyPr wrap="none" anchor="ctr"/>
            <a:lstStyle/>
            <a:p>
              <a:endParaRPr lang="en-US"/>
            </a:p>
          </p:txBody>
        </p:sp>
        <p:sp>
          <p:nvSpPr>
            <p:cNvPr id="5137" name="Line 14"/>
            <p:cNvSpPr>
              <a:spLocks noChangeShapeType="1"/>
            </p:cNvSpPr>
            <p:nvPr/>
          </p:nvSpPr>
          <p:spPr bwMode="auto">
            <a:xfrm rot="2376702" flipV="1">
              <a:off x="2711450" y="3343275"/>
              <a:ext cx="746125" cy="33338"/>
            </a:xfrm>
            <a:prstGeom prst="line">
              <a:avLst/>
            </a:prstGeom>
            <a:noFill/>
            <a:ln w="3175">
              <a:solidFill>
                <a:srgbClr val="AFAFAF"/>
              </a:solidFill>
              <a:round/>
              <a:headEnd/>
              <a:tailEnd type="arrow" w="med" len="med"/>
            </a:ln>
          </p:spPr>
          <p:txBody>
            <a:bodyPr wrap="none" anchor="ctr"/>
            <a:lstStyle/>
            <a:p>
              <a:endParaRPr lang="en-US"/>
            </a:p>
          </p:txBody>
        </p:sp>
        <p:sp>
          <p:nvSpPr>
            <p:cNvPr id="5138" name="Line 17"/>
            <p:cNvSpPr>
              <a:spLocks noChangeShapeType="1"/>
            </p:cNvSpPr>
            <p:nvPr/>
          </p:nvSpPr>
          <p:spPr bwMode="auto">
            <a:xfrm rot="1208540">
              <a:off x="4770694" y="5060342"/>
              <a:ext cx="564300" cy="245986"/>
            </a:xfrm>
            <a:prstGeom prst="line">
              <a:avLst/>
            </a:prstGeom>
            <a:noFill/>
            <a:ln w="3175">
              <a:solidFill>
                <a:srgbClr val="AFAFAF"/>
              </a:solidFill>
              <a:round/>
              <a:headEnd type="arrow" w="med" len="med"/>
              <a:tailEnd/>
            </a:ln>
          </p:spPr>
          <p:txBody>
            <a:bodyPr wrap="none" anchor="ctr"/>
            <a:lstStyle/>
            <a:p>
              <a:endParaRPr lang="en-US"/>
            </a:p>
          </p:txBody>
        </p:sp>
        <p:sp>
          <p:nvSpPr>
            <p:cNvPr id="5139" name="Line 18"/>
            <p:cNvSpPr>
              <a:spLocks noChangeShapeType="1"/>
            </p:cNvSpPr>
            <p:nvPr/>
          </p:nvSpPr>
          <p:spPr bwMode="auto">
            <a:xfrm rot="2376702">
              <a:off x="3225800" y="2805113"/>
              <a:ext cx="714375" cy="341312"/>
            </a:xfrm>
            <a:prstGeom prst="line">
              <a:avLst/>
            </a:prstGeom>
            <a:noFill/>
            <a:ln w="3175">
              <a:solidFill>
                <a:srgbClr val="AFAFAF"/>
              </a:solidFill>
              <a:round/>
              <a:headEnd/>
              <a:tailEnd type="arrow" w="med" len="med"/>
            </a:ln>
          </p:spPr>
          <p:txBody>
            <a:bodyPr wrap="none" anchor="ctr"/>
            <a:lstStyle/>
            <a:p>
              <a:endParaRPr lang="en-US"/>
            </a:p>
          </p:txBody>
        </p:sp>
        <p:sp>
          <p:nvSpPr>
            <p:cNvPr id="5140" name="Line 19"/>
            <p:cNvSpPr>
              <a:spLocks noChangeShapeType="1"/>
            </p:cNvSpPr>
            <p:nvPr/>
          </p:nvSpPr>
          <p:spPr bwMode="auto">
            <a:xfrm rot="2376702" flipV="1">
              <a:off x="2346325" y="3622675"/>
              <a:ext cx="865188" cy="434975"/>
            </a:xfrm>
            <a:prstGeom prst="line">
              <a:avLst/>
            </a:prstGeom>
            <a:noFill/>
            <a:ln w="3175">
              <a:solidFill>
                <a:srgbClr val="AFAFAF"/>
              </a:solidFill>
              <a:round/>
              <a:headEnd/>
              <a:tailEnd type="arrow" w="med" len="med"/>
            </a:ln>
          </p:spPr>
          <p:txBody>
            <a:bodyPr wrap="none" anchor="ctr"/>
            <a:lstStyle/>
            <a:p>
              <a:endParaRPr lang="en-US"/>
            </a:p>
          </p:txBody>
        </p:sp>
        <p:pic>
          <p:nvPicPr>
            <p:cNvPr id="5141" name="Picture 20"/>
            <p:cNvPicPr>
              <a:picLocks noChangeArrowheads="1"/>
            </p:cNvPicPr>
            <p:nvPr/>
          </p:nvPicPr>
          <p:blipFill>
            <a:blip r:embed="rId5" cstate="email">
              <a:extLst>
                <a:ext uri="{28A0092B-C50C-407E-A947-70E740481C1C}">
                  <a14:useLocalDpi xmlns:a14="http://schemas.microsoft.com/office/drawing/2010/main"/>
                </a:ext>
              </a:extLst>
            </a:blip>
            <a:srcRect l="20227" t="5141" r="35341" b="14252"/>
            <a:stretch>
              <a:fillRect/>
            </a:stretch>
          </p:blipFill>
          <p:spPr bwMode="auto">
            <a:xfrm>
              <a:off x="4778375" y="1779588"/>
              <a:ext cx="568325" cy="860425"/>
            </a:xfrm>
            <a:prstGeom prst="rect">
              <a:avLst/>
            </a:prstGeom>
            <a:noFill/>
            <a:ln w="9525">
              <a:solidFill>
                <a:schemeClr val="tx1"/>
              </a:solidFill>
              <a:miter lim="800000"/>
              <a:headEnd/>
              <a:tailEnd/>
            </a:ln>
          </p:spPr>
        </p:pic>
        <p:sp>
          <p:nvSpPr>
            <p:cNvPr id="5142" name="Line 21"/>
            <p:cNvSpPr>
              <a:spLocks noChangeShapeType="1"/>
            </p:cNvSpPr>
            <p:nvPr/>
          </p:nvSpPr>
          <p:spPr bwMode="auto">
            <a:xfrm rot="7834133" flipH="1" flipV="1">
              <a:off x="4769643" y="3215482"/>
              <a:ext cx="735013" cy="139700"/>
            </a:xfrm>
            <a:prstGeom prst="line">
              <a:avLst/>
            </a:prstGeom>
            <a:noFill/>
            <a:ln w="3175">
              <a:solidFill>
                <a:srgbClr val="AFAFAF"/>
              </a:solidFill>
              <a:round/>
              <a:headEnd type="arrow" w="med" len="med"/>
              <a:tailEnd/>
            </a:ln>
          </p:spPr>
          <p:txBody>
            <a:bodyPr wrap="none" anchor="ctr"/>
            <a:lstStyle/>
            <a:p>
              <a:endParaRPr lang="en-US"/>
            </a:p>
          </p:txBody>
        </p:sp>
        <p:pic>
          <p:nvPicPr>
            <p:cNvPr id="5143" name="Picture 22" descr="FLDMILL1"/>
            <p:cNvPicPr>
              <a:picLocks noChangeAspect="1" noChangeArrowheads="1"/>
            </p:cNvPicPr>
            <p:nvPr/>
          </p:nvPicPr>
          <p:blipFill>
            <a:blip r:embed="rId6" cstate="email"/>
            <a:srcRect/>
            <a:stretch>
              <a:fillRect/>
            </a:stretch>
          </p:blipFill>
          <p:spPr bwMode="auto">
            <a:xfrm>
              <a:off x="5546725" y="2379663"/>
              <a:ext cx="666750" cy="684212"/>
            </a:xfrm>
            <a:prstGeom prst="rect">
              <a:avLst/>
            </a:prstGeom>
            <a:noFill/>
            <a:ln w="9525">
              <a:solidFill>
                <a:srgbClr val="000000"/>
              </a:solidFill>
              <a:miter lim="800000"/>
              <a:headEnd/>
              <a:tailEnd/>
            </a:ln>
          </p:spPr>
        </p:pic>
        <p:pic>
          <p:nvPicPr>
            <p:cNvPr id="5144" name="Picture 23" descr="ASOSPAF2"/>
            <p:cNvPicPr>
              <a:picLocks noChangeAspect="1" noChangeArrowheads="1"/>
            </p:cNvPicPr>
            <p:nvPr/>
          </p:nvPicPr>
          <p:blipFill>
            <a:blip r:embed="rId7" cstate="email"/>
            <a:srcRect/>
            <a:stretch>
              <a:fillRect/>
            </a:stretch>
          </p:blipFill>
          <p:spPr bwMode="auto">
            <a:xfrm>
              <a:off x="2909888" y="1871663"/>
              <a:ext cx="701675" cy="625475"/>
            </a:xfrm>
            <a:prstGeom prst="rect">
              <a:avLst/>
            </a:prstGeom>
            <a:noFill/>
            <a:ln w="9525">
              <a:solidFill>
                <a:srgbClr val="000000"/>
              </a:solidFill>
              <a:miter lim="800000"/>
              <a:headEnd/>
              <a:tailEnd/>
            </a:ln>
          </p:spPr>
        </p:pic>
        <p:pic>
          <p:nvPicPr>
            <p:cNvPr id="5145" name="Picture 25" descr="NEXRA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43077" y="4258634"/>
              <a:ext cx="558207" cy="957331"/>
            </a:xfrm>
            <a:prstGeom prst="rect">
              <a:avLst/>
            </a:prstGeom>
            <a:noFill/>
            <a:ln w="9525">
              <a:solidFill>
                <a:srgbClr val="000000"/>
              </a:solidFill>
              <a:miter lim="800000"/>
              <a:headEnd/>
              <a:tailEnd/>
            </a:ln>
          </p:spPr>
        </p:pic>
        <p:pic>
          <p:nvPicPr>
            <p:cNvPr id="5147" name="Picture 29" descr="BALOON2"/>
            <p:cNvPicPr>
              <a:picLocks noChangeAspect="1" noChangeArrowheads="1"/>
            </p:cNvPicPr>
            <p:nvPr/>
          </p:nvPicPr>
          <p:blipFill>
            <a:blip r:embed="rId9" cstate="email"/>
            <a:srcRect/>
            <a:stretch>
              <a:fillRect/>
            </a:stretch>
          </p:blipFill>
          <p:spPr bwMode="auto">
            <a:xfrm>
              <a:off x="5379985" y="5311270"/>
              <a:ext cx="611188" cy="1103312"/>
            </a:xfrm>
            <a:prstGeom prst="rect">
              <a:avLst/>
            </a:prstGeom>
            <a:noFill/>
            <a:ln w="9525">
              <a:solidFill>
                <a:srgbClr val="000000"/>
              </a:solidFill>
              <a:miter lim="800000"/>
              <a:headEnd/>
              <a:tailEnd/>
            </a:ln>
          </p:spPr>
        </p:pic>
        <p:pic>
          <p:nvPicPr>
            <p:cNvPr id="5148" name="Picture 30" descr="915-VAB"/>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341438" y="4886325"/>
              <a:ext cx="1095375" cy="557213"/>
            </a:xfrm>
            <a:prstGeom prst="rect">
              <a:avLst/>
            </a:prstGeom>
            <a:noFill/>
            <a:ln w="9525">
              <a:solidFill>
                <a:srgbClr val="000000"/>
              </a:solidFill>
              <a:miter lim="800000"/>
              <a:headEnd/>
              <a:tailEnd/>
            </a:ln>
          </p:spPr>
        </p:pic>
        <p:pic>
          <p:nvPicPr>
            <p:cNvPr id="5149" name="Picture 31" descr="AWD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58913" y="3197225"/>
              <a:ext cx="773112" cy="606425"/>
            </a:xfrm>
            <a:prstGeom prst="rect">
              <a:avLst/>
            </a:prstGeom>
            <a:noFill/>
            <a:ln w="9525">
              <a:solidFill>
                <a:srgbClr val="000000"/>
              </a:solidFill>
              <a:miter lim="800000"/>
              <a:headEnd/>
              <a:tailEnd/>
            </a:ln>
          </p:spPr>
        </p:pic>
        <p:pic>
          <p:nvPicPr>
            <p:cNvPr id="5150" name="Picture 32" descr="WINDTWR"/>
            <p:cNvPicPr>
              <a:picLocks noChangeAspect="1" noChangeArrowheads="1"/>
            </p:cNvPicPr>
            <p:nvPr/>
          </p:nvPicPr>
          <p:blipFill>
            <a:blip r:embed="rId12" cstate="email"/>
            <a:srcRect/>
            <a:stretch>
              <a:fillRect/>
            </a:stretch>
          </p:blipFill>
          <p:spPr bwMode="auto">
            <a:xfrm>
              <a:off x="3506788" y="5716588"/>
              <a:ext cx="655637" cy="996950"/>
            </a:xfrm>
            <a:prstGeom prst="rect">
              <a:avLst/>
            </a:prstGeom>
            <a:noFill/>
            <a:ln w="9525">
              <a:solidFill>
                <a:srgbClr val="000000"/>
              </a:solidFill>
              <a:miter lim="800000"/>
              <a:headEnd/>
              <a:tailEnd/>
            </a:ln>
          </p:spPr>
        </p:pic>
        <p:sp>
          <p:nvSpPr>
            <p:cNvPr id="5151" name="Line 33"/>
            <p:cNvSpPr>
              <a:spLocks noChangeShapeType="1"/>
            </p:cNvSpPr>
            <p:nvPr/>
          </p:nvSpPr>
          <p:spPr bwMode="auto">
            <a:xfrm rot="8415753" flipV="1">
              <a:off x="2805113" y="5180013"/>
              <a:ext cx="684212" cy="128587"/>
            </a:xfrm>
            <a:prstGeom prst="line">
              <a:avLst/>
            </a:prstGeom>
            <a:noFill/>
            <a:ln w="3175">
              <a:solidFill>
                <a:srgbClr val="AFAFAF"/>
              </a:solidFill>
              <a:round/>
              <a:headEnd type="arrow" w="med" len="med"/>
              <a:tailEnd/>
            </a:ln>
          </p:spPr>
          <p:txBody>
            <a:bodyPr wrap="none" anchor="ctr"/>
            <a:lstStyle/>
            <a:p>
              <a:endParaRPr lang="en-US"/>
            </a:p>
          </p:txBody>
        </p:sp>
        <p:grpSp>
          <p:nvGrpSpPr>
            <p:cNvPr id="5152" name="Group 34"/>
            <p:cNvGrpSpPr>
              <a:grpSpLocks/>
            </p:cNvGrpSpPr>
            <p:nvPr/>
          </p:nvGrpSpPr>
          <p:grpSpPr bwMode="auto">
            <a:xfrm>
              <a:off x="1347788" y="1979613"/>
              <a:ext cx="1335087" cy="1095375"/>
              <a:chOff x="849" y="1247"/>
              <a:chExt cx="841" cy="690"/>
            </a:xfrm>
          </p:grpSpPr>
          <p:graphicFrame>
            <p:nvGraphicFramePr>
              <p:cNvPr id="5122" name="Object 35"/>
              <p:cNvGraphicFramePr>
                <a:graphicFrameLocks noChangeAspect="1"/>
              </p:cNvGraphicFramePr>
              <p:nvPr/>
            </p:nvGraphicFramePr>
            <p:xfrm>
              <a:off x="1243" y="1473"/>
              <a:ext cx="447" cy="464"/>
            </p:xfrm>
            <a:graphic>
              <a:graphicData uri="http://schemas.openxmlformats.org/presentationml/2006/ole">
                <mc:AlternateContent xmlns:mc="http://schemas.openxmlformats.org/markup-compatibility/2006">
                  <mc:Choice xmlns:v="urn:schemas-microsoft-com:vml" Requires="v">
                    <p:oleObj spid="_x0000_s2102" name="Document" r:id="rId13" imgW="4014216" imgH="4064508" progId="Word.Document.8">
                      <p:embed/>
                    </p:oleObj>
                  </mc:Choice>
                  <mc:Fallback>
                    <p:oleObj name="Document" r:id="rId13" imgW="4014216" imgH="4064508" progId="Word.Documen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3" y="1473"/>
                            <a:ext cx="447" cy="4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57" name="Picture 36" descr="GOE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49" y="1247"/>
                <a:ext cx="471" cy="285"/>
              </a:xfrm>
              <a:prstGeom prst="rect">
                <a:avLst/>
              </a:prstGeom>
              <a:noFill/>
              <a:ln w="9525">
                <a:noFill/>
                <a:miter lim="800000"/>
                <a:headEnd/>
                <a:tailEnd/>
              </a:ln>
            </p:spPr>
          </p:pic>
        </p:grpSp>
        <p:pic>
          <p:nvPicPr>
            <p:cNvPr id="5153" name="Picture 41" descr="fcstr7"/>
            <p:cNvPicPr>
              <a:picLocks noChangeAspect="1" noChangeArrowheads="1"/>
            </p:cNvPicPr>
            <p:nvPr/>
          </p:nvPicPr>
          <p:blipFill>
            <a:blip r:embed="rId16" cstate="email"/>
            <a:srcRect/>
            <a:stretch>
              <a:fillRect/>
            </a:stretch>
          </p:blipFill>
          <p:spPr bwMode="auto">
            <a:xfrm>
              <a:off x="1158875" y="4005263"/>
              <a:ext cx="1106488" cy="674687"/>
            </a:xfrm>
            <a:prstGeom prst="rect">
              <a:avLst/>
            </a:prstGeom>
            <a:noFill/>
            <a:ln w="9525">
              <a:solidFill>
                <a:srgbClr val="000000"/>
              </a:solidFill>
              <a:miter lim="800000"/>
              <a:headEnd/>
              <a:tailEnd/>
            </a:ln>
          </p:spPr>
        </p:pic>
        <p:pic>
          <p:nvPicPr>
            <p:cNvPr id="5154" name="Picture 37" descr="W:\Library\ImageLibrary\SYSTEMS\4DLSS-Satellite Blvd.jpg"/>
            <p:cNvPicPr>
              <a:picLocks noChangeAspect="1" noChangeArrowheads="1"/>
            </p:cNvPicPr>
            <p:nvPr/>
          </p:nvPicPr>
          <p:blipFill>
            <a:blip r:embed="rId17" cstate="email"/>
            <a:srcRect/>
            <a:stretch>
              <a:fillRect/>
            </a:stretch>
          </p:blipFill>
          <p:spPr bwMode="auto">
            <a:xfrm>
              <a:off x="3786596" y="1879033"/>
              <a:ext cx="816746" cy="522514"/>
            </a:xfrm>
            <a:prstGeom prst="rect">
              <a:avLst/>
            </a:prstGeom>
            <a:noFill/>
            <a:ln w="9525">
              <a:solidFill>
                <a:srgbClr val="000000"/>
              </a:solidFill>
              <a:miter lim="800000"/>
              <a:headEnd/>
              <a:tailEnd/>
            </a:ln>
          </p:spPr>
        </p:pic>
        <p:pic>
          <p:nvPicPr>
            <p:cNvPr id="5155" name="Picture 38" descr="W:\SY\74C Replacement\Pictures\Radar Site-Just After Radome Installed-Dec08.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897704" y="3165231"/>
              <a:ext cx="634437" cy="973488"/>
            </a:xfrm>
            <a:prstGeom prst="rect">
              <a:avLst/>
            </a:prstGeom>
            <a:noFill/>
            <a:ln w="9525">
              <a:solidFill>
                <a:srgbClr val="000000"/>
              </a:solidFill>
              <a:miter lim="800000"/>
              <a:headEnd/>
              <a:tailEnd/>
            </a:ln>
          </p:spPr>
        </p:pic>
        <p:pic>
          <p:nvPicPr>
            <p:cNvPr id="5156" name="Picture 39" descr="W:\Library\ImageLibrary\SYSTEMS\AMPS-Hi Res.JPG"/>
            <p:cNvPicPr>
              <a:picLocks noChangeAspect="1" noChangeArrowheads="1"/>
            </p:cNvPicPr>
            <p:nvPr/>
          </p:nvPicPr>
          <p:blipFill>
            <a:blip r:embed="rId19" cstate="email"/>
            <a:srcRect/>
            <a:stretch>
              <a:fillRect/>
            </a:stretch>
          </p:blipFill>
          <p:spPr bwMode="auto">
            <a:xfrm>
              <a:off x="4338052" y="5765716"/>
              <a:ext cx="897139" cy="775762"/>
            </a:xfrm>
            <a:prstGeom prst="rect">
              <a:avLst/>
            </a:prstGeom>
            <a:noFill/>
            <a:ln w="9525">
              <a:solidFill>
                <a:srgbClr val="000000"/>
              </a:solidFill>
              <a:miter lim="800000"/>
              <a:headEnd/>
              <a:tailEnd/>
            </a:ln>
          </p:spPr>
        </p:pic>
      </p:grpSp>
      <p:sp>
        <p:nvSpPr>
          <p:cNvPr id="5126" name="Rectangle 2"/>
          <p:cNvSpPr>
            <a:spLocks noChangeArrowheads="1"/>
          </p:cNvSpPr>
          <p:nvPr/>
        </p:nvSpPr>
        <p:spPr bwMode="auto">
          <a:xfrm>
            <a:off x="5076826" y="260351"/>
            <a:ext cx="5446713" cy="582613"/>
          </a:xfrm>
          <a:prstGeom prst="rect">
            <a:avLst/>
          </a:prstGeom>
          <a:noFill/>
          <a:ln w="12700">
            <a:noFill/>
            <a:miter lim="800000"/>
            <a:headEnd/>
            <a:tailEnd/>
          </a:ln>
        </p:spPr>
        <p:txBody>
          <a:bodyPr lIns="90488" tIns="44450" rIns="90488" bIns="44450">
            <a:spAutoFit/>
          </a:bodyPr>
          <a:lstStyle/>
          <a:p>
            <a:pPr algn="r"/>
            <a:r>
              <a:rPr lang="en-US" sz="3200" b="1" i="1" dirty="0"/>
              <a:t>Weather Instrumentation</a:t>
            </a:r>
          </a:p>
        </p:txBody>
      </p:sp>
      <p:pic>
        <p:nvPicPr>
          <p:cNvPr id="39" name="Picture 38"/>
          <p:cNvPicPr>
            <a:picLocks noChangeAspect="1"/>
          </p:cNvPicPr>
          <p:nvPr/>
        </p:nvPicPr>
        <p:blipFill rotWithShape="1">
          <a:blip r:embed="rId20">
            <a:extLst>
              <a:ext uri="{28A0092B-C50C-407E-A947-70E740481C1C}">
                <a14:useLocalDpi xmlns:a14="http://schemas.microsoft.com/office/drawing/2010/main" val="0"/>
              </a:ext>
            </a:extLst>
          </a:blip>
          <a:srcRect t="21132" b="43180"/>
          <a:stretch/>
        </p:blipFill>
        <p:spPr>
          <a:xfrm>
            <a:off x="2228785" y="5573771"/>
            <a:ext cx="2261398" cy="538024"/>
          </a:xfrm>
          <a:prstGeom prst="rect">
            <a:avLst/>
          </a:prstGeom>
          <a:ln>
            <a:solidFill>
              <a:schemeClr val="tx1"/>
            </a:solidFill>
          </a:ln>
        </p:spPr>
      </p:pic>
    </p:spTree>
    <p:extLst>
      <p:ext uri="{BB962C8B-B14F-4D97-AF65-F5344CB8AC3E}">
        <p14:creationId xmlns:p14="http://schemas.microsoft.com/office/powerpoint/2010/main" val="3556057581"/>
      </p:ext>
    </p:extLst>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675161" y="1017431"/>
            <a:ext cx="10818325" cy="5840569"/>
          </a:xfrm>
          <a:prstGeom prst="rect">
            <a:avLst/>
          </a:prstGeom>
          <a:ln>
            <a:solidFill>
              <a:schemeClr val="tx1"/>
            </a:solidFill>
          </a:ln>
        </p:spPr>
      </p:pic>
      <p:pic>
        <p:nvPicPr>
          <p:cNvPr id="4" name="Picture 33" descr="45WSMALL"/>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
        <p:nvSpPr>
          <p:cNvPr id="5" name="Rectangle 2"/>
          <p:cNvSpPr>
            <a:spLocks noChangeArrowheads="1"/>
          </p:cNvSpPr>
          <p:nvPr/>
        </p:nvSpPr>
        <p:spPr bwMode="auto">
          <a:xfrm>
            <a:off x="5076826" y="260351"/>
            <a:ext cx="5446713" cy="582613"/>
          </a:xfrm>
          <a:prstGeom prst="rect">
            <a:avLst/>
          </a:prstGeom>
          <a:noFill/>
          <a:ln w="12700">
            <a:noFill/>
            <a:miter lim="800000"/>
            <a:headEnd/>
            <a:tailEnd/>
          </a:ln>
        </p:spPr>
        <p:txBody>
          <a:bodyPr lIns="90488" tIns="44450" rIns="90488" bIns="44450">
            <a:spAutoFit/>
          </a:bodyPr>
          <a:lstStyle/>
          <a:p>
            <a:pPr algn="r"/>
            <a:r>
              <a:rPr lang="en-US" sz="3200" b="1" i="1" dirty="0"/>
              <a:t>Weather Instrumentation</a:t>
            </a:r>
          </a:p>
        </p:txBody>
      </p:sp>
    </p:spTree>
    <p:extLst>
      <p:ext uri="{BB962C8B-B14F-4D97-AF65-F5344CB8AC3E}">
        <p14:creationId xmlns:p14="http://schemas.microsoft.com/office/powerpoint/2010/main" val="3778205886"/>
      </p:ext>
    </p:extLst>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3484563" y="1141413"/>
            <a:ext cx="5137150" cy="428322"/>
          </a:xfrm>
          <a:prstGeom prst="rect">
            <a:avLst/>
          </a:prstGeom>
          <a:noFill/>
          <a:ln w="12700">
            <a:noFill/>
            <a:miter lim="800000"/>
            <a:headEnd/>
            <a:tailEnd/>
          </a:ln>
        </p:spPr>
        <p:txBody>
          <a:bodyPr lIns="90488" tIns="44450" rIns="90488" bIns="44450">
            <a:spAutoFit/>
          </a:bodyPr>
          <a:lstStyle/>
          <a:p>
            <a:r>
              <a:rPr lang="en-US" sz="2200" b="1" u="sng">
                <a:latin typeface="Arial" charset="0"/>
              </a:rPr>
              <a:t>Lightning Systems Especially Strong</a:t>
            </a:r>
          </a:p>
        </p:txBody>
      </p:sp>
      <p:sp>
        <p:nvSpPr>
          <p:cNvPr id="33796" name="Rectangle 33"/>
          <p:cNvSpPr>
            <a:spLocks noChangeArrowheads="1"/>
          </p:cNvSpPr>
          <p:nvPr/>
        </p:nvSpPr>
        <p:spPr bwMode="auto">
          <a:xfrm>
            <a:off x="5076826" y="260351"/>
            <a:ext cx="5446713" cy="582613"/>
          </a:xfrm>
          <a:prstGeom prst="rect">
            <a:avLst/>
          </a:prstGeom>
          <a:noFill/>
          <a:ln w="12700">
            <a:noFill/>
            <a:miter lim="800000"/>
            <a:headEnd/>
            <a:tailEnd/>
          </a:ln>
        </p:spPr>
        <p:txBody>
          <a:bodyPr lIns="90488" tIns="44450" rIns="90488" bIns="44450">
            <a:spAutoFit/>
          </a:bodyPr>
          <a:lstStyle/>
          <a:p>
            <a:pPr algn="r"/>
            <a:r>
              <a:rPr lang="en-US" sz="3200" b="1" i="1" dirty="0"/>
              <a:t>Weather Instrumentation</a:t>
            </a:r>
          </a:p>
        </p:txBody>
      </p:sp>
      <p:grpSp>
        <p:nvGrpSpPr>
          <p:cNvPr id="43" name="Group 42"/>
          <p:cNvGrpSpPr/>
          <p:nvPr/>
        </p:nvGrpSpPr>
        <p:grpSpPr>
          <a:xfrm>
            <a:off x="2682591" y="1681163"/>
            <a:ext cx="7948897" cy="5105400"/>
            <a:chOff x="1158591" y="1681163"/>
            <a:chExt cx="7948897" cy="5105400"/>
          </a:xfrm>
        </p:grpSpPr>
        <p:grpSp>
          <p:nvGrpSpPr>
            <p:cNvPr id="33794" name="Group 45"/>
            <p:cNvGrpSpPr>
              <a:grpSpLocks/>
            </p:cNvGrpSpPr>
            <p:nvPr/>
          </p:nvGrpSpPr>
          <p:grpSpPr bwMode="auto">
            <a:xfrm>
              <a:off x="3175000" y="2352675"/>
              <a:ext cx="3378200" cy="3605213"/>
              <a:chOff x="3094892" y="2352350"/>
              <a:chExt cx="3377935" cy="3606324"/>
            </a:xfrm>
          </p:grpSpPr>
          <p:pic>
            <p:nvPicPr>
              <p:cNvPr id="33821" name="Picture 35" descr="W:\Library\ImageLibrary\SYSTEMS\Sensor Map-All Lightning Sensors.jpg"/>
              <p:cNvPicPr>
                <a:picLocks noChangeAspect="1" noChangeArrowheads="1"/>
              </p:cNvPicPr>
              <p:nvPr/>
            </p:nvPicPr>
            <p:blipFill>
              <a:blip r:embed="rId3" cstate="email"/>
              <a:srcRect/>
              <a:stretch>
                <a:fillRect/>
              </a:stretch>
            </p:blipFill>
            <p:spPr bwMode="auto">
              <a:xfrm>
                <a:off x="3094892" y="2352350"/>
                <a:ext cx="3377935" cy="3606324"/>
              </a:xfrm>
              <a:prstGeom prst="rect">
                <a:avLst/>
              </a:prstGeom>
              <a:noFill/>
              <a:ln w="9525">
                <a:solidFill>
                  <a:srgbClr val="000000"/>
                </a:solidFill>
                <a:miter lim="800000"/>
                <a:headEnd/>
                <a:tailEnd/>
              </a:ln>
            </p:spPr>
          </p:pic>
          <p:grpSp>
            <p:nvGrpSpPr>
              <p:cNvPr id="33822" name="Group 42"/>
              <p:cNvGrpSpPr>
                <a:grpSpLocks/>
              </p:cNvGrpSpPr>
              <p:nvPr/>
            </p:nvGrpSpPr>
            <p:grpSpPr bwMode="auto">
              <a:xfrm>
                <a:off x="3677699" y="4441372"/>
                <a:ext cx="424721" cy="184723"/>
                <a:chOff x="3677699" y="4441372"/>
                <a:chExt cx="424721" cy="184723"/>
              </a:xfrm>
            </p:grpSpPr>
            <p:sp>
              <p:nvSpPr>
                <p:cNvPr id="33826" name="Oval 38"/>
                <p:cNvSpPr>
                  <a:spLocks noChangeAspect="1"/>
                </p:cNvSpPr>
                <p:nvPr/>
              </p:nvSpPr>
              <p:spPr bwMode="auto">
                <a:xfrm>
                  <a:off x="4010980" y="4483158"/>
                  <a:ext cx="91440" cy="90435"/>
                </a:xfrm>
                <a:prstGeom prst="ellipse">
                  <a:avLst/>
                </a:prstGeom>
                <a:solidFill>
                  <a:srgbClr val="0066FF"/>
                </a:solidFill>
                <a:ln w="9525" algn="ctr">
                  <a:solidFill>
                    <a:srgbClr val="000000"/>
                  </a:solidFill>
                  <a:round/>
                  <a:headEnd/>
                  <a:tailEnd/>
                </a:ln>
              </p:spPr>
              <p:txBody>
                <a:bodyPr/>
                <a:lstStyle/>
                <a:p>
                  <a:endParaRPr lang="en-US"/>
                </a:p>
              </p:txBody>
            </p:sp>
            <p:sp>
              <p:nvSpPr>
                <p:cNvPr id="33827" name="TextBox 40"/>
                <p:cNvSpPr txBox="1">
                  <a:spLocks noChangeArrowheads="1"/>
                </p:cNvSpPr>
                <p:nvPr/>
              </p:nvSpPr>
              <p:spPr bwMode="auto">
                <a:xfrm>
                  <a:off x="3677699" y="4441372"/>
                  <a:ext cx="401934" cy="184723"/>
                </a:xfrm>
                <a:prstGeom prst="rect">
                  <a:avLst/>
                </a:prstGeom>
                <a:noFill/>
                <a:ln w="9525">
                  <a:noFill/>
                  <a:miter lim="800000"/>
                  <a:headEnd/>
                  <a:tailEnd/>
                </a:ln>
              </p:spPr>
              <p:txBody>
                <a:bodyPr>
                  <a:spAutoFit/>
                </a:bodyPr>
                <a:lstStyle/>
                <a:p>
                  <a:r>
                    <a:rPr lang="en-US" sz="600" b="1">
                      <a:solidFill>
                        <a:schemeClr val="bg1"/>
                      </a:solidFill>
                      <a:latin typeface="Arial" charset="0"/>
                      <a:cs typeface="Arial" charset="0"/>
                    </a:rPr>
                    <a:t>WSR</a:t>
                  </a:r>
                </a:p>
              </p:txBody>
            </p:sp>
          </p:grpSp>
          <p:grpSp>
            <p:nvGrpSpPr>
              <p:cNvPr id="33823" name="Group 43"/>
              <p:cNvGrpSpPr>
                <a:grpSpLocks/>
              </p:cNvGrpSpPr>
              <p:nvPr/>
            </p:nvGrpSpPr>
            <p:grpSpPr bwMode="auto">
              <a:xfrm>
                <a:off x="4722724" y="5689042"/>
                <a:ext cx="573728" cy="184666"/>
                <a:chOff x="4722724" y="5689042"/>
                <a:chExt cx="573728" cy="184666"/>
              </a:xfrm>
            </p:grpSpPr>
            <p:sp>
              <p:nvSpPr>
                <p:cNvPr id="33824" name="Oval 37"/>
                <p:cNvSpPr>
                  <a:spLocks noChangeAspect="1"/>
                </p:cNvSpPr>
                <p:nvPr/>
              </p:nvSpPr>
              <p:spPr bwMode="auto">
                <a:xfrm>
                  <a:off x="5205012" y="5727430"/>
                  <a:ext cx="91440" cy="90435"/>
                </a:xfrm>
                <a:prstGeom prst="ellipse">
                  <a:avLst/>
                </a:prstGeom>
                <a:solidFill>
                  <a:srgbClr val="0066FF"/>
                </a:solidFill>
                <a:ln w="9525" algn="ctr">
                  <a:solidFill>
                    <a:srgbClr val="000000"/>
                  </a:solidFill>
                  <a:round/>
                  <a:headEnd/>
                  <a:tailEnd/>
                </a:ln>
              </p:spPr>
              <p:txBody>
                <a:bodyPr/>
                <a:lstStyle/>
                <a:p>
                  <a:endParaRPr lang="en-US"/>
                </a:p>
              </p:txBody>
            </p:sp>
            <p:sp>
              <p:nvSpPr>
                <p:cNvPr id="33825" name="TextBox 41"/>
                <p:cNvSpPr txBox="1">
                  <a:spLocks noChangeArrowheads="1"/>
                </p:cNvSpPr>
                <p:nvPr/>
              </p:nvSpPr>
              <p:spPr bwMode="auto">
                <a:xfrm>
                  <a:off x="4722724" y="5689042"/>
                  <a:ext cx="554336" cy="184666"/>
                </a:xfrm>
                <a:prstGeom prst="rect">
                  <a:avLst/>
                </a:prstGeom>
                <a:noFill/>
                <a:ln w="9525">
                  <a:noFill/>
                  <a:miter lim="800000"/>
                  <a:headEnd/>
                  <a:tailEnd/>
                </a:ln>
              </p:spPr>
              <p:txBody>
                <a:bodyPr>
                  <a:spAutoFit/>
                </a:bodyPr>
                <a:lstStyle/>
                <a:p>
                  <a:r>
                    <a:rPr lang="en-US" sz="600" b="1">
                      <a:solidFill>
                        <a:schemeClr val="bg1"/>
                      </a:solidFill>
                      <a:latin typeface="Arial" charset="0"/>
                      <a:cs typeface="Arial" charset="0"/>
                    </a:rPr>
                    <a:t>WSR-88D</a:t>
                  </a:r>
                </a:p>
              </p:txBody>
            </p:sp>
          </p:grpSp>
        </p:grpSp>
        <p:grpSp>
          <p:nvGrpSpPr>
            <p:cNvPr id="33799" name="Group 16"/>
            <p:cNvGrpSpPr>
              <a:grpSpLocks/>
            </p:cNvGrpSpPr>
            <p:nvPr/>
          </p:nvGrpSpPr>
          <p:grpSpPr bwMode="auto">
            <a:xfrm>
              <a:off x="6011863" y="5267325"/>
              <a:ext cx="2128837" cy="1519238"/>
              <a:chOff x="3619" y="3318"/>
              <a:chExt cx="1341" cy="957"/>
            </a:xfrm>
          </p:grpSpPr>
          <p:sp>
            <p:nvSpPr>
              <p:cNvPr id="33812" name="Rectangle 17"/>
              <p:cNvSpPr>
                <a:spLocks noChangeArrowheads="1"/>
              </p:cNvSpPr>
              <p:nvPr/>
            </p:nvSpPr>
            <p:spPr bwMode="auto">
              <a:xfrm>
                <a:off x="3725" y="4027"/>
                <a:ext cx="657" cy="248"/>
              </a:xfrm>
              <a:prstGeom prst="rect">
                <a:avLst/>
              </a:prstGeom>
              <a:noFill/>
              <a:ln w="12700">
                <a:noFill/>
                <a:miter lim="800000"/>
                <a:headEnd/>
                <a:tailEnd/>
              </a:ln>
            </p:spPr>
            <p:txBody>
              <a:bodyPr wrap="none" lIns="90488" tIns="44450" rIns="90488" bIns="44450">
                <a:spAutoFit/>
              </a:bodyPr>
              <a:lstStyle/>
              <a:p>
                <a:pPr algn="l"/>
                <a:r>
                  <a:rPr lang="en-US" sz="2000" u="sng" dirty="0">
                    <a:solidFill>
                      <a:schemeClr val="tx2"/>
                    </a:solidFill>
                    <a:latin typeface="Arial" charset="0"/>
                  </a:rPr>
                  <a:t>LPLWS</a:t>
                </a:r>
              </a:p>
            </p:txBody>
          </p:sp>
          <p:pic>
            <p:nvPicPr>
              <p:cNvPr id="33813" name="Picture 18" descr="FLDMILL2"/>
              <p:cNvPicPr>
                <a:picLocks noChangeAspect="1" noChangeArrowheads="1"/>
              </p:cNvPicPr>
              <p:nvPr/>
            </p:nvPicPr>
            <p:blipFill>
              <a:blip r:embed="rId4" cstate="email"/>
              <a:srcRect/>
              <a:stretch>
                <a:fillRect/>
              </a:stretch>
            </p:blipFill>
            <p:spPr bwMode="auto">
              <a:xfrm>
                <a:off x="3619" y="3318"/>
                <a:ext cx="868" cy="725"/>
              </a:xfrm>
              <a:prstGeom prst="rect">
                <a:avLst/>
              </a:prstGeom>
              <a:noFill/>
              <a:ln w="9525">
                <a:solidFill>
                  <a:srgbClr val="000000"/>
                </a:solidFill>
                <a:miter lim="800000"/>
                <a:headEnd/>
                <a:tailEnd/>
              </a:ln>
            </p:spPr>
          </p:pic>
          <p:pic>
            <p:nvPicPr>
              <p:cNvPr id="33814" name="Picture 19" descr="LPLWS-4"/>
              <p:cNvPicPr>
                <a:picLocks noChangeAspect="1" noChangeArrowheads="1"/>
              </p:cNvPicPr>
              <p:nvPr/>
            </p:nvPicPr>
            <p:blipFill>
              <a:blip r:embed="rId5" cstate="email"/>
              <a:srcRect/>
              <a:stretch>
                <a:fillRect/>
              </a:stretch>
            </p:blipFill>
            <p:spPr bwMode="auto">
              <a:xfrm>
                <a:off x="4319" y="3373"/>
                <a:ext cx="641" cy="511"/>
              </a:xfrm>
              <a:prstGeom prst="rect">
                <a:avLst/>
              </a:prstGeom>
              <a:noFill/>
              <a:ln w="9525">
                <a:solidFill>
                  <a:srgbClr val="000000"/>
                </a:solidFill>
                <a:miter lim="800000"/>
                <a:headEnd/>
                <a:tailEnd/>
              </a:ln>
            </p:spPr>
          </p:pic>
        </p:grpSp>
        <p:grpSp>
          <p:nvGrpSpPr>
            <p:cNvPr id="3" name="Group 2"/>
            <p:cNvGrpSpPr/>
            <p:nvPr/>
          </p:nvGrpSpPr>
          <p:grpSpPr>
            <a:xfrm>
              <a:off x="1158591" y="5386079"/>
              <a:ext cx="2413081" cy="1397127"/>
              <a:chOff x="1158591" y="5386079"/>
              <a:chExt cx="2413081" cy="1397127"/>
            </a:xfrm>
          </p:grpSpPr>
          <p:pic>
            <p:nvPicPr>
              <p:cNvPr id="33809" name="Picture 33" descr="W:\Library\ImageLibrary\SYSTEMS\NLDN Display-New.JPG"/>
              <p:cNvPicPr>
                <a:picLocks noChangeAspect="1" noChangeArrowheads="1"/>
              </p:cNvPicPr>
              <p:nvPr/>
            </p:nvPicPr>
            <p:blipFill>
              <a:blip r:embed="rId6" cstate="email"/>
              <a:srcRect/>
              <a:stretch>
                <a:fillRect/>
              </a:stretch>
            </p:blipFill>
            <p:spPr bwMode="auto">
              <a:xfrm>
                <a:off x="1158591" y="5777413"/>
                <a:ext cx="1085512" cy="770840"/>
              </a:xfrm>
              <a:prstGeom prst="rect">
                <a:avLst/>
              </a:prstGeom>
              <a:noFill/>
              <a:ln w="9525">
                <a:solidFill>
                  <a:srgbClr val="000000"/>
                </a:solidFill>
                <a:miter lim="800000"/>
                <a:headEnd/>
                <a:tailEnd/>
              </a:ln>
            </p:spPr>
          </p:pic>
          <p:sp>
            <p:nvSpPr>
              <p:cNvPr id="33810" name="Rectangle 30"/>
              <p:cNvSpPr>
                <a:spLocks noChangeArrowheads="1"/>
              </p:cNvSpPr>
              <p:nvPr/>
            </p:nvSpPr>
            <p:spPr bwMode="auto">
              <a:xfrm>
                <a:off x="2374560" y="6385661"/>
                <a:ext cx="883256" cy="397545"/>
              </a:xfrm>
              <a:prstGeom prst="rect">
                <a:avLst/>
              </a:prstGeom>
              <a:noFill/>
              <a:ln w="12700">
                <a:noFill/>
                <a:miter lim="800000"/>
                <a:headEnd/>
                <a:tailEnd/>
              </a:ln>
            </p:spPr>
            <p:txBody>
              <a:bodyPr wrap="none" lIns="90488" tIns="44450" rIns="90488" bIns="44450">
                <a:spAutoFit/>
              </a:bodyPr>
              <a:lstStyle/>
              <a:p>
                <a:pPr algn="l"/>
                <a:r>
                  <a:rPr lang="en-US" sz="2000" u="sng" dirty="0">
                    <a:solidFill>
                      <a:schemeClr val="tx2"/>
                    </a:solidFill>
                    <a:latin typeface="Arial" charset="0"/>
                  </a:rPr>
                  <a:t>NLDN</a:t>
                </a:r>
              </a:p>
            </p:txBody>
          </p:sp>
          <p:pic>
            <p:nvPicPr>
              <p:cNvPr id="33811" name="Picture 31" descr="NLDN-Map"/>
              <p:cNvPicPr>
                <a:picLocks noChangeAspect="1" noChangeArrowheads="1"/>
              </p:cNvPicPr>
              <p:nvPr/>
            </p:nvPicPr>
            <p:blipFill>
              <a:blip r:embed="rId7" cstate="email"/>
              <a:srcRect/>
              <a:stretch>
                <a:fillRect/>
              </a:stretch>
            </p:blipFill>
            <p:spPr bwMode="auto">
              <a:xfrm>
                <a:off x="2050674" y="5386079"/>
                <a:ext cx="1520998" cy="1040834"/>
              </a:xfrm>
              <a:prstGeom prst="rect">
                <a:avLst/>
              </a:prstGeom>
              <a:noFill/>
              <a:ln w="9525">
                <a:solidFill>
                  <a:srgbClr val="000000"/>
                </a:solidFill>
                <a:miter lim="800000"/>
                <a:headEnd/>
                <a:tailEnd/>
              </a:ln>
            </p:spPr>
          </p:pic>
        </p:grpSp>
        <p:grpSp>
          <p:nvGrpSpPr>
            <p:cNvPr id="42" name="Group 41"/>
            <p:cNvGrpSpPr/>
            <p:nvPr/>
          </p:nvGrpSpPr>
          <p:grpSpPr>
            <a:xfrm>
              <a:off x="5918293" y="1681163"/>
              <a:ext cx="1999808" cy="1774806"/>
              <a:chOff x="5918293" y="1681163"/>
              <a:chExt cx="1999808" cy="1774806"/>
            </a:xfrm>
          </p:grpSpPr>
          <p:sp>
            <p:nvSpPr>
              <p:cNvPr id="33806" name="Rectangle 21"/>
              <p:cNvSpPr>
                <a:spLocks noChangeArrowheads="1"/>
              </p:cNvSpPr>
              <p:nvPr/>
            </p:nvSpPr>
            <p:spPr bwMode="auto">
              <a:xfrm>
                <a:off x="6977604" y="2581859"/>
                <a:ext cx="940497" cy="397545"/>
              </a:xfrm>
              <a:prstGeom prst="rect">
                <a:avLst/>
              </a:prstGeom>
              <a:noFill/>
              <a:ln w="12700">
                <a:noFill/>
                <a:miter lim="800000"/>
                <a:headEnd/>
                <a:tailEnd/>
              </a:ln>
            </p:spPr>
            <p:txBody>
              <a:bodyPr wrap="square" lIns="90488" tIns="44450" rIns="90488" bIns="44450">
                <a:spAutoFit/>
              </a:bodyPr>
              <a:lstStyle/>
              <a:p>
                <a:r>
                  <a:rPr lang="en-US" sz="2000" u="sng" dirty="0">
                    <a:solidFill>
                      <a:schemeClr val="tx2"/>
                    </a:solidFill>
                    <a:latin typeface="Arial" charset="0"/>
                  </a:rPr>
                  <a:t>WSR</a:t>
                </a:r>
              </a:p>
            </p:txBody>
          </p:sp>
          <p:pic>
            <p:nvPicPr>
              <p:cNvPr id="33807" name="Picture 33" descr="W:\SY\74C Replacement\Pictures\Radar Site-Just After Radome Installed-Dec08.jpg"/>
              <p:cNvPicPr>
                <a:picLocks noChangeAspect="1" noChangeArrowheads="1"/>
              </p:cNvPicPr>
              <p:nvPr/>
            </p:nvPicPr>
            <p:blipFill>
              <a:blip r:embed="rId8" cstate="email"/>
              <a:srcRect/>
              <a:stretch>
                <a:fillRect/>
              </a:stretch>
            </p:blipFill>
            <p:spPr bwMode="auto">
              <a:xfrm>
                <a:off x="5918293" y="1849504"/>
                <a:ext cx="1046503" cy="1606465"/>
              </a:xfrm>
              <a:prstGeom prst="rect">
                <a:avLst/>
              </a:prstGeom>
              <a:noFill/>
              <a:ln w="9525">
                <a:solidFill>
                  <a:srgbClr val="000000"/>
                </a:solidFill>
                <a:miter lim="800000"/>
                <a:headEnd/>
                <a:tailEnd/>
              </a:ln>
            </p:spPr>
          </p:pic>
          <p:pic>
            <p:nvPicPr>
              <p:cNvPr id="33808" name="Picture 23"/>
              <p:cNvPicPr>
                <a:picLocks noChangeArrowheads="1"/>
              </p:cNvPicPr>
              <p:nvPr/>
            </p:nvPicPr>
            <p:blipFill>
              <a:blip r:embed="rId9" cstate="email">
                <a:extLst>
                  <a:ext uri="{28A0092B-C50C-407E-A947-70E740481C1C}">
                    <a14:useLocalDpi xmlns:a14="http://schemas.microsoft.com/office/drawing/2010/main"/>
                  </a:ext>
                </a:extLst>
              </a:blip>
              <a:srcRect r="1047" b="1585"/>
              <a:stretch>
                <a:fillRect/>
              </a:stretch>
            </p:blipFill>
            <p:spPr bwMode="auto">
              <a:xfrm>
                <a:off x="6756563" y="1681163"/>
                <a:ext cx="1151489" cy="931408"/>
              </a:xfrm>
              <a:prstGeom prst="rect">
                <a:avLst/>
              </a:prstGeom>
              <a:noFill/>
              <a:ln w="9525">
                <a:solidFill>
                  <a:schemeClr val="tx1"/>
                </a:solidFill>
                <a:miter lim="800000"/>
                <a:headEnd/>
                <a:tailEnd/>
              </a:ln>
            </p:spPr>
          </p:pic>
        </p:grpSp>
        <p:sp>
          <p:nvSpPr>
            <p:cNvPr id="33815" name="Rectangle 10"/>
            <p:cNvSpPr>
              <a:spLocks noChangeArrowheads="1"/>
            </p:cNvSpPr>
            <p:nvPr/>
          </p:nvSpPr>
          <p:spPr bwMode="auto">
            <a:xfrm>
              <a:off x="1989574" y="3241043"/>
              <a:ext cx="1176601" cy="397545"/>
            </a:xfrm>
            <a:prstGeom prst="rect">
              <a:avLst/>
            </a:prstGeom>
            <a:noFill/>
            <a:ln w="12700">
              <a:noFill/>
              <a:miter lim="800000"/>
              <a:headEnd/>
              <a:tailEnd/>
            </a:ln>
          </p:spPr>
          <p:txBody>
            <a:bodyPr wrap="square" lIns="90488" tIns="44450" rIns="90488" bIns="44450">
              <a:spAutoFit/>
            </a:bodyPr>
            <a:lstStyle/>
            <a:p>
              <a:r>
                <a:rPr lang="en-US" sz="2000" u="sng" dirty="0" smtClean="0">
                  <a:solidFill>
                    <a:schemeClr val="tx2"/>
                  </a:solidFill>
                  <a:latin typeface="Arial" charset="0"/>
                </a:rPr>
                <a:t>MERLIN</a:t>
              </a:r>
              <a:endParaRPr lang="en-US" sz="2000" u="sng" dirty="0">
                <a:solidFill>
                  <a:schemeClr val="tx2"/>
                </a:solidFill>
                <a:latin typeface="Arial" charset="0"/>
              </a:endParaRPr>
            </a:p>
          </p:txBody>
        </p:sp>
        <p:grpSp>
          <p:nvGrpSpPr>
            <p:cNvPr id="41" name="Group 40"/>
            <p:cNvGrpSpPr/>
            <p:nvPr/>
          </p:nvGrpSpPr>
          <p:grpSpPr>
            <a:xfrm>
              <a:off x="7170738" y="3285031"/>
              <a:ext cx="1936750" cy="1833069"/>
              <a:chOff x="7170738" y="3285031"/>
              <a:chExt cx="1936750" cy="1833069"/>
            </a:xfrm>
          </p:grpSpPr>
          <p:sp>
            <p:nvSpPr>
              <p:cNvPr id="33803" name="Rectangle 25"/>
              <p:cNvSpPr>
                <a:spLocks noChangeArrowheads="1"/>
              </p:cNvSpPr>
              <p:nvPr/>
            </p:nvSpPr>
            <p:spPr bwMode="auto">
              <a:xfrm>
                <a:off x="7170738" y="4720547"/>
                <a:ext cx="1936750" cy="397553"/>
              </a:xfrm>
              <a:prstGeom prst="rect">
                <a:avLst/>
              </a:prstGeom>
              <a:noFill/>
              <a:ln w="12700">
                <a:noFill/>
                <a:miter lim="800000"/>
                <a:headEnd/>
                <a:tailEnd/>
              </a:ln>
            </p:spPr>
            <p:txBody>
              <a:bodyPr wrap="none" lIns="90488" tIns="44450" rIns="90488" bIns="44450">
                <a:spAutoFit/>
              </a:bodyPr>
              <a:lstStyle/>
              <a:p>
                <a:pPr algn="l"/>
                <a:r>
                  <a:rPr lang="en-US" sz="2000" u="sng">
                    <a:solidFill>
                      <a:schemeClr val="tx2"/>
                    </a:solidFill>
                    <a:latin typeface="Arial" charset="0"/>
                  </a:rPr>
                  <a:t>WSR-88D/MLB</a:t>
                </a:r>
              </a:p>
            </p:txBody>
          </p:sp>
          <p:pic>
            <p:nvPicPr>
              <p:cNvPr id="40" name="Picture 1" descr="C:\Users\roederw\Desktop\MLB-30-Meter (Jan 2013).jpg"/>
              <p:cNvPicPr>
                <a:picLocks noChangeAspect="1" noChangeArrowheads="1"/>
              </p:cNvPicPr>
              <p:nvPr/>
            </p:nvPicPr>
            <p:blipFill>
              <a:blip r:embed="rId10" cstate="email"/>
              <a:srcRect/>
              <a:stretch>
                <a:fillRect/>
              </a:stretch>
            </p:blipFill>
            <p:spPr bwMode="auto">
              <a:xfrm>
                <a:off x="7221659" y="3285031"/>
                <a:ext cx="1175752" cy="1463040"/>
              </a:xfrm>
              <a:prstGeom prst="rect">
                <a:avLst/>
              </a:prstGeom>
              <a:noFill/>
              <a:ln>
                <a:solidFill>
                  <a:srgbClr val="000000"/>
                </a:solidFill>
              </a:ln>
            </p:spPr>
          </p:pic>
          <p:pic>
            <p:nvPicPr>
              <p:cNvPr id="33805" name="Picture 33" descr="W:\Library\ImageLibrary\SYSTEMS\RADAR\OPUP screen.gi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098696" y="3888306"/>
                <a:ext cx="873787" cy="707100"/>
              </a:xfrm>
              <a:prstGeom prst="rect">
                <a:avLst/>
              </a:prstGeom>
              <a:noFill/>
              <a:ln w="9525">
                <a:solidFill>
                  <a:srgbClr val="000000"/>
                </a:solidFill>
                <a:miter lim="800000"/>
                <a:headEnd/>
                <a:tailEnd/>
              </a:ln>
            </p:spPr>
          </p:pic>
        </p:grpSp>
      </p:grpSp>
      <p:pic>
        <p:nvPicPr>
          <p:cNvPr id="45" name="Picture 4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7492" y="1700416"/>
            <a:ext cx="1026983" cy="1559147"/>
          </a:xfrm>
          <a:prstGeom prst="rect">
            <a:avLst/>
          </a:prstGeom>
        </p:spPr>
      </p:pic>
      <p:grpSp>
        <p:nvGrpSpPr>
          <p:cNvPr id="46" name="Group 45"/>
          <p:cNvGrpSpPr/>
          <p:nvPr/>
        </p:nvGrpSpPr>
        <p:grpSpPr>
          <a:xfrm>
            <a:off x="2147586" y="1620494"/>
            <a:ext cx="1249735" cy="1358910"/>
            <a:chOff x="0" y="0"/>
            <a:chExt cx="6858000" cy="9144000"/>
          </a:xfrm>
        </p:grpSpPr>
        <p:pic>
          <p:nvPicPr>
            <p:cNvPr id="47" name="Picture 33" descr="LDAR II Larg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6858000" cy="9144000"/>
            </a:xfrm>
            <a:prstGeom prst="rect">
              <a:avLst/>
            </a:prstGeom>
            <a:noFill/>
            <a:ln w="9525">
              <a:solidFill>
                <a:schemeClr val="tx1"/>
              </a:solidFill>
              <a:miter lim="800000"/>
              <a:headEnd/>
              <a:tailEnd/>
            </a:ln>
          </p:spPr>
        </p:pic>
        <p:pic>
          <p:nvPicPr>
            <p:cNvPr id="48" name="Picture 33" descr="LDAR II Larg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90800" y="228600"/>
              <a:ext cx="457200" cy="457200"/>
            </a:xfrm>
            <a:prstGeom prst="rect">
              <a:avLst/>
            </a:prstGeom>
            <a:noFill/>
            <a:ln w="9525">
              <a:solidFill>
                <a:schemeClr val="tx1"/>
              </a:solidFill>
              <a:miter lim="800000"/>
              <a:headEnd/>
              <a:tailEnd/>
            </a:ln>
          </p:spPr>
        </p:pic>
        <p:pic>
          <p:nvPicPr>
            <p:cNvPr id="49" name="Picture 33" descr="LDAR II Large"/>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876800" y="7086600"/>
              <a:ext cx="304800" cy="457200"/>
            </a:xfrm>
            <a:prstGeom prst="rect">
              <a:avLst/>
            </a:prstGeom>
            <a:noFill/>
            <a:ln w="9525">
              <a:solidFill>
                <a:schemeClr val="tx1"/>
              </a:solidFill>
              <a:miter lim="800000"/>
              <a:headEnd/>
              <a:tailEnd/>
            </a:ln>
          </p:spPr>
        </p:pic>
        <p:pic>
          <p:nvPicPr>
            <p:cNvPr id="50" name="Picture 33" descr="LDAR II Large"/>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743200" y="609600"/>
              <a:ext cx="457200" cy="533400"/>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273884244"/>
      </p:ext>
    </p:extLst>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262" b="13285"/>
          <a:stretch/>
        </p:blipFill>
        <p:spPr bwMode="auto">
          <a:xfrm>
            <a:off x="2081420" y="1109441"/>
            <a:ext cx="7449642" cy="43188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895134" y="2656933"/>
            <a:ext cx="3124200" cy="584775"/>
          </a:xfrm>
          <a:prstGeom prst="rect">
            <a:avLst/>
          </a:prstGeom>
          <a:noFill/>
        </p:spPr>
        <p:txBody>
          <a:bodyPr wrap="square" rtlCol="0">
            <a:spAutoFit/>
          </a:bodyPr>
          <a:lstStyle/>
          <a:p>
            <a:pPr algn="ctr"/>
            <a:r>
              <a:rPr lang="en-US" sz="1600" b="1" dirty="0">
                <a:solidFill>
                  <a:srgbClr val="FF9999"/>
                </a:solidFill>
              </a:rPr>
              <a:t>System </a:t>
            </a:r>
          </a:p>
          <a:p>
            <a:pPr algn="ctr"/>
            <a:r>
              <a:rPr lang="en-US" sz="1600" b="1" dirty="0">
                <a:solidFill>
                  <a:srgbClr val="FF9999"/>
                </a:solidFill>
              </a:rPr>
              <a:t>“Best Guess”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510" y="5428271"/>
            <a:ext cx="10161462" cy="142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a:off x="6244857" y="3902147"/>
            <a:ext cx="199481" cy="273884"/>
          </a:xfrm>
          <a:prstGeom prst="straightConnector1">
            <a:avLst/>
          </a:prstGeom>
          <a:ln w="19050">
            <a:solidFill>
              <a:srgbClr val="9966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081420" y="1158471"/>
            <a:ext cx="3124200" cy="830997"/>
          </a:xfrm>
          <a:prstGeom prst="rect">
            <a:avLst/>
          </a:prstGeom>
          <a:solidFill>
            <a:schemeClr val="bg1"/>
          </a:solidFill>
        </p:spPr>
        <p:txBody>
          <a:bodyPr wrap="square" rtlCol="0">
            <a:spAutoFit/>
          </a:bodyPr>
          <a:lstStyle/>
          <a:p>
            <a:r>
              <a:rPr lang="en-US" b="1" dirty="0">
                <a:solidFill>
                  <a:srgbClr val="3333FF"/>
                </a:solidFill>
              </a:rPr>
              <a:t>95% Confidence Ellipse</a:t>
            </a:r>
          </a:p>
        </p:txBody>
      </p:sp>
      <p:sp>
        <p:nvSpPr>
          <p:cNvPr id="9" name="Rectangle 33"/>
          <p:cNvSpPr>
            <a:spLocks noChangeArrowheads="1"/>
          </p:cNvSpPr>
          <p:nvPr/>
        </p:nvSpPr>
        <p:spPr bwMode="auto">
          <a:xfrm>
            <a:off x="5076826" y="260351"/>
            <a:ext cx="5446713" cy="582613"/>
          </a:xfrm>
          <a:prstGeom prst="rect">
            <a:avLst/>
          </a:prstGeom>
          <a:noFill/>
          <a:ln w="12700">
            <a:noFill/>
            <a:miter lim="800000"/>
            <a:headEnd/>
            <a:tailEnd/>
          </a:ln>
        </p:spPr>
        <p:txBody>
          <a:bodyPr lIns="90488" tIns="44450" rIns="90488" bIns="44450">
            <a:spAutoFit/>
          </a:bodyPr>
          <a:lstStyle/>
          <a:p>
            <a:pPr algn="r"/>
            <a:r>
              <a:rPr lang="en-US" sz="3200" b="1" i="1" dirty="0" smtClean="0"/>
              <a:t>Lightning Stroke Information</a:t>
            </a:r>
            <a:endParaRPr lang="en-US" sz="3200" b="1" i="1" dirty="0"/>
          </a:p>
        </p:txBody>
      </p:sp>
    </p:spTree>
    <p:extLst>
      <p:ext uri="{BB962C8B-B14F-4D97-AF65-F5344CB8AC3E}">
        <p14:creationId xmlns:p14="http://schemas.microsoft.com/office/powerpoint/2010/main" val="3642648398"/>
      </p:ext>
    </p:extLst>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4215305" y="1618540"/>
            <a:ext cx="8213178" cy="4198585"/>
          </a:xfrm>
          <a:prstGeom prst="rect">
            <a:avLst/>
          </a:prstGeom>
          <a:noFill/>
          <a:ln w="12700">
            <a:noFill/>
            <a:miter lim="800000"/>
            <a:headEnd/>
            <a:tailEnd/>
          </a:ln>
        </p:spPr>
        <p:txBody>
          <a:bodyPr wrap="square" lIns="90488" tIns="44450" rIns="90488" bIns="44450">
            <a:spAutoFit/>
          </a:bodyPr>
          <a:lstStyle/>
          <a:p>
            <a:pPr algn="l">
              <a:spcBef>
                <a:spcPct val="30000"/>
              </a:spcBef>
              <a:buFontTx/>
              <a:buChar char="•"/>
            </a:pPr>
            <a:r>
              <a:rPr lang="en-US" sz="2200" b="1" dirty="0" smtClean="0">
                <a:latin typeface="Arial" charset="0"/>
              </a:rPr>
              <a:t>  Weather Support During Launch Week</a:t>
            </a:r>
          </a:p>
          <a:p>
            <a:pPr algn="l">
              <a:spcBef>
                <a:spcPct val="30000"/>
              </a:spcBef>
              <a:buFontTx/>
              <a:buChar char="•"/>
            </a:pPr>
            <a:endParaRPr lang="en-US" sz="800" b="1" dirty="0">
              <a:latin typeface="Arial" charset="0"/>
            </a:endParaRPr>
          </a:p>
          <a:p>
            <a:pPr lvl="1" algn="l">
              <a:spcBef>
                <a:spcPct val="15000"/>
              </a:spcBef>
              <a:buFontTx/>
              <a:buChar char="•"/>
            </a:pPr>
            <a:r>
              <a:rPr lang="en-US" sz="2200" b="1" dirty="0" smtClean="0">
                <a:latin typeface="Arial" charset="0"/>
              </a:rPr>
              <a:t>  L-4, L-3</a:t>
            </a:r>
            <a:r>
              <a:rPr lang="en-US" sz="2200" b="1" dirty="0">
                <a:latin typeface="Arial" charset="0"/>
              </a:rPr>
              <a:t>, L-2, L-1 Day Forecasts </a:t>
            </a:r>
            <a:r>
              <a:rPr lang="en-US" sz="2200" b="1" dirty="0" smtClean="0">
                <a:latin typeface="Arial" charset="0"/>
              </a:rPr>
              <a:t>with</a:t>
            </a:r>
          </a:p>
          <a:p>
            <a:pPr lvl="1" algn="l">
              <a:spcBef>
                <a:spcPct val="15000"/>
              </a:spcBef>
            </a:pPr>
            <a:r>
              <a:rPr lang="en-US" sz="2200" b="1" dirty="0">
                <a:latin typeface="Arial" charset="0"/>
              </a:rPr>
              <a:t> </a:t>
            </a:r>
            <a:r>
              <a:rPr lang="en-US" sz="2200" b="1" dirty="0" smtClean="0">
                <a:latin typeface="Arial" charset="0"/>
              </a:rPr>
              <a:t>  Probability </a:t>
            </a:r>
            <a:r>
              <a:rPr lang="en-US" sz="2200" b="1" dirty="0">
                <a:latin typeface="Arial" charset="0"/>
              </a:rPr>
              <a:t>of Weather Being </a:t>
            </a:r>
            <a:r>
              <a:rPr lang="en-US" sz="2200" b="1" dirty="0" smtClean="0">
                <a:latin typeface="Arial" charset="0"/>
              </a:rPr>
              <a:t>No-Go</a:t>
            </a:r>
          </a:p>
          <a:p>
            <a:pPr lvl="1" algn="l">
              <a:spcBef>
                <a:spcPct val="15000"/>
              </a:spcBef>
            </a:pPr>
            <a:endParaRPr lang="en-US" sz="1400" b="1" dirty="0" smtClean="0">
              <a:latin typeface="Arial" charset="0"/>
            </a:endParaRPr>
          </a:p>
          <a:p>
            <a:pPr marL="800100" lvl="1" indent="-342900" algn="l">
              <a:spcBef>
                <a:spcPct val="15000"/>
              </a:spcBef>
              <a:buFont typeface="Arial" panose="020B0604020202020204" pitchFamily="34" charset="0"/>
              <a:buChar char="•"/>
            </a:pPr>
            <a:r>
              <a:rPr lang="en-US" sz="2200" b="1" dirty="0" smtClean="0">
                <a:latin typeface="Arial" charset="0"/>
              </a:rPr>
              <a:t>Mission Dress Rehearsal</a:t>
            </a:r>
          </a:p>
          <a:p>
            <a:pPr marL="800100" lvl="1" indent="-342900" algn="l">
              <a:spcBef>
                <a:spcPct val="15000"/>
              </a:spcBef>
              <a:buFont typeface="Arial" panose="020B0604020202020204" pitchFamily="34" charset="0"/>
              <a:buChar char="•"/>
            </a:pPr>
            <a:endParaRPr lang="en-US" sz="2000" b="1" dirty="0" smtClean="0">
              <a:latin typeface="Arial" charset="0"/>
            </a:endParaRPr>
          </a:p>
          <a:p>
            <a:pPr marL="800100" lvl="1" indent="-342900" algn="l">
              <a:spcBef>
                <a:spcPct val="15000"/>
              </a:spcBef>
              <a:buFont typeface="Arial" panose="020B0604020202020204" pitchFamily="34" charset="0"/>
              <a:buChar char="•"/>
            </a:pPr>
            <a:r>
              <a:rPr lang="en-US" sz="2200" b="1" dirty="0" smtClean="0">
                <a:latin typeface="Arial" charset="0"/>
              </a:rPr>
              <a:t>Weather Briefings at Launch Readiness Reviews</a:t>
            </a:r>
          </a:p>
          <a:p>
            <a:pPr lvl="1" algn="l">
              <a:spcBef>
                <a:spcPct val="15000"/>
              </a:spcBef>
            </a:pPr>
            <a:endParaRPr lang="en-US" sz="1400" b="1" dirty="0" smtClean="0">
              <a:latin typeface="Arial" charset="0"/>
            </a:endParaRPr>
          </a:p>
          <a:p>
            <a:pPr marL="800100" lvl="1" indent="-342900" algn="l">
              <a:spcBef>
                <a:spcPct val="15000"/>
              </a:spcBef>
              <a:buFont typeface="Arial" panose="020B0604020202020204" pitchFamily="34" charset="0"/>
              <a:buChar char="•"/>
            </a:pPr>
            <a:r>
              <a:rPr lang="en-US" sz="2200" b="1" dirty="0" smtClean="0">
                <a:latin typeface="Arial" charset="0"/>
              </a:rPr>
              <a:t>Press Briefings and Other Public Affairs Requests</a:t>
            </a:r>
          </a:p>
          <a:p>
            <a:pPr lvl="1" algn="l">
              <a:spcBef>
                <a:spcPct val="15000"/>
              </a:spcBef>
            </a:pPr>
            <a:r>
              <a:rPr lang="en-US" sz="2200" b="1" dirty="0">
                <a:latin typeface="Arial" charset="0"/>
              </a:rPr>
              <a:t> </a:t>
            </a:r>
            <a:r>
              <a:rPr lang="en-US" sz="2200" b="1" dirty="0" smtClean="0">
                <a:latin typeface="Arial" charset="0"/>
              </a:rPr>
              <a:t>    (Like this workshop briefing!)</a:t>
            </a:r>
            <a:endParaRPr lang="en-US" sz="2200" b="1" dirty="0">
              <a:latin typeface="Arial" charset="0"/>
            </a:endParaRPr>
          </a:p>
          <a:p>
            <a:pPr lvl="3" algn="l">
              <a:spcBef>
                <a:spcPct val="15000"/>
              </a:spcBef>
              <a:buFontTx/>
              <a:buChar char="•"/>
            </a:pPr>
            <a:endParaRPr lang="en-US" sz="2200" b="1" dirty="0">
              <a:solidFill>
                <a:schemeClr val="tx1"/>
              </a:solidFill>
              <a:latin typeface="Arial" charset="0"/>
            </a:endParaRPr>
          </a:p>
        </p:txBody>
      </p:sp>
      <p:sp>
        <p:nvSpPr>
          <p:cNvPr id="13317" name="Rectangle 5"/>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smtClean="0"/>
              <a:t>Getting Closer to Launch</a:t>
            </a:r>
            <a:endParaRPr lang="en-US" i="1" dirty="0"/>
          </a:p>
        </p:txBody>
      </p:sp>
      <p:cxnSp>
        <p:nvCxnSpPr>
          <p:cNvPr id="13" name="Straight Connector 12"/>
          <p:cNvCxnSpPr/>
          <p:nvPr/>
        </p:nvCxnSpPr>
        <p:spPr bwMode="auto">
          <a:xfrm>
            <a:off x="9686193" y="1040423"/>
            <a:ext cx="703384" cy="0"/>
          </a:xfrm>
          <a:prstGeom prst="line">
            <a:avLst/>
          </a:prstGeom>
          <a:noFill/>
          <a:ln w="9525" cap="flat" cmpd="sng" algn="ctr">
            <a:solidFill>
              <a:srgbClr val="000000"/>
            </a:solidFill>
            <a:prstDash val="solid"/>
            <a:round/>
            <a:headEnd type="none" w="med" len="med"/>
            <a:tailEnd type="none" w="med" len="med"/>
          </a:ln>
          <a:effectLst/>
        </p:spPr>
      </p:cxnSp>
      <p:sp>
        <p:nvSpPr>
          <p:cNvPr id="12" name="TextBox 11"/>
          <p:cNvSpPr txBox="1"/>
          <p:nvPr/>
        </p:nvSpPr>
        <p:spPr>
          <a:xfrm>
            <a:off x="10289932" y="6567855"/>
            <a:ext cx="378069" cy="276999"/>
          </a:xfrm>
          <a:prstGeom prst="rect">
            <a:avLst/>
          </a:prstGeom>
          <a:noFill/>
        </p:spPr>
        <p:txBody>
          <a:bodyPr wrap="square" rtlCol="0">
            <a:spAutoFit/>
          </a:bodyPr>
          <a:lstStyle/>
          <a:p>
            <a:fld id="{62AAA4AB-35B3-41EA-999E-FF0A60FDA2D6}" type="slidenum">
              <a:rPr lang="en-US" sz="1200">
                <a:solidFill>
                  <a:schemeClr val="tx1">
                    <a:lumMod val="60000"/>
                    <a:lumOff val="40000"/>
                  </a:schemeClr>
                </a:solidFill>
                <a:latin typeface="Arial" pitchFamily="34" charset="0"/>
                <a:cs typeface="Arial" pitchFamily="34" charset="0"/>
              </a:rPr>
              <a:pPr/>
              <a:t>19</a:t>
            </a:fld>
            <a:endParaRPr lang="en-US" sz="1200" dirty="0">
              <a:solidFill>
                <a:schemeClr val="tx1">
                  <a:lumMod val="60000"/>
                  <a:lumOff val="40000"/>
                </a:schemeClr>
              </a:solidFill>
              <a:latin typeface="Arial" pitchFamily="34" charset="0"/>
              <a:cs typeface="Arial" pitchFamily="34" charset="0"/>
            </a:endParaRPr>
          </a:p>
        </p:txBody>
      </p:sp>
      <p:pic>
        <p:nvPicPr>
          <p:cNvPr id="15" name="Picture 33" descr="45WSMAL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8" y="3107322"/>
            <a:ext cx="4570762" cy="3750678"/>
          </a:xfrm>
          <a:prstGeom prst="rect">
            <a:avLst/>
          </a:prstGeom>
          <a:ln>
            <a:solidFill>
              <a:schemeClr val="tx1"/>
            </a:solidFill>
          </a:ln>
        </p:spPr>
      </p:pic>
    </p:spTree>
    <p:extLst>
      <p:ext uri="{BB962C8B-B14F-4D97-AF65-F5344CB8AC3E}">
        <p14:creationId xmlns:p14="http://schemas.microsoft.com/office/powerpoint/2010/main" val="89477008"/>
      </p:ext>
    </p:extLst>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8567739" y="209551"/>
            <a:ext cx="2073275" cy="582211"/>
          </a:xfrm>
          <a:prstGeom prst="rect">
            <a:avLst/>
          </a:prstGeom>
          <a:noFill/>
          <a:ln w="12700">
            <a:noFill/>
            <a:miter lim="800000"/>
            <a:headEnd/>
            <a:tailEnd/>
          </a:ln>
        </p:spPr>
        <p:txBody>
          <a:bodyPr lIns="90488" tIns="44450" rIns="90488" bIns="44450">
            <a:spAutoFit/>
          </a:bodyPr>
          <a:lstStyle/>
          <a:p>
            <a:pPr algn="l"/>
            <a:r>
              <a:rPr lang="en-US" sz="3200" b="1" i="1" dirty="0" smtClean="0"/>
              <a:t>Overview</a:t>
            </a:r>
            <a:endParaRPr lang="en-US" sz="3200" b="1" i="1" dirty="0"/>
          </a:p>
        </p:txBody>
      </p:sp>
      <p:pic>
        <p:nvPicPr>
          <p:cNvPr id="9219" name="Picture 10" descr="DELTLTNG"/>
          <p:cNvPicPr>
            <a:picLocks noChangeAspect="1" noChangeArrowheads="1"/>
          </p:cNvPicPr>
          <p:nvPr/>
        </p:nvPicPr>
        <p:blipFill>
          <a:blip r:embed="rId3" cstate="email"/>
          <a:srcRect/>
          <a:stretch>
            <a:fillRect/>
          </a:stretch>
        </p:blipFill>
        <p:spPr bwMode="auto">
          <a:xfrm>
            <a:off x="7096078" y="1183507"/>
            <a:ext cx="4470839" cy="5531171"/>
          </a:xfrm>
          <a:prstGeom prst="rect">
            <a:avLst/>
          </a:prstGeom>
          <a:noFill/>
          <a:ln w="9525">
            <a:solidFill>
              <a:srgbClr val="000000"/>
            </a:solidFill>
            <a:miter lim="800000"/>
            <a:headEnd/>
            <a:tailEnd/>
          </a:ln>
        </p:spPr>
      </p:pic>
      <p:sp>
        <p:nvSpPr>
          <p:cNvPr id="9220" name="Rectangle 11"/>
          <p:cNvSpPr>
            <a:spLocks noChangeArrowheads="1"/>
          </p:cNvSpPr>
          <p:nvPr/>
        </p:nvSpPr>
        <p:spPr bwMode="auto">
          <a:xfrm>
            <a:off x="607193" y="1061609"/>
            <a:ext cx="6488885" cy="2816225"/>
          </a:xfrm>
          <a:prstGeom prst="rect">
            <a:avLst/>
          </a:prstGeom>
          <a:noFill/>
          <a:ln w="12700">
            <a:noFill/>
            <a:miter lim="800000"/>
            <a:headEnd/>
            <a:tailEnd/>
          </a:ln>
        </p:spPr>
        <p:txBody>
          <a:bodyPr lIns="90488" tIns="44450" rIns="90488" bIns="44450"/>
          <a:lstStyle/>
          <a:p>
            <a:pPr>
              <a:spcBef>
                <a:spcPts val="0"/>
              </a:spcBef>
              <a:buSzPct val="100000"/>
            </a:pPr>
            <a:r>
              <a:rPr lang="en-US" sz="2200" b="1" dirty="0" smtClean="0">
                <a:latin typeface="Arial" charset="0"/>
              </a:rPr>
              <a:t>45th Weather Squadron </a:t>
            </a:r>
          </a:p>
          <a:p>
            <a:pPr>
              <a:spcBef>
                <a:spcPts val="0"/>
              </a:spcBef>
              <a:buSzPct val="100000"/>
            </a:pPr>
            <a:r>
              <a:rPr lang="en-US" sz="2200" b="1" u="sng" dirty="0" smtClean="0">
                <a:latin typeface="Arial" charset="0"/>
              </a:rPr>
              <a:t>Weather Support to Launch</a:t>
            </a:r>
          </a:p>
          <a:p>
            <a:pPr marL="285750" indent="-285750" algn="l">
              <a:spcBef>
                <a:spcPts val="1200"/>
              </a:spcBef>
              <a:buSzPct val="100000"/>
              <a:buFontTx/>
              <a:buChar char="•"/>
            </a:pPr>
            <a:r>
              <a:rPr lang="en-US" sz="2200" b="1" dirty="0" smtClean="0">
                <a:latin typeface="Arial" charset="0"/>
              </a:rPr>
              <a:t>Primary Launch Vehicles</a:t>
            </a:r>
          </a:p>
          <a:p>
            <a:pPr marL="285750" indent="-285750" algn="l">
              <a:spcBef>
                <a:spcPts val="1200"/>
              </a:spcBef>
              <a:buSzPct val="100000"/>
              <a:buFontTx/>
              <a:buChar char="•"/>
            </a:pPr>
            <a:r>
              <a:rPr lang="en-US" sz="2200" b="1" dirty="0" smtClean="0">
                <a:latin typeface="Arial" charset="0"/>
              </a:rPr>
              <a:t>Hurricane Support</a:t>
            </a:r>
          </a:p>
          <a:p>
            <a:pPr marL="285750" indent="-285750" algn="l">
              <a:spcBef>
                <a:spcPts val="1200"/>
              </a:spcBef>
              <a:buSzPct val="100000"/>
              <a:buFontTx/>
              <a:buChar char="•"/>
            </a:pPr>
            <a:r>
              <a:rPr lang="en-US" sz="2200" b="1" dirty="0" smtClean="0">
                <a:latin typeface="Arial" charset="0"/>
              </a:rPr>
              <a:t>Pre-Launch Operations</a:t>
            </a:r>
          </a:p>
          <a:p>
            <a:pPr marL="285750" indent="-285750" algn="l">
              <a:spcBef>
                <a:spcPts val="1200"/>
              </a:spcBef>
              <a:buSzPct val="100000"/>
              <a:buFontTx/>
              <a:buChar char="•"/>
            </a:pPr>
            <a:r>
              <a:rPr lang="en-US" sz="2200" b="1" dirty="0" smtClean="0">
                <a:latin typeface="Arial" charset="0"/>
              </a:rPr>
              <a:t>Resource Protection</a:t>
            </a:r>
          </a:p>
          <a:p>
            <a:pPr marL="285750" indent="-285750" algn="l">
              <a:spcBef>
                <a:spcPts val="1200"/>
              </a:spcBef>
              <a:buSzPct val="100000"/>
              <a:buFontTx/>
              <a:buChar char="•"/>
            </a:pPr>
            <a:r>
              <a:rPr lang="en-US" sz="2200" b="1" dirty="0" smtClean="0">
                <a:latin typeface="Arial" charset="0"/>
              </a:rPr>
              <a:t>Weather Instrumentation</a:t>
            </a:r>
          </a:p>
          <a:p>
            <a:pPr marL="285750" indent="-285750" algn="l">
              <a:spcBef>
                <a:spcPts val="1200"/>
              </a:spcBef>
              <a:buSzPct val="100000"/>
              <a:buFontTx/>
              <a:buChar char="•"/>
            </a:pPr>
            <a:r>
              <a:rPr lang="en-US" sz="2200" b="1" dirty="0" smtClean="0">
                <a:latin typeface="Arial" charset="0"/>
              </a:rPr>
              <a:t>Launch Weather Support</a:t>
            </a:r>
          </a:p>
          <a:p>
            <a:pPr marL="742950" lvl="1" indent="-285750" algn="l">
              <a:spcBef>
                <a:spcPts val="1200"/>
              </a:spcBef>
              <a:buSzPct val="100000"/>
              <a:buFontTx/>
              <a:buChar char="•"/>
            </a:pPr>
            <a:r>
              <a:rPr lang="en-US" sz="2200" b="1" dirty="0" smtClean="0">
                <a:latin typeface="Arial" charset="0"/>
              </a:rPr>
              <a:t>Upper Air Data</a:t>
            </a:r>
          </a:p>
          <a:p>
            <a:pPr marL="742950" lvl="1" indent="-285750" algn="l">
              <a:spcBef>
                <a:spcPts val="1200"/>
              </a:spcBef>
              <a:buSzPct val="100000"/>
              <a:buFontTx/>
              <a:buChar char="•"/>
            </a:pPr>
            <a:r>
              <a:rPr lang="en-US" sz="2200" b="1" dirty="0" smtClean="0">
                <a:latin typeface="Arial" charset="0"/>
              </a:rPr>
              <a:t>Weather Launch Commit Criteria</a:t>
            </a:r>
          </a:p>
          <a:p>
            <a:pPr marL="742950" lvl="1" indent="-285750" algn="l">
              <a:spcBef>
                <a:spcPts val="1200"/>
              </a:spcBef>
              <a:buSzPct val="100000"/>
              <a:buFontTx/>
              <a:buChar char="•"/>
            </a:pPr>
            <a:r>
              <a:rPr lang="en-US" sz="2200" b="1" dirty="0" smtClean="0">
                <a:latin typeface="Arial" charset="0"/>
              </a:rPr>
              <a:t>Launch Weather Team</a:t>
            </a:r>
          </a:p>
          <a:p>
            <a:pPr marL="742950" lvl="1" indent="-285750" algn="l">
              <a:spcBef>
                <a:spcPts val="1200"/>
              </a:spcBef>
              <a:buSzPct val="100000"/>
              <a:buFontTx/>
              <a:buChar char="•"/>
            </a:pPr>
            <a:r>
              <a:rPr lang="en-US" sz="2200" b="1" dirty="0" smtClean="0">
                <a:latin typeface="Arial" charset="0"/>
              </a:rPr>
              <a:t>Weather Impacts to Launch</a:t>
            </a:r>
          </a:p>
          <a:p>
            <a:pPr marL="285750" indent="-285750" algn="l">
              <a:spcBef>
                <a:spcPts val="1200"/>
              </a:spcBef>
              <a:buSzPct val="100000"/>
              <a:buFontTx/>
              <a:buChar char="•"/>
            </a:pPr>
            <a:endParaRPr lang="en-US" sz="2200" b="1" dirty="0" smtClean="0">
              <a:latin typeface="Arial" charset="0"/>
            </a:endParaRPr>
          </a:p>
          <a:p>
            <a:pPr marL="285750" indent="-285750" algn="l">
              <a:spcBef>
                <a:spcPts val="1200"/>
              </a:spcBef>
              <a:buSzPct val="100000"/>
              <a:buFontTx/>
              <a:buChar char="•"/>
            </a:pPr>
            <a:endParaRPr lang="en-US" sz="2200" b="1" dirty="0">
              <a:latin typeface="Arial" charset="0"/>
            </a:endParaRPr>
          </a:p>
        </p:txBody>
      </p:sp>
    </p:spTree>
    <p:extLst>
      <p:ext uri="{BB962C8B-B14F-4D97-AF65-F5344CB8AC3E}">
        <p14:creationId xmlns:p14="http://schemas.microsoft.com/office/powerpoint/2010/main" val="2677956326"/>
      </p:ext>
    </p:extLst>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smtClean="0"/>
              <a:t>Rollout</a:t>
            </a:r>
            <a:endParaRPr lang="en-US" i="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023" r="6383"/>
          <a:stretch/>
        </p:blipFill>
        <p:spPr>
          <a:xfrm>
            <a:off x="0" y="1011936"/>
            <a:ext cx="7702585" cy="5846064"/>
          </a:xfrm>
          <a:prstGeom prst="rect">
            <a:avLst/>
          </a:prstGeom>
          <a:ln>
            <a:solidFill>
              <a:srgbClr val="0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061" y="1043468"/>
            <a:ext cx="7176939" cy="4771372"/>
          </a:xfrm>
          <a:prstGeom prst="rect">
            <a:avLst/>
          </a:prstGeom>
          <a:ln>
            <a:solidFill>
              <a:srgbClr val="000000"/>
            </a:solidFill>
          </a:ln>
        </p:spPr>
      </p:pic>
      <p:sp>
        <p:nvSpPr>
          <p:cNvPr id="7" name="TextBox 6"/>
          <p:cNvSpPr txBox="1"/>
          <p:nvPr/>
        </p:nvSpPr>
        <p:spPr>
          <a:xfrm>
            <a:off x="7574692" y="6098429"/>
            <a:ext cx="3608173" cy="461665"/>
          </a:xfrm>
          <a:prstGeom prst="rect">
            <a:avLst/>
          </a:prstGeom>
          <a:noFill/>
        </p:spPr>
        <p:txBody>
          <a:bodyPr wrap="square" rtlCol="0">
            <a:spAutoFit/>
          </a:bodyPr>
          <a:lstStyle/>
          <a:p>
            <a:r>
              <a:rPr lang="en-US" b="1" dirty="0" smtClean="0"/>
              <a:t>Vehicle Exposure</a:t>
            </a:r>
            <a:endParaRPr lang="en-US" b="1" dirty="0"/>
          </a:p>
        </p:txBody>
      </p:sp>
      <p:pic>
        <p:nvPicPr>
          <p:cNvPr id="8" name="Picture 33" descr="45WSMALL"/>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extLst>
      <p:ext uri="{BB962C8B-B14F-4D97-AF65-F5344CB8AC3E}">
        <p14:creationId xmlns:p14="http://schemas.microsoft.com/office/powerpoint/2010/main" val="1333362319"/>
      </p:ext>
    </p:extLst>
  </p:cSld>
  <p:clrMapOvr>
    <a:masterClrMapping/>
  </p:clrMapOvr>
  <p:transition spd="slow">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154" y="5136743"/>
            <a:ext cx="2194912" cy="1463275"/>
          </a:xfrm>
          <a:prstGeom prst="rect">
            <a:avLst/>
          </a:prstGeom>
        </p:spPr>
      </p:pic>
      <p:pic>
        <p:nvPicPr>
          <p:cNvPr id="2052" name="Picture 4" descr="sts102l"/>
          <p:cNvPicPr>
            <a:picLocks noChangeAspect="1" noChangeArrowheads="1"/>
          </p:cNvPicPr>
          <p:nvPr/>
        </p:nvPicPr>
        <p:blipFill>
          <a:blip r:embed="rId4" cstate="print"/>
          <a:srcRect l="6296" r="29788" b="46666"/>
          <a:stretch>
            <a:fillRect/>
          </a:stretch>
        </p:blipFill>
        <p:spPr bwMode="auto">
          <a:xfrm>
            <a:off x="8614305" y="1096680"/>
            <a:ext cx="2071687" cy="2741613"/>
          </a:xfrm>
          <a:prstGeom prst="rect">
            <a:avLst/>
          </a:prstGeom>
          <a:noFill/>
          <a:ln w="9525">
            <a:solidFill>
              <a:srgbClr val="000000"/>
            </a:solidFill>
            <a:miter lim="800000"/>
            <a:headEnd/>
            <a:tailEnd/>
          </a:ln>
        </p:spPr>
      </p:pic>
      <p:pic>
        <p:nvPicPr>
          <p:cNvPr id="2053" name="Picture 5" descr="weath020"/>
          <p:cNvPicPr>
            <a:picLocks noChangeAspect="1" noChangeArrowheads="1"/>
          </p:cNvPicPr>
          <p:nvPr/>
        </p:nvPicPr>
        <p:blipFill>
          <a:blip r:embed="rId5" cstate="print"/>
          <a:srcRect/>
          <a:stretch>
            <a:fillRect/>
          </a:stretch>
        </p:blipFill>
        <p:spPr bwMode="auto">
          <a:xfrm>
            <a:off x="4754563" y="5156201"/>
            <a:ext cx="869950" cy="1465263"/>
          </a:xfrm>
          <a:prstGeom prst="rect">
            <a:avLst/>
          </a:prstGeom>
          <a:noFill/>
          <a:ln w="9525">
            <a:solidFill>
              <a:srgbClr val="000000"/>
            </a:solidFill>
            <a:miter lim="800000"/>
            <a:headEnd/>
            <a:tailEnd/>
          </a:ln>
        </p:spPr>
      </p:pic>
      <p:pic>
        <p:nvPicPr>
          <p:cNvPr id="2054" name="Picture 6" descr="P0000155"/>
          <p:cNvPicPr>
            <a:picLocks noChangeAspect="1" noChangeArrowheads="1"/>
          </p:cNvPicPr>
          <p:nvPr/>
        </p:nvPicPr>
        <p:blipFill>
          <a:blip r:embed="rId6" cstate="print"/>
          <a:srcRect/>
          <a:stretch>
            <a:fillRect/>
          </a:stretch>
        </p:blipFill>
        <p:spPr bwMode="auto">
          <a:xfrm>
            <a:off x="1724025" y="5143501"/>
            <a:ext cx="1670050" cy="1477963"/>
          </a:xfrm>
          <a:prstGeom prst="rect">
            <a:avLst/>
          </a:prstGeom>
          <a:noFill/>
          <a:ln w="9525">
            <a:solidFill>
              <a:srgbClr val="000000"/>
            </a:solidFill>
            <a:miter lim="800000"/>
            <a:headEnd/>
            <a:tailEnd/>
          </a:ln>
        </p:spPr>
      </p:pic>
      <p:pic>
        <p:nvPicPr>
          <p:cNvPr id="2055" name="Picture 7" descr="weath018"/>
          <p:cNvPicPr>
            <a:picLocks noChangeAspect="1" noChangeArrowheads="1"/>
          </p:cNvPicPr>
          <p:nvPr/>
        </p:nvPicPr>
        <p:blipFill>
          <a:blip r:embed="rId7" cstate="print">
            <a:lum bright="-18000"/>
          </a:blip>
          <a:srcRect/>
          <a:stretch>
            <a:fillRect/>
          </a:stretch>
        </p:blipFill>
        <p:spPr bwMode="auto">
          <a:xfrm>
            <a:off x="3792539" y="5151439"/>
            <a:ext cx="561975" cy="1470025"/>
          </a:xfrm>
          <a:prstGeom prst="rect">
            <a:avLst/>
          </a:prstGeom>
          <a:noFill/>
          <a:ln w="9525">
            <a:solidFill>
              <a:srgbClr val="000000"/>
            </a:solidFill>
            <a:miter lim="800000"/>
            <a:headEnd/>
            <a:tailEnd/>
          </a:ln>
        </p:spPr>
      </p:pic>
      <p:sp>
        <p:nvSpPr>
          <p:cNvPr id="427017" name="Freeform 9"/>
          <p:cNvSpPr>
            <a:spLocks/>
          </p:cNvSpPr>
          <p:nvPr/>
        </p:nvSpPr>
        <p:spPr bwMode="auto">
          <a:xfrm rot="2279938" flipV="1">
            <a:off x="5448300" y="5643563"/>
            <a:ext cx="736600" cy="533400"/>
          </a:xfrm>
          <a:custGeom>
            <a:avLst/>
            <a:gdLst>
              <a:gd name="T0" fmla="*/ 0 w 531"/>
              <a:gd name="T1" fmla="*/ 0 h 148"/>
              <a:gd name="T2" fmla="*/ 2147483647 w 531"/>
              <a:gd name="T3" fmla="*/ 2147483647 h 148"/>
              <a:gd name="T4" fmla="*/ 2147483647 w 531"/>
              <a:gd name="T5" fmla="*/ 2147483647 h 148"/>
              <a:gd name="T6" fmla="*/ 2147483647 w 531"/>
              <a:gd name="T7" fmla="*/ 2147483647 h 148"/>
              <a:gd name="T8" fmla="*/ 0 60000 65536"/>
              <a:gd name="T9" fmla="*/ 0 60000 65536"/>
              <a:gd name="T10" fmla="*/ 0 60000 65536"/>
              <a:gd name="T11" fmla="*/ 0 60000 65536"/>
              <a:gd name="T12" fmla="*/ 0 w 531"/>
              <a:gd name="T13" fmla="*/ 0 h 148"/>
              <a:gd name="T14" fmla="*/ 531 w 531"/>
              <a:gd name="T15" fmla="*/ 148 h 148"/>
            </a:gdLst>
            <a:ahLst/>
            <a:cxnLst>
              <a:cxn ang="T8">
                <a:pos x="T0" y="T1"/>
              </a:cxn>
              <a:cxn ang="T9">
                <a:pos x="T2" y="T3"/>
              </a:cxn>
              <a:cxn ang="T10">
                <a:pos x="T4" y="T5"/>
              </a:cxn>
              <a:cxn ang="T11">
                <a:pos x="T6" y="T7"/>
              </a:cxn>
            </a:cxnLst>
            <a:rect l="T12" t="T13" r="T14" b="T15"/>
            <a:pathLst>
              <a:path w="531" h="148">
                <a:moveTo>
                  <a:pt x="0" y="0"/>
                </a:moveTo>
                <a:lnTo>
                  <a:pt x="342" y="55"/>
                </a:lnTo>
                <a:lnTo>
                  <a:pt x="253" y="96"/>
                </a:lnTo>
                <a:lnTo>
                  <a:pt x="530" y="147"/>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427018" name="Freeform 10"/>
          <p:cNvSpPr>
            <a:spLocks/>
          </p:cNvSpPr>
          <p:nvPr/>
        </p:nvSpPr>
        <p:spPr bwMode="auto">
          <a:xfrm rot="15503539" flipH="1">
            <a:off x="2101666" y="3827858"/>
            <a:ext cx="1371370" cy="2066547"/>
          </a:xfrm>
          <a:custGeom>
            <a:avLst/>
            <a:gdLst>
              <a:gd name="T0" fmla="*/ 0 w 531"/>
              <a:gd name="T1" fmla="*/ 0 h 148"/>
              <a:gd name="T2" fmla="*/ 2147483647 w 531"/>
              <a:gd name="T3" fmla="*/ 2147483647 h 148"/>
              <a:gd name="T4" fmla="*/ 2147483647 w 531"/>
              <a:gd name="T5" fmla="*/ 2147483647 h 148"/>
              <a:gd name="T6" fmla="*/ 2147483647 w 531"/>
              <a:gd name="T7" fmla="*/ 2147483647 h 148"/>
              <a:gd name="T8" fmla="*/ 0 60000 65536"/>
              <a:gd name="T9" fmla="*/ 0 60000 65536"/>
              <a:gd name="T10" fmla="*/ 0 60000 65536"/>
              <a:gd name="T11" fmla="*/ 0 60000 65536"/>
              <a:gd name="T12" fmla="*/ 0 w 531"/>
              <a:gd name="T13" fmla="*/ 0 h 148"/>
              <a:gd name="T14" fmla="*/ 531 w 531"/>
              <a:gd name="T15" fmla="*/ 148 h 148"/>
            </a:gdLst>
            <a:ahLst/>
            <a:cxnLst>
              <a:cxn ang="T8">
                <a:pos x="T0" y="T1"/>
              </a:cxn>
              <a:cxn ang="T9">
                <a:pos x="T2" y="T3"/>
              </a:cxn>
              <a:cxn ang="T10">
                <a:pos x="T4" y="T5"/>
              </a:cxn>
              <a:cxn ang="T11">
                <a:pos x="T6" y="T7"/>
              </a:cxn>
            </a:cxnLst>
            <a:rect l="T12" t="T13" r="T14" b="T15"/>
            <a:pathLst>
              <a:path w="531" h="148">
                <a:moveTo>
                  <a:pt x="0" y="0"/>
                </a:moveTo>
                <a:lnTo>
                  <a:pt x="342" y="55"/>
                </a:lnTo>
                <a:lnTo>
                  <a:pt x="253" y="96"/>
                </a:lnTo>
                <a:lnTo>
                  <a:pt x="530" y="147"/>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427019" name="Freeform 11"/>
          <p:cNvSpPr>
            <a:spLocks/>
          </p:cNvSpPr>
          <p:nvPr/>
        </p:nvSpPr>
        <p:spPr bwMode="auto">
          <a:xfrm rot="2279938" flipV="1">
            <a:off x="4264025" y="5641975"/>
            <a:ext cx="736600" cy="533400"/>
          </a:xfrm>
          <a:custGeom>
            <a:avLst/>
            <a:gdLst>
              <a:gd name="T0" fmla="*/ 0 w 531"/>
              <a:gd name="T1" fmla="*/ 0 h 148"/>
              <a:gd name="T2" fmla="*/ 2147483647 w 531"/>
              <a:gd name="T3" fmla="*/ 2147483647 h 148"/>
              <a:gd name="T4" fmla="*/ 2147483647 w 531"/>
              <a:gd name="T5" fmla="*/ 2147483647 h 148"/>
              <a:gd name="T6" fmla="*/ 2147483647 w 531"/>
              <a:gd name="T7" fmla="*/ 2147483647 h 148"/>
              <a:gd name="T8" fmla="*/ 0 60000 65536"/>
              <a:gd name="T9" fmla="*/ 0 60000 65536"/>
              <a:gd name="T10" fmla="*/ 0 60000 65536"/>
              <a:gd name="T11" fmla="*/ 0 60000 65536"/>
              <a:gd name="T12" fmla="*/ 0 w 531"/>
              <a:gd name="T13" fmla="*/ 0 h 148"/>
              <a:gd name="T14" fmla="*/ 531 w 531"/>
              <a:gd name="T15" fmla="*/ 148 h 148"/>
            </a:gdLst>
            <a:ahLst/>
            <a:cxnLst>
              <a:cxn ang="T8">
                <a:pos x="T0" y="T1"/>
              </a:cxn>
              <a:cxn ang="T9">
                <a:pos x="T2" y="T3"/>
              </a:cxn>
              <a:cxn ang="T10">
                <a:pos x="T4" y="T5"/>
              </a:cxn>
              <a:cxn ang="T11">
                <a:pos x="T6" y="T7"/>
              </a:cxn>
            </a:cxnLst>
            <a:rect l="T12" t="T13" r="T14" b="T15"/>
            <a:pathLst>
              <a:path w="531" h="148">
                <a:moveTo>
                  <a:pt x="0" y="0"/>
                </a:moveTo>
                <a:lnTo>
                  <a:pt x="342" y="55"/>
                </a:lnTo>
                <a:lnTo>
                  <a:pt x="253" y="96"/>
                </a:lnTo>
                <a:lnTo>
                  <a:pt x="530" y="147"/>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427022" name="Line 14"/>
          <p:cNvSpPr>
            <a:spLocks noChangeShapeType="1"/>
          </p:cNvSpPr>
          <p:nvPr/>
        </p:nvSpPr>
        <p:spPr bwMode="auto">
          <a:xfrm flipV="1">
            <a:off x="3159125" y="5503863"/>
            <a:ext cx="869950" cy="622300"/>
          </a:xfrm>
          <a:prstGeom prst="line">
            <a:avLst/>
          </a:prstGeom>
          <a:noFill/>
          <a:ln w="9525">
            <a:solidFill>
              <a:srgbClr val="000000"/>
            </a:solidFill>
            <a:round/>
            <a:headEnd type="triangle" w="med" len="med"/>
            <a:tailEnd type="triangle" w="med" len="med"/>
          </a:ln>
        </p:spPr>
        <p:txBody>
          <a:bodyPr wrap="none" anchor="ctr"/>
          <a:lstStyle/>
          <a:p>
            <a:endParaRPr lang="en-US"/>
          </a:p>
        </p:txBody>
      </p:sp>
      <p:sp>
        <p:nvSpPr>
          <p:cNvPr id="2063" name="Rectangle 15"/>
          <p:cNvSpPr>
            <a:spLocks noChangeArrowheads="1"/>
          </p:cNvSpPr>
          <p:nvPr/>
        </p:nvSpPr>
        <p:spPr bwMode="auto">
          <a:xfrm>
            <a:off x="1829330" y="1205772"/>
            <a:ext cx="6784975" cy="3643049"/>
          </a:xfrm>
          <a:prstGeom prst="rect">
            <a:avLst/>
          </a:prstGeom>
          <a:noFill/>
          <a:ln w="12700">
            <a:noFill/>
            <a:miter lim="800000"/>
            <a:headEnd/>
            <a:tailEnd/>
          </a:ln>
        </p:spPr>
        <p:txBody>
          <a:bodyPr lIns="90488" tIns="44450" rIns="90488" bIns="44450">
            <a:spAutoFit/>
          </a:bodyPr>
          <a:lstStyle/>
          <a:p>
            <a:pPr algn="l">
              <a:spcBef>
                <a:spcPct val="75000"/>
              </a:spcBef>
            </a:pPr>
            <a:r>
              <a:rPr lang="en-US" sz="2200" b="1" dirty="0" smtClean="0">
                <a:latin typeface="Arial" charset="0"/>
              </a:rPr>
              <a:t>  Weather Impacts Other Launch Activities</a:t>
            </a:r>
            <a:br>
              <a:rPr lang="en-US" sz="2200" b="1" dirty="0" smtClean="0">
                <a:latin typeface="Arial" charset="0"/>
              </a:rPr>
            </a:br>
            <a:endParaRPr lang="en-US" sz="100" b="1" dirty="0" smtClean="0">
              <a:latin typeface="Arial" charset="0"/>
            </a:endParaRPr>
          </a:p>
          <a:p>
            <a:pPr algn="l">
              <a:spcBef>
                <a:spcPct val="50000"/>
              </a:spcBef>
              <a:buFontTx/>
              <a:buChar char="•"/>
            </a:pPr>
            <a:r>
              <a:rPr lang="en-US" sz="2200" b="1" dirty="0">
                <a:latin typeface="Arial" charset="0"/>
              </a:rPr>
              <a:t> </a:t>
            </a:r>
            <a:r>
              <a:rPr lang="en-US" sz="2200" b="1" dirty="0" smtClean="0">
                <a:latin typeface="Arial" charset="0"/>
              </a:rPr>
              <a:t> User ‘LOADS’ Calculations</a:t>
            </a:r>
            <a:endParaRPr lang="en-US" sz="2200" b="1" dirty="0">
              <a:latin typeface="Arial" charset="0"/>
            </a:endParaRPr>
          </a:p>
          <a:p>
            <a:pPr lvl="1" algn="l">
              <a:spcBef>
                <a:spcPct val="30000"/>
              </a:spcBef>
              <a:buFontTx/>
              <a:buChar char="•"/>
            </a:pPr>
            <a:r>
              <a:rPr lang="en-US" sz="2200" b="1" dirty="0">
                <a:latin typeface="Arial" charset="0"/>
              </a:rPr>
              <a:t> </a:t>
            </a:r>
            <a:r>
              <a:rPr lang="en-US" sz="2200" b="1" dirty="0" smtClean="0">
                <a:latin typeface="Arial" charset="0"/>
              </a:rPr>
              <a:t> Rocket </a:t>
            </a:r>
            <a:r>
              <a:rPr lang="en-US" sz="2200" b="1" dirty="0">
                <a:latin typeface="Arial" charset="0"/>
              </a:rPr>
              <a:t>Counter-Steering Against</a:t>
            </a:r>
            <a:br>
              <a:rPr lang="en-US" sz="2200" b="1" dirty="0">
                <a:latin typeface="Arial" charset="0"/>
              </a:rPr>
            </a:br>
            <a:r>
              <a:rPr lang="en-US" sz="2200" b="1" dirty="0">
                <a:latin typeface="Arial" charset="0"/>
              </a:rPr>
              <a:t>   Upper-Level Winds can Destroy Itself </a:t>
            </a:r>
          </a:p>
          <a:p>
            <a:pPr lvl="2" algn="l">
              <a:spcBef>
                <a:spcPct val="30000"/>
              </a:spcBef>
              <a:buFontTx/>
              <a:buChar char="•"/>
            </a:pPr>
            <a:r>
              <a:rPr lang="en-US" sz="2200" b="1" dirty="0">
                <a:latin typeface="Arial" charset="0"/>
              </a:rPr>
              <a:t> </a:t>
            </a:r>
            <a:r>
              <a:rPr lang="en-US" sz="2200" b="1" dirty="0" smtClean="0">
                <a:latin typeface="Arial" charset="0"/>
              </a:rPr>
              <a:t> Contractor </a:t>
            </a:r>
            <a:r>
              <a:rPr lang="en-US" sz="2200" b="1" dirty="0">
                <a:latin typeface="Arial" charset="0"/>
              </a:rPr>
              <a:t>Provides QC-</a:t>
            </a:r>
            <a:r>
              <a:rPr lang="en-US" sz="2200" b="1" dirty="0" err="1">
                <a:latin typeface="Arial" charset="0"/>
              </a:rPr>
              <a:t>ed</a:t>
            </a:r>
            <a:r>
              <a:rPr lang="en-US" sz="2200" b="1" dirty="0">
                <a:latin typeface="Arial" charset="0"/>
              </a:rPr>
              <a:t> Winds</a:t>
            </a:r>
          </a:p>
          <a:p>
            <a:pPr lvl="2" algn="l">
              <a:spcBef>
                <a:spcPct val="30000"/>
              </a:spcBef>
              <a:buFontTx/>
              <a:buChar char="•"/>
            </a:pPr>
            <a:r>
              <a:rPr lang="en-US" sz="2200" b="1" dirty="0">
                <a:latin typeface="Arial" charset="0"/>
              </a:rPr>
              <a:t>  Evaluated by Engineering </a:t>
            </a:r>
            <a:r>
              <a:rPr lang="en-US" sz="2200" b="1" dirty="0" smtClean="0">
                <a:latin typeface="Arial" charset="0"/>
              </a:rPr>
              <a:t>Community</a:t>
            </a:r>
          </a:p>
          <a:p>
            <a:pPr algn="l">
              <a:spcBef>
                <a:spcPct val="75000"/>
              </a:spcBef>
              <a:buFontTx/>
              <a:buChar char="•"/>
            </a:pPr>
            <a:r>
              <a:rPr lang="en-US" sz="2200" b="1" dirty="0" smtClean="0">
                <a:latin typeface="Arial" charset="0"/>
              </a:rPr>
              <a:t>  Wing Safety -- Toxic </a:t>
            </a:r>
            <a:r>
              <a:rPr lang="en-US" sz="2200" b="1" dirty="0">
                <a:latin typeface="Arial" charset="0"/>
              </a:rPr>
              <a:t>Dispersion, Blast, Debris</a:t>
            </a:r>
          </a:p>
          <a:p>
            <a:pPr lvl="2" algn="l">
              <a:spcBef>
                <a:spcPct val="30000"/>
              </a:spcBef>
              <a:buFontTx/>
              <a:buChar char="•"/>
            </a:pPr>
            <a:endParaRPr lang="en-US" sz="2200" b="1" dirty="0">
              <a:latin typeface="Arial" charset="0"/>
            </a:endParaRPr>
          </a:p>
        </p:txBody>
      </p:sp>
      <p:sp>
        <p:nvSpPr>
          <p:cNvPr id="427024" name="AutoShape 16"/>
          <p:cNvSpPr>
            <a:spLocks noChangeArrowheads="1"/>
          </p:cNvSpPr>
          <p:nvPr/>
        </p:nvSpPr>
        <p:spPr bwMode="auto">
          <a:xfrm>
            <a:off x="8746067" y="2854042"/>
            <a:ext cx="341313" cy="234950"/>
          </a:xfrm>
          <a:prstGeom prst="rightArrow">
            <a:avLst>
              <a:gd name="adj1" fmla="val 50000"/>
              <a:gd name="adj2" fmla="val 36318"/>
            </a:avLst>
          </a:prstGeom>
          <a:solidFill>
            <a:srgbClr val="C0C0C0"/>
          </a:solidFill>
          <a:ln w="9525">
            <a:solidFill>
              <a:srgbClr val="808080"/>
            </a:solidFill>
            <a:miter lim="800000"/>
            <a:headEnd/>
            <a:tailEnd/>
          </a:ln>
        </p:spPr>
        <p:txBody>
          <a:bodyPr wrap="none" anchor="ctr"/>
          <a:lstStyle/>
          <a:p>
            <a:endParaRPr lang="en-US"/>
          </a:p>
        </p:txBody>
      </p:sp>
      <p:sp>
        <p:nvSpPr>
          <p:cNvPr id="427025" name="AutoShape 17"/>
          <p:cNvSpPr>
            <a:spLocks noChangeArrowheads="1"/>
          </p:cNvSpPr>
          <p:nvPr/>
        </p:nvSpPr>
        <p:spPr bwMode="auto">
          <a:xfrm rot="10821755">
            <a:off x="9871604" y="2134904"/>
            <a:ext cx="341312" cy="234950"/>
          </a:xfrm>
          <a:prstGeom prst="rightArrow">
            <a:avLst>
              <a:gd name="adj1" fmla="val 50000"/>
              <a:gd name="adj2" fmla="val 36318"/>
            </a:avLst>
          </a:prstGeom>
          <a:solidFill>
            <a:srgbClr val="C0C0C0"/>
          </a:solidFill>
          <a:ln w="9525">
            <a:solidFill>
              <a:srgbClr val="808080"/>
            </a:solidFill>
            <a:miter lim="800000"/>
            <a:headEnd/>
            <a:tailEnd/>
          </a:ln>
        </p:spPr>
        <p:txBody>
          <a:bodyPr wrap="none" anchor="ctr"/>
          <a:lstStyle/>
          <a:p>
            <a:endParaRPr lang="en-US"/>
          </a:p>
        </p:txBody>
      </p:sp>
      <p:sp>
        <p:nvSpPr>
          <p:cNvPr id="427026" name="AutoShape 18"/>
          <p:cNvSpPr>
            <a:spLocks noChangeArrowheads="1"/>
          </p:cNvSpPr>
          <p:nvPr/>
        </p:nvSpPr>
        <p:spPr bwMode="auto">
          <a:xfrm>
            <a:off x="9163579" y="1430054"/>
            <a:ext cx="341312" cy="234950"/>
          </a:xfrm>
          <a:prstGeom prst="rightArrow">
            <a:avLst>
              <a:gd name="adj1" fmla="val 50000"/>
              <a:gd name="adj2" fmla="val 36318"/>
            </a:avLst>
          </a:prstGeom>
          <a:solidFill>
            <a:srgbClr val="C0C0C0"/>
          </a:solidFill>
          <a:ln w="9525">
            <a:solidFill>
              <a:srgbClr val="808080"/>
            </a:solidFill>
            <a:miter lim="800000"/>
            <a:headEnd/>
            <a:tailEnd/>
          </a:ln>
        </p:spPr>
        <p:txBody>
          <a:bodyPr wrap="none" anchor="ctr"/>
          <a:lstStyle/>
          <a:p>
            <a:endParaRPr lang="en-US"/>
          </a:p>
        </p:txBody>
      </p:sp>
      <p:sp>
        <p:nvSpPr>
          <p:cNvPr id="427027" name="Line 19"/>
          <p:cNvSpPr>
            <a:spLocks noChangeShapeType="1"/>
          </p:cNvSpPr>
          <p:nvPr/>
        </p:nvSpPr>
        <p:spPr bwMode="auto">
          <a:xfrm>
            <a:off x="8450264" y="3470275"/>
            <a:ext cx="2060575" cy="0"/>
          </a:xfrm>
          <a:prstGeom prst="line">
            <a:avLst/>
          </a:prstGeom>
          <a:noFill/>
          <a:ln w="9525">
            <a:solidFill>
              <a:srgbClr val="969696"/>
            </a:solidFill>
            <a:prstDash val="dash"/>
            <a:round/>
            <a:headEnd/>
            <a:tailEnd/>
          </a:ln>
        </p:spPr>
        <p:txBody>
          <a:bodyPr wrap="none" anchor="ctr"/>
          <a:lstStyle/>
          <a:p>
            <a:endParaRPr lang="en-US"/>
          </a:p>
        </p:txBody>
      </p:sp>
      <p:grpSp>
        <p:nvGrpSpPr>
          <p:cNvPr id="2069" name="Group 22"/>
          <p:cNvGrpSpPr>
            <a:grpSpLocks/>
          </p:cNvGrpSpPr>
          <p:nvPr/>
        </p:nvGrpSpPr>
        <p:grpSpPr bwMode="auto">
          <a:xfrm>
            <a:off x="623095" y="3624263"/>
            <a:ext cx="1030288" cy="1065212"/>
            <a:chOff x="0" y="1849"/>
            <a:chExt cx="649" cy="671"/>
          </a:xfrm>
        </p:grpSpPr>
        <p:pic>
          <p:nvPicPr>
            <p:cNvPr id="2071" name="Picture 23" descr="GPS-5"/>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99" y="1849"/>
              <a:ext cx="550" cy="575"/>
            </a:xfrm>
            <a:prstGeom prst="rect">
              <a:avLst/>
            </a:prstGeom>
            <a:noFill/>
            <a:ln w="9525">
              <a:noFill/>
              <a:miter lim="800000"/>
              <a:headEnd/>
              <a:tailEnd/>
            </a:ln>
          </p:spPr>
        </p:pic>
        <p:pic>
          <p:nvPicPr>
            <p:cNvPr id="2072" name="Picture 24" descr="background"/>
            <p:cNvPicPr>
              <a:picLocks noChangeAspect="1" noChangeArrowheads="1"/>
            </p:cNvPicPr>
            <p:nvPr/>
          </p:nvPicPr>
          <p:blipFill>
            <a:blip r:embed="rId9" cstate="print"/>
            <a:srcRect/>
            <a:stretch>
              <a:fillRect/>
            </a:stretch>
          </p:blipFill>
          <p:spPr bwMode="auto">
            <a:xfrm>
              <a:off x="42" y="2325"/>
              <a:ext cx="229" cy="190"/>
            </a:xfrm>
            <a:prstGeom prst="rect">
              <a:avLst/>
            </a:prstGeom>
            <a:noFill/>
            <a:ln w="9525">
              <a:noFill/>
              <a:miter lim="800000"/>
              <a:headEnd/>
              <a:tailEnd/>
            </a:ln>
          </p:spPr>
        </p:pic>
        <p:pic>
          <p:nvPicPr>
            <p:cNvPr id="2073" name="Picture 25" descr="background"/>
            <p:cNvPicPr>
              <a:picLocks noChangeAspect="1" noChangeArrowheads="1"/>
            </p:cNvPicPr>
            <p:nvPr/>
          </p:nvPicPr>
          <p:blipFill>
            <a:blip r:embed="rId9" cstate="print"/>
            <a:srcRect/>
            <a:stretch>
              <a:fillRect/>
            </a:stretch>
          </p:blipFill>
          <p:spPr bwMode="auto">
            <a:xfrm>
              <a:off x="3" y="2162"/>
              <a:ext cx="154" cy="175"/>
            </a:xfrm>
            <a:prstGeom prst="rect">
              <a:avLst/>
            </a:prstGeom>
            <a:noFill/>
            <a:ln w="9525">
              <a:noFill/>
              <a:miter lim="800000"/>
              <a:headEnd/>
              <a:tailEnd/>
            </a:ln>
          </p:spPr>
        </p:pic>
        <p:pic>
          <p:nvPicPr>
            <p:cNvPr id="2074" name="Picture 26" descr="background"/>
            <p:cNvPicPr>
              <a:picLocks noChangeAspect="1" noChangeArrowheads="1"/>
            </p:cNvPicPr>
            <p:nvPr/>
          </p:nvPicPr>
          <p:blipFill>
            <a:blip r:embed="rId10" cstate="print">
              <a:lum bright="6000" contrast="12000"/>
            </a:blip>
            <a:srcRect/>
            <a:stretch>
              <a:fillRect/>
            </a:stretch>
          </p:blipFill>
          <p:spPr bwMode="auto">
            <a:xfrm>
              <a:off x="0" y="2162"/>
              <a:ext cx="165" cy="174"/>
            </a:xfrm>
            <a:prstGeom prst="rect">
              <a:avLst/>
            </a:prstGeom>
            <a:solidFill>
              <a:schemeClr val="bg1"/>
            </a:solidFill>
            <a:ln w="9525">
              <a:noFill/>
              <a:miter lim="800000"/>
              <a:headEnd/>
              <a:tailEnd/>
            </a:ln>
          </p:spPr>
        </p:pic>
        <p:pic>
          <p:nvPicPr>
            <p:cNvPr id="2075" name="Picture 27" descr="background"/>
            <p:cNvPicPr>
              <a:picLocks noChangeAspect="1" noChangeArrowheads="1"/>
            </p:cNvPicPr>
            <p:nvPr/>
          </p:nvPicPr>
          <p:blipFill>
            <a:blip r:embed="rId10" cstate="print">
              <a:lum bright="6000" contrast="12000"/>
            </a:blip>
            <a:srcRect/>
            <a:stretch>
              <a:fillRect/>
            </a:stretch>
          </p:blipFill>
          <p:spPr bwMode="auto">
            <a:xfrm>
              <a:off x="42" y="2318"/>
              <a:ext cx="236" cy="202"/>
            </a:xfrm>
            <a:prstGeom prst="rect">
              <a:avLst/>
            </a:prstGeom>
            <a:solidFill>
              <a:schemeClr val="bg1"/>
            </a:solidFill>
            <a:ln w="9525">
              <a:noFill/>
              <a:miter lim="800000"/>
              <a:headEnd/>
              <a:tailEnd/>
            </a:ln>
          </p:spPr>
        </p:pic>
      </p:grpSp>
      <p:sp>
        <p:nvSpPr>
          <p:cNvPr id="2070" name="Rectangle 29"/>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smtClean="0"/>
              <a:t>Launch Operations</a:t>
            </a:r>
            <a:endParaRPr lang="en-US" i="1" dirty="0"/>
          </a:p>
        </p:txBody>
      </p:sp>
      <p:sp>
        <p:nvSpPr>
          <p:cNvPr id="29" name="TextBox 28"/>
          <p:cNvSpPr txBox="1"/>
          <p:nvPr/>
        </p:nvSpPr>
        <p:spPr>
          <a:xfrm>
            <a:off x="10289932" y="6567855"/>
            <a:ext cx="378069" cy="276999"/>
          </a:xfrm>
          <a:prstGeom prst="rect">
            <a:avLst/>
          </a:prstGeom>
          <a:noFill/>
        </p:spPr>
        <p:txBody>
          <a:bodyPr wrap="square" rtlCol="0">
            <a:spAutoFit/>
          </a:bodyPr>
          <a:lstStyle/>
          <a:p>
            <a:fld id="{62AAA4AB-35B3-41EA-999E-FF0A60FDA2D6}" type="slidenum">
              <a:rPr lang="en-US" sz="1200">
                <a:solidFill>
                  <a:schemeClr val="tx1">
                    <a:lumMod val="60000"/>
                    <a:lumOff val="40000"/>
                  </a:schemeClr>
                </a:solidFill>
                <a:latin typeface="Arial" pitchFamily="34" charset="0"/>
                <a:cs typeface="Arial" pitchFamily="34" charset="0"/>
              </a:rPr>
              <a:pPr/>
              <a:t>21</a:t>
            </a:fld>
            <a:endParaRPr lang="en-US" sz="1200" dirty="0">
              <a:solidFill>
                <a:schemeClr val="tx1">
                  <a:lumMod val="60000"/>
                  <a:lumOff val="40000"/>
                </a:schemeClr>
              </a:solidFill>
              <a:latin typeface="Arial" pitchFamily="34" charset="0"/>
              <a:cs typeface="Arial" pitchFamily="34" charset="0"/>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4857" y="5133195"/>
            <a:ext cx="2195076" cy="1463385"/>
          </a:xfrm>
          <a:prstGeom prst="rect">
            <a:avLst/>
          </a:prstGeom>
        </p:spPr>
      </p:pic>
      <p:sp>
        <p:nvSpPr>
          <p:cNvPr id="427020" name="Freeform 12"/>
          <p:cNvSpPr>
            <a:spLocks/>
          </p:cNvSpPr>
          <p:nvPr/>
        </p:nvSpPr>
        <p:spPr bwMode="auto">
          <a:xfrm rot="2279938" flipV="1">
            <a:off x="7629525" y="5643563"/>
            <a:ext cx="736600" cy="533400"/>
          </a:xfrm>
          <a:custGeom>
            <a:avLst/>
            <a:gdLst>
              <a:gd name="T0" fmla="*/ 0 w 531"/>
              <a:gd name="T1" fmla="*/ 0 h 148"/>
              <a:gd name="T2" fmla="*/ 2147483647 w 531"/>
              <a:gd name="T3" fmla="*/ 2147483647 h 148"/>
              <a:gd name="T4" fmla="*/ 2147483647 w 531"/>
              <a:gd name="T5" fmla="*/ 2147483647 h 148"/>
              <a:gd name="T6" fmla="*/ 2147483647 w 531"/>
              <a:gd name="T7" fmla="*/ 2147483647 h 148"/>
              <a:gd name="T8" fmla="*/ 0 60000 65536"/>
              <a:gd name="T9" fmla="*/ 0 60000 65536"/>
              <a:gd name="T10" fmla="*/ 0 60000 65536"/>
              <a:gd name="T11" fmla="*/ 0 60000 65536"/>
              <a:gd name="T12" fmla="*/ 0 w 531"/>
              <a:gd name="T13" fmla="*/ 0 h 148"/>
              <a:gd name="T14" fmla="*/ 531 w 531"/>
              <a:gd name="T15" fmla="*/ 148 h 148"/>
            </a:gdLst>
            <a:ahLst/>
            <a:cxnLst>
              <a:cxn ang="T8">
                <a:pos x="T0" y="T1"/>
              </a:cxn>
              <a:cxn ang="T9">
                <a:pos x="T2" y="T3"/>
              </a:cxn>
              <a:cxn ang="T10">
                <a:pos x="T4" y="T5"/>
              </a:cxn>
              <a:cxn ang="T11">
                <a:pos x="T6" y="T7"/>
              </a:cxn>
            </a:cxnLst>
            <a:rect l="T12" t="T13" r="T14" b="T15"/>
            <a:pathLst>
              <a:path w="531" h="148">
                <a:moveTo>
                  <a:pt x="0" y="0"/>
                </a:moveTo>
                <a:lnTo>
                  <a:pt x="342" y="55"/>
                </a:lnTo>
                <a:lnTo>
                  <a:pt x="253" y="96"/>
                </a:lnTo>
                <a:lnTo>
                  <a:pt x="530" y="147"/>
                </a:lnTo>
              </a:path>
            </a:pathLst>
          </a:custGeom>
          <a:solidFill>
            <a:srgbClr val="FFFF00"/>
          </a:solidFill>
          <a:ln w="12700" cap="rnd" cmpd="sng">
            <a:noFill/>
            <a:prstDash val="solid"/>
            <a:round/>
            <a:headEnd type="none" w="med" len="med"/>
            <a:tailEnd type="none" w="med" len="med"/>
          </a:ln>
        </p:spPr>
        <p:txBody>
          <a:bodyPr/>
          <a:lstStyle/>
          <a:p>
            <a:endParaRPr lang="en-US"/>
          </a:p>
        </p:txBody>
      </p:sp>
      <p:pic>
        <p:nvPicPr>
          <p:cNvPr id="31" name="Picture 33" descr="45WSMALL"/>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grpSp>
        <p:nvGrpSpPr>
          <p:cNvPr id="32" name="Group 31"/>
          <p:cNvGrpSpPr/>
          <p:nvPr/>
        </p:nvGrpSpPr>
        <p:grpSpPr>
          <a:xfrm>
            <a:off x="8610832" y="3527429"/>
            <a:ext cx="2198232" cy="1463579"/>
            <a:chOff x="7229247" y="3527428"/>
            <a:chExt cx="2198232" cy="1463579"/>
          </a:xfrm>
        </p:grpSpPr>
        <p:pic>
          <p:nvPicPr>
            <p:cNvPr id="33" name="Picture 1028" descr="Shock Bubble"/>
            <p:cNvPicPr>
              <a:picLocks noChangeAspect="1" noChangeArrowheads="1"/>
            </p:cNvPicPr>
            <p:nvPr/>
          </p:nvPicPr>
          <p:blipFill>
            <a:blip r:embed="rId13" cstate="print"/>
            <a:srcRect/>
            <a:stretch>
              <a:fillRect/>
            </a:stretch>
          </p:blipFill>
          <p:spPr bwMode="auto">
            <a:xfrm>
              <a:off x="7229247" y="4011988"/>
              <a:ext cx="2198232" cy="979019"/>
            </a:xfrm>
            <a:prstGeom prst="rect">
              <a:avLst/>
            </a:prstGeom>
            <a:noFill/>
            <a:ln w="9525">
              <a:solidFill>
                <a:srgbClr val="000000"/>
              </a:solidFill>
              <a:miter lim="800000"/>
              <a:headEnd/>
              <a:tailEnd/>
            </a:ln>
          </p:spPr>
        </p:pic>
        <p:sp>
          <p:nvSpPr>
            <p:cNvPr id="35" name="Text Box 1030"/>
            <p:cNvSpPr txBox="1">
              <a:spLocks noChangeArrowheads="1"/>
            </p:cNvSpPr>
            <p:nvPr/>
          </p:nvSpPr>
          <p:spPr bwMode="auto">
            <a:xfrm>
              <a:off x="7920038" y="3527428"/>
              <a:ext cx="1012825" cy="284163"/>
            </a:xfrm>
            <a:prstGeom prst="rect">
              <a:avLst/>
            </a:prstGeom>
            <a:noFill/>
            <a:ln w="9525">
              <a:solidFill>
                <a:schemeClr val="tx1"/>
              </a:solidFill>
              <a:miter lim="800000"/>
              <a:headEnd/>
              <a:tailEnd/>
            </a:ln>
          </p:spPr>
          <p:txBody>
            <a:bodyPr>
              <a:spAutoFit/>
            </a:bodyPr>
            <a:lstStyle/>
            <a:p>
              <a:pPr>
                <a:spcBef>
                  <a:spcPct val="50000"/>
                </a:spcBef>
              </a:pPr>
              <a:r>
                <a:rPr lang="en-US" sz="1200" b="1" dirty="0"/>
                <a:t>Shock Wave</a:t>
              </a:r>
            </a:p>
          </p:txBody>
        </p:sp>
      </p:grpSp>
    </p:spTree>
    <p:extLst>
      <p:ext uri="{BB962C8B-B14F-4D97-AF65-F5344CB8AC3E}">
        <p14:creationId xmlns:p14="http://schemas.microsoft.com/office/powerpoint/2010/main" val="35348803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27024"/>
                                        </p:tgtEl>
                                        <p:attrNameLst>
                                          <p:attrName>style.visibility</p:attrName>
                                        </p:attrNameLst>
                                      </p:cBhvr>
                                      <p:to>
                                        <p:strVal val="visible"/>
                                      </p:to>
                                    </p:set>
                                    <p:anim calcmode="lin" valueType="num">
                                      <p:cBhvr>
                                        <p:cTn id="7" dur="500" fill="hold"/>
                                        <p:tgtEl>
                                          <p:spTgt spid="427024"/>
                                        </p:tgtEl>
                                        <p:attrNameLst>
                                          <p:attrName>ppt_x</p:attrName>
                                        </p:attrNameLst>
                                      </p:cBhvr>
                                      <p:tavLst>
                                        <p:tav tm="0">
                                          <p:val>
                                            <p:strVal val="#ppt_x-#ppt_w/2"/>
                                          </p:val>
                                        </p:tav>
                                        <p:tav tm="100000">
                                          <p:val>
                                            <p:strVal val="#ppt_x"/>
                                          </p:val>
                                        </p:tav>
                                      </p:tavLst>
                                    </p:anim>
                                    <p:anim calcmode="lin" valueType="num">
                                      <p:cBhvr>
                                        <p:cTn id="8" dur="500" fill="hold"/>
                                        <p:tgtEl>
                                          <p:spTgt spid="427024"/>
                                        </p:tgtEl>
                                        <p:attrNameLst>
                                          <p:attrName>ppt_y</p:attrName>
                                        </p:attrNameLst>
                                      </p:cBhvr>
                                      <p:tavLst>
                                        <p:tav tm="0">
                                          <p:val>
                                            <p:strVal val="#ppt_y"/>
                                          </p:val>
                                        </p:tav>
                                        <p:tav tm="100000">
                                          <p:val>
                                            <p:strVal val="#ppt_y"/>
                                          </p:val>
                                        </p:tav>
                                      </p:tavLst>
                                    </p:anim>
                                    <p:anim calcmode="lin" valueType="num">
                                      <p:cBhvr>
                                        <p:cTn id="9" dur="500" fill="hold"/>
                                        <p:tgtEl>
                                          <p:spTgt spid="427024"/>
                                        </p:tgtEl>
                                        <p:attrNameLst>
                                          <p:attrName>ppt_w</p:attrName>
                                        </p:attrNameLst>
                                      </p:cBhvr>
                                      <p:tavLst>
                                        <p:tav tm="0">
                                          <p:val>
                                            <p:fltVal val="0"/>
                                          </p:val>
                                        </p:tav>
                                        <p:tav tm="100000">
                                          <p:val>
                                            <p:strVal val="#ppt_w"/>
                                          </p:val>
                                        </p:tav>
                                      </p:tavLst>
                                    </p:anim>
                                    <p:anim calcmode="lin" valueType="num">
                                      <p:cBhvr>
                                        <p:cTn id="10" dur="500" fill="hold"/>
                                        <p:tgtEl>
                                          <p:spTgt spid="427024"/>
                                        </p:tgtEl>
                                        <p:attrNameLst>
                                          <p:attrName>ppt_h</p:attrName>
                                        </p:attrNameLst>
                                      </p:cBhvr>
                                      <p:tavLst>
                                        <p:tav tm="0">
                                          <p:val>
                                            <p:strVal val="#ppt_h"/>
                                          </p:val>
                                        </p:tav>
                                        <p:tav tm="100000">
                                          <p:val>
                                            <p:strVal val="#ppt_h"/>
                                          </p:val>
                                        </p:tav>
                                      </p:tavLst>
                                    </p:anim>
                                  </p:childTnLst>
                                </p:cTn>
                              </p:par>
                            </p:childTnLst>
                          </p:cTn>
                        </p:par>
                        <p:par>
                          <p:cTn id="11" fill="hold">
                            <p:stCondLst>
                              <p:cond delay="1000"/>
                            </p:stCondLst>
                            <p:childTnLst>
                              <p:par>
                                <p:cTn id="12" presetID="22" presetClass="entr" presetSubtype="8" fill="hold" grpId="0" nodeType="afterEffect">
                                  <p:stCondLst>
                                    <p:cond delay="200"/>
                                  </p:stCondLst>
                                  <p:childTnLst>
                                    <p:set>
                                      <p:cBhvr>
                                        <p:cTn id="13" dur="1" fill="hold">
                                          <p:stCondLst>
                                            <p:cond delay="0"/>
                                          </p:stCondLst>
                                        </p:cTn>
                                        <p:tgtEl>
                                          <p:spTgt spid="427027"/>
                                        </p:tgtEl>
                                        <p:attrNameLst>
                                          <p:attrName>style.visibility</p:attrName>
                                        </p:attrNameLst>
                                      </p:cBhvr>
                                      <p:to>
                                        <p:strVal val="visible"/>
                                      </p:to>
                                    </p:set>
                                    <p:animEffect transition="in" filter="wipe(left)">
                                      <p:cBhvr>
                                        <p:cTn id="14" dur="500"/>
                                        <p:tgtEl>
                                          <p:spTgt spid="427027"/>
                                        </p:tgtEl>
                                      </p:cBhvr>
                                    </p:animEffect>
                                  </p:childTnLst>
                                </p:cTn>
                              </p:par>
                            </p:childTnLst>
                          </p:cTn>
                        </p:par>
                        <p:par>
                          <p:cTn id="15" fill="hold">
                            <p:stCondLst>
                              <p:cond delay="1700"/>
                            </p:stCondLst>
                            <p:childTnLst>
                              <p:par>
                                <p:cTn id="16" presetID="17" presetClass="entr" presetSubtype="2" fill="hold" grpId="0" nodeType="afterEffect">
                                  <p:stCondLst>
                                    <p:cond delay="200"/>
                                  </p:stCondLst>
                                  <p:childTnLst>
                                    <p:set>
                                      <p:cBhvr>
                                        <p:cTn id="17" dur="1" fill="hold">
                                          <p:stCondLst>
                                            <p:cond delay="0"/>
                                          </p:stCondLst>
                                        </p:cTn>
                                        <p:tgtEl>
                                          <p:spTgt spid="427025"/>
                                        </p:tgtEl>
                                        <p:attrNameLst>
                                          <p:attrName>style.visibility</p:attrName>
                                        </p:attrNameLst>
                                      </p:cBhvr>
                                      <p:to>
                                        <p:strVal val="visible"/>
                                      </p:to>
                                    </p:set>
                                    <p:anim calcmode="lin" valueType="num">
                                      <p:cBhvr>
                                        <p:cTn id="18" dur="500" fill="hold"/>
                                        <p:tgtEl>
                                          <p:spTgt spid="427025"/>
                                        </p:tgtEl>
                                        <p:attrNameLst>
                                          <p:attrName>ppt_x</p:attrName>
                                        </p:attrNameLst>
                                      </p:cBhvr>
                                      <p:tavLst>
                                        <p:tav tm="0">
                                          <p:val>
                                            <p:strVal val="#ppt_x+#ppt_w/2"/>
                                          </p:val>
                                        </p:tav>
                                        <p:tav tm="100000">
                                          <p:val>
                                            <p:strVal val="#ppt_x"/>
                                          </p:val>
                                        </p:tav>
                                      </p:tavLst>
                                    </p:anim>
                                    <p:anim calcmode="lin" valueType="num">
                                      <p:cBhvr>
                                        <p:cTn id="19" dur="500" fill="hold"/>
                                        <p:tgtEl>
                                          <p:spTgt spid="427025"/>
                                        </p:tgtEl>
                                        <p:attrNameLst>
                                          <p:attrName>ppt_y</p:attrName>
                                        </p:attrNameLst>
                                      </p:cBhvr>
                                      <p:tavLst>
                                        <p:tav tm="0">
                                          <p:val>
                                            <p:strVal val="#ppt_y"/>
                                          </p:val>
                                        </p:tav>
                                        <p:tav tm="100000">
                                          <p:val>
                                            <p:strVal val="#ppt_y"/>
                                          </p:val>
                                        </p:tav>
                                      </p:tavLst>
                                    </p:anim>
                                    <p:anim calcmode="lin" valueType="num">
                                      <p:cBhvr>
                                        <p:cTn id="20" dur="500" fill="hold"/>
                                        <p:tgtEl>
                                          <p:spTgt spid="427025"/>
                                        </p:tgtEl>
                                        <p:attrNameLst>
                                          <p:attrName>ppt_w</p:attrName>
                                        </p:attrNameLst>
                                      </p:cBhvr>
                                      <p:tavLst>
                                        <p:tav tm="0">
                                          <p:val>
                                            <p:fltVal val="0"/>
                                          </p:val>
                                        </p:tav>
                                        <p:tav tm="100000">
                                          <p:val>
                                            <p:strVal val="#ppt_w"/>
                                          </p:val>
                                        </p:tav>
                                      </p:tavLst>
                                    </p:anim>
                                    <p:anim calcmode="lin" valueType="num">
                                      <p:cBhvr>
                                        <p:cTn id="21" dur="500" fill="hold"/>
                                        <p:tgtEl>
                                          <p:spTgt spid="427025"/>
                                        </p:tgtEl>
                                        <p:attrNameLst>
                                          <p:attrName>ppt_h</p:attrName>
                                        </p:attrNameLst>
                                      </p:cBhvr>
                                      <p:tavLst>
                                        <p:tav tm="0">
                                          <p:val>
                                            <p:strVal val="#ppt_h"/>
                                          </p:val>
                                        </p:tav>
                                        <p:tav tm="100000">
                                          <p:val>
                                            <p:strVal val="#ppt_h"/>
                                          </p:val>
                                        </p:tav>
                                      </p:tavLst>
                                    </p:anim>
                                  </p:childTnLst>
                                </p:cTn>
                              </p:par>
                            </p:childTnLst>
                          </p:cTn>
                        </p:par>
                        <p:par>
                          <p:cTn id="22" fill="hold">
                            <p:stCondLst>
                              <p:cond delay="2400"/>
                            </p:stCondLst>
                            <p:childTnLst>
                              <p:par>
                                <p:cTn id="23" presetID="17" presetClass="entr" presetSubtype="8" fill="hold" grpId="0" nodeType="afterEffect">
                                  <p:stCondLst>
                                    <p:cond delay="200"/>
                                  </p:stCondLst>
                                  <p:childTnLst>
                                    <p:set>
                                      <p:cBhvr>
                                        <p:cTn id="24" dur="1" fill="hold">
                                          <p:stCondLst>
                                            <p:cond delay="0"/>
                                          </p:stCondLst>
                                        </p:cTn>
                                        <p:tgtEl>
                                          <p:spTgt spid="427026"/>
                                        </p:tgtEl>
                                        <p:attrNameLst>
                                          <p:attrName>style.visibility</p:attrName>
                                        </p:attrNameLst>
                                      </p:cBhvr>
                                      <p:to>
                                        <p:strVal val="visible"/>
                                      </p:to>
                                    </p:set>
                                    <p:anim calcmode="lin" valueType="num">
                                      <p:cBhvr>
                                        <p:cTn id="25" dur="500" fill="hold"/>
                                        <p:tgtEl>
                                          <p:spTgt spid="427026"/>
                                        </p:tgtEl>
                                        <p:attrNameLst>
                                          <p:attrName>ppt_x</p:attrName>
                                        </p:attrNameLst>
                                      </p:cBhvr>
                                      <p:tavLst>
                                        <p:tav tm="0">
                                          <p:val>
                                            <p:strVal val="#ppt_x-#ppt_w/2"/>
                                          </p:val>
                                        </p:tav>
                                        <p:tav tm="100000">
                                          <p:val>
                                            <p:strVal val="#ppt_x"/>
                                          </p:val>
                                        </p:tav>
                                      </p:tavLst>
                                    </p:anim>
                                    <p:anim calcmode="lin" valueType="num">
                                      <p:cBhvr>
                                        <p:cTn id="26" dur="500" fill="hold"/>
                                        <p:tgtEl>
                                          <p:spTgt spid="427026"/>
                                        </p:tgtEl>
                                        <p:attrNameLst>
                                          <p:attrName>ppt_y</p:attrName>
                                        </p:attrNameLst>
                                      </p:cBhvr>
                                      <p:tavLst>
                                        <p:tav tm="0">
                                          <p:val>
                                            <p:strVal val="#ppt_y"/>
                                          </p:val>
                                        </p:tav>
                                        <p:tav tm="100000">
                                          <p:val>
                                            <p:strVal val="#ppt_y"/>
                                          </p:val>
                                        </p:tav>
                                      </p:tavLst>
                                    </p:anim>
                                    <p:anim calcmode="lin" valueType="num">
                                      <p:cBhvr>
                                        <p:cTn id="27" dur="500" fill="hold"/>
                                        <p:tgtEl>
                                          <p:spTgt spid="427026"/>
                                        </p:tgtEl>
                                        <p:attrNameLst>
                                          <p:attrName>ppt_w</p:attrName>
                                        </p:attrNameLst>
                                      </p:cBhvr>
                                      <p:tavLst>
                                        <p:tav tm="0">
                                          <p:val>
                                            <p:fltVal val="0"/>
                                          </p:val>
                                        </p:tav>
                                        <p:tav tm="100000">
                                          <p:val>
                                            <p:strVal val="#ppt_w"/>
                                          </p:val>
                                        </p:tav>
                                      </p:tavLst>
                                    </p:anim>
                                    <p:anim calcmode="lin" valueType="num">
                                      <p:cBhvr>
                                        <p:cTn id="28" dur="500" fill="hold"/>
                                        <p:tgtEl>
                                          <p:spTgt spid="427026"/>
                                        </p:tgtEl>
                                        <p:attrNameLst>
                                          <p:attrName>ppt_h</p:attrName>
                                        </p:attrNameLst>
                                      </p:cBhvr>
                                      <p:tavLst>
                                        <p:tav tm="0">
                                          <p:val>
                                            <p:strVal val="#ppt_h"/>
                                          </p:val>
                                        </p:tav>
                                        <p:tav tm="100000">
                                          <p:val>
                                            <p:strVal val="#ppt_h"/>
                                          </p:val>
                                        </p:tav>
                                      </p:tavLst>
                                    </p:anim>
                                  </p:childTnLst>
                                </p:cTn>
                              </p:par>
                            </p:childTnLst>
                          </p:cTn>
                        </p:par>
                        <p:par>
                          <p:cTn id="29" fill="hold">
                            <p:stCondLst>
                              <p:cond delay="3100"/>
                            </p:stCondLst>
                            <p:childTnLst>
                              <p:par>
                                <p:cTn id="30" presetID="1" presetClass="entr" presetSubtype="0" fill="hold" grpId="0" nodeType="afterEffect">
                                  <p:stCondLst>
                                    <p:cond delay="200"/>
                                  </p:stCondLst>
                                  <p:childTnLst>
                                    <p:set>
                                      <p:cBhvr>
                                        <p:cTn id="31" dur="1" fill="hold">
                                          <p:stCondLst>
                                            <p:cond delay="499"/>
                                          </p:stCondLst>
                                        </p:cTn>
                                        <p:tgtEl>
                                          <p:spTgt spid="427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22" grpId="0" animBg="1"/>
      <p:bldP spid="427024" grpId="0" animBg="1"/>
      <p:bldP spid="427025" grpId="0" animBg="1"/>
      <p:bldP spid="427026" grpId="0" animBg="1"/>
      <p:bldP spid="4270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smtClean="0"/>
              <a:t>Launch Operations</a:t>
            </a:r>
            <a:endParaRPr lang="en-US" i="1" dirty="0"/>
          </a:p>
        </p:txBody>
      </p:sp>
      <p:sp>
        <p:nvSpPr>
          <p:cNvPr id="6" name="Rectangle 31"/>
          <p:cNvSpPr>
            <a:spLocks noChangeArrowheads="1"/>
          </p:cNvSpPr>
          <p:nvPr/>
        </p:nvSpPr>
        <p:spPr bwMode="auto">
          <a:xfrm>
            <a:off x="2088165" y="1109104"/>
            <a:ext cx="8015416" cy="582211"/>
          </a:xfrm>
          <a:prstGeom prst="rect">
            <a:avLst/>
          </a:prstGeom>
          <a:noFill/>
          <a:ln w="12700">
            <a:noFill/>
            <a:miter lim="800000"/>
            <a:headEnd/>
            <a:tailEnd/>
          </a:ln>
        </p:spPr>
        <p:txBody>
          <a:bodyPr wrap="square" lIns="90488" tIns="44450" rIns="90488" bIns="44450">
            <a:spAutoFit/>
          </a:bodyPr>
          <a:lstStyle/>
          <a:p>
            <a:r>
              <a:rPr lang="en-US" sz="3200" b="1" i="1" dirty="0" smtClean="0"/>
              <a:t>Collect and Distribute Upper-Air Data</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91315"/>
            <a:ext cx="7740851" cy="516056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315" y="1691315"/>
            <a:ext cx="5166685" cy="5166685"/>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0093" t="9600"/>
          <a:stretch/>
        </p:blipFill>
        <p:spPr>
          <a:xfrm>
            <a:off x="4934611" y="4306067"/>
            <a:ext cx="3005108" cy="2551933"/>
          </a:xfrm>
          <a:prstGeom prst="rect">
            <a:avLst/>
          </a:prstGeom>
          <a:ln>
            <a:solidFill>
              <a:schemeClr val="tx1"/>
            </a:solidFill>
          </a:ln>
        </p:spPr>
      </p:pic>
    </p:spTree>
    <p:extLst>
      <p:ext uri="{BB962C8B-B14F-4D97-AF65-F5344CB8AC3E}">
        <p14:creationId xmlns:p14="http://schemas.microsoft.com/office/powerpoint/2010/main" val="4270890468"/>
      </p:ext>
    </p:extLst>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smtClean="0"/>
              <a:t>Launch Operations</a:t>
            </a:r>
            <a:endParaRPr lang="en-US" i="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301" y="1614869"/>
            <a:ext cx="7864699" cy="5243132"/>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93759"/>
            <a:ext cx="4327301" cy="5264241"/>
          </a:xfrm>
          <a:prstGeom prst="rect">
            <a:avLst/>
          </a:prstGeom>
          <a:ln>
            <a:solidFill>
              <a:schemeClr val="tx1"/>
            </a:solidFill>
          </a:ln>
        </p:spPr>
      </p:pic>
      <p:sp>
        <p:nvSpPr>
          <p:cNvPr id="10" name="Rectangle 31"/>
          <p:cNvSpPr>
            <a:spLocks noChangeArrowheads="1"/>
          </p:cNvSpPr>
          <p:nvPr/>
        </p:nvSpPr>
        <p:spPr bwMode="auto">
          <a:xfrm>
            <a:off x="2088165" y="1109104"/>
            <a:ext cx="8015416" cy="582211"/>
          </a:xfrm>
          <a:prstGeom prst="rect">
            <a:avLst/>
          </a:prstGeom>
          <a:noFill/>
          <a:ln w="12700">
            <a:noFill/>
            <a:miter lim="800000"/>
            <a:headEnd/>
            <a:tailEnd/>
          </a:ln>
        </p:spPr>
        <p:txBody>
          <a:bodyPr wrap="square" lIns="90488" tIns="44450" rIns="90488" bIns="44450">
            <a:spAutoFit/>
          </a:bodyPr>
          <a:lstStyle/>
          <a:p>
            <a:r>
              <a:rPr lang="en-US" sz="3200" b="1" i="1" dirty="0" smtClean="0"/>
              <a:t>Collect and Distribute Upper-Air Data</a:t>
            </a:r>
            <a:endParaRPr lang="en-US" i="1" dirty="0"/>
          </a:p>
        </p:txBody>
      </p:sp>
    </p:spTree>
    <p:extLst>
      <p:ext uri="{BB962C8B-B14F-4D97-AF65-F5344CB8AC3E}">
        <p14:creationId xmlns:p14="http://schemas.microsoft.com/office/powerpoint/2010/main" val="2680171404"/>
      </p:ext>
    </p:extLst>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475422" y="1622466"/>
            <a:ext cx="9499399" cy="4487126"/>
          </a:xfrm>
          <a:prstGeom prst="rect">
            <a:avLst/>
          </a:prstGeom>
          <a:noFill/>
          <a:ln w="12700">
            <a:noFill/>
            <a:miter lim="800000"/>
            <a:headEnd/>
            <a:tailEnd/>
          </a:ln>
        </p:spPr>
        <p:txBody>
          <a:bodyPr wrap="square" lIns="90488" tIns="44450" rIns="90488" bIns="44450">
            <a:spAutoFit/>
          </a:bodyPr>
          <a:lstStyle/>
          <a:p>
            <a:pPr>
              <a:spcBef>
                <a:spcPct val="30000"/>
              </a:spcBef>
            </a:pPr>
            <a:r>
              <a:rPr lang="en-US" sz="2200" b="1" dirty="0" smtClean="0">
                <a:latin typeface="Arial" charset="0"/>
              </a:rPr>
              <a:t>45 </a:t>
            </a:r>
            <a:r>
              <a:rPr lang="en-US" sz="2200" b="1" dirty="0">
                <a:latin typeface="Arial" charset="0"/>
              </a:rPr>
              <a:t>WS Forecasts and </a:t>
            </a:r>
            <a:r>
              <a:rPr lang="en-US" sz="2200" b="1" dirty="0" smtClean="0">
                <a:latin typeface="Arial" charset="0"/>
              </a:rPr>
              <a:t>Evaluates Range Safety and User </a:t>
            </a:r>
          </a:p>
          <a:p>
            <a:pPr>
              <a:spcBef>
                <a:spcPct val="30000"/>
              </a:spcBef>
            </a:pPr>
            <a:r>
              <a:rPr lang="en-US" sz="2200" b="1" u="sng" dirty="0" smtClean="0">
                <a:latin typeface="Arial" charset="0"/>
              </a:rPr>
              <a:t>Launch Commit Criteria</a:t>
            </a:r>
          </a:p>
          <a:p>
            <a:pPr algn="l">
              <a:spcBef>
                <a:spcPct val="30000"/>
              </a:spcBef>
            </a:pPr>
            <a:endParaRPr lang="en-US" sz="1100" b="1" dirty="0">
              <a:latin typeface="Arial" charset="0"/>
            </a:endParaRPr>
          </a:p>
          <a:p>
            <a:pPr lvl="2" algn="l">
              <a:spcBef>
                <a:spcPct val="30000"/>
              </a:spcBef>
              <a:buFontTx/>
              <a:buChar char="•"/>
            </a:pPr>
            <a:r>
              <a:rPr lang="en-US" sz="2200" b="1" dirty="0">
                <a:latin typeface="Arial" charset="0"/>
              </a:rPr>
              <a:t>  </a:t>
            </a:r>
            <a:r>
              <a:rPr lang="en-US" sz="2200" b="1" dirty="0" smtClean="0">
                <a:latin typeface="Arial" charset="0"/>
              </a:rPr>
              <a:t>Range Safety Launch Commit Criteria</a:t>
            </a:r>
          </a:p>
          <a:p>
            <a:pPr lvl="3" algn="l">
              <a:spcBef>
                <a:spcPct val="30000"/>
              </a:spcBef>
              <a:buFontTx/>
              <a:buChar char="•"/>
            </a:pPr>
            <a:r>
              <a:rPr lang="en-US" sz="2200" b="1" dirty="0">
                <a:latin typeface="Arial" charset="0"/>
              </a:rPr>
              <a:t> </a:t>
            </a:r>
            <a:r>
              <a:rPr lang="en-US" sz="2200" b="1" dirty="0" smtClean="0">
                <a:latin typeface="Arial" charset="0"/>
              </a:rPr>
              <a:t> Lightning </a:t>
            </a:r>
            <a:r>
              <a:rPr lang="en-US" sz="2200" b="1" dirty="0">
                <a:latin typeface="Arial" charset="0"/>
              </a:rPr>
              <a:t>Launch Commit Criteria</a:t>
            </a:r>
          </a:p>
          <a:p>
            <a:pPr lvl="4" algn="l">
              <a:spcBef>
                <a:spcPct val="15000"/>
              </a:spcBef>
              <a:buFontTx/>
              <a:buChar char="•"/>
            </a:pPr>
            <a:r>
              <a:rPr lang="en-US" sz="2200" b="1" dirty="0">
                <a:latin typeface="Arial" charset="0"/>
              </a:rPr>
              <a:t> </a:t>
            </a:r>
            <a:r>
              <a:rPr lang="en-US" sz="2200" b="1" dirty="0" smtClean="0">
                <a:latin typeface="Arial" charset="0"/>
              </a:rPr>
              <a:t> Rules </a:t>
            </a:r>
            <a:r>
              <a:rPr lang="en-US" sz="2200" b="1" dirty="0">
                <a:latin typeface="Arial" charset="0"/>
              </a:rPr>
              <a:t>to Avoid Natural &amp;Triggered Lightning</a:t>
            </a:r>
          </a:p>
          <a:p>
            <a:pPr lvl="4" algn="l">
              <a:spcBef>
                <a:spcPct val="15000"/>
              </a:spcBef>
              <a:buFontTx/>
              <a:buChar char="•"/>
            </a:pPr>
            <a:r>
              <a:rPr lang="en-US" sz="2200" b="1" dirty="0">
                <a:latin typeface="Arial" charset="0"/>
              </a:rPr>
              <a:t> </a:t>
            </a:r>
            <a:r>
              <a:rPr lang="en-US" sz="2200" b="1" dirty="0" smtClean="0">
                <a:latin typeface="Arial" charset="0"/>
              </a:rPr>
              <a:t> Constant </a:t>
            </a:r>
            <a:r>
              <a:rPr lang="en-US" sz="2200" b="1" dirty="0">
                <a:latin typeface="Arial" charset="0"/>
              </a:rPr>
              <a:t>for All </a:t>
            </a:r>
            <a:r>
              <a:rPr lang="en-US" sz="2200" b="1" dirty="0" smtClean="0">
                <a:latin typeface="Arial" charset="0"/>
              </a:rPr>
              <a:t>Vehicles</a:t>
            </a:r>
          </a:p>
          <a:p>
            <a:pPr lvl="3" algn="l">
              <a:spcBef>
                <a:spcPct val="15000"/>
              </a:spcBef>
              <a:buFontTx/>
              <a:buChar char="•"/>
            </a:pPr>
            <a:r>
              <a:rPr lang="en-US" sz="2200" b="1" dirty="0" smtClean="0">
                <a:latin typeface="Arial" charset="0"/>
              </a:rPr>
              <a:t>  Ceiling / Visibility Constraints  -- Varies by Vehicle</a:t>
            </a:r>
          </a:p>
          <a:p>
            <a:pPr lvl="3" algn="l">
              <a:spcBef>
                <a:spcPct val="15000"/>
              </a:spcBef>
              <a:buFontTx/>
              <a:buChar char="•"/>
            </a:pPr>
            <a:endParaRPr lang="en-US" sz="800" b="1" dirty="0">
              <a:latin typeface="Arial" charset="0"/>
            </a:endParaRPr>
          </a:p>
          <a:p>
            <a:pPr lvl="2" algn="l">
              <a:spcBef>
                <a:spcPct val="30000"/>
              </a:spcBef>
              <a:buFontTx/>
              <a:buChar char="•"/>
            </a:pPr>
            <a:r>
              <a:rPr lang="en-US" sz="2200" b="1" dirty="0">
                <a:latin typeface="Arial" charset="0"/>
              </a:rPr>
              <a:t>  </a:t>
            </a:r>
            <a:r>
              <a:rPr lang="en-US" sz="2200" b="1" dirty="0" smtClean="0">
                <a:latin typeface="Arial" charset="0"/>
              </a:rPr>
              <a:t>User </a:t>
            </a:r>
            <a:r>
              <a:rPr lang="en-US" sz="2200" b="1" dirty="0">
                <a:latin typeface="Arial" charset="0"/>
              </a:rPr>
              <a:t>Launch Commit Criteria</a:t>
            </a:r>
          </a:p>
          <a:p>
            <a:pPr lvl="3" algn="l">
              <a:spcBef>
                <a:spcPct val="15000"/>
              </a:spcBef>
              <a:buFontTx/>
              <a:buChar char="•"/>
            </a:pPr>
            <a:r>
              <a:rPr lang="en-US" sz="2200" b="1" dirty="0">
                <a:latin typeface="Arial" charset="0"/>
              </a:rPr>
              <a:t>  </a:t>
            </a:r>
            <a:r>
              <a:rPr lang="en-US" sz="2200" b="1" dirty="0" smtClean="0">
                <a:latin typeface="Arial" charset="0"/>
              </a:rPr>
              <a:t>Lift-Off Winds, Temperature, Precipitation, Space Weather</a:t>
            </a:r>
            <a:endParaRPr lang="en-US" sz="2200" b="1" dirty="0">
              <a:latin typeface="Arial" charset="0"/>
            </a:endParaRPr>
          </a:p>
          <a:p>
            <a:pPr lvl="3" algn="l">
              <a:spcBef>
                <a:spcPct val="15000"/>
              </a:spcBef>
              <a:buFontTx/>
              <a:buChar char="•"/>
            </a:pPr>
            <a:r>
              <a:rPr lang="en-US" sz="2200" b="1" dirty="0">
                <a:latin typeface="Arial" charset="0"/>
              </a:rPr>
              <a:t>  Varies by Vehicle and Vehicle </a:t>
            </a:r>
            <a:r>
              <a:rPr lang="en-US" sz="2200" b="1" dirty="0" smtClean="0">
                <a:latin typeface="Arial" charset="0"/>
              </a:rPr>
              <a:t>Configuration</a:t>
            </a:r>
            <a:endParaRPr lang="en-US" sz="2200" b="1" dirty="0">
              <a:latin typeface="Arial" charset="0"/>
            </a:endParaRPr>
          </a:p>
        </p:txBody>
      </p:sp>
      <p:sp>
        <p:nvSpPr>
          <p:cNvPr id="13317" name="Rectangle 5"/>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smtClean="0"/>
              <a:t>Weather Launch Commit Criteria</a:t>
            </a:r>
            <a:endParaRPr lang="en-US" i="1" dirty="0"/>
          </a:p>
        </p:txBody>
      </p:sp>
      <p:pic>
        <p:nvPicPr>
          <p:cNvPr id="13326" name="Picture 14" descr="W:\Library\ImageLibrary\Rockets\Delta\Delta IV\Delta-4 Heavy-10Nov07-Lo Res.jpg"/>
          <p:cNvPicPr>
            <a:picLocks noChangeAspect="1" noChangeArrowheads="1"/>
          </p:cNvPicPr>
          <p:nvPr/>
        </p:nvPicPr>
        <p:blipFill>
          <a:blip r:embed="rId3" cstate="print"/>
          <a:srcRect/>
          <a:stretch>
            <a:fillRect/>
          </a:stretch>
        </p:blipFill>
        <p:spPr bwMode="auto">
          <a:xfrm>
            <a:off x="10082723" y="5346515"/>
            <a:ext cx="914400" cy="1391103"/>
          </a:xfrm>
          <a:prstGeom prst="rect">
            <a:avLst/>
          </a:prstGeom>
          <a:noFill/>
          <a:ln w="9525">
            <a:solidFill>
              <a:srgbClr val="000000"/>
            </a:solidFill>
            <a:miter lim="800000"/>
            <a:headEnd/>
            <a:tailEnd/>
          </a:ln>
        </p:spPr>
      </p:pic>
      <p:pic>
        <p:nvPicPr>
          <p:cNvPr id="13327" name="Picture 15" descr="W:\Library\ImageLibrary\Rockets\Atlas\Atlas-V\Atlas 5-first launch-21Aug02-1.jpg"/>
          <p:cNvPicPr>
            <a:picLocks noChangeAspect="1" noChangeArrowheads="1"/>
          </p:cNvPicPr>
          <p:nvPr/>
        </p:nvPicPr>
        <p:blipFill>
          <a:blip r:embed="rId4" cstate="print"/>
          <a:srcRect/>
          <a:stretch>
            <a:fillRect/>
          </a:stretch>
        </p:blipFill>
        <p:spPr bwMode="auto">
          <a:xfrm>
            <a:off x="10082723" y="3979946"/>
            <a:ext cx="914400" cy="1246187"/>
          </a:xfrm>
          <a:prstGeom prst="rect">
            <a:avLst/>
          </a:prstGeom>
          <a:noFill/>
          <a:ln w="9525">
            <a:solidFill>
              <a:srgbClr val="000000"/>
            </a:solidFill>
            <a:miter lim="800000"/>
            <a:headEnd/>
            <a:tailEnd/>
          </a:ln>
        </p:spPr>
      </p:pic>
      <p:pic>
        <p:nvPicPr>
          <p:cNvPr id="10" name="Picture 21" descr="W:\Library\ImageLibrary\Rockets\Space-X Falcon-9\static fire 2.jpg"/>
          <p:cNvPicPr>
            <a:picLocks noChangeAspect="1" noChangeArrowheads="1"/>
          </p:cNvPicPr>
          <p:nvPr/>
        </p:nvPicPr>
        <p:blipFill>
          <a:blip r:embed="rId5" cstate="print"/>
          <a:srcRect/>
          <a:stretch>
            <a:fillRect/>
          </a:stretch>
        </p:blipFill>
        <p:spPr bwMode="auto">
          <a:xfrm>
            <a:off x="10082723" y="2487965"/>
            <a:ext cx="914400" cy="1371599"/>
          </a:xfrm>
          <a:prstGeom prst="rect">
            <a:avLst/>
          </a:prstGeom>
          <a:noFill/>
          <a:ln>
            <a:solidFill>
              <a:schemeClr val="tx1">
                <a:lumMod val="50000"/>
              </a:schemeClr>
            </a:solidFill>
          </a:ln>
        </p:spPr>
      </p:pic>
      <p:cxnSp>
        <p:nvCxnSpPr>
          <p:cNvPr id="13" name="Straight Connector 12"/>
          <p:cNvCxnSpPr/>
          <p:nvPr/>
        </p:nvCxnSpPr>
        <p:spPr bwMode="auto">
          <a:xfrm>
            <a:off x="9686193" y="1040423"/>
            <a:ext cx="703384" cy="0"/>
          </a:xfrm>
          <a:prstGeom prst="line">
            <a:avLst/>
          </a:prstGeom>
          <a:noFill/>
          <a:ln w="9525" cap="flat" cmpd="sng" algn="ctr">
            <a:solidFill>
              <a:srgbClr val="000000"/>
            </a:solidFill>
            <a:prstDash val="solid"/>
            <a:round/>
            <a:headEnd type="none" w="med" len="med"/>
            <a:tailEnd type="none" w="med" len="med"/>
          </a:ln>
          <a:effectLst/>
        </p:spPr>
      </p:cxnSp>
      <p:pic>
        <p:nvPicPr>
          <p:cNvPr id="14" name="Picture 17" descr="TRIDENT3"/>
          <p:cNvPicPr>
            <a:picLocks noChangeAspect="1" noChangeArrowheads="1"/>
          </p:cNvPicPr>
          <p:nvPr/>
        </p:nvPicPr>
        <p:blipFill>
          <a:blip r:embed="rId6" cstate="print"/>
          <a:srcRect/>
          <a:stretch>
            <a:fillRect/>
          </a:stretch>
        </p:blipFill>
        <p:spPr bwMode="auto">
          <a:xfrm>
            <a:off x="10082723" y="1160806"/>
            <a:ext cx="914400" cy="1206777"/>
          </a:xfrm>
          <a:prstGeom prst="rect">
            <a:avLst/>
          </a:prstGeom>
          <a:noFill/>
          <a:ln w="9525">
            <a:solidFill>
              <a:srgbClr val="000000"/>
            </a:solidFill>
            <a:miter lim="800000"/>
            <a:headEnd/>
            <a:tailEnd/>
          </a:ln>
        </p:spPr>
      </p:pic>
      <p:sp>
        <p:nvSpPr>
          <p:cNvPr id="12" name="TextBox 11"/>
          <p:cNvSpPr txBox="1"/>
          <p:nvPr/>
        </p:nvSpPr>
        <p:spPr>
          <a:xfrm>
            <a:off x="10289932" y="6567855"/>
            <a:ext cx="378069" cy="276999"/>
          </a:xfrm>
          <a:prstGeom prst="rect">
            <a:avLst/>
          </a:prstGeom>
          <a:noFill/>
        </p:spPr>
        <p:txBody>
          <a:bodyPr wrap="square" rtlCol="0">
            <a:spAutoFit/>
          </a:bodyPr>
          <a:lstStyle/>
          <a:p>
            <a:fld id="{62AAA4AB-35B3-41EA-999E-FF0A60FDA2D6}" type="slidenum">
              <a:rPr lang="en-US" sz="1200">
                <a:solidFill>
                  <a:schemeClr val="tx1">
                    <a:lumMod val="60000"/>
                    <a:lumOff val="40000"/>
                  </a:schemeClr>
                </a:solidFill>
                <a:latin typeface="Arial" pitchFamily="34" charset="0"/>
                <a:cs typeface="Arial" pitchFamily="34" charset="0"/>
              </a:rPr>
              <a:pPr/>
              <a:t>24</a:t>
            </a:fld>
            <a:endParaRPr lang="en-US" sz="1200" dirty="0">
              <a:solidFill>
                <a:schemeClr val="tx1">
                  <a:lumMod val="60000"/>
                  <a:lumOff val="40000"/>
                </a:schemeClr>
              </a:solidFill>
              <a:latin typeface="Arial" pitchFamily="34" charset="0"/>
              <a:cs typeface="Arial" pitchFamily="34" charset="0"/>
            </a:endParaRPr>
          </a:p>
        </p:txBody>
      </p:sp>
      <p:pic>
        <p:nvPicPr>
          <p:cNvPr id="15" name="Picture 33" descr="45WSMALL"/>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extLst>
      <p:ext uri="{BB962C8B-B14F-4D97-AF65-F5344CB8AC3E}">
        <p14:creationId xmlns:p14="http://schemas.microsoft.com/office/powerpoint/2010/main" val="30421315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326"/>
                                        </p:tgtEl>
                                        <p:attrNameLst>
                                          <p:attrName>style.visibility</p:attrName>
                                        </p:attrNameLst>
                                      </p:cBhvr>
                                      <p:to>
                                        <p:strVal val="visible"/>
                                      </p:to>
                                    </p:set>
                                    <p:anim calcmode="lin" valueType="num">
                                      <p:cBhvr additive="base">
                                        <p:cTn id="7" dur="500" fill="hold"/>
                                        <p:tgtEl>
                                          <p:spTgt spid="13326"/>
                                        </p:tgtEl>
                                        <p:attrNameLst>
                                          <p:attrName>ppt_x</p:attrName>
                                        </p:attrNameLst>
                                      </p:cBhvr>
                                      <p:tavLst>
                                        <p:tav tm="0">
                                          <p:val>
                                            <p:strVal val="#ppt_x"/>
                                          </p:val>
                                        </p:tav>
                                        <p:tav tm="100000">
                                          <p:val>
                                            <p:strVal val="#ppt_x"/>
                                          </p:val>
                                        </p:tav>
                                      </p:tavLst>
                                    </p:anim>
                                    <p:anim calcmode="lin" valueType="num">
                                      <p:cBhvr additive="base">
                                        <p:cTn id="8" dur="500" fill="hold"/>
                                        <p:tgtEl>
                                          <p:spTgt spid="133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327"/>
                                        </p:tgtEl>
                                        <p:attrNameLst>
                                          <p:attrName>style.visibility</p:attrName>
                                        </p:attrNameLst>
                                      </p:cBhvr>
                                      <p:to>
                                        <p:strVal val="visible"/>
                                      </p:to>
                                    </p:set>
                                    <p:anim calcmode="lin" valueType="num">
                                      <p:cBhvr additive="base">
                                        <p:cTn id="12" dur="500" fill="hold"/>
                                        <p:tgtEl>
                                          <p:spTgt spid="13327"/>
                                        </p:tgtEl>
                                        <p:attrNameLst>
                                          <p:attrName>ppt_x</p:attrName>
                                        </p:attrNameLst>
                                      </p:cBhvr>
                                      <p:tavLst>
                                        <p:tav tm="0">
                                          <p:val>
                                            <p:strVal val="#ppt_x"/>
                                          </p:val>
                                        </p:tav>
                                        <p:tav tm="100000">
                                          <p:val>
                                            <p:strVal val="#ppt_x"/>
                                          </p:val>
                                        </p:tav>
                                      </p:tavLst>
                                    </p:anim>
                                    <p:anim calcmode="lin" valueType="num">
                                      <p:cBhvr additive="base">
                                        <p:cTn id="13" dur="500" fill="hold"/>
                                        <p:tgtEl>
                                          <p:spTgt spid="133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31924" r="3894"/>
          <a:stretch/>
        </p:blipFill>
        <p:spPr>
          <a:xfrm>
            <a:off x="7484949" y="1056291"/>
            <a:ext cx="4713891" cy="5847536"/>
          </a:xfrm>
          <a:prstGeom prst="rect">
            <a:avLst/>
          </a:prstGeom>
        </p:spPr>
      </p:pic>
      <p:sp>
        <p:nvSpPr>
          <p:cNvPr id="7170" name="Text Box 2"/>
          <p:cNvSpPr txBox="1">
            <a:spLocks noChangeArrowheads="1"/>
          </p:cNvSpPr>
          <p:nvPr/>
        </p:nvSpPr>
        <p:spPr bwMode="auto">
          <a:xfrm>
            <a:off x="56381" y="1498108"/>
            <a:ext cx="6641562" cy="430887"/>
          </a:xfrm>
          <a:prstGeom prst="rect">
            <a:avLst/>
          </a:prstGeom>
          <a:noFill/>
          <a:ln w="12700">
            <a:noFill/>
            <a:miter lim="800000"/>
            <a:headEnd/>
            <a:tailEnd/>
          </a:ln>
        </p:spPr>
        <p:txBody>
          <a:bodyPr wrap="none">
            <a:spAutoFit/>
          </a:bodyPr>
          <a:lstStyle/>
          <a:p>
            <a:r>
              <a:rPr lang="en-US" sz="2200" b="1" u="sng" dirty="0">
                <a:latin typeface="Arial" charset="0"/>
              </a:rPr>
              <a:t>Natural Lightning</a:t>
            </a:r>
            <a:r>
              <a:rPr lang="en-US" sz="2200" b="1" dirty="0">
                <a:latin typeface="Arial" charset="0"/>
              </a:rPr>
              <a:t>:  Produced by thunderstorms.</a:t>
            </a:r>
            <a:endParaRPr lang="en-US" sz="2200" b="1" dirty="0"/>
          </a:p>
        </p:txBody>
      </p:sp>
      <p:sp>
        <p:nvSpPr>
          <p:cNvPr id="7171" name="Text Box 3"/>
          <p:cNvSpPr txBox="1">
            <a:spLocks noChangeArrowheads="1"/>
          </p:cNvSpPr>
          <p:nvPr/>
        </p:nvSpPr>
        <p:spPr bwMode="auto">
          <a:xfrm>
            <a:off x="8969" y="1973799"/>
            <a:ext cx="7413055" cy="769441"/>
          </a:xfrm>
          <a:prstGeom prst="rect">
            <a:avLst/>
          </a:prstGeom>
          <a:noFill/>
          <a:ln w="12700">
            <a:noFill/>
            <a:miter lim="800000"/>
            <a:headEnd/>
            <a:tailEnd/>
          </a:ln>
        </p:spPr>
        <p:txBody>
          <a:bodyPr wrap="none">
            <a:spAutoFit/>
          </a:bodyPr>
          <a:lstStyle/>
          <a:p>
            <a:r>
              <a:rPr lang="en-US" sz="2200" b="1" u="sng" dirty="0">
                <a:latin typeface="Arial" charset="0"/>
              </a:rPr>
              <a:t>Triggered Lightning</a:t>
            </a:r>
            <a:r>
              <a:rPr lang="en-US" sz="2200" b="1" dirty="0">
                <a:latin typeface="Arial" charset="0"/>
              </a:rPr>
              <a:t>:  Produced by aircraft and launch</a:t>
            </a:r>
          </a:p>
          <a:p>
            <a:r>
              <a:rPr lang="en-US" sz="2200" b="1" dirty="0">
                <a:latin typeface="Arial" charset="0"/>
              </a:rPr>
              <a:t>vehicles under certain atmospheric conditions.</a:t>
            </a:r>
            <a:endParaRPr lang="en-US" sz="2200" b="1" dirty="0"/>
          </a:p>
        </p:txBody>
      </p:sp>
      <p:grpSp>
        <p:nvGrpSpPr>
          <p:cNvPr id="2" name="Group 4"/>
          <p:cNvGrpSpPr>
            <a:grpSpLocks/>
          </p:cNvGrpSpPr>
          <p:nvPr/>
        </p:nvGrpSpPr>
        <p:grpSpPr bwMode="auto">
          <a:xfrm>
            <a:off x="1524001" y="765176"/>
            <a:ext cx="8651875" cy="168275"/>
            <a:chOff x="-2" y="482"/>
            <a:chExt cx="5450" cy="106"/>
          </a:xfrm>
        </p:grpSpPr>
        <p:sp>
          <p:nvSpPr>
            <p:cNvPr id="7177" name="Rectangle 5"/>
            <p:cNvSpPr>
              <a:spLocks noChangeArrowheads="1"/>
            </p:cNvSpPr>
            <p:nvPr/>
          </p:nvSpPr>
          <p:spPr bwMode="auto">
            <a:xfrm>
              <a:off x="4018" y="482"/>
              <a:ext cx="223" cy="106"/>
            </a:xfrm>
            <a:prstGeom prst="rect">
              <a:avLst/>
            </a:prstGeom>
            <a:solidFill>
              <a:srgbClr val="000099"/>
            </a:solidFill>
            <a:ln w="12700">
              <a:noFill/>
              <a:miter lim="800000"/>
              <a:headEnd/>
              <a:tailEnd/>
            </a:ln>
          </p:spPr>
          <p:txBody>
            <a:bodyPr wrap="none" anchor="ctr"/>
            <a:lstStyle/>
            <a:p>
              <a:endParaRPr lang="en-US"/>
            </a:p>
          </p:txBody>
        </p:sp>
        <p:sp>
          <p:nvSpPr>
            <p:cNvPr id="7178" name="Rectangle 6"/>
            <p:cNvSpPr>
              <a:spLocks noChangeArrowheads="1"/>
            </p:cNvSpPr>
            <p:nvPr/>
          </p:nvSpPr>
          <p:spPr bwMode="auto">
            <a:xfrm>
              <a:off x="4262" y="482"/>
              <a:ext cx="207" cy="104"/>
            </a:xfrm>
            <a:prstGeom prst="rect">
              <a:avLst/>
            </a:prstGeom>
            <a:solidFill>
              <a:srgbClr val="000099"/>
            </a:solidFill>
            <a:ln w="12700">
              <a:noFill/>
              <a:miter lim="800000"/>
              <a:headEnd/>
              <a:tailEnd/>
            </a:ln>
          </p:spPr>
          <p:txBody>
            <a:bodyPr wrap="none" anchor="ctr"/>
            <a:lstStyle/>
            <a:p>
              <a:endParaRPr lang="en-US"/>
            </a:p>
          </p:txBody>
        </p:sp>
        <p:sp>
          <p:nvSpPr>
            <p:cNvPr id="7179" name="Rectangle 7"/>
            <p:cNvSpPr>
              <a:spLocks noChangeArrowheads="1"/>
            </p:cNvSpPr>
            <p:nvPr/>
          </p:nvSpPr>
          <p:spPr bwMode="auto">
            <a:xfrm>
              <a:off x="4486" y="482"/>
              <a:ext cx="183" cy="106"/>
            </a:xfrm>
            <a:prstGeom prst="rect">
              <a:avLst/>
            </a:prstGeom>
            <a:solidFill>
              <a:srgbClr val="000099"/>
            </a:solidFill>
            <a:ln w="12700">
              <a:noFill/>
              <a:miter lim="800000"/>
              <a:headEnd/>
              <a:tailEnd/>
            </a:ln>
          </p:spPr>
          <p:txBody>
            <a:bodyPr wrap="none" anchor="ctr"/>
            <a:lstStyle/>
            <a:p>
              <a:endParaRPr lang="en-US"/>
            </a:p>
          </p:txBody>
        </p:sp>
        <p:sp>
          <p:nvSpPr>
            <p:cNvPr id="7180" name="Rectangle 8"/>
            <p:cNvSpPr>
              <a:spLocks noChangeArrowheads="1"/>
            </p:cNvSpPr>
            <p:nvPr/>
          </p:nvSpPr>
          <p:spPr bwMode="auto">
            <a:xfrm>
              <a:off x="4688" y="482"/>
              <a:ext cx="151" cy="106"/>
            </a:xfrm>
            <a:prstGeom prst="rect">
              <a:avLst/>
            </a:prstGeom>
            <a:solidFill>
              <a:srgbClr val="000099"/>
            </a:solidFill>
            <a:ln w="12700">
              <a:noFill/>
              <a:miter lim="800000"/>
              <a:headEnd/>
              <a:tailEnd/>
            </a:ln>
          </p:spPr>
          <p:txBody>
            <a:bodyPr wrap="none" anchor="ctr"/>
            <a:lstStyle/>
            <a:p>
              <a:endParaRPr lang="en-US"/>
            </a:p>
          </p:txBody>
        </p:sp>
        <p:sp>
          <p:nvSpPr>
            <p:cNvPr id="7181" name="Rectangle 9"/>
            <p:cNvSpPr>
              <a:spLocks noChangeArrowheads="1"/>
            </p:cNvSpPr>
            <p:nvPr/>
          </p:nvSpPr>
          <p:spPr bwMode="auto">
            <a:xfrm>
              <a:off x="4860" y="482"/>
              <a:ext cx="131" cy="106"/>
            </a:xfrm>
            <a:prstGeom prst="rect">
              <a:avLst/>
            </a:prstGeom>
            <a:solidFill>
              <a:srgbClr val="000099"/>
            </a:solidFill>
            <a:ln w="12700">
              <a:noFill/>
              <a:miter lim="800000"/>
              <a:headEnd/>
              <a:tailEnd/>
            </a:ln>
          </p:spPr>
          <p:txBody>
            <a:bodyPr wrap="none" anchor="ctr"/>
            <a:lstStyle/>
            <a:p>
              <a:endParaRPr lang="en-US"/>
            </a:p>
          </p:txBody>
        </p:sp>
        <p:sp>
          <p:nvSpPr>
            <p:cNvPr id="7182" name="Rectangle 10"/>
            <p:cNvSpPr>
              <a:spLocks noChangeArrowheads="1"/>
            </p:cNvSpPr>
            <p:nvPr/>
          </p:nvSpPr>
          <p:spPr bwMode="auto">
            <a:xfrm>
              <a:off x="5012" y="482"/>
              <a:ext cx="107" cy="106"/>
            </a:xfrm>
            <a:prstGeom prst="rect">
              <a:avLst/>
            </a:prstGeom>
            <a:solidFill>
              <a:srgbClr val="000099"/>
            </a:solidFill>
            <a:ln w="12700">
              <a:noFill/>
              <a:miter lim="800000"/>
              <a:headEnd/>
              <a:tailEnd/>
            </a:ln>
          </p:spPr>
          <p:txBody>
            <a:bodyPr wrap="none" anchor="ctr"/>
            <a:lstStyle/>
            <a:p>
              <a:endParaRPr lang="en-US"/>
            </a:p>
          </p:txBody>
        </p:sp>
        <p:sp>
          <p:nvSpPr>
            <p:cNvPr id="7183" name="Rectangle 11"/>
            <p:cNvSpPr>
              <a:spLocks noChangeArrowheads="1"/>
            </p:cNvSpPr>
            <p:nvPr/>
          </p:nvSpPr>
          <p:spPr bwMode="auto">
            <a:xfrm>
              <a:off x="5144" y="482"/>
              <a:ext cx="91" cy="106"/>
            </a:xfrm>
            <a:prstGeom prst="rect">
              <a:avLst/>
            </a:prstGeom>
            <a:solidFill>
              <a:srgbClr val="000099"/>
            </a:solidFill>
            <a:ln w="12700">
              <a:noFill/>
              <a:miter lim="800000"/>
              <a:headEnd/>
              <a:tailEnd/>
            </a:ln>
          </p:spPr>
          <p:txBody>
            <a:bodyPr wrap="none" anchor="ctr"/>
            <a:lstStyle/>
            <a:p>
              <a:endParaRPr lang="en-US"/>
            </a:p>
          </p:txBody>
        </p:sp>
        <p:sp>
          <p:nvSpPr>
            <p:cNvPr id="7184" name="Rectangle 12"/>
            <p:cNvSpPr>
              <a:spLocks noChangeArrowheads="1"/>
            </p:cNvSpPr>
            <p:nvPr/>
          </p:nvSpPr>
          <p:spPr bwMode="auto">
            <a:xfrm>
              <a:off x="5256" y="482"/>
              <a:ext cx="71" cy="106"/>
            </a:xfrm>
            <a:prstGeom prst="rect">
              <a:avLst/>
            </a:prstGeom>
            <a:solidFill>
              <a:srgbClr val="000099"/>
            </a:solidFill>
            <a:ln w="12700">
              <a:noFill/>
              <a:miter lim="800000"/>
              <a:headEnd/>
              <a:tailEnd/>
            </a:ln>
          </p:spPr>
          <p:txBody>
            <a:bodyPr wrap="none" anchor="ctr"/>
            <a:lstStyle/>
            <a:p>
              <a:endParaRPr lang="en-US"/>
            </a:p>
          </p:txBody>
        </p:sp>
        <p:sp>
          <p:nvSpPr>
            <p:cNvPr id="7185" name="Rectangle 13"/>
            <p:cNvSpPr>
              <a:spLocks noChangeArrowheads="1"/>
            </p:cNvSpPr>
            <p:nvPr/>
          </p:nvSpPr>
          <p:spPr bwMode="auto">
            <a:xfrm>
              <a:off x="5348" y="482"/>
              <a:ext cx="51" cy="106"/>
            </a:xfrm>
            <a:prstGeom prst="rect">
              <a:avLst/>
            </a:prstGeom>
            <a:solidFill>
              <a:srgbClr val="000099"/>
            </a:solidFill>
            <a:ln w="12700">
              <a:noFill/>
              <a:miter lim="800000"/>
              <a:headEnd/>
              <a:tailEnd/>
            </a:ln>
          </p:spPr>
          <p:txBody>
            <a:bodyPr wrap="none" anchor="ctr"/>
            <a:lstStyle/>
            <a:p>
              <a:endParaRPr lang="en-US"/>
            </a:p>
          </p:txBody>
        </p:sp>
        <p:sp>
          <p:nvSpPr>
            <p:cNvPr id="7186" name="Freeform 14"/>
            <p:cNvSpPr>
              <a:spLocks/>
            </p:cNvSpPr>
            <p:nvPr/>
          </p:nvSpPr>
          <p:spPr bwMode="auto">
            <a:xfrm>
              <a:off x="5420" y="482"/>
              <a:ext cx="28" cy="104"/>
            </a:xfrm>
            <a:custGeom>
              <a:avLst/>
              <a:gdLst>
                <a:gd name="T0" fmla="*/ 0 w 28"/>
                <a:gd name="T1" fmla="*/ 0 h 104"/>
                <a:gd name="T2" fmla="*/ 28 w 28"/>
                <a:gd name="T3" fmla="*/ 0 h 104"/>
                <a:gd name="T4" fmla="*/ 28 w 28"/>
                <a:gd name="T5" fmla="*/ 104 h 104"/>
                <a:gd name="T6" fmla="*/ 0 w 28"/>
                <a:gd name="T7" fmla="*/ 104 h 104"/>
                <a:gd name="T8" fmla="*/ 0 w 28"/>
                <a:gd name="T9" fmla="*/ 0 h 104"/>
                <a:gd name="T10" fmla="*/ 0 60000 65536"/>
                <a:gd name="T11" fmla="*/ 0 60000 65536"/>
                <a:gd name="T12" fmla="*/ 0 60000 65536"/>
                <a:gd name="T13" fmla="*/ 0 60000 65536"/>
                <a:gd name="T14" fmla="*/ 0 60000 65536"/>
                <a:gd name="T15" fmla="*/ 0 w 28"/>
                <a:gd name="T16" fmla="*/ 0 h 104"/>
                <a:gd name="T17" fmla="*/ 28 w 28"/>
                <a:gd name="T18" fmla="*/ 104 h 104"/>
              </a:gdLst>
              <a:ahLst/>
              <a:cxnLst>
                <a:cxn ang="T10">
                  <a:pos x="T0" y="T1"/>
                </a:cxn>
                <a:cxn ang="T11">
                  <a:pos x="T2" y="T3"/>
                </a:cxn>
                <a:cxn ang="T12">
                  <a:pos x="T4" y="T5"/>
                </a:cxn>
                <a:cxn ang="T13">
                  <a:pos x="T6" y="T7"/>
                </a:cxn>
                <a:cxn ang="T14">
                  <a:pos x="T8" y="T9"/>
                </a:cxn>
              </a:cxnLst>
              <a:rect l="T15" t="T16" r="T17" b="T18"/>
              <a:pathLst>
                <a:path w="28" h="104">
                  <a:moveTo>
                    <a:pt x="0" y="0"/>
                  </a:moveTo>
                  <a:lnTo>
                    <a:pt x="28" y="0"/>
                  </a:lnTo>
                  <a:lnTo>
                    <a:pt x="28" y="104"/>
                  </a:lnTo>
                  <a:lnTo>
                    <a:pt x="0" y="104"/>
                  </a:lnTo>
                  <a:lnTo>
                    <a:pt x="0" y="0"/>
                  </a:lnTo>
                  <a:close/>
                </a:path>
              </a:pathLst>
            </a:custGeom>
            <a:solidFill>
              <a:srgbClr val="000099"/>
            </a:solidFill>
            <a:ln w="12700">
              <a:noFill/>
              <a:round/>
              <a:headEnd/>
              <a:tailEnd/>
            </a:ln>
          </p:spPr>
          <p:txBody>
            <a:bodyPr wrap="none" anchor="ctr"/>
            <a:lstStyle/>
            <a:p>
              <a:endParaRPr lang="en-US"/>
            </a:p>
          </p:txBody>
        </p:sp>
        <p:sp>
          <p:nvSpPr>
            <p:cNvPr id="7187" name="Rectangle 15"/>
            <p:cNvSpPr>
              <a:spLocks noChangeArrowheads="1"/>
            </p:cNvSpPr>
            <p:nvPr/>
          </p:nvSpPr>
          <p:spPr bwMode="auto">
            <a:xfrm>
              <a:off x="3750" y="482"/>
              <a:ext cx="239" cy="106"/>
            </a:xfrm>
            <a:prstGeom prst="rect">
              <a:avLst/>
            </a:prstGeom>
            <a:solidFill>
              <a:srgbClr val="000099"/>
            </a:solidFill>
            <a:ln w="12700">
              <a:noFill/>
              <a:miter lim="800000"/>
              <a:headEnd/>
              <a:tailEnd/>
            </a:ln>
          </p:spPr>
          <p:txBody>
            <a:bodyPr wrap="none" anchor="ctr"/>
            <a:lstStyle/>
            <a:p>
              <a:endParaRPr lang="en-US"/>
            </a:p>
          </p:txBody>
        </p:sp>
        <p:sp>
          <p:nvSpPr>
            <p:cNvPr id="7188" name="Rectangle 16"/>
            <p:cNvSpPr>
              <a:spLocks noChangeArrowheads="1"/>
            </p:cNvSpPr>
            <p:nvPr/>
          </p:nvSpPr>
          <p:spPr bwMode="auto">
            <a:xfrm>
              <a:off x="-2" y="482"/>
              <a:ext cx="3715" cy="106"/>
            </a:xfrm>
            <a:prstGeom prst="rect">
              <a:avLst/>
            </a:prstGeom>
            <a:solidFill>
              <a:srgbClr val="000099"/>
            </a:solidFill>
            <a:ln w="12700">
              <a:noFill/>
              <a:miter lim="800000"/>
              <a:headEnd/>
              <a:tailEnd/>
            </a:ln>
          </p:spPr>
          <p:txBody>
            <a:bodyPr wrap="none" anchor="ctr"/>
            <a:lstStyle/>
            <a:p>
              <a:endParaRPr lang="en-US"/>
            </a:p>
          </p:txBody>
        </p:sp>
      </p:grpSp>
      <p:pic>
        <p:nvPicPr>
          <p:cNvPr id="7174" name="Picture 18"/>
          <p:cNvPicPr>
            <a:picLocks noChangeAspect="1" noChangeArrowheads="1"/>
          </p:cNvPicPr>
          <p:nvPr/>
        </p:nvPicPr>
        <p:blipFill>
          <a:blip r:embed="rId4" cstate="print"/>
          <a:srcRect l="4582" t="6113" r="4427"/>
          <a:stretch>
            <a:fillRect/>
          </a:stretch>
        </p:blipFill>
        <p:spPr bwMode="auto">
          <a:xfrm>
            <a:off x="-1130" y="3591212"/>
            <a:ext cx="3898312" cy="3218019"/>
          </a:xfrm>
          <a:prstGeom prst="rect">
            <a:avLst/>
          </a:prstGeom>
          <a:noFill/>
          <a:ln w="12700">
            <a:solidFill>
              <a:schemeClr val="tx1"/>
            </a:solidFill>
            <a:miter lim="800000"/>
            <a:headEnd/>
            <a:tailEnd/>
          </a:ln>
        </p:spPr>
      </p:pic>
      <p:sp>
        <p:nvSpPr>
          <p:cNvPr id="21"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smtClean="0"/>
              <a:t>Triggered Lightning</a:t>
            </a:r>
            <a:endParaRPr lang="en-US" i="1" dirty="0"/>
          </a:p>
        </p:txBody>
      </p:sp>
      <p:pic>
        <p:nvPicPr>
          <p:cNvPr id="7175" name="Picture 19"/>
          <p:cNvPicPr>
            <a:picLocks noChangeAspect="1" noChangeArrowheads="1"/>
          </p:cNvPicPr>
          <p:nvPr/>
        </p:nvPicPr>
        <p:blipFill>
          <a:blip r:embed="rId5" cstate="print"/>
          <a:srcRect l="13399" t="3140" r="5367"/>
          <a:stretch>
            <a:fillRect/>
          </a:stretch>
        </p:blipFill>
        <p:spPr bwMode="auto">
          <a:xfrm>
            <a:off x="3564961" y="2857005"/>
            <a:ext cx="3915340" cy="321629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490926602"/>
      </p:ext>
    </p:extLst>
  </p:cSld>
  <p:clrMapOvr>
    <a:masterClrMapping/>
  </p:clrMapOvr>
  <p:transition spd="slow">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133" y="1478026"/>
            <a:ext cx="2653397" cy="2004268"/>
          </a:xfrm>
          <a:prstGeom prst="rect">
            <a:avLst/>
          </a:prstGeom>
          <a:ln>
            <a:solidFill>
              <a:schemeClr val="tx1"/>
            </a:solidFill>
          </a:ln>
        </p:spPr>
      </p:pic>
      <p:pic>
        <p:nvPicPr>
          <p:cNvPr id="21" name="Picture 20"/>
          <p:cNvPicPr>
            <a:picLocks noChangeAspect="1"/>
          </p:cNvPicPr>
          <p:nvPr/>
        </p:nvPicPr>
        <p:blipFill>
          <a:blip r:embed="rId4"/>
          <a:stretch>
            <a:fillRect/>
          </a:stretch>
        </p:blipFill>
        <p:spPr>
          <a:xfrm>
            <a:off x="2161305" y="1663071"/>
            <a:ext cx="2967782" cy="2225836"/>
          </a:xfrm>
          <a:prstGeom prst="rect">
            <a:avLst/>
          </a:prstGeom>
        </p:spPr>
      </p:pic>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smtClean="0"/>
              <a:t>Lightning Launch Commit Criteria</a:t>
            </a:r>
            <a:endParaRPr lang="en-US" i="1" dirty="0"/>
          </a:p>
        </p:txBody>
      </p:sp>
      <p:pic>
        <p:nvPicPr>
          <p:cNvPr id="8" name="Picture 33" descr="45WSMALL"/>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pic>
        <p:nvPicPr>
          <p:cNvPr id="11" name="Picture 10"/>
          <p:cNvPicPr>
            <a:picLocks noChangeAspect="1"/>
          </p:cNvPicPr>
          <p:nvPr/>
        </p:nvPicPr>
        <p:blipFill>
          <a:blip r:embed="rId6"/>
          <a:stretch>
            <a:fillRect/>
          </a:stretch>
        </p:blipFill>
        <p:spPr>
          <a:xfrm>
            <a:off x="4610637" y="1324221"/>
            <a:ext cx="2800136" cy="2093923"/>
          </a:xfrm>
          <a:prstGeom prst="rect">
            <a:avLst/>
          </a:prstGeom>
          <a:ln>
            <a:solidFill>
              <a:schemeClr val="tx1"/>
            </a:solidFill>
          </a:ln>
        </p:spPr>
      </p:pic>
      <p:pic>
        <p:nvPicPr>
          <p:cNvPr id="12" name="Picture 11"/>
          <p:cNvPicPr>
            <a:picLocks noChangeAspect="1"/>
          </p:cNvPicPr>
          <p:nvPr/>
        </p:nvPicPr>
        <p:blipFill rotWithShape="1">
          <a:blip r:embed="rId7"/>
          <a:srcRect l="976"/>
          <a:stretch/>
        </p:blipFill>
        <p:spPr>
          <a:xfrm>
            <a:off x="7248079" y="1663071"/>
            <a:ext cx="3093452" cy="2344915"/>
          </a:xfrm>
          <a:prstGeom prst="rect">
            <a:avLst/>
          </a:prstGeom>
          <a:ln>
            <a:solidFill>
              <a:schemeClr val="tx1"/>
            </a:solidFill>
          </a:ln>
        </p:spPr>
      </p:pic>
      <p:pic>
        <p:nvPicPr>
          <p:cNvPr id="13" name="Picture 12"/>
          <p:cNvPicPr>
            <a:picLocks noChangeAspect="1"/>
          </p:cNvPicPr>
          <p:nvPr/>
        </p:nvPicPr>
        <p:blipFill>
          <a:blip r:embed="rId8"/>
          <a:stretch>
            <a:fillRect/>
          </a:stretch>
        </p:blipFill>
        <p:spPr>
          <a:xfrm>
            <a:off x="9407198" y="1390176"/>
            <a:ext cx="2784802" cy="2092118"/>
          </a:xfrm>
          <a:prstGeom prst="rect">
            <a:avLst/>
          </a:prstGeom>
          <a:ln>
            <a:solidFill>
              <a:schemeClr val="tx1"/>
            </a:solidFill>
          </a:ln>
        </p:spPr>
      </p:pic>
      <p:pic>
        <p:nvPicPr>
          <p:cNvPr id="14" name="Picture 13"/>
          <p:cNvPicPr>
            <a:picLocks noChangeAspect="1"/>
          </p:cNvPicPr>
          <p:nvPr/>
        </p:nvPicPr>
        <p:blipFill>
          <a:blip r:embed="rId9"/>
          <a:stretch>
            <a:fillRect/>
          </a:stretch>
        </p:blipFill>
        <p:spPr>
          <a:xfrm>
            <a:off x="0" y="3953057"/>
            <a:ext cx="3006063" cy="2235665"/>
          </a:xfrm>
          <a:prstGeom prst="rect">
            <a:avLst/>
          </a:prstGeom>
          <a:ln>
            <a:solidFill>
              <a:schemeClr val="tx1"/>
            </a:solidFill>
          </a:ln>
        </p:spPr>
      </p:pic>
      <p:pic>
        <p:nvPicPr>
          <p:cNvPr id="15" name="Picture 14"/>
          <p:cNvPicPr>
            <a:picLocks noChangeAspect="1"/>
          </p:cNvPicPr>
          <p:nvPr/>
        </p:nvPicPr>
        <p:blipFill>
          <a:blip r:embed="rId10"/>
          <a:stretch>
            <a:fillRect/>
          </a:stretch>
        </p:blipFill>
        <p:spPr>
          <a:xfrm>
            <a:off x="2914404" y="4491290"/>
            <a:ext cx="3074618" cy="2302082"/>
          </a:xfrm>
          <a:prstGeom prst="rect">
            <a:avLst/>
          </a:prstGeom>
          <a:ln>
            <a:solidFill>
              <a:schemeClr val="tx1"/>
            </a:solidFill>
          </a:ln>
        </p:spPr>
      </p:pic>
      <p:pic>
        <p:nvPicPr>
          <p:cNvPr id="16" name="Picture 15"/>
          <p:cNvPicPr>
            <a:picLocks noChangeAspect="1"/>
          </p:cNvPicPr>
          <p:nvPr/>
        </p:nvPicPr>
        <p:blipFill>
          <a:blip r:embed="rId11"/>
          <a:stretch>
            <a:fillRect/>
          </a:stretch>
        </p:blipFill>
        <p:spPr>
          <a:xfrm>
            <a:off x="5951033" y="4060008"/>
            <a:ext cx="3122066" cy="2350407"/>
          </a:xfrm>
          <a:prstGeom prst="rect">
            <a:avLst/>
          </a:prstGeom>
          <a:ln>
            <a:solidFill>
              <a:schemeClr val="tx1"/>
            </a:solidFill>
          </a:ln>
        </p:spPr>
      </p:pic>
      <p:pic>
        <p:nvPicPr>
          <p:cNvPr id="17" name="Picture 16"/>
          <p:cNvPicPr>
            <a:picLocks noChangeAspect="1"/>
          </p:cNvPicPr>
          <p:nvPr/>
        </p:nvPicPr>
        <p:blipFill>
          <a:blip r:embed="rId12"/>
          <a:stretch>
            <a:fillRect/>
          </a:stretch>
        </p:blipFill>
        <p:spPr>
          <a:xfrm>
            <a:off x="9073099" y="4491290"/>
            <a:ext cx="3118901" cy="2342133"/>
          </a:xfrm>
          <a:prstGeom prst="rect">
            <a:avLst/>
          </a:prstGeom>
          <a:ln>
            <a:solidFill>
              <a:schemeClr val="tx1"/>
            </a:solidFill>
          </a:ln>
        </p:spPr>
      </p:pic>
      <p:pic>
        <p:nvPicPr>
          <p:cNvPr id="25" name="Picture 24"/>
          <p:cNvPicPr>
            <a:picLocks noChangeAspect="1"/>
          </p:cNvPicPr>
          <p:nvPr/>
        </p:nvPicPr>
        <p:blipFill>
          <a:blip r:embed="rId4"/>
          <a:stretch>
            <a:fillRect/>
          </a:stretch>
        </p:blipFill>
        <p:spPr>
          <a:xfrm>
            <a:off x="2161305" y="1663071"/>
            <a:ext cx="2967782" cy="2225836"/>
          </a:xfrm>
          <a:prstGeom prst="rect">
            <a:avLst/>
          </a:prstGeom>
        </p:spPr>
      </p:pic>
      <p:pic>
        <p:nvPicPr>
          <p:cNvPr id="23" name="Picture 22"/>
          <p:cNvPicPr>
            <a:picLocks noChangeAspect="1"/>
          </p:cNvPicPr>
          <p:nvPr/>
        </p:nvPicPr>
        <p:blipFill>
          <a:blip r:embed="rId4"/>
          <a:stretch>
            <a:fillRect/>
          </a:stretch>
        </p:blipFill>
        <p:spPr>
          <a:xfrm>
            <a:off x="1869431" y="1028676"/>
            <a:ext cx="7798351" cy="5848762"/>
          </a:xfrm>
          <a:prstGeom prst="rect">
            <a:avLst/>
          </a:prstGeom>
        </p:spPr>
      </p:pic>
    </p:spTree>
    <p:extLst>
      <p:ext uri="{BB962C8B-B14F-4D97-AF65-F5344CB8AC3E}">
        <p14:creationId xmlns:p14="http://schemas.microsoft.com/office/powerpoint/2010/main" val="6420332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25"/>
                                        </p:tgtEl>
                                      </p:cBhvr>
                                      <p:by x="150000" y="150000"/>
                                    </p:animScale>
                                  </p:childTnLst>
                                </p:cTn>
                              </p:par>
                            </p:childTnLst>
                          </p:cTn>
                        </p:par>
                        <p:par>
                          <p:cTn id="27" fill="hold">
                            <p:stCondLst>
                              <p:cond delay="2000"/>
                            </p:stCondLst>
                            <p:childTnLst>
                              <p:par>
                                <p:cTn id="28" presetID="31"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fltVal val="0"/>
                                          </p:val>
                                        </p:tav>
                                        <p:tav tm="100000">
                                          <p:val>
                                            <p:strVal val="#ppt_w"/>
                                          </p:val>
                                        </p:tav>
                                      </p:tavLst>
                                    </p:anim>
                                    <p:anim calcmode="lin" valueType="num">
                                      <p:cBhvr>
                                        <p:cTn id="31" dur="1000" fill="hold"/>
                                        <p:tgtEl>
                                          <p:spTgt spid="23"/>
                                        </p:tgtEl>
                                        <p:attrNameLst>
                                          <p:attrName>ppt_h</p:attrName>
                                        </p:attrNameLst>
                                      </p:cBhvr>
                                      <p:tavLst>
                                        <p:tav tm="0">
                                          <p:val>
                                            <p:fltVal val="0"/>
                                          </p:val>
                                        </p:tav>
                                        <p:tav tm="100000">
                                          <p:val>
                                            <p:strVal val="#ppt_h"/>
                                          </p:val>
                                        </p:tav>
                                      </p:tavLst>
                                    </p:anim>
                                    <p:anim calcmode="lin" valueType="num">
                                      <p:cBhvr>
                                        <p:cTn id="32" dur="1000" fill="hold"/>
                                        <p:tgtEl>
                                          <p:spTgt spid="23"/>
                                        </p:tgtEl>
                                        <p:attrNameLst>
                                          <p:attrName>style.rotation</p:attrName>
                                        </p:attrNameLst>
                                      </p:cBhvr>
                                      <p:tavLst>
                                        <p:tav tm="0">
                                          <p:val>
                                            <p:fltVal val="90"/>
                                          </p:val>
                                        </p:tav>
                                        <p:tav tm="100000">
                                          <p:val>
                                            <p:fltVal val="0"/>
                                          </p:val>
                                        </p:tav>
                                      </p:tavLst>
                                    </p:anim>
                                    <p:animEffect transition="in" filter="fade">
                                      <p:cBhvr>
                                        <p:cTn id="3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background"/>
          <p:cNvPicPr>
            <a:picLocks noChangeAspect="1" noChangeArrowheads="1"/>
          </p:cNvPicPr>
          <p:nvPr/>
        </p:nvPicPr>
        <p:blipFill>
          <a:blip r:embed="rId3" cstate="email">
            <a:lum bright="12000" contrast="12000"/>
          </a:blip>
          <a:srcRect/>
          <a:stretch>
            <a:fillRect/>
          </a:stretch>
        </p:blipFill>
        <p:spPr bwMode="auto">
          <a:xfrm>
            <a:off x="0" y="1045099"/>
            <a:ext cx="12192000" cy="5812901"/>
          </a:xfrm>
          <a:prstGeom prst="rect">
            <a:avLst/>
          </a:prstGeom>
          <a:noFill/>
          <a:ln w="9525">
            <a:noFill/>
            <a:miter lim="800000"/>
            <a:headEnd/>
            <a:tailEnd/>
          </a:ln>
        </p:spPr>
      </p:pic>
      <p:sp>
        <p:nvSpPr>
          <p:cNvPr id="14341" name="Text Box 4"/>
          <p:cNvSpPr txBox="1">
            <a:spLocks noChangeArrowheads="1"/>
          </p:cNvSpPr>
          <p:nvPr/>
        </p:nvSpPr>
        <p:spPr bwMode="auto">
          <a:xfrm>
            <a:off x="7170738" y="1162051"/>
            <a:ext cx="3357562" cy="436563"/>
          </a:xfrm>
          <a:prstGeom prst="rect">
            <a:avLst/>
          </a:prstGeom>
          <a:solidFill>
            <a:schemeClr val="bg1">
              <a:alpha val="50195"/>
            </a:schemeClr>
          </a:solidFill>
          <a:ln w="9525">
            <a:solidFill>
              <a:srgbClr val="000000"/>
            </a:solidFill>
            <a:miter lim="800000"/>
            <a:headEnd/>
            <a:tailEnd/>
          </a:ln>
        </p:spPr>
        <p:txBody>
          <a:bodyPr>
            <a:spAutoFit/>
          </a:bodyPr>
          <a:lstStyle/>
          <a:p>
            <a:r>
              <a:rPr lang="en-US" sz="2200" b="1">
                <a:latin typeface="Arial" charset="0"/>
              </a:rPr>
              <a:t>Launch Weather </a:t>
            </a:r>
            <a:r>
              <a:rPr lang="en-US" sz="2200" b="1" u="sng">
                <a:latin typeface="Arial" charset="0"/>
              </a:rPr>
              <a:t>Team</a:t>
            </a:r>
            <a:endParaRPr lang="en-US" sz="2200" b="1">
              <a:latin typeface="Arial" charset="0"/>
            </a:endParaRPr>
          </a:p>
        </p:txBody>
      </p:sp>
      <p:grpSp>
        <p:nvGrpSpPr>
          <p:cNvPr id="14343" name="Group 38"/>
          <p:cNvGrpSpPr>
            <a:grpSpLocks/>
          </p:cNvGrpSpPr>
          <p:nvPr/>
        </p:nvGrpSpPr>
        <p:grpSpPr bwMode="auto">
          <a:xfrm>
            <a:off x="3500629" y="2580933"/>
            <a:ext cx="5203769" cy="3738029"/>
            <a:chOff x="1976675" y="2580933"/>
            <a:chExt cx="5203398" cy="3738028"/>
          </a:xfrm>
        </p:grpSpPr>
        <p:pic>
          <p:nvPicPr>
            <p:cNvPr id="14359" name="Picture 37" descr="D:\120229-F-vs513-162.jpg"/>
            <p:cNvPicPr>
              <a:picLocks noChangeAspect="1" noChangeArrowheads="1"/>
            </p:cNvPicPr>
            <p:nvPr/>
          </p:nvPicPr>
          <p:blipFill>
            <a:blip r:embed="rId4" cstate="email"/>
            <a:srcRect/>
            <a:stretch>
              <a:fillRect/>
            </a:stretch>
          </p:blipFill>
          <p:spPr bwMode="auto">
            <a:xfrm>
              <a:off x="1976675" y="2580933"/>
              <a:ext cx="5203398" cy="3461875"/>
            </a:xfrm>
            <a:prstGeom prst="rect">
              <a:avLst/>
            </a:prstGeom>
            <a:noFill/>
            <a:ln w="9525">
              <a:solidFill>
                <a:schemeClr val="bg1"/>
              </a:solidFill>
              <a:miter lim="800000"/>
              <a:headEnd/>
              <a:tailEnd/>
            </a:ln>
          </p:spPr>
        </p:pic>
        <p:sp>
          <p:nvSpPr>
            <p:cNvPr id="14360" name="Text Box 15"/>
            <p:cNvSpPr txBox="1">
              <a:spLocks noChangeArrowheads="1"/>
            </p:cNvSpPr>
            <p:nvPr/>
          </p:nvSpPr>
          <p:spPr bwMode="auto">
            <a:xfrm>
              <a:off x="5652608" y="6012574"/>
              <a:ext cx="982653" cy="306387"/>
            </a:xfrm>
            <a:prstGeom prst="rect">
              <a:avLst/>
            </a:prstGeom>
            <a:noFill/>
            <a:ln w="9525">
              <a:noFill/>
              <a:miter lim="800000"/>
              <a:headEnd/>
              <a:tailEnd/>
            </a:ln>
          </p:spPr>
          <p:txBody>
            <a:bodyPr>
              <a:spAutoFit/>
            </a:bodyPr>
            <a:lstStyle/>
            <a:p>
              <a:r>
                <a:rPr lang="en-US" sz="1400" b="1" i="1" dirty="0">
                  <a:latin typeface="Arial" charset="0"/>
                </a:rPr>
                <a:t>Tag Up</a:t>
              </a:r>
              <a:endParaRPr lang="en-US" sz="1200" b="1" i="1" dirty="0">
                <a:solidFill>
                  <a:schemeClr val="tx1"/>
                </a:solidFill>
                <a:latin typeface="Arial" charset="0"/>
              </a:endParaRPr>
            </a:p>
          </p:txBody>
        </p:sp>
      </p:grpSp>
      <p:grpSp>
        <p:nvGrpSpPr>
          <p:cNvPr id="14347" name="Group 39"/>
          <p:cNvGrpSpPr>
            <a:grpSpLocks/>
          </p:cNvGrpSpPr>
          <p:nvPr/>
        </p:nvGrpSpPr>
        <p:grpSpPr bwMode="auto">
          <a:xfrm>
            <a:off x="4539102" y="1049733"/>
            <a:ext cx="3056715" cy="1822450"/>
            <a:chOff x="3015115" y="1049743"/>
            <a:chExt cx="3056251" cy="1822309"/>
          </a:xfrm>
        </p:grpSpPr>
        <p:sp>
          <p:nvSpPr>
            <p:cNvPr id="14351" name="Text Box 26"/>
            <p:cNvSpPr txBox="1">
              <a:spLocks noChangeArrowheads="1"/>
            </p:cNvSpPr>
            <p:nvPr/>
          </p:nvSpPr>
          <p:spPr bwMode="auto">
            <a:xfrm>
              <a:off x="4787090" y="1708683"/>
              <a:ext cx="1284276" cy="738607"/>
            </a:xfrm>
            <a:prstGeom prst="rect">
              <a:avLst/>
            </a:prstGeom>
            <a:noFill/>
            <a:ln w="9525">
              <a:noFill/>
              <a:miter lim="800000"/>
              <a:headEnd/>
              <a:tailEnd/>
            </a:ln>
          </p:spPr>
          <p:txBody>
            <a:bodyPr>
              <a:spAutoFit/>
            </a:bodyPr>
            <a:lstStyle/>
            <a:p>
              <a:pPr algn="l"/>
              <a:r>
                <a:rPr lang="en-US" sz="1400" b="1" i="1" dirty="0">
                  <a:latin typeface="Arial" charset="0"/>
                </a:rPr>
                <a:t>Launch</a:t>
              </a:r>
            </a:p>
            <a:p>
              <a:pPr algn="l"/>
              <a:r>
                <a:rPr lang="en-US" sz="1400" b="1" i="1" dirty="0">
                  <a:latin typeface="Arial" charset="0"/>
                </a:rPr>
                <a:t>Weather</a:t>
              </a:r>
              <a:br>
                <a:rPr lang="en-US" sz="1400" b="1" i="1" dirty="0">
                  <a:latin typeface="Arial" charset="0"/>
                </a:rPr>
              </a:br>
              <a:r>
                <a:rPr lang="en-US" sz="1400" b="1" i="1" dirty="0">
                  <a:latin typeface="Arial" charset="0"/>
                </a:rPr>
                <a:t>Commander</a:t>
              </a:r>
              <a:endParaRPr lang="en-US" sz="1200" b="1" i="1" dirty="0">
                <a:solidFill>
                  <a:schemeClr val="tx1"/>
                </a:solidFill>
                <a:latin typeface="Arial" charset="0"/>
              </a:endParaRPr>
            </a:p>
          </p:txBody>
        </p:sp>
        <p:pic>
          <p:nvPicPr>
            <p:cNvPr id="14352" name="Picture 40" descr="W:\Library\ImageLibrary\Pictures for the MOC\Hope you like it... I drew it for you.jpg"/>
            <p:cNvPicPr>
              <a:picLocks noChangeAspect="1" noChangeArrowheads="1"/>
            </p:cNvPicPr>
            <p:nvPr/>
          </p:nvPicPr>
          <p:blipFill>
            <a:blip r:embed="rId5" cstate="email"/>
            <a:srcRect/>
            <a:stretch>
              <a:fillRect/>
            </a:stretch>
          </p:blipFill>
          <p:spPr bwMode="auto">
            <a:xfrm>
              <a:off x="3015115" y="1049743"/>
              <a:ext cx="1722575" cy="1822309"/>
            </a:xfrm>
            <a:prstGeom prst="rect">
              <a:avLst/>
            </a:prstGeom>
            <a:noFill/>
            <a:ln w="9525">
              <a:solidFill>
                <a:schemeClr val="bg1"/>
              </a:solidFill>
              <a:miter lim="800000"/>
              <a:headEnd/>
              <a:tailEnd/>
            </a:ln>
          </p:spPr>
        </p:pic>
      </p:grpSp>
      <p:grpSp>
        <p:nvGrpSpPr>
          <p:cNvPr id="14348" name="Group 42"/>
          <p:cNvGrpSpPr>
            <a:grpSpLocks/>
          </p:cNvGrpSpPr>
          <p:nvPr/>
        </p:nvGrpSpPr>
        <p:grpSpPr bwMode="auto">
          <a:xfrm>
            <a:off x="1492484" y="1050472"/>
            <a:ext cx="2381250" cy="2276475"/>
            <a:chOff x="6653831" y="2017713"/>
            <a:chExt cx="2380715" cy="2276901"/>
          </a:xfrm>
        </p:grpSpPr>
        <p:sp>
          <p:nvSpPr>
            <p:cNvPr id="14349" name="Text Box 32"/>
            <p:cNvSpPr txBox="1">
              <a:spLocks noChangeArrowheads="1"/>
            </p:cNvSpPr>
            <p:nvPr/>
          </p:nvSpPr>
          <p:spPr bwMode="auto">
            <a:xfrm>
              <a:off x="6653831" y="2017713"/>
              <a:ext cx="2380715" cy="307777"/>
            </a:xfrm>
            <a:prstGeom prst="rect">
              <a:avLst/>
            </a:prstGeom>
            <a:noFill/>
            <a:ln w="9525">
              <a:noFill/>
              <a:miter lim="800000"/>
              <a:headEnd/>
              <a:tailEnd/>
            </a:ln>
          </p:spPr>
          <p:txBody>
            <a:bodyPr wrap="none">
              <a:spAutoFit/>
            </a:bodyPr>
            <a:lstStyle/>
            <a:p>
              <a:r>
                <a:rPr lang="en-US" sz="1400" b="1" i="1">
                  <a:latin typeface="Arial" charset="0"/>
                </a:rPr>
                <a:t>Launch Weather Director</a:t>
              </a:r>
              <a:endParaRPr lang="en-US" sz="1200" b="1" i="1">
                <a:latin typeface="Arial" charset="0"/>
              </a:endParaRPr>
            </a:p>
          </p:txBody>
        </p:sp>
        <p:pic>
          <p:nvPicPr>
            <p:cNvPr id="14350" name="Picture 40" descr="W:\Library\ImageLibrary\Pictures for the MOC\Hope you like it... I drew it for you.jpg"/>
            <p:cNvPicPr>
              <a:picLocks noChangeAspect="1" noChangeArrowheads="1"/>
            </p:cNvPicPr>
            <p:nvPr/>
          </p:nvPicPr>
          <p:blipFill>
            <a:blip r:embed="rId6" cstate="email"/>
            <a:srcRect/>
            <a:stretch>
              <a:fillRect/>
            </a:stretch>
          </p:blipFill>
          <p:spPr bwMode="auto">
            <a:xfrm>
              <a:off x="6845824" y="2325688"/>
              <a:ext cx="1996725" cy="1968926"/>
            </a:xfrm>
            <a:prstGeom prst="rect">
              <a:avLst/>
            </a:prstGeom>
            <a:noFill/>
            <a:ln w="9525">
              <a:solidFill>
                <a:schemeClr val="bg1"/>
              </a:solidFill>
              <a:miter lim="800000"/>
              <a:headEnd/>
              <a:tailEnd/>
            </a:ln>
          </p:spPr>
        </p:pic>
      </p:grpSp>
      <p:sp>
        <p:nvSpPr>
          <p:cNvPr id="32" name="TextBox 31"/>
          <p:cNvSpPr txBox="1"/>
          <p:nvPr/>
        </p:nvSpPr>
        <p:spPr>
          <a:xfrm>
            <a:off x="10289932" y="6567855"/>
            <a:ext cx="378069" cy="276999"/>
          </a:xfrm>
          <a:prstGeom prst="rect">
            <a:avLst/>
          </a:prstGeom>
          <a:noFill/>
        </p:spPr>
        <p:txBody>
          <a:bodyPr wrap="square" rtlCol="0">
            <a:spAutoFit/>
          </a:bodyPr>
          <a:lstStyle/>
          <a:p>
            <a:fld id="{62AAA4AB-35B3-41EA-999E-FF0A60FDA2D6}" type="slidenum">
              <a:rPr lang="en-US" sz="1200">
                <a:solidFill>
                  <a:schemeClr val="tx1">
                    <a:lumMod val="60000"/>
                    <a:lumOff val="40000"/>
                  </a:schemeClr>
                </a:solidFill>
                <a:latin typeface="Arial" pitchFamily="34" charset="0"/>
                <a:cs typeface="Arial" pitchFamily="34" charset="0"/>
              </a:rPr>
              <a:pPr/>
              <a:t>27</a:t>
            </a:fld>
            <a:endParaRPr lang="en-US" sz="1200" dirty="0">
              <a:solidFill>
                <a:schemeClr val="tx1">
                  <a:lumMod val="60000"/>
                  <a:lumOff val="40000"/>
                </a:schemeClr>
              </a:solidFill>
              <a:latin typeface="Arial" pitchFamily="34" charset="0"/>
              <a:cs typeface="Arial" pitchFamily="34" charset="0"/>
            </a:endParaRPr>
          </a:p>
        </p:txBody>
      </p:sp>
      <p:pic>
        <p:nvPicPr>
          <p:cNvPr id="35" name="Picture 29" descr="W:\Library\ImageLibrary\45 WS People\Action Photos\IMG_8004.JPG"/>
          <p:cNvPicPr>
            <a:picLocks noChangeAspect="1" noChangeArrowheads="1"/>
          </p:cNvPicPr>
          <p:nvPr/>
        </p:nvPicPr>
        <p:blipFill>
          <a:blip r:embed="rId7"/>
          <a:srcRect/>
          <a:stretch>
            <a:fillRect/>
          </a:stretch>
        </p:blipFill>
        <p:spPr bwMode="auto">
          <a:xfrm>
            <a:off x="1189173" y="3445306"/>
            <a:ext cx="2468257" cy="1412631"/>
          </a:xfrm>
          <a:prstGeom prst="rect">
            <a:avLst/>
          </a:prstGeom>
          <a:noFill/>
          <a:ln w="9525">
            <a:solidFill>
              <a:schemeClr val="bg1"/>
            </a:solidFill>
            <a:miter lim="800000"/>
            <a:headEnd/>
            <a:tailEnd/>
          </a:ln>
        </p:spPr>
      </p:pic>
      <p:sp>
        <p:nvSpPr>
          <p:cNvPr id="36" name="Text Box 35"/>
          <p:cNvSpPr txBox="1">
            <a:spLocks noChangeArrowheads="1"/>
          </p:cNvSpPr>
          <p:nvPr/>
        </p:nvSpPr>
        <p:spPr bwMode="auto">
          <a:xfrm>
            <a:off x="2091431" y="4883491"/>
            <a:ext cx="814647" cy="307777"/>
          </a:xfrm>
          <a:prstGeom prst="rect">
            <a:avLst/>
          </a:prstGeom>
          <a:noFill/>
          <a:ln w="9525">
            <a:noFill/>
            <a:miter lim="800000"/>
            <a:headEnd/>
            <a:tailEnd/>
          </a:ln>
        </p:spPr>
        <p:txBody>
          <a:bodyPr wrap="none">
            <a:spAutoFit/>
          </a:bodyPr>
          <a:lstStyle/>
          <a:p>
            <a:r>
              <a:rPr lang="en-US" sz="1400" b="1" i="1" dirty="0">
                <a:latin typeface="Arial" charset="0"/>
              </a:rPr>
              <a:t>RECCE</a:t>
            </a:r>
            <a:endParaRPr lang="en-US" sz="1200" b="1" i="1" dirty="0">
              <a:solidFill>
                <a:schemeClr val="tx1"/>
              </a:solidFill>
              <a:latin typeface="Arial" charset="0"/>
            </a:endParaRPr>
          </a:p>
        </p:txBody>
      </p:sp>
      <p:pic>
        <p:nvPicPr>
          <p:cNvPr id="37" name="Picture 26" descr="W:\Library\ImageLibrary\45 WS People\29 Nov Camera Download\IMG_8069.JPG"/>
          <p:cNvPicPr>
            <a:picLocks noChangeAspect="1" noChangeArrowheads="1"/>
          </p:cNvPicPr>
          <p:nvPr/>
        </p:nvPicPr>
        <p:blipFill>
          <a:blip r:embed="rId8"/>
          <a:srcRect/>
          <a:stretch>
            <a:fillRect/>
          </a:stretch>
        </p:blipFill>
        <p:spPr bwMode="auto">
          <a:xfrm>
            <a:off x="4807673" y="5205093"/>
            <a:ext cx="2417588" cy="1349375"/>
          </a:xfrm>
          <a:prstGeom prst="rect">
            <a:avLst/>
          </a:prstGeom>
          <a:noFill/>
          <a:ln w="9525">
            <a:solidFill>
              <a:schemeClr val="bg1"/>
            </a:solidFill>
            <a:miter lim="800000"/>
            <a:headEnd/>
            <a:tailEnd/>
          </a:ln>
        </p:spPr>
      </p:pic>
      <p:sp>
        <p:nvSpPr>
          <p:cNvPr id="38" name="Text Box 35"/>
          <p:cNvSpPr txBox="1">
            <a:spLocks noChangeArrowheads="1"/>
          </p:cNvSpPr>
          <p:nvPr/>
        </p:nvSpPr>
        <p:spPr bwMode="auto">
          <a:xfrm>
            <a:off x="4776253" y="6559742"/>
            <a:ext cx="2449645" cy="307777"/>
          </a:xfrm>
          <a:prstGeom prst="rect">
            <a:avLst/>
          </a:prstGeom>
          <a:noFill/>
          <a:ln w="9525">
            <a:noFill/>
            <a:miter lim="800000"/>
            <a:headEnd/>
            <a:tailEnd/>
          </a:ln>
        </p:spPr>
        <p:txBody>
          <a:bodyPr wrap="none">
            <a:spAutoFit/>
          </a:bodyPr>
          <a:lstStyle/>
          <a:p>
            <a:r>
              <a:rPr lang="en-US" sz="1400" b="1" i="1" dirty="0">
                <a:latin typeface="Arial" charset="0"/>
              </a:rPr>
              <a:t>Range Weather Forecaster</a:t>
            </a:r>
            <a:endParaRPr lang="en-US" sz="1200" b="1" i="1" dirty="0">
              <a:solidFill>
                <a:schemeClr val="tx1"/>
              </a:solidFill>
              <a:latin typeface="Arial" charset="0"/>
            </a:endParaRPr>
          </a:p>
        </p:txBody>
      </p:sp>
      <p:pic>
        <p:nvPicPr>
          <p:cNvPr id="39" name="Picture 28" descr="W:\Library\ImageLibrary\45 WS People\29 Nov Camera Download\IMG_7941.JPG"/>
          <p:cNvPicPr>
            <a:picLocks noChangeAspect="1" noChangeArrowheads="1"/>
          </p:cNvPicPr>
          <p:nvPr/>
        </p:nvPicPr>
        <p:blipFill>
          <a:blip r:embed="rId9"/>
          <a:srcRect/>
          <a:stretch>
            <a:fillRect/>
          </a:stretch>
        </p:blipFill>
        <p:spPr bwMode="auto">
          <a:xfrm>
            <a:off x="8520336" y="4345115"/>
            <a:ext cx="2945619" cy="1833896"/>
          </a:xfrm>
          <a:prstGeom prst="rect">
            <a:avLst/>
          </a:prstGeom>
          <a:noFill/>
          <a:ln w="9525">
            <a:solidFill>
              <a:schemeClr val="bg1"/>
            </a:solidFill>
            <a:miter lim="800000"/>
            <a:headEnd/>
            <a:tailEnd/>
          </a:ln>
        </p:spPr>
      </p:pic>
      <p:sp>
        <p:nvSpPr>
          <p:cNvPr id="40" name="Text Box 15"/>
          <p:cNvSpPr txBox="1">
            <a:spLocks noChangeArrowheads="1"/>
          </p:cNvSpPr>
          <p:nvPr/>
        </p:nvSpPr>
        <p:spPr bwMode="auto">
          <a:xfrm>
            <a:off x="9563887" y="6179011"/>
            <a:ext cx="982723" cy="306387"/>
          </a:xfrm>
          <a:prstGeom prst="rect">
            <a:avLst/>
          </a:prstGeom>
          <a:noFill/>
          <a:ln w="9525">
            <a:noFill/>
            <a:miter lim="800000"/>
            <a:headEnd/>
            <a:tailEnd/>
          </a:ln>
        </p:spPr>
        <p:txBody>
          <a:bodyPr>
            <a:spAutoFit/>
          </a:bodyPr>
          <a:lstStyle/>
          <a:p>
            <a:r>
              <a:rPr lang="en-US" sz="1400" b="1" i="1" dirty="0">
                <a:latin typeface="Arial" charset="0"/>
              </a:rPr>
              <a:t>Radar</a:t>
            </a:r>
            <a:endParaRPr lang="en-US" sz="1200" b="1" i="1" dirty="0">
              <a:solidFill>
                <a:schemeClr val="tx1"/>
              </a:solidFill>
              <a:latin typeface="Arial" charset="0"/>
            </a:endParaRPr>
          </a:p>
        </p:txBody>
      </p:sp>
      <p:sp>
        <p:nvSpPr>
          <p:cNvPr id="42" name="Text Box 15"/>
          <p:cNvSpPr txBox="1">
            <a:spLocks noChangeArrowheads="1"/>
          </p:cNvSpPr>
          <p:nvPr/>
        </p:nvSpPr>
        <p:spPr bwMode="auto">
          <a:xfrm>
            <a:off x="1539009" y="5905320"/>
            <a:ext cx="982723" cy="306387"/>
          </a:xfrm>
          <a:prstGeom prst="rect">
            <a:avLst/>
          </a:prstGeom>
          <a:noFill/>
          <a:ln w="9525">
            <a:noFill/>
            <a:miter lim="800000"/>
            <a:headEnd/>
            <a:tailEnd/>
          </a:ln>
        </p:spPr>
        <p:txBody>
          <a:bodyPr>
            <a:spAutoFit/>
          </a:bodyPr>
          <a:lstStyle/>
          <a:p>
            <a:r>
              <a:rPr lang="en-US" sz="1400" b="1" i="1" dirty="0">
                <a:latin typeface="Arial" charset="0"/>
              </a:rPr>
              <a:t>WX Bot</a:t>
            </a:r>
            <a:endParaRPr lang="en-US" sz="1200" b="1" i="1" dirty="0">
              <a:solidFill>
                <a:schemeClr val="tx1"/>
              </a:solidFill>
              <a:latin typeface="Arial" charset="0"/>
            </a:endParaRPr>
          </a:p>
        </p:txBody>
      </p:sp>
      <p:pic>
        <p:nvPicPr>
          <p:cNvPr id="6146" name="Picture 2" descr="W:\New W Drive\TEMP\SSgt Mong controls wxb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4031" y="5240610"/>
            <a:ext cx="1483112" cy="12861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1" name="Picture 33" descr="45WSMALL"/>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
        <p:nvSpPr>
          <p:cNvPr id="41" name="Rectangle 5"/>
          <p:cNvSpPr>
            <a:spLocks noChangeArrowheads="1"/>
          </p:cNvSpPr>
          <p:nvPr/>
        </p:nvSpPr>
        <p:spPr bwMode="auto">
          <a:xfrm>
            <a:off x="3066717" y="209551"/>
            <a:ext cx="7448883" cy="582211"/>
          </a:xfrm>
          <a:prstGeom prst="rect">
            <a:avLst/>
          </a:prstGeom>
          <a:noFill/>
          <a:ln w="12700">
            <a:noFill/>
            <a:miter lim="800000"/>
            <a:headEnd/>
            <a:tailEnd/>
          </a:ln>
        </p:spPr>
        <p:txBody>
          <a:bodyPr wrap="square" lIns="90488" tIns="44450" rIns="90488" bIns="44450">
            <a:spAutoFit/>
          </a:bodyPr>
          <a:lstStyle/>
          <a:p>
            <a:pPr algn="r"/>
            <a:r>
              <a:rPr lang="en-US" sz="3200" b="1" i="1" dirty="0"/>
              <a:t>Complex Weather </a:t>
            </a:r>
            <a:r>
              <a:rPr lang="en-US" sz="3200" b="1" i="1" dirty="0" smtClean="0"/>
              <a:t>Launch Commit Criteria</a:t>
            </a:r>
            <a:endParaRPr lang="en-US" i="1" dirty="0"/>
          </a:p>
        </p:txBody>
      </p:sp>
      <p:grpSp>
        <p:nvGrpSpPr>
          <p:cNvPr id="14342" name="Group 7"/>
          <p:cNvGrpSpPr>
            <a:grpSpLocks/>
          </p:cNvGrpSpPr>
          <p:nvPr/>
        </p:nvGrpSpPr>
        <p:grpSpPr bwMode="auto">
          <a:xfrm>
            <a:off x="8559614" y="1715566"/>
            <a:ext cx="2668588" cy="2132013"/>
            <a:chOff x="438" y="1136"/>
            <a:chExt cx="1681" cy="1343"/>
          </a:xfrm>
        </p:grpSpPr>
        <p:sp>
          <p:nvSpPr>
            <p:cNvPr id="14361" name="Text Box 8"/>
            <p:cNvSpPr txBox="1">
              <a:spLocks noChangeArrowheads="1"/>
            </p:cNvSpPr>
            <p:nvPr/>
          </p:nvSpPr>
          <p:spPr bwMode="auto">
            <a:xfrm>
              <a:off x="587" y="1136"/>
              <a:ext cx="1383" cy="194"/>
            </a:xfrm>
            <a:prstGeom prst="rect">
              <a:avLst/>
            </a:prstGeom>
            <a:noFill/>
            <a:ln w="9525">
              <a:noFill/>
              <a:miter lim="800000"/>
              <a:headEnd/>
              <a:tailEnd/>
            </a:ln>
          </p:spPr>
          <p:txBody>
            <a:bodyPr wrap="none">
              <a:spAutoFit/>
            </a:bodyPr>
            <a:lstStyle/>
            <a:p>
              <a:r>
                <a:rPr lang="en-US" sz="1400" b="1" i="1" dirty="0">
                  <a:latin typeface="Arial" charset="0"/>
                </a:rPr>
                <a:t>Launch Weather Officer</a:t>
              </a:r>
              <a:endParaRPr lang="en-US" sz="1200" b="1" i="1" dirty="0">
                <a:latin typeface="Arial" charset="0"/>
              </a:endParaRPr>
            </a:p>
          </p:txBody>
        </p:sp>
        <p:grpSp>
          <p:nvGrpSpPr>
            <p:cNvPr id="14362" name="Group 9"/>
            <p:cNvGrpSpPr>
              <a:grpSpLocks/>
            </p:cNvGrpSpPr>
            <p:nvPr/>
          </p:nvGrpSpPr>
          <p:grpSpPr bwMode="auto">
            <a:xfrm>
              <a:off x="438" y="1330"/>
              <a:ext cx="1681" cy="1149"/>
              <a:chOff x="1104" y="1400"/>
              <a:chExt cx="1952" cy="1301"/>
            </a:xfrm>
          </p:grpSpPr>
          <p:pic>
            <p:nvPicPr>
              <p:cNvPr id="14363" name="Picture 10" descr="DCP_0587"/>
              <p:cNvPicPr>
                <a:picLocks noChangeAspect="1" noChangeArrowheads="1"/>
              </p:cNvPicPr>
              <p:nvPr/>
            </p:nvPicPr>
            <p:blipFill>
              <a:blip r:embed="rId12" cstate="email"/>
              <a:srcRect/>
              <a:stretch>
                <a:fillRect/>
              </a:stretch>
            </p:blipFill>
            <p:spPr bwMode="auto">
              <a:xfrm>
                <a:off x="1104" y="1400"/>
                <a:ext cx="1952" cy="1301"/>
              </a:xfrm>
              <a:prstGeom prst="rect">
                <a:avLst/>
              </a:prstGeom>
              <a:noFill/>
              <a:ln w="9525">
                <a:solidFill>
                  <a:schemeClr val="bg1"/>
                </a:solidFill>
                <a:miter lim="800000"/>
                <a:headEnd/>
                <a:tailEnd/>
              </a:ln>
            </p:spPr>
          </p:pic>
          <p:sp>
            <p:nvSpPr>
              <p:cNvPr id="14364" name="Rectangle 11"/>
              <p:cNvSpPr>
                <a:spLocks noChangeArrowheads="1"/>
              </p:cNvSpPr>
              <p:nvPr/>
            </p:nvSpPr>
            <p:spPr bwMode="auto">
              <a:xfrm>
                <a:off x="2179" y="2575"/>
                <a:ext cx="158" cy="72"/>
              </a:xfrm>
              <a:prstGeom prst="rect">
                <a:avLst/>
              </a:prstGeom>
              <a:solidFill>
                <a:srgbClr val="800000"/>
              </a:solidFill>
              <a:ln w="9525">
                <a:noFill/>
                <a:miter lim="800000"/>
                <a:headEnd/>
                <a:tailEnd/>
              </a:ln>
            </p:spPr>
            <p:txBody>
              <a:bodyPr wrap="none" anchor="ctr"/>
              <a:lstStyle/>
              <a:p>
                <a:endParaRPr lang="en-US"/>
              </a:p>
            </p:txBody>
          </p:sp>
          <p:sp>
            <p:nvSpPr>
              <p:cNvPr id="14365" name="Rectangle 12"/>
              <p:cNvSpPr>
                <a:spLocks noChangeArrowheads="1"/>
              </p:cNvSpPr>
              <p:nvPr/>
            </p:nvSpPr>
            <p:spPr bwMode="auto">
              <a:xfrm>
                <a:off x="2360" y="2576"/>
                <a:ext cx="80" cy="72"/>
              </a:xfrm>
              <a:prstGeom prst="rect">
                <a:avLst/>
              </a:prstGeom>
              <a:solidFill>
                <a:srgbClr val="800000"/>
              </a:solidFill>
              <a:ln w="9525">
                <a:noFill/>
                <a:miter lim="800000"/>
                <a:headEnd/>
                <a:tailEnd/>
              </a:ln>
            </p:spPr>
            <p:txBody>
              <a:bodyPr wrap="none" anchor="ctr"/>
              <a:lstStyle/>
              <a:p>
                <a:endParaRPr lang="en-US"/>
              </a:p>
            </p:txBody>
          </p:sp>
          <p:sp>
            <p:nvSpPr>
              <p:cNvPr id="14366" name="Line 13"/>
              <p:cNvSpPr>
                <a:spLocks noChangeShapeType="1"/>
              </p:cNvSpPr>
              <p:nvPr/>
            </p:nvSpPr>
            <p:spPr bwMode="auto">
              <a:xfrm>
                <a:off x="2346" y="2582"/>
                <a:ext cx="0" cy="70"/>
              </a:xfrm>
              <a:prstGeom prst="line">
                <a:avLst/>
              </a:prstGeom>
              <a:noFill/>
              <a:ln w="38100">
                <a:solidFill>
                  <a:srgbClr val="000000"/>
                </a:solidFill>
                <a:round/>
                <a:headEnd/>
                <a:tailEnd/>
              </a:ln>
            </p:spPr>
            <p:txBody>
              <a:bodyPr/>
              <a:lstStyle/>
              <a:p>
                <a:endParaRPr lang="en-US"/>
              </a:p>
            </p:txBody>
          </p:sp>
        </p:grpSp>
      </p:grpSp>
    </p:spTree>
    <p:extLst>
      <p:ext uri="{BB962C8B-B14F-4D97-AF65-F5344CB8AC3E}">
        <p14:creationId xmlns:p14="http://schemas.microsoft.com/office/powerpoint/2010/main" val="2944842838"/>
      </p:ext>
    </p:extLst>
  </p:cSld>
  <p:clrMapOvr>
    <a:masterClrMapping/>
  </p:clrMapOvr>
  <p:transition spd="slow">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121"/>
          <a:stretch/>
        </p:blipFill>
        <p:spPr>
          <a:xfrm>
            <a:off x="3339518" y="1050770"/>
            <a:ext cx="4527640" cy="2984124"/>
          </a:xfrm>
          <a:prstGeom prst="rect">
            <a:avLst/>
          </a:prstGeom>
          <a:ln>
            <a:solidFill>
              <a:schemeClr val="tx1"/>
            </a:solidFill>
          </a:ln>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t="26207" b="24093"/>
          <a:stretch/>
        </p:blipFill>
        <p:spPr>
          <a:xfrm>
            <a:off x="3610689" y="3673292"/>
            <a:ext cx="4254634" cy="3171829"/>
          </a:xfrm>
          <a:prstGeom prst="rect">
            <a:avLst/>
          </a:prstGeom>
          <a:ln>
            <a:solidFill>
              <a:schemeClr val="tx1"/>
            </a:solidFill>
          </a:ln>
        </p:spPr>
      </p:pic>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smtClean="0"/>
              <a:t>Launch</a:t>
            </a:r>
            <a:endParaRPr lang="en-US" i="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 y="1006384"/>
            <a:ext cx="3599534" cy="5838737"/>
          </a:xfrm>
          <a:prstGeom prst="rect">
            <a:avLst/>
          </a:prstGeom>
          <a:ln>
            <a:solidFill>
              <a:schemeClr val="tx1"/>
            </a:solidFill>
          </a:ln>
        </p:spPr>
      </p:pic>
      <p:pic>
        <p:nvPicPr>
          <p:cNvPr id="8" name="Picture 33" descr="45WSMALL"/>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99" t="220" r="-301" b="-220"/>
          <a:stretch/>
        </p:blipFill>
        <p:spPr>
          <a:xfrm>
            <a:off x="7868992" y="1038545"/>
            <a:ext cx="4323009" cy="5835221"/>
          </a:xfrm>
          <a:prstGeom prst="rect">
            <a:avLst/>
          </a:prstGeom>
          <a:ln>
            <a:solidFill>
              <a:schemeClr val="tx1"/>
            </a:solidFill>
          </a:ln>
        </p:spPr>
      </p:pic>
      <p:sp>
        <p:nvSpPr>
          <p:cNvPr id="7" name="TextBox 6"/>
          <p:cNvSpPr txBox="1"/>
          <p:nvPr/>
        </p:nvSpPr>
        <p:spPr>
          <a:xfrm>
            <a:off x="6181753" y="6383456"/>
            <a:ext cx="1777284" cy="461665"/>
          </a:xfrm>
          <a:prstGeom prst="rect">
            <a:avLst/>
          </a:prstGeom>
          <a:noFill/>
        </p:spPr>
        <p:txBody>
          <a:bodyPr wrap="square" rtlCol="0">
            <a:spAutoFit/>
          </a:bodyPr>
          <a:lstStyle/>
          <a:p>
            <a:r>
              <a:rPr lang="en-US" b="1" dirty="0" smtClean="0">
                <a:solidFill>
                  <a:srgbClr val="FFFFFF"/>
                </a:solidFill>
              </a:rPr>
              <a:t>ULA Team</a:t>
            </a:r>
            <a:endParaRPr lang="en-US" b="1" dirty="0">
              <a:solidFill>
                <a:srgbClr val="FFFFFF"/>
              </a:solidFill>
            </a:endParaRPr>
          </a:p>
        </p:txBody>
      </p:sp>
      <p:sp>
        <p:nvSpPr>
          <p:cNvPr id="11" name="TextBox 10"/>
          <p:cNvSpPr txBox="1"/>
          <p:nvPr/>
        </p:nvSpPr>
        <p:spPr>
          <a:xfrm>
            <a:off x="7847304" y="1136893"/>
            <a:ext cx="3577196" cy="461665"/>
          </a:xfrm>
          <a:prstGeom prst="rect">
            <a:avLst/>
          </a:prstGeom>
          <a:noFill/>
        </p:spPr>
        <p:txBody>
          <a:bodyPr wrap="square" rtlCol="0">
            <a:spAutoFit/>
          </a:bodyPr>
          <a:lstStyle/>
          <a:p>
            <a:r>
              <a:rPr lang="en-US" b="1" dirty="0" smtClean="0">
                <a:solidFill>
                  <a:srgbClr val="FFFFFF"/>
                </a:solidFill>
              </a:rPr>
              <a:t>Launch Weather Team</a:t>
            </a:r>
            <a:endParaRPr lang="en-US" b="1" dirty="0">
              <a:solidFill>
                <a:srgbClr val="FFFFFF"/>
              </a:solidFill>
            </a:endParaRPr>
          </a:p>
        </p:txBody>
      </p:sp>
      <p:cxnSp>
        <p:nvCxnSpPr>
          <p:cNvPr id="13" name="Straight Arrow Connector 12"/>
          <p:cNvCxnSpPr/>
          <p:nvPr/>
        </p:nvCxnSpPr>
        <p:spPr bwMode="auto">
          <a:xfrm flipH="1" flipV="1">
            <a:off x="7498004" y="3109848"/>
            <a:ext cx="909969" cy="668191"/>
          </a:xfrm>
          <a:prstGeom prst="straightConnector1">
            <a:avLst/>
          </a:prstGeom>
          <a:noFill/>
          <a:ln w="127000" cap="flat" cmpd="sng" algn="ctr">
            <a:solidFill>
              <a:srgbClr val="00B0F0"/>
            </a:solidFill>
            <a:prstDash val="solid"/>
            <a:round/>
            <a:headEnd type="none" w="med" len="med"/>
            <a:tailEnd type="triangle"/>
          </a:ln>
          <a:effectLst/>
        </p:spPr>
      </p:cxnSp>
      <p:cxnSp>
        <p:nvCxnSpPr>
          <p:cNvPr id="20" name="Straight Arrow Connector 19"/>
          <p:cNvCxnSpPr/>
          <p:nvPr/>
        </p:nvCxnSpPr>
        <p:spPr bwMode="auto">
          <a:xfrm flipH="1">
            <a:off x="7513769" y="3721003"/>
            <a:ext cx="890536" cy="515682"/>
          </a:xfrm>
          <a:prstGeom prst="straightConnector1">
            <a:avLst/>
          </a:prstGeom>
          <a:noFill/>
          <a:ln w="127000" cap="flat" cmpd="sng" algn="ctr">
            <a:solidFill>
              <a:srgbClr val="00B0F0"/>
            </a:solidFill>
            <a:prstDash val="solid"/>
            <a:round/>
            <a:headEnd type="none" w="med" len="med"/>
            <a:tailEnd type="triangle"/>
          </a:ln>
          <a:effectLst/>
        </p:spPr>
      </p:cxnSp>
      <p:sp>
        <p:nvSpPr>
          <p:cNvPr id="23" name="TextBox 22"/>
          <p:cNvSpPr txBox="1"/>
          <p:nvPr/>
        </p:nvSpPr>
        <p:spPr>
          <a:xfrm>
            <a:off x="1279614" y="6181897"/>
            <a:ext cx="1777284" cy="461665"/>
          </a:xfrm>
          <a:prstGeom prst="rect">
            <a:avLst/>
          </a:prstGeom>
          <a:noFill/>
        </p:spPr>
        <p:txBody>
          <a:bodyPr wrap="square" rtlCol="0">
            <a:spAutoFit/>
          </a:bodyPr>
          <a:lstStyle/>
          <a:p>
            <a:r>
              <a:rPr lang="en-US" b="1" dirty="0" smtClean="0">
                <a:solidFill>
                  <a:srgbClr val="FFFFFF"/>
                </a:solidFill>
              </a:rPr>
              <a:t>Launch!</a:t>
            </a:r>
            <a:endParaRPr lang="en-US" b="1" dirty="0">
              <a:solidFill>
                <a:srgbClr val="FFFFFF"/>
              </a:solidFill>
            </a:endParaRPr>
          </a:p>
        </p:txBody>
      </p:sp>
      <p:sp>
        <p:nvSpPr>
          <p:cNvPr id="10" name="TextBox 9"/>
          <p:cNvSpPr txBox="1"/>
          <p:nvPr/>
        </p:nvSpPr>
        <p:spPr>
          <a:xfrm>
            <a:off x="3563739" y="1062335"/>
            <a:ext cx="2142006" cy="461665"/>
          </a:xfrm>
          <a:prstGeom prst="rect">
            <a:avLst/>
          </a:prstGeom>
          <a:noFill/>
        </p:spPr>
        <p:txBody>
          <a:bodyPr wrap="square" rtlCol="0">
            <a:spAutoFit/>
          </a:bodyPr>
          <a:lstStyle/>
          <a:p>
            <a:r>
              <a:rPr lang="en-US" b="1" dirty="0" smtClean="0">
                <a:solidFill>
                  <a:srgbClr val="FFFFFF"/>
                </a:solidFill>
              </a:rPr>
              <a:t>Range Team</a:t>
            </a:r>
            <a:endParaRPr lang="en-US" b="1" dirty="0">
              <a:solidFill>
                <a:srgbClr val="FFFFFF"/>
              </a:solidFill>
            </a:endParaRPr>
          </a:p>
        </p:txBody>
      </p:sp>
    </p:spTree>
    <p:extLst>
      <p:ext uri="{BB962C8B-B14F-4D97-AF65-F5344CB8AC3E}">
        <p14:creationId xmlns:p14="http://schemas.microsoft.com/office/powerpoint/2010/main" val="513071906"/>
      </p:ext>
    </p:extLst>
  </p:cSld>
  <p:clrMapOvr>
    <a:masterClrMapping/>
  </p:clrMapOvr>
  <p:transition spd="slow">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6"/>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smtClean="0"/>
              <a:t>Weather Impacts to Launch</a:t>
            </a:r>
            <a:endParaRPr lang="en-US" i="1" dirty="0"/>
          </a:p>
        </p:txBody>
      </p:sp>
      <p:pic>
        <p:nvPicPr>
          <p:cNvPr id="2" name="Picture 1"/>
          <p:cNvPicPr>
            <a:picLocks noChangeAspect="1"/>
          </p:cNvPicPr>
          <p:nvPr/>
        </p:nvPicPr>
        <p:blipFill rotWithShape="1">
          <a:blip r:embed="rId3"/>
          <a:srcRect b="3256"/>
          <a:stretch/>
        </p:blipFill>
        <p:spPr>
          <a:xfrm>
            <a:off x="653825" y="1365161"/>
            <a:ext cx="10915412" cy="5492839"/>
          </a:xfrm>
          <a:prstGeom prst="rect">
            <a:avLst/>
          </a:prstGeom>
          <a:ln>
            <a:solidFill>
              <a:schemeClr val="tx1"/>
            </a:solidFill>
          </a:ln>
        </p:spPr>
      </p:pic>
      <p:pic>
        <p:nvPicPr>
          <p:cNvPr id="100" name="Picture 33" descr="45WSMALL"/>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extLst>
      <p:ext uri="{BB962C8B-B14F-4D97-AF65-F5344CB8AC3E}">
        <p14:creationId xmlns:p14="http://schemas.microsoft.com/office/powerpoint/2010/main" val="2299200922"/>
      </p:ext>
    </p:extLst>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PE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004553"/>
            <a:ext cx="12192001" cy="5840302"/>
          </a:xfrm>
          <a:prstGeom prst="rect">
            <a:avLst/>
          </a:prstGeom>
          <a:noFill/>
          <a:ln w="9525">
            <a:noFill/>
            <a:miter lim="800000"/>
            <a:headEnd/>
            <a:tailEnd/>
          </a:ln>
        </p:spPr>
      </p:pic>
      <p:sp>
        <p:nvSpPr>
          <p:cNvPr id="10246" name="Rectangle 9"/>
          <p:cNvSpPr>
            <a:spLocks noGrp="1" noChangeArrowheads="1"/>
          </p:cNvSpPr>
          <p:nvPr>
            <p:ph type="body" idx="1"/>
          </p:nvPr>
        </p:nvSpPr>
        <p:spPr bwMode="auto">
          <a:xfrm>
            <a:off x="2514600" y="2800350"/>
            <a:ext cx="7481888" cy="3562350"/>
          </a:xfrm>
          <a:noFill/>
          <a:ln w="12700">
            <a:miter lim="800000"/>
            <a:headEnd/>
            <a:tailEnd/>
          </a:ln>
        </p:spPr>
        <p:txBody>
          <a:bodyPr vert="horz" wrap="square" lIns="90488" tIns="44450" rIns="90488" bIns="44450" numCol="1" anchor="t" anchorCtr="0" compatLnSpc="1">
            <a:prstTxWarp prst="textNoShape">
              <a:avLst/>
            </a:prstTxWarp>
          </a:bodyPr>
          <a:lstStyle/>
          <a:p>
            <a:pPr algn="ctr">
              <a:buFontTx/>
              <a:buNone/>
            </a:pPr>
            <a:r>
              <a:rPr lang="en-US" sz="3200" b="0"/>
              <a:t> </a:t>
            </a:r>
          </a:p>
        </p:txBody>
      </p:sp>
      <p:sp>
        <p:nvSpPr>
          <p:cNvPr id="553994" name="Rectangle 10"/>
          <p:cNvSpPr>
            <a:spLocks noChangeArrowheads="1"/>
          </p:cNvSpPr>
          <p:nvPr/>
        </p:nvSpPr>
        <p:spPr bwMode="auto">
          <a:xfrm>
            <a:off x="2123019" y="4902675"/>
            <a:ext cx="1682496" cy="385763"/>
          </a:xfrm>
          <a:prstGeom prst="rect">
            <a:avLst/>
          </a:prstGeom>
          <a:solidFill>
            <a:srgbClr val="C0C0C0">
              <a:alpha val="49803"/>
            </a:srgbClr>
          </a:solidFill>
          <a:ln w="12700">
            <a:noFill/>
            <a:miter lim="800000"/>
            <a:headEnd/>
            <a:tailEnd/>
          </a:ln>
        </p:spPr>
        <p:txBody>
          <a:bodyPr wrap="square" lIns="90488" tIns="44450" rIns="90488" bIns="44450">
            <a:spAutoFit/>
          </a:bodyPr>
          <a:lstStyle/>
          <a:p>
            <a:pPr>
              <a:lnSpc>
                <a:spcPct val="80000"/>
              </a:lnSpc>
            </a:pPr>
            <a:r>
              <a:rPr lang="en-US" b="1" dirty="0"/>
              <a:t>Delta</a:t>
            </a:r>
          </a:p>
        </p:txBody>
      </p:sp>
      <p:sp>
        <p:nvSpPr>
          <p:cNvPr id="553996" name="Rectangle 12"/>
          <p:cNvSpPr>
            <a:spLocks noChangeArrowheads="1"/>
          </p:cNvSpPr>
          <p:nvPr/>
        </p:nvSpPr>
        <p:spPr bwMode="auto">
          <a:xfrm>
            <a:off x="4798164" y="5539028"/>
            <a:ext cx="867226" cy="385234"/>
          </a:xfrm>
          <a:prstGeom prst="rect">
            <a:avLst/>
          </a:prstGeom>
          <a:solidFill>
            <a:srgbClr val="C0C0C0">
              <a:alpha val="50195"/>
            </a:srgbClr>
          </a:solidFill>
          <a:ln w="12700">
            <a:noFill/>
            <a:miter lim="800000"/>
            <a:headEnd/>
            <a:tailEnd/>
          </a:ln>
        </p:spPr>
        <p:txBody>
          <a:bodyPr wrap="none" lIns="90488" tIns="44450" rIns="90488" bIns="44450">
            <a:spAutoFit/>
          </a:bodyPr>
          <a:lstStyle/>
          <a:p>
            <a:pPr>
              <a:lnSpc>
                <a:spcPct val="80000"/>
              </a:lnSpc>
            </a:pPr>
            <a:r>
              <a:rPr lang="en-US" b="1" dirty="0"/>
              <a:t>Atlas</a:t>
            </a:r>
          </a:p>
        </p:txBody>
      </p:sp>
      <p:sp>
        <p:nvSpPr>
          <p:cNvPr id="553997" name="Rectangle 13"/>
          <p:cNvSpPr>
            <a:spLocks noChangeArrowheads="1"/>
          </p:cNvSpPr>
          <p:nvPr/>
        </p:nvSpPr>
        <p:spPr bwMode="auto">
          <a:xfrm>
            <a:off x="8571067" y="6284303"/>
            <a:ext cx="1527048" cy="333375"/>
          </a:xfrm>
          <a:prstGeom prst="rect">
            <a:avLst/>
          </a:prstGeom>
          <a:solidFill>
            <a:srgbClr val="C0C0C0">
              <a:alpha val="50195"/>
            </a:srgbClr>
          </a:solidFill>
          <a:ln w="12700">
            <a:noFill/>
            <a:miter lim="800000"/>
            <a:headEnd/>
            <a:tailEnd/>
          </a:ln>
        </p:spPr>
        <p:txBody>
          <a:bodyPr lIns="90488" tIns="44450" rIns="90488" bIns="44450">
            <a:spAutoFit/>
          </a:bodyPr>
          <a:lstStyle/>
          <a:p>
            <a:pPr>
              <a:lnSpc>
                <a:spcPct val="80000"/>
              </a:lnSpc>
            </a:pPr>
            <a:r>
              <a:rPr lang="en-US" sz="2000" b="1" dirty="0"/>
              <a:t>Trident</a:t>
            </a:r>
          </a:p>
        </p:txBody>
      </p:sp>
      <p:pic>
        <p:nvPicPr>
          <p:cNvPr id="554000" name="Picture 16" descr="Atlas 5-first launch-21Aug02-1"/>
          <p:cNvPicPr>
            <a:picLocks noChangeAspect="1" noChangeArrowheads="1"/>
          </p:cNvPicPr>
          <p:nvPr/>
        </p:nvPicPr>
        <p:blipFill>
          <a:blip r:embed="rId4" cstate="print"/>
          <a:srcRect/>
          <a:stretch>
            <a:fillRect/>
          </a:stretch>
        </p:blipFill>
        <p:spPr bwMode="auto">
          <a:xfrm>
            <a:off x="4376813" y="2963985"/>
            <a:ext cx="1705472" cy="2560320"/>
          </a:xfrm>
          <a:prstGeom prst="rect">
            <a:avLst/>
          </a:prstGeom>
          <a:noFill/>
          <a:ln w="9525">
            <a:solidFill>
              <a:srgbClr val="000000"/>
            </a:solidFill>
            <a:miter lim="800000"/>
            <a:headEnd/>
            <a:tailEnd/>
          </a:ln>
        </p:spPr>
      </p:pic>
      <p:pic>
        <p:nvPicPr>
          <p:cNvPr id="554001" name="Picture 17" descr="TRIDENT3"/>
          <p:cNvPicPr>
            <a:picLocks noChangeAspect="1" noChangeArrowheads="1"/>
          </p:cNvPicPr>
          <p:nvPr/>
        </p:nvPicPr>
        <p:blipFill>
          <a:blip r:embed="rId5" cstate="print"/>
          <a:srcRect/>
          <a:stretch>
            <a:fillRect/>
          </a:stretch>
        </p:blipFill>
        <p:spPr bwMode="auto">
          <a:xfrm>
            <a:off x="8571067" y="4255476"/>
            <a:ext cx="1524290" cy="2011680"/>
          </a:xfrm>
          <a:prstGeom prst="rect">
            <a:avLst/>
          </a:prstGeom>
          <a:noFill/>
          <a:ln w="9525">
            <a:solidFill>
              <a:srgbClr val="000000"/>
            </a:solidFill>
            <a:miter lim="800000"/>
            <a:headEnd/>
            <a:tailEnd/>
          </a:ln>
        </p:spPr>
      </p:pic>
      <p:pic>
        <p:nvPicPr>
          <p:cNvPr id="21" name="Picture 14" descr="W:\Library\ImageLibrary\Rockets\Delta\Delta IV\Delta-4 Heavy-10Nov07-Lo Res.jpg"/>
          <p:cNvPicPr>
            <a:picLocks noChangeAspect="1" noChangeArrowheads="1"/>
          </p:cNvPicPr>
          <p:nvPr/>
        </p:nvPicPr>
        <p:blipFill>
          <a:blip r:embed="rId6" cstate="print"/>
          <a:srcRect/>
          <a:stretch>
            <a:fillRect/>
          </a:stretch>
        </p:blipFill>
        <p:spPr bwMode="auto">
          <a:xfrm>
            <a:off x="2123020" y="2329718"/>
            <a:ext cx="1681150" cy="2560320"/>
          </a:xfrm>
          <a:prstGeom prst="rect">
            <a:avLst/>
          </a:prstGeom>
          <a:noFill/>
          <a:ln w="9525">
            <a:solidFill>
              <a:srgbClr val="000000"/>
            </a:solidFill>
            <a:miter lim="800000"/>
            <a:headEnd/>
            <a:tailEnd/>
          </a:ln>
        </p:spPr>
      </p:pic>
      <p:pic>
        <p:nvPicPr>
          <p:cNvPr id="10261" name="Picture 21" descr="W:\Library\ImageLibrary\Rockets\Space-X Falcon-9\static fire 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29170" y="3656930"/>
            <a:ext cx="1499244" cy="2244889"/>
          </a:xfrm>
          <a:prstGeom prst="rect">
            <a:avLst/>
          </a:prstGeom>
          <a:noFill/>
          <a:ln>
            <a:solidFill>
              <a:schemeClr val="tx1">
                <a:lumMod val="50000"/>
              </a:schemeClr>
            </a:solidFill>
          </a:ln>
        </p:spPr>
      </p:pic>
      <p:sp>
        <p:nvSpPr>
          <p:cNvPr id="23" name="Rectangle 13"/>
          <p:cNvSpPr>
            <a:spLocks noChangeArrowheads="1"/>
          </p:cNvSpPr>
          <p:nvPr/>
        </p:nvSpPr>
        <p:spPr bwMode="auto">
          <a:xfrm>
            <a:off x="6629168" y="5913461"/>
            <a:ext cx="1499245" cy="335989"/>
          </a:xfrm>
          <a:prstGeom prst="rect">
            <a:avLst/>
          </a:prstGeom>
          <a:solidFill>
            <a:srgbClr val="C0C0C0">
              <a:alpha val="50195"/>
            </a:srgbClr>
          </a:solidFill>
          <a:ln w="12700">
            <a:noFill/>
            <a:miter lim="800000"/>
            <a:headEnd/>
            <a:tailEnd/>
          </a:ln>
        </p:spPr>
        <p:txBody>
          <a:bodyPr wrap="square" lIns="90488" tIns="44450" rIns="90488" bIns="44450">
            <a:spAutoFit/>
          </a:bodyPr>
          <a:lstStyle/>
          <a:p>
            <a:pPr>
              <a:lnSpc>
                <a:spcPct val="80000"/>
              </a:lnSpc>
            </a:pPr>
            <a:r>
              <a:rPr lang="en-US" sz="2000" b="1" dirty="0"/>
              <a:t>Falcon</a:t>
            </a:r>
          </a:p>
        </p:txBody>
      </p:sp>
      <p:cxnSp>
        <p:nvCxnSpPr>
          <p:cNvPr id="25" name="Straight Connector 24"/>
          <p:cNvCxnSpPr/>
          <p:nvPr/>
        </p:nvCxnSpPr>
        <p:spPr bwMode="auto">
          <a:xfrm>
            <a:off x="10668000" y="3625362"/>
            <a:ext cx="0" cy="1072661"/>
          </a:xfrm>
          <a:prstGeom prst="line">
            <a:avLst/>
          </a:prstGeom>
          <a:noFill/>
          <a:ln w="9525" cap="flat" cmpd="sng" algn="ctr">
            <a:solidFill>
              <a:srgbClr val="000000"/>
            </a:solidFill>
            <a:prstDash val="solid"/>
            <a:round/>
            <a:headEnd type="none" w="med" len="med"/>
            <a:tailEnd type="none" w="med" len="med"/>
          </a:ln>
          <a:effectLst/>
        </p:spPr>
      </p:cxnSp>
      <p:sp>
        <p:nvSpPr>
          <p:cNvPr id="22" name="TextBox 21"/>
          <p:cNvSpPr txBox="1"/>
          <p:nvPr/>
        </p:nvSpPr>
        <p:spPr>
          <a:xfrm>
            <a:off x="10289932" y="6567855"/>
            <a:ext cx="378069" cy="276999"/>
          </a:xfrm>
          <a:prstGeom prst="rect">
            <a:avLst/>
          </a:prstGeom>
          <a:noFill/>
        </p:spPr>
        <p:txBody>
          <a:bodyPr wrap="square" rtlCol="0">
            <a:spAutoFit/>
          </a:bodyPr>
          <a:lstStyle/>
          <a:p>
            <a:fld id="{62AAA4AB-35B3-41EA-999E-FF0A60FDA2D6}" type="slidenum">
              <a:rPr lang="en-US" sz="1200">
                <a:solidFill>
                  <a:schemeClr val="tx1">
                    <a:lumMod val="60000"/>
                    <a:lumOff val="40000"/>
                  </a:schemeClr>
                </a:solidFill>
                <a:latin typeface="Arial" pitchFamily="34" charset="0"/>
                <a:cs typeface="Arial" pitchFamily="34" charset="0"/>
              </a:rPr>
              <a:pPr/>
              <a:t>3</a:t>
            </a:fld>
            <a:endParaRPr lang="en-US" sz="1200" dirty="0">
              <a:solidFill>
                <a:schemeClr val="tx1">
                  <a:lumMod val="60000"/>
                  <a:lumOff val="40000"/>
                </a:schemeClr>
              </a:solidFill>
              <a:latin typeface="Arial" pitchFamily="34" charset="0"/>
              <a:cs typeface="Arial" pitchFamily="34" charset="0"/>
            </a:endParaRPr>
          </a:p>
        </p:txBody>
      </p:sp>
      <p:sp>
        <p:nvSpPr>
          <p:cNvPr id="24" name="Rectangle 14"/>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smtClean="0"/>
              <a:t>Primary </a:t>
            </a:r>
            <a:r>
              <a:rPr lang="en-US" sz="3200" b="1" i="1" dirty="0"/>
              <a:t>Range Users</a:t>
            </a:r>
            <a:endParaRPr lang="en-US" i="1" dirty="0"/>
          </a:p>
        </p:txBody>
      </p:sp>
      <p:pic>
        <p:nvPicPr>
          <p:cNvPr id="15" name="Picture 33" descr="45WSMALL"/>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
        <p:nvSpPr>
          <p:cNvPr id="16" name="Rectangle 8"/>
          <p:cNvSpPr>
            <a:spLocks noChangeArrowheads="1"/>
          </p:cNvSpPr>
          <p:nvPr/>
        </p:nvSpPr>
        <p:spPr bwMode="auto">
          <a:xfrm>
            <a:off x="3231249" y="1088719"/>
            <a:ext cx="6589712" cy="1074738"/>
          </a:xfrm>
          <a:prstGeom prst="rect">
            <a:avLst/>
          </a:prstGeom>
          <a:noFill/>
          <a:ln w="12700">
            <a:noFill/>
            <a:miter lim="800000"/>
            <a:headEnd/>
            <a:tailEnd/>
          </a:ln>
        </p:spPr>
        <p:txBody>
          <a:bodyPr lIns="90488" tIns="44450" rIns="90488" bIns="44450">
            <a:spAutoFit/>
          </a:bodyPr>
          <a:lstStyle/>
          <a:p>
            <a:pPr algn="l"/>
            <a:r>
              <a:rPr lang="en-US" sz="3200" b="1" dirty="0">
                <a:latin typeface="Arial" charset="0"/>
              </a:rPr>
              <a:t>“Exploit the Weather to Assure</a:t>
            </a:r>
            <a:br>
              <a:rPr lang="en-US" sz="3200" b="1" dirty="0">
                <a:latin typeface="Arial" charset="0"/>
              </a:rPr>
            </a:br>
            <a:r>
              <a:rPr lang="en-US" sz="3200" b="1" dirty="0">
                <a:latin typeface="Arial" charset="0"/>
              </a:rPr>
              <a:t>  </a:t>
            </a:r>
            <a:r>
              <a:rPr lang="en-US" sz="3200" b="1" u="sng" dirty="0">
                <a:latin typeface="Arial" charset="0"/>
              </a:rPr>
              <a:t>Safe</a:t>
            </a:r>
            <a:r>
              <a:rPr lang="en-US" sz="3200" b="1" dirty="0">
                <a:latin typeface="Arial" charset="0"/>
              </a:rPr>
              <a:t> Access to Air and Space”</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53994"/>
                                        </p:tgtEl>
                                        <p:attrNameLst>
                                          <p:attrName>style.visibility</p:attrName>
                                        </p:attrNameLst>
                                      </p:cBhvr>
                                      <p:to>
                                        <p:strVal val="visible"/>
                                      </p:to>
                                    </p:set>
                                    <p:animEffect transition="in" filter="wipe(left)">
                                      <p:cBhvr>
                                        <p:cTn id="12" dur="500"/>
                                        <p:tgtEl>
                                          <p:spTgt spid="553994"/>
                                        </p:tgtEl>
                                      </p:cBhvr>
                                    </p:animEffect>
                                  </p:childTnLst>
                                </p:cTn>
                              </p:par>
                            </p:childTnLst>
                          </p:cTn>
                        </p:par>
                        <p:par>
                          <p:cTn id="13" fill="hold">
                            <p:stCondLst>
                              <p:cond delay="1000"/>
                            </p:stCondLst>
                            <p:childTnLst>
                              <p:par>
                                <p:cTn id="14" presetID="2" presetClass="entr" presetSubtype="4" fill="hold" nodeType="afterEffect">
                                  <p:stCondLst>
                                    <p:cond delay="500"/>
                                  </p:stCondLst>
                                  <p:childTnLst>
                                    <p:set>
                                      <p:cBhvr>
                                        <p:cTn id="15" dur="1" fill="hold">
                                          <p:stCondLst>
                                            <p:cond delay="0"/>
                                          </p:stCondLst>
                                        </p:cTn>
                                        <p:tgtEl>
                                          <p:spTgt spid="554000"/>
                                        </p:tgtEl>
                                        <p:attrNameLst>
                                          <p:attrName>style.visibility</p:attrName>
                                        </p:attrNameLst>
                                      </p:cBhvr>
                                      <p:to>
                                        <p:strVal val="visible"/>
                                      </p:to>
                                    </p:set>
                                    <p:anim calcmode="lin" valueType="num">
                                      <p:cBhvr additive="base">
                                        <p:cTn id="16" dur="500" fill="hold"/>
                                        <p:tgtEl>
                                          <p:spTgt spid="554000"/>
                                        </p:tgtEl>
                                        <p:attrNameLst>
                                          <p:attrName>ppt_x</p:attrName>
                                        </p:attrNameLst>
                                      </p:cBhvr>
                                      <p:tavLst>
                                        <p:tav tm="0">
                                          <p:val>
                                            <p:strVal val="#ppt_x"/>
                                          </p:val>
                                        </p:tav>
                                        <p:tav tm="100000">
                                          <p:val>
                                            <p:strVal val="#ppt_x"/>
                                          </p:val>
                                        </p:tav>
                                      </p:tavLst>
                                    </p:anim>
                                    <p:anim calcmode="lin" valueType="num">
                                      <p:cBhvr additive="base">
                                        <p:cTn id="17" dur="500" fill="hold"/>
                                        <p:tgtEl>
                                          <p:spTgt spid="554000"/>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300"/>
                                  </p:stCondLst>
                                  <p:childTnLst>
                                    <p:set>
                                      <p:cBhvr>
                                        <p:cTn id="20" dur="1" fill="hold">
                                          <p:stCondLst>
                                            <p:cond delay="0"/>
                                          </p:stCondLst>
                                        </p:cTn>
                                        <p:tgtEl>
                                          <p:spTgt spid="553996"/>
                                        </p:tgtEl>
                                        <p:attrNameLst>
                                          <p:attrName>style.visibility</p:attrName>
                                        </p:attrNameLst>
                                      </p:cBhvr>
                                      <p:to>
                                        <p:strVal val="visible"/>
                                      </p:to>
                                    </p:set>
                                    <p:animEffect transition="in" filter="wipe(left)">
                                      <p:cBhvr>
                                        <p:cTn id="21" dur="500"/>
                                        <p:tgtEl>
                                          <p:spTgt spid="553996"/>
                                        </p:tgtEl>
                                      </p:cBhvr>
                                    </p:animEffect>
                                  </p:childTnLst>
                                </p:cTn>
                              </p:par>
                            </p:childTnLst>
                          </p:cTn>
                        </p:par>
                        <p:par>
                          <p:cTn id="22" fill="hold">
                            <p:stCondLst>
                              <p:cond delay="2800"/>
                            </p:stCondLst>
                            <p:childTnLst>
                              <p:par>
                                <p:cTn id="23" presetID="2" presetClass="entr" presetSubtype="4" fill="hold" nodeType="afterEffect">
                                  <p:stCondLst>
                                    <p:cond delay="0"/>
                                  </p:stCondLst>
                                  <p:childTnLst>
                                    <p:set>
                                      <p:cBhvr>
                                        <p:cTn id="24" dur="1" fill="hold">
                                          <p:stCondLst>
                                            <p:cond delay="0"/>
                                          </p:stCondLst>
                                        </p:cTn>
                                        <p:tgtEl>
                                          <p:spTgt spid="10261"/>
                                        </p:tgtEl>
                                        <p:attrNameLst>
                                          <p:attrName>style.visibility</p:attrName>
                                        </p:attrNameLst>
                                      </p:cBhvr>
                                      <p:to>
                                        <p:strVal val="visible"/>
                                      </p:to>
                                    </p:set>
                                    <p:anim calcmode="lin" valueType="num">
                                      <p:cBhvr additive="base">
                                        <p:cTn id="25" dur="500" fill="hold"/>
                                        <p:tgtEl>
                                          <p:spTgt spid="10261"/>
                                        </p:tgtEl>
                                        <p:attrNameLst>
                                          <p:attrName>ppt_x</p:attrName>
                                        </p:attrNameLst>
                                      </p:cBhvr>
                                      <p:tavLst>
                                        <p:tav tm="0">
                                          <p:val>
                                            <p:strVal val="#ppt_x"/>
                                          </p:val>
                                        </p:tav>
                                        <p:tav tm="100000">
                                          <p:val>
                                            <p:strVal val="#ppt_x"/>
                                          </p:val>
                                        </p:tav>
                                      </p:tavLst>
                                    </p:anim>
                                    <p:anim calcmode="lin" valueType="num">
                                      <p:cBhvr additive="base">
                                        <p:cTn id="26" dur="500" fill="hold"/>
                                        <p:tgtEl>
                                          <p:spTgt spid="10261"/>
                                        </p:tgtEl>
                                        <p:attrNameLst>
                                          <p:attrName>ppt_y</p:attrName>
                                        </p:attrNameLst>
                                      </p:cBhvr>
                                      <p:tavLst>
                                        <p:tav tm="0">
                                          <p:val>
                                            <p:strVal val="1+#ppt_h/2"/>
                                          </p:val>
                                        </p:tav>
                                        <p:tav tm="100000">
                                          <p:val>
                                            <p:strVal val="#ppt_y"/>
                                          </p:val>
                                        </p:tav>
                                      </p:tavLst>
                                    </p:anim>
                                  </p:childTnLst>
                                </p:cTn>
                              </p:par>
                            </p:childTnLst>
                          </p:cTn>
                        </p:par>
                        <p:par>
                          <p:cTn id="27" fill="hold">
                            <p:stCondLst>
                              <p:cond delay="33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3800"/>
                            </p:stCondLst>
                            <p:childTnLst>
                              <p:par>
                                <p:cTn id="32" presetID="2" presetClass="entr" presetSubtype="4" fill="hold" nodeType="afterEffect">
                                  <p:stCondLst>
                                    <p:cond delay="500"/>
                                  </p:stCondLst>
                                  <p:childTnLst>
                                    <p:set>
                                      <p:cBhvr>
                                        <p:cTn id="33" dur="1" fill="hold">
                                          <p:stCondLst>
                                            <p:cond delay="0"/>
                                          </p:stCondLst>
                                        </p:cTn>
                                        <p:tgtEl>
                                          <p:spTgt spid="554001"/>
                                        </p:tgtEl>
                                        <p:attrNameLst>
                                          <p:attrName>style.visibility</p:attrName>
                                        </p:attrNameLst>
                                      </p:cBhvr>
                                      <p:to>
                                        <p:strVal val="visible"/>
                                      </p:to>
                                    </p:set>
                                    <p:anim calcmode="lin" valueType="num">
                                      <p:cBhvr additive="base">
                                        <p:cTn id="34" dur="500" fill="hold"/>
                                        <p:tgtEl>
                                          <p:spTgt spid="554001"/>
                                        </p:tgtEl>
                                        <p:attrNameLst>
                                          <p:attrName>ppt_x</p:attrName>
                                        </p:attrNameLst>
                                      </p:cBhvr>
                                      <p:tavLst>
                                        <p:tav tm="0">
                                          <p:val>
                                            <p:strVal val="#ppt_x"/>
                                          </p:val>
                                        </p:tav>
                                        <p:tav tm="100000">
                                          <p:val>
                                            <p:strVal val="#ppt_x"/>
                                          </p:val>
                                        </p:tav>
                                      </p:tavLst>
                                    </p:anim>
                                    <p:anim calcmode="lin" valueType="num">
                                      <p:cBhvr additive="base">
                                        <p:cTn id="35" dur="500" fill="hold"/>
                                        <p:tgtEl>
                                          <p:spTgt spid="554001"/>
                                        </p:tgtEl>
                                        <p:attrNameLst>
                                          <p:attrName>ppt_y</p:attrName>
                                        </p:attrNameLst>
                                      </p:cBhvr>
                                      <p:tavLst>
                                        <p:tav tm="0">
                                          <p:val>
                                            <p:strVal val="1+#ppt_h/2"/>
                                          </p:val>
                                        </p:tav>
                                        <p:tav tm="100000">
                                          <p:val>
                                            <p:strVal val="#ppt_y"/>
                                          </p:val>
                                        </p:tav>
                                      </p:tavLst>
                                    </p:anim>
                                  </p:childTnLst>
                                </p:cTn>
                              </p:par>
                            </p:childTnLst>
                          </p:cTn>
                        </p:par>
                        <p:par>
                          <p:cTn id="36" fill="hold">
                            <p:stCondLst>
                              <p:cond delay="4800"/>
                            </p:stCondLst>
                            <p:childTnLst>
                              <p:par>
                                <p:cTn id="37" presetID="22" presetClass="entr" presetSubtype="8" fill="hold" grpId="0" nodeType="afterEffect">
                                  <p:stCondLst>
                                    <p:cond delay="300"/>
                                  </p:stCondLst>
                                  <p:childTnLst>
                                    <p:set>
                                      <p:cBhvr>
                                        <p:cTn id="38" dur="1" fill="hold">
                                          <p:stCondLst>
                                            <p:cond delay="0"/>
                                          </p:stCondLst>
                                        </p:cTn>
                                        <p:tgtEl>
                                          <p:spTgt spid="553997"/>
                                        </p:tgtEl>
                                        <p:attrNameLst>
                                          <p:attrName>style.visibility</p:attrName>
                                        </p:attrNameLst>
                                      </p:cBhvr>
                                      <p:to>
                                        <p:strVal val="visible"/>
                                      </p:to>
                                    </p:set>
                                    <p:animEffect transition="in" filter="wipe(left)">
                                      <p:cBhvr>
                                        <p:cTn id="39" dur="500"/>
                                        <p:tgtEl>
                                          <p:spTgt spid="553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94" grpId="0" animBg="1" autoUpdateAnimBg="0"/>
      <p:bldP spid="553996" grpId="0" animBg="1" autoUpdateAnimBg="0"/>
      <p:bldP spid="553997" grpId="0" animBg="1" autoUpdateAnimBg="0"/>
      <p:bldP spid="2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316781"/>
            <a:ext cx="9144000" cy="4105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 name="TextBox 2"/>
          <p:cNvSpPr txBox="1"/>
          <p:nvPr/>
        </p:nvSpPr>
        <p:spPr>
          <a:xfrm>
            <a:off x="1213945" y="1051205"/>
            <a:ext cx="9727324" cy="553998"/>
          </a:xfrm>
          <a:prstGeom prst="rect">
            <a:avLst/>
          </a:prstGeom>
          <a:noFill/>
          <a:ln>
            <a:noFill/>
          </a:ln>
        </p:spPr>
        <p:txBody>
          <a:bodyPr wrap="square" rtlCol="0">
            <a:spAutoFit/>
          </a:bodyPr>
          <a:lstStyle/>
          <a:p>
            <a:endParaRPr lang="en-US" sz="600" dirty="0">
              <a:latin typeface="Arial" panose="020B0604020202020204" pitchFamily="34" charset="0"/>
              <a:cs typeface="Arial" panose="020B0604020202020204" pitchFamily="34" charset="0"/>
            </a:endParaRPr>
          </a:p>
          <a:p>
            <a:pPr algn="ctr"/>
            <a:r>
              <a:rPr lang="en-US" i="1" kern="1400" dirty="0" err="1" smtClean="0">
                <a:latin typeface="Arial" panose="020B0604020202020204" pitchFamily="34" charset="0"/>
                <a:cs typeface="Arial" panose="020B0604020202020204" pitchFamily="34" charset="0"/>
              </a:rPr>
              <a:t>Mission:“Exploit</a:t>
            </a:r>
            <a:r>
              <a:rPr lang="en-US" i="1" kern="1400" dirty="0" smtClean="0">
                <a:latin typeface="Arial" panose="020B0604020202020204" pitchFamily="34" charset="0"/>
                <a:cs typeface="Arial" panose="020B0604020202020204" pitchFamily="34" charset="0"/>
              </a:rPr>
              <a:t> </a:t>
            </a:r>
            <a:r>
              <a:rPr lang="en-US" i="1" kern="1400" dirty="0">
                <a:latin typeface="Arial" panose="020B0604020202020204" pitchFamily="34" charset="0"/>
                <a:cs typeface="Arial" panose="020B0604020202020204" pitchFamily="34" charset="0"/>
              </a:rPr>
              <a:t>the weather to assure safe access to air and space”</a:t>
            </a:r>
          </a:p>
        </p:txBody>
      </p:sp>
      <p:sp>
        <p:nvSpPr>
          <p:cNvPr id="22" name="Rectangle 2"/>
          <p:cNvSpPr txBox="1">
            <a:spLocks noChangeArrowheads="1"/>
          </p:cNvSpPr>
          <p:nvPr/>
        </p:nvSpPr>
        <p:spPr bwMode="auto">
          <a:xfrm>
            <a:off x="2476500" y="247650"/>
            <a:ext cx="7772400" cy="75324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defTabSz="793750" rtl="0" eaLnBrk="0" fontAlgn="base" hangingPunct="0">
              <a:spcBef>
                <a:spcPct val="0"/>
              </a:spcBef>
              <a:spcAft>
                <a:spcPct val="0"/>
              </a:spcAft>
              <a:defRPr sz="3600">
                <a:solidFill>
                  <a:schemeClr val="tx2"/>
                </a:solidFill>
                <a:latin typeface="+mj-lt"/>
                <a:ea typeface="+mj-ea"/>
                <a:cs typeface="+mj-cs"/>
              </a:defRPr>
            </a:lvl1pPr>
            <a:lvl2pPr algn="ctr" defTabSz="793750" rtl="0" eaLnBrk="0" fontAlgn="base" hangingPunct="0">
              <a:spcBef>
                <a:spcPct val="0"/>
              </a:spcBef>
              <a:spcAft>
                <a:spcPct val="0"/>
              </a:spcAft>
              <a:defRPr sz="3600">
                <a:solidFill>
                  <a:schemeClr val="tx2"/>
                </a:solidFill>
                <a:latin typeface="Times New Roman" pitchFamily="18" charset="0"/>
              </a:defRPr>
            </a:lvl2pPr>
            <a:lvl3pPr algn="ctr" defTabSz="793750" rtl="0" eaLnBrk="0" fontAlgn="base" hangingPunct="0">
              <a:spcBef>
                <a:spcPct val="0"/>
              </a:spcBef>
              <a:spcAft>
                <a:spcPct val="0"/>
              </a:spcAft>
              <a:defRPr sz="3600">
                <a:solidFill>
                  <a:schemeClr val="tx2"/>
                </a:solidFill>
                <a:latin typeface="Times New Roman" pitchFamily="18" charset="0"/>
              </a:defRPr>
            </a:lvl3pPr>
            <a:lvl4pPr algn="ctr" defTabSz="793750" rtl="0" eaLnBrk="0" fontAlgn="base" hangingPunct="0">
              <a:spcBef>
                <a:spcPct val="0"/>
              </a:spcBef>
              <a:spcAft>
                <a:spcPct val="0"/>
              </a:spcAft>
              <a:defRPr sz="3600">
                <a:solidFill>
                  <a:schemeClr val="tx2"/>
                </a:solidFill>
                <a:latin typeface="Times New Roman" pitchFamily="18" charset="0"/>
              </a:defRPr>
            </a:lvl4pPr>
            <a:lvl5pPr algn="ctr" defTabSz="793750" rtl="0" eaLnBrk="0" fontAlgn="base" hangingPunct="0">
              <a:spcBef>
                <a:spcPct val="0"/>
              </a:spcBef>
              <a:spcAft>
                <a:spcPct val="0"/>
              </a:spcAft>
              <a:defRPr sz="3600">
                <a:solidFill>
                  <a:schemeClr val="tx2"/>
                </a:solidFill>
                <a:latin typeface="Times New Roman" pitchFamily="18" charset="0"/>
              </a:defRPr>
            </a:lvl5pPr>
            <a:lvl6pPr marL="457200" algn="ctr" defTabSz="793750" rtl="0" eaLnBrk="0" fontAlgn="base" hangingPunct="0">
              <a:spcBef>
                <a:spcPct val="0"/>
              </a:spcBef>
              <a:spcAft>
                <a:spcPct val="0"/>
              </a:spcAft>
              <a:defRPr sz="3600">
                <a:solidFill>
                  <a:schemeClr val="tx2"/>
                </a:solidFill>
                <a:latin typeface="Times New Roman" pitchFamily="18" charset="0"/>
              </a:defRPr>
            </a:lvl6pPr>
            <a:lvl7pPr marL="914400" algn="ctr" defTabSz="793750" rtl="0" eaLnBrk="0" fontAlgn="base" hangingPunct="0">
              <a:spcBef>
                <a:spcPct val="0"/>
              </a:spcBef>
              <a:spcAft>
                <a:spcPct val="0"/>
              </a:spcAft>
              <a:defRPr sz="3600">
                <a:solidFill>
                  <a:schemeClr val="tx2"/>
                </a:solidFill>
                <a:latin typeface="Times New Roman" pitchFamily="18" charset="0"/>
              </a:defRPr>
            </a:lvl7pPr>
            <a:lvl8pPr marL="1371600" algn="ctr" defTabSz="793750" rtl="0" eaLnBrk="0" fontAlgn="base" hangingPunct="0">
              <a:spcBef>
                <a:spcPct val="0"/>
              </a:spcBef>
              <a:spcAft>
                <a:spcPct val="0"/>
              </a:spcAft>
              <a:defRPr sz="3600">
                <a:solidFill>
                  <a:schemeClr val="tx2"/>
                </a:solidFill>
                <a:latin typeface="Times New Roman" pitchFamily="18" charset="0"/>
              </a:defRPr>
            </a:lvl8pPr>
            <a:lvl9pPr marL="1828800" algn="ctr" defTabSz="793750" rtl="0" eaLnBrk="0" fontAlgn="base" hangingPunct="0">
              <a:spcBef>
                <a:spcPct val="0"/>
              </a:spcBef>
              <a:spcAft>
                <a:spcPct val="0"/>
              </a:spcAft>
              <a:defRPr sz="3600">
                <a:solidFill>
                  <a:schemeClr val="tx2"/>
                </a:solidFill>
                <a:latin typeface="Times New Roman" pitchFamily="18" charset="0"/>
              </a:defRPr>
            </a:lvl9pPr>
          </a:lstStyle>
          <a:p>
            <a:pPr algn="r"/>
            <a:r>
              <a:rPr lang="en-US" sz="3200" b="1" i="1" kern="0" dirty="0">
                <a:solidFill>
                  <a:srgbClr val="000000"/>
                </a:solidFill>
              </a:rPr>
              <a:t>45</a:t>
            </a:r>
            <a:r>
              <a:rPr lang="en-US" sz="3200" b="1" i="1" kern="0" baseline="30000" dirty="0">
                <a:solidFill>
                  <a:srgbClr val="000000"/>
                </a:solidFill>
              </a:rPr>
              <a:t>th</a:t>
            </a:r>
            <a:r>
              <a:rPr lang="en-US" sz="3200" b="1" i="1" kern="0" dirty="0">
                <a:solidFill>
                  <a:srgbClr val="000000"/>
                </a:solidFill>
              </a:rPr>
              <a:t> Weather Squadron </a:t>
            </a:r>
            <a:r>
              <a:rPr lang="en-US" sz="3200" b="1" i="1" kern="0" dirty="0" smtClean="0">
                <a:solidFill>
                  <a:srgbClr val="000000"/>
                </a:solidFill>
              </a:rPr>
              <a:t>Team</a:t>
            </a:r>
            <a:endParaRPr lang="en-US" b="1" kern="0"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460" y="1573712"/>
            <a:ext cx="8778698" cy="5284288"/>
          </a:xfrm>
          <a:prstGeom prst="rect">
            <a:avLst/>
          </a:prstGeom>
          <a:ln>
            <a:solidFill>
              <a:schemeClr val="tx1"/>
            </a:solidFill>
          </a:ln>
        </p:spPr>
      </p:pic>
    </p:spTree>
    <p:extLst>
      <p:ext uri="{BB962C8B-B14F-4D97-AF65-F5344CB8AC3E}">
        <p14:creationId xmlns:p14="http://schemas.microsoft.com/office/powerpoint/2010/main" val="471511656"/>
      </p:ext>
    </p:extLst>
  </p:cSld>
  <p:clrMapOvr>
    <a:masterClrMapping/>
  </p:clrMapOvr>
  <p:transition spd="slow">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9" name="Picture 13"/>
          <p:cNvPicPr>
            <a:picLocks noChangeAspect="1" noChangeArrowheads="1"/>
          </p:cNvPicPr>
          <p:nvPr/>
        </p:nvPicPr>
        <p:blipFill>
          <a:blip r:embed="rId3" cstate="print"/>
          <a:srcRect/>
          <a:stretch>
            <a:fillRect/>
          </a:stretch>
        </p:blipFill>
        <p:spPr bwMode="auto">
          <a:xfrm>
            <a:off x="1524000" y="1035050"/>
            <a:ext cx="9144000" cy="5822950"/>
          </a:xfrm>
          <a:prstGeom prst="rect">
            <a:avLst/>
          </a:prstGeom>
          <a:solidFill>
            <a:schemeClr val="accent1"/>
          </a:solidFill>
          <a:ln w="12700">
            <a:noFill/>
            <a:miter lim="800000"/>
            <a:headEnd/>
            <a:tailEnd/>
          </a:ln>
        </p:spPr>
      </p:pic>
      <p:sp>
        <p:nvSpPr>
          <p:cNvPr id="45061" name="Rectangle 12"/>
          <p:cNvSpPr>
            <a:spLocks noChangeArrowheads="1"/>
          </p:cNvSpPr>
          <p:nvPr/>
        </p:nvSpPr>
        <p:spPr bwMode="auto">
          <a:xfrm>
            <a:off x="8353064" y="260351"/>
            <a:ext cx="2170475" cy="582613"/>
          </a:xfrm>
          <a:prstGeom prst="rect">
            <a:avLst/>
          </a:prstGeom>
          <a:noFill/>
          <a:ln w="12700">
            <a:noFill/>
            <a:miter lim="800000"/>
            <a:headEnd/>
            <a:tailEnd/>
          </a:ln>
        </p:spPr>
        <p:txBody>
          <a:bodyPr wrap="square" lIns="90488" tIns="44450" rIns="90488" bIns="44450">
            <a:spAutoFit/>
          </a:bodyPr>
          <a:lstStyle/>
          <a:p>
            <a:pPr algn="l"/>
            <a:r>
              <a:rPr lang="en-US" sz="3200" b="1" i="1" dirty="0" smtClean="0"/>
              <a:t>Questions?</a:t>
            </a:r>
            <a:endParaRPr lang="en-US" sz="3200" b="1" i="1" dirty="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1069"/>
                                        </p:tgtEl>
                                        <p:attrNameLst>
                                          <p:attrName>style.visibility</p:attrName>
                                        </p:attrNameLst>
                                      </p:cBhvr>
                                      <p:to>
                                        <p:strVal val="visible"/>
                                      </p:to>
                                    </p:set>
                                    <p:animEffect transition="in" filter="dissolve">
                                      <p:cBhvr>
                                        <p:cTn id="7" dur="500"/>
                                        <p:tgtEl>
                                          <p:spTgt spid="30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9"/>
          <p:cNvSpPr>
            <a:spLocks noGrp="1" noChangeArrowheads="1"/>
          </p:cNvSpPr>
          <p:nvPr>
            <p:ph type="body" idx="1"/>
          </p:nvPr>
        </p:nvSpPr>
        <p:spPr bwMode="auto">
          <a:xfrm>
            <a:off x="2514600" y="2800350"/>
            <a:ext cx="7481888" cy="3562350"/>
          </a:xfrm>
          <a:noFill/>
          <a:ln w="12700">
            <a:miter lim="800000"/>
            <a:headEnd/>
            <a:tailEnd/>
          </a:ln>
        </p:spPr>
        <p:txBody>
          <a:bodyPr vert="horz" wrap="square" lIns="90488" tIns="44450" rIns="90488" bIns="44450" numCol="1" anchor="t" anchorCtr="0" compatLnSpc="1">
            <a:prstTxWarp prst="textNoShape">
              <a:avLst/>
            </a:prstTxWarp>
          </a:bodyPr>
          <a:lstStyle/>
          <a:p>
            <a:pPr algn="ctr">
              <a:buFontTx/>
              <a:buNone/>
            </a:pPr>
            <a:r>
              <a:rPr lang="en-US" sz="3200" b="0" dirty="0"/>
              <a:t> </a:t>
            </a:r>
          </a:p>
        </p:txBody>
      </p:sp>
      <p:cxnSp>
        <p:nvCxnSpPr>
          <p:cNvPr id="25" name="Straight Connector 24"/>
          <p:cNvCxnSpPr/>
          <p:nvPr/>
        </p:nvCxnSpPr>
        <p:spPr bwMode="auto">
          <a:xfrm>
            <a:off x="10668000" y="3625362"/>
            <a:ext cx="0" cy="1072661"/>
          </a:xfrm>
          <a:prstGeom prst="line">
            <a:avLst/>
          </a:prstGeom>
          <a:noFill/>
          <a:ln w="9525" cap="flat" cmpd="sng" algn="ctr">
            <a:solidFill>
              <a:srgbClr val="000000"/>
            </a:solidFill>
            <a:prstDash val="solid"/>
            <a:round/>
            <a:headEnd type="none" w="med" len="med"/>
            <a:tailEnd type="none" w="med" len="med"/>
          </a:ln>
          <a:effectLst/>
        </p:spPr>
      </p:cxnSp>
      <p:sp>
        <p:nvSpPr>
          <p:cNvPr id="22" name="TextBox 21"/>
          <p:cNvSpPr txBox="1"/>
          <p:nvPr/>
        </p:nvSpPr>
        <p:spPr>
          <a:xfrm>
            <a:off x="10289932" y="6567855"/>
            <a:ext cx="378069" cy="276999"/>
          </a:xfrm>
          <a:prstGeom prst="rect">
            <a:avLst/>
          </a:prstGeom>
          <a:noFill/>
        </p:spPr>
        <p:txBody>
          <a:bodyPr wrap="square" rtlCol="0">
            <a:spAutoFit/>
          </a:bodyPr>
          <a:lstStyle/>
          <a:p>
            <a:fld id="{62AAA4AB-35B3-41EA-999E-FF0A60FDA2D6}" type="slidenum">
              <a:rPr lang="en-US" sz="1200">
                <a:solidFill>
                  <a:schemeClr val="tx1">
                    <a:lumMod val="60000"/>
                    <a:lumOff val="40000"/>
                  </a:schemeClr>
                </a:solidFill>
                <a:latin typeface="Arial" pitchFamily="34" charset="0"/>
                <a:cs typeface="Arial" pitchFamily="34" charset="0"/>
              </a:rPr>
              <a:pPr/>
              <a:t>4</a:t>
            </a:fld>
            <a:endParaRPr lang="en-US" sz="1200" dirty="0">
              <a:solidFill>
                <a:schemeClr val="tx1">
                  <a:lumMod val="60000"/>
                  <a:lumOff val="40000"/>
                </a:schemeClr>
              </a:solidFill>
              <a:latin typeface="Arial" pitchFamily="34" charset="0"/>
              <a:cs typeface="Arial" pitchFamily="34" charset="0"/>
            </a:endParaRPr>
          </a:p>
        </p:txBody>
      </p:sp>
      <p:sp>
        <p:nvSpPr>
          <p:cNvPr id="24" name="Rectangle 14"/>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smtClean="0"/>
              <a:t>GOES-R Mission</a:t>
            </a:r>
            <a:endParaRPr lang="en-US" i="1"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1471" y="1035088"/>
            <a:ext cx="10307594" cy="5822911"/>
          </a:xfrm>
          <a:prstGeom prst="rect">
            <a:avLst/>
          </a:prstGeom>
          <a:ln>
            <a:solidFill>
              <a:schemeClr val="tx1"/>
            </a:solidFill>
          </a:ln>
        </p:spPr>
      </p:pic>
      <p:pic>
        <p:nvPicPr>
          <p:cNvPr id="17" name="Picture 33" descr="45WSMALL"/>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extLst>
      <p:ext uri="{BB962C8B-B14F-4D97-AF65-F5344CB8AC3E}">
        <p14:creationId xmlns:p14="http://schemas.microsoft.com/office/powerpoint/2010/main" val="1864928360"/>
      </p:ext>
    </p:extLst>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9"/>
          <p:cNvSpPr>
            <a:spLocks noGrp="1" noChangeArrowheads="1"/>
          </p:cNvSpPr>
          <p:nvPr>
            <p:ph type="body" idx="1"/>
          </p:nvPr>
        </p:nvSpPr>
        <p:spPr bwMode="auto">
          <a:xfrm>
            <a:off x="2514600" y="2800350"/>
            <a:ext cx="7481888" cy="3562350"/>
          </a:xfrm>
          <a:noFill/>
          <a:ln w="12700">
            <a:miter lim="800000"/>
            <a:headEnd/>
            <a:tailEnd/>
          </a:ln>
        </p:spPr>
        <p:txBody>
          <a:bodyPr vert="horz" wrap="square" lIns="90488" tIns="44450" rIns="90488" bIns="44450" numCol="1" anchor="t" anchorCtr="0" compatLnSpc="1">
            <a:prstTxWarp prst="textNoShape">
              <a:avLst/>
            </a:prstTxWarp>
          </a:bodyPr>
          <a:lstStyle/>
          <a:p>
            <a:pPr algn="ctr">
              <a:buFontTx/>
              <a:buNone/>
            </a:pPr>
            <a:r>
              <a:rPr lang="en-US" sz="3200" b="0" dirty="0"/>
              <a:t> </a:t>
            </a:r>
          </a:p>
        </p:txBody>
      </p:sp>
      <p:cxnSp>
        <p:nvCxnSpPr>
          <p:cNvPr id="25" name="Straight Connector 24"/>
          <p:cNvCxnSpPr/>
          <p:nvPr/>
        </p:nvCxnSpPr>
        <p:spPr bwMode="auto">
          <a:xfrm>
            <a:off x="10668000" y="3625362"/>
            <a:ext cx="0" cy="1072661"/>
          </a:xfrm>
          <a:prstGeom prst="line">
            <a:avLst/>
          </a:prstGeom>
          <a:noFill/>
          <a:ln w="9525" cap="flat" cmpd="sng" algn="ctr">
            <a:solidFill>
              <a:srgbClr val="000000"/>
            </a:solidFill>
            <a:prstDash val="solid"/>
            <a:round/>
            <a:headEnd type="none" w="med" len="med"/>
            <a:tailEnd type="none" w="med" len="med"/>
          </a:ln>
          <a:effectLst/>
        </p:spPr>
      </p:cxnSp>
      <p:sp>
        <p:nvSpPr>
          <p:cNvPr id="22" name="TextBox 21"/>
          <p:cNvSpPr txBox="1"/>
          <p:nvPr/>
        </p:nvSpPr>
        <p:spPr>
          <a:xfrm>
            <a:off x="10289932" y="6567855"/>
            <a:ext cx="378069" cy="276999"/>
          </a:xfrm>
          <a:prstGeom prst="rect">
            <a:avLst/>
          </a:prstGeom>
          <a:noFill/>
        </p:spPr>
        <p:txBody>
          <a:bodyPr wrap="square" rtlCol="0">
            <a:spAutoFit/>
          </a:bodyPr>
          <a:lstStyle/>
          <a:p>
            <a:fld id="{62AAA4AB-35B3-41EA-999E-FF0A60FDA2D6}" type="slidenum">
              <a:rPr lang="en-US" sz="1200">
                <a:solidFill>
                  <a:schemeClr val="tx1">
                    <a:lumMod val="60000"/>
                    <a:lumOff val="40000"/>
                  </a:schemeClr>
                </a:solidFill>
                <a:latin typeface="Arial" pitchFamily="34" charset="0"/>
                <a:cs typeface="Arial" pitchFamily="34" charset="0"/>
              </a:rPr>
              <a:pPr/>
              <a:t>5</a:t>
            </a:fld>
            <a:endParaRPr lang="en-US" sz="1200" dirty="0">
              <a:solidFill>
                <a:schemeClr val="tx1">
                  <a:lumMod val="60000"/>
                  <a:lumOff val="40000"/>
                </a:schemeClr>
              </a:solidFill>
              <a:latin typeface="Arial" pitchFamily="34" charset="0"/>
              <a:cs typeface="Arial" pitchFamily="34" charset="0"/>
            </a:endParaRPr>
          </a:p>
        </p:txBody>
      </p:sp>
      <p:sp>
        <p:nvSpPr>
          <p:cNvPr id="24" name="Rectangle 14"/>
          <p:cNvSpPr>
            <a:spLocks noChangeArrowheads="1"/>
          </p:cNvSpPr>
          <p:nvPr/>
        </p:nvSpPr>
        <p:spPr bwMode="auto">
          <a:xfrm>
            <a:off x="3873500" y="209551"/>
            <a:ext cx="6642100" cy="582613"/>
          </a:xfrm>
          <a:prstGeom prst="rect">
            <a:avLst/>
          </a:prstGeom>
          <a:noFill/>
          <a:ln w="12700">
            <a:noFill/>
            <a:miter lim="800000"/>
            <a:headEnd/>
            <a:tailEnd/>
          </a:ln>
        </p:spPr>
        <p:txBody>
          <a:bodyPr lIns="90488" tIns="44450" rIns="90488" bIns="44450">
            <a:spAutoFit/>
          </a:bodyPr>
          <a:lstStyle/>
          <a:p>
            <a:pPr algn="r"/>
            <a:r>
              <a:rPr lang="en-US" sz="3200" b="1" i="1" dirty="0" smtClean="0"/>
              <a:t>But Wait….</a:t>
            </a:r>
            <a:endParaRPr lang="en-US" i="1" dirty="0"/>
          </a:p>
        </p:txBody>
      </p:sp>
      <p:pic>
        <p:nvPicPr>
          <p:cNvPr id="17" name="Picture 33" descr="45WSMAL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67140" y="1018069"/>
            <a:ext cx="7006281" cy="5842152"/>
          </a:xfrm>
          <a:prstGeom prst="rect">
            <a:avLst/>
          </a:prstGeom>
        </p:spPr>
      </p:pic>
      <p:pic>
        <p:nvPicPr>
          <p:cNvPr id="3" name="Picture 2"/>
          <p:cNvPicPr>
            <a:picLocks noChangeAspect="1"/>
          </p:cNvPicPr>
          <p:nvPr/>
        </p:nvPicPr>
        <p:blipFill rotWithShape="1">
          <a:blip r:embed="rId5"/>
          <a:srcRect r="21905"/>
          <a:stretch/>
        </p:blipFill>
        <p:spPr>
          <a:xfrm>
            <a:off x="0" y="1017919"/>
            <a:ext cx="5207000" cy="5818372"/>
          </a:xfrm>
          <a:prstGeom prst="rect">
            <a:avLst/>
          </a:prstGeom>
        </p:spPr>
      </p:pic>
      <p:pic>
        <p:nvPicPr>
          <p:cNvPr id="10" name="Picture 33" descr="45WSMAL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4474" y="51516"/>
            <a:ext cx="1355725" cy="1476375"/>
          </a:xfrm>
          <a:prstGeom prst="rect">
            <a:avLst/>
          </a:prstGeom>
          <a:noFill/>
          <a:ln w="9525">
            <a:noFill/>
            <a:miter lim="800000"/>
            <a:headEnd/>
            <a:tailEnd/>
          </a:ln>
        </p:spPr>
      </p:pic>
    </p:spTree>
    <p:extLst>
      <p:ext uri="{BB962C8B-B14F-4D97-AF65-F5344CB8AC3E}">
        <p14:creationId xmlns:p14="http://schemas.microsoft.com/office/powerpoint/2010/main" val="3094383940"/>
      </p:ext>
    </p:extLst>
  </p:cSld>
  <p:clrMapOvr>
    <a:masterClrMapping/>
  </p:clrMapOvr>
  <p:transition spd="slow">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3308350" y="230881"/>
            <a:ext cx="7183438" cy="584775"/>
          </a:xfrm>
          <a:prstGeom prst="rect">
            <a:avLst/>
          </a:prstGeom>
          <a:noFill/>
          <a:ln w="9525">
            <a:noFill/>
            <a:miter lim="800000"/>
            <a:headEnd/>
            <a:tailEnd/>
          </a:ln>
          <a:effectLst/>
        </p:spPr>
        <p:txBody>
          <a:bodyPr>
            <a:spAutoFit/>
          </a:bodyPr>
          <a:lstStyle/>
          <a:p>
            <a:pPr algn="r">
              <a:spcBef>
                <a:spcPct val="50000"/>
              </a:spcBef>
            </a:pPr>
            <a:r>
              <a:rPr lang="en-US" sz="3200" b="1" i="1" dirty="0"/>
              <a:t>Hurricane Support Process</a:t>
            </a:r>
          </a:p>
        </p:txBody>
      </p:sp>
      <p:sp>
        <p:nvSpPr>
          <p:cNvPr id="335881" name="Text Box 9"/>
          <p:cNvSpPr txBox="1">
            <a:spLocks noChangeArrowheads="1"/>
          </p:cNvSpPr>
          <p:nvPr/>
        </p:nvSpPr>
        <p:spPr bwMode="auto">
          <a:xfrm>
            <a:off x="0" y="4573113"/>
            <a:ext cx="7041078" cy="1200329"/>
          </a:xfrm>
          <a:prstGeom prst="rect">
            <a:avLst/>
          </a:prstGeom>
          <a:noFill/>
          <a:ln w="9525">
            <a:noFill/>
            <a:miter lim="800000"/>
            <a:headEnd/>
            <a:tailEnd/>
          </a:ln>
          <a:effectLst/>
        </p:spPr>
        <p:txBody>
          <a:bodyPr wrap="square">
            <a:spAutoFit/>
          </a:bodyPr>
          <a:lstStyle/>
          <a:p>
            <a:pPr lvl="1" algn="l">
              <a:spcBef>
                <a:spcPts val="0"/>
              </a:spcBef>
              <a:buFontTx/>
              <a:buChar char="•"/>
            </a:pPr>
            <a:r>
              <a:rPr lang="en-US" b="1" dirty="0" smtClean="0"/>
              <a:t>  45</a:t>
            </a:r>
            <a:r>
              <a:rPr lang="en-US" b="1" baseline="30000" dirty="0" smtClean="0"/>
              <a:t>th</a:t>
            </a:r>
            <a:r>
              <a:rPr lang="en-US" b="1" dirty="0" smtClean="0"/>
              <a:t> Space Wing Commander and KSC Center</a:t>
            </a:r>
          </a:p>
          <a:p>
            <a:pPr lvl="1" algn="l">
              <a:spcBef>
                <a:spcPts val="0"/>
              </a:spcBef>
            </a:pPr>
            <a:r>
              <a:rPr lang="en-US" b="1" dirty="0"/>
              <a:t> </a:t>
            </a:r>
            <a:r>
              <a:rPr lang="en-US" b="1" dirty="0" smtClean="0"/>
              <a:t>  Director Declare Hurricane Condition </a:t>
            </a:r>
          </a:p>
          <a:p>
            <a:pPr lvl="1" algn="l">
              <a:spcBef>
                <a:spcPts val="0"/>
              </a:spcBef>
            </a:pPr>
            <a:r>
              <a:rPr lang="en-US" b="1" dirty="0"/>
              <a:t> </a:t>
            </a:r>
            <a:r>
              <a:rPr lang="en-US" b="1" dirty="0" smtClean="0"/>
              <a:t>  (HURCON) if </a:t>
            </a:r>
            <a:r>
              <a:rPr lang="en-US" b="1" dirty="0"/>
              <a:t>Necessary</a:t>
            </a:r>
          </a:p>
        </p:txBody>
      </p:sp>
      <p:sp>
        <p:nvSpPr>
          <p:cNvPr id="335876" name="Text Box 4"/>
          <p:cNvSpPr txBox="1">
            <a:spLocks noChangeArrowheads="1"/>
          </p:cNvSpPr>
          <p:nvPr/>
        </p:nvSpPr>
        <p:spPr bwMode="auto">
          <a:xfrm>
            <a:off x="0" y="1703195"/>
            <a:ext cx="6706202" cy="2862322"/>
          </a:xfrm>
          <a:prstGeom prst="rect">
            <a:avLst/>
          </a:prstGeom>
          <a:noFill/>
          <a:ln w="9525">
            <a:noFill/>
            <a:miter lim="800000"/>
            <a:headEnd/>
            <a:tailEnd/>
          </a:ln>
          <a:effectLst/>
        </p:spPr>
        <p:txBody>
          <a:bodyPr wrap="square">
            <a:spAutoFit/>
          </a:bodyPr>
          <a:lstStyle/>
          <a:p>
            <a:pPr algn="l">
              <a:spcBef>
                <a:spcPct val="50000"/>
              </a:spcBef>
              <a:buFontTx/>
              <a:buChar char="•"/>
            </a:pPr>
            <a:r>
              <a:rPr lang="en-US" b="1" dirty="0"/>
              <a:t>  Tropical Cyclone Develops – 45 WS Monitors</a:t>
            </a:r>
          </a:p>
          <a:p>
            <a:pPr lvl="1" algn="l">
              <a:spcBef>
                <a:spcPct val="50000"/>
              </a:spcBef>
              <a:buFontTx/>
              <a:buChar char="•"/>
            </a:pPr>
            <a:r>
              <a:rPr lang="en-US" b="1" dirty="0"/>
              <a:t>  Listen to National Hurricane </a:t>
            </a:r>
            <a:r>
              <a:rPr lang="en-US" b="1" dirty="0" smtClean="0"/>
              <a:t>Center</a:t>
            </a:r>
          </a:p>
          <a:p>
            <a:pPr lvl="1" algn="l">
              <a:spcBef>
                <a:spcPts val="0"/>
              </a:spcBef>
            </a:pPr>
            <a:r>
              <a:rPr lang="en-US" b="1" dirty="0" smtClean="0"/>
              <a:t>    Conference </a:t>
            </a:r>
            <a:r>
              <a:rPr lang="en-US" b="1" dirty="0"/>
              <a:t>Calls</a:t>
            </a:r>
          </a:p>
          <a:p>
            <a:pPr lvl="1" algn="l">
              <a:spcBef>
                <a:spcPct val="50000"/>
              </a:spcBef>
              <a:buFontTx/>
              <a:buChar char="•"/>
            </a:pPr>
            <a:r>
              <a:rPr lang="en-US" b="1" dirty="0"/>
              <a:t>  Send NHC Advisories to Customers </a:t>
            </a:r>
          </a:p>
          <a:p>
            <a:pPr lvl="1" algn="l">
              <a:spcBef>
                <a:spcPct val="50000"/>
              </a:spcBef>
              <a:buFontTx/>
              <a:buChar char="•"/>
            </a:pPr>
            <a:r>
              <a:rPr lang="en-US" b="1" dirty="0"/>
              <a:t>  Launch Weather Officers Provide Briefings </a:t>
            </a:r>
            <a:endParaRPr lang="en-US" b="1" dirty="0" smtClean="0"/>
          </a:p>
          <a:p>
            <a:pPr lvl="1" algn="l">
              <a:spcBef>
                <a:spcPts val="0"/>
              </a:spcBef>
            </a:pPr>
            <a:r>
              <a:rPr lang="en-US" b="1" dirty="0"/>
              <a:t> </a:t>
            </a:r>
            <a:r>
              <a:rPr lang="en-US" b="1" dirty="0" smtClean="0"/>
              <a:t>  to </a:t>
            </a:r>
            <a:r>
              <a:rPr lang="en-US" b="1" dirty="0"/>
              <a:t>Launch </a:t>
            </a:r>
            <a:r>
              <a:rPr lang="en-US" b="1" dirty="0" smtClean="0"/>
              <a:t>Customers</a:t>
            </a:r>
            <a:endParaRPr lang="en-US" b="1"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80300" y="1075038"/>
            <a:ext cx="4711700" cy="5071762"/>
          </a:xfrm>
          <a:prstGeom prst="rect">
            <a:avLst/>
          </a:prstGeom>
          <a:ln>
            <a:solidFill>
              <a:schemeClr val="tx1"/>
            </a:solidFill>
          </a:ln>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80301" y="6146800"/>
            <a:ext cx="4699000" cy="708454"/>
          </a:xfrm>
          <a:prstGeom prst="rect">
            <a:avLst/>
          </a:prstGeom>
          <a:ln>
            <a:solidFill>
              <a:schemeClr val="tx1"/>
            </a:solidFill>
          </a:ln>
        </p:spPr>
      </p:pic>
    </p:spTree>
    <p:extLst>
      <p:ext uri="{BB962C8B-B14F-4D97-AF65-F5344CB8AC3E}">
        <p14:creationId xmlns:p14="http://schemas.microsoft.com/office/powerpoint/2010/main" val="99646492"/>
      </p:ext>
    </p:extLst>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1" r="-324"/>
          <a:stretch/>
        </p:blipFill>
        <p:spPr>
          <a:xfrm>
            <a:off x="0" y="1062876"/>
            <a:ext cx="7261347" cy="5795124"/>
          </a:xfrm>
          <a:prstGeom prst="rect">
            <a:avLst/>
          </a:prstGeom>
          <a:ln>
            <a:solidFill>
              <a:schemeClr val="tx1"/>
            </a:solidFill>
          </a:ln>
        </p:spPr>
      </p:pic>
      <p:sp>
        <p:nvSpPr>
          <p:cNvPr id="3" name="Rectangle 31"/>
          <p:cNvSpPr>
            <a:spLocks noChangeArrowheads="1"/>
          </p:cNvSpPr>
          <p:nvPr/>
        </p:nvSpPr>
        <p:spPr bwMode="auto">
          <a:xfrm>
            <a:off x="2590337" y="257543"/>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a:t>Hurricane Matthew, </a:t>
            </a:r>
            <a:r>
              <a:rPr lang="en-US" sz="3200" b="1" i="1" dirty="0" smtClean="0"/>
              <a:t>Category 4, 5 </a:t>
            </a:r>
            <a:r>
              <a:rPr lang="en-US" sz="3200" b="1" i="1" dirty="0"/>
              <a:t>October</a:t>
            </a:r>
            <a:endParaRPr lang="en-US" i="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3903" y="1767017"/>
            <a:ext cx="6425933" cy="4285650"/>
          </a:xfrm>
          <a:prstGeom prst="rect">
            <a:avLst/>
          </a:prstGeom>
          <a:ln>
            <a:solidFill>
              <a:schemeClr val="tx1"/>
            </a:solidFill>
          </a:ln>
        </p:spPr>
      </p:pic>
      <p:pic>
        <p:nvPicPr>
          <p:cNvPr id="5" name="Picture 33" descr="45WSMALL"/>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extLst>
      <p:ext uri="{BB962C8B-B14F-4D97-AF65-F5344CB8AC3E}">
        <p14:creationId xmlns:p14="http://schemas.microsoft.com/office/powerpoint/2010/main" val="3153844113"/>
      </p:ext>
    </p:extLst>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2525943" y="251576"/>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a:t>Hurricane Matthew, </a:t>
            </a:r>
            <a:r>
              <a:rPr lang="en-US" sz="3200" b="1" i="1" dirty="0" smtClean="0"/>
              <a:t>Category </a:t>
            </a:r>
            <a:r>
              <a:rPr lang="en-US" sz="3200" b="1" i="1" dirty="0"/>
              <a:t>3, 7 October</a:t>
            </a:r>
            <a:endParaRPr lang="en-US" i="1"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37737"/>
            <a:ext cx="7275329" cy="5820263"/>
          </a:xfrm>
          <a:prstGeom prst="rect">
            <a:avLst/>
          </a:prstGeom>
          <a:ln>
            <a:solidFill>
              <a:srgbClr val="000000"/>
            </a:solidFill>
          </a:ln>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633" y="1037737"/>
            <a:ext cx="6788001" cy="5820263"/>
          </a:xfrm>
          <a:prstGeom prst="rect">
            <a:avLst/>
          </a:prstGeom>
          <a:ln>
            <a:solidFill>
              <a:schemeClr val="tx1"/>
            </a:solidFill>
          </a:ln>
        </p:spPr>
      </p:pic>
      <p:pic>
        <p:nvPicPr>
          <p:cNvPr id="6" name="Picture 33" descr="45WSMALL"/>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4475" y="47625"/>
            <a:ext cx="1355725" cy="1476375"/>
          </a:xfrm>
          <a:prstGeom prst="rect">
            <a:avLst/>
          </a:prstGeom>
          <a:noFill/>
          <a:ln w="9525">
            <a:noFill/>
            <a:miter lim="800000"/>
            <a:headEnd/>
            <a:tailEnd/>
          </a:ln>
        </p:spPr>
      </p:pic>
    </p:spTree>
    <p:extLst>
      <p:ext uri="{BB962C8B-B14F-4D97-AF65-F5344CB8AC3E}">
        <p14:creationId xmlns:p14="http://schemas.microsoft.com/office/powerpoint/2010/main" val="3014311251"/>
      </p:ext>
    </p:extLst>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2500185" y="209551"/>
            <a:ext cx="8015416" cy="582211"/>
          </a:xfrm>
          <a:prstGeom prst="rect">
            <a:avLst/>
          </a:prstGeom>
          <a:noFill/>
          <a:ln w="12700">
            <a:noFill/>
            <a:miter lim="800000"/>
            <a:headEnd/>
            <a:tailEnd/>
          </a:ln>
        </p:spPr>
        <p:txBody>
          <a:bodyPr wrap="square" lIns="90488" tIns="44450" rIns="90488" bIns="44450">
            <a:spAutoFit/>
          </a:bodyPr>
          <a:lstStyle/>
          <a:p>
            <a:pPr algn="r"/>
            <a:r>
              <a:rPr lang="en-US" sz="3200" b="1" i="1" dirty="0"/>
              <a:t>Hurricane Matthew, Wind Summary</a:t>
            </a:r>
            <a:endParaRPr lang="en-US" i="1"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3609" y="1028038"/>
            <a:ext cx="7295595" cy="5829962"/>
          </a:xfrm>
          <a:prstGeom prst="rect">
            <a:avLst/>
          </a:prstGeom>
          <a:ln>
            <a:solidFill>
              <a:srgbClr val="000000"/>
            </a:solidFill>
          </a:ln>
        </p:spPr>
      </p:pic>
    </p:spTree>
    <p:extLst>
      <p:ext uri="{BB962C8B-B14F-4D97-AF65-F5344CB8AC3E}">
        <p14:creationId xmlns:p14="http://schemas.microsoft.com/office/powerpoint/2010/main" val="710932640"/>
      </p:ext>
    </p:extLst>
  </p:cSld>
  <p:clrMapOvr>
    <a:masterClrMapping/>
  </p:clrMapOvr>
  <p:transition spd="slow">
    <p:random/>
  </p:transition>
  <p:timing>
    <p:tnLst>
      <p:par>
        <p:cTn id="1" dur="indefinite" restart="never" nodeType="tmRoot"/>
      </p:par>
    </p:tnLst>
  </p:timing>
</p:sld>
</file>

<file path=ppt/theme/theme1.xml><?xml version="1.0" encoding="utf-8"?>
<a:theme xmlns:a="http://schemas.openxmlformats.org/drawingml/2006/main" name="ams">
  <a:themeElements>
    <a:clrScheme name="">
      <a:dk1>
        <a:srgbClr val="414141"/>
      </a:dk1>
      <a:lt1>
        <a:srgbClr val="FFFFFF"/>
      </a:lt1>
      <a:dk2>
        <a:srgbClr val="414141"/>
      </a:dk2>
      <a:lt2>
        <a:srgbClr val="919191"/>
      </a:lt2>
      <a:accent1>
        <a:srgbClr val="618FFD"/>
      </a:accent1>
      <a:accent2>
        <a:srgbClr val="00AE00"/>
      </a:accent2>
      <a:accent3>
        <a:srgbClr val="FFFFFF"/>
      </a:accent3>
      <a:accent4>
        <a:srgbClr val="363636"/>
      </a:accent4>
      <a:accent5>
        <a:srgbClr val="B7C6FE"/>
      </a:accent5>
      <a:accent6>
        <a:srgbClr val="009D00"/>
      </a:accent6>
      <a:hlink>
        <a:srgbClr val="FC0128"/>
      </a:hlink>
      <a:folHlink>
        <a:srgbClr val="CECECE"/>
      </a:folHlink>
    </a:clrScheme>
    <a:fontScheme name="am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am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m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m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m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m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m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m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ms">
  <a:themeElements>
    <a:clrScheme name="">
      <a:dk1>
        <a:srgbClr val="414141"/>
      </a:dk1>
      <a:lt1>
        <a:srgbClr val="FFFFFF"/>
      </a:lt1>
      <a:dk2>
        <a:srgbClr val="414141"/>
      </a:dk2>
      <a:lt2>
        <a:srgbClr val="919191"/>
      </a:lt2>
      <a:accent1>
        <a:srgbClr val="618FFD"/>
      </a:accent1>
      <a:accent2>
        <a:srgbClr val="00AE00"/>
      </a:accent2>
      <a:accent3>
        <a:srgbClr val="FFFFFF"/>
      </a:accent3>
      <a:accent4>
        <a:srgbClr val="363636"/>
      </a:accent4>
      <a:accent5>
        <a:srgbClr val="B7C6FE"/>
      </a:accent5>
      <a:accent6>
        <a:srgbClr val="009D00"/>
      </a:accent6>
      <a:hlink>
        <a:srgbClr val="FC0128"/>
      </a:hlink>
      <a:folHlink>
        <a:srgbClr val="CECECE"/>
      </a:folHlink>
    </a:clrScheme>
    <a:fontScheme name="am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am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m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m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m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m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m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m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b:\ams.ppt</Template>
  <TotalTime>2839</TotalTime>
  <Pages>49</Pages>
  <Words>2016</Words>
  <Application>Microsoft Office PowerPoint</Application>
  <PresentationFormat>Widescreen</PresentationFormat>
  <Paragraphs>196</Paragraphs>
  <Slides>31</Slides>
  <Notes>31</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Times New Roman</vt:lpstr>
      <vt:lpstr>ams</vt:lpstr>
      <vt:lpstr>Custom Design</vt:lpstr>
      <vt:lpstr>1_ams</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45 WS/DOS</dc:creator>
  <cp:lastModifiedBy>boss</cp:lastModifiedBy>
  <cp:revision>602</cp:revision>
  <cp:lastPrinted>2002-01-13T00:18:40Z</cp:lastPrinted>
  <dcterms:created xsi:type="dcterms:W3CDTF">1998-09-26T22:17:08Z</dcterms:created>
  <dcterms:modified xsi:type="dcterms:W3CDTF">2016-11-15T20:44:15Z</dcterms:modified>
</cp:coreProperties>
</file>