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8" r:id="rId3"/>
    <p:sldId id="261" r:id="rId4"/>
    <p:sldId id="318" r:id="rId5"/>
    <p:sldId id="295" r:id="rId6"/>
    <p:sldId id="292" r:id="rId7"/>
    <p:sldId id="316" r:id="rId8"/>
    <p:sldId id="260" r:id="rId9"/>
    <p:sldId id="289" r:id="rId10"/>
    <p:sldId id="290" r:id="rId11"/>
    <p:sldId id="262" r:id="rId12"/>
    <p:sldId id="263" r:id="rId13"/>
    <p:sldId id="314" r:id="rId14"/>
    <p:sldId id="315" r:id="rId15"/>
    <p:sldId id="264" r:id="rId16"/>
    <p:sldId id="265" r:id="rId17"/>
    <p:sldId id="299" r:id="rId18"/>
    <p:sldId id="302" r:id="rId19"/>
    <p:sldId id="300" r:id="rId20"/>
    <p:sldId id="301" r:id="rId21"/>
    <p:sldId id="293" r:id="rId22"/>
    <p:sldId id="266" r:id="rId23"/>
    <p:sldId id="291" r:id="rId24"/>
    <p:sldId id="294" r:id="rId25"/>
    <p:sldId id="267" r:id="rId26"/>
    <p:sldId id="268" r:id="rId27"/>
    <p:sldId id="270" r:id="rId28"/>
    <p:sldId id="271"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51" autoAdjust="0"/>
  </p:normalViewPr>
  <p:slideViewPr>
    <p:cSldViewPr>
      <p:cViewPr>
        <p:scale>
          <a:sx n="76" d="100"/>
          <a:sy n="76" d="100"/>
        </p:scale>
        <p:origin x="-3120" y="-2576"/>
      </p:cViewPr>
      <p:guideLst>
        <p:guide orient="horz" pos="1620"/>
        <p:guide pos="2880"/>
      </p:guideLst>
    </p:cSldViewPr>
  </p:slideViewPr>
  <p:notesTextViewPr>
    <p:cViewPr>
      <p:scale>
        <a:sx n="1" d="1"/>
        <a:sy n="1" d="1"/>
      </p:scale>
      <p:origin x="0" y="0"/>
    </p:cViewPr>
  </p:notesTextViewPr>
  <p:sorterViewPr>
    <p:cViewPr>
      <p:scale>
        <a:sx n="188" d="100"/>
        <a:sy n="18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604CD-F839-4989-A41B-DCFDF2A924EF}" type="datetimeFigureOut">
              <a:rPr lang="en-US" smtClean="0"/>
              <a:t>12/12/16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2467E-6A0B-4393-98C1-A194AE6627BB}" type="slidenum">
              <a:rPr lang="en-US" smtClean="0"/>
              <a:t>‹#›</a:t>
            </a:fld>
            <a:endParaRPr lang="en-US"/>
          </a:p>
        </p:txBody>
      </p:sp>
    </p:spTree>
    <p:extLst>
      <p:ext uri="{BB962C8B-B14F-4D97-AF65-F5344CB8AC3E}">
        <p14:creationId xmlns:p14="http://schemas.microsoft.com/office/powerpoint/2010/main" val="363649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381000" y="687388"/>
            <a:ext cx="6096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endParaRPr lang="en-US" dirty="0"/>
          </a:p>
        </p:txBody>
      </p:sp>
      <p:sp>
        <p:nvSpPr>
          <p:cNvPr id="4" name="Slide Number Placeholder 3"/>
          <p:cNvSpPr>
            <a:spLocks noGrp="1"/>
          </p:cNvSpPr>
          <p:nvPr>
            <p:ph type="sldNum" sz="quarter" idx="10"/>
          </p:nvPr>
        </p:nvSpPr>
        <p:spPr/>
        <p:txBody>
          <a:bodyPr/>
          <a:lstStyle/>
          <a:p>
            <a:fld id="{2BC2467E-6A0B-4393-98C1-A194AE6627BB}" type="slidenum">
              <a:rPr lang="en-US" smtClean="0"/>
              <a:t>20</a:t>
            </a:fld>
            <a:endParaRPr lang="en-US"/>
          </a:p>
        </p:txBody>
      </p:sp>
    </p:spTree>
    <p:extLst>
      <p:ext uri="{BB962C8B-B14F-4D97-AF65-F5344CB8AC3E}">
        <p14:creationId xmlns:p14="http://schemas.microsoft.com/office/powerpoint/2010/main" val="371444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Images made with McIDAS-V</a:t>
            </a:r>
            <a:r>
              <a:rPr lang="en-US" baseline="0" dirty="0" smtClean="0"/>
              <a:t> by M. Gunshor, using a ‘square root’ enhancement. </a:t>
            </a:r>
            <a:r>
              <a:rPr lang="en-US" sz="1200" dirty="0" err="1" smtClean="0">
                <a:solidFill>
                  <a:srgbClr val="FFFFFF"/>
                </a:solidFill>
              </a:rPr>
              <a:t>McIDAS</a:t>
            </a:r>
            <a:r>
              <a:rPr lang="en-US" sz="1200" dirty="0" smtClean="0">
                <a:solidFill>
                  <a:srgbClr val="FFFFFF"/>
                </a:solidFill>
              </a:rPr>
              <a:t>-V</a:t>
            </a:r>
          </a:p>
          <a:p>
            <a:endParaRPr lang="en-US" dirty="0"/>
          </a:p>
        </p:txBody>
      </p:sp>
      <p:sp>
        <p:nvSpPr>
          <p:cNvPr id="4" name="Slide Number Placeholder 3"/>
          <p:cNvSpPr>
            <a:spLocks noGrp="1"/>
          </p:cNvSpPr>
          <p:nvPr>
            <p:ph type="sldNum" sz="quarter" idx="10"/>
          </p:nvPr>
        </p:nvSpPr>
        <p:spPr/>
        <p:txBody>
          <a:bodyPr/>
          <a:lstStyle/>
          <a:p>
            <a:fld id="{F9EEB9BE-D27A-4423-AC35-A0019CC72678}"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81755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22</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extLst>
      <p:ext uri="{BB962C8B-B14F-4D97-AF65-F5344CB8AC3E}">
        <p14:creationId xmlns:p14="http://schemas.microsoft.com/office/powerpoint/2010/main" val="407803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native projection. </a:t>
            </a:r>
            <a:r>
              <a:rPr lang="en-US" dirty="0" smtClean="0">
                <a:solidFill>
                  <a:schemeClr val="bg1"/>
                </a:solidFill>
              </a:rPr>
              <a:t>Both images are from July 7, 2015 at approximately 0330 UTC.</a:t>
            </a:r>
          </a:p>
          <a:p>
            <a:endParaRPr lang="en-US" dirty="0"/>
          </a:p>
        </p:txBody>
      </p:sp>
      <p:sp>
        <p:nvSpPr>
          <p:cNvPr id="4" name="Slide Number Placeholder 3"/>
          <p:cNvSpPr>
            <a:spLocks noGrp="1"/>
          </p:cNvSpPr>
          <p:nvPr>
            <p:ph type="sldNum" sz="quarter" idx="10"/>
          </p:nvPr>
        </p:nvSpPr>
        <p:spPr/>
        <p:txBody>
          <a:bodyPr/>
          <a:lstStyle/>
          <a:p>
            <a:fld id="{2BC2467E-6A0B-4393-98C1-A194AE6627BB}" type="slidenum">
              <a:rPr lang="en-US" smtClean="0"/>
              <a:t>23</a:t>
            </a:fld>
            <a:endParaRPr lang="en-US"/>
          </a:p>
        </p:txBody>
      </p:sp>
    </p:spTree>
    <p:extLst>
      <p:ext uri="{BB962C8B-B14F-4D97-AF65-F5344CB8AC3E}">
        <p14:creationId xmlns:p14="http://schemas.microsoft.com/office/powerpoint/2010/main" val="77039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MTSAT vs AHI (Spatial)  Plume is volcanic ash</a:t>
            </a:r>
            <a:r>
              <a:rPr lang="en-US" baseline="0" dirty="0" smtClean="0"/>
              <a:t> from </a:t>
            </a:r>
            <a:r>
              <a:rPr lang="en-US" baseline="0" dirty="0" err="1" smtClean="0"/>
              <a:t>Rinjani</a:t>
            </a:r>
            <a:r>
              <a:rPr lang="en-US" baseline="0" dirty="0" smtClean="0"/>
              <a:t>. Data from JMA, via STAR and the SSEC </a:t>
            </a:r>
            <a:r>
              <a:rPr lang="en-US" baseline="0" smtClean="0"/>
              <a:t>Data Center.</a:t>
            </a:r>
            <a:endParaRPr lang="en-US"/>
          </a:p>
        </p:txBody>
      </p:sp>
      <p:sp>
        <p:nvSpPr>
          <p:cNvPr id="4" name="Slide Number Placeholder 3"/>
          <p:cNvSpPr>
            <a:spLocks noGrp="1"/>
          </p:cNvSpPr>
          <p:nvPr>
            <p:ph type="sldNum" sz="quarter" idx="10"/>
          </p:nvPr>
        </p:nvSpPr>
        <p:spPr/>
        <p:txBody>
          <a:bodyPr/>
          <a:lstStyle/>
          <a:p>
            <a:fld id="{65184CFC-68E3-4B8D-8F6D-A57A92622A5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98430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1430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DOE-4</a:t>
            </a:r>
            <a:endParaRPr lang="en-US" dirty="0"/>
          </a:p>
        </p:txBody>
      </p:sp>
      <p:sp>
        <p:nvSpPr>
          <p:cNvPr id="4" name="Slide Number Placeholder 3"/>
          <p:cNvSpPr>
            <a:spLocks noGrp="1"/>
          </p:cNvSpPr>
          <p:nvPr>
            <p:ph type="sldNum" sz="quarter" idx="10"/>
          </p:nvPr>
        </p:nvSpPr>
        <p:spPr/>
        <p:txBody>
          <a:bodyPr/>
          <a:lstStyle/>
          <a:p>
            <a:fld id="{2BC2467E-6A0B-4393-98C1-A194AE6627BB}" type="slidenum">
              <a:rPr lang="en-US" smtClean="0"/>
              <a:t>28</a:t>
            </a:fld>
            <a:endParaRPr lang="en-US"/>
          </a:p>
        </p:txBody>
      </p:sp>
    </p:spTree>
    <p:extLst>
      <p:ext uri="{BB962C8B-B14F-4D97-AF65-F5344CB8AC3E}">
        <p14:creationId xmlns:p14="http://schemas.microsoft.com/office/powerpoint/2010/main" val="89218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52FAD-189C-4E91-B8E0-0E0791AA3FC5}" type="slidenum">
              <a:rPr lang="en-US">
                <a:solidFill>
                  <a:prstClr val="black"/>
                </a:solidFill>
              </a:rPr>
              <a:pPr/>
              <a:t>4</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Template footer obscured. </a:t>
            </a:r>
            <a:r>
              <a:rPr lang="en-US" b="1"/>
              <a:t>Fixed.</a:t>
            </a:r>
          </a:p>
          <a:p>
            <a:endParaRPr lang="en-US" b="1"/>
          </a:p>
          <a:p>
            <a:r>
              <a:rPr lang="en-US"/>
              <a:t>Estimate during mid-2010.</a:t>
            </a:r>
          </a:p>
        </p:txBody>
      </p:sp>
    </p:spTree>
    <p:extLst>
      <p:ext uri="{BB962C8B-B14F-4D97-AF65-F5344CB8AC3E}">
        <p14:creationId xmlns:p14="http://schemas.microsoft.com/office/powerpoint/2010/main" val="317760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8712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a:t>
            </a:r>
            <a:endParaRPr lang="en-US" dirty="0"/>
          </a:p>
        </p:txBody>
      </p:sp>
      <p:sp>
        <p:nvSpPr>
          <p:cNvPr id="4" name="Slide Number Placeholder 3"/>
          <p:cNvSpPr>
            <a:spLocks noGrp="1"/>
          </p:cNvSpPr>
          <p:nvPr>
            <p:ph type="sldNum" sz="quarter" idx="10"/>
          </p:nvPr>
        </p:nvSpPr>
        <p:spPr/>
        <p:txBody>
          <a:bodyPr/>
          <a:lstStyle/>
          <a:p>
            <a:fld id="{2BC2467E-6A0B-4393-98C1-A194AE6627BB}" type="slidenum">
              <a:rPr lang="en-US" smtClean="0"/>
              <a:t>7</a:t>
            </a:fld>
            <a:endParaRPr lang="en-US"/>
          </a:p>
        </p:txBody>
      </p:sp>
    </p:spTree>
    <p:extLst>
      <p:ext uri="{BB962C8B-B14F-4D97-AF65-F5344CB8AC3E}">
        <p14:creationId xmlns:p14="http://schemas.microsoft.com/office/powerpoint/2010/main" val="155512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7761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1949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endParaRPr lang="en-US" dirty="0"/>
          </a:p>
        </p:txBody>
      </p:sp>
      <p:sp>
        <p:nvSpPr>
          <p:cNvPr id="4" name="Slide Number Placeholder 3"/>
          <p:cNvSpPr>
            <a:spLocks noGrp="1"/>
          </p:cNvSpPr>
          <p:nvPr>
            <p:ph type="sldNum" sz="quarter" idx="10"/>
          </p:nvPr>
        </p:nvSpPr>
        <p:spPr/>
        <p:txBody>
          <a:bodyPr/>
          <a:lstStyle/>
          <a:p>
            <a:fld id="{2BC2467E-6A0B-4393-98C1-A194AE6627BB}" type="slidenum">
              <a:rPr lang="en-US" smtClean="0"/>
              <a:t>15</a:t>
            </a:fld>
            <a:endParaRPr lang="en-US"/>
          </a:p>
        </p:txBody>
      </p:sp>
    </p:spTree>
    <p:extLst>
      <p:ext uri="{BB962C8B-B14F-4D97-AF65-F5344CB8AC3E}">
        <p14:creationId xmlns:p14="http://schemas.microsoft.com/office/powerpoint/2010/main" val="249528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188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2909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91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02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2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6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29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07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40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1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29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3439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154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1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66675" y="666750"/>
            <a:ext cx="90011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a:t>
            </a:r>
            <a:r>
              <a:rPr lang="en-US" sz="4000" dirty="0" smtClean="0">
                <a:solidFill>
                  <a:srgbClr val="FFFF00"/>
                </a:solidFill>
                <a:latin typeface="Arial Unicode MS" pitchFamily="34" charset="-128"/>
                <a:cs typeface="Times New Roman" pitchFamily="18" charset="0"/>
              </a:rPr>
              <a:t>Advanced Baseline Imager (ABI) on the GOES-R Series</a:t>
            </a:r>
          </a:p>
        </p:txBody>
      </p:sp>
      <p:sp>
        <p:nvSpPr>
          <p:cNvPr id="101379" name="Text Box 3"/>
          <p:cNvSpPr txBox="1">
            <a:spLocks noChangeArrowheads="1"/>
          </p:cNvSpPr>
          <p:nvPr/>
        </p:nvSpPr>
        <p:spPr bwMode="auto">
          <a:xfrm>
            <a:off x="609600" y="2038350"/>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smtClean="0">
                <a:solidFill>
                  <a:srgbClr val="FFFFFF"/>
                </a:solidFill>
                <a:latin typeface="Arial Unicode MS" pitchFamily="34" charset="-128"/>
              </a:rPr>
              <a:t>) (“</a:t>
            </a:r>
            <a:r>
              <a:rPr lang="en-US" sz="2000" b="1" dirty="0" err="1" smtClean="0">
                <a:solidFill>
                  <a:srgbClr val="FFFFFF"/>
                </a:solidFill>
                <a:latin typeface="Arial Unicode MS" pitchFamily="34" charset="-128"/>
              </a:rPr>
              <a:t>GOESguy</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 WI</a:t>
            </a:r>
          </a:p>
          <a:p>
            <a:pPr marL="0" lvl="1" algn="ctr" fontAlgn="base">
              <a:spcBef>
                <a:spcPct val="50000"/>
              </a:spcBef>
              <a:spcAft>
                <a:spcPct val="0"/>
              </a:spcAft>
            </a:pPr>
            <a:r>
              <a:rPr lang="en-US" sz="2000" b="1" dirty="0" smtClean="0">
                <a:solidFill>
                  <a:srgbClr val="FFFFFF"/>
                </a:solidFill>
                <a:latin typeface="Arial Unicode MS" pitchFamily="34" charset="-128"/>
              </a:rPr>
              <a:t>Plus many, many more…</a:t>
            </a:r>
            <a:endParaRPr lang="en-US" sz="2000" b="1" dirty="0">
              <a:solidFill>
                <a:srgbClr val="FFFFFF"/>
              </a:solidFill>
              <a:latin typeface="Arial Unicode MS" pitchFamily="34" charset="-128"/>
            </a:endParaRPr>
          </a:p>
        </p:txBody>
      </p:sp>
      <p:sp>
        <p:nvSpPr>
          <p:cNvPr id="101380" name="Text Box 5"/>
          <p:cNvSpPr txBox="1">
            <a:spLocks noChangeArrowheads="1"/>
          </p:cNvSpPr>
          <p:nvPr/>
        </p:nvSpPr>
        <p:spPr bwMode="auto">
          <a:xfrm>
            <a:off x="8023809" y="4933950"/>
            <a:ext cx="8915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dirty="0">
                <a:solidFill>
                  <a:srgbClr val="000000"/>
                </a:solidFill>
                <a:latin typeface="Times New Roman" pitchFamily="18" charset="0"/>
              </a:rPr>
              <a:t>UW-Madison</a:t>
            </a:r>
            <a:endParaRPr lang="en-US" sz="800" dirty="0">
              <a:solidFill>
                <a:srgbClr val="000000"/>
              </a:solidFill>
              <a:latin typeface="Times New Roman" pitchFamily="18" charset="0"/>
            </a:endParaRPr>
          </a:p>
        </p:txBody>
      </p:sp>
      <p:sp>
        <p:nvSpPr>
          <p:cNvPr id="101381" name="Text Box 6"/>
          <p:cNvSpPr txBox="1">
            <a:spLocks noChangeArrowheads="1"/>
          </p:cNvSpPr>
          <p:nvPr/>
        </p:nvSpPr>
        <p:spPr bwMode="auto">
          <a:xfrm>
            <a:off x="3200400" y="4313932"/>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Teachers Workshop</a:t>
            </a:r>
          </a:p>
          <a:p>
            <a:pPr algn="ctr" eaLnBrk="1" fontAlgn="base" hangingPunct="1">
              <a:spcBef>
                <a:spcPct val="0"/>
              </a:spcBef>
              <a:spcAft>
                <a:spcPct val="0"/>
              </a:spcAft>
            </a:pPr>
            <a:r>
              <a:rPr lang="en-US" sz="1600" b="1" dirty="0" smtClean="0">
                <a:solidFill>
                  <a:srgbClr val="FFFFFF"/>
                </a:solidFill>
              </a:rPr>
              <a:t>Cape Canaveral, FL</a:t>
            </a:r>
          </a:p>
          <a:p>
            <a:pPr algn="ctr" eaLnBrk="1" fontAlgn="base" hangingPunct="1">
              <a:spcBef>
                <a:spcPct val="0"/>
              </a:spcBef>
              <a:spcAft>
                <a:spcPct val="0"/>
              </a:spcAft>
            </a:pPr>
            <a:r>
              <a:rPr lang="en-US" sz="1600" b="1" dirty="0" smtClean="0">
                <a:solidFill>
                  <a:srgbClr val="FFFFFF"/>
                </a:solidFill>
              </a:rPr>
              <a:t>November 2016</a:t>
            </a:r>
            <a:endParaRPr lang="en-US" sz="1600" b="1" dirty="0">
              <a:solidFill>
                <a:srgbClr val="FFFFFF"/>
              </a:solidFill>
            </a:endParaRPr>
          </a:p>
          <a:p>
            <a:pPr algn="ctr" eaLnBrk="1" fontAlgn="base" hangingPunct="1">
              <a:spcBef>
                <a:spcPct val="0"/>
              </a:spcBef>
              <a:spcAft>
                <a:spcPct val="0"/>
              </a:spcAft>
            </a:pP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 y="114300"/>
            <a:ext cx="3200400"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965" y="4218811"/>
            <a:ext cx="1020033" cy="714375"/>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0673" y="57150"/>
            <a:ext cx="956652" cy="622936"/>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257550"/>
            <a:ext cx="2060595" cy="1885951"/>
          </a:xfrm>
          <a:prstGeom prst="rect">
            <a:avLst/>
          </a:prstGeom>
          <a:ln>
            <a:solidFill>
              <a:schemeClr val="tx1"/>
            </a:solidFill>
          </a:ln>
        </p:spPr>
      </p:pic>
    </p:spTree>
    <p:extLst>
      <p:ext uri="{BB962C8B-B14F-4D97-AF65-F5344CB8AC3E}">
        <p14:creationId xmlns:p14="http://schemas.microsoft.com/office/powerpoint/2010/main" val="33658204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714917444"/>
              </p:ext>
            </p:extLst>
          </p:nvPr>
        </p:nvGraphicFramePr>
        <p:xfrm>
          <a:off x="1371600" y="742950"/>
          <a:ext cx="6400800" cy="3850869"/>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xmlns="" val="20000"/>
                    </a:ext>
                  </a:extLst>
                </a:gridCol>
                <a:gridCol w="927945">
                  <a:extLst>
                    <a:ext uri="{9D8B030D-6E8A-4147-A177-3AD203B41FA5}">
                      <a16:colId xmlns:a16="http://schemas.microsoft.com/office/drawing/2014/main" xmlns="" val="20001"/>
                    </a:ext>
                  </a:extLst>
                </a:gridCol>
                <a:gridCol w="1826912">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1771650">
                  <a:extLst>
                    <a:ext uri="{9D8B030D-6E8A-4147-A177-3AD203B41FA5}">
                      <a16:colId xmlns:a16="http://schemas.microsoft.com/office/drawing/2014/main" xmlns=""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xmlns="" val="10000"/>
                  </a:ext>
                </a:extLst>
              </a:tr>
              <a:tr h="280460">
                <a:tc>
                  <a:txBody>
                    <a:bodyPr/>
                    <a:lstStyle/>
                    <a:p>
                      <a:pPr marL="0" marR="0" algn="ctr">
                        <a:lnSpc>
                          <a:spcPct val="150000"/>
                        </a:lnSpc>
                        <a:spcBef>
                          <a:spcPts val="0"/>
                        </a:spcBef>
                        <a:spcAft>
                          <a:spcPts val="0"/>
                        </a:spcAft>
                      </a:pPr>
                      <a:r>
                        <a:rPr lang="en-US" sz="1100" kern="600" dirty="0">
                          <a:effectLst/>
                        </a:rPr>
                        <a:t>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3.90</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3.80 - 3.99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“Shortwave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1"/>
                  </a:ext>
                </a:extLst>
              </a:tr>
              <a:tr h="280460">
                <a:tc>
                  <a:txBody>
                    <a:bodyPr/>
                    <a:lstStyle/>
                    <a:p>
                      <a:pPr marL="0" marR="0" algn="ctr">
                        <a:lnSpc>
                          <a:spcPct val="150000"/>
                        </a:lnSpc>
                        <a:spcBef>
                          <a:spcPts val="0"/>
                        </a:spcBef>
                        <a:spcAft>
                          <a:spcPts val="0"/>
                        </a:spcAft>
                      </a:pPr>
                      <a:r>
                        <a:rPr lang="en-US" sz="1100" kern="600" dirty="0">
                          <a:effectLst/>
                        </a:rPr>
                        <a:t>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6.19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5.79 - 6.59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“Upper-level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02"/>
                  </a:ext>
                </a:extLst>
              </a:tr>
              <a:tr h="280460">
                <a:tc>
                  <a:txBody>
                    <a:bodyPr/>
                    <a:lstStyle/>
                    <a:p>
                      <a:pPr marL="0" marR="0" algn="ctr">
                        <a:lnSpc>
                          <a:spcPct val="150000"/>
                        </a:lnSpc>
                        <a:spcBef>
                          <a:spcPts val="0"/>
                        </a:spcBef>
                        <a:spcAft>
                          <a:spcPts val="0"/>
                        </a:spcAft>
                      </a:pPr>
                      <a:r>
                        <a:rPr lang="en-US" sz="1100" kern="600">
                          <a:effectLst/>
                        </a:rPr>
                        <a:t>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6.93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6.72 - 7.14</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“Mid-Level Water Vapor”</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3"/>
                  </a:ext>
                </a:extLst>
              </a:tr>
              <a:tr h="520490">
                <a:tc>
                  <a:txBody>
                    <a:bodyPr/>
                    <a:lstStyle/>
                    <a:p>
                      <a:pPr marL="0" marR="0" algn="ctr">
                        <a:lnSpc>
                          <a:spcPct val="150000"/>
                        </a:lnSpc>
                        <a:spcBef>
                          <a:spcPts val="0"/>
                        </a:spcBef>
                        <a:spcAft>
                          <a:spcPts val="0"/>
                        </a:spcAft>
                      </a:pPr>
                      <a:r>
                        <a:rPr lang="en-US" sz="1100" kern="600" dirty="0">
                          <a:effectLst/>
                        </a:rPr>
                        <a:t>10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7.34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7.24 - 7.43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“Lower/Mid-level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04"/>
                  </a:ext>
                </a:extLst>
              </a:tr>
              <a:tr h="280460">
                <a:tc>
                  <a:txBody>
                    <a:bodyPr/>
                    <a:lstStyle/>
                    <a:p>
                      <a:pPr marL="0" marR="0" algn="ctr">
                        <a:lnSpc>
                          <a:spcPct val="150000"/>
                        </a:lnSpc>
                        <a:spcBef>
                          <a:spcPts val="0"/>
                        </a:spcBef>
                        <a:spcAft>
                          <a:spcPts val="0"/>
                        </a:spcAft>
                      </a:pPr>
                      <a:r>
                        <a:rPr lang="en-US" sz="1100" kern="600">
                          <a:effectLst/>
                        </a:rPr>
                        <a:t>11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8.44</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8.23 - 8.66</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“Cloud-top Phase”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5"/>
                  </a:ext>
                </a:extLst>
              </a:tr>
              <a:tr h="280460">
                <a:tc>
                  <a:txBody>
                    <a:bodyPr/>
                    <a:lstStyle/>
                    <a:p>
                      <a:pPr marL="0" marR="0" algn="ctr">
                        <a:lnSpc>
                          <a:spcPct val="150000"/>
                        </a:lnSpc>
                        <a:spcBef>
                          <a:spcPts val="0"/>
                        </a:spcBef>
                        <a:spcAft>
                          <a:spcPts val="0"/>
                        </a:spcAft>
                      </a:pPr>
                      <a:r>
                        <a:rPr lang="en-US" sz="1100" kern="600" dirty="0">
                          <a:effectLst/>
                        </a:rPr>
                        <a:t>12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9.61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9.42 - 9.80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“Ozone”</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06"/>
                  </a:ext>
                </a:extLst>
              </a:tr>
              <a:tr h="280460">
                <a:tc>
                  <a:txBody>
                    <a:bodyPr/>
                    <a:lstStyle/>
                    <a:p>
                      <a:pPr marL="0" marR="0" algn="ctr">
                        <a:lnSpc>
                          <a:spcPct val="150000"/>
                        </a:lnSpc>
                        <a:spcBef>
                          <a:spcPts val="0"/>
                        </a:spcBef>
                        <a:spcAft>
                          <a:spcPts val="0"/>
                        </a:spcAft>
                      </a:pPr>
                      <a:r>
                        <a:rPr lang="en-US" sz="1100" kern="600">
                          <a:effectLst/>
                        </a:rPr>
                        <a:t>13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10.33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10.18 - 10.48</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“Clean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7"/>
                  </a:ext>
                </a:extLst>
              </a:tr>
              <a:tr h="280460">
                <a:tc>
                  <a:txBody>
                    <a:bodyPr/>
                    <a:lstStyle/>
                    <a:p>
                      <a:pPr marL="0" marR="0" algn="ctr">
                        <a:lnSpc>
                          <a:spcPct val="150000"/>
                        </a:lnSpc>
                        <a:spcBef>
                          <a:spcPts val="0"/>
                        </a:spcBef>
                        <a:spcAft>
                          <a:spcPts val="0"/>
                        </a:spcAft>
                      </a:pPr>
                      <a:r>
                        <a:rPr lang="en-US" sz="1100" kern="600" dirty="0">
                          <a:effectLst/>
                        </a:rPr>
                        <a:t>14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11.21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10.82 - 11.60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“Longwave window”</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08"/>
                  </a:ext>
                </a:extLst>
              </a:tr>
              <a:tr h="280460">
                <a:tc>
                  <a:txBody>
                    <a:bodyPr/>
                    <a:lstStyle/>
                    <a:p>
                      <a:pPr marL="0" marR="0" algn="ctr">
                        <a:lnSpc>
                          <a:spcPct val="150000"/>
                        </a:lnSpc>
                        <a:spcBef>
                          <a:spcPts val="0"/>
                        </a:spcBef>
                        <a:spcAft>
                          <a:spcPts val="0"/>
                        </a:spcAft>
                      </a:pPr>
                      <a:r>
                        <a:rPr lang="en-US" sz="1100" kern="600">
                          <a:effectLst/>
                        </a:rPr>
                        <a:t>15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12.29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11.83 - 12.75</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“Dirty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9"/>
                  </a:ext>
                </a:extLst>
              </a:tr>
              <a:tr h="280460">
                <a:tc>
                  <a:txBody>
                    <a:bodyPr/>
                    <a:lstStyle/>
                    <a:p>
                      <a:pPr marL="0" marR="0" algn="ctr">
                        <a:lnSpc>
                          <a:spcPct val="150000"/>
                        </a:lnSpc>
                        <a:spcBef>
                          <a:spcPts val="0"/>
                        </a:spcBef>
                        <a:spcAft>
                          <a:spcPts val="0"/>
                        </a:spcAft>
                      </a:pPr>
                      <a:r>
                        <a:rPr lang="en-US" sz="1100" kern="600" dirty="0">
                          <a:effectLst/>
                        </a:rPr>
                        <a:t>16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13.28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12.99 - 13.56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“CO</a:t>
                      </a:r>
                      <a:r>
                        <a:rPr lang="en-US" sz="1100" kern="600" baseline="-25000" dirty="0">
                          <a:effectLst/>
                        </a:rPr>
                        <a:t>2</a:t>
                      </a:r>
                      <a:r>
                        <a:rPr lang="en-US" sz="1100" kern="600" dirty="0">
                          <a:effectLst/>
                        </a:rPr>
                        <a:t>”</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10"/>
                  </a:ext>
                </a:extLst>
              </a:tr>
            </a:tbl>
          </a:graphicData>
        </a:graphic>
      </p:graphicFrame>
      <p:sp>
        <p:nvSpPr>
          <p:cNvPr id="2" name="TextBox 1"/>
          <p:cNvSpPr txBox="1"/>
          <p:nvPr/>
        </p:nvSpPr>
        <p:spPr>
          <a:xfrm>
            <a:off x="2133600" y="57150"/>
            <a:ext cx="4778872" cy="553998"/>
          </a:xfrm>
          <a:prstGeom prst="rect">
            <a:avLst/>
          </a:prstGeom>
          <a:noFill/>
        </p:spPr>
        <p:txBody>
          <a:bodyPr wrap="none" rtlCol="0">
            <a:spAutoFit/>
          </a:bodyPr>
          <a:lstStyle/>
          <a:p>
            <a:r>
              <a:rPr lang="en-US" sz="3000" dirty="0">
                <a:solidFill>
                  <a:srgbClr val="FFFF00"/>
                </a:solidFill>
              </a:rPr>
              <a:t>ABI: Bands 7-16 </a:t>
            </a:r>
            <a:r>
              <a:rPr lang="en-US" sz="3000" dirty="0" smtClean="0">
                <a:solidFill>
                  <a:srgbClr val="FFFF00"/>
                </a:solidFill>
              </a:rPr>
              <a:t>(Infrared) </a:t>
            </a:r>
            <a:endParaRPr lang="en-US" sz="3000" dirty="0">
              <a:solidFill>
                <a:srgbClr val="FFFF00"/>
              </a:solidFill>
            </a:endParaRPr>
          </a:p>
        </p:txBody>
      </p:sp>
      <p:sp>
        <p:nvSpPr>
          <p:cNvPr id="5" name="Rounded Rectangle 4"/>
          <p:cNvSpPr>
            <a:spLocks noChangeArrowheads="1"/>
          </p:cNvSpPr>
          <p:nvPr/>
        </p:nvSpPr>
        <p:spPr bwMode="auto">
          <a:xfrm>
            <a:off x="1473514" y="4713889"/>
            <a:ext cx="6196972" cy="315311"/>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dirty="0">
                <a:solidFill>
                  <a:srgbClr val="000000"/>
                </a:solidFill>
              </a:rPr>
              <a:t>10 infrared bands on the ABI, four on heritage imager </a:t>
            </a:r>
          </a:p>
        </p:txBody>
      </p:sp>
      <p:sp>
        <p:nvSpPr>
          <p:cNvPr id="6" name="5-Point Star 5"/>
          <p:cNvSpPr/>
          <p:nvPr/>
        </p:nvSpPr>
        <p:spPr>
          <a:xfrm>
            <a:off x="1398484" y="18699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 name="5-Point Star 6"/>
          <p:cNvSpPr/>
          <p:nvPr/>
        </p:nvSpPr>
        <p:spPr>
          <a:xfrm>
            <a:off x="1371600" y="142875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 name="5-Point Star 7"/>
          <p:cNvSpPr/>
          <p:nvPr/>
        </p:nvSpPr>
        <p:spPr>
          <a:xfrm>
            <a:off x="1341280" y="3719077"/>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9" name="5-Point Star 8"/>
          <p:cNvSpPr/>
          <p:nvPr/>
        </p:nvSpPr>
        <p:spPr>
          <a:xfrm>
            <a:off x="1335418" y="432435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Tree>
    <p:extLst>
      <p:ext uri="{BB962C8B-B14F-4D97-AF65-F5344CB8AC3E}">
        <p14:creationId xmlns:p14="http://schemas.microsoft.com/office/powerpoint/2010/main" val="604909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1"/>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l="6793" t="2555" r="7639" b="2778"/>
          <a:stretch/>
        </p:blipFill>
        <p:spPr>
          <a:xfrm>
            <a:off x="1371601" y="971550"/>
            <a:ext cx="4649180" cy="3857625"/>
          </a:xfrm>
          <a:prstGeom prst="rect">
            <a:avLst/>
          </a:prstGeom>
          <a:noFill/>
          <a:ln>
            <a:noFill/>
          </a:ln>
        </p:spPr>
      </p:pic>
      <p:sp>
        <p:nvSpPr>
          <p:cNvPr id="2" name="Title 1"/>
          <p:cNvSpPr>
            <a:spLocks noGrp="1"/>
          </p:cNvSpPr>
          <p:nvPr>
            <p:ph type="title"/>
          </p:nvPr>
        </p:nvSpPr>
        <p:spPr>
          <a:xfrm>
            <a:off x="152400" y="205979"/>
            <a:ext cx="8839200" cy="857250"/>
          </a:xfrm>
        </p:spPr>
        <p:txBody>
          <a:bodyPr>
            <a:noAutofit/>
          </a:bodyPr>
          <a:lstStyle/>
          <a:p>
            <a:r>
              <a:rPr lang="en-US" dirty="0">
                <a:solidFill>
                  <a:srgbClr val="FFFF00"/>
                </a:solidFill>
              </a:rPr>
              <a:t>Current GOES Spectral Bands (5)</a:t>
            </a:r>
          </a:p>
        </p:txBody>
      </p:sp>
      <p:sp>
        <p:nvSpPr>
          <p:cNvPr id="3" name="TextBox 2"/>
          <p:cNvSpPr txBox="1"/>
          <p:nvPr/>
        </p:nvSpPr>
        <p:spPr>
          <a:xfrm>
            <a:off x="2971800" y="1780401"/>
            <a:ext cx="571500" cy="300082"/>
          </a:xfrm>
          <a:prstGeom prst="rect">
            <a:avLst/>
          </a:prstGeom>
          <a:noFill/>
        </p:spPr>
        <p:txBody>
          <a:bodyPr wrap="square" rtlCol="0">
            <a:spAutoFit/>
          </a:bodyPr>
          <a:lstStyle/>
          <a:p>
            <a:r>
              <a:rPr lang="en-US" sz="1350" b="1" dirty="0">
                <a:solidFill>
                  <a:prstClr val="white"/>
                </a:solidFill>
              </a:rPr>
              <a:t>VIS</a:t>
            </a:r>
          </a:p>
        </p:txBody>
      </p:sp>
      <p:sp>
        <p:nvSpPr>
          <p:cNvPr id="7" name="TextBox 6"/>
          <p:cNvSpPr txBox="1"/>
          <p:nvPr/>
        </p:nvSpPr>
        <p:spPr>
          <a:xfrm>
            <a:off x="4171950" y="2761863"/>
            <a:ext cx="628650" cy="300082"/>
          </a:xfrm>
          <a:prstGeom prst="rect">
            <a:avLst/>
          </a:prstGeom>
          <a:noFill/>
        </p:spPr>
        <p:txBody>
          <a:bodyPr wrap="square" rtlCol="0">
            <a:spAutoFit/>
          </a:bodyPr>
          <a:lstStyle/>
          <a:p>
            <a:r>
              <a:rPr lang="en-US" sz="1350" b="1" dirty="0">
                <a:solidFill>
                  <a:prstClr val="white"/>
                </a:solidFill>
              </a:rPr>
              <a:t>NIR</a:t>
            </a:r>
          </a:p>
        </p:txBody>
      </p:sp>
      <p:sp>
        <p:nvSpPr>
          <p:cNvPr id="8" name="TextBox 7"/>
          <p:cNvSpPr txBox="1"/>
          <p:nvPr/>
        </p:nvSpPr>
        <p:spPr>
          <a:xfrm>
            <a:off x="5227864" y="2761863"/>
            <a:ext cx="601435" cy="300082"/>
          </a:xfrm>
          <a:prstGeom prst="rect">
            <a:avLst/>
          </a:prstGeom>
          <a:noFill/>
        </p:spPr>
        <p:txBody>
          <a:bodyPr wrap="square" rtlCol="0">
            <a:spAutoFit/>
          </a:bodyPr>
          <a:lstStyle/>
          <a:p>
            <a:r>
              <a:rPr lang="en-US" sz="1350" b="1" dirty="0">
                <a:solidFill>
                  <a:prstClr val="white"/>
                </a:solidFill>
              </a:rPr>
              <a:t>WV</a:t>
            </a:r>
          </a:p>
        </p:txBody>
      </p:sp>
      <p:sp>
        <p:nvSpPr>
          <p:cNvPr id="9" name="TextBox 8"/>
          <p:cNvSpPr txBox="1"/>
          <p:nvPr/>
        </p:nvSpPr>
        <p:spPr>
          <a:xfrm>
            <a:off x="3003097" y="4580751"/>
            <a:ext cx="540203" cy="300082"/>
          </a:xfrm>
          <a:prstGeom prst="rect">
            <a:avLst/>
          </a:prstGeom>
          <a:noFill/>
        </p:spPr>
        <p:txBody>
          <a:bodyPr wrap="square" rtlCol="0">
            <a:spAutoFit/>
          </a:bodyPr>
          <a:lstStyle/>
          <a:p>
            <a:r>
              <a:rPr lang="en-US" sz="1350" b="1" dirty="0">
                <a:solidFill>
                  <a:prstClr val="white"/>
                </a:solidFill>
              </a:rPr>
              <a:t>IRW</a:t>
            </a:r>
          </a:p>
        </p:txBody>
      </p:sp>
      <p:sp>
        <p:nvSpPr>
          <p:cNvPr id="10" name="TextBox 9"/>
          <p:cNvSpPr txBox="1"/>
          <p:nvPr/>
        </p:nvSpPr>
        <p:spPr>
          <a:xfrm>
            <a:off x="5314950" y="4580751"/>
            <a:ext cx="742950" cy="300082"/>
          </a:xfrm>
          <a:prstGeom prst="rect">
            <a:avLst/>
          </a:prstGeom>
          <a:noFill/>
        </p:spPr>
        <p:txBody>
          <a:bodyPr wrap="square" rtlCol="0">
            <a:spAutoFit/>
          </a:bodyPr>
          <a:lstStyle/>
          <a:p>
            <a:r>
              <a:rPr lang="en-US" sz="1350" b="1" dirty="0">
                <a:solidFill>
                  <a:prstClr val="white"/>
                </a:solidFill>
              </a:rPr>
              <a:t>CO2</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11</a:t>
            </a:fld>
            <a:endParaRPr lang="en-US" dirty="0">
              <a:solidFill>
                <a:prstClr val="white"/>
              </a:solidFill>
            </a:endParaRPr>
          </a:p>
        </p:txBody>
      </p:sp>
      <p:sp>
        <p:nvSpPr>
          <p:cNvPr id="11" name="TextBox 10"/>
          <p:cNvSpPr txBox="1"/>
          <p:nvPr/>
        </p:nvSpPr>
        <p:spPr>
          <a:xfrm>
            <a:off x="6229350" y="1926357"/>
            <a:ext cx="2185214" cy="1754326"/>
          </a:xfrm>
          <a:prstGeom prst="rect">
            <a:avLst/>
          </a:prstGeom>
          <a:noFill/>
        </p:spPr>
        <p:txBody>
          <a:bodyPr wrap="none" rtlCol="0">
            <a:spAutoFit/>
          </a:bodyPr>
          <a:lstStyle/>
          <a:p>
            <a:r>
              <a:rPr lang="en-US" sz="3600" dirty="0">
                <a:solidFill>
                  <a:srgbClr val="FFFF00"/>
                </a:solidFill>
              </a:rPr>
              <a:t>1 </a:t>
            </a:r>
            <a:r>
              <a:rPr lang="en-US" sz="3600" dirty="0" smtClean="0">
                <a:solidFill>
                  <a:srgbClr val="FFFF00"/>
                </a:solidFill>
              </a:rPr>
              <a:t>Visible</a:t>
            </a:r>
            <a:endParaRPr lang="en-US" sz="3600" dirty="0">
              <a:solidFill>
                <a:srgbClr val="FFFF00"/>
              </a:solidFill>
            </a:endParaRPr>
          </a:p>
          <a:p>
            <a:r>
              <a:rPr lang="en-US" sz="3600" dirty="0">
                <a:solidFill>
                  <a:srgbClr val="FF0000"/>
                </a:solidFill>
              </a:rPr>
              <a:t>0 </a:t>
            </a:r>
            <a:r>
              <a:rPr lang="en-US" sz="3600" dirty="0" smtClean="0">
                <a:solidFill>
                  <a:srgbClr val="FF0000"/>
                </a:solidFill>
              </a:rPr>
              <a:t>Near-IR</a:t>
            </a:r>
            <a:endParaRPr lang="en-US" sz="3600" dirty="0">
              <a:solidFill>
                <a:srgbClr val="FF0000"/>
              </a:solidFill>
            </a:endParaRPr>
          </a:p>
          <a:p>
            <a:r>
              <a:rPr lang="en-US" sz="3600" dirty="0">
                <a:solidFill>
                  <a:srgbClr val="00B0F0"/>
                </a:solidFill>
              </a:rPr>
              <a:t>4 IR</a:t>
            </a:r>
          </a:p>
        </p:txBody>
      </p:sp>
      <p:sp>
        <p:nvSpPr>
          <p:cNvPr id="13" name="Rectangle 12"/>
          <p:cNvSpPr/>
          <p:nvPr/>
        </p:nvSpPr>
        <p:spPr>
          <a:xfrm>
            <a:off x="2600325" y="971550"/>
            <a:ext cx="1228725"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Rectangle 14"/>
          <p:cNvSpPr/>
          <p:nvPr/>
        </p:nvSpPr>
        <p:spPr>
          <a:xfrm>
            <a:off x="2600325" y="3937063"/>
            <a:ext cx="1228725" cy="89211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
        <p:nvSpPr>
          <p:cNvPr id="16" name="Rectangle 15"/>
          <p:cNvSpPr/>
          <p:nvPr/>
        </p:nvSpPr>
        <p:spPr>
          <a:xfrm>
            <a:off x="3829050" y="2021034"/>
            <a:ext cx="2191730" cy="99743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
        <p:nvSpPr>
          <p:cNvPr id="17" name="Rectangle 16"/>
          <p:cNvSpPr/>
          <p:nvPr/>
        </p:nvSpPr>
        <p:spPr>
          <a:xfrm>
            <a:off x="4952020" y="3943350"/>
            <a:ext cx="1105880" cy="89211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Tree>
    <p:custDataLst>
      <p:tags r:id="rId1"/>
    </p:custDataLst>
    <p:extLst>
      <p:ext uri="{BB962C8B-B14F-4D97-AF65-F5344CB8AC3E}">
        <p14:creationId xmlns:p14="http://schemas.microsoft.com/office/powerpoint/2010/main" val="13578396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ABI Spectral Bands (16)</a:t>
            </a:r>
            <a:endParaRPr lang="en-US" dirty="0">
              <a:solidFill>
                <a:srgbClr val="FFFF00"/>
              </a:solidFill>
            </a:endParaRPr>
          </a:p>
        </p:txBody>
      </p:sp>
      <p:pic>
        <p:nvPicPr>
          <p:cNvPr id="6" name="Picture 5" descr="Slide2"/>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l="6793" t="2555" r="7639" b="2779"/>
          <a:stretch/>
        </p:blipFill>
        <p:spPr>
          <a:xfrm>
            <a:off x="1371601" y="971550"/>
            <a:ext cx="4649180" cy="3857625"/>
          </a:xfrm>
          <a:prstGeom prst="rect">
            <a:avLst/>
          </a:prstGeom>
          <a:noFill/>
          <a:ln>
            <a:noFill/>
          </a:ln>
        </p:spPr>
      </p:pic>
      <p:sp>
        <p:nvSpPr>
          <p:cNvPr id="7" name="Text Box 18"/>
          <p:cNvSpPr txBox="1">
            <a:spLocks noChangeArrowheads="1"/>
          </p:cNvSpPr>
          <p:nvPr/>
        </p:nvSpPr>
        <p:spPr bwMode="auto">
          <a:xfrm>
            <a:off x="2628900" y="17478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0.64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8" name="Text Box 19"/>
          <p:cNvSpPr txBox="1">
            <a:spLocks noChangeArrowheads="1"/>
          </p:cNvSpPr>
          <p:nvPr/>
        </p:nvSpPr>
        <p:spPr bwMode="auto">
          <a:xfrm>
            <a:off x="3943350" y="17478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0.86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9" name="Text Box 20"/>
          <p:cNvSpPr txBox="1">
            <a:spLocks noChangeArrowheads="1"/>
          </p:cNvSpPr>
          <p:nvPr/>
        </p:nvSpPr>
        <p:spPr bwMode="auto">
          <a:xfrm>
            <a:off x="5029200" y="17478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1.38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0" name="Text Box 21"/>
          <p:cNvSpPr txBox="1">
            <a:spLocks noChangeArrowheads="1"/>
          </p:cNvSpPr>
          <p:nvPr/>
        </p:nvSpPr>
        <p:spPr bwMode="auto">
          <a:xfrm>
            <a:off x="1485900" y="2800351"/>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1.61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11" name="Text Box 22"/>
          <p:cNvSpPr txBox="1">
            <a:spLocks noChangeArrowheads="1"/>
          </p:cNvSpPr>
          <p:nvPr/>
        </p:nvSpPr>
        <p:spPr bwMode="auto">
          <a:xfrm>
            <a:off x="2686050" y="2800351"/>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2.26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12" name="Text Box 23"/>
          <p:cNvSpPr txBox="1">
            <a:spLocks noChangeArrowheads="1"/>
          </p:cNvSpPr>
          <p:nvPr/>
        </p:nvSpPr>
        <p:spPr bwMode="auto">
          <a:xfrm>
            <a:off x="3886200" y="2800351"/>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3.9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13" name="Text Box 24"/>
          <p:cNvSpPr txBox="1">
            <a:spLocks noChangeArrowheads="1"/>
          </p:cNvSpPr>
          <p:nvPr/>
        </p:nvSpPr>
        <p:spPr bwMode="auto">
          <a:xfrm>
            <a:off x="4972050" y="2800351"/>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6.19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4" name="Text Box 25"/>
          <p:cNvSpPr txBox="1">
            <a:spLocks noChangeArrowheads="1"/>
          </p:cNvSpPr>
          <p:nvPr/>
        </p:nvSpPr>
        <p:spPr bwMode="auto">
          <a:xfrm>
            <a:off x="1485900" y="3714751"/>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6.95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5" name="Text Box 26"/>
          <p:cNvSpPr txBox="1">
            <a:spLocks noChangeArrowheads="1"/>
          </p:cNvSpPr>
          <p:nvPr/>
        </p:nvSpPr>
        <p:spPr bwMode="auto">
          <a:xfrm>
            <a:off x="2686050" y="36909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7.34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6" name="Text Box 27"/>
          <p:cNvSpPr txBox="1">
            <a:spLocks noChangeArrowheads="1"/>
          </p:cNvSpPr>
          <p:nvPr/>
        </p:nvSpPr>
        <p:spPr bwMode="auto">
          <a:xfrm>
            <a:off x="1485900" y="17478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0.47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17" name="Text Box 28"/>
          <p:cNvSpPr txBox="1">
            <a:spLocks noChangeArrowheads="1"/>
          </p:cNvSpPr>
          <p:nvPr/>
        </p:nvSpPr>
        <p:spPr bwMode="auto">
          <a:xfrm>
            <a:off x="3829050" y="36909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8.5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8" name="Text Box 29"/>
          <p:cNvSpPr txBox="1">
            <a:spLocks noChangeArrowheads="1"/>
          </p:cNvSpPr>
          <p:nvPr/>
        </p:nvSpPr>
        <p:spPr bwMode="auto">
          <a:xfrm>
            <a:off x="5029200" y="36909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9.61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19" name="Text Box 30"/>
          <p:cNvSpPr txBox="1">
            <a:spLocks noChangeArrowheads="1"/>
          </p:cNvSpPr>
          <p:nvPr/>
        </p:nvSpPr>
        <p:spPr bwMode="auto">
          <a:xfrm>
            <a:off x="1371600" y="4605338"/>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10.35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20" name="Text Box 31"/>
          <p:cNvSpPr txBox="1">
            <a:spLocks noChangeArrowheads="1"/>
          </p:cNvSpPr>
          <p:nvPr/>
        </p:nvSpPr>
        <p:spPr bwMode="auto">
          <a:xfrm>
            <a:off x="2800350" y="46053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dirty="0">
                <a:solidFill>
                  <a:srgbClr val="FFFFFF"/>
                </a:solidFill>
                <a:latin typeface="Times New Roman" pitchFamily="18" charset="0"/>
              </a:rPr>
              <a:t>11.2 </a:t>
            </a:r>
            <a:r>
              <a:rPr lang="en-US" sz="1200" b="1" dirty="0">
                <a:solidFill>
                  <a:srgbClr val="FFFFFF"/>
                </a:solidFill>
                <a:latin typeface="Symbol"/>
                <a:sym typeface="Symbol" pitchFamily="18" charset="2"/>
              </a:rPr>
              <a:t></a:t>
            </a:r>
            <a:r>
              <a:rPr lang="en-US" sz="1200" b="1" dirty="0">
                <a:solidFill>
                  <a:srgbClr val="FFFFFF"/>
                </a:solidFill>
                <a:latin typeface="Times New Roman" pitchFamily="18" charset="0"/>
                <a:sym typeface="Symbol" pitchFamily="18" charset="2"/>
              </a:rPr>
              <a:t>m</a:t>
            </a:r>
            <a:endParaRPr lang="en-US" sz="1200" b="1" dirty="0">
              <a:solidFill>
                <a:srgbClr val="FFFFFF"/>
              </a:solidFill>
              <a:latin typeface="Times New Roman" pitchFamily="18" charset="0"/>
            </a:endParaRPr>
          </a:p>
        </p:txBody>
      </p:sp>
      <p:sp>
        <p:nvSpPr>
          <p:cNvPr id="21" name="Text Box 32"/>
          <p:cNvSpPr txBox="1">
            <a:spLocks noChangeArrowheads="1"/>
          </p:cNvSpPr>
          <p:nvPr/>
        </p:nvSpPr>
        <p:spPr bwMode="auto">
          <a:xfrm>
            <a:off x="3886200" y="46053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12.3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22" name="Text Box 33"/>
          <p:cNvSpPr txBox="1">
            <a:spLocks noChangeArrowheads="1"/>
          </p:cNvSpPr>
          <p:nvPr/>
        </p:nvSpPr>
        <p:spPr bwMode="auto">
          <a:xfrm>
            <a:off x="5029200" y="4605338"/>
            <a:ext cx="857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200" b="1">
                <a:solidFill>
                  <a:srgbClr val="FFFFFF"/>
                </a:solidFill>
                <a:latin typeface="Times New Roman" pitchFamily="18" charset="0"/>
              </a:rPr>
              <a:t>13.3 </a:t>
            </a:r>
            <a:r>
              <a:rPr lang="en-US" sz="1200" b="1">
                <a:solidFill>
                  <a:srgbClr val="FFFFFF"/>
                </a:solidFill>
                <a:latin typeface="Symbol"/>
                <a:sym typeface="Symbol" pitchFamily="18" charset="2"/>
              </a:rPr>
              <a:t></a:t>
            </a:r>
            <a:r>
              <a:rPr lang="en-US" sz="1200" b="1">
                <a:solidFill>
                  <a:srgbClr val="FFFFFF"/>
                </a:solidFill>
                <a:latin typeface="Times New Roman" pitchFamily="18" charset="0"/>
                <a:sym typeface="Symbol" pitchFamily="18" charset="2"/>
              </a:rPr>
              <a:t>m</a:t>
            </a:r>
            <a:endParaRPr lang="en-US" sz="1200" b="1">
              <a:solidFill>
                <a:srgbClr val="FFFFFF"/>
              </a:solidFill>
              <a:latin typeface="Times New Roman" pitchFamily="18"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white"/>
                </a:solidFill>
              </a:rPr>
              <a:pPr/>
              <a:t>12</a:t>
            </a:fld>
            <a:endParaRPr lang="en-US" dirty="0">
              <a:solidFill>
                <a:prstClr val="white"/>
              </a:solidFill>
            </a:endParaRPr>
          </a:p>
        </p:txBody>
      </p:sp>
      <p:sp>
        <p:nvSpPr>
          <p:cNvPr id="4" name="Rectangle 3"/>
          <p:cNvSpPr/>
          <p:nvPr/>
        </p:nvSpPr>
        <p:spPr>
          <a:xfrm>
            <a:off x="1371600" y="971550"/>
            <a:ext cx="2457450"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tangle 22"/>
          <p:cNvSpPr/>
          <p:nvPr/>
        </p:nvSpPr>
        <p:spPr>
          <a:xfrm>
            <a:off x="3886201" y="971550"/>
            <a:ext cx="2134580" cy="1028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C000"/>
              </a:solidFill>
            </a:endParaRPr>
          </a:p>
        </p:txBody>
      </p:sp>
      <p:sp>
        <p:nvSpPr>
          <p:cNvPr id="25" name="Rectangle 24"/>
          <p:cNvSpPr/>
          <p:nvPr/>
        </p:nvSpPr>
        <p:spPr>
          <a:xfrm>
            <a:off x="1371600" y="2024063"/>
            <a:ext cx="2457450" cy="9944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C000"/>
              </a:solidFill>
            </a:endParaRPr>
          </a:p>
        </p:txBody>
      </p:sp>
      <p:sp>
        <p:nvSpPr>
          <p:cNvPr id="26" name="Rectangle 25"/>
          <p:cNvSpPr/>
          <p:nvPr/>
        </p:nvSpPr>
        <p:spPr>
          <a:xfrm>
            <a:off x="1371600" y="3044952"/>
            <a:ext cx="4649180" cy="178422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
        <p:nvSpPr>
          <p:cNvPr id="27" name="Rectangle 26"/>
          <p:cNvSpPr/>
          <p:nvPr/>
        </p:nvSpPr>
        <p:spPr>
          <a:xfrm>
            <a:off x="3829050" y="2021034"/>
            <a:ext cx="2191730" cy="99743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
        <p:nvSpPr>
          <p:cNvPr id="5" name="TextBox 4"/>
          <p:cNvSpPr txBox="1"/>
          <p:nvPr/>
        </p:nvSpPr>
        <p:spPr>
          <a:xfrm>
            <a:off x="6229350" y="1926357"/>
            <a:ext cx="2185214" cy="1754326"/>
          </a:xfrm>
          <a:prstGeom prst="rect">
            <a:avLst/>
          </a:prstGeom>
          <a:noFill/>
        </p:spPr>
        <p:txBody>
          <a:bodyPr wrap="none" rtlCol="0">
            <a:spAutoFit/>
          </a:bodyPr>
          <a:lstStyle/>
          <a:p>
            <a:r>
              <a:rPr lang="en-US" sz="3600" dirty="0">
                <a:solidFill>
                  <a:srgbClr val="FFFF00"/>
                </a:solidFill>
              </a:rPr>
              <a:t>2 </a:t>
            </a:r>
            <a:r>
              <a:rPr lang="en-US" sz="3600" dirty="0" smtClean="0">
                <a:solidFill>
                  <a:srgbClr val="FFFF00"/>
                </a:solidFill>
              </a:rPr>
              <a:t>Visible</a:t>
            </a:r>
            <a:endParaRPr lang="en-US" sz="3600" dirty="0">
              <a:solidFill>
                <a:srgbClr val="FFFF00"/>
              </a:solidFill>
            </a:endParaRPr>
          </a:p>
          <a:p>
            <a:r>
              <a:rPr lang="en-US" sz="3600" dirty="0">
                <a:solidFill>
                  <a:srgbClr val="FF0000"/>
                </a:solidFill>
              </a:rPr>
              <a:t>4 </a:t>
            </a:r>
            <a:r>
              <a:rPr lang="en-US" sz="3600" dirty="0" smtClean="0">
                <a:solidFill>
                  <a:srgbClr val="FF0000"/>
                </a:solidFill>
              </a:rPr>
              <a:t>Near-IR</a:t>
            </a:r>
            <a:endParaRPr lang="en-US" sz="3600" dirty="0">
              <a:solidFill>
                <a:srgbClr val="FF0000"/>
              </a:solidFill>
            </a:endParaRPr>
          </a:p>
          <a:p>
            <a:r>
              <a:rPr lang="en-US" sz="3600" dirty="0">
                <a:solidFill>
                  <a:srgbClr val="00B0F0"/>
                </a:solidFill>
              </a:rPr>
              <a:t>10 IR</a:t>
            </a:r>
          </a:p>
        </p:txBody>
      </p:sp>
    </p:spTree>
    <p:custDataLst>
      <p:tags r:id="rId1"/>
    </p:custDataLst>
    <p:extLst>
      <p:ext uri="{BB962C8B-B14F-4D97-AF65-F5344CB8AC3E}">
        <p14:creationId xmlns:p14="http://schemas.microsoft.com/office/powerpoint/2010/main" val="40963887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13</a:t>
            </a:fld>
            <a:endParaRPr lang="en-US">
              <a:solidFill>
                <a:srgbClr val="0000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5464" y="0"/>
            <a:ext cx="6613071" cy="5143500"/>
          </a:xfrm>
          <a:prstGeom prst="rect">
            <a:avLst/>
          </a:prstGeom>
        </p:spPr>
      </p:pic>
      <p:sp>
        <p:nvSpPr>
          <p:cNvPr id="2" name="Title 1"/>
          <p:cNvSpPr>
            <a:spLocks noGrp="1"/>
          </p:cNvSpPr>
          <p:nvPr>
            <p:ph type="title"/>
          </p:nvPr>
        </p:nvSpPr>
        <p:spPr>
          <a:xfrm>
            <a:off x="457200" y="-190500"/>
            <a:ext cx="8229600" cy="857250"/>
          </a:xfrm>
        </p:spPr>
        <p:txBody>
          <a:bodyPr/>
          <a:lstStyle/>
          <a:p>
            <a:r>
              <a:rPr lang="en-US" sz="3600" dirty="0" smtClean="0">
                <a:solidFill>
                  <a:schemeClr val="tx1"/>
                </a:solidFill>
              </a:rPr>
              <a:t>ABI Spectral Bands</a:t>
            </a:r>
            <a:endParaRPr lang="en-US" sz="3600" dirty="0">
              <a:solidFill>
                <a:schemeClr val="tx1"/>
              </a:solidFill>
            </a:endParaRPr>
          </a:p>
        </p:txBody>
      </p:sp>
      <p:sp>
        <p:nvSpPr>
          <p:cNvPr id="10" name="TextBox 9"/>
          <p:cNvSpPr txBox="1"/>
          <p:nvPr/>
        </p:nvSpPr>
        <p:spPr>
          <a:xfrm>
            <a:off x="3733800" y="1504950"/>
            <a:ext cx="860172" cy="369332"/>
          </a:xfrm>
          <a:prstGeom prst="rect">
            <a:avLst/>
          </a:prstGeom>
          <a:noFill/>
        </p:spPr>
        <p:txBody>
          <a:bodyPr wrap="none" rtlCol="0">
            <a:spAutoFit/>
          </a:bodyPr>
          <a:lstStyle/>
          <a:p>
            <a:r>
              <a:rPr lang="en-US" dirty="0" smtClean="0"/>
              <a:t>Visible</a:t>
            </a:r>
            <a:endParaRPr lang="en-US" dirty="0"/>
          </a:p>
        </p:txBody>
      </p:sp>
      <p:sp>
        <p:nvSpPr>
          <p:cNvPr id="11" name="TextBox 10"/>
          <p:cNvSpPr txBox="1"/>
          <p:nvPr/>
        </p:nvSpPr>
        <p:spPr>
          <a:xfrm>
            <a:off x="5103421" y="3028950"/>
            <a:ext cx="992579" cy="369332"/>
          </a:xfrm>
          <a:prstGeom prst="rect">
            <a:avLst/>
          </a:prstGeom>
          <a:noFill/>
        </p:spPr>
        <p:txBody>
          <a:bodyPr wrap="none" rtlCol="0">
            <a:spAutoFit/>
          </a:bodyPr>
          <a:lstStyle/>
          <a:p>
            <a:r>
              <a:rPr lang="en-US" dirty="0" smtClean="0"/>
              <a:t>Near-IR</a:t>
            </a:r>
            <a:endParaRPr lang="en-US" dirty="0"/>
          </a:p>
        </p:txBody>
      </p:sp>
    </p:spTree>
    <p:extLst>
      <p:ext uri="{BB962C8B-B14F-4D97-AF65-F5344CB8AC3E}">
        <p14:creationId xmlns:p14="http://schemas.microsoft.com/office/powerpoint/2010/main" val="2056590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5464" y="0"/>
            <a:ext cx="6613071" cy="51435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14</a:t>
            </a:fld>
            <a:endParaRPr lang="en-US">
              <a:solidFill>
                <a:srgbClr val="000000"/>
              </a:solidFill>
            </a:endParaRPr>
          </a:p>
        </p:txBody>
      </p:sp>
      <p:sp>
        <p:nvSpPr>
          <p:cNvPr id="8" name="Title 1"/>
          <p:cNvSpPr>
            <a:spLocks noGrp="1"/>
          </p:cNvSpPr>
          <p:nvPr>
            <p:ph type="title"/>
          </p:nvPr>
        </p:nvSpPr>
        <p:spPr>
          <a:xfrm>
            <a:off x="457200" y="2171700"/>
            <a:ext cx="8229600" cy="857250"/>
          </a:xfrm>
        </p:spPr>
        <p:txBody>
          <a:bodyPr/>
          <a:lstStyle/>
          <a:p>
            <a:r>
              <a:rPr lang="en-US" sz="2800" dirty="0" smtClean="0">
                <a:solidFill>
                  <a:schemeClr val="tx1"/>
                </a:solidFill>
              </a:rPr>
              <a:t>ABI Spectral Bands (IR)</a:t>
            </a:r>
            <a:endParaRPr lang="en-US" sz="2800" dirty="0">
              <a:solidFill>
                <a:schemeClr val="tx1"/>
              </a:solidFill>
            </a:endParaRPr>
          </a:p>
        </p:txBody>
      </p:sp>
    </p:spTree>
    <p:extLst>
      <p:ext uri="{BB962C8B-B14F-4D97-AF65-F5344CB8AC3E}">
        <p14:creationId xmlns:p14="http://schemas.microsoft.com/office/powerpoint/2010/main" val="2349486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Future vs. Current Spectral Bands</a:t>
            </a:r>
            <a:endParaRPr lang="en-US" dirty="0">
              <a:solidFill>
                <a:srgbClr val="FFFF00"/>
              </a:solidFill>
            </a:endParaRPr>
          </a:p>
        </p:txBody>
      </p:sp>
      <p:sp>
        <p:nvSpPr>
          <p:cNvPr id="3" name="Rectangle 2"/>
          <p:cNvSpPr/>
          <p:nvPr/>
        </p:nvSpPr>
        <p:spPr>
          <a:xfrm>
            <a:off x="1418767" y="4516219"/>
            <a:ext cx="6201233" cy="646331"/>
          </a:xfrm>
          <a:prstGeom prst="rect">
            <a:avLst/>
          </a:prstGeom>
          <a:solidFill>
            <a:srgbClr val="EEECE1"/>
          </a:solidFill>
        </p:spPr>
        <p:txBody>
          <a:bodyPr wrap="square">
            <a:spAutoFit/>
          </a:bodyPr>
          <a:lstStyle/>
          <a:p>
            <a:pPr algn="ctr"/>
            <a:r>
              <a:rPr lang="en-US"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346" y="571499"/>
            <a:ext cx="8265654" cy="3868519"/>
          </a:xfrm>
          <a:prstGeom prst="rect">
            <a:avLst/>
          </a:prstGeom>
        </p:spPr>
      </p:pic>
    </p:spTree>
    <p:extLst>
      <p:ext uri="{BB962C8B-B14F-4D97-AF65-F5344CB8AC3E}">
        <p14:creationId xmlns:p14="http://schemas.microsoft.com/office/powerpoint/2010/main" val="9432101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
            <a:ext cx="8077200" cy="857250"/>
          </a:xfrm>
        </p:spPr>
        <p:txBody>
          <a:bodyPr/>
          <a:lstStyle/>
          <a:p>
            <a:r>
              <a:rPr lang="en-US" u="sng" dirty="0" smtClean="0">
                <a:solidFill>
                  <a:srgbClr val="FFFF00"/>
                </a:solidFill>
              </a:rPr>
              <a:t>Baseline</a:t>
            </a:r>
            <a:r>
              <a:rPr lang="en-US" dirty="0" smtClean="0">
                <a:solidFill>
                  <a:srgbClr val="FFFF00"/>
                </a:solidFill>
              </a:rPr>
              <a:t> ABI Scan Modes</a:t>
            </a:r>
            <a:endParaRPr lang="en-US" dirty="0">
              <a:solidFill>
                <a:srgbClr val="FFFF00"/>
              </a:solidFill>
            </a:endParaRP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04800" y="742950"/>
            <a:ext cx="3583663" cy="3257550"/>
          </a:xfrm>
        </p:spPr>
      </p:pic>
      <p:sp>
        <p:nvSpPr>
          <p:cNvPr id="4" name="Slide Number Placeholder 3"/>
          <p:cNvSpPr>
            <a:spLocks noGrp="1"/>
          </p:cNvSpPr>
          <p:nvPr>
            <p:ph type="sldNum" sz="quarter" idx="4294967295"/>
          </p:nvPr>
        </p:nvSpPr>
        <p:spPr>
          <a:xfrm>
            <a:off x="6057900" y="4767263"/>
            <a:ext cx="1600200" cy="273844"/>
          </a:xfrm>
          <a:prstGeom prst="rect">
            <a:avLst/>
          </a:prstGeom>
        </p:spPr>
        <p:txBody>
          <a:bodyPr/>
          <a:lstStyle/>
          <a:p>
            <a:fld id="{9F497244-FA3C-4012-968F-09C273D16AE7}" type="slidenum">
              <a:rPr lang="en-US" smtClean="0">
                <a:solidFill>
                  <a:srgbClr val="000000"/>
                </a:solidFill>
              </a:rPr>
              <a:pPr/>
              <a:t>16</a:t>
            </a:fld>
            <a:endParaRPr lang="en-US">
              <a:solidFill>
                <a:srgbClr val="000000"/>
              </a:solidFill>
            </a:endParaRPr>
          </a:p>
        </p:txBody>
      </p:sp>
      <p:sp>
        <p:nvSpPr>
          <p:cNvPr id="8" name="Text Box 3"/>
          <p:cNvSpPr txBox="1">
            <a:spLocks noChangeArrowheads="1"/>
          </p:cNvSpPr>
          <p:nvPr/>
        </p:nvSpPr>
        <p:spPr bwMode="auto">
          <a:xfrm>
            <a:off x="381000" y="4019550"/>
            <a:ext cx="8915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rgbClr val="FFFFFF"/>
                </a:solidFill>
                <a:latin typeface="Arial Unicode MS" pitchFamily="34" charset="-128"/>
              </a:rPr>
              <a:t>Scan mode (3) or ‘flex mode’ for the ABI:</a:t>
            </a:r>
          </a:p>
          <a:p>
            <a:pPr eaLnBrk="0" hangingPunct="0"/>
            <a:r>
              <a:rPr lang="en-US" sz="2000" b="1" dirty="0">
                <a:solidFill>
                  <a:srgbClr val="FFFFFF"/>
                </a:solidFill>
                <a:latin typeface="Arial Unicode MS" pitchFamily="34" charset="-128"/>
              </a:rPr>
              <a:t>- Full disk </a:t>
            </a:r>
            <a:r>
              <a:rPr lang="en-US" sz="2000" b="1" dirty="0" smtClean="0">
                <a:solidFill>
                  <a:srgbClr val="FFFFFF"/>
                </a:solidFill>
                <a:latin typeface="Arial Unicode MS" pitchFamily="34" charset="-128"/>
              </a:rPr>
              <a:t>15 </a:t>
            </a:r>
            <a:r>
              <a:rPr lang="en-US" sz="2000" b="1" dirty="0">
                <a:solidFill>
                  <a:srgbClr val="FFFFFF"/>
                </a:solidFill>
                <a:latin typeface="Arial Unicode MS" pitchFamily="34" charset="-128"/>
              </a:rPr>
              <a:t>minutes + 5 min CONUS </a:t>
            </a:r>
            <a:r>
              <a:rPr lang="en-US" sz="2000" b="1" dirty="0" smtClean="0">
                <a:solidFill>
                  <a:srgbClr val="FFFFFF"/>
                </a:solidFill>
                <a:latin typeface="Arial Unicode MS" pitchFamily="34" charset="-128"/>
              </a:rPr>
              <a:t>+ </a:t>
            </a:r>
            <a:r>
              <a:rPr lang="en-US" sz="2000" b="1" dirty="0">
                <a:solidFill>
                  <a:srgbClr val="FFFFFF"/>
                </a:solidFill>
                <a:latin typeface="Arial Unicode MS" pitchFamily="34" charset="-128"/>
              </a:rPr>
              <a:t>1-min mesoscales (2 locations). </a:t>
            </a:r>
          </a:p>
          <a:p>
            <a:pPr eaLnBrk="0" hangingPunct="0"/>
            <a:r>
              <a:rPr lang="en-US" sz="2000" b="1" dirty="0">
                <a:solidFill>
                  <a:srgbClr val="FFFFFF"/>
                </a:solidFill>
                <a:latin typeface="Arial Unicode MS" pitchFamily="34" charset="-128"/>
              </a:rPr>
              <a:t>[Scan mode (4) or ‘Continuous Full Disk’ (CFD) is a full disk every 5 min]</a:t>
            </a:r>
          </a:p>
        </p:txBody>
      </p:sp>
      <p:pic>
        <p:nvPicPr>
          <p:cNvPr id="9" name="Picture 8" descr="GOES-R_ABI_TBB_b16_75W_CONUS_new_conus_2005_0604_2000UTC"/>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3810000" y="742950"/>
            <a:ext cx="3667185" cy="2116190"/>
          </a:xfrm>
          <a:prstGeom prst="rect">
            <a:avLst/>
          </a:prstGeom>
          <a:noFill/>
          <a:ln>
            <a:no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5163" y="2440379"/>
            <a:ext cx="2392637" cy="1807771"/>
          </a:xfrm>
          <a:prstGeom prst="rect">
            <a:avLst/>
          </a:prstGeom>
        </p:spPr>
      </p:pic>
    </p:spTree>
    <p:extLst>
      <p:ext uri="{BB962C8B-B14F-4D97-AF65-F5344CB8AC3E}">
        <p14:creationId xmlns:p14="http://schemas.microsoft.com/office/powerpoint/2010/main" val="3030733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765698" y="0"/>
            <a:ext cx="5611415" cy="5143500"/>
          </a:xfrm>
          <a:prstGeom prst="rect">
            <a:avLst/>
          </a:prstGeom>
          <a:noFill/>
          <a:ln>
            <a:noFill/>
          </a:ln>
        </p:spPr>
      </p:pic>
      <p:sp>
        <p:nvSpPr>
          <p:cNvPr id="4" name="TextBox 3"/>
          <p:cNvSpPr txBox="1"/>
          <p:nvPr/>
        </p:nvSpPr>
        <p:spPr>
          <a:xfrm>
            <a:off x="1885950" y="179938"/>
            <a:ext cx="1485900" cy="646331"/>
          </a:xfrm>
          <a:prstGeom prst="rect">
            <a:avLst/>
          </a:prstGeom>
          <a:noFill/>
        </p:spPr>
        <p:txBody>
          <a:bodyPr wrap="square" rtlCol="0">
            <a:spAutoFit/>
          </a:bodyPr>
          <a:lstStyle/>
          <a:p>
            <a:r>
              <a:rPr lang="en-US" sz="1200" dirty="0" err="1">
                <a:solidFill>
                  <a:prstClr val="black"/>
                </a:solidFill>
              </a:rPr>
              <a:t>Meso</a:t>
            </a:r>
            <a:r>
              <a:rPr lang="en-US" sz="1200" dirty="0">
                <a:solidFill>
                  <a:prstClr val="black"/>
                </a:solidFill>
              </a:rPr>
              <a:t>-scale box locations are movable</a:t>
            </a:r>
          </a:p>
        </p:txBody>
      </p:sp>
      <p:sp>
        <p:nvSpPr>
          <p:cNvPr id="5" name="TextBox 4"/>
          <p:cNvSpPr txBox="1"/>
          <p:nvPr/>
        </p:nvSpPr>
        <p:spPr>
          <a:xfrm>
            <a:off x="4057650" y="2400301"/>
            <a:ext cx="800100" cy="276999"/>
          </a:xfrm>
          <a:prstGeom prst="rect">
            <a:avLst/>
          </a:prstGeom>
          <a:noFill/>
        </p:spPr>
        <p:txBody>
          <a:bodyPr wrap="square" rtlCol="0">
            <a:spAutoFit/>
          </a:bodyPr>
          <a:lstStyle/>
          <a:p>
            <a:r>
              <a:rPr lang="en-US" sz="1200" dirty="0">
                <a:solidFill>
                  <a:prstClr val="white"/>
                </a:solidFill>
              </a:rPr>
              <a:t>15 min</a:t>
            </a:r>
          </a:p>
        </p:txBody>
      </p:sp>
      <p:sp>
        <p:nvSpPr>
          <p:cNvPr id="6" name="TextBox 5"/>
          <p:cNvSpPr txBox="1"/>
          <p:nvPr/>
        </p:nvSpPr>
        <p:spPr>
          <a:xfrm>
            <a:off x="4572000" y="1257301"/>
            <a:ext cx="800100" cy="276999"/>
          </a:xfrm>
          <a:prstGeom prst="rect">
            <a:avLst/>
          </a:prstGeom>
          <a:noFill/>
        </p:spPr>
        <p:txBody>
          <a:bodyPr wrap="square" rtlCol="0">
            <a:spAutoFit/>
          </a:bodyPr>
          <a:lstStyle/>
          <a:p>
            <a:r>
              <a:rPr lang="en-US" sz="1200" dirty="0">
                <a:solidFill>
                  <a:prstClr val="white"/>
                </a:solidFill>
              </a:rPr>
              <a:t>5 min</a:t>
            </a:r>
          </a:p>
        </p:txBody>
      </p:sp>
      <p:sp>
        <p:nvSpPr>
          <p:cNvPr id="7" name="TextBox 6"/>
          <p:cNvSpPr txBox="1"/>
          <p:nvPr/>
        </p:nvSpPr>
        <p:spPr>
          <a:xfrm>
            <a:off x="3714750" y="971551"/>
            <a:ext cx="800100" cy="276999"/>
          </a:xfrm>
          <a:prstGeom prst="rect">
            <a:avLst/>
          </a:prstGeom>
          <a:noFill/>
        </p:spPr>
        <p:txBody>
          <a:bodyPr wrap="square" rtlCol="0">
            <a:spAutoFit/>
          </a:bodyPr>
          <a:lstStyle/>
          <a:p>
            <a:r>
              <a:rPr lang="en-US" sz="1200" dirty="0">
                <a:solidFill>
                  <a:prstClr val="white"/>
                </a:solidFill>
              </a:rPr>
              <a:t>1 min</a:t>
            </a:r>
          </a:p>
        </p:txBody>
      </p:sp>
      <p:sp>
        <p:nvSpPr>
          <p:cNvPr id="8" name="TextBox 7"/>
          <p:cNvSpPr txBox="1"/>
          <p:nvPr/>
        </p:nvSpPr>
        <p:spPr>
          <a:xfrm>
            <a:off x="5314950" y="1746335"/>
            <a:ext cx="800100" cy="276999"/>
          </a:xfrm>
          <a:prstGeom prst="rect">
            <a:avLst/>
          </a:prstGeom>
          <a:noFill/>
        </p:spPr>
        <p:txBody>
          <a:bodyPr wrap="square" rtlCol="0">
            <a:spAutoFit/>
          </a:bodyPr>
          <a:lstStyle/>
          <a:p>
            <a:r>
              <a:rPr lang="en-US" sz="1200" dirty="0">
                <a:solidFill>
                  <a:prstClr val="white"/>
                </a:solidFill>
              </a:rPr>
              <a:t>1 min</a:t>
            </a:r>
          </a:p>
        </p:txBody>
      </p:sp>
      <p:sp>
        <p:nvSpPr>
          <p:cNvPr id="9" name="TextBox 8"/>
          <p:cNvSpPr txBox="1"/>
          <p:nvPr/>
        </p:nvSpPr>
        <p:spPr>
          <a:xfrm>
            <a:off x="5829301" y="4686300"/>
            <a:ext cx="742511" cy="300082"/>
          </a:xfrm>
          <a:prstGeom prst="rect">
            <a:avLst/>
          </a:prstGeom>
          <a:noFill/>
        </p:spPr>
        <p:txBody>
          <a:bodyPr wrap="none" rtlCol="0">
            <a:spAutoFit/>
          </a:bodyPr>
          <a:lstStyle/>
          <a:p>
            <a:r>
              <a:rPr lang="en-US" sz="1350" dirty="0"/>
              <a:t>Central</a:t>
            </a:r>
          </a:p>
        </p:txBody>
      </p:sp>
    </p:spTree>
    <p:extLst>
      <p:ext uri="{BB962C8B-B14F-4D97-AF65-F5344CB8AC3E}">
        <p14:creationId xmlns:p14="http://schemas.microsoft.com/office/powerpoint/2010/main" val="28452383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18</a:t>
            </a:fld>
            <a:endParaRPr lang="en-US">
              <a:solidFill>
                <a:srgbClr val="000000"/>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857250"/>
            <a:ext cx="6858000" cy="3429000"/>
          </a:xfrm>
          <a:prstGeom prst="rect">
            <a:avLst/>
          </a:prstGeom>
        </p:spPr>
      </p:pic>
      <p:sp>
        <p:nvSpPr>
          <p:cNvPr id="4" name="Title 1"/>
          <p:cNvSpPr txBox="1">
            <a:spLocks/>
          </p:cNvSpPr>
          <p:nvPr/>
        </p:nvSpPr>
        <p:spPr>
          <a:xfrm>
            <a:off x="1143000" y="57150"/>
            <a:ext cx="691515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300" i="1" kern="0" dirty="0">
                <a:solidFill>
                  <a:srgbClr val="FFFF00"/>
                </a:solidFill>
              </a:rPr>
              <a:t>Proposed</a:t>
            </a:r>
            <a:r>
              <a:rPr lang="en-US" sz="3300" kern="0" dirty="0">
                <a:solidFill>
                  <a:srgbClr val="FFFF00"/>
                </a:solidFill>
              </a:rPr>
              <a:t> Default </a:t>
            </a:r>
            <a:r>
              <a:rPr lang="en-US" sz="3300" kern="0" dirty="0" err="1">
                <a:solidFill>
                  <a:srgbClr val="FFFF00"/>
                </a:solidFill>
              </a:rPr>
              <a:t>Meso</a:t>
            </a:r>
            <a:r>
              <a:rPr lang="en-US" sz="3300" kern="0" dirty="0">
                <a:solidFill>
                  <a:srgbClr val="FFFF00"/>
                </a:solidFill>
              </a:rPr>
              <a:t> Locations</a:t>
            </a:r>
          </a:p>
        </p:txBody>
      </p:sp>
      <p:sp>
        <p:nvSpPr>
          <p:cNvPr id="5" name="TextBox 4"/>
          <p:cNvSpPr txBox="1"/>
          <p:nvPr/>
        </p:nvSpPr>
        <p:spPr>
          <a:xfrm>
            <a:off x="3657600" y="4552950"/>
            <a:ext cx="4425250" cy="369332"/>
          </a:xfrm>
          <a:prstGeom prst="rect">
            <a:avLst/>
          </a:prstGeom>
          <a:noFill/>
        </p:spPr>
        <p:txBody>
          <a:bodyPr wrap="none" rtlCol="0">
            <a:spAutoFit/>
          </a:bodyPr>
          <a:lstStyle/>
          <a:p>
            <a:r>
              <a:rPr lang="en-US" dirty="0" smtClean="0">
                <a:solidFill>
                  <a:schemeClr val="bg1"/>
                </a:solidFill>
              </a:rPr>
              <a:t>For both West and East satellite locations</a:t>
            </a:r>
            <a:endParaRPr lang="en-US" dirty="0">
              <a:solidFill>
                <a:schemeClr val="bg1"/>
              </a:solidFill>
            </a:endParaRPr>
          </a:p>
        </p:txBody>
      </p:sp>
    </p:spTree>
    <p:extLst>
      <p:ext uri="{BB962C8B-B14F-4D97-AF65-F5344CB8AC3E}">
        <p14:creationId xmlns:p14="http://schemas.microsoft.com/office/powerpoint/2010/main" val="27392314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57150"/>
            <a:ext cx="6172200" cy="857250"/>
          </a:xfrm>
        </p:spPr>
        <p:txBody>
          <a:bodyPr/>
          <a:lstStyle/>
          <a:p>
            <a:r>
              <a:rPr lang="en-US" sz="3600" dirty="0">
                <a:solidFill>
                  <a:srgbClr val="FFFF00"/>
                </a:solidFill>
              </a:rPr>
              <a:t>ABI Scan Strategy</a:t>
            </a: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19</a:t>
            </a:fld>
            <a:endParaRPr lang="en-US">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650" y="928938"/>
            <a:ext cx="4100513" cy="4064543"/>
          </a:xfrm>
          <a:prstGeom prst="rect">
            <a:avLst/>
          </a:prstGeom>
        </p:spPr>
      </p:pic>
      <p:sp>
        <p:nvSpPr>
          <p:cNvPr id="6" name="TextBox 5"/>
          <p:cNvSpPr txBox="1"/>
          <p:nvPr/>
        </p:nvSpPr>
        <p:spPr>
          <a:xfrm>
            <a:off x="3143250" y="3714750"/>
            <a:ext cx="3886200" cy="1408078"/>
          </a:xfrm>
          <a:prstGeom prst="rect">
            <a:avLst/>
          </a:prstGeom>
          <a:noFill/>
        </p:spPr>
        <p:txBody>
          <a:bodyPr wrap="square" rtlCol="0">
            <a:spAutoFit/>
          </a:bodyPr>
          <a:lstStyle/>
          <a:p>
            <a:r>
              <a:rPr lang="en-US" sz="2400" dirty="0">
                <a:solidFill>
                  <a:srgbClr val="FFFFFF"/>
                </a:solidFill>
              </a:rPr>
              <a:t>Concept of the ABI “flex mode” diagram</a:t>
            </a:r>
          </a:p>
          <a:p>
            <a:r>
              <a:rPr lang="en-US" sz="2400" dirty="0">
                <a:solidFill>
                  <a:srgbClr val="FFFFFF"/>
                </a:solidFill>
              </a:rPr>
              <a:t>(image fades with time)</a:t>
            </a:r>
          </a:p>
          <a:p>
            <a:endParaRPr lang="en-US" sz="1350" dirty="0">
              <a:solidFill>
                <a:srgbClr val="000000"/>
              </a:solidFill>
            </a:endParaRPr>
          </a:p>
        </p:txBody>
      </p:sp>
      <p:sp>
        <p:nvSpPr>
          <p:cNvPr id="7" name="TextBox 6"/>
          <p:cNvSpPr txBox="1"/>
          <p:nvPr/>
        </p:nvSpPr>
        <p:spPr>
          <a:xfrm rot="20355099">
            <a:off x="6260189" y="2862568"/>
            <a:ext cx="559769" cy="553998"/>
          </a:xfrm>
          <a:prstGeom prst="rect">
            <a:avLst/>
          </a:prstGeom>
          <a:noFill/>
        </p:spPr>
        <p:txBody>
          <a:bodyPr wrap="none" rtlCol="0">
            <a:spAutoFit/>
          </a:bodyPr>
          <a:lstStyle/>
          <a:p>
            <a:pPr eaLnBrk="0" fontAlgn="base" hangingPunct="0">
              <a:spcBef>
                <a:spcPct val="0"/>
              </a:spcBef>
              <a:spcAft>
                <a:spcPct val="0"/>
              </a:spcAft>
            </a:pPr>
            <a:r>
              <a:rPr lang="en-US" sz="1500" dirty="0">
                <a:solidFill>
                  <a:srgbClr val="FFFFFF"/>
                </a:solidFill>
              </a:rPr>
              <a:t>Full</a:t>
            </a:r>
          </a:p>
          <a:p>
            <a:pPr eaLnBrk="0" fontAlgn="base" hangingPunct="0">
              <a:spcBef>
                <a:spcPct val="0"/>
              </a:spcBef>
              <a:spcAft>
                <a:spcPct val="0"/>
              </a:spcAft>
            </a:pPr>
            <a:r>
              <a:rPr lang="en-US" sz="1500" dirty="0">
                <a:solidFill>
                  <a:srgbClr val="FFFFFF"/>
                </a:solidFill>
              </a:rPr>
              <a:t>Disk</a:t>
            </a:r>
          </a:p>
        </p:txBody>
      </p:sp>
      <p:sp>
        <p:nvSpPr>
          <p:cNvPr id="8" name="TextBox 7"/>
          <p:cNvSpPr txBox="1"/>
          <p:nvPr/>
        </p:nvSpPr>
        <p:spPr>
          <a:xfrm rot="20355099">
            <a:off x="4192066" y="1801028"/>
            <a:ext cx="655949" cy="323165"/>
          </a:xfrm>
          <a:prstGeom prst="rect">
            <a:avLst/>
          </a:prstGeom>
          <a:noFill/>
        </p:spPr>
        <p:txBody>
          <a:bodyPr wrap="none" rtlCol="0">
            <a:spAutoFit/>
          </a:bodyPr>
          <a:lstStyle/>
          <a:p>
            <a:pPr eaLnBrk="0" fontAlgn="base" hangingPunct="0">
              <a:spcBef>
                <a:spcPct val="0"/>
              </a:spcBef>
              <a:spcAft>
                <a:spcPct val="0"/>
              </a:spcAft>
            </a:pPr>
            <a:r>
              <a:rPr lang="en-US" sz="1500" dirty="0">
                <a:solidFill>
                  <a:srgbClr val="FFFFFF"/>
                </a:solidFill>
              </a:rPr>
              <a:t>Meso</a:t>
            </a:r>
          </a:p>
        </p:txBody>
      </p:sp>
      <p:sp>
        <p:nvSpPr>
          <p:cNvPr id="9" name="TextBox 8"/>
          <p:cNvSpPr txBox="1"/>
          <p:nvPr/>
        </p:nvSpPr>
        <p:spPr>
          <a:xfrm rot="20355099">
            <a:off x="3775109" y="1326714"/>
            <a:ext cx="880369" cy="323165"/>
          </a:xfrm>
          <a:prstGeom prst="rect">
            <a:avLst/>
          </a:prstGeom>
          <a:noFill/>
        </p:spPr>
        <p:txBody>
          <a:bodyPr wrap="none" rtlCol="0">
            <a:spAutoFit/>
          </a:bodyPr>
          <a:lstStyle/>
          <a:p>
            <a:pPr eaLnBrk="0" fontAlgn="base" hangingPunct="0">
              <a:spcBef>
                <a:spcPct val="0"/>
              </a:spcBef>
              <a:spcAft>
                <a:spcPct val="0"/>
              </a:spcAft>
            </a:pPr>
            <a:r>
              <a:rPr lang="en-US" sz="1500" dirty="0">
                <a:solidFill>
                  <a:srgbClr val="FFFFFF"/>
                </a:solidFill>
              </a:rPr>
              <a:t>CONUS</a:t>
            </a:r>
          </a:p>
        </p:txBody>
      </p:sp>
      <p:sp>
        <p:nvSpPr>
          <p:cNvPr id="10" name="TextBox 9"/>
          <p:cNvSpPr txBox="1"/>
          <p:nvPr/>
        </p:nvSpPr>
        <p:spPr>
          <a:xfrm rot="20355099">
            <a:off x="4696037" y="2790708"/>
            <a:ext cx="655949" cy="323165"/>
          </a:xfrm>
          <a:prstGeom prst="rect">
            <a:avLst/>
          </a:prstGeom>
          <a:noFill/>
        </p:spPr>
        <p:txBody>
          <a:bodyPr wrap="none" rtlCol="0">
            <a:spAutoFit/>
          </a:bodyPr>
          <a:lstStyle/>
          <a:p>
            <a:pPr eaLnBrk="0" fontAlgn="base" hangingPunct="0">
              <a:spcBef>
                <a:spcPct val="0"/>
              </a:spcBef>
              <a:spcAft>
                <a:spcPct val="0"/>
              </a:spcAft>
            </a:pPr>
            <a:r>
              <a:rPr lang="en-US" sz="1500" dirty="0">
                <a:solidFill>
                  <a:srgbClr val="FFFFFF"/>
                </a:solidFill>
              </a:rPr>
              <a:t>Meso</a:t>
            </a:r>
          </a:p>
        </p:txBody>
      </p:sp>
      <p:sp>
        <p:nvSpPr>
          <p:cNvPr id="11" name="TextBox 10"/>
          <p:cNvSpPr txBox="1"/>
          <p:nvPr/>
        </p:nvSpPr>
        <p:spPr>
          <a:xfrm>
            <a:off x="2286000" y="914400"/>
            <a:ext cx="721672" cy="300082"/>
          </a:xfrm>
          <a:prstGeom prst="rect">
            <a:avLst/>
          </a:prstGeom>
          <a:noFill/>
        </p:spPr>
        <p:txBody>
          <a:bodyPr wrap="none" rtlCol="0">
            <a:spAutoFit/>
          </a:bodyPr>
          <a:lstStyle/>
          <a:p>
            <a:r>
              <a:rPr lang="en-US" sz="1350" dirty="0">
                <a:solidFill>
                  <a:srgbClr val="000000"/>
                </a:solidFill>
              </a:rPr>
              <a:t>Time-&gt;</a:t>
            </a:r>
          </a:p>
        </p:txBody>
      </p:sp>
    </p:spTree>
    <p:extLst>
      <p:ext uri="{BB962C8B-B14F-4D97-AF65-F5344CB8AC3E}">
        <p14:creationId xmlns:p14="http://schemas.microsoft.com/office/powerpoint/2010/main" val="31792105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85725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3" y="853678"/>
            <a:ext cx="8772525" cy="3394472"/>
          </a:xfrm>
        </p:spPr>
        <p:txBody>
          <a:bodyPr/>
          <a:lstStyle/>
          <a:p>
            <a:pPr eaLnBrk="1" hangingPunct="1"/>
            <a:r>
              <a:rPr lang="en-US" sz="2000" dirty="0">
                <a:solidFill>
                  <a:srgbClr val="FFFFFF"/>
                </a:solidFill>
                <a:latin typeface="Arial Unicode MS" pitchFamily="34" charset="-128"/>
              </a:rPr>
              <a:t>Jordan </a:t>
            </a:r>
            <a:r>
              <a:rPr lang="en-US" sz="2000" dirty="0" err="1" smtClean="0">
                <a:solidFill>
                  <a:srgbClr val="FFFFFF"/>
                </a:solidFill>
                <a:latin typeface="Arial Unicode MS" pitchFamily="34" charset="-128"/>
              </a:rPr>
              <a:t>Gerth</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Scott Lindstrom</a:t>
            </a:r>
          </a:p>
          <a:p>
            <a:pPr eaLnBrk="1" hangingPunct="1"/>
            <a:r>
              <a:rPr lang="en-US" sz="2000" dirty="0" smtClean="0">
                <a:solidFill>
                  <a:srgbClr val="FFFFFF"/>
                </a:solidFill>
                <a:latin typeface="Arial Unicode MS" pitchFamily="34" charset="-128"/>
              </a:rPr>
              <a:t>Kathleen </a:t>
            </a:r>
            <a:r>
              <a:rPr lang="en-US" sz="2000" dirty="0" err="1">
                <a:solidFill>
                  <a:srgbClr val="FFFFFF"/>
                </a:solidFill>
                <a:latin typeface="Arial Unicode MS" pitchFamily="34" charset="-128"/>
              </a:rPr>
              <a:t>Strabala</a:t>
            </a:r>
            <a:r>
              <a:rPr lang="en-US" sz="2000" dirty="0">
                <a:solidFill>
                  <a:srgbClr val="FFFFFF"/>
                </a:solidFill>
                <a:latin typeface="Arial Unicode MS" pitchFamily="34" charset="-128"/>
              </a:rPr>
              <a:t> </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Bill Line</a:t>
            </a:r>
          </a:p>
          <a:p>
            <a:pPr eaLnBrk="1" hangingPunct="1"/>
            <a:r>
              <a:rPr lang="en-US" sz="2000" dirty="0">
                <a:solidFill>
                  <a:srgbClr val="FFFFFF"/>
                </a:solidFill>
                <a:latin typeface="Arial Unicode MS" pitchFamily="34" charset="-128"/>
              </a:rPr>
              <a:t>SSEC data </a:t>
            </a:r>
            <a:r>
              <a:rPr lang="en-US" sz="2000" dirty="0" smtClean="0">
                <a:solidFill>
                  <a:srgbClr val="FFFFFF"/>
                </a:solidFill>
                <a:latin typeface="Arial Unicode MS" pitchFamily="34" charset="-128"/>
              </a:rPr>
              <a:t>center</a:t>
            </a:r>
          </a:p>
          <a:p>
            <a:pPr eaLnBrk="1" hangingPunct="1"/>
            <a:r>
              <a:rPr lang="en-US" sz="2000" dirty="0" smtClean="0">
                <a:solidFill>
                  <a:srgbClr val="FFFFFF"/>
                </a:solidFill>
                <a:latin typeface="Arial Unicode MS" pitchFamily="34" charset="-128"/>
              </a:rPr>
              <a:t>Mat Gunshor</a:t>
            </a:r>
            <a:r>
              <a:rPr lang="en-US" sz="2000" dirty="0">
                <a:solidFill>
                  <a:srgbClr val="FFFFFF"/>
                </a:solidFill>
                <a:latin typeface="Arial Unicode MS" pitchFamily="34" charset="-128"/>
              </a:rPr>
              <a:t>	</a:t>
            </a:r>
          </a:p>
          <a:p>
            <a:pPr eaLnBrk="1" hangingPunct="1"/>
            <a:r>
              <a:rPr lang="en-US" sz="2000" dirty="0" smtClean="0">
                <a:solidFill>
                  <a:srgbClr val="FFFFFF"/>
                </a:solidFill>
                <a:latin typeface="Arial Unicode MS" pitchFamily="34" charset="-128"/>
              </a:rPr>
              <a:t>Scott Bachmeier</a:t>
            </a: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a:t>
            </a:r>
          </a:p>
          <a:p>
            <a:pPr eaLnBrk="1" hangingPunct="1"/>
            <a:r>
              <a:rPr lang="en-US" sz="2000" dirty="0" smtClean="0">
                <a:solidFill>
                  <a:srgbClr val="FFFFFF"/>
                </a:solidFill>
                <a:latin typeface="Arial Unicode MS" pitchFamily="34" charset="-128"/>
              </a:rPr>
              <a:t>Steve Miller </a:t>
            </a:r>
          </a:p>
          <a:p>
            <a:pPr eaLnBrk="1" hangingPunct="1"/>
            <a:r>
              <a:rPr lang="en-US" sz="2000" dirty="0" smtClean="0">
                <a:solidFill>
                  <a:srgbClr val="FFFFFF"/>
                </a:solidFill>
                <a:latin typeface="Arial Unicode MS" pitchFamily="34" charset="-128"/>
              </a:rPr>
              <a:t>Dan Lindsey</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0" y="4534365"/>
            <a:ext cx="619128" cy="500617"/>
          </a:xfrm>
          <a:prstGeom prst="rect">
            <a:avLst/>
          </a:prstGeom>
        </p:spPr>
      </p:pic>
      <p:sp>
        <p:nvSpPr>
          <p:cNvPr id="6" name="Rectangle 3"/>
          <p:cNvSpPr txBox="1">
            <a:spLocks noChangeArrowheads="1"/>
          </p:cNvSpPr>
          <p:nvPr/>
        </p:nvSpPr>
        <p:spPr bwMode="auto">
          <a:xfrm>
            <a:off x="4648200" y="850105"/>
            <a:ext cx="8772525"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kern="0" dirty="0" smtClean="0">
                <a:solidFill>
                  <a:srgbClr val="FFFFFF"/>
                </a:solidFill>
                <a:latin typeface="Arial Unicode MS" pitchFamily="34" charset="-128"/>
              </a:rPr>
              <a:t>Steve Goodman</a:t>
            </a:r>
          </a:p>
          <a:p>
            <a:pPr eaLnBrk="1" hangingPunct="1"/>
            <a:r>
              <a:rPr lang="en-US" sz="2000" kern="0" dirty="0" smtClean="0">
                <a:solidFill>
                  <a:srgbClr val="FFFFFF"/>
                </a:solidFill>
                <a:latin typeface="Arial Unicode MS" pitchFamily="34" charset="-128"/>
              </a:rPr>
              <a:t>Chris Schmidt</a:t>
            </a:r>
          </a:p>
          <a:p>
            <a:pPr eaLnBrk="1" hangingPunct="1"/>
            <a:r>
              <a:rPr lang="en-US" sz="2000" kern="0" dirty="0" smtClean="0">
                <a:solidFill>
                  <a:srgbClr val="FFFFFF"/>
                </a:solidFill>
                <a:latin typeface="Arial Unicode MS" pitchFamily="34" charset="-128"/>
              </a:rPr>
              <a:t>Chad Gravelle</a:t>
            </a:r>
          </a:p>
          <a:p>
            <a:pPr eaLnBrk="1" hangingPunct="1"/>
            <a:r>
              <a:rPr lang="en-US" sz="2000" kern="0" dirty="0" smtClean="0">
                <a:solidFill>
                  <a:srgbClr val="FFFFFF"/>
                </a:solidFill>
                <a:latin typeface="Arial Unicode MS" pitchFamily="34" charset="-128"/>
              </a:rPr>
              <a:t>JMA</a:t>
            </a:r>
          </a:p>
          <a:p>
            <a:pPr eaLnBrk="1" hangingPunct="1"/>
            <a:r>
              <a:rPr lang="en-US" sz="2000" kern="0" dirty="0" smtClean="0">
                <a:solidFill>
                  <a:srgbClr val="FFFFFF"/>
                </a:solidFill>
                <a:latin typeface="Arial Unicode MS" pitchFamily="34" charset="-128"/>
              </a:rPr>
              <a:t>SSEC Real Earth team</a:t>
            </a:r>
          </a:p>
          <a:p>
            <a:pPr eaLnBrk="1" hangingPunct="1"/>
            <a:r>
              <a:rPr lang="en-US" sz="2000" kern="0" dirty="0" smtClean="0">
                <a:solidFill>
                  <a:srgbClr val="FFFFFF"/>
                </a:solidFill>
                <a:latin typeface="Arial Unicode MS" pitchFamily="34" charset="-128"/>
              </a:rPr>
              <a:t>ITT / Harris</a:t>
            </a:r>
          </a:p>
          <a:p>
            <a:pPr eaLnBrk="1" hangingPunct="1"/>
            <a:r>
              <a:rPr lang="en-US" sz="2000" kern="0" dirty="0" smtClean="0">
                <a:solidFill>
                  <a:srgbClr val="FFFFFF"/>
                </a:solidFill>
                <a:latin typeface="Arial Unicode MS" pitchFamily="34" charset="-128"/>
              </a:rPr>
              <a:t>Lockheed-Martin</a:t>
            </a:r>
          </a:p>
          <a:p>
            <a:pPr eaLnBrk="1" hangingPunct="1"/>
            <a:r>
              <a:rPr lang="en-US" sz="2000" kern="0" dirty="0" smtClean="0">
                <a:solidFill>
                  <a:srgbClr val="FFFFFF"/>
                </a:solidFill>
                <a:latin typeface="Arial Unicode MS" pitchFamily="34" charset="-128"/>
              </a:rPr>
              <a:t>Entire GOES-R team!</a:t>
            </a:r>
            <a:endParaRPr lang="en-US" sz="2000" kern="0" dirty="0" smtClean="0">
              <a:solidFill>
                <a:schemeClr val="bg1"/>
              </a:solidFill>
            </a:endParaRPr>
          </a:p>
          <a:p>
            <a:pPr eaLnBrk="1" hangingPunct="1"/>
            <a:r>
              <a:rPr lang="en-US" sz="2000" kern="0" dirty="0" smtClean="0">
                <a:solidFill>
                  <a:schemeClr val="bg1"/>
                </a:solidFill>
              </a:rPr>
              <a:t>Dave Jones</a:t>
            </a:r>
          </a:p>
          <a:p>
            <a:pPr eaLnBrk="1" hangingPunct="1"/>
            <a:r>
              <a:rPr lang="en-US" sz="2000" kern="0" dirty="0" smtClean="0">
                <a:solidFill>
                  <a:schemeClr val="bg1"/>
                </a:solidFill>
              </a:rPr>
              <a:t>COMET</a:t>
            </a:r>
          </a:p>
          <a:p>
            <a:pPr eaLnBrk="1" hangingPunct="1"/>
            <a:r>
              <a:rPr lang="en-US" sz="2000" kern="0" dirty="0" smtClean="0">
                <a:solidFill>
                  <a:schemeClr val="bg1"/>
                </a:solidFill>
              </a:rPr>
              <a:t>You.</a:t>
            </a:r>
          </a:p>
          <a:p>
            <a:pPr eaLnBrk="1" hangingPunct="1"/>
            <a:endParaRPr lang="en-US" sz="2000" kern="0" dirty="0" smtClean="0">
              <a:solidFill>
                <a:srgbClr val="FFFF00"/>
              </a:solidFill>
            </a:endParaRPr>
          </a:p>
        </p:txBody>
      </p:sp>
    </p:spTree>
    <p:extLst>
      <p:ext uri="{BB962C8B-B14F-4D97-AF65-F5344CB8AC3E}">
        <p14:creationId xmlns:p14="http://schemas.microsoft.com/office/powerpoint/2010/main" val="38767177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3600450"/>
            <a:ext cx="1828800" cy="857250"/>
          </a:xfrm>
        </p:spPr>
        <p:txBody>
          <a:bodyPr/>
          <a:lstStyle/>
          <a:p>
            <a:r>
              <a:rPr lang="en-US" sz="2700" dirty="0">
                <a:solidFill>
                  <a:srgbClr val="FFFF00"/>
                </a:solidFill>
              </a:rPr>
              <a:t>Flex Mode Concept</a:t>
            </a: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20</a:t>
            </a:fld>
            <a:endParaRPr lang="en-US">
              <a:solidFill>
                <a:srgbClr val="000000"/>
              </a:solidFill>
            </a:endParaRPr>
          </a:p>
        </p:txBody>
      </p:sp>
      <p:pic>
        <p:nvPicPr>
          <p:cNvPr id="1026" name="Picture 2" descr="\\beans\users$\tims\Data\Documents\My Videos\output_ABI_mode3.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914651" y="171450"/>
            <a:ext cx="4841081" cy="479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4308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21</a:t>
            </a:fld>
            <a:endParaRPr lang="en-US">
              <a:solidFill>
                <a:srgbClr val="000000"/>
              </a:solidFill>
            </a:endParaRPr>
          </a:p>
        </p:txBody>
      </p:sp>
      <p:sp>
        <p:nvSpPr>
          <p:cNvPr id="5" name="Title 1"/>
          <p:cNvSpPr txBox="1">
            <a:spLocks/>
          </p:cNvSpPr>
          <p:nvPr/>
        </p:nvSpPr>
        <p:spPr bwMode="auto">
          <a:xfrm>
            <a:off x="1314450" y="-114300"/>
            <a:ext cx="64579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dirty="0">
                <a:solidFill>
                  <a:srgbClr val="FFFF00"/>
                </a:solidFill>
              </a:rPr>
              <a:t>MTSAT and AHI (</a:t>
            </a:r>
            <a:r>
              <a:rPr lang="en-US" sz="2800" dirty="0" smtClean="0">
                <a:solidFill>
                  <a:srgbClr val="FFFF00"/>
                </a:solidFill>
              </a:rPr>
              <a:t>visible band)</a:t>
            </a:r>
            <a:endParaRPr lang="en-US" sz="2800" dirty="0">
              <a:solidFill>
                <a:srgbClr val="FFFF0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9151" y="664449"/>
            <a:ext cx="3302567" cy="419330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0398" y="664449"/>
            <a:ext cx="3336599" cy="4214652"/>
          </a:xfrm>
          <a:prstGeom prst="rect">
            <a:avLst/>
          </a:prstGeom>
        </p:spPr>
      </p:pic>
      <p:sp>
        <p:nvSpPr>
          <p:cNvPr id="8" name="TextBox 7"/>
          <p:cNvSpPr txBox="1"/>
          <p:nvPr/>
        </p:nvSpPr>
        <p:spPr>
          <a:xfrm>
            <a:off x="4814706" y="4866501"/>
            <a:ext cx="3118161" cy="300082"/>
          </a:xfrm>
          <a:prstGeom prst="rect">
            <a:avLst/>
          </a:prstGeom>
          <a:noFill/>
        </p:spPr>
        <p:txBody>
          <a:bodyPr wrap="none" rtlCol="0">
            <a:spAutoFit/>
          </a:bodyPr>
          <a:lstStyle/>
          <a:p>
            <a:r>
              <a:rPr lang="en-US" sz="1350" dirty="0">
                <a:solidFill>
                  <a:schemeClr val="bg1"/>
                </a:solidFill>
              </a:rPr>
              <a:t>Approximate spatial resolution: 0.5 km</a:t>
            </a:r>
          </a:p>
        </p:txBody>
      </p:sp>
      <p:sp>
        <p:nvSpPr>
          <p:cNvPr id="9" name="TextBox 8"/>
          <p:cNvSpPr txBox="1"/>
          <p:nvPr/>
        </p:nvSpPr>
        <p:spPr>
          <a:xfrm>
            <a:off x="1472826" y="4857750"/>
            <a:ext cx="2973891" cy="300082"/>
          </a:xfrm>
          <a:prstGeom prst="rect">
            <a:avLst/>
          </a:prstGeom>
          <a:noFill/>
        </p:spPr>
        <p:txBody>
          <a:bodyPr wrap="none" rtlCol="0">
            <a:spAutoFit/>
          </a:bodyPr>
          <a:lstStyle/>
          <a:p>
            <a:r>
              <a:rPr lang="en-US" sz="1350" dirty="0">
                <a:solidFill>
                  <a:schemeClr val="bg1"/>
                </a:solidFill>
              </a:rPr>
              <a:t>Approximate spatial resolution: 1 km</a:t>
            </a:r>
          </a:p>
        </p:txBody>
      </p:sp>
    </p:spTree>
    <p:extLst>
      <p:ext uri="{BB962C8B-B14F-4D97-AF65-F5344CB8AC3E}">
        <p14:creationId xmlns:p14="http://schemas.microsoft.com/office/powerpoint/2010/main" val="602636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9657" y="628650"/>
            <a:ext cx="2502694" cy="22062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4500" y="628650"/>
            <a:ext cx="2502694" cy="221099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1605499" y="-40481"/>
            <a:ext cx="6011582" cy="969496"/>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100" dirty="0" smtClean="0">
                <a:solidFill>
                  <a:srgbClr val="FFFF00"/>
                </a:solidFill>
              </a:rPr>
              <a:t>Current GOES and </a:t>
            </a:r>
            <a:r>
              <a:rPr lang="en-US" sz="2100" dirty="0">
                <a:solidFill>
                  <a:srgbClr val="FFFF00"/>
                </a:solidFill>
              </a:rPr>
              <a:t>GOES-R ABI</a:t>
            </a:r>
          </a:p>
          <a:p>
            <a:pPr algn="ctr" fontAlgn="base">
              <a:spcBef>
                <a:spcPct val="0"/>
              </a:spcBef>
              <a:spcAft>
                <a:spcPct val="0"/>
              </a:spcAft>
              <a:defRPr/>
            </a:pPr>
            <a:r>
              <a:rPr lang="en-US" sz="2100" dirty="0">
                <a:solidFill>
                  <a:srgbClr val="FFFF00"/>
                </a:solidFill>
              </a:rPr>
              <a:t>Simulation of Grand Prix Fire/Southern California</a:t>
            </a:r>
          </a:p>
          <a:p>
            <a:pPr algn="ctr" fontAlgn="base">
              <a:spcBef>
                <a:spcPct val="0"/>
              </a:spcBef>
              <a:spcAft>
                <a:spcPct val="0"/>
              </a:spcAft>
              <a:defRPr/>
            </a:pPr>
            <a:endParaRPr lang="en-US" sz="1500" b="1" dirty="0">
              <a:solidFill>
                <a:srgbClr val="000000"/>
              </a:solidFill>
            </a:endParaRPr>
          </a:p>
        </p:txBody>
      </p:sp>
      <p:pic>
        <p:nvPicPr>
          <p:cNvPr id="160773" name="Picture 5" descr="GOES12_GrandPrix_colorfilledcontou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14500" y="2907507"/>
            <a:ext cx="2501504" cy="220741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9657" y="2907506"/>
            <a:ext cx="2502694" cy="22062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3290888" y="857250"/>
            <a:ext cx="93487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350" dirty="0">
                <a:solidFill>
                  <a:srgbClr val="000000"/>
                </a:solidFill>
              </a:rPr>
              <a:t>GOES-12</a:t>
            </a:r>
          </a:p>
        </p:txBody>
      </p:sp>
      <p:sp>
        <p:nvSpPr>
          <p:cNvPr id="160776" name="Text Box 8"/>
          <p:cNvSpPr txBox="1">
            <a:spLocks noChangeArrowheads="1"/>
          </p:cNvSpPr>
          <p:nvPr/>
        </p:nvSpPr>
        <p:spPr bwMode="auto">
          <a:xfrm>
            <a:off x="3290888" y="3086100"/>
            <a:ext cx="93487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350">
                <a:solidFill>
                  <a:srgbClr val="000000"/>
                </a:solidFill>
              </a:rPr>
              <a:t>GOES-12</a:t>
            </a:r>
          </a:p>
        </p:txBody>
      </p:sp>
      <p:sp>
        <p:nvSpPr>
          <p:cNvPr id="160777" name="Text Box 9"/>
          <p:cNvSpPr txBox="1">
            <a:spLocks noChangeArrowheads="1"/>
          </p:cNvSpPr>
          <p:nvPr/>
        </p:nvSpPr>
        <p:spPr bwMode="auto">
          <a:xfrm>
            <a:off x="6205538" y="857250"/>
            <a:ext cx="118500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350">
                <a:solidFill>
                  <a:srgbClr val="000000"/>
                </a:solidFill>
              </a:rPr>
              <a:t>GOES-R ABI</a:t>
            </a:r>
          </a:p>
        </p:txBody>
      </p:sp>
      <p:sp>
        <p:nvSpPr>
          <p:cNvPr id="160778" name="Text Box 10"/>
          <p:cNvSpPr txBox="1">
            <a:spLocks noChangeArrowheads="1"/>
          </p:cNvSpPr>
          <p:nvPr/>
        </p:nvSpPr>
        <p:spPr bwMode="auto">
          <a:xfrm>
            <a:off x="6205538" y="3086100"/>
            <a:ext cx="118500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350">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13338530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8E404E-D1A8-4BB6-BB55-82DAC8A4DB4E}" type="slidenum">
              <a:rPr lang="en-US" smtClean="0">
                <a:solidFill>
                  <a:srgbClr val="000000"/>
                </a:solidFill>
              </a:rPr>
              <a:pPr>
                <a:defRPr/>
              </a:pPr>
              <a:t>23</a:t>
            </a:fld>
            <a:endParaRPr lang="en-US">
              <a:solidFill>
                <a:srgbClr val="000000"/>
              </a:solidFill>
            </a:endParaRPr>
          </a:p>
        </p:txBody>
      </p:sp>
      <p:pic>
        <p:nvPicPr>
          <p:cNvPr id="3" name="Picture 2"/>
          <p:cNvPicPr/>
          <p:nvPr/>
        </p:nvPicPr>
        <p:blipFill>
          <a:blip r:embed="rId3" cstate="screen">
            <a:extLst>
              <a:ext uri="{28A0092B-C50C-407E-A947-70E740481C1C}">
                <a14:useLocalDpi xmlns:a14="http://schemas.microsoft.com/office/drawing/2010/main"/>
              </a:ext>
            </a:extLst>
          </a:blip>
          <a:stretch>
            <a:fillRect/>
          </a:stretch>
        </p:blipFill>
        <p:spPr>
          <a:xfrm>
            <a:off x="3124200" y="57149"/>
            <a:ext cx="5867400" cy="4306669"/>
          </a:xfrm>
          <a:prstGeom prst="rect">
            <a:avLst/>
          </a:prstGeom>
        </p:spPr>
      </p:pic>
      <p:sp>
        <p:nvSpPr>
          <p:cNvPr id="4" name="TextBox 3"/>
          <p:cNvSpPr txBox="1"/>
          <p:nvPr/>
        </p:nvSpPr>
        <p:spPr>
          <a:xfrm>
            <a:off x="533400" y="4363819"/>
            <a:ext cx="7848600" cy="646331"/>
          </a:xfrm>
          <a:prstGeom prst="rect">
            <a:avLst/>
          </a:prstGeom>
          <a:noFill/>
        </p:spPr>
        <p:txBody>
          <a:bodyPr wrap="square" rtlCol="0">
            <a:spAutoFit/>
          </a:bodyPr>
          <a:lstStyle/>
          <a:p>
            <a:r>
              <a:rPr lang="en-US" dirty="0" smtClean="0">
                <a:solidFill>
                  <a:schemeClr val="bg1"/>
                </a:solidFill>
              </a:rPr>
              <a:t>Note </a:t>
            </a:r>
            <a:r>
              <a:rPr lang="en-US" dirty="0">
                <a:solidFill>
                  <a:schemeClr val="bg1"/>
                </a:solidFill>
              </a:rPr>
              <a:t>the improved spatial resolution from the AHI. There is evidence of waves over northern Japan in the AHI image, but not in the MTSAT image. </a:t>
            </a:r>
            <a:endParaRPr lang="en-US" dirty="0" smtClean="0">
              <a:solidFill>
                <a:schemeClr val="bg1"/>
              </a:solidFill>
            </a:endParaRPr>
          </a:p>
        </p:txBody>
      </p:sp>
      <p:sp>
        <p:nvSpPr>
          <p:cNvPr id="6" name="TextBox 5"/>
          <p:cNvSpPr txBox="1"/>
          <p:nvPr/>
        </p:nvSpPr>
        <p:spPr>
          <a:xfrm>
            <a:off x="152400" y="742950"/>
            <a:ext cx="3124200" cy="3023905"/>
          </a:xfrm>
          <a:prstGeom prst="rect">
            <a:avLst/>
          </a:prstGeom>
          <a:noFill/>
        </p:spPr>
        <p:txBody>
          <a:bodyPr wrap="square" rtlCol="0">
            <a:spAutoFit/>
          </a:bodyPr>
          <a:lstStyle/>
          <a:p>
            <a:r>
              <a:rPr lang="en-US" sz="2400" dirty="0" smtClean="0">
                <a:solidFill>
                  <a:schemeClr val="bg1"/>
                </a:solidFill>
              </a:rPr>
              <a:t>MTSAT </a:t>
            </a:r>
            <a:r>
              <a:rPr lang="en-US" sz="2400" dirty="0">
                <a:solidFill>
                  <a:schemeClr val="bg1"/>
                </a:solidFill>
              </a:rPr>
              <a:t>vapor </a:t>
            </a:r>
            <a:r>
              <a:rPr lang="en-US" sz="2400" dirty="0" smtClean="0">
                <a:solidFill>
                  <a:schemeClr val="bg1"/>
                </a:solidFill>
              </a:rPr>
              <a:t>band</a:t>
            </a:r>
          </a:p>
          <a:p>
            <a:endParaRPr lang="en-US" sz="1350" dirty="0">
              <a:solidFill>
                <a:schemeClr val="bg1"/>
              </a:solidFill>
            </a:endParaRPr>
          </a:p>
          <a:p>
            <a:endParaRPr lang="en-US" sz="1350" dirty="0" smtClean="0">
              <a:solidFill>
                <a:schemeClr val="bg1"/>
              </a:solidFill>
            </a:endParaRPr>
          </a:p>
          <a:p>
            <a:endParaRPr lang="en-US" sz="1350" dirty="0">
              <a:solidFill>
                <a:schemeClr val="bg1"/>
              </a:solidFill>
            </a:endParaRPr>
          </a:p>
          <a:p>
            <a:endParaRPr lang="en-US" sz="1350" dirty="0" smtClean="0">
              <a:solidFill>
                <a:schemeClr val="bg1"/>
              </a:solidFill>
            </a:endParaRPr>
          </a:p>
          <a:p>
            <a:endParaRPr lang="en-US" sz="1350" dirty="0">
              <a:solidFill>
                <a:schemeClr val="bg1"/>
              </a:solidFill>
            </a:endParaRPr>
          </a:p>
          <a:p>
            <a:endParaRPr lang="en-US" sz="1350" dirty="0" smtClean="0">
              <a:solidFill>
                <a:schemeClr val="bg1"/>
              </a:solidFill>
            </a:endParaRPr>
          </a:p>
          <a:p>
            <a:endParaRPr lang="en-US" sz="1350" dirty="0">
              <a:solidFill>
                <a:schemeClr val="bg1"/>
              </a:solidFill>
            </a:endParaRPr>
          </a:p>
          <a:p>
            <a:r>
              <a:rPr lang="en-US" sz="2400" dirty="0" smtClean="0">
                <a:solidFill>
                  <a:schemeClr val="bg1"/>
                </a:solidFill>
              </a:rPr>
              <a:t>JMA’s </a:t>
            </a:r>
            <a:r>
              <a:rPr lang="en-US" sz="2400" dirty="0">
                <a:solidFill>
                  <a:schemeClr val="bg1"/>
                </a:solidFill>
              </a:rPr>
              <a:t>AHI water vapor band centered at 7.0 </a:t>
            </a:r>
            <a:r>
              <a:rPr lang="en-US" sz="2400" dirty="0" err="1" smtClean="0">
                <a:solidFill>
                  <a:schemeClr val="bg1"/>
                </a:solidFill>
              </a:rPr>
              <a:t>μm</a:t>
            </a:r>
            <a:endParaRPr lang="en-US" sz="2400" dirty="0">
              <a:solidFill>
                <a:schemeClr val="bg1"/>
              </a:solidFill>
            </a:endParaRPr>
          </a:p>
        </p:txBody>
      </p:sp>
    </p:spTree>
    <p:extLst>
      <p:ext uri="{BB962C8B-B14F-4D97-AF65-F5344CB8AC3E}">
        <p14:creationId xmlns:p14="http://schemas.microsoft.com/office/powerpoint/2010/main" val="23120716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50368" y="1257301"/>
            <a:ext cx="1732985" cy="715581"/>
          </a:xfrm>
          <a:prstGeom prst="rect">
            <a:avLst/>
          </a:prstGeom>
          <a:noFill/>
        </p:spPr>
        <p:txBody>
          <a:bodyPr wrap="square" rtlCol="0">
            <a:spAutoFit/>
          </a:bodyPr>
          <a:lstStyle/>
          <a:p>
            <a:r>
              <a:rPr lang="en-US" sz="1350" b="1" dirty="0">
                <a:solidFill>
                  <a:prstClr val="black"/>
                </a:solidFill>
              </a:rPr>
              <a:t>What’s this infrared image showing?</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0"/>
            <a:ext cx="2571750" cy="5143500"/>
          </a:xfrm>
          <a:prstGeom prst="rect">
            <a:avLst/>
          </a:prstGeo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24</a:t>
            </a:fld>
            <a:endParaRPr lang="en-US">
              <a:solidFill>
                <a:prstClr val="black">
                  <a:tint val="75000"/>
                </a:prstClr>
              </a:solidFill>
            </a:endParaRPr>
          </a:p>
        </p:txBody>
      </p:sp>
      <p:sp>
        <p:nvSpPr>
          <p:cNvPr id="6" name="TextBox 5"/>
          <p:cNvSpPr txBox="1"/>
          <p:nvPr/>
        </p:nvSpPr>
        <p:spPr>
          <a:xfrm>
            <a:off x="7349001" y="4914900"/>
            <a:ext cx="713657" cy="300082"/>
          </a:xfrm>
          <a:prstGeom prst="rect">
            <a:avLst/>
          </a:prstGeom>
          <a:noFill/>
        </p:spPr>
        <p:txBody>
          <a:bodyPr wrap="none" rtlCol="0">
            <a:spAutoFit/>
          </a:bodyPr>
          <a:lstStyle/>
          <a:p>
            <a:r>
              <a:rPr lang="en-US" sz="1350" dirty="0" err="1">
                <a:solidFill>
                  <a:prstClr val="black"/>
                </a:solidFill>
              </a:rPr>
              <a:t>Rinjani</a:t>
            </a:r>
            <a:endParaRPr lang="en-US" sz="1350" dirty="0">
              <a:solidFill>
                <a:prstClr val="black"/>
              </a:solidFill>
            </a:endParaRPr>
          </a:p>
        </p:txBody>
      </p:sp>
      <p:pic>
        <p:nvPicPr>
          <p:cNvPr id="7" name="Content Placeholder 6"/>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771650" y="5861"/>
            <a:ext cx="2571750" cy="5143500"/>
          </a:xfrm>
        </p:spPr>
      </p:pic>
      <p:sp>
        <p:nvSpPr>
          <p:cNvPr id="10" name="TextBox 9"/>
          <p:cNvSpPr txBox="1"/>
          <p:nvPr/>
        </p:nvSpPr>
        <p:spPr>
          <a:xfrm>
            <a:off x="3124200" y="590550"/>
            <a:ext cx="290464" cy="300082"/>
          </a:xfrm>
          <a:prstGeom prst="rect">
            <a:avLst/>
          </a:prstGeom>
          <a:noFill/>
        </p:spPr>
        <p:txBody>
          <a:bodyPr wrap="none" rtlCol="0">
            <a:spAutoFit/>
          </a:bodyPr>
          <a:lstStyle/>
          <a:p>
            <a:r>
              <a:rPr lang="en-US" sz="1350" b="1" dirty="0">
                <a:solidFill>
                  <a:prstClr val="black"/>
                </a:solidFill>
              </a:rPr>
              <a:t>?</a:t>
            </a:r>
          </a:p>
        </p:txBody>
      </p:sp>
      <p:sp>
        <p:nvSpPr>
          <p:cNvPr id="11" name="TextBox 10"/>
          <p:cNvSpPr txBox="1"/>
          <p:nvPr/>
        </p:nvSpPr>
        <p:spPr>
          <a:xfrm>
            <a:off x="2924199" y="2286000"/>
            <a:ext cx="290464" cy="300082"/>
          </a:xfrm>
          <a:prstGeom prst="rect">
            <a:avLst/>
          </a:prstGeom>
          <a:noFill/>
        </p:spPr>
        <p:txBody>
          <a:bodyPr wrap="none" rtlCol="0">
            <a:spAutoFit/>
          </a:bodyPr>
          <a:lstStyle/>
          <a:p>
            <a:r>
              <a:rPr lang="en-US" sz="1350" b="1" dirty="0">
                <a:solidFill>
                  <a:prstClr val="black"/>
                </a:solidFill>
              </a:rPr>
              <a:t>?</a:t>
            </a:r>
          </a:p>
        </p:txBody>
      </p:sp>
      <p:sp>
        <p:nvSpPr>
          <p:cNvPr id="12" name="TextBox 11"/>
          <p:cNvSpPr txBox="1"/>
          <p:nvPr/>
        </p:nvSpPr>
        <p:spPr>
          <a:xfrm>
            <a:off x="2286000" y="2294751"/>
            <a:ext cx="290464" cy="300082"/>
          </a:xfrm>
          <a:prstGeom prst="rect">
            <a:avLst/>
          </a:prstGeom>
          <a:noFill/>
        </p:spPr>
        <p:txBody>
          <a:bodyPr wrap="none" rtlCol="0">
            <a:spAutoFit/>
          </a:bodyPr>
          <a:lstStyle/>
          <a:p>
            <a:r>
              <a:rPr lang="en-US" sz="1350" b="1" dirty="0">
                <a:solidFill>
                  <a:prstClr val="black"/>
                </a:solidFill>
              </a:rPr>
              <a:t>?</a:t>
            </a:r>
          </a:p>
        </p:txBody>
      </p:sp>
      <p:sp>
        <p:nvSpPr>
          <p:cNvPr id="13" name="TextBox 12"/>
          <p:cNvSpPr txBox="1"/>
          <p:nvPr/>
        </p:nvSpPr>
        <p:spPr>
          <a:xfrm>
            <a:off x="3724299" y="2294751"/>
            <a:ext cx="290464" cy="300082"/>
          </a:xfrm>
          <a:prstGeom prst="rect">
            <a:avLst/>
          </a:prstGeom>
          <a:noFill/>
        </p:spPr>
        <p:txBody>
          <a:bodyPr wrap="none" rtlCol="0">
            <a:spAutoFit/>
          </a:bodyPr>
          <a:lstStyle/>
          <a:p>
            <a:r>
              <a:rPr lang="en-US" sz="1350" b="1" dirty="0">
                <a:solidFill>
                  <a:prstClr val="black"/>
                </a:solidFill>
              </a:rPr>
              <a:t>?</a:t>
            </a:r>
          </a:p>
        </p:txBody>
      </p:sp>
      <p:sp>
        <p:nvSpPr>
          <p:cNvPr id="14" name="TextBox 13"/>
          <p:cNvSpPr txBox="1"/>
          <p:nvPr/>
        </p:nvSpPr>
        <p:spPr>
          <a:xfrm>
            <a:off x="2124099" y="742950"/>
            <a:ext cx="290464" cy="300082"/>
          </a:xfrm>
          <a:prstGeom prst="rect">
            <a:avLst/>
          </a:prstGeom>
          <a:noFill/>
        </p:spPr>
        <p:txBody>
          <a:bodyPr wrap="none" rtlCol="0">
            <a:spAutoFit/>
          </a:bodyPr>
          <a:lstStyle/>
          <a:p>
            <a:r>
              <a:rPr lang="en-US" sz="1350" b="1" dirty="0">
                <a:solidFill>
                  <a:prstClr val="black"/>
                </a:solidFill>
              </a:rPr>
              <a:t>?</a:t>
            </a:r>
          </a:p>
        </p:txBody>
      </p:sp>
      <p:sp>
        <p:nvSpPr>
          <p:cNvPr id="15" name="TextBox 14"/>
          <p:cNvSpPr txBox="1"/>
          <p:nvPr/>
        </p:nvSpPr>
        <p:spPr>
          <a:xfrm>
            <a:off x="5143500" y="800100"/>
            <a:ext cx="771365" cy="300082"/>
          </a:xfrm>
          <a:prstGeom prst="rect">
            <a:avLst/>
          </a:prstGeom>
          <a:noFill/>
        </p:spPr>
        <p:txBody>
          <a:bodyPr wrap="none" rtlCol="0">
            <a:spAutoFit/>
          </a:bodyPr>
          <a:lstStyle/>
          <a:p>
            <a:r>
              <a:rPr lang="en-US" sz="1350" b="1" dirty="0">
                <a:solidFill>
                  <a:prstClr val="black"/>
                </a:solidFill>
              </a:rPr>
              <a:t>Clouds</a:t>
            </a:r>
          </a:p>
        </p:txBody>
      </p:sp>
      <p:sp>
        <p:nvSpPr>
          <p:cNvPr id="16" name="TextBox 15"/>
          <p:cNvSpPr txBox="1"/>
          <p:nvPr/>
        </p:nvSpPr>
        <p:spPr>
          <a:xfrm>
            <a:off x="6074363" y="685800"/>
            <a:ext cx="1079142" cy="300082"/>
          </a:xfrm>
          <a:prstGeom prst="rect">
            <a:avLst/>
          </a:prstGeom>
          <a:noFill/>
        </p:spPr>
        <p:txBody>
          <a:bodyPr wrap="none" rtlCol="0">
            <a:spAutoFit/>
          </a:bodyPr>
          <a:lstStyle/>
          <a:p>
            <a:r>
              <a:rPr lang="en-US" sz="1350" b="1" dirty="0">
                <a:solidFill>
                  <a:prstClr val="black"/>
                </a:solidFill>
              </a:rPr>
              <a:t>Arc clouds</a:t>
            </a:r>
          </a:p>
        </p:txBody>
      </p:sp>
      <p:sp>
        <p:nvSpPr>
          <p:cNvPr id="17" name="TextBox 16"/>
          <p:cNvSpPr txBox="1"/>
          <p:nvPr/>
        </p:nvSpPr>
        <p:spPr>
          <a:xfrm>
            <a:off x="5274264" y="2351901"/>
            <a:ext cx="704039" cy="300082"/>
          </a:xfrm>
          <a:prstGeom prst="rect">
            <a:avLst/>
          </a:prstGeom>
          <a:noFill/>
        </p:spPr>
        <p:txBody>
          <a:bodyPr wrap="none" rtlCol="0">
            <a:spAutoFit/>
          </a:bodyPr>
          <a:lstStyle/>
          <a:p>
            <a:r>
              <a:rPr lang="en-US" sz="1350" b="1" dirty="0">
                <a:solidFill>
                  <a:prstClr val="black"/>
                </a:solidFill>
              </a:rPr>
              <a:t>Plume</a:t>
            </a:r>
          </a:p>
        </p:txBody>
      </p:sp>
      <p:sp>
        <p:nvSpPr>
          <p:cNvPr id="18" name="TextBox 17"/>
          <p:cNvSpPr txBox="1"/>
          <p:nvPr/>
        </p:nvSpPr>
        <p:spPr>
          <a:xfrm>
            <a:off x="5829300" y="2409051"/>
            <a:ext cx="886781" cy="300082"/>
          </a:xfrm>
          <a:prstGeom prst="rect">
            <a:avLst/>
          </a:prstGeom>
          <a:noFill/>
        </p:spPr>
        <p:txBody>
          <a:bodyPr wrap="none" rtlCol="0">
            <a:spAutoFit/>
          </a:bodyPr>
          <a:lstStyle/>
          <a:p>
            <a:r>
              <a:rPr lang="en-US" sz="1350" b="1" dirty="0">
                <a:solidFill>
                  <a:prstClr val="black"/>
                </a:solidFill>
              </a:rPr>
              <a:t>Hot spot</a:t>
            </a:r>
          </a:p>
        </p:txBody>
      </p:sp>
      <p:sp>
        <p:nvSpPr>
          <p:cNvPr id="19" name="TextBox 18"/>
          <p:cNvSpPr txBox="1"/>
          <p:nvPr/>
        </p:nvSpPr>
        <p:spPr>
          <a:xfrm>
            <a:off x="6837666" y="2400300"/>
            <a:ext cx="598241" cy="300082"/>
          </a:xfrm>
          <a:prstGeom prst="rect">
            <a:avLst/>
          </a:prstGeom>
          <a:noFill/>
        </p:spPr>
        <p:txBody>
          <a:bodyPr wrap="none" rtlCol="0">
            <a:spAutoFit/>
          </a:bodyPr>
          <a:lstStyle/>
          <a:p>
            <a:r>
              <a:rPr lang="en-US" sz="1350" b="1" dirty="0">
                <a:solidFill>
                  <a:prstClr val="black"/>
                </a:solidFill>
              </a:rPr>
              <a:t>Land</a:t>
            </a:r>
          </a:p>
        </p:txBody>
      </p:sp>
      <p:sp>
        <p:nvSpPr>
          <p:cNvPr id="20" name="TextBox 19"/>
          <p:cNvSpPr txBox="1"/>
          <p:nvPr/>
        </p:nvSpPr>
        <p:spPr>
          <a:xfrm>
            <a:off x="3838599" y="2580501"/>
            <a:ext cx="290464" cy="300082"/>
          </a:xfrm>
          <a:prstGeom prst="rect">
            <a:avLst/>
          </a:prstGeom>
          <a:noFill/>
        </p:spPr>
        <p:txBody>
          <a:bodyPr wrap="none" rtlCol="0">
            <a:spAutoFit/>
          </a:bodyPr>
          <a:lstStyle/>
          <a:p>
            <a:r>
              <a:rPr lang="en-US" sz="1350" b="1" dirty="0">
                <a:solidFill>
                  <a:prstClr val="black"/>
                </a:solidFill>
              </a:rPr>
              <a:t>?</a:t>
            </a:r>
          </a:p>
        </p:txBody>
      </p:sp>
      <p:sp>
        <p:nvSpPr>
          <p:cNvPr id="22" name="TextBox 21"/>
          <p:cNvSpPr txBox="1"/>
          <p:nvPr/>
        </p:nvSpPr>
        <p:spPr>
          <a:xfrm>
            <a:off x="6800850" y="2637651"/>
            <a:ext cx="732893" cy="300082"/>
          </a:xfrm>
          <a:prstGeom prst="rect">
            <a:avLst/>
          </a:prstGeom>
          <a:noFill/>
        </p:spPr>
        <p:txBody>
          <a:bodyPr wrap="none" rtlCol="0">
            <a:spAutoFit/>
          </a:bodyPr>
          <a:lstStyle/>
          <a:p>
            <a:r>
              <a:rPr lang="en-US" sz="1350" b="1" dirty="0">
                <a:solidFill>
                  <a:prstClr val="black"/>
                </a:solidFill>
              </a:rPr>
              <a:t>Cooler</a:t>
            </a:r>
          </a:p>
        </p:txBody>
      </p:sp>
      <p:sp>
        <p:nvSpPr>
          <p:cNvPr id="23" name="TextBox 22"/>
          <p:cNvSpPr txBox="1"/>
          <p:nvPr/>
        </p:nvSpPr>
        <p:spPr>
          <a:xfrm>
            <a:off x="1905000" y="4225751"/>
            <a:ext cx="5352747" cy="369332"/>
          </a:xfrm>
          <a:prstGeom prst="rect">
            <a:avLst/>
          </a:prstGeom>
          <a:solidFill>
            <a:schemeClr val="bg1"/>
          </a:solidFill>
        </p:spPr>
        <p:txBody>
          <a:bodyPr wrap="none" rtlCol="0">
            <a:spAutoFit/>
          </a:bodyPr>
          <a:lstStyle/>
          <a:p>
            <a:r>
              <a:rPr lang="en-US" dirty="0">
                <a:solidFill>
                  <a:prstClr val="black"/>
                </a:solidFill>
              </a:rPr>
              <a:t>Improved spatial resolution of an advanced imager</a:t>
            </a:r>
          </a:p>
        </p:txBody>
      </p:sp>
      <p:sp>
        <p:nvSpPr>
          <p:cNvPr id="21" name="Title 1"/>
          <p:cNvSpPr txBox="1">
            <a:spLocks/>
          </p:cNvSpPr>
          <p:nvPr/>
        </p:nvSpPr>
        <p:spPr>
          <a:xfrm>
            <a:off x="-57150" y="3200400"/>
            <a:ext cx="6172200" cy="857250"/>
          </a:xfrm>
          <a:prstGeom prst="rect">
            <a:avLst/>
          </a:prstGeom>
        </p:spPr>
        <p:txBody>
          <a:bodyPr vert="horz" lIns="68580" tIns="34290" rIns="68580" bIns="3429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prstClr val="white"/>
                </a:solidFill>
              </a:rPr>
              <a:t>MTSAT </a:t>
            </a:r>
          </a:p>
          <a:p>
            <a:r>
              <a:rPr lang="en-US" sz="3000" dirty="0">
                <a:solidFill>
                  <a:prstClr val="white"/>
                </a:solidFill>
              </a:rPr>
              <a:t>(older generation)</a:t>
            </a:r>
          </a:p>
        </p:txBody>
      </p:sp>
      <p:sp>
        <p:nvSpPr>
          <p:cNvPr id="24" name="Title 1"/>
          <p:cNvSpPr txBox="1">
            <a:spLocks/>
          </p:cNvSpPr>
          <p:nvPr/>
        </p:nvSpPr>
        <p:spPr>
          <a:xfrm>
            <a:off x="3028950" y="3200400"/>
            <a:ext cx="6172200" cy="857250"/>
          </a:xfrm>
          <a:prstGeom prst="rect">
            <a:avLst/>
          </a:prstGeom>
        </p:spPr>
        <p:txBody>
          <a:bodyPr vert="horz" lIns="68580" tIns="34290" rIns="68580" bIns="3429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prstClr val="white"/>
                </a:solidFill>
              </a:rPr>
              <a:t>AHI </a:t>
            </a:r>
          </a:p>
          <a:p>
            <a:r>
              <a:rPr lang="en-US" sz="3000" dirty="0">
                <a:solidFill>
                  <a:prstClr val="white"/>
                </a:solidFill>
              </a:rPr>
              <a:t>(new generation)</a:t>
            </a:r>
          </a:p>
        </p:txBody>
      </p:sp>
    </p:spTree>
    <p:extLst>
      <p:ext uri="{BB962C8B-B14F-4D97-AF65-F5344CB8AC3E}">
        <p14:creationId xmlns:p14="http://schemas.microsoft.com/office/powerpoint/2010/main" val="1721228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2"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rotWithShape="1">
          <a:blip r:embed="rId2">
            <a:extLst>
              <a:ext uri="{28A0092B-C50C-407E-A947-70E740481C1C}">
                <a14:useLocalDpi xmlns:a14="http://schemas.microsoft.com/office/drawing/2010/main"/>
              </a:ext>
            </a:extLst>
          </a:blip>
          <a:srcRect l="3321" t="13946" r="-219" b="14329"/>
          <a:stretch/>
        </p:blipFill>
        <p:spPr bwMode="auto">
          <a:xfrm>
            <a:off x="1" y="0"/>
            <a:ext cx="833779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302544" y="145256"/>
            <a:ext cx="78739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imes New Roman" pitchFamily="18" charset="0"/>
              </a:rPr>
              <a:t>GOES</a:t>
            </a:r>
          </a:p>
        </p:txBody>
      </p:sp>
      <p:sp>
        <p:nvSpPr>
          <p:cNvPr id="19460" name="Text Box 4"/>
          <p:cNvSpPr txBox="1">
            <a:spLocks noChangeArrowheads="1"/>
          </p:cNvSpPr>
          <p:nvPr/>
        </p:nvSpPr>
        <p:spPr bwMode="auto">
          <a:xfrm>
            <a:off x="1200150" y="4857750"/>
            <a:ext cx="3329822"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a:solidFill>
                  <a:srgbClr val="000000"/>
                </a:solidFill>
              </a:rPr>
              <a:t>Figure courtesy of K. Bedka and W. Feltz</a:t>
            </a:r>
          </a:p>
        </p:txBody>
      </p:sp>
    </p:spTree>
    <p:extLst>
      <p:ext uri="{BB962C8B-B14F-4D97-AF65-F5344CB8AC3E}">
        <p14:creationId xmlns:p14="http://schemas.microsoft.com/office/powerpoint/2010/main" val="1738995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rotWithShape="1">
          <a:blip r:embed="rId2">
            <a:extLst>
              <a:ext uri="{28A0092B-C50C-407E-A947-70E740481C1C}">
                <a14:useLocalDpi xmlns:a14="http://schemas.microsoft.com/office/drawing/2010/main"/>
              </a:ext>
            </a:extLst>
          </a:blip>
          <a:srcRect l="3984" t="13946" r="88" b="14329"/>
          <a:stretch/>
        </p:blipFill>
        <p:spPr bwMode="auto">
          <a:xfrm>
            <a:off x="1" y="0"/>
            <a:ext cx="82542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302544" y="145256"/>
            <a:ext cx="209544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000000"/>
                </a:solidFill>
                <a:latin typeface="Times New Roman" pitchFamily="18" charset="0"/>
              </a:rPr>
              <a:t>“ABI” from MODIS</a:t>
            </a:r>
          </a:p>
        </p:txBody>
      </p:sp>
      <p:sp>
        <p:nvSpPr>
          <p:cNvPr id="20484" name="Text Box 4"/>
          <p:cNvSpPr txBox="1">
            <a:spLocks noChangeArrowheads="1"/>
          </p:cNvSpPr>
          <p:nvPr/>
        </p:nvSpPr>
        <p:spPr bwMode="auto">
          <a:xfrm>
            <a:off x="1200150" y="4857750"/>
            <a:ext cx="3329822"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350">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213" indent="-214313" eaLnBrk="0" hangingPunct="0">
              <a:defRPr>
                <a:solidFill>
                  <a:schemeClr val="tx1"/>
                </a:solidFill>
                <a:latin typeface="Arial" charset="0"/>
              </a:defRPr>
            </a:lvl2pPr>
            <a:lvl3pPr marL="857250" indent="-171450" eaLnBrk="0" hangingPunct="0">
              <a:defRPr>
                <a:solidFill>
                  <a:schemeClr val="tx1"/>
                </a:solidFill>
                <a:latin typeface="Arial" charset="0"/>
              </a:defRPr>
            </a:lvl3pPr>
            <a:lvl4pPr marL="1200150" indent="-171450" eaLnBrk="0" hangingPunct="0">
              <a:defRPr>
                <a:solidFill>
                  <a:schemeClr val="tx1"/>
                </a:solidFill>
                <a:latin typeface="Arial" charset="0"/>
              </a:defRPr>
            </a:lvl4pPr>
            <a:lvl5pPr marL="1543050" indent="-171450" eaLnBrk="0" hangingPunct="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26</a:t>
            </a:fld>
            <a:endParaRPr lang="en-US" smtClean="0">
              <a:solidFill>
                <a:srgbClr val="000000"/>
              </a:solidFill>
            </a:endParaRPr>
          </a:p>
        </p:txBody>
      </p:sp>
    </p:spTree>
    <p:extLst>
      <p:ext uri="{BB962C8B-B14F-4D97-AF65-F5344CB8AC3E}">
        <p14:creationId xmlns:p14="http://schemas.microsoft.com/office/powerpoint/2010/main" val="22728632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381" b="6458"/>
          <a:stretch/>
        </p:blipFill>
        <p:spPr bwMode="auto">
          <a:xfrm>
            <a:off x="1371601" y="868936"/>
            <a:ext cx="4174436" cy="254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171450"/>
            <a:ext cx="8686800" cy="857250"/>
          </a:xfrm>
        </p:spPr>
        <p:txBody>
          <a:bodyPr/>
          <a:lstStyle/>
          <a:p>
            <a:r>
              <a:rPr lang="en-US" dirty="0" smtClean="0">
                <a:solidFill>
                  <a:srgbClr val="FFFF00"/>
                </a:solidFill>
              </a:rPr>
              <a:t>Advanced Baseline Imager (ABI)</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27</a:t>
            </a:fld>
            <a:endParaRPr lang="en-US">
              <a:solidFill>
                <a:prstClr val="black">
                  <a:tint val="75000"/>
                </a:prstClr>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640336"/>
            <a:ext cx="1828800" cy="2743201"/>
          </a:xfrm>
          <a:prstGeom prst="rect">
            <a:avLst/>
          </a:prstGeom>
          <a:ln>
            <a:solidFill>
              <a:schemeClr val="tx1"/>
            </a:solidFill>
          </a:ln>
        </p:spPr>
      </p:pic>
      <p:sp>
        <p:nvSpPr>
          <p:cNvPr id="6" name="TextBox 5"/>
          <p:cNvSpPr txBox="1"/>
          <p:nvPr/>
        </p:nvSpPr>
        <p:spPr>
          <a:xfrm>
            <a:off x="1200151" y="3266122"/>
            <a:ext cx="922047" cy="1685077"/>
          </a:xfrm>
          <a:prstGeom prst="rect">
            <a:avLst/>
          </a:prstGeom>
          <a:noFill/>
        </p:spPr>
        <p:txBody>
          <a:bodyPr wrap="none" rtlCol="0">
            <a:spAutoFit/>
          </a:bodyPr>
          <a:lstStyle/>
          <a:p>
            <a:r>
              <a:rPr lang="en-US" sz="10350" b="1" dirty="0">
                <a:solidFill>
                  <a:schemeClr val="bg1"/>
                </a:solidFill>
              </a:rPr>
              <a:t>5</a:t>
            </a:r>
          </a:p>
        </p:txBody>
      </p:sp>
      <p:sp>
        <p:nvSpPr>
          <p:cNvPr id="7" name="TextBox 6"/>
          <p:cNvSpPr txBox="1"/>
          <p:nvPr/>
        </p:nvSpPr>
        <p:spPr>
          <a:xfrm>
            <a:off x="3429001" y="3266122"/>
            <a:ext cx="922047" cy="1685077"/>
          </a:xfrm>
          <a:prstGeom prst="rect">
            <a:avLst/>
          </a:prstGeom>
          <a:noFill/>
        </p:spPr>
        <p:txBody>
          <a:bodyPr wrap="none" rtlCol="0">
            <a:spAutoFit/>
          </a:bodyPr>
          <a:lstStyle/>
          <a:p>
            <a:r>
              <a:rPr lang="en-US" sz="10350" b="1" dirty="0">
                <a:solidFill>
                  <a:schemeClr val="bg1"/>
                </a:solidFill>
              </a:rPr>
              <a:t>4</a:t>
            </a:r>
          </a:p>
        </p:txBody>
      </p:sp>
      <p:sp>
        <p:nvSpPr>
          <p:cNvPr id="8" name="TextBox 7"/>
          <p:cNvSpPr txBox="1"/>
          <p:nvPr/>
        </p:nvSpPr>
        <p:spPr>
          <a:xfrm>
            <a:off x="5657851" y="3266122"/>
            <a:ext cx="922047" cy="1685077"/>
          </a:xfrm>
          <a:prstGeom prst="rect">
            <a:avLst/>
          </a:prstGeom>
          <a:noFill/>
        </p:spPr>
        <p:txBody>
          <a:bodyPr wrap="none" rtlCol="0">
            <a:spAutoFit/>
          </a:bodyPr>
          <a:lstStyle/>
          <a:p>
            <a:r>
              <a:rPr lang="en-US" sz="10350" b="1" dirty="0">
                <a:solidFill>
                  <a:schemeClr val="bg1"/>
                </a:solidFill>
              </a:rPr>
              <a:t>3</a:t>
            </a:r>
          </a:p>
        </p:txBody>
      </p:sp>
      <p:sp>
        <p:nvSpPr>
          <p:cNvPr id="9" name="TextBox 8"/>
          <p:cNvSpPr txBox="1"/>
          <p:nvPr/>
        </p:nvSpPr>
        <p:spPr>
          <a:xfrm>
            <a:off x="1885950" y="3609022"/>
            <a:ext cx="1600200" cy="1269578"/>
          </a:xfrm>
          <a:prstGeom prst="rect">
            <a:avLst/>
          </a:prstGeom>
          <a:noFill/>
        </p:spPr>
        <p:txBody>
          <a:bodyPr wrap="square" rtlCol="0">
            <a:spAutoFit/>
          </a:bodyPr>
          <a:lstStyle/>
          <a:p>
            <a:r>
              <a:rPr lang="en-US" sz="3600" b="1" dirty="0">
                <a:solidFill>
                  <a:schemeClr val="bg1"/>
                </a:solidFill>
              </a:rPr>
              <a:t>X</a:t>
            </a:r>
          </a:p>
          <a:p>
            <a:r>
              <a:rPr lang="en-US" sz="1350" dirty="0">
                <a:solidFill>
                  <a:schemeClr val="bg1"/>
                </a:solidFill>
              </a:rPr>
              <a:t>Faster coverage</a:t>
            </a:r>
            <a:br>
              <a:rPr lang="en-US" sz="1350" dirty="0">
                <a:solidFill>
                  <a:schemeClr val="bg1"/>
                </a:solidFill>
              </a:rPr>
            </a:br>
            <a:r>
              <a:rPr lang="en-US" sz="1350" dirty="0">
                <a:solidFill>
                  <a:schemeClr val="bg1"/>
                </a:solidFill>
              </a:rPr>
              <a:t>(5-minute full disk vs. 25-minute)</a:t>
            </a:r>
          </a:p>
        </p:txBody>
      </p:sp>
      <p:sp>
        <p:nvSpPr>
          <p:cNvPr id="10" name="Rectangle 9"/>
          <p:cNvSpPr/>
          <p:nvPr/>
        </p:nvSpPr>
        <p:spPr>
          <a:xfrm>
            <a:off x="4171950" y="3609022"/>
            <a:ext cx="1600200" cy="1269578"/>
          </a:xfrm>
          <a:prstGeom prst="rect">
            <a:avLst/>
          </a:prstGeom>
        </p:spPr>
        <p:txBody>
          <a:bodyPr wrap="square">
            <a:spAutoFit/>
          </a:bodyPr>
          <a:lstStyle/>
          <a:p>
            <a:r>
              <a:rPr lang="en-US" sz="3600" b="1" dirty="0">
                <a:solidFill>
                  <a:schemeClr val="bg1"/>
                </a:solidFill>
              </a:rPr>
              <a:t>X</a:t>
            </a:r>
          </a:p>
          <a:p>
            <a:r>
              <a:rPr lang="en-US" sz="1350" dirty="0">
                <a:solidFill>
                  <a:schemeClr val="bg1"/>
                </a:solidFill>
              </a:rPr>
              <a:t>Improved spatial</a:t>
            </a:r>
            <a:br>
              <a:rPr lang="en-US" sz="1350" dirty="0">
                <a:solidFill>
                  <a:schemeClr val="bg1"/>
                </a:solidFill>
              </a:rPr>
            </a:br>
            <a:r>
              <a:rPr lang="en-US" sz="1350" dirty="0">
                <a:solidFill>
                  <a:schemeClr val="bg1"/>
                </a:solidFill>
              </a:rPr>
              <a:t>resolution </a:t>
            </a:r>
          </a:p>
          <a:p>
            <a:r>
              <a:rPr lang="en-US" sz="1350" dirty="0">
                <a:solidFill>
                  <a:schemeClr val="bg1"/>
                </a:solidFill>
              </a:rPr>
              <a:t>(2 km IR vs. 4 km)</a:t>
            </a:r>
          </a:p>
        </p:txBody>
      </p:sp>
      <p:sp>
        <p:nvSpPr>
          <p:cNvPr id="11" name="Rectangle 10"/>
          <p:cNvSpPr/>
          <p:nvPr/>
        </p:nvSpPr>
        <p:spPr>
          <a:xfrm>
            <a:off x="6343650" y="3609022"/>
            <a:ext cx="1600200" cy="1477328"/>
          </a:xfrm>
          <a:prstGeom prst="rect">
            <a:avLst/>
          </a:prstGeom>
        </p:spPr>
        <p:txBody>
          <a:bodyPr wrap="square">
            <a:spAutoFit/>
          </a:bodyPr>
          <a:lstStyle/>
          <a:p>
            <a:r>
              <a:rPr lang="en-US" sz="3600" b="1" dirty="0">
                <a:solidFill>
                  <a:schemeClr val="bg1"/>
                </a:solidFill>
              </a:rPr>
              <a:t>X</a:t>
            </a:r>
          </a:p>
          <a:p>
            <a:r>
              <a:rPr lang="en-US" sz="1350" dirty="0">
                <a:solidFill>
                  <a:schemeClr val="bg1"/>
                </a:solidFill>
              </a:rPr>
              <a:t>More spectral bands (16 on ABI vs. 5 on the current imager)</a:t>
            </a:r>
          </a:p>
        </p:txBody>
      </p:sp>
      <p:sp>
        <p:nvSpPr>
          <p:cNvPr id="13" name="TextBox 12"/>
          <p:cNvSpPr txBox="1"/>
          <p:nvPr/>
        </p:nvSpPr>
        <p:spPr>
          <a:xfrm>
            <a:off x="5948951" y="730436"/>
            <a:ext cx="1473480" cy="300082"/>
          </a:xfrm>
          <a:prstGeom prst="rect">
            <a:avLst/>
          </a:prstGeom>
          <a:noFill/>
        </p:spPr>
        <p:txBody>
          <a:bodyPr wrap="none" rtlCol="0">
            <a:spAutoFit/>
          </a:bodyPr>
          <a:lstStyle/>
          <a:p>
            <a:r>
              <a:rPr lang="en-US" sz="1350" dirty="0">
                <a:solidFill>
                  <a:prstClr val="black"/>
                </a:solidFill>
              </a:rPr>
              <a:t>ABI on GOES-S </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6200" y="835849"/>
            <a:ext cx="1885950" cy="1279358"/>
          </a:xfrm>
          <a:prstGeom prst="rect">
            <a:avLst/>
          </a:prstGeom>
        </p:spPr>
      </p:pic>
    </p:spTree>
    <p:extLst>
      <p:ext uri="{BB962C8B-B14F-4D97-AF65-F5344CB8AC3E}">
        <p14:creationId xmlns:p14="http://schemas.microsoft.com/office/powerpoint/2010/main" val="685360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20160802_180034"/>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143000" y="500063"/>
            <a:ext cx="6858000" cy="4143375"/>
          </a:xfrm>
          <a:prstGeom prst="rect">
            <a:avLst/>
          </a:prstGeom>
          <a:noFill/>
          <a:ln>
            <a:noFill/>
          </a:ln>
        </p:spPr>
      </p:pic>
      <p:sp>
        <p:nvSpPr>
          <p:cNvPr id="3" name="TextBox 2"/>
          <p:cNvSpPr txBox="1"/>
          <p:nvPr/>
        </p:nvSpPr>
        <p:spPr>
          <a:xfrm>
            <a:off x="3366598" y="866002"/>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0.64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4" name="TextBox 3"/>
          <p:cNvSpPr txBox="1"/>
          <p:nvPr/>
        </p:nvSpPr>
        <p:spPr>
          <a:xfrm>
            <a:off x="5168059" y="1894701"/>
            <a:ext cx="750526" cy="276999"/>
          </a:xfrm>
          <a:prstGeom prst="rect">
            <a:avLst/>
          </a:prstGeom>
          <a:solidFill>
            <a:schemeClr val="tx1"/>
          </a:solidFill>
        </p:spPr>
        <p:txBody>
          <a:bodyPr wrap="none" tIns="0" bIns="0" rtlCol="0" anchor="t" anchorCtr="0">
            <a:spAutoFit/>
          </a:bodyPr>
          <a:lstStyle/>
          <a:p>
            <a:pPr defTabSz="685800"/>
            <a:r>
              <a:rPr lang="en-US" sz="1350" dirty="0">
                <a:solidFill>
                  <a:prstClr val="white"/>
                </a:solidFill>
                <a:latin typeface="Arial"/>
              </a:rPr>
              <a:t>3.9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5" name="TextBox 4"/>
          <p:cNvSpPr txBox="1"/>
          <p:nvPr/>
        </p:nvSpPr>
        <p:spPr>
          <a:xfrm>
            <a:off x="6894093" y="1894702"/>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6.2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6" name="TextBox 5"/>
          <p:cNvSpPr txBox="1"/>
          <p:nvPr/>
        </p:nvSpPr>
        <p:spPr>
          <a:xfrm>
            <a:off x="6743701" y="4000501"/>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13.3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7" name="TextBox 6"/>
          <p:cNvSpPr txBox="1"/>
          <p:nvPr/>
        </p:nvSpPr>
        <p:spPr>
          <a:xfrm>
            <a:off x="1709248" y="4000500"/>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10.3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8" name="TextBox 7"/>
          <p:cNvSpPr txBox="1"/>
          <p:nvPr/>
        </p:nvSpPr>
        <p:spPr>
          <a:xfrm>
            <a:off x="3413792" y="4000498"/>
            <a:ext cx="833883"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11.2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9" name="TextBox 8"/>
          <p:cNvSpPr txBox="1"/>
          <p:nvPr/>
        </p:nvSpPr>
        <p:spPr>
          <a:xfrm>
            <a:off x="5085510" y="4000499"/>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12.3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0" name="TextBox 9"/>
          <p:cNvSpPr txBox="1"/>
          <p:nvPr/>
        </p:nvSpPr>
        <p:spPr>
          <a:xfrm>
            <a:off x="1732476" y="2923402"/>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6.9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1" name="TextBox 10"/>
          <p:cNvSpPr txBox="1"/>
          <p:nvPr/>
        </p:nvSpPr>
        <p:spPr>
          <a:xfrm>
            <a:off x="3455461" y="2923402"/>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7.3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2" name="TextBox 11"/>
          <p:cNvSpPr txBox="1"/>
          <p:nvPr/>
        </p:nvSpPr>
        <p:spPr>
          <a:xfrm>
            <a:off x="5133598" y="2923402"/>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8.4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3" name="TextBox 12"/>
          <p:cNvSpPr txBox="1"/>
          <p:nvPr/>
        </p:nvSpPr>
        <p:spPr>
          <a:xfrm>
            <a:off x="6791789" y="2923402"/>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9.6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4" name="TextBox 13"/>
          <p:cNvSpPr txBox="1"/>
          <p:nvPr/>
        </p:nvSpPr>
        <p:spPr>
          <a:xfrm>
            <a:off x="1716564" y="866002"/>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0.47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5" name="TextBox 14"/>
          <p:cNvSpPr txBox="1"/>
          <p:nvPr/>
        </p:nvSpPr>
        <p:spPr>
          <a:xfrm>
            <a:off x="5121493" y="866002"/>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0.86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6" name="TextBox 15"/>
          <p:cNvSpPr txBox="1"/>
          <p:nvPr/>
        </p:nvSpPr>
        <p:spPr>
          <a:xfrm>
            <a:off x="6846003" y="866002"/>
            <a:ext cx="846707"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1.37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7" name="TextBox 16"/>
          <p:cNvSpPr txBox="1"/>
          <p:nvPr/>
        </p:nvSpPr>
        <p:spPr>
          <a:xfrm>
            <a:off x="1780565" y="1894701"/>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1.6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8" name="TextBox 17"/>
          <p:cNvSpPr txBox="1"/>
          <p:nvPr/>
        </p:nvSpPr>
        <p:spPr>
          <a:xfrm>
            <a:off x="3455460" y="1894700"/>
            <a:ext cx="750526" cy="276999"/>
          </a:xfrm>
          <a:prstGeom prst="rect">
            <a:avLst/>
          </a:prstGeom>
          <a:solidFill>
            <a:schemeClr val="tx1"/>
          </a:solidFill>
        </p:spPr>
        <p:txBody>
          <a:bodyPr wrap="none" tIns="0" bIns="0" rtlCol="0">
            <a:spAutoFit/>
          </a:bodyPr>
          <a:lstStyle/>
          <a:p>
            <a:pPr defTabSz="685800"/>
            <a:r>
              <a:rPr lang="en-US" sz="1350" dirty="0">
                <a:solidFill>
                  <a:prstClr val="white"/>
                </a:solidFill>
                <a:latin typeface="Arial"/>
              </a:rPr>
              <a:t>2.2 </a:t>
            </a:r>
            <a:r>
              <a:rPr lang="en-US" dirty="0">
                <a:solidFill>
                  <a:prstClr val="white"/>
                </a:solidFill>
                <a:latin typeface="Symbol" panose="05050102010706020507" pitchFamily="18" charset="2"/>
              </a:rPr>
              <a:t>m</a:t>
            </a:r>
            <a:r>
              <a:rPr lang="en-US" sz="1350" dirty="0">
                <a:solidFill>
                  <a:prstClr val="white"/>
                </a:solidFill>
                <a:latin typeface="Arial"/>
              </a:rPr>
              <a:t>m</a:t>
            </a:r>
          </a:p>
        </p:txBody>
      </p:sp>
      <p:sp>
        <p:nvSpPr>
          <p:cNvPr id="19" name="TextBox 18"/>
          <p:cNvSpPr txBox="1"/>
          <p:nvPr/>
        </p:nvSpPr>
        <p:spPr>
          <a:xfrm>
            <a:off x="228600" y="-19050"/>
            <a:ext cx="8180253" cy="584775"/>
          </a:xfrm>
          <a:prstGeom prst="rect">
            <a:avLst/>
          </a:prstGeom>
          <a:noFill/>
        </p:spPr>
        <p:txBody>
          <a:bodyPr wrap="none" rtlCol="0">
            <a:spAutoFit/>
          </a:bodyPr>
          <a:lstStyle/>
          <a:p>
            <a:pPr defTabSz="685800"/>
            <a:r>
              <a:rPr lang="en-US" sz="3200" dirty="0" smtClean="0">
                <a:solidFill>
                  <a:srgbClr val="FFFF00"/>
                </a:solidFill>
                <a:latin typeface="Arial"/>
              </a:rPr>
              <a:t>Simulated </a:t>
            </a:r>
            <a:r>
              <a:rPr lang="en-US" sz="3200" dirty="0">
                <a:solidFill>
                  <a:srgbClr val="FFFF00"/>
                </a:solidFill>
                <a:latin typeface="Arial"/>
              </a:rPr>
              <a:t>ABI Spectral </a:t>
            </a:r>
            <a:r>
              <a:rPr lang="en-US" sz="3200" dirty="0" smtClean="0">
                <a:solidFill>
                  <a:srgbClr val="FFFF00"/>
                </a:solidFill>
                <a:latin typeface="Arial"/>
              </a:rPr>
              <a:t>bands during testing</a:t>
            </a:r>
            <a:endParaRPr lang="en-US" sz="3200" dirty="0">
              <a:solidFill>
                <a:srgbClr val="FFFF00"/>
              </a:solidFill>
              <a:latin typeface="Arial"/>
            </a:endParaRPr>
          </a:p>
        </p:txBody>
      </p:sp>
      <p:sp>
        <p:nvSpPr>
          <p:cNvPr id="20" name="TextBox 19"/>
          <p:cNvSpPr txBox="1"/>
          <p:nvPr/>
        </p:nvSpPr>
        <p:spPr>
          <a:xfrm>
            <a:off x="1009650" y="4629150"/>
            <a:ext cx="7677150" cy="553998"/>
          </a:xfrm>
          <a:prstGeom prst="rect">
            <a:avLst/>
          </a:prstGeom>
          <a:noFill/>
        </p:spPr>
        <p:txBody>
          <a:bodyPr wrap="square" rtlCol="0">
            <a:spAutoFit/>
          </a:bodyPr>
          <a:lstStyle/>
          <a:p>
            <a:pPr defTabSz="685800"/>
            <a:r>
              <a:rPr lang="en-US" sz="1500" dirty="0">
                <a:solidFill>
                  <a:schemeClr val="bg1"/>
                </a:solidFill>
                <a:latin typeface="Arial"/>
              </a:rPr>
              <a:t>GOES-R ABI Imagery simulated at </a:t>
            </a:r>
            <a:r>
              <a:rPr lang="en-US" sz="1500" dirty="0" smtClean="0">
                <a:solidFill>
                  <a:schemeClr val="bg1"/>
                </a:solidFill>
                <a:latin typeface="Arial"/>
              </a:rPr>
              <a:t>UW-Madison </a:t>
            </a:r>
            <a:r>
              <a:rPr lang="en-US" sz="1500" dirty="0">
                <a:solidFill>
                  <a:schemeClr val="bg1"/>
                </a:solidFill>
                <a:latin typeface="Arial"/>
              </a:rPr>
              <a:t>via AWG Proxy, processed via the Ground System, acquired via </a:t>
            </a:r>
            <a:r>
              <a:rPr lang="en-US" sz="1500" dirty="0" err="1">
                <a:solidFill>
                  <a:schemeClr val="bg1"/>
                </a:solidFill>
                <a:latin typeface="Arial"/>
              </a:rPr>
              <a:t>NOAAPort</a:t>
            </a:r>
            <a:r>
              <a:rPr lang="en-US" sz="1500" dirty="0">
                <a:solidFill>
                  <a:schemeClr val="bg1"/>
                </a:solidFill>
                <a:latin typeface="Arial"/>
              </a:rPr>
              <a:t>, shown in AWIPS-II (default enhancements)</a:t>
            </a:r>
          </a:p>
        </p:txBody>
      </p:sp>
    </p:spTree>
    <p:extLst>
      <p:ext uri="{BB962C8B-B14F-4D97-AF65-F5344CB8AC3E}">
        <p14:creationId xmlns:p14="http://schemas.microsoft.com/office/powerpoint/2010/main" val="1263815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a:xfrm>
            <a:off x="609600" y="-114300"/>
            <a:ext cx="8229600" cy="857250"/>
          </a:xfrm>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6477000" y="448841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4600" y="514350"/>
            <a:ext cx="2616200" cy="3971925"/>
          </a:xfrm>
          <a:prstGeom prst="rect">
            <a:avLst/>
          </a:prstGeom>
          <a:ln>
            <a:solidFill>
              <a:schemeClr val="tx1"/>
            </a:solidFill>
          </a:ln>
        </p:spPr>
      </p:pic>
      <p:sp>
        <p:nvSpPr>
          <p:cNvPr id="11" name="Content Placeholder 3"/>
          <p:cNvSpPr>
            <a:spLocks noGrp="1"/>
          </p:cNvSpPr>
          <p:nvPr>
            <p:ph idx="1"/>
          </p:nvPr>
        </p:nvSpPr>
        <p:spPr>
          <a:xfrm>
            <a:off x="533400" y="361950"/>
            <a:ext cx="8229600" cy="3394472"/>
          </a:xfrm>
        </p:spPr>
        <p:txBody>
          <a:bodyPr/>
          <a:lstStyle/>
          <a:p>
            <a:pPr eaLnBrk="1" hangingPunct="1"/>
            <a:r>
              <a:rPr lang="en-US" dirty="0" smtClean="0">
                <a:solidFill>
                  <a:schemeClr val="bg1"/>
                </a:solidFill>
              </a:rPr>
              <a:t>Introduction</a:t>
            </a:r>
          </a:p>
          <a:p>
            <a:pPr lvl="1" eaLnBrk="1" hangingPunct="1"/>
            <a:r>
              <a:rPr lang="en-US" dirty="0" smtClean="0">
                <a:solidFill>
                  <a:schemeClr val="bg1"/>
                </a:solidFill>
              </a:rPr>
              <a:t>GOES and AHI</a:t>
            </a:r>
          </a:p>
          <a:p>
            <a:pPr eaLnBrk="1" hangingPunct="1"/>
            <a:endParaRPr lang="en-US" sz="1000" dirty="0" smtClean="0">
              <a:solidFill>
                <a:schemeClr val="bg1"/>
              </a:solidFill>
            </a:endParaRP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smtClean="0">
                <a:solidFill>
                  <a:schemeClr val="bg1"/>
                </a:solidFill>
              </a:rPr>
              <a:t>Temporal</a:t>
            </a:r>
          </a:p>
          <a:p>
            <a:pPr lvl="1" eaLnBrk="1" hangingPunct="1"/>
            <a:r>
              <a:rPr lang="en-US" dirty="0" smtClean="0">
                <a:solidFill>
                  <a:schemeClr val="bg1"/>
                </a:solidFill>
              </a:rPr>
              <a:t>Derived Products </a:t>
            </a:r>
            <a:br>
              <a:rPr lang="en-US" dirty="0" smtClean="0">
                <a:solidFill>
                  <a:schemeClr val="bg1"/>
                </a:solidFill>
              </a:rPr>
            </a:br>
            <a:endParaRPr lang="en-US" sz="1000" dirty="0" smtClean="0">
              <a:solidFill>
                <a:schemeClr val="bg1"/>
              </a:solidFill>
            </a:endParaRPr>
          </a:p>
          <a:p>
            <a:pPr eaLnBrk="1" hangingPunct="1"/>
            <a:r>
              <a:rPr lang="en-US" dirty="0" smtClean="0">
                <a:solidFill>
                  <a:schemeClr val="bg1"/>
                </a:solidFill>
              </a:rPr>
              <a:t>Summary</a:t>
            </a:r>
          </a:p>
        </p:txBody>
      </p:sp>
    </p:spTree>
    <p:extLst>
      <p:ext uri="{BB962C8B-B14F-4D97-AF65-F5344CB8AC3E}">
        <p14:creationId xmlns:p14="http://schemas.microsoft.com/office/powerpoint/2010/main" val="1192244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6" name="Picture 12" descr="latest_eastvish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29150" y="589638"/>
            <a:ext cx="3591778" cy="3382922"/>
          </a:xfrm>
          <a:prstGeom prst="rect">
            <a:avLst/>
          </a:prstGeom>
          <a:noFill/>
          <a:extLst>
            <a:ext uri="{909E8E84-426E-40dd-AFC4-6F175D3DCCD1}">
              <a14:hiddenFill xmlns:a14="http://schemas.microsoft.com/office/drawing/2010/main">
                <a:solidFill>
                  <a:srgbClr val="FFFFFF"/>
                </a:solidFill>
              </a14:hiddenFill>
            </a:ext>
          </a:extLst>
        </p:spPr>
      </p:pic>
      <p:pic>
        <p:nvPicPr>
          <p:cNvPr id="103435" name="Picture 11" descr="latest_westvishe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0600" y="589638"/>
            <a:ext cx="3581400" cy="3398163"/>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2"/>
          <p:cNvSpPr>
            <a:spLocks noGrp="1"/>
          </p:cNvSpPr>
          <p:nvPr>
            <p:ph type="sldNum" sz="quarter" idx="4294967295"/>
          </p:nvPr>
        </p:nvSpPr>
        <p:spPr>
          <a:xfrm>
            <a:off x="7658100" y="4900612"/>
            <a:ext cx="342900" cy="242888"/>
          </a:xfrm>
        </p:spPr>
        <p:txBody>
          <a:bodyPr/>
          <a:lstStyle/>
          <a:p>
            <a:fld id="{163220BA-D4C1-4748-851F-9115F41D23C9}" type="slidenum">
              <a:rPr lang="en-US">
                <a:solidFill>
                  <a:srgbClr val="FFFFFF"/>
                </a:solidFill>
              </a:rPr>
              <a:pPr/>
              <a:t>4</a:t>
            </a:fld>
            <a:endParaRPr lang="en-US">
              <a:solidFill>
                <a:srgbClr val="FFFFFF"/>
              </a:solidFill>
            </a:endParaRPr>
          </a:p>
        </p:txBody>
      </p:sp>
      <p:sp>
        <p:nvSpPr>
          <p:cNvPr id="103427" name="Rectangle 3"/>
          <p:cNvSpPr>
            <a:spLocks noGrp="1" noChangeArrowheads="1"/>
          </p:cNvSpPr>
          <p:nvPr>
            <p:ph type="title" idx="4294967295"/>
          </p:nvPr>
        </p:nvSpPr>
        <p:spPr>
          <a:xfrm>
            <a:off x="1371600" y="114300"/>
            <a:ext cx="6172200" cy="857250"/>
          </a:xfrm>
        </p:spPr>
        <p:txBody>
          <a:bodyPr/>
          <a:lstStyle/>
          <a:p>
            <a:r>
              <a:rPr lang="en-US" sz="3600" dirty="0">
                <a:solidFill>
                  <a:srgbClr val="FFFF00"/>
                </a:solidFill>
              </a:rPr>
              <a:t>NOAA GOES Constellation</a:t>
            </a:r>
            <a:br>
              <a:rPr lang="en-US" sz="3600" dirty="0">
                <a:solidFill>
                  <a:srgbClr val="FFFF00"/>
                </a:solidFill>
              </a:rPr>
            </a:br>
            <a:r>
              <a:rPr lang="en-US" sz="3600" dirty="0">
                <a:solidFill>
                  <a:srgbClr val="FFFF00"/>
                </a:solidFill>
              </a:rPr>
              <a:t> </a:t>
            </a:r>
          </a:p>
        </p:txBody>
      </p:sp>
      <p:sp>
        <p:nvSpPr>
          <p:cNvPr id="103431" name="Text Box 7"/>
          <p:cNvSpPr txBox="1">
            <a:spLocks noChangeArrowheads="1"/>
          </p:cNvSpPr>
          <p:nvPr/>
        </p:nvSpPr>
        <p:spPr bwMode="auto">
          <a:xfrm>
            <a:off x="1066800" y="666750"/>
            <a:ext cx="145424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350" b="1" dirty="0">
                <a:solidFill>
                  <a:srgbClr val="FFFFFF"/>
                </a:solidFill>
              </a:rPr>
              <a:t>GOES-16 or -17</a:t>
            </a:r>
          </a:p>
          <a:p>
            <a:pPr fontAlgn="base">
              <a:spcBef>
                <a:spcPct val="0"/>
              </a:spcBef>
              <a:spcAft>
                <a:spcPct val="0"/>
              </a:spcAft>
            </a:pPr>
            <a:r>
              <a:rPr lang="en-US" sz="1350" b="1" dirty="0">
                <a:solidFill>
                  <a:srgbClr val="FFFFFF"/>
                </a:solidFill>
              </a:rPr>
              <a:t>(137W)</a:t>
            </a:r>
          </a:p>
        </p:txBody>
      </p:sp>
      <p:sp>
        <p:nvSpPr>
          <p:cNvPr id="103432" name="Text Box 8"/>
          <p:cNvSpPr txBox="1">
            <a:spLocks noChangeArrowheads="1"/>
          </p:cNvSpPr>
          <p:nvPr/>
        </p:nvSpPr>
        <p:spPr bwMode="auto">
          <a:xfrm>
            <a:off x="4743450" y="661988"/>
            <a:ext cx="145424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350" b="1" dirty="0">
                <a:solidFill>
                  <a:srgbClr val="FFFFFF"/>
                </a:solidFill>
              </a:rPr>
              <a:t>GOES-16 or -17</a:t>
            </a:r>
          </a:p>
          <a:p>
            <a:pPr fontAlgn="base">
              <a:spcBef>
                <a:spcPct val="0"/>
              </a:spcBef>
              <a:spcAft>
                <a:spcPct val="0"/>
              </a:spcAft>
            </a:pPr>
            <a:r>
              <a:rPr lang="en-US" sz="1350" b="1" dirty="0">
                <a:solidFill>
                  <a:srgbClr val="FFFFFF"/>
                </a:solidFill>
              </a:rPr>
              <a:t>(75W)</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8800" y="971550"/>
            <a:ext cx="2286000" cy="1872155"/>
          </a:xfrm>
          <a:prstGeom prst="rect">
            <a:avLst/>
          </a:prstGeom>
        </p:spPr>
      </p:pic>
      <p:sp>
        <p:nvSpPr>
          <p:cNvPr id="4" name="TextBox 3"/>
          <p:cNvSpPr txBox="1"/>
          <p:nvPr/>
        </p:nvSpPr>
        <p:spPr>
          <a:xfrm>
            <a:off x="228600" y="4171950"/>
            <a:ext cx="8808822" cy="461665"/>
          </a:xfrm>
          <a:prstGeom prst="rect">
            <a:avLst/>
          </a:prstGeom>
          <a:noFill/>
        </p:spPr>
        <p:txBody>
          <a:bodyPr wrap="none" rtlCol="0">
            <a:spAutoFit/>
          </a:bodyPr>
          <a:lstStyle/>
          <a:p>
            <a:r>
              <a:rPr lang="en-US" sz="2400" dirty="0">
                <a:solidFill>
                  <a:schemeClr val="bg1"/>
                </a:solidFill>
              </a:rPr>
              <a:t>After GOES-R and -S are launched, checked out </a:t>
            </a:r>
            <a:r>
              <a:rPr lang="en-US" sz="2400" dirty="0" smtClean="0">
                <a:solidFill>
                  <a:schemeClr val="bg1"/>
                </a:solidFill>
              </a:rPr>
              <a:t>&amp; operational.</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2600" y="971550"/>
            <a:ext cx="2286000" cy="1872155"/>
          </a:xfrm>
          <a:prstGeom prst="rect">
            <a:avLst/>
          </a:prstGeom>
        </p:spPr>
      </p:pic>
    </p:spTree>
    <p:extLst>
      <p:ext uri="{BB962C8B-B14F-4D97-AF65-F5344CB8AC3E}">
        <p14:creationId xmlns:p14="http://schemas.microsoft.com/office/powerpoint/2010/main" val="3478541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050"/>
            <a:ext cx="9144000" cy="857250"/>
          </a:xfrm>
        </p:spPr>
        <p:txBody>
          <a:bodyPr/>
          <a:lstStyle/>
          <a:p>
            <a:r>
              <a:rPr lang="en-US" dirty="0" smtClean="0">
                <a:solidFill>
                  <a:srgbClr val="FFFF00"/>
                </a:solidFill>
              </a:rPr>
              <a:t>Advanced Himawari Imagery (AHI)</a:t>
            </a:r>
            <a:endParaRPr lang="en-US" dirty="0">
              <a:solidFill>
                <a:srgbClr val="FFFF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248400" y="934819"/>
            <a:ext cx="2667000" cy="2667000"/>
          </a:xfr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5</a:t>
            </a:fld>
            <a:endParaRPr lang="en-US" dirty="0">
              <a:solidFill>
                <a:srgbClr val="000000"/>
              </a:solidFill>
            </a:endParaRPr>
          </a:p>
        </p:txBody>
      </p:sp>
      <p:sp>
        <p:nvSpPr>
          <p:cNvPr id="7" name="TextBox 6"/>
          <p:cNvSpPr txBox="1"/>
          <p:nvPr/>
        </p:nvSpPr>
        <p:spPr>
          <a:xfrm>
            <a:off x="6477000" y="3562350"/>
            <a:ext cx="2971800" cy="646331"/>
          </a:xfrm>
          <a:prstGeom prst="rect">
            <a:avLst/>
          </a:prstGeom>
          <a:noFill/>
        </p:spPr>
        <p:txBody>
          <a:bodyPr wrap="square" rtlCol="0">
            <a:spAutoFit/>
          </a:bodyPr>
          <a:lstStyle/>
          <a:p>
            <a:r>
              <a:rPr lang="en-US" dirty="0"/>
              <a:t>Image is courtesy of Mitsubishi Electric.</a:t>
            </a:r>
          </a:p>
        </p:txBody>
      </p:sp>
      <p:sp>
        <p:nvSpPr>
          <p:cNvPr id="8" name="TextBox 7"/>
          <p:cNvSpPr txBox="1"/>
          <p:nvPr/>
        </p:nvSpPr>
        <p:spPr>
          <a:xfrm>
            <a:off x="147682" y="965121"/>
            <a:ext cx="8005718" cy="3816429"/>
          </a:xfrm>
          <a:prstGeom prst="rect">
            <a:avLst/>
          </a:prstGeom>
          <a:noFill/>
        </p:spPr>
        <p:txBody>
          <a:bodyPr wrap="none" rtlCol="0">
            <a:spAutoFit/>
          </a:bodyPr>
          <a:lstStyle/>
          <a:p>
            <a:pPr marL="285750" indent="-285750">
              <a:buFont typeface="Arial" panose="020B0604020202020204" pitchFamily="34" charset="0"/>
              <a:buChar char="•"/>
            </a:pPr>
            <a:r>
              <a:rPr lang="en-US" sz="2800" dirty="0" smtClean="0">
                <a:solidFill>
                  <a:schemeClr val="bg1"/>
                </a:solidFill>
              </a:rPr>
              <a:t>Japan’s AHI launched:</a:t>
            </a:r>
          </a:p>
          <a:p>
            <a:pPr marL="742950" lvl="1" indent="-285750">
              <a:buFont typeface="Arial" panose="020B0604020202020204" pitchFamily="34" charset="0"/>
              <a:buChar char="•"/>
            </a:pPr>
            <a:r>
              <a:rPr lang="en-US" sz="2400" dirty="0">
                <a:solidFill>
                  <a:schemeClr val="bg1"/>
                </a:solidFill>
              </a:rPr>
              <a:t> 7 October 2014</a:t>
            </a:r>
            <a:endParaRPr lang="en-US" sz="2400" dirty="0" smtClean="0">
              <a:solidFill>
                <a:schemeClr val="bg1"/>
              </a:solidFill>
            </a:endParaRPr>
          </a:p>
          <a:p>
            <a:pPr marL="285750" indent="-285750">
              <a:buFont typeface="Arial" panose="020B0604020202020204" pitchFamily="34" charset="0"/>
              <a:buChar char="•"/>
            </a:pPr>
            <a:endParaRPr lang="en-US" sz="1000" dirty="0">
              <a:solidFill>
                <a:schemeClr val="bg1"/>
              </a:solidFill>
            </a:endParaRPr>
          </a:p>
          <a:p>
            <a:pPr marL="285750" indent="-285750">
              <a:buFont typeface="Arial" panose="020B0604020202020204" pitchFamily="34" charset="0"/>
              <a:buChar char="•"/>
            </a:pPr>
            <a:r>
              <a:rPr lang="en-US" sz="2800" dirty="0" smtClean="0">
                <a:solidFill>
                  <a:schemeClr val="bg1"/>
                </a:solidFill>
              </a:rPr>
              <a:t>Operational</a:t>
            </a:r>
            <a:r>
              <a:rPr lang="en-US" sz="2800" dirty="0">
                <a:solidFill>
                  <a:schemeClr val="bg1"/>
                </a:solidFill>
              </a:rPr>
              <a:t>: </a:t>
            </a:r>
            <a:endParaRPr lang="en-US" sz="2800" dirty="0" smtClean="0">
              <a:solidFill>
                <a:schemeClr val="bg1"/>
              </a:solidFill>
            </a:endParaRPr>
          </a:p>
          <a:p>
            <a:pPr marL="742950" lvl="1" indent="-285750">
              <a:buFont typeface="Arial" panose="020B0604020202020204" pitchFamily="34" charset="0"/>
              <a:buChar char="•"/>
            </a:pPr>
            <a:r>
              <a:rPr lang="en-US" sz="2400" dirty="0" smtClean="0">
                <a:solidFill>
                  <a:schemeClr val="bg1"/>
                </a:solidFill>
              </a:rPr>
              <a:t>02 </a:t>
            </a:r>
            <a:r>
              <a:rPr lang="en-US" sz="2400" dirty="0">
                <a:solidFill>
                  <a:schemeClr val="bg1"/>
                </a:solidFill>
              </a:rPr>
              <a:t>UTC on 7 July </a:t>
            </a:r>
            <a:r>
              <a:rPr lang="en-US" sz="2400" dirty="0" smtClean="0">
                <a:solidFill>
                  <a:schemeClr val="bg1"/>
                </a:solidFill>
              </a:rPr>
              <a:t>2015</a:t>
            </a:r>
          </a:p>
          <a:p>
            <a:pPr marL="742950" lvl="1" indent="-285750">
              <a:buFont typeface="Arial" panose="020B0604020202020204" pitchFamily="34" charset="0"/>
              <a:buChar char="•"/>
            </a:pPr>
            <a:endParaRPr lang="en-US" sz="1000" dirty="0" smtClean="0">
              <a:solidFill>
                <a:schemeClr val="bg1"/>
              </a:solidFill>
            </a:endParaRPr>
          </a:p>
          <a:p>
            <a:pPr marL="285750" indent="-285750">
              <a:buFont typeface="Arial" panose="020B0604020202020204" pitchFamily="34" charset="0"/>
              <a:buChar char="•"/>
            </a:pPr>
            <a:r>
              <a:rPr lang="en-US" sz="2800" dirty="0" smtClean="0">
                <a:solidFill>
                  <a:schemeClr val="bg1"/>
                </a:solidFill>
              </a:rPr>
              <a:t>Very similar to the ABI</a:t>
            </a:r>
          </a:p>
          <a:p>
            <a:pPr marL="742950" lvl="1" indent="-285750">
              <a:buFont typeface="Arial" panose="020B0604020202020204" pitchFamily="34" charset="0"/>
              <a:buChar char="•"/>
            </a:pPr>
            <a:r>
              <a:rPr lang="en-US" sz="2800" dirty="0" smtClean="0">
                <a:solidFill>
                  <a:schemeClr val="bg1"/>
                </a:solidFill>
              </a:rPr>
              <a:t>15 of the 16 spectral bands</a:t>
            </a:r>
            <a:endParaRPr lang="en-US" sz="2800" dirty="0">
              <a:solidFill>
                <a:schemeClr val="bg1"/>
              </a:solidFill>
            </a:endParaRPr>
          </a:p>
          <a:p>
            <a:pPr marL="742950" lvl="1" indent="-285750">
              <a:buFont typeface="Arial" panose="020B0604020202020204" pitchFamily="34" charset="0"/>
              <a:buChar char="•"/>
            </a:pPr>
            <a:endParaRPr lang="en-US" sz="1000" dirty="0">
              <a:solidFill>
                <a:schemeClr val="bg1"/>
              </a:solidFill>
            </a:endParaRPr>
          </a:p>
          <a:p>
            <a:pPr marL="285750" indent="-285750">
              <a:buFont typeface="Arial" panose="020B0604020202020204" pitchFamily="34" charset="0"/>
              <a:buChar char="•"/>
            </a:pPr>
            <a:r>
              <a:rPr lang="en-US" sz="2800" dirty="0" smtClean="0">
                <a:solidFill>
                  <a:schemeClr val="bg1"/>
                </a:solidFill>
              </a:rPr>
              <a:t>Imager built by same company:</a:t>
            </a:r>
          </a:p>
          <a:p>
            <a:pPr marL="742950" lvl="1" indent="-285750">
              <a:buFont typeface="Arial" panose="020B0604020202020204" pitchFamily="34" charset="0"/>
              <a:buChar char="•"/>
            </a:pPr>
            <a:r>
              <a:rPr lang="en-US" sz="2400" dirty="0">
                <a:solidFill>
                  <a:schemeClr val="bg1"/>
                </a:solidFill>
              </a:rPr>
              <a:t>Harris Corporation, Space and Intelligence Systems</a:t>
            </a:r>
          </a:p>
        </p:txBody>
      </p:sp>
    </p:spTree>
    <p:extLst>
      <p:ext uri="{BB962C8B-B14F-4D97-AF65-F5344CB8AC3E}">
        <p14:creationId xmlns:p14="http://schemas.microsoft.com/office/powerpoint/2010/main" val="42854340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3360" y="143217"/>
            <a:ext cx="4521313" cy="4545036"/>
          </a:xfrm>
          <a:prstGeom prst="rect">
            <a:avLst/>
          </a:prstGeom>
          <a:solidFill>
            <a:srgbClr val="EAE7E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988229425"/>
              </p:ext>
            </p:extLst>
          </p:nvPr>
        </p:nvGraphicFramePr>
        <p:xfrm>
          <a:off x="1368046" y="603044"/>
          <a:ext cx="6411183" cy="4495800"/>
        </p:xfrm>
        <a:graphic>
          <a:graphicData uri="http://schemas.openxmlformats.org/drawingml/2006/table">
            <a:tbl>
              <a:tblPr/>
              <a:tblGrid>
                <a:gridCol w="598318">
                  <a:extLst>
                    <a:ext uri="{9D8B030D-6E8A-4147-A177-3AD203B41FA5}">
                      <a16:colId xmlns:a16="http://schemas.microsoft.com/office/drawing/2014/main" xmlns="" val="20000"/>
                    </a:ext>
                  </a:extLst>
                </a:gridCol>
                <a:gridCol w="1304626">
                  <a:extLst>
                    <a:ext uri="{9D8B030D-6E8A-4147-A177-3AD203B41FA5}">
                      <a16:colId xmlns:a16="http://schemas.microsoft.com/office/drawing/2014/main" xmlns="" val="20001"/>
                    </a:ext>
                  </a:extLst>
                </a:gridCol>
                <a:gridCol w="1310765">
                  <a:extLst>
                    <a:ext uri="{9D8B030D-6E8A-4147-A177-3AD203B41FA5}">
                      <a16:colId xmlns:a16="http://schemas.microsoft.com/office/drawing/2014/main" xmlns="" val="20002"/>
                    </a:ext>
                  </a:extLst>
                </a:gridCol>
                <a:gridCol w="592179">
                  <a:extLst>
                    <a:ext uri="{9D8B030D-6E8A-4147-A177-3AD203B41FA5}">
                      <a16:colId xmlns:a16="http://schemas.microsoft.com/office/drawing/2014/main" xmlns="" val="20003"/>
                    </a:ext>
                  </a:extLst>
                </a:gridCol>
                <a:gridCol w="951472">
                  <a:extLst>
                    <a:ext uri="{9D8B030D-6E8A-4147-A177-3AD203B41FA5}">
                      <a16:colId xmlns:a16="http://schemas.microsoft.com/office/drawing/2014/main" xmlns="" val="20004"/>
                    </a:ext>
                  </a:extLst>
                </a:gridCol>
                <a:gridCol w="1653823">
                  <a:extLst>
                    <a:ext uri="{9D8B030D-6E8A-4147-A177-3AD203B41FA5}">
                      <a16:colId xmlns:a16="http://schemas.microsoft.com/office/drawing/2014/main" xmlns="" val="20005"/>
                    </a:ext>
                  </a:extLst>
                </a:gridCol>
              </a:tblGrid>
              <a:tr h="481053">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dk1"/>
                          </a:solidFill>
                          <a:effectLst/>
                          <a:latin typeface="+mn-lt"/>
                          <a:ea typeface="+mn-ea"/>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Wavelength (</a:t>
                      </a:r>
                      <a:r>
                        <a:rPr kumimoji="1" lang="en-US" altLang="ja-JP" sz="1100" b="1" i="0" u="none" strike="noStrike" cap="none" normalizeH="0" baseline="0" dirty="0" err="1" smtClean="0">
                          <a:ln>
                            <a:noFill/>
                          </a:ln>
                          <a:solidFill>
                            <a:schemeClr val="tx1"/>
                          </a:solidFill>
                          <a:effectLst/>
                          <a:latin typeface="+mn-lt"/>
                          <a:ea typeface="ＭＳ 明朝" pitchFamily="17" charset="-128"/>
                          <a:cs typeface="Times New Roman" panose="02020603050405020304" pitchFamily="18" charset="0"/>
                        </a:rPr>
                        <a:t>μm</a:t>
                      </a:r>
                      <a:r>
                        <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u="none" strike="noStrike" cap="none" normalizeH="0" baseline="0" dirty="0" smtClean="0">
                          <a:ln>
                            <a:noFill/>
                          </a:ln>
                          <a:effectLst/>
                          <a:latin typeface="+mn-lt"/>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u="none" strike="noStrike" cap="none" normalizeH="0" baseline="0" dirty="0" smtClean="0">
                          <a:ln>
                            <a:noFill/>
                          </a:ln>
                          <a:effectLst/>
                          <a:latin typeface="+mn-lt"/>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u="none" strike="noStrike" cap="none" normalizeH="0" baseline="0" dirty="0" smtClean="0">
                          <a:ln>
                            <a:noFill/>
                          </a:ln>
                          <a:effectLst/>
                          <a:latin typeface="+mn-lt"/>
                          <a:cs typeface="Times New Roman" panose="02020603050405020304" pitchFamily="18" charset="0"/>
                        </a:rPr>
                        <a:t>Wavelength (</a:t>
                      </a:r>
                      <a:r>
                        <a:rPr kumimoji="1" lang="en-US" altLang="ja-JP" sz="1100" b="1" u="none" strike="noStrike" cap="none" normalizeH="0" baseline="0" dirty="0" err="1" smtClean="0">
                          <a:ln>
                            <a:noFill/>
                          </a:ln>
                          <a:effectLst/>
                          <a:latin typeface="+mn-lt"/>
                          <a:cs typeface="Times New Roman" panose="02020603050405020304" pitchFamily="18" charset="0"/>
                        </a:rPr>
                        <a:t>μm</a:t>
                      </a:r>
                      <a:r>
                        <a:rPr kumimoji="1" lang="en-US" altLang="ja-JP" sz="1100" b="1" u="none" strike="noStrike" cap="none" normalizeH="0" baseline="0" dirty="0" smtClean="0">
                          <a:ln>
                            <a:noFill/>
                          </a:ln>
                          <a:effectLst/>
                          <a:latin typeface="+mn-lt"/>
                          <a:cs typeface="Times New Roman" panose="02020603050405020304" pitchFamily="18" charset="0"/>
                        </a:rPr>
                        <a:t>)</a:t>
                      </a:r>
                      <a:endPar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dk1"/>
                          </a:solidFill>
                          <a:effectLst/>
                          <a:latin typeface="+mn-lt"/>
                          <a:ea typeface="+mn-ea"/>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u="none" strike="noStrike" cap="none" normalizeH="0" baseline="0" dirty="0" smtClean="0">
                          <a:ln>
                            <a:noFill/>
                          </a:ln>
                          <a:effectLst/>
                          <a:latin typeface="+mn-lt"/>
                          <a:cs typeface="Times New Roman" panose="02020603050405020304" pitchFamily="18" charset="0"/>
                        </a:rPr>
                        <a:t>Type</a:t>
                      </a:r>
                      <a:endParaRPr kumimoji="1" lang="en-US" altLang="ja-JP" sz="11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u="none" strike="noStrike" cap="none" normalizeH="0" baseline="0" dirty="0" smtClean="0">
                          <a:ln>
                            <a:noFill/>
                          </a:ln>
                          <a:effectLst/>
                          <a:latin typeface="+mn-lt"/>
                          <a:cs typeface="Times New Roman" panose="02020603050405020304" pitchFamily="18" charset="0"/>
                        </a:rPr>
                        <a:t>Nickname</a:t>
                      </a: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extLst>
                  <a:ext uri="{0D108BD9-81ED-4DB2-BD59-A6C34878D82A}">
                    <a16:rowId xmlns:a16="http://schemas.microsoft.com/office/drawing/2014/main" xmlns="" val="10000"/>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70C0"/>
                          </a:solidFill>
                          <a:effectLst/>
                          <a:latin typeface="+mn-lt"/>
                          <a:cs typeface="Times New Roman" panose="02020603050405020304" pitchFamily="18" charset="0"/>
                        </a:rPr>
                        <a:t>1</a:t>
                      </a:r>
                      <a:endParaRPr kumimoji="1" lang="en-US" altLang="ja-JP" sz="10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0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0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1</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Visible</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000" dirty="0" smtClean="0">
                          <a:solidFill>
                            <a:srgbClr val="0070C0"/>
                          </a:solidFill>
                          <a:effectLst/>
                          <a:latin typeface="+mn-lt"/>
                          <a:ea typeface="Arial"/>
                          <a:cs typeface="Times New Roman" panose="02020603050405020304" pitchFamily="18" charset="0"/>
                        </a:rPr>
                        <a:t>Blue</a:t>
                      </a: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B050"/>
                          </a:solidFill>
                          <a:effectLst/>
                          <a:latin typeface="+mn-lt"/>
                          <a:cs typeface="Times New Roman" panose="02020603050405020304" pitchFamily="18" charset="0"/>
                        </a:rPr>
                        <a:t>2</a:t>
                      </a:r>
                      <a:endPar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B050"/>
                          </a:solidFill>
                          <a:effectLst/>
                          <a:latin typeface="+mn-lt"/>
                          <a:cs typeface="Times New Roman" panose="02020603050405020304" pitchFamily="18" charset="0"/>
                        </a:rPr>
                        <a:t>0.51</a:t>
                      </a:r>
                      <a:endPar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00B050"/>
                          </a:solidFill>
                          <a:effectLst/>
                          <a:latin typeface="+mn-lt"/>
                          <a:cs typeface="Times New Roman" panose="02020603050405020304" pitchFamily="18" charset="0"/>
                        </a:rPr>
                        <a:t> </a:t>
                      </a:r>
                      <a:endPar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Visible</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Green</a:t>
                      </a: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FF0000"/>
                          </a:solidFill>
                          <a:effectLst/>
                          <a:latin typeface="+mn-lt"/>
                          <a:cs typeface="Times New Roman" panose="02020603050405020304" pitchFamily="18" charset="0"/>
                        </a:rPr>
                        <a:t>3</a:t>
                      </a:r>
                      <a:endParaRPr kumimoji="1" lang="en-US" altLang="ja-JP" sz="10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0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0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2</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Visible</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000" kern="50" dirty="0" smtClean="0">
                          <a:solidFill>
                            <a:srgbClr val="FF0000"/>
                          </a:solidFill>
                          <a:effectLst/>
                          <a:latin typeface="+mn-lt"/>
                          <a:ea typeface="DejaVu LGC Sans"/>
                          <a:cs typeface="Times New Roman" panose="02020603050405020304" pitchFamily="18" charset="0"/>
                        </a:rPr>
                        <a:t>Red</a:t>
                      </a:r>
                      <a:endParaRPr lang="en-US" sz="1000" kern="50" dirty="0">
                        <a:solidFill>
                          <a:srgbClr val="FF0000"/>
                        </a:solidFill>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4</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0.86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u="none" strike="noStrike" cap="none" normalizeH="0" baseline="0" dirty="0" smtClean="0">
                          <a:ln>
                            <a:noFill/>
                          </a:ln>
                          <a:effectLst/>
                          <a:latin typeface="+mn-lt"/>
                          <a:cs typeface="Times New Roman" panose="02020603050405020304" pitchFamily="18" charset="0"/>
                        </a:rPr>
                        <a:t>0.86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3</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000" kern="50" dirty="0" smtClean="0">
                          <a:solidFill>
                            <a:schemeClr val="tx1"/>
                          </a:solidFill>
                          <a:effectLst/>
                          <a:latin typeface="+mn-lt"/>
                          <a:ea typeface="DejaVu LGC Sans"/>
                          <a:cs typeface="Times New Roman" panose="02020603050405020304" pitchFamily="18" charset="0"/>
                        </a:rPr>
                        <a:t>Veggie</a:t>
                      </a:r>
                      <a:endParaRPr lang="en-US" sz="1000" kern="50" dirty="0">
                        <a:solidFill>
                          <a:schemeClr val="tx1"/>
                        </a:solidFill>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4"/>
                  </a:ext>
                </a:extLst>
              </a:tr>
              <a:tr h="20574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 </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4</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000" kern="50" dirty="0" smtClean="0">
                          <a:solidFill>
                            <a:schemeClr val="tx1"/>
                          </a:solidFill>
                          <a:effectLst/>
                          <a:latin typeface="+mn-lt"/>
                          <a:ea typeface="DejaVu LGC Sans"/>
                          <a:cs typeface="Times New Roman" panose="02020603050405020304" pitchFamily="18" charset="0"/>
                        </a:rPr>
                        <a:t>Cirrus</a:t>
                      </a:r>
                      <a:endParaRPr lang="en-US" sz="1000" kern="50" dirty="0">
                        <a:solidFill>
                          <a:schemeClr val="tx1"/>
                        </a:solidFill>
                        <a:effectLst/>
                        <a:latin typeface="+mn-lt"/>
                        <a:ea typeface="DejaVu LGC Sans"/>
                        <a:cs typeface="Times New Roman" panose="02020603050405020304" pitchFamily="18" charset="0"/>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5"/>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5</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5</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Snow/Ice</a:t>
                      </a:r>
                      <a:endParaRPr lang="en-US" sz="1000" kern="50" dirty="0">
                        <a:effectLst/>
                        <a:latin typeface="+mn-lt"/>
                        <a:ea typeface="DejaVu LGC Sans"/>
                        <a:cs typeface="Times New Roman" panose="02020603050405020304" pitchFamily="18" charset="0"/>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6"/>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2.3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2.2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6</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Cloud Particle Size</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7"/>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7</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3.9</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3.9</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7</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Shortwave Window</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08"/>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8</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6.2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6.2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8</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Upper-level Water Vapor</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09"/>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9</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6.9</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6.9</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9</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Mid-level Water Vapor</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0"/>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10</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7.3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7.3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10</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Lower-level Water Vapor</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1"/>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11</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8.6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8.4</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11</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Cloud-Top</a:t>
                      </a:r>
                      <a:r>
                        <a:rPr lang="en-US" sz="1000" kern="50" baseline="0" dirty="0" smtClean="0">
                          <a:effectLst/>
                          <a:latin typeface="+mn-lt"/>
                          <a:ea typeface="DejaVu LGC Sans"/>
                          <a:cs typeface="Times New Roman" panose="02020603050405020304" pitchFamily="18" charset="0"/>
                        </a:rPr>
                        <a:t> Phase</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2"/>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9.6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9.6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12</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Ozone</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3"/>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10.4</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10.3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13</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“Clean” </a:t>
                      </a:r>
                      <a:r>
                        <a:rPr lang="en-US" sz="1000" kern="50" baseline="0" dirty="0" err="1" smtClean="0">
                          <a:effectLst/>
                          <a:latin typeface="+mn-lt"/>
                          <a:ea typeface="DejaVu LGC Sans"/>
                          <a:cs typeface="Times New Roman" panose="02020603050405020304" pitchFamily="18" charset="0"/>
                        </a:rPr>
                        <a:t>Longwave</a:t>
                      </a:r>
                      <a:r>
                        <a:rPr lang="en-US" sz="1000" kern="50" baseline="0" dirty="0" smtClean="0">
                          <a:effectLst/>
                          <a:latin typeface="+mn-lt"/>
                          <a:ea typeface="DejaVu LGC Sans"/>
                          <a:cs typeface="Times New Roman" panose="02020603050405020304" pitchFamily="18" charset="0"/>
                        </a:rPr>
                        <a:t> W</a:t>
                      </a:r>
                      <a:r>
                        <a:rPr lang="en-US" sz="1000" kern="50" dirty="0" smtClean="0">
                          <a:effectLst/>
                          <a:latin typeface="+mn-lt"/>
                          <a:ea typeface="DejaVu LGC Sans"/>
                          <a:cs typeface="Times New Roman" panose="02020603050405020304" pitchFamily="18" charset="0"/>
                        </a:rPr>
                        <a:t>indow</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4"/>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14</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11.2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11.2</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err="1" smtClean="0">
                          <a:effectLst/>
                          <a:latin typeface="+mn-lt"/>
                          <a:ea typeface="DejaVu LGC Sans"/>
                          <a:cs typeface="Times New Roman" panose="02020603050405020304" pitchFamily="18" charset="0"/>
                        </a:rPr>
                        <a:t>Longwave</a:t>
                      </a:r>
                      <a:r>
                        <a:rPr lang="en-US" sz="1000" kern="50" baseline="0" dirty="0" smtClean="0">
                          <a:effectLst/>
                          <a:latin typeface="+mn-lt"/>
                          <a:ea typeface="DejaVu LGC Sans"/>
                          <a:cs typeface="Times New Roman" panose="02020603050405020304" pitchFamily="18" charset="0"/>
                        </a:rPr>
                        <a:t> Window</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5"/>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15</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12.4</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12.3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15</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“Dirty” </a:t>
                      </a:r>
                      <a:r>
                        <a:rPr lang="en-US" sz="1000" kern="50" dirty="0" err="1" smtClean="0">
                          <a:effectLst/>
                          <a:latin typeface="+mn-lt"/>
                          <a:ea typeface="DejaVu LGC Sans"/>
                          <a:cs typeface="Times New Roman" panose="02020603050405020304" pitchFamily="18" charset="0"/>
                        </a:rPr>
                        <a:t>Longwave</a:t>
                      </a:r>
                      <a:r>
                        <a:rPr lang="en-US" sz="1000" kern="50" dirty="0" smtClean="0">
                          <a:effectLst/>
                          <a:latin typeface="+mn-lt"/>
                          <a:ea typeface="DejaVu LGC Sans"/>
                          <a:cs typeface="Times New Roman" panose="02020603050405020304" pitchFamily="18" charset="0"/>
                        </a:rPr>
                        <a:t> Window</a:t>
                      </a:r>
                      <a:endParaRPr lang="en-US" sz="1000" kern="5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6"/>
                  </a:ext>
                </a:extLst>
              </a:tr>
              <a:tr h="205740">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16</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13.3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u="none" strike="noStrike" cap="none" normalizeH="0" baseline="0" dirty="0" smtClean="0">
                          <a:ln>
                            <a:noFill/>
                          </a:ln>
                          <a:effectLst/>
                          <a:latin typeface="+mn-lt"/>
                          <a:cs typeface="Times New Roman" panose="02020603050405020304" pitchFamily="18" charset="0"/>
                        </a:rPr>
                        <a:t>13.3</a:t>
                      </a:r>
                      <a:endPar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16</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marL="68580" marR="68580" marT="34290" marB="3429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000" kern="50" dirty="0" smtClean="0">
                          <a:effectLst/>
                          <a:latin typeface="+mn-lt"/>
                          <a:ea typeface="DejaVu LGC Sans"/>
                          <a:cs typeface="Times New Roman" panose="02020603050405020304" pitchFamily="18" charset="0"/>
                        </a:rPr>
                        <a:t>CO</a:t>
                      </a:r>
                      <a:r>
                        <a:rPr lang="en-US" sz="1000" kern="50" baseline="-25000" dirty="0" smtClean="0">
                          <a:effectLst/>
                          <a:latin typeface="+mn-lt"/>
                          <a:ea typeface="DejaVu LGC Sans"/>
                          <a:cs typeface="Times New Roman" panose="02020603050405020304" pitchFamily="18" charset="0"/>
                        </a:rPr>
                        <a:t>2</a:t>
                      </a:r>
                      <a:r>
                        <a:rPr lang="en-US" sz="1000" kern="50" baseline="0" dirty="0" smtClean="0">
                          <a:effectLst/>
                          <a:latin typeface="+mn-lt"/>
                          <a:ea typeface="DejaVu LGC Sans"/>
                          <a:cs typeface="Times New Roman" panose="02020603050405020304" pitchFamily="18" charset="0"/>
                        </a:rPr>
                        <a:t> </a:t>
                      </a:r>
                      <a:r>
                        <a:rPr lang="en-US" sz="1000" kern="50" baseline="0" dirty="0" err="1" smtClean="0">
                          <a:effectLst/>
                          <a:latin typeface="+mn-lt"/>
                          <a:ea typeface="DejaVu LGC Sans"/>
                          <a:cs typeface="Times New Roman" panose="02020603050405020304" pitchFamily="18" charset="0"/>
                        </a:rPr>
                        <a:t>Longwave</a:t>
                      </a:r>
                      <a:endParaRPr lang="en-US" sz="1000" kern="50" baseline="0" dirty="0">
                        <a:effectLst/>
                        <a:latin typeface="+mn-lt"/>
                        <a:ea typeface="DejaVu LGC Sans"/>
                        <a:cs typeface="Times New Roman" panose="02020603050405020304" pitchFamily="18" charset="0"/>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extLst>
                  <a:ext uri="{0D108BD9-81ED-4DB2-BD59-A6C34878D82A}">
                    <a16:rowId xmlns:a16="http://schemas.microsoft.com/office/drawing/2014/main" xmlns="" val="10017"/>
                  </a:ext>
                </a:extLst>
              </a:tr>
            </a:tbl>
          </a:graphicData>
        </a:graphic>
      </p:graphicFrame>
      <p:sp>
        <p:nvSpPr>
          <p:cNvPr id="2" name="Rectangle 1"/>
          <p:cNvSpPr/>
          <p:nvPr/>
        </p:nvSpPr>
        <p:spPr>
          <a:xfrm>
            <a:off x="3263360" y="133350"/>
            <a:ext cx="4521313" cy="4965493"/>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mj-lt"/>
            </a:endParaRPr>
          </a:p>
        </p:txBody>
      </p:sp>
      <p:sp>
        <p:nvSpPr>
          <p:cNvPr id="3" name="TextBox 2"/>
          <p:cNvSpPr txBox="1"/>
          <p:nvPr/>
        </p:nvSpPr>
        <p:spPr>
          <a:xfrm>
            <a:off x="3257914" y="256795"/>
            <a:ext cx="4304383" cy="400110"/>
          </a:xfrm>
          <a:prstGeom prst="rect">
            <a:avLst/>
          </a:prstGeom>
          <a:noFill/>
        </p:spPr>
        <p:txBody>
          <a:bodyPr wrap="none" rtlCol="0">
            <a:spAutoFit/>
          </a:bodyPr>
          <a:lstStyle/>
          <a:p>
            <a:pPr defTabSz="342900"/>
            <a:r>
              <a:rPr lang="en-US" sz="2000" b="1" dirty="0">
                <a:solidFill>
                  <a:prstClr val="black"/>
                </a:solidFill>
                <a:latin typeface="+mj-lt"/>
              </a:rPr>
              <a:t>Advanced Baseline Imager </a:t>
            </a:r>
            <a:r>
              <a:rPr lang="en-US" sz="2000" b="1" dirty="0" smtClean="0">
                <a:solidFill>
                  <a:prstClr val="black"/>
                </a:solidFill>
                <a:latin typeface="+mj-lt"/>
              </a:rPr>
              <a:t>Bands</a:t>
            </a:r>
            <a:endParaRPr lang="en-US" sz="2000" b="1" dirty="0">
              <a:solidFill>
                <a:prstClr val="black"/>
              </a:solidFill>
              <a:latin typeface="+mj-lt"/>
            </a:endParaRPr>
          </a:p>
        </p:txBody>
      </p:sp>
      <p:sp>
        <p:nvSpPr>
          <p:cNvPr id="6" name="Slide Number Placeholder 5"/>
          <p:cNvSpPr>
            <a:spLocks noGrp="1"/>
          </p:cNvSpPr>
          <p:nvPr>
            <p:ph type="sldNum" sz="quarter" idx="12"/>
          </p:nvPr>
        </p:nvSpPr>
        <p:spPr>
          <a:xfrm>
            <a:off x="6553200" y="4321199"/>
            <a:ext cx="2133600" cy="357188"/>
          </a:xfrm>
        </p:spPr>
        <p:txBody>
          <a:bodyPr/>
          <a:lstStyle/>
          <a:p>
            <a:fld id="{C553D389-B9B2-DB4A-9B20-510566431196}" type="slidenum">
              <a:rPr lang="en-US" smtClean="0">
                <a:solidFill>
                  <a:prstClr val="black">
                    <a:lumMod val="85000"/>
                    <a:lumOff val="15000"/>
                  </a:prstClr>
                </a:solidFill>
                <a:latin typeface="+mj-lt"/>
              </a:rPr>
              <a:pPr/>
              <a:t>6</a:t>
            </a:fld>
            <a:endParaRPr lang="en-US">
              <a:solidFill>
                <a:prstClr val="black">
                  <a:lumMod val="85000"/>
                  <a:lumOff val="15000"/>
                </a:prstClr>
              </a:solidFill>
              <a:latin typeface="+mj-lt"/>
            </a:endParaRPr>
          </a:p>
        </p:txBody>
      </p:sp>
      <p:sp>
        <p:nvSpPr>
          <p:cNvPr id="8" name="TextBox 7"/>
          <p:cNvSpPr txBox="1"/>
          <p:nvPr/>
        </p:nvSpPr>
        <p:spPr>
          <a:xfrm>
            <a:off x="465919" y="-95250"/>
            <a:ext cx="3039281" cy="707886"/>
          </a:xfrm>
          <a:prstGeom prst="rect">
            <a:avLst/>
          </a:prstGeom>
          <a:noFill/>
        </p:spPr>
        <p:txBody>
          <a:bodyPr wrap="square" rtlCol="0">
            <a:spAutoFit/>
          </a:bodyPr>
          <a:lstStyle/>
          <a:p>
            <a:r>
              <a:rPr lang="en-US" sz="2000" b="1" dirty="0">
                <a:solidFill>
                  <a:srgbClr val="FFFF00"/>
                </a:solidFill>
                <a:latin typeface="+mj-lt"/>
              </a:rPr>
              <a:t>Advanced </a:t>
            </a:r>
            <a:r>
              <a:rPr lang="en-US" sz="2000" b="1" dirty="0" smtClean="0">
                <a:solidFill>
                  <a:srgbClr val="FFFF00"/>
                </a:solidFill>
                <a:latin typeface="+mj-lt"/>
              </a:rPr>
              <a:t>Himawari Imager (AHI)</a:t>
            </a:r>
            <a:endParaRPr lang="en-US" sz="2000" dirty="0">
              <a:solidFill>
                <a:srgbClr val="FFFF00"/>
              </a:solidFill>
              <a:latin typeface="+mj-lt"/>
            </a:endParaRPr>
          </a:p>
        </p:txBody>
      </p:sp>
      <p:sp>
        <p:nvSpPr>
          <p:cNvPr id="9" name="Rectangle 8"/>
          <p:cNvSpPr/>
          <p:nvPr/>
        </p:nvSpPr>
        <p:spPr>
          <a:xfrm>
            <a:off x="1343189" y="602704"/>
            <a:ext cx="1889868" cy="449614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mj-lt"/>
            </a:endParaRPr>
          </a:p>
        </p:txBody>
      </p:sp>
    </p:spTree>
    <p:extLst>
      <p:ext uri="{BB962C8B-B14F-4D97-AF65-F5344CB8AC3E}">
        <p14:creationId xmlns:p14="http://schemas.microsoft.com/office/powerpoint/2010/main" val="7718186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7</a:t>
            </a:fld>
            <a:endParaRPr lang="en-US">
              <a:solidFill>
                <a:srgbClr val="000000"/>
              </a:solidFill>
            </a:endParaRPr>
          </a:p>
        </p:txBody>
      </p:sp>
      <p:pic>
        <p:nvPicPr>
          <p:cNvPr id="3" name="AHI_CHAMPI_ZOOM_22OCT2015_s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2300" y="0"/>
            <a:ext cx="5143500" cy="5143500"/>
          </a:xfrm>
          <a:prstGeom prst="rect">
            <a:avLst/>
          </a:prstGeom>
        </p:spPr>
      </p:pic>
      <p:sp>
        <p:nvSpPr>
          <p:cNvPr id="4" name="TextBox 3"/>
          <p:cNvSpPr txBox="1"/>
          <p:nvPr/>
        </p:nvSpPr>
        <p:spPr>
          <a:xfrm>
            <a:off x="304800" y="742950"/>
            <a:ext cx="2938625" cy="1015663"/>
          </a:xfrm>
          <a:prstGeom prst="rect">
            <a:avLst/>
          </a:prstGeom>
          <a:noFill/>
        </p:spPr>
        <p:txBody>
          <a:bodyPr wrap="none" rtlCol="0">
            <a:spAutoFit/>
          </a:bodyPr>
          <a:lstStyle/>
          <a:p>
            <a:r>
              <a:rPr lang="en-US" sz="3000" dirty="0" smtClean="0">
                <a:solidFill>
                  <a:srgbClr val="FFFF00"/>
                </a:solidFill>
              </a:rPr>
              <a:t>AHI: </a:t>
            </a:r>
            <a:r>
              <a:rPr lang="en-US" sz="3000" dirty="0" err="1" smtClean="0">
                <a:solidFill>
                  <a:srgbClr val="FFFF00"/>
                </a:solidFill>
              </a:rPr>
              <a:t>Champi</a:t>
            </a:r>
            <a:r>
              <a:rPr lang="en-US" sz="3000" dirty="0" smtClean="0">
                <a:solidFill>
                  <a:srgbClr val="FFFF00"/>
                </a:solidFill>
              </a:rPr>
              <a:t> </a:t>
            </a:r>
          </a:p>
          <a:p>
            <a:r>
              <a:rPr lang="en-US" sz="3000" dirty="0" smtClean="0">
                <a:solidFill>
                  <a:srgbClr val="FFFF00"/>
                </a:solidFill>
              </a:rPr>
              <a:t>(spectral bands)</a:t>
            </a:r>
            <a:endParaRPr lang="en-US" sz="3000" dirty="0">
              <a:solidFill>
                <a:srgbClr val="FFFF00"/>
              </a:solidFill>
            </a:endParaRPr>
          </a:p>
        </p:txBody>
      </p:sp>
    </p:spTree>
    <p:extLst>
      <p:ext uri="{BB962C8B-B14F-4D97-AF65-F5344CB8AC3E}">
        <p14:creationId xmlns:p14="http://schemas.microsoft.com/office/powerpoint/2010/main" val="1654687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8</a:t>
            </a:fld>
            <a:endParaRPr lang="en-US" smtClean="0">
              <a:solidFill>
                <a:srgbClr val="000000"/>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00" y="1123950"/>
            <a:ext cx="5334000" cy="3773742"/>
          </a:xfrm>
          <a:prstGeom prst="rect">
            <a:avLst/>
          </a:prstGeom>
          <a:ln>
            <a:solidFill>
              <a:schemeClr val="tx1"/>
            </a:solidFill>
          </a:ln>
        </p:spPr>
      </p:pic>
      <p:sp>
        <p:nvSpPr>
          <p:cNvPr id="11" name="Content Placeholder 3"/>
          <p:cNvSpPr>
            <a:spLocks noGrp="1"/>
          </p:cNvSpPr>
          <p:nvPr>
            <p:ph idx="1"/>
          </p:nvPr>
        </p:nvSpPr>
        <p:spPr>
          <a:xfrm>
            <a:off x="228600" y="114301"/>
            <a:ext cx="8229600" cy="3394472"/>
          </a:xfrm>
        </p:spPr>
        <p:txBody>
          <a:bodyPr/>
          <a:lstStyle/>
          <a:p>
            <a:pPr eaLnBrk="1" hangingPunct="1"/>
            <a:r>
              <a:rPr lang="en-US" dirty="0" smtClean="0">
                <a:solidFill>
                  <a:schemeClr val="bg1"/>
                </a:solidFill>
              </a:rPr>
              <a:t>GOES-R Advanced Baseline Imager (ABI)</a:t>
            </a:r>
          </a:p>
          <a:p>
            <a:pPr lvl="1" eaLnBrk="1" hangingPunct="1"/>
            <a:r>
              <a:rPr lang="en-US" dirty="0" smtClean="0">
                <a:solidFill>
                  <a:schemeClr val="bg1"/>
                </a:solidFill>
              </a:rPr>
              <a:t>Spectral</a:t>
            </a:r>
          </a:p>
          <a:p>
            <a:pPr lvl="2" eaLnBrk="1" hangingPunct="1"/>
            <a:r>
              <a:rPr lang="en-US" dirty="0" smtClean="0">
                <a:solidFill>
                  <a:schemeClr val="bg1"/>
                </a:solidFill>
              </a:rPr>
              <a:t>Improved!</a:t>
            </a:r>
          </a:p>
          <a:p>
            <a:pPr lvl="1" eaLnBrk="1" hangingPunct="1"/>
            <a:r>
              <a:rPr lang="en-US" dirty="0" smtClean="0">
                <a:solidFill>
                  <a:schemeClr val="bg1"/>
                </a:solidFill>
              </a:rPr>
              <a:t>Spatial</a:t>
            </a:r>
          </a:p>
          <a:p>
            <a:pPr lvl="2" eaLnBrk="1" hangingPunct="1"/>
            <a:r>
              <a:rPr lang="en-US" dirty="0" smtClean="0">
                <a:solidFill>
                  <a:schemeClr val="bg1"/>
                </a:solidFill>
              </a:rPr>
              <a:t>Improved!</a:t>
            </a:r>
          </a:p>
          <a:p>
            <a:pPr lvl="1" eaLnBrk="1" hangingPunct="1"/>
            <a:r>
              <a:rPr lang="en-US" dirty="0" smtClean="0">
                <a:solidFill>
                  <a:schemeClr val="bg1"/>
                </a:solidFill>
              </a:rPr>
              <a:t>Temporal</a:t>
            </a:r>
          </a:p>
          <a:p>
            <a:pPr lvl="2" eaLnBrk="1" hangingPunct="1"/>
            <a:r>
              <a:rPr lang="en-US" dirty="0" smtClean="0">
                <a:solidFill>
                  <a:schemeClr val="bg1"/>
                </a:solidFill>
              </a:rPr>
              <a:t>Improved! </a:t>
            </a:r>
          </a:p>
        </p:txBody>
      </p:sp>
      <p:sp>
        <p:nvSpPr>
          <p:cNvPr id="104453" name="TextBox 2"/>
          <p:cNvSpPr txBox="1">
            <a:spLocks noChangeArrowheads="1"/>
          </p:cNvSpPr>
          <p:nvPr/>
        </p:nvSpPr>
        <p:spPr bwMode="auto">
          <a:xfrm>
            <a:off x="7162803" y="4857750"/>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Tree>
    <p:extLst>
      <p:ext uri="{BB962C8B-B14F-4D97-AF65-F5344CB8AC3E}">
        <p14:creationId xmlns:p14="http://schemas.microsoft.com/office/powerpoint/2010/main" val="24319897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371600" y="840015"/>
          <a:ext cx="6400800" cy="2431849"/>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xmlns="" val="20000"/>
                    </a:ext>
                  </a:extLst>
                </a:gridCol>
                <a:gridCol w="927945">
                  <a:extLst>
                    <a:ext uri="{9D8B030D-6E8A-4147-A177-3AD203B41FA5}">
                      <a16:colId xmlns:a16="http://schemas.microsoft.com/office/drawing/2014/main" xmlns="" val="20001"/>
                    </a:ext>
                  </a:extLst>
                </a:gridCol>
                <a:gridCol w="1826912">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1771650">
                  <a:extLst>
                    <a:ext uri="{9D8B030D-6E8A-4147-A177-3AD203B41FA5}">
                      <a16:colId xmlns:a16="http://schemas.microsoft.com/office/drawing/2014/main" xmlns=""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xmlns="" val="10000"/>
                  </a:ext>
                </a:extLst>
              </a:tr>
              <a:tr h="280460">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0.47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0.45 - 0.49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“Blue”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1"/>
                  </a:ext>
                </a:extLst>
              </a:tr>
              <a:tr h="280460">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0.64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0.60 - 0.68</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0.5</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“Red”</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xmlns="" val="10002"/>
                  </a:ext>
                </a:extLst>
              </a:tr>
              <a:tr h="280460">
                <a:tc>
                  <a:txBody>
                    <a:bodyPr/>
                    <a:lstStyle/>
                    <a:p>
                      <a:pPr marL="0" marR="0" algn="ctr">
                        <a:lnSpc>
                          <a:spcPct val="150000"/>
                        </a:lnSpc>
                        <a:spcBef>
                          <a:spcPts val="0"/>
                        </a:spcBef>
                        <a:spcAft>
                          <a:spcPts val="0"/>
                        </a:spcAft>
                      </a:pPr>
                      <a:r>
                        <a:rPr lang="en-US" sz="1100" kern="600" dirty="0">
                          <a:effectLst/>
                        </a:rPr>
                        <a:t>3</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a:effectLst/>
                        </a:rPr>
                        <a:t>0.864</a:t>
                      </a:r>
                      <a:endParaRPr lang="en-US" sz="1100" kern="60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smtClean="0">
                          <a:effectLst/>
                        </a:rPr>
                        <a:t>0.847 - 0.882</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“Veggie”</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3"/>
                  </a:ext>
                </a:extLst>
              </a:tr>
              <a:tr h="280460">
                <a:tc>
                  <a:txBody>
                    <a:bodyPr/>
                    <a:lstStyle/>
                    <a:p>
                      <a:pPr marL="0" marR="0" algn="ctr">
                        <a:lnSpc>
                          <a:spcPct val="150000"/>
                        </a:lnSpc>
                        <a:spcBef>
                          <a:spcPts val="0"/>
                        </a:spcBef>
                        <a:spcAft>
                          <a:spcPts val="0"/>
                        </a:spcAft>
                      </a:pPr>
                      <a:r>
                        <a:rPr lang="en-US" sz="1100" kern="600" dirty="0">
                          <a:effectLst/>
                        </a:rPr>
                        <a:t>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1.373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1.366 - 1.380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“Cirrus”</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xmlns="" val="10004"/>
                  </a:ext>
                </a:extLst>
              </a:tr>
              <a:tr h="280460">
                <a:tc>
                  <a:txBody>
                    <a:bodyPr/>
                    <a:lstStyle/>
                    <a:p>
                      <a:pPr marL="0" marR="0" algn="ctr">
                        <a:lnSpc>
                          <a:spcPct val="150000"/>
                        </a:lnSpc>
                        <a:spcBef>
                          <a:spcPts val="0"/>
                        </a:spcBef>
                        <a:spcAft>
                          <a:spcPts val="0"/>
                        </a:spcAft>
                      </a:pPr>
                      <a:r>
                        <a:rPr lang="en-US" sz="1100" kern="600">
                          <a:effectLst/>
                        </a:rPr>
                        <a:t>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1.61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1.59 - 1.63</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“Snow/Ice”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xmlns="" val="10005"/>
                  </a:ext>
                </a:extLst>
              </a:tr>
              <a:tr h="280460">
                <a:tc>
                  <a:txBody>
                    <a:bodyPr/>
                    <a:lstStyle/>
                    <a:p>
                      <a:pPr marL="0" marR="0" algn="ctr">
                        <a:lnSpc>
                          <a:spcPct val="150000"/>
                        </a:lnSpc>
                        <a:spcBef>
                          <a:spcPts val="0"/>
                        </a:spcBef>
                        <a:spcAft>
                          <a:spcPts val="0"/>
                        </a:spcAft>
                      </a:pPr>
                      <a:r>
                        <a:rPr lang="en-US" sz="1100" kern="600" dirty="0">
                          <a:effectLst/>
                        </a:rPr>
                        <a:t>6</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2.24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2.22 -2.27</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“Cloud Particle Size”</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xmlns="" val="10006"/>
                  </a:ext>
                </a:extLst>
              </a:tr>
            </a:tbl>
          </a:graphicData>
        </a:graphic>
      </p:graphicFrame>
      <p:sp>
        <p:nvSpPr>
          <p:cNvPr id="2" name="TextBox 1"/>
          <p:cNvSpPr txBox="1"/>
          <p:nvPr/>
        </p:nvSpPr>
        <p:spPr>
          <a:xfrm>
            <a:off x="1885951" y="57150"/>
            <a:ext cx="5903667" cy="553998"/>
          </a:xfrm>
          <a:prstGeom prst="rect">
            <a:avLst/>
          </a:prstGeom>
          <a:noFill/>
        </p:spPr>
        <p:txBody>
          <a:bodyPr wrap="none" rtlCol="0">
            <a:spAutoFit/>
          </a:bodyPr>
          <a:lstStyle/>
          <a:p>
            <a:r>
              <a:rPr lang="en-US" sz="3000" dirty="0">
                <a:solidFill>
                  <a:srgbClr val="FFFF00"/>
                </a:solidFill>
              </a:rPr>
              <a:t>ABI: Bands 1-6 (Visible / </a:t>
            </a:r>
            <a:r>
              <a:rPr lang="en-US" sz="3000" dirty="0" err="1">
                <a:solidFill>
                  <a:srgbClr val="FFFF00"/>
                </a:solidFill>
              </a:rPr>
              <a:t>NearIR</a:t>
            </a:r>
            <a:r>
              <a:rPr lang="en-US" sz="3000" dirty="0">
                <a:solidFill>
                  <a:srgbClr val="FFFF00"/>
                </a:solidFill>
              </a:rPr>
              <a:t>) </a:t>
            </a:r>
          </a:p>
        </p:txBody>
      </p:sp>
      <p:sp>
        <p:nvSpPr>
          <p:cNvPr id="5" name="Rounded Rectangle 4"/>
          <p:cNvSpPr>
            <a:spLocks noChangeArrowheads="1"/>
          </p:cNvSpPr>
          <p:nvPr/>
        </p:nvSpPr>
        <p:spPr bwMode="auto">
          <a:xfrm>
            <a:off x="1981200" y="3638550"/>
            <a:ext cx="5690616" cy="829818"/>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dirty="0">
                <a:solidFill>
                  <a:srgbClr val="000000"/>
                </a:solidFill>
              </a:rPr>
              <a:t>Six visible or near visible bands on ABI, one on heritage imager </a:t>
            </a:r>
          </a:p>
        </p:txBody>
      </p:sp>
      <p:sp>
        <p:nvSpPr>
          <p:cNvPr id="6" name="5-Point Star 5"/>
          <p:cNvSpPr/>
          <p:nvPr/>
        </p:nvSpPr>
        <p:spPr>
          <a:xfrm>
            <a:off x="1342239" y="180975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 name="Oval 6"/>
          <p:cNvSpPr/>
          <p:nvPr/>
        </p:nvSpPr>
        <p:spPr>
          <a:xfrm>
            <a:off x="1600200" y="150495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 name="Oval 7"/>
          <p:cNvSpPr/>
          <p:nvPr/>
        </p:nvSpPr>
        <p:spPr>
          <a:xfrm>
            <a:off x="5276850" y="266700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9" name="Oval 8"/>
          <p:cNvSpPr/>
          <p:nvPr/>
        </p:nvSpPr>
        <p:spPr>
          <a:xfrm>
            <a:off x="1600200" y="266700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0" name="Oval 9"/>
          <p:cNvSpPr/>
          <p:nvPr/>
        </p:nvSpPr>
        <p:spPr>
          <a:xfrm>
            <a:off x="5276850" y="2132512"/>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1" name="Oval 10"/>
          <p:cNvSpPr/>
          <p:nvPr/>
        </p:nvSpPr>
        <p:spPr>
          <a:xfrm>
            <a:off x="5276850" y="150495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2" name="Oval 11"/>
          <p:cNvSpPr/>
          <p:nvPr/>
        </p:nvSpPr>
        <p:spPr>
          <a:xfrm>
            <a:off x="1619250" y="2114550"/>
            <a:ext cx="28575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Tree>
    <p:extLst>
      <p:ext uri="{BB962C8B-B14F-4D97-AF65-F5344CB8AC3E}">
        <p14:creationId xmlns:p14="http://schemas.microsoft.com/office/powerpoint/2010/main" val="910060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UDIO_ID" val="310"/>
  <p:tag name="ORIGINAL_AUDIO_FILEPATH" val="C:\Users\bline\Desktop\SPC\HWT_material\2016\Training\Overview\Audio\current_spectral.wav"/>
  <p:tag name="ELAPSEDTIME" val="12.68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311"/>
  <p:tag name="ORIGINAL_AUDIO_FILEPATH" val="C:\Users\bline\Desktop\SPC\HWT_material\2016\Training\Overview\Audio\ABI_spectral.wav"/>
  <p:tag name="ELAPSEDTIME" val="12.37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40770</TotalTime>
  <Words>1529</Words>
  <Application>Microsoft Macintosh PowerPoint</Application>
  <PresentationFormat>On-screen Show (16:9)</PresentationFormat>
  <Paragraphs>465</Paragraphs>
  <Slides>28</Slides>
  <Notes>16</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5_Default Design</vt:lpstr>
      <vt:lpstr>PowerPoint Presentation</vt:lpstr>
      <vt:lpstr>Thanks to…</vt:lpstr>
      <vt:lpstr>Outline</vt:lpstr>
      <vt:lpstr>NOAA GOES Constellation  </vt:lpstr>
      <vt:lpstr>Advanced Himawari Imagery (AHI)</vt:lpstr>
      <vt:lpstr>PowerPoint Presentation</vt:lpstr>
      <vt:lpstr>PowerPoint Presentation</vt:lpstr>
      <vt:lpstr>PowerPoint Presentation</vt:lpstr>
      <vt:lpstr>PowerPoint Presentation</vt:lpstr>
      <vt:lpstr>PowerPoint Presentation</vt:lpstr>
      <vt:lpstr>Current GOES Spectral Bands (5)</vt:lpstr>
      <vt:lpstr>ABI Spectral Bands (16)</vt:lpstr>
      <vt:lpstr>ABI Spectral Bands</vt:lpstr>
      <vt:lpstr>ABI Spectral Bands (IR)</vt:lpstr>
      <vt:lpstr>Future vs. Current Spectral Bands</vt:lpstr>
      <vt:lpstr>Baseline ABI Scan Modes</vt:lpstr>
      <vt:lpstr>PowerPoint Presentation</vt:lpstr>
      <vt:lpstr>PowerPoint Presentation</vt:lpstr>
      <vt:lpstr>ABI Scan Strategy</vt:lpstr>
      <vt:lpstr>Flex Mode Concept</vt:lpstr>
      <vt:lpstr>PowerPoint Presentation</vt:lpstr>
      <vt:lpstr>PowerPoint Presentation</vt:lpstr>
      <vt:lpstr>PowerPoint Presentation</vt:lpstr>
      <vt:lpstr>PowerPoint Presentation</vt:lpstr>
      <vt:lpstr>PowerPoint Presentation</vt:lpstr>
      <vt:lpstr>PowerPoint Presentation</vt:lpstr>
      <vt:lpstr>Advanced Baseline Imager (ABI)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Lindsay Johnson</cp:lastModifiedBy>
  <cp:revision>58</cp:revision>
  <dcterms:created xsi:type="dcterms:W3CDTF">2016-10-03T21:28:35Z</dcterms:created>
  <dcterms:modified xsi:type="dcterms:W3CDTF">2016-12-12T18:57:29Z</dcterms:modified>
</cp:coreProperties>
</file>