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7" r:id="rId4"/>
    <p:sldId id="258" r:id="rId5"/>
    <p:sldId id="259" r:id="rId6"/>
    <p:sldId id="260" r:id="rId7"/>
    <p:sldId id="261" r:id="rId8"/>
    <p:sldId id="262" r:id="rId9"/>
    <p:sldId id="263" r:id="rId10"/>
    <p:sldId id="264" r:id="rId11"/>
    <p:sldId id="267" r:id="rId12"/>
    <p:sldId id="265" r:id="rId13"/>
    <p:sldId id="266"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2FD515-5F00-47C5-893E-5D180F18D2E7}" type="datetimeFigureOut">
              <a:rPr lang="en-US" smtClean="0"/>
              <a:t>5/12/2016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98155-89D5-429A-9D63-8E9E65379C6F}" type="slidenum">
              <a:rPr lang="en-US" smtClean="0"/>
              <a:t>‹#›</a:t>
            </a:fld>
            <a:endParaRPr lang="en-US"/>
          </a:p>
        </p:txBody>
      </p:sp>
    </p:spTree>
    <p:extLst>
      <p:ext uri="{BB962C8B-B14F-4D97-AF65-F5344CB8AC3E}">
        <p14:creationId xmlns:p14="http://schemas.microsoft.com/office/powerpoint/2010/main" val="401845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98155-89D5-429A-9D63-8E9E65379C6F}" type="slidenum">
              <a:rPr lang="en-US" smtClean="0"/>
              <a:t>16</a:t>
            </a:fld>
            <a:endParaRPr lang="en-US"/>
          </a:p>
        </p:txBody>
      </p:sp>
    </p:spTree>
    <p:extLst>
      <p:ext uri="{BB962C8B-B14F-4D97-AF65-F5344CB8AC3E}">
        <p14:creationId xmlns:p14="http://schemas.microsoft.com/office/powerpoint/2010/main" val="87171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98155-89D5-429A-9D63-8E9E65379C6F}" type="slidenum">
              <a:rPr lang="en-US" smtClean="0"/>
              <a:t>17</a:t>
            </a:fld>
            <a:endParaRPr lang="en-US"/>
          </a:p>
        </p:txBody>
      </p:sp>
    </p:spTree>
    <p:extLst>
      <p:ext uri="{BB962C8B-B14F-4D97-AF65-F5344CB8AC3E}">
        <p14:creationId xmlns:p14="http://schemas.microsoft.com/office/powerpoint/2010/main" val="87171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98155-89D5-429A-9D63-8E9E65379C6F}" type="slidenum">
              <a:rPr lang="en-US" smtClean="0"/>
              <a:t>18</a:t>
            </a:fld>
            <a:endParaRPr lang="en-US"/>
          </a:p>
        </p:txBody>
      </p:sp>
    </p:spTree>
    <p:extLst>
      <p:ext uri="{BB962C8B-B14F-4D97-AF65-F5344CB8AC3E}">
        <p14:creationId xmlns:p14="http://schemas.microsoft.com/office/powerpoint/2010/main" val="87171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98155-89D5-429A-9D63-8E9E65379C6F}" type="slidenum">
              <a:rPr lang="en-US" smtClean="0"/>
              <a:t>19</a:t>
            </a:fld>
            <a:endParaRPr lang="en-US"/>
          </a:p>
        </p:txBody>
      </p:sp>
    </p:spTree>
    <p:extLst>
      <p:ext uri="{BB962C8B-B14F-4D97-AF65-F5344CB8AC3E}">
        <p14:creationId xmlns:p14="http://schemas.microsoft.com/office/powerpoint/2010/main" val="87171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98155-89D5-429A-9D63-8E9E65379C6F}" type="slidenum">
              <a:rPr lang="en-US" smtClean="0"/>
              <a:t>20</a:t>
            </a:fld>
            <a:endParaRPr lang="en-US"/>
          </a:p>
        </p:txBody>
      </p:sp>
    </p:spTree>
    <p:extLst>
      <p:ext uri="{BB962C8B-B14F-4D97-AF65-F5344CB8AC3E}">
        <p14:creationId xmlns:p14="http://schemas.microsoft.com/office/powerpoint/2010/main" val="871714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98155-89D5-429A-9D63-8E9E65379C6F}" type="slidenum">
              <a:rPr lang="en-US" smtClean="0"/>
              <a:t>21</a:t>
            </a:fld>
            <a:endParaRPr lang="en-US"/>
          </a:p>
        </p:txBody>
      </p:sp>
    </p:spTree>
    <p:extLst>
      <p:ext uri="{BB962C8B-B14F-4D97-AF65-F5344CB8AC3E}">
        <p14:creationId xmlns:p14="http://schemas.microsoft.com/office/powerpoint/2010/main" val="87171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98155-89D5-429A-9D63-8E9E65379C6F}" type="slidenum">
              <a:rPr lang="en-US" smtClean="0"/>
              <a:t>22</a:t>
            </a:fld>
            <a:endParaRPr lang="en-US"/>
          </a:p>
        </p:txBody>
      </p:sp>
    </p:spTree>
    <p:extLst>
      <p:ext uri="{BB962C8B-B14F-4D97-AF65-F5344CB8AC3E}">
        <p14:creationId xmlns:p14="http://schemas.microsoft.com/office/powerpoint/2010/main" val="871714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6EF57C-DAC4-4C7B-8526-57D809B8FC06}"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1CAE7-A2BB-4F97-9A5A-846A81D8E209}" type="slidenum">
              <a:rPr lang="en-US" smtClean="0"/>
              <a:t>‹#›</a:t>
            </a:fld>
            <a:endParaRPr lang="en-US"/>
          </a:p>
        </p:txBody>
      </p:sp>
    </p:spTree>
    <p:extLst>
      <p:ext uri="{BB962C8B-B14F-4D97-AF65-F5344CB8AC3E}">
        <p14:creationId xmlns:p14="http://schemas.microsoft.com/office/powerpoint/2010/main" val="77213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EF57C-DAC4-4C7B-8526-57D809B8FC06}"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1CAE7-A2BB-4F97-9A5A-846A81D8E209}" type="slidenum">
              <a:rPr lang="en-US" smtClean="0"/>
              <a:t>‹#›</a:t>
            </a:fld>
            <a:endParaRPr lang="en-US"/>
          </a:p>
        </p:txBody>
      </p:sp>
    </p:spTree>
    <p:extLst>
      <p:ext uri="{BB962C8B-B14F-4D97-AF65-F5344CB8AC3E}">
        <p14:creationId xmlns:p14="http://schemas.microsoft.com/office/powerpoint/2010/main" val="223931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EF57C-DAC4-4C7B-8526-57D809B8FC06}"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1CAE7-A2BB-4F97-9A5A-846A81D8E209}" type="slidenum">
              <a:rPr lang="en-US" smtClean="0"/>
              <a:t>‹#›</a:t>
            </a:fld>
            <a:endParaRPr lang="en-US"/>
          </a:p>
        </p:txBody>
      </p:sp>
    </p:spTree>
    <p:extLst>
      <p:ext uri="{BB962C8B-B14F-4D97-AF65-F5344CB8AC3E}">
        <p14:creationId xmlns:p14="http://schemas.microsoft.com/office/powerpoint/2010/main" val="260387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EF57C-DAC4-4C7B-8526-57D809B8FC06}"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1CAE7-A2BB-4F97-9A5A-846A81D8E209}" type="slidenum">
              <a:rPr lang="en-US" smtClean="0"/>
              <a:t>‹#›</a:t>
            </a:fld>
            <a:endParaRPr lang="en-US"/>
          </a:p>
        </p:txBody>
      </p:sp>
    </p:spTree>
    <p:extLst>
      <p:ext uri="{BB962C8B-B14F-4D97-AF65-F5344CB8AC3E}">
        <p14:creationId xmlns:p14="http://schemas.microsoft.com/office/powerpoint/2010/main" val="356228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EF57C-DAC4-4C7B-8526-57D809B8FC06}"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1CAE7-A2BB-4F97-9A5A-846A81D8E209}" type="slidenum">
              <a:rPr lang="en-US" smtClean="0"/>
              <a:t>‹#›</a:t>
            </a:fld>
            <a:endParaRPr lang="en-US"/>
          </a:p>
        </p:txBody>
      </p:sp>
    </p:spTree>
    <p:extLst>
      <p:ext uri="{BB962C8B-B14F-4D97-AF65-F5344CB8AC3E}">
        <p14:creationId xmlns:p14="http://schemas.microsoft.com/office/powerpoint/2010/main" val="22203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6EF57C-DAC4-4C7B-8526-57D809B8FC06}"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1CAE7-A2BB-4F97-9A5A-846A81D8E209}" type="slidenum">
              <a:rPr lang="en-US" smtClean="0"/>
              <a:t>‹#›</a:t>
            </a:fld>
            <a:endParaRPr lang="en-US"/>
          </a:p>
        </p:txBody>
      </p:sp>
    </p:spTree>
    <p:extLst>
      <p:ext uri="{BB962C8B-B14F-4D97-AF65-F5344CB8AC3E}">
        <p14:creationId xmlns:p14="http://schemas.microsoft.com/office/powerpoint/2010/main" val="111520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6EF57C-DAC4-4C7B-8526-57D809B8FC06}" type="datetimeFigureOut">
              <a:rPr lang="en-US" smtClean="0"/>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1CAE7-A2BB-4F97-9A5A-846A81D8E209}" type="slidenum">
              <a:rPr lang="en-US" smtClean="0"/>
              <a:t>‹#›</a:t>
            </a:fld>
            <a:endParaRPr lang="en-US"/>
          </a:p>
        </p:txBody>
      </p:sp>
    </p:spTree>
    <p:extLst>
      <p:ext uri="{BB962C8B-B14F-4D97-AF65-F5344CB8AC3E}">
        <p14:creationId xmlns:p14="http://schemas.microsoft.com/office/powerpoint/2010/main" val="361145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EF57C-DAC4-4C7B-8526-57D809B8FC06}" type="datetimeFigureOut">
              <a:rPr lang="en-US" smtClean="0"/>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1CAE7-A2BB-4F97-9A5A-846A81D8E209}" type="slidenum">
              <a:rPr lang="en-US" smtClean="0"/>
              <a:t>‹#›</a:t>
            </a:fld>
            <a:endParaRPr lang="en-US"/>
          </a:p>
        </p:txBody>
      </p:sp>
    </p:spTree>
    <p:extLst>
      <p:ext uri="{BB962C8B-B14F-4D97-AF65-F5344CB8AC3E}">
        <p14:creationId xmlns:p14="http://schemas.microsoft.com/office/powerpoint/2010/main" val="96672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EF57C-DAC4-4C7B-8526-57D809B8FC06}" type="datetimeFigureOut">
              <a:rPr lang="en-US" smtClean="0"/>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1CAE7-A2BB-4F97-9A5A-846A81D8E209}" type="slidenum">
              <a:rPr lang="en-US" smtClean="0"/>
              <a:t>‹#›</a:t>
            </a:fld>
            <a:endParaRPr lang="en-US"/>
          </a:p>
        </p:txBody>
      </p:sp>
    </p:spTree>
    <p:extLst>
      <p:ext uri="{BB962C8B-B14F-4D97-AF65-F5344CB8AC3E}">
        <p14:creationId xmlns:p14="http://schemas.microsoft.com/office/powerpoint/2010/main" val="27620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EF57C-DAC4-4C7B-8526-57D809B8FC06}"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1CAE7-A2BB-4F97-9A5A-846A81D8E209}" type="slidenum">
              <a:rPr lang="en-US" smtClean="0"/>
              <a:t>‹#›</a:t>
            </a:fld>
            <a:endParaRPr lang="en-US"/>
          </a:p>
        </p:txBody>
      </p:sp>
    </p:spTree>
    <p:extLst>
      <p:ext uri="{BB962C8B-B14F-4D97-AF65-F5344CB8AC3E}">
        <p14:creationId xmlns:p14="http://schemas.microsoft.com/office/powerpoint/2010/main" val="324990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EF57C-DAC4-4C7B-8526-57D809B8FC06}"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1CAE7-A2BB-4F97-9A5A-846A81D8E209}" type="slidenum">
              <a:rPr lang="en-US" smtClean="0"/>
              <a:t>‹#›</a:t>
            </a:fld>
            <a:endParaRPr lang="en-US"/>
          </a:p>
        </p:txBody>
      </p:sp>
    </p:spTree>
    <p:extLst>
      <p:ext uri="{BB962C8B-B14F-4D97-AF65-F5344CB8AC3E}">
        <p14:creationId xmlns:p14="http://schemas.microsoft.com/office/powerpoint/2010/main" val="15549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EF57C-DAC4-4C7B-8526-57D809B8FC06}" type="datetimeFigureOut">
              <a:rPr lang="en-US" smtClean="0"/>
              <a:t>5/12/2016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1CAE7-A2BB-4F97-9A5A-846A81D8E209}" type="slidenum">
              <a:rPr lang="en-US" smtClean="0"/>
              <a:t>‹#›</a:t>
            </a:fld>
            <a:endParaRPr lang="en-US"/>
          </a:p>
        </p:txBody>
      </p:sp>
    </p:spTree>
    <p:extLst>
      <p:ext uri="{BB962C8B-B14F-4D97-AF65-F5344CB8AC3E}">
        <p14:creationId xmlns:p14="http://schemas.microsoft.com/office/powerpoint/2010/main" val="3210817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0000CC"/>
                </a:solidFill>
              </a:rPr>
              <a:t>Merging of Lightning Data from GLM and Ground-Based Networks</a:t>
            </a:r>
            <a:br>
              <a:rPr lang="en-US" b="1" dirty="0" smtClean="0">
                <a:solidFill>
                  <a:srgbClr val="0000CC"/>
                </a:solidFill>
              </a:rPr>
            </a:br>
            <a:r>
              <a:rPr lang="en-US" b="1" dirty="0" smtClean="0">
                <a:solidFill>
                  <a:srgbClr val="0000CC"/>
                </a:solidFill>
              </a:rPr>
              <a:t>Peter Roohr</a:t>
            </a:r>
            <a:br>
              <a:rPr lang="en-US" b="1" dirty="0" smtClean="0">
                <a:solidFill>
                  <a:srgbClr val="0000CC"/>
                </a:solidFill>
              </a:rPr>
            </a:br>
            <a:r>
              <a:rPr lang="en-US" b="1" dirty="0" smtClean="0">
                <a:solidFill>
                  <a:srgbClr val="0000CC"/>
                </a:solidFill>
              </a:rPr>
              <a:t>NWS/STI, Chief TLIWG</a:t>
            </a:r>
            <a:br>
              <a:rPr lang="en-US" b="1" dirty="0" smtClean="0">
                <a:solidFill>
                  <a:srgbClr val="0000CC"/>
                </a:solidFill>
              </a:rPr>
            </a:br>
            <a:endParaRPr lang="en-US" b="1" dirty="0">
              <a:solidFill>
                <a:srgbClr val="0000CC"/>
              </a:solidFill>
            </a:endParaRPr>
          </a:p>
        </p:txBody>
      </p:sp>
      <p:sp>
        <p:nvSpPr>
          <p:cNvPr id="3" name="Subtitle 2"/>
          <p:cNvSpPr>
            <a:spLocks noGrp="1"/>
          </p:cNvSpPr>
          <p:nvPr>
            <p:ph type="subTitle" idx="1"/>
          </p:nvPr>
        </p:nvSpPr>
        <p:spPr>
          <a:xfrm>
            <a:off x="1371600" y="4800600"/>
            <a:ext cx="6400800" cy="1752600"/>
          </a:xfrm>
        </p:spPr>
        <p:txBody>
          <a:bodyPr>
            <a:normAutofit fontScale="85000" lnSpcReduction="20000"/>
          </a:bodyPr>
          <a:lstStyle/>
          <a:p>
            <a:r>
              <a:rPr lang="en-US" dirty="0" smtClean="0"/>
              <a:t>May 9-13, 2016</a:t>
            </a:r>
          </a:p>
          <a:p>
            <a:r>
              <a:rPr lang="en-US" dirty="0" smtClean="0"/>
              <a:t>GOES-R PG/UR Meeting</a:t>
            </a:r>
          </a:p>
          <a:p>
            <a:r>
              <a:rPr lang="en-US" dirty="0" smtClean="0"/>
              <a:t>National Weather Center </a:t>
            </a:r>
          </a:p>
          <a:p>
            <a:r>
              <a:rPr lang="en-US" dirty="0" smtClean="0"/>
              <a:t>Norman Oklahoma</a:t>
            </a:r>
            <a:endParaRPr lang="en-US" dirty="0"/>
          </a:p>
        </p:txBody>
      </p:sp>
    </p:spTree>
    <p:extLst>
      <p:ext uri="{BB962C8B-B14F-4D97-AF65-F5344CB8AC3E}">
        <p14:creationId xmlns:p14="http://schemas.microsoft.com/office/powerpoint/2010/main" val="68192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Focus:  Satellite-Based Systems</a:t>
            </a:r>
            <a:br>
              <a:rPr lang="en-US" dirty="0" smtClean="0">
                <a:solidFill>
                  <a:srgbClr val="FF0000"/>
                </a:solidFill>
              </a:rPr>
            </a:br>
            <a:r>
              <a:rPr lang="en-US" sz="3100" dirty="0" smtClean="0">
                <a:solidFill>
                  <a:schemeClr val="accent1">
                    <a:lumMod val="75000"/>
                  </a:schemeClr>
                </a:solidFill>
              </a:rPr>
              <a:t>Steve Goodman</a:t>
            </a:r>
            <a:endParaRPr lang="en-US" sz="3100" dirty="0">
              <a:solidFill>
                <a:schemeClr val="accent1">
                  <a:lumMod val="75000"/>
                </a:schemeClr>
              </a:solidFill>
            </a:endParaRPr>
          </a:p>
        </p:txBody>
      </p:sp>
      <p:sp>
        <p:nvSpPr>
          <p:cNvPr id="3" name="Content Placeholder 2"/>
          <p:cNvSpPr>
            <a:spLocks noGrp="1"/>
          </p:cNvSpPr>
          <p:nvPr>
            <p:ph idx="1"/>
          </p:nvPr>
        </p:nvSpPr>
        <p:spPr>
          <a:xfrm>
            <a:off x="457200" y="1447800"/>
            <a:ext cx="8229600" cy="4525963"/>
          </a:xfrm>
        </p:spPr>
        <p:txBody>
          <a:bodyPr>
            <a:noAutofit/>
          </a:bodyPr>
          <a:lstStyle/>
          <a:p>
            <a:pPr lvl="0"/>
            <a:r>
              <a:rPr lang="en-US" sz="2400" b="1" dirty="0" smtClean="0"/>
              <a:t>Lots of excitement from forecasters on GLM, slated to go into orbit in October 2016</a:t>
            </a:r>
          </a:p>
          <a:p>
            <a:pPr lvl="0"/>
            <a:r>
              <a:rPr lang="en-US" sz="2400" b="1" dirty="0" smtClean="0"/>
              <a:t>GLM will be in test period thru Spring 2017</a:t>
            </a:r>
          </a:p>
          <a:p>
            <a:pPr lvl="0"/>
            <a:r>
              <a:rPr lang="en-US" sz="2400" b="1" dirty="0" smtClean="0"/>
              <a:t>Showed animations against other </a:t>
            </a:r>
            <a:r>
              <a:rPr lang="en-US" sz="2400" b="1" dirty="0" smtClean="0"/>
              <a:t>data</a:t>
            </a:r>
            <a:r>
              <a:rPr lang="en-US" sz="2400" b="1" dirty="0"/>
              <a:t> </a:t>
            </a:r>
            <a:r>
              <a:rPr lang="en-US" sz="2400" b="1" dirty="0" smtClean="0"/>
              <a:t>(Level 2)</a:t>
            </a:r>
            <a:endParaRPr lang="en-US" sz="2400" b="1" dirty="0" smtClean="0"/>
          </a:p>
          <a:p>
            <a:pPr lvl="0"/>
            <a:r>
              <a:rPr lang="en-US" sz="2400" b="1" dirty="0" smtClean="0"/>
              <a:t>Review panel for initial data will include offices from NESDIS and NWS</a:t>
            </a:r>
          </a:p>
          <a:p>
            <a:pPr lvl="0"/>
            <a:r>
              <a:rPr lang="en-US" sz="2400" b="1" dirty="0" smtClean="0"/>
              <a:t>Data:  Events, Groups, Flashes; new radiance data will spark new research and R2O</a:t>
            </a:r>
          </a:p>
          <a:p>
            <a:pPr lvl="0"/>
            <a:r>
              <a:rPr lang="en-US" sz="2400" b="1" dirty="0" smtClean="0"/>
              <a:t>Thoughts on getting data into Multi-Radar/Multi-Sensor (MR/MS) architecture</a:t>
            </a:r>
          </a:p>
          <a:p>
            <a:pPr lvl="0"/>
            <a:r>
              <a:rPr lang="en-US" sz="2400" b="1" dirty="0" smtClean="0"/>
              <a:t>Concerns over parallax and pixel counts along scans</a:t>
            </a:r>
            <a:endParaRPr lang="en-US" sz="2400" dirty="0"/>
          </a:p>
        </p:txBody>
      </p:sp>
    </p:spTree>
    <p:extLst>
      <p:ext uri="{BB962C8B-B14F-4D97-AF65-F5344CB8AC3E}">
        <p14:creationId xmlns:p14="http://schemas.microsoft.com/office/powerpoint/2010/main" val="598299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Focus:  Satellite-Based Systems</a:t>
            </a:r>
            <a:br>
              <a:rPr lang="en-US" dirty="0" smtClean="0">
                <a:solidFill>
                  <a:srgbClr val="FF0000"/>
                </a:solidFill>
              </a:rPr>
            </a:br>
            <a:r>
              <a:rPr lang="en-US" sz="3100" dirty="0" smtClean="0">
                <a:solidFill>
                  <a:schemeClr val="accent1">
                    <a:lumMod val="75000"/>
                  </a:schemeClr>
                </a:solidFill>
              </a:rPr>
              <a:t>Questions/Concerns/Recommendations</a:t>
            </a:r>
            <a:endParaRPr lang="en-US" sz="3100" dirty="0">
              <a:solidFill>
                <a:schemeClr val="accent1">
                  <a:lumMod val="75000"/>
                </a:schemeClr>
              </a:solidFill>
            </a:endParaRPr>
          </a:p>
        </p:txBody>
      </p:sp>
      <p:sp>
        <p:nvSpPr>
          <p:cNvPr id="3" name="Content Placeholder 2"/>
          <p:cNvSpPr>
            <a:spLocks noGrp="1"/>
          </p:cNvSpPr>
          <p:nvPr>
            <p:ph idx="1"/>
          </p:nvPr>
        </p:nvSpPr>
        <p:spPr>
          <a:xfrm>
            <a:off x="457200" y="1447800"/>
            <a:ext cx="8229600" cy="4525963"/>
          </a:xfrm>
        </p:spPr>
        <p:txBody>
          <a:bodyPr>
            <a:noAutofit/>
          </a:bodyPr>
          <a:lstStyle/>
          <a:p>
            <a:pPr lvl="0"/>
            <a:r>
              <a:rPr lang="en-US" sz="2400" b="1" dirty="0" smtClean="0"/>
              <a:t>What are the NWS plans for GLM data and displays?  Products derived from GLM will appear on NWS main page</a:t>
            </a:r>
          </a:p>
          <a:p>
            <a:pPr lvl="0"/>
            <a:r>
              <a:rPr lang="en-US" sz="2400" b="1" dirty="0" smtClean="0"/>
              <a:t>What plans does NESDIS/OSPO/NCEI have to make imagery and products available?  Coordination with NWS?</a:t>
            </a:r>
          </a:p>
          <a:p>
            <a:pPr lvl="0"/>
            <a:r>
              <a:rPr lang="en-US" sz="2400" b="1" dirty="0" smtClean="0"/>
              <a:t>What archive process has been set up for data?   Heard that NCEI has been funded to create 20 year archive</a:t>
            </a:r>
          </a:p>
          <a:p>
            <a:pPr lvl="0"/>
            <a:r>
              <a:rPr lang="en-US" sz="2400" b="1" dirty="0" smtClean="0"/>
              <a:t>Would like GOES-R Steering Group to include TLIWG in determining NWS WFO and NCEP involvement in validation</a:t>
            </a:r>
            <a:endParaRPr lang="en-US" sz="2400" dirty="0"/>
          </a:p>
        </p:txBody>
      </p:sp>
    </p:spTree>
    <p:extLst>
      <p:ext uri="{BB962C8B-B14F-4D97-AF65-F5344CB8AC3E}">
        <p14:creationId xmlns:p14="http://schemas.microsoft.com/office/powerpoint/2010/main" val="408458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Focus:  AWIPS Concerns</a:t>
            </a:r>
            <a:br>
              <a:rPr lang="en-US" dirty="0" smtClean="0">
                <a:solidFill>
                  <a:srgbClr val="FF0000"/>
                </a:solidFill>
              </a:rPr>
            </a:br>
            <a:r>
              <a:rPr lang="en-US" sz="3100" dirty="0" smtClean="0">
                <a:solidFill>
                  <a:schemeClr val="accent1">
                    <a:lumMod val="75000"/>
                  </a:schemeClr>
                </a:solidFill>
              </a:rPr>
              <a:t>Kristin Kuhlman</a:t>
            </a:r>
            <a:endParaRPr lang="en-US" sz="3100" dirty="0">
              <a:solidFill>
                <a:schemeClr val="accent1">
                  <a:lumMod val="75000"/>
                </a:schemeClr>
              </a:solidFill>
            </a:endParaRPr>
          </a:p>
        </p:txBody>
      </p:sp>
      <p:sp>
        <p:nvSpPr>
          <p:cNvPr id="3" name="Content Placeholder 2"/>
          <p:cNvSpPr>
            <a:spLocks noGrp="1"/>
          </p:cNvSpPr>
          <p:nvPr>
            <p:ph idx="1"/>
          </p:nvPr>
        </p:nvSpPr>
        <p:spPr>
          <a:xfrm>
            <a:off x="152400" y="1447800"/>
            <a:ext cx="8839200" cy="4525963"/>
          </a:xfrm>
        </p:spPr>
        <p:txBody>
          <a:bodyPr>
            <a:noAutofit/>
          </a:bodyPr>
          <a:lstStyle/>
          <a:p>
            <a:pPr lvl="0"/>
            <a:r>
              <a:rPr lang="en-US" sz="2400" b="1" dirty="0" smtClean="0">
                <a:solidFill>
                  <a:srgbClr val="FF0000"/>
                </a:solidFill>
              </a:rPr>
              <a:t>Huge:  Training Focal Points at WFOs (total lightning bundles)</a:t>
            </a:r>
          </a:p>
          <a:p>
            <a:pPr lvl="0"/>
            <a:r>
              <a:rPr lang="en-US" sz="2400" b="1" dirty="0" smtClean="0"/>
              <a:t>Different time packets for data (1 min </a:t>
            </a:r>
            <a:r>
              <a:rPr lang="en-US" sz="2400" b="1" dirty="0" err="1" smtClean="0"/>
              <a:t>Grd</a:t>
            </a:r>
            <a:r>
              <a:rPr lang="en-US" sz="2400" b="1" dirty="0" smtClean="0"/>
              <a:t>, 20 sec GLM)</a:t>
            </a:r>
          </a:p>
          <a:p>
            <a:pPr lvl="0"/>
            <a:r>
              <a:rPr lang="en-US" sz="2400" b="1" dirty="0" smtClean="0"/>
              <a:t>Current AWIPS lightning menus are VERY hard to decipher</a:t>
            </a:r>
          </a:p>
          <a:p>
            <a:pPr lvl="0"/>
            <a:r>
              <a:rPr lang="en-US" sz="2400" b="1" dirty="0" smtClean="0"/>
              <a:t>Displays of lightning data very different depending on vendor</a:t>
            </a:r>
          </a:p>
          <a:p>
            <a:pPr lvl="0"/>
            <a:r>
              <a:rPr lang="en-US" sz="2400" b="1" dirty="0" smtClean="0"/>
              <a:t>Group agreed that 1 km x 1 km resolution best for flash densities especially in areas of overshooting tops</a:t>
            </a:r>
          </a:p>
          <a:p>
            <a:pPr lvl="0"/>
            <a:r>
              <a:rPr lang="en-US" sz="2400" b="1" dirty="0" smtClean="0"/>
              <a:t>Need to go beyond flash density plugin and address advantages of events/groups/flashes; many more products</a:t>
            </a:r>
          </a:p>
          <a:p>
            <a:pPr lvl="0"/>
            <a:r>
              <a:rPr lang="en-US" sz="2400" b="1" dirty="0" smtClean="0"/>
              <a:t>WFOs feel it will be important to get raw data in real-time</a:t>
            </a:r>
          </a:p>
          <a:p>
            <a:pPr lvl="0"/>
            <a:r>
              <a:rPr lang="en-US" sz="2400" b="1" dirty="0" smtClean="0"/>
              <a:t>Wants:  Peak current, areal extent, total energy, height, multiplicity</a:t>
            </a:r>
          </a:p>
          <a:p>
            <a:pPr lvl="0"/>
            <a:r>
              <a:rPr lang="en-US" sz="2400" b="1" dirty="0" smtClean="0"/>
              <a:t>Need to fix progressive disclosure problems with all lightning</a:t>
            </a:r>
          </a:p>
          <a:p>
            <a:pPr lvl="0"/>
            <a:endParaRPr lang="en-US" sz="2400" dirty="0"/>
          </a:p>
        </p:txBody>
      </p:sp>
    </p:spTree>
    <p:extLst>
      <p:ext uri="{BB962C8B-B14F-4D97-AF65-F5344CB8AC3E}">
        <p14:creationId xmlns:p14="http://schemas.microsoft.com/office/powerpoint/2010/main" val="410831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Tactical vs. Regional Use of Data</a:t>
            </a:r>
            <a:br>
              <a:rPr lang="en-US" dirty="0" smtClean="0">
                <a:solidFill>
                  <a:srgbClr val="FF0000"/>
                </a:solidFill>
              </a:rPr>
            </a:br>
            <a:endParaRPr lang="en-US" sz="3100" dirty="0">
              <a:solidFill>
                <a:schemeClr val="accent1">
                  <a:lumMod val="75000"/>
                </a:schemeClr>
              </a:solidFill>
            </a:endParaRPr>
          </a:p>
        </p:txBody>
      </p:sp>
      <p:sp>
        <p:nvSpPr>
          <p:cNvPr id="4" name="Content Placeholder 2"/>
          <p:cNvSpPr>
            <a:spLocks noGrp="1"/>
          </p:cNvSpPr>
          <p:nvPr>
            <p:ph idx="1"/>
          </p:nvPr>
        </p:nvSpPr>
        <p:spPr>
          <a:xfrm>
            <a:off x="457200" y="1447800"/>
            <a:ext cx="8229600" cy="4525963"/>
          </a:xfrm>
        </p:spPr>
        <p:txBody>
          <a:bodyPr>
            <a:noAutofit/>
          </a:bodyPr>
          <a:lstStyle/>
          <a:p>
            <a:pPr lvl="0"/>
            <a:r>
              <a:rPr lang="en-US" sz="2400" b="1" dirty="0" smtClean="0"/>
              <a:t>No limits should be placed on tactical vs. regional use of any merged lightning data products</a:t>
            </a:r>
          </a:p>
          <a:p>
            <a:pPr lvl="0"/>
            <a:r>
              <a:rPr lang="en-US" sz="2400" b="1" dirty="0" smtClean="0"/>
              <a:t>Gives community a chance to investigate how merged data can help with relationships (like lightning to fire ignition)</a:t>
            </a:r>
          </a:p>
          <a:p>
            <a:pPr lvl="0"/>
            <a:r>
              <a:rPr lang="en-US" sz="2400" b="1" dirty="0" smtClean="0"/>
              <a:t>If WFOs can integrate/process raw data they will quickly see how to approach use of total lightning data for many events</a:t>
            </a:r>
          </a:p>
          <a:p>
            <a:pPr lvl="0"/>
            <a:r>
              <a:rPr lang="en-US" sz="2400" b="1" dirty="0" smtClean="0"/>
              <a:t>Must closely examine radar versus LMA for potential of detecting lightning height (integrate GLM data)</a:t>
            </a:r>
          </a:p>
          <a:p>
            <a:pPr lvl="0"/>
            <a:r>
              <a:rPr lang="en-US" sz="2400" b="1" dirty="0" smtClean="0"/>
              <a:t>GLM data will help with operational use of lightning jump algorithm and the tracking of cells</a:t>
            </a:r>
            <a:endParaRPr lang="en-US" sz="2400" dirty="0"/>
          </a:p>
        </p:txBody>
      </p:sp>
    </p:spTree>
    <p:extLst>
      <p:ext uri="{BB962C8B-B14F-4D97-AF65-F5344CB8AC3E}">
        <p14:creationId xmlns:p14="http://schemas.microsoft.com/office/powerpoint/2010/main" val="2488264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Areas to Focus on for Merged Data</a:t>
            </a:r>
            <a:br>
              <a:rPr lang="en-US" dirty="0" smtClean="0">
                <a:solidFill>
                  <a:srgbClr val="FF0000"/>
                </a:solidFill>
              </a:rPr>
            </a:br>
            <a:endParaRPr lang="en-US" sz="3100" dirty="0">
              <a:solidFill>
                <a:schemeClr val="accent1">
                  <a:lumMod val="75000"/>
                </a:schemeClr>
              </a:solidFill>
            </a:endParaRPr>
          </a:p>
        </p:txBody>
      </p:sp>
      <p:sp>
        <p:nvSpPr>
          <p:cNvPr id="4" name="Content Placeholder 2"/>
          <p:cNvSpPr>
            <a:spLocks noGrp="1"/>
          </p:cNvSpPr>
          <p:nvPr>
            <p:ph idx="1"/>
          </p:nvPr>
        </p:nvSpPr>
        <p:spPr>
          <a:xfrm>
            <a:off x="457200" y="1447801"/>
            <a:ext cx="8229600" cy="1828800"/>
          </a:xfrm>
        </p:spPr>
        <p:txBody>
          <a:bodyPr>
            <a:noAutofit/>
          </a:bodyPr>
          <a:lstStyle/>
          <a:p>
            <a:pPr lvl="0"/>
            <a:r>
              <a:rPr lang="en-US" sz="2400" b="1" i="1" dirty="0" smtClean="0">
                <a:solidFill>
                  <a:srgbClr val="FF0000"/>
                </a:solidFill>
              </a:rPr>
              <a:t>Lightning Safety</a:t>
            </a:r>
            <a:r>
              <a:rPr lang="en-US" sz="2400" b="1" dirty="0" smtClean="0"/>
              <a:t>:   Examine use of GLM event information to see how it compares with ground-based pulse data for channels leading to dangerous CG flashes for all events and all seasons.  Tie to transportation (fueling/maintenance)</a:t>
            </a:r>
            <a:endParaRPr lang="en-US" sz="2400" dirty="0"/>
          </a:p>
        </p:txBody>
      </p:sp>
      <p:pic>
        <p:nvPicPr>
          <p:cNvPr id="1026" name="Picture 2" descr="http://i.telegraph.co.uk/multimedia/archive/03413/PLANECOMP1_341341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352800"/>
            <a:ext cx="4440570" cy="2771776"/>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descr="Image result for lightning hits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995" y="3352800"/>
            <a:ext cx="4347605" cy="2771776"/>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362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Areas to Focus on for Merged Data</a:t>
            </a:r>
            <a:br>
              <a:rPr lang="en-US" dirty="0" smtClean="0">
                <a:solidFill>
                  <a:srgbClr val="FF0000"/>
                </a:solidFill>
              </a:rPr>
            </a:br>
            <a:endParaRPr lang="en-US" sz="3100" dirty="0">
              <a:solidFill>
                <a:schemeClr val="accent1">
                  <a:lumMod val="75000"/>
                </a:schemeClr>
              </a:solidFill>
            </a:endParaRPr>
          </a:p>
        </p:txBody>
      </p:sp>
      <p:sp>
        <p:nvSpPr>
          <p:cNvPr id="4" name="Content Placeholder 2"/>
          <p:cNvSpPr>
            <a:spLocks noGrp="1"/>
          </p:cNvSpPr>
          <p:nvPr>
            <p:ph idx="1"/>
          </p:nvPr>
        </p:nvSpPr>
        <p:spPr>
          <a:xfrm>
            <a:off x="457200" y="1447801"/>
            <a:ext cx="8229600" cy="1828800"/>
          </a:xfrm>
        </p:spPr>
        <p:txBody>
          <a:bodyPr>
            <a:noAutofit/>
          </a:bodyPr>
          <a:lstStyle/>
          <a:p>
            <a:pPr lvl="0"/>
            <a:r>
              <a:rPr lang="en-US" sz="2400" b="1" i="1" dirty="0" smtClean="0">
                <a:solidFill>
                  <a:srgbClr val="FF0000"/>
                </a:solidFill>
              </a:rPr>
              <a:t>Aviation</a:t>
            </a:r>
            <a:r>
              <a:rPr lang="en-US" sz="2400" b="1" dirty="0" smtClean="0"/>
              <a:t>:  Improved convective monitoring and depicting decay and intensification along corridors; AWC, WFOs and CWSUs love TL data for SIGMETs and TAFs.  Need to look at how to merge GLM into FAA/airline operations/planning </a:t>
            </a:r>
            <a:endParaRPr lang="en-US" sz="2400" dirty="0"/>
          </a:p>
        </p:txBody>
      </p:sp>
      <p:pic>
        <p:nvPicPr>
          <p:cNvPr id="2050" name="Picture 2" descr="Image result for lightning aviation dis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576918"/>
            <a:ext cx="4326778" cy="287927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2054" name="Picture 6" descr="https://www.ll.mit.edu/mission/aviation/faawxsystems/images/itws-fig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128" y="3589169"/>
            <a:ext cx="4578084" cy="2867025"/>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410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Areas to Focus on for Merged Data</a:t>
            </a:r>
            <a:br>
              <a:rPr lang="en-US" dirty="0" smtClean="0">
                <a:solidFill>
                  <a:srgbClr val="FF0000"/>
                </a:solidFill>
              </a:rPr>
            </a:br>
            <a:endParaRPr lang="en-US" sz="3100" dirty="0">
              <a:solidFill>
                <a:schemeClr val="accent1">
                  <a:lumMod val="75000"/>
                </a:schemeClr>
              </a:solidFill>
            </a:endParaRPr>
          </a:p>
        </p:txBody>
      </p:sp>
      <p:sp>
        <p:nvSpPr>
          <p:cNvPr id="4" name="Content Placeholder 2"/>
          <p:cNvSpPr>
            <a:spLocks noGrp="1"/>
          </p:cNvSpPr>
          <p:nvPr>
            <p:ph idx="1"/>
          </p:nvPr>
        </p:nvSpPr>
        <p:spPr>
          <a:xfrm>
            <a:off x="457200" y="1447801"/>
            <a:ext cx="8229600" cy="1828800"/>
          </a:xfrm>
        </p:spPr>
        <p:txBody>
          <a:bodyPr>
            <a:noAutofit/>
          </a:bodyPr>
          <a:lstStyle/>
          <a:p>
            <a:pPr lvl="0"/>
            <a:r>
              <a:rPr lang="en-US" sz="2400" b="1" i="1" dirty="0" smtClean="0">
                <a:solidFill>
                  <a:srgbClr val="FF0000"/>
                </a:solidFill>
              </a:rPr>
              <a:t>Severe Weather</a:t>
            </a:r>
            <a:r>
              <a:rPr lang="en-US" sz="2400" b="1" dirty="0" smtClean="0"/>
              <a:t>:  Merged data will help </a:t>
            </a:r>
            <a:r>
              <a:rPr lang="en-US" sz="2400" b="1" dirty="0" err="1" smtClean="0"/>
              <a:t>Prob</a:t>
            </a:r>
            <a:r>
              <a:rPr lang="en-US" sz="2400" b="1" dirty="0" smtClean="0"/>
              <a:t> Severe.  Will enhance ability to see lightning jumps with MR/MS (showing flash rate and </a:t>
            </a:r>
            <a:r>
              <a:rPr lang="en-US" sz="2400" b="1" dirty="0" err="1" smtClean="0"/>
              <a:t>std</a:t>
            </a:r>
            <a:r>
              <a:rPr lang="en-US" sz="2400" b="1" dirty="0" smtClean="0"/>
              <a:t> dev of rates).  Improved links to </a:t>
            </a:r>
            <a:r>
              <a:rPr lang="en-US" sz="2400" b="1" dirty="0" err="1" smtClean="0"/>
              <a:t>graupel</a:t>
            </a:r>
            <a:r>
              <a:rPr lang="en-US" sz="2400" b="1" dirty="0" smtClean="0"/>
              <a:t>, ice crystal patterns and </a:t>
            </a:r>
            <a:r>
              <a:rPr lang="en-US" sz="2400" b="1" dirty="0" err="1" smtClean="0"/>
              <a:t>precipitable</a:t>
            </a:r>
            <a:r>
              <a:rPr lang="en-US" sz="2400" b="1" dirty="0" smtClean="0"/>
              <a:t> water with not only GLM but also 16 IR/near IR/Vis channels of GOES-R </a:t>
            </a:r>
            <a:endParaRPr lang="en-US" sz="2400" dirty="0"/>
          </a:p>
        </p:txBody>
      </p:sp>
      <p:sp>
        <p:nvSpPr>
          <p:cNvPr id="3" name="AutoShape 2"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s://encrypted-tbn0.gstatic.com/images?q=tbn:ANd9GcQGMSGamZwlJwlQH2eRA_sAlQ8MWFXtbwUv8_s5A9vdE70HkiuD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81400"/>
            <a:ext cx="4416425" cy="317643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8902" t="17394" r="29654" b="29755"/>
          <a:stretch/>
        </p:blipFill>
        <p:spPr bwMode="auto">
          <a:xfrm>
            <a:off x="4724401" y="3581400"/>
            <a:ext cx="4267200" cy="317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63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Areas to Focus on for Merged Data</a:t>
            </a:r>
            <a:br>
              <a:rPr lang="en-US" dirty="0" smtClean="0">
                <a:solidFill>
                  <a:srgbClr val="FF0000"/>
                </a:solidFill>
              </a:rPr>
            </a:br>
            <a:endParaRPr lang="en-US" sz="3100" dirty="0">
              <a:solidFill>
                <a:schemeClr val="accent1">
                  <a:lumMod val="75000"/>
                </a:schemeClr>
              </a:solidFill>
            </a:endParaRPr>
          </a:p>
        </p:txBody>
      </p:sp>
      <p:sp>
        <p:nvSpPr>
          <p:cNvPr id="4" name="Content Placeholder 2"/>
          <p:cNvSpPr>
            <a:spLocks noGrp="1"/>
          </p:cNvSpPr>
          <p:nvPr>
            <p:ph idx="1"/>
          </p:nvPr>
        </p:nvSpPr>
        <p:spPr>
          <a:xfrm>
            <a:off x="457200" y="1447801"/>
            <a:ext cx="8229600" cy="1828800"/>
          </a:xfrm>
        </p:spPr>
        <p:txBody>
          <a:bodyPr>
            <a:noAutofit/>
          </a:bodyPr>
          <a:lstStyle/>
          <a:p>
            <a:pPr lvl="0"/>
            <a:r>
              <a:rPr lang="en-US" sz="2400" b="1" i="1" dirty="0" smtClean="0">
                <a:solidFill>
                  <a:srgbClr val="FF0000"/>
                </a:solidFill>
              </a:rPr>
              <a:t>Situational Awareness and DSS</a:t>
            </a:r>
            <a:r>
              <a:rPr lang="en-US" sz="2400" b="1" dirty="0" smtClean="0"/>
              <a:t>:   Utilize data from LMA, </a:t>
            </a:r>
            <a:r>
              <a:rPr lang="en-US" sz="2400" b="1" dirty="0" err="1" smtClean="0"/>
              <a:t>Vaisala</a:t>
            </a:r>
            <a:r>
              <a:rPr lang="en-US" sz="2400" b="1" dirty="0" smtClean="0"/>
              <a:t>, and GLM to better portray spatial extent of TL.  Need to build for GIS and customer systems, and make sure lightning is accurately correlated to pseudo-reflectivity/QPE</a:t>
            </a:r>
            <a:endParaRPr lang="en-US" sz="2400" dirty="0"/>
          </a:p>
        </p:txBody>
      </p:sp>
      <p:sp>
        <p:nvSpPr>
          <p:cNvPr id="3" name="AutoShape 2"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22242" r="40884" b="31089"/>
          <a:stretch/>
        </p:blipFill>
        <p:spPr bwMode="auto">
          <a:xfrm>
            <a:off x="276598" y="3567953"/>
            <a:ext cx="4295401" cy="3054096"/>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1065" t="33461" r="43843" b="16068"/>
          <a:stretch/>
        </p:blipFill>
        <p:spPr bwMode="auto">
          <a:xfrm>
            <a:off x="4800600" y="3567953"/>
            <a:ext cx="4168509" cy="3058578"/>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7896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Areas to Focus on for Merged Data</a:t>
            </a:r>
            <a:br>
              <a:rPr lang="en-US" dirty="0" smtClean="0">
                <a:solidFill>
                  <a:srgbClr val="FF0000"/>
                </a:solidFill>
              </a:rPr>
            </a:br>
            <a:endParaRPr lang="en-US" sz="3100" dirty="0">
              <a:solidFill>
                <a:schemeClr val="accent1">
                  <a:lumMod val="75000"/>
                </a:schemeClr>
              </a:solidFill>
            </a:endParaRPr>
          </a:p>
        </p:txBody>
      </p:sp>
      <p:sp>
        <p:nvSpPr>
          <p:cNvPr id="4" name="Content Placeholder 2"/>
          <p:cNvSpPr>
            <a:spLocks noGrp="1"/>
          </p:cNvSpPr>
          <p:nvPr>
            <p:ph idx="1"/>
          </p:nvPr>
        </p:nvSpPr>
        <p:spPr>
          <a:xfrm>
            <a:off x="457200" y="1447801"/>
            <a:ext cx="8229600" cy="1828800"/>
          </a:xfrm>
        </p:spPr>
        <p:txBody>
          <a:bodyPr>
            <a:noAutofit/>
          </a:bodyPr>
          <a:lstStyle/>
          <a:p>
            <a:pPr lvl="0"/>
            <a:r>
              <a:rPr lang="en-US" sz="2400" b="1" i="1" dirty="0" smtClean="0">
                <a:solidFill>
                  <a:srgbClr val="FF0000"/>
                </a:solidFill>
              </a:rPr>
              <a:t>Tropical Meteorology</a:t>
            </a:r>
            <a:r>
              <a:rPr lang="en-US" sz="2400" b="1" dirty="0" smtClean="0"/>
              <a:t>:   Opportunity for analysis of max winds with merged TL data.  Examine lightning rates for developing waves and changing convection out of reach of land-based radars.  Need to look at event vs pulse histories as related to intensification</a:t>
            </a:r>
            <a:endParaRPr lang="en-US" sz="2400" dirty="0"/>
          </a:p>
        </p:txBody>
      </p:sp>
      <p:sp>
        <p:nvSpPr>
          <p:cNvPr id="3" name="AutoShape 2"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http://www.weathertap.com/guides/graphics/tropical/rita_lightn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836894"/>
            <a:ext cx="4256210" cy="286870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vaisala.com/VaisalaImages/Lightning/Patricia,22Oct15,1800-00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36894"/>
            <a:ext cx="43434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76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Areas to Focus on for Merged Data</a:t>
            </a:r>
            <a:br>
              <a:rPr lang="en-US" dirty="0" smtClean="0">
                <a:solidFill>
                  <a:srgbClr val="FF0000"/>
                </a:solidFill>
              </a:rPr>
            </a:br>
            <a:endParaRPr lang="en-US" sz="3100" dirty="0">
              <a:solidFill>
                <a:schemeClr val="accent1">
                  <a:lumMod val="75000"/>
                </a:schemeClr>
              </a:solidFill>
            </a:endParaRPr>
          </a:p>
        </p:txBody>
      </p:sp>
      <p:sp>
        <p:nvSpPr>
          <p:cNvPr id="4" name="Content Placeholder 2"/>
          <p:cNvSpPr>
            <a:spLocks noGrp="1"/>
          </p:cNvSpPr>
          <p:nvPr>
            <p:ph idx="1"/>
          </p:nvPr>
        </p:nvSpPr>
        <p:spPr>
          <a:xfrm>
            <a:off x="457200" y="1447801"/>
            <a:ext cx="8229600" cy="1828800"/>
          </a:xfrm>
        </p:spPr>
        <p:txBody>
          <a:bodyPr>
            <a:noAutofit/>
          </a:bodyPr>
          <a:lstStyle/>
          <a:p>
            <a:pPr lvl="0"/>
            <a:r>
              <a:rPr lang="en-US" sz="2400" b="1" i="1" dirty="0" smtClean="0">
                <a:solidFill>
                  <a:srgbClr val="FF0000"/>
                </a:solidFill>
              </a:rPr>
              <a:t>Thunderstorm Initiation</a:t>
            </a:r>
            <a:r>
              <a:rPr lang="en-US" sz="2400" b="1" dirty="0" smtClean="0"/>
              <a:t>:   Great opportunity to use total lightning data to refine/replace the use of 30-35 </a:t>
            </a:r>
            <a:r>
              <a:rPr lang="en-US" sz="2400" b="1" dirty="0" err="1" smtClean="0"/>
              <a:t>dBZ</a:t>
            </a:r>
            <a:r>
              <a:rPr lang="en-US" sz="2400" b="1" dirty="0" smtClean="0"/>
              <a:t> to determine convective initiation (which has been seen to be 50-50)</a:t>
            </a:r>
            <a:endParaRPr lang="en-US" sz="2400" dirty="0"/>
          </a:p>
        </p:txBody>
      </p:sp>
      <p:sp>
        <p:nvSpPr>
          <p:cNvPr id="3" name="AutoShape 2"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s://upload.wikimedia.org/wikipedia/commons/c/c8/Thunderstorm_form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936571"/>
            <a:ext cx="4492625" cy="259489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nwas.org/ej/2006-EJ5/The_1_June_2004_North_Texas_figure_captions_m3c799a1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36571"/>
            <a:ext cx="4267200" cy="259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72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Objectives of Feb 2-4, 2016 Meeting</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pPr lvl="0"/>
            <a:r>
              <a:rPr lang="en-US" b="1" dirty="0"/>
              <a:t>Obtain a comprehensive understanding of the GOES-R Lightning Mapper (GLM)</a:t>
            </a:r>
            <a:endParaRPr lang="en-US" dirty="0"/>
          </a:p>
          <a:p>
            <a:pPr lvl="0"/>
            <a:r>
              <a:rPr lang="en-US" b="1" dirty="0"/>
              <a:t>Ascertain what data and products we have with ground-based lightning detection systems</a:t>
            </a:r>
            <a:endParaRPr lang="en-US" dirty="0"/>
          </a:p>
          <a:p>
            <a:pPr lvl="0"/>
            <a:r>
              <a:rPr lang="en-US" b="1" dirty="0"/>
              <a:t>Gain understanding of the limits of </a:t>
            </a:r>
            <a:r>
              <a:rPr lang="en-US" b="1" dirty="0" smtClean="0"/>
              <a:t>AWIPS with </a:t>
            </a:r>
            <a:r>
              <a:rPr lang="en-US" b="1" dirty="0"/>
              <a:t>lightning </a:t>
            </a:r>
            <a:r>
              <a:rPr lang="en-US" b="1" dirty="0" smtClean="0"/>
              <a:t>data and </a:t>
            </a:r>
            <a:r>
              <a:rPr lang="en-US" b="1" dirty="0"/>
              <a:t>how we can overcome them</a:t>
            </a:r>
            <a:endParaRPr lang="en-US" dirty="0"/>
          </a:p>
          <a:p>
            <a:pPr lvl="0"/>
            <a:r>
              <a:rPr lang="en-US" b="1" dirty="0"/>
              <a:t>Define requirements for merged lightning data as well as products</a:t>
            </a:r>
            <a:endParaRPr lang="en-US" dirty="0"/>
          </a:p>
          <a:p>
            <a:endParaRPr lang="en-US" dirty="0"/>
          </a:p>
        </p:txBody>
      </p:sp>
    </p:spTree>
    <p:extLst>
      <p:ext uri="{BB962C8B-B14F-4D97-AF65-F5344CB8AC3E}">
        <p14:creationId xmlns:p14="http://schemas.microsoft.com/office/powerpoint/2010/main" val="875801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Areas to Focus on for Merged Data</a:t>
            </a:r>
            <a:br>
              <a:rPr lang="en-US" dirty="0" smtClean="0">
                <a:solidFill>
                  <a:srgbClr val="FF0000"/>
                </a:solidFill>
              </a:rPr>
            </a:br>
            <a:endParaRPr lang="en-US" sz="3100" dirty="0">
              <a:solidFill>
                <a:schemeClr val="accent1">
                  <a:lumMod val="75000"/>
                </a:schemeClr>
              </a:solidFill>
            </a:endParaRPr>
          </a:p>
        </p:txBody>
      </p:sp>
      <p:sp>
        <p:nvSpPr>
          <p:cNvPr id="4" name="Content Placeholder 2"/>
          <p:cNvSpPr>
            <a:spLocks noGrp="1"/>
          </p:cNvSpPr>
          <p:nvPr>
            <p:ph idx="1"/>
          </p:nvPr>
        </p:nvSpPr>
        <p:spPr>
          <a:xfrm>
            <a:off x="457200" y="1447801"/>
            <a:ext cx="8229600" cy="1828800"/>
          </a:xfrm>
        </p:spPr>
        <p:txBody>
          <a:bodyPr>
            <a:noAutofit/>
          </a:bodyPr>
          <a:lstStyle/>
          <a:p>
            <a:pPr lvl="0"/>
            <a:r>
              <a:rPr lang="en-US" sz="2400" b="1" i="1" dirty="0" smtClean="0">
                <a:solidFill>
                  <a:srgbClr val="FF0000"/>
                </a:solidFill>
              </a:rPr>
              <a:t>Climatology</a:t>
            </a:r>
            <a:r>
              <a:rPr lang="en-US" sz="2400" b="1" dirty="0" smtClean="0"/>
              <a:t>:   We can finally get an accurate and consistent assessment of total lightning across the western hemisphere and add on to CG analyses of the past.  Where and when are the most intense lightning producing storms on earth??</a:t>
            </a:r>
            <a:endParaRPr lang="en-US" sz="2400" dirty="0"/>
          </a:p>
        </p:txBody>
      </p:sp>
      <p:sp>
        <p:nvSpPr>
          <p:cNvPr id="3" name="AutoShape 2"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www.weather.gov/images/pub/lightning/hirez_world_annual_flashrate_72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809999"/>
            <a:ext cx="4315864" cy="2809875"/>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7172" name="Picture 4" descr="https://cimmse.files.wordpress.com/2014/06/annu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09997"/>
            <a:ext cx="4343400" cy="2809877"/>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894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Areas to Focus on for Merged Data</a:t>
            </a:r>
            <a:br>
              <a:rPr lang="en-US" dirty="0" smtClean="0">
                <a:solidFill>
                  <a:srgbClr val="FF0000"/>
                </a:solidFill>
              </a:rPr>
            </a:br>
            <a:endParaRPr lang="en-US" sz="3100" dirty="0">
              <a:solidFill>
                <a:schemeClr val="accent1">
                  <a:lumMod val="75000"/>
                </a:schemeClr>
              </a:solidFill>
            </a:endParaRPr>
          </a:p>
        </p:txBody>
      </p:sp>
      <p:sp>
        <p:nvSpPr>
          <p:cNvPr id="4" name="Content Placeholder 2"/>
          <p:cNvSpPr>
            <a:spLocks noGrp="1"/>
          </p:cNvSpPr>
          <p:nvPr>
            <p:ph idx="1"/>
          </p:nvPr>
        </p:nvSpPr>
        <p:spPr>
          <a:xfrm>
            <a:off x="457200" y="1143000"/>
            <a:ext cx="8229600" cy="1828800"/>
          </a:xfrm>
        </p:spPr>
        <p:txBody>
          <a:bodyPr>
            <a:noAutofit/>
          </a:bodyPr>
          <a:lstStyle/>
          <a:p>
            <a:pPr lvl="0"/>
            <a:r>
              <a:rPr lang="en-US" sz="2400" b="1" i="1" dirty="0" smtClean="0">
                <a:solidFill>
                  <a:srgbClr val="FF0000"/>
                </a:solidFill>
              </a:rPr>
              <a:t>Winter Lightning</a:t>
            </a:r>
            <a:r>
              <a:rPr lang="en-US" sz="2400" b="1" dirty="0" smtClean="0"/>
              <a:t>:   It has long been known that winter convection has both a very high percentage of TL as well as positive CG lightning.  We should be able to further our understanding of the convective signatures of lake/sea effect snow bands, the role electrification can play in enhanced frozen precipitation, and study further the thunderstorms along major ocean currents during winter.</a:t>
            </a:r>
            <a:endParaRPr lang="en-US" sz="2400" dirty="0"/>
          </a:p>
        </p:txBody>
      </p:sp>
      <p:sp>
        <p:nvSpPr>
          <p:cNvPr id="3" name="AutoShape 2"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https://b6c18f286245704fe3e9-05e2055f4cd9122af02914269431c9f6.ssl.cf1.rackcdn.com/7319790_what-el-nino-means-for-japans-winter_t1f6b662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814024"/>
            <a:ext cx="4416426" cy="2910627"/>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8196" name="Picture 4" descr="Ice storm damage to tre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788624"/>
            <a:ext cx="4267200" cy="2936027"/>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4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914400"/>
            <a:ext cx="8229600" cy="1143000"/>
          </a:xfrm>
        </p:spPr>
        <p:txBody>
          <a:bodyPr>
            <a:normAutofit fontScale="90000"/>
          </a:bodyPr>
          <a:lstStyle/>
          <a:p>
            <a:r>
              <a:rPr lang="en-US" dirty="0" smtClean="0">
                <a:solidFill>
                  <a:srgbClr val="FF0000"/>
                </a:solidFill>
              </a:rPr>
              <a:t>Questions/Comments/Complaints??</a:t>
            </a:r>
            <a:br>
              <a:rPr lang="en-US" dirty="0" smtClean="0">
                <a:solidFill>
                  <a:srgbClr val="FF0000"/>
                </a:solidFill>
              </a:rPr>
            </a:br>
            <a:endParaRPr lang="en-US" sz="3100" dirty="0">
              <a:solidFill>
                <a:schemeClr val="accent1">
                  <a:lumMod val="75000"/>
                </a:schemeClr>
              </a:solidFill>
            </a:endParaRPr>
          </a:p>
        </p:txBody>
      </p:sp>
      <p:sp>
        <p:nvSpPr>
          <p:cNvPr id="3" name="AutoShape 2"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SEhUREhAVFRUXEiAXFhYYGBkYFhgYFxYdHxcZFxcdHiggGRolHRUXITElJSorMS4wGh8zODMuNygtLisBCgoKDg0OGhAQGzUlHyUvNy4tLSstNS4uLS0tMC4tLS8rLisvLSsrLSs1MC03LTItLTUtLzU3LTA1LTU1LS03K//AABEIAMIBAwMBIgACEQEDEQH/xAAbAAEAAgMBAQAAAAAAAAAAAAAABQYCAwQBB//EAEEQAAIBAwIEBAQEBAIHCQAAAAECEQADEgQhBRMxQQYUIlEyYXGBI0JSkRUkM6FisRY0Q3KCkvAHJVNUY4PBwtH/xAAXAQEBAQEAAAAAAAAAAAAAAAAAAQID/8QAJBEBAQABAwMDBQAAAAAAAAAAAAERAiExElHwQWFxAxMiMtH/2gAMAwEAAhEDEQA/APuNKUoFKUoFKUoFKVVuL+eGoZrNt3AM2vWi2MOSZW4pORbmjcx0KQRDUFppVL87xmJGnt/AdjjJOOpIJPM2Ia3pBEb8w9N8Nmp1fFhbySwjPsFSE/S5LOxcdStpYAG7Hf2C4UqnC7xRDC2i03HMubZXATy1J5gZZJUSAYUMTvAOejv8Ue9p+bawt5zcK4brF8EXPXI6acgKDOR6dFC3UqmeX4lbXmAtcc6q8eXksLZ/HFmZcqRDWD6QDsJBM1il7i9yEe2Lc8kl1w9MXLXPBHMOQKm90PQRHQuF1pVS1tviNwaW4JRhZttqLasP6huWzdVRnixC8wbkiOhmK4k1vGSS504HxAJ+HGJbTHJjmTmA2rAA29AmdiwXqlV3X2NWwsXVyF0WGNy2jxaN4W5RSpbccyR16dTXMl7iuboUt4jELcxXcFVLEJn+rMbnaF69wtdKrWgfiDvdNxRbPIItghTaF38p2csw6T07gE9acN1vEecvP04FprWRC4ZW2Z/ShOcOVUgMRAJBgGgstKrXErGsS/eu2TcZOXZwUsrKC15xqSlssPULQtkSYnpJkHTYv8VO727a/BKgKRtZsm5B5ne499R7C2OsgkLXSqO2q4w5ANgIvmFMjl5csXbBYOeZsuJ1IkAk4gexbuUcQvaK9zVNvUATZ5ZVGLcpSR8bLHNNwCTuoWfchaqVVL44kjOtkAoCcGeHZhg0bm4D8S2xv+o/OpHgF/Ws97zVpEUN+FiQZGb95O2AtHfuW+ihNUpSgUpSgUpSgUpSgUpSgUpSgUpVW1viLVoSBoWaA/wi4wON50XcJ+ZUQ/8AuA/CCaC00qta/ietbWXNNpV02NuxbuMbxuSTda6IGHYcn+9Ypd4uSwx0IiN/x4MjttQWelVhLnFyWGOhEHr+PBkTttS1d4u2Xp0Iho35++w3G3Tegs9Kq+nv8XcEgaDZmXrf/IxU9v8ADXtm7xdhOOhG5EHnzsSJ6dDE/egs9KrFm5xdgDjoRPY8+f8AKtLa3i4sm8U0IAtcwqeeGHpkqRGx7UFtpVXv3eLquWOhb5Dnk7n6Uv3eLqJx0J9QEDnz6mAnp0EyfkDQWilVi7d4usenQmWA25+09zt0rG/f4umMjQepwvW/3+1BaaVWHu8XBUY6EzO/48CB32o93i4ZVx0Jmd/x4Ee+3egs9KrBu8XyC46HdSZ/HjYjaY67/wBjQXOMZFcNDAUHKb0EkmVjrIgH7igs9KrC3OLliuOh2AM/jwZnpt2j+9Eu8XJYY6EYkbnnwZE7bfags9KrFu5xcz6dCIaN+fv8xt03rDSani1xSwXQCHZNzf623ZT291oLVSonwvxG5qNOLl5UW4L122wScJs6i5blZ3g8ud/epagUpSgUpSgUpSgUpSgUpSgUpSgrWiQni2qORAGi08rtDTc1UTInb5EVZaq+k5f8X1ORXPyWnwkjL+pqssR1O0TVooFKV5QeW7YUQBG5P3Jkn7kk1lXlKD2sbtsMpVhIIgg9CD1Fe17QKV5Sg9rF7YMSJgyPkR0Ne0oPaxe4F3JAHzMVp1+sSzba65OKiTAkk9AqgbsxJAAG5JAqF0Oht3bjHVhLuoKzymGduxbOwtoCMcoYZt1YnsuCgslqxVH27J8077YnToo3EyLlwnbr+Yb1q8OStprRM8q89tfkiueWCe8IUE94ruVbfMJEczABt/VgC2Mj2kv/AHojfSlKBWtbIClV9MkmRGxYkk7yJkk71srC/ji2cY4nKekRvPyiggvAyxpWBJJGt1W5iT/PX9zAAn6VYKr3gPHyhwjHzmqxjcR569EH2irDQKUpQKUpQKUpQKUpQKxuOFBZiAAJJJgADqSewrKsbkwYiY2np96DTpNbbugm3cVwDBxIMfX2qM414ns6a5y7i3CeVzJULEZERJYeqFZo7hTEnatXgV2bSKWa4xJ2N2MyIEEwx/zqbu6ZGMsisYiSAdpmN+0gH7UFbsakJxXVSrmdFpvhRm/2uq64gx96tNVrRFv4tqoAK+S0+RJII/E1UQI3/cR86stB4aV6a8oFKUoFKUoFKUoFKVo1uqW1be65hLaF2PyUSf7Cgh+K3s7rkCbekQ3WHZtQUJtqf9xDmQR1uWiN1rde0j2ES5bQ3rqk8wAqr3cwMyCxAByVDE7BIHYVq0mldbNq3c2uX7ud+DPqYG46A91GItD/AAxU5duBQWYwAJJ9gBJqYy6zV0yebcf1FeGby3Ldy6hlX1Nwg++Nwr/9K6LV3+adMV206HKPUZuXBBP6RGw+Zrg8Fqy6YK+zBs2B7G+BeZfoGusPtUwtpuYXlcSgA29UhmJlu4giB9ferGNUxW+lKUZK1am+EEkMd49Ksx/ZQdq21jcJg4gExsCYBPaTBgfY0ED4GadKx331mqO4g/69f6g9DVgqv+BifKtIAPnNVIBkA+evzBgSPnAqwUClKUClKUClKUClKUCsbgkEAkbdREj5iQRP2rKsLxOJxAJgwCSATGwJAJA+xoIrwrcRrE27TW1yMK1pbJ7b4Ltv7wPoIqYqs/8AZ4qjRgINsz0LkHYRiXVTjERt0gdZqZ1nFbFolbl1VIXIgnopMAn2Ez+x9jQQ+iQ/xbVHIgDRaeRtBm5qonadvlFWWqzo7YPFtUxJkaLTx6mA3uaqZUGG+4Mdqs1ANeV6a8oKfq+Aa1bFpLOoHMt2VsyuSZBbTKrs0kj1lHI3+HodwdzeF7+YZdY4WW2DXBCvctMwWH2kWnX5cwxHe1UoKo3ANWoJXWMxgSolA+9w3Nwwgtnb9WxGGxE10HhOrezplbUKty1bBdoYs17kuh9UiUJuT0n0952sdKCqargGtxuMuvc3CjYCWVAxtqqiMiPiFwzB+MfpFS2m4fqFtKh1RDhmJbEPIZyUSXknFSFk7mJNStKCreJuA66/YNuxxJrVwupD4hICsCd036Dp0PQ7VzafhWrtizptVxBtWbl4FjyrdrG3aHMacd2UsiIZP+0q5VDlwdXcuMNrGlAB+d1i10f8tmyfvQdSHO+TvjaXH5F3gt9wuH/Oa5/E3qsGz3vutj2ONwxdI+Ytcxv+GuvhdoraXL4m9bf7znJo+Uk/2rjb8XWAdV09vI+3OvbLB7MtsPPyvipGtfOOzdxHR3CRc07qjiAwIBW4itOBPVT8QDbxkdjtDh+uF24StwxyVblFfgObhiW/VKlSvYp86kajNLpETVXXUMGeymQj0bPc3BmMj327A96YXqzpxXVZ4lZdgi3rbMUzChgSVIBDATuIIP3Fbr19EUuzBVHViQAPqajODcD8sFVbzFFAlSq7stpbclokCEBgdyd42rP+B2xbNtGcTeF4EsXh1uBx8RO2QG3953qS3Dpq0/S6trt5nzd0LxSwSii/bJuCUGaywMwV336H9j7V1OJBAMGOoiR8xO1RP8EbNX8w/wAau8ALkyEkfDACkGCpB2AOxkmWuKCCCSARGxIO/sRuD8xVmfVj6k0THTUD4GEaVgTJ85qtzEn+ev77bVYKr/gVQNKQJgazVASSTtrr/UmST8zVgquZSlKBSlKBSlKBSlKBWjXOy23ZBLBCVEEywBjZdzv7b1vrG6SFJETG07Ce0kTQQPgi0U0+LBw2ZJzW4vUDYF92A6T/APM12cS8P6bUPzLtrJ8MMgzqcZJj0sPc/YkdCRXD4Eus2l9b3GYOQTcZmYEKu2TKpP7DrvvNWKgqlqzafi2pW5aDnyWnxm2WAi5qploITt1ImNulWuq1oi38W1UAEeS08mYI/E1UQI3/AHFWWgGvK9NeUClKUClKUClKUCq5aGbX0n+vrCpHtbtWra3B9DymX63BU1e4haR1tNdQXG+FCwDH6CoTwcM+deMb33CCZIS45ugn2LC4h+gWpezppl0/lfOyd1uqW1be65hUUsx6mFEmB3Pyrk4DpWS1lcEXbrm7d6bO/RJHXBQlsHuEFc98+Zvi2N7Nhw1w9nvKZS2PcIYdv8QtiTDATVVzK1Le9ZTBtkDZR6TJIxB/UMZP1Fba4bdt/Mu0HA2EA9sg9zLb3gr/AGoO+lKUCtGss22U8xA6j1QVz6DssEk/Tet9YuTBgSY2BMAntv2oIDwHHlDiIXzmqgYlYHnr0DEgFfoQIqw1X/AxPlWkQfOaqQDIB89fneBNWCgUpSgUpSgUpSgUpSgVzcRsq9q4jzg1tlaBJxKkGBBkx8q6a06y+Ldt7h6KhY9JgCe5A/uKCL8IBBplFu3cRZMLcVVce8hQBM/eZqaqveBNAbGlCGd3LAnGSCBB9LMDMe//AOnLxB4XXV3Bca9cWLRt4jEpDMrFoIkNKL36qp7UGnRBv4tqoIx8lp8gQST+Jqogzt+xn5VZaq+n0+fFNV63WNFpvhMT+LqutWigGvK9NeUClKUClKUGF66qqWZgqgSSTAAHUk9qjVu3dRvbY2rUxkU/Fue5TL4F6AFlJO8ACGO115t6DHLtEEj3ukArI9lUhvqwP5akKnLptp+XGvC7OLI1tXDGXzAcuZmWJ67gR7QI6CufU8FDOzpfu2c45q2igFzEAAklCytiAuSFTAG+wIlKVWLqt5adJpktItu2oVVEAD/rczuT3rdSlEK1LYXmG5+YoFO5+FSSNunVjvW2uC048064DLy6EvJkgvchY6QIJ/4qCQpSlArFwYMEAxsSJAPaRIkfcVlWrUWcxGTLvMqYNBCeBp8q0kE+c1UkCAT56/MCTA+5qwVX/AyxpWEkxrdUJPU/z1/r86sFApSlApSlApSlApSlArG7bDAqwDKRBBEgg9QR3FZUoNOk0lu0uFq2ltZnFFCiT1MDat1KUFX0gT+L6mVBbyWnwOMkfiarL1R6Z27iatFVrRORxbVDEkHRaeWEQsXNV1kzv8gftVloBryjsAJJgDqa4dPxjTuwRL9tmPwgMDlHXH9Ud4mKZWabeI7qV4DPQ17RCtOr1K21Lsdh9ySeiqO7E7AVp1uoYMtq3HMbeSJVVHVmAInqABO5PsDXO2lS1F6/da4VIVWdRCZMB6VRQBJIlo2HcCpluaZzqdXDbBS2M/jYl37+ptyAe4HQfICuquD+NaaGJ1FtQs5ZMFiHxkhoMFhAPQ7RMimn4zpnVWTUWiGClfWu/MWU2mZI3Aqs25uXfSo48d0we5ba8qm0QLhaURSwBAzYBSYIMAnrW+xxGy7FVuqWEysgMArYscTvAO09OnvRHVSuZNfZLBBetlmEqodSWETIEydt66aBXOlo85nxTE21UN+ckMxIP+ESCPmWrBOKWDdawL9s3UjK3mvMXISJSZEgg1kl485kyWBaVsYOQJZwWJ6QcQB9DQdVKUoFYXwuLZCVxMiJkRuI7/Ss6xdoBIBMDoIk/ISQP3oIDwGF8ocRC+c1WIjGB569Ax7bdqsNV/wM06ViQROs1WxiR/PX9jBIn6GrBQKUpQKUpQKUpQKUpQKUpQKgPEGh1lx5091ba8qJNxlJcv8AoFsiABMzJ+GAJJn6UFX0/M/imqww/wBS005T/wCLqukferRVa0SE8W1RyIjRafYRBm5quu07fIirLQatTYV1KOJU9R7wZg+423Hfoa81GnS4pR0VlPUMAR+x+dbjXlFzYi7nBkUh7AFp16BZW23vzLawrSJEkSJ2rL+IXRs2luMw64FCh+aszrI+oBqSpUx2b+5b+2/y5OH6dlyd45jmWjcKAIVAe4A/cljtNbtVp1uI1txKupVh7hhBG3yNbaVWLc3KIs+GtKjB1tQQAB6mIGItgGJ6xYtAnvgPnOmx4R0aRjaaQyMDm85WRFsk5SY9jtO9TtKIheIeGLF5zcbmZMfURccSMSCo39Cmfyx/czts+HNKpkWQd2MEswl2DHYkjqqke0bVK0oIXQ+GdPadbiB/QoCqXZgCquoYyZY43CN5jtW3/RrR/wDlLX/IKlaUFRu/9mnCnvtqX0iu7RsS3LGKgbWwQv5e4PepvR6a3b1DBIWNMii2FgKoe5BB6bkkR8vnUnWpb4zNvfIIGO20MSBv7+k7fSg3UpSgVq1GcejGZ/NMR9q21i6yCJIkRIiR8xO00ED4HnyrTE+d1Ux0nz1+Y+VWCq/4GWNKwkmNZqhJiT/PX9zG01YKBSlKBSlKBSlKBSlKBSlKBSlR/HL99LJbToHuSIUif7SPp12me0UEPpBb/jGoyxz8lp8JjL+pqsse/SJirRVQ1eufTcRv3TpNTdS5pLCq1m0bi5W7moLAmRBi4v71vXxe2Rnh2vxxEHy5nKWynfpGP7mgs7sAJJge9VfTM+uvOxa22it3IRVLTedVhhc3AxV8gUIIaF/SZ5OLeJDes3rJ4briLgwE6cwUdQHJ367vt3ge9beHeJBaXlLw3XKiQtuNOxJRUUSxLSWkEfYVqXE9xJW7h0ZKMp8scmRkRmNolpNtlRTCeolW6AAgxAJ6LPH9OxUZkBjCOyOlu4f/AE7jAK+wkQdxuJqJ0nioqpDaDiBObH/Vydi5Kjr7EV7/AKVB0i5w3XGR6l8sSv7E70zPUWDWa63aALtGR9IALE+8KoJNch8QaYEBroQnoHVrZaOuIcDKOpjoNzFVzh3FrVkcxOE65bpt4/0HKr3KW5Y4W8t4WB3qRXxcY34fr5jeNOesdvVU2E9otbbvLlbcMAYPX/I77ggj3BBGxrziOtSxba7caFUSem/sBPViYAHckCqfd4tbZFZ+E6t7wRVLtpjkYABl5k9+9Zpxa0hVk4ZxBmVhBuWrtwqOhKl3MGCelNhYLNvV3Bm9xbE7i2EVnX2W45ZlY++IHybvWLXdZah3Fu+sQyWkKXAdoZS9whh1ldonqY34Lni47Y8O1/UTOnPTv+brWF7xUSyEaDiEAnL+XO4KkD82+8UyJYajVsdrFu2ImXfKZ6CFGxG5PUdIPUjD+K3lA5miuyIzZCjoOksgDcxgJmMZgHao9vFxkRw7Xxvl/Lmem0er3ofFxyH/AHdr8YM/y5mZERv0jL+1M+wlrfG7OWDsbTHdRdBtlx3KZRMdx1HcVr0GuF3UXOXdFy2tlBKsGQXM7mQkbBoxkdelRd3xXkYPDdcUjedMTvIjafr/AGoniZQ5caDiPwBcfLnABSSCFnY+qPoB7U2GtfPcpcvMZbc6DZ/qct55UAsLXMw7ExjAjOrLwxrhs2jdUrcNtTcUlWIfEZAsoCmDO4AHtUAni8y08O18T6f5czECZ395pb8XnfLh2v8Ai9Mac9IHX1dZmrblJForC/ji2cY4nKekRvM9oqt2vF53y4dr/iMRpz0nb83WtOg8VMqkPoOIE8xyPwCfS11ig69lKiO1ZV1+AsfKHCMfOarGPhx89eiI7RViqC8FI40svbe2W1OouYOuLhbmruumS9iVZT96naBSlKBSlKBSlKBSlKBSlKBSlKCva7xbat3uTgxOSrOwEtM7Eg9oHuSAOomw15Fe0CuXieuWxae84JCKWhRJMAmAPfauqlBD8A8QJqy4RSMFRjJB/qAx03Hwnr1BB71MV4BQmNzQe1xcY4mmmtNdcMQqkwokkgTA7CfckD3NbtJrbV1c7V1LifqRgy7GDuDHWtly6qgszAACSSQAB7k9hQR/A+Mpqg7IpARym5BmO+x2+h3iD3qTrn1WttWgDdupbDNipdlUM0E4iTu0KTHyPtWb6lBkC6jFcmkj0rv6j7D0Nv8A4T7UG2q/xrxXa07lCpYrbzIDKCAHx3ViDuZg9GIgd4nkuAiQQR7gzXPp+IWLhYW71t2UkMFdWKkHcMAdiCR1oOqlYtcA6kDcDc9z0H1M15zVmMhIEkSOh6H6bH9qDOo/ScVW5fvacKQ1nHIyIOahhsDI69+sGOld6sCAQZBEgjoR8q9oFKUoOXimuWxae88YouRkhRA9yen/AF1rm4DxpdUrsqMuFwoQxUmQN5xJAO/Sf86kyK8AoPaUpQKUpQKUpQKUpQQ/HdbqLbILNsFSrF35bXMCIw9CspaSSOu0z0Bpr+JahCnL03MByygsuOJMGSvcLER1Ybxuc+MNqQychZGLT8EZyuHMyIPLjOcPVMfflsXdabDzbYXA4xyNk3CmYzIKnlh8MoBEA4yTvQYaHjerPKFzQOCy+oo3wkICZDhQPUWG57d+leLxzVdToWIKkwCwIKrOO6bknbcD5ZbV4us4is/ywcYqRJthzLAMDFzEMBJjod/VsAS6niWLMbCBhe2T0kG3y26NzOpfDcxsT6e9B28I4lfu3HFzTm0iopUtlLEzPUADttufeOlS9V2/xHXZ2ra6dZa2pdiCVRi5DyQ8DFQDiCZkjLYZY+e4lAHlLYYgSxZSqksQ0rzZMDEiDvv0JxAWSlRnBb2pbmHU2xb9cWwMSMfeQxn6nH6e8nQKUpQKUpQQmo8L6d2ydWbaIJBH9TPuP1fb771zt4L0pIPrEAgDIYgMzMYWI6u30naDvVjpQQR8J6YoEIcgPmJckBuWyA4n0zix3iT+aZM897wTpWGLcwgriRl1Hr67bmLrCTvVlpQQg8LacOt2HyW4rj1bZJMenoJkTH6V9q2a7w5YvMGuBjDswE7SwgyI+VS9KCATwnYW2bSlwpgGTJgW2Qif912+hO3SKJ4Q0oOSqQeYtwCRAdAApAj5VP0oNGg0wtWrdoEkJbVAT1IVQBP7VvpUZxrjVvShTcVzlMYgH4RJB3HaT/wmgk6VXbXjTSHqzLJIEqSWiZgLJ/L/AJV0W/FWkZGuC6cVVWPouAxcYqhjGTJHYe1BNUqI0/iPTu9q2GOd1A6qRBCupK5dgdojrJFcep8ZWLbFWt3ZViDCqdw1xf1e9l/tv2MBY6VCajxRp7YtM5IW7bLgmNgFLEETJYQQQoMGJiRXmg8V6a82CswPMwEqYJ2HboJIG8UE5Sq+ni/TG2l2WwdmWYEry2AaQDudwQBJI3isz4u0mQUXCSewRumJM9N9h0EmgnaVCaHxZo7zrbt3SWYAgYOOpIEyu247+49xXPa8ZadldgrkJ1INsjZLjTkHIxi0fVMb9dmKhY6Vq0t8XEW4sw6hhOxhhIke+9KDbSlKBSlKBSlKBSlKBSlKBSlKBSlKBSlKBSlKBSlKBSlKBSlKBSlKDwCOn/U17SlApSlApSlApSl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http://science.nasa.gov/media/medialibrary/2012/05/22/rsz_goes-r_art_night_earth_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76" y="1676400"/>
            <a:ext cx="3349624" cy="230964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220" name="Picture 4" descr="Vaisala Thunderstorm Total Lightning Sensor TLS200 - Thunderstorm Total Lightning Sensor TLS20 highest level of total lightning mapping detection capabilities with calibrated lightning parame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438401"/>
            <a:ext cx="2971800" cy="240574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222" name="Picture 6" descr="Global total lightning data shown from more than 1,200 sensors comprising the Earth Networks Total Lightning Network (ENTL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5" y="4648200"/>
            <a:ext cx="3333750" cy="166687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2775" y="1981200"/>
            <a:ext cx="988476" cy="400110"/>
          </a:xfrm>
          <a:prstGeom prst="rect">
            <a:avLst/>
          </a:prstGeom>
          <a:noFill/>
        </p:spPr>
        <p:txBody>
          <a:bodyPr wrap="none" rtlCol="0">
            <a:spAutoFit/>
          </a:bodyPr>
          <a:lstStyle/>
          <a:p>
            <a:r>
              <a:rPr lang="en-US" sz="2000" b="1" dirty="0" smtClean="0">
                <a:solidFill>
                  <a:schemeClr val="bg1"/>
                </a:solidFill>
              </a:rPr>
              <a:t>GOES-R</a:t>
            </a:r>
            <a:endParaRPr lang="en-US" sz="2000" b="1" dirty="0">
              <a:solidFill>
                <a:schemeClr val="bg1"/>
              </a:solidFill>
            </a:endParaRPr>
          </a:p>
        </p:txBody>
      </p:sp>
      <p:sp>
        <p:nvSpPr>
          <p:cNvPr id="9" name="TextBox 8"/>
          <p:cNvSpPr txBox="1"/>
          <p:nvPr/>
        </p:nvSpPr>
        <p:spPr>
          <a:xfrm>
            <a:off x="1219200" y="5911334"/>
            <a:ext cx="2816027" cy="369332"/>
          </a:xfrm>
          <a:prstGeom prst="rect">
            <a:avLst/>
          </a:prstGeom>
          <a:noFill/>
        </p:spPr>
        <p:txBody>
          <a:bodyPr wrap="none" rtlCol="0">
            <a:spAutoFit/>
          </a:bodyPr>
          <a:lstStyle/>
          <a:p>
            <a:r>
              <a:rPr lang="en-US" b="1" dirty="0" smtClean="0">
                <a:solidFill>
                  <a:srgbClr val="FF0000"/>
                </a:solidFill>
              </a:rPr>
              <a:t>Earth Networks TL Network</a:t>
            </a:r>
            <a:endParaRPr lang="en-US" b="1" dirty="0">
              <a:solidFill>
                <a:srgbClr val="FF0000"/>
              </a:solidFill>
            </a:endParaRPr>
          </a:p>
        </p:txBody>
      </p:sp>
      <p:sp>
        <p:nvSpPr>
          <p:cNvPr id="10" name="TextBox 9"/>
          <p:cNvSpPr txBox="1"/>
          <p:nvPr/>
        </p:nvSpPr>
        <p:spPr>
          <a:xfrm>
            <a:off x="6374376" y="4463534"/>
            <a:ext cx="1577740" cy="369332"/>
          </a:xfrm>
          <a:prstGeom prst="rect">
            <a:avLst/>
          </a:prstGeom>
          <a:noFill/>
        </p:spPr>
        <p:txBody>
          <a:bodyPr wrap="none" rtlCol="0">
            <a:spAutoFit/>
          </a:bodyPr>
          <a:lstStyle/>
          <a:p>
            <a:r>
              <a:rPr lang="en-US" b="1" dirty="0" err="1" smtClean="0">
                <a:solidFill>
                  <a:srgbClr val="FF0000"/>
                </a:solidFill>
              </a:rPr>
              <a:t>Vaisala</a:t>
            </a:r>
            <a:r>
              <a:rPr lang="en-US" b="1" dirty="0" smtClean="0">
                <a:solidFill>
                  <a:srgbClr val="FF0000"/>
                </a:solidFill>
              </a:rPr>
              <a:t> TLS200</a:t>
            </a:r>
            <a:endParaRPr lang="en-US" b="1" dirty="0">
              <a:solidFill>
                <a:srgbClr val="FF0000"/>
              </a:solidFill>
            </a:endParaRPr>
          </a:p>
        </p:txBody>
      </p:sp>
      <p:sp>
        <p:nvSpPr>
          <p:cNvPr id="11" name="TextBox 10"/>
          <p:cNvSpPr txBox="1"/>
          <p:nvPr/>
        </p:nvSpPr>
        <p:spPr>
          <a:xfrm>
            <a:off x="5638800" y="5410200"/>
            <a:ext cx="1953292" cy="646331"/>
          </a:xfrm>
          <a:prstGeom prst="rect">
            <a:avLst/>
          </a:prstGeom>
          <a:noFill/>
        </p:spPr>
        <p:txBody>
          <a:bodyPr wrap="none" rtlCol="0">
            <a:spAutoFit/>
          </a:bodyPr>
          <a:lstStyle/>
          <a:p>
            <a:r>
              <a:rPr lang="en-US" sz="3600" dirty="0" smtClean="0"/>
              <a:t>Thanks!!!</a:t>
            </a:r>
            <a:endParaRPr lang="en-US" sz="3600" dirty="0"/>
          </a:p>
        </p:txBody>
      </p:sp>
    </p:spTree>
    <p:extLst>
      <p:ext uri="{BB962C8B-B14F-4D97-AF65-F5344CB8AC3E}">
        <p14:creationId xmlns:p14="http://schemas.microsoft.com/office/powerpoint/2010/main" val="128098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Who Participated?</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lvl="0"/>
            <a:r>
              <a:rPr lang="en-US" b="1" dirty="0" smtClean="0"/>
              <a:t>NWS Centers (SPC, AWC, OPC)</a:t>
            </a:r>
          </a:p>
          <a:p>
            <a:pPr lvl="0"/>
            <a:r>
              <a:rPr lang="en-US" b="1" dirty="0" smtClean="0"/>
              <a:t>NWS WFOs (Pueblo CO, Philadelphia PA, Sterling </a:t>
            </a:r>
            <a:r>
              <a:rPr lang="en-US" b="1" dirty="0" err="1" smtClean="0"/>
              <a:t>Va</a:t>
            </a:r>
            <a:r>
              <a:rPr lang="en-US" b="1" dirty="0" smtClean="0"/>
              <a:t>, Lubbock TX, Blacksburg </a:t>
            </a:r>
            <a:r>
              <a:rPr lang="en-US" b="1" dirty="0" err="1" smtClean="0"/>
              <a:t>Va</a:t>
            </a:r>
            <a:r>
              <a:rPr lang="en-US" b="1" dirty="0" smtClean="0"/>
              <a:t>, Raleigh NC)</a:t>
            </a:r>
          </a:p>
          <a:p>
            <a:pPr lvl="0"/>
            <a:r>
              <a:rPr lang="en-US" b="1" dirty="0" smtClean="0"/>
              <a:t>NWS HQ (STI, AFS, CLO</a:t>
            </a:r>
            <a:r>
              <a:rPr lang="en-US" b="1" dirty="0" smtClean="0"/>
              <a:t>)</a:t>
            </a:r>
          </a:p>
          <a:p>
            <a:pPr lvl="0"/>
            <a:r>
              <a:rPr lang="en-US" b="1" dirty="0" smtClean="0"/>
              <a:t>NOAA NESDIS</a:t>
            </a:r>
            <a:endParaRPr lang="en-US" b="1" dirty="0" smtClean="0"/>
          </a:p>
          <a:p>
            <a:pPr lvl="0"/>
            <a:r>
              <a:rPr lang="en-US" b="1" dirty="0" smtClean="0"/>
              <a:t>NASA (</a:t>
            </a:r>
            <a:r>
              <a:rPr lang="en-US" b="1" dirty="0" err="1" smtClean="0"/>
              <a:t>SPoRT</a:t>
            </a:r>
            <a:r>
              <a:rPr lang="en-US" b="1" dirty="0" smtClean="0"/>
              <a:t>)</a:t>
            </a:r>
            <a:endParaRPr lang="en-US" b="1" dirty="0" smtClean="0"/>
          </a:p>
          <a:p>
            <a:pPr lvl="0"/>
            <a:r>
              <a:rPr lang="en-US" b="1" dirty="0" smtClean="0"/>
              <a:t>CIMMS/NSSL</a:t>
            </a:r>
          </a:p>
          <a:p>
            <a:pPr lvl="0"/>
            <a:r>
              <a:rPr lang="en-US" b="1" dirty="0" smtClean="0"/>
              <a:t>Companies (</a:t>
            </a:r>
            <a:r>
              <a:rPr lang="en-US" b="1" dirty="0" err="1" smtClean="0"/>
              <a:t>Vaisala</a:t>
            </a:r>
            <a:r>
              <a:rPr lang="en-US" b="1" dirty="0" smtClean="0"/>
              <a:t>, ENI, WSI)</a:t>
            </a:r>
          </a:p>
          <a:p>
            <a:pPr lvl="0"/>
            <a:r>
              <a:rPr lang="en-US" b="1" dirty="0" smtClean="0"/>
              <a:t>Environment and Climate Change Canada </a:t>
            </a:r>
            <a:endParaRPr lang="en-US" dirty="0"/>
          </a:p>
          <a:p>
            <a:endParaRPr lang="en-US" dirty="0"/>
          </a:p>
        </p:txBody>
      </p:sp>
    </p:spTree>
    <p:extLst>
      <p:ext uri="{BB962C8B-B14F-4D97-AF65-F5344CB8AC3E}">
        <p14:creationId xmlns:p14="http://schemas.microsoft.com/office/powerpoint/2010/main" val="263299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GLM Considerations</a:t>
            </a:r>
            <a:endParaRPr lang="en-US" dirty="0">
              <a:solidFill>
                <a:srgbClr val="FF0000"/>
              </a:solidFill>
            </a:endParaRPr>
          </a:p>
        </p:txBody>
      </p:sp>
      <p:sp>
        <p:nvSpPr>
          <p:cNvPr id="3" name="Content Placeholder 2"/>
          <p:cNvSpPr>
            <a:spLocks noGrp="1"/>
          </p:cNvSpPr>
          <p:nvPr>
            <p:ph idx="1"/>
          </p:nvPr>
        </p:nvSpPr>
        <p:spPr/>
        <p:txBody>
          <a:bodyPr>
            <a:normAutofit/>
          </a:bodyPr>
          <a:lstStyle/>
          <a:p>
            <a:pPr lvl="0"/>
            <a:r>
              <a:rPr lang="en-US" b="1" dirty="0" smtClean="0"/>
              <a:t>When will the mapper be placed in orbit?</a:t>
            </a:r>
          </a:p>
          <a:p>
            <a:pPr lvl="0"/>
            <a:r>
              <a:rPr lang="en-US" b="1" dirty="0" smtClean="0"/>
              <a:t>When will data be available to analyze?</a:t>
            </a:r>
          </a:p>
          <a:p>
            <a:pPr lvl="0"/>
            <a:r>
              <a:rPr lang="en-US" b="1" dirty="0" smtClean="0"/>
              <a:t>How does technology differ from ground-based RF systems?</a:t>
            </a:r>
          </a:p>
          <a:p>
            <a:pPr lvl="0"/>
            <a:r>
              <a:rPr lang="en-US" b="1" dirty="0" smtClean="0"/>
              <a:t>What new data can we expect from mapper?</a:t>
            </a:r>
          </a:p>
          <a:p>
            <a:pPr lvl="0"/>
            <a:r>
              <a:rPr lang="en-US" b="1" dirty="0" smtClean="0"/>
              <a:t>Should GLM data be used more on a regional basis (strategic) or locally (tactical)?</a:t>
            </a:r>
          </a:p>
          <a:p>
            <a:pPr lvl="0"/>
            <a:r>
              <a:rPr lang="en-US" b="1" dirty="0" smtClean="0"/>
              <a:t>What are challenges with downlinks?</a:t>
            </a:r>
          </a:p>
          <a:p>
            <a:pPr lvl="0"/>
            <a:endParaRPr lang="en-US" dirty="0"/>
          </a:p>
        </p:txBody>
      </p:sp>
    </p:spTree>
    <p:extLst>
      <p:ext uri="{BB962C8B-B14F-4D97-AF65-F5344CB8AC3E}">
        <p14:creationId xmlns:p14="http://schemas.microsoft.com/office/powerpoint/2010/main" val="166014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Ground-Based LDS</a:t>
            </a:r>
            <a:endParaRPr lang="en-US" dirty="0">
              <a:solidFill>
                <a:srgbClr val="FF0000"/>
              </a:solidFill>
            </a:endParaRPr>
          </a:p>
        </p:txBody>
      </p:sp>
      <p:sp>
        <p:nvSpPr>
          <p:cNvPr id="3" name="Content Placeholder 2"/>
          <p:cNvSpPr>
            <a:spLocks noGrp="1"/>
          </p:cNvSpPr>
          <p:nvPr>
            <p:ph idx="1"/>
          </p:nvPr>
        </p:nvSpPr>
        <p:spPr/>
        <p:txBody>
          <a:bodyPr>
            <a:normAutofit/>
          </a:bodyPr>
          <a:lstStyle/>
          <a:p>
            <a:pPr lvl="0"/>
            <a:r>
              <a:rPr lang="en-US" b="1" dirty="0" smtClean="0"/>
              <a:t>Where do we have total lightning data?  Can we expand to OCONUS?</a:t>
            </a:r>
          </a:p>
          <a:p>
            <a:pPr lvl="0"/>
            <a:r>
              <a:rPr lang="en-US" b="1" dirty="0" smtClean="0"/>
              <a:t>What new products such as lightning altitude, flash extent and multiplicity will be coming?</a:t>
            </a:r>
          </a:p>
          <a:p>
            <a:pPr lvl="0"/>
            <a:r>
              <a:rPr lang="en-US" b="1" dirty="0" smtClean="0"/>
              <a:t>How can we take more advantage of what total lightning has to offer?</a:t>
            </a:r>
          </a:p>
          <a:p>
            <a:pPr lvl="0"/>
            <a:endParaRPr lang="en-US" dirty="0"/>
          </a:p>
        </p:txBody>
      </p:sp>
    </p:spTree>
    <p:extLst>
      <p:ext uri="{BB962C8B-B14F-4D97-AF65-F5344CB8AC3E}">
        <p14:creationId xmlns:p14="http://schemas.microsoft.com/office/powerpoint/2010/main" val="207824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Limits of AWIPS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lvl="0"/>
            <a:r>
              <a:rPr lang="en-US" b="1" dirty="0" smtClean="0"/>
              <a:t>What are current limitations of AWIPS for processing and displaying lightning data?</a:t>
            </a:r>
          </a:p>
          <a:p>
            <a:pPr lvl="0"/>
            <a:r>
              <a:rPr lang="en-US" b="1" dirty="0" smtClean="0"/>
              <a:t>What can we do to work with contractor and NWS to overcome these limitations?</a:t>
            </a:r>
          </a:p>
          <a:p>
            <a:pPr lvl="0"/>
            <a:r>
              <a:rPr lang="en-US" b="1" dirty="0" smtClean="0"/>
              <a:t>How is AWIPS showing lightning data from GLM?  Can we go beyond </a:t>
            </a:r>
            <a:r>
              <a:rPr lang="en-US" b="1" dirty="0" smtClean="0"/>
              <a:t>flash, group, event?</a:t>
            </a:r>
            <a:endParaRPr lang="en-US" b="1" dirty="0" smtClean="0"/>
          </a:p>
          <a:p>
            <a:pPr lvl="0"/>
            <a:r>
              <a:rPr lang="en-US" b="1" dirty="0" smtClean="0"/>
              <a:t>What can the TLIWG do to develop code for showing lightning data on AWIPS?   This includes LMA data</a:t>
            </a:r>
          </a:p>
          <a:p>
            <a:pPr lvl="0"/>
            <a:endParaRPr lang="en-US" dirty="0"/>
          </a:p>
        </p:txBody>
      </p:sp>
    </p:spTree>
    <p:extLst>
      <p:ext uri="{BB962C8B-B14F-4D97-AF65-F5344CB8AC3E}">
        <p14:creationId xmlns:p14="http://schemas.microsoft.com/office/powerpoint/2010/main" val="70370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Requirements for Lightning Data</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lvl="0"/>
            <a:r>
              <a:rPr lang="en-US" b="1" dirty="0" smtClean="0"/>
              <a:t>What is the listing of requirements forecasters at centers and WFOs have for total lightning data?</a:t>
            </a:r>
          </a:p>
          <a:p>
            <a:pPr lvl="0"/>
            <a:r>
              <a:rPr lang="en-US" b="1" dirty="0" smtClean="0"/>
              <a:t>What do forecasters want from GLM?</a:t>
            </a:r>
          </a:p>
          <a:p>
            <a:pPr lvl="0"/>
            <a:r>
              <a:rPr lang="en-US" b="1" dirty="0" smtClean="0"/>
              <a:t>What merged products are needed and at what resolution/detail?</a:t>
            </a:r>
          </a:p>
          <a:p>
            <a:pPr lvl="0"/>
            <a:r>
              <a:rPr lang="en-US" b="1" dirty="0" smtClean="0"/>
              <a:t>Who will lead R2O process for getting new products into operations?  TLIWG?</a:t>
            </a:r>
          </a:p>
          <a:p>
            <a:pPr lvl="0"/>
            <a:r>
              <a:rPr lang="en-US" b="1" dirty="0" smtClean="0"/>
              <a:t>How do we track all projects?</a:t>
            </a:r>
          </a:p>
          <a:p>
            <a:pPr lvl="0"/>
            <a:endParaRPr lang="en-US" dirty="0"/>
          </a:p>
        </p:txBody>
      </p:sp>
    </p:spTree>
    <p:extLst>
      <p:ext uri="{BB962C8B-B14F-4D97-AF65-F5344CB8AC3E}">
        <p14:creationId xmlns:p14="http://schemas.microsoft.com/office/powerpoint/2010/main" val="197898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Vision</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lvl="0"/>
            <a:r>
              <a:rPr lang="en-US" b="1" dirty="0" smtClean="0"/>
              <a:t>Universal understanding of advantages of GLM and Ground-Based LDS</a:t>
            </a:r>
          </a:p>
          <a:p>
            <a:pPr lvl="0"/>
            <a:r>
              <a:rPr lang="en-US" b="1" dirty="0" smtClean="0"/>
              <a:t>Solid requirements document showing what is needed out of systems separately as well as them merged; include MRMS and integration with NEXRAD, satellite data</a:t>
            </a:r>
          </a:p>
          <a:p>
            <a:pPr lvl="0"/>
            <a:r>
              <a:rPr lang="en-US" b="1" dirty="0" smtClean="0"/>
              <a:t>Solid R2O document that establishes process for getting new code and techniques into operations; includes </a:t>
            </a:r>
            <a:r>
              <a:rPr lang="en-US" b="1" dirty="0" err="1" smtClean="0"/>
              <a:t>govt</a:t>
            </a:r>
            <a:r>
              <a:rPr lang="en-US" b="1" dirty="0" smtClean="0"/>
              <a:t>, academia, industry</a:t>
            </a:r>
          </a:p>
          <a:p>
            <a:pPr lvl="0"/>
            <a:r>
              <a:rPr lang="en-US" b="1" dirty="0" smtClean="0"/>
              <a:t>Comprehensive yet easy to understand training</a:t>
            </a:r>
          </a:p>
          <a:p>
            <a:pPr lvl="0"/>
            <a:endParaRPr lang="en-US" dirty="0"/>
          </a:p>
        </p:txBody>
      </p:sp>
    </p:spTree>
    <p:extLst>
      <p:ext uri="{BB962C8B-B14F-4D97-AF65-F5344CB8AC3E}">
        <p14:creationId xmlns:p14="http://schemas.microsoft.com/office/powerpoint/2010/main" val="146065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Focus:  Ground-Based Systems</a:t>
            </a:r>
            <a:br>
              <a:rPr lang="en-US" dirty="0" smtClean="0">
                <a:solidFill>
                  <a:srgbClr val="FF0000"/>
                </a:solidFill>
              </a:rPr>
            </a:br>
            <a:r>
              <a:rPr lang="en-US" sz="3100" dirty="0" smtClean="0">
                <a:solidFill>
                  <a:schemeClr val="accent1">
                    <a:lumMod val="75000"/>
                  </a:schemeClr>
                </a:solidFill>
              </a:rPr>
              <a:t>Scott </a:t>
            </a:r>
            <a:r>
              <a:rPr lang="en-US" sz="3100" dirty="0" err="1" smtClean="0">
                <a:solidFill>
                  <a:schemeClr val="accent1">
                    <a:lumMod val="75000"/>
                  </a:schemeClr>
                </a:solidFill>
              </a:rPr>
              <a:t>Rudlosky</a:t>
            </a:r>
            <a:r>
              <a:rPr lang="en-US" sz="3100" dirty="0" smtClean="0">
                <a:solidFill>
                  <a:schemeClr val="accent1">
                    <a:lumMod val="75000"/>
                  </a:schemeClr>
                </a:solidFill>
              </a:rPr>
              <a:t>, Geoffrey </a:t>
            </a:r>
            <a:r>
              <a:rPr lang="en-US" sz="3100" dirty="0" err="1" smtClean="0">
                <a:solidFill>
                  <a:schemeClr val="accent1">
                    <a:lumMod val="75000"/>
                  </a:schemeClr>
                </a:solidFill>
              </a:rPr>
              <a:t>Stano</a:t>
            </a:r>
            <a:endParaRPr lang="en-US" sz="3100" dirty="0">
              <a:solidFill>
                <a:schemeClr val="accent1">
                  <a:lumMod val="75000"/>
                </a:schemeClr>
              </a:solidFill>
            </a:endParaRPr>
          </a:p>
        </p:txBody>
      </p:sp>
      <p:sp>
        <p:nvSpPr>
          <p:cNvPr id="3" name="Content Placeholder 2"/>
          <p:cNvSpPr>
            <a:spLocks noGrp="1"/>
          </p:cNvSpPr>
          <p:nvPr>
            <p:ph idx="1"/>
          </p:nvPr>
        </p:nvSpPr>
        <p:spPr>
          <a:xfrm>
            <a:off x="457200" y="1874837"/>
            <a:ext cx="8229600" cy="4525963"/>
          </a:xfrm>
        </p:spPr>
        <p:txBody>
          <a:bodyPr>
            <a:normAutofit fontScale="92500" lnSpcReduction="10000"/>
          </a:bodyPr>
          <a:lstStyle/>
          <a:p>
            <a:pPr lvl="0"/>
            <a:r>
              <a:rPr lang="en-US" b="1" dirty="0" smtClean="0"/>
              <a:t>Incorporation of many diverse networks including LMA, GLD 360, WWLLN</a:t>
            </a:r>
          </a:p>
          <a:p>
            <a:pPr lvl="0"/>
            <a:r>
              <a:rPr lang="en-US" b="1" dirty="0" smtClean="0"/>
              <a:t>Networks define CF differently with pulses</a:t>
            </a:r>
          </a:p>
          <a:p>
            <a:pPr lvl="0"/>
            <a:r>
              <a:rPr lang="en-US" b="1" dirty="0" smtClean="0"/>
              <a:t>Upgrades in DE, LA, CG vs. CF, polarity ID</a:t>
            </a:r>
            <a:endParaRPr lang="en-US" b="1" dirty="0"/>
          </a:p>
          <a:p>
            <a:pPr lvl="0"/>
            <a:r>
              <a:rPr lang="en-US" b="1" dirty="0" smtClean="0"/>
              <a:t>ENI emphasis on TL over CONUS, </a:t>
            </a:r>
            <a:r>
              <a:rPr lang="en-US" b="1" dirty="0" err="1" smtClean="0"/>
              <a:t>Vaisala</a:t>
            </a:r>
            <a:r>
              <a:rPr lang="en-US" b="1" dirty="0" smtClean="0"/>
              <a:t> on peak current/polarity for CG around world</a:t>
            </a:r>
          </a:p>
          <a:p>
            <a:pPr lvl="0"/>
            <a:r>
              <a:rPr lang="en-US" b="1" dirty="0" smtClean="0"/>
              <a:t>Forecaster ultimately determines what TL info is important (trends, CG location, etc.)</a:t>
            </a:r>
          </a:p>
          <a:p>
            <a:pPr lvl="0"/>
            <a:r>
              <a:rPr lang="en-US" b="1" dirty="0" smtClean="0"/>
              <a:t>Funding/O&amp;M for LMA a large concern for NWS</a:t>
            </a:r>
          </a:p>
          <a:p>
            <a:pPr lvl="0"/>
            <a:endParaRPr lang="en-US" dirty="0"/>
          </a:p>
        </p:txBody>
      </p:sp>
    </p:spTree>
    <p:extLst>
      <p:ext uri="{BB962C8B-B14F-4D97-AF65-F5344CB8AC3E}">
        <p14:creationId xmlns:p14="http://schemas.microsoft.com/office/powerpoint/2010/main" val="2981038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11581</TotalTime>
  <Words>1312</Words>
  <Application>Microsoft Office PowerPoint</Application>
  <PresentationFormat>On-screen Show (4:3)</PresentationFormat>
  <Paragraphs>110</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Merging of Lightning Data from GLM and Ground-Based Networks Peter Roohr NWS/STI, Chief TLIWG </vt:lpstr>
      <vt:lpstr>Objectives of Feb 2-4, 2016 Meeting</vt:lpstr>
      <vt:lpstr>Who Participated?</vt:lpstr>
      <vt:lpstr>GLM Considerations</vt:lpstr>
      <vt:lpstr>Ground-Based LDS</vt:lpstr>
      <vt:lpstr>Limits of AWIPS</vt:lpstr>
      <vt:lpstr>Requirements for Lightning Data</vt:lpstr>
      <vt:lpstr>Vision</vt:lpstr>
      <vt:lpstr>Focus:  Ground-Based Systems Scott Rudlosky, Geoffrey Stano</vt:lpstr>
      <vt:lpstr>Focus:  Satellite-Based Systems Steve Goodman</vt:lpstr>
      <vt:lpstr>Focus:  Satellite-Based Systems Questions/Concerns/Recommendations</vt:lpstr>
      <vt:lpstr>Focus:  AWIPS Concerns Kristin Kuhlman</vt:lpstr>
      <vt:lpstr>Tactical vs. Regional Use of Data </vt:lpstr>
      <vt:lpstr>Areas to Focus on for Merged Data </vt:lpstr>
      <vt:lpstr>Areas to Focus on for Merged Data </vt:lpstr>
      <vt:lpstr>Areas to Focus on for Merged Data </vt:lpstr>
      <vt:lpstr>Areas to Focus on for Merged Data </vt:lpstr>
      <vt:lpstr>Areas to Focus on for Merged Data </vt:lpstr>
      <vt:lpstr>Areas to Focus on for Merged Data </vt:lpstr>
      <vt:lpstr>Areas to Focus on for Merged Data </vt:lpstr>
      <vt:lpstr>Areas to Focus on for Merged Data </vt:lpstr>
      <vt:lpstr>Questions/Comments/Complaints??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Merging of Lightning Data from GLM and Ground-Based Networks</dc:title>
  <dc:creator>Peter Roohr</dc:creator>
  <cp:lastModifiedBy>Peter Roohr</cp:lastModifiedBy>
  <cp:revision>52</cp:revision>
  <dcterms:created xsi:type="dcterms:W3CDTF">2016-01-28T17:16:06Z</dcterms:created>
  <dcterms:modified xsi:type="dcterms:W3CDTF">2016-05-12T15:57:38Z</dcterms:modified>
</cp:coreProperties>
</file>