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p4" ContentType="video/unknown"/>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0" r:id="rId2"/>
    <p:sldMasterId id="2147484008" r:id="rId3"/>
    <p:sldMasterId id="2147484020" r:id="rId4"/>
    <p:sldMasterId id="2147484044" r:id="rId5"/>
    <p:sldMasterId id="2147484056" r:id="rId6"/>
    <p:sldMasterId id="2147484080" r:id="rId7"/>
    <p:sldMasterId id="2147484092" r:id="rId8"/>
    <p:sldMasterId id="2147484104" r:id="rId9"/>
    <p:sldMasterId id="2147484116" r:id="rId10"/>
    <p:sldMasterId id="2147484128" r:id="rId11"/>
    <p:sldMasterId id="2147484140" r:id="rId12"/>
  </p:sldMasterIdLst>
  <p:notesMasterIdLst>
    <p:notesMasterId r:id="rId36"/>
  </p:notesMasterIdLst>
  <p:handoutMasterIdLst>
    <p:handoutMasterId r:id="rId37"/>
  </p:handoutMasterIdLst>
  <p:sldIdLst>
    <p:sldId id="617" r:id="rId13"/>
    <p:sldId id="677" r:id="rId14"/>
    <p:sldId id="675" r:id="rId15"/>
    <p:sldId id="676" r:id="rId16"/>
    <p:sldId id="700" r:id="rId17"/>
    <p:sldId id="678" r:id="rId18"/>
    <p:sldId id="679" r:id="rId19"/>
    <p:sldId id="684" r:id="rId20"/>
    <p:sldId id="681" r:id="rId21"/>
    <p:sldId id="690" r:id="rId22"/>
    <p:sldId id="685" r:id="rId23"/>
    <p:sldId id="686" r:id="rId24"/>
    <p:sldId id="683" r:id="rId25"/>
    <p:sldId id="682" r:id="rId26"/>
    <p:sldId id="692" r:id="rId27"/>
    <p:sldId id="689" r:id="rId28"/>
    <p:sldId id="687" r:id="rId29"/>
    <p:sldId id="698" r:id="rId30"/>
    <p:sldId id="699" r:id="rId31"/>
    <p:sldId id="695" r:id="rId32"/>
    <p:sldId id="691" r:id="rId33"/>
    <p:sldId id="697" r:id="rId34"/>
    <p:sldId id="638" r:id="rId35"/>
  </p:sldIdLst>
  <p:sldSz cx="9144000" cy="6858000" type="screen4x3"/>
  <p:notesSz cx="7315200" cy="9601200"/>
  <p:custDataLst>
    <p:tags r:id="rId39"/>
  </p:custDataLst>
  <p:defaultTextStyle>
    <a:defPPr>
      <a:defRPr lang="en-US"/>
    </a:defPPr>
    <a:lvl1pPr algn="ctr" rtl="0" fontAlgn="base">
      <a:spcBef>
        <a:spcPct val="0"/>
      </a:spcBef>
      <a:spcAft>
        <a:spcPct val="0"/>
      </a:spcAft>
      <a:defRPr b="1" kern="1200">
        <a:solidFill>
          <a:schemeClr val="tx1"/>
        </a:solidFill>
        <a:latin typeface="Arial" charset="0"/>
        <a:ea typeface="+mn-ea"/>
        <a:cs typeface="+mn-cs"/>
      </a:defRPr>
    </a:lvl1pPr>
    <a:lvl2pPr marL="457200" algn="ctr" rtl="0" fontAlgn="base">
      <a:spcBef>
        <a:spcPct val="0"/>
      </a:spcBef>
      <a:spcAft>
        <a:spcPct val="0"/>
      </a:spcAft>
      <a:defRPr b="1" kern="1200">
        <a:solidFill>
          <a:schemeClr val="tx1"/>
        </a:solidFill>
        <a:latin typeface="Arial" charset="0"/>
        <a:ea typeface="+mn-ea"/>
        <a:cs typeface="+mn-cs"/>
      </a:defRPr>
    </a:lvl2pPr>
    <a:lvl3pPr marL="914400" algn="ctr" rtl="0" fontAlgn="base">
      <a:spcBef>
        <a:spcPct val="0"/>
      </a:spcBef>
      <a:spcAft>
        <a:spcPct val="0"/>
      </a:spcAft>
      <a:defRPr b="1" kern="1200">
        <a:solidFill>
          <a:schemeClr val="tx1"/>
        </a:solidFill>
        <a:latin typeface="Arial" charset="0"/>
        <a:ea typeface="+mn-ea"/>
        <a:cs typeface="+mn-cs"/>
      </a:defRPr>
    </a:lvl3pPr>
    <a:lvl4pPr marL="1371600" algn="ctr" rtl="0" fontAlgn="base">
      <a:spcBef>
        <a:spcPct val="0"/>
      </a:spcBef>
      <a:spcAft>
        <a:spcPct val="0"/>
      </a:spcAft>
      <a:defRPr b="1" kern="1200">
        <a:solidFill>
          <a:schemeClr val="tx1"/>
        </a:solidFill>
        <a:latin typeface="Arial" charset="0"/>
        <a:ea typeface="+mn-ea"/>
        <a:cs typeface="+mn-cs"/>
      </a:defRPr>
    </a:lvl4pPr>
    <a:lvl5pPr marL="1828800" algn="ct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8000"/>
    <a:srgbClr val="0080FF"/>
    <a:srgbClr val="E3A143"/>
    <a:srgbClr val="0C131E"/>
    <a:srgbClr val="FF8000"/>
    <a:srgbClr val="0066FF"/>
    <a:srgbClr val="00FFFF"/>
    <a:srgbClr val="ECF8FE"/>
    <a:srgbClr val="D7F0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0749" autoAdjust="0"/>
  </p:normalViewPr>
  <p:slideViewPr>
    <p:cSldViewPr>
      <p:cViewPr varScale="1">
        <p:scale>
          <a:sx n="133" d="100"/>
          <a:sy n="133" d="100"/>
        </p:scale>
        <p:origin x="-664" y="-112"/>
      </p:cViewPr>
      <p:guideLst>
        <p:guide orient="horz" pos="2160"/>
        <p:guide pos="2880"/>
      </p:guideLst>
    </p:cSldViewPr>
  </p:slideViewPr>
  <p:outlineViewPr>
    <p:cViewPr>
      <p:scale>
        <a:sx n="33" d="100"/>
        <a:sy n="33" d="100"/>
      </p:scale>
      <p:origin x="0" y="-3120"/>
    </p:cViewPr>
  </p:outlineViewPr>
  <p:notesTextViewPr>
    <p:cViewPr>
      <p:scale>
        <a:sx n="100" d="100"/>
        <a:sy n="100" d="100"/>
      </p:scale>
      <p:origin x="0" y="0"/>
    </p:cViewPr>
  </p:notesTextViewPr>
  <p:sorterViewPr>
    <p:cViewPr>
      <p:scale>
        <a:sx n="111" d="100"/>
        <a:sy n="111" d="100"/>
      </p:scale>
      <p:origin x="0" y="0"/>
    </p:cViewPr>
  </p:sorterViewPr>
  <p:notesViewPr>
    <p:cSldViewPr>
      <p:cViewPr varScale="1">
        <p:scale>
          <a:sx n="88" d="100"/>
          <a:sy n="88" d="100"/>
        </p:scale>
        <p:origin x="3696" y="96"/>
      </p:cViewPr>
      <p:guideLst>
        <p:guide orient="horz" pos="3024"/>
        <p:guide pos="2304"/>
      </p:guideLst>
    </p:cSldViewPr>
  </p:notesViewPr>
  <p:gridSpacing cx="38405" cy="38405"/>
</p:viewPr>
</file>

<file path=ppt/_rels/presentation.xml.rels><?xml version="1.0" encoding="UTF-8" standalone="yes"?>
<Relationships xmlns="http://schemas.openxmlformats.org/package/2006/relationships"><Relationship Id="rId20" Type="http://schemas.openxmlformats.org/officeDocument/2006/relationships/slide" Target="slides/slide8.xml"/><Relationship Id="rId21" Type="http://schemas.openxmlformats.org/officeDocument/2006/relationships/slide" Target="slides/slide9.xml"/><Relationship Id="rId22" Type="http://schemas.openxmlformats.org/officeDocument/2006/relationships/slide" Target="slides/slide10.xml"/><Relationship Id="rId23" Type="http://schemas.openxmlformats.org/officeDocument/2006/relationships/slide" Target="slides/slide11.xml"/><Relationship Id="rId24" Type="http://schemas.openxmlformats.org/officeDocument/2006/relationships/slide" Target="slides/slide12.xml"/><Relationship Id="rId25" Type="http://schemas.openxmlformats.org/officeDocument/2006/relationships/slide" Target="slides/slide13.xml"/><Relationship Id="rId26" Type="http://schemas.openxmlformats.org/officeDocument/2006/relationships/slide" Target="slides/slide14.xml"/><Relationship Id="rId27" Type="http://schemas.openxmlformats.org/officeDocument/2006/relationships/slide" Target="slides/slide15.xml"/><Relationship Id="rId28" Type="http://schemas.openxmlformats.org/officeDocument/2006/relationships/slide" Target="slides/slide16.xml"/><Relationship Id="rId2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18.xml"/><Relationship Id="rId31" Type="http://schemas.openxmlformats.org/officeDocument/2006/relationships/slide" Target="slides/slide19.xml"/><Relationship Id="rId32" Type="http://schemas.openxmlformats.org/officeDocument/2006/relationships/slide" Target="slides/slide20.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21.xml"/><Relationship Id="rId34" Type="http://schemas.openxmlformats.org/officeDocument/2006/relationships/slide" Target="slides/slide22.xml"/><Relationship Id="rId35"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 Target="slides/slide1.xml"/><Relationship Id="rId14" Type="http://schemas.openxmlformats.org/officeDocument/2006/relationships/slide" Target="slides/slide2.xml"/><Relationship Id="rId15" Type="http://schemas.openxmlformats.org/officeDocument/2006/relationships/slide" Target="slides/slide3.xml"/><Relationship Id="rId16" Type="http://schemas.openxmlformats.org/officeDocument/2006/relationships/slide" Target="slides/slide4.xml"/><Relationship Id="rId17" Type="http://schemas.openxmlformats.org/officeDocument/2006/relationships/slide" Target="slides/slide5.xml"/><Relationship Id="rId18" Type="http://schemas.openxmlformats.org/officeDocument/2006/relationships/slide" Target="slides/slide6.xml"/><Relationship Id="rId19" Type="http://schemas.openxmlformats.org/officeDocument/2006/relationships/slide" Target="slides/slide7.xml"/><Relationship Id="rId37" Type="http://schemas.openxmlformats.org/officeDocument/2006/relationships/handoutMaster" Target="handoutMasters/handoutMaster1.xml"/><Relationship Id="rId38" Type="http://schemas.openxmlformats.org/officeDocument/2006/relationships/printerSettings" Target="printerSettings/printerSettings1.bin"/><Relationship Id="rId39" Type="http://schemas.openxmlformats.org/officeDocument/2006/relationships/tags" Target="tags/tag1.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pPr>
              <a:defRPr/>
            </a:pPr>
            <a:fld id="{9E8DA2E1-889B-43C5-996F-A80C313E913F}" type="datetimeFigureOut">
              <a:rPr lang="en-US"/>
              <a:pPr>
                <a:defRPr/>
              </a:pPr>
              <a:t>5/3/16</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pPr>
              <a:defRPr/>
            </a:pPr>
            <a:fld id="{A3FAEC7F-4EEF-42D7-AF85-7DBEBEBD5237}" type="slidenum">
              <a:rPr lang="en-US"/>
              <a:pPr>
                <a:defRPr/>
              </a:pPr>
              <a:t>‹#›</a:t>
            </a:fld>
            <a:endParaRPr lang="en-US"/>
          </a:p>
        </p:txBody>
      </p:sp>
    </p:spTree>
    <p:extLst>
      <p:ext uri="{BB962C8B-B14F-4D97-AF65-F5344CB8AC3E}">
        <p14:creationId xmlns:p14="http://schemas.microsoft.com/office/powerpoint/2010/main" val="4565555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a:defRPr sz="1300" b="0"/>
            </a:lvl1pPr>
          </a:lstStyle>
          <a:p>
            <a:pPr>
              <a:defRPr/>
            </a:pPr>
            <a:endParaRPr lang="en-US"/>
          </a:p>
        </p:txBody>
      </p:sp>
      <p:sp>
        <p:nvSpPr>
          <p:cNvPr id="23555"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a:defRPr sz="1300" b="0"/>
            </a:lvl1pPr>
          </a:lstStyle>
          <a:p>
            <a:pPr>
              <a:defRPr/>
            </a:pPr>
            <a:endParaRPr lang="en-US"/>
          </a:p>
        </p:txBody>
      </p:sp>
      <p:sp>
        <p:nvSpPr>
          <p:cNvPr id="26628"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23557"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3558"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a:defRPr sz="1300" b="0"/>
            </a:lvl1pPr>
          </a:lstStyle>
          <a:p>
            <a:pPr>
              <a:defRPr/>
            </a:pPr>
            <a:endParaRPr lang="en-US"/>
          </a:p>
        </p:txBody>
      </p:sp>
      <p:sp>
        <p:nvSpPr>
          <p:cNvPr id="23559"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a:defRPr sz="1300" b="0"/>
            </a:lvl1pPr>
          </a:lstStyle>
          <a:p>
            <a:pPr>
              <a:defRPr/>
            </a:pPr>
            <a:fld id="{8D90FC48-611A-4652-B699-2F3D3AF7007F}" type="slidenum">
              <a:rPr lang="en-US"/>
              <a:pPr>
                <a:defRPr/>
              </a:pPr>
              <a:t>‹#›</a:t>
            </a:fld>
            <a:endParaRPr lang="en-US"/>
          </a:p>
        </p:txBody>
      </p:sp>
    </p:spTree>
    <p:extLst>
      <p:ext uri="{BB962C8B-B14F-4D97-AF65-F5344CB8AC3E}">
        <p14:creationId xmlns:p14="http://schemas.microsoft.com/office/powerpoint/2010/main" val="35998896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EAE1373B-12FC-4CD6-A0DC-E3C7765597A0}" type="slidenum">
              <a:rPr lang="en-US" smtClean="0">
                <a:solidFill>
                  <a:prstClr val="black"/>
                </a:solidFill>
              </a:rPr>
              <a:pPr/>
              <a:t>1</a:t>
            </a:fld>
            <a:endParaRPr lang="en-US" smtClean="0">
              <a:solidFill>
                <a:prstClr val="black"/>
              </a:solidFill>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en-US" sz="800" dirty="0" smtClean="0"/>
          </a:p>
        </p:txBody>
      </p:sp>
    </p:spTree>
    <p:extLst>
      <p:ext uri="{BB962C8B-B14F-4D97-AF65-F5344CB8AC3E}">
        <p14:creationId xmlns:p14="http://schemas.microsoft.com/office/powerpoint/2010/main" val="558288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EAE1373B-12FC-4CD6-A0DC-E3C7765597A0}" type="slidenum">
              <a:rPr lang="en-US" smtClean="0">
                <a:solidFill>
                  <a:prstClr val="black"/>
                </a:solidFill>
              </a:rPr>
              <a:pPr/>
              <a:t>10</a:t>
            </a:fld>
            <a:endParaRPr lang="en-US" smtClean="0">
              <a:solidFill>
                <a:prstClr val="black"/>
              </a:solidFill>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800" kern="0" dirty="0" smtClean="0">
                <a:solidFill>
                  <a:srgbClr val="FFFFFF"/>
                </a:solidFill>
              </a:rPr>
              <a:t>Evaluate new tools, techniques, and capabilities by NWS forecasters in realistic, yet focused and controlled, evaluations.</a:t>
            </a:r>
          </a:p>
          <a:p>
            <a:pPr eaLnBrk="1" hangingPunct="1"/>
            <a:endParaRPr lang="en-US" sz="800" dirty="0" smtClean="0"/>
          </a:p>
        </p:txBody>
      </p:sp>
    </p:spTree>
    <p:extLst>
      <p:ext uri="{BB962C8B-B14F-4D97-AF65-F5344CB8AC3E}">
        <p14:creationId xmlns:p14="http://schemas.microsoft.com/office/powerpoint/2010/main" val="2354859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EAE1373B-12FC-4CD6-A0DC-E3C7765597A0}" type="slidenum">
              <a:rPr lang="en-US" smtClean="0">
                <a:solidFill>
                  <a:prstClr val="black"/>
                </a:solidFill>
              </a:rPr>
              <a:pPr/>
              <a:t>11</a:t>
            </a:fld>
            <a:endParaRPr lang="en-US" smtClean="0">
              <a:solidFill>
                <a:prstClr val="black"/>
              </a:solidFill>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800" kern="0" dirty="0" smtClean="0">
                <a:solidFill>
                  <a:srgbClr val="FFFFFF"/>
                </a:solidFill>
              </a:rPr>
              <a:t>Evaluate new tools, techniques, and capabilities by NWS forecasters in realistic, yet focused and controlled, evaluations.</a:t>
            </a:r>
          </a:p>
          <a:p>
            <a:pPr eaLnBrk="1" hangingPunct="1"/>
            <a:endParaRPr lang="en-US" sz="800" dirty="0" smtClean="0"/>
          </a:p>
        </p:txBody>
      </p:sp>
    </p:spTree>
    <p:extLst>
      <p:ext uri="{BB962C8B-B14F-4D97-AF65-F5344CB8AC3E}">
        <p14:creationId xmlns:p14="http://schemas.microsoft.com/office/powerpoint/2010/main" val="2354859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EAE1373B-12FC-4CD6-A0DC-E3C7765597A0}" type="slidenum">
              <a:rPr lang="en-US" smtClean="0">
                <a:solidFill>
                  <a:prstClr val="black"/>
                </a:solidFill>
              </a:rPr>
              <a:pPr/>
              <a:t>12</a:t>
            </a:fld>
            <a:endParaRPr lang="en-US" smtClean="0">
              <a:solidFill>
                <a:prstClr val="black"/>
              </a:solidFill>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800" kern="0" dirty="0" smtClean="0">
                <a:solidFill>
                  <a:srgbClr val="FFFFFF"/>
                </a:solidFill>
              </a:rPr>
              <a:t>Evaluate new tools, techniques, and capabilities by NWS forecasters in realistic, yet focused and controlled, evaluations.</a:t>
            </a:r>
          </a:p>
          <a:p>
            <a:pPr eaLnBrk="1" hangingPunct="1"/>
            <a:endParaRPr lang="en-US" sz="800" dirty="0" smtClean="0"/>
          </a:p>
        </p:txBody>
      </p:sp>
    </p:spTree>
    <p:extLst>
      <p:ext uri="{BB962C8B-B14F-4D97-AF65-F5344CB8AC3E}">
        <p14:creationId xmlns:p14="http://schemas.microsoft.com/office/powerpoint/2010/main" val="23548599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EAE1373B-12FC-4CD6-A0DC-E3C7765597A0}" type="slidenum">
              <a:rPr lang="en-US" smtClean="0">
                <a:solidFill>
                  <a:prstClr val="black"/>
                </a:solidFill>
              </a:rPr>
              <a:pPr/>
              <a:t>13</a:t>
            </a:fld>
            <a:endParaRPr lang="en-US" smtClean="0">
              <a:solidFill>
                <a:prstClr val="black"/>
              </a:solidFill>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800" kern="0" dirty="0" smtClean="0">
                <a:solidFill>
                  <a:srgbClr val="FFFFFF"/>
                </a:solidFill>
              </a:rPr>
              <a:t>Evaluate new tools, techniques, and capabilities by NWS forecasters in realistic, yet focused and controlled, evaluations.</a:t>
            </a:r>
          </a:p>
          <a:p>
            <a:pPr eaLnBrk="1" hangingPunct="1"/>
            <a:endParaRPr lang="en-US" sz="800" dirty="0" smtClean="0"/>
          </a:p>
        </p:txBody>
      </p:sp>
    </p:spTree>
    <p:extLst>
      <p:ext uri="{BB962C8B-B14F-4D97-AF65-F5344CB8AC3E}">
        <p14:creationId xmlns:p14="http://schemas.microsoft.com/office/powerpoint/2010/main" val="23548599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EAE1373B-12FC-4CD6-A0DC-E3C7765597A0}" type="slidenum">
              <a:rPr lang="en-US" smtClean="0">
                <a:solidFill>
                  <a:prstClr val="black"/>
                </a:solidFill>
              </a:rPr>
              <a:pPr/>
              <a:t>14</a:t>
            </a:fld>
            <a:endParaRPr lang="en-US" smtClean="0">
              <a:solidFill>
                <a:prstClr val="black"/>
              </a:solidFill>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800" kern="0" dirty="0" smtClean="0">
                <a:solidFill>
                  <a:srgbClr val="FFFFFF"/>
                </a:solidFill>
              </a:rPr>
              <a:t>Evaluate new tools, techniques, and capabilities by NWS forecasters in realistic, yet focused and controlled, evaluations.</a:t>
            </a:r>
          </a:p>
          <a:p>
            <a:pPr eaLnBrk="1" hangingPunct="1"/>
            <a:endParaRPr lang="en-US" sz="800" dirty="0" smtClean="0"/>
          </a:p>
        </p:txBody>
      </p:sp>
    </p:spTree>
    <p:extLst>
      <p:ext uri="{BB962C8B-B14F-4D97-AF65-F5344CB8AC3E}">
        <p14:creationId xmlns:p14="http://schemas.microsoft.com/office/powerpoint/2010/main" val="2354859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EAE1373B-12FC-4CD6-A0DC-E3C7765597A0}" type="slidenum">
              <a:rPr lang="en-US" smtClean="0">
                <a:solidFill>
                  <a:prstClr val="black"/>
                </a:solidFill>
              </a:rPr>
              <a:pPr/>
              <a:t>15</a:t>
            </a:fld>
            <a:endParaRPr lang="en-US" smtClean="0">
              <a:solidFill>
                <a:prstClr val="black"/>
              </a:solidFill>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800" kern="0" dirty="0" smtClean="0">
                <a:solidFill>
                  <a:srgbClr val="FFFFFF"/>
                </a:solidFill>
              </a:rPr>
              <a:t>Evaluate new tools, techniques, and capabilities by NWS forecasters in realistic, yet focused and controlled, evaluations.</a:t>
            </a:r>
          </a:p>
          <a:p>
            <a:pPr eaLnBrk="1" hangingPunct="1"/>
            <a:endParaRPr lang="en-US" sz="800" dirty="0" smtClean="0"/>
          </a:p>
        </p:txBody>
      </p:sp>
    </p:spTree>
    <p:extLst>
      <p:ext uri="{BB962C8B-B14F-4D97-AF65-F5344CB8AC3E}">
        <p14:creationId xmlns:p14="http://schemas.microsoft.com/office/powerpoint/2010/main" val="2354859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EAE1373B-12FC-4CD6-A0DC-E3C7765597A0}" type="slidenum">
              <a:rPr lang="en-US" smtClean="0">
                <a:solidFill>
                  <a:prstClr val="black"/>
                </a:solidFill>
              </a:rPr>
              <a:pPr/>
              <a:t>16</a:t>
            </a:fld>
            <a:endParaRPr lang="en-US" smtClean="0">
              <a:solidFill>
                <a:prstClr val="black"/>
              </a:solidFill>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800" kern="0" dirty="0" smtClean="0">
                <a:solidFill>
                  <a:srgbClr val="FFFFFF"/>
                </a:solidFill>
              </a:rPr>
              <a:t>Evaluate new tools, techniques, and capabilities by NWS forecasters in realistic, yet focused and controlled, evaluations.</a:t>
            </a:r>
          </a:p>
          <a:p>
            <a:pPr eaLnBrk="1" hangingPunct="1"/>
            <a:endParaRPr lang="en-US" sz="800" dirty="0" smtClean="0"/>
          </a:p>
        </p:txBody>
      </p:sp>
    </p:spTree>
    <p:extLst>
      <p:ext uri="{BB962C8B-B14F-4D97-AF65-F5344CB8AC3E}">
        <p14:creationId xmlns:p14="http://schemas.microsoft.com/office/powerpoint/2010/main" val="23548599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EAE1373B-12FC-4CD6-A0DC-E3C7765597A0}" type="slidenum">
              <a:rPr lang="en-US" smtClean="0">
                <a:solidFill>
                  <a:prstClr val="black"/>
                </a:solidFill>
              </a:rPr>
              <a:pPr/>
              <a:t>17</a:t>
            </a:fld>
            <a:endParaRPr lang="en-US" smtClean="0">
              <a:solidFill>
                <a:prstClr val="black"/>
              </a:solidFill>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800" kern="0" dirty="0" smtClean="0">
                <a:solidFill>
                  <a:srgbClr val="FFFFFF"/>
                </a:solidFill>
              </a:rPr>
              <a:t>Evaluate new tools, techniques, and capabilities by NWS forecasters in realistic, yet focused and controlled, evaluations.</a:t>
            </a:r>
          </a:p>
          <a:p>
            <a:pPr eaLnBrk="1" hangingPunct="1"/>
            <a:endParaRPr lang="en-US" sz="800" dirty="0" smtClean="0"/>
          </a:p>
        </p:txBody>
      </p:sp>
    </p:spTree>
    <p:extLst>
      <p:ext uri="{BB962C8B-B14F-4D97-AF65-F5344CB8AC3E}">
        <p14:creationId xmlns:p14="http://schemas.microsoft.com/office/powerpoint/2010/main" val="23548599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EAE1373B-12FC-4CD6-A0DC-E3C7765597A0}" type="slidenum">
              <a:rPr lang="en-US" smtClean="0">
                <a:solidFill>
                  <a:prstClr val="black"/>
                </a:solidFill>
              </a:rPr>
              <a:pPr/>
              <a:t>18</a:t>
            </a:fld>
            <a:endParaRPr lang="en-US" smtClean="0">
              <a:solidFill>
                <a:prstClr val="black"/>
              </a:solidFill>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800" kern="0" dirty="0" smtClean="0">
                <a:solidFill>
                  <a:srgbClr val="FFFFFF"/>
                </a:solidFill>
              </a:rPr>
              <a:t>Evaluate new tools, techniques, and capabilities by NWS forecasters in realistic, yet focused and controlled, evaluations.</a:t>
            </a:r>
          </a:p>
          <a:p>
            <a:pPr eaLnBrk="1" hangingPunct="1"/>
            <a:endParaRPr lang="en-US" sz="800" dirty="0" smtClean="0"/>
          </a:p>
        </p:txBody>
      </p:sp>
    </p:spTree>
    <p:extLst>
      <p:ext uri="{BB962C8B-B14F-4D97-AF65-F5344CB8AC3E}">
        <p14:creationId xmlns:p14="http://schemas.microsoft.com/office/powerpoint/2010/main" val="23548599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EAE1373B-12FC-4CD6-A0DC-E3C7765597A0}" type="slidenum">
              <a:rPr lang="en-US" smtClean="0">
                <a:solidFill>
                  <a:prstClr val="black"/>
                </a:solidFill>
              </a:rPr>
              <a:pPr/>
              <a:t>19</a:t>
            </a:fld>
            <a:endParaRPr lang="en-US" smtClean="0">
              <a:solidFill>
                <a:prstClr val="black"/>
              </a:solidFill>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800" kern="0" dirty="0" smtClean="0">
                <a:solidFill>
                  <a:srgbClr val="FFFFFF"/>
                </a:solidFill>
              </a:rPr>
              <a:t>Evaluate new tools, techniques, and capabilities by NWS forecasters in realistic, yet focused and controlled, evaluations.</a:t>
            </a:r>
          </a:p>
          <a:p>
            <a:pPr eaLnBrk="1" hangingPunct="1"/>
            <a:endParaRPr lang="en-US" sz="800" dirty="0" smtClean="0"/>
          </a:p>
        </p:txBody>
      </p:sp>
    </p:spTree>
    <p:extLst>
      <p:ext uri="{BB962C8B-B14F-4D97-AF65-F5344CB8AC3E}">
        <p14:creationId xmlns:p14="http://schemas.microsoft.com/office/powerpoint/2010/main" val="2354859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EAE1373B-12FC-4CD6-A0DC-E3C7765597A0}" type="slidenum">
              <a:rPr lang="en-US" smtClean="0">
                <a:solidFill>
                  <a:prstClr val="black"/>
                </a:solidFill>
              </a:rPr>
              <a:pPr/>
              <a:t>2</a:t>
            </a:fld>
            <a:endParaRPr lang="en-US" smtClean="0">
              <a:solidFill>
                <a:prstClr val="black"/>
              </a:solidFill>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800" kern="0" dirty="0" smtClean="0">
                <a:solidFill>
                  <a:srgbClr val="FFFFFF"/>
                </a:solidFill>
              </a:rPr>
              <a:t>Evaluate new tools, techniques, and capabilities by NWS forecasters in realistic, yet focused and controlled, evaluations.</a:t>
            </a:r>
          </a:p>
          <a:p>
            <a:pPr eaLnBrk="1" hangingPunct="1"/>
            <a:endParaRPr lang="en-US" sz="800" dirty="0" smtClean="0"/>
          </a:p>
        </p:txBody>
      </p:sp>
    </p:spTree>
    <p:extLst>
      <p:ext uri="{BB962C8B-B14F-4D97-AF65-F5344CB8AC3E}">
        <p14:creationId xmlns:p14="http://schemas.microsoft.com/office/powerpoint/2010/main" val="23548599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EAE1373B-12FC-4CD6-A0DC-E3C7765597A0}" type="slidenum">
              <a:rPr lang="en-US" smtClean="0">
                <a:solidFill>
                  <a:prstClr val="black"/>
                </a:solidFill>
              </a:rPr>
              <a:pPr/>
              <a:t>20</a:t>
            </a:fld>
            <a:endParaRPr lang="en-US" smtClean="0">
              <a:solidFill>
                <a:prstClr val="black"/>
              </a:solidFill>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800" kern="0" dirty="0" smtClean="0">
                <a:solidFill>
                  <a:srgbClr val="FFFFFF"/>
                </a:solidFill>
              </a:rPr>
              <a:t>Evaluate new tools, techniques, and capabilities by NWS forecasters in realistic, yet focused and controlled, evaluations.</a:t>
            </a:r>
          </a:p>
          <a:p>
            <a:pPr eaLnBrk="1" hangingPunct="1"/>
            <a:endParaRPr lang="en-US" sz="800" dirty="0" smtClean="0"/>
          </a:p>
        </p:txBody>
      </p:sp>
    </p:spTree>
    <p:extLst>
      <p:ext uri="{BB962C8B-B14F-4D97-AF65-F5344CB8AC3E}">
        <p14:creationId xmlns:p14="http://schemas.microsoft.com/office/powerpoint/2010/main" val="23548599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EAE1373B-12FC-4CD6-A0DC-E3C7765597A0}" type="slidenum">
              <a:rPr lang="en-US" smtClean="0">
                <a:solidFill>
                  <a:prstClr val="black"/>
                </a:solidFill>
              </a:rPr>
              <a:pPr/>
              <a:t>21</a:t>
            </a:fld>
            <a:endParaRPr lang="en-US" smtClean="0">
              <a:solidFill>
                <a:prstClr val="black"/>
              </a:solidFill>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800" kern="0" dirty="0" smtClean="0">
                <a:solidFill>
                  <a:srgbClr val="FFFFFF"/>
                </a:solidFill>
              </a:rPr>
              <a:t>Evaluate new tools, techniques, and capabilities by NWS forecasters in realistic, yet focused and controlled, evaluations.</a:t>
            </a:r>
          </a:p>
          <a:p>
            <a:pPr eaLnBrk="1" hangingPunct="1"/>
            <a:endParaRPr lang="en-US" sz="800" dirty="0" smtClean="0"/>
          </a:p>
        </p:txBody>
      </p:sp>
    </p:spTree>
    <p:extLst>
      <p:ext uri="{BB962C8B-B14F-4D97-AF65-F5344CB8AC3E}">
        <p14:creationId xmlns:p14="http://schemas.microsoft.com/office/powerpoint/2010/main" val="23548599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EAE1373B-12FC-4CD6-A0DC-E3C7765597A0}" type="slidenum">
              <a:rPr lang="en-US" smtClean="0">
                <a:solidFill>
                  <a:prstClr val="black"/>
                </a:solidFill>
              </a:rPr>
              <a:pPr/>
              <a:t>22</a:t>
            </a:fld>
            <a:endParaRPr lang="en-US" smtClean="0">
              <a:solidFill>
                <a:prstClr val="black"/>
              </a:solidFill>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800" kern="0" dirty="0" smtClean="0">
                <a:solidFill>
                  <a:srgbClr val="FFFFFF"/>
                </a:solidFill>
              </a:rPr>
              <a:t>Evaluate new tools, techniques, and capabilities by NWS forecasters in realistic, yet focused and controlled, evaluations.</a:t>
            </a:r>
          </a:p>
          <a:p>
            <a:pPr eaLnBrk="1" hangingPunct="1"/>
            <a:endParaRPr lang="en-US" sz="800" dirty="0" smtClean="0"/>
          </a:p>
        </p:txBody>
      </p:sp>
    </p:spTree>
    <p:extLst>
      <p:ext uri="{BB962C8B-B14F-4D97-AF65-F5344CB8AC3E}">
        <p14:creationId xmlns:p14="http://schemas.microsoft.com/office/powerpoint/2010/main" val="23548599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EAE1373B-12FC-4CD6-A0DC-E3C7765597A0}" type="slidenum">
              <a:rPr lang="en-US" smtClean="0">
                <a:solidFill>
                  <a:prstClr val="black"/>
                </a:solidFill>
              </a:rPr>
              <a:pPr/>
              <a:t>23</a:t>
            </a:fld>
            <a:endParaRPr lang="en-US" smtClean="0">
              <a:solidFill>
                <a:prstClr val="black"/>
              </a:solidFill>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en-US" sz="800" dirty="0" smtClean="0"/>
          </a:p>
        </p:txBody>
      </p:sp>
    </p:spTree>
    <p:extLst>
      <p:ext uri="{BB962C8B-B14F-4D97-AF65-F5344CB8AC3E}">
        <p14:creationId xmlns:p14="http://schemas.microsoft.com/office/powerpoint/2010/main" val="272660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EAE1373B-12FC-4CD6-A0DC-E3C7765597A0}" type="slidenum">
              <a:rPr lang="en-US" smtClean="0">
                <a:solidFill>
                  <a:prstClr val="black"/>
                </a:solidFill>
              </a:rPr>
              <a:pPr/>
              <a:t>3</a:t>
            </a:fld>
            <a:endParaRPr lang="en-US" smtClean="0">
              <a:solidFill>
                <a:prstClr val="black"/>
              </a:solidFill>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800" kern="0" dirty="0" smtClean="0">
                <a:solidFill>
                  <a:srgbClr val="FFFFFF"/>
                </a:solidFill>
              </a:rPr>
              <a:t>Evaluate new tools, techniques, and capabilities by NWS forecasters in realistic, yet focused and controlled, evaluations.</a:t>
            </a:r>
          </a:p>
          <a:p>
            <a:pPr eaLnBrk="1" hangingPunct="1"/>
            <a:endParaRPr lang="en-US" sz="800" dirty="0" smtClean="0"/>
          </a:p>
        </p:txBody>
      </p:sp>
    </p:spTree>
    <p:extLst>
      <p:ext uri="{BB962C8B-B14F-4D97-AF65-F5344CB8AC3E}">
        <p14:creationId xmlns:p14="http://schemas.microsoft.com/office/powerpoint/2010/main" val="2354859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EAE1373B-12FC-4CD6-A0DC-E3C7765597A0}" type="slidenum">
              <a:rPr lang="en-US" smtClean="0">
                <a:solidFill>
                  <a:prstClr val="black"/>
                </a:solidFill>
              </a:rPr>
              <a:pPr/>
              <a:t>4</a:t>
            </a:fld>
            <a:endParaRPr lang="en-US" smtClean="0">
              <a:solidFill>
                <a:prstClr val="black"/>
              </a:solidFill>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800" kern="0" dirty="0" smtClean="0">
                <a:solidFill>
                  <a:srgbClr val="FFFFFF"/>
                </a:solidFill>
              </a:rPr>
              <a:t>Evaluate new tools, techniques, and capabilities by NWS forecasters in realistic, yet focused and controlled, evaluations.</a:t>
            </a:r>
          </a:p>
          <a:p>
            <a:pPr eaLnBrk="1" hangingPunct="1"/>
            <a:endParaRPr lang="en-US" sz="800" dirty="0" smtClean="0"/>
          </a:p>
        </p:txBody>
      </p:sp>
    </p:spTree>
    <p:extLst>
      <p:ext uri="{BB962C8B-B14F-4D97-AF65-F5344CB8AC3E}">
        <p14:creationId xmlns:p14="http://schemas.microsoft.com/office/powerpoint/2010/main" val="2354859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EAE1373B-12FC-4CD6-A0DC-E3C7765597A0}" type="slidenum">
              <a:rPr lang="en-US" smtClean="0">
                <a:solidFill>
                  <a:prstClr val="black"/>
                </a:solidFill>
              </a:rPr>
              <a:pPr/>
              <a:t>5</a:t>
            </a:fld>
            <a:endParaRPr lang="en-US" smtClean="0">
              <a:solidFill>
                <a:prstClr val="black"/>
              </a:solidFill>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800" kern="0" dirty="0" smtClean="0">
                <a:solidFill>
                  <a:srgbClr val="FFFFFF"/>
                </a:solidFill>
              </a:rPr>
              <a:t>Evaluate new tools, techniques, and capabilities by NWS forecasters in realistic, yet focused and controlled, evaluations.</a:t>
            </a:r>
          </a:p>
          <a:p>
            <a:pPr eaLnBrk="1" hangingPunct="1"/>
            <a:endParaRPr lang="en-US" sz="800" dirty="0" smtClean="0"/>
          </a:p>
        </p:txBody>
      </p:sp>
    </p:spTree>
    <p:extLst>
      <p:ext uri="{BB962C8B-B14F-4D97-AF65-F5344CB8AC3E}">
        <p14:creationId xmlns:p14="http://schemas.microsoft.com/office/powerpoint/2010/main" val="2354859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EAE1373B-12FC-4CD6-A0DC-E3C7765597A0}" type="slidenum">
              <a:rPr lang="en-US" smtClean="0">
                <a:solidFill>
                  <a:prstClr val="black"/>
                </a:solidFill>
              </a:rPr>
              <a:pPr/>
              <a:t>6</a:t>
            </a:fld>
            <a:endParaRPr lang="en-US" smtClean="0">
              <a:solidFill>
                <a:prstClr val="black"/>
              </a:solidFill>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800" kern="0" dirty="0" smtClean="0">
                <a:solidFill>
                  <a:srgbClr val="FFFFFF"/>
                </a:solidFill>
              </a:rPr>
              <a:t>Evaluate new tools, techniques, and capabilities by NWS forecasters in realistic, yet focused and controlled, evaluations.</a:t>
            </a:r>
          </a:p>
          <a:p>
            <a:pPr eaLnBrk="1" hangingPunct="1"/>
            <a:endParaRPr lang="en-US" sz="800" dirty="0" smtClean="0"/>
          </a:p>
        </p:txBody>
      </p:sp>
    </p:spTree>
    <p:extLst>
      <p:ext uri="{BB962C8B-B14F-4D97-AF65-F5344CB8AC3E}">
        <p14:creationId xmlns:p14="http://schemas.microsoft.com/office/powerpoint/2010/main" val="2354859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EAE1373B-12FC-4CD6-A0DC-E3C7765597A0}" type="slidenum">
              <a:rPr lang="en-US" smtClean="0">
                <a:solidFill>
                  <a:prstClr val="black"/>
                </a:solidFill>
              </a:rPr>
              <a:pPr/>
              <a:t>7</a:t>
            </a:fld>
            <a:endParaRPr lang="en-US" smtClean="0">
              <a:solidFill>
                <a:prstClr val="black"/>
              </a:solidFill>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800" kern="0" dirty="0" smtClean="0">
                <a:solidFill>
                  <a:srgbClr val="FFFFFF"/>
                </a:solidFill>
              </a:rPr>
              <a:t>Evaluate new tools, techniques, and capabilities by NWS forecasters in realistic, yet focused and controlled, evaluations.</a:t>
            </a:r>
          </a:p>
          <a:p>
            <a:pPr eaLnBrk="1" hangingPunct="1"/>
            <a:endParaRPr lang="en-US" sz="800" dirty="0" smtClean="0"/>
          </a:p>
        </p:txBody>
      </p:sp>
    </p:spTree>
    <p:extLst>
      <p:ext uri="{BB962C8B-B14F-4D97-AF65-F5344CB8AC3E}">
        <p14:creationId xmlns:p14="http://schemas.microsoft.com/office/powerpoint/2010/main" val="2354859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EAE1373B-12FC-4CD6-A0DC-E3C7765597A0}" type="slidenum">
              <a:rPr lang="en-US" smtClean="0">
                <a:solidFill>
                  <a:prstClr val="black"/>
                </a:solidFill>
              </a:rPr>
              <a:pPr/>
              <a:t>8</a:t>
            </a:fld>
            <a:endParaRPr lang="en-US" smtClean="0">
              <a:solidFill>
                <a:prstClr val="black"/>
              </a:solidFill>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800" kern="0" dirty="0" smtClean="0">
                <a:solidFill>
                  <a:srgbClr val="FFFFFF"/>
                </a:solidFill>
              </a:rPr>
              <a:t>Evaluate new tools, techniques, and capabilities by NWS forecasters in realistic, yet focused and controlled, evaluations.</a:t>
            </a:r>
          </a:p>
          <a:p>
            <a:pPr eaLnBrk="1" hangingPunct="1"/>
            <a:endParaRPr lang="en-US" sz="800" dirty="0" smtClean="0"/>
          </a:p>
        </p:txBody>
      </p:sp>
    </p:spTree>
    <p:extLst>
      <p:ext uri="{BB962C8B-B14F-4D97-AF65-F5344CB8AC3E}">
        <p14:creationId xmlns:p14="http://schemas.microsoft.com/office/powerpoint/2010/main" val="2354859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EAE1373B-12FC-4CD6-A0DC-E3C7765597A0}" type="slidenum">
              <a:rPr lang="en-US" smtClean="0">
                <a:solidFill>
                  <a:prstClr val="black"/>
                </a:solidFill>
              </a:rPr>
              <a:pPr/>
              <a:t>9</a:t>
            </a:fld>
            <a:endParaRPr lang="en-US" smtClean="0">
              <a:solidFill>
                <a:prstClr val="black"/>
              </a:solidFill>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800" kern="0" dirty="0" smtClean="0">
                <a:solidFill>
                  <a:srgbClr val="FFFFFF"/>
                </a:solidFill>
              </a:rPr>
              <a:t>Evaluate new tools, techniques, and capabilities by NWS forecasters in realistic, yet focused and controlled, evaluations.</a:t>
            </a:r>
          </a:p>
          <a:p>
            <a:pPr eaLnBrk="1" hangingPunct="1"/>
            <a:endParaRPr lang="en-US" sz="800" dirty="0" smtClean="0"/>
          </a:p>
        </p:txBody>
      </p:sp>
    </p:spTree>
    <p:extLst>
      <p:ext uri="{BB962C8B-B14F-4D97-AF65-F5344CB8AC3E}">
        <p14:creationId xmlns:p14="http://schemas.microsoft.com/office/powerpoint/2010/main" val="2354859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F102E8-1316-4AD9-BF45-5DCECE85EA96}" type="slidenum">
              <a:rPr lang="en-US"/>
              <a:pPr>
                <a:defRPr/>
              </a:pPr>
              <a:t>‹#›</a:t>
            </a:fld>
            <a:endParaRPr lang="en-US"/>
          </a:p>
        </p:txBody>
      </p:sp>
    </p:spTree>
  </p:cSld>
  <p:clrMapOvr>
    <a:masterClrMapping/>
  </p:clrMapOvr>
  <p:transition xmlns:p14="http://schemas.microsoft.com/office/powerpoint/2010/mai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108557-EADF-40D9-A2A5-ED51253A8711}" type="slidenum">
              <a:rPr lang="en-US"/>
              <a:pPr>
                <a:defRPr/>
              </a:pPr>
              <a:t>‹#›</a:t>
            </a:fld>
            <a:endParaRPr lang="en-US"/>
          </a:p>
        </p:txBody>
      </p:sp>
    </p:spTree>
  </p:cSld>
  <p:clrMapOvr>
    <a:masterClrMapping/>
  </p:clrMapOvr>
  <p:transition xmlns:p14="http://schemas.microsoft.com/office/powerpoint/2010/mai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F102E8-1316-4AD9-BF45-5DCECE85EA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2235198"/>
      </p:ext>
    </p:extLst>
  </p:cSld>
  <p:clrMapOvr>
    <a:masterClrMapping/>
  </p:clrMapOvr>
  <p:transition xmlns:p14="http://schemas.microsoft.com/office/powerpoint/2010/mai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7" name="Rectangle 6"/>
          <p:cNvSpPr/>
          <p:nvPr userDrawn="1"/>
        </p:nvSpPr>
        <p:spPr bwMode="auto">
          <a:xfrm>
            <a:off x="0" y="10133"/>
            <a:ext cx="9144000" cy="6858000"/>
          </a:xfrm>
          <a:prstGeom prst="rect">
            <a:avLst/>
          </a:prstGeom>
          <a:solidFill>
            <a:schemeClr val="tx1">
              <a:alpha val="50000"/>
            </a:schemeClr>
          </a:solidFill>
          <a:ln w="38100"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87280D-89E0-47A7-A3FE-7C4091A052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323290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03B58F-2AA5-429B-A1DF-8C04AD0739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24869"/>
      </p:ext>
    </p:extLst>
  </p:cSld>
  <p:clrMapOvr>
    <a:masterClrMapping/>
  </p:clrMapOvr>
  <p:transition xmlns:p14="http://schemas.microsoft.com/office/powerpoint/2010/mai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143000"/>
            <a:ext cx="42672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2672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5BE5450-72C2-4B80-8741-C6F697AAD8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0218298"/>
      </p:ext>
    </p:extLst>
  </p:cSld>
  <p:clrMapOvr>
    <a:masterClrMapping/>
  </p:clrMapOvr>
  <p:transition xmlns:p14="http://schemas.microsoft.com/office/powerpoint/2010/mai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7815801-3438-4293-919A-06474829F8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6260143"/>
      </p:ext>
    </p:extLst>
  </p:cSld>
  <p:clrMapOvr>
    <a:masterClrMapping/>
  </p:clrMapOvr>
  <p:transition xmlns:p14="http://schemas.microsoft.com/office/powerpoint/2010/mai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9DB2585-04FB-4F0B-B8BD-8D451706EA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7534092"/>
      </p:ext>
    </p:extLst>
  </p:cSld>
  <p:clrMapOvr>
    <a:masterClrMapping/>
  </p:clrMapOvr>
  <p:transition xmlns:p14="http://schemas.microsoft.com/office/powerpoint/2010/mai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36BC89A-3339-4D8A-8754-7F214A1CAD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1045725"/>
      </p:ext>
    </p:extLst>
  </p:cSld>
  <p:clrMapOvr>
    <a:masterClrMapping/>
  </p:clrMapOvr>
  <p:transition xmlns:p14="http://schemas.microsoft.com/office/powerpoint/2010/mai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99B31CD-FBA2-4F8E-A400-74CCBC3A6C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4578513"/>
      </p:ext>
    </p:extLst>
  </p:cSld>
  <p:clrMapOvr>
    <a:masterClrMapping/>
  </p:clrMapOvr>
  <p:transition xmlns:p14="http://schemas.microsoft.com/office/powerpoint/2010/mai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0E8BCF-C677-48A6-B1BC-171EC1CBEE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5843222"/>
      </p:ext>
    </p:extLst>
  </p:cSld>
  <p:clrMapOvr>
    <a:masterClrMapping/>
  </p:clrMapOvr>
  <p:transition xmlns:p14="http://schemas.microsoft.com/office/powerpoint/2010/mai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108557-EADF-40D9-A2A5-ED51253A87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8245045"/>
      </p:ext>
    </p:extLst>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0"/>
            <a:ext cx="2171700" cy="6705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0"/>
            <a:ext cx="6362700" cy="6705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0E38B6-5C1F-4246-8728-6C00CAFD1EDF}" type="slidenum">
              <a:rPr lang="en-US"/>
              <a:pPr>
                <a:defRPr/>
              </a:pPr>
              <a:t>‹#›</a:t>
            </a:fld>
            <a:endParaRPr lang="en-US"/>
          </a:p>
        </p:txBody>
      </p:sp>
    </p:spTree>
  </p:cSld>
  <p:clrMapOvr>
    <a:masterClrMapping/>
  </p:clrMapOvr>
  <p:transition xmlns:p14="http://schemas.microsoft.com/office/powerpoint/2010/mai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0"/>
            <a:ext cx="2171700" cy="6705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0"/>
            <a:ext cx="6362700" cy="6705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0E38B6-5C1F-4246-8728-6C00CAFD1E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9527902"/>
      </p:ext>
    </p:extLst>
  </p:cSld>
  <p:clrMapOvr>
    <a:masterClrMapping/>
  </p:clrMapOvr>
  <p:transition xmlns:p14="http://schemas.microsoft.com/office/powerpoint/2010/mai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F102E8-1316-4AD9-BF45-5DCECE85EA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2235198"/>
      </p:ext>
    </p:extLst>
  </p:cSld>
  <p:clrMapOvr>
    <a:masterClrMapping/>
  </p:clrMapOvr>
  <p:transition xmlns:p14="http://schemas.microsoft.com/office/powerpoint/2010/mai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7" name="Rectangle 6"/>
          <p:cNvSpPr/>
          <p:nvPr userDrawn="1"/>
        </p:nvSpPr>
        <p:spPr bwMode="auto">
          <a:xfrm>
            <a:off x="0" y="10133"/>
            <a:ext cx="9144000" cy="6858000"/>
          </a:xfrm>
          <a:prstGeom prst="rect">
            <a:avLst/>
          </a:prstGeom>
          <a:solidFill>
            <a:schemeClr val="tx1">
              <a:alpha val="50000"/>
            </a:schemeClr>
          </a:solidFill>
          <a:ln w="38100"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87280D-89E0-47A7-A3FE-7C4091A052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323290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03B58F-2AA5-429B-A1DF-8C04AD0739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24869"/>
      </p:ext>
    </p:extLst>
  </p:cSld>
  <p:clrMapOvr>
    <a:masterClrMapping/>
  </p:clrMapOvr>
  <p:transition xmlns:p14="http://schemas.microsoft.com/office/powerpoint/2010/mai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143000"/>
            <a:ext cx="42672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2672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5BE5450-72C2-4B80-8741-C6F697AAD8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0218298"/>
      </p:ext>
    </p:extLst>
  </p:cSld>
  <p:clrMapOvr>
    <a:masterClrMapping/>
  </p:clrMapOvr>
  <p:transition xmlns:p14="http://schemas.microsoft.com/office/powerpoint/2010/mai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7815801-3438-4293-919A-06474829F8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6260143"/>
      </p:ext>
    </p:extLst>
  </p:cSld>
  <p:clrMapOvr>
    <a:masterClrMapping/>
  </p:clrMapOvr>
  <p:transition xmlns:p14="http://schemas.microsoft.com/office/powerpoint/2010/mai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9DB2585-04FB-4F0B-B8BD-8D451706EA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7534092"/>
      </p:ext>
    </p:extLst>
  </p:cSld>
  <p:clrMapOvr>
    <a:masterClrMapping/>
  </p:clrMapOvr>
  <p:transition xmlns:p14="http://schemas.microsoft.com/office/powerpoint/2010/mai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36BC89A-3339-4D8A-8754-7F214A1CAD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1045725"/>
      </p:ext>
    </p:extLst>
  </p:cSld>
  <p:clrMapOvr>
    <a:masterClrMapping/>
  </p:clrMapOvr>
  <p:transition xmlns:p14="http://schemas.microsoft.com/office/powerpoint/2010/mai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99B31CD-FBA2-4F8E-A400-74CCBC3A6C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4578513"/>
      </p:ext>
    </p:extLst>
  </p:cSld>
  <p:clrMapOvr>
    <a:masterClrMapping/>
  </p:clrMapOvr>
  <p:transition xmlns:p14="http://schemas.microsoft.com/office/powerpoint/2010/mai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0E8BCF-C677-48A6-B1BC-171EC1CBEE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5843222"/>
      </p:ext>
    </p:extLst>
  </p:cSld>
  <p:clrMapOvr>
    <a:masterClrMapping/>
  </p:clrMapOvr>
  <p:transition xmlns:p14="http://schemas.microsoft.com/office/powerpoint/2010/mai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F102E8-1316-4AD9-BF45-5DCECE85EA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5271304"/>
      </p:ext>
    </p:extLst>
  </p:cSld>
  <p:clrMapOvr>
    <a:masterClrMapping/>
  </p:clrMapOvr>
  <p:transition xmlns:p14="http://schemas.microsoft.com/office/powerpoint/2010/mai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108557-EADF-40D9-A2A5-ED51253A87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8245045"/>
      </p:ext>
    </p:extLst>
  </p:cSld>
  <p:clrMapOvr>
    <a:masterClrMapping/>
  </p:clrMapOvr>
  <p:transition xmlns:p14="http://schemas.microsoft.com/office/powerpoint/2010/mai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0"/>
            <a:ext cx="2171700" cy="6705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0"/>
            <a:ext cx="6362700" cy="6705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0E38B6-5C1F-4246-8728-6C00CAFD1E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9527902"/>
      </p:ext>
    </p:extLst>
  </p:cSld>
  <p:clrMapOvr>
    <a:masterClrMapping/>
  </p:clrMapOvr>
  <p:transition xmlns:p14="http://schemas.microsoft.com/office/powerpoint/2010/mai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F102E8-1316-4AD9-BF45-5DCECE85EA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2248151"/>
      </p:ext>
    </p:extLst>
  </p:cSld>
  <p:clrMapOvr>
    <a:masterClrMapping/>
  </p:clrMapOvr>
  <p:transition xmlns:p14="http://schemas.microsoft.com/office/powerpoint/2010/mai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7" name="Rectangle 6"/>
          <p:cNvSpPr/>
          <p:nvPr userDrawn="1"/>
        </p:nvSpPr>
        <p:spPr bwMode="auto">
          <a:xfrm>
            <a:off x="0" y="10133"/>
            <a:ext cx="9144000" cy="6858000"/>
          </a:xfrm>
          <a:prstGeom prst="rect">
            <a:avLst/>
          </a:prstGeom>
          <a:solidFill>
            <a:schemeClr val="tx1">
              <a:alpha val="50000"/>
            </a:schemeClr>
          </a:solidFill>
          <a:ln w="38100"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87280D-89E0-47A7-A3FE-7C4091A052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247342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03B58F-2AA5-429B-A1DF-8C04AD0739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0800158"/>
      </p:ext>
    </p:extLst>
  </p:cSld>
  <p:clrMapOvr>
    <a:masterClrMapping/>
  </p:clrMapOvr>
  <p:transition xmlns:p14="http://schemas.microsoft.com/office/powerpoint/2010/mai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143000"/>
            <a:ext cx="42672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2672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5BE5450-72C2-4B80-8741-C6F697AAD8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9318934"/>
      </p:ext>
    </p:extLst>
  </p:cSld>
  <p:clrMapOvr>
    <a:masterClrMapping/>
  </p:clrMapOvr>
  <p:transition xmlns:p14="http://schemas.microsoft.com/office/powerpoint/2010/mai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7815801-3438-4293-919A-06474829F8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530009"/>
      </p:ext>
    </p:extLst>
  </p:cSld>
  <p:clrMapOvr>
    <a:masterClrMapping/>
  </p:clrMapOvr>
  <p:transition xmlns:p14="http://schemas.microsoft.com/office/powerpoint/2010/mai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9DB2585-04FB-4F0B-B8BD-8D451706EA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5369730"/>
      </p:ext>
    </p:extLst>
  </p:cSld>
  <p:clrMapOvr>
    <a:masterClrMapping/>
  </p:clrMapOvr>
  <p:transition xmlns:p14="http://schemas.microsoft.com/office/powerpoint/2010/mai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36BC89A-3339-4D8A-8754-7F214A1CAD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9630755"/>
      </p:ext>
    </p:extLst>
  </p:cSld>
  <p:clrMapOvr>
    <a:masterClrMapping/>
  </p:clrMapOvr>
  <p:transition xmlns:p14="http://schemas.microsoft.com/office/powerpoint/2010/mai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99B31CD-FBA2-4F8E-A400-74CCBC3A6C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603950"/>
      </p:ext>
    </p:extLst>
  </p:cSld>
  <p:clrMapOvr>
    <a:masterClrMapping/>
  </p:clrMapOvr>
  <p:transition xmlns:p14="http://schemas.microsoft.com/office/powerpoint/2010/mai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7" name="Rectangle 6"/>
          <p:cNvSpPr/>
          <p:nvPr userDrawn="1"/>
        </p:nvSpPr>
        <p:spPr bwMode="auto">
          <a:xfrm>
            <a:off x="0" y="10133"/>
            <a:ext cx="9144000" cy="6858000"/>
          </a:xfrm>
          <a:prstGeom prst="rect">
            <a:avLst/>
          </a:prstGeom>
          <a:solidFill>
            <a:schemeClr val="tx1">
              <a:alpha val="50000"/>
            </a:schemeClr>
          </a:solidFill>
          <a:ln w="38100"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87280D-89E0-47A7-A3FE-7C4091A052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944937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0E8BCF-C677-48A6-B1BC-171EC1CBEE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9808576"/>
      </p:ext>
    </p:extLst>
  </p:cSld>
  <p:clrMapOvr>
    <a:masterClrMapping/>
  </p:clrMapOvr>
  <p:transition xmlns:p14="http://schemas.microsoft.com/office/powerpoint/2010/mai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108557-EADF-40D9-A2A5-ED51253A87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7491596"/>
      </p:ext>
    </p:extLst>
  </p:cSld>
  <p:clrMapOvr>
    <a:masterClrMapping/>
  </p:clrMapOvr>
  <p:transition xmlns:p14="http://schemas.microsoft.com/office/powerpoint/2010/mai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0"/>
            <a:ext cx="2171700" cy="6705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0"/>
            <a:ext cx="6362700" cy="6705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0E38B6-5C1F-4246-8728-6C00CAFD1E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2547850"/>
      </p:ext>
    </p:extLst>
  </p:cSld>
  <p:clrMapOvr>
    <a:masterClrMapping/>
  </p:clrMapOvr>
  <p:transition xmlns:p14="http://schemas.microsoft.com/office/powerpoint/2010/mai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03B58F-2AA5-429B-A1DF-8C04AD0739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5809108"/>
      </p:ext>
    </p:extLst>
  </p:cSld>
  <p:clrMapOvr>
    <a:masterClrMapping/>
  </p:clrMapOvr>
  <p:transition xmlns:p14="http://schemas.microsoft.com/office/powerpoint/2010/mai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143000"/>
            <a:ext cx="42672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2672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5BE5450-72C2-4B80-8741-C6F697AAD8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0599725"/>
      </p:ext>
    </p:extLst>
  </p:cSld>
  <p:clrMapOvr>
    <a:masterClrMapping/>
  </p:clrMapOvr>
  <p:transition xmlns:p14="http://schemas.microsoft.com/office/powerpoint/2010/mai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7815801-3438-4293-919A-06474829F8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5631647"/>
      </p:ext>
    </p:extLst>
  </p:cSld>
  <p:clrMapOvr>
    <a:masterClrMapping/>
  </p:clrMapOvr>
  <p:transition xmlns:p14="http://schemas.microsoft.com/office/powerpoint/2010/mai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9DB2585-04FB-4F0B-B8BD-8D451706EA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9744643"/>
      </p:ext>
    </p:extLst>
  </p:cSld>
  <p:clrMapOvr>
    <a:masterClrMapping/>
  </p:clrMapOvr>
  <p:transition xmlns:p14="http://schemas.microsoft.com/office/powerpoint/2010/mai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36BC89A-3339-4D8A-8754-7F214A1CAD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7977993"/>
      </p:ext>
    </p:extLst>
  </p:cSld>
  <p:clrMapOvr>
    <a:masterClrMapping/>
  </p:clrMapOvr>
  <p:transition xmlns:p14="http://schemas.microsoft.com/office/powerpoint/2010/mai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99B31CD-FBA2-4F8E-A400-74CCBC3A6C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2603544"/>
      </p:ext>
    </p:extLst>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7" name="Rectangle 6"/>
          <p:cNvSpPr/>
          <p:nvPr userDrawn="1"/>
        </p:nvSpPr>
        <p:spPr bwMode="auto">
          <a:xfrm>
            <a:off x="0" y="10133"/>
            <a:ext cx="9144000" cy="6858000"/>
          </a:xfrm>
          <a:prstGeom prst="rect">
            <a:avLst/>
          </a:prstGeom>
          <a:solidFill>
            <a:schemeClr val="tx1">
              <a:alpha val="50000"/>
            </a:schemeClr>
          </a:solidFill>
          <a:ln w="38100"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87280D-89E0-47A7-A3FE-7C4091A052E1}" type="slidenum">
              <a:rPr lang="en-US"/>
              <a:pPr>
                <a:defRPr/>
              </a:pPr>
              <a:t>‹#›</a:t>
            </a:fld>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0E8BCF-C677-48A6-B1BC-171EC1CBEE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3845191"/>
      </p:ext>
    </p:extLst>
  </p:cSld>
  <p:clrMapOvr>
    <a:masterClrMapping/>
  </p:clrMapOvr>
  <p:transition xmlns:p14="http://schemas.microsoft.com/office/powerpoint/2010/mai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108557-EADF-40D9-A2A5-ED51253A87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0045694"/>
      </p:ext>
    </p:extLst>
  </p:cSld>
  <p:clrMapOvr>
    <a:masterClrMapping/>
  </p:clrMapOvr>
  <p:transition xmlns:p14="http://schemas.microsoft.com/office/powerpoint/2010/mai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0"/>
            <a:ext cx="2171700" cy="6705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0"/>
            <a:ext cx="6362700" cy="6705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0E38B6-5C1F-4246-8728-6C00CAFD1E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4386102"/>
      </p:ext>
    </p:extLst>
  </p:cSld>
  <p:clrMapOvr>
    <a:masterClrMapping/>
  </p:clrMapOvr>
  <p:transition xmlns:p14="http://schemas.microsoft.com/office/powerpoint/2010/mai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F102E8-1316-4AD9-BF45-5DCECE85EA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3455663"/>
      </p:ext>
    </p:extLst>
  </p:cSld>
  <p:clrMapOvr>
    <a:masterClrMapping/>
  </p:clrMapOvr>
  <p:transition xmlns:p14="http://schemas.microsoft.com/office/powerpoint/2010/mai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7" name="Rectangle 6"/>
          <p:cNvSpPr/>
          <p:nvPr userDrawn="1"/>
        </p:nvSpPr>
        <p:spPr bwMode="auto">
          <a:xfrm>
            <a:off x="0" y="10133"/>
            <a:ext cx="9144000" cy="6858000"/>
          </a:xfrm>
          <a:prstGeom prst="rect">
            <a:avLst/>
          </a:prstGeom>
          <a:solidFill>
            <a:schemeClr val="tx1">
              <a:alpha val="50000"/>
            </a:schemeClr>
          </a:solidFill>
          <a:ln w="38100"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87280D-89E0-47A7-A3FE-7C4091A052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695318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03B58F-2AA5-429B-A1DF-8C04AD0739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3246340"/>
      </p:ext>
    </p:extLst>
  </p:cSld>
  <p:clrMapOvr>
    <a:masterClrMapping/>
  </p:clrMapOvr>
  <p:transition xmlns:p14="http://schemas.microsoft.com/office/powerpoint/2010/mai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143000"/>
            <a:ext cx="42672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2672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5BE5450-72C2-4B80-8741-C6F697AAD8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3367754"/>
      </p:ext>
    </p:extLst>
  </p:cSld>
  <p:clrMapOvr>
    <a:masterClrMapping/>
  </p:clrMapOvr>
  <p:transition xmlns:p14="http://schemas.microsoft.com/office/powerpoint/2010/mai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7815801-3438-4293-919A-06474829F8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8058855"/>
      </p:ext>
    </p:extLst>
  </p:cSld>
  <p:clrMapOvr>
    <a:masterClrMapping/>
  </p:clrMapOvr>
  <p:transition xmlns:p14="http://schemas.microsoft.com/office/powerpoint/2010/mai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9DB2585-04FB-4F0B-B8BD-8D451706EA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7384741"/>
      </p:ext>
    </p:extLst>
  </p:cSld>
  <p:clrMapOvr>
    <a:masterClrMapping/>
  </p:clrMapOvr>
  <p:transition xmlns:p14="http://schemas.microsoft.com/office/powerpoint/2010/mai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36BC89A-3339-4D8A-8754-7F214A1CAD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4083058"/>
      </p:ext>
    </p:extLst>
  </p:cSld>
  <p:clrMapOvr>
    <a:masterClrMapping/>
  </p:clrMapOvr>
  <p:transition xmlns:p14="http://schemas.microsoft.com/office/powerpoint/2010/mai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03B58F-2AA5-429B-A1DF-8C04AD073973}" type="slidenum">
              <a:rPr lang="en-US"/>
              <a:pPr>
                <a:defRPr/>
              </a:pPr>
              <a:t>‹#›</a:t>
            </a:fld>
            <a:endParaRPr lang="en-US"/>
          </a:p>
        </p:txBody>
      </p:sp>
    </p:spTree>
  </p:cSld>
  <p:clrMapOvr>
    <a:masterClrMapping/>
  </p:clrMapOvr>
  <p:transition xmlns:p14="http://schemas.microsoft.com/office/powerpoint/2010/mai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99B31CD-FBA2-4F8E-A400-74CCBC3A6C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1196004"/>
      </p:ext>
    </p:extLst>
  </p:cSld>
  <p:clrMapOvr>
    <a:masterClrMapping/>
  </p:clrMapOvr>
  <p:transition xmlns:p14="http://schemas.microsoft.com/office/powerpoint/2010/mai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0E8BCF-C677-48A6-B1BC-171EC1CBEE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2571116"/>
      </p:ext>
    </p:extLst>
  </p:cSld>
  <p:clrMapOvr>
    <a:masterClrMapping/>
  </p:clrMapOvr>
  <p:transition xmlns:p14="http://schemas.microsoft.com/office/powerpoint/2010/mai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108557-EADF-40D9-A2A5-ED51253A87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6941418"/>
      </p:ext>
    </p:extLst>
  </p:cSld>
  <p:clrMapOvr>
    <a:masterClrMapping/>
  </p:clrMapOvr>
  <p:transition xmlns:p14="http://schemas.microsoft.com/office/powerpoint/2010/mai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0"/>
            <a:ext cx="2171700" cy="6705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0"/>
            <a:ext cx="6362700" cy="6705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0E38B6-5C1F-4246-8728-6C00CAFD1E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6726045"/>
      </p:ext>
    </p:extLst>
  </p:cSld>
  <p:clrMapOvr>
    <a:masterClrMapping/>
  </p:clrMapOvr>
  <p:transition xmlns:p14="http://schemas.microsoft.com/office/powerpoint/2010/mai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F102E8-1316-4AD9-BF45-5DCECE85EA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1701249"/>
      </p:ext>
    </p:extLst>
  </p:cSld>
  <p:clrMapOvr>
    <a:masterClrMapping/>
  </p:clrMapOvr>
  <p:transition xmlns:p14="http://schemas.microsoft.com/office/powerpoint/2010/mai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7" name="Rectangle 6"/>
          <p:cNvSpPr/>
          <p:nvPr userDrawn="1"/>
        </p:nvSpPr>
        <p:spPr bwMode="auto">
          <a:xfrm>
            <a:off x="0" y="10133"/>
            <a:ext cx="9144000" cy="6858000"/>
          </a:xfrm>
          <a:prstGeom prst="rect">
            <a:avLst/>
          </a:prstGeom>
          <a:solidFill>
            <a:schemeClr val="tx1">
              <a:alpha val="50000"/>
            </a:schemeClr>
          </a:solidFill>
          <a:ln w="38100"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87280D-89E0-47A7-A3FE-7C4091A052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878171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03B58F-2AA5-429B-A1DF-8C04AD0739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7511093"/>
      </p:ext>
    </p:extLst>
  </p:cSld>
  <p:clrMapOvr>
    <a:masterClrMapping/>
  </p:clrMapOvr>
  <p:transition xmlns:p14="http://schemas.microsoft.com/office/powerpoint/2010/mai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143000"/>
            <a:ext cx="42672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2672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5BE5450-72C2-4B80-8741-C6F697AAD8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0928825"/>
      </p:ext>
    </p:extLst>
  </p:cSld>
  <p:clrMapOvr>
    <a:masterClrMapping/>
  </p:clrMapOvr>
  <p:transition xmlns:p14="http://schemas.microsoft.com/office/powerpoint/2010/mai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7815801-3438-4293-919A-06474829F8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5551045"/>
      </p:ext>
    </p:extLst>
  </p:cSld>
  <p:clrMapOvr>
    <a:masterClrMapping/>
  </p:clrMapOvr>
  <p:transition xmlns:p14="http://schemas.microsoft.com/office/powerpoint/2010/mai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9DB2585-04FB-4F0B-B8BD-8D451706EA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7144281"/>
      </p:ext>
    </p:extLst>
  </p:cSld>
  <p:clrMapOvr>
    <a:masterClrMapping/>
  </p:clrMapOvr>
  <p:transition xmlns:p14="http://schemas.microsoft.com/office/powerpoint/2010/mai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143000"/>
            <a:ext cx="42672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2672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BE5450-72C2-4B80-8741-C6F697AAD87D}" type="slidenum">
              <a:rPr lang="en-US"/>
              <a:pPr>
                <a:defRPr/>
              </a:pPr>
              <a:t>‹#›</a:t>
            </a:fld>
            <a:endParaRPr lang="en-US"/>
          </a:p>
        </p:txBody>
      </p:sp>
    </p:spTree>
  </p:cSld>
  <p:clrMapOvr>
    <a:masterClrMapping/>
  </p:clrMapOvr>
  <p:transition xmlns:p14="http://schemas.microsoft.com/office/powerpoint/2010/mai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36BC89A-3339-4D8A-8754-7F214A1CAD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3430954"/>
      </p:ext>
    </p:extLst>
  </p:cSld>
  <p:clrMapOvr>
    <a:masterClrMapping/>
  </p:clrMapOvr>
  <p:transition xmlns:p14="http://schemas.microsoft.com/office/powerpoint/2010/mai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99B31CD-FBA2-4F8E-A400-74CCBC3A6C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4305451"/>
      </p:ext>
    </p:extLst>
  </p:cSld>
  <p:clrMapOvr>
    <a:masterClrMapping/>
  </p:clrMapOvr>
  <p:transition xmlns:p14="http://schemas.microsoft.com/office/powerpoint/2010/mai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0E8BCF-C677-48A6-B1BC-171EC1CBEE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8200383"/>
      </p:ext>
    </p:extLst>
  </p:cSld>
  <p:clrMapOvr>
    <a:masterClrMapping/>
  </p:clrMapOvr>
  <p:transition xmlns:p14="http://schemas.microsoft.com/office/powerpoint/2010/mai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108557-EADF-40D9-A2A5-ED51253A87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1491092"/>
      </p:ext>
    </p:extLst>
  </p:cSld>
  <p:clrMapOvr>
    <a:masterClrMapping/>
  </p:clrMapOvr>
  <p:transition xmlns:p14="http://schemas.microsoft.com/office/powerpoint/2010/mai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0"/>
            <a:ext cx="2171700" cy="6705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0"/>
            <a:ext cx="6362700" cy="6705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0E38B6-5C1F-4246-8728-6C00CAFD1E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2155135"/>
      </p:ext>
    </p:extLst>
  </p:cSld>
  <p:clrMapOvr>
    <a:masterClrMapping/>
  </p:clrMapOvr>
  <p:transition xmlns:p14="http://schemas.microsoft.com/office/powerpoint/2010/mai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F102E8-1316-4AD9-BF45-5DCECE85EA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1209867"/>
      </p:ext>
    </p:extLst>
  </p:cSld>
  <p:clrMapOvr>
    <a:masterClrMapping/>
  </p:clrMapOvr>
  <p:transition xmlns:p14="http://schemas.microsoft.com/office/powerpoint/2010/mai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7" name="Rectangle 6"/>
          <p:cNvSpPr/>
          <p:nvPr userDrawn="1"/>
        </p:nvSpPr>
        <p:spPr bwMode="auto">
          <a:xfrm>
            <a:off x="0" y="10133"/>
            <a:ext cx="9144000" cy="6858000"/>
          </a:xfrm>
          <a:prstGeom prst="rect">
            <a:avLst/>
          </a:prstGeom>
          <a:solidFill>
            <a:schemeClr val="tx1">
              <a:alpha val="50000"/>
            </a:schemeClr>
          </a:solidFill>
          <a:ln w="38100"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87280D-89E0-47A7-A3FE-7C4091A052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459485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03B58F-2AA5-429B-A1DF-8C04AD0739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2252260"/>
      </p:ext>
    </p:extLst>
  </p:cSld>
  <p:clrMapOvr>
    <a:masterClrMapping/>
  </p:clrMapOvr>
  <p:transition xmlns:p14="http://schemas.microsoft.com/office/powerpoint/2010/mai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143000"/>
            <a:ext cx="42672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2672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5BE5450-72C2-4B80-8741-C6F697AAD8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4753648"/>
      </p:ext>
    </p:extLst>
  </p:cSld>
  <p:clrMapOvr>
    <a:masterClrMapping/>
  </p:clrMapOvr>
  <p:transition xmlns:p14="http://schemas.microsoft.com/office/powerpoint/2010/mai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7815801-3438-4293-919A-06474829F8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0842148"/>
      </p:ext>
    </p:extLst>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7815801-3438-4293-919A-06474829F8E0}" type="slidenum">
              <a:rPr lang="en-US"/>
              <a:pPr>
                <a:defRPr/>
              </a:pPr>
              <a:t>‹#›</a:t>
            </a:fld>
            <a:endParaRPr lang="en-US"/>
          </a:p>
        </p:txBody>
      </p:sp>
    </p:spTree>
  </p:cSld>
  <p:clrMapOvr>
    <a:masterClrMapping/>
  </p:clrMapOvr>
  <p:transition xmlns:p14="http://schemas.microsoft.com/office/powerpoint/2010/mai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9DB2585-04FB-4F0B-B8BD-8D451706EA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5784987"/>
      </p:ext>
    </p:extLst>
  </p:cSld>
  <p:clrMapOvr>
    <a:masterClrMapping/>
  </p:clrMapOvr>
  <p:transition xmlns:p14="http://schemas.microsoft.com/office/powerpoint/2010/mai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36BC89A-3339-4D8A-8754-7F214A1CAD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3491808"/>
      </p:ext>
    </p:extLst>
  </p:cSld>
  <p:clrMapOvr>
    <a:masterClrMapping/>
  </p:clrMapOvr>
  <p:transition xmlns:p14="http://schemas.microsoft.com/office/powerpoint/2010/mai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99B31CD-FBA2-4F8E-A400-74CCBC3A6C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9005292"/>
      </p:ext>
    </p:extLst>
  </p:cSld>
  <p:clrMapOvr>
    <a:masterClrMapping/>
  </p:clrMapOvr>
  <p:transition xmlns:p14="http://schemas.microsoft.com/office/powerpoint/2010/mai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0E8BCF-C677-48A6-B1BC-171EC1CBEE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1459179"/>
      </p:ext>
    </p:extLst>
  </p:cSld>
  <p:clrMapOvr>
    <a:masterClrMapping/>
  </p:clrMapOvr>
  <p:transition xmlns:p14="http://schemas.microsoft.com/office/powerpoint/2010/mai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108557-EADF-40D9-A2A5-ED51253A87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6132448"/>
      </p:ext>
    </p:extLst>
  </p:cSld>
  <p:clrMapOvr>
    <a:masterClrMapping/>
  </p:clrMapOvr>
  <p:transition xmlns:p14="http://schemas.microsoft.com/office/powerpoint/2010/mai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0"/>
            <a:ext cx="2171700" cy="6705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0"/>
            <a:ext cx="6362700" cy="6705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0E38B6-5C1F-4246-8728-6C00CAFD1E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717036"/>
      </p:ext>
    </p:extLst>
  </p:cSld>
  <p:clrMapOvr>
    <a:masterClrMapping/>
  </p:clrMapOvr>
  <p:transition xmlns:p14="http://schemas.microsoft.com/office/powerpoint/2010/mai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F102E8-1316-4AD9-BF45-5DCECE85EA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407611"/>
      </p:ext>
    </p:extLst>
  </p:cSld>
  <p:clrMapOvr>
    <a:masterClrMapping/>
  </p:clrMapOvr>
  <p:transition xmlns:p14="http://schemas.microsoft.com/office/powerpoint/2010/mai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7" name="Rectangle 6"/>
          <p:cNvSpPr/>
          <p:nvPr userDrawn="1"/>
        </p:nvSpPr>
        <p:spPr bwMode="auto">
          <a:xfrm>
            <a:off x="0" y="10133"/>
            <a:ext cx="9144000" cy="6858000"/>
          </a:xfrm>
          <a:prstGeom prst="rect">
            <a:avLst/>
          </a:prstGeom>
          <a:solidFill>
            <a:schemeClr val="tx1">
              <a:alpha val="50000"/>
            </a:schemeClr>
          </a:solidFill>
          <a:ln w="38100"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87280D-89E0-47A7-A3FE-7C4091A052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179363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03B58F-2AA5-429B-A1DF-8C04AD0739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839717"/>
      </p:ext>
    </p:extLst>
  </p:cSld>
  <p:clrMapOvr>
    <a:masterClrMapping/>
  </p:clrMapOvr>
  <p:transition xmlns:p14="http://schemas.microsoft.com/office/powerpoint/2010/mai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143000"/>
            <a:ext cx="42672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2672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5BE5450-72C2-4B80-8741-C6F697AAD8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70686"/>
      </p:ext>
    </p:extLst>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9DB2585-04FB-4F0B-B8BD-8D451706EA7E}" type="slidenum">
              <a:rPr lang="en-US"/>
              <a:pPr>
                <a:defRPr/>
              </a:pPr>
              <a:t>‹#›</a:t>
            </a:fld>
            <a:endParaRPr lang="en-US"/>
          </a:p>
        </p:txBody>
      </p:sp>
    </p:spTree>
  </p:cSld>
  <p:clrMapOvr>
    <a:masterClrMapping/>
  </p:clrMapOvr>
  <p:transition xmlns:p14="http://schemas.microsoft.com/office/powerpoint/2010/mai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7815801-3438-4293-919A-06474829F8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8687173"/>
      </p:ext>
    </p:extLst>
  </p:cSld>
  <p:clrMapOvr>
    <a:masterClrMapping/>
  </p:clrMapOvr>
  <p:transition xmlns:p14="http://schemas.microsoft.com/office/powerpoint/2010/mai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9DB2585-04FB-4F0B-B8BD-8D451706EA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3459699"/>
      </p:ext>
    </p:extLst>
  </p:cSld>
  <p:clrMapOvr>
    <a:masterClrMapping/>
  </p:clrMapOvr>
  <p:transition xmlns:p14="http://schemas.microsoft.com/office/powerpoint/2010/mai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36BC89A-3339-4D8A-8754-7F214A1CAD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0455923"/>
      </p:ext>
    </p:extLst>
  </p:cSld>
  <p:clrMapOvr>
    <a:masterClrMapping/>
  </p:clrMapOvr>
  <p:transition xmlns:p14="http://schemas.microsoft.com/office/powerpoint/2010/mai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99B31CD-FBA2-4F8E-A400-74CCBC3A6C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1800139"/>
      </p:ext>
    </p:extLst>
  </p:cSld>
  <p:clrMapOvr>
    <a:masterClrMapping/>
  </p:clrMapOvr>
  <p:transition xmlns:p14="http://schemas.microsoft.com/office/powerpoint/2010/mai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0E8BCF-C677-48A6-B1BC-171EC1CBEE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7028085"/>
      </p:ext>
    </p:extLst>
  </p:cSld>
  <p:clrMapOvr>
    <a:masterClrMapping/>
  </p:clrMapOvr>
  <p:transition xmlns:p14="http://schemas.microsoft.com/office/powerpoint/2010/mai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108557-EADF-40D9-A2A5-ED51253A87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5075276"/>
      </p:ext>
    </p:extLst>
  </p:cSld>
  <p:clrMapOvr>
    <a:masterClrMapping/>
  </p:clrMapOvr>
  <p:transition xmlns:p14="http://schemas.microsoft.com/office/powerpoint/2010/mai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0"/>
            <a:ext cx="2171700" cy="6705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0"/>
            <a:ext cx="6362700" cy="6705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0E38B6-5C1F-4246-8728-6C00CAFD1E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6062571"/>
      </p:ext>
    </p:extLst>
  </p:cSld>
  <p:clrMapOvr>
    <a:masterClrMapping/>
  </p:clrMapOvr>
  <p:transition xmlns:p14="http://schemas.microsoft.com/office/powerpoint/2010/mai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F102E8-1316-4AD9-BF45-5DCECE85EA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9576070"/>
      </p:ext>
    </p:extLst>
  </p:cSld>
  <p:clrMapOvr>
    <a:masterClrMapping/>
  </p:clrMapOvr>
  <p:transition xmlns:p14="http://schemas.microsoft.com/office/powerpoint/2010/mai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7" name="Rectangle 6"/>
          <p:cNvSpPr/>
          <p:nvPr userDrawn="1"/>
        </p:nvSpPr>
        <p:spPr bwMode="auto">
          <a:xfrm>
            <a:off x="0" y="10133"/>
            <a:ext cx="9144000" cy="6858000"/>
          </a:xfrm>
          <a:prstGeom prst="rect">
            <a:avLst/>
          </a:prstGeom>
          <a:solidFill>
            <a:schemeClr val="tx1">
              <a:alpha val="50000"/>
            </a:schemeClr>
          </a:solidFill>
          <a:ln w="38100"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87280D-89E0-47A7-A3FE-7C4091A052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101705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03B58F-2AA5-429B-A1DF-8C04AD0739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9178851"/>
      </p:ext>
    </p:extLst>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36BC89A-3339-4D8A-8754-7F214A1CADA1}" type="slidenum">
              <a:rPr lang="en-US"/>
              <a:pPr>
                <a:defRPr/>
              </a:pPr>
              <a:t>‹#›</a:t>
            </a:fld>
            <a:endParaRPr lang="en-US"/>
          </a:p>
        </p:txBody>
      </p:sp>
    </p:spTree>
  </p:cSld>
  <p:clrMapOvr>
    <a:masterClrMapping/>
  </p:clrMapOvr>
  <p:transition xmlns:p14="http://schemas.microsoft.com/office/powerpoint/2010/mai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143000"/>
            <a:ext cx="42672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2672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5BE5450-72C2-4B80-8741-C6F697AAD8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6203263"/>
      </p:ext>
    </p:extLst>
  </p:cSld>
  <p:clrMapOvr>
    <a:masterClrMapping/>
  </p:clrMapOvr>
  <p:transition xmlns:p14="http://schemas.microsoft.com/office/powerpoint/2010/mai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7815801-3438-4293-919A-06474829F8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881840"/>
      </p:ext>
    </p:extLst>
  </p:cSld>
  <p:clrMapOvr>
    <a:masterClrMapping/>
  </p:clrMapOvr>
  <p:transition xmlns:p14="http://schemas.microsoft.com/office/powerpoint/2010/mai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9DB2585-04FB-4F0B-B8BD-8D451706EA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8557469"/>
      </p:ext>
    </p:extLst>
  </p:cSld>
  <p:clrMapOvr>
    <a:masterClrMapping/>
  </p:clrMapOvr>
  <p:transition xmlns:p14="http://schemas.microsoft.com/office/powerpoint/2010/mai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36BC89A-3339-4D8A-8754-7F214A1CAD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1849077"/>
      </p:ext>
    </p:extLst>
  </p:cSld>
  <p:clrMapOvr>
    <a:masterClrMapping/>
  </p:clrMapOvr>
  <p:transition xmlns:p14="http://schemas.microsoft.com/office/powerpoint/2010/mai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99B31CD-FBA2-4F8E-A400-74CCBC3A6C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0694040"/>
      </p:ext>
    </p:extLst>
  </p:cSld>
  <p:clrMapOvr>
    <a:masterClrMapping/>
  </p:clrMapOvr>
  <p:transition xmlns:p14="http://schemas.microsoft.com/office/powerpoint/2010/mai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0E8BCF-C677-48A6-B1BC-171EC1CBEE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480122"/>
      </p:ext>
    </p:extLst>
  </p:cSld>
  <p:clrMapOvr>
    <a:masterClrMapping/>
  </p:clrMapOvr>
  <p:transition xmlns:p14="http://schemas.microsoft.com/office/powerpoint/2010/mai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108557-EADF-40D9-A2A5-ED51253A87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0006673"/>
      </p:ext>
    </p:extLst>
  </p:cSld>
  <p:clrMapOvr>
    <a:masterClrMapping/>
  </p:clrMapOvr>
  <p:transition xmlns:p14="http://schemas.microsoft.com/office/powerpoint/2010/mai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0"/>
            <a:ext cx="2171700" cy="6705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0"/>
            <a:ext cx="6362700" cy="6705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0E38B6-5C1F-4246-8728-6C00CAFD1E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4511388"/>
      </p:ext>
    </p:extLst>
  </p:cSld>
  <p:clrMapOvr>
    <a:masterClrMapping/>
  </p:clrMapOvr>
  <p:transition xmlns:p14="http://schemas.microsoft.com/office/powerpoint/2010/mai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F102E8-1316-4AD9-BF45-5DCECE85EA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2271721"/>
      </p:ext>
    </p:extLst>
  </p:cSld>
  <p:clrMapOvr>
    <a:masterClrMapping/>
  </p:clrMapOvr>
  <p:transition xmlns:p14="http://schemas.microsoft.com/office/powerpoint/2010/mai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7" name="Rectangle 6"/>
          <p:cNvSpPr/>
          <p:nvPr userDrawn="1"/>
        </p:nvSpPr>
        <p:spPr bwMode="auto">
          <a:xfrm>
            <a:off x="0" y="10133"/>
            <a:ext cx="9144000" cy="6858000"/>
          </a:xfrm>
          <a:prstGeom prst="rect">
            <a:avLst/>
          </a:prstGeom>
          <a:solidFill>
            <a:schemeClr val="tx1">
              <a:alpha val="50000"/>
            </a:schemeClr>
          </a:solidFill>
          <a:ln w="38100"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87280D-89E0-47A7-A3FE-7C4091A052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24773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9B31CD-FBA2-4F8E-A400-74CCBC3A6CA6}" type="slidenum">
              <a:rPr lang="en-US"/>
              <a:pPr>
                <a:defRPr/>
              </a:pPr>
              <a:t>‹#›</a:t>
            </a:fld>
            <a:endParaRPr lang="en-US"/>
          </a:p>
        </p:txBody>
      </p:sp>
    </p:spTree>
  </p:cSld>
  <p:clrMapOvr>
    <a:masterClrMapping/>
  </p:clrMapOvr>
  <p:transition xmlns:p14="http://schemas.microsoft.com/office/powerpoint/2010/mai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03B58F-2AA5-429B-A1DF-8C04AD0739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3738069"/>
      </p:ext>
    </p:extLst>
  </p:cSld>
  <p:clrMapOvr>
    <a:masterClrMapping/>
  </p:clrMapOvr>
  <p:transition xmlns:p14="http://schemas.microsoft.com/office/powerpoint/2010/mai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143000"/>
            <a:ext cx="42672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2672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5BE5450-72C2-4B80-8741-C6F697AAD8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9891223"/>
      </p:ext>
    </p:extLst>
  </p:cSld>
  <p:clrMapOvr>
    <a:masterClrMapping/>
  </p:clrMapOvr>
  <p:transition xmlns:p14="http://schemas.microsoft.com/office/powerpoint/2010/mai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7815801-3438-4293-919A-06474829F8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8122570"/>
      </p:ext>
    </p:extLst>
  </p:cSld>
  <p:clrMapOvr>
    <a:masterClrMapping/>
  </p:clrMapOvr>
  <p:transition xmlns:p14="http://schemas.microsoft.com/office/powerpoint/2010/mai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9DB2585-04FB-4F0B-B8BD-8D451706EA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8769772"/>
      </p:ext>
    </p:extLst>
  </p:cSld>
  <p:clrMapOvr>
    <a:masterClrMapping/>
  </p:clrMapOvr>
  <p:transition xmlns:p14="http://schemas.microsoft.com/office/powerpoint/2010/mai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36BC89A-3339-4D8A-8754-7F214A1CAD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1876328"/>
      </p:ext>
    </p:extLst>
  </p:cSld>
  <p:clrMapOvr>
    <a:masterClrMapping/>
  </p:clrMapOvr>
  <p:transition xmlns:p14="http://schemas.microsoft.com/office/powerpoint/2010/mai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99B31CD-FBA2-4F8E-A400-74CCBC3A6C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7269832"/>
      </p:ext>
    </p:extLst>
  </p:cSld>
  <p:clrMapOvr>
    <a:masterClrMapping/>
  </p:clrMapOvr>
  <p:transition xmlns:p14="http://schemas.microsoft.com/office/powerpoint/2010/mai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0E8BCF-C677-48A6-B1BC-171EC1CBEE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7096510"/>
      </p:ext>
    </p:extLst>
  </p:cSld>
  <p:clrMapOvr>
    <a:masterClrMapping/>
  </p:clrMapOvr>
  <p:transition xmlns:p14="http://schemas.microsoft.com/office/powerpoint/2010/mai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108557-EADF-40D9-A2A5-ED51253A87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709641"/>
      </p:ext>
    </p:extLst>
  </p:cSld>
  <p:clrMapOvr>
    <a:masterClrMapping/>
  </p:clrMapOvr>
  <p:transition xmlns:p14="http://schemas.microsoft.com/office/powerpoint/2010/mai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0"/>
            <a:ext cx="2171700" cy="6705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0"/>
            <a:ext cx="6362700" cy="6705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0E38B6-5C1F-4246-8728-6C00CAFD1E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94895"/>
      </p:ext>
    </p:extLst>
  </p:cSld>
  <p:clrMapOvr>
    <a:masterClrMapping/>
  </p:clrMapOvr>
  <p:transition xmlns:p14="http://schemas.microsoft.com/office/powerpoint/2010/mai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F102E8-1316-4AD9-BF45-5DCECE85EA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984824"/>
      </p:ext>
    </p:extLst>
  </p:cSld>
  <p:clrMapOvr>
    <a:masterClrMapping/>
  </p:clrMapOvr>
  <p:transition xmlns:p14="http://schemas.microsoft.com/office/powerpoint/2010/mai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30E8BCF-C677-48A6-B1BC-171EC1CBEE7C}" type="slidenum">
              <a:rPr lang="en-US"/>
              <a:pPr>
                <a:defRPr/>
              </a:pPr>
              <a:t>‹#›</a:t>
            </a:fld>
            <a:endParaRPr lang="en-US"/>
          </a:p>
        </p:txBody>
      </p:sp>
    </p:spTree>
  </p:cSld>
  <p:clrMapOvr>
    <a:masterClrMapping/>
  </p:clrMapOvr>
  <p:transition xmlns:p14="http://schemas.microsoft.com/office/powerpoint/2010/mai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7" name="Rectangle 6"/>
          <p:cNvSpPr/>
          <p:nvPr userDrawn="1"/>
        </p:nvSpPr>
        <p:spPr bwMode="auto">
          <a:xfrm>
            <a:off x="0" y="10133"/>
            <a:ext cx="9144000" cy="6858000"/>
          </a:xfrm>
          <a:prstGeom prst="rect">
            <a:avLst/>
          </a:prstGeom>
          <a:solidFill>
            <a:schemeClr val="tx1">
              <a:alpha val="50000"/>
            </a:schemeClr>
          </a:solidFill>
          <a:ln w="38100"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87280D-89E0-47A7-A3FE-7C4091A052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631564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03B58F-2AA5-429B-A1DF-8C04AD0739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1202736"/>
      </p:ext>
    </p:extLst>
  </p:cSld>
  <p:clrMapOvr>
    <a:masterClrMapping/>
  </p:clrMapOvr>
  <p:transition xmlns:p14="http://schemas.microsoft.com/office/powerpoint/2010/mai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143000"/>
            <a:ext cx="42672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2672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5BE5450-72C2-4B80-8741-C6F697AAD8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9629397"/>
      </p:ext>
    </p:extLst>
  </p:cSld>
  <p:clrMapOvr>
    <a:masterClrMapping/>
  </p:clrMapOvr>
  <p:transition xmlns:p14="http://schemas.microsoft.com/office/powerpoint/2010/mai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7815801-3438-4293-919A-06474829F8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0363488"/>
      </p:ext>
    </p:extLst>
  </p:cSld>
  <p:clrMapOvr>
    <a:masterClrMapping/>
  </p:clrMapOvr>
  <p:transition xmlns:p14="http://schemas.microsoft.com/office/powerpoint/2010/mai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9DB2585-04FB-4F0B-B8BD-8D451706EA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4077770"/>
      </p:ext>
    </p:extLst>
  </p:cSld>
  <p:clrMapOvr>
    <a:masterClrMapping/>
  </p:clrMapOvr>
  <p:transition xmlns:p14="http://schemas.microsoft.com/office/powerpoint/2010/mai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36BC89A-3339-4D8A-8754-7F214A1CAD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1032597"/>
      </p:ext>
    </p:extLst>
  </p:cSld>
  <p:clrMapOvr>
    <a:masterClrMapping/>
  </p:clrMapOvr>
  <p:transition xmlns:p14="http://schemas.microsoft.com/office/powerpoint/2010/mai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99B31CD-FBA2-4F8E-A400-74CCBC3A6C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2226540"/>
      </p:ext>
    </p:extLst>
  </p:cSld>
  <p:clrMapOvr>
    <a:masterClrMapping/>
  </p:clrMapOvr>
  <p:transition xmlns:p14="http://schemas.microsoft.com/office/powerpoint/2010/mai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0E8BCF-C677-48A6-B1BC-171EC1CBEE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396278"/>
      </p:ext>
    </p:extLst>
  </p:cSld>
  <p:clrMapOvr>
    <a:masterClrMapping/>
  </p:clrMapOvr>
  <p:transition xmlns:p14="http://schemas.microsoft.com/office/powerpoint/2010/mai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108557-EADF-40D9-A2A5-ED51253A87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436272"/>
      </p:ext>
    </p:extLst>
  </p:cSld>
  <p:clrMapOvr>
    <a:masterClrMapping/>
  </p:clrMapOvr>
  <p:transition xmlns:p14="http://schemas.microsoft.com/office/powerpoint/2010/mai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0"/>
            <a:ext cx="2171700" cy="6705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0"/>
            <a:ext cx="6362700" cy="6705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0E38B6-5C1F-4246-8728-6C00CAFD1E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2930366"/>
      </p:ext>
    </p:extLst>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C131E"/>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228600" y="1143000"/>
            <a:ext cx="8686800" cy="556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6CB81D29-95F0-4400-8A75-3A810D9A6AB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3600" b="1">
          <a:solidFill>
            <a:schemeClr val="bg1"/>
          </a:solidFill>
          <a:latin typeface="+mj-lt"/>
          <a:ea typeface="+mj-ea"/>
          <a:cs typeface="+mj-cs"/>
        </a:defRPr>
      </a:lvl1pPr>
      <a:lvl2pPr algn="ctr" rtl="0" eaLnBrk="0" fontAlgn="base" hangingPunct="0">
        <a:spcBef>
          <a:spcPct val="0"/>
        </a:spcBef>
        <a:spcAft>
          <a:spcPct val="0"/>
        </a:spcAft>
        <a:defRPr sz="3600" b="1">
          <a:solidFill>
            <a:schemeClr val="bg1"/>
          </a:solidFill>
          <a:latin typeface="Tahoma" pitchFamily="34" charset="0"/>
        </a:defRPr>
      </a:lvl2pPr>
      <a:lvl3pPr algn="ctr" rtl="0" eaLnBrk="0" fontAlgn="base" hangingPunct="0">
        <a:spcBef>
          <a:spcPct val="0"/>
        </a:spcBef>
        <a:spcAft>
          <a:spcPct val="0"/>
        </a:spcAft>
        <a:defRPr sz="3600" b="1">
          <a:solidFill>
            <a:schemeClr val="bg1"/>
          </a:solidFill>
          <a:latin typeface="Tahoma" pitchFamily="34" charset="0"/>
        </a:defRPr>
      </a:lvl3pPr>
      <a:lvl4pPr algn="ctr" rtl="0" eaLnBrk="0" fontAlgn="base" hangingPunct="0">
        <a:spcBef>
          <a:spcPct val="0"/>
        </a:spcBef>
        <a:spcAft>
          <a:spcPct val="0"/>
        </a:spcAft>
        <a:defRPr sz="3600" b="1">
          <a:solidFill>
            <a:schemeClr val="bg1"/>
          </a:solidFill>
          <a:latin typeface="Tahoma" pitchFamily="34" charset="0"/>
        </a:defRPr>
      </a:lvl4pPr>
      <a:lvl5pPr algn="ctr" rtl="0" eaLnBrk="0" fontAlgn="base" hangingPunct="0">
        <a:spcBef>
          <a:spcPct val="0"/>
        </a:spcBef>
        <a:spcAft>
          <a:spcPct val="0"/>
        </a:spcAft>
        <a:defRPr sz="3600" b="1">
          <a:solidFill>
            <a:schemeClr val="bg1"/>
          </a:solidFill>
          <a:latin typeface="Tahoma" pitchFamily="34" charset="0"/>
        </a:defRPr>
      </a:lvl5pPr>
      <a:lvl6pPr marL="457200" algn="ctr" rtl="0" fontAlgn="base">
        <a:spcBef>
          <a:spcPct val="0"/>
        </a:spcBef>
        <a:spcAft>
          <a:spcPct val="0"/>
        </a:spcAft>
        <a:defRPr sz="3600" b="1">
          <a:solidFill>
            <a:schemeClr val="bg1"/>
          </a:solidFill>
          <a:latin typeface="Tahoma" pitchFamily="34" charset="0"/>
        </a:defRPr>
      </a:lvl6pPr>
      <a:lvl7pPr marL="914400" algn="ctr" rtl="0" fontAlgn="base">
        <a:spcBef>
          <a:spcPct val="0"/>
        </a:spcBef>
        <a:spcAft>
          <a:spcPct val="0"/>
        </a:spcAft>
        <a:defRPr sz="3600" b="1">
          <a:solidFill>
            <a:schemeClr val="bg1"/>
          </a:solidFill>
          <a:latin typeface="Tahoma" pitchFamily="34" charset="0"/>
        </a:defRPr>
      </a:lvl7pPr>
      <a:lvl8pPr marL="1371600" algn="ctr" rtl="0" fontAlgn="base">
        <a:spcBef>
          <a:spcPct val="0"/>
        </a:spcBef>
        <a:spcAft>
          <a:spcPct val="0"/>
        </a:spcAft>
        <a:defRPr sz="3600" b="1">
          <a:solidFill>
            <a:schemeClr val="bg1"/>
          </a:solidFill>
          <a:latin typeface="Tahoma" pitchFamily="34" charset="0"/>
        </a:defRPr>
      </a:lvl8pPr>
      <a:lvl9pPr marL="1828800" algn="ctr" rtl="0" fontAlgn="base">
        <a:spcBef>
          <a:spcPct val="0"/>
        </a:spcBef>
        <a:spcAft>
          <a:spcPct val="0"/>
        </a:spcAft>
        <a:defRPr sz="3600" b="1">
          <a:solidFill>
            <a:schemeClr val="bg1"/>
          </a:solidFill>
          <a:latin typeface="Tahoma" pitchFamily="34" charset="0"/>
        </a:defRPr>
      </a:lvl9pPr>
    </p:titleStyle>
    <p:body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C131E"/>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228600" y="1143000"/>
            <a:ext cx="8686800" cy="556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6CB81D29-95F0-4400-8A75-3A810D9A6A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5836804"/>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3600" b="1">
          <a:solidFill>
            <a:schemeClr val="bg1"/>
          </a:solidFill>
          <a:latin typeface="+mj-lt"/>
          <a:ea typeface="+mj-ea"/>
          <a:cs typeface="+mj-cs"/>
        </a:defRPr>
      </a:lvl1pPr>
      <a:lvl2pPr algn="ctr" rtl="0" eaLnBrk="0" fontAlgn="base" hangingPunct="0">
        <a:spcBef>
          <a:spcPct val="0"/>
        </a:spcBef>
        <a:spcAft>
          <a:spcPct val="0"/>
        </a:spcAft>
        <a:defRPr sz="3600" b="1">
          <a:solidFill>
            <a:schemeClr val="bg1"/>
          </a:solidFill>
          <a:latin typeface="Tahoma" pitchFamily="34" charset="0"/>
        </a:defRPr>
      </a:lvl2pPr>
      <a:lvl3pPr algn="ctr" rtl="0" eaLnBrk="0" fontAlgn="base" hangingPunct="0">
        <a:spcBef>
          <a:spcPct val="0"/>
        </a:spcBef>
        <a:spcAft>
          <a:spcPct val="0"/>
        </a:spcAft>
        <a:defRPr sz="3600" b="1">
          <a:solidFill>
            <a:schemeClr val="bg1"/>
          </a:solidFill>
          <a:latin typeface="Tahoma" pitchFamily="34" charset="0"/>
        </a:defRPr>
      </a:lvl3pPr>
      <a:lvl4pPr algn="ctr" rtl="0" eaLnBrk="0" fontAlgn="base" hangingPunct="0">
        <a:spcBef>
          <a:spcPct val="0"/>
        </a:spcBef>
        <a:spcAft>
          <a:spcPct val="0"/>
        </a:spcAft>
        <a:defRPr sz="3600" b="1">
          <a:solidFill>
            <a:schemeClr val="bg1"/>
          </a:solidFill>
          <a:latin typeface="Tahoma" pitchFamily="34" charset="0"/>
        </a:defRPr>
      </a:lvl4pPr>
      <a:lvl5pPr algn="ctr" rtl="0" eaLnBrk="0" fontAlgn="base" hangingPunct="0">
        <a:spcBef>
          <a:spcPct val="0"/>
        </a:spcBef>
        <a:spcAft>
          <a:spcPct val="0"/>
        </a:spcAft>
        <a:defRPr sz="3600" b="1">
          <a:solidFill>
            <a:schemeClr val="bg1"/>
          </a:solidFill>
          <a:latin typeface="Tahoma" pitchFamily="34" charset="0"/>
        </a:defRPr>
      </a:lvl5pPr>
      <a:lvl6pPr marL="457200" algn="ctr" rtl="0" fontAlgn="base">
        <a:spcBef>
          <a:spcPct val="0"/>
        </a:spcBef>
        <a:spcAft>
          <a:spcPct val="0"/>
        </a:spcAft>
        <a:defRPr sz="3600" b="1">
          <a:solidFill>
            <a:schemeClr val="bg1"/>
          </a:solidFill>
          <a:latin typeface="Tahoma" pitchFamily="34" charset="0"/>
        </a:defRPr>
      </a:lvl6pPr>
      <a:lvl7pPr marL="914400" algn="ctr" rtl="0" fontAlgn="base">
        <a:spcBef>
          <a:spcPct val="0"/>
        </a:spcBef>
        <a:spcAft>
          <a:spcPct val="0"/>
        </a:spcAft>
        <a:defRPr sz="3600" b="1">
          <a:solidFill>
            <a:schemeClr val="bg1"/>
          </a:solidFill>
          <a:latin typeface="Tahoma" pitchFamily="34" charset="0"/>
        </a:defRPr>
      </a:lvl7pPr>
      <a:lvl8pPr marL="1371600" algn="ctr" rtl="0" fontAlgn="base">
        <a:spcBef>
          <a:spcPct val="0"/>
        </a:spcBef>
        <a:spcAft>
          <a:spcPct val="0"/>
        </a:spcAft>
        <a:defRPr sz="3600" b="1">
          <a:solidFill>
            <a:schemeClr val="bg1"/>
          </a:solidFill>
          <a:latin typeface="Tahoma" pitchFamily="34" charset="0"/>
        </a:defRPr>
      </a:lvl8pPr>
      <a:lvl9pPr marL="1828800" algn="ctr" rtl="0" fontAlgn="base">
        <a:spcBef>
          <a:spcPct val="0"/>
        </a:spcBef>
        <a:spcAft>
          <a:spcPct val="0"/>
        </a:spcAft>
        <a:defRPr sz="3600" b="1">
          <a:solidFill>
            <a:schemeClr val="bg1"/>
          </a:solidFill>
          <a:latin typeface="Tahoma" pitchFamily="34" charset="0"/>
        </a:defRPr>
      </a:lvl9pPr>
    </p:titleStyle>
    <p:body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C131E"/>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228600" y="1143000"/>
            <a:ext cx="8686800" cy="556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6CB81D29-95F0-4400-8A75-3A810D9A6A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5836804"/>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3600" b="1">
          <a:solidFill>
            <a:schemeClr val="bg1"/>
          </a:solidFill>
          <a:latin typeface="+mj-lt"/>
          <a:ea typeface="+mj-ea"/>
          <a:cs typeface="+mj-cs"/>
        </a:defRPr>
      </a:lvl1pPr>
      <a:lvl2pPr algn="ctr" rtl="0" eaLnBrk="0" fontAlgn="base" hangingPunct="0">
        <a:spcBef>
          <a:spcPct val="0"/>
        </a:spcBef>
        <a:spcAft>
          <a:spcPct val="0"/>
        </a:spcAft>
        <a:defRPr sz="3600" b="1">
          <a:solidFill>
            <a:schemeClr val="bg1"/>
          </a:solidFill>
          <a:latin typeface="Tahoma" pitchFamily="34" charset="0"/>
        </a:defRPr>
      </a:lvl2pPr>
      <a:lvl3pPr algn="ctr" rtl="0" eaLnBrk="0" fontAlgn="base" hangingPunct="0">
        <a:spcBef>
          <a:spcPct val="0"/>
        </a:spcBef>
        <a:spcAft>
          <a:spcPct val="0"/>
        </a:spcAft>
        <a:defRPr sz="3600" b="1">
          <a:solidFill>
            <a:schemeClr val="bg1"/>
          </a:solidFill>
          <a:latin typeface="Tahoma" pitchFamily="34" charset="0"/>
        </a:defRPr>
      </a:lvl3pPr>
      <a:lvl4pPr algn="ctr" rtl="0" eaLnBrk="0" fontAlgn="base" hangingPunct="0">
        <a:spcBef>
          <a:spcPct val="0"/>
        </a:spcBef>
        <a:spcAft>
          <a:spcPct val="0"/>
        </a:spcAft>
        <a:defRPr sz="3600" b="1">
          <a:solidFill>
            <a:schemeClr val="bg1"/>
          </a:solidFill>
          <a:latin typeface="Tahoma" pitchFamily="34" charset="0"/>
        </a:defRPr>
      </a:lvl4pPr>
      <a:lvl5pPr algn="ctr" rtl="0" eaLnBrk="0" fontAlgn="base" hangingPunct="0">
        <a:spcBef>
          <a:spcPct val="0"/>
        </a:spcBef>
        <a:spcAft>
          <a:spcPct val="0"/>
        </a:spcAft>
        <a:defRPr sz="3600" b="1">
          <a:solidFill>
            <a:schemeClr val="bg1"/>
          </a:solidFill>
          <a:latin typeface="Tahoma" pitchFamily="34" charset="0"/>
        </a:defRPr>
      </a:lvl5pPr>
      <a:lvl6pPr marL="457200" algn="ctr" rtl="0" fontAlgn="base">
        <a:spcBef>
          <a:spcPct val="0"/>
        </a:spcBef>
        <a:spcAft>
          <a:spcPct val="0"/>
        </a:spcAft>
        <a:defRPr sz="3600" b="1">
          <a:solidFill>
            <a:schemeClr val="bg1"/>
          </a:solidFill>
          <a:latin typeface="Tahoma" pitchFamily="34" charset="0"/>
        </a:defRPr>
      </a:lvl6pPr>
      <a:lvl7pPr marL="914400" algn="ctr" rtl="0" fontAlgn="base">
        <a:spcBef>
          <a:spcPct val="0"/>
        </a:spcBef>
        <a:spcAft>
          <a:spcPct val="0"/>
        </a:spcAft>
        <a:defRPr sz="3600" b="1">
          <a:solidFill>
            <a:schemeClr val="bg1"/>
          </a:solidFill>
          <a:latin typeface="Tahoma" pitchFamily="34" charset="0"/>
        </a:defRPr>
      </a:lvl7pPr>
      <a:lvl8pPr marL="1371600" algn="ctr" rtl="0" fontAlgn="base">
        <a:spcBef>
          <a:spcPct val="0"/>
        </a:spcBef>
        <a:spcAft>
          <a:spcPct val="0"/>
        </a:spcAft>
        <a:defRPr sz="3600" b="1">
          <a:solidFill>
            <a:schemeClr val="bg1"/>
          </a:solidFill>
          <a:latin typeface="Tahoma" pitchFamily="34" charset="0"/>
        </a:defRPr>
      </a:lvl8pPr>
      <a:lvl9pPr marL="1828800" algn="ctr" rtl="0" fontAlgn="base">
        <a:spcBef>
          <a:spcPct val="0"/>
        </a:spcBef>
        <a:spcAft>
          <a:spcPct val="0"/>
        </a:spcAft>
        <a:defRPr sz="3600" b="1">
          <a:solidFill>
            <a:schemeClr val="bg1"/>
          </a:solidFill>
          <a:latin typeface="Tahoma" pitchFamily="34" charset="0"/>
        </a:defRPr>
      </a:lvl9pPr>
    </p:titleStyle>
    <p:body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0C131E"/>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228600" y="1143000"/>
            <a:ext cx="8686800" cy="556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6CB81D29-95F0-4400-8A75-3A810D9A6A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829942"/>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3600" b="1">
          <a:solidFill>
            <a:schemeClr val="bg1"/>
          </a:solidFill>
          <a:latin typeface="+mj-lt"/>
          <a:ea typeface="+mj-ea"/>
          <a:cs typeface="+mj-cs"/>
        </a:defRPr>
      </a:lvl1pPr>
      <a:lvl2pPr algn="ctr" rtl="0" eaLnBrk="0" fontAlgn="base" hangingPunct="0">
        <a:spcBef>
          <a:spcPct val="0"/>
        </a:spcBef>
        <a:spcAft>
          <a:spcPct val="0"/>
        </a:spcAft>
        <a:defRPr sz="3600" b="1">
          <a:solidFill>
            <a:schemeClr val="bg1"/>
          </a:solidFill>
          <a:latin typeface="Tahoma" pitchFamily="34" charset="0"/>
        </a:defRPr>
      </a:lvl2pPr>
      <a:lvl3pPr algn="ctr" rtl="0" eaLnBrk="0" fontAlgn="base" hangingPunct="0">
        <a:spcBef>
          <a:spcPct val="0"/>
        </a:spcBef>
        <a:spcAft>
          <a:spcPct val="0"/>
        </a:spcAft>
        <a:defRPr sz="3600" b="1">
          <a:solidFill>
            <a:schemeClr val="bg1"/>
          </a:solidFill>
          <a:latin typeface="Tahoma" pitchFamily="34" charset="0"/>
        </a:defRPr>
      </a:lvl3pPr>
      <a:lvl4pPr algn="ctr" rtl="0" eaLnBrk="0" fontAlgn="base" hangingPunct="0">
        <a:spcBef>
          <a:spcPct val="0"/>
        </a:spcBef>
        <a:spcAft>
          <a:spcPct val="0"/>
        </a:spcAft>
        <a:defRPr sz="3600" b="1">
          <a:solidFill>
            <a:schemeClr val="bg1"/>
          </a:solidFill>
          <a:latin typeface="Tahoma" pitchFamily="34" charset="0"/>
        </a:defRPr>
      </a:lvl4pPr>
      <a:lvl5pPr algn="ctr" rtl="0" eaLnBrk="0" fontAlgn="base" hangingPunct="0">
        <a:spcBef>
          <a:spcPct val="0"/>
        </a:spcBef>
        <a:spcAft>
          <a:spcPct val="0"/>
        </a:spcAft>
        <a:defRPr sz="3600" b="1">
          <a:solidFill>
            <a:schemeClr val="bg1"/>
          </a:solidFill>
          <a:latin typeface="Tahoma" pitchFamily="34" charset="0"/>
        </a:defRPr>
      </a:lvl5pPr>
      <a:lvl6pPr marL="457200" algn="ctr" rtl="0" fontAlgn="base">
        <a:spcBef>
          <a:spcPct val="0"/>
        </a:spcBef>
        <a:spcAft>
          <a:spcPct val="0"/>
        </a:spcAft>
        <a:defRPr sz="3600" b="1">
          <a:solidFill>
            <a:schemeClr val="bg1"/>
          </a:solidFill>
          <a:latin typeface="Tahoma" pitchFamily="34" charset="0"/>
        </a:defRPr>
      </a:lvl6pPr>
      <a:lvl7pPr marL="914400" algn="ctr" rtl="0" fontAlgn="base">
        <a:spcBef>
          <a:spcPct val="0"/>
        </a:spcBef>
        <a:spcAft>
          <a:spcPct val="0"/>
        </a:spcAft>
        <a:defRPr sz="3600" b="1">
          <a:solidFill>
            <a:schemeClr val="bg1"/>
          </a:solidFill>
          <a:latin typeface="Tahoma" pitchFamily="34" charset="0"/>
        </a:defRPr>
      </a:lvl7pPr>
      <a:lvl8pPr marL="1371600" algn="ctr" rtl="0" fontAlgn="base">
        <a:spcBef>
          <a:spcPct val="0"/>
        </a:spcBef>
        <a:spcAft>
          <a:spcPct val="0"/>
        </a:spcAft>
        <a:defRPr sz="3600" b="1">
          <a:solidFill>
            <a:schemeClr val="bg1"/>
          </a:solidFill>
          <a:latin typeface="Tahoma" pitchFamily="34" charset="0"/>
        </a:defRPr>
      </a:lvl8pPr>
      <a:lvl9pPr marL="1828800" algn="ctr" rtl="0" fontAlgn="base">
        <a:spcBef>
          <a:spcPct val="0"/>
        </a:spcBef>
        <a:spcAft>
          <a:spcPct val="0"/>
        </a:spcAft>
        <a:defRPr sz="3600" b="1">
          <a:solidFill>
            <a:schemeClr val="bg1"/>
          </a:solidFill>
          <a:latin typeface="Tahoma" pitchFamily="34" charset="0"/>
        </a:defRPr>
      </a:lvl9pPr>
    </p:titleStyle>
    <p:body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C131E"/>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228600" y="1143000"/>
            <a:ext cx="8686800" cy="556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6CB81D29-95F0-4400-8A75-3A810D9A6A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71648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3600" b="1">
          <a:solidFill>
            <a:schemeClr val="bg1"/>
          </a:solidFill>
          <a:latin typeface="+mj-lt"/>
          <a:ea typeface="+mj-ea"/>
          <a:cs typeface="+mj-cs"/>
        </a:defRPr>
      </a:lvl1pPr>
      <a:lvl2pPr algn="ctr" rtl="0" eaLnBrk="0" fontAlgn="base" hangingPunct="0">
        <a:spcBef>
          <a:spcPct val="0"/>
        </a:spcBef>
        <a:spcAft>
          <a:spcPct val="0"/>
        </a:spcAft>
        <a:defRPr sz="3600" b="1">
          <a:solidFill>
            <a:schemeClr val="bg1"/>
          </a:solidFill>
          <a:latin typeface="Tahoma" pitchFamily="34" charset="0"/>
        </a:defRPr>
      </a:lvl2pPr>
      <a:lvl3pPr algn="ctr" rtl="0" eaLnBrk="0" fontAlgn="base" hangingPunct="0">
        <a:spcBef>
          <a:spcPct val="0"/>
        </a:spcBef>
        <a:spcAft>
          <a:spcPct val="0"/>
        </a:spcAft>
        <a:defRPr sz="3600" b="1">
          <a:solidFill>
            <a:schemeClr val="bg1"/>
          </a:solidFill>
          <a:latin typeface="Tahoma" pitchFamily="34" charset="0"/>
        </a:defRPr>
      </a:lvl3pPr>
      <a:lvl4pPr algn="ctr" rtl="0" eaLnBrk="0" fontAlgn="base" hangingPunct="0">
        <a:spcBef>
          <a:spcPct val="0"/>
        </a:spcBef>
        <a:spcAft>
          <a:spcPct val="0"/>
        </a:spcAft>
        <a:defRPr sz="3600" b="1">
          <a:solidFill>
            <a:schemeClr val="bg1"/>
          </a:solidFill>
          <a:latin typeface="Tahoma" pitchFamily="34" charset="0"/>
        </a:defRPr>
      </a:lvl4pPr>
      <a:lvl5pPr algn="ctr" rtl="0" eaLnBrk="0" fontAlgn="base" hangingPunct="0">
        <a:spcBef>
          <a:spcPct val="0"/>
        </a:spcBef>
        <a:spcAft>
          <a:spcPct val="0"/>
        </a:spcAft>
        <a:defRPr sz="3600" b="1">
          <a:solidFill>
            <a:schemeClr val="bg1"/>
          </a:solidFill>
          <a:latin typeface="Tahoma" pitchFamily="34" charset="0"/>
        </a:defRPr>
      </a:lvl5pPr>
      <a:lvl6pPr marL="457200" algn="ctr" rtl="0" fontAlgn="base">
        <a:spcBef>
          <a:spcPct val="0"/>
        </a:spcBef>
        <a:spcAft>
          <a:spcPct val="0"/>
        </a:spcAft>
        <a:defRPr sz="3600" b="1">
          <a:solidFill>
            <a:schemeClr val="bg1"/>
          </a:solidFill>
          <a:latin typeface="Tahoma" pitchFamily="34" charset="0"/>
        </a:defRPr>
      </a:lvl6pPr>
      <a:lvl7pPr marL="914400" algn="ctr" rtl="0" fontAlgn="base">
        <a:spcBef>
          <a:spcPct val="0"/>
        </a:spcBef>
        <a:spcAft>
          <a:spcPct val="0"/>
        </a:spcAft>
        <a:defRPr sz="3600" b="1">
          <a:solidFill>
            <a:schemeClr val="bg1"/>
          </a:solidFill>
          <a:latin typeface="Tahoma" pitchFamily="34" charset="0"/>
        </a:defRPr>
      </a:lvl7pPr>
      <a:lvl8pPr marL="1371600" algn="ctr" rtl="0" fontAlgn="base">
        <a:spcBef>
          <a:spcPct val="0"/>
        </a:spcBef>
        <a:spcAft>
          <a:spcPct val="0"/>
        </a:spcAft>
        <a:defRPr sz="3600" b="1">
          <a:solidFill>
            <a:schemeClr val="bg1"/>
          </a:solidFill>
          <a:latin typeface="Tahoma" pitchFamily="34" charset="0"/>
        </a:defRPr>
      </a:lvl8pPr>
      <a:lvl9pPr marL="1828800" algn="ctr" rtl="0" fontAlgn="base">
        <a:spcBef>
          <a:spcPct val="0"/>
        </a:spcBef>
        <a:spcAft>
          <a:spcPct val="0"/>
        </a:spcAft>
        <a:defRPr sz="3600" b="1">
          <a:solidFill>
            <a:schemeClr val="bg1"/>
          </a:solidFill>
          <a:latin typeface="Tahoma" pitchFamily="34" charset="0"/>
        </a:defRPr>
      </a:lvl9pPr>
    </p:titleStyle>
    <p:body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C131E"/>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228600" y="1143000"/>
            <a:ext cx="8686800" cy="556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6CB81D29-95F0-4400-8A75-3A810D9A6A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0361890"/>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3600" b="1">
          <a:solidFill>
            <a:schemeClr val="bg1"/>
          </a:solidFill>
          <a:latin typeface="+mj-lt"/>
          <a:ea typeface="+mj-ea"/>
          <a:cs typeface="+mj-cs"/>
        </a:defRPr>
      </a:lvl1pPr>
      <a:lvl2pPr algn="ctr" rtl="0" eaLnBrk="0" fontAlgn="base" hangingPunct="0">
        <a:spcBef>
          <a:spcPct val="0"/>
        </a:spcBef>
        <a:spcAft>
          <a:spcPct val="0"/>
        </a:spcAft>
        <a:defRPr sz="3600" b="1">
          <a:solidFill>
            <a:schemeClr val="bg1"/>
          </a:solidFill>
          <a:latin typeface="Tahoma" pitchFamily="34" charset="0"/>
        </a:defRPr>
      </a:lvl2pPr>
      <a:lvl3pPr algn="ctr" rtl="0" eaLnBrk="0" fontAlgn="base" hangingPunct="0">
        <a:spcBef>
          <a:spcPct val="0"/>
        </a:spcBef>
        <a:spcAft>
          <a:spcPct val="0"/>
        </a:spcAft>
        <a:defRPr sz="3600" b="1">
          <a:solidFill>
            <a:schemeClr val="bg1"/>
          </a:solidFill>
          <a:latin typeface="Tahoma" pitchFamily="34" charset="0"/>
        </a:defRPr>
      </a:lvl3pPr>
      <a:lvl4pPr algn="ctr" rtl="0" eaLnBrk="0" fontAlgn="base" hangingPunct="0">
        <a:spcBef>
          <a:spcPct val="0"/>
        </a:spcBef>
        <a:spcAft>
          <a:spcPct val="0"/>
        </a:spcAft>
        <a:defRPr sz="3600" b="1">
          <a:solidFill>
            <a:schemeClr val="bg1"/>
          </a:solidFill>
          <a:latin typeface="Tahoma" pitchFamily="34" charset="0"/>
        </a:defRPr>
      </a:lvl4pPr>
      <a:lvl5pPr algn="ctr" rtl="0" eaLnBrk="0" fontAlgn="base" hangingPunct="0">
        <a:spcBef>
          <a:spcPct val="0"/>
        </a:spcBef>
        <a:spcAft>
          <a:spcPct val="0"/>
        </a:spcAft>
        <a:defRPr sz="3600" b="1">
          <a:solidFill>
            <a:schemeClr val="bg1"/>
          </a:solidFill>
          <a:latin typeface="Tahoma" pitchFamily="34" charset="0"/>
        </a:defRPr>
      </a:lvl5pPr>
      <a:lvl6pPr marL="457200" algn="ctr" rtl="0" fontAlgn="base">
        <a:spcBef>
          <a:spcPct val="0"/>
        </a:spcBef>
        <a:spcAft>
          <a:spcPct val="0"/>
        </a:spcAft>
        <a:defRPr sz="3600" b="1">
          <a:solidFill>
            <a:schemeClr val="bg1"/>
          </a:solidFill>
          <a:latin typeface="Tahoma" pitchFamily="34" charset="0"/>
        </a:defRPr>
      </a:lvl6pPr>
      <a:lvl7pPr marL="914400" algn="ctr" rtl="0" fontAlgn="base">
        <a:spcBef>
          <a:spcPct val="0"/>
        </a:spcBef>
        <a:spcAft>
          <a:spcPct val="0"/>
        </a:spcAft>
        <a:defRPr sz="3600" b="1">
          <a:solidFill>
            <a:schemeClr val="bg1"/>
          </a:solidFill>
          <a:latin typeface="Tahoma" pitchFamily="34" charset="0"/>
        </a:defRPr>
      </a:lvl7pPr>
      <a:lvl8pPr marL="1371600" algn="ctr" rtl="0" fontAlgn="base">
        <a:spcBef>
          <a:spcPct val="0"/>
        </a:spcBef>
        <a:spcAft>
          <a:spcPct val="0"/>
        </a:spcAft>
        <a:defRPr sz="3600" b="1">
          <a:solidFill>
            <a:schemeClr val="bg1"/>
          </a:solidFill>
          <a:latin typeface="Tahoma" pitchFamily="34" charset="0"/>
        </a:defRPr>
      </a:lvl8pPr>
      <a:lvl9pPr marL="1828800" algn="ctr" rtl="0" fontAlgn="base">
        <a:spcBef>
          <a:spcPct val="0"/>
        </a:spcBef>
        <a:spcAft>
          <a:spcPct val="0"/>
        </a:spcAft>
        <a:defRPr sz="3600" b="1">
          <a:solidFill>
            <a:schemeClr val="bg1"/>
          </a:solidFill>
          <a:latin typeface="Tahoma" pitchFamily="34" charset="0"/>
        </a:defRPr>
      </a:lvl9pPr>
    </p:titleStyle>
    <p:body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C131E"/>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228600" y="1143000"/>
            <a:ext cx="8686800" cy="556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6CB81D29-95F0-4400-8A75-3A810D9A6A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0611163"/>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3600" b="1">
          <a:solidFill>
            <a:schemeClr val="bg1"/>
          </a:solidFill>
          <a:latin typeface="+mj-lt"/>
          <a:ea typeface="+mj-ea"/>
          <a:cs typeface="+mj-cs"/>
        </a:defRPr>
      </a:lvl1pPr>
      <a:lvl2pPr algn="ctr" rtl="0" eaLnBrk="0" fontAlgn="base" hangingPunct="0">
        <a:spcBef>
          <a:spcPct val="0"/>
        </a:spcBef>
        <a:spcAft>
          <a:spcPct val="0"/>
        </a:spcAft>
        <a:defRPr sz="3600" b="1">
          <a:solidFill>
            <a:schemeClr val="bg1"/>
          </a:solidFill>
          <a:latin typeface="Tahoma" pitchFamily="34" charset="0"/>
        </a:defRPr>
      </a:lvl2pPr>
      <a:lvl3pPr algn="ctr" rtl="0" eaLnBrk="0" fontAlgn="base" hangingPunct="0">
        <a:spcBef>
          <a:spcPct val="0"/>
        </a:spcBef>
        <a:spcAft>
          <a:spcPct val="0"/>
        </a:spcAft>
        <a:defRPr sz="3600" b="1">
          <a:solidFill>
            <a:schemeClr val="bg1"/>
          </a:solidFill>
          <a:latin typeface="Tahoma" pitchFamily="34" charset="0"/>
        </a:defRPr>
      </a:lvl3pPr>
      <a:lvl4pPr algn="ctr" rtl="0" eaLnBrk="0" fontAlgn="base" hangingPunct="0">
        <a:spcBef>
          <a:spcPct val="0"/>
        </a:spcBef>
        <a:spcAft>
          <a:spcPct val="0"/>
        </a:spcAft>
        <a:defRPr sz="3600" b="1">
          <a:solidFill>
            <a:schemeClr val="bg1"/>
          </a:solidFill>
          <a:latin typeface="Tahoma" pitchFamily="34" charset="0"/>
        </a:defRPr>
      </a:lvl4pPr>
      <a:lvl5pPr algn="ctr" rtl="0" eaLnBrk="0" fontAlgn="base" hangingPunct="0">
        <a:spcBef>
          <a:spcPct val="0"/>
        </a:spcBef>
        <a:spcAft>
          <a:spcPct val="0"/>
        </a:spcAft>
        <a:defRPr sz="3600" b="1">
          <a:solidFill>
            <a:schemeClr val="bg1"/>
          </a:solidFill>
          <a:latin typeface="Tahoma" pitchFamily="34" charset="0"/>
        </a:defRPr>
      </a:lvl5pPr>
      <a:lvl6pPr marL="457200" algn="ctr" rtl="0" fontAlgn="base">
        <a:spcBef>
          <a:spcPct val="0"/>
        </a:spcBef>
        <a:spcAft>
          <a:spcPct val="0"/>
        </a:spcAft>
        <a:defRPr sz="3600" b="1">
          <a:solidFill>
            <a:schemeClr val="bg1"/>
          </a:solidFill>
          <a:latin typeface="Tahoma" pitchFamily="34" charset="0"/>
        </a:defRPr>
      </a:lvl6pPr>
      <a:lvl7pPr marL="914400" algn="ctr" rtl="0" fontAlgn="base">
        <a:spcBef>
          <a:spcPct val="0"/>
        </a:spcBef>
        <a:spcAft>
          <a:spcPct val="0"/>
        </a:spcAft>
        <a:defRPr sz="3600" b="1">
          <a:solidFill>
            <a:schemeClr val="bg1"/>
          </a:solidFill>
          <a:latin typeface="Tahoma" pitchFamily="34" charset="0"/>
        </a:defRPr>
      </a:lvl7pPr>
      <a:lvl8pPr marL="1371600" algn="ctr" rtl="0" fontAlgn="base">
        <a:spcBef>
          <a:spcPct val="0"/>
        </a:spcBef>
        <a:spcAft>
          <a:spcPct val="0"/>
        </a:spcAft>
        <a:defRPr sz="3600" b="1">
          <a:solidFill>
            <a:schemeClr val="bg1"/>
          </a:solidFill>
          <a:latin typeface="Tahoma" pitchFamily="34" charset="0"/>
        </a:defRPr>
      </a:lvl8pPr>
      <a:lvl9pPr marL="1828800" algn="ctr" rtl="0" fontAlgn="base">
        <a:spcBef>
          <a:spcPct val="0"/>
        </a:spcBef>
        <a:spcAft>
          <a:spcPct val="0"/>
        </a:spcAft>
        <a:defRPr sz="3600" b="1">
          <a:solidFill>
            <a:schemeClr val="bg1"/>
          </a:solidFill>
          <a:latin typeface="Tahoma" pitchFamily="34" charset="0"/>
        </a:defRPr>
      </a:lvl9pPr>
    </p:titleStyle>
    <p:body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C131E"/>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228600" y="1143000"/>
            <a:ext cx="8686800" cy="556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6CB81D29-95F0-4400-8A75-3A810D9A6A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0798746"/>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3600" b="1">
          <a:solidFill>
            <a:schemeClr val="bg1"/>
          </a:solidFill>
          <a:latin typeface="+mj-lt"/>
          <a:ea typeface="+mj-ea"/>
          <a:cs typeface="+mj-cs"/>
        </a:defRPr>
      </a:lvl1pPr>
      <a:lvl2pPr algn="ctr" rtl="0" eaLnBrk="0" fontAlgn="base" hangingPunct="0">
        <a:spcBef>
          <a:spcPct val="0"/>
        </a:spcBef>
        <a:spcAft>
          <a:spcPct val="0"/>
        </a:spcAft>
        <a:defRPr sz="3600" b="1">
          <a:solidFill>
            <a:schemeClr val="bg1"/>
          </a:solidFill>
          <a:latin typeface="Tahoma" pitchFamily="34" charset="0"/>
        </a:defRPr>
      </a:lvl2pPr>
      <a:lvl3pPr algn="ctr" rtl="0" eaLnBrk="0" fontAlgn="base" hangingPunct="0">
        <a:spcBef>
          <a:spcPct val="0"/>
        </a:spcBef>
        <a:spcAft>
          <a:spcPct val="0"/>
        </a:spcAft>
        <a:defRPr sz="3600" b="1">
          <a:solidFill>
            <a:schemeClr val="bg1"/>
          </a:solidFill>
          <a:latin typeface="Tahoma" pitchFamily="34" charset="0"/>
        </a:defRPr>
      </a:lvl3pPr>
      <a:lvl4pPr algn="ctr" rtl="0" eaLnBrk="0" fontAlgn="base" hangingPunct="0">
        <a:spcBef>
          <a:spcPct val="0"/>
        </a:spcBef>
        <a:spcAft>
          <a:spcPct val="0"/>
        </a:spcAft>
        <a:defRPr sz="3600" b="1">
          <a:solidFill>
            <a:schemeClr val="bg1"/>
          </a:solidFill>
          <a:latin typeface="Tahoma" pitchFamily="34" charset="0"/>
        </a:defRPr>
      </a:lvl4pPr>
      <a:lvl5pPr algn="ctr" rtl="0" eaLnBrk="0" fontAlgn="base" hangingPunct="0">
        <a:spcBef>
          <a:spcPct val="0"/>
        </a:spcBef>
        <a:spcAft>
          <a:spcPct val="0"/>
        </a:spcAft>
        <a:defRPr sz="3600" b="1">
          <a:solidFill>
            <a:schemeClr val="bg1"/>
          </a:solidFill>
          <a:latin typeface="Tahoma" pitchFamily="34" charset="0"/>
        </a:defRPr>
      </a:lvl5pPr>
      <a:lvl6pPr marL="457200" algn="ctr" rtl="0" fontAlgn="base">
        <a:spcBef>
          <a:spcPct val="0"/>
        </a:spcBef>
        <a:spcAft>
          <a:spcPct val="0"/>
        </a:spcAft>
        <a:defRPr sz="3600" b="1">
          <a:solidFill>
            <a:schemeClr val="bg1"/>
          </a:solidFill>
          <a:latin typeface="Tahoma" pitchFamily="34" charset="0"/>
        </a:defRPr>
      </a:lvl6pPr>
      <a:lvl7pPr marL="914400" algn="ctr" rtl="0" fontAlgn="base">
        <a:spcBef>
          <a:spcPct val="0"/>
        </a:spcBef>
        <a:spcAft>
          <a:spcPct val="0"/>
        </a:spcAft>
        <a:defRPr sz="3600" b="1">
          <a:solidFill>
            <a:schemeClr val="bg1"/>
          </a:solidFill>
          <a:latin typeface="Tahoma" pitchFamily="34" charset="0"/>
        </a:defRPr>
      </a:lvl7pPr>
      <a:lvl8pPr marL="1371600" algn="ctr" rtl="0" fontAlgn="base">
        <a:spcBef>
          <a:spcPct val="0"/>
        </a:spcBef>
        <a:spcAft>
          <a:spcPct val="0"/>
        </a:spcAft>
        <a:defRPr sz="3600" b="1">
          <a:solidFill>
            <a:schemeClr val="bg1"/>
          </a:solidFill>
          <a:latin typeface="Tahoma" pitchFamily="34" charset="0"/>
        </a:defRPr>
      </a:lvl8pPr>
      <a:lvl9pPr marL="1828800" algn="ctr" rtl="0" fontAlgn="base">
        <a:spcBef>
          <a:spcPct val="0"/>
        </a:spcBef>
        <a:spcAft>
          <a:spcPct val="0"/>
        </a:spcAft>
        <a:defRPr sz="3600" b="1">
          <a:solidFill>
            <a:schemeClr val="bg1"/>
          </a:solidFill>
          <a:latin typeface="Tahoma" pitchFamily="34" charset="0"/>
        </a:defRPr>
      </a:lvl9pPr>
    </p:titleStyle>
    <p:body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C131E"/>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228600" y="1143000"/>
            <a:ext cx="8686800" cy="556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6CB81D29-95F0-4400-8A75-3A810D9A6A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8337943"/>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3600" b="1">
          <a:solidFill>
            <a:schemeClr val="bg1"/>
          </a:solidFill>
          <a:latin typeface="+mj-lt"/>
          <a:ea typeface="+mj-ea"/>
          <a:cs typeface="+mj-cs"/>
        </a:defRPr>
      </a:lvl1pPr>
      <a:lvl2pPr algn="ctr" rtl="0" eaLnBrk="0" fontAlgn="base" hangingPunct="0">
        <a:spcBef>
          <a:spcPct val="0"/>
        </a:spcBef>
        <a:spcAft>
          <a:spcPct val="0"/>
        </a:spcAft>
        <a:defRPr sz="3600" b="1">
          <a:solidFill>
            <a:schemeClr val="bg1"/>
          </a:solidFill>
          <a:latin typeface="Tahoma" pitchFamily="34" charset="0"/>
        </a:defRPr>
      </a:lvl2pPr>
      <a:lvl3pPr algn="ctr" rtl="0" eaLnBrk="0" fontAlgn="base" hangingPunct="0">
        <a:spcBef>
          <a:spcPct val="0"/>
        </a:spcBef>
        <a:spcAft>
          <a:spcPct val="0"/>
        </a:spcAft>
        <a:defRPr sz="3600" b="1">
          <a:solidFill>
            <a:schemeClr val="bg1"/>
          </a:solidFill>
          <a:latin typeface="Tahoma" pitchFamily="34" charset="0"/>
        </a:defRPr>
      </a:lvl3pPr>
      <a:lvl4pPr algn="ctr" rtl="0" eaLnBrk="0" fontAlgn="base" hangingPunct="0">
        <a:spcBef>
          <a:spcPct val="0"/>
        </a:spcBef>
        <a:spcAft>
          <a:spcPct val="0"/>
        </a:spcAft>
        <a:defRPr sz="3600" b="1">
          <a:solidFill>
            <a:schemeClr val="bg1"/>
          </a:solidFill>
          <a:latin typeface="Tahoma" pitchFamily="34" charset="0"/>
        </a:defRPr>
      </a:lvl4pPr>
      <a:lvl5pPr algn="ctr" rtl="0" eaLnBrk="0" fontAlgn="base" hangingPunct="0">
        <a:spcBef>
          <a:spcPct val="0"/>
        </a:spcBef>
        <a:spcAft>
          <a:spcPct val="0"/>
        </a:spcAft>
        <a:defRPr sz="3600" b="1">
          <a:solidFill>
            <a:schemeClr val="bg1"/>
          </a:solidFill>
          <a:latin typeface="Tahoma" pitchFamily="34" charset="0"/>
        </a:defRPr>
      </a:lvl5pPr>
      <a:lvl6pPr marL="457200" algn="ctr" rtl="0" fontAlgn="base">
        <a:spcBef>
          <a:spcPct val="0"/>
        </a:spcBef>
        <a:spcAft>
          <a:spcPct val="0"/>
        </a:spcAft>
        <a:defRPr sz="3600" b="1">
          <a:solidFill>
            <a:schemeClr val="bg1"/>
          </a:solidFill>
          <a:latin typeface="Tahoma" pitchFamily="34" charset="0"/>
        </a:defRPr>
      </a:lvl6pPr>
      <a:lvl7pPr marL="914400" algn="ctr" rtl="0" fontAlgn="base">
        <a:spcBef>
          <a:spcPct val="0"/>
        </a:spcBef>
        <a:spcAft>
          <a:spcPct val="0"/>
        </a:spcAft>
        <a:defRPr sz="3600" b="1">
          <a:solidFill>
            <a:schemeClr val="bg1"/>
          </a:solidFill>
          <a:latin typeface="Tahoma" pitchFamily="34" charset="0"/>
        </a:defRPr>
      </a:lvl7pPr>
      <a:lvl8pPr marL="1371600" algn="ctr" rtl="0" fontAlgn="base">
        <a:spcBef>
          <a:spcPct val="0"/>
        </a:spcBef>
        <a:spcAft>
          <a:spcPct val="0"/>
        </a:spcAft>
        <a:defRPr sz="3600" b="1">
          <a:solidFill>
            <a:schemeClr val="bg1"/>
          </a:solidFill>
          <a:latin typeface="Tahoma" pitchFamily="34" charset="0"/>
        </a:defRPr>
      </a:lvl8pPr>
      <a:lvl9pPr marL="1828800" algn="ctr" rtl="0" fontAlgn="base">
        <a:spcBef>
          <a:spcPct val="0"/>
        </a:spcBef>
        <a:spcAft>
          <a:spcPct val="0"/>
        </a:spcAft>
        <a:defRPr sz="3600" b="1">
          <a:solidFill>
            <a:schemeClr val="bg1"/>
          </a:solidFill>
          <a:latin typeface="Tahoma" pitchFamily="34" charset="0"/>
        </a:defRPr>
      </a:lvl9pPr>
    </p:titleStyle>
    <p:body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C131E"/>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228600" y="1143000"/>
            <a:ext cx="8686800" cy="556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6CB81D29-95F0-4400-8A75-3A810D9A6A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801248"/>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3600" b="1">
          <a:solidFill>
            <a:schemeClr val="bg1"/>
          </a:solidFill>
          <a:latin typeface="+mj-lt"/>
          <a:ea typeface="+mj-ea"/>
          <a:cs typeface="+mj-cs"/>
        </a:defRPr>
      </a:lvl1pPr>
      <a:lvl2pPr algn="ctr" rtl="0" eaLnBrk="0" fontAlgn="base" hangingPunct="0">
        <a:spcBef>
          <a:spcPct val="0"/>
        </a:spcBef>
        <a:spcAft>
          <a:spcPct val="0"/>
        </a:spcAft>
        <a:defRPr sz="3600" b="1">
          <a:solidFill>
            <a:schemeClr val="bg1"/>
          </a:solidFill>
          <a:latin typeface="Tahoma" pitchFamily="34" charset="0"/>
        </a:defRPr>
      </a:lvl2pPr>
      <a:lvl3pPr algn="ctr" rtl="0" eaLnBrk="0" fontAlgn="base" hangingPunct="0">
        <a:spcBef>
          <a:spcPct val="0"/>
        </a:spcBef>
        <a:spcAft>
          <a:spcPct val="0"/>
        </a:spcAft>
        <a:defRPr sz="3600" b="1">
          <a:solidFill>
            <a:schemeClr val="bg1"/>
          </a:solidFill>
          <a:latin typeface="Tahoma" pitchFamily="34" charset="0"/>
        </a:defRPr>
      </a:lvl3pPr>
      <a:lvl4pPr algn="ctr" rtl="0" eaLnBrk="0" fontAlgn="base" hangingPunct="0">
        <a:spcBef>
          <a:spcPct val="0"/>
        </a:spcBef>
        <a:spcAft>
          <a:spcPct val="0"/>
        </a:spcAft>
        <a:defRPr sz="3600" b="1">
          <a:solidFill>
            <a:schemeClr val="bg1"/>
          </a:solidFill>
          <a:latin typeface="Tahoma" pitchFamily="34" charset="0"/>
        </a:defRPr>
      </a:lvl4pPr>
      <a:lvl5pPr algn="ctr" rtl="0" eaLnBrk="0" fontAlgn="base" hangingPunct="0">
        <a:spcBef>
          <a:spcPct val="0"/>
        </a:spcBef>
        <a:spcAft>
          <a:spcPct val="0"/>
        </a:spcAft>
        <a:defRPr sz="3600" b="1">
          <a:solidFill>
            <a:schemeClr val="bg1"/>
          </a:solidFill>
          <a:latin typeface="Tahoma" pitchFamily="34" charset="0"/>
        </a:defRPr>
      </a:lvl5pPr>
      <a:lvl6pPr marL="457200" algn="ctr" rtl="0" fontAlgn="base">
        <a:spcBef>
          <a:spcPct val="0"/>
        </a:spcBef>
        <a:spcAft>
          <a:spcPct val="0"/>
        </a:spcAft>
        <a:defRPr sz="3600" b="1">
          <a:solidFill>
            <a:schemeClr val="bg1"/>
          </a:solidFill>
          <a:latin typeface="Tahoma" pitchFamily="34" charset="0"/>
        </a:defRPr>
      </a:lvl6pPr>
      <a:lvl7pPr marL="914400" algn="ctr" rtl="0" fontAlgn="base">
        <a:spcBef>
          <a:spcPct val="0"/>
        </a:spcBef>
        <a:spcAft>
          <a:spcPct val="0"/>
        </a:spcAft>
        <a:defRPr sz="3600" b="1">
          <a:solidFill>
            <a:schemeClr val="bg1"/>
          </a:solidFill>
          <a:latin typeface="Tahoma" pitchFamily="34" charset="0"/>
        </a:defRPr>
      </a:lvl7pPr>
      <a:lvl8pPr marL="1371600" algn="ctr" rtl="0" fontAlgn="base">
        <a:spcBef>
          <a:spcPct val="0"/>
        </a:spcBef>
        <a:spcAft>
          <a:spcPct val="0"/>
        </a:spcAft>
        <a:defRPr sz="3600" b="1">
          <a:solidFill>
            <a:schemeClr val="bg1"/>
          </a:solidFill>
          <a:latin typeface="Tahoma" pitchFamily="34" charset="0"/>
        </a:defRPr>
      </a:lvl8pPr>
      <a:lvl9pPr marL="1828800" algn="ctr" rtl="0" fontAlgn="base">
        <a:spcBef>
          <a:spcPct val="0"/>
        </a:spcBef>
        <a:spcAft>
          <a:spcPct val="0"/>
        </a:spcAft>
        <a:defRPr sz="3600" b="1">
          <a:solidFill>
            <a:schemeClr val="bg1"/>
          </a:solidFill>
          <a:latin typeface="Tahoma" pitchFamily="34" charset="0"/>
        </a:defRPr>
      </a:lvl9pPr>
    </p:titleStyle>
    <p:body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C131E"/>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228600" y="1143000"/>
            <a:ext cx="8686800" cy="556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6CB81D29-95F0-4400-8A75-3A810D9A6A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7090384"/>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3600" b="1">
          <a:solidFill>
            <a:schemeClr val="bg1"/>
          </a:solidFill>
          <a:latin typeface="+mj-lt"/>
          <a:ea typeface="+mj-ea"/>
          <a:cs typeface="+mj-cs"/>
        </a:defRPr>
      </a:lvl1pPr>
      <a:lvl2pPr algn="ctr" rtl="0" eaLnBrk="0" fontAlgn="base" hangingPunct="0">
        <a:spcBef>
          <a:spcPct val="0"/>
        </a:spcBef>
        <a:spcAft>
          <a:spcPct val="0"/>
        </a:spcAft>
        <a:defRPr sz="3600" b="1">
          <a:solidFill>
            <a:schemeClr val="bg1"/>
          </a:solidFill>
          <a:latin typeface="Tahoma" pitchFamily="34" charset="0"/>
        </a:defRPr>
      </a:lvl2pPr>
      <a:lvl3pPr algn="ctr" rtl="0" eaLnBrk="0" fontAlgn="base" hangingPunct="0">
        <a:spcBef>
          <a:spcPct val="0"/>
        </a:spcBef>
        <a:spcAft>
          <a:spcPct val="0"/>
        </a:spcAft>
        <a:defRPr sz="3600" b="1">
          <a:solidFill>
            <a:schemeClr val="bg1"/>
          </a:solidFill>
          <a:latin typeface="Tahoma" pitchFamily="34" charset="0"/>
        </a:defRPr>
      </a:lvl3pPr>
      <a:lvl4pPr algn="ctr" rtl="0" eaLnBrk="0" fontAlgn="base" hangingPunct="0">
        <a:spcBef>
          <a:spcPct val="0"/>
        </a:spcBef>
        <a:spcAft>
          <a:spcPct val="0"/>
        </a:spcAft>
        <a:defRPr sz="3600" b="1">
          <a:solidFill>
            <a:schemeClr val="bg1"/>
          </a:solidFill>
          <a:latin typeface="Tahoma" pitchFamily="34" charset="0"/>
        </a:defRPr>
      </a:lvl4pPr>
      <a:lvl5pPr algn="ctr" rtl="0" eaLnBrk="0" fontAlgn="base" hangingPunct="0">
        <a:spcBef>
          <a:spcPct val="0"/>
        </a:spcBef>
        <a:spcAft>
          <a:spcPct val="0"/>
        </a:spcAft>
        <a:defRPr sz="3600" b="1">
          <a:solidFill>
            <a:schemeClr val="bg1"/>
          </a:solidFill>
          <a:latin typeface="Tahoma" pitchFamily="34" charset="0"/>
        </a:defRPr>
      </a:lvl5pPr>
      <a:lvl6pPr marL="457200" algn="ctr" rtl="0" fontAlgn="base">
        <a:spcBef>
          <a:spcPct val="0"/>
        </a:spcBef>
        <a:spcAft>
          <a:spcPct val="0"/>
        </a:spcAft>
        <a:defRPr sz="3600" b="1">
          <a:solidFill>
            <a:schemeClr val="bg1"/>
          </a:solidFill>
          <a:latin typeface="Tahoma" pitchFamily="34" charset="0"/>
        </a:defRPr>
      </a:lvl6pPr>
      <a:lvl7pPr marL="914400" algn="ctr" rtl="0" fontAlgn="base">
        <a:spcBef>
          <a:spcPct val="0"/>
        </a:spcBef>
        <a:spcAft>
          <a:spcPct val="0"/>
        </a:spcAft>
        <a:defRPr sz="3600" b="1">
          <a:solidFill>
            <a:schemeClr val="bg1"/>
          </a:solidFill>
          <a:latin typeface="Tahoma" pitchFamily="34" charset="0"/>
        </a:defRPr>
      </a:lvl7pPr>
      <a:lvl8pPr marL="1371600" algn="ctr" rtl="0" fontAlgn="base">
        <a:spcBef>
          <a:spcPct val="0"/>
        </a:spcBef>
        <a:spcAft>
          <a:spcPct val="0"/>
        </a:spcAft>
        <a:defRPr sz="3600" b="1">
          <a:solidFill>
            <a:schemeClr val="bg1"/>
          </a:solidFill>
          <a:latin typeface="Tahoma" pitchFamily="34" charset="0"/>
        </a:defRPr>
      </a:lvl8pPr>
      <a:lvl9pPr marL="1828800" algn="ctr" rtl="0" fontAlgn="base">
        <a:spcBef>
          <a:spcPct val="0"/>
        </a:spcBef>
        <a:spcAft>
          <a:spcPct val="0"/>
        </a:spcAft>
        <a:defRPr sz="3600" b="1">
          <a:solidFill>
            <a:schemeClr val="bg1"/>
          </a:solidFill>
          <a:latin typeface="Tahoma" pitchFamily="34" charset="0"/>
        </a:defRPr>
      </a:lvl9pPr>
    </p:titleStyle>
    <p:body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C131E"/>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228600" y="1143000"/>
            <a:ext cx="8686800" cy="556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6CB81D29-95F0-4400-8A75-3A810D9A6A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1798746"/>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3600" b="1">
          <a:solidFill>
            <a:schemeClr val="bg1"/>
          </a:solidFill>
          <a:latin typeface="+mj-lt"/>
          <a:ea typeface="+mj-ea"/>
          <a:cs typeface="+mj-cs"/>
        </a:defRPr>
      </a:lvl1pPr>
      <a:lvl2pPr algn="ctr" rtl="0" eaLnBrk="0" fontAlgn="base" hangingPunct="0">
        <a:spcBef>
          <a:spcPct val="0"/>
        </a:spcBef>
        <a:spcAft>
          <a:spcPct val="0"/>
        </a:spcAft>
        <a:defRPr sz="3600" b="1">
          <a:solidFill>
            <a:schemeClr val="bg1"/>
          </a:solidFill>
          <a:latin typeface="Tahoma" pitchFamily="34" charset="0"/>
        </a:defRPr>
      </a:lvl2pPr>
      <a:lvl3pPr algn="ctr" rtl="0" eaLnBrk="0" fontAlgn="base" hangingPunct="0">
        <a:spcBef>
          <a:spcPct val="0"/>
        </a:spcBef>
        <a:spcAft>
          <a:spcPct val="0"/>
        </a:spcAft>
        <a:defRPr sz="3600" b="1">
          <a:solidFill>
            <a:schemeClr val="bg1"/>
          </a:solidFill>
          <a:latin typeface="Tahoma" pitchFamily="34" charset="0"/>
        </a:defRPr>
      </a:lvl3pPr>
      <a:lvl4pPr algn="ctr" rtl="0" eaLnBrk="0" fontAlgn="base" hangingPunct="0">
        <a:spcBef>
          <a:spcPct val="0"/>
        </a:spcBef>
        <a:spcAft>
          <a:spcPct val="0"/>
        </a:spcAft>
        <a:defRPr sz="3600" b="1">
          <a:solidFill>
            <a:schemeClr val="bg1"/>
          </a:solidFill>
          <a:latin typeface="Tahoma" pitchFamily="34" charset="0"/>
        </a:defRPr>
      </a:lvl4pPr>
      <a:lvl5pPr algn="ctr" rtl="0" eaLnBrk="0" fontAlgn="base" hangingPunct="0">
        <a:spcBef>
          <a:spcPct val="0"/>
        </a:spcBef>
        <a:spcAft>
          <a:spcPct val="0"/>
        </a:spcAft>
        <a:defRPr sz="3600" b="1">
          <a:solidFill>
            <a:schemeClr val="bg1"/>
          </a:solidFill>
          <a:latin typeface="Tahoma" pitchFamily="34" charset="0"/>
        </a:defRPr>
      </a:lvl5pPr>
      <a:lvl6pPr marL="457200" algn="ctr" rtl="0" fontAlgn="base">
        <a:spcBef>
          <a:spcPct val="0"/>
        </a:spcBef>
        <a:spcAft>
          <a:spcPct val="0"/>
        </a:spcAft>
        <a:defRPr sz="3600" b="1">
          <a:solidFill>
            <a:schemeClr val="bg1"/>
          </a:solidFill>
          <a:latin typeface="Tahoma" pitchFamily="34" charset="0"/>
        </a:defRPr>
      </a:lvl6pPr>
      <a:lvl7pPr marL="914400" algn="ctr" rtl="0" fontAlgn="base">
        <a:spcBef>
          <a:spcPct val="0"/>
        </a:spcBef>
        <a:spcAft>
          <a:spcPct val="0"/>
        </a:spcAft>
        <a:defRPr sz="3600" b="1">
          <a:solidFill>
            <a:schemeClr val="bg1"/>
          </a:solidFill>
          <a:latin typeface="Tahoma" pitchFamily="34" charset="0"/>
        </a:defRPr>
      </a:lvl7pPr>
      <a:lvl8pPr marL="1371600" algn="ctr" rtl="0" fontAlgn="base">
        <a:spcBef>
          <a:spcPct val="0"/>
        </a:spcBef>
        <a:spcAft>
          <a:spcPct val="0"/>
        </a:spcAft>
        <a:defRPr sz="3600" b="1">
          <a:solidFill>
            <a:schemeClr val="bg1"/>
          </a:solidFill>
          <a:latin typeface="Tahoma" pitchFamily="34" charset="0"/>
        </a:defRPr>
      </a:lvl8pPr>
      <a:lvl9pPr marL="1828800" algn="ctr" rtl="0" fontAlgn="base">
        <a:spcBef>
          <a:spcPct val="0"/>
        </a:spcBef>
        <a:spcAft>
          <a:spcPct val="0"/>
        </a:spcAft>
        <a:defRPr sz="3600" b="1">
          <a:solidFill>
            <a:schemeClr val="bg1"/>
          </a:solidFill>
          <a:latin typeface="Tahoma" pitchFamily="34" charset="0"/>
        </a:defRPr>
      </a:lvl9pPr>
    </p:titleStyle>
    <p:body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1.png"/><Relationship Id="rId5" Type="http://schemas.microsoft.com/office/2007/relationships/hdphoto" Target="../media/hdphoto1.wdp"/><Relationship Id="rId1" Type="http://schemas.openxmlformats.org/officeDocument/2006/relationships/tags" Target="../tags/tag2.xml"/><Relationship Id="rId2"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tags" Target="../tags/tag11.xml"/><Relationship Id="rId2" Type="http://schemas.openxmlformats.org/officeDocument/2006/relationships/slideLayout" Target="../slideLayouts/slideLayout79.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tags" Target="../tags/tag12.xml"/><Relationship Id="rId2" Type="http://schemas.openxmlformats.org/officeDocument/2006/relationships/slideLayout" Target="../slideLayouts/slideLayout2.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tags" Target="../tags/tag13.xml"/><Relationship Id="rId2" Type="http://schemas.openxmlformats.org/officeDocument/2006/relationships/slideLayout" Target="../slideLayouts/slideLayout2.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tags" Target="../tags/tag14.xml"/><Relationship Id="rId2" Type="http://schemas.openxmlformats.org/officeDocument/2006/relationships/slideLayout" Target="../slideLayouts/slideLayout57.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tags" Target="../tags/tag15.xml"/><Relationship Id="rId2" Type="http://schemas.openxmlformats.org/officeDocument/2006/relationships/slideLayout" Target="../slideLayouts/slideLayout2.xml"/><Relationship Id="rId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tags" Target="../tags/tag16.xml"/><Relationship Id="rId2" Type="http://schemas.openxmlformats.org/officeDocument/2006/relationships/slideLayout" Target="../slideLayouts/slideLayout90.xml"/><Relationship Id="rId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tags" Target="../tags/tag17.xml"/><Relationship Id="rId2" Type="http://schemas.openxmlformats.org/officeDocument/2006/relationships/slideLayout" Target="../slideLayouts/slideLayout68.xml"/><Relationship Id="rId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tags" Target="../tags/tag18.xml"/><Relationship Id="rId2" Type="http://schemas.openxmlformats.org/officeDocument/2006/relationships/slideLayout" Target="../slideLayouts/slideLayout2.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tags" Target="../tags/tag19.xml"/><Relationship Id="rId2" Type="http://schemas.openxmlformats.org/officeDocument/2006/relationships/slideLayout" Target="../slideLayouts/slideLayout101.xml"/><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tags" Target="../tags/tag20.xml"/><Relationship Id="rId2" Type="http://schemas.openxmlformats.org/officeDocument/2006/relationships/slideLayout" Target="../slideLayouts/slideLayout112.xml"/><Relationship Id="rId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slideLayout" Target="../slideLayouts/slideLayout24.xml"/><Relationship Id="rId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tags" Target="../tags/tag21.xml"/><Relationship Id="rId2" Type="http://schemas.openxmlformats.org/officeDocument/2006/relationships/slideLayout" Target="../slideLayouts/slideLayout2.xml"/><Relationship Id="rId3"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tags" Target="../tags/tag22.xml"/><Relationship Id="rId2" Type="http://schemas.openxmlformats.org/officeDocument/2006/relationships/slideLayout" Target="../slideLayouts/slideLayout2.xml"/><Relationship Id="rId3"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tags" Target="../tags/tag23.xml"/><Relationship Id="rId2" Type="http://schemas.openxmlformats.org/officeDocument/2006/relationships/slideLayout" Target="../slideLayouts/slideLayout2.xml"/><Relationship Id="rId3"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image" Target="../media/image10.png"/><Relationship Id="rId1" Type="http://schemas.openxmlformats.org/officeDocument/2006/relationships/tags" Target="../tags/tag24.x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2.jpeg"/><Relationship Id="rId1" Type="http://schemas.openxmlformats.org/officeDocument/2006/relationships/tags" Target="../tags/tag4.x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3.png"/><Relationship Id="rId1" Type="http://schemas.openxmlformats.org/officeDocument/2006/relationships/tags" Target="../tags/tag5.x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tags" Target="../tags/tag6.xml"/><Relationship Id="rId2" Type="http://schemas.openxmlformats.org/officeDocument/2006/relationships/slideLayout" Target="../slideLayouts/slideLayout12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5.png"/><Relationship Id="rId1" Type="http://schemas.openxmlformats.org/officeDocument/2006/relationships/tags" Target="../tags/tag7.xml"/><Relationship Id="rId2"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tags" Target="../tags/tag8.x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video" Target="../media/media1.mp4"/><Relationship Id="rId4" Type="http://schemas.openxmlformats.org/officeDocument/2006/relationships/slideLayout" Target="../slideLayouts/slideLayout2.xml"/><Relationship Id="rId5" Type="http://schemas.openxmlformats.org/officeDocument/2006/relationships/notesSlide" Target="../notesSlides/notesSlide8.xml"/><Relationship Id="rId6" Type="http://schemas.openxmlformats.org/officeDocument/2006/relationships/image" Target="../media/image8.png"/><Relationship Id="rId1" Type="http://schemas.openxmlformats.org/officeDocument/2006/relationships/tags" Target="../tags/tag9.xml"/><Relationship Id="rId2" Type="http://schemas.microsoft.com/office/2007/relationships/media" Target="../media/media1.mp4"/></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9.png"/><Relationship Id="rId1" Type="http://schemas.openxmlformats.org/officeDocument/2006/relationships/tags" Target="../tags/tag10.xml"/><Relationship Id="rId2"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AWIPStrainingB&amp;W.png"/>
          <p:cNvPicPr>
            <a:picLocks noChangeAspect="1"/>
          </p:cNvPicPr>
          <p:nvPr/>
        </p:nvPicPr>
        <p:blipFill>
          <a:blip r:embed="rId4" cstate="print">
            <a:extLst>
              <a:ext uri="{BEBA8EAE-BF5A-486C-A8C5-ECC9F3942E4B}">
                <a14:imgProps xmlns:a14="http://schemas.microsoft.com/office/drawing/2010/main">
                  <a14:imgLayer r:embed="rId5">
                    <a14:imgEffect>
                      <a14:brightnessContrast bright="5000"/>
                    </a14:imgEffect>
                  </a14:imgLayer>
                </a14:imgProps>
              </a:ext>
              <a:ext uri="{28A0092B-C50C-407E-A947-70E740481C1C}">
                <a14:useLocalDpi xmlns:a14="http://schemas.microsoft.com/office/drawing/2010/main" val="0"/>
              </a:ext>
            </a:extLst>
          </a:blip>
          <a:stretch>
            <a:fillRect/>
          </a:stretch>
        </p:blipFill>
        <p:spPr>
          <a:xfrm>
            <a:off x="-2674" y="3149212"/>
            <a:ext cx="6410576" cy="3697833"/>
          </a:xfrm>
          <a:prstGeom prst="rect">
            <a:avLst/>
          </a:prstGeom>
        </p:spPr>
      </p:pic>
      <p:sp>
        <p:nvSpPr>
          <p:cNvPr id="8" name="TextBox 7"/>
          <p:cNvSpPr txBox="1"/>
          <p:nvPr/>
        </p:nvSpPr>
        <p:spPr>
          <a:xfrm>
            <a:off x="5206479" y="3984473"/>
            <a:ext cx="3840500" cy="1138773"/>
          </a:xfrm>
          <a:prstGeom prst="rect">
            <a:avLst/>
          </a:prstGeom>
          <a:noFill/>
        </p:spPr>
        <p:txBody>
          <a:bodyPr wrap="square" rtlCol="0">
            <a:spAutoFit/>
          </a:bodyPr>
          <a:lstStyle/>
          <a:p>
            <a:pPr algn="r"/>
            <a:r>
              <a:rPr lang="en-US" sz="1700" dirty="0" smtClean="0">
                <a:solidFill>
                  <a:srgbClr val="FFFFFF"/>
                </a:solidFill>
                <a:latin typeface="Tahoma"/>
              </a:rPr>
              <a:t>Jason Burks</a:t>
            </a:r>
            <a:r>
              <a:rPr lang="en-US" sz="1700" dirty="0">
                <a:solidFill>
                  <a:srgbClr val="FFFFFF"/>
                </a:solidFill>
                <a:latin typeface="Tahoma"/>
              </a:rPr>
              <a:t/>
            </a:r>
            <a:br>
              <a:rPr lang="en-US" sz="1700" dirty="0">
                <a:solidFill>
                  <a:srgbClr val="FFFFFF"/>
                </a:solidFill>
                <a:latin typeface="Tahoma"/>
              </a:rPr>
            </a:br>
            <a:r>
              <a:rPr lang="en-US" sz="1700" dirty="0" smtClean="0">
                <a:solidFill>
                  <a:srgbClr val="FFFFFF"/>
                </a:solidFill>
                <a:latin typeface="Tahoma"/>
              </a:rPr>
              <a:t> Research Scientist</a:t>
            </a:r>
          </a:p>
          <a:p>
            <a:pPr algn="r"/>
            <a:r>
              <a:rPr lang="en-US" sz="1700" dirty="0" smtClean="0">
                <a:solidFill>
                  <a:srgbClr val="FFFFFF"/>
                </a:solidFill>
                <a:latin typeface="Tahoma"/>
              </a:rPr>
              <a:t>NASA </a:t>
            </a:r>
            <a:r>
              <a:rPr lang="en-US" sz="1700" dirty="0" err="1" smtClean="0">
                <a:solidFill>
                  <a:srgbClr val="FFFFFF"/>
                </a:solidFill>
                <a:latin typeface="Tahoma"/>
              </a:rPr>
              <a:t>SPoRT</a:t>
            </a:r>
            <a:r>
              <a:rPr lang="en-US" sz="1700" dirty="0">
                <a:solidFill>
                  <a:srgbClr val="FFFFFF"/>
                </a:solidFill>
                <a:latin typeface="Tahoma"/>
              </a:rPr>
              <a:t/>
            </a:r>
            <a:br>
              <a:rPr lang="en-US" sz="1700" dirty="0">
                <a:solidFill>
                  <a:srgbClr val="FFFFFF"/>
                </a:solidFill>
                <a:latin typeface="Tahoma"/>
              </a:rPr>
            </a:br>
            <a:r>
              <a:rPr lang="en-US" sz="1700" dirty="0" smtClean="0">
                <a:solidFill>
                  <a:srgbClr val="FFFFFF"/>
                </a:solidFill>
                <a:latin typeface="Tahoma"/>
              </a:rPr>
              <a:t>Huntsville, AL</a:t>
            </a:r>
            <a:endParaRPr lang="en-US" sz="1700" dirty="0"/>
          </a:p>
        </p:txBody>
      </p:sp>
      <p:sp>
        <p:nvSpPr>
          <p:cNvPr id="9" name="TextBox 8"/>
          <p:cNvSpPr txBox="1"/>
          <p:nvPr/>
        </p:nvSpPr>
        <p:spPr>
          <a:xfrm>
            <a:off x="5206479" y="2353660"/>
            <a:ext cx="3840500" cy="1400383"/>
          </a:xfrm>
          <a:prstGeom prst="rect">
            <a:avLst/>
          </a:prstGeom>
          <a:noFill/>
        </p:spPr>
        <p:txBody>
          <a:bodyPr wrap="square" rtlCol="0">
            <a:spAutoFit/>
          </a:bodyPr>
          <a:lstStyle/>
          <a:p>
            <a:pPr algn="r"/>
            <a:r>
              <a:rPr lang="en-US" sz="1700" dirty="0">
                <a:solidFill>
                  <a:srgbClr val="FFFFFF"/>
                </a:solidFill>
                <a:latin typeface="Tahoma"/>
              </a:rPr>
              <a:t>Chad M. Gravelle, PhD</a:t>
            </a:r>
            <a:br>
              <a:rPr lang="en-US" sz="1700" dirty="0">
                <a:solidFill>
                  <a:srgbClr val="FFFFFF"/>
                </a:solidFill>
                <a:latin typeface="Tahoma"/>
              </a:rPr>
            </a:br>
            <a:r>
              <a:rPr lang="en-US" sz="1700" dirty="0">
                <a:solidFill>
                  <a:srgbClr val="FFFFFF"/>
                </a:solidFill>
                <a:latin typeface="Tahoma"/>
              </a:rPr>
              <a:t> GOES-R Satellite Liaison</a:t>
            </a:r>
            <a:br>
              <a:rPr lang="en-US" sz="1700" dirty="0">
                <a:solidFill>
                  <a:srgbClr val="FFFFFF"/>
                </a:solidFill>
                <a:latin typeface="Tahoma"/>
              </a:rPr>
            </a:br>
            <a:r>
              <a:rPr lang="en-US" sz="1700" dirty="0">
                <a:solidFill>
                  <a:srgbClr val="FFFFFF"/>
                </a:solidFill>
                <a:latin typeface="Tahoma"/>
              </a:rPr>
              <a:t>NWS Operations Proving Ground</a:t>
            </a:r>
            <a:br>
              <a:rPr lang="en-US" sz="1700" dirty="0">
                <a:solidFill>
                  <a:srgbClr val="FFFFFF"/>
                </a:solidFill>
                <a:latin typeface="Tahoma"/>
              </a:rPr>
            </a:br>
            <a:r>
              <a:rPr lang="en-US" sz="1700" dirty="0">
                <a:solidFill>
                  <a:srgbClr val="FFFFFF"/>
                </a:solidFill>
                <a:latin typeface="Tahoma"/>
              </a:rPr>
              <a:t>University of Wisconsin - CIMSS</a:t>
            </a:r>
            <a:br>
              <a:rPr lang="en-US" sz="1700" dirty="0">
                <a:solidFill>
                  <a:srgbClr val="FFFFFF"/>
                </a:solidFill>
                <a:latin typeface="Tahoma"/>
              </a:rPr>
            </a:br>
            <a:r>
              <a:rPr lang="en-US" sz="1700" dirty="0">
                <a:solidFill>
                  <a:srgbClr val="FFFFFF"/>
                </a:solidFill>
                <a:latin typeface="Tahoma"/>
              </a:rPr>
              <a:t>Kansas City, MO</a:t>
            </a:r>
            <a:endParaRPr lang="en-US" sz="1700" dirty="0"/>
          </a:p>
        </p:txBody>
      </p:sp>
      <p:sp>
        <p:nvSpPr>
          <p:cNvPr id="10" name="TextBox 9"/>
          <p:cNvSpPr txBox="1"/>
          <p:nvPr/>
        </p:nvSpPr>
        <p:spPr>
          <a:xfrm>
            <a:off x="4687215" y="6270970"/>
            <a:ext cx="4416575" cy="523220"/>
          </a:xfrm>
          <a:prstGeom prst="rect">
            <a:avLst/>
          </a:prstGeom>
          <a:noFill/>
        </p:spPr>
        <p:txBody>
          <a:bodyPr wrap="square" rtlCol="0">
            <a:spAutoFit/>
          </a:bodyPr>
          <a:lstStyle/>
          <a:p>
            <a:pPr algn="r"/>
            <a:r>
              <a:rPr lang="en-US" sz="1400" dirty="0" smtClean="0">
                <a:solidFill>
                  <a:srgbClr val="FFFFFF"/>
                </a:solidFill>
                <a:latin typeface="Tahoma"/>
              </a:rPr>
              <a:t>Satellite User-Readiness Meeting</a:t>
            </a:r>
          </a:p>
          <a:p>
            <a:pPr algn="r"/>
            <a:r>
              <a:rPr lang="en-US" sz="1400" dirty="0" smtClean="0">
                <a:solidFill>
                  <a:srgbClr val="FFFFFF"/>
                </a:solidFill>
                <a:latin typeface="Tahoma"/>
              </a:rPr>
              <a:t>12 May 2016</a:t>
            </a:r>
            <a:endParaRPr lang="en-US" sz="1400" dirty="0"/>
          </a:p>
        </p:txBody>
      </p:sp>
      <p:sp>
        <p:nvSpPr>
          <p:cNvPr id="11" name="TextBox 10"/>
          <p:cNvSpPr txBox="1"/>
          <p:nvPr/>
        </p:nvSpPr>
        <p:spPr>
          <a:xfrm>
            <a:off x="49413" y="123755"/>
            <a:ext cx="9065385" cy="954107"/>
          </a:xfrm>
          <a:prstGeom prst="rect">
            <a:avLst/>
          </a:prstGeom>
          <a:noFill/>
        </p:spPr>
        <p:txBody>
          <a:bodyPr wrap="square" rtlCol="0">
            <a:spAutoFit/>
          </a:bodyPr>
          <a:lstStyle/>
          <a:p>
            <a:pPr algn="r"/>
            <a:r>
              <a:rPr lang="en-US" sz="2800" dirty="0">
                <a:solidFill>
                  <a:srgbClr val="FFFFFF"/>
                </a:solidFill>
                <a:latin typeface="Tahoma"/>
              </a:rPr>
              <a:t>Evaluating the </a:t>
            </a:r>
            <a:r>
              <a:rPr lang="en-US" sz="2800" dirty="0" smtClean="0">
                <a:solidFill>
                  <a:srgbClr val="FFFFFF"/>
                </a:solidFill>
                <a:latin typeface="Tahoma"/>
              </a:rPr>
              <a:t>Integrated </a:t>
            </a:r>
            <a:r>
              <a:rPr lang="en-US" sz="2800" dirty="0">
                <a:solidFill>
                  <a:srgbClr val="FFFFFF"/>
                </a:solidFill>
                <a:latin typeface="Tahoma"/>
              </a:rPr>
              <a:t>Training </a:t>
            </a:r>
            <a:r>
              <a:rPr lang="en-US" sz="2800" dirty="0" smtClean="0">
                <a:solidFill>
                  <a:srgbClr val="FFFFFF"/>
                </a:solidFill>
                <a:latin typeface="Tahoma"/>
              </a:rPr>
              <a:t>AWIPS Plugin </a:t>
            </a:r>
            <a:r>
              <a:rPr lang="en-US" sz="2800" dirty="0">
                <a:solidFill>
                  <a:srgbClr val="FFFFFF"/>
                </a:solidFill>
                <a:latin typeface="Tahoma"/>
              </a:rPr>
              <a:t>at </a:t>
            </a:r>
            <a:r>
              <a:rPr lang="en-US" sz="2800" dirty="0" smtClean="0">
                <a:solidFill>
                  <a:srgbClr val="FFFFFF"/>
                </a:solidFill>
                <a:latin typeface="Tahoma"/>
              </a:rPr>
              <a:t>the Operations </a:t>
            </a:r>
            <a:r>
              <a:rPr lang="en-US" sz="2800" dirty="0">
                <a:solidFill>
                  <a:srgbClr val="FFFFFF"/>
                </a:solidFill>
                <a:latin typeface="Tahoma"/>
              </a:rPr>
              <a:t>Proving Ground</a:t>
            </a:r>
          </a:p>
        </p:txBody>
      </p:sp>
    </p:spTree>
    <p:custDataLst>
      <p:tags r:id="rId1"/>
    </p:custDataLst>
    <p:extLst>
      <p:ext uri="{BB962C8B-B14F-4D97-AF65-F5344CB8AC3E}">
        <p14:creationId xmlns:p14="http://schemas.microsoft.com/office/powerpoint/2010/main" val="12264797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413428" y="202980"/>
            <a:ext cx="8325475" cy="5376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a:lstStyle>
          <a:p>
            <a:pPr marL="0" indent="0" algn="ctr">
              <a:buFontTx/>
              <a:buNone/>
            </a:pPr>
            <a:r>
              <a:rPr lang="en-US" sz="2200" kern="0" dirty="0" smtClean="0">
                <a:solidFill>
                  <a:srgbClr val="FFC000"/>
                </a:solidFill>
                <a:latin typeface="Tahoma"/>
              </a:rPr>
              <a:t>OPG Evaluation</a:t>
            </a:r>
            <a:r>
              <a:rPr lang="en-US" sz="2200" kern="0" dirty="0">
                <a:solidFill>
                  <a:srgbClr val="FFC000"/>
                </a:solidFill>
                <a:latin typeface="Tahoma"/>
              </a:rPr>
              <a:t> </a:t>
            </a:r>
            <a:r>
              <a:rPr lang="en-US" sz="2200" kern="0" dirty="0" smtClean="0">
                <a:solidFill>
                  <a:srgbClr val="FFC000"/>
                </a:solidFill>
                <a:latin typeface="Tahoma"/>
              </a:rPr>
              <a:t>Exercises</a:t>
            </a:r>
          </a:p>
          <a:p>
            <a:pPr marL="0" indent="0" algn="ctr">
              <a:buNone/>
            </a:pPr>
            <a:endParaRPr lang="en-US" sz="1800" kern="0" dirty="0" smtClean="0">
              <a:solidFill>
                <a:srgbClr val="FFFFFF"/>
              </a:solidFill>
            </a:endParaRPr>
          </a:p>
          <a:p>
            <a:pPr marL="0" indent="0" algn="ctr">
              <a:buNone/>
            </a:pPr>
            <a:endParaRPr lang="en-US" sz="1800" kern="0" dirty="0">
              <a:solidFill>
                <a:srgbClr val="FFFFFF"/>
              </a:solidFill>
            </a:endParaRPr>
          </a:p>
          <a:p>
            <a:pPr marL="0" indent="0" algn="ctr">
              <a:buNone/>
            </a:pPr>
            <a:endParaRPr lang="en-US" sz="1800" kern="0" dirty="0" smtClean="0">
              <a:solidFill>
                <a:srgbClr val="FFFFFF"/>
              </a:solidFill>
            </a:endParaRPr>
          </a:p>
          <a:p>
            <a:pPr marL="0" indent="0" algn="ctr">
              <a:buNone/>
            </a:pPr>
            <a:endParaRPr lang="en-US" sz="1800" kern="0" dirty="0">
              <a:solidFill>
                <a:srgbClr val="FFFFFF"/>
              </a:solidFill>
            </a:endParaRPr>
          </a:p>
          <a:p>
            <a:pPr marL="0" indent="0" algn="ctr">
              <a:buNone/>
            </a:pPr>
            <a:endParaRPr lang="en-US" sz="1800" kern="0" dirty="0" smtClean="0">
              <a:solidFill>
                <a:srgbClr val="FFFFFF"/>
              </a:solidFill>
            </a:endParaRPr>
          </a:p>
          <a:p>
            <a:pPr marL="0" indent="0" algn="ctr">
              <a:buNone/>
            </a:pPr>
            <a:endParaRPr lang="en-US" sz="1800" kern="0" dirty="0">
              <a:solidFill>
                <a:srgbClr val="FFFFFF"/>
              </a:solidFill>
            </a:endParaRPr>
          </a:p>
          <a:p>
            <a:pPr marL="0" indent="0" algn="ctr">
              <a:buNone/>
            </a:pPr>
            <a:endParaRPr lang="en-US" sz="1800" kern="0" dirty="0" smtClean="0">
              <a:solidFill>
                <a:srgbClr val="FFFFFF"/>
              </a:solidFill>
            </a:endParaRPr>
          </a:p>
          <a:p>
            <a:pPr marL="0" indent="0" algn="ctr">
              <a:buNone/>
            </a:pPr>
            <a:endParaRPr lang="en-US" sz="1800" kern="0" dirty="0">
              <a:solidFill>
                <a:srgbClr val="FFFFFF"/>
              </a:solidFill>
            </a:endParaRPr>
          </a:p>
          <a:p>
            <a:pPr marL="0" indent="0" algn="ctr">
              <a:buNone/>
            </a:pPr>
            <a:endParaRPr lang="en-US" sz="1800" kern="0" dirty="0" smtClean="0">
              <a:solidFill>
                <a:srgbClr val="FFFFFF"/>
              </a:solidFill>
            </a:endParaRPr>
          </a:p>
          <a:p>
            <a:pPr marL="0" indent="0" algn="ctr">
              <a:buNone/>
            </a:pPr>
            <a:endParaRPr lang="en-US" sz="1800" kern="0" dirty="0">
              <a:solidFill>
                <a:srgbClr val="FFFFFF"/>
              </a:solidFill>
            </a:endParaRPr>
          </a:p>
          <a:p>
            <a:pPr marL="0" indent="0" algn="ctr">
              <a:buNone/>
            </a:pPr>
            <a:endParaRPr lang="en-US" sz="1800" kern="0" dirty="0" smtClean="0">
              <a:solidFill>
                <a:srgbClr val="FFFFFF"/>
              </a:solidFill>
            </a:endParaRPr>
          </a:p>
          <a:p>
            <a:pPr marL="0" indent="0" algn="ctr">
              <a:buNone/>
            </a:pPr>
            <a:endParaRPr lang="en-US" sz="1800" kern="0" dirty="0">
              <a:solidFill>
                <a:srgbClr val="FFFFFF"/>
              </a:solidFill>
            </a:endParaRPr>
          </a:p>
          <a:p>
            <a:pPr marL="0" indent="0" algn="ctr">
              <a:buNone/>
            </a:pPr>
            <a:endParaRPr lang="en-US" sz="1800" kern="0" dirty="0" smtClean="0">
              <a:solidFill>
                <a:srgbClr val="FFFFFF"/>
              </a:solidFill>
            </a:endParaRPr>
          </a:p>
          <a:p>
            <a:pPr marL="0" indent="0" algn="ctr">
              <a:buNone/>
            </a:pPr>
            <a:endParaRPr lang="en-US" sz="1800" kern="0" dirty="0">
              <a:solidFill>
                <a:srgbClr val="FFFFFF"/>
              </a:solidFill>
            </a:endParaRPr>
          </a:p>
          <a:p>
            <a:pPr marL="0" indent="0" algn="ctr">
              <a:buNone/>
            </a:pPr>
            <a:endParaRPr lang="en-US" sz="1800" kern="0" dirty="0" smtClean="0">
              <a:solidFill>
                <a:srgbClr val="FFFFFF"/>
              </a:solidFill>
            </a:endParaRPr>
          </a:p>
          <a:p>
            <a:pPr marL="0" indent="0" algn="ctr">
              <a:buNone/>
            </a:pPr>
            <a:endParaRPr lang="en-US" sz="1800" kern="0" dirty="0">
              <a:solidFill>
                <a:srgbClr val="FFFFFF"/>
              </a:solidFill>
            </a:endParaRPr>
          </a:p>
          <a:p>
            <a:pPr marL="0" indent="0" algn="ctr">
              <a:buNone/>
            </a:pPr>
            <a:endParaRPr lang="en-US" sz="1800" kern="0" dirty="0" smtClean="0">
              <a:solidFill>
                <a:srgbClr val="FFFFFF"/>
              </a:solidFill>
            </a:endParaRPr>
          </a:p>
          <a:p>
            <a:pPr marL="0" indent="0" algn="ctr">
              <a:buNone/>
            </a:pPr>
            <a:r>
              <a:rPr lang="en-US" sz="1800" kern="0" dirty="0" smtClean="0">
                <a:solidFill>
                  <a:srgbClr val="FFFFFF"/>
                </a:solidFill>
              </a:rPr>
              <a:t>* </a:t>
            </a:r>
            <a:r>
              <a:rPr lang="en-US" sz="1800" kern="0" dirty="0">
                <a:solidFill>
                  <a:srgbClr val="FFFFFF"/>
                </a:solidFill>
              </a:rPr>
              <a:t>Integrated Training AWIPS Plugin was available for every exercise</a:t>
            </a:r>
            <a:r>
              <a:rPr lang="en-US" sz="1800" kern="0" dirty="0" smtClean="0">
                <a:solidFill>
                  <a:srgbClr val="FFFFFF"/>
                </a:solidFill>
              </a:rPr>
              <a:t>. *</a:t>
            </a:r>
            <a:endParaRPr lang="en-US" sz="1800" kern="0" dirty="0">
              <a:solidFill>
                <a:srgbClr val="FFFFFF"/>
              </a:solidFill>
            </a:endParaRPr>
          </a:p>
        </p:txBody>
      </p:sp>
      <p:sp>
        <p:nvSpPr>
          <p:cNvPr id="5" name="Rectangle 3"/>
          <p:cNvSpPr txBox="1">
            <a:spLocks noChangeArrowheads="1"/>
          </p:cNvSpPr>
          <p:nvPr/>
        </p:nvSpPr>
        <p:spPr bwMode="auto">
          <a:xfrm>
            <a:off x="682281" y="855865"/>
            <a:ext cx="8344699" cy="4608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a:lstStyle>
          <a:p>
            <a:pPr marL="0" indent="0">
              <a:buFontTx/>
              <a:buNone/>
            </a:pPr>
            <a:r>
              <a:rPr lang="en-US" sz="1800" kern="0" dirty="0" smtClean="0">
                <a:solidFill>
                  <a:srgbClr val="FFFFFF"/>
                </a:solidFill>
                <a:latin typeface="Tahoma"/>
              </a:rPr>
              <a:t>Monday Afternoon: OPG and H8 Familiarization</a:t>
            </a:r>
          </a:p>
          <a:p>
            <a:pPr marL="0" indent="0">
              <a:buFontTx/>
              <a:buNone/>
            </a:pPr>
            <a:endParaRPr lang="en-US" sz="1800" kern="0" dirty="0">
              <a:solidFill>
                <a:srgbClr val="FFFFFF"/>
              </a:solidFill>
              <a:latin typeface="Tahoma"/>
            </a:endParaRPr>
          </a:p>
          <a:p>
            <a:pPr marL="0" indent="0">
              <a:buFontTx/>
              <a:buNone/>
            </a:pPr>
            <a:r>
              <a:rPr lang="en-US" sz="1800" kern="0" dirty="0" smtClean="0">
                <a:solidFill>
                  <a:srgbClr val="FFFFFF"/>
                </a:solidFill>
                <a:latin typeface="Tahoma"/>
              </a:rPr>
              <a:t>Tuesday Morning: Multiple Hazards</a:t>
            </a:r>
          </a:p>
          <a:p>
            <a:pPr marL="0" indent="0">
              <a:buFontTx/>
              <a:buNone/>
            </a:pPr>
            <a:endParaRPr lang="en-US" sz="1800" kern="0" dirty="0" smtClean="0">
              <a:solidFill>
                <a:srgbClr val="FFFFFF"/>
              </a:solidFill>
              <a:latin typeface="Tahoma"/>
            </a:endParaRPr>
          </a:p>
          <a:p>
            <a:pPr marL="0" indent="0">
              <a:buFontTx/>
              <a:buNone/>
            </a:pPr>
            <a:r>
              <a:rPr lang="en-US" sz="1800" kern="0" dirty="0" smtClean="0">
                <a:solidFill>
                  <a:srgbClr val="FFFFFF"/>
                </a:solidFill>
                <a:latin typeface="Tahoma"/>
              </a:rPr>
              <a:t>Tuesday Afternoon: Multiple Hazards</a:t>
            </a:r>
          </a:p>
          <a:p>
            <a:pPr marL="0" indent="0">
              <a:buFontTx/>
              <a:buNone/>
            </a:pPr>
            <a:endParaRPr lang="en-US" sz="1800" kern="0" dirty="0" smtClean="0">
              <a:solidFill>
                <a:srgbClr val="FFFFFF"/>
              </a:solidFill>
              <a:latin typeface="Tahoma"/>
            </a:endParaRPr>
          </a:p>
          <a:p>
            <a:pPr marL="0" indent="0">
              <a:buFontTx/>
              <a:buNone/>
            </a:pPr>
            <a:r>
              <a:rPr lang="en-US" sz="1800" kern="0" dirty="0" smtClean="0">
                <a:solidFill>
                  <a:srgbClr val="FFFFFF"/>
                </a:solidFill>
                <a:latin typeface="Tahoma"/>
              </a:rPr>
              <a:t>Wednesday Morning: Mid-Latitude Cyclone</a:t>
            </a:r>
          </a:p>
          <a:p>
            <a:pPr marL="0" indent="0">
              <a:buFontTx/>
              <a:buNone/>
            </a:pPr>
            <a:endParaRPr lang="en-US" sz="1800" kern="0" dirty="0" smtClean="0">
              <a:solidFill>
                <a:srgbClr val="FFFFFF"/>
              </a:solidFill>
              <a:latin typeface="Tahoma"/>
            </a:endParaRPr>
          </a:p>
          <a:p>
            <a:pPr marL="0" indent="0">
              <a:buFontTx/>
              <a:buNone/>
            </a:pPr>
            <a:r>
              <a:rPr lang="en-US" sz="1800" kern="0" dirty="0" smtClean="0">
                <a:solidFill>
                  <a:srgbClr val="FFFFFF"/>
                </a:solidFill>
                <a:latin typeface="Tahoma"/>
              </a:rPr>
              <a:t>Wednesday Afternoon: Mid-Latitude Cyclone Analysis</a:t>
            </a:r>
          </a:p>
          <a:p>
            <a:pPr marL="0" indent="0">
              <a:buFontTx/>
              <a:buNone/>
            </a:pPr>
            <a:endParaRPr lang="en-US" sz="1800" kern="0" dirty="0" smtClean="0">
              <a:solidFill>
                <a:srgbClr val="FFFFFF"/>
              </a:solidFill>
              <a:latin typeface="Tahoma"/>
            </a:endParaRPr>
          </a:p>
          <a:p>
            <a:pPr marL="0" indent="0">
              <a:buFontTx/>
              <a:buNone/>
            </a:pPr>
            <a:r>
              <a:rPr lang="en-US" sz="1800" kern="0" dirty="0" smtClean="0">
                <a:solidFill>
                  <a:srgbClr val="FFFFFF"/>
                </a:solidFill>
                <a:latin typeface="Tahoma"/>
              </a:rPr>
              <a:t>Thursday Morning: Nighttime Fog and Low Stratus</a:t>
            </a:r>
          </a:p>
          <a:p>
            <a:pPr marL="0" indent="0">
              <a:buFontTx/>
              <a:buNone/>
            </a:pPr>
            <a:endParaRPr lang="en-US" sz="1800" kern="0" dirty="0" smtClean="0">
              <a:solidFill>
                <a:srgbClr val="FFFFFF"/>
              </a:solidFill>
              <a:latin typeface="Tahoma"/>
            </a:endParaRPr>
          </a:p>
          <a:p>
            <a:pPr marL="0" indent="0">
              <a:buFontTx/>
              <a:buNone/>
            </a:pPr>
            <a:r>
              <a:rPr lang="en-US" sz="1800" kern="0" dirty="0" smtClean="0">
                <a:solidFill>
                  <a:srgbClr val="FFFFFF"/>
                </a:solidFill>
                <a:latin typeface="Tahoma"/>
              </a:rPr>
              <a:t>Thursday Afternoon: Developing 4-Panel Displays</a:t>
            </a:r>
          </a:p>
        </p:txBody>
      </p:sp>
    </p:spTree>
    <p:custDataLst>
      <p:tags r:id="rId1"/>
    </p:custDataLst>
    <p:extLst>
      <p:ext uri="{BB962C8B-B14F-4D97-AF65-F5344CB8AC3E}">
        <p14:creationId xmlns:p14="http://schemas.microsoft.com/office/powerpoint/2010/main" val="49256583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bwMode="auto">
          <a:xfrm>
            <a:off x="741588" y="1163105"/>
            <a:ext cx="7642595" cy="5453510"/>
          </a:xfrm>
          <a:prstGeom prst="rect">
            <a:avLst/>
          </a:prstGeom>
          <a:solidFill>
            <a:schemeClr val="bg1"/>
          </a:solidFill>
          <a:ln w="38100"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endParaRPr>
          </a:p>
        </p:txBody>
      </p:sp>
      <p:sp>
        <p:nvSpPr>
          <p:cNvPr id="3" name="Rectangle 3"/>
          <p:cNvSpPr txBox="1">
            <a:spLocks noChangeArrowheads="1"/>
          </p:cNvSpPr>
          <p:nvPr/>
        </p:nvSpPr>
        <p:spPr bwMode="auto">
          <a:xfrm>
            <a:off x="721571" y="1179468"/>
            <a:ext cx="7701017" cy="51573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a:lstStyle>
          <a:p>
            <a:pPr marL="0" indent="0">
              <a:buFontTx/>
              <a:buNone/>
            </a:pPr>
            <a:r>
              <a:rPr lang="en-US" sz="1400" i="1" dirty="0">
                <a:solidFill>
                  <a:srgbClr val="0080FF"/>
                </a:solidFill>
              </a:rPr>
              <a:t>Part 1: 14/15 November 2015 2200-0300 UTC</a:t>
            </a:r>
            <a:r>
              <a:rPr lang="en-US" sz="1400" dirty="0">
                <a:solidFill>
                  <a:srgbClr val="0080FF"/>
                </a:solidFill>
              </a:rPr>
              <a:t> </a:t>
            </a:r>
            <a:endParaRPr lang="en-US" sz="1400" kern="0" dirty="0">
              <a:solidFill>
                <a:srgbClr val="0080FF"/>
              </a:solidFill>
            </a:endParaRPr>
          </a:p>
          <a:p>
            <a:pPr marL="0" indent="0">
              <a:buFontTx/>
              <a:buNone/>
            </a:pPr>
            <a:r>
              <a:rPr lang="en-US" sz="1400" kern="0" dirty="0" smtClean="0">
                <a:solidFill>
                  <a:srgbClr val="0C131E"/>
                </a:solidFill>
                <a:latin typeface="Tahoma"/>
              </a:rPr>
              <a:t>8</a:t>
            </a:r>
            <a:r>
              <a:rPr lang="en-US" sz="1400" kern="0" dirty="0">
                <a:solidFill>
                  <a:srgbClr val="0C131E"/>
                </a:solidFill>
                <a:latin typeface="Tahoma"/>
              </a:rPr>
              <a:t>:30 AM - </a:t>
            </a:r>
            <a:r>
              <a:rPr lang="en-US" sz="1400" kern="0" dirty="0" smtClean="0">
                <a:solidFill>
                  <a:srgbClr val="0C131E"/>
                </a:solidFill>
                <a:latin typeface="Tahoma"/>
              </a:rPr>
              <a:t>0.64 µm</a:t>
            </a:r>
          </a:p>
          <a:p>
            <a:pPr marL="800100" indent="-800100">
              <a:buFontTx/>
              <a:buNone/>
            </a:pPr>
            <a:r>
              <a:rPr lang="en-US" sz="1400" dirty="0" smtClean="0">
                <a:solidFill>
                  <a:srgbClr val="0C131E"/>
                </a:solidFill>
                <a:latin typeface="Tahoma"/>
              </a:rPr>
              <a:t>8</a:t>
            </a:r>
            <a:r>
              <a:rPr lang="en-US" sz="1400" dirty="0">
                <a:solidFill>
                  <a:srgbClr val="0C131E"/>
                </a:solidFill>
                <a:latin typeface="Tahoma"/>
              </a:rPr>
              <a:t>:45 AM </a:t>
            </a:r>
            <a:r>
              <a:rPr lang="en-US" sz="1400" dirty="0" smtClean="0">
                <a:solidFill>
                  <a:srgbClr val="0C131E"/>
                </a:solidFill>
                <a:latin typeface="Tahoma"/>
              </a:rPr>
              <a:t>- 0.64 </a:t>
            </a:r>
            <a:r>
              <a:rPr lang="en-US" sz="1400" dirty="0">
                <a:solidFill>
                  <a:srgbClr val="0C131E"/>
                </a:solidFill>
                <a:latin typeface="Tahoma"/>
              </a:rPr>
              <a:t>µm, </a:t>
            </a:r>
            <a:r>
              <a:rPr lang="en-US" sz="1400" dirty="0" smtClean="0">
                <a:solidFill>
                  <a:srgbClr val="0C131E"/>
                </a:solidFill>
                <a:latin typeface="Tahoma"/>
              </a:rPr>
              <a:t>11.2 </a:t>
            </a:r>
            <a:r>
              <a:rPr lang="en-US" sz="1400" dirty="0">
                <a:solidFill>
                  <a:srgbClr val="0C131E"/>
                </a:solidFill>
                <a:latin typeface="Tahoma"/>
              </a:rPr>
              <a:t>µm, </a:t>
            </a:r>
            <a:r>
              <a:rPr lang="en-US" sz="1400" dirty="0" smtClean="0">
                <a:solidFill>
                  <a:srgbClr val="0C131E"/>
                </a:solidFill>
                <a:latin typeface="Tahoma"/>
              </a:rPr>
              <a:t>6.9 </a:t>
            </a:r>
            <a:r>
              <a:rPr lang="en-US" sz="1400" dirty="0">
                <a:solidFill>
                  <a:srgbClr val="0C131E"/>
                </a:solidFill>
                <a:latin typeface="Tahoma"/>
              </a:rPr>
              <a:t>µm, and True Color </a:t>
            </a:r>
            <a:r>
              <a:rPr lang="en-US" sz="1400" dirty="0" smtClean="0">
                <a:solidFill>
                  <a:srgbClr val="0C131E"/>
                </a:solidFill>
                <a:latin typeface="Tahoma"/>
              </a:rPr>
              <a:t>RGB</a:t>
            </a:r>
          </a:p>
          <a:p>
            <a:pPr marL="0" indent="0">
              <a:buFontTx/>
              <a:buNone/>
            </a:pPr>
            <a:r>
              <a:rPr lang="en-US" sz="1400" dirty="0" smtClean="0">
                <a:solidFill>
                  <a:srgbClr val="0C131E"/>
                </a:solidFill>
                <a:latin typeface="Tahoma"/>
              </a:rPr>
              <a:t>9</a:t>
            </a:r>
            <a:r>
              <a:rPr lang="en-US" sz="1400" dirty="0">
                <a:solidFill>
                  <a:srgbClr val="0C131E"/>
                </a:solidFill>
                <a:latin typeface="Tahoma"/>
              </a:rPr>
              <a:t>:00 AM - </a:t>
            </a:r>
            <a:r>
              <a:rPr lang="en-US" sz="1400" dirty="0" smtClean="0">
                <a:solidFill>
                  <a:srgbClr val="0C131E"/>
                </a:solidFill>
                <a:latin typeface="Tahoma"/>
              </a:rPr>
              <a:t>0.64 </a:t>
            </a:r>
            <a:r>
              <a:rPr lang="en-US" sz="1400" dirty="0">
                <a:solidFill>
                  <a:srgbClr val="0C131E"/>
                </a:solidFill>
                <a:latin typeface="Tahoma"/>
              </a:rPr>
              <a:t>µm, </a:t>
            </a:r>
            <a:r>
              <a:rPr lang="en-US" sz="1400" dirty="0" smtClean="0">
                <a:solidFill>
                  <a:srgbClr val="0C131E"/>
                </a:solidFill>
                <a:latin typeface="Tahoma"/>
              </a:rPr>
              <a:t>11.2 </a:t>
            </a:r>
            <a:r>
              <a:rPr lang="en-US" sz="1400" dirty="0">
                <a:solidFill>
                  <a:srgbClr val="0C131E"/>
                </a:solidFill>
                <a:latin typeface="Tahoma"/>
              </a:rPr>
              <a:t>µm, True Color RGB, and Natural Color </a:t>
            </a:r>
            <a:r>
              <a:rPr lang="en-US" sz="1400" dirty="0" smtClean="0">
                <a:solidFill>
                  <a:srgbClr val="0C131E"/>
                </a:solidFill>
                <a:latin typeface="Tahoma"/>
              </a:rPr>
              <a:t>RGB</a:t>
            </a:r>
          </a:p>
          <a:p>
            <a:pPr marL="0" indent="0">
              <a:buFontTx/>
              <a:buNone/>
            </a:pPr>
            <a:r>
              <a:rPr lang="en-US" sz="1400" dirty="0" smtClean="0">
                <a:solidFill>
                  <a:srgbClr val="0C131E"/>
                </a:solidFill>
                <a:latin typeface="Tahoma"/>
              </a:rPr>
              <a:t>9</a:t>
            </a:r>
            <a:r>
              <a:rPr lang="en-US" sz="1400" dirty="0">
                <a:solidFill>
                  <a:srgbClr val="0C131E"/>
                </a:solidFill>
                <a:latin typeface="Tahoma"/>
              </a:rPr>
              <a:t>:10 AM - </a:t>
            </a:r>
            <a:r>
              <a:rPr lang="en-US" sz="1400" dirty="0" smtClean="0">
                <a:solidFill>
                  <a:srgbClr val="0C131E"/>
                </a:solidFill>
                <a:latin typeface="Tahoma"/>
              </a:rPr>
              <a:t>7.3 µm (comparing WV color curves)</a:t>
            </a:r>
          </a:p>
          <a:p>
            <a:pPr marL="0" indent="0">
              <a:buFontTx/>
              <a:buNone/>
            </a:pPr>
            <a:r>
              <a:rPr lang="en-US" sz="1400" dirty="0">
                <a:solidFill>
                  <a:srgbClr val="0C131E"/>
                </a:solidFill>
                <a:latin typeface="Tahoma"/>
              </a:rPr>
              <a:t>9:10 AM - </a:t>
            </a:r>
            <a:r>
              <a:rPr lang="en-US" sz="1400" dirty="0" smtClean="0">
                <a:solidFill>
                  <a:srgbClr val="0C131E"/>
                </a:solidFill>
                <a:latin typeface="Tahoma"/>
              </a:rPr>
              <a:t>6.2 </a:t>
            </a:r>
            <a:r>
              <a:rPr lang="en-US" sz="1400" dirty="0">
                <a:solidFill>
                  <a:srgbClr val="0C131E"/>
                </a:solidFill>
                <a:latin typeface="Tahoma"/>
              </a:rPr>
              <a:t>µm</a:t>
            </a:r>
            <a:r>
              <a:rPr lang="en-US" sz="1400" dirty="0" smtClean="0">
                <a:solidFill>
                  <a:srgbClr val="0C131E"/>
                </a:solidFill>
                <a:latin typeface="Tahoma"/>
              </a:rPr>
              <a:t>, 6.9 </a:t>
            </a:r>
            <a:r>
              <a:rPr lang="en-US" sz="1400" dirty="0">
                <a:solidFill>
                  <a:srgbClr val="0C131E"/>
                </a:solidFill>
                <a:latin typeface="Tahoma"/>
              </a:rPr>
              <a:t>µm</a:t>
            </a:r>
            <a:r>
              <a:rPr lang="en-US" sz="1400" dirty="0" smtClean="0">
                <a:solidFill>
                  <a:srgbClr val="0C131E"/>
                </a:solidFill>
                <a:latin typeface="Tahoma"/>
              </a:rPr>
              <a:t>, 7.3 µm, and 11.2 </a:t>
            </a:r>
            <a:r>
              <a:rPr lang="en-US" sz="1400" dirty="0">
                <a:solidFill>
                  <a:srgbClr val="0C131E"/>
                </a:solidFill>
                <a:latin typeface="Tahoma"/>
              </a:rPr>
              <a:t>µm</a:t>
            </a:r>
            <a:endParaRPr lang="en-US" sz="1400" dirty="0" smtClean="0">
              <a:solidFill>
                <a:srgbClr val="0C131E"/>
              </a:solidFill>
              <a:latin typeface="Tahoma"/>
            </a:endParaRPr>
          </a:p>
          <a:p>
            <a:pPr marL="0" indent="0">
              <a:buFontTx/>
              <a:buNone/>
            </a:pPr>
            <a:endParaRPr lang="en-US" sz="1400" dirty="0">
              <a:solidFill>
                <a:srgbClr val="0C131E"/>
              </a:solidFill>
              <a:latin typeface="Tahoma"/>
            </a:endParaRPr>
          </a:p>
          <a:p>
            <a:pPr marL="0" indent="0">
              <a:buFontTx/>
              <a:buNone/>
            </a:pPr>
            <a:r>
              <a:rPr lang="en-US" sz="1400" dirty="0" smtClean="0">
                <a:solidFill>
                  <a:srgbClr val="008000"/>
                </a:solidFill>
                <a:latin typeface="Tahoma"/>
              </a:rPr>
              <a:t>9:40 </a:t>
            </a:r>
            <a:r>
              <a:rPr lang="en-US" sz="1400" dirty="0">
                <a:solidFill>
                  <a:srgbClr val="008000"/>
                </a:solidFill>
                <a:latin typeface="Tahoma"/>
              </a:rPr>
              <a:t>AM </a:t>
            </a:r>
            <a:r>
              <a:rPr lang="en-US" sz="1400" dirty="0" smtClean="0">
                <a:solidFill>
                  <a:srgbClr val="008000"/>
                </a:solidFill>
                <a:latin typeface="Tahoma"/>
              </a:rPr>
              <a:t>- Break</a:t>
            </a:r>
          </a:p>
        </p:txBody>
      </p:sp>
      <p:sp>
        <p:nvSpPr>
          <p:cNvPr id="6" name="Rectangle 3"/>
          <p:cNvSpPr txBox="1">
            <a:spLocks noChangeArrowheads="1"/>
          </p:cNvSpPr>
          <p:nvPr/>
        </p:nvSpPr>
        <p:spPr bwMode="auto">
          <a:xfrm>
            <a:off x="413428" y="202980"/>
            <a:ext cx="8325475" cy="5376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a:lstStyle>
          <a:p>
            <a:pPr marL="0" indent="0" algn="ctr">
              <a:buFontTx/>
              <a:buNone/>
            </a:pPr>
            <a:r>
              <a:rPr lang="en-US" sz="2200" kern="0" dirty="0" smtClean="0">
                <a:solidFill>
                  <a:srgbClr val="FFC000"/>
                </a:solidFill>
                <a:latin typeface="Tahoma"/>
              </a:rPr>
              <a:t>OPG Evaluation: Guided Mid-Latitude Cyclone Exercise</a:t>
            </a:r>
            <a:endParaRPr lang="en-US" sz="2200" kern="0" dirty="0">
              <a:solidFill>
                <a:srgbClr val="FFFFFF"/>
              </a:solidFill>
              <a:latin typeface="Tahoma"/>
            </a:endParaRPr>
          </a:p>
        </p:txBody>
      </p:sp>
      <p:sp>
        <p:nvSpPr>
          <p:cNvPr id="5" name="Rectangle 3"/>
          <p:cNvSpPr txBox="1">
            <a:spLocks noChangeArrowheads="1"/>
          </p:cNvSpPr>
          <p:nvPr/>
        </p:nvSpPr>
        <p:spPr bwMode="auto">
          <a:xfrm>
            <a:off x="682281" y="855865"/>
            <a:ext cx="8575129" cy="4608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a:lstStyle>
          <a:p>
            <a:pPr marL="0" indent="0">
              <a:buFontTx/>
              <a:buNone/>
            </a:pPr>
            <a:r>
              <a:rPr lang="en-US" sz="1400" kern="0" dirty="0" smtClean="0">
                <a:solidFill>
                  <a:srgbClr val="FFFFFF"/>
                </a:solidFill>
                <a:latin typeface="Tahoma"/>
              </a:rPr>
              <a:t>Wednesday Mornings</a:t>
            </a:r>
            <a:r>
              <a:rPr lang="is-IS" sz="1400" kern="0" dirty="0" smtClean="0">
                <a:solidFill>
                  <a:srgbClr val="FFFFFF"/>
                </a:solidFill>
                <a:latin typeface="Tahoma"/>
              </a:rPr>
              <a:t>…</a:t>
            </a:r>
            <a:endParaRPr lang="en-US" sz="1400" kern="0" dirty="0">
              <a:solidFill>
                <a:srgbClr val="FFFFFF"/>
              </a:solidFill>
              <a:latin typeface="Tahoma"/>
            </a:endParaRPr>
          </a:p>
        </p:txBody>
      </p:sp>
    </p:spTree>
    <p:custDataLst>
      <p:tags r:id="rId1"/>
    </p:custDataLst>
    <p:extLst>
      <p:ext uri="{BB962C8B-B14F-4D97-AF65-F5344CB8AC3E}">
        <p14:creationId xmlns:p14="http://schemas.microsoft.com/office/powerpoint/2010/main" val="186906498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bwMode="auto">
          <a:xfrm>
            <a:off x="741588" y="1163105"/>
            <a:ext cx="7642595" cy="5453510"/>
          </a:xfrm>
          <a:prstGeom prst="rect">
            <a:avLst/>
          </a:prstGeom>
          <a:solidFill>
            <a:schemeClr val="bg1"/>
          </a:solidFill>
          <a:ln w="38100"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endParaRPr>
          </a:p>
        </p:txBody>
      </p:sp>
      <p:sp>
        <p:nvSpPr>
          <p:cNvPr id="3" name="Rectangle 3"/>
          <p:cNvSpPr txBox="1">
            <a:spLocks noChangeArrowheads="1"/>
          </p:cNvSpPr>
          <p:nvPr/>
        </p:nvSpPr>
        <p:spPr bwMode="auto">
          <a:xfrm>
            <a:off x="721571" y="1179468"/>
            <a:ext cx="7701017" cy="51573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a:lstStyle>
          <a:p>
            <a:pPr marL="0" indent="0">
              <a:buFontTx/>
              <a:buNone/>
            </a:pPr>
            <a:r>
              <a:rPr lang="en-US" sz="1400" i="1" dirty="0">
                <a:solidFill>
                  <a:srgbClr val="0080FF"/>
                </a:solidFill>
              </a:rPr>
              <a:t>Part 1: 14/15 November 2015 2200-0300 UTC</a:t>
            </a:r>
            <a:r>
              <a:rPr lang="en-US" sz="1400" dirty="0">
                <a:solidFill>
                  <a:srgbClr val="0080FF"/>
                </a:solidFill>
              </a:rPr>
              <a:t> </a:t>
            </a:r>
            <a:endParaRPr lang="en-US" sz="1400" kern="0" dirty="0">
              <a:solidFill>
                <a:srgbClr val="0080FF"/>
              </a:solidFill>
            </a:endParaRPr>
          </a:p>
          <a:p>
            <a:pPr marL="0" indent="0">
              <a:buFontTx/>
              <a:buNone/>
            </a:pPr>
            <a:r>
              <a:rPr lang="en-US" sz="1400" kern="0" dirty="0" smtClean="0">
                <a:solidFill>
                  <a:srgbClr val="0C131E"/>
                </a:solidFill>
                <a:latin typeface="Tahoma"/>
              </a:rPr>
              <a:t>8</a:t>
            </a:r>
            <a:r>
              <a:rPr lang="en-US" sz="1400" kern="0" dirty="0">
                <a:solidFill>
                  <a:srgbClr val="0C131E"/>
                </a:solidFill>
                <a:latin typeface="Tahoma"/>
              </a:rPr>
              <a:t>:30 AM - </a:t>
            </a:r>
            <a:r>
              <a:rPr lang="en-US" sz="1400" kern="0" dirty="0" smtClean="0">
                <a:solidFill>
                  <a:srgbClr val="0C131E"/>
                </a:solidFill>
                <a:latin typeface="Tahoma"/>
              </a:rPr>
              <a:t>0.64 µm</a:t>
            </a:r>
          </a:p>
          <a:p>
            <a:pPr marL="800100" indent="-800100">
              <a:buFontTx/>
              <a:buNone/>
            </a:pPr>
            <a:r>
              <a:rPr lang="en-US" sz="1400" dirty="0" smtClean="0">
                <a:solidFill>
                  <a:srgbClr val="0C131E"/>
                </a:solidFill>
                <a:latin typeface="Tahoma"/>
              </a:rPr>
              <a:t>8</a:t>
            </a:r>
            <a:r>
              <a:rPr lang="en-US" sz="1400" dirty="0">
                <a:solidFill>
                  <a:srgbClr val="0C131E"/>
                </a:solidFill>
                <a:latin typeface="Tahoma"/>
              </a:rPr>
              <a:t>:45 AM </a:t>
            </a:r>
            <a:r>
              <a:rPr lang="en-US" sz="1400" dirty="0" smtClean="0">
                <a:solidFill>
                  <a:srgbClr val="0C131E"/>
                </a:solidFill>
                <a:latin typeface="Tahoma"/>
              </a:rPr>
              <a:t>- 0.64 </a:t>
            </a:r>
            <a:r>
              <a:rPr lang="en-US" sz="1400" dirty="0">
                <a:solidFill>
                  <a:srgbClr val="0C131E"/>
                </a:solidFill>
                <a:latin typeface="Tahoma"/>
              </a:rPr>
              <a:t>µm, </a:t>
            </a:r>
            <a:r>
              <a:rPr lang="en-US" sz="1400" dirty="0" smtClean="0">
                <a:solidFill>
                  <a:srgbClr val="0C131E"/>
                </a:solidFill>
                <a:latin typeface="Tahoma"/>
              </a:rPr>
              <a:t>11.2 </a:t>
            </a:r>
            <a:r>
              <a:rPr lang="en-US" sz="1400" dirty="0">
                <a:solidFill>
                  <a:srgbClr val="0C131E"/>
                </a:solidFill>
                <a:latin typeface="Tahoma"/>
              </a:rPr>
              <a:t>µm, </a:t>
            </a:r>
            <a:r>
              <a:rPr lang="en-US" sz="1400" dirty="0" smtClean="0">
                <a:solidFill>
                  <a:srgbClr val="0C131E"/>
                </a:solidFill>
                <a:latin typeface="Tahoma"/>
              </a:rPr>
              <a:t>6.9 </a:t>
            </a:r>
            <a:r>
              <a:rPr lang="en-US" sz="1400" dirty="0">
                <a:solidFill>
                  <a:srgbClr val="0C131E"/>
                </a:solidFill>
                <a:latin typeface="Tahoma"/>
              </a:rPr>
              <a:t>µm, and True Color </a:t>
            </a:r>
            <a:r>
              <a:rPr lang="en-US" sz="1400" dirty="0" smtClean="0">
                <a:solidFill>
                  <a:srgbClr val="0C131E"/>
                </a:solidFill>
                <a:latin typeface="Tahoma"/>
              </a:rPr>
              <a:t>RGB</a:t>
            </a:r>
          </a:p>
          <a:p>
            <a:pPr marL="0" indent="0">
              <a:buFontTx/>
              <a:buNone/>
            </a:pPr>
            <a:r>
              <a:rPr lang="en-US" sz="1400" dirty="0" smtClean="0">
                <a:solidFill>
                  <a:srgbClr val="0C131E"/>
                </a:solidFill>
                <a:latin typeface="Tahoma"/>
              </a:rPr>
              <a:t>9</a:t>
            </a:r>
            <a:r>
              <a:rPr lang="en-US" sz="1400" dirty="0">
                <a:solidFill>
                  <a:srgbClr val="0C131E"/>
                </a:solidFill>
                <a:latin typeface="Tahoma"/>
              </a:rPr>
              <a:t>:00 AM - </a:t>
            </a:r>
            <a:r>
              <a:rPr lang="en-US" sz="1400" dirty="0" smtClean="0">
                <a:solidFill>
                  <a:srgbClr val="0C131E"/>
                </a:solidFill>
                <a:latin typeface="Tahoma"/>
              </a:rPr>
              <a:t>0.64 </a:t>
            </a:r>
            <a:r>
              <a:rPr lang="en-US" sz="1400" dirty="0">
                <a:solidFill>
                  <a:srgbClr val="0C131E"/>
                </a:solidFill>
                <a:latin typeface="Tahoma"/>
              </a:rPr>
              <a:t>µm, </a:t>
            </a:r>
            <a:r>
              <a:rPr lang="en-US" sz="1400" dirty="0" smtClean="0">
                <a:solidFill>
                  <a:srgbClr val="0C131E"/>
                </a:solidFill>
                <a:latin typeface="Tahoma"/>
              </a:rPr>
              <a:t>11.2 </a:t>
            </a:r>
            <a:r>
              <a:rPr lang="en-US" sz="1400" dirty="0">
                <a:solidFill>
                  <a:srgbClr val="0C131E"/>
                </a:solidFill>
                <a:latin typeface="Tahoma"/>
              </a:rPr>
              <a:t>µm, True Color RGB, and Natural Color </a:t>
            </a:r>
            <a:r>
              <a:rPr lang="en-US" sz="1400" dirty="0" smtClean="0">
                <a:solidFill>
                  <a:srgbClr val="0C131E"/>
                </a:solidFill>
                <a:latin typeface="Tahoma"/>
              </a:rPr>
              <a:t>RGB</a:t>
            </a:r>
          </a:p>
          <a:p>
            <a:pPr marL="0" indent="0">
              <a:buFontTx/>
              <a:buNone/>
            </a:pPr>
            <a:r>
              <a:rPr lang="en-US" sz="1400" dirty="0" smtClean="0">
                <a:solidFill>
                  <a:srgbClr val="0C131E"/>
                </a:solidFill>
                <a:latin typeface="Tahoma"/>
              </a:rPr>
              <a:t>9</a:t>
            </a:r>
            <a:r>
              <a:rPr lang="en-US" sz="1400" dirty="0">
                <a:solidFill>
                  <a:srgbClr val="0C131E"/>
                </a:solidFill>
                <a:latin typeface="Tahoma"/>
              </a:rPr>
              <a:t>:10 AM - </a:t>
            </a:r>
            <a:r>
              <a:rPr lang="en-US" sz="1400" dirty="0" smtClean="0">
                <a:solidFill>
                  <a:srgbClr val="0C131E"/>
                </a:solidFill>
                <a:latin typeface="Tahoma"/>
              </a:rPr>
              <a:t>7.3 µm (comparing WV color curves)</a:t>
            </a:r>
          </a:p>
          <a:p>
            <a:pPr marL="0" indent="0">
              <a:buFontTx/>
              <a:buNone/>
            </a:pPr>
            <a:r>
              <a:rPr lang="en-US" sz="1400" dirty="0">
                <a:solidFill>
                  <a:srgbClr val="0C131E"/>
                </a:solidFill>
                <a:latin typeface="Tahoma"/>
              </a:rPr>
              <a:t>9:10 AM - </a:t>
            </a:r>
            <a:r>
              <a:rPr lang="en-US" sz="1400" dirty="0" smtClean="0">
                <a:solidFill>
                  <a:srgbClr val="0C131E"/>
                </a:solidFill>
                <a:latin typeface="Tahoma"/>
              </a:rPr>
              <a:t>6.2 </a:t>
            </a:r>
            <a:r>
              <a:rPr lang="en-US" sz="1400" dirty="0">
                <a:solidFill>
                  <a:srgbClr val="0C131E"/>
                </a:solidFill>
                <a:latin typeface="Tahoma"/>
              </a:rPr>
              <a:t>µm</a:t>
            </a:r>
            <a:r>
              <a:rPr lang="en-US" sz="1400" dirty="0" smtClean="0">
                <a:solidFill>
                  <a:srgbClr val="0C131E"/>
                </a:solidFill>
                <a:latin typeface="Tahoma"/>
              </a:rPr>
              <a:t>, 6.9 </a:t>
            </a:r>
            <a:r>
              <a:rPr lang="en-US" sz="1400" dirty="0">
                <a:solidFill>
                  <a:srgbClr val="0C131E"/>
                </a:solidFill>
                <a:latin typeface="Tahoma"/>
              </a:rPr>
              <a:t>µm</a:t>
            </a:r>
            <a:r>
              <a:rPr lang="en-US" sz="1400" dirty="0" smtClean="0">
                <a:solidFill>
                  <a:srgbClr val="0C131E"/>
                </a:solidFill>
                <a:latin typeface="Tahoma"/>
              </a:rPr>
              <a:t>, 7.3 µm, and 11.2 </a:t>
            </a:r>
            <a:r>
              <a:rPr lang="en-US" sz="1400" dirty="0">
                <a:solidFill>
                  <a:srgbClr val="0C131E"/>
                </a:solidFill>
                <a:latin typeface="Tahoma"/>
              </a:rPr>
              <a:t>µm</a:t>
            </a:r>
            <a:endParaRPr lang="en-US" sz="1400" dirty="0" smtClean="0">
              <a:solidFill>
                <a:srgbClr val="0C131E"/>
              </a:solidFill>
              <a:latin typeface="Tahoma"/>
            </a:endParaRPr>
          </a:p>
          <a:p>
            <a:pPr marL="0" indent="0">
              <a:buFontTx/>
              <a:buNone/>
            </a:pPr>
            <a:endParaRPr lang="en-US" sz="1400" dirty="0">
              <a:solidFill>
                <a:srgbClr val="0C131E"/>
              </a:solidFill>
              <a:latin typeface="Tahoma"/>
            </a:endParaRPr>
          </a:p>
          <a:p>
            <a:pPr marL="0" indent="0">
              <a:buFontTx/>
              <a:buNone/>
            </a:pPr>
            <a:r>
              <a:rPr lang="en-US" sz="1400" dirty="0" smtClean="0">
                <a:solidFill>
                  <a:srgbClr val="008000"/>
                </a:solidFill>
                <a:latin typeface="Tahoma"/>
              </a:rPr>
              <a:t>9:40 </a:t>
            </a:r>
            <a:r>
              <a:rPr lang="en-US" sz="1400" dirty="0">
                <a:solidFill>
                  <a:srgbClr val="008000"/>
                </a:solidFill>
                <a:latin typeface="Tahoma"/>
              </a:rPr>
              <a:t>AM </a:t>
            </a:r>
            <a:r>
              <a:rPr lang="en-US" sz="1400" dirty="0" smtClean="0">
                <a:solidFill>
                  <a:srgbClr val="008000"/>
                </a:solidFill>
                <a:latin typeface="Tahoma"/>
              </a:rPr>
              <a:t>- Break</a:t>
            </a:r>
          </a:p>
          <a:p>
            <a:pPr marL="0" indent="0">
              <a:buFontTx/>
              <a:buNone/>
            </a:pPr>
            <a:endParaRPr lang="en-US" sz="1400" dirty="0" smtClean="0">
              <a:solidFill>
                <a:srgbClr val="0C131E"/>
              </a:solidFill>
              <a:latin typeface="Tahoma"/>
            </a:endParaRPr>
          </a:p>
          <a:p>
            <a:pPr marL="0" indent="0">
              <a:buFontTx/>
              <a:buNone/>
            </a:pPr>
            <a:r>
              <a:rPr lang="en-US" sz="1400" i="1" dirty="0">
                <a:solidFill>
                  <a:srgbClr val="0080FF"/>
                </a:solidFill>
              </a:rPr>
              <a:t>Part 2: 15/16 November 2015 2200-0300 UTC</a:t>
            </a:r>
            <a:endParaRPr lang="en-US" sz="1400" dirty="0">
              <a:solidFill>
                <a:srgbClr val="0080FF"/>
              </a:solidFill>
            </a:endParaRPr>
          </a:p>
          <a:p>
            <a:pPr marL="0" indent="0">
              <a:buFontTx/>
              <a:buNone/>
            </a:pPr>
            <a:r>
              <a:rPr lang="en-US" sz="1400" dirty="0" smtClean="0">
                <a:solidFill>
                  <a:srgbClr val="0C131E"/>
                </a:solidFill>
                <a:latin typeface="Tahoma"/>
              </a:rPr>
              <a:t>10:00 AM - </a:t>
            </a:r>
            <a:r>
              <a:rPr lang="en-US" sz="1400" dirty="0">
                <a:solidFill>
                  <a:srgbClr val="0C131E"/>
                </a:solidFill>
                <a:latin typeface="Tahoma"/>
              </a:rPr>
              <a:t>0.64 µm, 11.2 µm, </a:t>
            </a:r>
            <a:r>
              <a:rPr lang="en-US" sz="1400" dirty="0" smtClean="0">
                <a:solidFill>
                  <a:srgbClr val="0C131E"/>
                </a:solidFill>
                <a:latin typeface="Tahoma"/>
              </a:rPr>
              <a:t>6.9 </a:t>
            </a:r>
            <a:r>
              <a:rPr lang="en-US" sz="1400" dirty="0">
                <a:solidFill>
                  <a:srgbClr val="0C131E"/>
                </a:solidFill>
                <a:latin typeface="Tahoma"/>
              </a:rPr>
              <a:t>µm, and True Color </a:t>
            </a:r>
            <a:r>
              <a:rPr lang="en-US" sz="1400" dirty="0" smtClean="0">
                <a:solidFill>
                  <a:srgbClr val="0C131E"/>
                </a:solidFill>
                <a:latin typeface="Tahoma"/>
              </a:rPr>
              <a:t>RGB</a:t>
            </a:r>
          </a:p>
          <a:p>
            <a:pPr marL="0" indent="0">
              <a:buFontTx/>
              <a:buNone/>
            </a:pPr>
            <a:r>
              <a:rPr lang="en-US" sz="1400" dirty="0" smtClean="0">
                <a:solidFill>
                  <a:srgbClr val="0C131E"/>
                </a:solidFill>
                <a:latin typeface="Tahoma"/>
              </a:rPr>
              <a:t>10</a:t>
            </a:r>
            <a:r>
              <a:rPr lang="en-US" sz="1400" dirty="0">
                <a:solidFill>
                  <a:srgbClr val="0C131E"/>
                </a:solidFill>
                <a:latin typeface="Tahoma"/>
              </a:rPr>
              <a:t>:15 AM - </a:t>
            </a:r>
            <a:r>
              <a:rPr lang="en-US" sz="1400" dirty="0">
                <a:solidFill>
                  <a:srgbClr val="FF0000"/>
                </a:solidFill>
                <a:latin typeface="Tahoma"/>
              </a:rPr>
              <a:t>Integrated Training AWIPS Plugin (Airmass RGB Articulate Module</a:t>
            </a:r>
            <a:r>
              <a:rPr lang="en-US" sz="1400" dirty="0" smtClean="0">
                <a:solidFill>
                  <a:srgbClr val="FF0000"/>
                </a:solidFill>
                <a:latin typeface="Tahoma"/>
              </a:rPr>
              <a:t>)</a:t>
            </a:r>
          </a:p>
        </p:txBody>
      </p:sp>
      <p:sp>
        <p:nvSpPr>
          <p:cNvPr id="6" name="Rectangle 3"/>
          <p:cNvSpPr txBox="1">
            <a:spLocks noChangeArrowheads="1"/>
          </p:cNvSpPr>
          <p:nvPr/>
        </p:nvSpPr>
        <p:spPr bwMode="auto">
          <a:xfrm>
            <a:off x="413428" y="202980"/>
            <a:ext cx="8325475" cy="5376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a:lstStyle>
          <a:p>
            <a:pPr marL="0" indent="0" algn="ctr">
              <a:buFontTx/>
              <a:buNone/>
            </a:pPr>
            <a:r>
              <a:rPr lang="en-US" sz="2200" kern="0" dirty="0" smtClean="0">
                <a:solidFill>
                  <a:srgbClr val="FFC000"/>
                </a:solidFill>
                <a:latin typeface="Tahoma"/>
              </a:rPr>
              <a:t>OPG Evaluation: Guided Mid-Latitude Cyclone Exercise</a:t>
            </a:r>
            <a:endParaRPr lang="en-US" sz="2200" kern="0" dirty="0">
              <a:solidFill>
                <a:srgbClr val="FFFFFF"/>
              </a:solidFill>
              <a:latin typeface="Tahoma"/>
            </a:endParaRPr>
          </a:p>
        </p:txBody>
      </p:sp>
      <p:sp>
        <p:nvSpPr>
          <p:cNvPr id="5" name="Rectangle 3"/>
          <p:cNvSpPr txBox="1">
            <a:spLocks noChangeArrowheads="1"/>
          </p:cNvSpPr>
          <p:nvPr/>
        </p:nvSpPr>
        <p:spPr bwMode="auto">
          <a:xfrm>
            <a:off x="682281" y="855865"/>
            <a:ext cx="8575129" cy="4608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a:lstStyle>
          <a:p>
            <a:pPr marL="0" indent="0">
              <a:buFontTx/>
              <a:buNone/>
            </a:pPr>
            <a:r>
              <a:rPr lang="en-US" sz="1400" kern="0" dirty="0" smtClean="0">
                <a:solidFill>
                  <a:srgbClr val="FFFFFF"/>
                </a:solidFill>
                <a:latin typeface="Tahoma"/>
              </a:rPr>
              <a:t>Wednesday Mornings</a:t>
            </a:r>
            <a:r>
              <a:rPr lang="is-IS" sz="1400" kern="0" dirty="0" smtClean="0">
                <a:solidFill>
                  <a:srgbClr val="FFFFFF"/>
                </a:solidFill>
                <a:latin typeface="Tahoma"/>
              </a:rPr>
              <a:t>…</a:t>
            </a:r>
            <a:endParaRPr lang="en-US" sz="1400" kern="0" dirty="0">
              <a:solidFill>
                <a:srgbClr val="FFFFFF"/>
              </a:solidFill>
              <a:latin typeface="Tahoma"/>
            </a:endParaRPr>
          </a:p>
        </p:txBody>
      </p:sp>
    </p:spTree>
    <p:custDataLst>
      <p:tags r:id="rId1"/>
    </p:custDataLst>
    <p:extLst>
      <p:ext uri="{BB962C8B-B14F-4D97-AF65-F5344CB8AC3E}">
        <p14:creationId xmlns:p14="http://schemas.microsoft.com/office/powerpoint/2010/main" val="342103693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bwMode="auto">
          <a:xfrm>
            <a:off x="741588" y="1163105"/>
            <a:ext cx="7642595" cy="5453510"/>
          </a:xfrm>
          <a:prstGeom prst="rect">
            <a:avLst/>
          </a:prstGeom>
          <a:solidFill>
            <a:schemeClr val="bg1"/>
          </a:solidFill>
          <a:ln w="38100"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3" name="Rectangle 3"/>
          <p:cNvSpPr txBox="1">
            <a:spLocks noChangeArrowheads="1"/>
          </p:cNvSpPr>
          <p:nvPr/>
        </p:nvSpPr>
        <p:spPr bwMode="auto">
          <a:xfrm>
            <a:off x="721571" y="1179468"/>
            <a:ext cx="7701017" cy="51573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a:lstStyle>
          <a:p>
            <a:pPr marL="0" indent="0">
              <a:buFontTx/>
              <a:buNone/>
            </a:pPr>
            <a:r>
              <a:rPr lang="en-US" sz="1400" i="1" dirty="0">
                <a:solidFill>
                  <a:srgbClr val="0080FF"/>
                </a:solidFill>
              </a:rPr>
              <a:t>Part 1: </a:t>
            </a:r>
            <a:r>
              <a:rPr lang="en-US" sz="1400" i="1" dirty="0" smtClean="0">
                <a:solidFill>
                  <a:srgbClr val="0080FF"/>
                </a:solidFill>
              </a:rPr>
              <a:t>14/15 </a:t>
            </a:r>
            <a:r>
              <a:rPr lang="en-US" sz="1400" i="1" dirty="0">
                <a:solidFill>
                  <a:srgbClr val="0080FF"/>
                </a:solidFill>
              </a:rPr>
              <a:t>November 2015 </a:t>
            </a:r>
            <a:r>
              <a:rPr lang="en-US" sz="1400" i="1" dirty="0" smtClean="0">
                <a:solidFill>
                  <a:srgbClr val="0080FF"/>
                </a:solidFill>
              </a:rPr>
              <a:t>2200-0300 </a:t>
            </a:r>
            <a:r>
              <a:rPr lang="en-US" sz="1400" i="1" dirty="0">
                <a:solidFill>
                  <a:srgbClr val="0080FF"/>
                </a:solidFill>
              </a:rPr>
              <a:t>UTC</a:t>
            </a:r>
            <a:r>
              <a:rPr lang="en-US" sz="1400" dirty="0">
                <a:solidFill>
                  <a:srgbClr val="0080FF"/>
                </a:solidFill>
              </a:rPr>
              <a:t> </a:t>
            </a:r>
            <a:endParaRPr lang="en-US" sz="1400" kern="0" dirty="0" smtClean="0">
              <a:solidFill>
                <a:srgbClr val="0080FF"/>
              </a:solidFill>
            </a:endParaRPr>
          </a:p>
          <a:p>
            <a:pPr marL="0" indent="0">
              <a:buFontTx/>
              <a:buNone/>
            </a:pPr>
            <a:r>
              <a:rPr lang="en-US" sz="1400" kern="0" dirty="0" smtClean="0">
                <a:solidFill>
                  <a:srgbClr val="0C131E"/>
                </a:solidFill>
              </a:rPr>
              <a:t>8</a:t>
            </a:r>
            <a:r>
              <a:rPr lang="en-US" sz="1400" kern="0" dirty="0">
                <a:solidFill>
                  <a:srgbClr val="0C131E"/>
                </a:solidFill>
              </a:rPr>
              <a:t>:30 AM - </a:t>
            </a:r>
            <a:r>
              <a:rPr lang="en-US" sz="1400" kern="0" dirty="0" smtClean="0">
                <a:solidFill>
                  <a:srgbClr val="0C131E"/>
                </a:solidFill>
              </a:rPr>
              <a:t>0.64 µm</a:t>
            </a:r>
          </a:p>
          <a:p>
            <a:pPr marL="800100" indent="-800100">
              <a:buFontTx/>
              <a:buNone/>
            </a:pPr>
            <a:r>
              <a:rPr lang="en-US" sz="1400" dirty="0" smtClean="0">
                <a:solidFill>
                  <a:srgbClr val="0C131E"/>
                </a:solidFill>
              </a:rPr>
              <a:t>8</a:t>
            </a:r>
            <a:r>
              <a:rPr lang="en-US" sz="1400" dirty="0">
                <a:solidFill>
                  <a:srgbClr val="0C131E"/>
                </a:solidFill>
              </a:rPr>
              <a:t>:45 AM </a:t>
            </a:r>
            <a:r>
              <a:rPr lang="en-US" sz="1400" dirty="0" smtClean="0">
                <a:solidFill>
                  <a:srgbClr val="0C131E"/>
                </a:solidFill>
              </a:rPr>
              <a:t>- 0.64 </a:t>
            </a:r>
            <a:r>
              <a:rPr lang="en-US" sz="1400" dirty="0">
                <a:solidFill>
                  <a:srgbClr val="0C131E"/>
                </a:solidFill>
              </a:rPr>
              <a:t>µm, </a:t>
            </a:r>
            <a:r>
              <a:rPr lang="en-US" sz="1400" dirty="0" smtClean="0">
                <a:solidFill>
                  <a:srgbClr val="0C131E"/>
                </a:solidFill>
              </a:rPr>
              <a:t>11.2 </a:t>
            </a:r>
            <a:r>
              <a:rPr lang="en-US" sz="1400" dirty="0">
                <a:solidFill>
                  <a:srgbClr val="0C131E"/>
                </a:solidFill>
              </a:rPr>
              <a:t>µm, </a:t>
            </a:r>
            <a:r>
              <a:rPr lang="en-US" sz="1400" dirty="0" smtClean="0">
                <a:solidFill>
                  <a:srgbClr val="0C131E"/>
                </a:solidFill>
              </a:rPr>
              <a:t>6.9 </a:t>
            </a:r>
            <a:r>
              <a:rPr lang="en-US" sz="1400" dirty="0">
                <a:solidFill>
                  <a:srgbClr val="0C131E"/>
                </a:solidFill>
              </a:rPr>
              <a:t>µm, and True Color </a:t>
            </a:r>
            <a:r>
              <a:rPr lang="en-US" sz="1400" dirty="0" smtClean="0">
                <a:solidFill>
                  <a:srgbClr val="0C131E"/>
                </a:solidFill>
              </a:rPr>
              <a:t>RGB</a:t>
            </a:r>
          </a:p>
          <a:p>
            <a:pPr marL="0" indent="0">
              <a:buFontTx/>
              <a:buNone/>
            </a:pPr>
            <a:r>
              <a:rPr lang="en-US" sz="1400" dirty="0" smtClean="0">
                <a:solidFill>
                  <a:srgbClr val="0C131E"/>
                </a:solidFill>
              </a:rPr>
              <a:t>9</a:t>
            </a:r>
            <a:r>
              <a:rPr lang="en-US" sz="1400" dirty="0">
                <a:solidFill>
                  <a:srgbClr val="0C131E"/>
                </a:solidFill>
              </a:rPr>
              <a:t>:00 AM - </a:t>
            </a:r>
            <a:r>
              <a:rPr lang="en-US" sz="1400" dirty="0" smtClean="0">
                <a:solidFill>
                  <a:srgbClr val="0C131E"/>
                </a:solidFill>
              </a:rPr>
              <a:t>0.64 </a:t>
            </a:r>
            <a:r>
              <a:rPr lang="en-US" sz="1400" dirty="0">
                <a:solidFill>
                  <a:srgbClr val="0C131E"/>
                </a:solidFill>
              </a:rPr>
              <a:t>µm, </a:t>
            </a:r>
            <a:r>
              <a:rPr lang="en-US" sz="1400" dirty="0" smtClean="0">
                <a:solidFill>
                  <a:srgbClr val="0C131E"/>
                </a:solidFill>
              </a:rPr>
              <a:t>11.2 </a:t>
            </a:r>
            <a:r>
              <a:rPr lang="en-US" sz="1400" dirty="0">
                <a:solidFill>
                  <a:srgbClr val="0C131E"/>
                </a:solidFill>
              </a:rPr>
              <a:t>µm, True Color RGB, and Natural Color </a:t>
            </a:r>
            <a:r>
              <a:rPr lang="en-US" sz="1400" dirty="0" smtClean="0">
                <a:solidFill>
                  <a:srgbClr val="0C131E"/>
                </a:solidFill>
              </a:rPr>
              <a:t>RGB</a:t>
            </a:r>
          </a:p>
          <a:p>
            <a:pPr marL="0" indent="0">
              <a:buFontTx/>
              <a:buNone/>
            </a:pPr>
            <a:r>
              <a:rPr lang="en-US" sz="1400" dirty="0" smtClean="0">
                <a:solidFill>
                  <a:srgbClr val="0C131E"/>
                </a:solidFill>
              </a:rPr>
              <a:t>9</a:t>
            </a:r>
            <a:r>
              <a:rPr lang="en-US" sz="1400" dirty="0">
                <a:solidFill>
                  <a:srgbClr val="0C131E"/>
                </a:solidFill>
              </a:rPr>
              <a:t>:10 AM - </a:t>
            </a:r>
            <a:r>
              <a:rPr lang="en-US" sz="1400" dirty="0" smtClean="0">
                <a:solidFill>
                  <a:srgbClr val="0C131E"/>
                </a:solidFill>
              </a:rPr>
              <a:t>7.3 µm (comparing WV color curves)</a:t>
            </a:r>
          </a:p>
          <a:p>
            <a:pPr marL="0" indent="0">
              <a:buNone/>
            </a:pPr>
            <a:r>
              <a:rPr lang="en-US" sz="1400" dirty="0">
                <a:solidFill>
                  <a:srgbClr val="0C131E"/>
                </a:solidFill>
              </a:rPr>
              <a:t>9:10 AM - </a:t>
            </a:r>
            <a:r>
              <a:rPr lang="en-US" sz="1400" dirty="0" smtClean="0">
                <a:solidFill>
                  <a:srgbClr val="0C131E"/>
                </a:solidFill>
              </a:rPr>
              <a:t>6.2 </a:t>
            </a:r>
            <a:r>
              <a:rPr lang="en-US" sz="1400" dirty="0">
                <a:solidFill>
                  <a:srgbClr val="0C131E"/>
                </a:solidFill>
              </a:rPr>
              <a:t>µm</a:t>
            </a:r>
            <a:r>
              <a:rPr lang="en-US" sz="1400" dirty="0" smtClean="0">
                <a:solidFill>
                  <a:srgbClr val="0C131E"/>
                </a:solidFill>
              </a:rPr>
              <a:t>, 6.9 </a:t>
            </a:r>
            <a:r>
              <a:rPr lang="en-US" sz="1400" dirty="0">
                <a:solidFill>
                  <a:srgbClr val="0C131E"/>
                </a:solidFill>
              </a:rPr>
              <a:t>µm</a:t>
            </a:r>
            <a:r>
              <a:rPr lang="en-US" sz="1400" dirty="0" smtClean="0">
                <a:solidFill>
                  <a:srgbClr val="0C131E"/>
                </a:solidFill>
              </a:rPr>
              <a:t>, 7.3 µm, and 11.2 </a:t>
            </a:r>
            <a:r>
              <a:rPr lang="en-US" sz="1400" dirty="0">
                <a:solidFill>
                  <a:srgbClr val="0C131E"/>
                </a:solidFill>
              </a:rPr>
              <a:t>µm</a:t>
            </a:r>
            <a:endParaRPr lang="en-US" sz="1400" dirty="0" smtClean="0">
              <a:solidFill>
                <a:srgbClr val="0C131E"/>
              </a:solidFill>
            </a:endParaRPr>
          </a:p>
          <a:p>
            <a:pPr marL="0" indent="0">
              <a:buFontTx/>
              <a:buNone/>
            </a:pPr>
            <a:endParaRPr lang="en-US" sz="1400" dirty="0">
              <a:solidFill>
                <a:srgbClr val="0C131E"/>
              </a:solidFill>
            </a:endParaRPr>
          </a:p>
          <a:p>
            <a:pPr marL="0" indent="0">
              <a:buFontTx/>
              <a:buNone/>
            </a:pPr>
            <a:r>
              <a:rPr lang="en-US" sz="1400" dirty="0" smtClean="0">
                <a:solidFill>
                  <a:srgbClr val="008000"/>
                </a:solidFill>
              </a:rPr>
              <a:t>9:40 </a:t>
            </a:r>
            <a:r>
              <a:rPr lang="en-US" sz="1400" dirty="0">
                <a:solidFill>
                  <a:srgbClr val="008000"/>
                </a:solidFill>
              </a:rPr>
              <a:t>AM </a:t>
            </a:r>
            <a:r>
              <a:rPr lang="en-US" sz="1400" dirty="0" smtClean="0">
                <a:solidFill>
                  <a:srgbClr val="008000"/>
                </a:solidFill>
              </a:rPr>
              <a:t>- Break</a:t>
            </a:r>
          </a:p>
          <a:p>
            <a:pPr marL="0" indent="0">
              <a:buFontTx/>
              <a:buNone/>
            </a:pPr>
            <a:endParaRPr lang="en-US" sz="1400" dirty="0" smtClean="0">
              <a:solidFill>
                <a:srgbClr val="0C131E"/>
              </a:solidFill>
            </a:endParaRPr>
          </a:p>
          <a:p>
            <a:pPr marL="0" indent="0">
              <a:buFontTx/>
              <a:buNone/>
            </a:pPr>
            <a:r>
              <a:rPr lang="en-US" sz="1400" i="1" dirty="0">
                <a:solidFill>
                  <a:srgbClr val="0080FF"/>
                </a:solidFill>
              </a:rPr>
              <a:t>Part 2: </a:t>
            </a:r>
            <a:r>
              <a:rPr lang="en-US" sz="1400" i="1" dirty="0" smtClean="0">
                <a:solidFill>
                  <a:srgbClr val="0080FF"/>
                </a:solidFill>
              </a:rPr>
              <a:t>15/16 </a:t>
            </a:r>
            <a:r>
              <a:rPr lang="en-US" sz="1400" i="1" dirty="0">
                <a:solidFill>
                  <a:srgbClr val="0080FF"/>
                </a:solidFill>
              </a:rPr>
              <a:t>November 2015 </a:t>
            </a:r>
            <a:r>
              <a:rPr lang="en-US" sz="1400" i="1" dirty="0" smtClean="0">
                <a:solidFill>
                  <a:srgbClr val="0080FF"/>
                </a:solidFill>
              </a:rPr>
              <a:t>2200-0300 UTC</a:t>
            </a:r>
            <a:endParaRPr lang="en-US" sz="1400" dirty="0">
              <a:solidFill>
                <a:srgbClr val="0080FF"/>
              </a:solidFill>
            </a:endParaRPr>
          </a:p>
          <a:p>
            <a:pPr marL="0" indent="0">
              <a:buFontTx/>
              <a:buNone/>
            </a:pPr>
            <a:r>
              <a:rPr lang="en-US" sz="1400" dirty="0" smtClean="0">
                <a:solidFill>
                  <a:srgbClr val="0C131E"/>
                </a:solidFill>
              </a:rPr>
              <a:t>10:00 AM - </a:t>
            </a:r>
            <a:r>
              <a:rPr lang="en-US" sz="1400" dirty="0">
                <a:solidFill>
                  <a:srgbClr val="0C131E"/>
                </a:solidFill>
              </a:rPr>
              <a:t>0.64 µm, 11.2 µm, </a:t>
            </a:r>
            <a:r>
              <a:rPr lang="en-US" sz="1400" dirty="0" smtClean="0">
                <a:solidFill>
                  <a:srgbClr val="0C131E"/>
                </a:solidFill>
              </a:rPr>
              <a:t>6.9 </a:t>
            </a:r>
            <a:r>
              <a:rPr lang="en-US" sz="1400" dirty="0">
                <a:solidFill>
                  <a:srgbClr val="0C131E"/>
                </a:solidFill>
              </a:rPr>
              <a:t>µm, and True Color </a:t>
            </a:r>
            <a:r>
              <a:rPr lang="en-US" sz="1400" dirty="0" smtClean="0">
                <a:solidFill>
                  <a:srgbClr val="0C131E"/>
                </a:solidFill>
              </a:rPr>
              <a:t>RGB</a:t>
            </a:r>
          </a:p>
          <a:p>
            <a:pPr marL="0" indent="0">
              <a:buFontTx/>
              <a:buNone/>
            </a:pPr>
            <a:r>
              <a:rPr lang="en-US" sz="1400" dirty="0" smtClean="0">
                <a:solidFill>
                  <a:srgbClr val="0C131E"/>
                </a:solidFill>
              </a:rPr>
              <a:t>10</a:t>
            </a:r>
            <a:r>
              <a:rPr lang="en-US" sz="1400" dirty="0">
                <a:solidFill>
                  <a:srgbClr val="0C131E"/>
                </a:solidFill>
              </a:rPr>
              <a:t>:15 AM - </a:t>
            </a:r>
            <a:r>
              <a:rPr lang="en-US" sz="1400" dirty="0">
                <a:solidFill>
                  <a:srgbClr val="FF0000"/>
                </a:solidFill>
              </a:rPr>
              <a:t>Integrated Training AWIPS Plugin (Airmass RGB Articulate Module</a:t>
            </a:r>
            <a:r>
              <a:rPr lang="en-US" sz="1400" dirty="0" smtClean="0">
                <a:solidFill>
                  <a:srgbClr val="FF0000"/>
                </a:solidFill>
              </a:rPr>
              <a:t>)</a:t>
            </a:r>
          </a:p>
          <a:p>
            <a:pPr marL="0" indent="0">
              <a:buFontTx/>
              <a:buNone/>
            </a:pPr>
            <a:r>
              <a:rPr lang="en-US" sz="1400" dirty="0" smtClean="0">
                <a:solidFill>
                  <a:srgbClr val="0C131E"/>
                </a:solidFill>
              </a:rPr>
              <a:t>10</a:t>
            </a:r>
            <a:r>
              <a:rPr lang="en-US" sz="1400" dirty="0">
                <a:solidFill>
                  <a:srgbClr val="0C131E"/>
                </a:solidFill>
              </a:rPr>
              <a:t>:45 AM - </a:t>
            </a:r>
            <a:r>
              <a:rPr lang="en-US" sz="1400" dirty="0" smtClean="0">
                <a:solidFill>
                  <a:srgbClr val="0C131E"/>
                </a:solidFill>
              </a:rPr>
              <a:t>Airmass </a:t>
            </a:r>
            <a:r>
              <a:rPr lang="en-US" sz="1400" dirty="0">
                <a:solidFill>
                  <a:srgbClr val="0C131E"/>
                </a:solidFill>
              </a:rPr>
              <a:t>RGB, R Input, G Input, and B </a:t>
            </a:r>
            <a:r>
              <a:rPr lang="en-US" sz="1400" dirty="0" smtClean="0">
                <a:solidFill>
                  <a:srgbClr val="0C131E"/>
                </a:solidFill>
              </a:rPr>
              <a:t>Input</a:t>
            </a:r>
          </a:p>
          <a:p>
            <a:pPr marL="0" indent="0">
              <a:buFontTx/>
              <a:buNone/>
            </a:pPr>
            <a:r>
              <a:rPr lang="en-US" sz="1400" dirty="0">
                <a:solidFill>
                  <a:srgbClr val="0C131E"/>
                </a:solidFill>
              </a:rPr>
              <a:t>11:00 AM - </a:t>
            </a:r>
            <a:r>
              <a:rPr lang="en-US" sz="1400" dirty="0">
                <a:solidFill>
                  <a:srgbClr val="FF0000"/>
                </a:solidFill>
              </a:rPr>
              <a:t>Integrated Training AWIPS Plugin (Airmass RGB </a:t>
            </a:r>
            <a:r>
              <a:rPr lang="en-US" sz="1400" dirty="0" smtClean="0">
                <a:solidFill>
                  <a:srgbClr val="FF0000"/>
                </a:solidFill>
              </a:rPr>
              <a:t>Quick Guide)</a:t>
            </a:r>
          </a:p>
          <a:p>
            <a:pPr marL="0" indent="0">
              <a:buFontTx/>
              <a:buNone/>
            </a:pPr>
            <a:r>
              <a:rPr lang="en-US" sz="1400" dirty="0" smtClean="0">
                <a:solidFill>
                  <a:srgbClr val="0C131E"/>
                </a:solidFill>
              </a:rPr>
              <a:t>11</a:t>
            </a:r>
            <a:r>
              <a:rPr lang="en-US" sz="1400" dirty="0">
                <a:solidFill>
                  <a:srgbClr val="0C131E"/>
                </a:solidFill>
              </a:rPr>
              <a:t>:00 AM - Airmass RGB, 6.2 µm, 6.9 µm, and 7.3 </a:t>
            </a:r>
            <a:r>
              <a:rPr lang="en-US" sz="1400" dirty="0" smtClean="0">
                <a:solidFill>
                  <a:srgbClr val="0C131E"/>
                </a:solidFill>
              </a:rPr>
              <a:t>µm</a:t>
            </a:r>
          </a:p>
          <a:p>
            <a:pPr marL="0" indent="0">
              <a:buFontTx/>
              <a:buNone/>
            </a:pPr>
            <a:endParaRPr lang="en-US" sz="1400" dirty="0" smtClean="0">
              <a:solidFill>
                <a:srgbClr val="0C131E"/>
              </a:solidFill>
            </a:endParaRPr>
          </a:p>
          <a:p>
            <a:pPr marL="0" indent="0">
              <a:buFontTx/>
              <a:buNone/>
            </a:pPr>
            <a:r>
              <a:rPr lang="en-US" sz="1400" dirty="0" smtClean="0">
                <a:solidFill>
                  <a:srgbClr val="008000"/>
                </a:solidFill>
              </a:rPr>
              <a:t>11:20 AM - Break</a:t>
            </a:r>
          </a:p>
          <a:p>
            <a:pPr marL="0" indent="0">
              <a:buFontTx/>
              <a:buNone/>
            </a:pPr>
            <a:endParaRPr lang="en-US" sz="1400" dirty="0" smtClean="0">
              <a:solidFill>
                <a:srgbClr val="0C131E"/>
              </a:solidFill>
            </a:endParaRPr>
          </a:p>
          <a:p>
            <a:pPr marL="0" indent="0">
              <a:buFontTx/>
              <a:buNone/>
            </a:pPr>
            <a:r>
              <a:rPr lang="en-US" sz="1400" dirty="0" smtClean="0">
                <a:solidFill>
                  <a:srgbClr val="0C131E"/>
                </a:solidFill>
              </a:rPr>
              <a:t>11:30 AM - </a:t>
            </a:r>
            <a:r>
              <a:rPr lang="en-US" sz="1400" dirty="0">
                <a:solidFill>
                  <a:srgbClr val="0C131E"/>
                </a:solidFill>
              </a:rPr>
              <a:t>Airmass RGB, 6.2 µm, 6.9 µm, and 7.3 </a:t>
            </a:r>
            <a:r>
              <a:rPr lang="en-US" sz="1400" dirty="0" smtClean="0">
                <a:solidFill>
                  <a:srgbClr val="0C131E"/>
                </a:solidFill>
              </a:rPr>
              <a:t>µm with GFS </a:t>
            </a:r>
            <a:r>
              <a:rPr lang="en-US" sz="1400" dirty="0">
                <a:solidFill>
                  <a:srgbClr val="0C131E"/>
                </a:solidFill>
              </a:rPr>
              <a:t>300-200-mb </a:t>
            </a:r>
            <a:r>
              <a:rPr lang="en-US" sz="1400" dirty="0" smtClean="0">
                <a:solidFill>
                  <a:srgbClr val="0C131E"/>
                </a:solidFill>
              </a:rPr>
              <a:t>PV</a:t>
            </a:r>
            <a:endParaRPr lang="en-US" sz="1400" dirty="0">
              <a:solidFill>
                <a:srgbClr val="0C131E"/>
              </a:solidFill>
            </a:endParaRPr>
          </a:p>
          <a:p>
            <a:pPr marL="0" indent="0">
              <a:buNone/>
            </a:pPr>
            <a:r>
              <a:rPr lang="en-US" sz="1400" dirty="0">
                <a:solidFill>
                  <a:srgbClr val="0C131E"/>
                </a:solidFill>
              </a:rPr>
              <a:t>11</a:t>
            </a:r>
            <a:r>
              <a:rPr lang="en-US" sz="1400" dirty="0" smtClean="0">
                <a:solidFill>
                  <a:srgbClr val="0C131E"/>
                </a:solidFill>
              </a:rPr>
              <a:t>:45 </a:t>
            </a:r>
            <a:r>
              <a:rPr lang="en-US" sz="1400" dirty="0">
                <a:solidFill>
                  <a:srgbClr val="0C131E"/>
                </a:solidFill>
              </a:rPr>
              <a:t>AM - Airmass RGB, 6.2 µm, 6.9 µm, and 7.3 µm with GFS 300-mb </a:t>
            </a:r>
            <a:r>
              <a:rPr lang="en-US" sz="1400" dirty="0" err="1" smtClean="0">
                <a:solidFill>
                  <a:srgbClr val="0C131E"/>
                </a:solidFill>
              </a:rPr>
              <a:t>Isotachs</a:t>
            </a:r>
            <a:endParaRPr lang="en-US" sz="1400" dirty="0" smtClean="0">
              <a:solidFill>
                <a:srgbClr val="0C131E"/>
              </a:solidFill>
            </a:endParaRPr>
          </a:p>
          <a:p>
            <a:pPr marL="0" indent="0">
              <a:buNone/>
            </a:pPr>
            <a:r>
              <a:rPr lang="en-US" sz="1400" dirty="0" smtClean="0">
                <a:solidFill>
                  <a:srgbClr val="0C131E"/>
                </a:solidFill>
              </a:rPr>
              <a:t>12:00 PM </a:t>
            </a:r>
            <a:r>
              <a:rPr lang="en-US" sz="1400" dirty="0">
                <a:solidFill>
                  <a:srgbClr val="0C131E"/>
                </a:solidFill>
              </a:rPr>
              <a:t>- Airmass RGB, 6.2 µm, 6.9 µm, and 7.3 µm with GFS 700-500-mb Theta-</a:t>
            </a:r>
            <a:r>
              <a:rPr lang="en-US" sz="1400" dirty="0" smtClean="0">
                <a:solidFill>
                  <a:srgbClr val="0C131E"/>
                </a:solidFill>
              </a:rPr>
              <a:t>E</a:t>
            </a:r>
            <a:endParaRPr lang="en-US" sz="1400" dirty="0">
              <a:solidFill>
                <a:srgbClr val="0C131E"/>
              </a:solidFill>
            </a:endParaRPr>
          </a:p>
        </p:txBody>
      </p:sp>
      <p:sp>
        <p:nvSpPr>
          <p:cNvPr id="6" name="Rectangle 3"/>
          <p:cNvSpPr txBox="1">
            <a:spLocks noChangeArrowheads="1"/>
          </p:cNvSpPr>
          <p:nvPr/>
        </p:nvSpPr>
        <p:spPr bwMode="auto">
          <a:xfrm>
            <a:off x="413428" y="202980"/>
            <a:ext cx="8325475" cy="5376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a:lstStyle>
          <a:p>
            <a:pPr marL="0" indent="0" algn="ctr">
              <a:buFontTx/>
              <a:buNone/>
            </a:pPr>
            <a:r>
              <a:rPr lang="en-US" sz="2200" kern="0" dirty="0" smtClean="0">
                <a:solidFill>
                  <a:srgbClr val="FFC000"/>
                </a:solidFill>
                <a:latin typeface="Tahoma"/>
              </a:rPr>
              <a:t>OPG Evaluation: Guided Mid-Latitude Cyclone Exercise</a:t>
            </a:r>
            <a:endParaRPr lang="en-US" sz="2200" kern="0" dirty="0">
              <a:solidFill>
                <a:srgbClr val="FFFFFF"/>
              </a:solidFill>
              <a:latin typeface="Tahoma"/>
            </a:endParaRPr>
          </a:p>
        </p:txBody>
      </p:sp>
      <p:sp>
        <p:nvSpPr>
          <p:cNvPr id="5" name="Rectangle 3"/>
          <p:cNvSpPr txBox="1">
            <a:spLocks noChangeArrowheads="1"/>
          </p:cNvSpPr>
          <p:nvPr/>
        </p:nvSpPr>
        <p:spPr bwMode="auto">
          <a:xfrm>
            <a:off x="682281" y="855865"/>
            <a:ext cx="8575129" cy="4608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a:lstStyle>
          <a:p>
            <a:pPr marL="0" indent="0">
              <a:buFontTx/>
              <a:buNone/>
            </a:pPr>
            <a:r>
              <a:rPr lang="en-US" sz="1400" kern="0" dirty="0" smtClean="0">
                <a:solidFill>
                  <a:srgbClr val="FFFFFF"/>
                </a:solidFill>
                <a:latin typeface="Tahoma"/>
              </a:rPr>
              <a:t>Wednesday Mornings</a:t>
            </a:r>
            <a:r>
              <a:rPr lang="is-IS" sz="1400" kern="0" dirty="0" smtClean="0">
                <a:solidFill>
                  <a:srgbClr val="FFFFFF"/>
                </a:solidFill>
                <a:latin typeface="Tahoma"/>
              </a:rPr>
              <a:t>…</a:t>
            </a:r>
            <a:endParaRPr lang="en-US" sz="1400" kern="0" dirty="0">
              <a:solidFill>
                <a:srgbClr val="FFFFFF"/>
              </a:solidFill>
              <a:latin typeface="Tahoma"/>
            </a:endParaRPr>
          </a:p>
        </p:txBody>
      </p:sp>
    </p:spTree>
    <p:custDataLst>
      <p:tags r:id="rId1"/>
    </p:custDataLst>
    <p:extLst>
      <p:ext uri="{BB962C8B-B14F-4D97-AF65-F5344CB8AC3E}">
        <p14:creationId xmlns:p14="http://schemas.microsoft.com/office/powerpoint/2010/main" val="124130928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289028" y="960035"/>
            <a:ext cx="8575129" cy="56565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a:lstStyle>
          <a:p>
            <a:pPr marL="0" indent="0">
              <a:buFontTx/>
              <a:buNone/>
            </a:pPr>
            <a:r>
              <a:rPr lang="en-US" sz="1700" dirty="0" smtClean="0">
                <a:ea typeface="Lucida Grande"/>
                <a:cs typeface="Lucida Grande"/>
              </a:rPr>
              <a:t>On </a:t>
            </a:r>
            <a:r>
              <a:rPr lang="en-US" sz="1700" dirty="0">
                <a:ea typeface="Lucida Grande"/>
                <a:cs typeface="Lucida Grande"/>
              </a:rPr>
              <a:t>a scale of 1-10, when learning how to interpret the Airmass RGB imagery, how valuable was it to view the Airmass RGB Articulate Module </a:t>
            </a:r>
            <a:r>
              <a:rPr lang="en-US" sz="1700" dirty="0" smtClean="0">
                <a:ea typeface="Lucida Grande"/>
                <a:cs typeface="Lucida Grande"/>
              </a:rPr>
              <a:t>and Interactive Quick Guide in AWIPS during </a:t>
            </a:r>
            <a:r>
              <a:rPr lang="en-US" sz="1700" dirty="0">
                <a:ea typeface="Lucida Grande"/>
                <a:cs typeface="Lucida Grande"/>
              </a:rPr>
              <a:t>this exercise to reinforce foundational RGB concepts learned before arriving at the </a:t>
            </a:r>
            <a:r>
              <a:rPr lang="en-US" sz="1700" dirty="0" smtClean="0">
                <a:ea typeface="Lucida Grande"/>
                <a:cs typeface="Lucida Grande"/>
              </a:rPr>
              <a:t>evaluation?</a:t>
            </a:r>
          </a:p>
          <a:p>
            <a:pPr marL="0" indent="0">
              <a:buFontTx/>
              <a:buNone/>
            </a:pPr>
            <a:endParaRPr lang="en-US" sz="1700" kern="0" dirty="0">
              <a:ea typeface="Lucida Grande"/>
              <a:cs typeface="Lucida Grande"/>
            </a:endParaRPr>
          </a:p>
          <a:p>
            <a:pPr marL="0" indent="0">
              <a:buFontTx/>
              <a:buNone/>
            </a:pPr>
            <a:r>
              <a:rPr lang="en-US" sz="1700" kern="0" dirty="0" smtClean="0">
                <a:ea typeface="Lucida Grande"/>
                <a:cs typeface="Lucida Grande"/>
              </a:rPr>
              <a:t>10 (Extremely Valuable): </a:t>
            </a:r>
            <a:r>
              <a:rPr lang="en-US" sz="1700" kern="0" dirty="0" smtClean="0">
                <a:solidFill>
                  <a:srgbClr val="FFC000"/>
                </a:solidFill>
              </a:rPr>
              <a:t>6 forecasters</a:t>
            </a:r>
            <a:endParaRPr lang="en-US" sz="1700" kern="0" dirty="0" smtClean="0">
              <a:ea typeface="Lucida Grande"/>
              <a:cs typeface="Lucida Grande"/>
            </a:endParaRPr>
          </a:p>
          <a:p>
            <a:pPr marL="0" indent="0">
              <a:buFontTx/>
              <a:buNone/>
            </a:pPr>
            <a:r>
              <a:rPr lang="en-US" sz="1700" kern="0" dirty="0" smtClean="0">
                <a:ea typeface="Lucida Grande"/>
                <a:cs typeface="Lucida Grande"/>
              </a:rPr>
              <a:t>9: </a:t>
            </a:r>
            <a:r>
              <a:rPr lang="en-US" sz="1700" kern="0" dirty="0" smtClean="0">
                <a:solidFill>
                  <a:srgbClr val="FFC000"/>
                </a:solidFill>
              </a:rPr>
              <a:t>1 forecaster</a:t>
            </a:r>
            <a:endParaRPr lang="en-US" sz="1700" kern="0" dirty="0" smtClean="0">
              <a:ea typeface="Lucida Grande"/>
              <a:cs typeface="Lucida Grande"/>
            </a:endParaRPr>
          </a:p>
          <a:p>
            <a:pPr marL="0" indent="0">
              <a:buFontTx/>
              <a:buNone/>
            </a:pPr>
            <a:r>
              <a:rPr lang="en-US" sz="1700" kern="0" dirty="0" smtClean="0">
                <a:ea typeface="Lucida Grande"/>
                <a:cs typeface="Lucida Grande"/>
              </a:rPr>
              <a:t>8: </a:t>
            </a:r>
            <a:r>
              <a:rPr lang="en-US" sz="1700" kern="0" dirty="0" smtClean="0">
                <a:solidFill>
                  <a:srgbClr val="FFC000"/>
                </a:solidFill>
              </a:rPr>
              <a:t>1 forecaster</a:t>
            </a:r>
            <a:endParaRPr lang="en-US" sz="1700" kern="0" dirty="0" smtClean="0">
              <a:ea typeface="Lucida Grande"/>
              <a:cs typeface="Lucida Grande"/>
            </a:endParaRPr>
          </a:p>
          <a:p>
            <a:pPr marL="0" indent="0">
              <a:buFontTx/>
              <a:buNone/>
            </a:pPr>
            <a:r>
              <a:rPr lang="en-US" sz="1700" kern="0" dirty="0" smtClean="0">
                <a:ea typeface="Lucida Grande"/>
                <a:cs typeface="Lucida Grande"/>
              </a:rPr>
              <a:t>7:</a:t>
            </a:r>
          </a:p>
          <a:p>
            <a:pPr marL="0" indent="0">
              <a:buFontTx/>
              <a:buNone/>
            </a:pPr>
            <a:r>
              <a:rPr lang="en-US" sz="1700" kern="0" dirty="0" smtClean="0">
                <a:ea typeface="Lucida Grande"/>
                <a:cs typeface="Lucida Grande"/>
              </a:rPr>
              <a:t>6: </a:t>
            </a:r>
            <a:r>
              <a:rPr lang="en-US" sz="1700" kern="0" dirty="0" smtClean="0">
                <a:solidFill>
                  <a:srgbClr val="FFC000"/>
                </a:solidFill>
              </a:rPr>
              <a:t>1 forecaster</a:t>
            </a:r>
            <a:endParaRPr lang="en-US" sz="1700" kern="0" dirty="0" smtClean="0">
              <a:ea typeface="Lucida Grande"/>
              <a:cs typeface="Lucida Grande"/>
            </a:endParaRPr>
          </a:p>
          <a:p>
            <a:pPr marL="0" indent="0">
              <a:buFontTx/>
              <a:buNone/>
            </a:pPr>
            <a:r>
              <a:rPr lang="en-US" sz="1700" kern="0" dirty="0" smtClean="0">
                <a:ea typeface="Lucida Grande"/>
                <a:cs typeface="Lucida Grande"/>
              </a:rPr>
              <a:t>5:</a:t>
            </a:r>
          </a:p>
          <a:p>
            <a:pPr marL="0" indent="0">
              <a:buFontTx/>
              <a:buNone/>
            </a:pPr>
            <a:r>
              <a:rPr lang="en-US" sz="1700" kern="0" dirty="0" smtClean="0">
                <a:ea typeface="Lucida Grande"/>
                <a:cs typeface="Lucida Grande"/>
              </a:rPr>
              <a:t>4:</a:t>
            </a:r>
          </a:p>
          <a:p>
            <a:pPr marL="0" indent="0">
              <a:buFontTx/>
              <a:buNone/>
            </a:pPr>
            <a:r>
              <a:rPr lang="en-US" sz="1700" kern="0" dirty="0" smtClean="0">
                <a:ea typeface="Lucida Grande"/>
                <a:cs typeface="Lucida Grande"/>
              </a:rPr>
              <a:t>3:</a:t>
            </a:r>
          </a:p>
          <a:p>
            <a:pPr marL="0" indent="0">
              <a:buFontTx/>
              <a:buNone/>
            </a:pPr>
            <a:r>
              <a:rPr lang="en-US" sz="1700" kern="0" dirty="0" smtClean="0">
                <a:ea typeface="Lucida Grande"/>
                <a:cs typeface="Lucida Grande"/>
              </a:rPr>
              <a:t>2:</a:t>
            </a:r>
            <a:endParaRPr lang="en-US" sz="1700" kern="0" dirty="0">
              <a:ea typeface="Lucida Grande"/>
              <a:cs typeface="Lucida Grande"/>
            </a:endParaRPr>
          </a:p>
          <a:p>
            <a:pPr marL="0" indent="0">
              <a:buFontTx/>
              <a:buNone/>
            </a:pPr>
            <a:r>
              <a:rPr lang="en-US" sz="1700" kern="0" dirty="0" smtClean="0">
                <a:ea typeface="Lucida Grande"/>
                <a:cs typeface="Lucida Grande"/>
              </a:rPr>
              <a:t>1 (Not Valuable):</a:t>
            </a:r>
            <a:endParaRPr lang="en-US" sz="1700" kern="0" dirty="0"/>
          </a:p>
        </p:txBody>
      </p:sp>
      <p:sp>
        <p:nvSpPr>
          <p:cNvPr id="6" name="Rectangle 3"/>
          <p:cNvSpPr txBox="1">
            <a:spLocks noChangeArrowheads="1"/>
          </p:cNvSpPr>
          <p:nvPr/>
        </p:nvSpPr>
        <p:spPr bwMode="auto">
          <a:xfrm>
            <a:off x="289454" y="202980"/>
            <a:ext cx="8575147" cy="5376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a:lstStyle>
          <a:p>
            <a:pPr marL="0" indent="0" algn="ctr">
              <a:buNone/>
            </a:pPr>
            <a:r>
              <a:rPr lang="en-US" sz="2200" kern="0" dirty="0" smtClean="0">
                <a:solidFill>
                  <a:srgbClr val="FFC000"/>
                </a:solidFill>
                <a:latin typeface="Tahoma"/>
              </a:rPr>
              <a:t>Forecaster </a:t>
            </a:r>
            <a:r>
              <a:rPr lang="en-US" sz="2200" kern="0" dirty="0">
                <a:solidFill>
                  <a:srgbClr val="FFC000"/>
                </a:solidFill>
              </a:rPr>
              <a:t>Feedback During Mid-Latitude Cyclone </a:t>
            </a:r>
            <a:r>
              <a:rPr lang="en-US" sz="2200" kern="0" dirty="0" smtClean="0">
                <a:solidFill>
                  <a:srgbClr val="FFC000"/>
                </a:solidFill>
              </a:rPr>
              <a:t>Exercises</a:t>
            </a:r>
            <a:endParaRPr lang="en-US" sz="2200" kern="0" dirty="0">
              <a:solidFill>
                <a:srgbClr val="FFFFFF"/>
              </a:solidFill>
            </a:endParaRPr>
          </a:p>
          <a:p>
            <a:pPr marL="0" indent="0" algn="ctr">
              <a:buFontTx/>
              <a:buNone/>
            </a:pPr>
            <a:r>
              <a:rPr lang="en-US" sz="2200" kern="0" dirty="0" smtClean="0">
                <a:solidFill>
                  <a:srgbClr val="FFC000"/>
                </a:solidFill>
                <a:latin typeface="Tahoma"/>
              </a:rPr>
              <a:t> </a:t>
            </a:r>
            <a:endParaRPr lang="en-US" sz="2200" kern="0" dirty="0">
              <a:solidFill>
                <a:srgbClr val="FFFFFF"/>
              </a:solidFill>
              <a:latin typeface="Tahoma"/>
            </a:endParaRPr>
          </a:p>
        </p:txBody>
      </p:sp>
    </p:spTree>
    <p:custDataLst>
      <p:tags r:id="rId1"/>
    </p:custDataLst>
    <p:extLst>
      <p:ext uri="{BB962C8B-B14F-4D97-AF65-F5344CB8AC3E}">
        <p14:creationId xmlns:p14="http://schemas.microsoft.com/office/powerpoint/2010/main" val="222373739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289028" y="960035"/>
            <a:ext cx="8575129" cy="56565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a:lstStyle>
          <a:p>
            <a:pPr marL="0" indent="0">
              <a:buFontTx/>
              <a:buNone/>
            </a:pPr>
            <a:r>
              <a:rPr lang="en-US" sz="1700" i="1" dirty="0" smtClean="0">
                <a:solidFill>
                  <a:srgbClr val="FFFFFF"/>
                </a:solidFill>
                <a:ea typeface="Lucida Grande"/>
                <a:cs typeface="Lucida Grande"/>
              </a:rPr>
              <a:t>“Without </a:t>
            </a:r>
            <a:r>
              <a:rPr lang="en-US" sz="1700" i="1" dirty="0">
                <a:solidFill>
                  <a:srgbClr val="FFFFFF"/>
                </a:solidFill>
                <a:ea typeface="Lucida Grande"/>
                <a:cs typeface="Lucida Grande"/>
              </a:rPr>
              <a:t>the training I would have been totally lost. In fact, I likely will need to view it a few more times, which is why having it incorporated within the AWIPS environment is ideal</a:t>
            </a:r>
            <a:r>
              <a:rPr lang="en-US" sz="1700" i="1" dirty="0" smtClean="0">
                <a:solidFill>
                  <a:srgbClr val="FFFFFF"/>
                </a:solidFill>
                <a:ea typeface="Lucida Grande"/>
                <a:cs typeface="Lucida Grande"/>
              </a:rPr>
              <a:t>.”</a:t>
            </a:r>
          </a:p>
          <a:p>
            <a:pPr marL="0" indent="0">
              <a:buFontTx/>
              <a:buNone/>
            </a:pPr>
            <a:endParaRPr lang="en-US" sz="1700" i="1" kern="0" dirty="0">
              <a:solidFill>
                <a:srgbClr val="FFFFFF"/>
              </a:solidFill>
              <a:ea typeface="Lucida Grande"/>
              <a:cs typeface="Lucida Grande"/>
            </a:endParaRPr>
          </a:p>
          <a:p>
            <a:pPr marL="0" indent="0">
              <a:buNone/>
            </a:pPr>
            <a:r>
              <a:rPr lang="en-US" sz="1700" i="1" kern="0" dirty="0">
                <a:solidFill>
                  <a:srgbClr val="FFFFFF"/>
                </a:solidFill>
                <a:ea typeface="Lucida Grande"/>
                <a:cs typeface="Lucida Grande"/>
              </a:rPr>
              <a:t>“To be honest, I would have been lost without having </a:t>
            </a:r>
            <a:r>
              <a:rPr lang="en-US" sz="1700" i="1" kern="0" dirty="0" smtClean="0">
                <a:solidFill>
                  <a:srgbClr val="FFFFFF"/>
                </a:solidFill>
                <a:ea typeface="Lucida Grande"/>
                <a:cs typeface="Lucida Grande"/>
              </a:rPr>
              <a:t>the Interactive Quick </a:t>
            </a:r>
            <a:r>
              <a:rPr lang="en-US" sz="1700" i="1" kern="0" dirty="0">
                <a:solidFill>
                  <a:srgbClr val="FFFFFF"/>
                </a:solidFill>
                <a:ea typeface="Lucida Grande"/>
                <a:cs typeface="Lucida Grande"/>
              </a:rPr>
              <a:t>Guide to refer to! </a:t>
            </a:r>
            <a:r>
              <a:rPr lang="en-US" sz="1700" i="1" kern="0" dirty="0" smtClean="0">
                <a:solidFill>
                  <a:srgbClr val="FFFFFF"/>
                </a:solidFill>
                <a:ea typeface="Lucida Grande"/>
                <a:cs typeface="Lucida Grande"/>
              </a:rPr>
              <a:t>The RGB Airmass imagery is </a:t>
            </a:r>
            <a:r>
              <a:rPr lang="en-US" sz="1700" i="1" kern="0" dirty="0">
                <a:solidFill>
                  <a:srgbClr val="FFFFFF"/>
                </a:solidFill>
                <a:ea typeface="Lucida Grande"/>
                <a:cs typeface="Lucida Grande"/>
              </a:rPr>
              <a:t>new to me in an [</a:t>
            </a:r>
            <a:r>
              <a:rPr lang="en-US" sz="1700" i="1" kern="0" dirty="0" smtClean="0">
                <a:solidFill>
                  <a:srgbClr val="FFFFFF"/>
                </a:solidFill>
                <a:ea typeface="Lucida Grande"/>
                <a:cs typeface="Lucida Grande"/>
              </a:rPr>
              <a:t>simulated] </a:t>
            </a:r>
            <a:r>
              <a:rPr lang="en-US" sz="1700" i="1" kern="0" dirty="0">
                <a:solidFill>
                  <a:srgbClr val="FFFFFF"/>
                </a:solidFill>
                <a:ea typeface="Lucida Grande"/>
                <a:cs typeface="Lucida Grande"/>
              </a:rPr>
              <a:t>operational setting</a:t>
            </a:r>
            <a:r>
              <a:rPr lang="en-US" sz="1700" i="1" kern="0" dirty="0" smtClean="0">
                <a:solidFill>
                  <a:srgbClr val="FFFFFF"/>
                </a:solidFill>
                <a:ea typeface="Lucida Grande"/>
                <a:cs typeface="Lucida Grande"/>
              </a:rPr>
              <a:t>.”</a:t>
            </a:r>
          </a:p>
          <a:p>
            <a:pPr marL="0" indent="0">
              <a:buNone/>
            </a:pPr>
            <a:endParaRPr lang="en-US" sz="1700" i="1" kern="0" dirty="0">
              <a:solidFill>
                <a:srgbClr val="FFFFFF"/>
              </a:solidFill>
              <a:ea typeface="Lucida Grande"/>
              <a:cs typeface="Lucida Grande"/>
            </a:endParaRPr>
          </a:p>
          <a:p>
            <a:pPr marL="0" indent="0">
              <a:buNone/>
            </a:pPr>
            <a:r>
              <a:rPr lang="en-US" sz="1700" i="1" kern="0" dirty="0">
                <a:solidFill>
                  <a:srgbClr val="FFFFFF"/>
                </a:solidFill>
                <a:ea typeface="Lucida Grande"/>
                <a:cs typeface="Lucida Grande"/>
              </a:rPr>
              <a:t>“I thought </a:t>
            </a:r>
            <a:r>
              <a:rPr lang="en-US" sz="1700" i="1" kern="0" dirty="0" smtClean="0">
                <a:solidFill>
                  <a:srgbClr val="FFFFFF"/>
                </a:solidFill>
                <a:ea typeface="Lucida Grande"/>
                <a:cs typeface="Lucida Grande"/>
              </a:rPr>
              <a:t>the Articulate Module </a:t>
            </a:r>
            <a:r>
              <a:rPr lang="en-US" sz="1700" i="1" kern="0" dirty="0">
                <a:solidFill>
                  <a:srgbClr val="FFFFFF"/>
                </a:solidFill>
                <a:ea typeface="Lucida Grande"/>
                <a:cs typeface="Lucida Grande"/>
              </a:rPr>
              <a:t>was useful to get a reinforcement of the RGB concepts, but I felt </a:t>
            </a:r>
            <a:r>
              <a:rPr lang="en-US" sz="1700" i="1" kern="0" dirty="0" smtClean="0">
                <a:solidFill>
                  <a:srgbClr val="FFFFFF"/>
                </a:solidFill>
                <a:ea typeface="Lucida Grande"/>
                <a:cs typeface="Lucida Grande"/>
              </a:rPr>
              <a:t>it was </a:t>
            </a:r>
            <a:r>
              <a:rPr lang="en-US" sz="1700" i="1" kern="0" dirty="0">
                <a:solidFill>
                  <a:srgbClr val="FFFFFF"/>
                </a:solidFill>
                <a:ea typeface="Lucida Grande"/>
                <a:cs typeface="Lucida Grande"/>
              </a:rPr>
              <a:t>a bit long. </a:t>
            </a:r>
            <a:r>
              <a:rPr lang="en-US" sz="1700" i="1" kern="0" dirty="0" smtClean="0">
                <a:solidFill>
                  <a:srgbClr val="FFFFFF"/>
                </a:solidFill>
                <a:ea typeface="Lucida Grande"/>
                <a:cs typeface="Lucida Grande"/>
              </a:rPr>
              <a:t>During the module I found </a:t>
            </a:r>
            <a:r>
              <a:rPr lang="en-US" sz="1700" i="1" kern="0" dirty="0">
                <a:solidFill>
                  <a:srgbClr val="FFFFFF"/>
                </a:solidFill>
                <a:ea typeface="Lucida Grande"/>
                <a:cs typeface="Lucida Grande"/>
              </a:rPr>
              <a:t>myself looking at </a:t>
            </a:r>
            <a:r>
              <a:rPr lang="en-US" sz="1700" i="1" kern="0" dirty="0" smtClean="0">
                <a:solidFill>
                  <a:srgbClr val="FFFFFF"/>
                </a:solidFill>
                <a:ea typeface="Lucida Grande"/>
                <a:cs typeface="Lucida Grande"/>
              </a:rPr>
              <a:t>the [displaced real-time] </a:t>
            </a:r>
            <a:r>
              <a:rPr lang="en-US" sz="1700" i="1" kern="0" dirty="0">
                <a:solidFill>
                  <a:srgbClr val="FFFFFF"/>
                </a:solidFill>
                <a:ea typeface="Lucida Grande"/>
                <a:cs typeface="Lucida Grande"/>
              </a:rPr>
              <a:t>Airmass RGB imagery </a:t>
            </a:r>
            <a:r>
              <a:rPr lang="en-US" sz="1700" i="1" kern="0" dirty="0" smtClean="0">
                <a:solidFill>
                  <a:srgbClr val="FFFFFF"/>
                </a:solidFill>
                <a:ea typeface="Lucida Grande"/>
                <a:cs typeface="Lucida Grande"/>
              </a:rPr>
              <a:t>to </a:t>
            </a:r>
            <a:r>
              <a:rPr lang="en-US" sz="1700" i="1" kern="0" dirty="0">
                <a:solidFill>
                  <a:srgbClr val="FFFFFF"/>
                </a:solidFill>
                <a:ea typeface="Lucida Grande"/>
                <a:cs typeface="Lucida Grande"/>
              </a:rPr>
              <a:t>see if I could spot similar features</a:t>
            </a:r>
            <a:r>
              <a:rPr lang="en-US" sz="1700" i="1" kern="0" dirty="0" smtClean="0">
                <a:solidFill>
                  <a:srgbClr val="FFFFFF"/>
                </a:solidFill>
                <a:ea typeface="Lucida Grande"/>
                <a:cs typeface="Lucida Grande"/>
              </a:rPr>
              <a:t>.”</a:t>
            </a:r>
          </a:p>
          <a:p>
            <a:pPr marL="0" indent="0">
              <a:buNone/>
            </a:pPr>
            <a:endParaRPr lang="en-US" sz="1700" i="1" kern="0" dirty="0">
              <a:solidFill>
                <a:srgbClr val="FFFFFF"/>
              </a:solidFill>
              <a:ea typeface="Lucida Grande"/>
              <a:cs typeface="Lucida Grande"/>
            </a:endParaRPr>
          </a:p>
          <a:p>
            <a:pPr marL="0" indent="0">
              <a:buNone/>
            </a:pPr>
            <a:r>
              <a:rPr lang="en-US" sz="1700" i="1" kern="0" dirty="0">
                <a:solidFill>
                  <a:srgbClr val="FFFFFF"/>
                </a:solidFill>
                <a:ea typeface="Lucida Grande"/>
                <a:cs typeface="Lucida Grande"/>
              </a:rPr>
              <a:t>“I think this is great to have integrated right into the AWIPS workstation. However, </a:t>
            </a:r>
            <a:r>
              <a:rPr lang="en-US" sz="1700" i="1" kern="0" dirty="0" smtClean="0">
                <a:solidFill>
                  <a:srgbClr val="FFFFFF"/>
                </a:solidFill>
                <a:ea typeface="Lucida Grande"/>
                <a:cs typeface="Lucida Grande"/>
              </a:rPr>
              <a:t>the module can take </a:t>
            </a:r>
            <a:r>
              <a:rPr lang="en-US" sz="1700" i="1" kern="0" dirty="0">
                <a:solidFill>
                  <a:srgbClr val="FFFFFF"/>
                </a:solidFill>
                <a:ea typeface="Lucida Grande"/>
                <a:cs typeface="Lucida Grande"/>
              </a:rPr>
              <a:t>some time to go through and may not be good to do during a busy shift or when there is </a:t>
            </a:r>
            <a:r>
              <a:rPr lang="en-US" sz="1700" i="1" kern="0" dirty="0" smtClean="0">
                <a:solidFill>
                  <a:srgbClr val="FFFFFF"/>
                </a:solidFill>
                <a:ea typeface="Lucida Grande"/>
                <a:cs typeface="Lucida Grande"/>
              </a:rPr>
              <a:t>the potential </a:t>
            </a:r>
            <a:r>
              <a:rPr lang="en-US" sz="1700" i="1" kern="0" dirty="0">
                <a:solidFill>
                  <a:srgbClr val="FFFFFF"/>
                </a:solidFill>
                <a:ea typeface="Lucida Grande"/>
                <a:cs typeface="Lucida Grande"/>
              </a:rPr>
              <a:t>for high impact weather. This is why I think quick guides are crucial to have as a </a:t>
            </a:r>
            <a:r>
              <a:rPr lang="en-US" sz="1700" i="1" kern="0" dirty="0" smtClean="0">
                <a:solidFill>
                  <a:srgbClr val="FFFFFF"/>
                </a:solidFill>
                <a:ea typeface="Lucida Grande"/>
                <a:cs typeface="Lucida Grande"/>
              </a:rPr>
              <a:t>resource.</a:t>
            </a:r>
            <a:r>
              <a:rPr lang="en-US" sz="1700" i="1" kern="0" dirty="0">
                <a:solidFill>
                  <a:srgbClr val="FFFFFF"/>
                </a:solidFill>
                <a:ea typeface="Lucida Grande"/>
                <a:cs typeface="Lucida Grande"/>
              </a:rPr>
              <a:t>”</a:t>
            </a:r>
            <a:endParaRPr lang="en-US" sz="1700" i="1" kern="0" dirty="0">
              <a:solidFill>
                <a:srgbClr val="FFFFFF"/>
              </a:solidFill>
            </a:endParaRPr>
          </a:p>
        </p:txBody>
      </p:sp>
      <p:sp>
        <p:nvSpPr>
          <p:cNvPr id="6" name="Rectangle 3"/>
          <p:cNvSpPr txBox="1">
            <a:spLocks noChangeArrowheads="1"/>
          </p:cNvSpPr>
          <p:nvPr/>
        </p:nvSpPr>
        <p:spPr bwMode="auto">
          <a:xfrm>
            <a:off x="289454" y="202980"/>
            <a:ext cx="8575147" cy="5376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a:lstStyle>
          <a:p>
            <a:pPr marL="0" indent="0" algn="ctr">
              <a:buFontTx/>
              <a:buNone/>
            </a:pPr>
            <a:r>
              <a:rPr lang="en-US" sz="2200" kern="0" dirty="0" smtClean="0">
                <a:solidFill>
                  <a:srgbClr val="FFC000"/>
                </a:solidFill>
                <a:latin typeface="Tahoma"/>
              </a:rPr>
              <a:t>Forecaster </a:t>
            </a:r>
            <a:r>
              <a:rPr lang="en-US" sz="2200" kern="0" dirty="0">
                <a:solidFill>
                  <a:srgbClr val="FFC000"/>
                </a:solidFill>
                <a:latin typeface="Tahoma"/>
              </a:rPr>
              <a:t>Feedback During Mid-Latitude Cyclone </a:t>
            </a:r>
            <a:r>
              <a:rPr lang="en-US" sz="2200" kern="0" dirty="0" smtClean="0">
                <a:solidFill>
                  <a:srgbClr val="FFC000"/>
                </a:solidFill>
                <a:latin typeface="Tahoma"/>
              </a:rPr>
              <a:t>Exercises</a:t>
            </a:r>
            <a:endParaRPr lang="en-US" sz="2200" kern="0" dirty="0">
              <a:solidFill>
                <a:srgbClr val="FFFFFF"/>
              </a:solidFill>
              <a:latin typeface="Tahoma"/>
            </a:endParaRPr>
          </a:p>
          <a:p>
            <a:pPr marL="0" indent="0" algn="ctr">
              <a:buFontTx/>
              <a:buNone/>
            </a:pPr>
            <a:r>
              <a:rPr lang="en-US" sz="2200" kern="0" dirty="0" smtClean="0">
                <a:solidFill>
                  <a:srgbClr val="FFC000"/>
                </a:solidFill>
                <a:latin typeface="Tahoma"/>
              </a:rPr>
              <a:t> </a:t>
            </a:r>
            <a:endParaRPr lang="en-US" sz="2200" kern="0" dirty="0">
              <a:solidFill>
                <a:srgbClr val="FFFFFF"/>
              </a:solidFill>
              <a:latin typeface="Tahoma"/>
            </a:endParaRPr>
          </a:p>
        </p:txBody>
      </p:sp>
    </p:spTree>
    <p:custDataLst>
      <p:tags r:id="rId1"/>
    </p:custDataLst>
    <p:extLst>
      <p:ext uri="{BB962C8B-B14F-4D97-AF65-F5344CB8AC3E}">
        <p14:creationId xmlns:p14="http://schemas.microsoft.com/office/powerpoint/2010/main" val="37247704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bwMode="auto">
          <a:xfrm>
            <a:off x="741588" y="1163105"/>
            <a:ext cx="7642595" cy="4454980"/>
          </a:xfrm>
          <a:prstGeom prst="rect">
            <a:avLst/>
          </a:prstGeom>
          <a:solidFill>
            <a:schemeClr val="bg1"/>
          </a:solidFill>
          <a:ln w="38100"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endParaRPr>
          </a:p>
        </p:txBody>
      </p:sp>
      <p:sp>
        <p:nvSpPr>
          <p:cNvPr id="3" name="Rectangle 3"/>
          <p:cNvSpPr txBox="1">
            <a:spLocks noChangeArrowheads="1"/>
          </p:cNvSpPr>
          <p:nvPr/>
        </p:nvSpPr>
        <p:spPr bwMode="auto">
          <a:xfrm>
            <a:off x="721571" y="1179468"/>
            <a:ext cx="7701017" cy="51573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a:lstStyle>
          <a:p>
            <a:pPr marL="0" indent="0">
              <a:buFontTx/>
              <a:buNone/>
            </a:pPr>
            <a:r>
              <a:rPr lang="en-US" sz="1400" i="1" dirty="0">
                <a:solidFill>
                  <a:srgbClr val="0080FF"/>
                </a:solidFill>
                <a:latin typeface="Tahoma"/>
              </a:rPr>
              <a:t>Part 1: </a:t>
            </a:r>
            <a:r>
              <a:rPr lang="is-IS" sz="1400" i="1" dirty="0">
                <a:solidFill>
                  <a:srgbClr val="0080FF"/>
                </a:solidFill>
                <a:latin typeface="Tahoma"/>
              </a:rPr>
              <a:t>2 September 2015 0900-1400 UTC </a:t>
            </a:r>
            <a:r>
              <a:rPr lang="en-US" sz="1400" dirty="0" smtClean="0">
                <a:solidFill>
                  <a:srgbClr val="0080FF"/>
                </a:solidFill>
                <a:latin typeface="Tahoma"/>
              </a:rPr>
              <a:t> </a:t>
            </a:r>
            <a:endParaRPr lang="en-US" sz="1400" kern="0" dirty="0" smtClean="0">
              <a:solidFill>
                <a:srgbClr val="0080FF"/>
              </a:solidFill>
              <a:latin typeface="Tahoma"/>
            </a:endParaRPr>
          </a:p>
          <a:p>
            <a:pPr marL="0" indent="0">
              <a:buFontTx/>
              <a:buNone/>
            </a:pPr>
            <a:r>
              <a:rPr lang="en-US" sz="1400" kern="0" dirty="0" smtClean="0">
                <a:solidFill>
                  <a:srgbClr val="0C131E"/>
                </a:solidFill>
                <a:latin typeface="Tahoma"/>
              </a:rPr>
              <a:t>8:30 AM - </a:t>
            </a:r>
            <a:r>
              <a:rPr lang="en-US" sz="1400" kern="0" dirty="0" err="1" smtClean="0">
                <a:solidFill>
                  <a:srgbClr val="0C131E"/>
                </a:solidFill>
                <a:latin typeface="Tahoma"/>
              </a:rPr>
              <a:t>GeoColor</a:t>
            </a:r>
            <a:r>
              <a:rPr lang="en-US" sz="1400" kern="0" dirty="0" smtClean="0">
                <a:solidFill>
                  <a:srgbClr val="0C131E"/>
                </a:solidFill>
                <a:latin typeface="Tahoma"/>
              </a:rPr>
              <a:t> RGB</a:t>
            </a:r>
          </a:p>
          <a:p>
            <a:pPr marL="800100" indent="-800100">
              <a:buFontTx/>
              <a:buNone/>
            </a:pPr>
            <a:r>
              <a:rPr lang="en-US" sz="1400" dirty="0" smtClean="0">
                <a:solidFill>
                  <a:srgbClr val="0C131E"/>
                </a:solidFill>
                <a:latin typeface="Tahoma"/>
              </a:rPr>
              <a:t>8</a:t>
            </a:r>
            <a:r>
              <a:rPr lang="en-US" sz="1400" dirty="0">
                <a:solidFill>
                  <a:srgbClr val="0C131E"/>
                </a:solidFill>
                <a:latin typeface="Tahoma"/>
              </a:rPr>
              <a:t>:45 AM </a:t>
            </a:r>
            <a:r>
              <a:rPr lang="en-US" sz="1400" dirty="0" smtClean="0">
                <a:solidFill>
                  <a:srgbClr val="0C131E"/>
                </a:solidFill>
                <a:latin typeface="Tahoma"/>
              </a:rPr>
              <a:t>- </a:t>
            </a:r>
            <a:r>
              <a:rPr lang="en-US" sz="1400" dirty="0">
                <a:solidFill>
                  <a:srgbClr val="FF0000"/>
                </a:solidFill>
                <a:latin typeface="Tahoma"/>
              </a:rPr>
              <a:t>Integrated Training AWIPS Plugin </a:t>
            </a:r>
            <a:r>
              <a:rPr lang="en-US" sz="1400" dirty="0" smtClean="0">
                <a:solidFill>
                  <a:srgbClr val="FF0000"/>
                </a:solidFill>
                <a:latin typeface="Tahoma"/>
              </a:rPr>
              <a:t>(Nighttime Microphysics RGB</a:t>
            </a:r>
          </a:p>
          <a:p>
            <a:pPr marL="800100" indent="112713">
              <a:spcBef>
                <a:spcPts val="0"/>
              </a:spcBef>
              <a:buFontTx/>
              <a:buNone/>
            </a:pPr>
            <a:r>
              <a:rPr lang="en-US" sz="1400" dirty="0" smtClean="0">
                <a:solidFill>
                  <a:srgbClr val="FF0000"/>
                </a:solidFill>
                <a:latin typeface="Tahoma"/>
              </a:rPr>
              <a:t>Articulate </a:t>
            </a:r>
            <a:r>
              <a:rPr lang="en-US" sz="1400" dirty="0">
                <a:solidFill>
                  <a:srgbClr val="FF0000"/>
                </a:solidFill>
                <a:latin typeface="Tahoma"/>
              </a:rPr>
              <a:t>Module</a:t>
            </a:r>
            <a:r>
              <a:rPr lang="en-US" sz="1400" dirty="0" smtClean="0">
                <a:solidFill>
                  <a:srgbClr val="FF0000"/>
                </a:solidFill>
                <a:latin typeface="Tahoma"/>
              </a:rPr>
              <a:t>)</a:t>
            </a:r>
          </a:p>
          <a:p>
            <a:pPr marL="0" indent="0">
              <a:buFontTx/>
              <a:buNone/>
            </a:pPr>
            <a:r>
              <a:rPr lang="en-US" sz="1400" dirty="0" smtClean="0">
                <a:solidFill>
                  <a:srgbClr val="0C131E"/>
                </a:solidFill>
                <a:latin typeface="Tahoma"/>
              </a:rPr>
              <a:t>9:15 </a:t>
            </a:r>
            <a:r>
              <a:rPr lang="en-US" sz="1400" dirty="0">
                <a:solidFill>
                  <a:srgbClr val="0C131E"/>
                </a:solidFill>
                <a:latin typeface="Tahoma"/>
              </a:rPr>
              <a:t>AM - </a:t>
            </a:r>
            <a:r>
              <a:rPr lang="en-US" sz="1400" dirty="0" smtClean="0">
                <a:solidFill>
                  <a:srgbClr val="0C131E"/>
                </a:solidFill>
                <a:latin typeface="Tahoma"/>
              </a:rPr>
              <a:t>Nighttime Microphysics RGB</a:t>
            </a:r>
            <a:r>
              <a:rPr lang="en-US" sz="1400" dirty="0">
                <a:solidFill>
                  <a:srgbClr val="0C131E"/>
                </a:solidFill>
                <a:latin typeface="Tahoma"/>
              </a:rPr>
              <a:t>, R Input, G Input, and B </a:t>
            </a:r>
            <a:r>
              <a:rPr lang="en-US" sz="1400" dirty="0" smtClean="0">
                <a:solidFill>
                  <a:srgbClr val="0C131E"/>
                </a:solidFill>
                <a:latin typeface="Tahoma"/>
              </a:rPr>
              <a:t>Input</a:t>
            </a:r>
          </a:p>
          <a:p>
            <a:pPr marL="0" indent="0">
              <a:buFontTx/>
              <a:buNone/>
            </a:pPr>
            <a:r>
              <a:rPr lang="en-US" sz="1400" dirty="0">
                <a:solidFill>
                  <a:srgbClr val="0C131E"/>
                </a:solidFill>
                <a:latin typeface="Tahoma"/>
              </a:rPr>
              <a:t>9</a:t>
            </a:r>
            <a:r>
              <a:rPr lang="en-US" sz="1400" dirty="0" smtClean="0">
                <a:solidFill>
                  <a:srgbClr val="0C131E"/>
                </a:solidFill>
                <a:latin typeface="Tahoma"/>
              </a:rPr>
              <a:t>:25 </a:t>
            </a:r>
            <a:r>
              <a:rPr lang="en-US" sz="1400" dirty="0">
                <a:solidFill>
                  <a:srgbClr val="0C131E"/>
                </a:solidFill>
                <a:latin typeface="Tahoma"/>
              </a:rPr>
              <a:t>AM - </a:t>
            </a:r>
            <a:r>
              <a:rPr lang="en-US" sz="1400" dirty="0" smtClean="0">
                <a:solidFill>
                  <a:srgbClr val="FF0000"/>
                </a:solidFill>
                <a:latin typeface="Tahoma"/>
              </a:rPr>
              <a:t>Integrated </a:t>
            </a:r>
            <a:r>
              <a:rPr lang="en-US" sz="1400" dirty="0">
                <a:solidFill>
                  <a:srgbClr val="FF0000"/>
                </a:solidFill>
                <a:latin typeface="Tahoma"/>
              </a:rPr>
              <a:t>Training AWIPS Plugin (Airmass RGB Quick Guide)</a:t>
            </a:r>
            <a:endParaRPr lang="en-US" sz="1400" dirty="0">
              <a:solidFill>
                <a:srgbClr val="0C131E"/>
              </a:solidFill>
              <a:latin typeface="Tahoma"/>
            </a:endParaRPr>
          </a:p>
          <a:p>
            <a:pPr marL="0" indent="0">
              <a:buFontTx/>
              <a:buNone/>
            </a:pPr>
            <a:r>
              <a:rPr lang="en-US" sz="1400" dirty="0" smtClean="0">
                <a:solidFill>
                  <a:srgbClr val="0C131E"/>
                </a:solidFill>
                <a:latin typeface="Tahoma"/>
              </a:rPr>
              <a:t>9</a:t>
            </a:r>
            <a:r>
              <a:rPr lang="en-US" sz="1400" dirty="0">
                <a:solidFill>
                  <a:srgbClr val="0C131E"/>
                </a:solidFill>
                <a:latin typeface="Tahoma"/>
              </a:rPr>
              <a:t>:25 AM - </a:t>
            </a:r>
            <a:r>
              <a:rPr lang="en-US" sz="1400" dirty="0" err="1" smtClean="0">
                <a:solidFill>
                  <a:srgbClr val="0C131E"/>
                </a:solidFill>
                <a:latin typeface="Tahoma"/>
              </a:rPr>
              <a:t>GeoColor</a:t>
            </a:r>
            <a:r>
              <a:rPr lang="en-US" sz="1400" dirty="0" smtClean="0">
                <a:solidFill>
                  <a:srgbClr val="0C131E"/>
                </a:solidFill>
                <a:latin typeface="Tahoma"/>
              </a:rPr>
              <a:t> </a:t>
            </a:r>
            <a:r>
              <a:rPr lang="en-US" sz="1400" dirty="0">
                <a:solidFill>
                  <a:srgbClr val="0C131E"/>
                </a:solidFill>
                <a:latin typeface="Tahoma"/>
              </a:rPr>
              <a:t>RGB, Nighttime Microphysics RGB, </a:t>
            </a:r>
            <a:r>
              <a:rPr lang="en-US" sz="1400" dirty="0" smtClean="0">
                <a:solidFill>
                  <a:srgbClr val="0C131E"/>
                </a:solidFill>
                <a:latin typeface="Tahoma"/>
              </a:rPr>
              <a:t>10.3 </a:t>
            </a:r>
            <a:r>
              <a:rPr lang="en-US" sz="1400" dirty="0">
                <a:solidFill>
                  <a:srgbClr val="0C131E"/>
                </a:solidFill>
                <a:latin typeface="Tahoma"/>
              </a:rPr>
              <a:t>µm, </a:t>
            </a:r>
            <a:r>
              <a:rPr lang="en-US" sz="1400" dirty="0" smtClean="0">
                <a:solidFill>
                  <a:srgbClr val="0C131E"/>
                </a:solidFill>
                <a:latin typeface="Tahoma"/>
              </a:rPr>
              <a:t>3.9 µm</a:t>
            </a:r>
          </a:p>
          <a:p>
            <a:pPr marL="0" indent="0">
              <a:buFontTx/>
              <a:buNone/>
            </a:pPr>
            <a:endParaRPr lang="en-US" sz="1400" dirty="0">
              <a:solidFill>
                <a:srgbClr val="0C131E"/>
              </a:solidFill>
              <a:latin typeface="Tahoma"/>
            </a:endParaRPr>
          </a:p>
          <a:p>
            <a:pPr marL="0" indent="0">
              <a:buFontTx/>
              <a:buNone/>
            </a:pPr>
            <a:r>
              <a:rPr lang="en-US" sz="1400" dirty="0" smtClean="0">
                <a:solidFill>
                  <a:srgbClr val="008000"/>
                </a:solidFill>
                <a:latin typeface="Tahoma"/>
              </a:rPr>
              <a:t>9:40 </a:t>
            </a:r>
            <a:r>
              <a:rPr lang="en-US" sz="1400" dirty="0">
                <a:solidFill>
                  <a:srgbClr val="008000"/>
                </a:solidFill>
                <a:latin typeface="Tahoma"/>
              </a:rPr>
              <a:t>AM </a:t>
            </a:r>
            <a:r>
              <a:rPr lang="en-US" sz="1400" dirty="0" smtClean="0">
                <a:solidFill>
                  <a:srgbClr val="008000"/>
                </a:solidFill>
                <a:latin typeface="Tahoma"/>
              </a:rPr>
              <a:t>- Break</a:t>
            </a:r>
            <a:endParaRPr lang="en-US" sz="1400" dirty="0">
              <a:solidFill>
                <a:srgbClr val="0C131E"/>
              </a:solidFill>
              <a:latin typeface="Tahoma"/>
            </a:endParaRPr>
          </a:p>
        </p:txBody>
      </p:sp>
      <p:sp>
        <p:nvSpPr>
          <p:cNvPr id="6" name="Rectangle 3"/>
          <p:cNvSpPr txBox="1">
            <a:spLocks noChangeArrowheads="1"/>
          </p:cNvSpPr>
          <p:nvPr/>
        </p:nvSpPr>
        <p:spPr bwMode="auto">
          <a:xfrm>
            <a:off x="270640" y="202980"/>
            <a:ext cx="8613552" cy="5376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a:lstStyle>
          <a:p>
            <a:pPr marL="0" indent="0" algn="ctr">
              <a:buFontTx/>
              <a:buNone/>
            </a:pPr>
            <a:r>
              <a:rPr lang="en-US" sz="2200" kern="0" dirty="0" smtClean="0">
                <a:solidFill>
                  <a:srgbClr val="FFC000"/>
                </a:solidFill>
                <a:latin typeface="Tahoma"/>
              </a:rPr>
              <a:t>OPG Evaluation: Guided Night Fog and Low Stratus Exercise</a:t>
            </a:r>
            <a:endParaRPr lang="en-US" sz="2200" kern="0" dirty="0">
              <a:solidFill>
                <a:srgbClr val="FFFFFF"/>
              </a:solidFill>
              <a:latin typeface="Tahoma"/>
            </a:endParaRPr>
          </a:p>
        </p:txBody>
      </p:sp>
      <p:sp>
        <p:nvSpPr>
          <p:cNvPr id="5" name="Rectangle 3"/>
          <p:cNvSpPr txBox="1">
            <a:spLocks noChangeArrowheads="1"/>
          </p:cNvSpPr>
          <p:nvPr/>
        </p:nvSpPr>
        <p:spPr bwMode="auto">
          <a:xfrm>
            <a:off x="682281" y="855865"/>
            <a:ext cx="8575129" cy="4608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a:lstStyle>
          <a:p>
            <a:pPr marL="0" indent="0">
              <a:buFontTx/>
              <a:buNone/>
            </a:pPr>
            <a:r>
              <a:rPr lang="en-US" sz="1400" kern="0" dirty="0" smtClean="0">
                <a:solidFill>
                  <a:srgbClr val="FFFFFF"/>
                </a:solidFill>
                <a:latin typeface="Tahoma"/>
              </a:rPr>
              <a:t>Thursday Mornings</a:t>
            </a:r>
            <a:r>
              <a:rPr lang="is-IS" sz="1400" kern="0" dirty="0" smtClean="0">
                <a:solidFill>
                  <a:srgbClr val="FFFFFF"/>
                </a:solidFill>
                <a:latin typeface="Tahoma"/>
              </a:rPr>
              <a:t>…</a:t>
            </a:r>
            <a:endParaRPr lang="en-US" sz="1400" kern="0" dirty="0">
              <a:solidFill>
                <a:srgbClr val="FFFFFF"/>
              </a:solidFill>
              <a:latin typeface="Tahoma"/>
            </a:endParaRPr>
          </a:p>
        </p:txBody>
      </p:sp>
    </p:spTree>
    <p:custDataLst>
      <p:tags r:id="rId1"/>
    </p:custDataLst>
    <p:extLst>
      <p:ext uri="{BB962C8B-B14F-4D97-AF65-F5344CB8AC3E}">
        <p14:creationId xmlns:p14="http://schemas.microsoft.com/office/powerpoint/2010/main" val="339868630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bwMode="auto">
          <a:xfrm>
            <a:off x="741588" y="1163105"/>
            <a:ext cx="7642595" cy="4454980"/>
          </a:xfrm>
          <a:prstGeom prst="rect">
            <a:avLst/>
          </a:prstGeom>
          <a:solidFill>
            <a:schemeClr val="bg1"/>
          </a:solidFill>
          <a:ln w="38100"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endParaRPr>
          </a:p>
        </p:txBody>
      </p:sp>
      <p:sp>
        <p:nvSpPr>
          <p:cNvPr id="3" name="Rectangle 3"/>
          <p:cNvSpPr txBox="1">
            <a:spLocks noChangeArrowheads="1"/>
          </p:cNvSpPr>
          <p:nvPr/>
        </p:nvSpPr>
        <p:spPr bwMode="auto">
          <a:xfrm>
            <a:off x="721571" y="1179468"/>
            <a:ext cx="7701017" cy="51573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a:lstStyle>
          <a:p>
            <a:pPr marL="0" indent="0">
              <a:buNone/>
            </a:pPr>
            <a:r>
              <a:rPr lang="en-US" sz="1400" i="1" dirty="0">
                <a:solidFill>
                  <a:srgbClr val="0080FF"/>
                </a:solidFill>
                <a:latin typeface="Tahoma"/>
              </a:rPr>
              <a:t>Part 1: </a:t>
            </a:r>
            <a:r>
              <a:rPr lang="is-IS" sz="1400" i="1" dirty="0">
                <a:solidFill>
                  <a:srgbClr val="0080FF"/>
                </a:solidFill>
              </a:rPr>
              <a:t>2 September 2015 0900-1400 UTC </a:t>
            </a:r>
            <a:r>
              <a:rPr lang="en-US" sz="1400" dirty="0" smtClean="0">
                <a:solidFill>
                  <a:srgbClr val="0080FF"/>
                </a:solidFill>
                <a:latin typeface="Tahoma"/>
              </a:rPr>
              <a:t> </a:t>
            </a:r>
            <a:endParaRPr lang="en-US" sz="1400" kern="0" dirty="0" smtClean="0">
              <a:solidFill>
                <a:srgbClr val="0080FF"/>
              </a:solidFill>
              <a:latin typeface="Tahoma"/>
            </a:endParaRPr>
          </a:p>
          <a:p>
            <a:pPr marL="0" indent="0">
              <a:buFontTx/>
              <a:buNone/>
            </a:pPr>
            <a:r>
              <a:rPr lang="en-US" sz="1400" kern="0" dirty="0" smtClean="0">
                <a:solidFill>
                  <a:srgbClr val="0C131E"/>
                </a:solidFill>
                <a:latin typeface="Tahoma"/>
              </a:rPr>
              <a:t>8:30 AM - </a:t>
            </a:r>
            <a:r>
              <a:rPr lang="en-US" sz="1400" kern="0" dirty="0" err="1" smtClean="0">
                <a:solidFill>
                  <a:srgbClr val="0C131E"/>
                </a:solidFill>
                <a:latin typeface="Tahoma"/>
              </a:rPr>
              <a:t>GeoColor</a:t>
            </a:r>
            <a:r>
              <a:rPr lang="en-US" sz="1400" kern="0" dirty="0" smtClean="0">
                <a:solidFill>
                  <a:srgbClr val="0C131E"/>
                </a:solidFill>
                <a:latin typeface="Tahoma"/>
              </a:rPr>
              <a:t> RGB</a:t>
            </a:r>
          </a:p>
          <a:p>
            <a:pPr marL="800100" indent="-800100">
              <a:buFontTx/>
              <a:buNone/>
            </a:pPr>
            <a:r>
              <a:rPr lang="en-US" sz="1400" dirty="0" smtClean="0">
                <a:solidFill>
                  <a:srgbClr val="0C131E"/>
                </a:solidFill>
                <a:latin typeface="Tahoma"/>
              </a:rPr>
              <a:t>8</a:t>
            </a:r>
            <a:r>
              <a:rPr lang="en-US" sz="1400" dirty="0">
                <a:solidFill>
                  <a:srgbClr val="0C131E"/>
                </a:solidFill>
                <a:latin typeface="Tahoma"/>
              </a:rPr>
              <a:t>:45 AM </a:t>
            </a:r>
            <a:r>
              <a:rPr lang="en-US" sz="1400" dirty="0" smtClean="0">
                <a:solidFill>
                  <a:srgbClr val="0C131E"/>
                </a:solidFill>
                <a:latin typeface="Tahoma"/>
              </a:rPr>
              <a:t>- </a:t>
            </a:r>
            <a:r>
              <a:rPr lang="en-US" sz="1400" dirty="0">
                <a:solidFill>
                  <a:srgbClr val="FF0000"/>
                </a:solidFill>
              </a:rPr>
              <a:t>Integrated Training AWIPS Plugin </a:t>
            </a:r>
            <a:r>
              <a:rPr lang="en-US" sz="1400" dirty="0" smtClean="0">
                <a:solidFill>
                  <a:srgbClr val="FF0000"/>
                </a:solidFill>
              </a:rPr>
              <a:t>(Nighttime Microphysics RGB</a:t>
            </a:r>
          </a:p>
          <a:p>
            <a:pPr marL="800100" indent="112713">
              <a:spcBef>
                <a:spcPts val="0"/>
              </a:spcBef>
              <a:buFontTx/>
              <a:buNone/>
            </a:pPr>
            <a:r>
              <a:rPr lang="en-US" sz="1400" dirty="0" smtClean="0">
                <a:solidFill>
                  <a:srgbClr val="FF0000"/>
                </a:solidFill>
              </a:rPr>
              <a:t>Articulate </a:t>
            </a:r>
            <a:r>
              <a:rPr lang="en-US" sz="1400" dirty="0">
                <a:solidFill>
                  <a:srgbClr val="FF0000"/>
                </a:solidFill>
              </a:rPr>
              <a:t>Module</a:t>
            </a:r>
            <a:r>
              <a:rPr lang="en-US" sz="1400" dirty="0" smtClean="0">
                <a:solidFill>
                  <a:srgbClr val="FF0000"/>
                </a:solidFill>
              </a:rPr>
              <a:t>)</a:t>
            </a:r>
          </a:p>
          <a:p>
            <a:pPr marL="0" indent="0">
              <a:buFontTx/>
              <a:buNone/>
            </a:pPr>
            <a:r>
              <a:rPr lang="en-US" sz="1400" dirty="0" smtClean="0">
                <a:solidFill>
                  <a:srgbClr val="0C131E"/>
                </a:solidFill>
                <a:latin typeface="Tahoma"/>
              </a:rPr>
              <a:t>9:15 </a:t>
            </a:r>
            <a:r>
              <a:rPr lang="en-US" sz="1400" dirty="0">
                <a:solidFill>
                  <a:srgbClr val="0C131E"/>
                </a:solidFill>
                <a:latin typeface="Tahoma"/>
              </a:rPr>
              <a:t>AM - </a:t>
            </a:r>
            <a:r>
              <a:rPr lang="en-US" sz="1400" dirty="0" smtClean="0">
                <a:solidFill>
                  <a:srgbClr val="0C131E"/>
                </a:solidFill>
              </a:rPr>
              <a:t>Nighttime Microphysics RGB</a:t>
            </a:r>
            <a:r>
              <a:rPr lang="en-US" sz="1400" dirty="0">
                <a:solidFill>
                  <a:srgbClr val="0C131E"/>
                </a:solidFill>
              </a:rPr>
              <a:t>, R Input, G Input, and B </a:t>
            </a:r>
            <a:r>
              <a:rPr lang="en-US" sz="1400" dirty="0" smtClean="0">
                <a:solidFill>
                  <a:srgbClr val="0C131E"/>
                </a:solidFill>
              </a:rPr>
              <a:t>Input</a:t>
            </a:r>
          </a:p>
          <a:p>
            <a:pPr marL="0" indent="0">
              <a:buFontTx/>
              <a:buNone/>
            </a:pPr>
            <a:r>
              <a:rPr lang="en-US" sz="1400" dirty="0">
                <a:solidFill>
                  <a:srgbClr val="0C131E"/>
                </a:solidFill>
              </a:rPr>
              <a:t>9</a:t>
            </a:r>
            <a:r>
              <a:rPr lang="en-US" sz="1400" dirty="0" smtClean="0">
                <a:solidFill>
                  <a:srgbClr val="0C131E"/>
                </a:solidFill>
              </a:rPr>
              <a:t>:25 </a:t>
            </a:r>
            <a:r>
              <a:rPr lang="en-US" sz="1400" dirty="0">
                <a:solidFill>
                  <a:srgbClr val="0C131E"/>
                </a:solidFill>
              </a:rPr>
              <a:t>AM - </a:t>
            </a:r>
            <a:r>
              <a:rPr lang="en-US" sz="1400" dirty="0" smtClean="0">
                <a:solidFill>
                  <a:srgbClr val="FF0000"/>
                </a:solidFill>
              </a:rPr>
              <a:t>Integrated </a:t>
            </a:r>
            <a:r>
              <a:rPr lang="en-US" sz="1400" dirty="0">
                <a:solidFill>
                  <a:srgbClr val="FF0000"/>
                </a:solidFill>
              </a:rPr>
              <a:t>Training AWIPS Plugin (Airmass RGB Quick Guide)</a:t>
            </a:r>
            <a:endParaRPr lang="en-US" sz="1400" dirty="0">
              <a:solidFill>
                <a:srgbClr val="0C131E"/>
              </a:solidFill>
            </a:endParaRPr>
          </a:p>
          <a:p>
            <a:pPr marL="0" indent="0">
              <a:buFontTx/>
              <a:buNone/>
            </a:pPr>
            <a:r>
              <a:rPr lang="en-US" sz="1400" dirty="0" smtClean="0">
                <a:solidFill>
                  <a:srgbClr val="0C131E"/>
                </a:solidFill>
              </a:rPr>
              <a:t>9</a:t>
            </a:r>
            <a:r>
              <a:rPr lang="en-US" sz="1400" dirty="0">
                <a:solidFill>
                  <a:srgbClr val="0C131E"/>
                </a:solidFill>
              </a:rPr>
              <a:t>:25 AM - </a:t>
            </a:r>
            <a:r>
              <a:rPr lang="en-US" sz="1400" dirty="0" err="1" smtClean="0">
                <a:solidFill>
                  <a:srgbClr val="0C131E"/>
                </a:solidFill>
              </a:rPr>
              <a:t>GeoColor</a:t>
            </a:r>
            <a:r>
              <a:rPr lang="en-US" sz="1400" dirty="0" smtClean="0">
                <a:solidFill>
                  <a:srgbClr val="0C131E"/>
                </a:solidFill>
              </a:rPr>
              <a:t> </a:t>
            </a:r>
            <a:r>
              <a:rPr lang="en-US" sz="1400" dirty="0">
                <a:solidFill>
                  <a:srgbClr val="0C131E"/>
                </a:solidFill>
              </a:rPr>
              <a:t>RGB, Nighttime Microphysics RGB, </a:t>
            </a:r>
            <a:r>
              <a:rPr lang="en-US" sz="1400" dirty="0" smtClean="0">
                <a:solidFill>
                  <a:srgbClr val="0C131E"/>
                </a:solidFill>
              </a:rPr>
              <a:t>10.3 </a:t>
            </a:r>
            <a:r>
              <a:rPr lang="en-US" sz="1400" dirty="0">
                <a:solidFill>
                  <a:srgbClr val="0C131E"/>
                </a:solidFill>
              </a:rPr>
              <a:t>µm, </a:t>
            </a:r>
            <a:r>
              <a:rPr lang="en-US" sz="1400" dirty="0" smtClean="0">
                <a:solidFill>
                  <a:srgbClr val="0C131E"/>
                </a:solidFill>
              </a:rPr>
              <a:t>3.9 µm</a:t>
            </a:r>
          </a:p>
          <a:p>
            <a:pPr marL="0" indent="0">
              <a:buFontTx/>
              <a:buNone/>
            </a:pPr>
            <a:endParaRPr lang="en-US" sz="1400" dirty="0">
              <a:solidFill>
                <a:srgbClr val="0C131E"/>
              </a:solidFill>
              <a:latin typeface="Tahoma"/>
            </a:endParaRPr>
          </a:p>
          <a:p>
            <a:pPr marL="0" indent="0">
              <a:buFontTx/>
              <a:buNone/>
            </a:pPr>
            <a:r>
              <a:rPr lang="en-US" sz="1400" dirty="0" smtClean="0">
                <a:solidFill>
                  <a:srgbClr val="008000"/>
                </a:solidFill>
                <a:latin typeface="Tahoma"/>
              </a:rPr>
              <a:t>9:40 </a:t>
            </a:r>
            <a:r>
              <a:rPr lang="en-US" sz="1400" dirty="0">
                <a:solidFill>
                  <a:srgbClr val="008000"/>
                </a:solidFill>
                <a:latin typeface="Tahoma"/>
              </a:rPr>
              <a:t>AM </a:t>
            </a:r>
            <a:r>
              <a:rPr lang="en-US" sz="1400" dirty="0" smtClean="0">
                <a:solidFill>
                  <a:srgbClr val="008000"/>
                </a:solidFill>
                <a:latin typeface="Tahoma"/>
              </a:rPr>
              <a:t>- Break</a:t>
            </a:r>
          </a:p>
          <a:p>
            <a:pPr marL="0" indent="0">
              <a:buFontTx/>
              <a:buNone/>
            </a:pPr>
            <a:endParaRPr lang="en-US" sz="1400" dirty="0" smtClean="0">
              <a:solidFill>
                <a:srgbClr val="0C131E"/>
              </a:solidFill>
              <a:latin typeface="Tahoma"/>
            </a:endParaRPr>
          </a:p>
          <a:p>
            <a:pPr marL="0" indent="0">
              <a:buNone/>
            </a:pPr>
            <a:r>
              <a:rPr lang="en-US" sz="1400" i="1" dirty="0">
                <a:solidFill>
                  <a:srgbClr val="0080FF"/>
                </a:solidFill>
                <a:latin typeface="Tahoma"/>
              </a:rPr>
              <a:t>Part 2: </a:t>
            </a:r>
            <a:r>
              <a:rPr lang="is-IS" sz="1400" i="1" dirty="0">
                <a:solidFill>
                  <a:srgbClr val="0080FF"/>
                </a:solidFill>
              </a:rPr>
              <a:t>20/21 September 2015 2000-0030 UTC </a:t>
            </a:r>
            <a:endParaRPr lang="en-US" sz="1400" dirty="0">
              <a:solidFill>
                <a:srgbClr val="0080FF"/>
              </a:solidFill>
              <a:latin typeface="Tahoma"/>
            </a:endParaRPr>
          </a:p>
          <a:p>
            <a:pPr marL="0" indent="0">
              <a:buFontTx/>
              <a:buNone/>
            </a:pPr>
            <a:r>
              <a:rPr lang="en-US" sz="1400" kern="0" dirty="0" smtClean="0">
                <a:solidFill>
                  <a:srgbClr val="0C131E"/>
                </a:solidFill>
              </a:rPr>
              <a:t>10:00 </a:t>
            </a:r>
            <a:r>
              <a:rPr lang="en-US" sz="1400" kern="0" dirty="0">
                <a:solidFill>
                  <a:srgbClr val="0C131E"/>
                </a:solidFill>
              </a:rPr>
              <a:t>AM - </a:t>
            </a:r>
            <a:r>
              <a:rPr lang="en-US" sz="1400" kern="0" dirty="0" err="1">
                <a:solidFill>
                  <a:srgbClr val="0C131E"/>
                </a:solidFill>
              </a:rPr>
              <a:t>GeoColor</a:t>
            </a:r>
            <a:r>
              <a:rPr lang="en-US" sz="1400" kern="0" dirty="0">
                <a:solidFill>
                  <a:srgbClr val="0C131E"/>
                </a:solidFill>
              </a:rPr>
              <a:t> RGB</a:t>
            </a:r>
          </a:p>
          <a:p>
            <a:pPr marL="800100" indent="-800100">
              <a:buFontTx/>
              <a:buNone/>
            </a:pPr>
            <a:r>
              <a:rPr lang="en-US" sz="1400" dirty="0" smtClean="0">
                <a:solidFill>
                  <a:srgbClr val="0C131E"/>
                </a:solidFill>
              </a:rPr>
              <a:t>10:15 </a:t>
            </a:r>
            <a:r>
              <a:rPr lang="en-US" sz="1400" dirty="0">
                <a:solidFill>
                  <a:srgbClr val="0C131E"/>
                </a:solidFill>
              </a:rPr>
              <a:t>AM - </a:t>
            </a:r>
            <a:r>
              <a:rPr lang="en-US" sz="1400" dirty="0">
                <a:solidFill>
                  <a:srgbClr val="FF0000"/>
                </a:solidFill>
              </a:rPr>
              <a:t>Integrated Training AWIPS Plugin (Nighttime Microphysics </a:t>
            </a:r>
            <a:r>
              <a:rPr lang="en-US" sz="1400" dirty="0" smtClean="0">
                <a:solidFill>
                  <a:srgbClr val="FF0000"/>
                </a:solidFill>
              </a:rPr>
              <a:t>RGB</a:t>
            </a:r>
          </a:p>
          <a:p>
            <a:pPr marL="800100" indent="225425">
              <a:spcBef>
                <a:spcPts val="0"/>
              </a:spcBef>
              <a:buFontTx/>
              <a:buNone/>
            </a:pPr>
            <a:r>
              <a:rPr lang="en-US" sz="1400" dirty="0" smtClean="0">
                <a:solidFill>
                  <a:srgbClr val="FF0000"/>
                </a:solidFill>
              </a:rPr>
              <a:t>Articulate Case Study)</a:t>
            </a:r>
            <a:endParaRPr lang="en-US" sz="1400" dirty="0">
              <a:solidFill>
                <a:srgbClr val="FF0000"/>
              </a:solidFill>
            </a:endParaRPr>
          </a:p>
          <a:p>
            <a:pPr marL="0" indent="0">
              <a:buFontTx/>
              <a:buNone/>
            </a:pPr>
            <a:r>
              <a:rPr lang="en-US" sz="1400" dirty="0" smtClean="0">
                <a:solidFill>
                  <a:srgbClr val="0C131E"/>
                </a:solidFill>
              </a:rPr>
              <a:t>10:45 </a:t>
            </a:r>
            <a:r>
              <a:rPr lang="en-US" sz="1400" dirty="0">
                <a:solidFill>
                  <a:srgbClr val="0C131E"/>
                </a:solidFill>
              </a:rPr>
              <a:t>AM - Nighttime Microphysics RGB, R Input, G Input, and B Input</a:t>
            </a:r>
          </a:p>
          <a:p>
            <a:pPr marL="0" indent="0">
              <a:buFontTx/>
              <a:buNone/>
            </a:pPr>
            <a:r>
              <a:rPr lang="en-US" sz="1400" dirty="0" smtClean="0">
                <a:solidFill>
                  <a:srgbClr val="0C131E"/>
                </a:solidFill>
              </a:rPr>
              <a:t>10:50 </a:t>
            </a:r>
            <a:r>
              <a:rPr lang="en-US" sz="1400" dirty="0">
                <a:solidFill>
                  <a:srgbClr val="0C131E"/>
                </a:solidFill>
              </a:rPr>
              <a:t>AM - </a:t>
            </a:r>
            <a:r>
              <a:rPr lang="en-US" sz="1400" dirty="0">
                <a:solidFill>
                  <a:srgbClr val="FF0000"/>
                </a:solidFill>
              </a:rPr>
              <a:t>Integrated Training AWIPS Plugin (Airmass RGB Quick Guide)</a:t>
            </a:r>
            <a:endParaRPr lang="en-US" sz="1400" dirty="0">
              <a:solidFill>
                <a:srgbClr val="0C131E"/>
              </a:solidFill>
            </a:endParaRPr>
          </a:p>
          <a:p>
            <a:pPr marL="0" indent="0">
              <a:buFontTx/>
              <a:buNone/>
            </a:pPr>
            <a:r>
              <a:rPr lang="en-US" sz="1400" dirty="0" smtClean="0">
                <a:solidFill>
                  <a:srgbClr val="0C131E"/>
                </a:solidFill>
              </a:rPr>
              <a:t>10:50 </a:t>
            </a:r>
            <a:r>
              <a:rPr lang="en-US" sz="1400" dirty="0">
                <a:solidFill>
                  <a:srgbClr val="0C131E"/>
                </a:solidFill>
              </a:rPr>
              <a:t>AM - </a:t>
            </a:r>
            <a:r>
              <a:rPr lang="en-US" sz="1400" dirty="0" err="1" smtClean="0">
                <a:solidFill>
                  <a:srgbClr val="0C131E"/>
                </a:solidFill>
              </a:rPr>
              <a:t>GeoColor</a:t>
            </a:r>
            <a:r>
              <a:rPr lang="en-US" sz="1400" dirty="0" smtClean="0">
                <a:solidFill>
                  <a:srgbClr val="0C131E"/>
                </a:solidFill>
              </a:rPr>
              <a:t> </a:t>
            </a:r>
            <a:r>
              <a:rPr lang="en-US" sz="1400" dirty="0">
                <a:solidFill>
                  <a:srgbClr val="0C131E"/>
                </a:solidFill>
              </a:rPr>
              <a:t>RGB, Nighttime Microphysics RGB, 10.3 µm, 3.9 µm</a:t>
            </a:r>
          </a:p>
        </p:txBody>
      </p:sp>
      <p:sp>
        <p:nvSpPr>
          <p:cNvPr id="5" name="Rectangle 3"/>
          <p:cNvSpPr txBox="1">
            <a:spLocks noChangeArrowheads="1"/>
          </p:cNvSpPr>
          <p:nvPr/>
        </p:nvSpPr>
        <p:spPr bwMode="auto">
          <a:xfrm>
            <a:off x="682281" y="855865"/>
            <a:ext cx="8575129" cy="4608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a:lstStyle>
          <a:p>
            <a:pPr marL="0" indent="0">
              <a:buFontTx/>
              <a:buNone/>
            </a:pPr>
            <a:r>
              <a:rPr lang="en-US" sz="1400" kern="0" dirty="0" smtClean="0">
                <a:solidFill>
                  <a:srgbClr val="FFFFFF"/>
                </a:solidFill>
                <a:latin typeface="Tahoma"/>
              </a:rPr>
              <a:t>Thursday Mornings</a:t>
            </a:r>
            <a:r>
              <a:rPr lang="is-IS" sz="1400" kern="0" dirty="0" smtClean="0">
                <a:solidFill>
                  <a:srgbClr val="FFFFFF"/>
                </a:solidFill>
                <a:latin typeface="Tahoma"/>
              </a:rPr>
              <a:t>…</a:t>
            </a:r>
            <a:endParaRPr lang="en-US" sz="1400" kern="0" dirty="0">
              <a:solidFill>
                <a:srgbClr val="FFFFFF"/>
              </a:solidFill>
              <a:latin typeface="Tahoma"/>
            </a:endParaRPr>
          </a:p>
        </p:txBody>
      </p:sp>
      <p:sp>
        <p:nvSpPr>
          <p:cNvPr id="7" name="Rectangle 3"/>
          <p:cNvSpPr txBox="1">
            <a:spLocks noChangeArrowheads="1"/>
          </p:cNvSpPr>
          <p:nvPr/>
        </p:nvSpPr>
        <p:spPr bwMode="auto">
          <a:xfrm>
            <a:off x="270640" y="202980"/>
            <a:ext cx="8613552" cy="5376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a:lstStyle>
          <a:p>
            <a:pPr marL="0" indent="0" algn="ctr">
              <a:buFontTx/>
              <a:buNone/>
            </a:pPr>
            <a:r>
              <a:rPr lang="en-US" sz="2200" kern="0" dirty="0" smtClean="0">
                <a:solidFill>
                  <a:srgbClr val="FFC000"/>
                </a:solidFill>
                <a:latin typeface="Tahoma"/>
              </a:rPr>
              <a:t>OPG Evaluation: Guided Night Fog and Low Stratus Exercise</a:t>
            </a:r>
            <a:endParaRPr lang="en-US" sz="2200" kern="0" dirty="0">
              <a:solidFill>
                <a:srgbClr val="FFFFFF"/>
              </a:solidFill>
              <a:latin typeface="Tahoma"/>
            </a:endParaRPr>
          </a:p>
        </p:txBody>
      </p:sp>
    </p:spTree>
    <p:custDataLst>
      <p:tags r:id="rId1"/>
    </p:custDataLst>
    <p:extLst>
      <p:ext uri="{BB962C8B-B14F-4D97-AF65-F5344CB8AC3E}">
        <p14:creationId xmlns:p14="http://schemas.microsoft.com/office/powerpoint/2010/main" val="139784366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289028" y="960035"/>
            <a:ext cx="8575129" cy="56565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a:lstStyle>
          <a:p>
            <a:pPr marL="0" indent="0">
              <a:buFontTx/>
              <a:buNone/>
            </a:pPr>
            <a:r>
              <a:rPr lang="en-US" sz="1700" dirty="0" smtClean="0">
                <a:solidFill>
                  <a:srgbClr val="FFFFFF"/>
                </a:solidFill>
                <a:latin typeface="Tahoma"/>
                <a:ea typeface="Lucida Grande"/>
                <a:cs typeface="Lucida Grande"/>
              </a:rPr>
              <a:t>On </a:t>
            </a:r>
            <a:r>
              <a:rPr lang="en-US" sz="1700" dirty="0">
                <a:solidFill>
                  <a:srgbClr val="FFFFFF"/>
                </a:solidFill>
                <a:latin typeface="Tahoma"/>
                <a:ea typeface="Lucida Grande"/>
                <a:cs typeface="Lucida Grande"/>
              </a:rPr>
              <a:t>a scale of 1-10, when learning how to interpret the Nighttime Microphysics RGB imagery in this exercise, how valuable was it to view the Nighttime Microphysics RGB </a:t>
            </a:r>
            <a:r>
              <a:rPr lang="en-US" sz="1700" kern="0" dirty="0">
                <a:solidFill>
                  <a:srgbClr val="FF0000"/>
                </a:solidFill>
                <a:latin typeface="Tahoma"/>
              </a:rPr>
              <a:t>Articulate Module</a:t>
            </a:r>
            <a:r>
              <a:rPr lang="en-US" sz="1700" dirty="0">
                <a:solidFill>
                  <a:srgbClr val="FFFFFF"/>
                </a:solidFill>
                <a:latin typeface="Tahoma"/>
                <a:ea typeface="Lucida Grande"/>
                <a:cs typeface="Lucida Grande"/>
              </a:rPr>
              <a:t>, </a:t>
            </a:r>
            <a:r>
              <a:rPr lang="en-US" sz="1700" dirty="0">
                <a:solidFill>
                  <a:srgbClr val="0080FF"/>
                </a:solidFill>
                <a:latin typeface="Tahoma"/>
                <a:ea typeface="Lucida Grande"/>
                <a:cs typeface="Lucida Grande"/>
              </a:rPr>
              <a:t>Interactive Quick Guide</a:t>
            </a:r>
            <a:r>
              <a:rPr lang="en-US" sz="1700" dirty="0">
                <a:solidFill>
                  <a:srgbClr val="FFFFFF"/>
                </a:solidFill>
                <a:latin typeface="Tahoma"/>
                <a:ea typeface="Lucida Grande"/>
                <a:cs typeface="Lucida Grande"/>
              </a:rPr>
              <a:t>, and </a:t>
            </a:r>
            <a:r>
              <a:rPr lang="en-US" sz="1700" dirty="0">
                <a:solidFill>
                  <a:srgbClr val="008000"/>
                </a:solidFill>
                <a:latin typeface="Tahoma"/>
                <a:ea typeface="Lucida Grande"/>
                <a:cs typeface="Lucida Grande"/>
              </a:rPr>
              <a:t>Case Study Module</a:t>
            </a:r>
            <a:r>
              <a:rPr lang="en-US" sz="1700" dirty="0">
                <a:solidFill>
                  <a:srgbClr val="FFFFFF"/>
                </a:solidFill>
                <a:latin typeface="Tahoma"/>
                <a:ea typeface="Lucida Grande"/>
                <a:cs typeface="Lucida Grande"/>
              </a:rPr>
              <a:t> in AWIPS to reinforce foundational RGB concepts learned before arriving at the evaluation? </a:t>
            </a:r>
            <a:endParaRPr lang="en-US" sz="1700" dirty="0" smtClean="0">
              <a:solidFill>
                <a:srgbClr val="FFFFFF"/>
              </a:solidFill>
              <a:latin typeface="Tahoma"/>
              <a:ea typeface="Lucida Grande"/>
              <a:cs typeface="Lucida Grande"/>
            </a:endParaRPr>
          </a:p>
          <a:p>
            <a:pPr marL="0" indent="0">
              <a:buFontTx/>
              <a:buNone/>
            </a:pPr>
            <a:endParaRPr lang="en-US" sz="1700" kern="0" dirty="0">
              <a:solidFill>
                <a:srgbClr val="FFFFFF"/>
              </a:solidFill>
              <a:latin typeface="Tahoma"/>
              <a:ea typeface="Lucida Grande"/>
              <a:cs typeface="Lucida Grande"/>
            </a:endParaRPr>
          </a:p>
          <a:p>
            <a:pPr marL="0" indent="0">
              <a:buFontTx/>
              <a:buNone/>
            </a:pPr>
            <a:r>
              <a:rPr lang="en-US" sz="1700" kern="0" dirty="0" smtClean="0">
                <a:solidFill>
                  <a:srgbClr val="FFFFFF"/>
                </a:solidFill>
                <a:latin typeface="Tahoma"/>
                <a:ea typeface="Lucida Grande"/>
                <a:cs typeface="Lucida Grande"/>
              </a:rPr>
              <a:t>10 (Extremely Valuable):	</a:t>
            </a:r>
            <a:r>
              <a:rPr lang="en-US" sz="1700" kern="0" dirty="0" smtClean="0">
                <a:solidFill>
                  <a:srgbClr val="FF0000"/>
                </a:solidFill>
                <a:latin typeface="Tahoma"/>
              </a:rPr>
              <a:t>3 forecasters</a:t>
            </a:r>
            <a:r>
              <a:rPr lang="en-US" sz="1700" kern="0" dirty="0" smtClean="0">
                <a:solidFill>
                  <a:srgbClr val="FFC000"/>
                </a:solidFill>
                <a:latin typeface="Tahoma"/>
              </a:rPr>
              <a:t> 	</a:t>
            </a:r>
            <a:endParaRPr lang="en-US" sz="1700" kern="0" dirty="0" smtClean="0">
              <a:solidFill>
                <a:srgbClr val="FFFFFF"/>
              </a:solidFill>
              <a:latin typeface="Tahoma"/>
              <a:ea typeface="Lucida Grande"/>
              <a:cs typeface="Lucida Grande"/>
            </a:endParaRPr>
          </a:p>
          <a:p>
            <a:pPr marL="0" indent="0">
              <a:buFontTx/>
              <a:buNone/>
            </a:pPr>
            <a:r>
              <a:rPr lang="en-US" sz="1700" kern="0" dirty="0" smtClean="0">
                <a:solidFill>
                  <a:srgbClr val="FFFFFF"/>
                </a:solidFill>
                <a:latin typeface="Tahoma"/>
                <a:ea typeface="Lucida Grande"/>
                <a:cs typeface="Lucida Grande"/>
              </a:rPr>
              <a:t>9: 			</a:t>
            </a:r>
            <a:r>
              <a:rPr lang="en-US" sz="1700" kern="0" dirty="0" smtClean="0">
                <a:solidFill>
                  <a:srgbClr val="FF0000"/>
                </a:solidFill>
                <a:latin typeface="Tahoma"/>
              </a:rPr>
              <a:t>2 forecasters</a:t>
            </a:r>
            <a:r>
              <a:rPr lang="en-US" sz="1700" kern="0" dirty="0" smtClean="0">
                <a:solidFill>
                  <a:srgbClr val="FFC000"/>
                </a:solidFill>
                <a:latin typeface="Tahoma"/>
              </a:rPr>
              <a:t> 			</a:t>
            </a:r>
            <a:endParaRPr lang="en-US" sz="1700" kern="0" dirty="0" smtClean="0">
              <a:solidFill>
                <a:srgbClr val="FFFFFF"/>
              </a:solidFill>
              <a:latin typeface="Tahoma"/>
              <a:ea typeface="Lucida Grande"/>
              <a:cs typeface="Lucida Grande"/>
            </a:endParaRPr>
          </a:p>
          <a:p>
            <a:pPr marL="0" indent="0">
              <a:buFontTx/>
              <a:buNone/>
            </a:pPr>
            <a:r>
              <a:rPr lang="en-US" sz="1700" kern="0" dirty="0" smtClean="0">
                <a:solidFill>
                  <a:srgbClr val="FFFFFF"/>
                </a:solidFill>
                <a:latin typeface="Tahoma"/>
                <a:ea typeface="Lucida Grande"/>
                <a:cs typeface="Lucida Grande"/>
              </a:rPr>
              <a:t>8: 			</a:t>
            </a:r>
            <a:r>
              <a:rPr lang="en-US" sz="1700" kern="0" dirty="0" smtClean="0">
                <a:solidFill>
                  <a:srgbClr val="FF0000"/>
                </a:solidFill>
                <a:latin typeface="Tahoma"/>
              </a:rPr>
              <a:t>2 forecasters</a:t>
            </a:r>
            <a:r>
              <a:rPr lang="en-US" sz="1700" kern="0" dirty="0" smtClean="0">
                <a:solidFill>
                  <a:srgbClr val="FFC000"/>
                </a:solidFill>
                <a:latin typeface="Tahoma"/>
              </a:rPr>
              <a:t> 	</a:t>
            </a:r>
            <a:endParaRPr lang="en-US" sz="1700" kern="0" dirty="0" smtClean="0">
              <a:solidFill>
                <a:srgbClr val="0080FF"/>
              </a:solidFill>
              <a:latin typeface="Tahoma"/>
              <a:ea typeface="Lucida Grande"/>
              <a:cs typeface="Lucida Grande"/>
            </a:endParaRPr>
          </a:p>
          <a:p>
            <a:pPr marL="0" indent="0">
              <a:buFontTx/>
              <a:buNone/>
            </a:pPr>
            <a:r>
              <a:rPr lang="en-US" sz="1700" kern="0" dirty="0" smtClean="0">
                <a:solidFill>
                  <a:srgbClr val="FFFFFF"/>
                </a:solidFill>
                <a:latin typeface="Tahoma"/>
                <a:ea typeface="Lucida Grande"/>
                <a:cs typeface="Lucida Grande"/>
              </a:rPr>
              <a:t>7: 			</a:t>
            </a:r>
            <a:r>
              <a:rPr lang="en-US" sz="1700" kern="0" dirty="0" smtClean="0">
                <a:solidFill>
                  <a:srgbClr val="FF0000"/>
                </a:solidFill>
                <a:latin typeface="Tahoma"/>
              </a:rPr>
              <a:t>1 </a:t>
            </a:r>
            <a:r>
              <a:rPr lang="en-US" sz="1700" kern="0" dirty="0">
                <a:solidFill>
                  <a:srgbClr val="FF0000"/>
                </a:solidFill>
                <a:latin typeface="Tahoma"/>
              </a:rPr>
              <a:t>forecaster</a:t>
            </a:r>
            <a:endParaRPr lang="en-US" sz="1700" kern="0" dirty="0" smtClean="0">
              <a:solidFill>
                <a:srgbClr val="FF0000"/>
              </a:solidFill>
              <a:latin typeface="Tahoma"/>
              <a:ea typeface="Lucida Grande"/>
              <a:cs typeface="Lucida Grande"/>
            </a:endParaRPr>
          </a:p>
          <a:p>
            <a:pPr marL="0" indent="0">
              <a:buFontTx/>
              <a:buNone/>
            </a:pPr>
            <a:r>
              <a:rPr lang="en-US" sz="1700" kern="0" dirty="0" smtClean="0">
                <a:solidFill>
                  <a:srgbClr val="FFFFFF"/>
                </a:solidFill>
                <a:latin typeface="Tahoma"/>
                <a:ea typeface="Lucida Grande"/>
                <a:cs typeface="Lucida Grande"/>
              </a:rPr>
              <a:t>6: 					</a:t>
            </a:r>
            <a:endParaRPr lang="en-US" sz="1700" kern="0" dirty="0" smtClean="0">
              <a:solidFill>
                <a:srgbClr val="0080FF"/>
              </a:solidFill>
              <a:latin typeface="Tahoma"/>
              <a:ea typeface="Lucida Grande"/>
              <a:cs typeface="Lucida Grande"/>
            </a:endParaRPr>
          </a:p>
          <a:p>
            <a:pPr marL="0" indent="0">
              <a:buFontTx/>
              <a:buNone/>
            </a:pPr>
            <a:r>
              <a:rPr lang="en-US" sz="1700" kern="0" dirty="0" smtClean="0">
                <a:solidFill>
                  <a:srgbClr val="FFFFFF"/>
                </a:solidFill>
                <a:latin typeface="Tahoma"/>
                <a:ea typeface="Lucida Grande"/>
                <a:cs typeface="Lucida Grande"/>
              </a:rPr>
              <a:t>5:</a:t>
            </a:r>
          </a:p>
          <a:p>
            <a:pPr marL="0" indent="0">
              <a:buFontTx/>
              <a:buNone/>
            </a:pPr>
            <a:r>
              <a:rPr lang="en-US" sz="1700" kern="0" dirty="0" smtClean="0">
                <a:solidFill>
                  <a:srgbClr val="FFFFFF"/>
                </a:solidFill>
                <a:latin typeface="Tahoma"/>
                <a:ea typeface="Lucida Grande"/>
                <a:cs typeface="Lucida Grande"/>
              </a:rPr>
              <a:t>4:</a:t>
            </a:r>
          </a:p>
          <a:p>
            <a:pPr marL="0" indent="0">
              <a:buFontTx/>
              <a:buNone/>
            </a:pPr>
            <a:r>
              <a:rPr lang="en-US" sz="1700" kern="0" dirty="0" smtClean="0">
                <a:solidFill>
                  <a:srgbClr val="FFFFFF"/>
                </a:solidFill>
                <a:latin typeface="Tahoma"/>
                <a:ea typeface="Lucida Grande"/>
                <a:cs typeface="Lucida Grande"/>
              </a:rPr>
              <a:t>3:</a:t>
            </a:r>
          </a:p>
          <a:p>
            <a:pPr marL="0" indent="0">
              <a:buFontTx/>
              <a:buNone/>
            </a:pPr>
            <a:r>
              <a:rPr lang="en-US" sz="1700" kern="0" dirty="0" smtClean="0">
                <a:solidFill>
                  <a:srgbClr val="FFFFFF"/>
                </a:solidFill>
                <a:latin typeface="Tahoma"/>
                <a:ea typeface="Lucida Grande"/>
                <a:cs typeface="Lucida Grande"/>
              </a:rPr>
              <a:t>2:</a:t>
            </a:r>
            <a:endParaRPr lang="en-US" sz="1700" kern="0" dirty="0">
              <a:solidFill>
                <a:srgbClr val="FFFFFF"/>
              </a:solidFill>
              <a:latin typeface="Tahoma"/>
              <a:ea typeface="Lucida Grande"/>
              <a:cs typeface="Lucida Grande"/>
            </a:endParaRPr>
          </a:p>
          <a:p>
            <a:pPr marL="0" indent="0">
              <a:buFontTx/>
              <a:buNone/>
            </a:pPr>
            <a:r>
              <a:rPr lang="en-US" sz="1700" kern="0" dirty="0" smtClean="0">
                <a:solidFill>
                  <a:srgbClr val="FFFFFF"/>
                </a:solidFill>
                <a:latin typeface="Tahoma"/>
                <a:ea typeface="Lucida Grande"/>
                <a:cs typeface="Lucida Grande"/>
              </a:rPr>
              <a:t>1 (Not Valuable):</a:t>
            </a:r>
            <a:endParaRPr lang="en-US" sz="1700" kern="0" dirty="0">
              <a:solidFill>
                <a:srgbClr val="FFFFFF"/>
              </a:solidFill>
              <a:latin typeface="Tahoma"/>
            </a:endParaRPr>
          </a:p>
        </p:txBody>
      </p:sp>
      <p:sp>
        <p:nvSpPr>
          <p:cNvPr id="4" name="Rectangle 3"/>
          <p:cNvSpPr txBox="1">
            <a:spLocks noChangeArrowheads="1"/>
          </p:cNvSpPr>
          <p:nvPr/>
        </p:nvSpPr>
        <p:spPr bwMode="auto">
          <a:xfrm>
            <a:off x="49617" y="202980"/>
            <a:ext cx="9065385" cy="5376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a:lstStyle>
          <a:p>
            <a:pPr marL="0" indent="0" algn="ctr">
              <a:buFontTx/>
              <a:buNone/>
            </a:pPr>
            <a:r>
              <a:rPr lang="en-US" sz="2150" kern="0" dirty="0" smtClean="0">
                <a:solidFill>
                  <a:srgbClr val="FFC000"/>
                </a:solidFill>
                <a:latin typeface="Tahoma"/>
              </a:rPr>
              <a:t>Forecaster Feedback During </a:t>
            </a:r>
            <a:r>
              <a:rPr lang="en-US" sz="2150" kern="0" dirty="0">
                <a:solidFill>
                  <a:srgbClr val="FFC000"/>
                </a:solidFill>
                <a:latin typeface="Tahoma"/>
              </a:rPr>
              <a:t>Night Fog and Low </a:t>
            </a:r>
            <a:r>
              <a:rPr lang="en-US" sz="2150" kern="0" dirty="0" smtClean="0">
                <a:solidFill>
                  <a:srgbClr val="FFC000"/>
                </a:solidFill>
                <a:latin typeface="Tahoma"/>
              </a:rPr>
              <a:t>Stratus</a:t>
            </a:r>
            <a:r>
              <a:rPr lang="en-US" sz="2150" kern="0" dirty="0" smtClean="0">
                <a:solidFill>
                  <a:srgbClr val="FFFFFF"/>
                </a:solidFill>
                <a:latin typeface="Tahoma"/>
              </a:rPr>
              <a:t> </a:t>
            </a:r>
            <a:r>
              <a:rPr lang="en-US" sz="2150" kern="0" dirty="0" smtClean="0">
                <a:solidFill>
                  <a:srgbClr val="FFC000"/>
                </a:solidFill>
                <a:latin typeface="Tahoma"/>
              </a:rPr>
              <a:t>Exercise</a:t>
            </a:r>
            <a:endParaRPr lang="en-US" sz="2150" kern="0" dirty="0">
              <a:solidFill>
                <a:srgbClr val="FFFFFF"/>
              </a:solidFill>
              <a:latin typeface="Tahoma"/>
            </a:endParaRPr>
          </a:p>
        </p:txBody>
      </p:sp>
    </p:spTree>
    <p:custDataLst>
      <p:tags r:id="rId1"/>
    </p:custDataLst>
    <p:extLst>
      <p:ext uri="{BB962C8B-B14F-4D97-AF65-F5344CB8AC3E}">
        <p14:creationId xmlns:p14="http://schemas.microsoft.com/office/powerpoint/2010/main" val="412030650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289028" y="960035"/>
            <a:ext cx="8575129" cy="56565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a:lstStyle>
          <a:p>
            <a:pPr marL="0" indent="0">
              <a:buFontTx/>
              <a:buNone/>
            </a:pPr>
            <a:r>
              <a:rPr lang="en-US" sz="1700" dirty="0" smtClean="0">
                <a:solidFill>
                  <a:srgbClr val="FFFFFF"/>
                </a:solidFill>
                <a:latin typeface="Tahoma"/>
                <a:ea typeface="Lucida Grande"/>
                <a:cs typeface="Lucida Grande"/>
              </a:rPr>
              <a:t>On </a:t>
            </a:r>
            <a:r>
              <a:rPr lang="en-US" sz="1700" dirty="0">
                <a:solidFill>
                  <a:srgbClr val="FFFFFF"/>
                </a:solidFill>
                <a:latin typeface="Tahoma"/>
                <a:ea typeface="Lucida Grande"/>
                <a:cs typeface="Lucida Grande"/>
              </a:rPr>
              <a:t>a scale of 1-10, when learning how to interpret the Nighttime Microphysics RGB imagery in this exercise, how valuable was it to view the Nighttime Microphysics RGB </a:t>
            </a:r>
            <a:r>
              <a:rPr lang="en-US" sz="1700" kern="0" dirty="0">
                <a:solidFill>
                  <a:srgbClr val="FF0000"/>
                </a:solidFill>
                <a:latin typeface="Tahoma"/>
              </a:rPr>
              <a:t>Articulate Module</a:t>
            </a:r>
            <a:r>
              <a:rPr lang="en-US" sz="1700" dirty="0">
                <a:solidFill>
                  <a:srgbClr val="FFFFFF"/>
                </a:solidFill>
                <a:latin typeface="Tahoma"/>
                <a:ea typeface="Lucida Grande"/>
                <a:cs typeface="Lucida Grande"/>
              </a:rPr>
              <a:t>, </a:t>
            </a:r>
            <a:r>
              <a:rPr lang="en-US" sz="1700" dirty="0">
                <a:solidFill>
                  <a:srgbClr val="0080FF"/>
                </a:solidFill>
                <a:latin typeface="Tahoma"/>
                <a:ea typeface="Lucida Grande"/>
                <a:cs typeface="Lucida Grande"/>
              </a:rPr>
              <a:t>Interactive Quick Guide</a:t>
            </a:r>
            <a:r>
              <a:rPr lang="en-US" sz="1700" dirty="0">
                <a:solidFill>
                  <a:srgbClr val="FFFFFF"/>
                </a:solidFill>
                <a:latin typeface="Tahoma"/>
                <a:ea typeface="Lucida Grande"/>
                <a:cs typeface="Lucida Grande"/>
              </a:rPr>
              <a:t>, and </a:t>
            </a:r>
            <a:r>
              <a:rPr lang="en-US" sz="1700" dirty="0">
                <a:solidFill>
                  <a:srgbClr val="008000"/>
                </a:solidFill>
                <a:latin typeface="Tahoma"/>
                <a:ea typeface="Lucida Grande"/>
                <a:cs typeface="Lucida Grande"/>
              </a:rPr>
              <a:t>Case Study Module</a:t>
            </a:r>
            <a:r>
              <a:rPr lang="en-US" sz="1700" dirty="0">
                <a:solidFill>
                  <a:srgbClr val="FFFFFF"/>
                </a:solidFill>
                <a:latin typeface="Tahoma"/>
                <a:ea typeface="Lucida Grande"/>
                <a:cs typeface="Lucida Grande"/>
              </a:rPr>
              <a:t> in AWIPS to reinforce foundational RGB concepts learned before arriving at the evaluation? </a:t>
            </a:r>
            <a:endParaRPr lang="en-US" sz="1700" dirty="0" smtClean="0">
              <a:solidFill>
                <a:srgbClr val="FFFFFF"/>
              </a:solidFill>
              <a:latin typeface="Tahoma"/>
              <a:ea typeface="Lucida Grande"/>
              <a:cs typeface="Lucida Grande"/>
            </a:endParaRPr>
          </a:p>
          <a:p>
            <a:pPr marL="0" indent="0">
              <a:buFontTx/>
              <a:buNone/>
            </a:pPr>
            <a:endParaRPr lang="en-US" sz="1700" kern="0" dirty="0">
              <a:solidFill>
                <a:srgbClr val="FFFFFF"/>
              </a:solidFill>
              <a:latin typeface="Tahoma"/>
              <a:ea typeface="Lucida Grande"/>
              <a:cs typeface="Lucida Grande"/>
            </a:endParaRPr>
          </a:p>
          <a:p>
            <a:pPr marL="0" indent="0">
              <a:buFontTx/>
              <a:buNone/>
            </a:pPr>
            <a:r>
              <a:rPr lang="en-US" sz="1700" kern="0" dirty="0" smtClean="0">
                <a:solidFill>
                  <a:srgbClr val="FFFFFF"/>
                </a:solidFill>
                <a:latin typeface="Tahoma"/>
                <a:ea typeface="Lucida Grande"/>
                <a:cs typeface="Lucida Grande"/>
              </a:rPr>
              <a:t>10 (Extremely Valuable):	</a:t>
            </a:r>
            <a:r>
              <a:rPr lang="en-US" sz="1700" kern="0" dirty="0" smtClean="0">
                <a:solidFill>
                  <a:srgbClr val="FF0000"/>
                </a:solidFill>
                <a:latin typeface="Tahoma"/>
              </a:rPr>
              <a:t>3 forecasters</a:t>
            </a:r>
            <a:r>
              <a:rPr lang="en-US" sz="1700" kern="0" dirty="0" smtClean="0">
                <a:solidFill>
                  <a:srgbClr val="FFC000"/>
                </a:solidFill>
                <a:latin typeface="Tahoma"/>
              </a:rPr>
              <a:t> 	</a:t>
            </a:r>
            <a:r>
              <a:rPr lang="en-US" sz="1700" kern="0" dirty="0" smtClean="0">
                <a:solidFill>
                  <a:srgbClr val="0080FF"/>
                </a:solidFill>
                <a:latin typeface="Tahoma"/>
              </a:rPr>
              <a:t>5 forecasters 	</a:t>
            </a:r>
            <a:endParaRPr lang="en-US" sz="1700" kern="0" dirty="0" smtClean="0">
              <a:solidFill>
                <a:srgbClr val="FFFFFF"/>
              </a:solidFill>
              <a:latin typeface="Tahoma"/>
              <a:ea typeface="Lucida Grande"/>
              <a:cs typeface="Lucida Grande"/>
            </a:endParaRPr>
          </a:p>
          <a:p>
            <a:pPr marL="0" indent="0">
              <a:buFontTx/>
              <a:buNone/>
            </a:pPr>
            <a:r>
              <a:rPr lang="en-US" sz="1700" kern="0" dirty="0" smtClean="0">
                <a:solidFill>
                  <a:srgbClr val="FFFFFF"/>
                </a:solidFill>
                <a:latin typeface="Tahoma"/>
                <a:ea typeface="Lucida Grande"/>
                <a:cs typeface="Lucida Grande"/>
              </a:rPr>
              <a:t>9: 			</a:t>
            </a:r>
            <a:r>
              <a:rPr lang="en-US" sz="1700" kern="0" dirty="0" smtClean="0">
                <a:solidFill>
                  <a:srgbClr val="FF0000"/>
                </a:solidFill>
                <a:latin typeface="Tahoma"/>
              </a:rPr>
              <a:t>2 forecasters</a:t>
            </a:r>
            <a:r>
              <a:rPr lang="en-US" sz="1700" kern="0" dirty="0" smtClean="0">
                <a:solidFill>
                  <a:srgbClr val="FFC000"/>
                </a:solidFill>
                <a:latin typeface="Tahoma"/>
              </a:rPr>
              <a:t> 			</a:t>
            </a:r>
            <a:endParaRPr lang="en-US" sz="1700" kern="0" dirty="0" smtClean="0">
              <a:solidFill>
                <a:srgbClr val="FFFFFF"/>
              </a:solidFill>
              <a:latin typeface="Tahoma"/>
              <a:ea typeface="Lucida Grande"/>
              <a:cs typeface="Lucida Grande"/>
            </a:endParaRPr>
          </a:p>
          <a:p>
            <a:pPr marL="0" indent="0">
              <a:buFontTx/>
              <a:buNone/>
            </a:pPr>
            <a:r>
              <a:rPr lang="en-US" sz="1700" kern="0" dirty="0" smtClean="0">
                <a:solidFill>
                  <a:srgbClr val="FFFFFF"/>
                </a:solidFill>
                <a:latin typeface="Tahoma"/>
                <a:ea typeface="Lucida Grande"/>
                <a:cs typeface="Lucida Grande"/>
              </a:rPr>
              <a:t>8: 			</a:t>
            </a:r>
            <a:r>
              <a:rPr lang="en-US" sz="1700" kern="0" dirty="0" smtClean="0">
                <a:solidFill>
                  <a:srgbClr val="FF0000"/>
                </a:solidFill>
                <a:latin typeface="Tahoma"/>
              </a:rPr>
              <a:t>2 forecasters</a:t>
            </a:r>
            <a:r>
              <a:rPr lang="en-US" sz="1700" kern="0" dirty="0" smtClean="0">
                <a:solidFill>
                  <a:srgbClr val="FFC000"/>
                </a:solidFill>
                <a:latin typeface="Tahoma"/>
              </a:rPr>
              <a:t> 	</a:t>
            </a:r>
            <a:r>
              <a:rPr lang="en-US" sz="1700" kern="0" dirty="0" smtClean="0">
                <a:solidFill>
                  <a:srgbClr val="0080FF"/>
                </a:solidFill>
                <a:latin typeface="Tahoma"/>
              </a:rPr>
              <a:t>2 </a:t>
            </a:r>
            <a:r>
              <a:rPr lang="en-US" sz="1700" kern="0" dirty="0">
                <a:solidFill>
                  <a:srgbClr val="0080FF"/>
                </a:solidFill>
                <a:latin typeface="Tahoma"/>
              </a:rPr>
              <a:t>forecasters</a:t>
            </a:r>
            <a:endParaRPr lang="en-US" sz="1700" kern="0" dirty="0" smtClean="0">
              <a:solidFill>
                <a:srgbClr val="0080FF"/>
              </a:solidFill>
              <a:latin typeface="Tahoma"/>
              <a:ea typeface="Lucida Grande"/>
              <a:cs typeface="Lucida Grande"/>
            </a:endParaRPr>
          </a:p>
          <a:p>
            <a:pPr marL="0" indent="0">
              <a:buFontTx/>
              <a:buNone/>
            </a:pPr>
            <a:r>
              <a:rPr lang="en-US" sz="1700" kern="0" dirty="0" smtClean="0">
                <a:solidFill>
                  <a:srgbClr val="FFFFFF"/>
                </a:solidFill>
                <a:latin typeface="Tahoma"/>
                <a:ea typeface="Lucida Grande"/>
                <a:cs typeface="Lucida Grande"/>
              </a:rPr>
              <a:t>7: 			</a:t>
            </a:r>
            <a:r>
              <a:rPr lang="en-US" sz="1700" kern="0" dirty="0" smtClean="0">
                <a:solidFill>
                  <a:srgbClr val="FF0000"/>
                </a:solidFill>
                <a:latin typeface="Tahoma"/>
              </a:rPr>
              <a:t>1 </a:t>
            </a:r>
            <a:r>
              <a:rPr lang="en-US" sz="1700" kern="0" dirty="0">
                <a:solidFill>
                  <a:srgbClr val="FF0000"/>
                </a:solidFill>
                <a:latin typeface="Tahoma"/>
              </a:rPr>
              <a:t>forecaster</a:t>
            </a:r>
            <a:endParaRPr lang="en-US" sz="1700" kern="0" dirty="0" smtClean="0">
              <a:solidFill>
                <a:srgbClr val="FF0000"/>
              </a:solidFill>
              <a:latin typeface="Tahoma"/>
              <a:ea typeface="Lucida Grande"/>
              <a:cs typeface="Lucida Grande"/>
            </a:endParaRPr>
          </a:p>
          <a:p>
            <a:pPr marL="0" indent="0">
              <a:buFontTx/>
              <a:buNone/>
            </a:pPr>
            <a:r>
              <a:rPr lang="en-US" sz="1700" kern="0" dirty="0" smtClean="0">
                <a:solidFill>
                  <a:srgbClr val="FFFFFF"/>
                </a:solidFill>
                <a:latin typeface="Tahoma"/>
                <a:ea typeface="Lucida Grande"/>
                <a:cs typeface="Lucida Grande"/>
              </a:rPr>
              <a:t>6: 					</a:t>
            </a:r>
            <a:r>
              <a:rPr lang="en-US" sz="1700" kern="0" dirty="0" smtClean="0">
                <a:solidFill>
                  <a:srgbClr val="0080FF"/>
                </a:solidFill>
                <a:latin typeface="Tahoma"/>
              </a:rPr>
              <a:t>1 forecaster 	</a:t>
            </a:r>
            <a:endParaRPr lang="en-US" sz="1700" kern="0" dirty="0" smtClean="0">
              <a:solidFill>
                <a:srgbClr val="0080FF"/>
              </a:solidFill>
              <a:latin typeface="Tahoma"/>
              <a:ea typeface="Lucida Grande"/>
              <a:cs typeface="Lucida Grande"/>
            </a:endParaRPr>
          </a:p>
          <a:p>
            <a:pPr marL="0" indent="0">
              <a:buFontTx/>
              <a:buNone/>
            </a:pPr>
            <a:r>
              <a:rPr lang="en-US" sz="1700" kern="0" dirty="0" smtClean="0">
                <a:solidFill>
                  <a:srgbClr val="FFFFFF"/>
                </a:solidFill>
                <a:latin typeface="Tahoma"/>
                <a:ea typeface="Lucida Grande"/>
                <a:cs typeface="Lucida Grande"/>
              </a:rPr>
              <a:t>5:</a:t>
            </a:r>
          </a:p>
          <a:p>
            <a:pPr marL="0" indent="0">
              <a:buFontTx/>
              <a:buNone/>
            </a:pPr>
            <a:r>
              <a:rPr lang="en-US" sz="1700" kern="0" dirty="0" smtClean="0">
                <a:solidFill>
                  <a:srgbClr val="FFFFFF"/>
                </a:solidFill>
                <a:latin typeface="Tahoma"/>
                <a:ea typeface="Lucida Grande"/>
                <a:cs typeface="Lucida Grande"/>
              </a:rPr>
              <a:t>4:</a:t>
            </a:r>
          </a:p>
          <a:p>
            <a:pPr marL="0" indent="0">
              <a:buFontTx/>
              <a:buNone/>
            </a:pPr>
            <a:r>
              <a:rPr lang="en-US" sz="1700" kern="0" dirty="0" smtClean="0">
                <a:solidFill>
                  <a:srgbClr val="FFFFFF"/>
                </a:solidFill>
                <a:latin typeface="Tahoma"/>
                <a:ea typeface="Lucida Grande"/>
                <a:cs typeface="Lucida Grande"/>
              </a:rPr>
              <a:t>3:</a:t>
            </a:r>
          </a:p>
          <a:p>
            <a:pPr marL="0" indent="0">
              <a:buFontTx/>
              <a:buNone/>
            </a:pPr>
            <a:r>
              <a:rPr lang="en-US" sz="1700" kern="0" dirty="0" smtClean="0">
                <a:solidFill>
                  <a:srgbClr val="FFFFFF"/>
                </a:solidFill>
                <a:latin typeface="Tahoma"/>
                <a:ea typeface="Lucida Grande"/>
                <a:cs typeface="Lucida Grande"/>
              </a:rPr>
              <a:t>2:</a:t>
            </a:r>
            <a:endParaRPr lang="en-US" sz="1700" kern="0" dirty="0">
              <a:solidFill>
                <a:srgbClr val="FFFFFF"/>
              </a:solidFill>
              <a:latin typeface="Tahoma"/>
              <a:ea typeface="Lucida Grande"/>
              <a:cs typeface="Lucida Grande"/>
            </a:endParaRPr>
          </a:p>
          <a:p>
            <a:pPr marL="0" indent="0">
              <a:buFontTx/>
              <a:buNone/>
            </a:pPr>
            <a:r>
              <a:rPr lang="en-US" sz="1700" kern="0" dirty="0" smtClean="0">
                <a:solidFill>
                  <a:srgbClr val="FFFFFF"/>
                </a:solidFill>
                <a:latin typeface="Tahoma"/>
                <a:ea typeface="Lucida Grande"/>
                <a:cs typeface="Lucida Grande"/>
              </a:rPr>
              <a:t>1 (Not Valuable):</a:t>
            </a:r>
            <a:endParaRPr lang="en-US" sz="1700" kern="0" dirty="0">
              <a:solidFill>
                <a:srgbClr val="FFFFFF"/>
              </a:solidFill>
              <a:latin typeface="Tahoma"/>
            </a:endParaRPr>
          </a:p>
        </p:txBody>
      </p:sp>
      <p:sp>
        <p:nvSpPr>
          <p:cNvPr id="4" name="Rectangle 3"/>
          <p:cNvSpPr txBox="1">
            <a:spLocks noChangeArrowheads="1"/>
          </p:cNvSpPr>
          <p:nvPr/>
        </p:nvSpPr>
        <p:spPr bwMode="auto">
          <a:xfrm>
            <a:off x="49617" y="202980"/>
            <a:ext cx="9065385" cy="5376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a:lstStyle>
          <a:p>
            <a:pPr marL="0" indent="0" algn="ctr">
              <a:buFontTx/>
              <a:buNone/>
            </a:pPr>
            <a:r>
              <a:rPr lang="en-US" sz="2150" kern="0" dirty="0" smtClean="0">
                <a:solidFill>
                  <a:srgbClr val="FFC000"/>
                </a:solidFill>
                <a:latin typeface="Tahoma"/>
              </a:rPr>
              <a:t>Forecaster Feedback During </a:t>
            </a:r>
            <a:r>
              <a:rPr lang="en-US" sz="2150" kern="0" dirty="0">
                <a:solidFill>
                  <a:srgbClr val="FFC000"/>
                </a:solidFill>
                <a:latin typeface="Tahoma"/>
              </a:rPr>
              <a:t>Night Fog and Low </a:t>
            </a:r>
            <a:r>
              <a:rPr lang="en-US" sz="2150" kern="0" dirty="0" smtClean="0">
                <a:solidFill>
                  <a:srgbClr val="FFC000"/>
                </a:solidFill>
                <a:latin typeface="Tahoma"/>
              </a:rPr>
              <a:t>Stratus</a:t>
            </a:r>
            <a:r>
              <a:rPr lang="en-US" sz="2150" kern="0" dirty="0" smtClean="0">
                <a:solidFill>
                  <a:srgbClr val="FFFFFF"/>
                </a:solidFill>
                <a:latin typeface="Tahoma"/>
              </a:rPr>
              <a:t> </a:t>
            </a:r>
            <a:r>
              <a:rPr lang="en-US" sz="2150" kern="0" dirty="0" smtClean="0">
                <a:solidFill>
                  <a:srgbClr val="FFC000"/>
                </a:solidFill>
                <a:latin typeface="Tahoma"/>
              </a:rPr>
              <a:t>Exercise</a:t>
            </a:r>
            <a:endParaRPr lang="en-US" sz="2150" kern="0" dirty="0">
              <a:solidFill>
                <a:srgbClr val="FFFFFF"/>
              </a:solidFill>
              <a:latin typeface="Tahoma"/>
            </a:endParaRPr>
          </a:p>
        </p:txBody>
      </p:sp>
    </p:spTree>
    <p:custDataLst>
      <p:tags r:id="rId1"/>
    </p:custDataLst>
    <p:extLst>
      <p:ext uri="{BB962C8B-B14F-4D97-AF65-F5344CB8AC3E}">
        <p14:creationId xmlns:p14="http://schemas.microsoft.com/office/powerpoint/2010/main" val="412030650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289028" y="960035"/>
            <a:ext cx="8575129" cy="56565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a:lstStyle>
          <a:p>
            <a:pPr marL="0" indent="0">
              <a:buFontTx/>
              <a:buNone/>
            </a:pPr>
            <a:r>
              <a:rPr lang="en-US" sz="1700" kern="0" dirty="0">
                <a:solidFill>
                  <a:srgbClr val="FFFFFF"/>
                </a:solidFill>
              </a:rPr>
              <a:t>2015 Satellite User Readiness Meeting action item that was endorsed by the NOAT, funded by the GOES-R Program, developed by NASA </a:t>
            </a:r>
            <a:r>
              <a:rPr lang="en-US" sz="1700" kern="0" dirty="0" err="1">
                <a:solidFill>
                  <a:srgbClr val="FFFFFF"/>
                </a:solidFill>
              </a:rPr>
              <a:t>SPoRT</a:t>
            </a:r>
            <a:r>
              <a:rPr lang="en-US" sz="1700" kern="0" dirty="0">
                <a:solidFill>
                  <a:srgbClr val="FFFFFF"/>
                </a:solidFill>
              </a:rPr>
              <a:t>.</a:t>
            </a:r>
          </a:p>
        </p:txBody>
      </p:sp>
      <p:sp>
        <p:nvSpPr>
          <p:cNvPr id="6" name="Rectangle 3"/>
          <p:cNvSpPr txBox="1">
            <a:spLocks noChangeArrowheads="1"/>
          </p:cNvSpPr>
          <p:nvPr/>
        </p:nvSpPr>
        <p:spPr bwMode="auto">
          <a:xfrm>
            <a:off x="586290" y="202980"/>
            <a:ext cx="7988240" cy="5376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a:lstStyle>
          <a:p>
            <a:pPr marL="0" indent="0" algn="ctr">
              <a:buFontTx/>
              <a:buNone/>
            </a:pPr>
            <a:r>
              <a:rPr lang="en-US" sz="2200" kern="0" dirty="0" smtClean="0">
                <a:solidFill>
                  <a:srgbClr val="FFC000"/>
                </a:solidFill>
                <a:latin typeface="Tahoma"/>
              </a:rPr>
              <a:t>Integrated Training AWIPS Plugin</a:t>
            </a:r>
            <a:endParaRPr lang="en-US" sz="2200" kern="0" dirty="0">
              <a:solidFill>
                <a:srgbClr val="FFFFFF"/>
              </a:solidFill>
              <a:latin typeface="Tahoma"/>
            </a:endParaRPr>
          </a:p>
        </p:txBody>
      </p:sp>
    </p:spTree>
    <p:custDataLst>
      <p:tags r:id="rId1"/>
    </p:custDataLst>
    <p:extLst>
      <p:ext uri="{BB962C8B-B14F-4D97-AF65-F5344CB8AC3E}">
        <p14:creationId xmlns:p14="http://schemas.microsoft.com/office/powerpoint/2010/main" val="208366294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289028" y="960035"/>
            <a:ext cx="8575129" cy="56565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a:lstStyle>
          <a:p>
            <a:pPr marL="0" indent="0">
              <a:buFontTx/>
              <a:buNone/>
            </a:pPr>
            <a:r>
              <a:rPr lang="en-US" sz="1700" dirty="0" smtClean="0">
                <a:solidFill>
                  <a:srgbClr val="FFFFFF"/>
                </a:solidFill>
                <a:latin typeface="Tahoma"/>
                <a:ea typeface="Lucida Grande"/>
                <a:cs typeface="Lucida Grande"/>
              </a:rPr>
              <a:t>On </a:t>
            </a:r>
            <a:r>
              <a:rPr lang="en-US" sz="1700" dirty="0">
                <a:solidFill>
                  <a:srgbClr val="FFFFFF"/>
                </a:solidFill>
                <a:ea typeface="Lucida Grande"/>
                <a:cs typeface="Lucida Grande"/>
              </a:rPr>
              <a:t>a scale of 1-10, when learning how to interpret the Nighttime Microphysics RGB imagery in this exercise, how valuable was it to view the Nighttime Microphysics RGB </a:t>
            </a:r>
            <a:r>
              <a:rPr lang="en-US" sz="1700" kern="0" dirty="0">
                <a:solidFill>
                  <a:srgbClr val="FF0000"/>
                </a:solidFill>
              </a:rPr>
              <a:t>Articulate Module</a:t>
            </a:r>
            <a:r>
              <a:rPr lang="en-US" sz="1700" dirty="0">
                <a:solidFill>
                  <a:srgbClr val="FFFFFF"/>
                </a:solidFill>
                <a:ea typeface="Lucida Grande"/>
                <a:cs typeface="Lucida Grande"/>
              </a:rPr>
              <a:t>, </a:t>
            </a:r>
            <a:r>
              <a:rPr lang="en-US" sz="1700" dirty="0">
                <a:solidFill>
                  <a:srgbClr val="0080FF"/>
                </a:solidFill>
                <a:ea typeface="Lucida Grande"/>
                <a:cs typeface="Lucida Grande"/>
              </a:rPr>
              <a:t>Interactive Quick Guide</a:t>
            </a:r>
            <a:r>
              <a:rPr lang="en-US" sz="1700" dirty="0">
                <a:solidFill>
                  <a:srgbClr val="FFFFFF"/>
                </a:solidFill>
                <a:ea typeface="Lucida Grande"/>
                <a:cs typeface="Lucida Grande"/>
              </a:rPr>
              <a:t>, and </a:t>
            </a:r>
            <a:r>
              <a:rPr lang="en-US" sz="1700" dirty="0">
                <a:solidFill>
                  <a:srgbClr val="008000"/>
                </a:solidFill>
                <a:ea typeface="Lucida Grande"/>
                <a:cs typeface="Lucida Grande"/>
              </a:rPr>
              <a:t>Case Study Module</a:t>
            </a:r>
            <a:r>
              <a:rPr lang="en-US" sz="1700" dirty="0">
                <a:solidFill>
                  <a:srgbClr val="FFFFFF"/>
                </a:solidFill>
                <a:ea typeface="Lucida Grande"/>
                <a:cs typeface="Lucida Grande"/>
              </a:rPr>
              <a:t> in AWIPS to reinforce foundational RGB concepts learned before arriving at the evaluation? </a:t>
            </a:r>
            <a:endParaRPr lang="en-US" sz="1700" dirty="0" smtClean="0">
              <a:solidFill>
                <a:srgbClr val="FFFFFF"/>
              </a:solidFill>
              <a:latin typeface="Tahoma"/>
              <a:ea typeface="Lucida Grande"/>
              <a:cs typeface="Lucida Grande"/>
            </a:endParaRPr>
          </a:p>
          <a:p>
            <a:pPr marL="0" indent="0">
              <a:buFontTx/>
              <a:buNone/>
            </a:pPr>
            <a:endParaRPr lang="en-US" sz="1700" kern="0" dirty="0">
              <a:solidFill>
                <a:srgbClr val="FFFFFF"/>
              </a:solidFill>
              <a:latin typeface="Tahoma"/>
              <a:ea typeface="Lucida Grande"/>
              <a:cs typeface="Lucida Grande"/>
            </a:endParaRPr>
          </a:p>
          <a:p>
            <a:pPr marL="0" indent="0">
              <a:buFontTx/>
              <a:buNone/>
            </a:pPr>
            <a:r>
              <a:rPr lang="en-US" sz="1700" kern="0" dirty="0" smtClean="0">
                <a:solidFill>
                  <a:srgbClr val="FFFFFF"/>
                </a:solidFill>
                <a:latin typeface="Tahoma"/>
                <a:ea typeface="Lucida Grande"/>
                <a:cs typeface="Lucida Grande"/>
              </a:rPr>
              <a:t>10 (Extremely Valuable):	</a:t>
            </a:r>
            <a:r>
              <a:rPr lang="en-US" sz="1700" kern="0" dirty="0" smtClean="0">
                <a:solidFill>
                  <a:srgbClr val="FF0000"/>
                </a:solidFill>
                <a:latin typeface="Tahoma"/>
              </a:rPr>
              <a:t>3 forecasters</a:t>
            </a:r>
            <a:r>
              <a:rPr lang="en-US" sz="1700" kern="0" dirty="0" smtClean="0">
                <a:solidFill>
                  <a:srgbClr val="FFC000"/>
                </a:solidFill>
                <a:latin typeface="Tahoma"/>
              </a:rPr>
              <a:t> 	</a:t>
            </a:r>
            <a:r>
              <a:rPr lang="en-US" sz="1700" kern="0" dirty="0" smtClean="0">
                <a:solidFill>
                  <a:srgbClr val="0080FF"/>
                </a:solidFill>
                <a:latin typeface="Tahoma"/>
              </a:rPr>
              <a:t>5 forecasters 	</a:t>
            </a:r>
            <a:r>
              <a:rPr lang="en-US" sz="1700" kern="0" dirty="0" smtClean="0">
                <a:solidFill>
                  <a:srgbClr val="008000"/>
                </a:solidFill>
                <a:latin typeface="Tahoma"/>
              </a:rPr>
              <a:t>6 </a:t>
            </a:r>
            <a:r>
              <a:rPr lang="en-US" sz="1700" kern="0" dirty="0">
                <a:solidFill>
                  <a:srgbClr val="008000"/>
                </a:solidFill>
                <a:latin typeface="Tahoma"/>
              </a:rPr>
              <a:t>forecasters</a:t>
            </a:r>
            <a:r>
              <a:rPr lang="en-US" sz="1700" kern="0" dirty="0" smtClean="0">
                <a:solidFill>
                  <a:srgbClr val="FFC000"/>
                </a:solidFill>
                <a:latin typeface="Tahoma"/>
              </a:rPr>
              <a:t> </a:t>
            </a:r>
            <a:endParaRPr lang="en-US" sz="1700" kern="0" dirty="0" smtClean="0">
              <a:solidFill>
                <a:srgbClr val="FFFFFF"/>
              </a:solidFill>
              <a:latin typeface="Tahoma"/>
              <a:ea typeface="Lucida Grande"/>
              <a:cs typeface="Lucida Grande"/>
            </a:endParaRPr>
          </a:p>
          <a:p>
            <a:pPr marL="0" indent="0">
              <a:buFontTx/>
              <a:buNone/>
            </a:pPr>
            <a:r>
              <a:rPr lang="en-US" sz="1700" kern="0" dirty="0" smtClean="0">
                <a:solidFill>
                  <a:srgbClr val="FFFFFF"/>
                </a:solidFill>
                <a:latin typeface="Tahoma"/>
                <a:ea typeface="Lucida Grande"/>
                <a:cs typeface="Lucida Grande"/>
              </a:rPr>
              <a:t>9: 			</a:t>
            </a:r>
            <a:r>
              <a:rPr lang="en-US" sz="1700" kern="0" dirty="0" smtClean="0">
                <a:solidFill>
                  <a:srgbClr val="FF0000"/>
                </a:solidFill>
                <a:latin typeface="Tahoma"/>
              </a:rPr>
              <a:t>2 forecasters</a:t>
            </a:r>
            <a:r>
              <a:rPr lang="en-US" sz="1700" kern="0" dirty="0" smtClean="0">
                <a:solidFill>
                  <a:srgbClr val="FFC000"/>
                </a:solidFill>
                <a:latin typeface="Tahoma"/>
              </a:rPr>
              <a:t> 			</a:t>
            </a:r>
            <a:r>
              <a:rPr lang="en-US" sz="1700" kern="0" dirty="0" smtClean="0">
                <a:solidFill>
                  <a:srgbClr val="008000"/>
                </a:solidFill>
                <a:latin typeface="Tahoma"/>
              </a:rPr>
              <a:t>1 forecaster</a:t>
            </a:r>
            <a:endParaRPr lang="en-US" sz="1700" kern="0" dirty="0" smtClean="0">
              <a:solidFill>
                <a:srgbClr val="FFFFFF"/>
              </a:solidFill>
              <a:latin typeface="Tahoma"/>
              <a:ea typeface="Lucida Grande"/>
              <a:cs typeface="Lucida Grande"/>
            </a:endParaRPr>
          </a:p>
          <a:p>
            <a:pPr marL="0" indent="0">
              <a:buFontTx/>
              <a:buNone/>
            </a:pPr>
            <a:r>
              <a:rPr lang="en-US" sz="1700" kern="0" dirty="0" smtClean="0">
                <a:solidFill>
                  <a:srgbClr val="FFFFFF"/>
                </a:solidFill>
                <a:latin typeface="Tahoma"/>
                <a:ea typeface="Lucida Grande"/>
                <a:cs typeface="Lucida Grande"/>
              </a:rPr>
              <a:t>8: 			</a:t>
            </a:r>
            <a:r>
              <a:rPr lang="en-US" sz="1700" kern="0" dirty="0" smtClean="0">
                <a:solidFill>
                  <a:srgbClr val="FF0000"/>
                </a:solidFill>
                <a:latin typeface="Tahoma"/>
              </a:rPr>
              <a:t>2 forecasters</a:t>
            </a:r>
            <a:r>
              <a:rPr lang="en-US" sz="1700" kern="0" dirty="0" smtClean="0">
                <a:solidFill>
                  <a:srgbClr val="FFC000"/>
                </a:solidFill>
                <a:latin typeface="Tahoma"/>
              </a:rPr>
              <a:t> 	</a:t>
            </a:r>
            <a:r>
              <a:rPr lang="en-US" sz="1700" kern="0" dirty="0" smtClean="0">
                <a:solidFill>
                  <a:srgbClr val="0080FF"/>
                </a:solidFill>
                <a:latin typeface="Tahoma"/>
              </a:rPr>
              <a:t>2 </a:t>
            </a:r>
            <a:r>
              <a:rPr lang="en-US" sz="1700" kern="0" dirty="0">
                <a:solidFill>
                  <a:srgbClr val="0080FF"/>
                </a:solidFill>
                <a:latin typeface="Tahoma"/>
              </a:rPr>
              <a:t>forecasters</a:t>
            </a:r>
            <a:endParaRPr lang="en-US" sz="1700" kern="0" dirty="0" smtClean="0">
              <a:solidFill>
                <a:srgbClr val="0080FF"/>
              </a:solidFill>
              <a:latin typeface="Tahoma"/>
              <a:ea typeface="Lucida Grande"/>
              <a:cs typeface="Lucida Grande"/>
            </a:endParaRPr>
          </a:p>
          <a:p>
            <a:pPr marL="0" indent="0">
              <a:buFontTx/>
              <a:buNone/>
            </a:pPr>
            <a:r>
              <a:rPr lang="en-US" sz="1700" kern="0" dirty="0" smtClean="0">
                <a:solidFill>
                  <a:srgbClr val="FFFFFF"/>
                </a:solidFill>
                <a:latin typeface="Tahoma"/>
                <a:ea typeface="Lucida Grande"/>
                <a:cs typeface="Lucida Grande"/>
              </a:rPr>
              <a:t>7: 			</a:t>
            </a:r>
            <a:r>
              <a:rPr lang="en-US" sz="1700" kern="0" dirty="0" smtClean="0">
                <a:solidFill>
                  <a:srgbClr val="FF0000"/>
                </a:solidFill>
                <a:latin typeface="Tahoma"/>
              </a:rPr>
              <a:t>1 </a:t>
            </a:r>
            <a:r>
              <a:rPr lang="en-US" sz="1700" kern="0" dirty="0">
                <a:solidFill>
                  <a:srgbClr val="FF0000"/>
                </a:solidFill>
                <a:latin typeface="Tahoma"/>
              </a:rPr>
              <a:t>forecaster</a:t>
            </a:r>
            <a:endParaRPr lang="en-US" sz="1700" kern="0" dirty="0" smtClean="0">
              <a:solidFill>
                <a:srgbClr val="FF0000"/>
              </a:solidFill>
              <a:latin typeface="Tahoma"/>
              <a:ea typeface="Lucida Grande"/>
              <a:cs typeface="Lucida Grande"/>
            </a:endParaRPr>
          </a:p>
          <a:p>
            <a:pPr marL="0" indent="0">
              <a:buFontTx/>
              <a:buNone/>
            </a:pPr>
            <a:r>
              <a:rPr lang="en-US" sz="1700" kern="0" dirty="0" smtClean="0">
                <a:solidFill>
                  <a:srgbClr val="FFFFFF"/>
                </a:solidFill>
                <a:latin typeface="Tahoma"/>
                <a:ea typeface="Lucida Grande"/>
                <a:cs typeface="Lucida Grande"/>
              </a:rPr>
              <a:t>6: 					</a:t>
            </a:r>
            <a:r>
              <a:rPr lang="en-US" sz="1700" kern="0" dirty="0" smtClean="0">
                <a:solidFill>
                  <a:srgbClr val="0080FF"/>
                </a:solidFill>
                <a:latin typeface="Tahoma"/>
              </a:rPr>
              <a:t>1 forecaster 	</a:t>
            </a:r>
            <a:r>
              <a:rPr lang="en-US" sz="1700" kern="0" dirty="0" smtClean="0">
                <a:solidFill>
                  <a:srgbClr val="008000"/>
                </a:solidFill>
                <a:latin typeface="Tahoma"/>
              </a:rPr>
              <a:t>1 </a:t>
            </a:r>
            <a:r>
              <a:rPr lang="en-US" sz="1700" kern="0" dirty="0">
                <a:solidFill>
                  <a:srgbClr val="008000"/>
                </a:solidFill>
                <a:latin typeface="Tahoma"/>
              </a:rPr>
              <a:t>forecaster</a:t>
            </a:r>
            <a:endParaRPr lang="en-US" sz="1700" kern="0" dirty="0" smtClean="0">
              <a:solidFill>
                <a:srgbClr val="0080FF"/>
              </a:solidFill>
              <a:latin typeface="Tahoma"/>
              <a:ea typeface="Lucida Grande"/>
              <a:cs typeface="Lucida Grande"/>
            </a:endParaRPr>
          </a:p>
          <a:p>
            <a:pPr marL="0" indent="0">
              <a:buFontTx/>
              <a:buNone/>
            </a:pPr>
            <a:r>
              <a:rPr lang="en-US" sz="1700" kern="0" dirty="0" smtClean="0">
                <a:solidFill>
                  <a:srgbClr val="FFFFFF"/>
                </a:solidFill>
                <a:latin typeface="Tahoma"/>
                <a:ea typeface="Lucida Grande"/>
                <a:cs typeface="Lucida Grande"/>
              </a:rPr>
              <a:t>5:</a:t>
            </a:r>
          </a:p>
          <a:p>
            <a:pPr marL="0" indent="0">
              <a:buFontTx/>
              <a:buNone/>
            </a:pPr>
            <a:r>
              <a:rPr lang="en-US" sz="1700" kern="0" dirty="0" smtClean="0">
                <a:solidFill>
                  <a:srgbClr val="FFFFFF"/>
                </a:solidFill>
                <a:latin typeface="Tahoma"/>
                <a:ea typeface="Lucida Grande"/>
                <a:cs typeface="Lucida Grande"/>
              </a:rPr>
              <a:t>4:</a:t>
            </a:r>
          </a:p>
          <a:p>
            <a:pPr marL="0" indent="0">
              <a:buFontTx/>
              <a:buNone/>
            </a:pPr>
            <a:r>
              <a:rPr lang="en-US" sz="1700" kern="0" dirty="0" smtClean="0">
                <a:solidFill>
                  <a:srgbClr val="FFFFFF"/>
                </a:solidFill>
                <a:latin typeface="Tahoma"/>
                <a:ea typeface="Lucida Grande"/>
                <a:cs typeface="Lucida Grande"/>
              </a:rPr>
              <a:t>3:</a:t>
            </a:r>
          </a:p>
          <a:p>
            <a:pPr marL="0" indent="0">
              <a:buFontTx/>
              <a:buNone/>
            </a:pPr>
            <a:r>
              <a:rPr lang="en-US" sz="1700" kern="0" dirty="0" smtClean="0">
                <a:solidFill>
                  <a:srgbClr val="FFFFFF"/>
                </a:solidFill>
                <a:latin typeface="Tahoma"/>
                <a:ea typeface="Lucida Grande"/>
                <a:cs typeface="Lucida Grande"/>
              </a:rPr>
              <a:t>2:</a:t>
            </a:r>
            <a:endParaRPr lang="en-US" sz="1700" kern="0" dirty="0">
              <a:solidFill>
                <a:srgbClr val="FFFFFF"/>
              </a:solidFill>
              <a:latin typeface="Tahoma"/>
              <a:ea typeface="Lucida Grande"/>
              <a:cs typeface="Lucida Grande"/>
            </a:endParaRPr>
          </a:p>
          <a:p>
            <a:pPr marL="0" indent="0">
              <a:buFontTx/>
              <a:buNone/>
            </a:pPr>
            <a:r>
              <a:rPr lang="en-US" sz="1700" kern="0" dirty="0" smtClean="0">
                <a:solidFill>
                  <a:srgbClr val="FFFFFF"/>
                </a:solidFill>
                <a:latin typeface="Tahoma"/>
                <a:ea typeface="Lucida Grande"/>
                <a:cs typeface="Lucida Grande"/>
              </a:rPr>
              <a:t>1 (Not Valuable):</a:t>
            </a:r>
            <a:endParaRPr lang="en-US" sz="1700" kern="0" dirty="0">
              <a:solidFill>
                <a:srgbClr val="FFFFFF"/>
              </a:solidFill>
              <a:latin typeface="Tahoma"/>
            </a:endParaRPr>
          </a:p>
        </p:txBody>
      </p:sp>
      <p:sp>
        <p:nvSpPr>
          <p:cNvPr id="4" name="Rectangle 3"/>
          <p:cNvSpPr txBox="1">
            <a:spLocks noChangeArrowheads="1"/>
          </p:cNvSpPr>
          <p:nvPr/>
        </p:nvSpPr>
        <p:spPr bwMode="auto">
          <a:xfrm>
            <a:off x="49617" y="202980"/>
            <a:ext cx="9065385" cy="5376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a:lstStyle>
          <a:p>
            <a:pPr marL="0" indent="0" algn="ctr">
              <a:buFontTx/>
              <a:buNone/>
            </a:pPr>
            <a:r>
              <a:rPr lang="en-US" sz="2150" kern="0" dirty="0" smtClean="0">
                <a:solidFill>
                  <a:srgbClr val="FFC000"/>
                </a:solidFill>
                <a:latin typeface="Tahoma"/>
              </a:rPr>
              <a:t>Forecaster Feedback During </a:t>
            </a:r>
            <a:r>
              <a:rPr lang="en-US" sz="2150" kern="0" dirty="0">
                <a:solidFill>
                  <a:srgbClr val="FFC000"/>
                </a:solidFill>
                <a:latin typeface="Tahoma"/>
              </a:rPr>
              <a:t>Night Fog and Low </a:t>
            </a:r>
            <a:r>
              <a:rPr lang="en-US" sz="2150" kern="0" dirty="0" smtClean="0">
                <a:solidFill>
                  <a:srgbClr val="FFC000"/>
                </a:solidFill>
                <a:latin typeface="Tahoma"/>
              </a:rPr>
              <a:t>Stratus</a:t>
            </a:r>
            <a:r>
              <a:rPr lang="en-US" sz="2150" kern="0" dirty="0" smtClean="0">
                <a:solidFill>
                  <a:srgbClr val="FFFFFF"/>
                </a:solidFill>
                <a:latin typeface="Tahoma"/>
              </a:rPr>
              <a:t> </a:t>
            </a:r>
            <a:r>
              <a:rPr lang="en-US" sz="2150" kern="0" dirty="0" smtClean="0">
                <a:solidFill>
                  <a:srgbClr val="FFC000"/>
                </a:solidFill>
                <a:latin typeface="Tahoma"/>
              </a:rPr>
              <a:t>Exercise</a:t>
            </a:r>
            <a:endParaRPr lang="en-US" sz="2150" kern="0" dirty="0">
              <a:solidFill>
                <a:srgbClr val="FFFFFF"/>
              </a:solidFill>
              <a:latin typeface="Tahoma"/>
            </a:endParaRPr>
          </a:p>
        </p:txBody>
      </p:sp>
    </p:spTree>
    <p:custDataLst>
      <p:tags r:id="rId1"/>
    </p:custDataLst>
    <p:extLst>
      <p:ext uri="{BB962C8B-B14F-4D97-AF65-F5344CB8AC3E}">
        <p14:creationId xmlns:p14="http://schemas.microsoft.com/office/powerpoint/2010/main" val="362977680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289028" y="960035"/>
            <a:ext cx="8575129" cy="56565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a:lstStyle>
          <a:p>
            <a:pPr marL="0" indent="0">
              <a:buNone/>
            </a:pPr>
            <a:r>
              <a:rPr lang="is-IS" sz="1700" i="1" kern="0" dirty="0" smtClean="0">
                <a:solidFill>
                  <a:srgbClr val="FFFFFF"/>
                </a:solidFill>
                <a:latin typeface="Tahoma"/>
              </a:rPr>
              <a:t>”</a:t>
            </a:r>
            <a:r>
              <a:rPr lang="en-US" sz="1700" i="1" kern="0" dirty="0" smtClean="0">
                <a:solidFill>
                  <a:srgbClr val="FFFFFF"/>
                </a:solidFill>
              </a:rPr>
              <a:t>These </a:t>
            </a:r>
            <a:r>
              <a:rPr lang="en-US" sz="1700" i="1" kern="0" dirty="0">
                <a:solidFill>
                  <a:srgbClr val="FFFFFF"/>
                </a:solidFill>
              </a:rPr>
              <a:t>are really excellent resources. The </a:t>
            </a:r>
            <a:r>
              <a:rPr lang="en-US" sz="1700" i="1" kern="0" dirty="0" smtClean="0">
                <a:solidFill>
                  <a:srgbClr val="FFFFFF"/>
                </a:solidFill>
              </a:rPr>
              <a:t>PDF Fact Sheets </a:t>
            </a:r>
            <a:r>
              <a:rPr lang="en-US" sz="1700" i="1" kern="0" dirty="0">
                <a:solidFill>
                  <a:srgbClr val="FFFFFF"/>
                </a:solidFill>
              </a:rPr>
              <a:t>are great for a quick glance at everything on one </a:t>
            </a:r>
            <a:r>
              <a:rPr lang="en-US" sz="1700" i="1" kern="0" dirty="0" smtClean="0">
                <a:solidFill>
                  <a:srgbClr val="FFFFFF"/>
                </a:solidFill>
              </a:rPr>
              <a:t>page and the “in </a:t>
            </a:r>
            <a:r>
              <a:rPr lang="en-US" sz="1700" i="1" kern="0" dirty="0">
                <a:solidFill>
                  <a:srgbClr val="FFFFFF"/>
                </a:solidFill>
              </a:rPr>
              <a:t>a </a:t>
            </a:r>
            <a:r>
              <a:rPr lang="en-US" sz="1700" i="1" kern="0" dirty="0" smtClean="0">
                <a:solidFill>
                  <a:srgbClr val="FFFFFF"/>
                </a:solidFill>
              </a:rPr>
              <a:t>nutshell” </a:t>
            </a:r>
            <a:r>
              <a:rPr lang="en-US" sz="1700" i="1" kern="0" dirty="0">
                <a:solidFill>
                  <a:srgbClr val="FFFFFF"/>
                </a:solidFill>
              </a:rPr>
              <a:t>sections were spot-on. The </a:t>
            </a:r>
            <a:r>
              <a:rPr lang="en-US" sz="1700" i="1" kern="0" dirty="0" smtClean="0">
                <a:solidFill>
                  <a:srgbClr val="FFFFFF"/>
                </a:solidFill>
              </a:rPr>
              <a:t>Interactive Quick Guides </a:t>
            </a:r>
            <a:r>
              <a:rPr lang="en-US" sz="1700" i="1" kern="0" dirty="0">
                <a:solidFill>
                  <a:srgbClr val="FFFFFF"/>
                </a:solidFill>
              </a:rPr>
              <a:t>help since they are well organized and if you have the time to dive in for a more detailed review the info is there. The </a:t>
            </a:r>
            <a:r>
              <a:rPr lang="en-US" sz="1700" i="1" kern="0" dirty="0" smtClean="0">
                <a:solidFill>
                  <a:srgbClr val="FFFFFF"/>
                </a:solidFill>
              </a:rPr>
              <a:t>Articulate Modules </a:t>
            </a:r>
            <a:r>
              <a:rPr lang="en-US" sz="1700" i="1" kern="0" dirty="0">
                <a:solidFill>
                  <a:srgbClr val="FFFFFF"/>
                </a:solidFill>
              </a:rPr>
              <a:t>are great and should be </a:t>
            </a:r>
            <a:r>
              <a:rPr lang="en-US" sz="1700" i="1" kern="0" dirty="0" smtClean="0">
                <a:solidFill>
                  <a:srgbClr val="FFFFFF"/>
                </a:solidFill>
              </a:rPr>
              <a:t>viewed </a:t>
            </a:r>
            <a:r>
              <a:rPr lang="en-US" sz="1700" i="1" kern="0" dirty="0">
                <a:solidFill>
                  <a:srgbClr val="FFFFFF"/>
                </a:solidFill>
              </a:rPr>
              <a:t>once for foundational training. </a:t>
            </a:r>
            <a:r>
              <a:rPr lang="en-US" sz="1700" i="1" kern="0" dirty="0" smtClean="0">
                <a:solidFill>
                  <a:srgbClr val="FFFFFF"/>
                </a:solidFill>
              </a:rPr>
              <a:t>However, I </a:t>
            </a:r>
            <a:r>
              <a:rPr lang="en-US" sz="1700" i="1" kern="0" dirty="0">
                <a:solidFill>
                  <a:srgbClr val="FFFFFF"/>
                </a:solidFill>
              </a:rPr>
              <a:t>don't think you need to reference the </a:t>
            </a:r>
            <a:r>
              <a:rPr lang="en-US" sz="1700" i="1" kern="0" dirty="0" smtClean="0">
                <a:solidFill>
                  <a:srgbClr val="FFFFFF"/>
                </a:solidFill>
              </a:rPr>
              <a:t>Articulate Modules </a:t>
            </a:r>
            <a:r>
              <a:rPr lang="en-US" sz="1700" i="1" kern="0" dirty="0">
                <a:solidFill>
                  <a:srgbClr val="FFFFFF"/>
                </a:solidFill>
              </a:rPr>
              <a:t>again </a:t>
            </a:r>
            <a:r>
              <a:rPr lang="en-US" sz="1700" i="1" kern="0" dirty="0" smtClean="0">
                <a:solidFill>
                  <a:srgbClr val="FFFFFF"/>
                </a:solidFill>
              </a:rPr>
              <a:t>if you </a:t>
            </a:r>
            <a:r>
              <a:rPr lang="en-US" sz="1700" i="1" kern="0" dirty="0">
                <a:solidFill>
                  <a:srgbClr val="FFFFFF"/>
                </a:solidFill>
              </a:rPr>
              <a:t>have </a:t>
            </a:r>
            <a:r>
              <a:rPr lang="en-US" sz="1700" i="1" kern="0" dirty="0" smtClean="0">
                <a:solidFill>
                  <a:srgbClr val="FFFFFF"/>
                </a:solidFill>
              </a:rPr>
              <a:t>the other resources.</a:t>
            </a:r>
            <a:r>
              <a:rPr lang="is-IS" sz="1700" i="1" kern="0" dirty="0" smtClean="0">
                <a:solidFill>
                  <a:srgbClr val="FFFFFF"/>
                </a:solidFill>
                <a:latin typeface="Tahoma"/>
              </a:rPr>
              <a:t>”</a:t>
            </a:r>
          </a:p>
          <a:p>
            <a:pPr marL="0" indent="0">
              <a:buNone/>
            </a:pPr>
            <a:endParaRPr lang="is-IS" sz="1700" i="1" kern="0" dirty="0">
              <a:solidFill>
                <a:srgbClr val="FFFFFF"/>
              </a:solidFill>
              <a:latin typeface="Tahoma"/>
            </a:endParaRPr>
          </a:p>
          <a:p>
            <a:pPr marL="0" indent="0">
              <a:buNone/>
            </a:pPr>
            <a:r>
              <a:rPr lang="is-IS" sz="1700" i="1" kern="0" dirty="0" smtClean="0">
                <a:solidFill>
                  <a:srgbClr val="FFFFFF"/>
                </a:solidFill>
                <a:latin typeface="Tahoma"/>
              </a:rPr>
              <a:t>“</a:t>
            </a:r>
            <a:r>
              <a:rPr lang="en-US" sz="1700" i="1" kern="0" dirty="0" smtClean="0">
                <a:solidFill>
                  <a:srgbClr val="FFFFFF"/>
                </a:solidFill>
              </a:rPr>
              <a:t>I </a:t>
            </a:r>
            <a:r>
              <a:rPr lang="en-US" sz="1700" i="1" kern="0" dirty="0">
                <a:solidFill>
                  <a:srgbClr val="FFFFFF"/>
                </a:solidFill>
              </a:rPr>
              <a:t>really liked the </a:t>
            </a:r>
            <a:r>
              <a:rPr lang="en-US" sz="1700" i="1" kern="0" dirty="0" smtClean="0">
                <a:solidFill>
                  <a:srgbClr val="FFFFFF"/>
                </a:solidFill>
              </a:rPr>
              <a:t>PDF Fact Sheets. </a:t>
            </a:r>
            <a:r>
              <a:rPr lang="en-US" sz="1700" i="1" kern="0" dirty="0">
                <a:solidFill>
                  <a:srgbClr val="FFFFFF"/>
                </a:solidFill>
              </a:rPr>
              <a:t>I liked the </a:t>
            </a:r>
            <a:r>
              <a:rPr lang="en-US" sz="1700" i="1" kern="0" dirty="0" smtClean="0">
                <a:solidFill>
                  <a:srgbClr val="FFFFFF"/>
                </a:solidFill>
              </a:rPr>
              <a:t>Interactive Quick Guides </a:t>
            </a:r>
            <a:r>
              <a:rPr lang="en-US" sz="1700" i="1" kern="0" dirty="0">
                <a:solidFill>
                  <a:srgbClr val="FFFFFF"/>
                </a:solidFill>
              </a:rPr>
              <a:t>the least, mainly because they are not as </a:t>
            </a:r>
            <a:r>
              <a:rPr lang="en-US" sz="1700" i="1" kern="0" dirty="0" smtClean="0">
                <a:solidFill>
                  <a:srgbClr val="FFFFFF"/>
                </a:solidFill>
              </a:rPr>
              <a:t>easy to </a:t>
            </a:r>
            <a:r>
              <a:rPr lang="en-US" sz="1700" i="1" kern="0" dirty="0">
                <a:solidFill>
                  <a:srgbClr val="FFFFFF"/>
                </a:solidFill>
              </a:rPr>
              <a:t>scan and more clicking is involved. The </a:t>
            </a:r>
            <a:r>
              <a:rPr lang="en-US" sz="1700" i="1" kern="0" dirty="0" smtClean="0">
                <a:solidFill>
                  <a:srgbClr val="FFFFFF"/>
                </a:solidFill>
              </a:rPr>
              <a:t>Articulate Models </a:t>
            </a:r>
            <a:r>
              <a:rPr lang="en-US" sz="1700" i="1" kern="0" dirty="0">
                <a:solidFill>
                  <a:srgbClr val="FFFFFF"/>
                </a:solidFill>
              </a:rPr>
              <a:t>are great too, especially if they tie in forecast applications</a:t>
            </a:r>
            <a:r>
              <a:rPr lang="en-US" sz="1700" i="1" kern="0" dirty="0" smtClean="0">
                <a:solidFill>
                  <a:srgbClr val="FFFFFF"/>
                </a:solidFill>
              </a:rPr>
              <a:t>.</a:t>
            </a:r>
            <a:r>
              <a:rPr lang="is-IS" sz="1700" i="1" kern="0" dirty="0" smtClean="0">
                <a:solidFill>
                  <a:srgbClr val="FFFFFF"/>
                </a:solidFill>
                <a:latin typeface="Tahoma"/>
              </a:rPr>
              <a:t>”</a:t>
            </a:r>
          </a:p>
          <a:p>
            <a:pPr marL="0" indent="0">
              <a:buNone/>
            </a:pPr>
            <a:endParaRPr lang="is-IS" sz="1700" i="1" kern="0" dirty="0">
              <a:solidFill>
                <a:srgbClr val="FFFFFF"/>
              </a:solidFill>
              <a:latin typeface="Tahoma"/>
            </a:endParaRPr>
          </a:p>
          <a:p>
            <a:pPr marL="0" indent="0">
              <a:buNone/>
            </a:pPr>
            <a:r>
              <a:rPr lang="en-US" sz="1700" i="1" kern="0" dirty="0" smtClean="0">
                <a:solidFill>
                  <a:srgbClr val="FFFFFF"/>
                </a:solidFill>
              </a:rPr>
              <a:t>“I liked </a:t>
            </a:r>
            <a:r>
              <a:rPr lang="en-US" sz="1700" i="1" kern="0" dirty="0">
                <a:solidFill>
                  <a:srgbClr val="FFFFFF"/>
                </a:solidFill>
              </a:rPr>
              <a:t>the </a:t>
            </a:r>
            <a:r>
              <a:rPr lang="en-US" sz="1700" i="1" kern="0" dirty="0" smtClean="0">
                <a:solidFill>
                  <a:srgbClr val="FFFFFF"/>
                </a:solidFill>
              </a:rPr>
              <a:t>Interactive </a:t>
            </a:r>
            <a:r>
              <a:rPr lang="en-US" sz="1700" i="1" kern="0" dirty="0">
                <a:solidFill>
                  <a:srgbClr val="FFFFFF"/>
                </a:solidFill>
              </a:rPr>
              <a:t>Quick Guides the best, which provide more detailed information, but aren't overwhelmingly hard to use</a:t>
            </a:r>
            <a:r>
              <a:rPr lang="en-US" sz="1700" i="1" kern="0" dirty="0" smtClean="0">
                <a:solidFill>
                  <a:srgbClr val="FFFFFF"/>
                </a:solidFill>
              </a:rPr>
              <a:t>.”</a:t>
            </a:r>
            <a:endParaRPr lang="en-US" sz="1700" i="1" kern="0" dirty="0">
              <a:solidFill>
                <a:srgbClr val="FFFFFF"/>
              </a:solidFill>
              <a:latin typeface="Tahoma"/>
            </a:endParaRPr>
          </a:p>
        </p:txBody>
      </p:sp>
      <p:sp>
        <p:nvSpPr>
          <p:cNvPr id="6" name="Rectangle 3"/>
          <p:cNvSpPr txBox="1">
            <a:spLocks noChangeArrowheads="1"/>
          </p:cNvSpPr>
          <p:nvPr/>
        </p:nvSpPr>
        <p:spPr bwMode="auto">
          <a:xfrm>
            <a:off x="49617" y="202980"/>
            <a:ext cx="9065385" cy="5376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a:lstStyle>
          <a:p>
            <a:pPr marL="0" indent="0" algn="ctr">
              <a:buFontTx/>
              <a:buNone/>
            </a:pPr>
            <a:r>
              <a:rPr lang="en-US" sz="2150" kern="0" dirty="0" smtClean="0">
                <a:solidFill>
                  <a:srgbClr val="FFC000"/>
                </a:solidFill>
                <a:latin typeface="Tahoma"/>
              </a:rPr>
              <a:t>Overall Forecaster Feedback on Available Training Resources</a:t>
            </a:r>
            <a:endParaRPr lang="en-US" sz="2150" kern="0" dirty="0">
              <a:solidFill>
                <a:srgbClr val="FFFFFF"/>
              </a:solidFill>
              <a:latin typeface="Tahoma"/>
            </a:endParaRPr>
          </a:p>
        </p:txBody>
      </p:sp>
    </p:spTree>
    <p:custDataLst>
      <p:tags r:id="rId1"/>
    </p:custDataLst>
    <p:extLst>
      <p:ext uri="{BB962C8B-B14F-4D97-AF65-F5344CB8AC3E}">
        <p14:creationId xmlns:p14="http://schemas.microsoft.com/office/powerpoint/2010/main" val="323611719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289028" y="960035"/>
            <a:ext cx="8575129" cy="56565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a:lstStyle>
          <a:p>
            <a:pPr marL="0" indent="0">
              <a:buNone/>
            </a:pPr>
            <a:r>
              <a:rPr lang="en-US" sz="1700" i="1" dirty="0" smtClean="0">
                <a:solidFill>
                  <a:srgbClr val="FFFFFF"/>
                </a:solidFill>
                <a:ea typeface="Lucida Grande"/>
                <a:cs typeface="Lucida Grande"/>
              </a:rPr>
              <a:t>”On </a:t>
            </a:r>
            <a:r>
              <a:rPr lang="en-US" sz="1700" i="1" dirty="0">
                <a:solidFill>
                  <a:srgbClr val="FFFFFF"/>
                </a:solidFill>
                <a:ea typeface="Lucida Grande"/>
                <a:cs typeface="Lucida Grande"/>
              </a:rPr>
              <a:t>a scale of 1-10....a 100. </a:t>
            </a:r>
            <a:r>
              <a:rPr lang="en-US" sz="1700" i="1" dirty="0" smtClean="0">
                <a:solidFill>
                  <a:srgbClr val="FFFFFF"/>
                </a:solidFill>
                <a:ea typeface="Lucida Grande"/>
                <a:cs typeface="Lucida Grande"/>
              </a:rPr>
              <a:t>Integrated </a:t>
            </a:r>
            <a:r>
              <a:rPr lang="en-US" sz="1700" i="1" dirty="0">
                <a:solidFill>
                  <a:srgbClr val="FFFFFF"/>
                </a:solidFill>
                <a:ea typeface="Lucida Grande"/>
                <a:cs typeface="Lucida Grande"/>
              </a:rPr>
              <a:t>training ensures that training does not fall on the floor once </a:t>
            </a:r>
            <a:r>
              <a:rPr lang="en-US" sz="1700" i="1" dirty="0" smtClean="0">
                <a:solidFill>
                  <a:srgbClr val="FFFFFF"/>
                </a:solidFill>
                <a:ea typeface="Lucida Grande"/>
                <a:cs typeface="Lucida Grande"/>
              </a:rPr>
              <a:t>foundational training is completed</a:t>
            </a:r>
            <a:r>
              <a:rPr lang="en-US" sz="1700" i="1" dirty="0">
                <a:solidFill>
                  <a:srgbClr val="FFFFFF"/>
                </a:solidFill>
                <a:ea typeface="Lucida Grande"/>
                <a:cs typeface="Lucida Grande"/>
              </a:rPr>
              <a:t>. </a:t>
            </a:r>
            <a:r>
              <a:rPr lang="en-US" sz="1700" i="1" dirty="0" smtClean="0">
                <a:solidFill>
                  <a:srgbClr val="FFFFFF"/>
                </a:solidFill>
                <a:ea typeface="Lucida Grande"/>
                <a:cs typeface="Lucida Grande"/>
              </a:rPr>
              <a:t>It’s </a:t>
            </a:r>
            <a:r>
              <a:rPr lang="en-US" sz="1700" i="1" dirty="0">
                <a:solidFill>
                  <a:srgbClr val="FFFFFF"/>
                </a:solidFill>
                <a:ea typeface="Lucida Grande"/>
                <a:cs typeface="Lucida Grande"/>
              </a:rPr>
              <a:t>a way for forecasters to continually be able to reference the building blocks and apply those building blocks to applications and the forecast </a:t>
            </a:r>
            <a:r>
              <a:rPr lang="en-US" sz="1700" i="1" dirty="0" smtClean="0">
                <a:solidFill>
                  <a:srgbClr val="FFFFFF"/>
                </a:solidFill>
                <a:ea typeface="Lucida Grande"/>
                <a:cs typeface="Lucida Grande"/>
              </a:rPr>
              <a:t>process</a:t>
            </a:r>
            <a:r>
              <a:rPr lang="is-IS" sz="1700" i="1" dirty="0" smtClean="0">
                <a:solidFill>
                  <a:srgbClr val="FFFFFF"/>
                </a:solidFill>
                <a:ea typeface="Lucida Grande"/>
                <a:cs typeface="Lucida Grande"/>
              </a:rPr>
              <a:t>…</a:t>
            </a:r>
            <a:r>
              <a:rPr lang="en-US" sz="1700" i="1" dirty="0" smtClean="0">
                <a:solidFill>
                  <a:srgbClr val="FFFFFF"/>
                </a:solidFill>
                <a:ea typeface="Lucida Grande"/>
                <a:cs typeface="Lucida Grande"/>
              </a:rPr>
              <a:t>continue </a:t>
            </a:r>
            <a:r>
              <a:rPr lang="en-US" sz="1700" i="1" dirty="0">
                <a:solidFill>
                  <a:srgbClr val="FFFFFF"/>
                </a:solidFill>
                <a:ea typeface="Lucida Grande"/>
                <a:cs typeface="Lucida Grande"/>
              </a:rPr>
              <a:t>to build on the knowledge they've gained</a:t>
            </a:r>
            <a:r>
              <a:rPr lang="en-US" sz="1700" i="1" dirty="0" smtClean="0">
                <a:solidFill>
                  <a:srgbClr val="FFFFFF"/>
                </a:solidFill>
                <a:ea typeface="Lucida Grande"/>
                <a:cs typeface="Lucida Grande"/>
              </a:rPr>
              <a:t>!</a:t>
            </a:r>
            <a:r>
              <a:rPr lang="en-US" sz="1700" i="1" kern="0" dirty="0" smtClean="0">
                <a:solidFill>
                  <a:srgbClr val="FFFFFF"/>
                </a:solidFill>
                <a:latin typeface="Tahoma"/>
                <a:ea typeface="Lucida Grande"/>
                <a:cs typeface="Lucida Grande"/>
              </a:rPr>
              <a:t>”</a:t>
            </a:r>
          </a:p>
          <a:p>
            <a:pPr marL="0" indent="0">
              <a:buNone/>
            </a:pPr>
            <a:endParaRPr lang="en-US" sz="1700" i="1" kern="0" dirty="0">
              <a:solidFill>
                <a:srgbClr val="FFFFFF"/>
              </a:solidFill>
              <a:latin typeface="Tahoma"/>
              <a:ea typeface="Lucida Grande"/>
              <a:cs typeface="Lucida Grande"/>
            </a:endParaRPr>
          </a:p>
          <a:p>
            <a:pPr marL="0" indent="0">
              <a:buNone/>
            </a:pPr>
            <a:r>
              <a:rPr lang="en-US" sz="1700" i="1" kern="0" dirty="0">
                <a:solidFill>
                  <a:srgbClr val="FFFFFF"/>
                </a:solidFill>
                <a:ea typeface="Lucida Grande"/>
                <a:cs typeface="Lucida Grande"/>
              </a:rPr>
              <a:t>“Very valuable - a must have. I explained before that I have found myself fumbling around with papers/binders/laminations on shift </a:t>
            </a:r>
            <a:r>
              <a:rPr lang="en-US" sz="1700" i="1" kern="0" dirty="0" smtClean="0">
                <a:solidFill>
                  <a:srgbClr val="FFFFFF"/>
                </a:solidFill>
                <a:ea typeface="Lucida Grande"/>
                <a:cs typeface="Lucida Grande"/>
              </a:rPr>
              <a:t>just looking </a:t>
            </a:r>
            <a:r>
              <a:rPr lang="en-US" sz="1700" i="1" kern="0" dirty="0">
                <a:solidFill>
                  <a:srgbClr val="FFFFFF"/>
                </a:solidFill>
                <a:ea typeface="Lucida Grande"/>
                <a:cs typeface="Lucida Grande"/>
              </a:rPr>
              <a:t>for a quick reference that I would not have to do if the </a:t>
            </a:r>
            <a:r>
              <a:rPr lang="en-US" sz="1700" i="1" kern="0" dirty="0" smtClean="0">
                <a:solidFill>
                  <a:srgbClr val="FFFFFF"/>
                </a:solidFill>
                <a:ea typeface="Lucida Grande"/>
                <a:cs typeface="Lucida Grande"/>
              </a:rPr>
              <a:t>Fact Sheets or Interactive Quick </a:t>
            </a:r>
            <a:r>
              <a:rPr lang="en-US" sz="1700" i="1" kern="0" dirty="0">
                <a:solidFill>
                  <a:srgbClr val="FFFFFF"/>
                </a:solidFill>
                <a:ea typeface="Lucida Grande"/>
                <a:cs typeface="Lucida Grande"/>
              </a:rPr>
              <a:t>Guides were available </a:t>
            </a:r>
            <a:r>
              <a:rPr lang="en-US" sz="1700" i="1" kern="0" dirty="0" smtClean="0">
                <a:solidFill>
                  <a:srgbClr val="FFFFFF"/>
                </a:solidFill>
                <a:ea typeface="Lucida Grande"/>
                <a:cs typeface="Lucida Grande"/>
              </a:rPr>
              <a:t>to me with </a:t>
            </a:r>
            <a:r>
              <a:rPr lang="en-US" sz="1700" i="1" kern="0" dirty="0">
                <a:solidFill>
                  <a:srgbClr val="FFFFFF"/>
                </a:solidFill>
                <a:ea typeface="Lucida Grande"/>
                <a:cs typeface="Lucida Grande"/>
              </a:rPr>
              <a:t>a click of a button</a:t>
            </a:r>
            <a:r>
              <a:rPr lang="en-US" sz="1700" i="1" kern="0" dirty="0" smtClean="0">
                <a:solidFill>
                  <a:srgbClr val="FFFFFF"/>
                </a:solidFill>
                <a:ea typeface="Lucida Grande"/>
                <a:cs typeface="Lucida Grande"/>
              </a:rPr>
              <a:t>.”</a:t>
            </a:r>
          </a:p>
          <a:p>
            <a:pPr marL="0" indent="0">
              <a:buNone/>
            </a:pPr>
            <a:endParaRPr lang="en-US" sz="1700" i="1" kern="0" dirty="0">
              <a:solidFill>
                <a:srgbClr val="FFFFFF"/>
              </a:solidFill>
              <a:ea typeface="Lucida Grande"/>
              <a:cs typeface="Lucida Grande"/>
            </a:endParaRPr>
          </a:p>
          <a:p>
            <a:pPr marL="0" indent="0">
              <a:buNone/>
            </a:pPr>
            <a:r>
              <a:rPr lang="en-US" sz="1700" i="1" kern="0" dirty="0">
                <a:solidFill>
                  <a:srgbClr val="FFFFFF"/>
                </a:solidFill>
                <a:ea typeface="Lucida Grande"/>
                <a:cs typeface="Lucida Grande"/>
              </a:rPr>
              <a:t>“I like it having it there. It would be nice to have this type of training built into AWIPS for all the radar products too. There are so many, so it's hard to remember a lot of the </a:t>
            </a:r>
            <a:r>
              <a:rPr lang="en-US" sz="1700" i="1" kern="0" dirty="0" err="1">
                <a:solidFill>
                  <a:srgbClr val="FFFFFF"/>
                </a:solidFill>
                <a:ea typeface="Lucida Grande"/>
                <a:cs typeface="Lucida Grande"/>
              </a:rPr>
              <a:t>nitty</a:t>
            </a:r>
            <a:r>
              <a:rPr lang="en-US" sz="1700" i="1" kern="0" dirty="0">
                <a:solidFill>
                  <a:srgbClr val="FFFFFF"/>
                </a:solidFill>
                <a:ea typeface="Lucida Grande"/>
                <a:cs typeface="Lucida Grande"/>
              </a:rPr>
              <a:t> gritty detail [with the radar products].”</a:t>
            </a:r>
          </a:p>
          <a:p>
            <a:pPr marL="0" indent="0">
              <a:buNone/>
            </a:pPr>
            <a:endParaRPr lang="en-US" sz="1700" i="1" kern="0" dirty="0" smtClean="0">
              <a:solidFill>
                <a:srgbClr val="FFFFFF"/>
              </a:solidFill>
              <a:ea typeface="Lucida Grande"/>
              <a:cs typeface="Lucida Grande"/>
            </a:endParaRPr>
          </a:p>
          <a:p>
            <a:pPr marL="0" indent="0">
              <a:buNone/>
            </a:pPr>
            <a:r>
              <a:rPr lang="en-US" sz="1700" i="1" kern="0" dirty="0">
                <a:solidFill>
                  <a:srgbClr val="FFFFFF"/>
                </a:solidFill>
                <a:ea typeface="Lucida Grande"/>
                <a:cs typeface="Lucida Grande"/>
              </a:rPr>
              <a:t>“Having to sift through hundreds of pages on our internal wiki/Google sites page at my office can get time consuming, so having this option to quickly pull up training right within AWIPS and have it right next to what you are viewing is something very valuable and beneficial in my opinion.</a:t>
            </a:r>
            <a:r>
              <a:rPr lang="en-US" sz="1700" i="1" kern="0" dirty="0" smtClean="0">
                <a:solidFill>
                  <a:srgbClr val="FFFFFF"/>
                </a:solidFill>
                <a:ea typeface="Lucida Grande"/>
                <a:cs typeface="Lucida Grande"/>
              </a:rPr>
              <a:t>”</a:t>
            </a:r>
          </a:p>
          <a:p>
            <a:pPr marL="0" indent="0">
              <a:buNone/>
            </a:pPr>
            <a:endParaRPr lang="en-US" sz="1700" i="1" kern="0" dirty="0">
              <a:solidFill>
                <a:srgbClr val="FFFFFF"/>
              </a:solidFill>
              <a:latin typeface="Tahoma"/>
              <a:ea typeface="Lucida Grande"/>
              <a:cs typeface="Lucida Grande"/>
            </a:endParaRPr>
          </a:p>
          <a:p>
            <a:pPr marL="0" indent="0">
              <a:buNone/>
            </a:pPr>
            <a:endParaRPr lang="en-US" sz="1700" i="1" kern="0" dirty="0">
              <a:solidFill>
                <a:srgbClr val="FFFFFF"/>
              </a:solidFill>
              <a:latin typeface="Tahoma"/>
            </a:endParaRPr>
          </a:p>
        </p:txBody>
      </p:sp>
      <p:sp>
        <p:nvSpPr>
          <p:cNvPr id="5" name="Rectangle 3"/>
          <p:cNvSpPr txBox="1">
            <a:spLocks noChangeArrowheads="1"/>
          </p:cNvSpPr>
          <p:nvPr/>
        </p:nvSpPr>
        <p:spPr bwMode="auto">
          <a:xfrm>
            <a:off x="49617" y="202980"/>
            <a:ext cx="9065385" cy="5376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a:lstStyle>
          <a:p>
            <a:pPr marL="0" indent="0" algn="ctr">
              <a:buFontTx/>
              <a:buNone/>
            </a:pPr>
            <a:r>
              <a:rPr lang="en-US" sz="2150" kern="0" dirty="0" smtClean="0">
                <a:solidFill>
                  <a:srgbClr val="FFC000"/>
                </a:solidFill>
                <a:latin typeface="Tahoma"/>
              </a:rPr>
              <a:t>Overall Forecaster Feedback on Integrated Training Plugin </a:t>
            </a:r>
            <a:endParaRPr lang="en-US" sz="2150" kern="0" dirty="0">
              <a:solidFill>
                <a:srgbClr val="FFFFFF"/>
              </a:solidFill>
              <a:latin typeface="Tahoma"/>
            </a:endParaRPr>
          </a:p>
        </p:txBody>
      </p:sp>
    </p:spTree>
    <p:custDataLst>
      <p:tags r:id="rId1"/>
    </p:custDataLst>
    <p:extLst>
      <p:ext uri="{BB962C8B-B14F-4D97-AF65-F5344CB8AC3E}">
        <p14:creationId xmlns:p14="http://schemas.microsoft.com/office/powerpoint/2010/main" val="210025141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bwMode="auto">
          <a:xfrm>
            <a:off x="3161166" y="5266961"/>
            <a:ext cx="2834640" cy="1426464"/>
          </a:xfrm>
          <a:prstGeom prst="rect">
            <a:avLst/>
          </a:prstGeom>
          <a:solidFill>
            <a:schemeClr val="bg1"/>
          </a:solidFill>
          <a:ln w="38100"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endParaRPr>
          </a:p>
        </p:txBody>
      </p:sp>
      <p:pic>
        <p:nvPicPr>
          <p:cNvPr id="2" name="Picture 1" descr="opg_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0937" y="5266961"/>
            <a:ext cx="2834411" cy="1420985"/>
          </a:xfrm>
          <a:prstGeom prst="rect">
            <a:avLst/>
          </a:prstGeom>
        </p:spPr>
      </p:pic>
      <p:sp>
        <p:nvSpPr>
          <p:cNvPr id="6" name="Rectangle 3"/>
          <p:cNvSpPr txBox="1">
            <a:spLocks noChangeArrowheads="1"/>
          </p:cNvSpPr>
          <p:nvPr/>
        </p:nvSpPr>
        <p:spPr bwMode="auto">
          <a:xfrm>
            <a:off x="413428" y="202980"/>
            <a:ext cx="8325475" cy="5376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a:lstStyle>
          <a:p>
            <a:pPr marL="0" indent="0" algn="ctr">
              <a:buFontTx/>
              <a:buNone/>
            </a:pPr>
            <a:r>
              <a:rPr lang="en-US" sz="2200" kern="0" dirty="0" smtClean="0">
                <a:solidFill>
                  <a:srgbClr val="FFC000"/>
                </a:solidFill>
                <a:latin typeface="Tahoma"/>
              </a:rPr>
              <a:t>OPG Recommendations Based on Forecaster Feedback</a:t>
            </a:r>
            <a:endParaRPr lang="en-US" sz="2200" kern="0" dirty="0">
              <a:solidFill>
                <a:srgbClr val="FFFFFF"/>
              </a:solidFill>
              <a:latin typeface="Tahoma"/>
            </a:endParaRPr>
          </a:p>
        </p:txBody>
      </p:sp>
      <p:sp>
        <p:nvSpPr>
          <p:cNvPr id="7" name="Rectangle 3"/>
          <p:cNvSpPr txBox="1">
            <a:spLocks noChangeArrowheads="1"/>
          </p:cNvSpPr>
          <p:nvPr/>
        </p:nvSpPr>
        <p:spPr bwMode="auto">
          <a:xfrm>
            <a:off x="289028" y="960035"/>
            <a:ext cx="8575129" cy="56565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a:lstStyle>
          <a:p>
            <a:pPr marL="0" indent="0">
              <a:buNone/>
            </a:pPr>
            <a:r>
              <a:rPr lang="en-US" sz="1700" kern="0" dirty="0">
                <a:solidFill>
                  <a:srgbClr val="FFFFFF"/>
                </a:solidFill>
              </a:rPr>
              <a:t>For the NWS Central Processing Portfolio and AWIPS Program Office:</a:t>
            </a:r>
          </a:p>
          <a:p>
            <a:pPr marL="0" indent="0">
              <a:buNone/>
            </a:pPr>
            <a:r>
              <a:rPr lang="en-US" sz="1700" i="1" kern="0" dirty="0">
                <a:solidFill>
                  <a:srgbClr val="FFFFFF"/>
                </a:solidFill>
              </a:rPr>
              <a:t>“Leveraging NASA </a:t>
            </a:r>
            <a:r>
              <a:rPr lang="en-US" sz="1700" i="1" kern="0" dirty="0" err="1">
                <a:solidFill>
                  <a:srgbClr val="FFFFFF"/>
                </a:solidFill>
              </a:rPr>
              <a:t>SPoRT's</a:t>
            </a:r>
            <a:r>
              <a:rPr lang="en-US" sz="1700" i="1" kern="0" dirty="0">
                <a:solidFill>
                  <a:srgbClr val="FFFFFF"/>
                </a:solidFill>
              </a:rPr>
              <a:t> successful prototype design, OPG recommends implementing the Integrated Training AWIPS Plugin into a future AWIPS baseline build.”</a:t>
            </a:r>
          </a:p>
          <a:p>
            <a:pPr marL="0" indent="0">
              <a:buNone/>
            </a:pPr>
            <a:endParaRPr lang="en-US" sz="1000" dirty="0" smtClean="0">
              <a:solidFill>
                <a:srgbClr val="FFFFFF"/>
              </a:solidFill>
              <a:ea typeface="Lucida Grande"/>
              <a:cs typeface="Lucida Grande"/>
            </a:endParaRPr>
          </a:p>
          <a:p>
            <a:pPr marL="0" indent="0">
              <a:buNone/>
            </a:pPr>
            <a:r>
              <a:rPr lang="en-US" sz="1700" dirty="0" smtClean="0">
                <a:solidFill>
                  <a:srgbClr val="FFFFFF"/>
                </a:solidFill>
                <a:ea typeface="Lucida Grande"/>
                <a:cs typeface="Lucida Grande"/>
              </a:rPr>
              <a:t>For the </a:t>
            </a:r>
            <a:r>
              <a:rPr lang="en-US" sz="1700" dirty="0">
                <a:solidFill>
                  <a:srgbClr val="FFFFFF"/>
                </a:solidFill>
                <a:ea typeface="Lucida Grande"/>
                <a:cs typeface="Lucida Grande"/>
              </a:rPr>
              <a:t>NWS Office of the Chief Learning </a:t>
            </a:r>
            <a:r>
              <a:rPr lang="en-US" sz="1700" dirty="0" smtClean="0">
                <a:solidFill>
                  <a:srgbClr val="FFFFFF"/>
                </a:solidFill>
                <a:ea typeface="Lucida Grande"/>
                <a:cs typeface="Lucida Grande"/>
              </a:rPr>
              <a:t>Officer:</a:t>
            </a:r>
          </a:p>
          <a:p>
            <a:pPr marL="0" indent="0">
              <a:buNone/>
            </a:pPr>
            <a:r>
              <a:rPr lang="en-US" sz="1700" i="1" dirty="0" smtClean="0">
                <a:solidFill>
                  <a:srgbClr val="FFFFFF"/>
                </a:solidFill>
                <a:ea typeface="Lucida Grande"/>
                <a:cs typeface="Lucida Grande"/>
              </a:rPr>
              <a:t>“OPG </a:t>
            </a:r>
            <a:r>
              <a:rPr lang="en-US" sz="1700" i="1" dirty="0">
                <a:solidFill>
                  <a:srgbClr val="FFFFFF"/>
                </a:solidFill>
                <a:ea typeface="Lucida Grande"/>
                <a:cs typeface="Lucida Grande"/>
              </a:rPr>
              <a:t>recommends support for the development </a:t>
            </a:r>
            <a:r>
              <a:rPr lang="en-US" sz="1700" i="1" dirty="0" smtClean="0">
                <a:solidFill>
                  <a:srgbClr val="FFFFFF"/>
                </a:solidFill>
                <a:ea typeface="Lucida Grande"/>
                <a:cs typeface="Lucida Grande"/>
              </a:rPr>
              <a:t>of </a:t>
            </a:r>
            <a:r>
              <a:rPr lang="en-US" sz="1700" i="1" dirty="0">
                <a:solidFill>
                  <a:srgbClr val="FFFFFF"/>
                </a:solidFill>
                <a:ea typeface="Lucida Grande"/>
                <a:cs typeface="Lucida Grande"/>
              </a:rPr>
              <a:t>focused, application-oriented training resources, with direct impact on interpretation, </a:t>
            </a:r>
            <a:r>
              <a:rPr lang="en-US" sz="1700" i="1" dirty="0" smtClean="0">
                <a:solidFill>
                  <a:srgbClr val="FFFFFF"/>
                </a:solidFill>
                <a:ea typeface="Lucida Grande"/>
                <a:cs typeface="Lucida Grande"/>
              </a:rPr>
              <a:t>that are integrated into </a:t>
            </a:r>
            <a:r>
              <a:rPr lang="en-US" sz="1700" i="1" dirty="0">
                <a:solidFill>
                  <a:srgbClr val="FFFFFF"/>
                </a:solidFill>
                <a:ea typeface="Lucida Grande"/>
                <a:cs typeface="Lucida Grande"/>
              </a:rPr>
              <a:t>the AWIPS platform</a:t>
            </a:r>
            <a:r>
              <a:rPr lang="en-US" sz="1700" i="1" dirty="0" smtClean="0">
                <a:solidFill>
                  <a:srgbClr val="FFFFFF"/>
                </a:solidFill>
                <a:ea typeface="Lucida Grande"/>
                <a:cs typeface="Lucida Grande"/>
              </a:rPr>
              <a:t>.”</a:t>
            </a:r>
          </a:p>
          <a:p>
            <a:pPr marL="0" indent="0">
              <a:buNone/>
            </a:pPr>
            <a:endParaRPr lang="en-US" sz="1000" kern="0" dirty="0">
              <a:solidFill>
                <a:srgbClr val="FFFFFF"/>
              </a:solidFill>
              <a:latin typeface="Tahoma"/>
            </a:endParaRPr>
          </a:p>
          <a:p>
            <a:pPr marL="0" indent="0">
              <a:buNone/>
            </a:pPr>
            <a:r>
              <a:rPr lang="en-US" sz="1700" kern="0" dirty="0" smtClean="0">
                <a:solidFill>
                  <a:srgbClr val="FFFFFF"/>
                </a:solidFill>
              </a:rPr>
              <a:t>For the NWS </a:t>
            </a:r>
            <a:r>
              <a:rPr lang="en-US" sz="1700" kern="0" dirty="0">
                <a:solidFill>
                  <a:srgbClr val="FFFFFF"/>
                </a:solidFill>
              </a:rPr>
              <a:t>Central Processing Portfolio and AWIPS Program </a:t>
            </a:r>
            <a:r>
              <a:rPr lang="en-US" sz="1700" kern="0" dirty="0" smtClean="0">
                <a:solidFill>
                  <a:srgbClr val="FFFFFF"/>
                </a:solidFill>
              </a:rPr>
              <a:t>Office:</a:t>
            </a:r>
          </a:p>
          <a:p>
            <a:pPr marL="0" indent="0">
              <a:buNone/>
            </a:pPr>
            <a:r>
              <a:rPr lang="en-US" sz="1700" i="1" kern="0" dirty="0" smtClean="0">
                <a:solidFill>
                  <a:srgbClr val="FFFFFF"/>
                </a:solidFill>
              </a:rPr>
              <a:t>“Once baseline, OPG </a:t>
            </a:r>
            <a:r>
              <a:rPr lang="en-US" sz="1700" i="1" kern="0" dirty="0">
                <a:solidFill>
                  <a:srgbClr val="FFFFFF"/>
                </a:solidFill>
              </a:rPr>
              <a:t>recommends the Integrated Training AWIPS Plugin rating system </a:t>
            </a:r>
            <a:r>
              <a:rPr lang="en-US" sz="1700" i="1" kern="0" dirty="0" smtClean="0">
                <a:solidFill>
                  <a:srgbClr val="FFFFFF"/>
                </a:solidFill>
              </a:rPr>
              <a:t>database </a:t>
            </a:r>
            <a:r>
              <a:rPr lang="en-US" sz="1700" i="1" kern="0" dirty="0">
                <a:solidFill>
                  <a:srgbClr val="FFFFFF"/>
                </a:solidFill>
              </a:rPr>
              <a:t>be configured for accessibility across the entire NWS AWIPS </a:t>
            </a:r>
            <a:r>
              <a:rPr lang="en-US" sz="1700" i="1" kern="0" dirty="0" smtClean="0">
                <a:solidFill>
                  <a:srgbClr val="FFFFFF"/>
                </a:solidFill>
              </a:rPr>
              <a:t>network</a:t>
            </a:r>
            <a:r>
              <a:rPr lang="en-US" sz="1700" i="1" kern="0" dirty="0">
                <a:solidFill>
                  <a:srgbClr val="FFFFFF"/>
                </a:solidFill>
              </a:rPr>
              <a:t> </a:t>
            </a:r>
            <a:r>
              <a:rPr lang="en-US" sz="1700" i="1" kern="0" dirty="0" smtClean="0">
                <a:solidFill>
                  <a:srgbClr val="FFFFFF"/>
                </a:solidFill>
              </a:rPr>
              <a:t>to facilitate the communication </a:t>
            </a:r>
            <a:r>
              <a:rPr lang="en-US" sz="1700" i="1" kern="0" dirty="0">
                <a:solidFill>
                  <a:srgbClr val="FFFFFF"/>
                </a:solidFill>
              </a:rPr>
              <a:t>of information about the quality and practicality of training </a:t>
            </a:r>
            <a:r>
              <a:rPr lang="en-US" sz="1700" i="1" kern="0" dirty="0" smtClean="0">
                <a:solidFill>
                  <a:srgbClr val="FFFFFF"/>
                </a:solidFill>
              </a:rPr>
              <a:t>resources.”</a:t>
            </a:r>
            <a:endParaRPr lang="en-US" sz="1700" i="1" kern="0" dirty="0">
              <a:solidFill>
                <a:srgbClr val="FFFFFF"/>
              </a:solidFill>
              <a:latin typeface="Tahoma"/>
            </a:endParaRPr>
          </a:p>
        </p:txBody>
      </p:sp>
    </p:spTree>
    <p:custDataLst>
      <p:tags r:id="rId1"/>
    </p:custDataLst>
    <p:extLst>
      <p:ext uri="{BB962C8B-B14F-4D97-AF65-F5344CB8AC3E}">
        <p14:creationId xmlns:p14="http://schemas.microsoft.com/office/powerpoint/2010/main" val="27026072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rtsfon.com-63033.jpg"/>
          <p:cNvPicPr>
            <a:picLocks noChangeAspect="1"/>
          </p:cNvPicPr>
          <p:nvPr/>
        </p:nvPicPr>
        <p:blipFill>
          <a:blip r:embed="rId4" cstate="print">
            <a:alphaModFix amt="17000"/>
            <a:extLst>
              <a:ext uri="{28A0092B-C50C-407E-A947-70E740481C1C}">
                <a14:useLocalDpi xmlns:a14="http://schemas.microsoft.com/office/drawing/2010/main" val="0"/>
              </a:ext>
            </a:extLst>
          </a:blip>
          <a:stretch>
            <a:fillRect/>
          </a:stretch>
        </p:blipFill>
        <p:spPr>
          <a:xfrm>
            <a:off x="1805" y="2430470"/>
            <a:ext cx="9144000" cy="4422753"/>
          </a:xfrm>
          <a:prstGeom prst="rect">
            <a:avLst/>
          </a:prstGeom>
          <a:ln>
            <a:noFill/>
          </a:ln>
          <a:effectLst>
            <a:softEdge rad="112500"/>
          </a:effectLst>
        </p:spPr>
      </p:pic>
      <p:sp>
        <p:nvSpPr>
          <p:cNvPr id="3" name="Rectangle 3"/>
          <p:cNvSpPr txBox="1">
            <a:spLocks noChangeArrowheads="1"/>
          </p:cNvSpPr>
          <p:nvPr/>
        </p:nvSpPr>
        <p:spPr bwMode="auto">
          <a:xfrm>
            <a:off x="289028" y="960035"/>
            <a:ext cx="8575129" cy="56565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a:lstStyle>
          <a:p>
            <a:pPr marL="0" indent="0">
              <a:buFontTx/>
              <a:buNone/>
            </a:pPr>
            <a:r>
              <a:rPr lang="en-US" sz="1700" kern="0" dirty="0" smtClean="0">
                <a:solidFill>
                  <a:srgbClr val="FFFFFF"/>
                </a:solidFill>
                <a:latin typeface="Tahoma"/>
              </a:rPr>
              <a:t>2015 Satellite User Readiness Meeting action item that was endorsed by the NOAT, funded by the GOES-R Program, developed by NASA </a:t>
            </a:r>
            <a:r>
              <a:rPr lang="en-US" sz="1700" kern="0" dirty="0" err="1" smtClean="0">
                <a:solidFill>
                  <a:srgbClr val="FFFFFF"/>
                </a:solidFill>
                <a:latin typeface="Tahoma"/>
              </a:rPr>
              <a:t>SPoRT</a:t>
            </a:r>
            <a:r>
              <a:rPr lang="en-US" sz="1700" kern="0" dirty="0" smtClean="0">
                <a:solidFill>
                  <a:srgbClr val="FFFFFF"/>
                </a:solidFill>
                <a:latin typeface="Tahoma"/>
              </a:rPr>
              <a:t>.</a:t>
            </a:r>
          </a:p>
          <a:p>
            <a:pPr marL="0" indent="0">
              <a:buFontTx/>
              <a:buNone/>
            </a:pPr>
            <a:endParaRPr lang="en-US" sz="1700" kern="0" dirty="0">
              <a:solidFill>
                <a:srgbClr val="FFFFFF"/>
              </a:solidFill>
              <a:latin typeface="Tahoma"/>
            </a:endParaRPr>
          </a:p>
          <a:p>
            <a:pPr marL="0" indent="0">
              <a:buFontTx/>
              <a:buNone/>
            </a:pPr>
            <a:endParaRPr lang="en-US" sz="1700" kern="0" dirty="0" smtClean="0">
              <a:solidFill>
                <a:srgbClr val="FFFFFF"/>
              </a:solidFill>
              <a:latin typeface="Tahoma"/>
            </a:endParaRPr>
          </a:p>
          <a:p>
            <a:pPr marL="0" indent="0">
              <a:buFontTx/>
              <a:buNone/>
            </a:pPr>
            <a:r>
              <a:rPr lang="en-US" sz="1800" kern="0" dirty="0" smtClean="0">
                <a:solidFill>
                  <a:srgbClr val="FFC000"/>
                </a:solidFill>
                <a:latin typeface="Tahoma"/>
              </a:rPr>
              <a:t>Road to the Operations Proving Ground Evaluation</a:t>
            </a:r>
            <a:r>
              <a:rPr lang="is-IS" sz="1800" kern="0" dirty="0" smtClean="0">
                <a:solidFill>
                  <a:srgbClr val="E3A143"/>
                </a:solidFill>
                <a:latin typeface="Tahoma"/>
              </a:rPr>
              <a:t>...</a:t>
            </a:r>
            <a:endParaRPr lang="en-US" sz="1700" kern="0" dirty="0" smtClean="0">
              <a:solidFill>
                <a:srgbClr val="E3A143"/>
              </a:solidFill>
              <a:latin typeface="Tahoma"/>
            </a:endParaRPr>
          </a:p>
          <a:p>
            <a:pPr marL="0" indent="0">
              <a:buFontTx/>
              <a:buNone/>
            </a:pPr>
            <a:endParaRPr lang="en-US" sz="1700" kern="0" dirty="0" smtClean="0">
              <a:solidFill>
                <a:srgbClr val="FFFFFF"/>
              </a:solidFill>
              <a:latin typeface="Tahoma"/>
            </a:endParaRPr>
          </a:p>
          <a:p>
            <a:pPr marL="0" indent="0">
              <a:buFontTx/>
              <a:buNone/>
            </a:pPr>
            <a:r>
              <a:rPr lang="en-US" sz="1700" kern="0" dirty="0" smtClean="0">
                <a:solidFill>
                  <a:srgbClr val="FFFFFF"/>
                </a:solidFill>
                <a:latin typeface="Tahoma"/>
              </a:rPr>
              <a:t>June and July 2015: Plugin Development</a:t>
            </a:r>
          </a:p>
          <a:p>
            <a:pPr marL="0" indent="0">
              <a:buFontTx/>
              <a:buNone/>
            </a:pPr>
            <a:endParaRPr lang="en-US" sz="1700" kern="0" dirty="0" smtClean="0">
              <a:solidFill>
                <a:srgbClr val="FFFFFF"/>
              </a:solidFill>
              <a:latin typeface="Tahoma"/>
            </a:endParaRPr>
          </a:p>
          <a:p>
            <a:pPr marL="0" indent="0">
              <a:buFontTx/>
              <a:buNone/>
            </a:pPr>
            <a:r>
              <a:rPr lang="en-US" sz="1700" kern="0" dirty="0" smtClean="0">
                <a:solidFill>
                  <a:srgbClr val="FFFFFF"/>
                </a:solidFill>
                <a:latin typeface="Tahoma"/>
              </a:rPr>
              <a:t>August and September 2015: Demonstrations of Prototype Plugin</a:t>
            </a:r>
          </a:p>
          <a:p>
            <a:pPr marL="0" indent="0">
              <a:buFontTx/>
              <a:buNone/>
            </a:pPr>
            <a:endParaRPr lang="en-US" sz="1700" kern="0" dirty="0" smtClean="0">
              <a:solidFill>
                <a:srgbClr val="FFFFFF"/>
              </a:solidFill>
              <a:latin typeface="Tahoma"/>
            </a:endParaRPr>
          </a:p>
          <a:p>
            <a:pPr marL="0" indent="0">
              <a:buFontTx/>
              <a:buNone/>
            </a:pPr>
            <a:r>
              <a:rPr lang="en-US" sz="1700" kern="0" dirty="0" smtClean="0">
                <a:solidFill>
                  <a:srgbClr val="FFFFFF"/>
                </a:solidFill>
                <a:latin typeface="Tahoma"/>
              </a:rPr>
              <a:t>November 2015 – January 2015: Plugin Refinement</a:t>
            </a:r>
          </a:p>
          <a:p>
            <a:pPr marL="0" indent="0">
              <a:buFontTx/>
              <a:buNone/>
            </a:pPr>
            <a:endParaRPr lang="en-US" sz="1700" kern="0" dirty="0" smtClean="0">
              <a:solidFill>
                <a:srgbClr val="FFFFFF"/>
              </a:solidFill>
              <a:latin typeface="Tahoma"/>
            </a:endParaRPr>
          </a:p>
          <a:p>
            <a:pPr marL="0" indent="0">
              <a:buFontTx/>
              <a:buNone/>
            </a:pPr>
            <a:r>
              <a:rPr lang="en-US" sz="1700" kern="0" dirty="0" smtClean="0">
                <a:solidFill>
                  <a:srgbClr val="FFFFFF"/>
                </a:solidFill>
                <a:latin typeface="Tahoma"/>
              </a:rPr>
              <a:t>February 2015: AWIPS Test Authorization Note Approval </a:t>
            </a:r>
            <a:r>
              <a:rPr lang="en-US" sz="1700" kern="0" dirty="0">
                <a:solidFill>
                  <a:srgbClr val="FFFFFF"/>
                </a:solidFill>
              </a:rPr>
              <a:t>and Plugin </a:t>
            </a:r>
            <a:r>
              <a:rPr lang="en-US" sz="1700" kern="0" dirty="0" smtClean="0">
                <a:solidFill>
                  <a:srgbClr val="FFFFFF"/>
                </a:solidFill>
              </a:rPr>
              <a:t>Installation </a:t>
            </a:r>
            <a:r>
              <a:rPr lang="en-US" sz="1700" kern="0" dirty="0">
                <a:solidFill>
                  <a:srgbClr val="FFFFFF"/>
                </a:solidFill>
              </a:rPr>
              <a:t>at the OPG</a:t>
            </a:r>
            <a:endParaRPr lang="en-US" sz="1700" kern="0" dirty="0" smtClean="0">
              <a:solidFill>
                <a:srgbClr val="FFFFFF"/>
              </a:solidFill>
              <a:latin typeface="Tahoma"/>
            </a:endParaRPr>
          </a:p>
          <a:p>
            <a:pPr marL="0" indent="0">
              <a:buFontTx/>
              <a:buNone/>
            </a:pPr>
            <a:endParaRPr lang="en-US" sz="1700" kern="0" dirty="0" smtClean="0">
              <a:solidFill>
                <a:srgbClr val="FFFFFF"/>
              </a:solidFill>
              <a:latin typeface="Tahoma"/>
            </a:endParaRPr>
          </a:p>
          <a:p>
            <a:pPr marL="0" indent="0">
              <a:buFontTx/>
              <a:buNone/>
            </a:pPr>
            <a:r>
              <a:rPr lang="en-US" sz="1700" kern="0" dirty="0" smtClean="0">
                <a:solidFill>
                  <a:srgbClr val="FFFFFF"/>
                </a:solidFill>
                <a:latin typeface="Tahoma"/>
              </a:rPr>
              <a:t>March 2015: </a:t>
            </a:r>
            <a:r>
              <a:rPr lang="en-US" sz="1700" kern="0" dirty="0">
                <a:solidFill>
                  <a:srgbClr val="FFFFFF"/>
                </a:solidFill>
                <a:latin typeface="Tahoma"/>
              </a:rPr>
              <a:t>OPG </a:t>
            </a:r>
            <a:r>
              <a:rPr lang="en-US" sz="1700" kern="0" dirty="0" smtClean="0">
                <a:solidFill>
                  <a:srgbClr val="FFFFFF"/>
                </a:solidFill>
                <a:latin typeface="Tahoma"/>
              </a:rPr>
              <a:t>Evaluation on Operational </a:t>
            </a:r>
            <a:r>
              <a:rPr lang="en-US" sz="1700" kern="0" dirty="0">
                <a:solidFill>
                  <a:srgbClr val="FFFFFF"/>
                </a:solidFill>
                <a:latin typeface="Tahoma"/>
              </a:rPr>
              <a:t>Applications of Multiple Spectral Bands for the GOES-R </a:t>
            </a:r>
            <a:r>
              <a:rPr lang="en-US" sz="1700" kern="0" dirty="0" smtClean="0">
                <a:solidFill>
                  <a:srgbClr val="FFFFFF"/>
                </a:solidFill>
                <a:latin typeface="Tahoma"/>
              </a:rPr>
              <a:t>Era</a:t>
            </a:r>
            <a:endParaRPr lang="en-US" sz="1700" kern="0" dirty="0">
              <a:solidFill>
                <a:srgbClr val="FFFFFF"/>
              </a:solidFill>
              <a:latin typeface="Tahoma"/>
            </a:endParaRPr>
          </a:p>
        </p:txBody>
      </p:sp>
      <p:sp>
        <p:nvSpPr>
          <p:cNvPr id="6" name="Rectangle 3"/>
          <p:cNvSpPr txBox="1">
            <a:spLocks noChangeArrowheads="1"/>
          </p:cNvSpPr>
          <p:nvPr/>
        </p:nvSpPr>
        <p:spPr bwMode="auto">
          <a:xfrm>
            <a:off x="586290" y="202980"/>
            <a:ext cx="7988240" cy="5376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a:lstStyle>
          <a:p>
            <a:pPr marL="0" indent="0" algn="ctr">
              <a:buFontTx/>
              <a:buNone/>
            </a:pPr>
            <a:r>
              <a:rPr lang="en-US" sz="2200" kern="0" dirty="0" smtClean="0">
                <a:solidFill>
                  <a:srgbClr val="FFC000"/>
                </a:solidFill>
                <a:latin typeface="Tahoma"/>
              </a:rPr>
              <a:t>Integrated Training AWIPS Plugin</a:t>
            </a:r>
            <a:endParaRPr lang="en-US" sz="2200" kern="0" dirty="0">
              <a:solidFill>
                <a:srgbClr val="FFFFFF"/>
              </a:solidFill>
              <a:latin typeface="Tahoma"/>
            </a:endParaRPr>
          </a:p>
        </p:txBody>
      </p:sp>
    </p:spTree>
    <p:custDataLst>
      <p:tags r:id="rId1"/>
    </p:custDataLst>
    <p:extLst>
      <p:ext uri="{BB962C8B-B14F-4D97-AF65-F5344CB8AC3E}">
        <p14:creationId xmlns:p14="http://schemas.microsoft.com/office/powerpoint/2010/main" val="225158839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586290" y="202980"/>
            <a:ext cx="7988240" cy="5376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a:lstStyle>
          <a:p>
            <a:pPr marL="0" indent="0" algn="ctr">
              <a:buFontTx/>
              <a:buNone/>
            </a:pPr>
            <a:r>
              <a:rPr lang="en-US" sz="2200" kern="0" dirty="0" smtClean="0">
                <a:solidFill>
                  <a:srgbClr val="FFC000"/>
                </a:solidFill>
                <a:latin typeface="Tahoma"/>
              </a:rPr>
              <a:t>Integrated Training AWIPS Plugin</a:t>
            </a:r>
            <a:endParaRPr lang="en-US" sz="2200" kern="0" dirty="0">
              <a:solidFill>
                <a:srgbClr val="FFFFFF"/>
              </a:solidFill>
              <a:latin typeface="Tahoma"/>
            </a:endParaRPr>
          </a:p>
        </p:txBody>
      </p:sp>
      <p:pic>
        <p:nvPicPr>
          <p:cNvPr id="2" name="Picture 1" descr="training_hover2.png"/>
          <p:cNvPicPr>
            <a:picLocks noChangeAspect="1"/>
          </p:cNvPicPr>
          <p:nvPr/>
        </p:nvPicPr>
        <p:blipFill rotWithShape="1">
          <a:blip r:embed="rId4" cstate="print">
            <a:extLst>
              <a:ext uri="{28A0092B-C50C-407E-A947-70E740481C1C}">
                <a14:useLocalDpi xmlns:a14="http://schemas.microsoft.com/office/drawing/2010/main" val="0"/>
              </a:ext>
            </a:extLst>
          </a:blip>
          <a:srcRect l="8425" t="10093" r="13852" b="6593"/>
          <a:stretch/>
        </p:blipFill>
        <p:spPr>
          <a:xfrm>
            <a:off x="211956" y="855865"/>
            <a:ext cx="8726269" cy="5261485"/>
          </a:xfrm>
          <a:prstGeom prst="rect">
            <a:avLst/>
          </a:prstGeom>
          <a:ln w="19050">
            <a:solidFill>
              <a:schemeClr val="bg1"/>
            </a:solidFill>
          </a:ln>
        </p:spPr>
      </p:pic>
    </p:spTree>
    <p:custDataLst>
      <p:tags r:id="rId1"/>
    </p:custDataLst>
    <p:extLst>
      <p:ext uri="{BB962C8B-B14F-4D97-AF65-F5344CB8AC3E}">
        <p14:creationId xmlns:p14="http://schemas.microsoft.com/office/powerpoint/2010/main" val="193047638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586290" y="202980"/>
            <a:ext cx="7988240" cy="5376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a:lstStyle>
          <a:p>
            <a:pPr marL="0" indent="0" algn="ctr">
              <a:buFontTx/>
              <a:buNone/>
            </a:pPr>
            <a:r>
              <a:rPr lang="en-US" sz="2200" kern="0" dirty="0" smtClean="0">
                <a:solidFill>
                  <a:srgbClr val="FFC000"/>
                </a:solidFill>
                <a:latin typeface="Tahoma"/>
              </a:rPr>
              <a:t>Integrated Training AWIPS Plugin</a:t>
            </a:r>
            <a:endParaRPr lang="en-US" sz="2200" kern="0" dirty="0">
              <a:solidFill>
                <a:srgbClr val="FFFFFF"/>
              </a:solidFill>
              <a:latin typeface="Tahoma"/>
            </a:endParaRPr>
          </a:p>
        </p:txBody>
      </p:sp>
      <p:pic>
        <p:nvPicPr>
          <p:cNvPr id="2" name="Picture 1" descr="training_hover2.png"/>
          <p:cNvPicPr>
            <a:picLocks noChangeAspect="1"/>
          </p:cNvPicPr>
          <p:nvPr/>
        </p:nvPicPr>
        <p:blipFill rotWithShape="1">
          <a:blip r:embed="rId4" cstate="print">
            <a:extLst>
              <a:ext uri="{28A0092B-C50C-407E-A947-70E740481C1C}">
                <a14:useLocalDpi xmlns:a14="http://schemas.microsoft.com/office/drawing/2010/main" val="0"/>
              </a:ext>
            </a:extLst>
          </a:blip>
          <a:srcRect l="8425" t="10093" r="13852" b="6593"/>
          <a:stretch/>
        </p:blipFill>
        <p:spPr>
          <a:xfrm>
            <a:off x="211956" y="855865"/>
            <a:ext cx="8726269" cy="5261485"/>
          </a:xfrm>
          <a:prstGeom prst="rect">
            <a:avLst/>
          </a:prstGeom>
          <a:ln w="19050">
            <a:solidFill>
              <a:schemeClr val="bg1"/>
            </a:solidFill>
          </a:ln>
        </p:spPr>
      </p:pic>
      <p:pic>
        <p:nvPicPr>
          <p:cNvPr id="3" name="Picture 2" descr="training_hover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6055" y="3812837"/>
            <a:ext cx="8028450" cy="2264622"/>
          </a:xfrm>
          <a:prstGeom prst="rect">
            <a:avLst/>
          </a:prstGeom>
          <a:ln w="19050">
            <a:solidFill>
              <a:schemeClr val="bg1"/>
            </a:solidFill>
          </a:ln>
        </p:spPr>
      </p:pic>
    </p:spTree>
    <p:custDataLst>
      <p:tags r:id="rId1"/>
    </p:custDataLst>
    <p:extLst>
      <p:ext uri="{BB962C8B-B14F-4D97-AF65-F5344CB8AC3E}">
        <p14:creationId xmlns:p14="http://schemas.microsoft.com/office/powerpoint/2010/main" val="26289320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586290" y="202980"/>
            <a:ext cx="7988240" cy="5376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a:lstStyle>
          <a:p>
            <a:pPr marL="0" indent="0" algn="ctr">
              <a:buFontTx/>
              <a:buNone/>
            </a:pPr>
            <a:r>
              <a:rPr lang="en-US" sz="2200" kern="0" dirty="0" smtClean="0">
                <a:solidFill>
                  <a:srgbClr val="FFC000"/>
                </a:solidFill>
                <a:latin typeface="Tahoma"/>
              </a:rPr>
              <a:t>Integrated Training AWIPS Plugin</a:t>
            </a:r>
            <a:endParaRPr lang="en-US" sz="2200" kern="0" dirty="0">
              <a:solidFill>
                <a:srgbClr val="FFFFFF"/>
              </a:solidFill>
              <a:latin typeface="Tahoma"/>
            </a:endParaRPr>
          </a:p>
        </p:txBody>
      </p:sp>
      <p:pic>
        <p:nvPicPr>
          <p:cNvPr id="2" name="Picture 1" descr="training_firefox.png"/>
          <p:cNvPicPr>
            <a:picLocks noChangeAspect="1"/>
          </p:cNvPicPr>
          <p:nvPr/>
        </p:nvPicPr>
        <p:blipFill rotWithShape="1">
          <a:blip r:embed="rId4" cstate="print">
            <a:extLst>
              <a:ext uri="{28A0092B-C50C-407E-A947-70E740481C1C}">
                <a14:useLocalDpi xmlns:a14="http://schemas.microsoft.com/office/drawing/2010/main" val="0"/>
              </a:ext>
            </a:extLst>
          </a:blip>
          <a:srcRect l="9550" t="6948" r="29008" b="15723"/>
          <a:stretch/>
        </p:blipFill>
        <p:spPr>
          <a:xfrm>
            <a:off x="480305" y="779055"/>
            <a:ext cx="8180265" cy="5791215"/>
          </a:xfrm>
          <a:prstGeom prst="rect">
            <a:avLst/>
          </a:prstGeom>
          <a:ln w="19050">
            <a:solidFill>
              <a:schemeClr val="bg1"/>
            </a:solidFill>
          </a:ln>
        </p:spPr>
      </p:pic>
    </p:spTree>
    <p:custDataLst>
      <p:tags r:id="rId1"/>
    </p:custDataLst>
    <p:extLst>
      <p:ext uri="{BB962C8B-B14F-4D97-AF65-F5344CB8AC3E}">
        <p14:creationId xmlns:p14="http://schemas.microsoft.com/office/powerpoint/2010/main" val="351837847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586290" y="202980"/>
            <a:ext cx="7988240" cy="5376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a:lstStyle>
          <a:p>
            <a:pPr marL="0" indent="0" algn="ctr">
              <a:buFontTx/>
              <a:buNone/>
            </a:pPr>
            <a:r>
              <a:rPr lang="en-US" sz="2200" kern="0" dirty="0" smtClean="0">
                <a:solidFill>
                  <a:srgbClr val="FFC000"/>
                </a:solidFill>
                <a:latin typeface="Tahoma"/>
              </a:rPr>
              <a:t>Available OPG Evaluation Resources: ABI Fact Sheets</a:t>
            </a:r>
            <a:endParaRPr lang="en-US" sz="2200" kern="0" dirty="0">
              <a:solidFill>
                <a:srgbClr val="FFFFFF"/>
              </a:solidFill>
              <a:latin typeface="Tahoma"/>
            </a:endParaRPr>
          </a:p>
        </p:txBody>
      </p:sp>
      <p:pic>
        <p:nvPicPr>
          <p:cNvPr id="2" name="Picture 1"/>
          <p:cNvPicPr>
            <a:picLocks noChangeAspect="1"/>
          </p:cNvPicPr>
          <p:nvPr/>
        </p:nvPicPr>
        <p:blipFill>
          <a:blip r:embed="rId4"/>
          <a:stretch>
            <a:fillRect/>
          </a:stretch>
        </p:blipFill>
        <p:spPr>
          <a:xfrm>
            <a:off x="319619" y="779055"/>
            <a:ext cx="4137166" cy="5349250"/>
          </a:xfrm>
          <a:prstGeom prst="rect">
            <a:avLst/>
          </a:prstGeom>
          <a:ln w="19050">
            <a:solidFill>
              <a:schemeClr val="bg1"/>
            </a:solidFill>
          </a:ln>
        </p:spPr>
      </p:pic>
      <p:pic>
        <p:nvPicPr>
          <p:cNvPr id="4" name="Picture 3"/>
          <p:cNvPicPr>
            <a:picLocks/>
          </p:cNvPicPr>
          <p:nvPr/>
        </p:nvPicPr>
        <p:blipFill>
          <a:blip r:embed="rId5"/>
          <a:stretch>
            <a:fillRect/>
          </a:stretch>
        </p:blipFill>
        <p:spPr>
          <a:xfrm>
            <a:off x="4696836" y="779055"/>
            <a:ext cx="4142232" cy="5349240"/>
          </a:xfrm>
          <a:prstGeom prst="rect">
            <a:avLst/>
          </a:prstGeom>
          <a:ln w="19050">
            <a:solidFill>
              <a:schemeClr val="bg1"/>
            </a:solidFill>
          </a:ln>
        </p:spPr>
      </p:pic>
      <p:sp>
        <p:nvSpPr>
          <p:cNvPr id="5" name="Rectangle 3"/>
          <p:cNvSpPr txBox="1">
            <a:spLocks noChangeArrowheads="1"/>
          </p:cNvSpPr>
          <p:nvPr/>
        </p:nvSpPr>
        <p:spPr bwMode="auto">
          <a:xfrm>
            <a:off x="286286" y="6194160"/>
            <a:ext cx="8575129" cy="4608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a:lstStyle>
          <a:p>
            <a:pPr marL="0" indent="0" algn="ctr">
              <a:buFontTx/>
              <a:buNone/>
            </a:pPr>
            <a:r>
              <a:rPr lang="en-US" sz="1400" kern="0" dirty="0" smtClean="0">
                <a:solidFill>
                  <a:srgbClr val="FFFFFF"/>
                </a:solidFill>
                <a:latin typeface="Tahoma"/>
              </a:rPr>
              <a:t>Available for Bands 1-14 </a:t>
            </a:r>
            <a:endParaRPr lang="en-US" sz="1400" kern="0" dirty="0">
              <a:solidFill>
                <a:srgbClr val="FFFFFF"/>
              </a:solidFill>
              <a:latin typeface="Tahoma"/>
            </a:endParaRPr>
          </a:p>
        </p:txBody>
      </p:sp>
    </p:spTree>
    <p:custDataLst>
      <p:tags r:id="rId1"/>
    </p:custDataLst>
    <p:extLst>
      <p:ext uri="{BB962C8B-B14F-4D97-AF65-F5344CB8AC3E}">
        <p14:creationId xmlns:p14="http://schemas.microsoft.com/office/powerpoint/2010/main" val="96255370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117021" y="202980"/>
            <a:ext cx="8909959" cy="5376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a:lstStyle>
          <a:p>
            <a:pPr marL="0" indent="0" algn="ctr">
              <a:buFontTx/>
              <a:buNone/>
            </a:pPr>
            <a:r>
              <a:rPr lang="en-US" sz="2200" kern="0" dirty="0" smtClean="0">
                <a:solidFill>
                  <a:srgbClr val="FFC000"/>
                </a:solidFill>
                <a:latin typeface="Tahoma"/>
              </a:rPr>
              <a:t>Available OPG Evaluation Resources: Interactive Quick Guides</a:t>
            </a:r>
            <a:endParaRPr lang="en-US" sz="2200" kern="0" dirty="0">
              <a:solidFill>
                <a:srgbClr val="FFFFFF"/>
              </a:solidFill>
              <a:latin typeface="Tahoma"/>
            </a:endParaRPr>
          </a:p>
        </p:txBody>
      </p:sp>
      <p:pic>
        <p:nvPicPr>
          <p:cNvPr id="3" name="InteractiveQuickGuide.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21201" y="971080"/>
            <a:ext cx="8915400" cy="4795123"/>
          </a:xfrm>
          <a:prstGeom prst="rect">
            <a:avLst/>
          </a:prstGeom>
          <a:ln w="19050">
            <a:solidFill>
              <a:schemeClr val="bg1"/>
            </a:solidFill>
          </a:ln>
        </p:spPr>
      </p:pic>
      <p:sp>
        <p:nvSpPr>
          <p:cNvPr id="4" name="Rectangle 3"/>
          <p:cNvSpPr txBox="1">
            <a:spLocks noChangeArrowheads="1"/>
          </p:cNvSpPr>
          <p:nvPr/>
        </p:nvSpPr>
        <p:spPr bwMode="auto">
          <a:xfrm>
            <a:off x="286286" y="5848515"/>
            <a:ext cx="8575129" cy="4608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a:lstStyle>
          <a:p>
            <a:pPr marL="0" indent="0" algn="ctr">
              <a:buFontTx/>
              <a:buNone/>
            </a:pPr>
            <a:r>
              <a:rPr lang="en-US" sz="1400" kern="0" dirty="0" smtClean="0">
                <a:solidFill>
                  <a:srgbClr val="FFFFFF"/>
                </a:solidFill>
                <a:latin typeface="Tahoma"/>
              </a:rPr>
              <a:t>Available for True Color, Natural Color, </a:t>
            </a:r>
            <a:r>
              <a:rPr lang="en-US" sz="1400" kern="0" dirty="0" err="1" smtClean="0">
                <a:solidFill>
                  <a:srgbClr val="FFFFFF"/>
                </a:solidFill>
                <a:latin typeface="Tahoma"/>
              </a:rPr>
              <a:t>GeoColor</a:t>
            </a:r>
            <a:r>
              <a:rPr lang="en-US" sz="1400" kern="0" dirty="0" smtClean="0">
                <a:solidFill>
                  <a:srgbClr val="FFFFFF"/>
                </a:solidFill>
                <a:latin typeface="Tahoma"/>
              </a:rPr>
              <a:t>, Airmass, and Nighttime Microphysics RGBs</a:t>
            </a:r>
            <a:endParaRPr lang="en-US" sz="1400" kern="0" dirty="0">
              <a:solidFill>
                <a:srgbClr val="FFFFFF"/>
              </a:solidFill>
              <a:latin typeface="Tahoma"/>
            </a:endParaRPr>
          </a:p>
        </p:txBody>
      </p:sp>
    </p:spTree>
    <p:custDataLst>
      <p:tags r:id="rId1"/>
    </p:custDataLst>
    <p:extLst>
      <p:ext uri="{BB962C8B-B14F-4D97-AF65-F5344CB8AC3E}">
        <p14:creationId xmlns:p14="http://schemas.microsoft.com/office/powerpoint/2010/main" val="1980877792"/>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6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413428" y="202980"/>
            <a:ext cx="8325475" cy="5376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a:lstStyle>
          <a:p>
            <a:pPr marL="0" indent="0" algn="ctr">
              <a:buFontTx/>
              <a:buNone/>
            </a:pPr>
            <a:r>
              <a:rPr lang="en-US" sz="2200" kern="0" dirty="0" smtClean="0">
                <a:solidFill>
                  <a:srgbClr val="FFC000"/>
                </a:solidFill>
                <a:latin typeface="Tahoma"/>
              </a:rPr>
              <a:t>Available OPG Evaluation Resources: Articulate Modules</a:t>
            </a:r>
            <a:endParaRPr lang="en-US" sz="2200" kern="0" dirty="0">
              <a:solidFill>
                <a:srgbClr val="FFFFFF"/>
              </a:solidFill>
              <a:latin typeface="Tahoma"/>
            </a:endParaRPr>
          </a:p>
        </p:txBody>
      </p:sp>
      <p:sp>
        <p:nvSpPr>
          <p:cNvPr id="4" name="Rectangle 3"/>
          <p:cNvSpPr txBox="1">
            <a:spLocks noChangeArrowheads="1"/>
          </p:cNvSpPr>
          <p:nvPr/>
        </p:nvSpPr>
        <p:spPr bwMode="auto">
          <a:xfrm>
            <a:off x="286286" y="6232565"/>
            <a:ext cx="8575129" cy="4608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a:lstStyle>
          <a:p>
            <a:pPr marL="0" indent="0" algn="ctr">
              <a:buFontTx/>
              <a:buNone/>
            </a:pPr>
            <a:r>
              <a:rPr lang="en-US" sz="1400" kern="0" dirty="0" smtClean="0">
                <a:solidFill>
                  <a:srgbClr val="FFFFFF"/>
                </a:solidFill>
                <a:latin typeface="Tahoma"/>
              </a:rPr>
              <a:t>Available for Airmass and Nighttime Microphysics RGBs</a:t>
            </a:r>
            <a:endParaRPr lang="en-US" sz="1400" kern="0" dirty="0">
              <a:solidFill>
                <a:srgbClr val="FFFFFF"/>
              </a:solidFill>
              <a:latin typeface="Tahoma"/>
            </a:endParaRPr>
          </a:p>
        </p:txBody>
      </p:sp>
      <p:pic>
        <p:nvPicPr>
          <p:cNvPr id="2" name="Picture 1" descr="RGBmodu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757" y="777240"/>
            <a:ext cx="8458200" cy="5408736"/>
          </a:xfrm>
          <a:prstGeom prst="rect">
            <a:avLst/>
          </a:prstGeom>
        </p:spPr>
      </p:pic>
    </p:spTree>
    <p:custDataLst>
      <p:tags r:id="rId1"/>
    </p:custDataLst>
    <p:extLst>
      <p:ext uri="{BB962C8B-B14F-4D97-AF65-F5344CB8AC3E}">
        <p14:creationId xmlns:p14="http://schemas.microsoft.com/office/powerpoint/2010/main" val="181977227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52"/>
  <p:tag name="ARTICULATE_SLIDE_THUMBNAIL_REFRESH" val="1"/>
  <p:tag name="ARTICULATE_PROJECT_OPEN" val="0"/>
  <p:tag name="ISPRING_RESOURCE_PATHS_HASH_PRESENTER" val="a2d09db9a7bce734ba77e86fd6c87a17bc7c5d7"/>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efault Design">
  <a:themeElements>
    <a:clrScheme name="Custom 2">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rgbClr val="00FF00"/>
          </a:solidFill>
          <a:prstDash val="dash"/>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38100" cap="flat" cmpd="sng" algn="ctr">
          <a:solidFill>
            <a:srgbClr val="00FF00"/>
          </a:solidFill>
          <a:prstDash val="dash"/>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Default Design">
  <a:themeElements>
    <a:clrScheme name="Custom 2">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rgbClr val="00FF00"/>
          </a:solidFill>
          <a:prstDash val="dash"/>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38100" cap="flat" cmpd="sng" algn="ctr">
          <a:solidFill>
            <a:srgbClr val="00FF00"/>
          </a:solidFill>
          <a:prstDash val="dash"/>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Default Design">
  <a:themeElements>
    <a:clrScheme name="Custom 2">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rgbClr val="00FF00"/>
          </a:solidFill>
          <a:prstDash val="dash"/>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38100" cap="flat" cmpd="sng" algn="ctr">
          <a:solidFill>
            <a:srgbClr val="00FF00"/>
          </a:solidFill>
          <a:prstDash val="dash"/>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Default Design">
  <a:themeElements>
    <a:clrScheme name="Custom 2">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rgbClr val="00FF00"/>
          </a:solidFill>
          <a:prstDash val="dash"/>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38100" cap="flat" cmpd="sng" algn="ctr">
          <a:solidFill>
            <a:srgbClr val="00FF00"/>
          </a:solidFill>
          <a:prstDash val="dash"/>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Custom 2">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rgbClr val="00FF00"/>
          </a:solidFill>
          <a:prstDash val="dash"/>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38100" cap="flat" cmpd="sng" algn="ctr">
          <a:solidFill>
            <a:srgbClr val="00FF00"/>
          </a:solidFill>
          <a:prstDash val="dash"/>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0_Default Design">
  <a:themeElements>
    <a:clrScheme name="Custom 2">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rgbClr val="00FF00"/>
          </a:solidFill>
          <a:prstDash val="dash"/>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38100" cap="flat" cmpd="sng" algn="ctr">
          <a:solidFill>
            <a:srgbClr val="00FF00"/>
          </a:solidFill>
          <a:prstDash val="dash"/>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5_Default Design">
  <a:themeElements>
    <a:clrScheme name="Custom 2">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rgbClr val="00FF00"/>
          </a:solidFill>
          <a:prstDash val="dash"/>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38100" cap="flat" cmpd="sng" algn="ctr">
          <a:solidFill>
            <a:srgbClr val="00FF00"/>
          </a:solidFill>
          <a:prstDash val="dash"/>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3_Default Design">
  <a:themeElements>
    <a:clrScheme name="Custom 2">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rgbClr val="00FF00"/>
          </a:solidFill>
          <a:prstDash val="dash"/>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38100" cap="flat" cmpd="sng" algn="ctr">
          <a:solidFill>
            <a:srgbClr val="00FF00"/>
          </a:solidFill>
          <a:prstDash val="dash"/>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Custom 2">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rgbClr val="00FF00"/>
          </a:solidFill>
          <a:prstDash val="dash"/>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38100" cap="flat" cmpd="sng" algn="ctr">
          <a:solidFill>
            <a:srgbClr val="00FF00"/>
          </a:solidFill>
          <a:prstDash val="dash"/>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Custom 2">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rgbClr val="00FF00"/>
          </a:solidFill>
          <a:prstDash val="dash"/>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38100" cap="flat" cmpd="sng" algn="ctr">
          <a:solidFill>
            <a:srgbClr val="00FF00"/>
          </a:solidFill>
          <a:prstDash val="dash"/>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Default Design">
  <a:themeElements>
    <a:clrScheme name="Custom 2">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rgbClr val="00FF00"/>
          </a:solidFill>
          <a:prstDash val="dash"/>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38100" cap="flat" cmpd="sng" algn="ctr">
          <a:solidFill>
            <a:srgbClr val="00FF00"/>
          </a:solidFill>
          <a:prstDash val="dash"/>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Default Design">
  <a:themeElements>
    <a:clrScheme name="Custom 2">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rgbClr val="00FF00"/>
          </a:solidFill>
          <a:prstDash val="dash"/>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38100" cap="flat" cmpd="sng" algn="ctr">
          <a:solidFill>
            <a:srgbClr val="00FF00"/>
          </a:solidFill>
          <a:prstDash val="dash"/>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0</TotalTime>
  <Words>2570</Words>
  <Application>Microsoft Macintosh PowerPoint</Application>
  <PresentationFormat>On-screen Show (4:3)</PresentationFormat>
  <Paragraphs>270</Paragraphs>
  <Slides>23</Slides>
  <Notes>23</Notes>
  <HiddenSlides>0</HiddenSlides>
  <MMClips>1</MMClips>
  <ScaleCrop>false</ScaleCrop>
  <HeadingPairs>
    <vt:vector size="4" baseType="variant">
      <vt:variant>
        <vt:lpstr>Theme</vt:lpstr>
      </vt:variant>
      <vt:variant>
        <vt:i4>12</vt:i4>
      </vt:variant>
      <vt:variant>
        <vt:lpstr>Slide Titles</vt:lpstr>
      </vt:variant>
      <vt:variant>
        <vt:i4>23</vt:i4>
      </vt:variant>
    </vt:vector>
  </HeadingPairs>
  <TitlesOfParts>
    <vt:vector size="35" baseType="lpstr">
      <vt:lpstr>Default Design</vt:lpstr>
      <vt:lpstr>1_Default Design</vt:lpstr>
      <vt:lpstr>10_Default Design</vt:lpstr>
      <vt:lpstr>15_Default Design</vt:lpstr>
      <vt:lpstr>23_Default Design</vt:lpstr>
      <vt:lpstr>2_Default Design</vt:lpstr>
      <vt:lpstr>4_Default Design</vt:lpstr>
      <vt:lpstr>5_Default Design</vt:lpstr>
      <vt:lpstr>6_Default Design</vt:lpstr>
      <vt:lpstr>3_Default Design</vt:lpstr>
      <vt:lpstr>7_Default Design</vt:lpstr>
      <vt:lpstr>8_Default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2008-12-14T17:46:44Z</dcterms:created>
  <dcterms:modified xsi:type="dcterms:W3CDTF">2016-05-04T00:27:24Z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F4FC8FE1-C1F8-4DFB-ADB9-44AAA30FBC03</vt:lpwstr>
  </property>
  <property fmtid="{D5CDD505-2E9C-101B-9397-08002B2CF9AE}" pid="3" name="ArticulatePath">
    <vt:lpwstr>GOESR_Seminar_Gravelle</vt:lpwstr>
  </property>
</Properties>
</file>