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53"/>
  </p:notesMasterIdLst>
  <p:sldIdLst>
    <p:sldId id="324" r:id="rId2"/>
    <p:sldId id="358" r:id="rId3"/>
    <p:sldId id="258" r:id="rId4"/>
    <p:sldId id="266" r:id="rId5"/>
    <p:sldId id="268" r:id="rId6"/>
    <p:sldId id="269" r:id="rId7"/>
    <p:sldId id="270" r:id="rId8"/>
    <p:sldId id="271" r:id="rId9"/>
    <p:sldId id="272" r:id="rId10"/>
    <p:sldId id="273" r:id="rId11"/>
    <p:sldId id="288" r:id="rId12"/>
    <p:sldId id="286" r:id="rId13"/>
    <p:sldId id="285" r:id="rId14"/>
    <p:sldId id="274" r:id="rId15"/>
    <p:sldId id="283" r:id="rId16"/>
    <p:sldId id="284" r:id="rId17"/>
    <p:sldId id="280" r:id="rId18"/>
    <p:sldId id="289" r:id="rId19"/>
    <p:sldId id="282" r:id="rId20"/>
    <p:sldId id="290" r:id="rId21"/>
    <p:sldId id="281" r:id="rId22"/>
    <p:sldId id="291" r:id="rId23"/>
    <p:sldId id="292" r:id="rId24"/>
    <p:sldId id="295" r:id="rId25"/>
    <p:sldId id="318" r:id="rId26"/>
    <p:sldId id="320" r:id="rId27"/>
    <p:sldId id="321" r:id="rId28"/>
    <p:sldId id="301" r:id="rId29"/>
    <p:sldId id="298" r:id="rId30"/>
    <p:sldId id="299" r:id="rId31"/>
    <p:sldId id="300" r:id="rId32"/>
    <p:sldId id="297" r:id="rId33"/>
    <p:sldId id="302" r:id="rId34"/>
    <p:sldId id="304" r:id="rId35"/>
    <p:sldId id="306" r:id="rId36"/>
    <p:sldId id="305" r:id="rId37"/>
    <p:sldId id="307" r:id="rId38"/>
    <p:sldId id="309" r:id="rId39"/>
    <p:sldId id="348" r:id="rId40"/>
    <p:sldId id="356" r:id="rId41"/>
    <p:sldId id="310" r:id="rId42"/>
    <p:sldId id="323" r:id="rId43"/>
    <p:sldId id="325" r:id="rId44"/>
    <p:sldId id="326" r:id="rId45"/>
    <p:sldId id="327" r:id="rId46"/>
    <p:sldId id="328" r:id="rId47"/>
    <p:sldId id="329" r:id="rId48"/>
    <p:sldId id="330" r:id="rId49"/>
    <p:sldId id="331" r:id="rId50"/>
    <p:sldId id="359" r:id="rId51"/>
    <p:sldId id="36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147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52ACD-45DC-804D-8386-D74CD94D9CE6}" type="datetimeFigureOut">
              <a:rPr lang="en-US" smtClean="0"/>
              <a:pPr/>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AC792-2F6A-7647-8D09-D9FFD5E52BF8}" type="slidenum">
              <a:rPr lang="en-US" smtClean="0"/>
              <a:pPr/>
              <a:t>‹#›</a:t>
            </a:fld>
            <a:endParaRPr lang="en-US"/>
          </a:p>
        </p:txBody>
      </p:sp>
    </p:spTree>
    <p:extLst>
      <p:ext uri="{BB962C8B-B14F-4D97-AF65-F5344CB8AC3E}">
        <p14:creationId xmlns:p14="http://schemas.microsoft.com/office/powerpoint/2010/main" val="1919327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4F6F87F4-9779-D541-9DA3-7D6B27030011}" type="datetimeFigureOut">
              <a:rPr lang="en-US" smtClean="0"/>
              <a:pPr/>
              <a:t>2/26/2015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4F6F87F4-9779-D541-9DA3-7D6B27030011}" type="datetimeFigureOut">
              <a:rPr lang="en-US" smtClean="0"/>
              <a:pPr/>
              <a:t>2/26/2015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99C098D2-F65E-7644-ABC7-DDF1A2ACA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4F6F87F4-9779-D541-9DA3-7D6B27030011}" type="datetimeFigureOut">
              <a:rPr lang="en-US" smtClean="0"/>
              <a:pPr/>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98D2-F65E-7644-ABC7-DDF1A2ACA579}"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6F87F4-9779-D541-9DA3-7D6B27030011}" type="datetimeFigureOut">
              <a:rPr lang="en-US" smtClean="0"/>
              <a:pPr/>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6F87F4-9779-D541-9DA3-7D6B27030011}"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6F87F4-9779-D541-9DA3-7D6B27030011}"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6F87F4-9779-D541-9DA3-7D6B27030011}"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4F6F87F4-9779-D541-9DA3-7D6B27030011}" type="datetimeFigureOut">
              <a:rPr lang="en-US" smtClean="0"/>
              <a:pPr/>
              <a:t>2/26/2015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4F6F87F4-9779-D541-9DA3-7D6B27030011}" type="datetimeFigureOut">
              <a:rPr lang="en-US" smtClean="0"/>
              <a:pPr/>
              <a:t>2/26/2015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F6F87F4-9779-D541-9DA3-7D6B27030011}"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F6F87F4-9779-D541-9DA3-7D6B27030011}" type="datetimeFigureOut">
              <a:rPr lang="en-US" smtClean="0"/>
              <a:pPr/>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6F87F4-9779-D541-9DA3-7D6B27030011}" type="datetimeFigureOut">
              <a:rPr lang="en-US" smtClean="0"/>
              <a:pPr/>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F6F87F4-9779-D541-9DA3-7D6B27030011}" type="datetimeFigureOut">
              <a:rPr lang="en-US" smtClean="0"/>
              <a:pPr/>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098D2-F65E-7644-ABC7-DDF1A2ACA5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4F6F87F4-9779-D541-9DA3-7D6B27030011}" type="datetimeFigureOut">
              <a:rPr lang="en-US" smtClean="0"/>
              <a:pPr/>
              <a:t>2/26/2015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99C098D2-F65E-7644-ABC7-DDF1A2ACA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pPr/>
              <a:t>2/26/2015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defTabSz="914400" fontAlgn="base">
              <a:spcAft>
                <a:spcPct val="0"/>
              </a:spcAft>
            </a:pPr>
            <a:endParaRPr lang="en-US">
              <a:solidFill>
                <a:srgbClr val="000000"/>
              </a:solidFill>
              <a:latin typeface="Arial" charset="0"/>
              <a:ea typeface="ＭＳ Ｐゴシック" charset="0"/>
              <a:cs typeface="ＭＳ Ｐゴシック"/>
            </a:endParaRPr>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623" y="3803487"/>
            <a:ext cx="5867400" cy="1470025"/>
          </a:xfrm>
        </p:spPr>
        <p:txBody>
          <a:bodyPr>
            <a:noAutofit/>
          </a:bodyPr>
          <a:lstStyle/>
          <a:p>
            <a:r>
              <a:rPr lang="en-US" sz="3200" dirty="0" smtClean="0"/>
              <a:t>Forthcoming changes in the Global Satellite Observing Systems for Weather </a:t>
            </a:r>
            <a:r>
              <a:rPr lang="en-US" sz="3200" dirty="0"/>
              <a:t>F</a:t>
            </a:r>
            <a:r>
              <a:rPr lang="en-US" sz="3200" dirty="0" smtClean="0"/>
              <a:t>orecasting </a:t>
            </a:r>
            <a:endParaRPr lang="en-US" sz="3200" dirty="0"/>
          </a:p>
        </p:txBody>
      </p:sp>
      <p:sp>
        <p:nvSpPr>
          <p:cNvPr id="3" name="Subtitle 2"/>
          <p:cNvSpPr>
            <a:spLocks noGrp="1"/>
          </p:cNvSpPr>
          <p:nvPr>
            <p:ph type="subTitle" idx="1"/>
          </p:nvPr>
        </p:nvSpPr>
        <p:spPr/>
        <p:txBody>
          <a:bodyPr>
            <a:normAutofit/>
          </a:bodyPr>
          <a:lstStyle/>
          <a:p>
            <a:r>
              <a:rPr lang="en-US" sz="2400" dirty="0" smtClean="0"/>
              <a:t>Mitch Goldberg, NOAA</a:t>
            </a:r>
            <a:endParaRPr lang="en-US" sz="2400" dirty="0"/>
          </a:p>
        </p:txBody>
      </p:sp>
      <p:pic>
        <p:nvPicPr>
          <p:cNvPr id="5" name="Picture Placeholder 4" descr="globalsys.jpg"/>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l="-66614" r="-66614"/>
          <a:stretch>
            <a:fillRect/>
          </a:stretch>
        </p:blipFill>
        <p:spPr>
          <a:xfrm>
            <a:off x="-641243" y="1"/>
            <a:ext cx="9515370" cy="3263900"/>
          </a:xfrm>
        </p:spPr>
      </p:pic>
    </p:spTree>
    <p:extLst>
      <p:ext uri="{BB962C8B-B14F-4D97-AF65-F5344CB8AC3E}">
        <p14:creationId xmlns:p14="http://schemas.microsoft.com/office/powerpoint/2010/main" val="656164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HSIR &amp; MW Sounders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Three orbit constellation </a:t>
            </a:r>
            <a:r>
              <a:rPr lang="en-US" dirty="0" smtClean="0">
                <a:solidFill>
                  <a:srgbClr val="103154"/>
                </a:solidFill>
              </a:rPr>
              <a:t>required </a:t>
            </a:r>
            <a:r>
              <a:rPr lang="en-US" dirty="0" smtClean="0"/>
              <a:t>to provide full global coverage every six hours</a:t>
            </a:r>
          </a:p>
          <a:p>
            <a:r>
              <a:rPr lang="en-US" dirty="0" smtClean="0"/>
              <a:t>Afternoon orbit</a:t>
            </a:r>
          </a:p>
          <a:p>
            <a:pPr lvl="1"/>
            <a:r>
              <a:rPr lang="en-US" dirty="0" smtClean="0"/>
              <a:t>NOAA (13:30) – SNPP (2011), JPSS-1 (2017), JPSS-2  (2021)  </a:t>
            </a:r>
          </a:p>
          <a:p>
            <a:pPr lvl="2"/>
            <a:r>
              <a:rPr lang="en-US" dirty="0" smtClean="0"/>
              <a:t>5 year launches, 7 year life, extended mission for given satellite to 11 years</a:t>
            </a:r>
          </a:p>
          <a:p>
            <a:pPr lvl="2"/>
            <a:r>
              <a:rPr lang="en-US" dirty="0" smtClean="0"/>
              <a:t>Objective to be at least two failures from a gap</a:t>
            </a:r>
          </a:p>
          <a:p>
            <a:pPr lvl="1"/>
            <a:r>
              <a:rPr lang="en-US" dirty="0" smtClean="0">
                <a:solidFill>
                  <a:srgbClr val="103154"/>
                </a:solidFill>
              </a:rPr>
              <a:t>CMA (14</a:t>
            </a:r>
            <a:r>
              <a:rPr lang="en-US" dirty="0" smtClean="0">
                <a:solidFill>
                  <a:srgbClr val="103154"/>
                </a:solidFill>
                <a:sym typeface="Wingdings"/>
              </a:rPr>
              <a:t>:00) - </a:t>
            </a:r>
            <a:r>
              <a:rPr lang="en-US" dirty="0" smtClean="0">
                <a:solidFill>
                  <a:srgbClr val="103154"/>
                </a:solidFill>
              </a:rPr>
              <a:t> FY3D (2015), FY3E (2020)*</a:t>
            </a:r>
          </a:p>
          <a:p>
            <a:pPr lvl="1"/>
            <a:r>
              <a:rPr lang="en-US" dirty="0" smtClean="0"/>
              <a:t>Russia (15:30) – Meteor-M N2-1 (2015-2020), N2-3 (2019-2024), N2-5 (2021-2026)</a:t>
            </a:r>
          </a:p>
          <a:p>
            <a:pPr lvl="1"/>
            <a:endParaRPr lang="en-US" dirty="0" smtClean="0"/>
          </a:p>
          <a:p>
            <a:r>
              <a:rPr lang="en-US" sz="1900" dirty="0" smtClean="0">
                <a:solidFill>
                  <a:srgbClr val="1F497D"/>
                </a:solidFill>
              </a:rPr>
              <a:t>* includes GPSRO</a:t>
            </a:r>
          </a:p>
        </p:txBody>
      </p:sp>
    </p:spTree>
    <p:extLst>
      <p:ext uri="{BB962C8B-B14F-4D97-AF65-F5344CB8AC3E}">
        <p14:creationId xmlns:p14="http://schemas.microsoft.com/office/powerpoint/2010/main" val="312006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8-31 20.20.1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85800"/>
            <a:ext cx="9144000" cy="5480764"/>
          </a:xfrm>
          <a:prstGeom prst="rect">
            <a:avLst/>
          </a:prstGeom>
        </p:spPr>
      </p:pic>
      <p:sp>
        <p:nvSpPr>
          <p:cNvPr id="5" name="Rectangle 4"/>
          <p:cNvSpPr/>
          <p:nvPr/>
        </p:nvSpPr>
        <p:spPr>
          <a:xfrm>
            <a:off x="4643102" y="5331611"/>
            <a:ext cx="4365309" cy="51596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28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8-31 20.18.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92100"/>
            <a:ext cx="9144000" cy="6257159"/>
          </a:xfrm>
          <a:prstGeom prst="rect">
            <a:avLst/>
          </a:prstGeom>
        </p:spPr>
      </p:pic>
    </p:spTree>
    <p:extLst>
      <p:ext uri="{BB962C8B-B14F-4D97-AF65-F5344CB8AC3E}">
        <p14:creationId xmlns:p14="http://schemas.microsoft.com/office/powerpoint/2010/main" val="279638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8-31 20.15.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7000"/>
            <a:ext cx="9144000" cy="6579476"/>
          </a:xfrm>
          <a:prstGeom prst="rect">
            <a:avLst/>
          </a:prstGeom>
        </p:spPr>
      </p:pic>
    </p:spTree>
    <p:extLst>
      <p:ext uri="{BB962C8B-B14F-4D97-AF65-F5344CB8AC3E}">
        <p14:creationId xmlns:p14="http://schemas.microsoft.com/office/powerpoint/2010/main" val="20972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HSIR &amp; MW Sounders</a:t>
            </a:r>
            <a:endParaRPr lang="en-US" dirty="0"/>
          </a:p>
        </p:txBody>
      </p:sp>
      <p:sp>
        <p:nvSpPr>
          <p:cNvPr id="3" name="Content Placeholder 2"/>
          <p:cNvSpPr>
            <a:spLocks noGrp="1"/>
          </p:cNvSpPr>
          <p:nvPr>
            <p:ph idx="1"/>
          </p:nvPr>
        </p:nvSpPr>
        <p:spPr/>
        <p:txBody>
          <a:bodyPr>
            <a:normAutofit/>
          </a:bodyPr>
          <a:lstStyle/>
          <a:p>
            <a:r>
              <a:rPr lang="en-US" dirty="0" smtClean="0"/>
              <a:t>Three orbit constellation required to provide full global coverage every six hours</a:t>
            </a:r>
          </a:p>
          <a:p>
            <a:r>
              <a:rPr lang="en-US" dirty="0" smtClean="0"/>
              <a:t>Mid morning orbit</a:t>
            </a:r>
          </a:p>
          <a:p>
            <a:pPr lvl="1"/>
            <a:r>
              <a:rPr lang="en-US" dirty="0" smtClean="0">
                <a:solidFill>
                  <a:srgbClr val="1F497D"/>
                </a:solidFill>
              </a:rPr>
              <a:t>EUMETSAT (9:30) – Metop-B(2012-2018), -C (2018-2024), -Metop-SG-A1  (2021-2028) , A2(2028-2035), A3(2035-2042)* </a:t>
            </a:r>
          </a:p>
          <a:p>
            <a:pPr lvl="2"/>
            <a:r>
              <a:rPr lang="en-US" dirty="0"/>
              <a:t>7</a:t>
            </a:r>
            <a:r>
              <a:rPr lang="en-US" dirty="0" smtClean="0"/>
              <a:t> year launches, 7 year life, replacement policy is 6 months prior to expected end-of-life.</a:t>
            </a:r>
          </a:p>
          <a:p>
            <a:pPr lvl="1"/>
            <a:r>
              <a:rPr lang="en-US" dirty="0">
                <a:solidFill>
                  <a:srgbClr val="103154"/>
                </a:solidFill>
              </a:rPr>
              <a:t>CMA </a:t>
            </a:r>
            <a:r>
              <a:rPr lang="en-US" dirty="0" smtClean="0">
                <a:solidFill>
                  <a:srgbClr val="103154"/>
                </a:solidFill>
              </a:rPr>
              <a:t> </a:t>
            </a:r>
            <a:r>
              <a:rPr lang="en-US" dirty="0">
                <a:solidFill>
                  <a:srgbClr val="103154"/>
                </a:solidFill>
              </a:rPr>
              <a:t>(10</a:t>
            </a:r>
            <a:r>
              <a:rPr lang="en-US" dirty="0">
                <a:solidFill>
                  <a:srgbClr val="103154"/>
                </a:solidFill>
                <a:sym typeface="Wingdings"/>
              </a:rPr>
              <a:t>:00) – FY3C (2013-2018</a:t>
            </a:r>
            <a:r>
              <a:rPr lang="en-US" dirty="0" smtClean="0">
                <a:solidFill>
                  <a:srgbClr val="103154"/>
                </a:solidFill>
                <a:sym typeface="Wingdings"/>
              </a:rPr>
              <a:t>)</a:t>
            </a:r>
            <a:endParaRPr lang="en-US" dirty="0" smtClean="0">
              <a:solidFill>
                <a:srgbClr val="103154"/>
              </a:solidFill>
            </a:endParaRPr>
          </a:p>
          <a:p>
            <a:pPr lvl="1"/>
            <a:r>
              <a:rPr lang="en-US" dirty="0" smtClean="0"/>
              <a:t>Russia (9:30) – Meteor-M N2 (2014-2019), N2-2 (2016-2021), N2-4 (2020-2025)</a:t>
            </a:r>
          </a:p>
          <a:p>
            <a:pPr marL="0" indent="0">
              <a:buNone/>
            </a:pPr>
            <a:endParaRPr lang="en-US" dirty="0" smtClean="0"/>
          </a:p>
        </p:txBody>
      </p:sp>
      <p:sp>
        <p:nvSpPr>
          <p:cNvPr id="4" name="Rectangle 3"/>
          <p:cNvSpPr/>
          <p:nvPr/>
        </p:nvSpPr>
        <p:spPr>
          <a:xfrm>
            <a:off x="801892" y="6129195"/>
            <a:ext cx="1825627" cy="369332"/>
          </a:xfrm>
          <a:prstGeom prst="rect">
            <a:avLst/>
          </a:prstGeom>
        </p:spPr>
        <p:txBody>
          <a:bodyPr wrap="none">
            <a:spAutoFit/>
          </a:bodyPr>
          <a:lstStyle/>
          <a:p>
            <a:r>
              <a:rPr lang="en-US" dirty="0" smtClean="0">
                <a:solidFill>
                  <a:srgbClr val="1F497D"/>
                </a:solidFill>
              </a:rPr>
              <a:t>* includes GPSRO</a:t>
            </a:r>
          </a:p>
        </p:txBody>
      </p:sp>
    </p:spTree>
    <p:extLst>
      <p:ext uri="{BB962C8B-B14F-4D97-AF65-F5344CB8AC3E}">
        <p14:creationId xmlns:p14="http://schemas.microsoft.com/office/powerpoint/2010/main" val="279014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8-31 20.13.4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49300"/>
            <a:ext cx="9144000" cy="5337512"/>
          </a:xfrm>
          <a:prstGeom prst="rect">
            <a:avLst/>
          </a:prstGeom>
        </p:spPr>
      </p:pic>
    </p:spTree>
    <p:extLst>
      <p:ext uri="{BB962C8B-B14F-4D97-AF65-F5344CB8AC3E}">
        <p14:creationId xmlns:p14="http://schemas.microsoft.com/office/powerpoint/2010/main" val="96746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8-31 20.15.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7000"/>
            <a:ext cx="9144000" cy="6579476"/>
          </a:xfrm>
          <a:prstGeom prst="rect">
            <a:avLst/>
          </a:prstGeom>
        </p:spPr>
      </p:pic>
    </p:spTree>
    <p:extLst>
      <p:ext uri="{BB962C8B-B14F-4D97-AF65-F5344CB8AC3E}">
        <p14:creationId xmlns:p14="http://schemas.microsoft.com/office/powerpoint/2010/main" val="269684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HSIR &amp; MW Sounders</a:t>
            </a:r>
            <a:endParaRPr lang="en-US" dirty="0"/>
          </a:p>
        </p:txBody>
      </p:sp>
      <p:sp>
        <p:nvSpPr>
          <p:cNvPr id="3" name="Content Placeholder 2"/>
          <p:cNvSpPr>
            <a:spLocks noGrp="1"/>
          </p:cNvSpPr>
          <p:nvPr>
            <p:ph idx="1"/>
          </p:nvPr>
        </p:nvSpPr>
        <p:spPr>
          <a:xfrm>
            <a:off x="457200" y="1735494"/>
            <a:ext cx="8453535" cy="4390669"/>
          </a:xfrm>
        </p:spPr>
        <p:txBody>
          <a:bodyPr>
            <a:normAutofit/>
          </a:bodyPr>
          <a:lstStyle/>
          <a:p>
            <a:r>
              <a:rPr lang="en-US" dirty="0" smtClean="0"/>
              <a:t>Three orbit constellation </a:t>
            </a:r>
            <a:r>
              <a:rPr lang="en-US" dirty="0" smtClean="0">
                <a:solidFill>
                  <a:srgbClr val="103154"/>
                </a:solidFill>
              </a:rPr>
              <a:t>required</a:t>
            </a:r>
            <a:r>
              <a:rPr lang="en-US" dirty="0" smtClean="0">
                <a:solidFill>
                  <a:schemeClr val="accent1">
                    <a:lumMod val="75000"/>
                  </a:schemeClr>
                </a:solidFill>
              </a:rPr>
              <a:t> </a:t>
            </a:r>
            <a:r>
              <a:rPr lang="en-US" dirty="0" smtClean="0"/>
              <a:t>to provide full global coverage every six hours</a:t>
            </a:r>
          </a:p>
          <a:p>
            <a:r>
              <a:rPr lang="en-US" dirty="0" smtClean="0"/>
              <a:t>Early morning orbit</a:t>
            </a:r>
          </a:p>
          <a:p>
            <a:pPr lvl="1"/>
            <a:r>
              <a:rPr lang="en-US" dirty="0" smtClean="0"/>
              <a:t>CMA (6:00) – FY3E(2018-2023), -FY3G (2022-2027), </a:t>
            </a:r>
          </a:p>
          <a:p>
            <a:pPr lvl="1"/>
            <a:r>
              <a:rPr lang="en-US" dirty="0" smtClean="0"/>
              <a:t> Replacement policy is ~12 months prior to expected end-of-life.</a:t>
            </a:r>
          </a:p>
          <a:p>
            <a:pPr marL="0" indent="0">
              <a:buNone/>
            </a:pPr>
            <a:endParaRPr lang="en-US" dirty="0" smtClean="0"/>
          </a:p>
        </p:txBody>
      </p:sp>
    </p:spTree>
    <p:extLst>
      <p:ext uri="{BB962C8B-B14F-4D97-AF65-F5344CB8AC3E}">
        <p14:creationId xmlns:p14="http://schemas.microsoft.com/office/powerpoint/2010/main" val="3627866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8-31 20.25.5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100"/>
            <a:ext cx="9144000" cy="6759828"/>
          </a:xfrm>
          <a:prstGeom prst="rect">
            <a:avLst/>
          </a:prstGeom>
        </p:spPr>
      </p:pic>
    </p:spTree>
    <p:extLst>
      <p:ext uri="{BB962C8B-B14F-4D97-AF65-F5344CB8AC3E}">
        <p14:creationId xmlns:p14="http://schemas.microsoft.com/office/powerpoint/2010/main" val="393587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 Sounders - only</a:t>
            </a:r>
            <a:endParaRPr lang="en-US" dirty="0"/>
          </a:p>
        </p:txBody>
      </p:sp>
      <p:sp>
        <p:nvSpPr>
          <p:cNvPr id="3" name="Content Placeholder 2"/>
          <p:cNvSpPr>
            <a:spLocks noGrp="1"/>
          </p:cNvSpPr>
          <p:nvPr>
            <p:ph idx="1"/>
          </p:nvPr>
        </p:nvSpPr>
        <p:spPr>
          <a:xfrm>
            <a:off x="457200" y="1819469"/>
            <a:ext cx="8434873" cy="4306694"/>
          </a:xfrm>
        </p:spPr>
        <p:txBody>
          <a:bodyPr>
            <a:normAutofit/>
          </a:bodyPr>
          <a:lstStyle/>
          <a:p>
            <a:r>
              <a:rPr lang="en-US" dirty="0" smtClean="0"/>
              <a:t>Three orbit constellation </a:t>
            </a:r>
            <a:r>
              <a:rPr lang="en-US" dirty="0" smtClean="0">
                <a:solidFill>
                  <a:srgbClr val="103154"/>
                </a:solidFill>
              </a:rPr>
              <a:t>required</a:t>
            </a:r>
            <a:r>
              <a:rPr lang="en-US" dirty="0" smtClean="0">
                <a:solidFill>
                  <a:schemeClr val="accent1">
                    <a:lumMod val="75000"/>
                  </a:schemeClr>
                </a:solidFill>
              </a:rPr>
              <a:t> </a:t>
            </a:r>
            <a:r>
              <a:rPr lang="en-US" dirty="0" smtClean="0"/>
              <a:t>to provide full global coverage every six hours</a:t>
            </a:r>
          </a:p>
          <a:p>
            <a:r>
              <a:rPr lang="en-US" dirty="0" smtClean="0"/>
              <a:t>Early morning </a:t>
            </a:r>
          </a:p>
          <a:p>
            <a:pPr lvl="1"/>
            <a:r>
              <a:rPr lang="en-US" dirty="0" err="1" smtClean="0"/>
              <a:t>DoD</a:t>
            </a:r>
            <a:r>
              <a:rPr lang="en-US" dirty="0" smtClean="0"/>
              <a:t> (5:30) – F19(2014-2020), F20 – unfunded.</a:t>
            </a:r>
          </a:p>
          <a:p>
            <a:pPr lvl="1"/>
            <a:r>
              <a:rPr lang="en-US" dirty="0" smtClean="0"/>
              <a:t>KMA (5:30 – 7:30)  ~ 2021?? (early stages of planning)</a:t>
            </a:r>
          </a:p>
          <a:p>
            <a:r>
              <a:rPr lang="en-US" dirty="0" smtClean="0"/>
              <a:t>Mid morning</a:t>
            </a:r>
          </a:p>
          <a:p>
            <a:pPr lvl="1"/>
            <a:r>
              <a:rPr lang="en-US" dirty="0" smtClean="0"/>
              <a:t>CMA (10</a:t>
            </a:r>
            <a:r>
              <a:rPr lang="en-US" dirty="0" smtClean="0">
                <a:sym typeface="Wingdings"/>
              </a:rPr>
              <a:t>:00) – FY3C (2013-2018)</a:t>
            </a:r>
          </a:p>
          <a:p>
            <a:pPr lvl="2"/>
            <a:r>
              <a:rPr lang="en-US" dirty="0" smtClean="0">
                <a:sym typeface="Wingdings"/>
              </a:rPr>
              <a:t>Also HIRS-like infrared sounder (but not hyperspectral)</a:t>
            </a:r>
            <a:endParaRPr lang="en-US" dirty="0" smtClean="0"/>
          </a:p>
          <a:p>
            <a:pPr marL="0" indent="0">
              <a:buNone/>
            </a:pPr>
            <a:endParaRPr lang="en-US" dirty="0" smtClean="0"/>
          </a:p>
        </p:txBody>
      </p:sp>
    </p:spTree>
    <p:extLst>
      <p:ext uri="{BB962C8B-B14F-4D97-AF65-F5344CB8AC3E}">
        <p14:creationId xmlns:p14="http://schemas.microsoft.com/office/powerpoint/2010/main" val="132877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Overview of the key satellite observations for NWP  </a:t>
            </a:r>
          </a:p>
          <a:p>
            <a:r>
              <a:rPr lang="en-US" dirty="0" smtClean="0"/>
              <a:t> Discuss satellite agencies plans for these key observations</a:t>
            </a:r>
          </a:p>
          <a:p>
            <a:r>
              <a:rPr lang="en-US" dirty="0" smtClean="0"/>
              <a:t>Short overview emerging observations or technology which we need to pay attention to.</a:t>
            </a:r>
          </a:p>
          <a:p>
            <a:r>
              <a:rPr lang="en-US" dirty="0" smtClean="0"/>
              <a:t>Summary</a:t>
            </a:r>
            <a:endParaRPr lang="en-US" dirty="0"/>
          </a:p>
        </p:txBody>
      </p:sp>
    </p:spTree>
    <p:extLst>
      <p:ext uri="{BB962C8B-B14F-4D97-AF65-F5344CB8AC3E}">
        <p14:creationId xmlns:p14="http://schemas.microsoft.com/office/powerpoint/2010/main" val="86376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8-31 20.27.1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11200"/>
            <a:ext cx="9144000" cy="5413192"/>
          </a:xfrm>
          <a:prstGeom prst="rect">
            <a:avLst/>
          </a:prstGeom>
        </p:spPr>
      </p:pic>
    </p:spTree>
    <p:extLst>
      <p:ext uri="{BB962C8B-B14F-4D97-AF65-F5344CB8AC3E}">
        <p14:creationId xmlns:p14="http://schemas.microsoft.com/office/powerpoint/2010/main" val="4082510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HSIR – only satellites - GEO</a:t>
            </a:r>
            <a:endParaRPr lang="en-US" dirty="0"/>
          </a:p>
        </p:txBody>
      </p:sp>
      <p:sp>
        <p:nvSpPr>
          <p:cNvPr id="3" name="Content Placeholder 2"/>
          <p:cNvSpPr>
            <a:spLocks noGrp="1"/>
          </p:cNvSpPr>
          <p:nvPr>
            <p:ph idx="1"/>
          </p:nvPr>
        </p:nvSpPr>
        <p:spPr/>
        <p:txBody>
          <a:bodyPr/>
          <a:lstStyle/>
          <a:p>
            <a:r>
              <a:rPr lang="en-US" dirty="0" smtClean="0"/>
              <a:t>EUMETSAT MTG-S1(2021-2029), MTG-S2(2029-2037)</a:t>
            </a:r>
          </a:p>
          <a:p>
            <a:r>
              <a:rPr lang="en-US" dirty="0" smtClean="0"/>
              <a:t>CMA  FY-4A (2016-2022) …FY-4G(2033-2040)</a:t>
            </a:r>
          </a:p>
          <a:p>
            <a:pPr lvl="1"/>
            <a:r>
              <a:rPr lang="en-US" dirty="0" smtClean="0"/>
              <a:t>West (86.5)  and East (105)</a:t>
            </a:r>
          </a:p>
          <a:p>
            <a:endParaRPr lang="en-US" dirty="0"/>
          </a:p>
        </p:txBody>
      </p:sp>
    </p:spTree>
    <p:extLst>
      <p:ext uri="{BB962C8B-B14F-4D97-AF65-F5344CB8AC3E}">
        <p14:creationId xmlns:p14="http://schemas.microsoft.com/office/powerpoint/2010/main" val="176673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8-31 20.42.2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500"/>
            <a:ext cx="9144000" cy="6710289"/>
          </a:xfrm>
          <a:prstGeom prst="rect">
            <a:avLst/>
          </a:prstGeom>
        </p:spPr>
      </p:pic>
    </p:spTree>
    <p:extLst>
      <p:ext uri="{BB962C8B-B14F-4D97-AF65-F5344CB8AC3E}">
        <p14:creationId xmlns:p14="http://schemas.microsoft.com/office/powerpoint/2010/main" val="3274356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8-31 20.48.2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200" y="0"/>
            <a:ext cx="8721000" cy="6858000"/>
          </a:xfrm>
          <a:prstGeom prst="rect">
            <a:avLst/>
          </a:prstGeom>
        </p:spPr>
      </p:pic>
    </p:spTree>
    <p:extLst>
      <p:ext uri="{BB962C8B-B14F-4D97-AF65-F5344CB8AC3E}">
        <p14:creationId xmlns:p14="http://schemas.microsoft.com/office/powerpoint/2010/main" val="419725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AMVs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 channels (~&gt;14) geostationary imagers covering the entire globe with higher refresh will become available starting in ~2015.</a:t>
            </a:r>
          </a:p>
          <a:p>
            <a:pPr lvl="1"/>
            <a:r>
              <a:rPr lang="en-US" dirty="0" smtClean="0"/>
              <a:t>Expect improved accuracy and temporal sampling and spatial resolution</a:t>
            </a:r>
          </a:p>
          <a:p>
            <a:pPr lvl="1"/>
            <a:r>
              <a:rPr lang="en-US" dirty="0" smtClean="0"/>
              <a:t>KMA, JMA, NOAA (all ABI-like imagers),  EUMETSAT, CMA, Russia ( go from 10 to 20 channels in 2020’s)</a:t>
            </a:r>
          </a:p>
          <a:p>
            <a:pPr lvl="1"/>
            <a:r>
              <a:rPr lang="en-US" dirty="0" smtClean="0"/>
              <a:t>India – six  GOES-classic channels</a:t>
            </a:r>
          </a:p>
          <a:p>
            <a:r>
              <a:rPr lang="en-US" dirty="0" smtClean="0"/>
              <a:t>Polar orbiting imagers are in good shape  - more channels and higher spatial resolution.</a:t>
            </a:r>
          </a:p>
          <a:p>
            <a:r>
              <a:rPr lang="en-US" dirty="0" smtClean="0">
                <a:solidFill>
                  <a:srgbClr val="103154"/>
                </a:solidFill>
              </a:rPr>
              <a:t>NOAA VIIRS has no water vapor channel  (consider for JPSS-3, -4 to add WV channel)</a:t>
            </a:r>
          </a:p>
        </p:txBody>
      </p:sp>
    </p:spTree>
    <p:extLst>
      <p:ext uri="{BB962C8B-B14F-4D97-AF65-F5344CB8AC3E}">
        <p14:creationId xmlns:p14="http://schemas.microsoft.com/office/powerpoint/2010/main" val="1672521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9-01 01.32.4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862" y="1067064"/>
            <a:ext cx="7786073" cy="5614888"/>
          </a:xfrm>
          <a:prstGeom prst="rect">
            <a:avLst/>
          </a:prstGeom>
        </p:spPr>
      </p:pic>
      <p:sp>
        <p:nvSpPr>
          <p:cNvPr id="2" name="Title 1"/>
          <p:cNvSpPr>
            <a:spLocks noGrp="1"/>
          </p:cNvSpPr>
          <p:nvPr>
            <p:ph type="title"/>
          </p:nvPr>
        </p:nvSpPr>
        <p:spPr>
          <a:xfrm>
            <a:off x="590862" y="-244885"/>
            <a:ext cx="7583488" cy="1143000"/>
          </a:xfrm>
        </p:spPr>
        <p:txBody>
          <a:bodyPr/>
          <a:lstStyle/>
          <a:p>
            <a:r>
              <a:rPr lang="en-US" dirty="0" smtClean="0"/>
              <a:t>Scatterometers</a:t>
            </a:r>
            <a:endParaRPr lang="en-US" dirty="0"/>
          </a:p>
        </p:txBody>
      </p:sp>
    </p:spTree>
    <p:extLst>
      <p:ext uri="{BB962C8B-B14F-4D97-AF65-F5344CB8AC3E}">
        <p14:creationId xmlns:p14="http://schemas.microsoft.com/office/powerpoint/2010/main" val="1583987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9-01 01.35.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7000"/>
            <a:ext cx="9144000" cy="6590422"/>
          </a:xfrm>
          <a:prstGeom prst="rect">
            <a:avLst/>
          </a:prstGeom>
        </p:spPr>
      </p:pic>
    </p:spTree>
    <p:extLst>
      <p:ext uri="{BB962C8B-B14F-4D97-AF65-F5344CB8AC3E}">
        <p14:creationId xmlns:p14="http://schemas.microsoft.com/office/powerpoint/2010/main" val="1019878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4-09-01 01.35.3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2400"/>
            <a:ext cx="9144000" cy="6548284"/>
          </a:xfrm>
          <a:prstGeom prst="rect">
            <a:avLst/>
          </a:prstGeom>
        </p:spPr>
      </p:pic>
    </p:spTree>
    <p:extLst>
      <p:ext uri="{BB962C8B-B14F-4D97-AF65-F5344CB8AC3E}">
        <p14:creationId xmlns:p14="http://schemas.microsoft.com/office/powerpoint/2010/main" val="1408477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Radio Occultation</a:t>
            </a:r>
            <a:br>
              <a:rPr lang="en-US" dirty="0" smtClean="0"/>
            </a:br>
            <a:r>
              <a:rPr lang="en-US" sz="2000" dirty="0" smtClean="0"/>
              <a:t>http://</a:t>
            </a:r>
            <a:r>
              <a:rPr lang="en-US" sz="2000" dirty="0" err="1" smtClean="0"/>
              <a:t>irowg.org</a:t>
            </a:r>
            <a:r>
              <a:rPr lang="en-US" sz="2000" dirty="0" smtClean="0"/>
              <a:t>/</a:t>
            </a:r>
            <a:r>
              <a:rPr lang="en-US" sz="2000" dirty="0" err="1" smtClean="0"/>
              <a:t>wpcms</a:t>
            </a:r>
            <a:r>
              <a:rPr lang="en-US" sz="2000" dirty="0" smtClean="0"/>
              <a:t>/</a:t>
            </a:r>
            <a:r>
              <a:rPr lang="en-US" sz="2000" dirty="0" err="1" smtClean="0"/>
              <a:t>wp</a:t>
            </a:r>
            <a:r>
              <a:rPr lang="en-US" sz="2000" dirty="0" smtClean="0"/>
              <a:t>-content/uploads/2013/12/</a:t>
            </a:r>
            <a:r>
              <a:rPr lang="en-US" sz="2000" dirty="0" err="1" smtClean="0"/>
              <a:t>Status_Global_Observing_System_for_RO.pdf</a:t>
            </a:r>
            <a:endParaRPr lang="en-US" dirty="0"/>
          </a:p>
        </p:txBody>
      </p:sp>
      <p:sp>
        <p:nvSpPr>
          <p:cNvPr id="3" name="Content Placeholder 2"/>
          <p:cNvSpPr>
            <a:spLocks noGrp="1"/>
          </p:cNvSpPr>
          <p:nvPr>
            <p:ph idx="1"/>
          </p:nvPr>
        </p:nvSpPr>
        <p:spPr/>
        <p:txBody>
          <a:bodyPr>
            <a:normAutofit fontScale="25000" lnSpcReduction="20000"/>
          </a:bodyPr>
          <a:lstStyle/>
          <a:p>
            <a:r>
              <a:rPr lang="en-US" sz="6400" dirty="0" smtClean="0"/>
              <a:t>The NWP and IROWG communities have identified a need for at least 10,000 and preferably 16,000 occultations per day, regularly distributed in time and space. This cannot be achieved before 2020 without both COSMIC-2/FORMOSAT-7 constellations in equatorial and polar orbit. The operational EPS mission will add about 1,300 to the Global Observing System, and the new Chinese mission may further add about 1,300 once its data quality is proven. Arrangements have to be made in order to assure an operational baseline of at least 10,000 to 16,000 occultations after the end of COSMIC-2/FORMOSAT-7. </a:t>
            </a:r>
          </a:p>
          <a:p>
            <a:r>
              <a:rPr lang="en-US" sz="6400" dirty="0" smtClean="0"/>
              <a:t>There are currently about 3,000 occultations available per day in Near Real Time (NRT). These are primarily provided by the operational GRAS on Metop-B and Metop-A (which continues to provide data in the same orbit), in total about 1,300 occultations. About 1,700 occultations are provided by non-operational missions: the COSMIC-1/FORMOSAT-3 constellation (about 1,300), GRACE (about 100), and </a:t>
            </a:r>
            <a:r>
              <a:rPr lang="en-US" sz="6400" dirty="0" err="1" smtClean="0"/>
              <a:t>TerraSAR</a:t>
            </a:r>
            <a:r>
              <a:rPr lang="en-US" sz="6400" dirty="0" smtClean="0"/>
              <a:t>-X (about 180). </a:t>
            </a:r>
          </a:p>
          <a:p>
            <a:r>
              <a:rPr lang="en-US" sz="6400" dirty="0"/>
              <a:t>Truly operational data are expected to be provided by the COSMIC-2/FORMOSAT-7 (equatorial) constellation from 2016 onwards, with at least 4,000 occultations per day, building on COSMIC-1/FORMOSAT-3 heritage, and by EPS-SG satellites from 2021, with at least 2,000 occultations per day. This leaves a strong under representation of mid-latitude and polar observations that will only be solved with the implementation of the COSMIC- 2/FORMOSAT-7 (polar) constellation, which however is not fully funded to-date. </a:t>
            </a:r>
            <a:endParaRPr lang="en-US" sz="6400" dirty="0" smtClean="0"/>
          </a:p>
          <a:p>
            <a:endParaRPr lang="en-US" sz="1600" dirty="0"/>
          </a:p>
          <a:p>
            <a:endParaRPr lang="en-US" sz="1600" dirty="0" smtClean="0"/>
          </a:p>
          <a:p>
            <a:endParaRPr lang="en-US" dirty="0"/>
          </a:p>
        </p:txBody>
      </p:sp>
    </p:spTree>
    <p:extLst>
      <p:ext uri="{BB962C8B-B14F-4D97-AF65-F5344CB8AC3E}">
        <p14:creationId xmlns:p14="http://schemas.microsoft.com/office/powerpoint/2010/main" val="3298799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GPSRO</a:t>
            </a:r>
            <a:endParaRPr lang="en-US" dirty="0"/>
          </a:p>
        </p:txBody>
      </p:sp>
      <p:pic>
        <p:nvPicPr>
          <p:cNvPr id="7" name="Picture 6" descr="Screenshot 2014-08-31 22.35.48.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1091" y="1700478"/>
            <a:ext cx="5033820" cy="2908339"/>
          </a:xfrm>
          <a:prstGeom prst="rect">
            <a:avLst/>
          </a:prstGeom>
        </p:spPr>
      </p:pic>
      <p:pic>
        <p:nvPicPr>
          <p:cNvPr id="9" name="Picture 8" descr="Screenshot 2014-08-31 22.37.2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1091" y="4608817"/>
            <a:ext cx="5253182" cy="1954270"/>
          </a:xfrm>
          <a:prstGeom prst="rect">
            <a:avLst/>
          </a:prstGeom>
        </p:spPr>
      </p:pic>
    </p:spTree>
    <p:extLst>
      <p:ext uri="{BB962C8B-B14F-4D97-AF65-F5344CB8AC3E}">
        <p14:creationId xmlns:p14="http://schemas.microsoft.com/office/powerpoint/2010/main" val="118701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2360"/>
            <a:ext cx="7583488" cy="1143000"/>
          </a:xfrm>
        </p:spPr>
        <p:txBody>
          <a:bodyPr/>
          <a:lstStyle/>
          <a:p>
            <a:r>
              <a:rPr lang="en-US" dirty="0" smtClean="0"/>
              <a:t>From ECMWF from ~2009</a:t>
            </a:r>
            <a:endParaRPr lang="en-US" dirty="0"/>
          </a:p>
        </p:txBody>
      </p:sp>
      <p:pic>
        <p:nvPicPr>
          <p:cNvPr id="4" name="Picture 3" descr="Screenshot 2014-08-31 16.13.3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17638"/>
            <a:ext cx="9144000" cy="4858693"/>
          </a:xfrm>
          <a:prstGeom prst="rect">
            <a:avLst/>
          </a:prstGeom>
        </p:spPr>
      </p:pic>
      <p:sp>
        <p:nvSpPr>
          <p:cNvPr id="3" name="TextBox 2"/>
          <p:cNvSpPr txBox="1"/>
          <p:nvPr/>
        </p:nvSpPr>
        <p:spPr>
          <a:xfrm>
            <a:off x="477939" y="6276331"/>
            <a:ext cx="2834843" cy="369332"/>
          </a:xfrm>
          <a:prstGeom prst="rect">
            <a:avLst/>
          </a:prstGeom>
          <a:noFill/>
        </p:spPr>
        <p:txBody>
          <a:bodyPr wrap="none" rtlCol="0">
            <a:spAutoFit/>
          </a:bodyPr>
          <a:lstStyle/>
          <a:p>
            <a:r>
              <a:rPr lang="en-US" dirty="0" smtClean="0"/>
              <a:t>Source:  Healy and </a:t>
            </a:r>
            <a:r>
              <a:rPr lang="en-US" dirty="0" err="1" smtClean="0"/>
              <a:t>Cardinali</a:t>
            </a:r>
            <a:endParaRPr lang="en-US" dirty="0"/>
          </a:p>
        </p:txBody>
      </p:sp>
    </p:spTree>
    <p:extLst>
      <p:ext uri="{BB962C8B-B14F-4D97-AF65-F5344CB8AC3E}">
        <p14:creationId xmlns:p14="http://schemas.microsoft.com/office/powerpoint/2010/main" val="296393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GPSRO</a:t>
            </a:r>
            <a:endParaRPr lang="en-US" dirty="0"/>
          </a:p>
        </p:txBody>
      </p:sp>
      <p:pic>
        <p:nvPicPr>
          <p:cNvPr id="4" name="Picture 3" descr="Screenshot 2014-08-31 22.38.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3909" y="1689587"/>
            <a:ext cx="6684818" cy="2703661"/>
          </a:xfrm>
          <a:prstGeom prst="rect">
            <a:avLst/>
          </a:prstGeom>
        </p:spPr>
      </p:pic>
      <p:pic>
        <p:nvPicPr>
          <p:cNvPr id="5" name="Picture 4" descr="Screenshot 2014-08-31 22.40.2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6909" y="4242351"/>
            <a:ext cx="7219880" cy="2480200"/>
          </a:xfrm>
          <a:prstGeom prst="rect">
            <a:avLst/>
          </a:prstGeom>
        </p:spPr>
      </p:pic>
    </p:spTree>
    <p:extLst>
      <p:ext uri="{BB962C8B-B14F-4D97-AF65-F5344CB8AC3E}">
        <p14:creationId xmlns:p14="http://schemas.microsoft.com/office/powerpoint/2010/main" val="1074601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4"/>
            <a:ext cx="8229600" cy="1143000"/>
          </a:xfrm>
        </p:spPr>
        <p:txBody>
          <a:bodyPr/>
          <a:lstStyle/>
          <a:p>
            <a:r>
              <a:rPr lang="en-US" dirty="0" smtClean="0"/>
              <a:t>GPSRO</a:t>
            </a:r>
            <a:endParaRPr lang="en-US" dirty="0"/>
          </a:p>
        </p:txBody>
      </p:sp>
      <p:pic>
        <p:nvPicPr>
          <p:cNvPr id="4" name="Picture 3" descr="Screenshot 2014-08-31 22.41.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08242"/>
            <a:ext cx="9144000" cy="4690178"/>
          </a:xfrm>
          <a:prstGeom prst="rect">
            <a:avLst/>
          </a:prstGeom>
        </p:spPr>
      </p:pic>
    </p:spTree>
    <p:extLst>
      <p:ext uri="{BB962C8B-B14F-4D97-AF65-F5344CB8AC3E}">
        <p14:creationId xmlns:p14="http://schemas.microsoft.com/office/powerpoint/2010/main" val="2954743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Occultation</a:t>
            </a:r>
            <a:endParaRPr lang="en-US" dirty="0"/>
          </a:p>
        </p:txBody>
      </p:sp>
      <p:sp>
        <p:nvSpPr>
          <p:cNvPr id="3" name="Content Placeholder 2"/>
          <p:cNvSpPr>
            <a:spLocks noGrp="1"/>
          </p:cNvSpPr>
          <p:nvPr>
            <p:ph idx="1"/>
          </p:nvPr>
        </p:nvSpPr>
        <p:spPr>
          <a:xfrm>
            <a:off x="779463" y="1717990"/>
            <a:ext cx="7583488" cy="4007224"/>
          </a:xfrm>
        </p:spPr>
        <p:txBody>
          <a:bodyPr>
            <a:normAutofit/>
          </a:bodyPr>
          <a:lstStyle/>
          <a:p>
            <a:r>
              <a:rPr lang="en-US" sz="2000" dirty="0" smtClean="0"/>
              <a:t>About 10,000 per day -  early 2020’s, however COSMIC-2 polar satellites is </a:t>
            </a:r>
            <a:r>
              <a:rPr lang="en-US" sz="2000" dirty="0" smtClean="0">
                <a:solidFill>
                  <a:srgbClr val="103154"/>
                </a:solidFill>
              </a:rPr>
              <a:t>on the </a:t>
            </a:r>
            <a:r>
              <a:rPr lang="en-US" sz="2000" dirty="0" smtClean="0"/>
              <a:t>critical path to reach the 16000 goal.</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456363287"/>
              </p:ext>
            </p:extLst>
          </p:nvPr>
        </p:nvGraphicFramePr>
        <p:xfrm>
          <a:off x="688109" y="2378363"/>
          <a:ext cx="7573820" cy="4124959"/>
        </p:xfrm>
        <a:graphic>
          <a:graphicData uri="http://schemas.openxmlformats.org/drawingml/2006/table">
            <a:tbl>
              <a:tblPr firstRow="1" bandRow="1">
                <a:tableStyleId>{35758FB7-9AC5-4552-8A53-C91805E547FA}</a:tableStyleId>
              </a:tblPr>
              <a:tblGrid>
                <a:gridCol w="1514764"/>
                <a:gridCol w="1648499"/>
                <a:gridCol w="1381029"/>
                <a:gridCol w="1514764"/>
                <a:gridCol w="1514764"/>
              </a:tblGrid>
              <a:tr h="628534">
                <a:tc>
                  <a:txBody>
                    <a:bodyPr/>
                    <a:lstStyle/>
                    <a:p>
                      <a:r>
                        <a:rPr lang="en-US" dirty="0" smtClean="0"/>
                        <a:t>Instrument</a:t>
                      </a:r>
                      <a:endParaRPr lang="en-US" dirty="0"/>
                    </a:p>
                  </a:txBody>
                  <a:tcPr/>
                </a:tc>
                <a:tc>
                  <a:txBody>
                    <a:bodyPr/>
                    <a:lstStyle/>
                    <a:p>
                      <a:r>
                        <a:rPr lang="en-US" dirty="0" smtClean="0"/>
                        <a:t>Satellite</a:t>
                      </a:r>
                      <a:endParaRPr lang="en-US" dirty="0"/>
                    </a:p>
                  </a:txBody>
                  <a:tcPr/>
                </a:tc>
                <a:tc>
                  <a:txBody>
                    <a:bodyPr/>
                    <a:lstStyle/>
                    <a:p>
                      <a:r>
                        <a:rPr lang="en-US" dirty="0" smtClean="0"/>
                        <a:t># of </a:t>
                      </a:r>
                      <a:r>
                        <a:rPr lang="en-US" dirty="0" err="1" smtClean="0"/>
                        <a:t>obs</a:t>
                      </a:r>
                      <a:r>
                        <a:rPr lang="en-US" dirty="0" smtClean="0"/>
                        <a:t>/day</a:t>
                      </a:r>
                      <a:endParaRPr lang="en-US" dirty="0"/>
                    </a:p>
                  </a:txBody>
                  <a:tcPr/>
                </a:tc>
                <a:tc>
                  <a:txBody>
                    <a:bodyPr/>
                    <a:lstStyle/>
                    <a:p>
                      <a:r>
                        <a:rPr lang="en-US" baseline="0" dirty="0" smtClean="0"/>
                        <a:t> years</a:t>
                      </a:r>
                      <a:endParaRPr lang="en-US" dirty="0"/>
                    </a:p>
                  </a:txBody>
                  <a:tcPr/>
                </a:tc>
                <a:tc>
                  <a:txBody>
                    <a:bodyPr/>
                    <a:lstStyle/>
                    <a:p>
                      <a:r>
                        <a:rPr lang="en-US" dirty="0" smtClean="0"/>
                        <a:t>Agency</a:t>
                      </a:r>
                      <a:endParaRPr lang="en-US" dirty="0"/>
                    </a:p>
                  </a:txBody>
                  <a:tcPr/>
                </a:tc>
              </a:tr>
              <a:tr h="370840">
                <a:tc>
                  <a:txBody>
                    <a:bodyPr/>
                    <a:lstStyle/>
                    <a:p>
                      <a:r>
                        <a:rPr lang="en-US" dirty="0" err="1" smtClean="0"/>
                        <a:t>Radiomet</a:t>
                      </a:r>
                      <a:endParaRPr lang="en-US" dirty="0"/>
                    </a:p>
                  </a:txBody>
                  <a:tcPr/>
                </a:tc>
                <a:tc>
                  <a:txBody>
                    <a:bodyPr/>
                    <a:lstStyle/>
                    <a:p>
                      <a:r>
                        <a:rPr lang="en-US" dirty="0" smtClean="0"/>
                        <a:t>METEOR-3M  (2 </a:t>
                      </a:r>
                      <a:r>
                        <a:rPr lang="en-US" dirty="0" err="1" smtClean="0"/>
                        <a:t>sats</a:t>
                      </a:r>
                      <a:r>
                        <a:rPr lang="en-US" dirty="0" smtClean="0"/>
                        <a:t>)</a:t>
                      </a:r>
                      <a:endParaRPr lang="en-US" dirty="0"/>
                    </a:p>
                  </a:txBody>
                  <a:tcPr/>
                </a:tc>
                <a:tc>
                  <a:txBody>
                    <a:bodyPr/>
                    <a:lstStyle/>
                    <a:p>
                      <a:r>
                        <a:rPr lang="en-US" dirty="0" smtClean="0"/>
                        <a:t>~1300</a:t>
                      </a:r>
                      <a:endParaRPr lang="en-US" dirty="0"/>
                    </a:p>
                  </a:txBody>
                  <a:tcPr/>
                </a:tc>
                <a:tc>
                  <a:txBody>
                    <a:bodyPr/>
                    <a:lstStyle/>
                    <a:p>
                      <a:r>
                        <a:rPr lang="en-US" dirty="0" smtClean="0"/>
                        <a:t>2020-2030</a:t>
                      </a:r>
                      <a:endParaRPr lang="en-US" dirty="0"/>
                    </a:p>
                  </a:txBody>
                  <a:tcPr/>
                </a:tc>
                <a:tc>
                  <a:txBody>
                    <a:bodyPr/>
                    <a:lstStyle/>
                    <a:p>
                      <a:r>
                        <a:rPr lang="en-US" dirty="0" err="1" smtClean="0"/>
                        <a:t>Roshydromet</a:t>
                      </a:r>
                      <a:r>
                        <a:rPr lang="en-US" dirty="0" smtClean="0"/>
                        <a:t>/</a:t>
                      </a:r>
                      <a:r>
                        <a:rPr lang="en-US" dirty="0" err="1" smtClean="0"/>
                        <a:t>Roscomos</a:t>
                      </a:r>
                      <a:endParaRPr lang="en-US" dirty="0"/>
                    </a:p>
                  </a:txBody>
                  <a:tcPr/>
                </a:tc>
              </a:tr>
              <a:tr h="370840">
                <a:tc>
                  <a:txBody>
                    <a:bodyPr/>
                    <a:lstStyle/>
                    <a:p>
                      <a:r>
                        <a:rPr lang="en-US" dirty="0" smtClean="0"/>
                        <a:t>RO</a:t>
                      </a:r>
                      <a:endParaRPr lang="en-US" dirty="0">
                        <a:solidFill>
                          <a:srgbClr val="008000"/>
                        </a:solidFill>
                      </a:endParaRPr>
                    </a:p>
                  </a:txBody>
                  <a:tcPr/>
                </a:tc>
                <a:tc>
                  <a:txBody>
                    <a:bodyPr/>
                    <a:lstStyle/>
                    <a:p>
                      <a:r>
                        <a:rPr lang="en-US" dirty="0" smtClean="0"/>
                        <a:t>EPSG-A1/A2</a:t>
                      </a:r>
                      <a:endParaRPr lang="en-US" dirty="0">
                        <a:solidFill>
                          <a:srgbClr val="008000"/>
                        </a:solidFill>
                      </a:endParaRPr>
                    </a:p>
                  </a:txBody>
                  <a:tcPr/>
                </a:tc>
                <a:tc>
                  <a:txBody>
                    <a:bodyPr/>
                    <a:lstStyle/>
                    <a:p>
                      <a:r>
                        <a:rPr lang="en-US" dirty="0" smtClean="0"/>
                        <a:t>~1300</a:t>
                      </a:r>
                      <a:endParaRPr lang="en-US" dirty="0">
                        <a:solidFill>
                          <a:srgbClr val="008000"/>
                        </a:solidFill>
                      </a:endParaRPr>
                    </a:p>
                  </a:txBody>
                  <a:tcPr/>
                </a:tc>
                <a:tc>
                  <a:txBody>
                    <a:bodyPr/>
                    <a:lstStyle/>
                    <a:p>
                      <a:r>
                        <a:rPr lang="en-US" dirty="0" smtClean="0"/>
                        <a:t>2021</a:t>
                      </a:r>
                      <a:r>
                        <a:rPr lang="en-US" baseline="0" dirty="0" smtClean="0"/>
                        <a:t> - 2042</a:t>
                      </a:r>
                      <a:endParaRPr lang="en-US" dirty="0">
                        <a:solidFill>
                          <a:srgbClr val="008000"/>
                        </a:solidFill>
                      </a:endParaRPr>
                    </a:p>
                  </a:txBody>
                  <a:tcPr/>
                </a:tc>
                <a:tc>
                  <a:txBody>
                    <a:bodyPr/>
                    <a:lstStyle/>
                    <a:p>
                      <a:r>
                        <a:rPr lang="en-US" dirty="0" smtClean="0"/>
                        <a:t>EUMETSAT</a:t>
                      </a:r>
                      <a:endParaRPr lang="en-US" dirty="0"/>
                    </a:p>
                  </a:txBody>
                  <a:tcPr/>
                </a:tc>
              </a:tr>
              <a:tr h="370840">
                <a:tc>
                  <a:txBody>
                    <a:bodyPr/>
                    <a:lstStyle/>
                    <a:p>
                      <a:r>
                        <a:rPr lang="en-US" dirty="0" smtClean="0"/>
                        <a:t>GNOS</a:t>
                      </a:r>
                      <a:endParaRPr lang="en-US" dirty="0"/>
                    </a:p>
                  </a:txBody>
                  <a:tcPr/>
                </a:tc>
                <a:tc>
                  <a:txBody>
                    <a:bodyPr/>
                    <a:lstStyle/>
                    <a:p>
                      <a:r>
                        <a:rPr lang="en-US" dirty="0" smtClean="0"/>
                        <a:t>FY3C+ (2 </a:t>
                      </a:r>
                      <a:r>
                        <a:rPr lang="en-US" dirty="0" err="1" smtClean="0"/>
                        <a:t>sats</a:t>
                      </a:r>
                      <a:r>
                        <a:rPr lang="en-US" dirty="0" smtClean="0"/>
                        <a:t>)</a:t>
                      </a:r>
                      <a:endParaRPr lang="en-US" dirty="0"/>
                    </a:p>
                  </a:txBody>
                  <a:tcPr/>
                </a:tc>
                <a:tc>
                  <a:txBody>
                    <a:bodyPr/>
                    <a:lstStyle/>
                    <a:p>
                      <a:r>
                        <a:rPr lang="en-US" dirty="0" smtClean="0"/>
                        <a:t>~1300</a:t>
                      </a:r>
                      <a:endParaRPr lang="en-US" dirty="0"/>
                    </a:p>
                  </a:txBody>
                  <a:tcPr/>
                </a:tc>
                <a:tc>
                  <a:txBody>
                    <a:bodyPr/>
                    <a:lstStyle/>
                    <a:p>
                      <a:r>
                        <a:rPr lang="en-US" dirty="0" smtClean="0"/>
                        <a:t>2014-2020’s</a:t>
                      </a:r>
                      <a:endParaRPr lang="en-US" dirty="0"/>
                    </a:p>
                  </a:txBody>
                  <a:tcPr/>
                </a:tc>
                <a:tc>
                  <a:txBody>
                    <a:bodyPr/>
                    <a:lstStyle/>
                    <a:p>
                      <a:r>
                        <a:rPr lang="en-US" dirty="0" smtClean="0"/>
                        <a:t>CMA</a:t>
                      </a:r>
                      <a:endParaRPr lang="en-US" dirty="0"/>
                    </a:p>
                  </a:txBody>
                  <a:tcPr/>
                </a:tc>
              </a:tr>
              <a:tr h="370840">
                <a:tc>
                  <a:txBody>
                    <a:bodyPr/>
                    <a:lstStyle/>
                    <a:p>
                      <a:r>
                        <a:rPr lang="en-US" dirty="0" smtClean="0"/>
                        <a:t>COSMIC-2</a:t>
                      </a:r>
                      <a:endParaRPr lang="en-US" dirty="0">
                        <a:solidFill>
                          <a:schemeClr val="bg2">
                            <a:lumMod val="50000"/>
                          </a:schemeClr>
                        </a:solidFill>
                      </a:endParaRPr>
                    </a:p>
                  </a:txBody>
                  <a:tcPr/>
                </a:tc>
                <a:tc>
                  <a:txBody>
                    <a:bodyPr/>
                    <a:lstStyle/>
                    <a:p>
                      <a:r>
                        <a:rPr lang="en-US" dirty="0" smtClean="0"/>
                        <a:t>6</a:t>
                      </a:r>
                      <a:r>
                        <a:rPr lang="en-US" baseline="0" dirty="0" smtClean="0"/>
                        <a:t> equatorial satellites</a:t>
                      </a:r>
                      <a:endParaRPr lang="en-US" dirty="0">
                        <a:solidFill>
                          <a:schemeClr val="bg2">
                            <a:lumMod val="50000"/>
                          </a:schemeClr>
                        </a:solidFill>
                      </a:endParaRPr>
                    </a:p>
                  </a:txBody>
                  <a:tcPr/>
                </a:tc>
                <a:tc>
                  <a:txBody>
                    <a:bodyPr/>
                    <a:lstStyle/>
                    <a:p>
                      <a:r>
                        <a:rPr lang="en-US" dirty="0" smtClean="0"/>
                        <a:t>~4500</a:t>
                      </a:r>
                      <a:endParaRPr lang="en-US" dirty="0">
                        <a:solidFill>
                          <a:schemeClr val="bg2">
                            <a:lumMod val="50000"/>
                          </a:schemeClr>
                        </a:solidFill>
                      </a:endParaRPr>
                    </a:p>
                  </a:txBody>
                  <a:tcPr/>
                </a:tc>
                <a:tc>
                  <a:txBody>
                    <a:bodyPr/>
                    <a:lstStyle/>
                    <a:p>
                      <a:r>
                        <a:rPr lang="en-US" dirty="0" smtClean="0"/>
                        <a:t>2016 - 2025</a:t>
                      </a:r>
                      <a:endParaRPr lang="en-US" dirty="0">
                        <a:solidFill>
                          <a:schemeClr val="bg2">
                            <a:lumMod val="50000"/>
                          </a:schemeClr>
                        </a:solidFill>
                      </a:endParaRPr>
                    </a:p>
                  </a:txBody>
                  <a:tcPr/>
                </a:tc>
                <a:tc>
                  <a:txBody>
                    <a:bodyPr/>
                    <a:lstStyle/>
                    <a:p>
                      <a:r>
                        <a:rPr lang="en-US" dirty="0" smtClean="0"/>
                        <a:t>NOAA, NASA, </a:t>
                      </a:r>
                      <a:r>
                        <a:rPr lang="en-US" dirty="0" err="1" smtClean="0"/>
                        <a:t>DoD</a:t>
                      </a:r>
                      <a:r>
                        <a:rPr lang="en-US" dirty="0" smtClean="0"/>
                        <a:t>,</a:t>
                      </a:r>
                      <a:r>
                        <a:rPr lang="en-US" baseline="0" dirty="0" smtClean="0"/>
                        <a:t> Taiwan</a:t>
                      </a:r>
                      <a:endParaRPr lang="en-US" dirty="0"/>
                    </a:p>
                  </a:txBody>
                  <a:tcPr/>
                </a:tc>
              </a:tr>
              <a:tr h="370840">
                <a:tc>
                  <a:txBody>
                    <a:bodyPr/>
                    <a:lstStyle/>
                    <a:p>
                      <a:r>
                        <a:rPr lang="en-US" dirty="0" smtClean="0"/>
                        <a:t>JASON-CS</a:t>
                      </a:r>
                      <a:endParaRPr lang="en-US" dirty="0">
                        <a:solidFill>
                          <a:schemeClr val="bg2">
                            <a:lumMod val="50000"/>
                          </a:schemeClr>
                        </a:solidFill>
                      </a:endParaRPr>
                    </a:p>
                  </a:txBody>
                  <a:tcPr/>
                </a:tc>
                <a:tc>
                  <a:txBody>
                    <a:bodyPr/>
                    <a:lstStyle/>
                    <a:p>
                      <a:r>
                        <a:rPr lang="en-US" dirty="0" smtClean="0"/>
                        <a:t>JASON</a:t>
                      </a:r>
                      <a:endParaRPr lang="en-US" dirty="0">
                        <a:solidFill>
                          <a:schemeClr val="bg2">
                            <a:lumMod val="50000"/>
                          </a:schemeClr>
                        </a:solidFill>
                      </a:endParaRPr>
                    </a:p>
                  </a:txBody>
                  <a:tcPr/>
                </a:tc>
                <a:tc>
                  <a:txBody>
                    <a:bodyPr/>
                    <a:lstStyle/>
                    <a:p>
                      <a:r>
                        <a:rPr lang="en-US" dirty="0" smtClean="0"/>
                        <a:t>~2000</a:t>
                      </a:r>
                      <a:endParaRPr lang="en-US" dirty="0">
                        <a:solidFill>
                          <a:schemeClr val="bg2">
                            <a:lumMod val="50000"/>
                          </a:schemeClr>
                        </a:solidFill>
                      </a:endParaRPr>
                    </a:p>
                  </a:txBody>
                  <a:tcPr/>
                </a:tc>
                <a:tc>
                  <a:txBody>
                    <a:bodyPr/>
                    <a:lstStyle/>
                    <a:p>
                      <a:r>
                        <a:rPr lang="en-US" dirty="0" smtClean="0"/>
                        <a:t>2018-2025</a:t>
                      </a:r>
                      <a:endParaRPr lang="en-US" dirty="0">
                        <a:solidFill>
                          <a:schemeClr val="bg2">
                            <a:lumMod val="50000"/>
                          </a:schemeClr>
                        </a:solidFill>
                      </a:endParaRPr>
                    </a:p>
                  </a:txBody>
                  <a:tcPr/>
                </a:tc>
                <a:tc>
                  <a:txBody>
                    <a:bodyPr/>
                    <a:lstStyle/>
                    <a:p>
                      <a:r>
                        <a:rPr lang="en-US" dirty="0" smtClean="0"/>
                        <a:t>NOAA, NASA,EUMETSAT,</a:t>
                      </a:r>
                      <a:r>
                        <a:rPr lang="en-US" baseline="0" dirty="0" smtClean="0"/>
                        <a:t> ESA, CNES</a:t>
                      </a:r>
                      <a:endParaRPr lang="en-US" dirty="0"/>
                    </a:p>
                  </a:txBody>
                  <a:tcPr/>
                </a:tc>
              </a:tr>
            </a:tbl>
          </a:graphicData>
        </a:graphic>
      </p:graphicFrame>
    </p:spTree>
    <p:extLst>
      <p:ext uri="{BB962C8B-B14F-4D97-AF65-F5344CB8AC3E}">
        <p14:creationId xmlns:p14="http://schemas.microsoft.com/office/powerpoint/2010/main" val="2976609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MWI – operational conical imagers</a:t>
            </a:r>
            <a:endParaRPr lang="en-US" dirty="0"/>
          </a:p>
        </p:txBody>
      </p:sp>
      <p:sp>
        <p:nvSpPr>
          <p:cNvPr id="3" name="Content Placeholder 2"/>
          <p:cNvSpPr>
            <a:spLocks noGrp="1"/>
          </p:cNvSpPr>
          <p:nvPr>
            <p:ph idx="1"/>
          </p:nvPr>
        </p:nvSpPr>
        <p:spPr>
          <a:xfrm>
            <a:off x="293746" y="1813972"/>
            <a:ext cx="8594436" cy="4525963"/>
          </a:xfrm>
        </p:spPr>
        <p:txBody>
          <a:bodyPr>
            <a:normAutofit fontScale="25000" lnSpcReduction="20000"/>
          </a:bodyPr>
          <a:lstStyle/>
          <a:p>
            <a:r>
              <a:rPr lang="en-US" sz="6400" dirty="0" smtClean="0"/>
              <a:t>Early morning</a:t>
            </a:r>
          </a:p>
          <a:p>
            <a:pPr lvl="1"/>
            <a:r>
              <a:rPr lang="en-US" sz="5600" dirty="0" smtClean="0"/>
              <a:t> SSMIS until ~ 2020,  likely  </a:t>
            </a:r>
            <a:r>
              <a:rPr lang="en-US" sz="5600" dirty="0" err="1" smtClean="0"/>
              <a:t>DoD</a:t>
            </a:r>
            <a:r>
              <a:rPr lang="en-US" sz="5600" dirty="0" smtClean="0"/>
              <a:t> follow-on.</a:t>
            </a:r>
          </a:p>
          <a:p>
            <a:pPr lvl="2"/>
            <a:r>
              <a:rPr lang="en-US" sz="4000" dirty="0" smtClean="0"/>
              <a:t>SSMIS include temperature and water vapor soundings.</a:t>
            </a:r>
          </a:p>
          <a:p>
            <a:pPr lvl="2"/>
            <a:r>
              <a:rPr lang="en-US" sz="4000" dirty="0" err="1" smtClean="0"/>
              <a:t>DoD</a:t>
            </a:r>
            <a:r>
              <a:rPr lang="en-US" sz="4000" dirty="0" smtClean="0"/>
              <a:t> follow-on still pending </a:t>
            </a:r>
            <a:endParaRPr lang="en-US" sz="5600" dirty="0" smtClean="0"/>
          </a:p>
          <a:p>
            <a:pPr lvl="1"/>
            <a:r>
              <a:rPr lang="en-US" sz="4000" dirty="0" smtClean="0"/>
              <a:t> </a:t>
            </a:r>
            <a:r>
              <a:rPr lang="en-US" sz="5600" dirty="0" smtClean="0"/>
              <a:t>NSOAS,CAST – HY-2C (6</a:t>
            </a:r>
            <a:r>
              <a:rPr lang="en-US" sz="5600" dirty="0" smtClean="0">
                <a:sym typeface="Wingdings"/>
              </a:rPr>
              <a:t>:00) -  HY2A (2011-2014), HY2B(2016-2019),HY2C(2019-2022),HY-2D(2022-2025)</a:t>
            </a:r>
            <a:endParaRPr lang="en-US" sz="5600" dirty="0" smtClean="0"/>
          </a:p>
          <a:p>
            <a:pPr marL="514350" indent="-457200"/>
            <a:r>
              <a:rPr lang="en-US" sz="6400" dirty="0" smtClean="0"/>
              <a:t>Mid morning</a:t>
            </a:r>
          </a:p>
          <a:p>
            <a:pPr lvl="1"/>
            <a:r>
              <a:rPr lang="en-US" sz="5600" dirty="0" smtClean="0"/>
              <a:t>EUMETSAT (9:30) -Metop-SG-B1  (2021-2028) , B2(2028-2035), B3(2035-2042)  </a:t>
            </a:r>
            <a:r>
              <a:rPr lang="en-US" sz="5600" dirty="0" smtClean="0">
                <a:solidFill>
                  <a:srgbClr val="008000"/>
                </a:solidFill>
              </a:rPr>
              <a:t>INCLUDES water vapor sounding channels</a:t>
            </a:r>
          </a:p>
          <a:p>
            <a:pPr lvl="1"/>
            <a:r>
              <a:rPr lang="en-US" sz="5600" dirty="0" smtClean="0"/>
              <a:t>Russia (9:30) – Meteor-M N2 (2014-2019), N2-2 (2016-2021), N2-4 (2020-2025)   - </a:t>
            </a:r>
            <a:r>
              <a:rPr lang="en-US" sz="5600" dirty="0" smtClean="0">
                <a:solidFill>
                  <a:srgbClr val="008000"/>
                </a:solidFill>
              </a:rPr>
              <a:t>INCLUDES temperature and water vapor sounding channels</a:t>
            </a:r>
          </a:p>
          <a:p>
            <a:pPr lvl="1"/>
            <a:r>
              <a:rPr lang="en-US" sz="5600" dirty="0" smtClean="0"/>
              <a:t>CMA (10</a:t>
            </a:r>
            <a:r>
              <a:rPr lang="en-US" sz="5600" dirty="0" smtClean="0">
                <a:sym typeface="Wingdings"/>
              </a:rPr>
              <a:t>:00) – FY3C (2013-2018)</a:t>
            </a:r>
            <a:endParaRPr lang="en-US" sz="5600" dirty="0" smtClean="0"/>
          </a:p>
          <a:p>
            <a:pPr lvl="1"/>
            <a:endParaRPr lang="en-US" sz="5600" dirty="0" smtClean="0">
              <a:solidFill>
                <a:srgbClr val="008000"/>
              </a:solidFill>
            </a:endParaRPr>
          </a:p>
          <a:p>
            <a:r>
              <a:rPr lang="en-US" sz="6400" dirty="0" smtClean="0"/>
              <a:t>Afternoon</a:t>
            </a:r>
          </a:p>
          <a:p>
            <a:pPr lvl="1"/>
            <a:r>
              <a:rPr lang="en-US" sz="5600" dirty="0"/>
              <a:t> </a:t>
            </a:r>
            <a:r>
              <a:rPr lang="en-US" sz="5600" dirty="0" smtClean="0"/>
              <a:t>JAXA(13:30) – GCOM-W1-AMSR2 (2012 – 2017), </a:t>
            </a:r>
            <a:r>
              <a:rPr lang="en-US" sz="5600" dirty="0" smtClean="0">
                <a:solidFill>
                  <a:srgbClr val="FF0000"/>
                </a:solidFill>
              </a:rPr>
              <a:t>GCOM-W2(2016-2021), GCOM-W3(2020-2025).</a:t>
            </a:r>
          </a:p>
          <a:p>
            <a:pPr lvl="1"/>
            <a:r>
              <a:rPr lang="en-US" sz="5600" dirty="0" smtClean="0"/>
              <a:t>CMA (14</a:t>
            </a:r>
            <a:r>
              <a:rPr lang="en-US" sz="5600" dirty="0" smtClean="0">
                <a:sym typeface="Wingdings"/>
              </a:rPr>
              <a:t>:00) - </a:t>
            </a:r>
            <a:r>
              <a:rPr lang="en-US" sz="5600" dirty="0" smtClean="0"/>
              <a:t> FY3D (2015), FY3F (2020)</a:t>
            </a:r>
          </a:p>
          <a:p>
            <a:pPr lvl="1"/>
            <a:r>
              <a:rPr lang="en-US" sz="5600" dirty="0" smtClean="0"/>
              <a:t>Russia (15:30) – Meteor-M N2-1 (2015-2020), N2-3 (2019-2024), N2-5 (2021-2026) </a:t>
            </a:r>
            <a:r>
              <a:rPr lang="en-US" sz="5600" dirty="0" smtClean="0">
                <a:solidFill>
                  <a:srgbClr val="008000"/>
                </a:solidFill>
              </a:rPr>
              <a:t>INCLUDES temperature and water vapor sounding channels</a:t>
            </a:r>
          </a:p>
          <a:p>
            <a:pPr lvl="1"/>
            <a:endParaRPr lang="en-US" sz="2000" dirty="0" smtClean="0"/>
          </a:p>
          <a:p>
            <a:pPr lvl="1"/>
            <a:endParaRPr lang="en-US" sz="2000" dirty="0" smtClean="0">
              <a:solidFill>
                <a:srgbClr val="FF0000"/>
              </a:solidFill>
            </a:endParaRPr>
          </a:p>
          <a:p>
            <a:pPr marL="0" indent="0">
              <a:buNone/>
            </a:pPr>
            <a:endParaRPr lang="en-US" sz="2400" dirty="0" smtClean="0">
              <a:solidFill>
                <a:srgbClr val="FF0000"/>
              </a:solidFill>
            </a:endParaRPr>
          </a:p>
          <a:p>
            <a:pPr marL="914400" lvl="1" indent="-457200"/>
            <a:endParaRPr lang="en-US" dirty="0" smtClean="0"/>
          </a:p>
        </p:txBody>
      </p:sp>
    </p:spTree>
    <p:extLst>
      <p:ext uri="{BB962C8B-B14F-4D97-AF65-F5344CB8AC3E}">
        <p14:creationId xmlns:p14="http://schemas.microsoft.com/office/powerpoint/2010/main" val="3837117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MWI -Research</a:t>
            </a:r>
            <a:endParaRPr lang="en-US" dirty="0"/>
          </a:p>
        </p:txBody>
      </p:sp>
      <p:sp>
        <p:nvSpPr>
          <p:cNvPr id="3" name="Content Placeholder 2"/>
          <p:cNvSpPr>
            <a:spLocks noGrp="1"/>
          </p:cNvSpPr>
          <p:nvPr>
            <p:ph idx="1"/>
          </p:nvPr>
        </p:nvSpPr>
        <p:spPr>
          <a:xfrm>
            <a:off x="180109" y="1600200"/>
            <a:ext cx="8005618" cy="4525963"/>
          </a:xfrm>
        </p:spPr>
        <p:txBody>
          <a:bodyPr/>
          <a:lstStyle/>
          <a:p>
            <a:r>
              <a:rPr lang="en-US" dirty="0" smtClean="0"/>
              <a:t>GPM - Imager and Radar : 2014 to 2020+</a:t>
            </a:r>
          </a:p>
        </p:txBody>
      </p:sp>
      <p:pic>
        <p:nvPicPr>
          <p:cNvPr id="4" name="Picture 3"/>
          <p:cNvPicPr>
            <a:picLocks noChangeAspect="1"/>
          </p:cNvPicPr>
          <p:nvPr/>
        </p:nvPicPr>
        <p:blipFill>
          <a:blip r:embed="rId2"/>
          <a:stretch>
            <a:fillRect/>
          </a:stretch>
        </p:blipFill>
        <p:spPr>
          <a:xfrm>
            <a:off x="457200" y="2930094"/>
            <a:ext cx="3790010" cy="19053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95273" y="2722276"/>
            <a:ext cx="4030404" cy="3236134"/>
          </a:xfrm>
          <a:prstGeom prst="rect">
            <a:avLst/>
          </a:prstGeom>
        </p:spPr>
      </p:pic>
      <p:sp>
        <p:nvSpPr>
          <p:cNvPr id="6" name="TextBox 5"/>
          <p:cNvSpPr txBox="1"/>
          <p:nvPr/>
        </p:nvSpPr>
        <p:spPr>
          <a:xfrm>
            <a:off x="143292" y="6126163"/>
            <a:ext cx="8782385" cy="369332"/>
          </a:xfrm>
          <a:prstGeom prst="rect">
            <a:avLst/>
          </a:prstGeom>
          <a:noFill/>
        </p:spPr>
        <p:txBody>
          <a:bodyPr wrap="none" rtlCol="0">
            <a:spAutoFit/>
          </a:bodyPr>
          <a:lstStyle/>
          <a:p>
            <a:r>
              <a:rPr lang="en-US" dirty="0" smtClean="0"/>
              <a:t>Soil moisture missions:  SMAP and SMOS  (SMOS includes salinity) exploiting 1.4 </a:t>
            </a:r>
            <a:r>
              <a:rPr lang="en-US" dirty="0" err="1" smtClean="0"/>
              <a:t>Ghz</a:t>
            </a:r>
            <a:r>
              <a:rPr lang="en-US" dirty="0" smtClean="0"/>
              <a:t> L-band</a:t>
            </a:r>
            <a:endParaRPr lang="en-US" dirty="0"/>
          </a:p>
        </p:txBody>
      </p:sp>
    </p:spTree>
    <p:extLst>
      <p:ext uri="{BB962C8B-B14F-4D97-AF65-F5344CB8AC3E}">
        <p14:creationId xmlns:p14="http://schemas.microsoft.com/office/powerpoint/2010/main" val="3767122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715638"/>
            <a:ext cx="8636000" cy="5588000"/>
          </a:xfrm>
          <a:prstGeom prst="rect">
            <a:avLst/>
          </a:prstGeom>
        </p:spPr>
      </p:pic>
      <p:sp>
        <p:nvSpPr>
          <p:cNvPr id="3" name="TextBox 2"/>
          <p:cNvSpPr txBox="1"/>
          <p:nvPr/>
        </p:nvSpPr>
        <p:spPr>
          <a:xfrm>
            <a:off x="6516380" y="6391417"/>
            <a:ext cx="1190049" cy="369332"/>
          </a:xfrm>
          <a:prstGeom prst="rect">
            <a:avLst/>
          </a:prstGeom>
          <a:noFill/>
        </p:spPr>
        <p:txBody>
          <a:bodyPr wrap="none" rtlCol="0">
            <a:spAutoFit/>
          </a:bodyPr>
          <a:lstStyle/>
          <a:p>
            <a:r>
              <a:rPr lang="en-US" dirty="0" smtClean="0"/>
              <a:t>From JAXA</a:t>
            </a:r>
            <a:endParaRPr lang="en-US" dirty="0"/>
          </a:p>
        </p:txBody>
      </p:sp>
    </p:spTree>
    <p:extLst>
      <p:ext uri="{BB962C8B-B14F-4D97-AF65-F5344CB8AC3E}">
        <p14:creationId xmlns:p14="http://schemas.microsoft.com/office/powerpoint/2010/main" val="775225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MWI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8744550"/>
              </p:ext>
            </p:extLst>
          </p:nvPr>
        </p:nvGraphicFramePr>
        <p:xfrm>
          <a:off x="542634" y="1985818"/>
          <a:ext cx="7179071" cy="4084319"/>
        </p:xfrm>
        <a:graphic>
          <a:graphicData uri="http://schemas.openxmlformats.org/drawingml/2006/table">
            <a:tbl>
              <a:tblPr firstRow="1" bandRow="1">
                <a:tableStyleId>{3C2FFA5D-87B4-456A-9821-1D502468CF0F}</a:tableStyleId>
              </a:tblPr>
              <a:tblGrid>
                <a:gridCol w="1413968"/>
                <a:gridCol w="577300"/>
                <a:gridCol w="557961"/>
                <a:gridCol w="651102"/>
                <a:gridCol w="595924"/>
                <a:gridCol w="646546"/>
                <a:gridCol w="704272"/>
                <a:gridCol w="611909"/>
                <a:gridCol w="533293"/>
                <a:gridCol w="886796"/>
              </a:tblGrid>
              <a:tr h="370840">
                <a:tc>
                  <a:txBody>
                    <a:bodyPr/>
                    <a:lstStyle/>
                    <a:p>
                      <a:r>
                        <a:rPr lang="en-US" dirty="0" smtClean="0"/>
                        <a:t>Satellite</a:t>
                      </a:r>
                      <a:endParaRPr lang="en-US" dirty="0"/>
                    </a:p>
                  </a:txBody>
                  <a:tcPr/>
                </a:tc>
                <a:tc>
                  <a:txBody>
                    <a:bodyPr/>
                    <a:lstStyle/>
                    <a:p>
                      <a:r>
                        <a:rPr lang="en-US" dirty="0" smtClean="0"/>
                        <a:t>6.9</a:t>
                      </a:r>
                      <a:endParaRPr lang="en-US" dirty="0"/>
                    </a:p>
                  </a:txBody>
                  <a:tcPr/>
                </a:tc>
                <a:tc>
                  <a:txBody>
                    <a:bodyPr/>
                    <a:lstStyle/>
                    <a:p>
                      <a:r>
                        <a:rPr lang="en-US" dirty="0" smtClean="0"/>
                        <a:t>7.3</a:t>
                      </a:r>
                      <a:endParaRPr lang="en-US" dirty="0"/>
                    </a:p>
                  </a:txBody>
                  <a:tcPr/>
                </a:tc>
                <a:tc>
                  <a:txBody>
                    <a:bodyPr/>
                    <a:lstStyle/>
                    <a:p>
                      <a:r>
                        <a:rPr lang="en-US" dirty="0" smtClean="0"/>
                        <a:t>10.6</a:t>
                      </a:r>
                      <a:endParaRPr lang="en-US" dirty="0"/>
                    </a:p>
                  </a:txBody>
                  <a:tcPr/>
                </a:tc>
                <a:tc>
                  <a:txBody>
                    <a:bodyPr/>
                    <a:lstStyle/>
                    <a:p>
                      <a:r>
                        <a:rPr lang="en-US" dirty="0" smtClean="0"/>
                        <a:t>18.7</a:t>
                      </a:r>
                      <a:endParaRPr lang="en-US" dirty="0"/>
                    </a:p>
                  </a:txBody>
                  <a:tcPr/>
                </a:tc>
                <a:tc>
                  <a:txBody>
                    <a:bodyPr/>
                    <a:lstStyle/>
                    <a:p>
                      <a:r>
                        <a:rPr lang="en-US" dirty="0" smtClean="0"/>
                        <a:t>23.8</a:t>
                      </a:r>
                      <a:endParaRPr lang="en-US" dirty="0"/>
                    </a:p>
                  </a:txBody>
                  <a:tcPr/>
                </a:tc>
                <a:tc>
                  <a:txBody>
                    <a:bodyPr/>
                    <a:lstStyle/>
                    <a:p>
                      <a:r>
                        <a:rPr lang="en-US" dirty="0" smtClean="0"/>
                        <a:t>31.4</a:t>
                      </a:r>
                      <a:endParaRPr lang="en-US" dirty="0"/>
                    </a:p>
                  </a:txBody>
                  <a:tcPr/>
                </a:tc>
                <a:tc>
                  <a:txBody>
                    <a:bodyPr/>
                    <a:lstStyle/>
                    <a:p>
                      <a:r>
                        <a:rPr lang="en-US" dirty="0" smtClean="0"/>
                        <a:t>36.5</a:t>
                      </a:r>
                      <a:endParaRPr lang="en-US" dirty="0"/>
                    </a:p>
                  </a:txBody>
                  <a:tcPr/>
                </a:tc>
                <a:tc>
                  <a:txBody>
                    <a:bodyPr/>
                    <a:lstStyle/>
                    <a:p>
                      <a:r>
                        <a:rPr lang="en-US" dirty="0" smtClean="0"/>
                        <a:t>89</a:t>
                      </a:r>
                      <a:endParaRPr lang="en-US" dirty="0"/>
                    </a:p>
                  </a:txBody>
                  <a:tcPr/>
                </a:tc>
                <a:tc>
                  <a:txBody>
                    <a:bodyPr/>
                    <a:lstStyle/>
                    <a:p>
                      <a:endParaRPr lang="en-US" dirty="0"/>
                    </a:p>
                  </a:txBody>
                  <a:tcPr/>
                </a:tc>
              </a:tr>
              <a:tr h="370840">
                <a:tc>
                  <a:txBody>
                    <a:bodyPr/>
                    <a:lstStyle/>
                    <a:p>
                      <a:r>
                        <a:rPr lang="en-US" sz="1400" dirty="0" smtClean="0"/>
                        <a:t>GCOM-W1-W3/AMSR2</a:t>
                      </a:r>
                      <a:endParaRPr lang="en-US" sz="1400"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FY3</a:t>
                      </a:r>
                      <a:r>
                        <a:rPr lang="en-US" baseline="0" dirty="0" smtClean="0"/>
                        <a:t> /</a:t>
                      </a:r>
                      <a:r>
                        <a:rPr lang="en-US" dirty="0" smtClean="0"/>
                        <a:t> MWRI</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SSMIS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 </a:t>
                      </a:r>
                      <a:r>
                        <a:rPr lang="en-US" sz="1100" dirty="0" smtClean="0"/>
                        <a:t>(19.35)</a:t>
                      </a:r>
                      <a:endParaRPr lang="en-US" sz="1100"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r>
                        <a:rPr lang="en-US" baseline="0" dirty="0" smtClean="0"/>
                        <a:t> </a:t>
                      </a:r>
                      <a:r>
                        <a:rPr lang="en-US" sz="900" baseline="0" dirty="0" smtClean="0"/>
                        <a:t>(91.66)</a:t>
                      </a:r>
                      <a:endParaRPr lang="en-US" sz="900" dirty="0"/>
                    </a:p>
                  </a:txBody>
                  <a:tcPr/>
                </a:tc>
                <a:tc>
                  <a:txBody>
                    <a:bodyPr/>
                    <a:lstStyle/>
                    <a:p>
                      <a:endParaRPr lang="en-US" dirty="0"/>
                    </a:p>
                  </a:txBody>
                  <a:tcPr/>
                </a:tc>
              </a:tr>
              <a:tr h="370840">
                <a:tc>
                  <a:txBody>
                    <a:bodyPr/>
                    <a:lstStyle/>
                    <a:p>
                      <a:r>
                        <a:rPr lang="en-US" dirty="0" smtClean="0"/>
                        <a:t>Metop-SG-B1-B3/MWI</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Meteor-M </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GPM imager*</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HY-2A-2D</a:t>
                      </a:r>
                      <a:r>
                        <a:rPr lang="en-US" baseline="0" dirty="0" smtClean="0"/>
                        <a:t> MWI</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1304637" y="6165272"/>
            <a:ext cx="3669469" cy="369332"/>
          </a:xfrm>
          <a:prstGeom prst="rect">
            <a:avLst/>
          </a:prstGeom>
          <a:noFill/>
        </p:spPr>
        <p:txBody>
          <a:bodyPr wrap="none" rtlCol="0">
            <a:spAutoFit/>
          </a:bodyPr>
          <a:lstStyle/>
          <a:p>
            <a:r>
              <a:rPr lang="en-US" dirty="0" smtClean="0"/>
              <a:t>* Also 166, 183,31+-3, and 183.31+-7</a:t>
            </a:r>
            <a:endParaRPr lang="en-US" dirty="0"/>
          </a:p>
        </p:txBody>
      </p:sp>
    </p:spTree>
    <p:extLst>
      <p:ext uri="{BB962C8B-B14F-4D97-AF65-F5344CB8AC3E}">
        <p14:creationId xmlns:p14="http://schemas.microsoft.com/office/powerpoint/2010/main" val="1609943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4-09-01 00.09.3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69900"/>
            <a:ext cx="9144000" cy="5899807"/>
          </a:xfrm>
          <a:prstGeom prst="rect">
            <a:avLst/>
          </a:prstGeom>
        </p:spPr>
      </p:pic>
    </p:spTree>
    <p:extLst>
      <p:ext uri="{BB962C8B-B14F-4D97-AF65-F5344CB8AC3E}">
        <p14:creationId xmlns:p14="http://schemas.microsoft.com/office/powerpoint/2010/main" val="3451431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Visible and Infrared Surface Imaging (VISI) (polar satellites)</a:t>
            </a:r>
          </a:p>
        </p:txBody>
      </p:sp>
      <p:sp>
        <p:nvSpPr>
          <p:cNvPr id="3" name="Content Placeholder 2"/>
          <p:cNvSpPr>
            <a:spLocks noGrp="1"/>
          </p:cNvSpPr>
          <p:nvPr>
            <p:ph idx="1"/>
          </p:nvPr>
        </p:nvSpPr>
        <p:spPr>
          <a:xfrm>
            <a:off x="457200" y="1864272"/>
            <a:ext cx="8594436" cy="4525963"/>
          </a:xfrm>
        </p:spPr>
        <p:txBody>
          <a:bodyPr>
            <a:normAutofit fontScale="85000" lnSpcReduction="20000"/>
          </a:bodyPr>
          <a:lstStyle/>
          <a:p>
            <a:r>
              <a:rPr lang="en-US" sz="2400" dirty="0" smtClean="0"/>
              <a:t>Early morning</a:t>
            </a:r>
          </a:p>
          <a:p>
            <a:pPr lvl="1"/>
            <a:r>
              <a:rPr lang="en-US" sz="2400" dirty="0" smtClean="0"/>
              <a:t>CMA /(MERSI)(6:00) – FY3E(2018-2023), -FY3G (2022-2027)</a:t>
            </a:r>
          </a:p>
          <a:p>
            <a:pPr marL="400050"/>
            <a:r>
              <a:rPr lang="en-US" sz="2400" dirty="0" smtClean="0"/>
              <a:t>Mid morning</a:t>
            </a:r>
          </a:p>
          <a:p>
            <a:pPr lvl="1"/>
            <a:r>
              <a:rPr lang="en-US" sz="2000" dirty="0" smtClean="0">
                <a:solidFill>
                  <a:srgbClr val="000000"/>
                </a:solidFill>
              </a:rPr>
              <a:t>EUMETSAT(AVHRR / SG- METIMAGE) (9:30) – Metop-B(2012-2018), -C (2018-2024), -Metop-SG-A1  (2021-2028) , A2(2028-2035), A3(2035-2042)</a:t>
            </a:r>
          </a:p>
          <a:p>
            <a:pPr lvl="1"/>
            <a:r>
              <a:rPr lang="en-US" sz="2000" dirty="0" smtClean="0">
                <a:solidFill>
                  <a:srgbClr val="000000"/>
                </a:solidFill>
              </a:rPr>
              <a:t>Russia (MSU-MR) (9:30) – Meteor-M N2 (2014-2019), N2-2 (2016-2021), N2-4 (2020-2025)   - similar to AVHRR</a:t>
            </a:r>
          </a:p>
          <a:p>
            <a:pPr lvl="1"/>
            <a:r>
              <a:rPr lang="en-US" sz="2000" dirty="0" smtClean="0">
                <a:solidFill>
                  <a:srgbClr val="000000"/>
                </a:solidFill>
              </a:rPr>
              <a:t>CMA (MERSI) (10</a:t>
            </a:r>
            <a:r>
              <a:rPr lang="en-US" sz="2000" dirty="0" smtClean="0">
                <a:solidFill>
                  <a:srgbClr val="000000"/>
                </a:solidFill>
                <a:sym typeface="Wingdings"/>
              </a:rPr>
              <a:t>:00) – FY3C (2013-2018)</a:t>
            </a:r>
            <a:endParaRPr lang="en-US" sz="2000" dirty="0" smtClean="0">
              <a:solidFill>
                <a:srgbClr val="000000"/>
              </a:solidFill>
            </a:endParaRPr>
          </a:p>
          <a:p>
            <a:pPr lvl="1"/>
            <a:endParaRPr lang="en-US" sz="2000" dirty="0" smtClean="0">
              <a:solidFill>
                <a:srgbClr val="008000"/>
              </a:solidFill>
            </a:endParaRPr>
          </a:p>
          <a:p>
            <a:r>
              <a:rPr lang="en-US" sz="2400" dirty="0" smtClean="0"/>
              <a:t>Afternoon</a:t>
            </a:r>
          </a:p>
          <a:p>
            <a:pPr lvl="1"/>
            <a:r>
              <a:rPr lang="en-US" sz="2000" dirty="0" smtClean="0"/>
              <a:t>NOAA (VIIRS) (13:30) – SNPP (2011), JPSS-1 (2017), JPSS-2  (2022)  </a:t>
            </a:r>
          </a:p>
          <a:p>
            <a:pPr lvl="1"/>
            <a:r>
              <a:rPr lang="en-US" sz="2000" dirty="0" smtClean="0"/>
              <a:t>CMA (MERSI) (14</a:t>
            </a:r>
            <a:r>
              <a:rPr lang="en-US" sz="2000" dirty="0" smtClean="0">
                <a:sym typeface="Wingdings"/>
              </a:rPr>
              <a:t>:00) - </a:t>
            </a:r>
            <a:r>
              <a:rPr lang="en-US" sz="2000" dirty="0" smtClean="0"/>
              <a:t> FY3D (2015), FY3F (2020)</a:t>
            </a:r>
          </a:p>
          <a:p>
            <a:pPr lvl="1"/>
            <a:r>
              <a:rPr lang="en-US" sz="2000" dirty="0" smtClean="0"/>
              <a:t>Russia (MSU-MR) (15:30) – Meteor-M N2-1 (2015-2020), N2-3 (2019-2024), N2-5 (2021-2026)</a:t>
            </a:r>
          </a:p>
          <a:p>
            <a:pPr lvl="1"/>
            <a:endParaRPr lang="en-US" sz="2000" dirty="0" smtClean="0">
              <a:solidFill>
                <a:srgbClr val="FF0000"/>
              </a:solidFill>
            </a:endParaRPr>
          </a:p>
          <a:p>
            <a:pPr marL="0" indent="0">
              <a:buNone/>
            </a:pPr>
            <a:endParaRPr lang="en-US" sz="2400" dirty="0" smtClean="0">
              <a:solidFill>
                <a:srgbClr val="FF0000"/>
              </a:solidFill>
            </a:endParaRPr>
          </a:p>
          <a:p>
            <a:pPr marL="914400" lvl="1" indent="-457200"/>
            <a:endParaRPr lang="en-US" dirty="0" smtClean="0"/>
          </a:p>
        </p:txBody>
      </p:sp>
    </p:spTree>
    <p:extLst>
      <p:ext uri="{BB962C8B-B14F-4D97-AF65-F5344CB8AC3E}">
        <p14:creationId xmlns:p14="http://schemas.microsoft.com/office/powerpoint/2010/main" val="2246516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satellite data</a:t>
            </a:r>
            <a:endParaRPr lang="en-US" dirty="0"/>
          </a:p>
        </p:txBody>
      </p:sp>
      <p:sp>
        <p:nvSpPr>
          <p:cNvPr id="3" name="Content Placeholder 2"/>
          <p:cNvSpPr>
            <a:spLocks noGrp="1"/>
          </p:cNvSpPr>
          <p:nvPr>
            <p:ph idx="1"/>
          </p:nvPr>
        </p:nvSpPr>
        <p:spPr/>
        <p:txBody>
          <a:bodyPr/>
          <a:lstStyle/>
          <a:p>
            <a:r>
              <a:rPr lang="en-US" dirty="0" err="1" smtClean="0"/>
              <a:t>Lidar</a:t>
            </a:r>
            <a:r>
              <a:rPr lang="en-US" dirty="0" smtClean="0"/>
              <a:t> (winds, aerosols, clouds)</a:t>
            </a:r>
          </a:p>
          <a:p>
            <a:r>
              <a:rPr lang="en-US" dirty="0" smtClean="0"/>
              <a:t>Salinity /Soil Moisture</a:t>
            </a:r>
          </a:p>
          <a:p>
            <a:r>
              <a:rPr lang="en-US" dirty="0" smtClean="0"/>
              <a:t>Lightning mappers</a:t>
            </a:r>
          </a:p>
          <a:p>
            <a:r>
              <a:rPr lang="en-US" dirty="0" smtClean="0"/>
              <a:t>Ocean Color </a:t>
            </a:r>
          </a:p>
          <a:p>
            <a:r>
              <a:rPr lang="en-US" dirty="0" smtClean="0"/>
              <a:t>Atmospheric composition.</a:t>
            </a:r>
          </a:p>
          <a:p>
            <a:r>
              <a:rPr lang="en-US" dirty="0" smtClean="0"/>
              <a:t>Altimetry</a:t>
            </a:r>
          </a:p>
          <a:p>
            <a:endParaRPr lang="en-US" dirty="0"/>
          </a:p>
        </p:txBody>
      </p:sp>
    </p:spTree>
    <p:extLst>
      <p:ext uri="{BB962C8B-B14F-4D97-AF65-F5344CB8AC3E}">
        <p14:creationId xmlns:p14="http://schemas.microsoft.com/office/powerpoint/2010/main" val="3205933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055" y="295833"/>
            <a:ext cx="8361306" cy="1143000"/>
          </a:xfrm>
        </p:spPr>
        <p:txBody>
          <a:bodyPr>
            <a:noAutofit/>
          </a:bodyPr>
          <a:lstStyle/>
          <a:p>
            <a:pPr algn="ctr"/>
            <a:r>
              <a:rPr lang="en-US" sz="1100" b="1" dirty="0"/>
              <a:t>The Impact of </a:t>
            </a:r>
            <a:r>
              <a:rPr lang="en-US" sz="1100" b="1" dirty="0" err="1"/>
              <a:t>MetOp</a:t>
            </a:r>
            <a:r>
              <a:rPr lang="en-US" sz="1100" b="1" dirty="0"/>
              <a:t> and Other Satellite Data within the Met Office Global NWP System Using an </a:t>
            </a:r>
            <a:r>
              <a:rPr lang="en-US" sz="1100" b="1" dirty="0" err="1"/>
              <a:t>Adjoint</a:t>
            </a:r>
            <a:r>
              <a:rPr lang="en-US" sz="1100" b="1" dirty="0"/>
              <a:t>-Based Sensitivity Method </a:t>
            </a:r>
            <a:r>
              <a:rPr lang="en-US" sz="1100" b="1" dirty="0" smtClean="0"/>
              <a:t/>
            </a:r>
            <a:br>
              <a:rPr lang="en-US" sz="1100" b="1" dirty="0" smtClean="0"/>
            </a:br>
            <a:r>
              <a:rPr lang="en-US" sz="1100" b="1" dirty="0"/>
              <a:t>SANGWON JOO </a:t>
            </a:r>
            <a:r>
              <a:rPr lang="en-US" sz="1100" b="1" dirty="0" smtClean="0"/>
              <a:t/>
            </a:r>
            <a:br>
              <a:rPr lang="en-US" sz="1100" b="1" dirty="0" smtClean="0"/>
            </a:br>
            <a:r>
              <a:rPr lang="en-US" sz="1100" b="1" dirty="0"/>
              <a:t>Korea Meteorological Administration, Seoul, South Korea </a:t>
            </a:r>
            <a:r>
              <a:rPr lang="en-US" sz="1100" b="1" dirty="0" smtClean="0"/>
              <a:t/>
            </a:r>
            <a:br>
              <a:rPr lang="en-US" sz="1100" b="1" dirty="0" smtClean="0"/>
            </a:br>
            <a:r>
              <a:rPr lang="en-US" sz="1100" b="1" dirty="0"/>
              <a:t>JOHN EYRE AND RICHARD MARRIOTT </a:t>
            </a:r>
            <a:r>
              <a:rPr lang="en-US" sz="1100" b="1" dirty="0" smtClean="0"/>
              <a:t/>
            </a:r>
            <a:br>
              <a:rPr lang="en-US" sz="1100" b="1" dirty="0" smtClean="0"/>
            </a:br>
            <a:r>
              <a:rPr lang="en-US" sz="1100" b="1" dirty="0" smtClean="0"/>
              <a:t>  2013</a:t>
            </a:r>
            <a:endParaRPr lang="en-US" sz="1100" b="1" dirty="0"/>
          </a:p>
        </p:txBody>
      </p:sp>
      <p:pic>
        <p:nvPicPr>
          <p:cNvPr id="6" name="Picture 5" descr="Screenshot 2014-08-31 16.48.2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52600"/>
            <a:ext cx="9144000" cy="3337765"/>
          </a:xfrm>
          <a:prstGeom prst="rect">
            <a:avLst/>
          </a:prstGeom>
        </p:spPr>
      </p:pic>
      <p:sp>
        <p:nvSpPr>
          <p:cNvPr id="7" name="TextBox 6"/>
          <p:cNvSpPr txBox="1"/>
          <p:nvPr/>
        </p:nvSpPr>
        <p:spPr>
          <a:xfrm>
            <a:off x="457200" y="5268485"/>
            <a:ext cx="8356374" cy="954107"/>
          </a:xfrm>
          <a:prstGeom prst="rect">
            <a:avLst/>
          </a:prstGeom>
          <a:noFill/>
        </p:spPr>
        <p:txBody>
          <a:bodyPr wrap="none" rtlCol="0">
            <a:spAutoFit/>
          </a:bodyPr>
          <a:lstStyle/>
          <a:p>
            <a:r>
              <a:rPr lang="en-US" sz="1400" dirty="0" smtClean="0"/>
              <a:t>“Note </a:t>
            </a:r>
            <a:r>
              <a:rPr lang="en-US" sz="1400" dirty="0"/>
              <a:t>that several other satellite data types are also used to initialize other NWP variables—sea </a:t>
            </a:r>
            <a:r>
              <a:rPr lang="en-US" sz="1400" dirty="0" smtClean="0"/>
              <a:t>surface</a:t>
            </a:r>
          </a:p>
          <a:p>
            <a:r>
              <a:rPr lang="en-US" sz="1400" dirty="0" smtClean="0"/>
              <a:t> temperature</a:t>
            </a:r>
            <a:r>
              <a:rPr lang="en-US" sz="1400" dirty="0"/>
              <a:t>, sea ice, snow cover, and soil moisture—but not as part of the 4DVAR process</a:t>
            </a:r>
            <a:r>
              <a:rPr lang="en-US" sz="1400" dirty="0" smtClean="0"/>
              <a:t>.</a:t>
            </a:r>
          </a:p>
          <a:p>
            <a:r>
              <a:rPr lang="en-US" sz="1400" dirty="0" smtClean="0"/>
              <a:t> </a:t>
            </a:r>
            <a:r>
              <a:rPr lang="en-US" sz="1400" dirty="0"/>
              <a:t>Consequently, the impact of observations important for their analysis will not be measured by the FSO </a:t>
            </a:r>
            <a:r>
              <a:rPr lang="en-US" sz="1400" dirty="0" smtClean="0"/>
              <a:t>method” </a:t>
            </a:r>
          </a:p>
          <a:p>
            <a:endParaRPr lang="en-US" sz="1400" dirty="0"/>
          </a:p>
        </p:txBody>
      </p:sp>
    </p:spTree>
    <p:extLst>
      <p:ext uri="{BB962C8B-B14F-4D97-AF65-F5344CB8AC3E}">
        <p14:creationId xmlns:p14="http://schemas.microsoft.com/office/powerpoint/2010/main" val="77730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14-09-10 12.32.57.png"/>
          <p:cNvPicPr>
            <a:picLocks noGrp="1" noChangeAspect="1"/>
          </p:cNvPicPr>
          <p:nvPr>
            <p:ph idx="1"/>
          </p:nvPr>
        </p:nvPicPr>
        <p:blipFill>
          <a:blip r:embed="rId2">
            <a:extLst>
              <a:ext uri="{28A0092B-C50C-407E-A947-70E740481C1C}">
                <a14:useLocalDpi xmlns:a14="http://schemas.microsoft.com/office/drawing/2010/main" val="0"/>
              </a:ext>
            </a:extLst>
          </a:blip>
          <a:srcRect t="-8109" b="-8109"/>
          <a:stretch>
            <a:fillRect/>
          </a:stretch>
        </p:blipFill>
        <p:spPr>
          <a:xfrm>
            <a:off x="520010" y="-166632"/>
            <a:ext cx="7583488" cy="4007224"/>
          </a:xfrm>
        </p:spPr>
      </p:pic>
      <p:pic>
        <p:nvPicPr>
          <p:cNvPr id="5" name="Picture 4" descr="Screenshot 2014-09-10 12.3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0587"/>
            <a:ext cx="9144000" cy="2642195"/>
          </a:xfrm>
          <a:prstGeom prst="rect">
            <a:avLst/>
          </a:prstGeom>
        </p:spPr>
      </p:pic>
      <p:pic>
        <p:nvPicPr>
          <p:cNvPr id="6" name="Picture 5" descr="Screenshot 2014-09-10 12.33.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500"/>
            <a:ext cx="9144000" cy="3443754"/>
          </a:xfrm>
          <a:prstGeom prst="rect">
            <a:avLst/>
          </a:prstGeom>
        </p:spPr>
      </p:pic>
    </p:spTree>
    <p:extLst>
      <p:ext uri="{BB962C8B-B14F-4D97-AF65-F5344CB8AC3E}">
        <p14:creationId xmlns:p14="http://schemas.microsoft.com/office/powerpoint/2010/main" val="5828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9-01 00.53.5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0" y="0"/>
            <a:ext cx="6462656" cy="6858000"/>
          </a:xfrm>
          <a:prstGeom prst="rect">
            <a:avLst/>
          </a:prstGeom>
        </p:spPr>
      </p:pic>
    </p:spTree>
    <p:extLst>
      <p:ext uri="{BB962C8B-B14F-4D97-AF65-F5344CB8AC3E}">
        <p14:creationId xmlns:p14="http://schemas.microsoft.com/office/powerpoint/2010/main" val="3271036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aschbacher.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500"/>
            <a:ext cx="9144000" cy="6461615"/>
          </a:xfrm>
          <a:prstGeom prst="rect">
            <a:avLst/>
          </a:prstGeom>
        </p:spPr>
      </p:pic>
      <p:sp>
        <p:nvSpPr>
          <p:cNvPr id="3" name="Rectangle 2"/>
          <p:cNvSpPr/>
          <p:nvPr/>
        </p:nvSpPr>
        <p:spPr>
          <a:xfrm>
            <a:off x="7455851" y="2771875"/>
            <a:ext cx="1283608" cy="1338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496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79463" y="1824075"/>
            <a:ext cx="7583488" cy="4488491"/>
          </a:xfrm>
        </p:spPr>
        <p:txBody>
          <a:bodyPr>
            <a:normAutofit fontScale="92500"/>
          </a:bodyPr>
          <a:lstStyle/>
          <a:p>
            <a:r>
              <a:rPr lang="en-US" dirty="0" smtClean="0"/>
              <a:t>Hyperspectral IR and Microwave Soundings will be in very good shape. </a:t>
            </a:r>
          </a:p>
          <a:p>
            <a:pPr lvl="1"/>
            <a:r>
              <a:rPr lang="en-US" dirty="0" smtClean="0"/>
              <a:t>JPSS – two gaps from a failure policy  </a:t>
            </a:r>
          </a:p>
          <a:p>
            <a:pPr lvl="1"/>
            <a:r>
              <a:rPr lang="en-US" dirty="0" smtClean="0"/>
              <a:t>JPS (EUMETSAT and NOAA) provides long-term robustness in mid morning and early afternoon for decades.   </a:t>
            </a:r>
          </a:p>
          <a:p>
            <a:pPr lvl="1"/>
            <a:r>
              <a:rPr lang="en-US" dirty="0" smtClean="0"/>
              <a:t>Important CMA contribution in early morning orbit.</a:t>
            </a:r>
          </a:p>
          <a:p>
            <a:pPr lvl="1"/>
            <a:r>
              <a:rPr lang="en-US" dirty="0" smtClean="0">
                <a:solidFill>
                  <a:srgbClr val="FF6600"/>
                </a:solidFill>
              </a:rPr>
              <a:t>Open access critical – use of GTS,  Improved Latency through expanded RARS effort.</a:t>
            </a:r>
          </a:p>
          <a:p>
            <a:pPr lvl="1"/>
            <a:r>
              <a:rPr lang="en-US" dirty="0" smtClean="0">
                <a:solidFill>
                  <a:srgbClr val="FF6600"/>
                </a:solidFill>
              </a:rPr>
              <a:t>Need NWP community to demonstrate impact,  GSICS to demonstrate instrument quality.</a:t>
            </a:r>
          </a:p>
          <a:p>
            <a:pPr lvl="1"/>
            <a:r>
              <a:rPr lang="en-US" dirty="0" smtClean="0">
                <a:solidFill>
                  <a:srgbClr val="FF6600"/>
                </a:solidFill>
              </a:rPr>
              <a:t>Hyperspectral IR on EUMETSAT and CMA Geostationary satellites</a:t>
            </a:r>
          </a:p>
          <a:p>
            <a:pPr lvl="1"/>
            <a:r>
              <a:rPr lang="en-US" dirty="0" smtClean="0">
                <a:solidFill>
                  <a:srgbClr val="FF6600"/>
                </a:solidFill>
              </a:rPr>
              <a:t>Need to key an eye on long-life rated satellites for sudden gap situation</a:t>
            </a:r>
          </a:p>
          <a:p>
            <a:endParaRPr lang="en-US" dirty="0">
              <a:solidFill>
                <a:srgbClr val="FF6600"/>
              </a:solidFill>
            </a:endParaRPr>
          </a:p>
        </p:txBody>
      </p:sp>
    </p:spTree>
    <p:extLst>
      <p:ext uri="{BB962C8B-B14F-4D97-AF65-F5344CB8AC3E}">
        <p14:creationId xmlns:p14="http://schemas.microsoft.com/office/powerpoint/2010/main" val="4018474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Atmospheric Motion Vectors (AMVs) in very good shape.</a:t>
            </a:r>
          </a:p>
          <a:p>
            <a:pPr lvl="1"/>
            <a:r>
              <a:rPr lang="en-US" dirty="0" smtClean="0"/>
              <a:t>Advanced geostationary imagers will be common (14+ channels)</a:t>
            </a:r>
          </a:p>
          <a:p>
            <a:pPr lvl="1"/>
            <a:r>
              <a:rPr lang="en-US" dirty="0" smtClean="0"/>
              <a:t>Geostationary sounders (EUMETSAT, CMA) will provide much improved AMVs – better vertical sampling.</a:t>
            </a:r>
          </a:p>
          <a:p>
            <a:pPr lvl="1"/>
            <a:r>
              <a:rPr lang="en-US" dirty="0" smtClean="0"/>
              <a:t>Important to advocate water vapor channel for NOAA VIIRS </a:t>
            </a:r>
          </a:p>
          <a:p>
            <a:endParaRPr lang="en-US" dirty="0">
              <a:solidFill>
                <a:srgbClr val="FF6600"/>
              </a:solidFill>
            </a:endParaRPr>
          </a:p>
        </p:txBody>
      </p:sp>
    </p:spTree>
    <p:extLst>
      <p:ext uri="{BB962C8B-B14F-4D97-AF65-F5344CB8AC3E}">
        <p14:creationId xmlns:p14="http://schemas.microsoft.com/office/powerpoint/2010/main" val="3149630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0" y="1925399"/>
            <a:ext cx="4363055" cy="4007224"/>
          </a:xfrm>
        </p:spPr>
        <p:txBody>
          <a:bodyPr>
            <a:normAutofit fontScale="92500" lnSpcReduction="10000"/>
          </a:bodyPr>
          <a:lstStyle/>
          <a:p>
            <a:r>
              <a:rPr lang="en-US" dirty="0" smtClean="0"/>
              <a:t>Scatterometers in poor shape</a:t>
            </a:r>
          </a:p>
          <a:p>
            <a:pPr lvl="1"/>
            <a:r>
              <a:rPr lang="en-US" dirty="0" smtClean="0"/>
              <a:t>EUMETSAT follow-on to ASCAT  (mid morning)</a:t>
            </a:r>
          </a:p>
          <a:p>
            <a:pPr lvl="1"/>
            <a:r>
              <a:rPr lang="en-US" dirty="0" smtClean="0"/>
              <a:t>HY2 series provides early morning – but no real-time access</a:t>
            </a:r>
          </a:p>
          <a:p>
            <a:pPr lvl="1"/>
            <a:r>
              <a:rPr lang="en-US" dirty="0" smtClean="0"/>
              <a:t>CMA planning for early morning Scatterometers</a:t>
            </a:r>
          </a:p>
          <a:p>
            <a:pPr lvl="1"/>
            <a:r>
              <a:rPr lang="en-US" dirty="0" err="1" smtClean="0"/>
              <a:t>OceanSat</a:t>
            </a:r>
            <a:r>
              <a:rPr lang="en-US" dirty="0" smtClean="0"/>
              <a:t> 2/3 in noon orbit</a:t>
            </a:r>
          </a:p>
          <a:p>
            <a:pPr lvl="1"/>
            <a:r>
              <a:rPr lang="en-US" dirty="0" smtClean="0"/>
              <a:t>Need coverage in mid afternoon orbit</a:t>
            </a:r>
          </a:p>
          <a:p>
            <a:pPr lvl="1"/>
            <a:r>
              <a:rPr lang="en-US" dirty="0" smtClean="0">
                <a:solidFill>
                  <a:srgbClr val="FF6600"/>
                </a:solidFill>
              </a:rPr>
              <a:t>Real-time access must be addressed</a:t>
            </a:r>
          </a:p>
          <a:p>
            <a:endParaRPr lang="en-US" dirty="0">
              <a:solidFill>
                <a:srgbClr val="FF6600"/>
              </a:solidFill>
            </a:endParaRPr>
          </a:p>
        </p:txBody>
      </p:sp>
      <p:pic>
        <p:nvPicPr>
          <p:cNvPr id="4" name="Picture 3" descr="Screenshot 2014-09-01 01.35.0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55711" y="2125146"/>
            <a:ext cx="4820570" cy="3520955"/>
          </a:xfrm>
          <a:prstGeom prst="rect">
            <a:avLst/>
          </a:prstGeom>
        </p:spPr>
      </p:pic>
    </p:spTree>
    <p:extLst>
      <p:ext uri="{BB962C8B-B14F-4D97-AF65-F5344CB8AC3E}">
        <p14:creationId xmlns:p14="http://schemas.microsoft.com/office/powerpoint/2010/main" val="11972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0" y="1925399"/>
            <a:ext cx="4363055" cy="4007224"/>
          </a:xfrm>
        </p:spPr>
        <p:txBody>
          <a:bodyPr>
            <a:normAutofit/>
          </a:bodyPr>
          <a:lstStyle/>
          <a:p>
            <a:r>
              <a:rPr lang="en-US" dirty="0" smtClean="0"/>
              <a:t>GPS RO in precarious shape</a:t>
            </a:r>
          </a:p>
          <a:p>
            <a:pPr lvl="1"/>
            <a:r>
              <a:rPr lang="en-US" dirty="0" smtClean="0">
                <a:solidFill>
                  <a:schemeClr val="accent1"/>
                </a:solidFill>
              </a:rPr>
              <a:t>But approval for COSMIC2 (6+6) would solve most issues</a:t>
            </a:r>
          </a:p>
          <a:p>
            <a:pPr lvl="1"/>
            <a:r>
              <a:rPr lang="en-US" dirty="0" smtClean="0"/>
              <a:t>16000 soundings </a:t>
            </a:r>
            <a:r>
              <a:rPr lang="en-US" dirty="0" smtClean="0">
                <a:solidFill>
                  <a:srgbClr val="103154"/>
                </a:solidFill>
              </a:rPr>
              <a:t>should</a:t>
            </a:r>
            <a:r>
              <a:rPr lang="en-US" dirty="0" smtClean="0">
                <a:solidFill>
                  <a:schemeClr val="accent1">
                    <a:lumMod val="75000"/>
                  </a:schemeClr>
                </a:solidFill>
              </a:rPr>
              <a:t> </a:t>
            </a:r>
            <a:r>
              <a:rPr lang="en-US" dirty="0" smtClean="0"/>
              <a:t>be achievable with COSMIC2</a:t>
            </a:r>
            <a:endParaRPr lang="en-US" dirty="0" smtClean="0">
              <a:solidFill>
                <a:schemeClr val="accent1">
                  <a:lumMod val="75000"/>
                </a:schemeClr>
              </a:solidFill>
            </a:endParaRPr>
          </a:p>
          <a:p>
            <a:pPr lvl="1"/>
            <a:r>
              <a:rPr lang="en-US" dirty="0" smtClean="0"/>
              <a:t>Need to demonstrate better impact in NWP models – use troposphere information</a:t>
            </a:r>
          </a:p>
          <a:p>
            <a:pPr lvl="1"/>
            <a:r>
              <a:rPr lang="en-US" dirty="0" smtClean="0"/>
              <a:t>Real-time access critical</a:t>
            </a:r>
          </a:p>
          <a:p>
            <a:endParaRPr lang="en-US" dirty="0">
              <a:solidFill>
                <a:srgbClr val="FF6600"/>
              </a:solidFill>
            </a:endParaRPr>
          </a:p>
        </p:txBody>
      </p:sp>
      <p:pic>
        <p:nvPicPr>
          <p:cNvPr id="6" name="Picture 5" descr="Screenshot 2014-09-01 11.45.4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63056" y="2186008"/>
            <a:ext cx="4257838" cy="3352181"/>
          </a:xfrm>
          <a:prstGeom prst="rect">
            <a:avLst/>
          </a:prstGeom>
        </p:spPr>
      </p:pic>
    </p:spTree>
    <p:extLst>
      <p:ext uri="{BB962C8B-B14F-4D97-AF65-F5344CB8AC3E}">
        <p14:creationId xmlns:p14="http://schemas.microsoft.com/office/powerpoint/2010/main" val="837454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MWI in poor shape.</a:t>
            </a:r>
          </a:p>
          <a:p>
            <a:pPr lvl="1"/>
            <a:r>
              <a:rPr lang="en-US" dirty="0" smtClean="0"/>
              <a:t>Mid morning orbit – EPS-SG 2020’s to 2040’s</a:t>
            </a:r>
          </a:p>
          <a:p>
            <a:pPr lvl="1"/>
            <a:r>
              <a:rPr lang="en-US" dirty="0" smtClean="0"/>
              <a:t>Uncertainty of follow-on to GCOM-W1 in afternoon orbit</a:t>
            </a:r>
          </a:p>
          <a:p>
            <a:pPr lvl="1"/>
            <a:r>
              <a:rPr lang="en-US" dirty="0" smtClean="0"/>
              <a:t>CMA in mid morning and early afternoon.</a:t>
            </a:r>
          </a:p>
          <a:p>
            <a:pPr lvl="1"/>
            <a:r>
              <a:rPr lang="en-US" dirty="0" smtClean="0"/>
              <a:t>Need to find out if  CMA will have MWI in early morning orbit</a:t>
            </a:r>
          </a:p>
          <a:p>
            <a:pPr lvl="1"/>
            <a:r>
              <a:rPr lang="en-US" dirty="0" smtClean="0"/>
              <a:t>Likely  US </a:t>
            </a:r>
            <a:r>
              <a:rPr lang="en-US" dirty="0" err="1" smtClean="0"/>
              <a:t>DoD</a:t>
            </a:r>
            <a:r>
              <a:rPr lang="en-US" dirty="0" smtClean="0"/>
              <a:t> in early morning orbit</a:t>
            </a:r>
          </a:p>
          <a:p>
            <a:pPr lvl="1"/>
            <a:r>
              <a:rPr lang="en-US" dirty="0" smtClean="0"/>
              <a:t>Russia in mid morning and early afternoon</a:t>
            </a:r>
          </a:p>
          <a:p>
            <a:pPr lvl="1"/>
            <a:r>
              <a:rPr lang="en-US" dirty="0" smtClean="0">
                <a:solidFill>
                  <a:srgbClr val="FF6600"/>
                </a:solidFill>
              </a:rPr>
              <a:t>But real-time access is important.</a:t>
            </a:r>
          </a:p>
          <a:p>
            <a:pPr lvl="1"/>
            <a:r>
              <a:rPr lang="en-US" dirty="0" smtClean="0">
                <a:solidFill>
                  <a:srgbClr val="FF6600"/>
                </a:solidFill>
              </a:rPr>
              <a:t>From current and  real-time perspective – important to get commitment from </a:t>
            </a:r>
            <a:r>
              <a:rPr lang="en-US" dirty="0" err="1" smtClean="0">
                <a:solidFill>
                  <a:srgbClr val="FF6600"/>
                </a:solidFill>
              </a:rPr>
              <a:t>DoD</a:t>
            </a:r>
            <a:r>
              <a:rPr lang="en-US" dirty="0" smtClean="0">
                <a:solidFill>
                  <a:srgbClr val="FF6600"/>
                </a:solidFill>
              </a:rPr>
              <a:t> follow-on and GCOM-W follow-on</a:t>
            </a:r>
          </a:p>
          <a:p>
            <a:pPr lvl="1"/>
            <a:endParaRPr lang="en-US" dirty="0" smtClean="0"/>
          </a:p>
          <a:p>
            <a:endParaRPr lang="en-US" dirty="0">
              <a:solidFill>
                <a:srgbClr val="FF6600"/>
              </a:solidFill>
            </a:endParaRPr>
          </a:p>
        </p:txBody>
      </p:sp>
    </p:spTree>
    <p:extLst>
      <p:ext uri="{BB962C8B-B14F-4D97-AF65-F5344CB8AC3E}">
        <p14:creationId xmlns:p14="http://schemas.microsoft.com/office/powerpoint/2010/main" val="3310424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Visible and Near Infrared Imager in very good shape.</a:t>
            </a:r>
          </a:p>
          <a:p>
            <a:pPr lvl="1"/>
            <a:r>
              <a:rPr lang="en-US" dirty="0" smtClean="0"/>
              <a:t>Advanced geostationary imagers will be common (14+ channels)</a:t>
            </a:r>
          </a:p>
          <a:p>
            <a:pPr lvl="1"/>
            <a:r>
              <a:rPr lang="en-US" dirty="0" smtClean="0"/>
              <a:t>Polar orbiters – EUMETSAT (</a:t>
            </a:r>
            <a:r>
              <a:rPr lang="en-US" dirty="0" err="1" smtClean="0"/>
              <a:t>MetImage</a:t>
            </a:r>
            <a:r>
              <a:rPr lang="en-US" dirty="0" smtClean="0"/>
              <a:t>) and JPSS (VIIRS)</a:t>
            </a:r>
          </a:p>
          <a:p>
            <a:pPr lvl="1"/>
            <a:r>
              <a:rPr lang="en-US" dirty="0" smtClean="0"/>
              <a:t>CMA in the early morning orbit, mid morning (short term), afternoon orbit.  </a:t>
            </a:r>
          </a:p>
          <a:p>
            <a:pPr lvl="2"/>
            <a:r>
              <a:rPr lang="en-US" dirty="0" smtClean="0"/>
              <a:t>Dose of orbital parameter analysis may help to achieve high refresh over the poles</a:t>
            </a:r>
          </a:p>
          <a:p>
            <a:pPr lvl="1"/>
            <a:r>
              <a:rPr lang="en-US" dirty="0" smtClean="0"/>
              <a:t>Russia – mid morning and early afternoon</a:t>
            </a:r>
          </a:p>
          <a:p>
            <a:pPr marL="0" indent="0">
              <a:buNone/>
            </a:pPr>
            <a:endParaRPr lang="en-US" dirty="0">
              <a:solidFill>
                <a:srgbClr val="FF6600"/>
              </a:solidFill>
            </a:endParaRPr>
          </a:p>
        </p:txBody>
      </p:sp>
    </p:spTree>
    <p:extLst>
      <p:ext uri="{BB962C8B-B14F-4D97-AF65-F5344CB8AC3E}">
        <p14:creationId xmlns:p14="http://schemas.microsoft.com/office/powerpoint/2010/main" val="2019034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 data access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Real-time data access to secured data is paramount</a:t>
            </a:r>
          </a:p>
          <a:p>
            <a:r>
              <a:rPr lang="en-US" dirty="0" smtClean="0"/>
              <a:t>Low latency is critical and needs to be achieved by at least two polar (Arctic and Antarctic) ground stations.  &lt; 60 </a:t>
            </a:r>
            <a:r>
              <a:rPr lang="en-US" dirty="0" err="1" smtClean="0"/>
              <a:t>mins</a:t>
            </a:r>
            <a:endParaRPr lang="en-US" dirty="0" smtClean="0"/>
          </a:p>
          <a:p>
            <a:r>
              <a:rPr lang="en-US" dirty="0" smtClean="0"/>
              <a:t>Direct readout via RARS via GTS </a:t>
            </a:r>
          </a:p>
          <a:p>
            <a:r>
              <a:rPr lang="en-US" dirty="0" smtClean="0"/>
              <a:t>Global data must be added to GTS by all space agencies.</a:t>
            </a:r>
          </a:p>
          <a:p>
            <a:pPr lvl="1"/>
            <a:r>
              <a:rPr lang="en-US" dirty="0" smtClean="0"/>
              <a:t>Critical for China to do this.</a:t>
            </a:r>
          </a:p>
          <a:p>
            <a:r>
              <a:rPr lang="en-US" dirty="0" smtClean="0"/>
              <a:t>TDRSS – satellite to satellite can reduce latency to 5 minutes</a:t>
            </a:r>
          </a:p>
          <a:p>
            <a:r>
              <a:rPr lang="en-US" dirty="0" smtClean="0"/>
              <a:t>Need updated WMO implementation plan to address better and faster access</a:t>
            </a:r>
            <a:endParaRPr lang="en-US" dirty="0"/>
          </a:p>
        </p:txBody>
      </p:sp>
    </p:spTree>
    <p:extLst>
      <p:ext uri="{BB962C8B-B14F-4D97-AF65-F5344CB8AC3E}">
        <p14:creationId xmlns:p14="http://schemas.microsoft.com/office/powerpoint/2010/main" val="184578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11"/>
            <a:ext cx="8582678" cy="1143000"/>
          </a:xfrm>
        </p:spPr>
        <p:txBody>
          <a:bodyPr>
            <a:normAutofit/>
          </a:bodyPr>
          <a:lstStyle/>
          <a:p>
            <a:r>
              <a:rPr lang="en-US" sz="1800" dirty="0" smtClean="0"/>
              <a:t>“The </a:t>
            </a:r>
            <a:r>
              <a:rPr lang="en-US" sz="1800" dirty="0"/>
              <a:t>impacts per sounding of the hyperspectral IR sounders, </a:t>
            </a:r>
            <a:r>
              <a:rPr lang="en-US" sz="1800" dirty="0" err="1"/>
              <a:t>MetOp</a:t>
            </a:r>
            <a:r>
              <a:rPr lang="en-US" sz="1800" dirty="0"/>
              <a:t>-A/IASI and Aqua/ AIRS, are larger than those of the microwave </a:t>
            </a:r>
            <a:r>
              <a:rPr lang="en-US" sz="1800" dirty="0" smtClean="0"/>
              <a:t>sounders” </a:t>
            </a:r>
            <a:br>
              <a:rPr lang="en-US" sz="1800" dirty="0" smtClean="0"/>
            </a:br>
            <a:endParaRPr lang="en-US" sz="1800" dirty="0"/>
          </a:p>
        </p:txBody>
      </p:sp>
      <p:pic>
        <p:nvPicPr>
          <p:cNvPr id="3" name="Picture 2" descr="Screenshot 2014-08-31 16.54.1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8358" y="1013157"/>
            <a:ext cx="8065223" cy="5110928"/>
          </a:xfrm>
          <a:prstGeom prst="rect">
            <a:avLst/>
          </a:prstGeom>
        </p:spPr>
      </p:pic>
    </p:spTree>
    <p:extLst>
      <p:ext uri="{BB962C8B-B14F-4D97-AF65-F5344CB8AC3E}">
        <p14:creationId xmlns:p14="http://schemas.microsoft.com/office/powerpoint/2010/main" val="1633228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93" y="508645"/>
            <a:ext cx="3969770" cy="318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nmq.ou.edu/tmp/CREF_46.650002-115.00000036.400002_1_0_0_none_20150225232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001" y="228600"/>
            <a:ext cx="4267200" cy="33710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Sites in Contigous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93" y="3599689"/>
            <a:ext cx="4323223" cy="3138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3333" y="4543778"/>
            <a:ext cx="2816020" cy="1477328"/>
          </a:xfrm>
          <a:prstGeom prst="rect">
            <a:avLst/>
          </a:prstGeom>
          <a:noFill/>
        </p:spPr>
        <p:txBody>
          <a:bodyPr wrap="none" rtlCol="0">
            <a:spAutoFit/>
          </a:bodyPr>
          <a:lstStyle/>
          <a:p>
            <a:r>
              <a:rPr lang="en-US" dirty="0" smtClean="0"/>
              <a:t>Forthcoming products from </a:t>
            </a:r>
          </a:p>
          <a:p>
            <a:r>
              <a:rPr lang="en-US" dirty="0"/>
              <a:t>c</a:t>
            </a:r>
            <a:r>
              <a:rPr lang="en-US" dirty="0" smtClean="0"/>
              <a:t>urrent satellites (NOAA-18</a:t>
            </a:r>
          </a:p>
          <a:p>
            <a:r>
              <a:rPr lang="en-US" dirty="0" smtClean="0"/>
              <a:t>~ 4:30 PM</a:t>
            </a:r>
          </a:p>
          <a:p>
            <a:endParaRPr lang="en-US" dirty="0"/>
          </a:p>
          <a:p>
            <a:r>
              <a:rPr lang="en-US" dirty="0" smtClean="0"/>
              <a:t>Credit:  </a:t>
            </a:r>
            <a:r>
              <a:rPr lang="en-US" dirty="0" err="1" smtClean="0"/>
              <a:t>Huan</a:t>
            </a:r>
            <a:r>
              <a:rPr lang="en-US" dirty="0" smtClean="0"/>
              <a:t> </a:t>
            </a:r>
            <a:r>
              <a:rPr lang="en-US" dirty="0" err="1" smtClean="0"/>
              <a:t>Meng</a:t>
            </a:r>
            <a:r>
              <a:rPr lang="en-US" dirty="0" smtClean="0"/>
              <a:t> (STAR)</a:t>
            </a:r>
          </a:p>
        </p:txBody>
      </p:sp>
    </p:spTree>
    <p:extLst>
      <p:ext uri="{BB962C8B-B14F-4D97-AF65-F5344CB8AC3E}">
        <p14:creationId xmlns:p14="http://schemas.microsoft.com/office/powerpoint/2010/main" val="3759443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8300" y="622300"/>
            <a:ext cx="5867400" cy="5600700"/>
          </a:xfrm>
          <a:prstGeom prst="rect">
            <a:avLst/>
          </a:prstGeom>
        </p:spPr>
      </p:pic>
    </p:spTree>
    <p:extLst>
      <p:ext uri="{BB962C8B-B14F-4D97-AF65-F5344CB8AC3E}">
        <p14:creationId xmlns:p14="http://schemas.microsoft.com/office/powerpoint/2010/main" val="105706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24" y="208668"/>
            <a:ext cx="7583488" cy="1143000"/>
          </a:xfrm>
        </p:spPr>
        <p:txBody>
          <a:bodyPr>
            <a:normAutofit/>
          </a:bodyPr>
          <a:lstStyle/>
          <a:p>
            <a:r>
              <a:rPr lang="en-US" sz="2000" dirty="0" smtClean="0"/>
              <a:t> </a:t>
            </a:r>
            <a:r>
              <a:rPr lang="en-US" sz="3600" dirty="0" smtClean="0"/>
              <a:t>Breakdown of the impacts  </a:t>
            </a:r>
            <a:br>
              <a:rPr lang="en-US" sz="3600" dirty="0" smtClean="0"/>
            </a:br>
            <a:r>
              <a:rPr lang="en-US" sz="2700" dirty="0" smtClean="0"/>
              <a:t>(note FSO computed from surface to 150 </a:t>
            </a:r>
            <a:r>
              <a:rPr lang="en-US" sz="2700" dirty="0" err="1" smtClean="0"/>
              <a:t>hPa</a:t>
            </a:r>
            <a:r>
              <a:rPr lang="en-US" sz="2700" dirty="0" smtClean="0"/>
              <a:t>)</a:t>
            </a:r>
            <a:endParaRPr lang="en-US" sz="2700" dirty="0"/>
          </a:p>
        </p:txBody>
      </p:sp>
      <p:pic>
        <p:nvPicPr>
          <p:cNvPr id="3" name="Picture 2" descr="Screenshot 2014-08-31 17.05.2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6234" y="1541425"/>
            <a:ext cx="6513110" cy="5192054"/>
          </a:xfrm>
          <a:prstGeom prst="rect">
            <a:avLst/>
          </a:prstGeom>
        </p:spPr>
      </p:pic>
    </p:spTree>
    <p:extLst>
      <p:ext uri="{BB962C8B-B14F-4D97-AF65-F5344CB8AC3E}">
        <p14:creationId xmlns:p14="http://schemas.microsoft.com/office/powerpoint/2010/main" val="1008839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4-08-31 17.15.5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3600" y="0"/>
            <a:ext cx="7406640" cy="6858000"/>
          </a:xfrm>
          <a:prstGeom prst="rect">
            <a:avLst/>
          </a:prstGeom>
        </p:spPr>
      </p:pic>
    </p:spTree>
    <p:extLst>
      <p:ext uri="{BB962C8B-B14F-4D97-AF65-F5344CB8AC3E}">
        <p14:creationId xmlns:p14="http://schemas.microsoft.com/office/powerpoint/2010/main" val="363160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64" y="322669"/>
            <a:ext cx="8229600" cy="1143000"/>
          </a:xfrm>
        </p:spPr>
        <p:txBody>
          <a:bodyPr>
            <a:normAutofit/>
          </a:bodyPr>
          <a:lstStyle/>
          <a:p>
            <a:r>
              <a:rPr lang="en-US" dirty="0" smtClean="0"/>
              <a:t>Space-based 64%</a:t>
            </a:r>
            <a:br>
              <a:rPr lang="en-US" dirty="0" smtClean="0"/>
            </a:br>
            <a:r>
              <a:rPr lang="en-US" sz="2800" dirty="0"/>
              <a:t>(note FSO computed from surface to 150 </a:t>
            </a:r>
            <a:r>
              <a:rPr lang="en-US" sz="2800" dirty="0" err="1"/>
              <a:t>hPa</a:t>
            </a:r>
            <a:r>
              <a:rPr lang="en-US" sz="2800" dirty="0"/>
              <a:t>)</a:t>
            </a:r>
          </a:p>
        </p:txBody>
      </p:sp>
      <p:pic>
        <p:nvPicPr>
          <p:cNvPr id="3" name="Picture 2" descr="Screenshot 2014-08-31 17.22.5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418" y="1812344"/>
            <a:ext cx="7731861" cy="4725026"/>
          </a:xfrm>
          <a:prstGeom prst="rect">
            <a:avLst/>
          </a:prstGeom>
        </p:spPr>
      </p:pic>
    </p:spTree>
    <p:extLst>
      <p:ext uri="{BB962C8B-B14F-4D97-AF65-F5344CB8AC3E}">
        <p14:creationId xmlns:p14="http://schemas.microsoft.com/office/powerpoint/2010/main" val="3240500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From Satellite Perspective for NWP our critical data are</a:t>
            </a:r>
            <a:endParaRPr lang="en-US" dirty="0"/>
          </a:p>
        </p:txBody>
      </p:sp>
      <p:sp>
        <p:nvSpPr>
          <p:cNvPr id="4" name="Content Placeholder 3"/>
          <p:cNvSpPr>
            <a:spLocks noGrp="1"/>
          </p:cNvSpPr>
          <p:nvPr>
            <p:ph idx="1"/>
          </p:nvPr>
        </p:nvSpPr>
        <p:spPr>
          <a:xfrm>
            <a:off x="779463" y="1811499"/>
            <a:ext cx="7583488" cy="4639390"/>
          </a:xfrm>
        </p:spPr>
        <p:txBody>
          <a:bodyPr>
            <a:normAutofit fontScale="25000" lnSpcReduction="20000"/>
          </a:bodyPr>
          <a:lstStyle/>
          <a:p>
            <a:r>
              <a:rPr lang="en-US" sz="7200" dirty="0" smtClean="0"/>
              <a:t>Hyperspectral </a:t>
            </a:r>
            <a:r>
              <a:rPr lang="en-US" sz="7200" dirty="0"/>
              <a:t>I</a:t>
            </a:r>
            <a:r>
              <a:rPr lang="en-US" sz="7200" dirty="0" smtClean="0"/>
              <a:t>nfrared </a:t>
            </a:r>
            <a:r>
              <a:rPr lang="en-US" sz="7200" dirty="0"/>
              <a:t>S</a:t>
            </a:r>
            <a:r>
              <a:rPr lang="en-US" sz="7200" dirty="0" smtClean="0"/>
              <a:t>ounders  (HSIRS)</a:t>
            </a:r>
          </a:p>
          <a:p>
            <a:r>
              <a:rPr lang="en-US" sz="7200" dirty="0" smtClean="0"/>
              <a:t>Microwave Atmospheric Sounders (MWS)</a:t>
            </a:r>
          </a:p>
          <a:p>
            <a:r>
              <a:rPr lang="en-US" sz="7200" dirty="0" smtClean="0"/>
              <a:t>GEO and LEO Atmospheric Motion Vector Winds (AMVs)</a:t>
            </a:r>
          </a:p>
          <a:p>
            <a:r>
              <a:rPr lang="en-US" sz="7200" dirty="0" smtClean="0"/>
              <a:t>Scatterometers</a:t>
            </a:r>
          </a:p>
          <a:p>
            <a:r>
              <a:rPr lang="en-US" sz="7200" dirty="0" smtClean="0"/>
              <a:t>GPS Radio Occultation (GPSRO)</a:t>
            </a:r>
          </a:p>
          <a:p>
            <a:r>
              <a:rPr lang="en-US" sz="7200" dirty="0" smtClean="0"/>
              <a:t>Microwave Imagers (MWI)</a:t>
            </a:r>
          </a:p>
          <a:p>
            <a:pPr lvl="1"/>
            <a:r>
              <a:rPr lang="en-US" sz="5600" dirty="0" smtClean="0"/>
              <a:t>Ice/snow, surface temperatures, soil moisture, snow water equivalent, total precipitable water, total water content, and precipitation, wind speed, sea surface temperature</a:t>
            </a:r>
          </a:p>
          <a:p>
            <a:r>
              <a:rPr lang="en-US" sz="7200" dirty="0" smtClean="0"/>
              <a:t>Visible and Infrared Surface Imaging (VISI)</a:t>
            </a:r>
          </a:p>
          <a:p>
            <a:pPr lvl="1"/>
            <a:r>
              <a:rPr lang="en-US" sz="5600" dirty="0" smtClean="0"/>
              <a:t>Land/sea/ice surface temperature</a:t>
            </a:r>
          </a:p>
          <a:p>
            <a:pPr lvl="1"/>
            <a:r>
              <a:rPr lang="en-US" sz="5600" dirty="0" smtClean="0"/>
              <a:t>Vegetation fraction/greenness </a:t>
            </a:r>
          </a:p>
          <a:p>
            <a:pPr lvl="1"/>
            <a:r>
              <a:rPr lang="en-US" sz="5600" dirty="0" smtClean="0"/>
              <a:t>Snow /Ice Cover</a:t>
            </a:r>
          </a:p>
          <a:p>
            <a:pPr lvl="1"/>
            <a:r>
              <a:rPr lang="en-US" sz="5600" dirty="0" smtClean="0"/>
              <a:t>Surface emissivity/albedo</a:t>
            </a:r>
          </a:p>
          <a:p>
            <a:endParaRPr lang="en-US" dirty="0"/>
          </a:p>
        </p:txBody>
      </p:sp>
    </p:spTree>
    <p:extLst>
      <p:ext uri="{BB962C8B-B14F-4D97-AF65-F5344CB8AC3E}">
        <p14:creationId xmlns:p14="http://schemas.microsoft.com/office/powerpoint/2010/main" val="301288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8621</TotalTime>
  <Words>1943</Words>
  <Application>Microsoft Office PowerPoint</Application>
  <PresentationFormat>On-screen Show (4:3)</PresentationFormat>
  <Paragraphs>266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Pixel</vt:lpstr>
      <vt:lpstr>Forthcoming changes in the Global Satellite Observing Systems for Weather Forecasting </vt:lpstr>
      <vt:lpstr>Outline</vt:lpstr>
      <vt:lpstr>From ECMWF from ~2009</vt:lpstr>
      <vt:lpstr>The Impact of MetOp and Other Satellite Data within the Met Office Global NWP System Using an Adjoint-Based Sensitivity Method  SANGWON JOO  Korea Meteorological Administration, Seoul, South Korea  JOHN EYRE AND RICHARD MARRIOTT    2013</vt:lpstr>
      <vt:lpstr>“The impacts per sounding of the hyperspectral IR sounders, MetOp-A/IASI and Aqua/ AIRS, are larger than those of the microwave sounders”  </vt:lpstr>
      <vt:lpstr> Breakdown of the impacts   (note FSO computed from surface to 150 hPa)</vt:lpstr>
      <vt:lpstr>PowerPoint Presentation</vt:lpstr>
      <vt:lpstr>Space-based 64% (note FSO computed from surface to 150 hPa)</vt:lpstr>
      <vt:lpstr>From Satellite Perspective for NWP our critical data are</vt:lpstr>
      <vt:lpstr>HSIR &amp; MW Sounders</vt:lpstr>
      <vt:lpstr>PowerPoint Presentation</vt:lpstr>
      <vt:lpstr>PowerPoint Presentation</vt:lpstr>
      <vt:lpstr>PowerPoint Presentation</vt:lpstr>
      <vt:lpstr>HSIR &amp; MW Sounders</vt:lpstr>
      <vt:lpstr>PowerPoint Presentation</vt:lpstr>
      <vt:lpstr>PowerPoint Presentation</vt:lpstr>
      <vt:lpstr>HSIR &amp; MW Sounders</vt:lpstr>
      <vt:lpstr>PowerPoint Presentation</vt:lpstr>
      <vt:lpstr>MW Sounders - only</vt:lpstr>
      <vt:lpstr>PowerPoint Presentation</vt:lpstr>
      <vt:lpstr>HSIR – only satellites - GEO</vt:lpstr>
      <vt:lpstr>PowerPoint Presentation</vt:lpstr>
      <vt:lpstr>PowerPoint Presentation</vt:lpstr>
      <vt:lpstr>AMVs</vt:lpstr>
      <vt:lpstr>Scatterometers</vt:lpstr>
      <vt:lpstr>PowerPoint Presentation</vt:lpstr>
      <vt:lpstr>PowerPoint Presentation</vt:lpstr>
      <vt:lpstr>Radio Occultation http://irowg.org/wpcms/wp-content/uploads/2013/12/Status_Global_Observing_System_for_RO.pdf</vt:lpstr>
      <vt:lpstr>GPSRO</vt:lpstr>
      <vt:lpstr>GPSRO</vt:lpstr>
      <vt:lpstr>GPSRO</vt:lpstr>
      <vt:lpstr>Radio Occultation</vt:lpstr>
      <vt:lpstr>MWI – operational conical imagers</vt:lpstr>
      <vt:lpstr>MWI -Research</vt:lpstr>
      <vt:lpstr>PowerPoint Presentation</vt:lpstr>
      <vt:lpstr>MWI </vt:lpstr>
      <vt:lpstr>PowerPoint Presentation</vt:lpstr>
      <vt:lpstr>Visible and Infrared Surface Imaging (VISI) (polar satellites)</vt:lpstr>
      <vt:lpstr>Emerging satellite data</vt:lpstr>
      <vt:lpstr>PowerPoint Presentation</vt:lpstr>
      <vt:lpstr>PowerPoint Presentation</vt:lpstr>
      <vt:lpstr>PowerPoint Presentation</vt:lpstr>
      <vt:lpstr>Summary</vt:lpstr>
      <vt:lpstr>Summary</vt:lpstr>
      <vt:lpstr>Summary</vt:lpstr>
      <vt:lpstr>Summary</vt:lpstr>
      <vt:lpstr>Summary</vt:lpstr>
      <vt:lpstr>Summary</vt:lpstr>
      <vt:lpstr>Final thoughts  - data access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dc:title>
  <dc:creator>Mitch Goldberg</dc:creator>
  <cp:lastModifiedBy>Comet User</cp:lastModifiedBy>
  <cp:revision>114</cp:revision>
  <dcterms:created xsi:type="dcterms:W3CDTF">2014-08-31T19:48:14Z</dcterms:created>
  <dcterms:modified xsi:type="dcterms:W3CDTF">2015-02-26T17:48:07Z</dcterms:modified>
</cp:coreProperties>
</file>