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86" r:id="rId2"/>
    <p:sldId id="471" r:id="rId3"/>
    <p:sldId id="466" r:id="rId4"/>
    <p:sldId id="465" r:id="rId5"/>
    <p:sldId id="468" r:id="rId6"/>
    <p:sldId id="470" r:id="rId7"/>
    <p:sldId id="472" r:id="rId8"/>
    <p:sldId id="433" r:id="rId9"/>
    <p:sldId id="430" r:id="rId10"/>
    <p:sldId id="434" r:id="rId11"/>
    <p:sldId id="460" r:id="rId12"/>
    <p:sldId id="459" r:id="rId13"/>
    <p:sldId id="458" r:id="rId14"/>
    <p:sldId id="461" r:id="rId15"/>
    <p:sldId id="457" r:id="rId16"/>
    <p:sldId id="456" r:id="rId17"/>
    <p:sldId id="453" r:id="rId18"/>
    <p:sldId id="452" r:id="rId19"/>
    <p:sldId id="451" r:id="rId20"/>
    <p:sldId id="450" r:id="rId21"/>
    <p:sldId id="449" r:id="rId22"/>
    <p:sldId id="448" r:id="rId23"/>
    <p:sldId id="447" r:id="rId24"/>
    <p:sldId id="446" r:id="rId25"/>
    <p:sldId id="445" r:id="rId26"/>
    <p:sldId id="444" r:id="rId27"/>
    <p:sldId id="443" r:id="rId28"/>
    <p:sldId id="442" r:id="rId29"/>
    <p:sldId id="441" r:id="rId30"/>
    <p:sldId id="440" r:id="rId31"/>
    <p:sldId id="439" r:id="rId32"/>
    <p:sldId id="438" r:id="rId33"/>
    <p:sldId id="464" r:id="rId34"/>
    <p:sldId id="437" r:id="rId35"/>
    <p:sldId id="436" r:id="rId36"/>
    <p:sldId id="435" r:id="rId37"/>
    <p:sldId id="463" r:id="rId38"/>
    <p:sldId id="462" r:id="rId3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33CC"/>
    <a:srgbClr val="CC0000"/>
    <a:srgbClr val="FF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7" autoAdjust="0"/>
    <p:restoredTop sz="96895" autoAdjust="0"/>
  </p:normalViewPr>
  <p:slideViewPr>
    <p:cSldViewPr snapToGrid="0" snapToObjects="1">
      <p:cViewPr>
        <p:scale>
          <a:sx n="70" d="100"/>
          <a:sy n="70" d="100"/>
        </p:scale>
        <p:origin x="-1800" y="-3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D8C51CA7-08D9-4892-895F-ACF9532661BA}" type="datetimeFigureOut">
              <a:rPr lang="en-US"/>
              <a:pPr>
                <a:defRPr/>
              </a:pPr>
              <a:t>5/11/2016</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2C22E14B-62E8-44B0-AD54-86C4A2294352}" type="slidenum">
              <a:rPr lang="en-US"/>
              <a:pPr>
                <a:defRPr/>
              </a:pPr>
              <a:t>‹#›</a:t>
            </a:fld>
            <a:endParaRPr lang="en-US" dirty="0"/>
          </a:p>
        </p:txBody>
      </p:sp>
    </p:spTree>
    <p:extLst>
      <p:ext uri="{BB962C8B-B14F-4D97-AF65-F5344CB8AC3E}">
        <p14:creationId xmlns:p14="http://schemas.microsoft.com/office/powerpoint/2010/main" val="1760932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717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0088" y="4414838"/>
            <a:ext cx="5610225" cy="418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717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E7A7B271-1B31-4219-975B-DE232816C39D}" type="slidenum">
              <a:rPr lang="en-US"/>
              <a:pPr>
                <a:defRPr/>
              </a:pPr>
              <a:t>‹#›</a:t>
            </a:fld>
            <a:endParaRPr lang="en-US" dirty="0"/>
          </a:p>
        </p:txBody>
      </p:sp>
    </p:spTree>
    <p:extLst>
      <p:ext uri="{BB962C8B-B14F-4D97-AF65-F5344CB8AC3E}">
        <p14:creationId xmlns:p14="http://schemas.microsoft.com/office/powerpoint/2010/main" val="2310250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w="9525"/>
        </p:spPr>
        <p:txBody>
          <a:bodyPr/>
          <a:lstStyle/>
          <a:p>
            <a:pPr marL="171450" indent="-171450">
              <a:buFontTx/>
              <a:buNone/>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solidFill>
                  <a:prstClr val="black"/>
                </a:solidFill>
              </a:rPr>
              <a:pPr eaLnBrk="1" hangingPunct="1"/>
              <a:t>2</a:t>
            </a:fld>
            <a:endParaRPr 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solidFill>
                  <a:prstClr val="black"/>
                </a:solidFill>
              </a:rPr>
              <a:pPr eaLnBrk="1" hangingPunct="1"/>
              <a:t>3</a:t>
            </a:fld>
            <a:endParaRPr lang="en-US"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38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solidFill>
                  <a:prstClr val="black"/>
                </a:solidFill>
              </a:rPr>
              <a:pPr eaLnBrk="1" hangingPunct="1"/>
              <a:t>4</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solidFill>
                  <a:prstClr val="black"/>
                </a:solidFill>
              </a:rPr>
              <a:pPr eaLnBrk="1" hangingPunct="1"/>
              <a:t>5</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solidFill>
                  <a:prstClr val="black"/>
                </a:solidFill>
              </a:rPr>
              <a:pPr eaLnBrk="1" hangingPunct="1"/>
              <a:t>6</a:t>
            </a:fld>
            <a:endParaRPr 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24" indent="-291163" eaLnBrk="0" hangingPunct="0">
              <a:defRPr>
                <a:solidFill>
                  <a:schemeClr val="tx1"/>
                </a:solidFill>
                <a:latin typeface="Arial" charset="0"/>
              </a:defRPr>
            </a:lvl2pPr>
            <a:lvl3pPr marL="1164653" indent="-232930" eaLnBrk="0" hangingPunct="0">
              <a:defRPr>
                <a:solidFill>
                  <a:schemeClr val="tx1"/>
                </a:solidFill>
                <a:latin typeface="Arial" charset="0"/>
              </a:defRPr>
            </a:lvl3pPr>
            <a:lvl4pPr marL="1630514" indent="-232930" eaLnBrk="0" hangingPunct="0">
              <a:defRPr>
                <a:solidFill>
                  <a:schemeClr val="tx1"/>
                </a:solidFill>
                <a:latin typeface="Arial" charset="0"/>
              </a:defRPr>
            </a:lvl4pPr>
            <a:lvl5pPr marL="2096375" indent="-232930" eaLnBrk="0" hangingPunct="0">
              <a:defRPr>
                <a:solidFill>
                  <a:schemeClr val="tx1"/>
                </a:solidFill>
                <a:latin typeface="Arial" charset="0"/>
              </a:defRPr>
            </a:lvl5pPr>
            <a:lvl6pPr marL="2562236" indent="-232930" eaLnBrk="0" fontAlgn="base" hangingPunct="0">
              <a:spcBef>
                <a:spcPct val="0"/>
              </a:spcBef>
              <a:spcAft>
                <a:spcPct val="0"/>
              </a:spcAft>
              <a:defRPr>
                <a:solidFill>
                  <a:schemeClr val="tx1"/>
                </a:solidFill>
                <a:latin typeface="Arial" charset="0"/>
              </a:defRPr>
            </a:lvl6pPr>
            <a:lvl7pPr marL="3028096" indent="-232930" eaLnBrk="0" fontAlgn="base" hangingPunct="0">
              <a:spcBef>
                <a:spcPct val="0"/>
              </a:spcBef>
              <a:spcAft>
                <a:spcPct val="0"/>
              </a:spcAft>
              <a:defRPr>
                <a:solidFill>
                  <a:schemeClr val="tx1"/>
                </a:solidFill>
                <a:latin typeface="Arial" charset="0"/>
              </a:defRPr>
            </a:lvl7pPr>
            <a:lvl8pPr marL="3493957" indent="-232930" eaLnBrk="0" fontAlgn="base" hangingPunct="0">
              <a:spcBef>
                <a:spcPct val="0"/>
              </a:spcBef>
              <a:spcAft>
                <a:spcPct val="0"/>
              </a:spcAft>
              <a:defRPr>
                <a:solidFill>
                  <a:schemeClr val="tx1"/>
                </a:solidFill>
                <a:latin typeface="Arial" charset="0"/>
              </a:defRPr>
            </a:lvl8pPr>
            <a:lvl9pPr marL="3959819" indent="-232930"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solidFill>
                  <a:prstClr val="black"/>
                </a:solidFill>
              </a:rPr>
              <a:pPr eaLnBrk="1" hangingPunct="1"/>
              <a:t>7</a:t>
            </a:fld>
            <a:endParaRPr lang="en-US"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solidFill>
                  <a:prstClr val="black"/>
                </a:solidFill>
              </a:rPr>
              <a:pPr eaLnBrk="1" hangingPunct="1"/>
              <a:t>8</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FD7DEA1-82BD-4D22-98E7-F8E22025AE21}" type="slidenum">
              <a:rPr lang="en-US" smtClean="0"/>
              <a:pPr eaLnBrk="1" hangingPunct="1"/>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02AF43-8042-4CBC-AC39-57122D41576D}"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0DBE81-8A25-4E32-B13A-E4095AEC546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C12B8F-7BE3-4137-A6D7-89AA45333E06}"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81D07C-3C6A-4D82-A10E-A533296E6B8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89D618-668C-441A-B641-9C4AF18F611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318E6-16EB-4D02-A299-07AF2C5397B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8E7894-07BE-4BA6-BE67-EBA719AAC2F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60C6D1-E60A-4530-A6F4-9D17A0BBB6F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CB632D-DAF2-40EF-B573-99E184237F0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32813A-A7AB-4980-85A9-2CF79102E3C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428174-A9A2-401D-8B83-B473E449567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0">
              <a:srgbClr val="0A128C"/>
            </a:gs>
            <a:gs pos="100000">
              <a:srgbClr val="181CC7"/>
            </a:gs>
          </a:gsLst>
          <a:lin ang="27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DAECC909-B084-46E3-888C-4D87159BBE9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vlab.ncep.noaa.gov/WEB/GOES-R-END-USER-MISSION-READINESS-PROJECT/DAY-NIGHT-BAND"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17111" y="5195963"/>
            <a:ext cx="2314930" cy="104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Rectangle 2"/>
          <p:cNvSpPr>
            <a:spLocks noGrp="1" noChangeArrowheads="1"/>
          </p:cNvSpPr>
          <p:nvPr>
            <p:ph type="title"/>
          </p:nvPr>
        </p:nvSpPr>
        <p:spPr>
          <a:xfrm>
            <a:off x="849801" y="349794"/>
            <a:ext cx="7352987" cy="1143000"/>
          </a:xfrm>
        </p:spPr>
        <p:txBody>
          <a:bodyPr/>
          <a:lstStyle/>
          <a:p>
            <a:r>
              <a:rPr lang="en-US" sz="2400" b="1" dirty="0" smtClean="0">
                <a:solidFill>
                  <a:schemeClr val="bg1"/>
                </a:solidFill>
              </a:rPr>
              <a:t>Training Development and Evaluation for JPSS Unique Capabilities: NCC Imagery</a:t>
            </a:r>
            <a:endParaRPr lang="en-US" sz="2400" b="1" dirty="0">
              <a:solidFill>
                <a:schemeClr val="bg1"/>
              </a:solidFill>
            </a:endParaRPr>
          </a:p>
        </p:txBody>
      </p:sp>
      <p:sp>
        <p:nvSpPr>
          <p:cNvPr id="2052" name="Rectangle 3"/>
          <p:cNvSpPr>
            <a:spLocks noGrp="1" noChangeArrowheads="1"/>
          </p:cNvSpPr>
          <p:nvPr>
            <p:ph idx="1"/>
          </p:nvPr>
        </p:nvSpPr>
        <p:spPr>
          <a:xfrm>
            <a:off x="319314" y="2151346"/>
            <a:ext cx="8512727" cy="2352641"/>
          </a:xfrm>
        </p:spPr>
        <p:txBody>
          <a:bodyPr/>
          <a:lstStyle/>
          <a:p>
            <a:pPr algn="ctr">
              <a:buNone/>
            </a:pPr>
            <a:r>
              <a:rPr lang="en-US" sz="2000" b="1" dirty="0">
                <a:solidFill>
                  <a:schemeClr val="bg1"/>
                </a:solidFill>
              </a:rPr>
              <a:t>Eric </a:t>
            </a:r>
            <a:r>
              <a:rPr lang="en-US" sz="2000" b="1" dirty="0" err="1">
                <a:solidFill>
                  <a:schemeClr val="bg1"/>
                </a:solidFill>
              </a:rPr>
              <a:t>Guillot</a:t>
            </a:r>
            <a:r>
              <a:rPr lang="en-US" sz="2000" b="1" dirty="0">
                <a:solidFill>
                  <a:schemeClr val="bg1"/>
                </a:solidFill>
              </a:rPr>
              <a:t> (</a:t>
            </a:r>
            <a:r>
              <a:rPr lang="en-US" sz="2000" b="1" dirty="0" smtClean="0">
                <a:solidFill>
                  <a:schemeClr val="bg1"/>
                </a:solidFill>
              </a:rPr>
              <a:t>IAI/NWS) and </a:t>
            </a:r>
            <a:r>
              <a:rPr lang="en-US" sz="2000" b="1" dirty="0" smtClean="0">
                <a:solidFill>
                  <a:schemeClr val="bg1"/>
                </a:solidFill>
              </a:rPr>
              <a:t>Dan </a:t>
            </a:r>
            <a:r>
              <a:rPr lang="en-US" sz="2000" b="1" dirty="0" smtClean="0">
                <a:solidFill>
                  <a:schemeClr val="bg1"/>
                </a:solidFill>
              </a:rPr>
              <a:t>Lindsey </a:t>
            </a:r>
            <a:r>
              <a:rPr lang="en-US" sz="2000" b="1" dirty="0" smtClean="0">
                <a:solidFill>
                  <a:schemeClr val="bg1"/>
                </a:solidFill>
              </a:rPr>
              <a:t>(STAR/RAMMB)</a:t>
            </a:r>
            <a:endParaRPr lang="en-US" sz="2000" b="1" dirty="0">
              <a:solidFill>
                <a:schemeClr val="bg1"/>
              </a:solidFill>
            </a:endParaRPr>
          </a:p>
          <a:p>
            <a:pPr algn="ctr">
              <a:buNone/>
            </a:pPr>
            <a:r>
              <a:rPr lang="en-US" sz="2200" b="1" dirty="0" smtClean="0">
                <a:solidFill>
                  <a:schemeClr val="bg1"/>
                </a:solidFill>
              </a:rPr>
              <a:t>Curtis Seaman, </a:t>
            </a:r>
            <a:r>
              <a:rPr lang="en-US" sz="2200" b="1" dirty="0" err="1" smtClean="0">
                <a:solidFill>
                  <a:schemeClr val="bg1"/>
                </a:solidFill>
              </a:rPr>
              <a:t>Jorel</a:t>
            </a:r>
            <a:r>
              <a:rPr lang="en-US" sz="2200" b="1" dirty="0" smtClean="0">
                <a:solidFill>
                  <a:schemeClr val="bg1"/>
                </a:solidFill>
              </a:rPr>
              <a:t> Torres, Dan Bikos, Erin </a:t>
            </a:r>
            <a:r>
              <a:rPr lang="en-US" sz="2200" b="1" dirty="0" err="1" smtClean="0">
                <a:solidFill>
                  <a:schemeClr val="bg1"/>
                </a:solidFill>
              </a:rPr>
              <a:t>Dagg</a:t>
            </a:r>
            <a:r>
              <a:rPr lang="en-US" sz="2200" b="1" dirty="0" smtClean="0">
                <a:solidFill>
                  <a:schemeClr val="bg1"/>
                </a:solidFill>
              </a:rPr>
              <a:t> (CIRA)</a:t>
            </a:r>
          </a:p>
        </p:txBody>
      </p:sp>
      <p:pic>
        <p:nvPicPr>
          <p:cNvPr id="6" name="Picture 5"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260" y="5234054"/>
            <a:ext cx="1308494" cy="127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7111" y="5249821"/>
            <a:ext cx="2314930" cy="96682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8786" y="5076180"/>
            <a:ext cx="1435018" cy="143501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647985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243687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3947062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3720593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836178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410106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2835831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2664203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2532785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2724003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3200" dirty="0" smtClean="0">
                <a:solidFill>
                  <a:schemeClr val="bg1"/>
                </a:solidFill>
              </a:rPr>
              <a:t>S-NPP NCC NWS Deployment</a:t>
            </a:r>
          </a:p>
        </p:txBody>
      </p:sp>
      <p:sp>
        <p:nvSpPr>
          <p:cNvPr id="7" name="TextBox 6"/>
          <p:cNvSpPr txBox="1"/>
          <p:nvPr/>
        </p:nvSpPr>
        <p:spPr>
          <a:xfrm>
            <a:off x="57150" y="927996"/>
            <a:ext cx="8915935" cy="6001643"/>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solidFill>
                  <a:schemeClr val="bg1"/>
                </a:solidFill>
              </a:rPr>
              <a:t>TIN 15-48 went out in late October 2015</a:t>
            </a:r>
          </a:p>
          <a:p>
            <a:pPr marL="342900" indent="-342900">
              <a:buFont typeface="Arial" panose="020B0604020202020204" pitchFamily="34" charset="0"/>
              <a:buChar char="•"/>
            </a:pPr>
            <a:endParaRPr lang="en-US" sz="3200" dirty="0" smtClean="0">
              <a:solidFill>
                <a:schemeClr val="bg1"/>
              </a:solidFill>
            </a:endParaRPr>
          </a:p>
          <a:p>
            <a:pPr marL="342900" indent="-342900">
              <a:buFont typeface="Arial" panose="020B0604020202020204" pitchFamily="34" charset="0"/>
              <a:buChar char="•"/>
            </a:pPr>
            <a:endParaRPr lang="en-US" sz="3200" dirty="0">
              <a:solidFill>
                <a:schemeClr val="bg1"/>
              </a:solidFill>
            </a:endParaRPr>
          </a:p>
          <a:p>
            <a:pPr marL="342900" indent="-342900">
              <a:buFont typeface="Arial" panose="020B0604020202020204" pitchFamily="34" charset="0"/>
              <a:buChar char="•"/>
            </a:pPr>
            <a:r>
              <a:rPr lang="en-US" sz="3200" dirty="0" smtClean="0">
                <a:solidFill>
                  <a:schemeClr val="bg1"/>
                </a:solidFill>
              </a:rPr>
              <a:t>Operational flow began 8 December 2015</a:t>
            </a:r>
            <a:endParaRPr lang="en-US" sz="3200" dirty="0">
              <a:solidFill>
                <a:schemeClr val="bg1"/>
              </a:solidFill>
            </a:endParaRPr>
          </a:p>
          <a:p>
            <a:pPr marL="342900" indent="-342900">
              <a:buFont typeface="Arial" panose="020B0604020202020204" pitchFamily="34" charset="0"/>
              <a:buChar char="•"/>
            </a:pPr>
            <a:endParaRPr lang="en-US" sz="3200" dirty="0" smtClean="0">
              <a:solidFill>
                <a:schemeClr val="bg1"/>
              </a:solidFill>
            </a:endParaRPr>
          </a:p>
          <a:p>
            <a:endParaRPr lang="en-US" sz="3200" dirty="0">
              <a:solidFill>
                <a:schemeClr val="bg1"/>
              </a:solidFill>
            </a:endParaRPr>
          </a:p>
          <a:p>
            <a:pPr marL="342900" indent="-342900">
              <a:buFont typeface="Arial" panose="020B0604020202020204" pitchFamily="34" charset="0"/>
              <a:buChar char="•"/>
            </a:pPr>
            <a:r>
              <a:rPr lang="en-US" sz="3200" dirty="0" smtClean="0">
                <a:solidFill>
                  <a:schemeClr val="bg1"/>
                </a:solidFill>
              </a:rPr>
              <a:t>During testing at lab in NWS HQ and TNCF, an issue with the color table was identified</a:t>
            </a:r>
          </a:p>
          <a:p>
            <a:pPr marL="342900" indent="-342900">
              <a:buFont typeface="Arial" panose="020B0604020202020204" pitchFamily="34" charset="0"/>
              <a:buChar char="•"/>
            </a:pPr>
            <a:endParaRPr lang="en-US" sz="3200" dirty="0" smtClean="0">
              <a:solidFill>
                <a:schemeClr val="bg1"/>
              </a:solidFill>
            </a:endParaRPr>
          </a:p>
          <a:p>
            <a:pPr marL="342900" indent="-342900">
              <a:buFont typeface="Arial" panose="020B0604020202020204" pitchFamily="34" charset="0"/>
              <a:buChar char="•"/>
            </a:pPr>
            <a:endParaRPr lang="en-US" sz="3200" dirty="0">
              <a:solidFill>
                <a:schemeClr val="bg1"/>
              </a:solidFill>
            </a:endParaRPr>
          </a:p>
          <a:p>
            <a:pPr marL="342900" indent="-342900">
              <a:buFont typeface="Arial" panose="020B0604020202020204" pitchFamily="34" charset="0"/>
              <a:buChar char="•"/>
            </a:pPr>
            <a:r>
              <a:rPr lang="en-US" sz="3200" dirty="0" smtClean="0">
                <a:solidFill>
                  <a:schemeClr val="bg1"/>
                </a:solidFill>
              </a:rPr>
              <a:t>NOAAPORT bulletin sent describing interim fix developed by CIRA</a:t>
            </a:r>
          </a:p>
        </p:txBody>
      </p:sp>
    </p:spTree>
    <p:extLst>
      <p:ext uri="{BB962C8B-B14F-4D97-AF65-F5344CB8AC3E}">
        <p14:creationId xmlns:p14="http://schemas.microsoft.com/office/powerpoint/2010/main" val="2260245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2541523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353914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1367995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4046856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1946576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1624054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1794872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349086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2815158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446397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3200" dirty="0" smtClean="0">
                <a:solidFill>
                  <a:schemeClr val="bg1"/>
                </a:solidFill>
              </a:rPr>
              <a:t>NCC NOAAPORT Bulletin</a:t>
            </a:r>
          </a:p>
        </p:txBody>
      </p:sp>
      <p:sp>
        <p:nvSpPr>
          <p:cNvPr id="7" name="TextBox 6"/>
          <p:cNvSpPr txBox="1"/>
          <p:nvPr/>
        </p:nvSpPr>
        <p:spPr>
          <a:xfrm>
            <a:off x="57150" y="927996"/>
            <a:ext cx="8915935" cy="5632311"/>
          </a:xfrm>
          <a:prstGeom prst="rect">
            <a:avLst/>
          </a:prstGeom>
          <a:noFill/>
        </p:spPr>
        <p:txBody>
          <a:bodyPr wrap="square" rtlCol="0">
            <a:spAutoFit/>
          </a:bodyPr>
          <a:lstStyle/>
          <a:p>
            <a:r>
              <a:rPr lang="en-US" sz="2000" b="1" dirty="0">
                <a:solidFill>
                  <a:schemeClr val="bg1"/>
                </a:solidFill>
              </a:rPr>
              <a:t>Last Update: Wed Dec 2 20:50:00 2015 GMT</a:t>
            </a:r>
          </a:p>
          <a:p>
            <a:r>
              <a:rPr lang="en-US" sz="2000" b="1" dirty="0">
                <a:solidFill>
                  <a:schemeClr val="bg1"/>
                </a:solidFill>
              </a:rPr>
              <a:t>NWS TOC Operational Status </a:t>
            </a:r>
            <a:r>
              <a:rPr lang="en-US" sz="2000" b="1" dirty="0" smtClean="0">
                <a:solidFill>
                  <a:schemeClr val="bg1"/>
                </a:solidFill>
              </a:rPr>
              <a:t>Message</a:t>
            </a:r>
          </a:p>
          <a:p>
            <a:endParaRPr lang="en-US" sz="2000" b="1" dirty="0">
              <a:solidFill>
                <a:schemeClr val="bg1"/>
              </a:solidFill>
            </a:endParaRPr>
          </a:p>
          <a:p>
            <a:r>
              <a:rPr lang="en-US" sz="2000" b="1" dirty="0">
                <a:solidFill>
                  <a:schemeClr val="bg1"/>
                </a:solidFill>
              </a:rPr>
              <a:t>Wed Dec 2 14:30:43 2015 </a:t>
            </a:r>
            <a:r>
              <a:rPr lang="en-US" sz="2000" b="1" dirty="0" smtClean="0">
                <a:solidFill>
                  <a:schemeClr val="bg1"/>
                </a:solidFill>
              </a:rPr>
              <a:t>GMT</a:t>
            </a:r>
          </a:p>
          <a:p>
            <a:endParaRPr lang="en-US" sz="2000" b="1" dirty="0">
              <a:solidFill>
                <a:schemeClr val="bg1"/>
              </a:solidFill>
            </a:endParaRPr>
          </a:p>
          <a:p>
            <a:r>
              <a:rPr lang="en-US" sz="2000" dirty="0">
                <a:solidFill>
                  <a:schemeClr val="bg1"/>
                </a:solidFill>
              </a:rPr>
              <a:t>NOXX01 KWBC 021430 . </a:t>
            </a:r>
            <a:endParaRPr lang="en-US" sz="2000" dirty="0" smtClean="0">
              <a:solidFill>
                <a:schemeClr val="bg1"/>
              </a:solidFill>
            </a:endParaRPr>
          </a:p>
          <a:p>
            <a:r>
              <a:rPr lang="en-US" sz="2000" dirty="0" smtClean="0">
                <a:solidFill>
                  <a:schemeClr val="bg1"/>
                </a:solidFill>
              </a:rPr>
              <a:t>FROM </a:t>
            </a:r>
            <a:r>
              <a:rPr lang="en-US" sz="2000" dirty="0">
                <a:solidFill>
                  <a:schemeClr val="bg1"/>
                </a:solidFill>
              </a:rPr>
              <a:t>- NWSTG . TO - NOAAPORT </a:t>
            </a:r>
            <a:r>
              <a:rPr lang="en-US" sz="2000" dirty="0" smtClean="0">
                <a:solidFill>
                  <a:schemeClr val="bg1"/>
                </a:solidFill>
              </a:rPr>
              <a:t>USERS</a:t>
            </a:r>
          </a:p>
          <a:p>
            <a:endParaRPr lang="en-US" sz="2000" dirty="0">
              <a:solidFill>
                <a:schemeClr val="bg1"/>
              </a:solidFill>
            </a:endParaRPr>
          </a:p>
          <a:p>
            <a:r>
              <a:rPr lang="en-US" sz="2000" dirty="0" smtClean="0">
                <a:solidFill>
                  <a:schemeClr val="bg1"/>
                </a:solidFill>
              </a:rPr>
              <a:t>SUBJECT </a:t>
            </a:r>
            <a:r>
              <a:rPr lang="en-US" sz="2000" dirty="0">
                <a:solidFill>
                  <a:schemeClr val="bg1"/>
                </a:solidFill>
              </a:rPr>
              <a:t>- RESCHEDULING OF NOAAPORT ACTIVATION OF S-NPP VIIRS NEAR CONSTANT CONTRAST IMAGERY TO DECEMBER 8, </a:t>
            </a:r>
            <a:r>
              <a:rPr lang="en-US" sz="2000" dirty="0" smtClean="0">
                <a:solidFill>
                  <a:schemeClr val="bg1"/>
                </a:solidFill>
              </a:rPr>
              <a:t>2015</a:t>
            </a:r>
          </a:p>
          <a:p>
            <a:endParaRPr lang="en-US" sz="2000" dirty="0">
              <a:solidFill>
                <a:schemeClr val="bg1"/>
              </a:solidFill>
            </a:endParaRPr>
          </a:p>
          <a:p>
            <a:r>
              <a:rPr lang="en-US" sz="2000" dirty="0" smtClean="0">
                <a:solidFill>
                  <a:schemeClr val="bg1"/>
                </a:solidFill>
              </a:rPr>
              <a:t>THE </a:t>
            </a:r>
            <a:r>
              <a:rPr lang="en-US" sz="2000" dirty="0">
                <a:solidFill>
                  <a:schemeClr val="bg1"/>
                </a:solidFill>
              </a:rPr>
              <a:t>NOAAPORT ACTIVATION OF THE SUOMI-NATIONAL POLAR-ORBITING PARTNERSHIP /S-NPP/ VISIBLE INFRARED IMAGING RADIOMETER SUITE -VIIRS- NEAR CONSTANT CONTRAST -NCC- IMAGERY PRODUCT HAS BEEN RESCHEDULED TO DECEMBER 8, 2015, AT APPROXIMATELY 1500 COORDINATED UNIVERSAL TIME (UTC). THESE NEW PRODUCTS WILL BE ADDED TO THE NOAAPORT POLARSAT CHANNEL -PID </a:t>
            </a:r>
            <a:r>
              <a:rPr lang="en-US" sz="2000" dirty="0" smtClean="0">
                <a:solidFill>
                  <a:schemeClr val="bg1"/>
                </a:solidFill>
              </a:rPr>
              <a:t>105-</a:t>
            </a:r>
            <a:endParaRPr lang="en-US" sz="2000" dirty="0">
              <a:solidFill>
                <a:schemeClr val="bg1"/>
              </a:solidFill>
            </a:endParaRPr>
          </a:p>
        </p:txBody>
      </p:sp>
    </p:spTree>
    <p:extLst>
      <p:ext uri="{BB962C8B-B14F-4D97-AF65-F5344CB8AC3E}">
        <p14:creationId xmlns:p14="http://schemas.microsoft.com/office/powerpoint/2010/main" val="25296890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22581770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8922244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11211280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1910759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42004902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38722643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18930122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37814139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Tree>
    <p:extLst>
      <p:ext uri="{BB962C8B-B14F-4D97-AF65-F5344CB8AC3E}">
        <p14:creationId xmlns:p14="http://schemas.microsoft.com/office/powerpoint/2010/main" val="2853584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3200" dirty="0" smtClean="0">
                <a:solidFill>
                  <a:schemeClr val="bg1"/>
                </a:solidFill>
              </a:rPr>
              <a:t>NCC NOAAPORT Bulletin</a:t>
            </a:r>
          </a:p>
        </p:txBody>
      </p:sp>
      <p:sp>
        <p:nvSpPr>
          <p:cNvPr id="7" name="TextBox 6"/>
          <p:cNvSpPr txBox="1"/>
          <p:nvPr/>
        </p:nvSpPr>
        <p:spPr>
          <a:xfrm>
            <a:off x="179463" y="927996"/>
            <a:ext cx="8793622" cy="400110"/>
          </a:xfrm>
          <a:prstGeom prst="rect">
            <a:avLst/>
          </a:prstGeom>
          <a:noFill/>
        </p:spPr>
        <p:txBody>
          <a:bodyPr wrap="square" rtlCol="0">
            <a:spAutoFit/>
          </a:bodyPr>
          <a:lstStyle/>
          <a:p>
            <a:endParaRPr lang="en-US" sz="2000" dirty="0" smtClean="0">
              <a:solidFill>
                <a:schemeClr val="bg1"/>
              </a:solidFill>
            </a:endParaRPr>
          </a:p>
        </p:txBody>
      </p:sp>
      <p:sp>
        <p:nvSpPr>
          <p:cNvPr id="2" name="Rectangle 1"/>
          <p:cNvSpPr/>
          <p:nvPr/>
        </p:nvSpPr>
        <p:spPr>
          <a:xfrm>
            <a:off x="57150" y="671655"/>
            <a:ext cx="9086850" cy="6524863"/>
          </a:xfrm>
          <a:prstGeom prst="rect">
            <a:avLst/>
          </a:prstGeom>
        </p:spPr>
        <p:txBody>
          <a:bodyPr wrap="square">
            <a:spAutoFit/>
          </a:bodyPr>
          <a:lstStyle/>
          <a:p>
            <a:r>
              <a:rPr lang="en-US" sz="2000" dirty="0">
                <a:solidFill>
                  <a:schemeClr val="bg1"/>
                </a:solidFill>
              </a:rPr>
              <a:t>FROM - NWSTG </a:t>
            </a:r>
            <a:endParaRPr lang="en-US" sz="2000" dirty="0" smtClean="0">
              <a:solidFill>
                <a:schemeClr val="bg1"/>
              </a:solidFill>
            </a:endParaRPr>
          </a:p>
          <a:p>
            <a:r>
              <a:rPr lang="en-US" sz="2000" dirty="0" smtClean="0">
                <a:solidFill>
                  <a:schemeClr val="bg1"/>
                </a:solidFill>
              </a:rPr>
              <a:t>. </a:t>
            </a:r>
          </a:p>
          <a:p>
            <a:r>
              <a:rPr lang="en-US" sz="2000" dirty="0" smtClean="0">
                <a:solidFill>
                  <a:schemeClr val="bg1"/>
                </a:solidFill>
              </a:rPr>
              <a:t>TO </a:t>
            </a:r>
            <a:r>
              <a:rPr lang="en-US" sz="2000" dirty="0">
                <a:solidFill>
                  <a:schemeClr val="bg1"/>
                </a:solidFill>
              </a:rPr>
              <a:t>– AWIPS USERS OF NOAAPORT </a:t>
            </a:r>
            <a:endParaRPr lang="en-US" sz="2000" dirty="0" smtClean="0">
              <a:solidFill>
                <a:schemeClr val="bg1"/>
              </a:solidFill>
            </a:endParaRPr>
          </a:p>
          <a:p>
            <a:r>
              <a:rPr lang="en-US" sz="2000" dirty="0" smtClean="0">
                <a:solidFill>
                  <a:schemeClr val="bg1"/>
                </a:solidFill>
              </a:rPr>
              <a:t>. </a:t>
            </a:r>
          </a:p>
          <a:p>
            <a:r>
              <a:rPr lang="en-US" sz="2000" dirty="0" smtClean="0">
                <a:solidFill>
                  <a:schemeClr val="bg1"/>
                </a:solidFill>
              </a:rPr>
              <a:t>SUBJECT </a:t>
            </a:r>
            <a:r>
              <a:rPr lang="en-US" sz="2000" dirty="0">
                <a:solidFill>
                  <a:schemeClr val="bg1"/>
                </a:solidFill>
              </a:rPr>
              <a:t>– AWIPS ENHANCMENTS FOR S-NPP/VIIRS NCC PRODUCTS </a:t>
            </a:r>
            <a:endParaRPr lang="en-US" sz="2000" dirty="0" smtClean="0">
              <a:solidFill>
                <a:schemeClr val="bg1"/>
              </a:solidFill>
            </a:endParaRPr>
          </a:p>
          <a:p>
            <a:r>
              <a:rPr lang="en-US" sz="2000" dirty="0" smtClean="0">
                <a:solidFill>
                  <a:schemeClr val="bg1"/>
                </a:solidFill>
              </a:rPr>
              <a:t>. </a:t>
            </a:r>
          </a:p>
          <a:p>
            <a:r>
              <a:rPr lang="en-US" sz="2000" dirty="0" smtClean="0">
                <a:solidFill>
                  <a:schemeClr val="bg1"/>
                </a:solidFill>
              </a:rPr>
              <a:t>NCC </a:t>
            </a:r>
            <a:r>
              <a:rPr lang="en-US" sz="2000" dirty="0">
                <a:solidFill>
                  <a:schemeClr val="bg1"/>
                </a:solidFill>
              </a:rPr>
              <a:t>NOTICE 001 </a:t>
            </a:r>
            <a:endParaRPr lang="en-US" sz="2000" dirty="0" smtClean="0">
              <a:solidFill>
                <a:schemeClr val="bg1"/>
              </a:solidFill>
            </a:endParaRPr>
          </a:p>
          <a:p>
            <a:r>
              <a:rPr lang="en-US" sz="2000" dirty="0" smtClean="0">
                <a:solidFill>
                  <a:schemeClr val="bg1"/>
                </a:solidFill>
              </a:rPr>
              <a:t>. </a:t>
            </a:r>
          </a:p>
          <a:p>
            <a:r>
              <a:rPr lang="en-US" sz="2000" dirty="0" smtClean="0">
                <a:solidFill>
                  <a:schemeClr val="bg1"/>
                </a:solidFill>
              </a:rPr>
              <a:t>ON </a:t>
            </a:r>
            <a:r>
              <a:rPr lang="en-US" sz="2000" dirty="0">
                <a:solidFill>
                  <a:schemeClr val="bg1"/>
                </a:solidFill>
              </a:rPr>
              <a:t>DEC 8, 2015, BEGINNING AT APPROXIMATELY 1500 COORDINATED UNIVERSAL TIME -UTC-, NWS WILL START SENDING SUOMI-NATIONAL POLAR-ORBITING PARTNERSHIP /S-NPP/ NEAR-CONSTANT CONTRAST -NCC- IMAGERY ACROSS THE NOAAPORT SATELLITE BROADCAST NETWORK. </a:t>
            </a:r>
            <a:endParaRPr lang="en-US" sz="2000" dirty="0" smtClean="0">
              <a:solidFill>
                <a:schemeClr val="bg1"/>
              </a:solidFill>
            </a:endParaRPr>
          </a:p>
          <a:p>
            <a:r>
              <a:rPr lang="en-US" sz="2000" dirty="0" smtClean="0">
                <a:solidFill>
                  <a:schemeClr val="bg1"/>
                </a:solidFill>
              </a:rPr>
              <a:t>. </a:t>
            </a:r>
          </a:p>
          <a:p>
            <a:r>
              <a:rPr lang="en-US" sz="2000" dirty="0" smtClean="0">
                <a:solidFill>
                  <a:schemeClr val="bg1"/>
                </a:solidFill>
              </a:rPr>
              <a:t>THE </a:t>
            </a:r>
            <a:r>
              <a:rPr lang="en-US" sz="2000" dirty="0">
                <a:solidFill>
                  <a:schemeClr val="bg1"/>
                </a:solidFill>
              </a:rPr>
              <a:t>NOAAPORT NCC IMAGERY WILL BE DRAWN FROM THE VISIBILE INFRARED IMAGING RADIOMETER SUITE -VIIRS- INSTRUMENT ON THE S-NPP SATELLITE. THESE IMAGERY PRODUCTS WILL BE PROVIDED TO NOAAPORT BY THE NOAA NATIONAL ENVIRONMENTAL SATELLITE, DATA, AND INFORMATION SERVICE -NESDIS- S-NPP DATA EXPLOITATION -NDE- SYSTEM. </a:t>
            </a:r>
            <a:endParaRPr lang="en-US" sz="2000" dirty="0" smtClean="0">
              <a:solidFill>
                <a:schemeClr val="bg1"/>
              </a:solidFill>
            </a:endParaRPr>
          </a:p>
          <a:p>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211948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3200" dirty="0" smtClean="0">
                <a:solidFill>
                  <a:schemeClr val="bg1"/>
                </a:solidFill>
              </a:rPr>
              <a:t>NCC NOAAPORT Bulletin</a:t>
            </a:r>
          </a:p>
        </p:txBody>
      </p:sp>
      <p:sp>
        <p:nvSpPr>
          <p:cNvPr id="7" name="TextBox 6"/>
          <p:cNvSpPr txBox="1"/>
          <p:nvPr/>
        </p:nvSpPr>
        <p:spPr>
          <a:xfrm>
            <a:off x="179463" y="927996"/>
            <a:ext cx="8793622" cy="400110"/>
          </a:xfrm>
          <a:prstGeom prst="rect">
            <a:avLst/>
          </a:prstGeom>
          <a:noFill/>
        </p:spPr>
        <p:txBody>
          <a:bodyPr wrap="square" rtlCol="0">
            <a:spAutoFit/>
          </a:bodyPr>
          <a:lstStyle/>
          <a:p>
            <a:endParaRPr lang="en-US" sz="2000" dirty="0" smtClean="0">
              <a:solidFill>
                <a:schemeClr val="bg1"/>
              </a:solidFill>
            </a:endParaRPr>
          </a:p>
        </p:txBody>
      </p:sp>
      <p:sp>
        <p:nvSpPr>
          <p:cNvPr id="2" name="Rectangle 1"/>
          <p:cNvSpPr/>
          <p:nvPr/>
        </p:nvSpPr>
        <p:spPr>
          <a:xfrm>
            <a:off x="4274" y="818655"/>
            <a:ext cx="9144000" cy="5632311"/>
          </a:xfrm>
          <a:prstGeom prst="rect">
            <a:avLst/>
          </a:prstGeom>
        </p:spPr>
        <p:txBody>
          <a:bodyPr wrap="square">
            <a:spAutoFit/>
          </a:bodyPr>
          <a:lstStyle/>
          <a:p>
            <a:r>
              <a:rPr lang="en-US" dirty="0">
                <a:solidFill>
                  <a:schemeClr val="bg1"/>
                </a:solidFill>
              </a:rPr>
              <a:t>IN ORDER TO FULLY EXPLOIT THE NCC IMAGERY, AWIPS USERS WILL NEED TO MAKE SLIGHT ADJUSTMENTS TO THE DEFAULT DISPLAY COLOR TABLE TO AVOID OVERSATURATED PIXELS DUE TO CITY LIGHTS AND OTHER BRIGHT OBJECTS. BY DEFAULT, PIXELS WITH THE HIGHEST VALUES, APPROXIMATELY 1.6, ARE COLORED BLACK. </a:t>
            </a:r>
            <a:r>
              <a:rPr lang="en-US" dirty="0" smtClean="0">
                <a:solidFill>
                  <a:schemeClr val="bg1"/>
                </a:solidFill>
              </a:rPr>
              <a:t>THE </a:t>
            </a:r>
            <a:r>
              <a:rPr lang="en-US" dirty="0">
                <a:solidFill>
                  <a:schemeClr val="bg1"/>
                </a:solidFill>
              </a:rPr>
              <a:t>RANGE OF PIXELS BETWEEN 1.0 AND 1.6 SHOULD INSTEAD BE ALL COLORED WHITE. THIS CAN EASILY BE DONE IN AWIPS BY RIGHT-CLICKING ON THE PRODUCT NAME IN THE BOTTOM-RIGHT HAND CORNER OF THE SCREEN AND APPLYING THESE CHANGES IN THE -EDIT COLORS- WINDOW. </a:t>
            </a:r>
            <a:endParaRPr lang="en-US" dirty="0" smtClean="0">
              <a:solidFill>
                <a:schemeClr val="bg1"/>
              </a:solidFill>
            </a:endParaRPr>
          </a:p>
          <a:p>
            <a:r>
              <a:rPr lang="en-US" dirty="0" smtClean="0">
                <a:solidFill>
                  <a:schemeClr val="bg1"/>
                </a:solidFill>
              </a:rPr>
              <a:t>.</a:t>
            </a:r>
          </a:p>
          <a:p>
            <a:r>
              <a:rPr lang="en-US" dirty="0" smtClean="0">
                <a:solidFill>
                  <a:schemeClr val="bg1"/>
                </a:solidFill>
              </a:rPr>
              <a:t>MODIFYING </a:t>
            </a:r>
            <a:r>
              <a:rPr lang="en-US" dirty="0">
                <a:solidFill>
                  <a:schemeClr val="bg1"/>
                </a:solidFill>
              </a:rPr>
              <a:t>THESE PIXELS TO BE COLORED WHITE PRODUCES A CLEANER IMAGE AND RESULTS IN EASIER INTERPRETATION BY FORECASTERS. THIS MODIFICATION MAY ALSO BE SAVED TO A USER-SPECIFIED COLOR MAP THROUGH THE -CHANGE -COLORMAP- OR -IMAGING- OPTIONS FOUND BY RIGHT-CLICKING ON THE PRODUCT NAME</a:t>
            </a:r>
            <a:r>
              <a:rPr lang="en-US" dirty="0" smtClean="0">
                <a:solidFill>
                  <a:schemeClr val="bg1"/>
                </a:solidFill>
              </a:rPr>
              <a:t>.</a:t>
            </a:r>
          </a:p>
          <a:p>
            <a:r>
              <a:rPr lang="en-US" dirty="0" smtClean="0">
                <a:solidFill>
                  <a:schemeClr val="bg1"/>
                </a:solidFill>
              </a:rPr>
              <a:t>. </a:t>
            </a:r>
          </a:p>
          <a:p>
            <a:r>
              <a:rPr lang="en-US" dirty="0" smtClean="0">
                <a:solidFill>
                  <a:schemeClr val="bg1"/>
                </a:solidFill>
              </a:rPr>
              <a:t>FOR </a:t>
            </a:r>
            <a:r>
              <a:rPr lang="en-US" dirty="0">
                <a:solidFill>
                  <a:schemeClr val="bg1"/>
                </a:solidFill>
              </a:rPr>
              <a:t>AWIPS USERS, FUTURE COLOR MAPS THAT ARE OPTIMIZED FOR CHANGES IN MOON PHASE WILL BE MADE AVAILABLE ON THE NWS VLAB AT </a:t>
            </a:r>
            <a:r>
              <a:rPr lang="en-US" dirty="0">
                <a:solidFill>
                  <a:schemeClr val="bg1"/>
                </a:solidFill>
                <a:hlinkClick r:id="rId3"/>
              </a:rPr>
              <a:t>VLAB.NCEP.NOAA.GOV/WEB/GOES-R-END-USER-MISSION-READINESS- PROJECT/DAY-NIGHT-BAND</a:t>
            </a:r>
            <a:r>
              <a:rPr lang="en-US" dirty="0">
                <a:solidFill>
                  <a:schemeClr val="bg1"/>
                </a:solidFill>
              </a:rPr>
              <a:t>. </a:t>
            </a:r>
          </a:p>
        </p:txBody>
      </p:sp>
    </p:spTree>
    <p:extLst>
      <p:ext uri="{BB962C8B-B14F-4D97-AF65-F5344CB8AC3E}">
        <p14:creationId xmlns:p14="http://schemas.microsoft.com/office/powerpoint/2010/main" val="1130086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3200" dirty="0" smtClean="0">
                <a:solidFill>
                  <a:schemeClr val="bg1"/>
                </a:solidFill>
              </a:rPr>
              <a:t>Color Table Fix</a:t>
            </a:r>
          </a:p>
        </p:txBody>
      </p:sp>
      <p:sp>
        <p:nvSpPr>
          <p:cNvPr id="7" name="TextBox 6"/>
          <p:cNvSpPr txBox="1"/>
          <p:nvPr/>
        </p:nvSpPr>
        <p:spPr>
          <a:xfrm>
            <a:off x="57150" y="927996"/>
            <a:ext cx="8915935" cy="5262979"/>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solidFill>
                  <a:schemeClr val="bg1"/>
                </a:solidFill>
              </a:rPr>
              <a:t>NCC Color Table fix advertised via NOAAPORT Bulletin</a:t>
            </a:r>
          </a:p>
          <a:p>
            <a:pPr marL="342900" indent="-342900">
              <a:buFont typeface="Arial" panose="020B0604020202020204" pitchFamily="34" charset="0"/>
              <a:buChar char="•"/>
            </a:pPr>
            <a:endParaRPr lang="en-US" sz="2800" dirty="0" smtClean="0">
              <a:solidFill>
                <a:schemeClr val="bg1"/>
              </a:solidFill>
            </a:endParaRPr>
          </a:p>
          <a:p>
            <a:pPr marL="342900" indent="-342900">
              <a:buFont typeface="Arial" panose="020B0604020202020204" pitchFamily="34" charset="0"/>
              <a:buChar char="•"/>
            </a:pPr>
            <a:endParaRPr lang="en-US" sz="2800" dirty="0" smtClean="0">
              <a:solidFill>
                <a:schemeClr val="bg1"/>
              </a:solidFill>
            </a:endParaRPr>
          </a:p>
          <a:p>
            <a:pPr marL="342900" indent="-342900">
              <a:buFont typeface="Arial" panose="020B0604020202020204" pitchFamily="34" charset="0"/>
              <a:buChar char="•"/>
            </a:pPr>
            <a:r>
              <a:rPr lang="en-US" sz="2800" dirty="0" smtClean="0">
                <a:solidFill>
                  <a:schemeClr val="bg1"/>
                </a:solidFill>
              </a:rPr>
              <a:t>Instructions posted on public </a:t>
            </a:r>
            <a:r>
              <a:rPr lang="en-US" sz="2800" dirty="0" err="1" smtClean="0">
                <a:solidFill>
                  <a:schemeClr val="bg1"/>
                </a:solidFill>
              </a:rPr>
              <a:t>Vlab</a:t>
            </a:r>
            <a:r>
              <a:rPr lang="en-US" sz="2800" dirty="0" smtClean="0">
                <a:solidFill>
                  <a:schemeClr val="bg1"/>
                </a:solidFill>
              </a:rPr>
              <a:t> page</a:t>
            </a:r>
          </a:p>
          <a:p>
            <a:pPr marL="342900" indent="-342900">
              <a:buFont typeface="Arial" panose="020B0604020202020204" pitchFamily="34" charset="0"/>
              <a:buChar char="•"/>
            </a:pPr>
            <a:endParaRPr lang="en-US" sz="2800" dirty="0" smtClean="0">
              <a:solidFill>
                <a:schemeClr val="bg1"/>
              </a:solidFill>
            </a:endParaRPr>
          </a:p>
          <a:p>
            <a:pPr marL="342900" indent="-342900">
              <a:buFont typeface="Arial" panose="020B0604020202020204" pitchFamily="34" charset="0"/>
              <a:buChar char="•"/>
            </a:pPr>
            <a:endParaRPr lang="en-US" sz="2800" dirty="0" smtClean="0">
              <a:solidFill>
                <a:schemeClr val="bg1"/>
              </a:solidFill>
            </a:endParaRPr>
          </a:p>
          <a:p>
            <a:pPr marL="342900" indent="-342900">
              <a:buFont typeface="Arial" panose="020B0604020202020204" pitchFamily="34" charset="0"/>
              <a:buChar char="•"/>
            </a:pPr>
            <a:r>
              <a:rPr lang="en-US" sz="2800" dirty="0" smtClean="0">
                <a:solidFill>
                  <a:schemeClr val="bg1"/>
                </a:solidFill>
              </a:rPr>
              <a:t>Currently in AWIPS baseline release v16.2.2</a:t>
            </a:r>
          </a:p>
          <a:p>
            <a:pPr marL="342900" indent="-342900">
              <a:buFont typeface="Arial" panose="020B0604020202020204" pitchFamily="34" charset="0"/>
              <a:buChar char="•"/>
            </a:pPr>
            <a:endParaRPr lang="en-US" sz="2800" dirty="0" smtClean="0">
              <a:solidFill>
                <a:schemeClr val="bg1"/>
              </a:solidFill>
            </a:endParaRPr>
          </a:p>
          <a:p>
            <a:pPr marL="342900" indent="-342900">
              <a:buFont typeface="Arial" panose="020B0604020202020204" pitchFamily="34" charset="0"/>
              <a:buChar char="•"/>
            </a:pPr>
            <a:endParaRPr lang="en-US" sz="2800" dirty="0">
              <a:solidFill>
                <a:schemeClr val="bg1"/>
              </a:solidFill>
            </a:endParaRPr>
          </a:p>
          <a:p>
            <a:pPr marL="342900" indent="-342900">
              <a:buFont typeface="Arial" panose="020B0604020202020204" pitchFamily="34" charset="0"/>
              <a:buChar char="•"/>
            </a:pPr>
            <a:r>
              <a:rPr lang="en-US" sz="2800" dirty="0" smtClean="0">
                <a:solidFill>
                  <a:schemeClr val="bg1"/>
                </a:solidFill>
              </a:rPr>
              <a:t>An example of a fix that could have been made much easier via </a:t>
            </a:r>
            <a:r>
              <a:rPr lang="en-US" sz="2800" dirty="0" err="1" smtClean="0">
                <a:solidFill>
                  <a:schemeClr val="bg1"/>
                </a:solidFill>
              </a:rPr>
              <a:t>TOWRpro</a:t>
            </a:r>
            <a:r>
              <a:rPr lang="en-US" sz="2800" dirty="0" smtClean="0">
                <a:solidFill>
                  <a:schemeClr val="bg1"/>
                </a:solidFill>
              </a:rPr>
              <a:t> RPM</a:t>
            </a:r>
            <a:endParaRPr lang="en-US" sz="2800" dirty="0">
              <a:solidFill>
                <a:schemeClr val="bg1"/>
              </a:solidFill>
            </a:endParaRPr>
          </a:p>
        </p:txBody>
      </p:sp>
    </p:spTree>
    <p:extLst>
      <p:ext uri="{BB962C8B-B14F-4D97-AF65-F5344CB8AC3E}">
        <p14:creationId xmlns:p14="http://schemas.microsoft.com/office/powerpoint/2010/main" val="3600321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Training Development</a:t>
            </a:r>
          </a:p>
        </p:txBody>
      </p:sp>
      <p:sp>
        <p:nvSpPr>
          <p:cNvPr id="7" name="TextBox 6"/>
          <p:cNvSpPr txBox="1"/>
          <p:nvPr/>
        </p:nvSpPr>
        <p:spPr>
          <a:xfrm>
            <a:off x="179463" y="927996"/>
            <a:ext cx="8793622" cy="5324535"/>
          </a:xfrm>
          <a:prstGeom prst="rect">
            <a:avLst/>
          </a:prstGeom>
          <a:noFill/>
        </p:spPr>
        <p:txBody>
          <a:bodyPr wrap="square" rtlCol="0">
            <a:spAutoFit/>
          </a:bodyPr>
          <a:lstStyle/>
          <a:p>
            <a:pPr marL="285750" indent="-285750">
              <a:buFont typeface="Arial" panose="020B0604020202020204" pitchFamily="34" charset="0"/>
              <a:buChar char="•"/>
            </a:pPr>
            <a:endParaRPr lang="en-US" sz="2000" dirty="0">
              <a:solidFill>
                <a:srgbClr val="FFFFFF"/>
              </a:solidFill>
              <a:latin typeface="Arial"/>
              <a:cs typeface="Arial"/>
            </a:endParaRPr>
          </a:p>
          <a:p>
            <a:pPr marL="285750" indent="-285750">
              <a:buFont typeface="Arial" panose="020B0604020202020204" pitchFamily="34" charset="0"/>
              <a:buChar char="•"/>
            </a:pPr>
            <a:r>
              <a:rPr lang="en-US" sz="2000" dirty="0">
                <a:solidFill>
                  <a:srgbClr val="FFFFFF"/>
                </a:solidFill>
                <a:latin typeface="Arial"/>
                <a:cs typeface="Arial"/>
              </a:rPr>
              <a:t>In early Dec. 2015, we were asked to develop a Quick Guide for the Near Constant Contrast (NCC) product for AWIPS-2, as it was scheduled to begin streaming over the </a:t>
            </a:r>
            <a:r>
              <a:rPr lang="en-US" sz="2000" dirty="0" err="1">
                <a:solidFill>
                  <a:srgbClr val="FFFFFF"/>
                </a:solidFill>
                <a:latin typeface="Arial"/>
                <a:cs typeface="Arial"/>
              </a:rPr>
              <a:t>SBN</a:t>
            </a:r>
            <a:r>
              <a:rPr lang="en-US" sz="2000" dirty="0">
                <a:solidFill>
                  <a:srgbClr val="FFFFFF"/>
                </a:solidFill>
                <a:latin typeface="Arial"/>
                <a:cs typeface="Arial"/>
              </a:rPr>
              <a:t> in mid-December</a:t>
            </a:r>
          </a:p>
          <a:p>
            <a:pPr marL="285750" indent="-285750">
              <a:buFont typeface="Arial" panose="020B0604020202020204" pitchFamily="34" charset="0"/>
              <a:buChar char="•"/>
            </a:pPr>
            <a:endParaRPr lang="en-US" sz="2000" dirty="0">
              <a:solidFill>
                <a:srgbClr val="FFFFFF"/>
              </a:solidFill>
              <a:latin typeface="Arial"/>
              <a:cs typeface="Arial"/>
            </a:endParaRPr>
          </a:p>
          <a:p>
            <a:pPr marL="285750" indent="-285750">
              <a:buFont typeface="Arial" panose="020B0604020202020204" pitchFamily="34" charset="0"/>
              <a:buChar char="•"/>
            </a:pPr>
            <a:r>
              <a:rPr lang="en-US" sz="2000" dirty="0">
                <a:solidFill>
                  <a:srgbClr val="FFFFFF"/>
                </a:solidFill>
                <a:latin typeface="Arial"/>
                <a:cs typeface="Arial"/>
              </a:rPr>
              <a:t>NCC takes VIIRS Day Night Band radiances and normalizes them based on incoming moonlight to create a “pseudo-reflectance.”  This reduces the range of data from 8 orders of magnitude to 3 orders of magnitude (0-1000) to improve the display on AWIPS-2</a:t>
            </a:r>
          </a:p>
          <a:p>
            <a:pPr marL="285750" indent="-285750">
              <a:buFont typeface="Arial" panose="020B0604020202020204" pitchFamily="34" charset="0"/>
              <a:buChar char="•"/>
            </a:pPr>
            <a:endParaRPr lang="en-US" sz="2000" dirty="0">
              <a:solidFill>
                <a:srgbClr val="FFFFFF"/>
              </a:solidFill>
              <a:latin typeface="Arial"/>
              <a:cs typeface="Arial"/>
            </a:endParaRPr>
          </a:p>
          <a:p>
            <a:pPr marL="285750" indent="-285750">
              <a:buFont typeface="Arial" panose="020B0604020202020204" pitchFamily="34" charset="0"/>
              <a:buChar char="•"/>
            </a:pPr>
            <a:r>
              <a:rPr lang="en-US" sz="2000" dirty="0">
                <a:solidFill>
                  <a:srgbClr val="FFFFFF"/>
                </a:solidFill>
                <a:latin typeface="Arial"/>
                <a:cs typeface="Arial"/>
              </a:rPr>
              <a:t>The normalization results in the city lights becoming increasingly saturated relative to the default scaling as the new moon approaches</a:t>
            </a:r>
          </a:p>
          <a:p>
            <a:pPr marL="285750" indent="-285750">
              <a:buFont typeface="Arial" panose="020B0604020202020204" pitchFamily="34" charset="0"/>
              <a:buChar char="•"/>
            </a:pPr>
            <a:endParaRPr lang="en-US" sz="2000" dirty="0">
              <a:solidFill>
                <a:srgbClr val="FFFFFF"/>
              </a:solidFill>
              <a:latin typeface="Arial"/>
              <a:cs typeface="Arial"/>
            </a:endParaRPr>
          </a:p>
          <a:p>
            <a:pPr marL="285750" indent="-285750">
              <a:buFont typeface="Arial" panose="020B0604020202020204" pitchFamily="34" charset="0"/>
              <a:buChar char="•"/>
            </a:pPr>
            <a:r>
              <a:rPr lang="en-US" sz="2000" dirty="0">
                <a:solidFill>
                  <a:srgbClr val="FFFFFF"/>
                </a:solidFill>
                <a:latin typeface="Arial"/>
                <a:cs typeface="Arial"/>
              </a:rPr>
              <a:t>We produced a color table that scales the NCC data from 0-1 in order to maximize the ability to see clouds at all phases of the moon, but we advise the forecasters to manually alter the color table to suit their specific needs</a:t>
            </a:r>
          </a:p>
        </p:txBody>
      </p:sp>
    </p:spTree>
    <p:extLst>
      <p:ext uri="{BB962C8B-B14F-4D97-AF65-F5344CB8AC3E}">
        <p14:creationId xmlns:p14="http://schemas.microsoft.com/office/powerpoint/2010/main" val="3742096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Quick Guide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93" y="653144"/>
            <a:ext cx="7326764" cy="5660455"/>
          </a:xfrm>
          <a:prstGeom prst="rect">
            <a:avLst/>
          </a:prstGeom>
        </p:spPr>
      </p:pic>
      <p:sp>
        <p:nvSpPr>
          <p:cNvPr id="3" name="TextBox 2"/>
          <p:cNvSpPr txBox="1"/>
          <p:nvPr/>
        </p:nvSpPr>
        <p:spPr>
          <a:xfrm>
            <a:off x="1010218" y="6429829"/>
            <a:ext cx="7228114" cy="369332"/>
          </a:xfrm>
          <a:prstGeom prst="rect">
            <a:avLst/>
          </a:prstGeom>
          <a:noFill/>
        </p:spPr>
        <p:txBody>
          <a:bodyPr wrap="square" rtlCol="0">
            <a:spAutoFit/>
          </a:bodyPr>
          <a:lstStyle/>
          <a:p>
            <a:pPr algn="ctr"/>
            <a:r>
              <a:rPr lang="en-US" dirty="0" smtClean="0">
                <a:solidFill>
                  <a:schemeClr val="bg1"/>
                </a:solidFill>
              </a:rPr>
              <a:t>A portion of the NCC Quick Guide that’s available on the </a:t>
            </a:r>
            <a:r>
              <a:rPr lang="en-US" dirty="0" err="1" smtClean="0">
                <a:solidFill>
                  <a:schemeClr val="bg1"/>
                </a:solidFill>
              </a:rPr>
              <a:t>VLab</a:t>
            </a:r>
            <a:endParaRPr lang="en-US" dirty="0">
              <a:solidFill>
                <a:schemeClr val="bg1"/>
              </a:solidFill>
            </a:endParaRPr>
          </a:p>
        </p:txBody>
      </p:sp>
    </p:spTree>
    <p:extLst>
      <p:ext uri="{BB962C8B-B14F-4D97-AF65-F5344CB8AC3E}">
        <p14:creationId xmlns:p14="http://schemas.microsoft.com/office/powerpoint/2010/main" val="116452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85800" y="48628"/>
            <a:ext cx="7772400" cy="745787"/>
          </a:xfrm>
        </p:spPr>
        <p:txBody>
          <a:bodyPr/>
          <a:lstStyle/>
          <a:p>
            <a:pPr eaLnBrk="1" hangingPunct="1"/>
            <a:r>
              <a:rPr lang="en-US" sz="2800" dirty="0" smtClean="0">
                <a:solidFill>
                  <a:schemeClr val="bg1"/>
                </a:solidFill>
              </a:rPr>
              <a:t>NCC AWIPS-2 Screen Captures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783"/>
            <a:ext cx="9144000" cy="4542434"/>
          </a:xfrm>
          <a:prstGeom prst="rect">
            <a:avLst/>
          </a:prstGeom>
        </p:spPr>
      </p:pic>
      <p:sp>
        <p:nvSpPr>
          <p:cNvPr id="4" name="TextBox 3"/>
          <p:cNvSpPr txBox="1"/>
          <p:nvPr/>
        </p:nvSpPr>
        <p:spPr>
          <a:xfrm>
            <a:off x="1" y="5950857"/>
            <a:ext cx="9144000" cy="646331"/>
          </a:xfrm>
          <a:prstGeom prst="rect">
            <a:avLst/>
          </a:prstGeom>
          <a:noFill/>
        </p:spPr>
        <p:txBody>
          <a:bodyPr wrap="square" rtlCol="0">
            <a:spAutoFit/>
          </a:bodyPr>
          <a:lstStyle/>
          <a:p>
            <a:r>
              <a:rPr lang="en-US" dirty="0" smtClean="0">
                <a:solidFill>
                  <a:schemeClr val="bg1"/>
                </a:solidFill>
              </a:rPr>
              <a:t>All of these have the “zero to one” color table applied.  Phase of the moon indicated by the graphic in the top right.  Thanks to </a:t>
            </a:r>
            <a:r>
              <a:rPr lang="en-US" dirty="0" err="1" smtClean="0">
                <a:solidFill>
                  <a:schemeClr val="bg1"/>
                </a:solidFill>
              </a:rPr>
              <a:t>Jorel</a:t>
            </a:r>
            <a:r>
              <a:rPr lang="en-US" dirty="0" smtClean="0">
                <a:solidFill>
                  <a:schemeClr val="bg1"/>
                </a:solidFill>
              </a:rPr>
              <a:t> Torres for these images</a:t>
            </a:r>
            <a:endParaRPr lang="en-US" dirty="0">
              <a:solidFill>
                <a:schemeClr val="bg1"/>
              </a:solidFill>
            </a:endParaRPr>
          </a:p>
        </p:txBody>
      </p:sp>
    </p:spTree>
    <p:extLst>
      <p:ext uri="{BB962C8B-B14F-4D97-AF65-F5344CB8AC3E}">
        <p14:creationId xmlns:p14="http://schemas.microsoft.com/office/powerpoint/2010/main" val="380946814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10032</TotalTime>
  <Words>1868</Words>
  <Application>Microsoft Office PowerPoint</Application>
  <PresentationFormat>On-screen Show (4:3)</PresentationFormat>
  <Paragraphs>164</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Training Development and Evaluation for JPSS Unique Capabilities: NCC Imagery</vt:lpstr>
      <vt:lpstr>S-NPP NCC NWS Deployment</vt:lpstr>
      <vt:lpstr>NCC NOAAPORT Bulletin</vt:lpstr>
      <vt:lpstr>NCC NOAAPORT Bulletin</vt:lpstr>
      <vt:lpstr>NCC NOAAPORT Bulletin</vt:lpstr>
      <vt:lpstr>Color Table Fix</vt:lpstr>
      <vt:lpstr>NCC Training Development</vt:lpstr>
      <vt:lpstr>NCC Quick Guide</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lpstr>NCC AWIPS-2 Screen Captures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GIMPAP Solar Forecasting Project</dc:title>
  <dc:creator>miller</dc:creator>
  <cp:lastModifiedBy>Lindsey</cp:lastModifiedBy>
  <cp:revision>248</cp:revision>
  <dcterms:created xsi:type="dcterms:W3CDTF">2010-06-30T17:34:52Z</dcterms:created>
  <dcterms:modified xsi:type="dcterms:W3CDTF">2016-05-11T17:28:16Z</dcterms:modified>
</cp:coreProperties>
</file>