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26"/>
  </p:notesMasterIdLst>
  <p:sldIdLst>
    <p:sldId id="257" r:id="rId3"/>
    <p:sldId id="315" r:id="rId4"/>
    <p:sldId id="322" r:id="rId5"/>
    <p:sldId id="309" r:id="rId6"/>
    <p:sldId id="311" r:id="rId7"/>
    <p:sldId id="386" r:id="rId8"/>
    <p:sldId id="387" r:id="rId9"/>
    <p:sldId id="304" r:id="rId10"/>
    <p:sldId id="366" r:id="rId11"/>
    <p:sldId id="394" r:id="rId12"/>
    <p:sldId id="392" r:id="rId13"/>
    <p:sldId id="397" r:id="rId14"/>
    <p:sldId id="398" r:id="rId15"/>
    <p:sldId id="399" r:id="rId16"/>
    <p:sldId id="375" r:id="rId17"/>
    <p:sldId id="403" r:id="rId18"/>
    <p:sldId id="404" r:id="rId19"/>
    <p:sldId id="400" r:id="rId20"/>
    <p:sldId id="401" r:id="rId21"/>
    <p:sldId id="402" r:id="rId22"/>
    <p:sldId id="370" r:id="rId23"/>
    <p:sldId id="277" r:id="rId24"/>
    <p:sldId id="35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79D88-9FE7-4C8F-A812-1C579CBF3A8D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9D97F-FE8C-4556-8D9B-042007C3A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5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31286" indent="-281264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25055" indent="-225011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575077" indent="-225011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25099" indent="-225011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475121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25143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375165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25187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/>
            <a:fld id="{7528EE1A-8002-4085-98DA-D8FB5BFFEFC6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79450"/>
            <a:ext cx="4529137" cy="339883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009" y="4305822"/>
            <a:ext cx="5048424" cy="41570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1" tIns="44990" rIns="89981" bIns="44990"/>
          <a:lstStyle/>
          <a:p>
            <a:pPr eaLnBrk="1" hangingPunct="1"/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30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NOAA / National Weather Service has three tiers of marine warning</a:t>
            </a:r>
            <a:r>
              <a:rPr lang="en-US" baseline="0" dirty="0" smtClean="0"/>
              <a:t> and forecast responsibility:</a:t>
            </a:r>
          </a:p>
          <a:p>
            <a:r>
              <a:rPr lang="en-US" baseline="0" dirty="0" smtClean="0">
                <a:solidFill>
                  <a:srgbClr val="FF0000"/>
                </a:solidFill>
              </a:rPr>
              <a:t>HIGH SEAS – (RED) GMDSS requirement for METAREAs IV, XII, XVI and adjacent waters</a:t>
            </a:r>
          </a:p>
          <a:p>
            <a:r>
              <a:rPr lang="en-US" baseline="0" dirty="0" smtClean="0"/>
              <a:t>OFFSHORE – (yellow) waters to EEZ and beyond Coastal waters – with the COASTAL: waters meets GMDSS NAVTEX requirement.</a:t>
            </a:r>
          </a:p>
          <a:p>
            <a:r>
              <a:rPr lang="en-US" baseline="0" dirty="0" smtClean="0"/>
              <a:t>COASTAL Waters – (light blue) on average within 60 n mi of coast and includes bays, rivers, estuaries, and Lakes.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COASTAL and OFFSHORE Zones are not just over the Atlantic and Pacific basins but include all the challenges of the Chukchi and Beaufort Seas. A location void of conventional observations and only served presently by the </a:t>
            </a:r>
            <a:r>
              <a:rPr lang="en-US" baseline="0" dirty="0" err="1" smtClean="0"/>
              <a:t>CryoSat</a:t>
            </a:r>
            <a:r>
              <a:rPr lang="en-US" baseline="0" dirty="0" smtClean="0"/>
              <a:t> altimeter and ASCAT and OSCAT </a:t>
            </a:r>
            <a:r>
              <a:rPr lang="en-US" baseline="0" dirty="0" err="1" smtClean="0"/>
              <a:t>scatterometers</a:t>
            </a:r>
            <a:r>
              <a:rPr lang="en-US" baseline="0" dirty="0" smtClean="0"/>
              <a:t> for winds and waves.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DECA-0D27-4ABD-8368-B147CB2095F3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3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9A9C7B-5E25-443C-AC54-52F9E39B84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3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45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08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87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4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73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74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41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7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1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B33C687-1E97-48D4-B5C2-FE9639B57660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E0B3C59-0AD0-4FA0-AE0E-B62047C0595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C7A91-AF80-400E-AF81-656720E188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CD6DE-C7AF-4043-9576-794100BF03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2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hael.folmer@NCEPAD\Pictures\VIIRSvis_Dall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3122"/>
            <a:ext cx="9144000" cy="1391877"/>
          </a:xfrm>
          <a:solidFill>
            <a:schemeClr val="tx1"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/>
              </a:rPr>
            </a:br>
            <a:r>
              <a:rPr lang="en-US" sz="3200" dirty="0">
                <a:solidFill>
                  <a:schemeClr val="bg1"/>
                </a:solidFill>
                <a:effectLst/>
              </a:rPr>
              <a:t/>
            </a:r>
            <a:br>
              <a:rPr lang="en-US" sz="3200" dirty="0">
                <a:solidFill>
                  <a:schemeClr val="bg1"/>
                </a:solidFill>
                <a:effectLst/>
              </a:rPr>
            </a:br>
            <a:r>
              <a:rPr lang="en-US" sz="3200" dirty="0" smtClean="0">
                <a:solidFill>
                  <a:schemeClr val="bg1"/>
                </a:solidFill>
                <a:effectLst/>
              </a:rPr>
              <a:t/>
            </a:r>
            <a:br>
              <a:rPr lang="en-US" sz="3200" dirty="0" smtClean="0">
                <a:solidFill>
                  <a:schemeClr val="bg1"/>
                </a:solidFill>
                <a:effectLst/>
              </a:rPr>
            </a:br>
            <a:r>
              <a:rPr lang="en-US" sz="3200" dirty="0">
                <a:solidFill>
                  <a:schemeClr val="bg1"/>
                </a:solidFill>
                <a:effectLst/>
              </a:rPr>
              <a:t/>
            </a:r>
            <a:br>
              <a:rPr lang="en-US" sz="3200" dirty="0">
                <a:solidFill>
                  <a:schemeClr val="bg1"/>
                </a:solidFill>
                <a:effectLst/>
              </a:rPr>
            </a:br>
            <a:r>
              <a:rPr lang="en-US" sz="3200" dirty="0" smtClean="0">
                <a:solidFill>
                  <a:schemeClr val="bg1"/>
                </a:solidFill>
                <a:effectLst/>
              </a:rPr>
              <a:t>NCEP Centers Preparation for the new </a:t>
            </a:r>
            <a:r>
              <a:rPr lang="en-US" sz="3200" dirty="0" err="1" smtClean="0">
                <a:solidFill>
                  <a:schemeClr val="bg1"/>
                </a:solidFill>
                <a:effectLst/>
              </a:rPr>
              <a:t>jpss</a:t>
            </a:r>
            <a:r>
              <a:rPr lang="en-US" sz="3200" dirty="0" smtClean="0">
                <a:solidFill>
                  <a:schemeClr val="bg1"/>
                </a:solidFill>
                <a:effectLst/>
              </a:rPr>
              <a:t> series:  </a:t>
            </a:r>
            <a:br>
              <a:rPr lang="en-US" sz="3200" dirty="0" smtClean="0">
                <a:solidFill>
                  <a:schemeClr val="bg1"/>
                </a:solidFill>
                <a:effectLst/>
              </a:rPr>
            </a:br>
            <a:r>
              <a:rPr lang="en-US" sz="2400" dirty="0" smtClean="0">
                <a:solidFill>
                  <a:schemeClr val="bg1"/>
                </a:solidFill>
                <a:effectLst/>
              </a:rPr>
              <a:t>current polar-orbiting satellite applications</a:t>
            </a: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342900" y="2220717"/>
            <a:ext cx="8458200" cy="2062103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Michael J.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Folmer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(UMCP/ESSIC/CICS)</a:t>
            </a:r>
          </a:p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Satellite Liaison at OPC/SAB/TAFB/WPC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Contributions: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Amanda 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Terborg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(CIMSS/AWC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Andrea Schumacher (CIRA/NHC), and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Bill Line (CIMMS/SPC)</a:t>
            </a:r>
            <a:endParaRPr lang="en-US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2743200" y="4530107"/>
            <a:ext cx="3657600" cy="83099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 PG/UR Meeting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Norman, OK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05/11/16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9" name="TextBox 26"/>
          <p:cNvSpPr txBox="1">
            <a:spLocks noChangeArrowheads="1"/>
          </p:cNvSpPr>
          <p:nvPr/>
        </p:nvSpPr>
        <p:spPr bwMode="auto">
          <a:xfrm>
            <a:off x="0" y="6553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925627"/>
            <a:ext cx="1104900" cy="110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616575"/>
            <a:ext cx="1104900" cy="1104900"/>
          </a:xfrm>
          <a:prstGeom prst="rect">
            <a:avLst/>
          </a:prstGeom>
        </p:spPr>
      </p:pic>
      <p:pic>
        <p:nvPicPr>
          <p:cNvPr id="10" name="Picture 4" descr="C:\My Files\Hugo\CICS\Dissemination\Logo and Banner\HIRES\CICSMD_logo_white-blu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4537" y="5675342"/>
            <a:ext cx="1394925" cy="1046133"/>
          </a:xfrm>
          <a:prstGeom prst="rect">
            <a:avLst/>
          </a:prstGeom>
          <a:noFill/>
        </p:spPr>
      </p:pic>
      <p:pic>
        <p:nvPicPr>
          <p:cNvPr id="11" name="Picture 10" descr="JPSS Logo5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8746" y="4924899"/>
            <a:ext cx="1922354" cy="179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4985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63"/>
            <a:ext cx="9155113" cy="7588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MODIS/VIIRS Longwave IR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1449388" y="6210300"/>
            <a:ext cx="2936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Courtesy </a:t>
            </a:r>
            <a:r>
              <a:rPr lang="en-US" altLang="en-US" sz="1800" dirty="0" smtClean="0"/>
              <a:t>of CIMSS and </a:t>
            </a:r>
            <a:r>
              <a:rPr lang="en-US" altLang="en-US" sz="1800" dirty="0" err="1" smtClean="0"/>
              <a:t>SPoRT</a:t>
            </a:r>
            <a:endParaRPr lang="en-US" altLang="en-US" sz="1800" dirty="0"/>
          </a:p>
        </p:txBody>
      </p:sp>
      <p:sp>
        <p:nvSpPr>
          <p:cNvPr id="44039" name="Rectangle 2"/>
          <p:cNvSpPr>
            <a:spLocks noChangeArrowheads="1"/>
          </p:cNvSpPr>
          <p:nvPr/>
        </p:nvSpPr>
        <p:spPr bwMode="auto">
          <a:xfrm>
            <a:off x="958850" y="1008063"/>
            <a:ext cx="7586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Arial" panose="020B0604020202020204" pitchFamily="34" charset="0"/>
              </a:rPr>
              <a:t>Combining MODIS and VIIRS in One Display</a:t>
            </a:r>
          </a:p>
        </p:txBody>
      </p:sp>
      <p:pic>
        <p:nvPicPr>
          <p:cNvPr id="4404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9550" y="1825625"/>
            <a:ext cx="6184900" cy="4351338"/>
          </a:xfrm>
        </p:spPr>
      </p:pic>
    </p:spTree>
    <p:extLst>
      <p:ext uri="{BB962C8B-B14F-4D97-AF65-F5344CB8AC3E}">
        <p14:creationId xmlns:p14="http://schemas.microsoft.com/office/powerpoint/2010/main" val="42361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First </a:t>
            </a:r>
            <a:r>
              <a:rPr lang="en-US" sz="3200" dirty="0" smtClean="0"/>
              <a:t>DNB image in NHC N-AWIPS </a:t>
            </a:r>
            <a:r>
              <a:rPr lang="en-US" sz="3200" dirty="0" smtClean="0"/>
              <a:t>workstations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100" dirty="0">
                <a:solidFill>
                  <a:schemeClr val="tx1"/>
                </a:solidFill>
              </a:rPr>
              <a:t>Hurricane Manuel (2013</a:t>
            </a:r>
            <a:r>
              <a:rPr lang="en-US" sz="3100" dirty="0" smtClean="0">
                <a:solidFill>
                  <a:schemeClr val="tx1"/>
                </a:solidFill>
              </a:rPr>
              <a:t>)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6187" y="6339849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CIMSS and </a:t>
            </a:r>
            <a:r>
              <a:rPr lang="en-US" dirty="0" err="1" smtClean="0"/>
              <a:t>SPoRT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7" y="1600200"/>
            <a:ext cx="6751625" cy="4708525"/>
          </a:xfrm>
        </p:spPr>
      </p:pic>
    </p:spTree>
    <p:extLst>
      <p:ext uri="{BB962C8B-B14F-4D97-AF65-F5344CB8AC3E}">
        <p14:creationId xmlns:p14="http://schemas.microsoft.com/office/powerpoint/2010/main" val="30595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49238"/>
            <a:ext cx="7886700" cy="1325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GOES-13 Hybrid Product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>
                <a:solidFill>
                  <a:schemeClr val="tx1"/>
                </a:solidFill>
              </a:rPr>
              <a:t>4 km Infrared Geo/Leo Blend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1677988" y="6169025"/>
            <a:ext cx="3131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Courtesy of Matt Smith (</a:t>
            </a:r>
            <a:r>
              <a:rPr lang="en-US" altLang="en-US" sz="1800" dirty="0" err="1"/>
              <a:t>SPoRT</a:t>
            </a:r>
            <a:r>
              <a:rPr lang="en-US" altLang="en-US" sz="1800" dirty="0"/>
              <a:t>)</a:t>
            </a:r>
          </a:p>
        </p:txBody>
      </p:sp>
      <p:pic>
        <p:nvPicPr>
          <p:cNvPr id="4915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1638" y="1825625"/>
            <a:ext cx="5800725" cy="4351338"/>
          </a:xfrm>
        </p:spPr>
      </p:pic>
    </p:spTree>
    <p:extLst>
      <p:ext uri="{BB962C8B-B14F-4D97-AF65-F5344CB8AC3E}">
        <p14:creationId xmlns:p14="http://schemas.microsoft.com/office/powerpoint/2010/main" val="9959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300"/>
            <a:ext cx="91821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NUCAPS in AWIPS II D2D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7534275" cy="4708525"/>
          </a:xfrm>
        </p:spPr>
      </p:pic>
      <p:pic>
        <p:nvPicPr>
          <p:cNvPr id="50180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97075"/>
            <a:ext cx="5043488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1"/>
          <p:cNvSpPr>
            <a:spLocks noChangeShapeType="1"/>
          </p:cNvSpPr>
          <p:nvPr/>
        </p:nvSpPr>
        <p:spPr bwMode="auto">
          <a:xfrm>
            <a:off x="361950" y="941388"/>
            <a:ext cx="8686800" cy="1587"/>
          </a:xfrm>
          <a:prstGeom prst="line">
            <a:avLst/>
          </a:prstGeom>
          <a:noFill/>
          <a:ln w="57150">
            <a:solidFill>
              <a:srgbClr val="4F81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889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CIRA Layered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Precipitable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Water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006" y="1455111"/>
            <a:ext cx="7011988" cy="4884738"/>
          </a:xfrm>
        </p:spPr>
      </p:pic>
      <p:sp>
        <p:nvSpPr>
          <p:cNvPr id="51207" name="Rectangle 2"/>
          <p:cNvSpPr>
            <a:spLocks noChangeArrowheads="1"/>
          </p:cNvSpPr>
          <p:nvPr/>
        </p:nvSpPr>
        <p:spPr bwMode="auto">
          <a:xfrm>
            <a:off x="3018631" y="823841"/>
            <a:ext cx="3106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Arial" panose="020B0604020202020204" pitchFamily="34" charset="0"/>
              </a:rPr>
              <a:t>700-500 </a:t>
            </a:r>
            <a:r>
              <a:rPr lang="en-US" altLang="en-US" dirty="0" err="1">
                <a:latin typeface="Arial" panose="020B0604020202020204" pitchFamily="34" charset="0"/>
              </a:rPr>
              <a:t>mb</a:t>
            </a:r>
            <a:r>
              <a:rPr lang="en-US" altLang="en-US" dirty="0">
                <a:latin typeface="Arial" panose="020B0604020202020204" pitchFamily="34" charset="0"/>
              </a:rPr>
              <a:t>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6187" y="6339849"/>
            <a:ext cx="320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smtClean="0"/>
              <a:t>CIRA and </a:t>
            </a:r>
            <a:r>
              <a:rPr lang="en-US" dirty="0" err="1" smtClean="0"/>
              <a:t>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22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ATMS </a:t>
            </a:r>
            <a:r>
              <a:rPr lang="en-US" dirty="0"/>
              <a:t>88GHz “V</a:t>
            </a:r>
            <a:r>
              <a:rPr lang="en-US" dirty="0"/>
              <a:t>”</a:t>
            </a:r>
            <a:br>
              <a:rPr lang="en-US" dirty="0"/>
            </a:br>
            <a:r>
              <a:rPr lang="en-US" sz="3100" dirty="0">
                <a:solidFill>
                  <a:schemeClr val="tx1"/>
                </a:solidFill>
              </a:rPr>
              <a:t>Super Typhoon </a:t>
            </a:r>
            <a:r>
              <a:rPr lang="en-US" sz="3100" dirty="0" err="1">
                <a:solidFill>
                  <a:schemeClr val="tx1"/>
                </a:solidFill>
              </a:rPr>
              <a:t>Vongfong</a:t>
            </a:r>
            <a:r>
              <a:rPr lang="en-US" sz="3100" dirty="0">
                <a:solidFill>
                  <a:schemeClr val="tx1"/>
                </a:solidFill>
              </a:rPr>
              <a:t> (2014</a:t>
            </a:r>
            <a:r>
              <a:rPr lang="en-US" sz="3100" dirty="0" smtClean="0">
                <a:solidFill>
                  <a:schemeClr val="tx1"/>
                </a:solidFill>
              </a:rPr>
              <a:t>)</a:t>
            </a:r>
            <a:endParaRPr lang="en-US" sz="31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73" y="1600200"/>
            <a:ext cx="6760054" cy="4708525"/>
          </a:xfrm>
        </p:spPr>
      </p:pic>
      <p:sp>
        <p:nvSpPr>
          <p:cNvPr id="4" name="TextBox 3"/>
          <p:cNvSpPr txBox="1"/>
          <p:nvPr/>
        </p:nvSpPr>
        <p:spPr>
          <a:xfrm>
            <a:off x="1196187" y="6339849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</a:t>
            </a:r>
            <a:r>
              <a:rPr lang="en-US" dirty="0" smtClean="0"/>
              <a:t>of </a:t>
            </a:r>
            <a:r>
              <a:rPr lang="en-US" dirty="0" err="1" smtClean="0"/>
              <a:t>SPoRT</a:t>
            </a:r>
            <a:r>
              <a:rPr lang="en-US" dirty="0" smtClean="0"/>
              <a:t> and </a:t>
            </a:r>
            <a:r>
              <a:rPr lang="en-US" dirty="0" smtClean="0"/>
              <a:t>GPM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AWC/JPSS User Readiness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199"/>
            <a:ext cx="7924800" cy="487680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Ground Readiness:</a:t>
            </a:r>
          </a:p>
          <a:p>
            <a:pPr lvl="1"/>
            <a:r>
              <a:rPr lang="en-US" dirty="0" smtClean="0"/>
              <a:t>Receiving legacy polar satellites (POES, METOP) via ESPC </a:t>
            </a:r>
            <a:r>
              <a:rPr lang="en-US" dirty="0" err="1" smtClean="0"/>
              <a:t>geodist</a:t>
            </a:r>
            <a:r>
              <a:rPr lang="en-US" dirty="0" smtClean="0"/>
              <a:t> servers</a:t>
            </a:r>
          </a:p>
          <a:p>
            <a:pPr lvl="1"/>
            <a:r>
              <a:rPr lang="en-US" dirty="0" smtClean="0"/>
              <a:t>Expect to receive NPP/JPSS via PDA for N-AWIPS and AWIPS-2</a:t>
            </a:r>
          </a:p>
          <a:p>
            <a:r>
              <a:rPr lang="en-US" dirty="0" smtClean="0"/>
              <a:t>User Readiness:</a:t>
            </a:r>
          </a:p>
          <a:p>
            <a:pPr lvl="1"/>
            <a:r>
              <a:rPr lang="en-US" dirty="0" smtClean="0"/>
              <a:t>Polar satellites used in global mosaics for international operations in N-AWIPS</a:t>
            </a:r>
          </a:p>
          <a:p>
            <a:pPr lvl="1"/>
            <a:r>
              <a:rPr lang="en-US" dirty="0" smtClean="0"/>
              <a:t>Dust enhancement imagery used in AWC operations (CIRA – S. Miller)</a:t>
            </a:r>
          </a:p>
          <a:p>
            <a:pPr lvl="2"/>
            <a:r>
              <a:rPr lang="en-US" dirty="0" smtClean="0"/>
              <a:t>Blowing dust SIGMETs</a:t>
            </a:r>
          </a:p>
          <a:p>
            <a:pPr lvl="1"/>
            <a:r>
              <a:rPr lang="en-US" dirty="0" smtClean="0"/>
              <a:t>Ozone via NUCAPS/AIRS/IASI (</a:t>
            </a:r>
            <a:r>
              <a:rPr lang="en-US" dirty="0" err="1" smtClean="0"/>
              <a:t>SPoRT</a:t>
            </a:r>
            <a:r>
              <a:rPr lang="en-US" dirty="0" smtClean="0"/>
              <a:t> – E. Berndt) in AWIPS-2 D2d</a:t>
            </a:r>
          </a:p>
          <a:p>
            <a:pPr lvl="2"/>
            <a:r>
              <a:rPr lang="en-US" dirty="0" smtClean="0"/>
              <a:t>Ozone Heights, Total Ozone, Ozone Anomaly</a:t>
            </a:r>
          </a:p>
          <a:p>
            <a:pPr lvl="2"/>
            <a:r>
              <a:rPr lang="en-US" dirty="0" smtClean="0"/>
              <a:t>Proof of concept -&gt; proposal with FAA to work with the National Aviation Meteorologists at the ATCSCC</a:t>
            </a:r>
          </a:p>
          <a:p>
            <a:pPr lvl="3"/>
            <a:r>
              <a:rPr lang="en-US" dirty="0" smtClean="0"/>
              <a:t>Ozone discussion/analysis for the airlines</a:t>
            </a:r>
          </a:p>
        </p:txBody>
      </p:sp>
    </p:spTree>
    <p:extLst>
      <p:ext uri="{BB962C8B-B14F-4D97-AF65-F5344CB8AC3E}">
        <p14:creationId xmlns:p14="http://schemas.microsoft.com/office/powerpoint/2010/main" val="2351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7733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Calibri" charset="0"/>
              </a:rPr>
              <a:t>February </a:t>
            </a:r>
            <a:r>
              <a:rPr lang="en-US" sz="3600" b="1" dirty="0" smtClean="0">
                <a:latin typeface="Calibri" charset="0"/>
              </a:rPr>
              <a:t>13</a:t>
            </a:r>
            <a:r>
              <a:rPr lang="en-US" sz="3600" b="1" baseline="30000" dirty="0" smtClean="0">
                <a:latin typeface="Calibri" charset="0"/>
              </a:rPr>
              <a:t>th</a:t>
            </a:r>
            <a:r>
              <a:rPr lang="en-US" sz="3600" b="1" dirty="0" smtClean="0">
                <a:latin typeface="Calibri" charset="0"/>
              </a:rPr>
              <a:t> – Northeast Ozone</a:t>
            </a:r>
            <a:endParaRPr lang="en-US" sz="3600" b="1" dirty="0">
              <a:latin typeface="Calibri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NWS/NCEP/AWC/NAM</a:t>
            </a:r>
            <a:endParaRPr lang="en-US"/>
          </a:p>
        </p:txBody>
      </p:sp>
      <p:pic>
        <p:nvPicPr>
          <p:cNvPr id="65538" name="Content Placeholder 4" descr="NUCAPS.2016.02.13.2209120.height250ppbO3.tif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15385"/>
          <a:stretch>
            <a:fillRect/>
          </a:stretch>
        </p:blipFill>
        <p:spPr>
          <a:xfrm>
            <a:off x="354508" y="2036972"/>
            <a:ext cx="8434984" cy="4379703"/>
          </a:xfrm>
          <a:prstGeom prst="rect">
            <a:avLst/>
          </a:prstGeom>
        </p:spPr>
      </p:pic>
      <p:pic>
        <p:nvPicPr>
          <p:cNvPr id="6554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5847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47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Tropical to Extratropical Transition Project</a:t>
            </a:r>
            <a:br>
              <a:rPr lang="en-US" sz="3400" dirty="0" smtClean="0"/>
            </a:br>
            <a:r>
              <a:rPr lang="en-US" sz="1800" dirty="0" smtClean="0"/>
              <a:t>Emily Berndt (</a:t>
            </a:r>
            <a:r>
              <a:rPr lang="en-US" sz="1800" dirty="0" err="1" smtClean="0"/>
              <a:t>SPoRT</a:t>
            </a:r>
            <a:r>
              <a:rPr lang="en-US" sz="1800" dirty="0" smtClean="0"/>
              <a:t>), Michael Folmer (CICS), </a:t>
            </a:r>
            <a:br>
              <a:rPr lang="en-US" sz="1800" dirty="0" smtClean="0"/>
            </a:br>
            <a:r>
              <a:rPr lang="en-US" sz="1800" dirty="0" smtClean="0"/>
              <a:t>Jason </a:t>
            </a:r>
            <a:r>
              <a:rPr lang="en-US" sz="1800" dirty="0" err="1" smtClean="0"/>
              <a:t>Dunion</a:t>
            </a:r>
            <a:r>
              <a:rPr lang="en-US" sz="1800" dirty="0" smtClean="0"/>
              <a:t> (HRD), and Jeff Halverson (UMBC)</a:t>
            </a:r>
            <a:br>
              <a:rPr lang="en-US" sz="1800" dirty="0" smtClean="0"/>
            </a:br>
            <a:r>
              <a:rPr lang="en-US" sz="1800" dirty="0" smtClean="0"/>
              <a:t>Funded by JPSS PG/RR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R2O / O2R project that involves NHC, OPC, SAB, and WPC</a:t>
            </a:r>
          </a:p>
          <a:p>
            <a:r>
              <a:rPr lang="en-US" dirty="0" smtClean="0"/>
              <a:t>Combines NUCAPS soundings, ozone retrievals, tropopause information, and aircraft data (</a:t>
            </a:r>
            <a:r>
              <a:rPr lang="en-US" dirty="0" err="1" smtClean="0"/>
              <a:t>dropwindsondes</a:t>
            </a:r>
            <a:r>
              <a:rPr lang="en-US" dirty="0" smtClean="0"/>
              <a:t>) with conventional water vapor imagery and the air mass RGB.</a:t>
            </a:r>
          </a:p>
          <a:p>
            <a:r>
              <a:rPr lang="en-US" dirty="0" smtClean="0"/>
              <a:t>Goal:  Demonstrate the utility of NUCAPS soundings to identify and monitor the onset of a stratospheric air intrusion (SAI) event in the vicinity of a tropical cyclone.  Also look for how the SAI evolves and affects the TCs transition to an extratropical storm.</a:t>
            </a:r>
          </a:p>
          <a:p>
            <a:r>
              <a:rPr lang="en-US" dirty="0" smtClean="0"/>
              <a:t>The first evaluation of this technique is slated for mid-July through 30 November with volunteer forecasters.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0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Air Mass RGB &amp; NUCAPS O3 Anomaly: </a:t>
            </a:r>
            <a:r>
              <a:rPr lang="en-US" sz="2800" dirty="0" smtClean="0"/>
              <a:t>Hurricane Arthur 1800 UTC on 07/04/14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t="27075" r="16477" b="2584"/>
          <a:stretch/>
        </p:blipFill>
        <p:spPr>
          <a:xfrm>
            <a:off x="457200" y="1311522"/>
            <a:ext cx="5562600" cy="528651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95600" y="2926632"/>
            <a:ext cx="1228023" cy="1028147"/>
            <a:chOff x="15738461" y="15272498"/>
            <a:chExt cx="1228023" cy="1028147"/>
          </a:xfrm>
        </p:grpSpPr>
        <p:sp>
          <p:nvSpPr>
            <p:cNvPr id="7" name="5-Point Star 6"/>
            <p:cNvSpPr/>
            <p:nvPr/>
          </p:nvSpPr>
          <p:spPr>
            <a:xfrm>
              <a:off x="16100769" y="16184460"/>
              <a:ext cx="152400" cy="116185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16205377" y="15719530"/>
              <a:ext cx="152400" cy="116185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15738461" y="15490451"/>
              <a:ext cx="152400" cy="116185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509221" y="15739035"/>
              <a:ext cx="457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</a:rPr>
                <a:t>D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742087" y="15272498"/>
              <a:ext cx="457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</a:rPr>
                <a:t>4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914221" y="15698395"/>
              <a:ext cx="457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</a:rPr>
                <a:t>10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5-Point Star 12"/>
          <p:cNvSpPr/>
          <p:nvPr/>
        </p:nvSpPr>
        <p:spPr>
          <a:xfrm>
            <a:off x="3629737" y="3352529"/>
            <a:ext cx="150180" cy="118121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2154" r="23558" b="5127"/>
          <a:stretch/>
        </p:blipFill>
        <p:spPr>
          <a:xfrm>
            <a:off x="4809258" y="1311521"/>
            <a:ext cx="3857070" cy="52865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771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Getting Polar-Orbiting Products into Operations at NCEP National Centers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Prior to the Satellite Proving Ground (GOES-R and JPSS), many polar-orbiting products were </a:t>
            </a:r>
            <a:r>
              <a:rPr lang="en-US" dirty="0" smtClean="0"/>
              <a:t>available</a:t>
            </a:r>
            <a:r>
              <a:rPr lang="en-US" dirty="0" smtClean="0"/>
              <a:t> in operations:</a:t>
            </a:r>
            <a:endParaRPr lang="en-US" dirty="0" smtClean="0"/>
          </a:p>
          <a:p>
            <a:pPr lvl="1"/>
            <a:r>
              <a:rPr lang="en-US" dirty="0" err="1" smtClean="0"/>
              <a:t>Scatterometers</a:t>
            </a:r>
            <a:endParaRPr lang="en-US" dirty="0" smtClean="0"/>
          </a:p>
          <a:p>
            <a:pPr lvl="1"/>
            <a:r>
              <a:rPr lang="en-US" dirty="0" smtClean="0"/>
              <a:t>Altimeters</a:t>
            </a:r>
          </a:p>
          <a:p>
            <a:pPr lvl="1"/>
            <a:r>
              <a:rPr lang="en-US" dirty="0" smtClean="0"/>
              <a:t>BTPW</a:t>
            </a:r>
          </a:p>
          <a:p>
            <a:pPr lvl="1"/>
            <a:r>
              <a:rPr lang="en-US" dirty="0" smtClean="0"/>
              <a:t>SST</a:t>
            </a:r>
            <a:endParaRPr lang="en-US" dirty="0" smtClean="0"/>
          </a:p>
          <a:p>
            <a:r>
              <a:rPr lang="en-US" dirty="0" smtClean="0"/>
              <a:t>The Satellite Proving Ground helped introduce </a:t>
            </a:r>
            <a:r>
              <a:rPr lang="en-US" dirty="0" smtClean="0"/>
              <a:t>new</a:t>
            </a:r>
            <a:r>
              <a:rPr lang="en-US" dirty="0" smtClean="0"/>
              <a:t> polar imagery </a:t>
            </a:r>
            <a:r>
              <a:rPr lang="en-US" dirty="0" smtClean="0"/>
              <a:t>and </a:t>
            </a:r>
            <a:r>
              <a:rPr lang="en-US" dirty="0" smtClean="0"/>
              <a:t>products:</a:t>
            </a:r>
            <a:endParaRPr lang="en-US" dirty="0" smtClean="0"/>
          </a:p>
          <a:p>
            <a:pPr lvl="1"/>
            <a:r>
              <a:rPr lang="en-US" dirty="0" smtClean="0"/>
              <a:t>S-NPP VIIRS into operations around the time of Hurricane Sandy (October 2012 – </a:t>
            </a:r>
            <a:r>
              <a:rPr lang="en-US" dirty="0" err="1" smtClean="0"/>
              <a:t>SPoRT</a:t>
            </a:r>
            <a:r>
              <a:rPr lang="en-US" dirty="0" smtClean="0"/>
              <a:t>/CIMSS)</a:t>
            </a:r>
          </a:p>
          <a:p>
            <a:pPr lvl="1"/>
            <a:r>
              <a:rPr lang="en-US" dirty="0" smtClean="0"/>
              <a:t>MODIS imagery to introduce RGBs (</a:t>
            </a:r>
            <a:r>
              <a:rPr lang="en-US" dirty="0" err="1" smtClean="0"/>
              <a:t>SPoRT</a:t>
            </a:r>
            <a:r>
              <a:rPr lang="en-US" dirty="0" smtClean="0"/>
              <a:t>/CIRA)</a:t>
            </a:r>
          </a:p>
          <a:p>
            <a:pPr lvl="1"/>
            <a:r>
              <a:rPr lang="en-US" dirty="0" smtClean="0"/>
              <a:t>Passive Microwave Imagery (</a:t>
            </a:r>
            <a:r>
              <a:rPr lang="en-US" dirty="0" err="1" smtClean="0"/>
              <a:t>SPoRT</a:t>
            </a:r>
            <a:r>
              <a:rPr lang="en-US" dirty="0" smtClean="0"/>
              <a:t>/GPM)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43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Air Mass RGB:</a:t>
            </a:r>
            <a:r>
              <a:rPr lang="en-US" dirty="0"/>
              <a:t> </a:t>
            </a:r>
            <a:r>
              <a:rPr lang="en-US" dirty="0" smtClean="0"/>
              <a:t>Hurricane Arthur </a:t>
            </a:r>
            <a:r>
              <a:rPr lang="en-US" sz="3600" dirty="0" smtClean="0"/>
              <a:t>1800 UTC on 07/04/14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t="27075" r="16477" b="2584"/>
          <a:stretch/>
        </p:blipFill>
        <p:spPr>
          <a:xfrm>
            <a:off x="457200" y="1311522"/>
            <a:ext cx="5562600" cy="528651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95600" y="2926632"/>
            <a:ext cx="1228023" cy="1028147"/>
            <a:chOff x="15738461" y="15272498"/>
            <a:chExt cx="1228023" cy="1028147"/>
          </a:xfrm>
        </p:grpSpPr>
        <p:sp>
          <p:nvSpPr>
            <p:cNvPr id="7" name="5-Point Star 6"/>
            <p:cNvSpPr/>
            <p:nvPr/>
          </p:nvSpPr>
          <p:spPr>
            <a:xfrm>
              <a:off x="16100769" y="16184460"/>
              <a:ext cx="152400" cy="116185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16205377" y="15719530"/>
              <a:ext cx="152400" cy="116185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15738461" y="15490451"/>
              <a:ext cx="152400" cy="116185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509221" y="15739035"/>
              <a:ext cx="457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</a:rPr>
                <a:t>D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742087" y="15272498"/>
              <a:ext cx="457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</a:rPr>
                <a:t>4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914221" y="15698395"/>
              <a:ext cx="457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</a:rPr>
                <a:t>10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5-Point Star 12"/>
          <p:cNvSpPr/>
          <p:nvPr/>
        </p:nvSpPr>
        <p:spPr>
          <a:xfrm>
            <a:off x="3629737" y="3352529"/>
            <a:ext cx="150180" cy="118121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708" y="1311522"/>
            <a:ext cx="3764736" cy="2926080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42270" r="66616" b="4312"/>
          <a:stretch/>
        </p:blipFill>
        <p:spPr>
          <a:xfrm>
            <a:off x="6533417" y="4325520"/>
            <a:ext cx="2153383" cy="241212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772400" y="44958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Profile 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6591" y="1676400"/>
            <a:ext cx="1423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Dropwindsonde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71360" y="3234409"/>
            <a:ext cx="959725" cy="4665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NCEP Center Requirements</a:t>
            </a:r>
            <a:br>
              <a:rPr lang="en-US" sz="2800" dirty="0" smtClean="0"/>
            </a:br>
            <a:r>
              <a:rPr lang="en-US" sz="2800" dirty="0" smtClean="0"/>
              <a:t>Mission Priorities(1, 2 or 3)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65151" y="1658051"/>
          <a:ext cx="3390899" cy="1784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5371"/>
                <a:gridCol w="357321"/>
                <a:gridCol w="379197"/>
                <a:gridCol w="306852"/>
                <a:gridCol w="342158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 smtClean="0">
                          <a:effectLst/>
                          <a:latin typeface="+mj-lt"/>
                        </a:rPr>
                        <a:t>Imagery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CPC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OPC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AWC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SPC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24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8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7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4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Moderate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Moderate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5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6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Moderate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Moderate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13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Moderate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14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Imagery Moderate Channel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3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VIIRS Imager Near Constant </a:t>
                      </a:r>
                      <a:r>
                        <a:rPr lang="en-US" sz="900" u="none" strike="noStrike" dirty="0" smtClean="0">
                          <a:effectLst/>
                          <a:latin typeface="+mn-lt"/>
                        </a:rPr>
                        <a:t>Contrast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558016" y="6308937"/>
          <a:ext cx="1155817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817"/>
              </a:tblGrid>
              <a:tr h="174414">
                <a:tc>
                  <a:txBody>
                    <a:bodyPr/>
                    <a:lstStyle/>
                    <a:p>
                      <a:r>
                        <a:rPr lang="en-US" sz="700" b="0" dirty="0" smtClean="0">
                          <a:solidFill>
                            <a:schemeClr val="tx1"/>
                          </a:solidFill>
                        </a:rPr>
                        <a:t>Complete</a:t>
                      </a:r>
                      <a:endParaRPr lang="en-US" sz="7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</a:tr>
              <a:tr h="174414"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r>
                        <a:rPr lang="en-US" sz="700" baseline="0" dirty="0" smtClean="0">
                          <a:solidFill>
                            <a:schemeClr val="tx1"/>
                          </a:solidFill>
                        </a:rPr>
                        <a:t>ly not available</a:t>
                      </a:r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57558" y="4625513"/>
          <a:ext cx="2295525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125"/>
                <a:gridCol w="361950"/>
                <a:gridCol w="280977"/>
                <a:gridCol w="271473"/>
              </a:tblGrid>
              <a:tr h="79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  <a:latin typeface="+mj-lt"/>
                        </a:rPr>
                        <a:t>Ozone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  <a:latin typeface="+mj-lt"/>
                        </a:rPr>
                        <a:t>CPC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  <a:latin typeface="+mj-lt"/>
                        </a:rPr>
                        <a:t>WPC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  <a:latin typeface="+mj-lt"/>
                        </a:rPr>
                        <a:t>OPC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Nadir Profile Ozone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Ozone Total Column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j-lt"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j-lt"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IR Ozone IP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Limb Profile Ozone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j-lt"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j-lt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j-lt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Blended Ozone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j-lt"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58516" y="5485037"/>
          <a:ext cx="2815266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3189"/>
                <a:gridCol w="378839"/>
                <a:gridCol w="378839"/>
                <a:gridCol w="344399"/>
              </a:tblGrid>
              <a:tr h="1104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Clouds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CPC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WPC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OPC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Cloud </a:t>
                      </a:r>
                      <a:r>
                        <a:rPr lang="en-US" sz="800" u="none" strike="noStrike" dirty="0" smtClean="0">
                          <a:effectLst/>
                        </a:rPr>
                        <a:t>Cover/Layers (VIIRS)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Cloud </a:t>
                      </a:r>
                      <a:r>
                        <a:rPr lang="en-US" sz="800" u="none" strike="noStrike" dirty="0" smtClean="0">
                          <a:effectLst/>
                        </a:rPr>
                        <a:t>Mask (VIIRS)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Cloud Liquid Water (ATMS)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Cloud Top </a:t>
                      </a:r>
                      <a:r>
                        <a:rPr lang="en-US" sz="800" u="none" strike="noStrike" dirty="0" smtClean="0">
                          <a:effectLst/>
                        </a:rPr>
                        <a:t>Temperature (VIIRS)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Cloud Top Temperature (VIIRS)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Cloud Top </a:t>
                      </a:r>
                      <a:r>
                        <a:rPr lang="en-US" sz="800" u="none" strike="noStrike" dirty="0" smtClean="0">
                          <a:effectLst/>
                        </a:rPr>
                        <a:t>Pressure (VIIRS)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Cloud Top Height (VIIRS)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Cloud Base Height </a:t>
                      </a:r>
                      <a:r>
                        <a:rPr lang="en-US" sz="800" u="none" strike="noStrike" dirty="0" smtClean="0">
                          <a:effectLst/>
                        </a:rPr>
                        <a:t>(VIIRS)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921250" y="1679634"/>
          <a:ext cx="3439391" cy="195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2365"/>
                <a:gridCol w="344420"/>
                <a:gridCol w="298056"/>
                <a:gridCol w="324550"/>
              </a:tblGrid>
              <a:tr h="1104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Snow, Ice and Hydrology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CPC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WPC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OPC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VIIRS Snow Cover Binary Map EDR</a:t>
                      </a:r>
                      <a:endParaRPr lang="en-US" sz="800" b="0" i="1" u="none" strike="noStrike" dirty="0">
                        <a:solidFill>
                          <a:srgbClr val="351C75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VIIRS Snow Cover Fraction EDR</a:t>
                      </a:r>
                      <a:endParaRPr lang="en-US" sz="800" b="0" i="1" u="none" strike="noStrike" dirty="0">
                        <a:solidFill>
                          <a:srgbClr val="351C75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Blended Snow Cover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7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Snow Water Equivalent (ATMS)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7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Sea Ice Characterization (VIIRS)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7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Ice Surface Temperature [New]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7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Blended Total </a:t>
                      </a:r>
                      <a:r>
                        <a:rPr lang="en-US" sz="800" u="none" strike="noStrike" dirty="0" err="1">
                          <a:effectLst/>
                        </a:rPr>
                        <a:t>Precipitable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smtClean="0">
                          <a:effectLst/>
                        </a:rPr>
                        <a:t>Water </a:t>
                      </a:r>
                      <a:r>
                        <a:rPr lang="en-US" sz="800" u="none" strike="noStrike" baseline="0" dirty="0" smtClean="0">
                          <a:effectLst/>
                        </a:rPr>
                        <a:t>(ATMS)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Blended Total </a:t>
                      </a:r>
                      <a:r>
                        <a:rPr lang="en-US" sz="800" u="none" strike="noStrike" dirty="0" err="1">
                          <a:effectLst/>
                        </a:rPr>
                        <a:t>Precipitable</a:t>
                      </a:r>
                      <a:r>
                        <a:rPr lang="en-US" sz="800" u="none" strike="noStrike" dirty="0">
                          <a:effectLst/>
                        </a:rPr>
                        <a:t> Water (GCOM</a:t>
                      </a:r>
                      <a:r>
                        <a:rPr lang="en-US" sz="800" u="none" strike="noStrike" dirty="0" smtClean="0">
                          <a:effectLst/>
                        </a:rPr>
                        <a:t>)</a:t>
                      </a:r>
                      <a:endParaRPr lang="en-US" sz="8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9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Blended Total </a:t>
                      </a:r>
                      <a:r>
                        <a:rPr lang="en-US" sz="800" u="none" strike="noStrike" dirty="0" err="1">
                          <a:effectLst/>
                        </a:rPr>
                        <a:t>Precipitable</a:t>
                      </a:r>
                      <a:r>
                        <a:rPr lang="en-US" sz="800" u="none" strike="noStrike" dirty="0">
                          <a:effectLst/>
                        </a:rPr>
                        <a:t> Water Anomaly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Blended Total </a:t>
                      </a:r>
                      <a:r>
                        <a:rPr lang="en-US" sz="800" u="none" strike="noStrike" dirty="0" err="1">
                          <a:effectLst/>
                        </a:rPr>
                        <a:t>Precipitable</a:t>
                      </a:r>
                      <a:r>
                        <a:rPr lang="en-US" sz="800" u="none" strike="noStrike" dirty="0">
                          <a:effectLst/>
                        </a:rPr>
                        <a:t> Water Anomaly (GCOM</a:t>
                      </a:r>
                      <a:r>
                        <a:rPr lang="en-US" sz="800" u="none" strike="noStrike" dirty="0" smtClean="0">
                          <a:effectLst/>
                        </a:rPr>
                        <a:t>)</a:t>
                      </a:r>
                      <a:endParaRPr lang="en-US" sz="8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6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 smtClean="0">
                          <a:effectLst/>
                        </a:rPr>
                        <a:t>Blended </a:t>
                      </a:r>
                      <a:r>
                        <a:rPr lang="en-US" sz="800" u="none" strike="noStrike" dirty="0" err="1" smtClean="0">
                          <a:effectLst/>
                        </a:rPr>
                        <a:t>Rainrate</a:t>
                      </a:r>
                      <a:r>
                        <a:rPr lang="en-US" sz="800" u="none" strike="noStrike" dirty="0" smtClean="0">
                          <a:effectLst/>
                        </a:rPr>
                        <a:t> (ATMS)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Blended Rain Rate (GCOM</a:t>
                      </a:r>
                      <a:r>
                        <a:rPr lang="en-US" sz="800" u="none" strike="noStrike" dirty="0" smtClean="0">
                          <a:effectLst/>
                        </a:rPr>
                        <a:t>)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Cloud Liquid Water (ATMS)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Mapped MIRS Profiles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MIRS Global RR Composite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940300" y="3739573"/>
          <a:ext cx="2288667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0050"/>
                <a:gridCol w="314325"/>
                <a:gridCol w="304292"/>
              </a:tblGrid>
              <a:tr h="1104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Ocean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CPC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OPC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Sea Surface Temperature (SST)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Blended </a:t>
                      </a:r>
                      <a:r>
                        <a:rPr lang="en-US" sz="800" u="none" strike="noStrike" dirty="0" smtClean="0">
                          <a:effectLst/>
                        </a:rPr>
                        <a:t>SST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Ocean Color/Chlorophyll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Harmful Algal Bloom </a:t>
                      </a:r>
                      <a:r>
                        <a:rPr lang="en-US" sz="800" u="none" strike="noStrike" dirty="0" smtClean="0">
                          <a:effectLst/>
                        </a:rPr>
                        <a:t>Anomaly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Chesapeake Bay Ocean </a:t>
                      </a:r>
                      <a:r>
                        <a:rPr lang="en-US" sz="800" u="none" strike="noStrike" dirty="0" smtClean="0">
                          <a:effectLst/>
                        </a:rPr>
                        <a:t>Color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Near Coast Ocean Color (SWIR</a:t>
                      </a:r>
                      <a:r>
                        <a:rPr lang="en-US" sz="800" u="none" strike="noStrike" dirty="0" smtClean="0">
                          <a:effectLst/>
                        </a:rPr>
                        <a:t>)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953000" y="4665791"/>
          <a:ext cx="2362523" cy="13832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8970"/>
                <a:gridCol w="243916"/>
                <a:gridCol w="239637"/>
              </a:tblGrid>
              <a:tr h="78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Land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CPC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WPC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Active Fires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0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Green Vegetation Fraction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Land Surface Temperature (ATMS)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Vegetation Index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Land Surface Type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Surface Albedo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Land Surface Temperature (VIIRS</a:t>
                      </a:r>
                      <a:r>
                        <a:rPr lang="en-US" sz="800" u="none" strike="noStrike" dirty="0" smtClean="0">
                          <a:effectLst/>
                        </a:rPr>
                        <a:t>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Vegetation Health </a:t>
                      </a:r>
                      <a:r>
                        <a:rPr lang="en-US" sz="800" u="none" strike="noStrike" dirty="0" smtClean="0">
                          <a:effectLst/>
                        </a:rPr>
                        <a:t>Index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Vegetation </a:t>
                      </a:r>
                      <a:r>
                        <a:rPr lang="en-US" sz="800" u="none" strike="noStrike" dirty="0" smtClean="0">
                          <a:effectLst/>
                        </a:rPr>
                        <a:t>Moisture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Mapped MIRS Surface </a:t>
                      </a:r>
                      <a:r>
                        <a:rPr lang="en-US" sz="800" u="none" strike="noStrike" dirty="0" smtClean="0">
                          <a:effectLst/>
                        </a:rPr>
                        <a:t>Products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565150" y="3724132"/>
          <a:ext cx="2749550" cy="746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8592"/>
                <a:gridCol w="268483"/>
                <a:gridCol w="263772"/>
                <a:gridCol w="259062"/>
                <a:gridCol w="249641"/>
              </a:tblGrid>
              <a:tr h="1104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</a:rPr>
                        <a:t>Atmospheric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CPC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WPC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OPC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AWC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Aerosol Optical Thickness</a:t>
                      </a:r>
                      <a:endParaRPr lang="en-US" sz="800" b="0" i="1" u="none" strike="noStrike" dirty="0">
                        <a:solidFill>
                          <a:srgbClr val="351C75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Atmospheric Temperature Profile 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Suspended </a:t>
                      </a:r>
                      <a:r>
                        <a:rPr lang="en-US" sz="800" u="none" strike="noStrike" dirty="0" smtClean="0">
                          <a:effectLst/>
                        </a:rPr>
                        <a:t>Matter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Volcanic </a:t>
                      </a:r>
                      <a:r>
                        <a:rPr lang="en-US" sz="800" u="none" strike="noStrike" dirty="0" smtClean="0">
                          <a:effectLst/>
                        </a:rPr>
                        <a:t>Ash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Outgoing </a:t>
                      </a:r>
                      <a:r>
                        <a:rPr lang="en-US" sz="800" u="none" strike="noStrike" dirty="0" err="1">
                          <a:effectLst/>
                        </a:rPr>
                        <a:t>Longwave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smtClean="0">
                          <a:effectLst/>
                        </a:rPr>
                        <a:t>Radiation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954588" y="6165850"/>
          <a:ext cx="1805685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8789"/>
                <a:gridCol w="252885"/>
                <a:gridCol w="244011"/>
              </a:tblGrid>
              <a:tr h="1104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</a:rPr>
                        <a:t>Tropical Storms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CPC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 smtClean="0">
                          <a:effectLst/>
                        </a:rPr>
                        <a:t>OPC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Tropical Rainfall Potential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Tropical Cyclone Intensity</a:t>
                      </a:r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59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Although some of the VIIRS bands are available in AWIPS II – NCP, only AK imagery is viewable and additional imagery/products will be tested this year.</a:t>
            </a:r>
          </a:p>
          <a:p>
            <a:r>
              <a:rPr lang="en-US" dirty="0"/>
              <a:t>Additional S-NPP products will be coordinated through Joe </a:t>
            </a:r>
            <a:r>
              <a:rPr lang="en-US" dirty="0" err="1"/>
              <a:t>Zajic</a:t>
            </a:r>
            <a:r>
              <a:rPr lang="en-US" dirty="0"/>
              <a:t> for the conversion to </a:t>
            </a:r>
            <a:r>
              <a:rPr lang="en-US" dirty="0" err="1"/>
              <a:t>McIDAS</a:t>
            </a:r>
            <a:r>
              <a:rPr lang="en-US" dirty="0"/>
              <a:t> AREA file format for N-AWIPS</a:t>
            </a:r>
          </a:p>
          <a:p>
            <a:pPr lvl="2"/>
            <a:r>
              <a:rPr lang="en-US" dirty="0"/>
              <a:t>This is due to uncertainties with the roll-out of AWIPS-II at NCEP centers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RGB Working Group has investigated NCP capabilities to create RGBs “on the fly”.</a:t>
            </a:r>
          </a:p>
          <a:p>
            <a:pPr lvl="1"/>
            <a:r>
              <a:rPr lang="en-US" dirty="0" smtClean="0"/>
              <a:t>Currently look for funding opportunities to pursue this capability further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62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106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michael.folmer@noaa.gov</a:t>
            </a:r>
            <a:br>
              <a:rPr lang="en-US" sz="2700" dirty="0" smtClean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65" y="1600200"/>
            <a:ext cx="6716469" cy="4708525"/>
          </a:xfrm>
        </p:spPr>
      </p:pic>
      <p:sp>
        <p:nvSpPr>
          <p:cNvPr id="5" name="TextBox 4"/>
          <p:cNvSpPr txBox="1"/>
          <p:nvPr/>
        </p:nvSpPr>
        <p:spPr>
          <a:xfrm>
            <a:off x="3419475" y="6355318"/>
            <a:ext cx="277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Michael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8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NOAA/NWS Marine Responsibility</a:t>
            </a:r>
            <a:endParaRPr lang="en-US" b="1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4" name="Content Placeholder 3" descr="NWS_Marine_Area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926772" y="1143000"/>
            <a:ext cx="12518572" cy="5715000"/>
          </a:xfrm>
        </p:spPr>
      </p:pic>
      <p:sp>
        <p:nvSpPr>
          <p:cNvPr id="5" name="TextBox 4"/>
          <p:cNvSpPr txBox="1"/>
          <p:nvPr/>
        </p:nvSpPr>
        <p:spPr>
          <a:xfrm>
            <a:off x="-38101" y="1142642"/>
            <a:ext cx="2679299" cy="120032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High Seas - HSF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Offshore - OFF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4BACC6"/>
                </a:solidFill>
                <a:latin typeface="Arial" charset="0"/>
              </a:rPr>
              <a:t>Coastal - CWF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800100" y="3695700"/>
            <a:ext cx="26670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2133600" y="5029200"/>
            <a:ext cx="44958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29359" y="3276600"/>
            <a:ext cx="141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Arial" charset="0"/>
              </a:rPr>
              <a:t>METAREA XII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3818" y="5193268"/>
            <a:ext cx="148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Arial" charset="0"/>
              </a:rPr>
              <a:t>METAREA XVI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71655" y="3276600"/>
            <a:ext cx="136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Arial" charset="0"/>
              </a:rPr>
              <a:t>METAREA IV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2924" y="1142642"/>
            <a:ext cx="2743200" cy="156966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dbl" dirty="0">
                <a:solidFill>
                  <a:srgbClr val="FF0000"/>
                </a:solidFill>
                <a:latin typeface="Arial" charset="0"/>
              </a:rPr>
              <a:t>WARNINGS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Hurricane Force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79646">
                    <a:lumMod val="50000"/>
                  </a:srgbClr>
                </a:solidFill>
                <a:latin typeface="Arial" charset="0"/>
              </a:rPr>
              <a:t>Storm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Gale</a:t>
            </a:r>
            <a:endParaRPr lang="en-US" sz="2400" b="1" dirty="0">
              <a:solidFill>
                <a:srgbClr val="00B0F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Satellite Observations vs. Model Forecasts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2700" dirty="0" smtClean="0"/>
              <a:t>GFS and ECMWF 500 </a:t>
            </a:r>
            <a:r>
              <a:rPr lang="en-US" sz="2700" dirty="0" err="1" smtClean="0"/>
              <a:t>mb</a:t>
            </a:r>
            <a:r>
              <a:rPr lang="en-US" sz="2700" dirty="0" smtClean="0"/>
              <a:t> Heights overlaid on WV 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6751625" cy="4708525"/>
          </a:xfrm>
        </p:spPr>
      </p:pic>
    </p:spTree>
    <p:extLst>
      <p:ext uri="{BB962C8B-B14F-4D97-AF65-F5344CB8AC3E}">
        <p14:creationId xmlns:p14="http://schemas.microsoft.com/office/powerpoint/2010/main" val="7132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March 6 &amp; 7, 2013 Nor’easter</a:t>
            </a:r>
            <a:br>
              <a:rPr lang="en-US" dirty="0" smtClean="0"/>
            </a:br>
            <a:r>
              <a:rPr lang="en-US" sz="2700" dirty="0" smtClean="0"/>
              <a:t>Blended Total </a:t>
            </a:r>
            <a:r>
              <a:rPr lang="en-US" sz="2700" dirty="0" err="1" smtClean="0"/>
              <a:t>Precipitable</a:t>
            </a:r>
            <a:r>
              <a:rPr lang="en-US" sz="2700" dirty="0" smtClean="0"/>
              <a:t> Water Percent of Normal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7" y="1600200"/>
            <a:ext cx="6751625" cy="4708525"/>
          </a:xfrm>
        </p:spPr>
      </p:pic>
    </p:spTree>
    <p:extLst>
      <p:ext uri="{BB962C8B-B14F-4D97-AF65-F5344CB8AC3E}">
        <p14:creationId xmlns:p14="http://schemas.microsoft.com/office/powerpoint/2010/main" val="32626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ea_state_greenland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OPC Activities Ocean Winds </a:t>
            </a:r>
            <a:br>
              <a:rPr lang="en-US" dirty="0" smtClean="0"/>
            </a:br>
            <a:r>
              <a:rPr lang="en-US" dirty="0" smtClean="0"/>
              <a:t>ASCAT A &amp; B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567244"/>
            <a:ext cx="8229600" cy="4709160"/>
          </a:xfrm>
        </p:spPr>
        <p:txBody>
          <a:bodyPr/>
          <a:lstStyle/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080"/>
            <a:ext cx="9144000" cy="51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E17B2-8DB4-4717-87AF-EA2EABBA1C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OPC Activities Ocean Waves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Jason-2 and </a:t>
            </a:r>
            <a:r>
              <a:rPr lang="en-US" dirty="0" err="1" smtClean="0">
                <a:solidFill>
                  <a:schemeClr val="bg1"/>
                </a:solidFill>
              </a:rPr>
              <a:t>Cryosat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29567"/>
            <a:ext cx="9144000" cy="51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Introducing the JPSS Proving Ground</a:t>
            </a:r>
            <a:br>
              <a:rPr lang="en-US" sz="3200" dirty="0" smtClean="0"/>
            </a:br>
            <a:r>
              <a:rPr lang="en-US" sz="2400" dirty="0" smtClean="0"/>
              <a:t>NCEP Centers Edition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36377"/>
            <a:ext cx="3871014" cy="269961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3090221" cy="4530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0754"/>
            <a:ext cx="4038600" cy="2594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14" y="4119154"/>
            <a:ext cx="3352800" cy="2338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0" y="3505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VIIRS/</a:t>
            </a:r>
            <a:r>
              <a:rPr lang="en-US" sz="1400" dirty="0" err="1" smtClean="0"/>
              <a:t>CrIS</a:t>
            </a:r>
            <a:r>
              <a:rPr lang="en-US" sz="1400" dirty="0" smtClean="0"/>
              <a:t> RGB Air Mass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6098977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VIIRS Day-Night Band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1658297"/>
            <a:ext cx="2044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VIIRS Visible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16907" y="4257996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VIIRS </a:t>
            </a:r>
            <a:r>
              <a:rPr lang="en-US" sz="1400" dirty="0" err="1" smtClean="0">
                <a:solidFill>
                  <a:schemeClr val="bg1"/>
                </a:solidFill>
              </a:rPr>
              <a:t>Longwave</a:t>
            </a:r>
            <a:r>
              <a:rPr lang="en-US" sz="1400" dirty="0" smtClean="0">
                <a:solidFill>
                  <a:schemeClr val="bg1"/>
                </a:solidFill>
              </a:rPr>
              <a:t> IR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 descr="JPSS Logo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2434" y="4706756"/>
            <a:ext cx="1522304" cy="142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57600" y="6508181"/>
            <a:ext cx="2882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Provided by CIMSS and NASA </a:t>
            </a:r>
            <a:r>
              <a:rPr lang="en-US" sz="1200" dirty="0" err="1"/>
              <a:t>SPoRT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91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Arctic Imagery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4 km Infrared Geo/Leo Blend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7" y="1600200"/>
            <a:ext cx="6751625" cy="4708525"/>
          </a:xfrm>
        </p:spPr>
      </p:pic>
      <p:sp>
        <p:nvSpPr>
          <p:cNvPr id="5" name="TextBox 4"/>
          <p:cNvSpPr txBox="1"/>
          <p:nvPr/>
        </p:nvSpPr>
        <p:spPr>
          <a:xfrm>
            <a:off x="1143000" y="6324600"/>
            <a:ext cx="425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Matthew </a:t>
            </a:r>
            <a:r>
              <a:rPr lang="en-US" dirty="0" err="1" smtClean="0"/>
              <a:t>Lazarra</a:t>
            </a:r>
            <a:r>
              <a:rPr lang="en-US" dirty="0" smtClean="0"/>
              <a:t> (</a:t>
            </a:r>
            <a:r>
              <a:rPr lang="en-US" dirty="0" smtClean="0"/>
              <a:t>CIMSS)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10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4717</TotalTime>
  <Words>1161</Words>
  <Application>Microsoft Office PowerPoint</Application>
  <PresentationFormat>On-screen Show (4:3)</PresentationFormat>
  <Paragraphs>391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Office Theme</vt:lpstr>
      <vt:lpstr>    NCEP Centers Preparation for the new jpss series:   current polar-orbiting satellite applications</vt:lpstr>
      <vt:lpstr>Getting Polar-Orbiting Products into Operations at NCEP National Centers</vt:lpstr>
      <vt:lpstr>NOAA/NWS Marine Responsibility</vt:lpstr>
      <vt:lpstr>Satellite Observations vs. Model Forecasts GFS and ECMWF 500 mb Heights overlaid on WV </vt:lpstr>
      <vt:lpstr>March 6 &amp; 7, 2013 Nor’easter Blended Total Precipitable Water Percent of Normal</vt:lpstr>
      <vt:lpstr>OPC Activities Ocean Winds  ASCAT A &amp; B</vt:lpstr>
      <vt:lpstr>PowerPoint Presentation</vt:lpstr>
      <vt:lpstr>Introducing the JPSS Proving Ground NCEP Centers Edition</vt:lpstr>
      <vt:lpstr>Arctic Imagery 4 km Infrared Geo/Leo Blend</vt:lpstr>
      <vt:lpstr>MODIS/VIIRS Longwave IR</vt:lpstr>
      <vt:lpstr>First DNB image in NHC N-AWIPS workstations Hurricane Manuel (2013)</vt:lpstr>
      <vt:lpstr>SPoRT GOES-13 Hybrid Product 4 km Infrared Geo/Leo Blend</vt:lpstr>
      <vt:lpstr>NUCAPS in AWIPS II D2D</vt:lpstr>
      <vt:lpstr>CIRA Layered Precipitable Water</vt:lpstr>
      <vt:lpstr>ATMS 88GHz “V” Super Typhoon Vongfong (2014)</vt:lpstr>
      <vt:lpstr>AWC/JPSS User Readiness</vt:lpstr>
      <vt:lpstr>February 13th – Northeast Ozone</vt:lpstr>
      <vt:lpstr>Tropical to Extratropical Transition Project Emily Berndt (SPoRT), Michael Folmer (CICS),  Jason Dunion (HRD), and Jeff Halverson (UMBC) Funded by JPSS PG/RR</vt:lpstr>
      <vt:lpstr>Air Mass RGB &amp; NUCAPS O3 Anomaly: Hurricane Arthur 1800 UTC on 07/04/14</vt:lpstr>
      <vt:lpstr>Air Mass RGB: Hurricane Arthur 1800 UTC on 07/04/14</vt:lpstr>
      <vt:lpstr>NCEP Center Requirements Mission Priorities(1, 2 or 3)</vt:lpstr>
      <vt:lpstr>Future Work</vt:lpstr>
      <vt:lpstr>Questions? michael.folmer@noaa.gov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RGB Airmass Product Usage at the HPC/OPC/SAB GOES-R Proving Ground</dc:title>
  <dc:creator>Michael_Folmer</dc:creator>
  <cp:lastModifiedBy>Michael Folmer</cp:lastModifiedBy>
  <cp:revision>130</cp:revision>
  <dcterms:created xsi:type="dcterms:W3CDTF">2013-03-12T23:34:38Z</dcterms:created>
  <dcterms:modified xsi:type="dcterms:W3CDTF">2016-05-10T21:45:34Z</dcterms:modified>
</cp:coreProperties>
</file>