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71" r:id="rId3"/>
    <p:sldId id="272" r:id="rId4"/>
    <p:sldId id="279" r:id="rId5"/>
    <p:sldId id="280" r:id="rId6"/>
    <p:sldId id="277" r:id="rId7"/>
    <p:sldId id="278" r:id="rId8"/>
    <p:sldId id="257" r:id="rId9"/>
    <p:sldId id="258" r:id="rId10"/>
    <p:sldId id="260" r:id="rId11"/>
    <p:sldId id="275" r:id="rId12"/>
    <p:sldId id="274" r:id="rId13"/>
    <p:sldId id="264" r:id="rId14"/>
    <p:sldId id="266" r:id="rId15"/>
    <p:sldId id="267" r:id="rId16"/>
    <p:sldId id="265" r:id="rId17"/>
    <p:sldId id="281" r:id="rId18"/>
    <p:sldId id="282" r:id="rId19"/>
    <p:sldId id="285" r:id="rId20"/>
    <p:sldId id="268" r:id="rId21"/>
    <p:sldId id="269" r:id="rId22"/>
    <p:sldId id="270" r:id="rId23"/>
    <p:sldId id="273" r:id="rId24"/>
    <p:sldId id="284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2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435D9-CE98-7B43-BEBD-A6988C8BB01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F511-6457-7341-A17A-CAB2F6D4B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B1A03-C396-134D-8EFE-E0CAD6132004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5ABF-8261-2043-8EFE-BD6558AB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98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AWIPS is Advanced Weather Interactive Processing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5ABF-8261-2043-8EFE-BD6558AB6E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69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McIDAS</a:t>
            </a:r>
            <a:r>
              <a:rPr lang="en-US" dirty="0" smtClean="0"/>
              <a:t> is Man computer Interactive Data Access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5ABF-8261-2043-8EFE-BD6558AB6E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95ABF-8261-2043-8EFE-BD6558AB6E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9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sz="3600">
                <a:solidFill>
                  <a:prstClr val="white"/>
                </a:solidFill>
                <a:latin typeface="Calibri"/>
                <a:sym typeface="Wingdings"/>
              </a:rPr>
              <a:t></a:t>
            </a:r>
            <a:endParaRPr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70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71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sz="3600">
                <a:solidFill>
                  <a:prstClr val="white"/>
                </a:solidFill>
                <a:latin typeface="Calibri"/>
                <a:sym typeface="Wingdings"/>
              </a:rPr>
              <a:t></a:t>
            </a:r>
            <a:endParaRPr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16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sz="3600">
                <a:solidFill>
                  <a:prstClr val="white"/>
                </a:solidFill>
                <a:latin typeface="Calibri"/>
                <a:sym typeface="Wingdings"/>
              </a:rPr>
              <a:t></a:t>
            </a:r>
            <a:endParaRPr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542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sz="3600">
                <a:solidFill>
                  <a:prstClr val="white"/>
                </a:solidFill>
                <a:latin typeface="Calibri"/>
                <a:sym typeface="Wingdings"/>
              </a:rPr>
              <a:t></a:t>
            </a:r>
            <a:endParaRPr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22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502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553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 algn="r">
              <a:defRPr b="1">
                <a:effectLst>
                  <a:reflection blurRad="6350" stA="55000" endA="300" endPos="45500" dir="5400000" sy="-100000" algn="bl" rotWithShape="0"/>
                </a:effectLst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78422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92313"/>
            <a:ext cx="8686800" cy="1050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1622" y="5530058"/>
            <a:ext cx="1512378" cy="13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565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84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718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317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574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694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619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98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78422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192313"/>
            <a:ext cx="8686800" cy="1050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1622" y="5530058"/>
            <a:ext cx="1512378" cy="13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78422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192313"/>
            <a:ext cx="8686800" cy="1050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1622" y="5530058"/>
            <a:ext cx="1512378" cy="13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12 May 2016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457200"/>
            <a:fld id="{C553D389-B9B2-DB4A-9B20-5105664311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052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b566dac80219blue-earth-wallpaper.jpg"/>
          <p:cNvPicPr>
            <a:picLocks noChangeAspect="1"/>
          </p:cNvPicPr>
          <p:nvPr/>
        </p:nvPicPr>
        <p:blipFill>
          <a:blip r:embed="rId2" cstate="print"/>
          <a:srcRect l="10479" t="40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3581400"/>
            <a:ext cx="9143999" cy="3276600"/>
          </a:xfrm>
          <a:prstGeom prst="rect">
            <a:avLst/>
          </a:prstGeom>
          <a:effectLst>
            <a:outerShdw blurRad="50800" dist="38100" dir="2700000" sx="0" sy="0" algn="tl" rotWithShape="0">
              <a:schemeClr val="bg1">
                <a:alpha val="90000"/>
              </a:schemeClr>
            </a:outerShdw>
          </a:effectLst>
        </p:spPr>
        <p:txBody>
          <a:bodyPr rIns="365760" rtlCol="0"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84" charset="-128"/>
                <a:cs typeface="ＭＳ Ｐゴシック" pitchFamily="8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8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8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8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dirty="0" smtClean="0">
                <a:solidFill>
                  <a:srgbClr val="FFFFFF"/>
                </a:solidFill>
                <a:effectLst>
                  <a:outerShdw blurRad="190500" dist="38100" dir="2700000" algn="br">
                    <a:srgbClr val="000000">
                      <a:alpha val="85000"/>
                    </a:srgbClr>
                  </a:outerShdw>
                </a:effectLst>
                <a:latin typeface="Calibri"/>
              </a:rPr>
              <a:t>Jordan J. Gerth</a:t>
            </a:r>
            <a:br>
              <a:rPr lang="en-US" sz="3000" b="1" dirty="0" smtClean="0">
                <a:solidFill>
                  <a:srgbClr val="FFFFFF"/>
                </a:solidFill>
                <a:effectLst>
                  <a:outerShdw blurRad="190500" dist="38100" dir="2700000" algn="br">
                    <a:srgbClr val="000000">
                      <a:alpha val="85000"/>
                    </a:srgbClr>
                  </a:outerShdw>
                </a:effectLst>
                <a:latin typeface="Calibri"/>
              </a:rPr>
            </a:br>
            <a:r>
              <a:rPr lang="en-US" sz="2000" dirty="0" smtClean="0">
                <a:solidFill>
                  <a:srgbClr val="FFFFFF"/>
                </a:solidFill>
                <a:effectLst>
                  <a:outerShdw blurRad="190500" dist="38100" dir="2700000" algn="br">
                    <a:srgbClr val="000000">
                      <a:alpha val="85000"/>
                    </a:srgbClr>
                  </a:outerShdw>
                </a:effectLst>
                <a:latin typeface="Calibri"/>
              </a:rPr>
              <a:t>Assistant Researcher, Liaison to NWS Pacific Region</a:t>
            </a:r>
            <a:br>
              <a:rPr lang="en-US" sz="2000" dirty="0" smtClean="0">
                <a:solidFill>
                  <a:srgbClr val="FFFFFF"/>
                </a:solidFill>
                <a:effectLst>
                  <a:outerShdw blurRad="190500" dist="38100" dir="2700000" algn="br">
                    <a:srgbClr val="000000">
                      <a:alpha val="85000"/>
                    </a:srgbClr>
                  </a:outerShdw>
                </a:effectLst>
                <a:latin typeface="Calibri"/>
              </a:rPr>
            </a:br>
            <a:r>
              <a:rPr lang="en-US" sz="2000" dirty="0" smtClean="0">
                <a:solidFill>
                  <a:srgbClr val="FFFFFF"/>
                </a:solidFill>
                <a:effectLst>
                  <a:outerShdw blurRad="190500" dist="38100" dir="2700000" algn="br">
                    <a:srgbClr val="000000">
                      <a:alpha val="85000"/>
                    </a:srgbClr>
                  </a:outerShdw>
                </a:effectLst>
                <a:latin typeface="Calibri"/>
              </a:rPr>
              <a:t>Cooperative Institute for Meteorological Satellite Studies</a:t>
            </a:r>
            <a:br>
              <a:rPr lang="en-US" sz="2000" dirty="0" smtClean="0">
                <a:solidFill>
                  <a:srgbClr val="FFFFFF"/>
                </a:solidFill>
                <a:effectLst>
                  <a:outerShdw blurRad="190500" dist="38100" dir="2700000" algn="br">
                    <a:srgbClr val="000000">
                      <a:alpha val="85000"/>
                    </a:srgbClr>
                  </a:outerShdw>
                </a:effectLst>
                <a:latin typeface="Calibri"/>
              </a:rPr>
            </a:br>
            <a:r>
              <a:rPr lang="en-US" sz="2000" dirty="0" smtClean="0">
                <a:solidFill>
                  <a:srgbClr val="FFFFFF"/>
                </a:solidFill>
                <a:effectLst>
                  <a:outerShdw blurRad="190500" dist="38100" dir="2700000" algn="br">
                    <a:srgbClr val="000000">
                      <a:alpha val="85000"/>
                    </a:srgbClr>
                  </a:outerShdw>
                </a:effectLst>
                <a:latin typeface="Calibri"/>
              </a:rPr>
              <a:t>University of Wisconsin at Madison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rgbClr val="FFFFFF"/>
              </a:solidFill>
              <a:effectLst>
                <a:outerShdw blurRad="190500" dist="38100" dir="2700000" algn="br">
                  <a:srgbClr val="000000">
                    <a:alpha val="85000"/>
                  </a:srgbClr>
                </a:outerShdw>
              </a:effectLst>
              <a:latin typeface="Calibri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190500" dist="38100" dir="2700000" algn="br">
                    <a:srgbClr val="000000">
                      <a:alpha val="85000"/>
                    </a:srgbClr>
                  </a:outerShdw>
                </a:effectLst>
                <a:latin typeface="Calibri"/>
              </a:rPr>
              <a:t>Bill D. Ward</a:t>
            </a:r>
            <a:br>
              <a:rPr lang="en-US" sz="2800" b="1" dirty="0" smtClean="0">
                <a:solidFill>
                  <a:srgbClr val="FFFFFF"/>
                </a:solidFill>
                <a:effectLst>
                  <a:outerShdw blurRad="190500" dist="38100" dir="2700000" algn="br">
                    <a:srgbClr val="000000">
                      <a:alpha val="85000"/>
                    </a:srgbClr>
                  </a:outerShdw>
                </a:effectLst>
                <a:latin typeface="Calibri"/>
              </a:rPr>
            </a:br>
            <a:r>
              <a:rPr lang="en-US" sz="2000" dirty="0" smtClean="0">
                <a:solidFill>
                  <a:srgbClr val="FFFFFF"/>
                </a:solidFill>
                <a:effectLst>
                  <a:outerShdw blurRad="190500" dist="38100" dir="2700000" algn="br">
                    <a:srgbClr val="000000">
                      <a:alpha val="85000"/>
                    </a:srgbClr>
                  </a:outerShdw>
                </a:effectLst>
                <a:latin typeface="Calibri"/>
              </a:rPr>
              <a:t>Environmental and Scientific Services Division Chief</a:t>
            </a:r>
            <a:br>
              <a:rPr lang="en-US" sz="2000" dirty="0" smtClean="0">
                <a:solidFill>
                  <a:srgbClr val="FFFFFF"/>
                </a:solidFill>
                <a:effectLst>
                  <a:outerShdw blurRad="190500" dist="38100" dir="2700000" algn="br">
                    <a:srgbClr val="000000">
                      <a:alpha val="85000"/>
                    </a:srgbClr>
                  </a:outerShdw>
                </a:effectLst>
                <a:latin typeface="Calibri"/>
              </a:rPr>
            </a:br>
            <a:r>
              <a:rPr lang="en-US" sz="2000" dirty="0" smtClean="0">
                <a:solidFill>
                  <a:srgbClr val="FFFFFF"/>
                </a:solidFill>
                <a:effectLst>
                  <a:outerShdw blurRad="190500" dist="38100" dir="2700000" algn="br">
                    <a:srgbClr val="000000">
                      <a:alpha val="85000"/>
                    </a:srgbClr>
                  </a:outerShdw>
                </a:effectLst>
                <a:latin typeface="Calibri"/>
              </a:rPr>
              <a:t>National Weather Service Pacific Region Headquarters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3447" y="177849"/>
            <a:ext cx="7803446" cy="4851351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pPr algn="l" eaLnBrk="1" hangingPunct="1"/>
            <a:r>
              <a:rPr lang="en-US" sz="4200" b="1" dirty="0"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The success story of Himawari-8</a:t>
            </a:r>
            <a:r>
              <a:rPr lang="en-US" sz="4200" b="1" dirty="0" smtClean="0"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: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4000" b="1" dirty="0" smtClean="0"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200" dirty="0" smtClean="0"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Does </a:t>
            </a:r>
            <a:r>
              <a:rPr lang="en-US" sz="3200" dirty="0"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R2O really mean “Risks to Overcome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”?</a:t>
            </a:r>
            <a:endParaRPr lang="en-US" sz="1100" dirty="0" smtClean="0"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rbel"/>
            </a:endParaRPr>
          </a:p>
          <a:p>
            <a:pPr algn="l" eaLnBrk="1" hangingPunct="1"/>
            <a:endParaRPr lang="en-US" sz="1800" b="1" dirty="0" smtClean="0">
              <a:solidFill>
                <a:prstClr val="white"/>
              </a:solidFill>
              <a:latin typeface="Corbel"/>
            </a:endParaRPr>
          </a:p>
          <a:p>
            <a:pPr algn="l" eaLnBrk="1" hangingPunct="1"/>
            <a:r>
              <a:rPr lang="en-US" sz="1800" b="1" dirty="0" smtClean="0">
                <a:solidFill>
                  <a:prstClr val="white"/>
                </a:solidFill>
                <a:latin typeface="Corbel"/>
              </a:rPr>
              <a:t>A                  Presentation</a:t>
            </a:r>
            <a:endParaRPr lang="en-US" sz="1800" b="1" dirty="0">
              <a:solidFill>
                <a:prstClr val="white"/>
              </a:solidFill>
              <a:latin typeface="Corbel"/>
            </a:endParaRPr>
          </a:p>
          <a:p>
            <a:pPr algn="l" eaLnBrk="1" hangingPunct="1"/>
            <a:endParaRPr lang="en-US" sz="1800" b="1" dirty="0">
              <a:solidFill>
                <a:prstClr val="white"/>
              </a:solidFill>
              <a:latin typeface="Corbel"/>
            </a:endParaRPr>
          </a:p>
          <a:p>
            <a:pPr algn="l" eaLnBrk="1" hangingPunct="1"/>
            <a:r>
              <a:rPr lang="en-US" sz="1800" b="1" dirty="0" smtClean="0">
                <a:solidFill>
                  <a:prstClr val="white"/>
                </a:solidFill>
                <a:latin typeface="Corbel"/>
              </a:rPr>
              <a:t>Satellite Proving Ground / User Readiness Meeting, 12 May 2016</a:t>
            </a:r>
            <a:endParaRPr lang="en-US" sz="1800" b="1" dirty="0">
              <a:solidFill>
                <a:prstClr val="white"/>
              </a:solidFill>
              <a:latin typeface="Corbel"/>
            </a:endParaRPr>
          </a:p>
        </p:txBody>
      </p:sp>
      <p:pic>
        <p:nvPicPr>
          <p:cNvPr id="9" name="Picture 8" descr="GOES-R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105400"/>
            <a:ext cx="2516284" cy="1605012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54" y="1417053"/>
            <a:ext cx="731520" cy="6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0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decrease the impact of an interrupted data feed to operations, an AWIPS bundle was configured to display the lesser-resolution </a:t>
            </a:r>
            <a:r>
              <a:rPr lang="en-US" dirty="0" err="1" smtClean="0"/>
              <a:t>HimawariCast</a:t>
            </a:r>
            <a:r>
              <a:rPr lang="en-US" dirty="0" smtClean="0"/>
              <a:t> imagery behind the full-resolution </a:t>
            </a:r>
            <a:r>
              <a:rPr lang="en-US" dirty="0" err="1" smtClean="0"/>
              <a:t>HimawariCloud</a:t>
            </a:r>
            <a:r>
              <a:rPr lang="en-US" dirty="0" smtClean="0"/>
              <a:t> tile imagery.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1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Unresolved Risk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is inadequate AWIPS performance to support loading, panning, and zooming of large loops, especially at full resolution.</a:t>
            </a:r>
            <a:endParaRPr lang="en-US" dirty="0"/>
          </a:p>
        </p:txBody>
      </p:sp>
      <p:pic>
        <p:nvPicPr>
          <p:cNvPr id="2" name="Picture 1" descr="20160408_091225_resize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22363" r="18130" b="31930"/>
          <a:stretch/>
        </p:blipFill>
        <p:spPr>
          <a:xfrm>
            <a:off x="457200" y="3649242"/>
            <a:ext cx="6629400" cy="247692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0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was little validation of the AWIPS data-to-display value mapping and geostationary map projection prior to operational use.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are hampered by our ability to innovate on AWIPS for accommodating features that would improve the forecaster experience.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MAWARI_vis1_MAPP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8" y="0"/>
            <a:ext cx="8572500" cy="6858000"/>
          </a:xfrm>
          <a:prstGeom prst="rect">
            <a:avLst/>
          </a:prstGeom>
          <a:effectLst>
            <a:glow rad="190500">
              <a:schemeClr val="tx1">
                <a:alpha val="75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 rot="5400000">
            <a:off x="7951092" y="5650513"/>
            <a:ext cx="2078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/>
              <a:t>Source: Leigh Anne Eaton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6106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ESHIMAPOL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0"/>
            <a:ext cx="8291214" cy="6858000"/>
          </a:xfrm>
          <a:prstGeom prst="rect">
            <a:avLst/>
          </a:prstGeom>
          <a:effectLst>
            <a:glow rad="190500">
              <a:schemeClr val="tx1">
                <a:alpha val="75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 rot="5400000">
            <a:off x="8098763" y="5807525"/>
            <a:ext cx="178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/>
              <a:t>Source: Tom </a:t>
            </a:r>
            <a:r>
              <a:rPr lang="en-US" sz="1400" b="1" dirty="0" err="1" smtClean="0"/>
              <a:t>Birchard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0391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Solution/Workaround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Remap imagery to conventional projections with </a:t>
            </a:r>
            <a:r>
              <a:rPr lang="en-US" dirty="0" err="1" smtClean="0"/>
              <a:t>McIDAS</a:t>
            </a:r>
            <a:r>
              <a:rPr lang="en-US" dirty="0" smtClean="0"/>
              <a:t> and provide it to AWIPS and N-AWIPS for location-sensitive applications.</a:t>
            </a:r>
            <a:endParaRPr lang="en-US" dirty="0"/>
          </a:p>
        </p:txBody>
      </p:sp>
      <p:pic>
        <p:nvPicPr>
          <p:cNvPr id="4" name="Picture 3" descr="stk19976boj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97" y="3199880"/>
            <a:ext cx="2286000" cy="291134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8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was not suitable or tailored training for Himawari-8 imagery immediately available.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017" t="17349" b="26706"/>
          <a:stretch/>
        </p:blipFill>
        <p:spPr>
          <a:xfrm>
            <a:off x="2132263" y="2914004"/>
            <a:ext cx="4879474" cy="3011632"/>
          </a:xfrm>
          <a:prstGeom prst="rect">
            <a:avLst/>
          </a:prstGeom>
          <a:effectLst>
            <a:glow rad="190500">
              <a:schemeClr val="tx1">
                <a:alpha val="75000"/>
              </a:schemeClr>
            </a:glo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6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CIMSS developed a new two-day workshop on the Advanced </a:t>
            </a:r>
            <a:r>
              <a:rPr lang="en-US" dirty="0" err="1" smtClean="0"/>
              <a:t>Himawari</a:t>
            </a:r>
            <a:r>
              <a:rPr lang="en-US" dirty="0" smtClean="0"/>
              <a:t> Imager (AHI) with learning experiences specifically tailored to the operational forecaster.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of the workflows that forecasters envision during the workshop are translated to the operational environment.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vs. Conveying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85090"/>
              </p:ext>
            </p:extLst>
          </p:nvPr>
        </p:nvGraphicFramePr>
        <p:xfrm>
          <a:off x="457200" y="1600200"/>
          <a:ext cx="8229600" cy="375411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 train on…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 need to convey…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spectral differences between the infrared window 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these</a:t>
                      </a:r>
                      <a:r>
                        <a:rPr lang="en-US" baseline="0" dirty="0" smtClean="0"/>
                        <a:t> differences may lead to a different storm characterization during the application of the Dvorak technique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result of increasing</a:t>
                      </a:r>
                      <a:r>
                        <a:rPr lang="en-US" baseline="0" dirty="0" smtClean="0"/>
                        <a:t> zenith angle on brightness temperatures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to</a:t>
                      </a:r>
                      <a:r>
                        <a:rPr lang="en-US" baseline="0" dirty="0" smtClean="0"/>
                        <a:t> identify strong jets and synoptic features near the edge of the scan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reflectance</a:t>
                      </a:r>
                      <a:r>
                        <a:rPr lang="en-US" baseline="0" dirty="0" smtClean="0"/>
                        <a:t> of certain atmospheric and surface properties at varying visible and near-infrared wavelengths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to discriminate clouds based on phase and composition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spectral bands are composited to form a Red-Green-Blue (RGB) 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to</a:t>
                      </a:r>
                      <a:r>
                        <a:rPr lang="en-US" baseline="0" dirty="0" smtClean="0"/>
                        <a:t> use RGBs in certain situations and in such a manner that yields dividends to the forecaster workflow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9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“Seeing </a:t>
            </a:r>
            <a:r>
              <a:rPr lang="en-US" dirty="0"/>
              <a:t>Amos accelerating toward Samoa-up to 12-18 hours faster than current forecasts indicated. Viewing 10 minute </a:t>
            </a:r>
            <a:r>
              <a:rPr lang="en-US" dirty="0" err="1"/>
              <a:t>Himawari</a:t>
            </a:r>
            <a:r>
              <a:rPr lang="en-US" dirty="0"/>
              <a:t> clean and legacy IR bands really aided in center fixing and tracking. Was tracking overshooting tops in final RGB convective cloud product of day then meshed right into IR &amp; lightning data to aid in confidence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dirty="0" smtClean="0"/>
              <a:t>Tom </a:t>
            </a:r>
            <a:r>
              <a:rPr lang="en-US" sz="3000" dirty="0" err="1" smtClean="0"/>
              <a:t>Birchard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2200" dirty="0" smtClean="0"/>
              <a:t>Hurricane Specialist</a:t>
            </a:r>
            <a:br>
              <a:rPr lang="en-US" sz="2200" dirty="0" smtClean="0"/>
            </a:br>
            <a:r>
              <a:rPr lang="en-US" sz="2200" dirty="0" smtClean="0"/>
              <a:t>Central Pacific Hurricane Center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4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Where America’s Day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Guam’s “day one” was 4 December 2015.</a:t>
            </a:r>
          </a:p>
          <a:p>
            <a:r>
              <a:rPr lang="en-US" dirty="0" smtClean="0"/>
              <a:t>The NWS Guam forecast office was ready on “day one” due to foresight at NWS Pacific Region Headquarters earlier in the year.</a:t>
            </a:r>
          </a:p>
          <a:p>
            <a:r>
              <a:rPr lang="en-US" dirty="0" smtClean="0"/>
              <a:t>This presentation will outline the challenge, discuss risks and solutions, highlight ongoing issues, and make recommendations for upcoming new generation satellites based on the experience.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7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Remaining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</a:t>
            </a:r>
            <a:r>
              <a:rPr lang="en-US" dirty="0"/>
              <a:t>bit depths of legacy band </a:t>
            </a:r>
            <a:r>
              <a:rPr lang="en-US" dirty="0" smtClean="0"/>
              <a:t>imagery complicates compositing Himawari-8 full disk imagery with adjacent GOES-15 for AWIPS.</a:t>
            </a:r>
          </a:p>
          <a:p>
            <a:r>
              <a:rPr lang="en-US" dirty="0" smtClean="0"/>
              <a:t>No GOES-R baseline products are available for demonstration in NWS Pacific Region with Himawari-8 input to date.</a:t>
            </a:r>
          </a:p>
          <a:p>
            <a:r>
              <a:rPr lang="en-US" dirty="0" smtClean="0"/>
              <a:t>ESPC does not support Himawari-8 operationally despite NWS use.</a:t>
            </a:r>
          </a:p>
          <a:p>
            <a:r>
              <a:rPr lang="en-US" dirty="0" smtClean="0"/>
              <a:t>There is an inconsistent training experience for users beyond NWS Pacific Region.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4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MSS-PWRET-GRID175-20160120_15000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84"/>
            <a:ext cx="9144000" cy="51875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427696"/>
            <a:ext cx="763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“All Weather” Total </a:t>
            </a:r>
            <a:r>
              <a:rPr lang="en-US" b="1" dirty="0" err="1" smtClean="0"/>
              <a:t>Precipitable</a:t>
            </a:r>
            <a:r>
              <a:rPr lang="en-US" b="1" dirty="0" smtClean="0"/>
              <a:t> Water on Grid 175 (covering Guam)</a:t>
            </a:r>
            <a:br>
              <a:rPr lang="en-US" b="1" dirty="0" smtClean="0"/>
            </a:br>
            <a:r>
              <a:rPr lang="en-US" dirty="0" smtClean="0"/>
              <a:t>One of the outputs from Jun Li’s GOES-R Risk Reduction Project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Operational software applications must be able to display new generation satellite imagery seamlessly at the temporal frequency and duration that the user desires.</a:t>
            </a:r>
          </a:p>
          <a:p>
            <a:pPr lvl="1"/>
            <a:r>
              <a:rPr lang="en-US" dirty="0" smtClean="0"/>
              <a:t>Test and innovate before and during the post-launch period</a:t>
            </a:r>
          </a:p>
          <a:p>
            <a:r>
              <a:rPr lang="en-US" dirty="0" smtClean="0"/>
              <a:t>Methods </a:t>
            </a:r>
            <a:r>
              <a:rPr lang="en-US" dirty="0"/>
              <a:t>to reach users </a:t>
            </a:r>
            <a:r>
              <a:rPr lang="en-US" dirty="0" smtClean="0"/>
              <a:t>with training materials should </a:t>
            </a:r>
            <a:r>
              <a:rPr lang="en-US" dirty="0"/>
              <a:t>be diverse and </a:t>
            </a:r>
            <a:r>
              <a:rPr lang="en-US" dirty="0" smtClean="0"/>
              <a:t>expansive.</a:t>
            </a:r>
            <a:endParaRPr lang="en-US" dirty="0"/>
          </a:p>
          <a:p>
            <a:pPr lvl="1"/>
            <a:r>
              <a:rPr lang="en-US" dirty="0" smtClean="0"/>
              <a:t>Learning about the capabilities of new generation satellites will not occur in one sitting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3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must consider the entire forecaster workflow as part of the training experience and technical implementation. Training content and capabilities of technical systems must be aligned.</a:t>
            </a:r>
          </a:p>
          <a:p>
            <a:pPr lvl="1"/>
            <a:r>
              <a:rPr lang="en-US" dirty="0" smtClean="0"/>
              <a:t>Proving ground demonstrations can sometimes be too narrowly focused on the new and not as much on the existing.</a:t>
            </a:r>
          </a:p>
          <a:p>
            <a:r>
              <a:rPr lang="en-US" dirty="0" smtClean="0"/>
              <a:t>Success requires reliance on a system of systems. Ensure the avenues are in place to work across organizational and technical boundaries.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2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sz_goes-r_art_night_earth_201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54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646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reflection blurRad="6350" stA="55000" endA="300" endPos="45500" dir="5400000" sy="-100000" algn="bl" rotWithShape="0"/>
                </a:effectLst>
                <a:latin typeface="Corbel"/>
                <a:cs typeface="Corbel"/>
              </a:rPr>
              <a:t>Questions? Comments?</a:t>
            </a:r>
          </a:p>
          <a:p>
            <a:pPr marL="0" indent="0">
              <a:buNone/>
            </a:pPr>
            <a:endParaRPr lang="en-US" sz="2000" dirty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sz="2800" dirty="0" smtClean="0">
                <a:latin typeface="Corbel"/>
                <a:cs typeface="Corbel"/>
              </a:rPr>
              <a:t>Jordan </a:t>
            </a:r>
            <a:r>
              <a:rPr lang="en-US" sz="2800" dirty="0">
                <a:latin typeface="Corbel"/>
                <a:cs typeface="Corbel"/>
              </a:rPr>
              <a:t>Gerth</a:t>
            </a:r>
            <a:br>
              <a:rPr lang="en-US" sz="2800" dirty="0">
                <a:latin typeface="Corbel"/>
                <a:cs typeface="Corbel"/>
              </a:rPr>
            </a:br>
            <a:r>
              <a:rPr lang="en-US" sz="2400" u="sng" dirty="0" err="1">
                <a:latin typeface="Corbel"/>
                <a:cs typeface="Corbel"/>
              </a:rPr>
              <a:t>Jordan.Gerth@</a:t>
            </a:r>
            <a:r>
              <a:rPr lang="en-US" sz="2400" u="sng" dirty="0" err="1" smtClean="0">
                <a:latin typeface="Corbel"/>
                <a:cs typeface="Corbel"/>
              </a:rPr>
              <a:t>noaa.gov</a:t>
            </a:r>
            <a:endParaRPr lang="en-US" sz="2400" u="sng" dirty="0" smtClean="0">
              <a:latin typeface="Corbel"/>
              <a:cs typeface="Corbel"/>
            </a:endParaRPr>
          </a:p>
          <a:p>
            <a:pPr marL="0" indent="0">
              <a:buNone/>
            </a:pPr>
            <a:endParaRPr lang="en-US" sz="2400" u="sng" dirty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prstClr val="white"/>
                </a:solidFill>
                <a:latin typeface="Corbel"/>
              </a:rPr>
              <a:t>A                  </a:t>
            </a:r>
            <a:r>
              <a:rPr lang="en-US" sz="1800" b="1" dirty="0" smtClean="0">
                <a:solidFill>
                  <a:prstClr val="white"/>
                </a:solidFill>
                <a:latin typeface="Corbel"/>
              </a:rPr>
              <a:t>Presentation</a:t>
            </a:r>
            <a:endParaRPr lang="en-US" sz="1800" b="1" dirty="0">
              <a:solidFill>
                <a:prstClr val="white"/>
              </a:solidFill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24" y="3703053"/>
            <a:ext cx="731520" cy="6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5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5029200"/>
            <a:ext cx="7174423" cy="82154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400" dirty="0" smtClean="0"/>
              <a:t>The challenge is to prepare operational meteorologists for new generation weather satellites.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57200"/>
            <a:ext cx="7770355" cy="4369933"/>
          </a:xfrm>
          <a:prstGeom prst="rect">
            <a:avLst/>
          </a:prstGeom>
          <a:effectLst>
            <a:glow rad="190500">
              <a:schemeClr val="tx1">
                <a:alpha val="75000"/>
              </a:schemeClr>
            </a:glo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61F5-D079-6143-A62B-5AE180346301}" type="slidenum">
              <a:rPr lang="en-US" smtClean="0"/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6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Practically, this means building capacity.</a:t>
            </a:r>
          </a:p>
          <a:p>
            <a:pPr lvl="1"/>
            <a:r>
              <a:rPr lang="en-US" dirty="0"/>
              <a:t>Ensuring technical systems are capable of delivering and displaying imagery and products at </a:t>
            </a:r>
            <a:r>
              <a:rPr lang="en-US" dirty="0" smtClean="0"/>
              <a:t>the full </a:t>
            </a:r>
            <a:r>
              <a:rPr lang="en-US" dirty="0"/>
              <a:t>spatial, spectral, and temporal resolution</a:t>
            </a:r>
          </a:p>
          <a:p>
            <a:pPr lvl="1"/>
            <a:r>
              <a:rPr lang="en-US" dirty="0"/>
              <a:t>Infusing imagery and products into the </a:t>
            </a:r>
            <a:r>
              <a:rPr lang="en-US" dirty="0" smtClean="0"/>
              <a:t>operational forecast </a:t>
            </a:r>
            <a:r>
              <a:rPr lang="en-US" dirty="0"/>
              <a:t>process</a:t>
            </a:r>
          </a:p>
          <a:p>
            <a:pPr lvl="1"/>
            <a:r>
              <a:rPr lang="en-US" dirty="0"/>
              <a:t>Integrating new satellite data into predictive models (numerical weather prediction and otherwise)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61F5-D079-6143-A62B-5AE180346301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6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Value =</a:t>
            </a:r>
          </a:p>
          <a:p>
            <a:pPr marL="457200" lvl="1" indent="0">
              <a:buNone/>
            </a:pPr>
            <a:r>
              <a:rPr lang="en-US" dirty="0" smtClean="0"/>
              <a:t>Quality of Actionable Information (Statements) –</a:t>
            </a:r>
          </a:p>
          <a:p>
            <a:pPr marL="457200" lvl="1" indent="0">
              <a:buNone/>
            </a:pPr>
            <a:r>
              <a:rPr lang="en-US" dirty="0" smtClean="0"/>
              <a:t>Amount of Factual Information (Data)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529" y="3489598"/>
            <a:ext cx="1605341" cy="2426208"/>
          </a:xfrm>
          <a:prstGeom prst="rect">
            <a:avLst/>
          </a:prstGeom>
          <a:effectLst>
            <a:glow rad="190500">
              <a:schemeClr val="tx1">
                <a:alpha val="75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514" y="3489598"/>
            <a:ext cx="3657600" cy="2426208"/>
          </a:xfrm>
          <a:prstGeom prst="rect">
            <a:avLst/>
          </a:prstGeom>
          <a:effectLst>
            <a:glow rad="190500">
              <a:schemeClr val="tx1">
                <a:alpha val="75000"/>
              </a:schemeClr>
            </a:glo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61F5-D079-6143-A62B-5AE180346301}" type="slidenum">
              <a:rPr lang="en-US" smtClean="0"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4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Value decreases when data increases without impacting a decision process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In this era of “big data”, the amount of data is endlessly increasing.</a:t>
            </a:r>
          </a:p>
          <a:p>
            <a:r>
              <a:rPr lang="en-US" dirty="0" smtClean="0"/>
              <a:t>Unfortunately, the time duration allocated to make a decision is generally fixed.</a:t>
            </a:r>
          </a:p>
          <a:p>
            <a:r>
              <a:rPr lang="en-US" dirty="0" smtClean="0"/>
              <a:t>Modernizing weather forecast services hinges on the practitioner leveraging the right data at the right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61F5-D079-6143-A62B-5AE180346301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3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Ensure consistency and reliability of </a:t>
            </a:r>
            <a:r>
              <a:rPr lang="en-US" dirty="0" err="1" smtClean="0"/>
              <a:t>Himawari</a:t>
            </a:r>
            <a:r>
              <a:rPr lang="en-US" dirty="0" smtClean="0"/>
              <a:t> imagery data flow to the forecast offices in Pacific Region.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Provide derived satellite products to the field offices in Pacific Region.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8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Procure a satellite processing server to handle incoming </a:t>
            </a:r>
            <a:r>
              <a:rPr lang="en-US" dirty="0" err="1" smtClean="0"/>
              <a:t>Himawari</a:t>
            </a:r>
            <a:r>
              <a:rPr lang="en-US" dirty="0" smtClean="0"/>
              <a:t> imagery from multiple sources and convert to necessary formats.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HimawariCast</a:t>
            </a:r>
            <a:r>
              <a:rPr lang="en-US" sz="2800" dirty="0" smtClean="0"/>
              <a:t> (antenna delivery)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HimawariCloud</a:t>
            </a:r>
            <a:r>
              <a:rPr lang="en-US" sz="2800" dirty="0" smtClean="0"/>
              <a:t> (terrestrial delivery)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real-time imagery coupled with CSPP Geo to create quantitative products for operations.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8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 OneNWSnet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06" r="-8606"/>
          <a:stretch>
            <a:fillRect/>
          </a:stretch>
        </p:blipFill>
        <p:spPr>
          <a:xfrm>
            <a:off x="241925" y="237744"/>
            <a:ext cx="8652949" cy="4881599"/>
          </a:xfrm>
          <a:solidFill>
            <a:schemeClr val="tx1"/>
          </a:solidFill>
          <a:effectLst>
            <a:glow rad="190500">
              <a:schemeClr val="tx1">
                <a:alpha val="75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" y="518437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are two sources for </a:t>
            </a:r>
            <a:r>
              <a:rPr lang="en-US" dirty="0" err="1" smtClean="0"/>
              <a:t>Himawari</a:t>
            </a:r>
            <a:r>
              <a:rPr lang="en-US" dirty="0" smtClean="0"/>
              <a:t> imagery that enters the Honolulu forecast office.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May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2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349</TotalTime>
  <Words>1003</Words>
  <Application>Microsoft Macintosh PowerPoint</Application>
  <PresentationFormat>On-screen Show (4:3)</PresentationFormat>
  <Paragraphs>136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 Black </vt:lpstr>
      <vt:lpstr>Spectrum</vt:lpstr>
      <vt:lpstr>PowerPoint Presentation</vt:lpstr>
      <vt:lpstr>Where America’s Day Begins</vt:lpstr>
      <vt:lpstr>PowerPoint Presentation</vt:lpstr>
      <vt:lpstr>The Challenge</vt:lpstr>
      <vt:lpstr>Value of Observations</vt:lpstr>
      <vt:lpstr>Value of Observations</vt:lpstr>
      <vt:lpstr>Risk</vt:lpstr>
      <vt:lpstr>Solution</vt:lpstr>
      <vt:lpstr>PowerPoint Presentation</vt:lpstr>
      <vt:lpstr>Solution</vt:lpstr>
      <vt:lpstr>Unresolved Risk</vt:lpstr>
      <vt:lpstr>Risk</vt:lpstr>
      <vt:lpstr>PowerPoint Presentation</vt:lpstr>
      <vt:lpstr>PowerPoint Presentation</vt:lpstr>
      <vt:lpstr>Solution/Workaround</vt:lpstr>
      <vt:lpstr>Risk</vt:lpstr>
      <vt:lpstr>Solution</vt:lpstr>
      <vt:lpstr>Training vs. Conveying</vt:lpstr>
      <vt:lpstr>In Practice</vt:lpstr>
      <vt:lpstr>Remaining Issues</vt:lpstr>
      <vt:lpstr>PowerPoint Presentation</vt:lpstr>
      <vt:lpstr>Recommendations</vt:lpstr>
      <vt:lpstr>Recommendations</vt:lpstr>
      <vt:lpstr>PowerPoint Presentation</vt:lpstr>
    </vt:vector>
  </TitlesOfParts>
  <Company>UW Space Sciences and Engineering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Gerth</dc:creator>
  <cp:lastModifiedBy>Jordan Gerth</cp:lastModifiedBy>
  <cp:revision>42</cp:revision>
  <dcterms:created xsi:type="dcterms:W3CDTF">2016-05-02T17:21:26Z</dcterms:created>
  <dcterms:modified xsi:type="dcterms:W3CDTF">2016-05-10T14:41:48Z</dcterms:modified>
</cp:coreProperties>
</file>