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7" r:id="rId2"/>
    <p:sldMasterId id="2147483694" r:id="rId3"/>
  </p:sldMasterIdLst>
  <p:notesMasterIdLst>
    <p:notesMasterId r:id="rId37"/>
  </p:notesMasterIdLst>
  <p:handoutMasterIdLst>
    <p:handoutMasterId r:id="rId38"/>
  </p:handoutMasterIdLst>
  <p:sldIdLst>
    <p:sldId id="277" r:id="rId4"/>
    <p:sldId id="316" r:id="rId5"/>
    <p:sldId id="294" r:id="rId6"/>
    <p:sldId id="257" r:id="rId7"/>
    <p:sldId id="267" r:id="rId8"/>
    <p:sldId id="266" r:id="rId9"/>
    <p:sldId id="313" r:id="rId10"/>
    <p:sldId id="314" r:id="rId11"/>
    <p:sldId id="327" r:id="rId12"/>
    <p:sldId id="315" r:id="rId13"/>
    <p:sldId id="330" r:id="rId14"/>
    <p:sldId id="331" r:id="rId15"/>
    <p:sldId id="341" r:id="rId16"/>
    <p:sldId id="342" r:id="rId17"/>
    <p:sldId id="343" r:id="rId18"/>
    <p:sldId id="344" r:id="rId19"/>
    <p:sldId id="345" r:id="rId20"/>
    <p:sldId id="346" r:id="rId21"/>
    <p:sldId id="347" r:id="rId22"/>
    <p:sldId id="348" r:id="rId23"/>
    <p:sldId id="349" r:id="rId24"/>
    <p:sldId id="350" r:id="rId25"/>
    <p:sldId id="329" r:id="rId26"/>
    <p:sldId id="332" r:id="rId27"/>
    <p:sldId id="339" r:id="rId28"/>
    <p:sldId id="334" r:id="rId29"/>
    <p:sldId id="309" r:id="rId30"/>
    <p:sldId id="308" r:id="rId31"/>
    <p:sldId id="310" r:id="rId32"/>
    <p:sldId id="320" r:id="rId33"/>
    <p:sldId id="322" r:id="rId34"/>
    <p:sldId id="337" r:id="rId35"/>
    <p:sldId id="338" r:id="rId36"/>
  </p:sldIdLst>
  <p:sldSz cx="9144000" cy="6858000" type="screen4x3"/>
  <p:notesSz cx="6858000" cy="91440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0" d="100"/>
          <a:sy n="110" d="100"/>
        </p:scale>
        <p:origin x="744" y="11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170582-110A-1549-8FC5-3D4CA10A8393}" type="datetimeFigureOut">
              <a:rPr lang="en-US" smtClean="0"/>
              <a:t>4/28/2016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BB6817-1260-5B4C-BB52-2F125F0586B7}" type="slidenum">
              <a:rPr lang="en-US" smtClean="0"/>
              <a:t>‹#›</a:t>
            </a:fld>
            <a:endParaRPr lang="en-US"/>
          </a:p>
        </p:txBody>
      </p:sp>
    </p:spTree>
    <p:extLst>
      <p:ext uri="{BB962C8B-B14F-4D97-AF65-F5344CB8AC3E}">
        <p14:creationId xmlns:p14="http://schemas.microsoft.com/office/powerpoint/2010/main" val="268899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1BD966-6F83-8A49-B55E-E5819D61DD7B}" type="datetimeFigureOut">
              <a:rPr lang="en-US" smtClean="0"/>
              <a:t>4/28/2016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305EE9-2C97-4D4F-A238-CA9F570C43AB}" type="slidenum">
              <a:rPr lang="en-US" smtClean="0"/>
              <a:t>‹#›</a:t>
            </a:fld>
            <a:endParaRPr lang="en-US"/>
          </a:p>
        </p:txBody>
      </p:sp>
    </p:spTree>
    <p:extLst>
      <p:ext uri="{BB962C8B-B14F-4D97-AF65-F5344CB8AC3E}">
        <p14:creationId xmlns:p14="http://schemas.microsoft.com/office/powerpoint/2010/main" val="41131631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0C7A6-7C34-164E-A279-88D1D9FAF03E}" type="slidenum">
              <a:rPr lang="en-US" smtClean="0"/>
              <a:t>1</a:t>
            </a:fld>
            <a:endParaRPr lang="en-US"/>
          </a:p>
        </p:txBody>
      </p:sp>
    </p:spTree>
    <p:extLst>
      <p:ext uri="{BB962C8B-B14F-4D97-AF65-F5344CB8AC3E}">
        <p14:creationId xmlns:p14="http://schemas.microsoft.com/office/powerpoint/2010/main" val="411415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05EE9-2C97-4D4F-A238-CA9F570C43AB}" type="slidenum">
              <a:rPr lang="en-US" smtClean="0"/>
              <a:t>10</a:t>
            </a:fld>
            <a:endParaRPr lang="en-US"/>
          </a:p>
        </p:txBody>
      </p:sp>
    </p:spTree>
    <p:extLst>
      <p:ext uri="{BB962C8B-B14F-4D97-AF65-F5344CB8AC3E}">
        <p14:creationId xmlns:p14="http://schemas.microsoft.com/office/powerpoint/2010/main" val="3619841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F707A9-BD42-4712-85F5-D8253D31BF5B}"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811300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A73429D-6A7C-E148-8DF7-59E33C0E2FD7}" type="datetime1">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7066C-3C81-0540-A538-716AC5831F95}" type="slidenum">
              <a:rPr lang="en-US" smtClean="0"/>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3776E-45D8-A94F-96DD-96158ED7288E}" type="datetime1">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7066C-3C81-0540-A538-716AC5831F95}"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2904F-C143-034B-8EBA-4D03D0D42FED}" type="datetime1">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7066C-3C81-0540-A538-716AC5831F9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5F90E3-87E8-0A43-BB83-B246ECF9802F}" type="datetime1">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7066C-3C81-0540-A538-716AC5831F9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3B377EAA-00BB-4440-9444-B2540BACA88C}" type="datetime1">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7066C-3C81-0540-A538-716AC5831F95}"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B35879-C6EB-BD4C-9F98-7F809486F1CD}" type="datetime1">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7066C-3C81-0540-A538-716AC5831F95}"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74E4163-5C34-B54D-890C-108F0FF3FFE9}" type="datetime1">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7066C-3C81-0540-A538-716AC5831F9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BEC869-4F62-BD47-A239-EF09146385AA}" type="datetime1">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7066C-3C81-0540-A538-716AC5831F95}"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C90290-738F-794E-B2FD-D735C93A1EA0}"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Tree>
    <p:extLst>
      <p:ext uri="{BB962C8B-B14F-4D97-AF65-F5344CB8AC3E}">
        <p14:creationId xmlns:p14="http://schemas.microsoft.com/office/powerpoint/2010/main" val="1568636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F5CF7FF-6581-8748-AA9D-AF9699AE48D7}"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1822784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1B4043D2-3B76-B541-9943-8A3D2A38F285}"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303659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68338FF-203F-3849-8E21-7F9F430A6269}" type="datetime1">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7066C-3C81-0540-A538-716AC5831F9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FFEC97E5-B48C-224A-88DA-71CCA24D2789}"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550716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F5B546C9-4219-2548-BDD9-8FA4839FB369}"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prstClr val="white"/>
                </a:solidFill>
                <a:latin typeface="Calibri"/>
                <a:sym typeface="Wingdings"/>
              </a:rPr>
              <a:t></a:t>
            </a:r>
            <a:endParaRPr sz="3600">
              <a:solidFill>
                <a:prstClr val="white"/>
              </a:solidFill>
              <a:latin typeface="Calibri"/>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43796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972BE84-4887-F34D-9ABF-03C60CC72F97}"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652417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1AE90-0CDB-2B45-AD3F-BB6F8C501980}"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lumMod val="65000"/>
                </a:prstClr>
              </a:solidFill>
              <a:latin typeface="Calibri"/>
            </a:endParaRPr>
          </a:p>
        </p:txBody>
      </p:sp>
      <p:sp>
        <p:nvSpPr>
          <p:cNvPr id="9" name="Slide Number Placeholder 8"/>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4251900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5FB7868-28BD-704B-82F2-C4F85D6D1B77}"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lumMod val="65000"/>
                </a:prstClr>
              </a:solidFill>
              <a:latin typeface="Calibri"/>
            </a:endParaRPr>
          </a:p>
        </p:txBody>
      </p:sp>
      <p:sp>
        <p:nvSpPr>
          <p:cNvPr id="5" name="Slide Number Placeholder 4"/>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061888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8A445-27F3-7C4F-BD67-2C7AC7DAAC5C}"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lumMod val="65000"/>
                </a:prstClr>
              </a:solidFill>
              <a:latin typeface="Calibri"/>
            </a:endParaRPr>
          </a:p>
        </p:txBody>
      </p: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2772212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958B9-B04A-1B49-BED7-3DF0AB8F19EE}"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1117907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94644-D8AA-D14B-9AFE-A5EF2992503B}"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719157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38307-15E4-0D4E-82F4-C023AE1DFF20}"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833757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66C6FD6-99CF-7E46-B70B-12293E5C284A}"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338177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78D93864-5AEC-E84E-BD32-F904CFA8DA85}" type="datetime1">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7066C-3C81-0540-A538-716AC5831F95}"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defTabSz="914400">
              <a:spcBef>
                <a:spcPct val="0"/>
              </a:spcBef>
            </a:pPr>
            <a:endParaRPr sz="4200">
              <a:solidFill>
                <a:prstClr val="white"/>
              </a:solidFill>
              <a:latin typeface="Corbel"/>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0136DC-0ACB-3944-B402-ABAC825FDB2E}"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lumMod val="65000"/>
                </a:prstClr>
              </a:solidFill>
              <a:latin typeface="Calibri"/>
            </a:endParaRPr>
          </a:p>
        </p:txBody>
      </p:sp>
      <p:sp>
        <p:nvSpPr>
          <p:cNvPr id="7" name="Slide Number Placeholder 6"/>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4113436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FE646E7-EB43-A644-852D-A10CA2CFB8E5}"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3964867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3CBD034-AC5E-2E4A-923B-663E55A48621}"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latin typeface="Calibri"/>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alibri"/>
              </a:endParaRPr>
            </a:p>
          </p:txBody>
        </p:sp>
      </p:grpSp>
    </p:spTree>
    <p:extLst>
      <p:ext uri="{BB962C8B-B14F-4D97-AF65-F5344CB8AC3E}">
        <p14:creationId xmlns:p14="http://schemas.microsoft.com/office/powerpoint/2010/main" val="1708509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3724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1615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998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7362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1272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83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251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1F907E75-1356-8A4F-8F76-59C19881F57D}" type="datetime1">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7066C-3C81-0540-A538-716AC5831F95}"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2246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6301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8163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264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75664C89-049D-4A4D-B7C5-15143AD9BD96}" type="datetime1">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7066C-3C81-0540-A538-716AC5831F95}"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92D8203A-01EC-2F49-9A00-6C4EED49CFCF}" type="datetime1">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7066C-3C81-0540-A538-716AC5831F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552E476B-A78F-C84A-A88F-FCBFDE24AC98}" type="datetime1">
              <a:rPr lang="en-US" smtClean="0"/>
              <a:t>4/28/2016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17066C-3C81-0540-A538-716AC5831F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ED1110A-B216-0347-B350-906FB0B391BE}" type="datetime1">
              <a:rPr lang="en-US" smtClean="0"/>
              <a:t>4/28/2016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17066C-3C81-0540-A538-716AC5831F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5D71A8-B1B6-204B-BB9E-2431D31FCE62}" type="datetime1">
              <a:rPr lang="en-US" smtClean="0"/>
              <a:t>4/28/2016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17066C-3C81-0540-A538-716AC5831F95}"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C2580E65-B384-8B43-9AB9-E0100DED71FD}" type="datetime1">
              <a:rPr lang="en-US" smtClean="0"/>
              <a:t>4/28/2016</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2717066C-3C81-0540-A538-716AC5831F95}"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170C9FC6-C665-9142-944B-B248E270F50E}" type="datetime1">
              <a:rPr lang="en-US" smtClean="0">
                <a:solidFill>
                  <a:prstClr val="white">
                    <a:lumMod val="65000"/>
                  </a:prstClr>
                </a:solidFill>
                <a:latin typeface="Calibri"/>
              </a:rPr>
              <a:t>4/28/2016</a:t>
            </a:fld>
            <a:endParaRPr lang="en-US">
              <a:solidFill>
                <a:prstClr val="white">
                  <a:lumMod val="65000"/>
                </a:prstClr>
              </a:solidFill>
              <a:latin typeface="Calibri"/>
            </a:endParaRPr>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solidFill>
                <a:prstClr val="white">
                  <a:lumMod val="65000"/>
                </a:prstClr>
              </a:solidFill>
              <a:latin typeface="Calibri"/>
            </a:endParaRPr>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C553D389-B9B2-DB4A-9B20-510566431196}" type="slidenum">
              <a:rPr lang="en-US" smtClean="0">
                <a:solidFill>
                  <a:prstClr val="black">
                    <a:lumMod val="85000"/>
                    <a:lumOff val="15000"/>
                  </a:prstClr>
                </a:solidFill>
                <a:latin typeface="Calibri"/>
              </a:rPr>
              <a:pPr/>
              <a:t>‹#›</a:t>
            </a:fld>
            <a:endParaRPr lang="en-US">
              <a:solidFill>
                <a:prstClr val="black">
                  <a:lumMod val="85000"/>
                  <a:lumOff val="15000"/>
                </a:prstClr>
              </a:solidFill>
              <a:latin typeface="Calibri"/>
            </a:endParaRPr>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extLst>
      <p:ext uri="{BB962C8B-B14F-4D97-AF65-F5344CB8AC3E}">
        <p14:creationId xmlns:p14="http://schemas.microsoft.com/office/powerpoint/2010/main" val="19094015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60FED-155B-2D41-A7F1-BFF14E5B9B4A}" type="datetimeFigureOut">
              <a:rPr lang="en-US" smtClean="0">
                <a:solidFill>
                  <a:prstClr val="black">
                    <a:tint val="75000"/>
                  </a:prstClr>
                </a:solidFill>
                <a:latin typeface="Calibri"/>
              </a:rPr>
              <a:pPr/>
              <a:t>4/28/2016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BEC7B-AC5A-724D-AE63-456F78C5A4E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532023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6.xml"/><Relationship Id="rId5" Type="http://schemas.openxmlformats.org/officeDocument/2006/relationships/image" Target="../media/image21.gif"/><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6.xml"/><Relationship Id="rId5" Type="http://schemas.openxmlformats.org/officeDocument/2006/relationships/image" Target="../media/image28.gif"/><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imss.ssec.wisc.edu/goes/webapps/satrgb/overview_ahi.html" TargetMode="External"/><Relationship Id="rId2" Type="http://schemas.openxmlformats.org/officeDocument/2006/relationships/hyperlink" Target="http://cimss.ssec.wisc.edu/goes/wf/AHI/"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87725" y="4919464"/>
            <a:ext cx="5581070" cy="1828800"/>
          </a:xfrm>
          <a:solidFill>
            <a:schemeClr val="tx1">
              <a:alpha val="70000"/>
            </a:schemeClr>
          </a:solidFill>
        </p:spPr>
        <p:txBody>
          <a:bodyPr>
            <a:normAutofit/>
          </a:bodyPr>
          <a:lstStyle/>
          <a:p>
            <a:r>
              <a:rPr lang="en-US" sz="3200" b="1" dirty="0"/>
              <a:t>Training Experience: </a:t>
            </a:r>
            <a:r>
              <a:rPr lang="en-US" sz="3200" b="1" dirty="0" smtClean="0"/>
              <a:t>  </a:t>
            </a:r>
            <a:r>
              <a:rPr lang="en-US" sz="3200" b="1" dirty="0" err="1" smtClean="0"/>
              <a:t>Himawari</a:t>
            </a:r>
            <a:r>
              <a:rPr lang="en-US" sz="3200" b="1" dirty="0" smtClean="0"/>
              <a:t> </a:t>
            </a:r>
            <a:r>
              <a:rPr lang="en-US" sz="3200" b="1" dirty="0"/>
              <a:t>Training Examples using SIFT</a:t>
            </a:r>
          </a:p>
        </p:txBody>
      </p:sp>
      <p:pic>
        <p:nvPicPr>
          <p:cNvPr id="4" name="Picture 3"/>
          <p:cNvPicPr>
            <a:picLocks noChangeAspect="1"/>
          </p:cNvPicPr>
          <p:nvPr/>
        </p:nvPicPr>
        <p:blipFill>
          <a:blip r:embed="rId3"/>
          <a:stretch>
            <a:fillRect/>
          </a:stretch>
        </p:blipFill>
        <p:spPr>
          <a:xfrm>
            <a:off x="3125595" y="2792308"/>
            <a:ext cx="2743200" cy="2057400"/>
          </a:xfrm>
          <a:prstGeom prst="rect">
            <a:avLst/>
          </a:prstGeom>
        </p:spPr>
      </p:pic>
      <p:pic>
        <p:nvPicPr>
          <p:cNvPr id="5" name="Picture 4"/>
          <p:cNvPicPr>
            <a:picLocks noChangeAspect="1"/>
          </p:cNvPicPr>
          <p:nvPr/>
        </p:nvPicPr>
        <p:blipFill>
          <a:blip r:embed="rId4"/>
          <a:stretch>
            <a:fillRect/>
          </a:stretch>
        </p:blipFill>
        <p:spPr>
          <a:xfrm>
            <a:off x="287725" y="659366"/>
            <a:ext cx="2743200" cy="2057400"/>
          </a:xfrm>
          <a:prstGeom prst="rect">
            <a:avLst/>
          </a:prstGeom>
        </p:spPr>
      </p:pic>
      <p:pic>
        <p:nvPicPr>
          <p:cNvPr id="6" name="Picture 5"/>
          <p:cNvPicPr>
            <a:picLocks noChangeAspect="1"/>
          </p:cNvPicPr>
          <p:nvPr/>
        </p:nvPicPr>
        <p:blipFill>
          <a:blip r:embed="rId5"/>
          <a:stretch>
            <a:fillRect/>
          </a:stretch>
        </p:blipFill>
        <p:spPr>
          <a:xfrm>
            <a:off x="287725" y="2792308"/>
            <a:ext cx="2743200" cy="2057400"/>
          </a:xfrm>
          <a:prstGeom prst="rect">
            <a:avLst/>
          </a:prstGeom>
        </p:spPr>
      </p:pic>
      <p:pic>
        <p:nvPicPr>
          <p:cNvPr id="7" name="Picture 6"/>
          <p:cNvPicPr>
            <a:picLocks noChangeAspect="1"/>
          </p:cNvPicPr>
          <p:nvPr/>
        </p:nvPicPr>
        <p:blipFill>
          <a:blip r:embed="rId6"/>
          <a:stretch>
            <a:fillRect/>
          </a:stretch>
        </p:blipFill>
        <p:spPr>
          <a:xfrm>
            <a:off x="3125595" y="659366"/>
            <a:ext cx="2743200" cy="2057400"/>
          </a:xfrm>
          <a:prstGeom prst="rect">
            <a:avLst/>
          </a:prstGeom>
        </p:spPr>
      </p:pic>
      <p:pic>
        <p:nvPicPr>
          <p:cNvPr id="8" name="Picture 7"/>
          <p:cNvPicPr>
            <a:picLocks noChangeAspect="1"/>
          </p:cNvPicPr>
          <p:nvPr/>
        </p:nvPicPr>
        <p:blipFill>
          <a:blip r:embed="rId7"/>
          <a:stretch>
            <a:fillRect/>
          </a:stretch>
        </p:blipFill>
        <p:spPr>
          <a:xfrm>
            <a:off x="2033432" y="1830382"/>
            <a:ext cx="2091018" cy="1836016"/>
          </a:xfrm>
          <a:prstGeom prst="rect">
            <a:avLst/>
          </a:prstGeom>
        </p:spPr>
      </p:pic>
      <p:sp>
        <p:nvSpPr>
          <p:cNvPr id="9" name="TextBox 8"/>
          <p:cNvSpPr txBox="1"/>
          <p:nvPr/>
        </p:nvSpPr>
        <p:spPr>
          <a:xfrm>
            <a:off x="5868795" y="3362722"/>
            <a:ext cx="3108254" cy="3385542"/>
          </a:xfrm>
          <a:prstGeom prst="rect">
            <a:avLst/>
          </a:prstGeom>
          <a:noFill/>
        </p:spPr>
        <p:txBody>
          <a:bodyPr wrap="square" rtlCol="0">
            <a:spAutoFit/>
          </a:bodyPr>
          <a:lstStyle/>
          <a:p>
            <a:r>
              <a:rPr lang="en-US" b="1" dirty="0" smtClean="0"/>
              <a:t>Scott Lindstrom</a:t>
            </a:r>
          </a:p>
          <a:p>
            <a:r>
              <a:rPr lang="en-US" b="1" dirty="0" smtClean="0"/>
              <a:t>Jordan Gerth</a:t>
            </a:r>
          </a:p>
          <a:p>
            <a:r>
              <a:rPr lang="en-US" sz="1600" i="1" dirty="0" smtClean="0"/>
              <a:t>Cooperative Institute for Meteorological Satellite Studies (CIMSS), University of Wisconsin</a:t>
            </a:r>
          </a:p>
          <a:p>
            <a:endParaRPr lang="en-US" sz="1600" dirty="0" smtClean="0"/>
          </a:p>
          <a:p>
            <a:r>
              <a:rPr lang="en-US" b="1" dirty="0" smtClean="0"/>
              <a:t>Bill Ward</a:t>
            </a:r>
          </a:p>
          <a:p>
            <a:r>
              <a:rPr lang="en-US" sz="1600" dirty="0" smtClean="0"/>
              <a:t>National Weather Service</a:t>
            </a:r>
          </a:p>
          <a:p>
            <a:r>
              <a:rPr lang="en-US" sz="1600" dirty="0" smtClean="0"/>
              <a:t>ESSD Chief, Pacific Region</a:t>
            </a:r>
            <a:endParaRPr lang="en-US" sz="1600" dirty="0"/>
          </a:p>
          <a:p>
            <a:endParaRPr lang="en-US" sz="1600" dirty="0"/>
          </a:p>
          <a:p>
            <a:r>
              <a:rPr lang="en-US" sz="1600" dirty="0" smtClean="0"/>
              <a:t>2016 NOAA Satellite Proving Ground/User Readiness Meeting</a:t>
            </a:r>
          </a:p>
          <a:p>
            <a:r>
              <a:rPr lang="en-US" sz="1600" dirty="0" smtClean="0"/>
              <a:t>Norman OK, 12 May 2016</a:t>
            </a:r>
          </a:p>
        </p:txBody>
      </p:sp>
    </p:spTree>
    <p:extLst>
      <p:ext uri="{BB962C8B-B14F-4D97-AF65-F5344CB8AC3E}">
        <p14:creationId xmlns:p14="http://schemas.microsoft.com/office/powerpoint/2010/main" val="4135856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 2</a:t>
            </a:r>
            <a:endParaRPr lang="en-US" dirty="0"/>
          </a:p>
        </p:txBody>
      </p:sp>
      <p:sp>
        <p:nvSpPr>
          <p:cNvPr id="3" name="Slide Number Placeholder 2"/>
          <p:cNvSpPr>
            <a:spLocks noGrp="1"/>
          </p:cNvSpPr>
          <p:nvPr>
            <p:ph type="sldNum" sz="quarter" idx="12"/>
          </p:nvPr>
        </p:nvSpPr>
        <p:spPr/>
        <p:txBody>
          <a:bodyPr/>
          <a:lstStyle/>
          <a:p>
            <a:fld id="{2717066C-3C81-0540-A538-716AC5831F95}" type="slidenum">
              <a:rPr lang="en-US" smtClean="0"/>
              <a:t>10</a:t>
            </a:fld>
            <a:endParaRPr lang="en-US"/>
          </a:p>
        </p:txBody>
      </p:sp>
      <p:sp>
        <p:nvSpPr>
          <p:cNvPr id="5" name="Content Placeholder 4"/>
          <p:cNvSpPr>
            <a:spLocks noGrp="1"/>
          </p:cNvSpPr>
          <p:nvPr>
            <p:ph idx="1"/>
          </p:nvPr>
        </p:nvSpPr>
        <p:spPr>
          <a:xfrm>
            <a:off x="284163" y="1851213"/>
            <a:ext cx="8362296" cy="865094"/>
          </a:xfrm>
        </p:spPr>
        <p:txBody>
          <a:bodyPr>
            <a:normAutofit/>
          </a:bodyPr>
          <a:lstStyle/>
          <a:p>
            <a:r>
              <a:rPr lang="en-US" dirty="0" smtClean="0"/>
              <a:t>Load up all Bands, and create a histogram &amp; density diagram of a region – those are shown below.  Explain what you see!</a:t>
            </a:r>
            <a:endParaRPr lang="en-US" dirty="0"/>
          </a:p>
        </p:txBody>
      </p:sp>
      <p:pic>
        <p:nvPicPr>
          <p:cNvPr id="6" name="graphics14"/>
          <p:cNvPicPr/>
          <p:nvPr/>
        </p:nvPicPr>
        <p:blipFill>
          <a:blip r:embed="rId3"/>
          <a:stretch>
            <a:fillRect/>
          </a:stretch>
        </p:blipFill>
        <p:spPr bwMode="auto">
          <a:xfrm>
            <a:off x="245745" y="2936726"/>
            <a:ext cx="4003526" cy="3921274"/>
          </a:xfrm>
          <a:prstGeom prst="rect">
            <a:avLst/>
          </a:prstGeom>
          <a:noFill/>
          <a:ln w="9525">
            <a:noFill/>
            <a:miter lim="800000"/>
            <a:headEnd/>
            <a:tailEnd/>
          </a:ln>
        </p:spPr>
      </p:pic>
      <p:pic>
        <p:nvPicPr>
          <p:cNvPr id="7" name="graphics13"/>
          <p:cNvPicPr/>
          <p:nvPr/>
        </p:nvPicPr>
        <p:blipFill>
          <a:blip r:embed="rId4"/>
          <a:srcRect r="5032"/>
          <a:stretch>
            <a:fillRect/>
          </a:stretch>
        </p:blipFill>
        <p:spPr bwMode="auto">
          <a:xfrm>
            <a:off x="4401278" y="2936726"/>
            <a:ext cx="3905181" cy="3921274"/>
          </a:xfrm>
          <a:prstGeom prst="rect">
            <a:avLst/>
          </a:prstGeom>
          <a:noFill/>
          <a:ln w="9525">
            <a:noFill/>
            <a:miter lim="800000"/>
            <a:headEnd/>
            <a:tailEnd/>
          </a:ln>
        </p:spPr>
      </p:pic>
      <p:sp>
        <p:nvSpPr>
          <p:cNvPr id="8" name="Rounded Rectangle 7"/>
          <p:cNvSpPr/>
          <p:nvPr/>
        </p:nvSpPr>
        <p:spPr>
          <a:xfrm>
            <a:off x="668740" y="3725839"/>
            <a:ext cx="928048" cy="260672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682496" y="4001413"/>
            <a:ext cx="1967789" cy="1200329"/>
          </a:xfrm>
          <a:prstGeom prst="rect">
            <a:avLst/>
          </a:prstGeom>
          <a:noFill/>
        </p:spPr>
        <p:txBody>
          <a:bodyPr wrap="square" rtlCol="0">
            <a:spAutoFit/>
          </a:bodyPr>
          <a:lstStyle/>
          <a:p>
            <a:r>
              <a:rPr lang="en-US" dirty="0" smtClean="0"/>
              <a:t>Band 3 Reflectance is mostly small, with a few higher values</a:t>
            </a:r>
          </a:p>
        </p:txBody>
      </p:sp>
      <p:sp>
        <p:nvSpPr>
          <p:cNvPr id="10" name="Rounded Rectangle 9"/>
          <p:cNvSpPr/>
          <p:nvPr/>
        </p:nvSpPr>
        <p:spPr>
          <a:xfrm>
            <a:off x="4477109" y="6418053"/>
            <a:ext cx="586597" cy="35368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049865" y="2624519"/>
            <a:ext cx="1967789" cy="1200329"/>
          </a:xfrm>
          <a:prstGeom prst="rect">
            <a:avLst/>
          </a:prstGeom>
          <a:solidFill>
            <a:schemeClr val="bg1">
              <a:lumMod val="95000"/>
            </a:schemeClr>
          </a:solidFill>
        </p:spPr>
        <p:txBody>
          <a:bodyPr wrap="square" rtlCol="0">
            <a:spAutoFit/>
          </a:bodyPr>
          <a:lstStyle/>
          <a:p>
            <a:r>
              <a:rPr lang="en-US" dirty="0" smtClean="0"/>
              <a:t>Why is there a region of relatively high Band 4 Reflectance?</a:t>
            </a:r>
            <a:endParaRPr lang="en-US" dirty="0"/>
          </a:p>
        </p:txBody>
      </p:sp>
      <p:sp>
        <p:nvSpPr>
          <p:cNvPr id="12" name="Bent-Up Arrow 11"/>
          <p:cNvSpPr/>
          <p:nvPr/>
        </p:nvSpPr>
        <p:spPr>
          <a:xfrm rot="10800000">
            <a:off x="4561366" y="3224680"/>
            <a:ext cx="2488497" cy="1878947"/>
          </a:xfrm>
          <a:prstGeom prst="bentUpArrow">
            <a:avLst>
              <a:gd name="adj1" fmla="val 5556"/>
              <a:gd name="adj2" fmla="val 26137"/>
              <a:gd name="adj3" fmla="val 42088"/>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682496" y="5117275"/>
            <a:ext cx="1780542" cy="923330"/>
          </a:xfrm>
          <a:prstGeom prst="rect">
            <a:avLst/>
          </a:prstGeom>
          <a:noFill/>
        </p:spPr>
        <p:txBody>
          <a:bodyPr wrap="square" rtlCol="0">
            <a:spAutoFit/>
          </a:bodyPr>
          <a:lstStyle/>
          <a:p>
            <a:r>
              <a:rPr lang="en-US" dirty="0"/>
              <a:t>Conclusion:  Mostly clear</a:t>
            </a:r>
          </a:p>
          <a:p>
            <a:endParaRPr lang="en-US" dirty="0"/>
          </a:p>
        </p:txBody>
      </p:sp>
    </p:spTree>
    <p:extLst>
      <p:ext uri="{BB962C8B-B14F-4D97-AF65-F5344CB8AC3E}">
        <p14:creationId xmlns:p14="http://schemas.microsoft.com/office/powerpoint/2010/main" val="30398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527107"/>
            <a:ext cx="8574087" cy="967840"/>
          </a:xfrm>
        </p:spPr>
        <p:txBody>
          <a:bodyPr>
            <a:normAutofit fontScale="90000"/>
          </a:bodyPr>
          <a:lstStyle/>
          <a:p>
            <a:r>
              <a:rPr lang="en-US" dirty="0" smtClean="0"/>
              <a:t>SIFT Example 2:</a:t>
            </a:r>
            <a:br>
              <a:rPr lang="en-US" dirty="0" smtClean="0"/>
            </a:br>
            <a:r>
              <a:rPr lang="en-US" dirty="0" smtClean="0"/>
              <a:t>AHI Band  3 Versus Band 4 </a:t>
            </a:r>
            <a:endParaRPr lang="en-US" dirty="0"/>
          </a:p>
        </p:txBody>
      </p:sp>
      <p:pic>
        <p:nvPicPr>
          <p:cNvPr id="5" name="Content Placeholder 4" descr="Screen Shot 2015-11-13 at 6.55.20 PM.png"/>
          <p:cNvPicPr>
            <a:picLocks noGrp="1" noChangeAspect="1"/>
          </p:cNvPicPr>
          <p:nvPr>
            <p:ph idx="1"/>
          </p:nvPr>
        </p:nvPicPr>
        <p:blipFill>
          <a:blip r:embed="rId2" cstate="print">
            <a:extLst>
              <a:ext uri="{28A0092B-C50C-407E-A947-70E740481C1C}">
                <a14:useLocalDpi xmlns:a14="http://schemas.microsoft.com/office/drawing/2010/main" val="0"/>
              </a:ext>
            </a:extLst>
          </a:blip>
          <a:srcRect t="4525" b="4525"/>
          <a:stretch>
            <a:fillRect/>
          </a:stretch>
        </p:blipFill>
        <p:spPr>
          <a:xfrm>
            <a:off x="4343400" y="2590800"/>
            <a:ext cx="4572000" cy="2579434"/>
          </a:xfrm>
          <a:ln>
            <a:solidFill>
              <a:schemeClr val="tx1"/>
            </a:solidFill>
          </a:ln>
        </p:spPr>
      </p:pic>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11</a:t>
            </a:fld>
            <a:endParaRPr lang="en-US">
              <a:solidFill>
                <a:prstClr val="black">
                  <a:lumMod val="85000"/>
                  <a:lumOff val="15000"/>
                </a:prstClr>
              </a:solidFill>
              <a:latin typeface="Calibri"/>
            </a:endParaRPr>
          </a:p>
        </p:txBody>
      </p:sp>
      <p:pic>
        <p:nvPicPr>
          <p:cNvPr id="6" name="Picture 5" descr="Screen Shot 2015-11-13 at 6.54.5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590800"/>
            <a:ext cx="4196445" cy="2590801"/>
          </a:xfrm>
          <a:prstGeom prst="rect">
            <a:avLst/>
          </a:prstGeom>
          <a:ln>
            <a:solidFill>
              <a:schemeClr val="tx1"/>
            </a:solidFill>
          </a:ln>
        </p:spPr>
      </p:pic>
      <p:sp>
        <p:nvSpPr>
          <p:cNvPr id="7" name="TextBox 6"/>
          <p:cNvSpPr txBox="1"/>
          <p:nvPr/>
        </p:nvSpPr>
        <p:spPr>
          <a:xfrm>
            <a:off x="762000" y="5334000"/>
            <a:ext cx="2294218" cy="369332"/>
          </a:xfrm>
          <a:prstGeom prst="rect">
            <a:avLst/>
          </a:prstGeom>
          <a:noFill/>
        </p:spPr>
        <p:txBody>
          <a:bodyPr wrap="none" rtlCol="0">
            <a:spAutoFit/>
          </a:bodyPr>
          <a:lstStyle/>
          <a:p>
            <a:r>
              <a:rPr lang="en-US" dirty="0" smtClean="0"/>
              <a:t>AHI  Band 3  (0.64 </a:t>
            </a:r>
            <a:r>
              <a:rPr lang="en-US" dirty="0" err="1" smtClean="0"/>
              <a:t>μm</a:t>
            </a:r>
            <a:r>
              <a:rPr lang="en-US" dirty="0" smtClean="0"/>
              <a:t>)</a:t>
            </a:r>
            <a:endParaRPr lang="en-US" dirty="0"/>
          </a:p>
        </p:txBody>
      </p:sp>
      <p:sp>
        <p:nvSpPr>
          <p:cNvPr id="8" name="TextBox 7"/>
          <p:cNvSpPr txBox="1"/>
          <p:nvPr/>
        </p:nvSpPr>
        <p:spPr>
          <a:xfrm>
            <a:off x="5562600" y="5334000"/>
            <a:ext cx="2188420" cy="646331"/>
          </a:xfrm>
          <a:prstGeom prst="rect">
            <a:avLst/>
          </a:prstGeom>
          <a:noFill/>
        </p:spPr>
        <p:txBody>
          <a:bodyPr wrap="none" rtlCol="0">
            <a:spAutoFit/>
          </a:bodyPr>
          <a:lstStyle/>
          <a:p>
            <a:r>
              <a:rPr lang="en-US" dirty="0" smtClean="0"/>
              <a:t>AHI Band 4 (0.86 </a:t>
            </a:r>
            <a:r>
              <a:rPr lang="en-US" dirty="0" err="1" smtClean="0"/>
              <a:t>μm</a:t>
            </a:r>
            <a:r>
              <a:rPr lang="en-US" dirty="0" smtClean="0"/>
              <a:t>)</a:t>
            </a:r>
            <a:endParaRPr lang="en-US" dirty="0"/>
          </a:p>
          <a:p>
            <a:endParaRPr lang="en-US" dirty="0"/>
          </a:p>
        </p:txBody>
      </p:sp>
      <p:sp>
        <p:nvSpPr>
          <p:cNvPr id="9" name="TextBox 8"/>
          <p:cNvSpPr txBox="1"/>
          <p:nvPr/>
        </p:nvSpPr>
        <p:spPr>
          <a:xfrm>
            <a:off x="3124200" y="6019800"/>
            <a:ext cx="3090923" cy="369332"/>
          </a:xfrm>
          <a:prstGeom prst="rect">
            <a:avLst/>
          </a:prstGeom>
          <a:noFill/>
        </p:spPr>
        <p:txBody>
          <a:bodyPr wrap="none" rtlCol="0">
            <a:spAutoFit/>
          </a:bodyPr>
          <a:lstStyle/>
          <a:p>
            <a:r>
              <a:rPr lang="en-US" dirty="0" smtClean="0"/>
              <a:t>Philippine Island of Mindanao</a:t>
            </a:r>
            <a:endParaRPr lang="en-US" dirty="0"/>
          </a:p>
        </p:txBody>
      </p:sp>
    </p:spTree>
    <p:extLst>
      <p:ext uri="{BB962C8B-B14F-4D97-AF65-F5344CB8AC3E}">
        <p14:creationId xmlns:p14="http://schemas.microsoft.com/office/powerpoint/2010/main" val="197507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 3</a:t>
            </a:r>
            <a:endParaRPr lang="en-US" dirty="0"/>
          </a:p>
        </p:txBody>
      </p:sp>
      <p:sp>
        <p:nvSpPr>
          <p:cNvPr id="3" name="Content Placeholder 2"/>
          <p:cNvSpPr>
            <a:spLocks noGrp="1"/>
          </p:cNvSpPr>
          <p:nvPr>
            <p:ph idx="1"/>
          </p:nvPr>
        </p:nvSpPr>
        <p:spPr>
          <a:xfrm>
            <a:off x="4283084" y="2664867"/>
            <a:ext cx="4765382" cy="2427309"/>
          </a:xfrm>
        </p:spPr>
        <p:txBody>
          <a:bodyPr>
            <a:normAutofit lnSpcReduction="10000"/>
          </a:bodyPr>
          <a:lstStyle/>
          <a:p>
            <a:r>
              <a:rPr lang="en-US" dirty="0" smtClean="0"/>
              <a:t>Describe what you see in this Density Diagram (Band 3 v. Band 14)</a:t>
            </a:r>
          </a:p>
          <a:p>
            <a:pPr lvl="1"/>
            <a:r>
              <a:rPr lang="en-US" dirty="0" smtClean="0"/>
              <a:t>This is an excellent way to make sure the students really do understand the capabilities of each individual band</a:t>
            </a:r>
            <a:endParaRPr lang="en-US" dirty="0"/>
          </a:p>
        </p:txBody>
      </p:sp>
      <p:sp>
        <p:nvSpPr>
          <p:cNvPr id="4" name="Slide Number Placeholder 3"/>
          <p:cNvSpPr>
            <a:spLocks noGrp="1"/>
          </p:cNvSpPr>
          <p:nvPr>
            <p:ph type="sldNum" sz="quarter" idx="12"/>
          </p:nvPr>
        </p:nvSpPr>
        <p:spPr/>
        <p:txBody>
          <a:bodyPr/>
          <a:lstStyle/>
          <a:p>
            <a:fld id="{2717066C-3C81-0540-A538-716AC5831F95}" type="slidenum">
              <a:rPr lang="en-US" smtClean="0"/>
              <a:t>12</a:t>
            </a:fld>
            <a:endParaRPr lang="en-US"/>
          </a:p>
        </p:txBody>
      </p:sp>
      <p:pic>
        <p:nvPicPr>
          <p:cNvPr id="5" name="graphics25"/>
          <p:cNvPicPr/>
          <p:nvPr/>
        </p:nvPicPr>
        <p:blipFill>
          <a:blip r:embed="rId2">
            <a:lum/>
            <a:alphaModFix/>
          </a:blip>
          <a:srcRect/>
          <a:stretch>
            <a:fillRect/>
          </a:stretch>
        </p:blipFill>
        <p:spPr>
          <a:xfrm>
            <a:off x="165100" y="2564072"/>
            <a:ext cx="4117984" cy="3976428"/>
          </a:xfrm>
          <a:prstGeom prst="rect">
            <a:avLst/>
          </a:prstGeom>
          <a:ln w="731">
            <a:solidFill>
              <a:srgbClr val="000000"/>
            </a:solidFill>
            <a:prstDash val="solid"/>
          </a:ln>
        </p:spPr>
      </p:pic>
      <p:sp>
        <p:nvSpPr>
          <p:cNvPr id="6" name="TextBox 5"/>
          <p:cNvSpPr txBox="1"/>
          <p:nvPr/>
        </p:nvSpPr>
        <p:spPr>
          <a:xfrm>
            <a:off x="4507149" y="5500047"/>
            <a:ext cx="3799310" cy="923330"/>
          </a:xfrm>
          <a:prstGeom prst="rect">
            <a:avLst/>
          </a:prstGeom>
          <a:noFill/>
        </p:spPr>
        <p:txBody>
          <a:bodyPr wrap="none" rtlCol="0">
            <a:spAutoFit/>
          </a:bodyPr>
          <a:lstStyle/>
          <a:p>
            <a:r>
              <a:rPr lang="en-US" dirty="0" smtClean="0"/>
              <a:t>Note there are two distributions: </a:t>
            </a:r>
          </a:p>
          <a:p>
            <a:pPr marL="342900" indent="-342900">
              <a:buAutoNum type="arabicPeriod"/>
            </a:pPr>
            <a:r>
              <a:rPr lang="en-US" dirty="0" smtClean="0"/>
              <a:t>Fairly Warm and Highly Reflective</a:t>
            </a:r>
          </a:p>
          <a:p>
            <a:pPr marL="342900" indent="-342900">
              <a:buAutoNum type="arabicPeriod"/>
            </a:pPr>
            <a:r>
              <a:rPr lang="en-US" dirty="0" smtClean="0"/>
              <a:t>Colder with Increasing Reflectivity</a:t>
            </a:r>
            <a:endParaRPr lang="en-US" dirty="0"/>
          </a:p>
        </p:txBody>
      </p:sp>
    </p:spTree>
    <p:extLst>
      <p:ext uri="{BB962C8B-B14F-4D97-AF65-F5344CB8AC3E}">
        <p14:creationId xmlns:p14="http://schemas.microsoft.com/office/powerpoint/2010/main" val="297180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 4a</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5611" y="1844395"/>
            <a:ext cx="1734452" cy="4792407"/>
          </a:xfrm>
        </p:spPr>
      </p:pic>
      <p:sp>
        <p:nvSpPr>
          <p:cNvPr id="7" name="Content Placeholder 6"/>
          <p:cNvSpPr>
            <a:spLocks noGrp="1"/>
          </p:cNvSpPr>
          <p:nvPr>
            <p:ph sz="half" idx="2"/>
          </p:nvPr>
        </p:nvSpPr>
        <p:spPr/>
        <p:txBody>
          <a:bodyPr>
            <a:normAutofit fontScale="92500" lnSpcReduction="10000"/>
          </a:bodyPr>
          <a:lstStyle/>
          <a:p>
            <a:r>
              <a:rPr lang="en-US" dirty="0" smtClean="0"/>
              <a:t>What are the different bands telling you here?</a:t>
            </a:r>
          </a:p>
          <a:p>
            <a:r>
              <a:rPr lang="en-US" dirty="0" smtClean="0"/>
              <a:t>Is it day or night?</a:t>
            </a:r>
          </a:p>
          <a:p>
            <a:r>
              <a:rPr lang="en-US" dirty="0" smtClean="0"/>
              <a:t>Is it cloudy?  Thick clouds?  Thin clouds?</a:t>
            </a:r>
          </a:p>
          <a:p>
            <a:r>
              <a:rPr lang="en-US" dirty="0" smtClean="0"/>
              <a:t>What do the Water Vapor Bands Tells you?</a:t>
            </a:r>
          </a:p>
          <a:p>
            <a:r>
              <a:rPr lang="en-US" dirty="0" smtClean="0"/>
              <a:t>Which two (that’s a hint) bands are most important in describing what’s going on?</a:t>
            </a:r>
            <a:endParaRPr lang="en-US" dirty="0"/>
          </a:p>
        </p:txBody>
      </p:sp>
      <p:sp>
        <p:nvSpPr>
          <p:cNvPr id="4" name="Slide Number Placeholder 3"/>
          <p:cNvSpPr>
            <a:spLocks noGrp="1"/>
          </p:cNvSpPr>
          <p:nvPr>
            <p:ph type="sldNum" sz="quarter" idx="12"/>
          </p:nvPr>
        </p:nvSpPr>
        <p:spPr/>
        <p:txBody>
          <a:bodyPr/>
          <a:lstStyle/>
          <a:p>
            <a:fld id="{2717066C-3C81-0540-A538-716AC5831F95}" type="slidenum">
              <a:rPr lang="en-US" smtClean="0"/>
              <a:t>13</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7" y="1754251"/>
            <a:ext cx="9053465" cy="4769802"/>
          </a:xfrm>
          <a:prstGeom prst="rect">
            <a:avLst/>
          </a:prstGeom>
        </p:spPr>
      </p:pic>
    </p:spTree>
    <p:extLst>
      <p:ext uri="{BB962C8B-B14F-4D97-AF65-F5344CB8AC3E}">
        <p14:creationId xmlns:p14="http://schemas.microsoft.com/office/powerpoint/2010/main" val="190619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 4b</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8700" y="1896248"/>
            <a:ext cx="1438655" cy="3975100"/>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10366" y="1900750"/>
            <a:ext cx="1438655" cy="3975100"/>
          </a:xfrm>
        </p:spPr>
      </p:pic>
      <p:sp>
        <p:nvSpPr>
          <p:cNvPr id="5" name="Slide Number Placeholder 4"/>
          <p:cNvSpPr>
            <a:spLocks noGrp="1"/>
          </p:cNvSpPr>
          <p:nvPr>
            <p:ph type="sldNum" sz="quarter" idx="12"/>
          </p:nvPr>
        </p:nvSpPr>
        <p:spPr/>
        <p:txBody>
          <a:bodyPr/>
          <a:lstStyle/>
          <a:p>
            <a:fld id="{2717066C-3C81-0540-A538-716AC5831F95}" type="slidenum">
              <a:rPr lang="en-US" smtClean="0"/>
              <a:t>14</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880" y="1744772"/>
            <a:ext cx="5179200" cy="2728652"/>
          </a:xfrm>
          <a:prstGeom prst="rect">
            <a:avLst/>
          </a:prstGeom>
          <a:ln w="31750">
            <a:solidFill>
              <a:schemeClr val="accent4"/>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7880" y="3985398"/>
            <a:ext cx="5179200" cy="2728652"/>
          </a:xfrm>
          <a:prstGeom prst="rect">
            <a:avLst/>
          </a:prstGeom>
          <a:ln w="31750">
            <a:solidFill>
              <a:srgbClr val="FFFF00"/>
            </a:solidFill>
          </a:ln>
        </p:spPr>
      </p:pic>
      <p:sp>
        <p:nvSpPr>
          <p:cNvPr id="10" name="TextBox 9"/>
          <p:cNvSpPr txBox="1"/>
          <p:nvPr/>
        </p:nvSpPr>
        <p:spPr>
          <a:xfrm>
            <a:off x="101537" y="5987534"/>
            <a:ext cx="3617657" cy="646331"/>
          </a:xfrm>
          <a:prstGeom prst="rect">
            <a:avLst/>
          </a:prstGeom>
          <a:noFill/>
        </p:spPr>
        <p:txBody>
          <a:bodyPr wrap="none" rtlCol="0">
            <a:spAutoFit/>
          </a:bodyPr>
          <a:lstStyle/>
          <a:p>
            <a:r>
              <a:rPr lang="en-US" dirty="0" smtClean="0"/>
              <a:t>Which Probe Matches Which Scene?</a:t>
            </a:r>
          </a:p>
          <a:p>
            <a:pPr algn="ctr"/>
            <a:r>
              <a:rPr lang="en-US" dirty="0" smtClean="0"/>
              <a:t>Which Two Channels help most?</a:t>
            </a:r>
            <a:endParaRPr lang="en-US" dirty="0"/>
          </a:p>
        </p:txBody>
      </p:sp>
      <p:sp>
        <p:nvSpPr>
          <p:cNvPr id="11" name="Rectangle 10"/>
          <p:cNvSpPr/>
          <p:nvPr/>
        </p:nvSpPr>
        <p:spPr>
          <a:xfrm>
            <a:off x="284163" y="1862650"/>
            <a:ext cx="1438655" cy="3975100"/>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875218" y="1871100"/>
            <a:ext cx="1438655" cy="3975100"/>
          </a:xfrm>
          <a:prstGeom prst="rect">
            <a:avLst/>
          </a:prstGeom>
          <a:noFill/>
          <a:ln w="5715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39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 4c</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0319" y="3016941"/>
            <a:ext cx="4258051" cy="2243345"/>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15469" y="3016941"/>
            <a:ext cx="4258051" cy="2243345"/>
          </a:xfrm>
        </p:spPr>
      </p:pic>
      <p:sp>
        <p:nvSpPr>
          <p:cNvPr id="5" name="Slide Number Placeholder 4"/>
          <p:cNvSpPr>
            <a:spLocks noGrp="1"/>
          </p:cNvSpPr>
          <p:nvPr>
            <p:ph type="sldNum" sz="quarter" idx="12"/>
          </p:nvPr>
        </p:nvSpPr>
        <p:spPr/>
        <p:txBody>
          <a:bodyPr/>
          <a:lstStyle/>
          <a:p>
            <a:fld id="{2717066C-3C81-0540-A538-716AC5831F95}" type="slidenum">
              <a:rPr lang="en-US" smtClean="0"/>
              <a:t>15</a:t>
            </a:fld>
            <a:endParaRPr lang="en-US"/>
          </a:p>
        </p:txBody>
      </p:sp>
      <p:sp>
        <p:nvSpPr>
          <p:cNvPr id="8" name="TextBox 7"/>
          <p:cNvSpPr txBox="1"/>
          <p:nvPr/>
        </p:nvSpPr>
        <p:spPr>
          <a:xfrm>
            <a:off x="2168976" y="5448299"/>
            <a:ext cx="4765985" cy="646331"/>
          </a:xfrm>
          <a:prstGeom prst="rect">
            <a:avLst/>
          </a:prstGeom>
          <a:noFill/>
        </p:spPr>
        <p:txBody>
          <a:bodyPr wrap="none" rtlCol="0">
            <a:spAutoFit/>
          </a:bodyPr>
          <a:lstStyle/>
          <a:p>
            <a:pPr algn="ctr"/>
            <a:r>
              <a:rPr lang="en-US" dirty="0" smtClean="0"/>
              <a:t>Behold the Power of Band 4 in highlighting Land!</a:t>
            </a:r>
          </a:p>
          <a:p>
            <a:pPr algn="ctr"/>
            <a:r>
              <a:rPr lang="en-US" dirty="0" smtClean="0"/>
              <a:t>Reflectivity is much greater</a:t>
            </a:r>
            <a:endParaRPr lang="en-US" dirty="0"/>
          </a:p>
        </p:txBody>
      </p:sp>
    </p:spTree>
    <p:extLst>
      <p:ext uri="{BB962C8B-B14F-4D97-AF65-F5344CB8AC3E}">
        <p14:creationId xmlns:p14="http://schemas.microsoft.com/office/powerpoint/2010/main" val="2435228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 5</a:t>
            </a:r>
            <a:endParaRPr lang="en-US" dirty="0"/>
          </a:p>
        </p:txBody>
      </p:sp>
      <p:sp>
        <p:nvSpPr>
          <p:cNvPr id="5" name="Slide Number Placeholder 4"/>
          <p:cNvSpPr>
            <a:spLocks noGrp="1"/>
          </p:cNvSpPr>
          <p:nvPr>
            <p:ph type="sldNum" sz="quarter" idx="12"/>
          </p:nvPr>
        </p:nvSpPr>
        <p:spPr/>
        <p:txBody>
          <a:bodyPr/>
          <a:lstStyle/>
          <a:p>
            <a:fld id="{2717066C-3C81-0540-A538-716AC5831F95}" type="slidenum">
              <a:rPr lang="en-US" smtClean="0"/>
              <a:t>16</a:t>
            </a:fld>
            <a:endParaRPr lang="en-US"/>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56817" y="3696789"/>
            <a:ext cx="5887183" cy="3161211"/>
          </a:xfrm>
        </p:spPr>
      </p:pic>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805" y="1758213"/>
            <a:ext cx="5888736" cy="3162047"/>
          </a:xfrm>
        </p:spPr>
      </p:pic>
      <p:sp>
        <p:nvSpPr>
          <p:cNvPr id="12" name="TextBox 11"/>
          <p:cNvSpPr txBox="1"/>
          <p:nvPr/>
        </p:nvSpPr>
        <p:spPr>
          <a:xfrm>
            <a:off x="6583680" y="2272936"/>
            <a:ext cx="1867988" cy="923330"/>
          </a:xfrm>
          <a:prstGeom prst="rect">
            <a:avLst/>
          </a:prstGeom>
          <a:noFill/>
        </p:spPr>
        <p:txBody>
          <a:bodyPr wrap="square" rtlCol="0">
            <a:spAutoFit/>
          </a:bodyPr>
          <a:lstStyle/>
          <a:p>
            <a:pPr algn="ctr"/>
            <a:r>
              <a:rPr lang="en-US" b="1" dirty="0" smtClean="0"/>
              <a:t>At which  two channels are you looking?</a:t>
            </a:r>
            <a:endParaRPr lang="en-US" b="1" dirty="0"/>
          </a:p>
        </p:txBody>
      </p:sp>
      <p:sp>
        <p:nvSpPr>
          <p:cNvPr id="13" name="TextBox 12"/>
          <p:cNvSpPr txBox="1"/>
          <p:nvPr/>
        </p:nvSpPr>
        <p:spPr>
          <a:xfrm>
            <a:off x="574766" y="5685915"/>
            <a:ext cx="1966116" cy="369332"/>
          </a:xfrm>
          <a:prstGeom prst="rect">
            <a:avLst/>
          </a:prstGeom>
          <a:noFill/>
        </p:spPr>
        <p:txBody>
          <a:bodyPr wrap="none" rtlCol="0">
            <a:spAutoFit/>
          </a:bodyPr>
          <a:lstStyle/>
          <a:p>
            <a:r>
              <a:rPr lang="en-US" dirty="0" smtClean="0"/>
              <a:t>Visible or Infrared?</a:t>
            </a:r>
            <a:endParaRPr lang="en-US" dirty="0"/>
          </a:p>
        </p:txBody>
      </p:sp>
      <p:sp>
        <p:nvSpPr>
          <p:cNvPr id="15" name="TextBox 14"/>
          <p:cNvSpPr txBox="1"/>
          <p:nvPr/>
        </p:nvSpPr>
        <p:spPr>
          <a:xfrm>
            <a:off x="82731" y="1807027"/>
            <a:ext cx="1625766" cy="369332"/>
          </a:xfrm>
          <a:prstGeom prst="rect">
            <a:avLst/>
          </a:prstGeom>
          <a:solidFill>
            <a:schemeClr val="bg1">
              <a:lumMod val="75000"/>
            </a:schemeClr>
          </a:solidFill>
        </p:spPr>
        <p:txBody>
          <a:bodyPr wrap="none" rtlCol="0">
            <a:spAutoFit/>
          </a:bodyPr>
          <a:lstStyle/>
          <a:p>
            <a:r>
              <a:rPr lang="en-US" dirty="0" smtClean="0"/>
              <a:t>Cirrus/Ice Band</a:t>
            </a:r>
            <a:endParaRPr lang="en-US" dirty="0"/>
          </a:p>
        </p:txBody>
      </p:sp>
      <p:sp>
        <p:nvSpPr>
          <p:cNvPr id="16" name="TextBox 15"/>
          <p:cNvSpPr txBox="1"/>
          <p:nvPr/>
        </p:nvSpPr>
        <p:spPr>
          <a:xfrm>
            <a:off x="7768261" y="6413862"/>
            <a:ext cx="1340688" cy="369332"/>
          </a:xfrm>
          <a:prstGeom prst="rect">
            <a:avLst/>
          </a:prstGeom>
          <a:solidFill>
            <a:schemeClr val="bg1">
              <a:lumMod val="75000"/>
            </a:schemeClr>
          </a:solidFill>
        </p:spPr>
        <p:txBody>
          <a:bodyPr wrap="none" rtlCol="0">
            <a:spAutoFit/>
          </a:bodyPr>
          <a:lstStyle/>
          <a:p>
            <a:r>
              <a:rPr lang="en-US" dirty="0" smtClean="0"/>
              <a:t>Veggie Band</a:t>
            </a:r>
            <a:endParaRPr lang="en-US" dirty="0"/>
          </a:p>
        </p:txBody>
      </p:sp>
      <p:sp>
        <p:nvSpPr>
          <p:cNvPr id="18" name="Rectangle 17"/>
          <p:cNvSpPr/>
          <p:nvPr/>
        </p:nvSpPr>
        <p:spPr>
          <a:xfrm>
            <a:off x="535577" y="5685915"/>
            <a:ext cx="983058"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448594" y="3461657"/>
            <a:ext cx="326572" cy="3396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683829" y="5394179"/>
            <a:ext cx="326572" cy="3396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506068" y="5685915"/>
            <a:ext cx="858805" cy="369332"/>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40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 5</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05763" y="2028788"/>
            <a:ext cx="1527161" cy="4219650"/>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02813" y="2028788"/>
            <a:ext cx="1527161" cy="4219650"/>
          </a:xfrm>
        </p:spPr>
      </p:pic>
      <p:sp>
        <p:nvSpPr>
          <p:cNvPr id="5" name="Slide Number Placeholder 4"/>
          <p:cNvSpPr>
            <a:spLocks noGrp="1"/>
          </p:cNvSpPr>
          <p:nvPr>
            <p:ph type="sldNum" sz="quarter" idx="12"/>
          </p:nvPr>
        </p:nvSpPr>
        <p:spPr/>
        <p:txBody>
          <a:bodyPr/>
          <a:lstStyle/>
          <a:p>
            <a:fld id="{2717066C-3C81-0540-A538-716AC5831F95}" type="slidenum">
              <a:rPr lang="en-US" smtClean="0"/>
              <a:t>17</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7405" y="2028711"/>
            <a:ext cx="1528138" cy="422234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723" y="2026825"/>
            <a:ext cx="1528928" cy="4224528"/>
          </a:xfrm>
          <a:prstGeom prst="rect">
            <a:avLst/>
          </a:prstGeom>
        </p:spPr>
      </p:pic>
      <p:sp>
        <p:nvSpPr>
          <p:cNvPr id="10" name="TextBox 9"/>
          <p:cNvSpPr txBox="1"/>
          <p:nvPr/>
        </p:nvSpPr>
        <p:spPr>
          <a:xfrm>
            <a:off x="1969569" y="6264053"/>
            <a:ext cx="6037871" cy="369332"/>
          </a:xfrm>
          <a:prstGeom prst="rect">
            <a:avLst/>
          </a:prstGeom>
          <a:noFill/>
        </p:spPr>
        <p:txBody>
          <a:bodyPr wrap="none" rtlCol="0">
            <a:spAutoFit/>
          </a:bodyPr>
          <a:lstStyle/>
          <a:p>
            <a:r>
              <a:rPr lang="en-US" dirty="0" smtClean="0"/>
              <a:t>Which probe corresponds to the Ocean Location you just saw?</a:t>
            </a:r>
            <a:endParaRPr lang="en-US" dirty="0"/>
          </a:p>
        </p:txBody>
      </p:sp>
      <p:sp>
        <p:nvSpPr>
          <p:cNvPr id="11" name="Rectangle 10"/>
          <p:cNvSpPr/>
          <p:nvPr/>
        </p:nvSpPr>
        <p:spPr>
          <a:xfrm>
            <a:off x="1422400" y="2028788"/>
            <a:ext cx="1854200" cy="4219649"/>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84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146462"/>
            <a:ext cx="8574087" cy="967840"/>
          </a:xfrm>
        </p:spPr>
        <p:txBody>
          <a:bodyPr/>
          <a:lstStyle/>
          <a:p>
            <a:r>
              <a:rPr lang="en-US" dirty="0" smtClean="0"/>
              <a:t>Sift Example 5</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067" y="2014125"/>
            <a:ext cx="1143000" cy="3158186"/>
          </a:xfrm>
          <a:ln w="63500">
            <a:solidFill>
              <a:srgbClr val="7030A0"/>
            </a:solidFill>
          </a:ln>
        </p:spPr>
      </p:pic>
      <p:sp>
        <p:nvSpPr>
          <p:cNvPr id="5" name="Slide Number Placeholder 4"/>
          <p:cNvSpPr>
            <a:spLocks noGrp="1"/>
          </p:cNvSpPr>
          <p:nvPr>
            <p:ph type="sldNum" sz="quarter" idx="12"/>
          </p:nvPr>
        </p:nvSpPr>
        <p:spPr/>
        <p:txBody>
          <a:bodyPr/>
          <a:lstStyle/>
          <a:p>
            <a:fld id="{2717066C-3C81-0540-A538-716AC5831F95}" type="slidenum">
              <a:rPr lang="en-US" smtClean="0"/>
              <a:t>18</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669" y="2008652"/>
            <a:ext cx="1143000" cy="3158183"/>
          </a:xfrm>
          <a:prstGeom prst="rect">
            <a:avLst/>
          </a:prstGeom>
          <a:ln w="63500">
            <a:solidFill>
              <a:srgbClr val="92D050"/>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207" y="2008651"/>
            <a:ext cx="1143000" cy="3158184"/>
          </a:xfrm>
          <a:prstGeom prst="rect">
            <a:avLst/>
          </a:prstGeom>
          <a:ln w="63500">
            <a:solidFill>
              <a:srgbClr val="002060"/>
            </a:solid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2534" y="1879601"/>
            <a:ext cx="4835066" cy="4978400"/>
          </a:xfrm>
          <a:prstGeom prst="rect">
            <a:avLst/>
          </a:prstGeom>
        </p:spPr>
      </p:pic>
      <p:sp>
        <p:nvSpPr>
          <p:cNvPr id="15" name="TextBox 14"/>
          <p:cNvSpPr txBox="1"/>
          <p:nvPr/>
        </p:nvSpPr>
        <p:spPr>
          <a:xfrm>
            <a:off x="496369" y="5994399"/>
            <a:ext cx="3365500" cy="646331"/>
          </a:xfrm>
          <a:prstGeom prst="rect">
            <a:avLst/>
          </a:prstGeom>
          <a:noFill/>
          <a:ln>
            <a:solidFill>
              <a:srgbClr val="FFFF00"/>
            </a:solidFill>
          </a:ln>
        </p:spPr>
        <p:txBody>
          <a:bodyPr wrap="square" rtlCol="0">
            <a:spAutoFit/>
          </a:bodyPr>
          <a:lstStyle/>
          <a:p>
            <a:pPr algn="ctr"/>
            <a:r>
              <a:rPr lang="en-US" dirty="0" smtClean="0"/>
              <a:t>Of the remaining three probes, which corresponds to this point</a:t>
            </a:r>
            <a:endParaRPr lang="en-US" dirty="0"/>
          </a:p>
        </p:txBody>
      </p:sp>
      <p:sp>
        <p:nvSpPr>
          <p:cNvPr id="18" name="Oval 17"/>
          <p:cNvSpPr/>
          <p:nvPr/>
        </p:nvSpPr>
        <p:spPr>
          <a:xfrm>
            <a:off x="6645467" y="6147747"/>
            <a:ext cx="326572" cy="3396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202534" y="1879601"/>
            <a:ext cx="4835066" cy="4876799"/>
          </a:xfrm>
          <a:prstGeom prst="rect">
            <a:avLst/>
          </a:prstGeom>
          <a:noFill/>
          <a:ln w="635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8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146462"/>
            <a:ext cx="8574087" cy="967840"/>
          </a:xfrm>
        </p:spPr>
        <p:txBody>
          <a:bodyPr/>
          <a:lstStyle/>
          <a:p>
            <a:r>
              <a:rPr lang="en-US" dirty="0" smtClean="0"/>
              <a:t>Sift Example 5</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067" y="2014125"/>
            <a:ext cx="1143000" cy="3158186"/>
          </a:xfrm>
          <a:ln w="63500">
            <a:solidFill>
              <a:srgbClr val="7030A0"/>
            </a:solidFill>
          </a:ln>
        </p:spPr>
      </p:pic>
      <p:sp>
        <p:nvSpPr>
          <p:cNvPr id="5" name="Slide Number Placeholder 4"/>
          <p:cNvSpPr>
            <a:spLocks noGrp="1"/>
          </p:cNvSpPr>
          <p:nvPr>
            <p:ph type="sldNum" sz="quarter" idx="12"/>
          </p:nvPr>
        </p:nvSpPr>
        <p:spPr/>
        <p:txBody>
          <a:bodyPr/>
          <a:lstStyle/>
          <a:p>
            <a:fld id="{2717066C-3C81-0540-A538-716AC5831F95}" type="slidenum">
              <a:rPr lang="en-US" smtClean="0"/>
              <a:t>19</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669" y="2008652"/>
            <a:ext cx="1143000" cy="3158183"/>
          </a:xfrm>
          <a:prstGeom prst="rect">
            <a:avLst/>
          </a:prstGeom>
          <a:ln w="63500">
            <a:solidFill>
              <a:srgbClr val="92D050"/>
            </a:solidFill>
          </a:ln>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930" y="1954144"/>
            <a:ext cx="6179170" cy="3317998"/>
          </a:xfrm>
          <a:prstGeom prst="rect">
            <a:avLst/>
          </a:prstGeom>
        </p:spPr>
      </p:pic>
      <p:sp>
        <p:nvSpPr>
          <p:cNvPr id="3" name="TextBox 2"/>
          <p:cNvSpPr txBox="1"/>
          <p:nvPr/>
        </p:nvSpPr>
        <p:spPr>
          <a:xfrm>
            <a:off x="1626669" y="5689600"/>
            <a:ext cx="6482096" cy="369332"/>
          </a:xfrm>
          <a:prstGeom prst="rect">
            <a:avLst/>
          </a:prstGeom>
          <a:noFill/>
        </p:spPr>
        <p:txBody>
          <a:bodyPr wrap="none" rtlCol="0">
            <a:spAutoFit/>
          </a:bodyPr>
          <a:lstStyle/>
          <a:p>
            <a:r>
              <a:rPr lang="en-US" dirty="0" smtClean="0"/>
              <a:t>Match the Probe on the left to the Scene.  Which goes with the </a:t>
            </a:r>
            <a:r>
              <a:rPr lang="en-US" dirty="0" smtClean="0">
                <a:solidFill>
                  <a:srgbClr val="FF0000"/>
                </a:solidFill>
              </a:rPr>
              <a:t>‘x’</a:t>
            </a:r>
            <a:r>
              <a:rPr lang="en-US" dirty="0" smtClean="0"/>
              <a:t>?</a:t>
            </a:r>
            <a:endParaRPr lang="en-US" dirty="0"/>
          </a:p>
        </p:txBody>
      </p:sp>
      <p:sp>
        <p:nvSpPr>
          <p:cNvPr id="11" name="Oval 10"/>
          <p:cNvSpPr/>
          <p:nvPr/>
        </p:nvSpPr>
        <p:spPr>
          <a:xfrm>
            <a:off x="3737167" y="3937947"/>
            <a:ext cx="326572" cy="3396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875930" y="1879601"/>
            <a:ext cx="6161670" cy="3392541"/>
          </a:xfrm>
          <a:prstGeom prst="rect">
            <a:avLst/>
          </a:prstGeom>
          <a:noFill/>
          <a:ln w="635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7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and Instructors</a:t>
            </a:r>
            <a:endParaRPr lang="en-US" dirty="0"/>
          </a:p>
        </p:txBody>
      </p:sp>
      <p:sp>
        <p:nvSpPr>
          <p:cNvPr id="3" name="Content Placeholder 2"/>
          <p:cNvSpPr>
            <a:spLocks noGrp="1"/>
          </p:cNvSpPr>
          <p:nvPr>
            <p:ph idx="1"/>
          </p:nvPr>
        </p:nvSpPr>
        <p:spPr>
          <a:xfrm>
            <a:off x="618566" y="1990165"/>
            <a:ext cx="7987552" cy="4612341"/>
          </a:xfrm>
        </p:spPr>
        <p:txBody>
          <a:bodyPr>
            <a:normAutofit/>
          </a:bodyPr>
          <a:lstStyle/>
          <a:p>
            <a:r>
              <a:rPr lang="en-US" sz="3200" b="1" dirty="0" smtClean="0"/>
              <a:t>Three locations so far</a:t>
            </a:r>
          </a:p>
          <a:p>
            <a:pPr lvl="1"/>
            <a:r>
              <a:rPr lang="en-US" dirty="0" smtClean="0"/>
              <a:t>Barrigada, Guam  (November 2015)</a:t>
            </a:r>
          </a:p>
          <a:p>
            <a:pPr lvl="1"/>
            <a:r>
              <a:rPr lang="en-US" dirty="0" smtClean="0"/>
              <a:t>Kansas City (February 2016)</a:t>
            </a:r>
          </a:p>
          <a:p>
            <a:pPr lvl="1"/>
            <a:r>
              <a:rPr lang="en-US" dirty="0" smtClean="0"/>
              <a:t>Honolulu (April 2016)</a:t>
            </a:r>
          </a:p>
          <a:p>
            <a:r>
              <a:rPr lang="en-US" sz="3200" b="1" dirty="0" smtClean="0"/>
              <a:t>Instructors </a:t>
            </a:r>
          </a:p>
          <a:p>
            <a:pPr lvl="1"/>
            <a:r>
              <a:rPr lang="en-US" dirty="0" smtClean="0"/>
              <a:t>Jordan </a:t>
            </a:r>
            <a:r>
              <a:rPr lang="en-US" dirty="0" err="1" smtClean="0"/>
              <a:t>Gerth</a:t>
            </a:r>
            <a:r>
              <a:rPr lang="en-US" dirty="0" smtClean="0"/>
              <a:t>  (Guam, Kansas City, Honolulu)</a:t>
            </a:r>
          </a:p>
          <a:p>
            <a:pPr lvl="1"/>
            <a:r>
              <a:rPr lang="en-US" dirty="0" smtClean="0"/>
              <a:t>Kathy </a:t>
            </a:r>
            <a:r>
              <a:rPr lang="en-US" dirty="0" err="1" smtClean="0"/>
              <a:t>Strabala</a:t>
            </a:r>
            <a:r>
              <a:rPr lang="en-US" dirty="0" smtClean="0"/>
              <a:t> (Guam, Honolulu)</a:t>
            </a:r>
          </a:p>
          <a:p>
            <a:pPr lvl="1"/>
            <a:r>
              <a:rPr lang="en-US" dirty="0" smtClean="0"/>
              <a:t>Scott Lindstrom (Guam, Kansas City, Honolulu)</a:t>
            </a:r>
          </a:p>
          <a:p>
            <a:pPr lvl="1"/>
            <a:r>
              <a:rPr lang="en-US" dirty="0" smtClean="0"/>
              <a:t>Tim </a:t>
            </a:r>
            <a:r>
              <a:rPr lang="en-US" dirty="0" err="1" smtClean="0"/>
              <a:t>Schmit</a:t>
            </a:r>
            <a:r>
              <a:rPr lang="en-US" dirty="0" smtClean="0"/>
              <a:t> (Kansas City)</a:t>
            </a:r>
          </a:p>
        </p:txBody>
      </p:sp>
      <p:sp>
        <p:nvSpPr>
          <p:cNvPr id="4" name="Slide Number Placeholder 3"/>
          <p:cNvSpPr>
            <a:spLocks noGrp="1"/>
          </p:cNvSpPr>
          <p:nvPr>
            <p:ph type="sldNum" sz="quarter" idx="12"/>
          </p:nvPr>
        </p:nvSpPr>
        <p:spPr/>
        <p:txBody>
          <a:bodyPr/>
          <a:lstStyle/>
          <a:p>
            <a:fld id="{2717066C-3C81-0540-A538-716AC5831F95}" type="slidenum">
              <a:rPr lang="en-US" smtClean="0"/>
              <a:t>2</a:t>
            </a:fld>
            <a:endParaRPr lang="en-US"/>
          </a:p>
        </p:txBody>
      </p:sp>
    </p:spTree>
    <p:extLst>
      <p:ext uri="{BB962C8B-B14F-4D97-AF65-F5344CB8AC3E}">
        <p14:creationId xmlns:p14="http://schemas.microsoft.com/office/powerpoint/2010/main" val="2614909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146462"/>
            <a:ext cx="8574087" cy="967840"/>
          </a:xfrm>
        </p:spPr>
        <p:txBody>
          <a:bodyPr/>
          <a:lstStyle/>
          <a:p>
            <a:r>
              <a:rPr lang="en-US" dirty="0" smtClean="0"/>
              <a:t>Sift Example 5</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067" y="2014125"/>
            <a:ext cx="1143000" cy="3158186"/>
          </a:xfrm>
          <a:ln w="63500">
            <a:solidFill>
              <a:srgbClr val="7030A0"/>
            </a:solidFill>
          </a:ln>
        </p:spPr>
      </p:pic>
      <p:sp>
        <p:nvSpPr>
          <p:cNvPr id="5" name="Slide Number Placeholder 4"/>
          <p:cNvSpPr>
            <a:spLocks noGrp="1"/>
          </p:cNvSpPr>
          <p:nvPr>
            <p:ph type="sldNum" sz="quarter" idx="12"/>
          </p:nvPr>
        </p:nvSpPr>
        <p:spPr/>
        <p:txBody>
          <a:bodyPr/>
          <a:lstStyle/>
          <a:p>
            <a:fld id="{2717066C-3C81-0540-A538-716AC5831F95}" type="slidenum">
              <a:rPr lang="en-US" smtClean="0"/>
              <a:t>20</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669" y="2008652"/>
            <a:ext cx="1143000" cy="3158183"/>
          </a:xfrm>
          <a:prstGeom prst="rect">
            <a:avLst/>
          </a:prstGeom>
          <a:ln w="63500">
            <a:solidFill>
              <a:srgbClr val="92D050"/>
            </a:solid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9184" y="1953260"/>
            <a:ext cx="6181543" cy="3319272"/>
          </a:xfrm>
          <a:prstGeom prst="rect">
            <a:avLst/>
          </a:prstGeom>
        </p:spPr>
      </p:pic>
      <p:sp>
        <p:nvSpPr>
          <p:cNvPr id="9" name="Oval 8"/>
          <p:cNvSpPr/>
          <p:nvPr/>
        </p:nvSpPr>
        <p:spPr>
          <a:xfrm>
            <a:off x="8155873" y="2617147"/>
            <a:ext cx="326572" cy="3396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875930" y="1879601"/>
            <a:ext cx="6161670" cy="3392541"/>
          </a:xfrm>
          <a:prstGeom prst="rect">
            <a:avLst/>
          </a:prstGeom>
          <a:noFill/>
          <a:ln w="635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7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 6</a:t>
            </a:r>
            <a:endParaRPr lang="en-US" dirty="0"/>
          </a:p>
        </p:txBody>
      </p:sp>
      <p:sp>
        <p:nvSpPr>
          <p:cNvPr id="4" name="Slide Number Placeholder 3"/>
          <p:cNvSpPr>
            <a:spLocks noGrp="1"/>
          </p:cNvSpPr>
          <p:nvPr>
            <p:ph type="sldNum" sz="quarter" idx="12"/>
          </p:nvPr>
        </p:nvSpPr>
        <p:spPr/>
        <p:txBody>
          <a:bodyPr/>
          <a:lstStyle/>
          <a:p>
            <a:fld id="{2717066C-3C81-0540-A538-716AC5831F95}" type="slidenum">
              <a:rPr lang="en-US" smtClean="0"/>
              <a:t>21</a:t>
            </a:fld>
            <a:endParaRPr lang="en-US"/>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780" y="2265609"/>
            <a:ext cx="7077075" cy="3728544"/>
          </a:xfrm>
        </p:spPr>
      </p:pic>
      <p:sp>
        <p:nvSpPr>
          <p:cNvPr id="11" name="TextBox 10"/>
          <p:cNvSpPr txBox="1"/>
          <p:nvPr/>
        </p:nvSpPr>
        <p:spPr>
          <a:xfrm>
            <a:off x="1143000" y="5486400"/>
            <a:ext cx="418704" cy="369332"/>
          </a:xfrm>
          <a:prstGeom prst="rect">
            <a:avLst/>
          </a:prstGeom>
          <a:noFill/>
        </p:spPr>
        <p:txBody>
          <a:bodyPr wrap="none" rtlCol="0">
            <a:spAutoFit/>
          </a:bodyPr>
          <a:lstStyle/>
          <a:p>
            <a:r>
              <a:rPr lang="en-US" dirty="0" smtClean="0"/>
              <a:t>13</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80" y="2263401"/>
            <a:ext cx="7081265" cy="3730752"/>
          </a:xfrm>
          <a:prstGeom prst="rect">
            <a:avLst/>
          </a:prstGeom>
        </p:spPr>
      </p:pic>
      <p:sp>
        <p:nvSpPr>
          <p:cNvPr id="13" name="TextBox 12"/>
          <p:cNvSpPr txBox="1"/>
          <p:nvPr/>
        </p:nvSpPr>
        <p:spPr>
          <a:xfrm>
            <a:off x="1143000" y="5486400"/>
            <a:ext cx="418704" cy="369332"/>
          </a:xfrm>
          <a:prstGeom prst="rect">
            <a:avLst/>
          </a:prstGeom>
          <a:noFill/>
        </p:spPr>
        <p:txBody>
          <a:bodyPr wrap="none" rtlCol="0">
            <a:spAutoFit/>
          </a:bodyPr>
          <a:lstStyle/>
          <a:p>
            <a:r>
              <a:rPr lang="en-US" dirty="0" smtClean="0"/>
              <a:t>14</a:t>
            </a:r>
            <a:endParaRPr lang="en-US"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590" y="2265609"/>
            <a:ext cx="7081265" cy="3730752"/>
          </a:xfrm>
          <a:prstGeom prst="rect">
            <a:avLst/>
          </a:prstGeom>
        </p:spPr>
      </p:pic>
      <p:sp>
        <p:nvSpPr>
          <p:cNvPr id="12" name="TextBox 11"/>
          <p:cNvSpPr txBox="1"/>
          <p:nvPr/>
        </p:nvSpPr>
        <p:spPr>
          <a:xfrm>
            <a:off x="1143000" y="5486400"/>
            <a:ext cx="418704" cy="369332"/>
          </a:xfrm>
          <a:prstGeom prst="rect">
            <a:avLst/>
          </a:prstGeom>
          <a:noFill/>
        </p:spPr>
        <p:txBody>
          <a:bodyPr wrap="none" rtlCol="0">
            <a:spAutoFit/>
          </a:bodyPr>
          <a:lstStyle/>
          <a:p>
            <a:r>
              <a:rPr lang="en-US" dirty="0" smtClean="0"/>
              <a:t>15</a:t>
            </a:r>
            <a:endParaRPr lang="en-US"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163" y="2012589"/>
            <a:ext cx="8673737" cy="4569743"/>
          </a:xfrm>
          <a:prstGeom prst="rect">
            <a:avLst/>
          </a:prstGeom>
        </p:spPr>
      </p:pic>
    </p:spTree>
    <p:extLst>
      <p:ext uri="{BB962C8B-B14F-4D97-AF65-F5344CB8AC3E}">
        <p14:creationId xmlns:p14="http://schemas.microsoft.com/office/powerpoint/2010/main" val="223644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SIFT Example 6</a:t>
            </a:r>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3224" y="2713281"/>
            <a:ext cx="4486275" cy="3252309"/>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24340" y="2713282"/>
            <a:ext cx="4486273" cy="3252308"/>
          </a:xfrm>
        </p:spPr>
      </p:pic>
      <p:sp>
        <p:nvSpPr>
          <p:cNvPr id="4" name="Slide Number Placeholder 3"/>
          <p:cNvSpPr>
            <a:spLocks noGrp="1"/>
          </p:cNvSpPr>
          <p:nvPr>
            <p:ph type="sldNum" sz="quarter" idx="12"/>
          </p:nvPr>
        </p:nvSpPr>
        <p:spPr/>
        <p:txBody>
          <a:bodyPr/>
          <a:lstStyle/>
          <a:p>
            <a:fld id="{2717066C-3C81-0540-A538-716AC5831F95}" type="slidenum">
              <a:rPr lang="en-US" smtClean="0"/>
              <a:t>22</a:t>
            </a:fld>
            <a:endParaRPr lang="en-US"/>
          </a:p>
        </p:txBody>
      </p:sp>
    </p:spTree>
    <p:extLst>
      <p:ext uri="{BB962C8B-B14F-4D97-AF65-F5344CB8AC3E}">
        <p14:creationId xmlns:p14="http://schemas.microsoft.com/office/powerpoint/2010/main" val="2028093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asked in Lab</a:t>
            </a:r>
            <a:endParaRPr lang="en-US" dirty="0"/>
          </a:p>
        </p:txBody>
      </p:sp>
      <p:sp>
        <p:nvSpPr>
          <p:cNvPr id="3" name="Content Placeholder 2"/>
          <p:cNvSpPr>
            <a:spLocks noGrp="1"/>
          </p:cNvSpPr>
          <p:nvPr>
            <p:ph idx="1"/>
          </p:nvPr>
        </p:nvSpPr>
        <p:spPr>
          <a:xfrm>
            <a:off x="284163" y="2133600"/>
            <a:ext cx="8574087" cy="3992563"/>
          </a:xfrm>
        </p:spPr>
        <p:txBody>
          <a:bodyPr>
            <a:normAutofit fontScale="77500" lnSpcReduction="20000"/>
          </a:bodyPr>
          <a:lstStyle/>
          <a:p>
            <a:pPr lvl="0"/>
            <a:r>
              <a:rPr lang="en-US" dirty="0"/>
              <a:t>What AHI visible reflectance band is best for detecting/identifying low clouds</a:t>
            </a:r>
            <a:r>
              <a:rPr lang="en-US" dirty="0" smtClean="0"/>
              <a:t>?</a:t>
            </a:r>
            <a:endParaRPr lang="en-US" dirty="0"/>
          </a:p>
          <a:p>
            <a:pPr lvl="0"/>
            <a:r>
              <a:rPr lang="en-US" dirty="0"/>
              <a:t>What AHI visible reflectance band is best for detecting/identifying high clouds</a:t>
            </a:r>
            <a:r>
              <a:rPr lang="en-US" dirty="0" smtClean="0"/>
              <a:t>?</a:t>
            </a:r>
            <a:endParaRPr lang="en-US" dirty="0"/>
          </a:p>
          <a:p>
            <a:pPr lvl="0"/>
            <a:r>
              <a:rPr lang="en-US" dirty="0"/>
              <a:t>What AHI thermal infrared band is best for detecting/identifying low clouds</a:t>
            </a:r>
            <a:r>
              <a:rPr lang="en-US" dirty="0" smtClean="0"/>
              <a:t>?</a:t>
            </a:r>
            <a:endParaRPr lang="en-US" dirty="0"/>
          </a:p>
          <a:p>
            <a:pPr lvl="0"/>
            <a:r>
              <a:rPr lang="en-US" dirty="0"/>
              <a:t>What AHI thermal infrared band is best for detecting/identifying high clouds</a:t>
            </a:r>
            <a:r>
              <a:rPr lang="en-US" dirty="0" smtClean="0"/>
              <a:t>?</a:t>
            </a:r>
            <a:endParaRPr lang="en-US" dirty="0"/>
          </a:p>
          <a:p>
            <a:pPr lvl="0"/>
            <a:r>
              <a:rPr lang="en-US" dirty="0"/>
              <a:t>What AHI visible reflectance band is best for detecting/identifying land surface features</a:t>
            </a:r>
            <a:r>
              <a:rPr lang="en-US" dirty="0" smtClean="0"/>
              <a:t>?</a:t>
            </a:r>
            <a:endParaRPr lang="en-US" dirty="0"/>
          </a:p>
          <a:p>
            <a:pPr lvl="0"/>
            <a:r>
              <a:rPr lang="en-US" dirty="0"/>
              <a:t>What AHI thermal infrared band is best for detecting/identifying land surface features</a:t>
            </a:r>
            <a:r>
              <a:rPr lang="en-US" dirty="0" smtClean="0"/>
              <a:t>?</a:t>
            </a:r>
            <a:endParaRPr lang="en-US" dirty="0"/>
          </a:p>
          <a:p>
            <a:pPr lvl="0"/>
            <a:r>
              <a:rPr lang="en-US" dirty="0"/>
              <a:t>What AHI band or bands are best for detecting/identifying mid atmosphere features</a:t>
            </a:r>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2717066C-3C81-0540-A538-716AC5831F95}" type="slidenum">
              <a:rPr lang="en-US" smtClean="0"/>
              <a:t>23</a:t>
            </a:fld>
            <a:endParaRPr lang="en-US"/>
          </a:p>
        </p:txBody>
      </p:sp>
    </p:spTree>
    <p:extLst>
      <p:ext uri="{BB962C8B-B14F-4D97-AF65-F5344CB8AC3E}">
        <p14:creationId xmlns:p14="http://schemas.microsoft.com/office/powerpoint/2010/main" val="2104853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scene represent?</a:t>
            </a:r>
            <a:endParaRPr lang="en-US" dirty="0"/>
          </a:p>
        </p:txBody>
      </p:sp>
      <p:sp>
        <p:nvSpPr>
          <p:cNvPr id="3" name="Content Placeholder 2"/>
          <p:cNvSpPr>
            <a:spLocks noGrp="1"/>
          </p:cNvSpPr>
          <p:nvPr>
            <p:ph idx="1"/>
          </p:nvPr>
        </p:nvSpPr>
        <p:spPr>
          <a:xfrm>
            <a:off x="4053385" y="2133600"/>
            <a:ext cx="4804865" cy="3992563"/>
          </a:xfrm>
        </p:spPr>
        <p:txBody>
          <a:bodyPr>
            <a:normAutofit fontScale="92500" lnSpcReduction="10000"/>
          </a:bodyPr>
          <a:lstStyle/>
          <a:p>
            <a:endParaRPr lang="en-US" dirty="0" smtClean="0"/>
          </a:p>
          <a:p>
            <a:r>
              <a:rPr lang="en-US" dirty="0" smtClean="0"/>
              <a:t>Day or Night?</a:t>
            </a:r>
          </a:p>
          <a:p>
            <a:r>
              <a:rPr lang="en-US" dirty="0" smtClean="0"/>
              <a:t>Water or Land?</a:t>
            </a:r>
          </a:p>
          <a:p>
            <a:r>
              <a:rPr lang="en-US" dirty="0" smtClean="0"/>
              <a:t>Cloudy or Clear?</a:t>
            </a:r>
          </a:p>
          <a:p>
            <a:pPr lvl="1"/>
            <a:r>
              <a:rPr lang="en-US" dirty="0" smtClean="0"/>
              <a:t>If cloudy:  Thick clouds or Thin?</a:t>
            </a:r>
          </a:p>
          <a:p>
            <a:pPr lvl="1"/>
            <a:endParaRPr lang="en-US" dirty="0"/>
          </a:p>
          <a:p>
            <a:r>
              <a:rPr lang="en-US" dirty="0" smtClean="0"/>
              <a:t>This forces the student to understand how each Band might be used.</a:t>
            </a:r>
          </a:p>
        </p:txBody>
      </p:sp>
      <p:sp>
        <p:nvSpPr>
          <p:cNvPr id="4" name="Slide Number Placeholder 3"/>
          <p:cNvSpPr>
            <a:spLocks noGrp="1"/>
          </p:cNvSpPr>
          <p:nvPr>
            <p:ph type="sldNum" sz="quarter" idx="12"/>
          </p:nvPr>
        </p:nvSpPr>
        <p:spPr/>
        <p:txBody>
          <a:bodyPr/>
          <a:lstStyle/>
          <a:p>
            <a:fld id="{2717066C-3C81-0540-A538-716AC5831F95}" type="slidenum">
              <a:rPr lang="en-US" smtClean="0"/>
              <a:t>24</a:t>
            </a:fld>
            <a:endParaRPr lang="en-US"/>
          </a:p>
        </p:txBody>
      </p:sp>
      <p:pic>
        <p:nvPicPr>
          <p:cNvPr id="5" name="graphics8"/>
          <p:cNvPicPr/>
          <p:nvPr/>
        </p:nvPicPr>
        <p:blipFill>
          <a:blip r:embed="rId2">
            <a:lum/>
            <a:alphaModFix/>
          </a:blip>
          <a:srcRect/>
          <a:stretch>
            <a:fillRect/>
          </a:stretch>
        </p:blipFill>
        <p:spPr>
          <a:xfrm>
            <a:off x="1025112" y="1829364"/>
            <a:ext cx="2891795" cy="4871687"/>
          </a:xfrm>
          <a:prstGeom prst="rect">
            <a:avLst/>
          </a:prstGeom>
          <a:ln w="731">
            <a:solidFill>
              <a:srgbClr val="000000"/>
            </a:solidFill>
            <a:prstDash val="solid"/>
          </a:ln>
        </p:spPr>
      </p:pic>
      <p:sp>
        <p:nvSpPr>
          <p:cNvPr id="6" name="TextBox 5"/>
          <p:cNvSpPr txBox="1"/>
          <p:nvPr/>
        </p:nvSpPr>
        <p:spPr>
          <a:xfrm>
            <a:off x="4776716" y="6188839"/>
            <a:ext cx="2831160" cy="369332"/>
          </a:xfrm>
          <a:prstGeom prst="rect">
            <a:avLst/>
          </a:prstGeom>
          <a:noFill/>
        </p:spPr>
        <p:txBody>
          <a:bodyPr wrap="none" rtlCol="0">
            <a:spAutoFit/>
          </a:bodyPr>
          <a:lstStyle/>
          <a:p>
            <a:r>
              <a:rPr lang="en-US" dirty="0" smtClean="0"/>
              <a:t>(This is thin cirrus over land)</a:t>
            </a:r>
            <a:endParaRPr lang="en-US" dirty="0"/>
          </a:p>
        </p:txBody>
      </p:sp>
    </p:spTree>
    <p:extLst>
      <p:ext uri="{BB962C8B-B14F-4D97-AF65-F5344CB8AC3E}">
        <p14:creationId xmlns:p14="http://schemas.microsoft.com/office/powerpoint/2010/main" val="426081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the chief difference between these two probes?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1006" y="1756138"/>
            <a:ext cx="2447094" cy="5029200"/>
          </a:xfrm>
        </p:spPr>
      </p:pic>
      <p:sp>
        <p:nvSpPr>
          <p:cNvPr id="4" name="Slide Number Placeholder 3"/>
          <p:cNvSpPr>
            <a:spLocks noGrp="1"/>
          </p:cNvSpPr>
          <p:nvPr>
            <p:ph type="sldNum" sz="quarter" idx="12"/>
          </p:nvPr>
        </p:nvSpPr>
        <p:spPr/>
        <p:txBody>
          <a:bodyPr/>
          <a:lstStyle/>
          <a:p>
            <a:fld id="{2717066C-3C81-0540-A538-716AC5831F95}" type="slidenum">
              <a:rPr lang="en-US" smtClean="0"/>
              <a:t>25</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96" y="1756138"/>
            <a:ext cx="2672380" cy="5024525"/>
          </a:xfrm>
          <a:prstGeom prst="rect">
            <a:avLst/>
          </a:prstGeom>
        </p:spPr>
      </p:pic>
    </p:spTree>
    <p:extLst>
      <p:ext uri="{BB962C8B-B14F-4D97-AF65-F5344CB8AC3E}">
        <p14:creationId xmlns:p14="http://schemas.microsoft.com/office/powerpoint/2010/main" val="4225811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SIFT Training always referred back to Spectral Response Functions</a:t>
            </a:r>
            <a:endParaRPr lang="en-US" dirty="0"/>
          </a:p>
        </p:txBody>
      </p:sp>
      <p:sp>
        <p:nvSpPr>
          <p:cNvPr id="3" name="Content Placeholder 2"/>
          <p:cNvSpPr>
            <a:spLocks noGrp="1"/>
          </p:cNvSpPr>
          <p:nvPr>
            <p:ph idx="1"/>
          </p:nvPr>
        </p:nvSpPr>
        <p:spPr/>
        <p:txBody>
          <a:bodyPr/>
          <a:lstStyle/>
          <a:p>
            <a:r>
              <a:rPr lang="en-US" dirty="0" smtClean="0"/>
              <a:t>Why are the channels placed where they are?</a:t>
            </a:r>
          </a:p>
          <a:p>
            <a:endParaRPr lang="en-US" dirty="0" smtClean="0"/>
          </a:p>
          <a:p>
            <a:r>
              <a:rPr lang="en-US" dirty="0" smtClean="0"/>
              <a:t>What can you expect the bands to view given the Spectral Response Functions?</a:t>
            </a:r>
          </a:p>
          <a:p>
            <a:endParaRPr lang="en-US" dirty="0" smtClean="0"/>
          </a:p>
          <a:p>
            <a:r>
              <a:rPr lang="en-US" dirty="0" smtClean="0"/>
              <a:t>Handouts provided to facilitate learning</a:t>
            </a:r>
            <a:endParaRPr lang="en-US" dirty="0"/>
          </a:p>
        </p:txBody>
      </p:sp>
      <p:sp>
        <p:nvSpPr>
          <p:cNvPr id="4" name="Slide Number Placeholder 3"/>
          <p:cNvSpPr>
            <a:spLocks noGrp="1"/>
          </p:cNvSpPr>
          <p:nvPr>
            <p:ph type="sldNum" sz="quarter" idx="12"/>
          </p:nvPr>
        </p:nvSpPr>
        <p:spPr/>
        <p:txBody>
          <a:bodyPr/>
          <a:lstStyle/>
          <a:p>
            <a:fld id="{2717066C-3C81-0540-A538-716AC5831F95}" type="slidenum">
              <a:rPr lang="en-US" smtClean="0"/>
              <a:t>26</a:t>
            </a:fld>
            <a:endParaRPr lang="en-US"/>
          </a:p>
        </p:txBody>
      </p:sp>
    </p:spTree>
    <p:extLst>
      <p:ext uri="{BB962C8B-B14F-4D97-AF65-F5344CB8AC3E}">
        <p14:creationId xmlns:p14="http://schemas.microsoft.com/office/powerpoint/2010/main" val="4096474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27146" y="431403"/>
            <a:ext cx="6028417" cy="6060048"/>
          </a:xfrm>
          <a:prstGeom prst="rect">
            <a:avLst/>
          </a:prstGeom>
          <a:solidFill>
            <a:srgbClr val="EAE7E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1037837705"/>
              </p:ext>
            </p:extLst>
          </p:nvPr>
        </p:nvGraphicFramePr>
        <p:xfrm>
          <a:off x="300061" y="1044505"/>
          <a:ext cx="8548242" cy="5304844"/>
        </p:xfrm>
        <a:graphic>
          <a:graphicData uri="http://schemas.openxmlformats.org/drawingml/2006/table">
            <a:tbl>
              <a:tblPr/>
              <a:tblGrid>
                <a:gridCol w="797757"/>
                <a:gridCol w="1739501"/>
                <a:gridCol w="1747686"/>
                <a:gridCol w="789572"/>
                <a:gridCol w="1268629"/>
                <a:gridCol w="2205097"/>
              </a:tblGrid>
              <a:tr h="64140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AHI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Band</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AHI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Approximate Central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Wavelength (</a:t>
                      </a:r>
                      <a:r>
                        <a:rPr kumimoji="1" lang="en-US" altLang="ja-JP" sz="1200" b="1" i="0" u="none" strike="noStrike" cap="none" normalizeH="0" baseline="0" dirty="0" err="1" smtClean="0">
                          <a:ln>
                            <a:noFill/>
                          </a:ln>
                          <a:solidFill>
                            <a:schemeClr val="tx1"/>
                          </a:solidFill>
                          <a:effectLst/>
                          <a:latin typeface="+mn-lt"/>
                          <a:ea typeface="ＭＳ 明朝" pitchFamily="17" charset="-128"/>
                          <a:cs typeface="Times New Roman" panose="02020603050405020304" pitchFamily="18" charset="0"/>
                        </a:rPr>
                        <a:t>μm</a:t>
                      </a: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t>
                      </a: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ABI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Approximate Central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Wavelength (</a:t>
                      </a:r>
                      <a:r>
                        <a:rPr kumimoji="1" lang="en-US" altLang="ja-JP" sz="1200" b="1" u="none" strike="noStrike" cap="none" normalizeH="0" baseline="0" dirty="0" err="1" smtClean="0">
                          <a:ln>
                            <a:noFill/>
                          </a:ln>
                          <a:effectLst/>
                          <a:latin typeface="+mn-lt"/>
                          <a:cs typeface="Times New Roman" panose="02020603050405020304" pitchFamily="18" charset="0"/>
                        </a:rPr>
                        <a:t>μm</a:t>
                      </a:r>
                      <a:r>
                        <a:rPr kumimoji="1" lang="en-US" altLang="ja-JP" sz="1200" b="1" u="none" strike="noStrike" cap="none" normalizeH="0" baseline="0" dirty="0" smtClean="0">
                          <a:ln>
                            <a:noFill/>
                          </a:ln>
                          <a:effectLst/>
                          <a:latin typeface="+mn-lt"/>
                          <a:cs typeface="Times New Roman" panose="02020603050405020304" pitchFamily="18" charset="0"/>
                        </a:rPr>
                        <a:t>)</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ABI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Band</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Type</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Nickname</a:t>
                      </a: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mn-lt"/>
                          <a:cs typeface="Times New Roman" panose="02020603050405020304" pitchFamily="18" charset="0"/>
                        </a:rPr>
                        <a:t>1</a:t>
                      </a:r>
                      <a:endPar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mn-lt"/>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mn-lt"/>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rPr>
                        <a:t>1</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rPr>
                        <a:t>Visible</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mn-lt"/>
                          <a:ea typeface="Arial"/>
                          <a:cs typeface="Times New Roman" panose="02020603050405020304" pitchFamily="18" charset="0"/>
                        </a:rPr>
                        <a:t>Blue</a:t>
                      </a: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mn-lt"/>
                          <a:cs typeface="Times New Roman" panose="02020603050405020304" pitchFamily="18" charset="0"/>
                        </a:rPr>
                        <a:t>2</a:t>
                      </a: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mn-lt"/>
                          <a:cs typeface="Times New Roman" panose="02020603050405020304" pitchFamily="18" charset="0"/>
                        </a:rPr>
                        <a:t>0.51</a:t>
                      </a: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mn-lt"/>
                          <a:cs typeface="Times New Roman" panose="02020603050405020304" pitchFamily="18" charset="0"/>
                        </a:rPr>
                        <a:t> </a:t>
                      </a: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rPr>
                        <a:t>Visible</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rPr>
                        <a:t>Green</a:t>
                      </a: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mn-lt"/>
                          <a:cs typeface="Times New Roman" panose="02020603050405020304" pitchFamily="18" charset="0"/>
                        </a:rPr>
                        <a:t>3</a:t>
                      </a:r>
                      <a:endPar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mn-lt"/>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mn-lt"/>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rPr>
                        <a:t>2</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rPr>
                        <a:t>Visible</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mn-lt"/>
                          <a:ea typeface="DejaVu LGC Sans"/>
                          <a:cs typeface="Times New Roman" panose="02020603050405020304" pitchFamily="18" charset="0"/>
                        </a:rPr>
                        <a:t>Red</a:t>
                      </a:r>
                      <a:endParaRPr lang="en-US" sz="1200" kern="50" dirty="0">
                        <a:solidFill>
                          <a:srgbClr val="FF0000"/>
                        </a:solidFill>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cap="none" normalizeH="0" baseline="0" dirty="0" smtClean="0">
                          <a:ln>
                            <a:noFill/>
                          </a:ln>
                          <a:effectLst/>
                          <a:latin typeface="+mn-lt"/>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3</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mn-lt"/>
                          <a:ea typeface="DejaVu LGC Sans"/>
                          <a:cs typeface="Times New Roman" panose="02020603050405020304" pitchFamily="18" charset="0"/>
                        </a:rPr>
                        <a:t>Veggie</a:t>
                      </a:r>
                      <a:endParaRPr lang="en-US" sz="1200" kern="50" dirty="0">
                        <a:solidFill>
                          <a:schemeClr val="tx1"/>
                        </a:solidFill>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 </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1.4</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4</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mn-lt"/>
                          <a:ea typeface="DejaVu LGC Sans"/>
                          <a:cs typeface="Times New Roman" panose="02020603050405020304" pitchFamily="18" charset="0"/>
                        </a:rPr>
                        <a:t>Cirrus</a:t>
                      </a:r>
                      <a:endParaRPr lang="en-US" sz="1200" kern="50" dirty="0">
                        <a:solidFill>
                          <a:schemeClr val="tx1"/>
                        </a:solidFill>
                        <a:effectLst/>
                        <a:latin typeface="+mn-lt"/>
                        <a:ea typeface="DejaVu LGC Sans"/>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5</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5</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Snow/Ice</a:t>
                      </a:r>
                      <a:endParaRPr lang="en-US" sz="1200" kern="50" dirty="0">
                        <a:effectLst/>
                        <a:latin typeface="+mn-lt"/>
                        <a:ea typeface="DejaVu LGC Sans"/>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2.3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2.2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6</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Cloud Particle Size</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7</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7</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Shortwave Window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8</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8</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Upper-level Water Vapor</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9</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Mid-level Water Vapor</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10</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10</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Lower-level Water Vapor</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11</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8.6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8.4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11</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Cloud-Top</a:t>
                      </a:r>
                      <a:r>
                        <a:rPr lang="en-US" sz="1200" kern="50" baseline="0" dirty="0" smtClean="0">
                          <a:effectLst/>
                          <a:latin typeface="+mn-lt"/>
                          <a:ea typeface="DejaVu LGC Sans"/>
                          <a:cs typeface="Times New Roman" panose="02020603050405020304" pitchFamily="18" charset="0"/>
                        </a:rPr>
                        <a:t> Phase</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12</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Ozone</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10.4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10.3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13</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“Clean” </a:t>
                      </a:r>
                      <a:r>
                        <a:rPr lang="en-US" sz="1200" kern="50" baseline="0" dirty="0" err="1" smtClean="0">
                          <a:effectLst/>
                          <a:latin typeface="+mn-lt"/>
                          <a:ea typeface="DejaVu LGC Sans"/>
                          <a:cs typeface="Times New Roman" panose="02020603050405020304" pitchFamily="18" charset="0"/>
                        </a:rPr>
                        <a:t>Longwave</a:t>
                      </a:r>
                      <a:r>
                        <a:rPr lang="en-US" sz="1200" kern="50" baseline="0" dirty="0" smtClean="0">
                          <a:effectLst/>
                          <a:latin typeface="+mn-lt"/>
                          <a:ea typeface="DejaVu LGC Sans"/>
                          <a:cs typeface="Times New Roman" panose="02020603050405020304" pitchFamily="18" charset="0"/>
                        </a:rPr>
                        <a:t> W</a:t>
                      </a:r>
                      <a:r>
                        <a:rPr lang="en-US" sz="1200" kern="50" dirty="0" smtClean="0">
                          <a:effectLst/>
                          <a:latin typeface="+mn-lt"/>
                          <a:ea typeface="DejaVu LGC Sans"/>
                          <a:cs typeface="Times New Roman" panose="02020603050405020304" pitchFamily="18" charset="0"/>
                        </a:rPr>
                        <a:t>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14</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err="1" smtClean="0">
                          <a:effectLst/>
                          <a:latin typeface="+mn-lt"/>
                          <a:ea typeface="DejaVu LGC Sans"/>
                          <a:cs typeface="Times New Roman" panose="02020603050405020304" pitchFamily="18" charset="0"/>
                        </a:rPr>
                        <a:t>Longwave</a:t>
                      </a:r>
                      <a:r>
                        <a:rPr lang="en-US" sz="1200" kern="50" baseline="0" dirty="0" smtClean="0">
                          <a:effectLst/>
                          <a:latin typeface="+mn-lt"/>
                          <a:ea typeface="DejaVu LGC Sans"/>
                          <a:cs typeface="Times New Roman" panose="02020603050405020304" pitchFamily="18" charset="0"/>
                        </a:rPr>
                        <a:t> Window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59096">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15</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12.4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12.3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15</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“Dirty” </a:t>
                      </a:r>
                      <a:r>
                        <a:rPr lang="en-US" sz="1200" kern="50" dirty="0" err="1" smtClean="0">
                          <a:effectLst/>
                          <a:latin typeface="+mn-lt"/>
                          <a:ea typeface="DejaVu LGC Sans"/>
                          <a:cs typeface="Times New Roman" panose="02020603050405020304" pitchFamily="18" charset="0"/>
                        </a:rPr>
                        <a:t>Longwave</a:t>
                      </a:r>
                      <a:r>
                        <a:rPr lang="en-US" sz="1200" kern="50" dirty="0" smtClean="0">
                          <a:effectLst/>
                          <a:latin typeface="+mn-lt"/>
                          <a:ea typeface="DejaVu LGC Sans"/>
                          <a:cs typeface="Times New Roman" panose="02020603050405020304" pitchFamily="18" charset="0"/>
                        </a:rPr>
                        <a:t> Window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16</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CO</a:t>
                      </a:r>
                      <a:r>
                        <a:rPr lang="en-US" sz="1200" kern="50" baseline="-25000" dirty="0" smtClean="0">
                          <a:effectLst/>
                          <a:latin typeface="+mn-lt"/>
                          <a:ea typeface="DejaVu LGC Sans"/>
                          <a:cs typeface="Times New Roman" panose="02020603050405020304" pitchFamily="18" charset="0"/>
                        </a:rPr>
                        <a:t>2</a:t>
                      </a:r>
                      <a:r>
                        <a:rPr lang="en-US" sz="1200" kern="50" baseline="0" dirty="0" smtClean="0">
                          <a:effectLst/>
                          <a:latin typeface="+mn-lt"/>
                          <a:ea typeface="DejaVu LGC Sans"/>
                          <a:cs typeface="Times New Roman" panose="02020603050405020304" pitchFamily="18" charset="0"/>
                        </a:rPr>
                        <a:t> </a:t>
                      </a:r>
                      <a:r>
                        <a:rPr lang="en-US" sz="1200" kern="50" baseline="0" dirty="0" err="1" smtClean="0">
                          <a:effectLst/>
                          <a:latin typeface="+mn-lt"/>
                          <a:ea typeface="DejaVu LGC Sans"/>
                          <a:cs typeface="Times New Roman" panose="02020603050405020304" pitchFamily="18" charset="0"/>
                        </a:rPr>
                        <a:t>Longwave</a:t>
                      </a:r>
                      <a:endParaRPr lang="en-US" sz="1200" kern="50" baseline="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r>
            </a:tbl>
          </a:graphicData>
        </a:graphic>
      </p:graphicFrame>
      <p:sp>
        <p:nvSpPr>
          <p:cNvPr id="2" name="Rectangle 1"/>
          <p:cNvSpPr/>
          <p:nvPr/>
        </p:nvSpPr>
        <p:spPr>
          <a:xfrm>
            <a:off x="2819886" y="424143"/>
            <a:ext cx="6028417" cy="606004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2819886" y="582840"/>
            <a:ext cx="5737468" cy="461665"/>
          </a:xfrm>
          <a:prstGeom prst="rect">
            <a:avLst/>
          </a:prstGeom>
          <a:noFill/>
        </p:spPr>
        <p:txBody>
          <a:bodyPr wrap="none" rtlCol="0">
            <a:spAutoFit/>
          </a:bodyPr>
          <a:lstStyle/>
          <a:p>
            <a:r>
              <a:rPr lang="en-US" sz="2400" b="1" dirty="0" smtClean="0">
                <a:solidFill>
                  <a:prstClr val="black"/>
                </a:solidFill>
                <a:latin typeface="Calibri"/>
              </a:rPr>
              <a:t>Advanced Baseline Imager Spectral Bands</a:t>
            </a:r>
            <a:endParaRPr lang="en-US" sz="2400" b="1" dirty="0">
              <a:solidFill>
                <a:prstClr val="black"/>
              </a:solidFill>
              <a:latin typeface="Calibri"/>
            </a:endParaRPr>
          </a:p>
        </p:txBody>
      </p:sp>
      <p:sp>
        <p:nvSpPr>
          <p:cNvPr id="6" name="Right Triangle 5"/>
          <p:cNvSpPr/>
          <p:nvPr/>
        </p:nvSpPr>
        <p:spPr>
          <a:xfrm flipH="1">
            <a:off x="8064499" y="5778500"/>
            <a:ext cx="1079500" cy="1079500"/>
          </a:xfrm>
          <a:prstGeom prst="r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800" dirty="0"/>
          </a:p>
        </p:txBody>
      </p:sp>
      <p:sp>
        <p:nvSpPr>
          <p:cNvPr id="7" name="TextBox 6"/>
          <p:cNvSpPr txBox="1"/>
          <p:nvPr/>
        </p:nvSpPr>
        <p:spPr>
          <a:xfrm rot="18954813">
            <a:off x="8230791" y="6261369"/>
            <a:ext cx="1019968" cy="369332"/>
          </a:xfrm>
          <a:prstGeom prst="rect">
            <a:avLst/>
          </a:prstGeom>
          <a:noFill/>
        </p:spPr>
        <p:txBody>
          <a:bodyPr wrap="none" rtlCol="0">
            <a:spAutoFit/>
          </a:bodyPr>
          <a:lstStyle/>
          <a:p>
            <a:r>
              <a:rPr lang="en-US" b="1" dirty="0" smtClean="0">
                <a:solidFill>
                  <a:schemeClr val="bg1"/>
                </a:solidFill>
              </a:rPr>
              <a:t>Handout</a:t>
            </a:r>
            <a:endParaRPr lang="en-US" b="1" dirty="0">
              <a:solidFill>
                <a:schemeClr val="bg1"/>
              </a:solidFill>
            </a:endParaRPr>
          </a:p>
        </p:txBody>
      </p:sp>
    </p:spTree>
    <p:extLst>
      <p:ext uri="{BB962C8B-B14F-4D97-AF65-F5344CB8AC3E}">
        <p14:creationId xmlns:p14="http://schemas.microsoft.com/office/powerpoint/2010/main" val="15955589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STDATM_RTTOVv11p3_AHI_SRF_N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2510"/>
            <a:ext cx="9144000" cy="3657600"/>
          </a:xfrm>
          <a:prstGeom prst="rect">
            <a:avLst/>
          </a:prstGeom>
        </p:spPr>
      </p:pic>
      <p:pic>
        <p:nvPicPr>
          <p:cNvPr id="2" name="Picture 1" descr="AHI_v2_VISNIR_SRFS_VISRAINBOW_1PANEL_TRANS.png"/>
          <p:cNvPicPr>
            <a:picLocks noChangeAspect="1"/>
          </p:cNvPicPr>
          <p:nvPr/>
        </p:nvPicPr>
        <p:blipFill rotWithShape="1">
          <a:blip r:embed="rId3">
            <a:extLst>
              <a:ext uri="{28A0092B-C50C-407E-A947-70E740481C1C}">
                <a14:useLocalDpi xmlns:a14="http://schemas.microsoft.com/office/drawing/2010/main" val="0"/>
              </a:ext>
            </a:extLst>
          </a:blip>
          <a:srcRect b="2487"/>
          <a:stretch/>
        </p:blipFill>
        <p:spPr>
          <a:xfrm>
            <a:off x="0" y="-27021"/>
            <a:ext cx="9144000" cy="3566633"/>
          </a:xfrm>
          <a:prstGeom prst="rect">
            <a:avLst/>
          </a:prstGeom>
        </p:spPr>
      </p:pic>
      <p:sp>
        <p:nvSpPr>
          <p:cNvPr id="4" name="TextBox 3"/>
          <p:cNvSpPr txBox="1"/>
          <p:nvPr/>
        </p:nvSpPr>
        <p:spPr>
          <a:xfrm>
            <a:off x="0" y="3499083"/>
            <a:ext cx="724502" cy="523220"/>
          </a:xfrm>
          <a:prstGeom prst="rect">
            <a:avLst/>
          </a:prstGeom>
          <a:solidFill>
            <a:schemeClr val="accent6">
              <a:lumMod val="20000"/>
              <a:lumOff val="80000"/>
            </a:schemeClr>
          </a:solidFill>
        </p:spPr>
        <p:txBody>
          <a:bodyPr wrap="none" rtlCol="0">
            <a:spAutoFit/>
          </a:bodyPr>
          <a:lstStyle/>
          <a:p>
            <a:r>
              <a:rPr lang="en-US" sz="2800" b="1" dirty="0" smtClean="0">
                <a:solidFill>
                  <a:prstClr val="black"/>
                </a:solidFill>
                <a:latin typeface="Calibri"/>
              </a:rPr>
              <a:t>AHI</a:t>
            </a:r>
            <a:endParaRPr lang="en-US" sz="2800" b="1" dirty="0">
              <a:solidFill>
                <a:prstClr val="black"/>
              </a:solidFill>
              <a:latin typeface="Calibri"/>
            </a:endParaRPr>
          </a:p>
        </p:txBody>
      </p:sp>
      <p:sp>
        <p:nvSpPr>
          <p:cNvPr id="5" name="Right Triangle 4"/>
          <p:cNvSpPr/>
          <p:nvPr/>
        </p:nvSpPr>
        <p:spPr>
          <a:xfrm flipH="1">
            <a:off x="8064499" y="5778500"/>
            <a:ext cx="1079500" cy="1079500"/>
          </a:xfrm>
          <a:prstGeom prst="r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800" dirty="0"/>
          </a:p>
        </p:txBody>
      </p:sp>
      <p:sp>
        <p:nvSpPr>
          <p:cNvPr id="6" name="TextBox 5"/>
          <p:cNvSpPr txBox="1"/>
          <p:nvPr/>
        </p:nvSpPr>
        <p:spPr>
          <a:xfrm rot="18954813">
            <a:off x="8230791" y="6261369"/>
            <a:ext cx="1019968" cy="369332"/>
          </a:xfrm>
          <a:prstGeom prst="rect">
            <a:avLst/>
          </a:prstGeom>
          <a:noFill/>
        </p:spPr>
        <p:txBody>
          <a:bodyPr wrap="none" rtlCol="0">
            <a:spAutoFit/>
          </a:bodyPr>
          <a:lstStyle/>
          <a:p>
            <a:r>
              <a:rPr lang="en-US" b="1" dirty="0" smtClean="0">
                <a:solidFill>
                  <a:schemeClr val="bg1"/>
                </a:solidFill>
              </a:rPr>
              <a:t>Handout</a:t>
            </a:r>
            <a:endParaRPr lang="en-US" b="1" dirty="0">
              <a:solidFill>
                <a:schemeClr val="bg1"/>
              </a:solidFill>
            </a:endParaRPr>
          </a:p>
        </p:txBody>
      </p:sp>
    </p:spTree>
    <p:extLst>
      <p:ext uri="{BB962C8B-B14F-4D97-AF65-F5344CB8AC3E}">
        <p14:creationId xmlns:p14="http://schemas.microsoft.com/office/powerpoint/2010/main" val="525557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STDATM_RTTOVv11p3_ABI_SRF_NW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3580"/>
            <a:ext cx="9144000" cy="3657600"/>
          </a:xfrm>
          <a:prstGeom prst="rect">
            <a:avLst/>
          </a:prstGeom>
        </p:spPr>
      </p:pic>
      <p:pic>
        <p:nvPicPr>
          <p:cNvPr id="2" name="Picture 1" descr="ABI_FM1v2_VISNIR_SRFS_VISRAINBOW_1PANEL_TRANS.png"/>
          <p:cNvPicPr>
            <a:picLocks noChangeAspect="1"/>
          </p:cNvPicPr>
          <p:nvPr/>
        </p:nvPicPr>
        <p:blipFill rotWithShape="1">
          <a:blip r:embed="rId3">
            <a:extLst>
              <a:ext uri="{28A0092B-C50C-407E-A947-70E740481C1C}">
                <a14:useLocalDpi xmlns:a14="http://schemas.microsoft.com/office/drawing/2010/main" val="0"/>
              </a:ext>
            </a:extLst>
          </a:blip>
          <a:srcRect b="2487"/>
          <a:stretch/>
        </p:blipFill>
        <p:spPr>
          <a:xfrm>
            <a:off x="0" y="-27021"/>
            <a:ext cx="9144000" cy="3566633"/>
          </a:xfrm>
          <a:prstGeom prst="rect">
            <a:avLst/>
          </a:prstGeom>
        </p:spPr>
      </p:pic>
      <p:sp>
        <p:nvSpPr>
          <p:cNvPr id="4" name="TextBox 3"/>
          <p:cNvSpPr txBox="1"/>
          <p:nvPr/>
        </p:nvSpPr>
        <p:spPr>
          <a:xfrm>
            <a:off x="0" y="3499083"/>
            <a:ext cx="699255" cy="523220"/>
          </a:xfrm>
          <a:prstGeom prst="rect">
            <a:avLst/>
          </a:prstGeom>
          <a:solidFill>
            <a:schemeClr val="accent6">
              <a:lumMod val="20000"/>
              <a:lumOff val="80000"/>
            </a:schemeClr>
          </a:solidFill>
        </p:spPr>
        <p:txBody>
          <a:bodyPr wrap="none" rtlCol="0">
            <a:spAutoFit/>
          </a:bodyPr>
          <a:lstStyle/>
          <a:p>
            <a:r>
              <a:rPr lang="en-US" sz="2800" b="1" dirty="0" smtClean="0">
                <a:solidFill>
                  <a:prstClr val="black"/>
                </a:solidFill>
                <a:latin typeface="Calibri"/>
              </a:rPr>
              <a:t>ABI</a:t>
            </a:r>
            <a:endParaRPr lang="en-US" sz="2800" b="1" dirty="0">
              <a:solidFill>
                <a:prstClr val="black"/>
              </a:solidFill>
              <a:latin typeface="Calibri"/>
            </a:endParaRPr>
          </a:p>
        </p:txBody>
      </p:sp>
      <p:sp>
        <p:nvSpPr>
          <p:cNvPr id="6" name="Right Triangle 5"/>
          <p:cNvSpPr/>
          <p:nvPr/>
        </p:nvSpPr>
        <p:spPr>
          <a:xfrm flipH="1">
            <a:off x="8064499" y="5778500"/>
            <a:ext cx="1079500" cy="1079500"/>
          </a:xfrm>
          <a:prstGeom prst="r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800" dirty="0"/>
          </a:p>
        </p:txBody>
      </p:sp>
      <p:sp>
        <p:nvSpPr>
          <p:cNvPr id="7" name="TextBox 6"/>
          <p:cNvSpPr txBox="1"/>
          <p:nvPr/>
        </p:nvSpPr>
        <p:spPr>
          <a:xfrm rot="18954813">
            <a:off x="8230791" y="6261369"/>
            <a:ext cx="1019968" cy="369332"/>
          </a:xfrm>
          <a:prstGeom prst="rect">
            <a:avLst/>
          </a:prstGeom>
          <a:noFill/>
        </p:spPr>
        <p:txBody>
          <a:bodyPr wrap="none" rtlCol="0">
            <a:spAutoFit/>
          </a:bodyPr>
          <a:lstStyle/>
          <a:p>
            <a:r>
              <a:rPr lang="en-US" b="1" dirty="0" smtClean="0">
                <a:solidFill>
                  <a:schemeClr val="bg1"/>
                </a:solidFill>
              </a:rPr>
              <a:t>Handout</a:t>
            </a:r>
            <a:endParaRPr lang="en-US" b="1" dirty="0">
              <a:solidFill>
                <a:schemeClr val="bg1"/>
              </a:solidFill>
            </a:endParaRPr>
          </a:p>
        </p:txBody>
      </p:sp>
    </p:spTree>
    <p:extLst>
      <p:ext uri="{BB962C8B-B14F-4D97-AF65-F5344CB8AC3E}">
        <p14:creationId xmlns:p14="http://schemas.microsoft.com/office/powerpoint/2010/main" val="39559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The training was brought to them by…</a:t>
            </a:r>
            <a:endParaRPr lang="en-US" dirty="0"/>
          </a:p>
        </p:txBody>
      </p:sp>
      <p:sp>
        <p:nvSpPr>
          <p:cNvPr id="4" name="Content Placeholder 3"/>
          <p:cNvSpPr>
            <a:spLocks noGrp="1"/>
          </p:cNvSpPr>
          <p:nvPr>
            <p:ph idx="1"/>
          </p:nvPr>
        </p:nvSpPr>
        <p:spPr>
          <a:xfrm>
            <a:off x="389965" y="2133600"/>
            <a:ext cx="8468285" cy="3992563"/>
          </a:xfrm>
        </p:spPr>
        <p:txBody>
          <a:bodyPr>
            <a:normAutofit fontScale="92500" lnSpcReduction="10000"/>
          </a:bodyPr>
          <a:lstStyle/>
          <a:p>
            <a:r>
              <a:rPr lang="en-US" dirty="0" smtClean="0"/>
              <a:t>The National Weather Service (NWS) Science and Technology Integration (STI) portfolio office, the NWS Pacific Region Headquarters (PRH) Environmental and Scientific Services Division (ESSD), the University of Wisconsin, and the GOES-R Program Office (GPO)</a:t>
            </a:r>
          </a:p>
          <a:p>
            <a:r>
              <a:rPr lang="en-US" dirty="0" smtClean="0"/>
              <a:t>Pacific Region meteorologists were among the first to receive formal training on the new generation of geostationary satellites</a:t>
            </a:r>
          </a:p>
          <a:p>
            <a:r>
              <a:rPr lang="en-US" dirty="0" smtClean="0"/>
              <a:t>This was a pioneering effort to reach forecasters in their work environment :  </a:t>
            </a:r>
            <a:r>
              <a:rPr lang="en-US" b="1" dirty="0" smtClean="0">
                <a:solidFill>
                  <a:srgbClr val="FF0000"/>
                </a:solidFill>
              </a:rPr>
              <a:t>Forecasters at Guam/Honolulu were trained in their own WFOs and could take what they learned immediately to the Operations floor.</a:t>
            </a:r>
            <a:endParaRPr lang="en-US" b="1" dirty="0">
              <a:solidFill>
                <a:srgbClr val="FF0000"/>
              </a:solidFill>
            </a:endParaRPr>
          </a:p>
        </p:txBody>
      </p:sp>
      <p:sp>
        <p:nvSpPr>
          <p:cNvPr id="2" name="Slide Number Placeholder 1"/>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latin typeface="Calibri"/>
              </a:rPr>
              <a:pPr/>
              <a:t>3</a:t>
            </a:fld>
            <a:endParaRPr lang="en-US">
              <a:solidFill>
                <a:prstClr val="black">
                  <a:lumMod val="85000"/>
                  <a:lumOff val="15000"/>
                </a:prstClr>
              </a:solidFill>
              <a:latin typeface="Calibri"/>
            </a:endParaRPr>
          </a:p>
        </p:txBody>
      </p:sp>
    </p:spTree>
    <p:extLst>
      <p:ext uri="{BB962C8B-B14F-4D97-AF65-F5344CB8AC3E}">
        <p14:creationId xmlns:p14="http://schemas.microsoft.com/office/powerpoint/2010/main" val="2252464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minusWV_Diff_RTTOVv11p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1802803"/>
            <a:ext cx="7772400" cy="4054475"/>
          </a:xfrm>
          <a:prstGeom prst="rect">
            <a:avLst/>
          </a:prstGeom>
          <a:noFill/>
          <a:ln>
            <a:noFill/>
          </a:ln>
        </p:spPr>
      </p:pic>
      <p:sp>
        <p:nvSpPr>
          <p:cNvPr id="3" name="TextBox 2"/>
          <p:cNvSpPr txBox="1"/>
          <p:nvPr/>
        </p:nvSpPr>
        <p:spPr>
          <a:xfrm>
            <a:off x="800100" y="669109"/>
            <a:ext cx="7543800" cy="646331"/>
          </a:xfrm>
          <a:prstGeom prst="rect">
            <a:avLst/>
          </a:prstGeom>
          <a:noFill/>
        </p:spPr>
        <p:txBody>
          <a:bodyPr wrap="square" rtlCol="0">
            <a:spAutoFit/>
          </a:bodyPr>
          <a:lstStyle/>
          <a:p>
            <a:pPr algn="ctr"/>
            <a:r>
              <a:rPr lang="en-US" b="1" dirty="0" smtClean="0"/>
              <a:t>US Standard Atmosphere (1976) Brightness Temperature Difference</a:t>
            </a:r>
          </a:p>
          <a:p>
            <a:pPr algn="ctr"/>
            <a:r>
              <a:rPr lang="en-US" dirty="0"/>
              <a:t>a</a:t>
            </a:r>
            <a:r>
              <a:rPr lang="en-US" dirty="0" smtClean="0"/>
              <a:t>s a result of water </a:t>
            </a:r>
            <a:r>
              <a:rPr lang="en-US" dirty="0"/>
              <a:t>v</a:t>
            </a:r>
            <a:r>
              <a:rPr lang="en-US" dirty="0" smtClean="0"/>
              <a:t>apor (H</a:t>
            </a:r>
            <a:r>
              <a:rPr lang="en-US" baseline="-25000" dirty="0" smtClean="0"/>
              <a:t>2</a:t>
            </a:r>
            <a:r>
              <a:rPr lang="en-US" dirty="0" smtClean="0"/>
              <a:t>O) absorption</a:t>
            </a:r>
            <a:endParaRPr lang="en-US" dirty="0"/>
          </a:p>
        </p:txBody>
      </p:sp>
      <p:sp>
        <p:nvSpPr>
          <p:cNvPr id="5" name="Slide Number Placeholder 1"/>
          <p:cNvSpPr>
            <a:spLocks noGrp="1"/>
          </p:cNvSpPr>
          <p:nvPr>
            <p:ph type="sldNum" sz="quarter" idx="12"/>
          </p:nvPr>
        </p:nvSpPr>
        <p:spPr>
          <a:xfrm>
            <a:off x="8306459" y="167347"/>
            <a:ext cx="630621" cy="359760"/>
          </a:xfrm>
        </p:spPr>
        <p:txBody>
          <a:bodyPr/>
          <a:lstStyle/>
          <a:p>
            <a:fld id="{2717066C-3C81-0540-A538-716AC5831F95}" type="slidenum">
              <a:rPr lang="en-US" smtClean="0"/>
              <a:t>30</a:t>
            </a:fld>
            <a:endParaRPr lang="en-US" dirty="0"/>
          </a:p>
        </p:txBody>
      </p:sp>
      <p:sp>
        <p:nvSpPr>
          <p:cNvPr id="6" name="TextBox 5"/>
          <p:cNvSpPr txBox="1"/>
          <p:nvPr/>
        </p:nvSpPr>
        <p:spPr>
          <a:xfrm>
            <a:off x="3408949" y="5953930"/>
            <a:ext cx="3615142" cy="369332"/>
          </a:xfrm>
          <a:prstGeom prst="rect">
            <a:avLst/>
          </a:prstGeom>
          <a:noFill/>
        </p:spPr>
        <p:txBody>
          <a:bodyPr wrap="none" rtlCol="0">
            <a:spAutoFit/>
          </a:bodyPr>
          <a:lstStyle/>
          <a:p>
            <a:r>
              <a:rPr lang="en-US" dirty="0" smtClean="0"/>
              <a:t>Why isn’t the window channel here?</a:t>
            </a:r>
            <a:endParaRPr lang="en-US" dirty="0"/>
          </a:p>
        </p:txBody>
      </p:sp>
      <p:cxnSp>
        <p:nvCxnSpPr>
          <p:cNvPr id="8" name="Straight Arrow Connector 7"/>
          <p:cNvCxnSpPr>
            <a:stCxn id="6" idx="0"/>
          </p:cNvCxnSpPr>
          <p:nvPr/>
        </p:nvCxnSpPr>
        <p:spPr>
          <a:xfrm flipH="1" flipV="1">
            <a:off x="4812632" y="3850105"/>
            <a:ext cx="403888" cy="2103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1810085" y="3850105"/>
            <a:ext cx="403888" cy="2103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6585508"/>
            <a:ext cx="9144000" cy="307777"/>
          </a:xfrm>
          <a:prstGeom prst="rect">
            <a:avLst/>
          </a:prstGeom>
          <a:solidFill>
            <a:schemeClr val="bg2"/>
          </a:solidFill>
        </p:spPr>
        <p:txBody>
          <a:bodyPr wrap="square">
            <a:spAutoFit/>
          </a:bodyPr>
          <a:lstStyle/>
          <a:p>
            <a:pPr algn="r"/>
            <a:r>
              <a:rPr lang="en-US" sz="1400" dirty="0" smtClean="0"/>
              <a:t>Credit: Mat </a:t>
            </a:r>
            <a:r>
              <a:rPr lang="en-US" sz="1400" dirty="0" err="1" smtClean="0"/>
              <a:t>Gunshor</a:t>
            </a:r>
            <a:r>
              <a:rPr lang="en-US" sz="1400" dirty="0" smtClean="0"/>
              <a:t>, </a:t>
            </a:r>
            <a:r>
              <a:rPr lang="en-US" sz="1400" dirty="0"/>
              <a:t>Cong </a:t>
            </a:r>
            <a:r>
              <a:rPr lang="en-US" sz="1400" dirty="0" smtClean="0"/>
              <a:t>Zhou, </a:t>
            </a:r>
            <a:r>
              <a:rPr lang="en-US" sz="1400" dirty="0"/>
              <a:t>Tim </a:t>
            </a:r>
            <a:r>
              <a:rPr lang="en-US" sz="1400" dirty="0" err="1" smtClean="0"/>
              <a:t>Schmit</a:t>
            </a:r>
            <a:r>
              <a:rPr lang="en-US" sz="1400" dirty="0" smtClean="0"/>
              <a:t>, Allen Huang</a:t>
            </a:r>
            <a:endParaRPr lang="en-US" sz="1400" dirty="0"/>
          </a:p>
        </p:txBody>
      </p:sp>
    </p:spTree>
    <p:extLst>
      <p:ext uri="{BB962C8B-B14F-4D97-AF65-F5344CB8AC3E}">
        <p14:creationId xmlns:p14="http://schemas.microsoft.com/office/powerpoint/2010/main" val="1062236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minusO3_Diff_RTTOVv11p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5800" y="1802803"/>
            <a:ext cx="7772400" cy="4054475"/>
          </a:xfrm>
          <a:prstGeom prst="rect">
            <a:avLst/>
          </a:prstGeom>
          <a:noFill/>
          <a:ln>
            <a:noFill/>
          </a:ln>
        </p:spPr>
      </p:pic>
      <p:sp>
        <p:nvSpPr>
          <p:cNvPr id="5" name="TextBox 4"/>
          <p:cNvSpPr txBox="1"/>
          <p:nvPr/>
        </p:nvSpPr>
        <p:spPr>
          <a:xfrm>
            <a:off x="800100" y="669109"/>
            <a:ext cx="7543800" cy="646331"/>
          </a:xfrm>
          <a:prstGeom prst="rect">
            <a:avLst/>
          </a:prstGeom>
          <a:noFill/>
        </p:spPr>
        <p:txBody>
          <a:bodyPr wrap="square" rtlCol="0">
            <a:spAutoFit/>
          </a:bodyPr>
          <a:lstStyle/>
          <a:p>
            <a:pPr algn="ctr"/>
            <a:r>
              <a:rPr lang="en-US" b="1" dirty="0" smtClean="0"/>
              <a:t>US Standard Atmosphere (1976) Brightness Temperature Difference</a:t>
            </a:r>
          </a:p>
          <a:p>
            <a:pPr algn="ctr"/>
            <a:r>
              <a:rPr lang="en-US" dirty="0"/>
              <a:t>a</a:t>
            </a:r>
            <a:r>
              <a:rPr lang="en-US" dirty="0" smtClean="0"/>
              <a:t>s a result of ozone (O</a:t>
            </a:r>
            <a:r>
              <a:rPr lang="en-US" baseline="-25000" dirty="0" smtClean="0"/>
              <a:t>3</a:t>
            </a:r>
            <a:r>
              <a:rPr lang="en-US" dirty="0" smtClean="0"/>
              <a:t>) absorption</a:t>
            </a:r>
            <a:endParaRPr lang="en-US" dirty="0"/>
          </a:p>
        </p:txBody>
      </p:sp>
      <p:sp>
        <p:nvSpPr>
          <p:cNvPr id="7" name="Slide Number Placeholder 1"/>
          <p:cNvSpPr>
            <a:spLocks noGrp="1"/>
          </p:cNvSpPr>
          <p:nvPr>
            <p:ph type="sldNum" sz="quarter" idx="12"/>
          </p:nvPr>
        </p:nvSpPr>
        <p:spPr>
          <a:xfrm>
            <a:off x="8306459" y="167347"/>
            <a:ext cx="630621" cy="359760"/>
          </a:xfrm>
        </p:spPr>
        <p:txBody>
          <a:bodyPr/>
          <a:lstStyle/>
          <a:p>
            <a:fld id="{2717066C-3C81-0540-A538-716AC5831F95}" type="slidenum">
              <a:rPr lang="en-US" smtClean="0"/>
              <a:t>31</a:t>
            </a:fld>
            <a:endParaRPr lang="en-US" dirty="0"/>
          </a:p>
        </p:txBody>
      </p:sp>
      <p:cxnSp>
        <p:nvCxnSpPr>
          <p:cNvPr id="8" name="Straight Arrow Connector 7"/>
          <p:cNvCxnSpPr/>
          <p:nvPr/>
        </p:nvCxnSpPr>
        <p:spPr>
          <a:xfrm flipH="1" flipV="1">
            <a:off x="4812632" y="3850105"/>
            <a:ext cx="403888" cy="2103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6585508"/>
            <a:ext cx="9144000" cy="307777"/>
          </a:xfrm>
          <a:prstGeom prst="rect">
            <a:avLst/>
          </a:prstGeom>
          <a:solidFill>
            <a:schemeClr val="bg2"/>
          </a:solidFill>
        </p:spPr>
        <p:txBody>
          <a:bodyPr wrap="square">
            <a:spAutoFit/>
          </a:bodyPr>
          <a:lstStyle/>
          <a:p>
            <a:pPr algn="r"/>
            <a:r>
              <a:rPr lang="en-US" sz="1400" dirty="0" smtClean="0"/>
              <a:t>Credit: Mat </a:t>
            </a:r>
            <a:r>
              <a:rPr lang="en-US" sz="1400" dirty="0" err="1" smtClean="0"/>
              <a:t>Gunshor</a:t>
            </a:r>
            <a:r>
              <a:rPr lang="en-US" sz="1400" dirty="0" smtClean="0"/>
              <a:t>, </a:t>
            </a:r>
            <a:r>
              <a:rPr lang="en-US" sz="1400" dirty="0"/>
              <a:t>Cong </a:t>
            </a:r>
            <a:r>
              <a:rPr lang="en-US" sz="1400" dirty="0" smtClean="0"/>
              <a:t>Zhou, </a:t>
            </a:r>
            <a:r>
              <a:rPr lang="en-US" sz="1400" dirty="0"/>
              <a:t>Tim </a:t>
            </a:r>
            <a:r>
              <a:rPr lang="en-US" sz="1400" dirty="0" err="1" smtClean="0"/>
              <a:t>Schmit</a:t>
            </a:r>
            <a:r>
              <a:rPr lang="en-US" sz="1400" dirty="0" smtClean="0"/>
              <a:t>, Allen Huang</a:t>
            </a:r>
            <a:endParaRPr lang="en-US" sz="1400" dirty="0"/>
          </a:p>
        </p:txBody>
      </p:sp>
    </p:spTree>
    <p:extLst>
      <p:ext uri="{BB962C8B-B14F-4D97-AF65-F5344CB8AC3E}">
        <p14:creationId xmlns:p14="http://schemas.microsoft.com/office/powerpoint/2010/main" val="33372845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Once more:  What does this scene represent?</a:t>
            </a:r>
            <a:endParaRPr lang="en-US" dirty="0"/>
          </a:p>
        </p:txBody>
      </p:sp>
      <p:sp>
        <p:nvSpPr>
          <p:cNvPr id="3" name="Content Placeholder 2"/>
          <p:cNvSpPr>
            <a:spLocks noGrp="1"/>
          </p:cNvSpPr>
          <p:nvPr>
            <p:ph idx="1"/>
          </p:nvPr>
        </p:nvSpPr>
        <p:spPr>
          <a:xfrm>
            <a:off x="4053385" y="2133600"/>
            <a:ext cx="4804865" cy="3992563"/>
          </a:xfrm>
        </p:spPr>
        <p:txBody>
          <a:bodyPr>
            <a:normAutofit/>
          </a:bodyPr>
          <a:lstStyle/>
          <a:p>
            <a:endParaRPr lang="en-US" dirty="0" smtClean="0"/>
          </a:p>
          <a:p>
            <a:r>
              <a:rPr lang="en-US" dirty="0" smtClean="0"/>
              <a:t>Day or Night?</a:t>
            </a:r>
          </a:p>
          <a:p>
            <a:r>
              <a:rPr lang="en-US" dirty="0" smtClean="0"/>
              <a:t>Water or Land?</a:t>
            </a:r>
          </a:p>
          <a:p>
            <a:r>
              <a:rPr lang="en-US" dirty="0" smtClean="0"/>
              <a:t>Cloudy or Clear?</a:t>
            </a:r>
          </a:p>
          <a:p>
            <a:pPr lvl="1"/>
            <a:r>
              <a:rPr lang="en-US" dirty="0" smtClean="0"/>
              <a:t>If cloudy:  Thick clouds or Thin?</a:t>
            </a:r>
          </a:p>
          <a:p>
            <a:pPr lvl="1"/>
            <a:endParaRPr lang="en-US" dirty="0"/>
          </a:p>
          <a:p>
            <a:r>
              <a:rPr lang="en-US" dirty="0" smtClean="0"/>
              <a:t>This is a trick question</a:t>
            </a:r>
          </a:p>
        </p:txBody>
      </p:sp>
      <p:sp>
        <p:nvSpPr>
          <p:cNvPr id="4" name="Slide Number Placeholder 3"/>
          <p:cNvSpPr>
            <a:spLocks noGrp="1"/>
          </p:cNvSpPr>
          <p:nvPr>
            <p:ph type="sldNum" sz="quarter" idx="12"/>
          </p:nvPr>
        </p:nvSpPr>
        <p:spPr/>
        <p:txBody>
          <a:bodyPr/>
          <a:lstStyle/>
          <a:p>
            <a:fld id="{2717066C-3C81-0540-A538-716AC5831F95}" type="slidenum">
              <a:rPr lang="en-US" smtClean="0"/>
              <a:t>32</a:t>
            </a:fld>
            <a:endParaRPr lang="en-US"/>
          </a:p>
        </p:txBody>
      </p:sp>
      <p:pic>
        <p:nvPicPr>
          <p:cNvPr id="6" name="graphics12"/>
          <p:cNvPicPr/>
          <p:nvPr/>
        </p:nvPicPr>
        <p:blipFill>
          <a:blip r:embed="rId2">
            <a:lum/>
            <a:alphaModFix/>
          </a:blip>
          <a:srcRect/>
          <a:stretch>
            <a:fillRect/>
          </a:stretch>
        </p:blipFill>
        <p:spPr>
          <a:xfrm>
            <a:off x="391924" y="1733346"/>
            <a:ext cx="3484040" cy="5097359"/>
          </a:xfrm>
          <a:prstGeom prst="rect">
            <a:avLst/>
          </a:prstGeom>
          <a:ln w="731">
            <a:solidFill>
              <a:srgbClr val="000000"/>
            </a:solidFill>
            <a:prstDash val="solid"/>
          </a:ln>
        </p:spPr>
      </p:pic>
    </p:spTree>
    <p:extLst>
      <p:ext uri="{BB962C8B-B14F-4D97-AF65-F5344CB8AC3E}">
        <p14:creationId xmlns:p14="http://schemas.microsoft.com/office/powerpoint/2010/main" val="105103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 y="1956179"/>
            <a:ext cx="4882471" cy="3992563"/>
          </a:xfrm>
        </p:spPr>
      </p:pic>
      <p:sp>
        <p:nvSpPr>
          <p:cNvPr id="4" name="Slide Number Placeholder 3"/>
          <p:cNvSpPr>
            <a:spLocks noGrp="1"/>
          </p:cNvSpPr>
          <p:nvPr>
            <p:ph type="sldNum" sz="quarter" idx="12"/>
          </p:nvPr>
        </p:nvSpPr>
        <p:spPr/>
        <p:txBody>
          <a:bodyPr/>
          <a:lstStyle/>
          <a:p>
            <a:fld id="{2717066C-3C81-0540-A538-716AC5831F95}" type="slidenum">
              <a:rPr lang="en-US" smtClean="0"/>
              <a:t>33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711" y="1956179"/>
            <a:ext cx="4882472" cy="399256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656" y="872805"/>
            <a:ext cx="1774211" cy="1450833"/>
          </a:xfrm>
          <a:prstGeom prst="rect">
            <a:avLst/>
          </a:prstGeom>
        </p:spPr>
      </p:pic>
    </p:spTree>
    <p:extLst>
      <p:ext uri="{BB962C8B-B14F-4D97-AF65-F5344CB8AC3E}">
        <p14:creationId xmlns:p14="http://schemas.microsoft.com/office/powerpoint/2010/main" val="2766049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174813" y="2142565"/>
            <a:ext cx="8762268" cy="3992563"/>
          </a:xfrm>
        </p:spPr>
        <p:txBody>
          <a:bodyPr>
            <a:normAutofit/>
          </a:bodyPr>
          <a:lstStyle/>
          <a:p>
            <a:pPr fontAlgn="base"/>
            <a:r>
              <a:rPr lang="en-US" dirty="0"/>
              <a:t>R</a:t>
            </a:r>
            <a:r>
              <a:rPr lang="en-US" dirty="0" smtClean="0"/>
              <a:t>eaffirm </a:t>
            </a:r>
            <a:r>
              <a:rPr lang="en-US" dirty="0"/>
              <a:t>understanding of core principles in radiation </a:t>
            </a:r>
            <a:r>
              <a:rPr lang="en-US" dirty="0" smtClean="0"/>
              <a:t>science</a:t>
            </a:r>
          </a:p>
          <a:p>
            <a:pPr fontAlgn="base"/>
            <a:r>
              <a:rPr lang="en-US" dirty="0"/>
              <a:t>D</a:t>
            </a:r>
            <a:r>
              <a:rPr lang="en-US" dirty="0" smtClean="0"/>
              <a:t>evelop </a:t>
            </a:r>
            <a:r>
              <a:rPr lang="en-US" dirty="0"/>
              <a:t>familiarity with the </a:t>
            </a:r>
            <a:r>
              <a:rPr lang="en-US" dirty="0" smtClean="0"/>
              <a:t>ABI/AHI’s </a:t>
            </a:r>
            <a:r>
              <a:rPr lang="en-US" dirty="0"/>
              <a:t>spatial, spectral, and temporal </a:t>
            </a:r>
            <a:r>
              <a:rPr lang="en-US" dirty="0" smtClean="0"/>
              <a:t>resolution</a:t>
            </a:r>
          </a:p>
          <a:p>
            <a:pPr fontAlgn="base"/>
            <a:r>
              <a:rPr lang="en-US" dirty="0"/>
              <a:t>I</a:t>
            </a:r>
            <a:r>
              <a:rPr lang="en-US" dirty="0" smtClean="0"/>
              <a:t>ncrease </a:t>
            </a:r>
            <a:r>
              <a:rPr lang="en-US" dirty="0"/>
              <a:t>ability to select and use certain bands of satellite imagery from </a:t>
            </a:r>
            <a:r>
              <a:rPr lang="en-US" dirty="0" smtClean="0"/>
              <a:t>ABI/AHI </a:t>
            </a:r>
            <a:r>
              <a:rPr lang="en-US" dirty="0"/>
              <a:t>to solve short-term weather analysis and forecast challenges</a:t>
            </a:r>
            <a:r>
              <a:rPr lang="en-US" dirty="0" smtClean="0"/>
              <a:t>.</a:t>
            </a:r>
            <a:endParaRPr lang="en-US" dirty="0"/>
          </a:p>
          <a:p>
            <a:pPr fontAlgn="base"/>
            <a:r>
              <a:rPr lang="en-US" dirty="0" smtClean="0"/>
              <a:t>Takeaway:  </a:t>
            </a:r>
            <a:r>
              <a:rPr lang="en-US" b="1" dirty="0" smtClean="0">
                <a:solidFill>
                  <a:srgbClr val="FF0000"/>
                </a:solidFill>
              </a:rPr>
              <a:t>Exploring the imagery in the days immediately after the training is the best way to retain the training information</a:t>
            </a:r>
            <a:r>
              <a:rPr lang="en-US" dirty="0" smtClean="0"/>
              <a:t>.</a:t>
            </a:r>
          </a:p>
        </p:txBody>
      </p:sp>
      <p:sp>
        <p:nvSpPr>
          <p:cNvPr id="4" name="Slide Number Placeholder 3"/>
          <p:cNvSpPr>
            <a:spLocks noGrp="1"/>
          </p:cNvSpPr>
          <p:nvPr>
            <p:ph type="sldNum" sz="quarter" idx="12"/>
          </p:nvPr>
        </p:nvSpPr>
        <p:spPr/>
        <p:txBody>
          <a:bodyPr/>
          <a:lstStyle/>
          <a:p>
            <a:fld id="{2717066C-3C81-0540-A538-716AC5831F95}" type="slidenum">
              <a:rPr lang="en-US" smtClean="0"/>
              <a:t>4</a:t>
            </a:fld>
            <a:endParaRPr lang="en-US"/>
          </a:p>
        </p:txBody>
      </p:sp>
    </p:spTree>
    <p:extLst>
      <p:ext uri="{BB962C8B-B14F-4D97-AF65-F5344CB8AC3E}">
        <p14:creationId xmlns:p14="http://schemas.microsoft.com/office/powerpoint/2010/main" val="2228262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2 4"/>
          <p:cNvSpPr/>
          <p:nvPr/>
        </p:nvSpPr>
        <p:spPr>
          <a:xfrm>
            <a:off x="0" y="3119718"/>
            <a:ext cx="3092824" cy="3590364"/>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Surprise!  Students liked that it wasn’t Death by PowerPoint</a:t>
            </a:r>
            <a:endParaRPr lang="en-US" dirty="0"/>
          </a:p>
        </p:txBody>
      </p:sp>
      <p:sp>
        <p:nvSpPr>
          <p:cNvPr id="2" name="Title 1"/>
          <p:cNvSpPr>
            <a:spLocks noGrp="1"/>
          </p:cNvSpPr>
          <p:nvPr>
            <p:ph type="title"/>
          </p:nvPr>
        </p:nvSpPr>
        <p:spPr/>
        <p:txBody>
          <a:bodyPr/>
          <a:lstStyle/>
          <a:p>
            <a:r>
              <a:rPr lang="en-US" dirty="0" smtClean="0"/>
              <a:t>Format of Training</a:t>
            </a:r>
            <a:endParaRPr lang="en-US" dirty="0"/>
          </a:p>
        </p:txBody>
      </p:sp>
      <p:sp>
        <p:nvSpPr>
          <p:cNvPr id="3" name="Content Placeholder 2"/>
          <p:cNvSpPr>
            <a:spLocks noGrp="1"/>
          </p:cNvSpPr>
          <p:nvPr>
            <p:ph idx="1"/>
          </p:nvPr>
        </p:nvSpPr>
        <p:spPr>
          <a:xfrm>
            <a:off x="2205318" y="2133600"/>
            <a:ext cx="6652932" cy="3992563"/>
          </a:xfrm>
        </p:spPr>
        <p:txBody>
          <a:bodyPr>
            <a:normAutofit fontScale="92500" lnSpcReduction="10000"/>
          </a:bodyPr>
          <a:lstStyle/>
          <a:p>
            <a:r>
              <a:rPr lang="en-US" dirty="0" smtClean="0"/>
              <a:t>Four segments</a:t>
            </a:r>
          </a:p>
          <a:p>
            <a:pPr lvl="1"/>
            <a:r>
              <a:rPr lang="en-US" dirty="0" smtClean="0"/>
              <a:t>Each segment was approximately four hours</a:t>
            </a:r>
          </a:p>
          <a:p>
            <a:pPr lvl="1"/>
            <a:r>
              <a:rPr lang="en-US" dirty="0" smtClean="0"/>
              <a:t>(At Guam/Honolulu:  2 Separate Courses for different forecasters;  Monday/Tuesday and Thursday/Friday)</a:t>
            </a:r>
          </a:p>
          <a:p>
            <a:r>
              <a:rPr lang="en-US" dirty="0" smtClean="0"/>
              <a:t>Each segment will have a</a:t>
            </a:r>
          </a:p>
          <a:p>
            <a:pPr lvl="1"/>
            <a:r>
              <a:rPr lang="en-US" dirty="0" smtClean="0"/>
              <a:t>Short lecture (generally less than one hour)</a:t>
            </a:r>
          </a:p>
          <a:p>
            <a:pPr lvl="1"/>
            <a:r>
              <a:rPr lang="en-US" dirty="0" smtClean="0"/>
              <a:t>Lab activity (two to three hours)</a:t>
            </a:r>
          </a:p>
          <a:p>
            <a:pPr lvl="2"/>
            <a:r>
              <a:rPr lang="en-US" dirty="0" smtClean="0"/>
              <a:t>Computers provided</a:t>
            </a:r>
          </a:p>
          <a:p>
            <a:pPr lvl="2"/>
            <a:r>
              <a:rPr lang="en-US" dirty="0" smtClean="0"/>
              <a:t>Self-paced (recommend working in groups)</a:t>
            </a:r>
          </a:p>
          <a:p>
            <a:pPr lvl="2"/>
            <a:r>
              <a:rPr lang="en-US" dirty="0" smtClean="0"/>
              <a:t>Satellite Information Familiarization Tool (SIFT)</a:t>
            </a:r>
          </a:p>
          <a:p>
            <a:pPr lvl="2"/>
            <a:r>
              <a:rPr lang="en-US" dirty="0" smtClean="0"/>
              <a:t>Web applications</a:t>
            </a:r>
            <a:endParaRPr lang="en-US" dirty="0"/>
          </a:p>
        </p:txBody>
      </p:sp>
      <p:sp>
        <p:nvSpPr>
          <p:cNvPr id="4" name="Slide Number Placeholder 3"/>
          <p:cNvSpPr>
            <a:spLocks noGrp="1"/>
          </p:cNvSpPr>
          <p:nvPr>
            <p:ph type="sldNum" sz="quarter" idx="12"/>
          </p:nvPr>
        </p:nvSpPr>
        <p:spPr/>
        <p:txBody>
          <a:bodyPr/>
          <a:lstStyle/>
          <a:p>
            <a:fld id="{2717066C-3C81-0540-A538-716AC5831F95}" type="slidenum">
              <a:rPr lang="en-US" smtClean="0"/>
              <a:t>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577" y="5056092"/>
            <a:ext cx="874059" cy="874059"/>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87071" y="5056092"/>
            <a:ext cx="874059" cy="87405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988" y="5812397"/>
            <a:ext cx="546847" cy="546847"/>
          </a:xfrm>
          <a:prstGeom prst="rect">
            <a:avLst/>
          </a:prstGeom>
        </p:spPr>
      </p:pic>
    </p:spTree>
    <p:extLst>
      <p:ext uri="{BB962C8B-B14F-4D97-AF65-F5344CB8AC3E}">
        <p14:creationId xmlns:p14="http://schemas.microsoft.com/office/powerpoint/2010/main" val="496753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Topics</a:t>
            </a:r>
            <a:endParaRPr lang="en-US" dirty="0"/>
          </a:p>
        </p:txBody>
      </p:sp>
      <p:sp>
        <p:nvSpPr>
          <p:cNvPr id="3" name="Content Placeholder 2"/>
          <p:cNvSpPr>
            <a:spLocks noGrp="1"/>
          </p:cNvSpPr>
          <p:nvPr>
            <p:ph idx="1"/>
          </p:nvPr>
        </p:nvSpPr>
        <p:spPr>
          <a:xfrm>
            <a:off x="586855" y="2133600"/>
            <a:ext cx="8271396" cy="4471916"/>
          </a:xfrm>
        </p:spPr>
        <p:txBody>
          <a:bodyPr>
            <a:normAutofit fontScale="92500" lnSpcReduction="10000"/>
          </a:bodyPr>
          <a:lstStyle/>
          <a:p>
            <a:pPr marL="457200" indent="-457200">
              <a:buFont typeface="+mj-lt"/>
              <a:buAutoNum type="arabicPeriod"/>
            </a:pPr>
            <a:r>
              <a:rPr lang="en-US" dirty="0" smtClean="0"/>
              <a:t>ABI/AHI Characteristics</a:t>
            </a:r>
          </a:p>
          <a:p>
            <a:pPr marL="457200" indent="-457200">
              <a:buFont typeface="+mj-lt"/>
              <a:buAutoNum type="arabicPeriod"/>
            </a:pPr>
            <a:r>
              <a:rPr lang="en-US" dirty="0" smtClean="0"/>
              <a:t>Spectral Response Functions</a:t>
            </a:r>
          </a:p>
          <a:p>
            <a:pPr marL="457200" indent="-457200">
              <a:buFont typeface="+mj-lt"/>
              <a:buAutoNum type="arabicPeriod"/>
            </a:pPr>
            <a:r>
              <a:rPr lang="en-US" dirty="0" smtClean="0"/>
              <a:t>Weighting Functions</a:t>
            </a:r>
          </a:p>
          <a:p>
            <a:pPr marL="457200" indent="-457200">
              <a:buFont typeface="+mj-lt"/>
              <a:buAutoNum type="arabicPeriod"/>
            </a:pPr>
            <a:r>
              <a:rPr lang="en-US" dirty="0" smtClean="0"/>
              <a:t>RGB Composites</a:t>
            </a:r>
          </a:p>
          <a:p>
            <a:pPr marL="457200">
              <a:buFont typeface="+mj-lt"/>
              <a:buAutoNum type="arabicPeriod"/>
            </a:pPr>
            <a:r>
              <a:rPr lang="en-US" dirty="0" err="1" smtClean="0"/>
              <a:t>WebApps</a:t>
            </a:r>
            <a:r>
              <a:rPr lang="en-US" dirty="0" smtClean="0"/>
              <a:t> for 3. and 4.</a:t>
            </a:r>
          </a:p>
          <a:p>
            <a:pPr marL="917575" lvl="1">
              <a:buFont typeface="+mj-lt"/>
              <a:buAutoNum type="arabicPeriod"/>
            </a:pPr>
            <a:r>
              <a:rPr lang="en-US" dirty="0" smtClean="0">
                <a:hlinkClick r:id="rId2"/>
              </a:rPr>
              <a:t>http://cimss.ssec.wisc.edu/goes/wf/AHI/</a:t>
            </a:r>
            <a:endParaRPr lang="en-US" dirty="0" smtClean="0"/>
          </a:p>
          <a:p>
            <a:pPr marL="917575" lvl="1">
              <a:buFont typeface="+mj-lt"/>
              <a:buAutoNum type="arabicPeriod"/>
            </a:pPr>
            <a:r>
              <a:rPr lang="en-US" dirty="0">
                <a:hlinkClick r:id="rId3"/>
              </a:rPr>
              <a:t>http://</a:t>
            </a:r>
            <a:r>
              <a:rPr lang="en-US" dirty="0" smtClean="0">
                <a:hlinkClick r:id="rId3"/>
              </a:rPr>
              <a:t>cimss.ssec.wisc.edu/goes/webapps/satrgb/overview_ahi.html</a:t>
            </a:r>
            <a:endParaRPr lang="en-US" dirty="0" smtClean="0"/>
          </a:p>
          <a:p>
            <a:pPr marL="457200">
              <a:buFont typeface="+mj-lt"/>
              <a:buAutoNum type="arabicPeriod"/>
            </a:pPr>
            <a:r>
              <a:rPr lang="en-US" dirty="0" smtClean="0"/>
              <a:t>SIFT to explore Imagery</a:t>
            </a:r>
          </a:p>
          <a:p>
            <a:pPr marL="457200">
              <a:buFont typeface="+mj-lt"/>
              <a:buAutoNum type="arabicPeriod"/>
            </a:pPr>
            <a:r>
              <a:rPr lang="en-US" dirty="0" smtClean="0"/>
              <a:t>Each Topic reinforces the knowledge learned from other topics</a:t>
            </a:r>
          </a:p>
          <a:p>
            <a:endParaRPr lang="en-US" dirty="0" smtClean="0"/>
          </a:p>
        </p:txBody>
      </p:sp>
      <p:sp>
        <p:nvSpPr>
          <p:cNvPr id="4" name="Slide Number Placeholder 3"/>
          <p:cNvSpPr>
            <a:spLocks noGrp="1"/>
          </p:cNvSpPr>
          <p:nvPr>
            <p:ph type="sldNum" sz="quarter" idx="12"/>
          </p:nvPr>
        </p:nvSpPr>
        <p:spPr/>
        <p:txBody>
          <a:bodyPr/>
          <a:lstStyle/>
          <a:p>
            <a:fld id="{2717066C-3C81-0540-A538-716AC5831F95}" type="slidenum">
              <a:rPr lang="en-US" smtClean="0"/>
              <a:t>6</a:t>
            </a:fld>
            <a:endParaRPr lang="en-US"/>
          </a:p>
        </p:txBody>
      </p:sp>
    </p:spTree>
    <p:extLst>
      <p:ext uri="{BB962C8B-B14F-4D97-AF65-F5344CB8AC3E}">
        <p14:creationId xmlns:p14="http://schemas.microsoft.com/office/powerpoint/2010/main" val="1963224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  Main SIFT Features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Loop </a:t>
            </a:r>
            <a:r>
              <a:rPr lang="en-US" dirty="0"/>
              <a:t>through multiple bands for a single time, or multiple times for a single </a:t>
            </a:r>
            <a:r>
              <a:rPr lang="en-US" dirty="0" smtClean="0"/>
              <a:t>band</a:t>
            </a:r>
          </a:p>
          <a:p>
            <a:r>
              <a:rPr lang="en-US" dirty="0" smtClean="0"/>
              <a:t>Change color enhancement by band</a:t>
            </a:r>
          </a:p>
          <a:p>
            <a:pPr lvl="1"/>
            <a:r>
              <a:rPr lang="en-US" dirty="0" smtClean="0"/>
              <a:t>Transparent gradients are available</a:t>
            </a:r>
            <a:endParaRPr lang="en-US" dirty="0"/>
          </a:p>
          <a:p>
            <a:r>
              <a:rPr lang="en-US" dirty="0"/>
              <a:t>Seamless panning and zooming across entire full disk, even while looping</a:t>
            </a:r>
          </a:p>
          <a:p>
            <a:r>
              <a:rPr lang="en-US" dirty="0"/>
              <a:t>Probe a point to determine reflectance or brightness temperature for all loaded bands</a:t>
            </a:r>
          </a:p>
          <a:p>
            <a:r>
              <a:rPr lang="en-US" dirty="0"/>
              <a:t>Create histograms (single band) and density maps (two bands) based on user-defined polygon</a:t>
            </a:r>
          </a:p>
          <a:p>
            <a:endParaRPr lang="en-US" dirty="0"/>
          </a:p>
        </p:txBody>
      </p:sp>
      <p:sp>
        <p:nvSpPr>
          <p:cNvPr id="4" name="Slide Number Placeholder 3"/>
          <p:cNvSpPr>
            <a:spLocks noGrp="1"/>
          </p:cNvSpPr>
          <p:nvPr>
            <p:ph type="sldNum" sz="quarter" idx="12"/>
          </p:nvPr>
        </p:nvSpPr>
        <p:spPr/>
        <p:txBody>
          <a:bodyPr/>
          <a:lstStyle/>
          <a:p>
            <a:fld id="{2717066C-3C81-0540-A538-716AC5831F95}" type="slidenum">
              <a:rPr lang="en-US" smtClean="0"/>
              <a:t>7</a:t>
            </a:fld>
            <a:endParaRPr lang="en-US"/>
          </a:p>
        </p:txBody>
      </p:sp>
    </p:spTree>
    <p:extLst>
      <p:ext uri="{BB962C8B-B14F-4D97-AF65-F5344CB8AC3E}">
        <p14:creationId xmlns:p14="http://schemas.microsoft.com/office/powerpoint/2010/main" val="2727429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Example 1</a:t>
            </a:r>
            <a:endParaRPr lang="en-US" dirty="0"/>
          </a:p>
        </p:txBody>
      </p:sp>
      <p:sp>
        <p:nvSpPr>
          <p:cNvPr id="3" name="Slide Number Placeholder 2"/>
          <p:cNvSpPr>
            <a:spLocks noGrp="1"/>
          </p:cNvSpPr>
          <p:nvPr>
            <p:ph type="sldNum" sz="quarter" idx="12"/>
          </p:nvPr>
        </p:nvSpPr>
        <p:spPr/>
        <p:txBody>
          <a:bodyPr/>
          <a:lstStyle/>
          <a:p>
            <a:fld id="{2717066C-3C81-0540-A538-716AC5831F95}" type="slidenum">
              <a:rPr lang="en-US" smtClean="0"/>
              <a:t>8</a:t>
            </a:fld>
            <a:endParaRPr lang="en-US"/>
          </a:p>
        </p:txBody>
      </p:sp>
      <p:pic>
        <p:nvPicPr>
          <p:cNvPr id="6" name="graphics3"/>
          <p:cNvPicPr/>
          <p:nvPr/>
        </p:nvPicPr>
        <p:blipFill>
          <a:blip r:embed="rId2"/>
          <a:srcRect t="5008" r="4983"/>
          <a:stretch>
            <a:fillRect/>
          </a:stretch>
        </p:blipFill>
        <p:spPr bwMode="auto">
          <a:xfrm>
            <a:off x="620340" y="1916206"/>
            <a:ext cx="3870978" cy="3052481"/>
          </a:xfrm>
          <a:prstGeom prst="rect">
            <a:avLst/>
          </a:prstGeom>
          <a:noFill/>
          <a:ln w="9525">
            <a:noFill/>
            <a:miter lim="800000"/>
            <a:headEnd/>
            <a:tailEnd/>
          </a:ln>
        </p:spPr>
      </p:pic>
      <p:pic>
        <p:nvPicPr>
          <p:cNvPr id="7" name="graphics5"/>
          <p:cNvPicPr/>
          <p:nvPr/>
        </p:nvPicPr>
        <p:blipFill>
          <a:blip r:embed="rId3"/>
          <a:stretch>
            <a:fillRect/>
          </a:stretch>
        </p:blipFill>
        <p:spPr bwMode="auto">
          <a:xfrm>
            <a:off x="4627179" y="1916206"/>
            <a:ext cx="3867912" cy="3054096"/>
          </a:xfrm>
          <a:prstGeom prst="rect">
            <a:avLst/>
          </a:prstGeom>
          <a:noFill/>
          <a:ln w="9525">
            <a:noFill/>
            <a:miter lim="800000"/>
            <a:headEnd/>
            <a:tailEnd/>
          </a:ln>
        </p:spPr>
      </p:pic>
      <p:sp>
        <p:nvSpPr>
          <p:cNvPr id="8" name="TextBox 7"/>
          <p:cNvSpPr txBox="1"/>
          <p:nvPr/>
        </p:nvSpPr>
        <p:spPr>
          <a:xfrm>
            <a:off x="1066438" y="5274840"/>
            <a:ext cx="6849760" cy="923330"/>
          </a:xfrm>
          <a:prstGeom prst="rect">
            <a:avLst/>
          </a:prstGeom>
          <a:noFill/>
        </p:spPr>
        <p:txBody>
          <a:bodyPr wrap="none" rtlCol="0">
            <a:spAutoFit/>
          </a:bodyPr>
          <a:lstStyle/>
          <a:p>
            <a:r>
              <a:rPr lang="en-US" dirty="0" smtClean="0"/>
              <a:t>First, just load up one image, then load up all bands for a different time</a:t>
            </a:r>
          </a:p>
          <a:p>
            <a:endParaRPr lang="en-US" dirty="0"/>
          </a:p>
          <a:p>
            <a:pPr algn="ctr"/>
            <a:r>
              <a:rPr lang="en-US" dirty="0" smtClean="0"/>
              <a:t>Ask a simple question:  Why is Image #2 brighter?</a:t>
            </a:r>
            <a:endParaRPr lang="en-US" dirty="0"/>
          </a:p>
        </p:txBody>
      </p:sp>
      <p:sp>
        <p:nvSpPr>
          <p:cNvPr id="9" name="TextBox 8"/>
          <p:cNvSpPr txBox="1"/>
          <p:nvPr/>
        </p:nvSpPr>
        <p:spPr>
          <a:xfrm>
            <a:off x="1290918" y="4545106"/>
            <a:ext cx="417102" cy="369332"/>
          </a:xfrm>
          <a:prstGeom prst="rect">
            <a:avLst/>
          </a:prstGeom>
          <a:noFill/>
        </p:spPr>
        <p:txBody>
          <a:bodyPr wrap="none" rtlCol="0">
            <a:spAutoFit/>
          </a:bodyPr>
          <a:lstStyle/>
          <a:p>
            <a:r>
              <a:rPr lang="en-US" dirty="0" smtClean="0"/>
              <a:t>#1</a:t>
            </a:r>
            <a:endParaRPr lang="en-US" dirty="0"/>
          </a:p>
        </p:txBody>
      </p:sp>
      <p:sp>
        <p:nvSpPr>
          <p:cNvPr id="10" name="TextBox 9"/>
          <p:cNvSpPr txBox="1"/>
          <p:nvPr/>
        </p:nvSpPr>
        <p:spPr>
          <a:xfrm>
            <a:off x="4993341" y="4545106"/>
            <a:ext cx="417102" cy="369332"/>
          </a:xfrm>
          <a:prstGeom prst="rect">
            <a:avLst/>
          </a:prstGeom>
          <a:noFill/>
        </p:spPr>
        <p:txBody>
          <a:bodyPr wrap="none" rtlCol="0">
            <a:spAutoFit/>
          </a:bodyPr>
          <a:lstStyle/>
          <a:p>
            <a:r>
              <a:rPr lang="en-US" dirty="0" smtClean="0"/>
              <a:t>#2</a:t>
            </a:r>
            <a:endParaRPr lang="en-US" dirty="0"/>
          </a:p>
        </p:txBody>
      </p:sp>
    </p:spTree>
    <p:extLst>
      <p:ext uri="{BB962C8B-B14F-4D97-AF65-F5344CB8AC3E}">
        <p14:creationId xmlns:p14="http://schemas.microsoft.com/office/powerpoint/2010/main" val="3953616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SIFT Example 1</a:t>
            </a:r>
            <a:endParaRPr lang="en-US" dirty="0"/>
          </a:p>
        </p:txBody>
      </p:sp>
      <p:pic>
        <p:nvPicPr>
          <p:cNvPr id="11" name="graphics8"/>
          <p:cNvPicPr/>
          <p:nvPr/>
        </p:nvPicPr>
        <p:blipFill>
          <a:blip r:embed="rId2"/>
          <a:stretch>
            <a:fillRect/>
          </a:stretch>
        </p:blipFill>
        <p:spPr bwMode="auto">
          <a:xfrm>
            <a:off x="284163" y="1810459"/>
            <a:ext cx="3615484" cy="4953411"/>
          </a:xfrm>
          <a:prstGeom prst="rect">
            <a:avLst/>
          </a:prstGeom>
          <a:noFill/>
          <a:ln w="9525">
            <a:noFill/>
            <a:miter lim="800000"/>
            <a:headEnd/>
            <a:tailEnd/>
          </a:ln>
        </p:spPr>
      </p:pic>
      <p:sp>
        <p:nvSpPr>
          <p:cNvPr id="5" name="TextBox 4"/>
          <p:cNvSpPr txBox="1"/>
          <p:nvPr/>
        </p:nvSpPr>
        <p:spPr>
          <a:xfrm>
            <a:off x="4719918" y="2783540"/>
            <a:ext cx="4262717" cy="2862322"/>
          </a:xfrm>
          <a:prstGeom prst="rect">
            <a:avLst/>
          </a:prstGeom>
          <a:noFill/>
        </p:spPr>
        <p:txBody>
          <a:bodyPr wrap="square" rtlCol="0">
            <a:spAutoFit/>
          </a:bodyPr>
          <a:lstStyle/>
          <a:p>
            <a:r>
              <a:rPr lang="en-US" dirty="0" smtClean="0"/>
              <a:t>Discuss Probe Features of SIFT Tool</a:t>
            </a:r>
          </a:p>
          <a:p>
            <a:endParaRPr lang="en-US" dirty="0"/>
          </a:p>
          <a:p>
            <a:r>
              <a:rPr lang="en-US" dirty="0" smtClean="0"/>
              <a:t>What does this tell you about your scene?</a:t>
            </a:r>
          </a:p>
          <a:p>
            <a:endParaRPr lang="en-US" dirty="0"/>
          </a:p>
          <a:p>
            <a:pPr marL="342900" indent="-342900">
              <a:buAutoNum type="arabicPeriod"/>
            </a:pPr>
            <a:r>
              <a:rPr lang="en-US" dirty="0" smtClean="0"/>
              <a:t>Why is Band 5 reflectance small?</a:t>
            </a:r>
          </a:p>
          <a:p>
            <a:pPr marL="342900" indent="-342900">
              <a:buAutoNum type="arabicPeriod"/>
            </a:pPr>
            <a:r>
              <a:rPr lang="en-US" dirty="0" smtClean="0"/>
              <a:t>Why is Band 7 so much warmer?</a:t>
            </a:r>
          </a:p>
          <a:p>
            <a:pPr marL="342900" indent="-342900">
              <a:buAutoNum type="arabicPeriod"/>
            </a:pPr>
            <a:r>
              <a:rPr lang="en-US" dirty="0" smtClean="0"/>
              <a:t>Why is band 13 warmer than band 14?</a:t>
            </a:r>
          </a:p>
          <a:p>
            <a:pPr marL="342900" indent="-342900">
              <a:buAutoNum type="arabicPeriod"/>
            </a:pPr>
            <a:r>
              <a:rPr lang="en-US" dirty="0" smtClean="0"/>
              <a:t>Why is Band 12 Warmer than most other IR bands?</a:t>
            </a:r>
          </a:p>
          <a:p>
            <a:pPr marL="342900" indent="-342900">
              <a:buAutoNum type="arabicPeriod"/>
            </a:pPr>
            <a:r>
              <a:rPr lang="en-US" dirty="0" smtClean="0"/>
              <a:t>Day or Night?</a:t>
            </a:r>
            <a:endParaRPr lang="en-US" dirty="0"/>
          </a:p>
        </p:txBody>
      </p:sp>
    </p:spTree>
    <p:extLst>
      <p:ext uri="{BB962C8B-B14F-4D97-AF65-F5344CB8AC3E}">
        <p14:creationId xmlns:p14="http://schemas.microsoft.com/office/powerpoint/2010/main" val="39242430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1923</TotalTime>
  <Words>1324</Words>
  <Application>Microsoft Office PowerPoint</Application>
  <PresentationFormat>On-screen Show (4:3)</PresentationFormat>
  <Paragraphs>308</Paragraphs>
  <Slides>33</Slides>
  <Notes>3</Notes>
  <HiddenSlides>0</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Spectrum</vt:lpstr>
      <vt:lpstr>1_Spectrum</vt:lpstr>
      <vt:lpstr>Office Theme</vt:lpstr>
      <vt:lpstr>Training Experience:   Himawari Training Examples using SIFT</vt:lpstr>
      <vt:lpstr>Training and Instructors</vt:lpstr>
      <vt:lpstr>The training was brought to them by…</vt:lpstr>
      <vt:lpstr>Objectives</vt:lpstr>
      <vt:lpstr>Format of Training</vt:lpstr>
      <vt:lpstr>Learning Topics</vt:lpstr>
      <vt:lpstr>Reminder:  Main SIFT Features</vt:lpstr>
      <vt:lpstr>SIFT Example 1</vt:lpstr>
      <vt:lpstr>SIFT Example 1</vt:lpstr>
      <vt:lpstr>SIFT Example 2</vt:lpstr>
      <vt:lpstr>SIFT Example 2: AHI Band  3 Versus Band 4 </vt:lpstr>
      <vt:lpstr>SIFT Example 3</vt:lpstr>
      <vt:lpstr>SIFT Example 4a</vt:lpstr>
      <vt:lpstr>SIFT Example 4b</vt:lpstr>
      <vt:lpstr>SIFT Example 4c</vt:lpstr>
      <vt:lpstr>SIFT Example 5</vt:lpstr>
      <vt:lpstr>Sift Example 5</vt:lpstr>
      <vt:lpstr>Sift Example 5</vt:lpstr>
      <vt:lpstr>Sift Example 5</vt:lpstr>
      <vt:lpstr>Sift Example 5</vt:lpstr>
      <vt:lpstr>SIFT Example 6</vt:lpstr>
      <vt:lpstr>SIFT Example 6</vt:lpstr>
      <vt:lpstr>Questions asked in Lab</vt:lpstr>
      <vt:lpstr>What does this scene represent?</vt:lpstr>
      <vt:lpstr>What’s the chief difference between these two probes?</vt:lpstr>
      <vt:lpstr>SIFT Training always referred back to Spectral Response Functions</vt:lpstr>
      <vt:lpstr>PowerPoint Presentation</vt:lpstr>
      <vt:lpstr>PowerPoint Presentation</vt:lpstr>
      <vt:lpstr>PowerPoint Presentation</vt:lpstr>
      <vt:lpstr>PowerPoint Presentation</vt:lpstr>
      <vt:lpstr>PowerPoint Presentation</vt:lpstr>
      <vt:lpstr>Once more:  What does this scene represent?</vt:lpstr>
      <vt:lpstr>Questions?</vt:lpstr>
    </vt:vector>
  </TitlesOfParts>
  <Company>UW Space Sciences and Engineering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Himawari Training</dc:title>
  <dc:creator>Jordan Gerth</dc:creator>
  <cp:lastModifiedBy>Scott Lindstrom</cp:lastModifiedBy>
  <cp:revision>110</cp:revision>
  <dcterms:created xsi:type="dcterms:W3CDTF">2015-11-05T00:42:08Z</dcterms:created>
  <dcterms:modified xsi:type="dcterms:W3CDTF">2016-04-29T16:03:56Z</dcterms:modified>
</cp:coreProperties>
</file>