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0.JPG" ContentType="image/gif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8" r:id="rId2"/>
  </p:sldMasterIdLst>
  <p:notesMasterIdLst>
    <p:notesMasterId r:id="rId28"/>
  </p:notesMasterIdLst>
  <p:handoutMasterIdLst>
    <p:handoutMasterId r:id="rId29"/>
  </p:handoutMasterIdLst>
  <p:sldIdLst>
    <p:sldId id="256" r:id="rId3"/>
    <p:sldId id="296" r:id="rId4"/>
    <p:sldId id="290" r:id="rId5"/>
    <p:sldId id="313" r:id="rId6"/>
    <p:sldId id="312" r:id="rId7"/>
    <p:sldId id="316" r:id="rId8"/>
    <p:sldId id="317" r:id="rId9"/>
    <p:sldId id="271" r:id="rId10"/>
    <p:sldId id="322" r:id="rId11"/>
    <p:sldId id="323" r:id="rId12"/>
    <p:sldId id="324" r:id="rId13"/>
    <p:sldId id="325" r:id="rId14"/>
    <p:sldId id="272" r:id="rId15"/>
    <p:sldId id="294" r:id="rId16"/>
    <p:sldId id="318" r:id="rId17"/>
    <p:sldId id="319" r:id="rId18"/>
    <p:sldId id="320" r:id="rId19"/>
    <p:sldId id="321" r:id="rId20"/>
    <p:sldId id="315" r:id="rId21"/>
    <p:sldId id="274" r:id="rId22"/>
    <p:sldId id="280" r:id="rId23"/>
    <p:sldId id="281" r:id="rId24"/>
    <p:sldId id="282" r:id="rId25"/>
    <p:sldId id="283" r:id="rId26"/>
    <p:sldId id="284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FF0EB2"/>
    <a:srgbClr val="1CFFFA"/>
    <a:srgbClr val="12FF0F"/>
    <a:srgbClr val="FECA1B"/>
    <a:srgbClr val="96E176"/>
    <a:srgbClr val="FFB2B0"/>
    <a:srgbClr val="F36569"/>
    <a:srgbClr val="EC3F48"/>
    <a:srgbClr val="EC333F"/>
    <a:srgbClr val="A015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41" autoAdjust="0"/>
    <p:restoredTop sz="85325" autoAdjust="0"/>
  </p:normalViewPr>
  <p:slideViewPr>
    <p:cSldViewPr>
      <p:cViewPr>
        <p:scale>
          <a:sx n="100" d="100"/>
          <a:sy n="100" d="100"/>
        </p:scale>
        <p:origin x="-74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0429567-0DBF-48A3-A7CF-F81B7EF962D1}" type="datetimeFigureOut">
              <a:rPr lang="en-US"/>
              <a:pPr>
                <a:defRPr/>
              </a:pPr>
              <a:t>2/21/15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9053E9-1C83-4CC3-80AE-466BD89F3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46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D9875D06-FA4D-4A99-B54C-AFA8D2B4AE6F}" type="datetimeFigureOut">
              <a:rPr lang="zh-CN" altLang="en-US"/>
              <a:pPr>
                <a:defRPr/>
              </a:pPr>
              <a:t>2/21/15</a:t>
            </a:fld>
            <a:endParaRPr lang="en-US" altLang="zh-CN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31039E60-BF2B-4BFB-A357-E946C274AAF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4347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-Give an overview of a statistical model called </a:t>
            </a:r>
            <a:r>
              <a:rPr lang="en-US" baseline="0" dirty="0" err="1" smtClean="0"/>
              <a:t>ProbSevere</a:t>
            </a:r>
            <a:r>
              <a:rPr lang="en-US" baseline="0" dirty="0" smtClean="0"/>
              <a:t> that condenses large quantities of </a:t>
            </a:r>
            <a:r>
              <a:rPr lang="en-US" baseline="0" dirty="0" err="1" smtClean="0"/>
              <a:t>meteorlogical</a:t>
            </a:r>
            <a:r>
              <a:rPr lang="en-US" baseline="0" dirty="0" smtClean="0"/>
              <a:t> </a:t>
            </a:r>
            <a:r>
              <a:rPr lang="en-US" baseline="0" smtClean="0"/>
              <a:t>data into </a:t>
            </a:r>
            <a:r>
              <a:rPr lang="en-US" baseline="0" dirty="0" smtClean="0"/>
              <a:t>information needed to help forecast severe weather in the 0 to 60 minute timeframe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-Define “severe weather” – a thunderstorm that produces a tornado, winds of at least 58 mph, and/or hail at least 1 inch in diameter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6158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AHI resolution at a viewing angle</a:t>
            </a:r>
            <a:r>
              <a:rPr lang="en-US" baseline="0" dirty="0" smtClean="0"/>
              <a:t> of 65+ degrees is actually better than MTSAT or GOES at nadir.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7175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need to</a:t>
            </a:r>
            <a:r>
              <a:rPr lang="en-US" baseline="0" dirty="0" smtClean="0"/>
              <a:t> have a high risk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6135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9989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-Forecasters are confronted with large volumes of data relevant to severe weather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-Pre-storm environment: NWP and analyses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-In the relatively short time between the end of the pre-cumulus environment and convective initiation satellite data are often used in a qualitative manner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-After convective initiation, radar is easily the primary tool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-Satellite movies are used to qualitatively observe the evolution of cloud fields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-While satellite data alone is not a sufficient tool for warning operations, it has been significantly underutilized in the severe weather forecasting process.</a:t>
            </a:r>
            <a:endParaRPr lang="en-US" dirty="0" smtClean="0"/>
          </a:p>
          <a:p>
            <a:r>
              <a:rPr lang="en-US" dirty="0" smtClean="0"/>
              <a:t>-Prior to storm development high resolution</a:t>
            </a:r>
            <a:r>
              <a:rPr lang="en-US" baseline="0" dirty="0" smtClean="0"/>
              <a:t> models and analyses are used to extensively.  Once storms form radar becomes the primary forecasting tool.  </a:t>
            </a:r>
            <a:r>
              <a:rPr lang="en-US" dirty="0" smtClean="0"/>
              <a:t>Satellite imagery</a:t>
            </a:r>
            <a:r>
              <a:rPr lang="en-US" baseline="0" dirty="0" smtClean="0"/>
              <a:t> is most often used in a qualitative manner and is generally used very little once a radar signature develops.</a:t>
            </a:r>
          </a:p>
          <a:p>
            <a:r>
              <a:rPr lang="en-US" baseline="0" dirty="0" smtClean="0"/>
              <a:t>-We have developed methods to utilize NWP, satellite, and radar data in a quantitative manner to improve short-term severe weather prediction using a simple statistical framework.</a:t>
            </a:r>
          </a:p>
          <a:p>
            <a:r>
              <a:rPr lang="en-US" baseline="0" dirty="0" smtClean="0"/>
              <a:t>-The tool is called </a:t>
            </a:r>
            <a:r>
              <a:rPr lang="en-US" baseline="0" dirty="0" err="1" smtClean="0"/>
              <a:t>ProbSevere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2355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-Extract storm-scale objects and track them in time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-Instantaneous satellite-derived cloud fields are not well-suited to the short-term severe weather forecasting, but temporal trends in those cloud properties are.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-Calculating temporal trends in satellite-derived cloud properties is not a trivial task.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-In order to capture temporal trends in cloud properties, object tracking is needed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-Collaboration with OU-CIMMS and NSSL was essential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5332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Fusion in terms</a:t>
            </a:r>
            <a:r>
              <a:rPr lang="en-US" baseline="0" dirty="0" smtClean="0"/>
              <a:t> of display capabilities 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7989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HWT: NSSL, SPC, and</a:t>
            </a:r>
            <a:r>
              <a:rPr lang="en-US" baseline="0" dirty="0" smtClean="0"/>
              <a:t> the Norman WFO</a:t>
            </a:r>
          </a:p>
          <a:p>
            <a:r>
              <a:rPr lang="en-US" baseline="0" dirty="0" smtClean="0"/>
              <a:t>-</a:t>
            </a:r>
            <a:r>
              <a:rPr lang="en-US" sz="1200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During multiple experiments that take place in the HWT throughout the year, researchers and forecasters work side-by-side to evaluate emerging research concepts and tools in simulated operational settings, including experimental forecast and warning generation exercises.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8318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9000 storms (860 severe) for 2014 validation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80% threshold for skill/lead-time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plot (CSI:  32% model, 44% NWS)—CSI was 27% with median LT of 37 min @ 40% threshold.</a:t>
            </a:r>
            <a:endParaRPr lang="en-US" sz="120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May, June and July (1 August day)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0704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9000 storms (860 severe) for 2014 validation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80% threshold for skill/lead-time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 plot (CSI:  32% model, 44% NWS)—CSI was 27% with median LT of 37 min @ 40% threshold.</a:t>
            </a:r>
            <a:endParaRPr lang="en-US" sz="1200" kern="1200" dirty="0" smtClean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May, June and July (1 August day)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070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Kinematic fields are noisier</a:t>
            </a:r>
            <a:r>
              <a:rPr lang="en-US" baseline="0" dirty="0" smtClean="0"/>
              <a:t> than the reflectivity based fields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1686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116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>
            <a:lvl1pPr marR="9144" algn="ctr">
              <a:defRPr sz="4000" b="1" cap="none" spc="0" baseline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be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3198168"/>
            <a:ext cx="7772400" cy="461665"/>
          </a:xfrm>
        </p:spPr>
        <p:txBody>
          <a:bodyPr lIns="100584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rgbClr val="F2C31A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349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3508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9215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1258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505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8931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1664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637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760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691F-9CED-4134-BEF2-4424A0C8B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36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anchor="ctr"/>
          <a:lstStyle>
            <a:lvl1pPr algn="ctr">
              <a:buNone/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66800"/>
            <a:ext cx="2514600" cy="52578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00400" y="1066800"/>
            <a:ext cx="5486400" cy="5257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DF725-5DD2-4AC8-9302-F060CA84D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09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D687F-9EC4-4A2C-9D79-45716973B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774E-393D-4152-86DA-5285DCA31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0F4E-004E-4CE8-AABD-59BBC7FD6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4827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700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2/21/15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590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F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 flipV="1">
            <a:off x="0" y="-16934"/>
            <a:ext cx="9144000" cy="6484789"/>
          </a:xfrm>
          <a:prstGeom prst="rect">
            <a:avLst/>
          </a:prstGeom>
          <a:gradFill flip="none" rotWithShape="1">
            <a:gsLst>
              <a:gs pos="0">
                <a:srgbClr val="01021E">
                  <a:alpha val="85000"/>
                </a:srgbClr>
              </a:gs>
              <a:gs pos="50000">
                <a:schemeClr val="tx2">
                  <a:lumMod val="50000"/>
                  <a:alpha val="50000"/>
                </a:schemeClr>
              </a:gs>
              <a:gs pos="100000">
                <a:schemeClr val="tx2">
                  <a:lumMod val="75000"/>
                  <a:alpha val="7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8262" y="1066800"/>
            <a:ext cx="822853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5532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1CE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fld id="{49C620E3-86D2-421C-B672-9D0292A848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438400" y="6528816"/>
            <a:ext cx="2667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Meteorological Satellite Studies</a:t>
            </a:r>
          </a:p>
          <a:p>
            <a:pPr eaLnBrk="1" hangingPunct="1"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University of Wisconsin - Madison</a:t>
            </a:r>
          </a:p>
        </p:txBody>
      </p:sp>
      <p:pic>
        <p:nvPicPr>
          <p:cNvPr id="9" name="Picture 8" descr="CIMSS_logo_web_multicolor_glow_PNG_138x100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6492830"/>
            <a:ext cx="457200" cy="331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2400" y="6477000"/>
            <a:ext cx="378550" cy="381000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 userDrawn="1"/>
        </p:nvSpPr>
        <p:spPr bwMode="auto">
          <a:xfrm>
            <a:off x="533400" y="6528816"/>
            <a:ext cx="1447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National</a:t>
            </a:r>
            <a:r>
              <a:rPr lang="en-US" sz="700" baseline="0" dirty="0" smtClean="0">
                <a:solidFill>
                  <a:srgbClr val="F2C31A"/>
                </a:solidFill>
                <a:latin typeface="Corbel" pitchFamily="34" charset="0"/>
              </a:rPr>
              <a:t> Oceanic</a:t>
            </a: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 &amp;</a:t>
            </a:r>
            <a:r>
              <a:rPr lang="en-US" sz="700" baseline="0" dirty="0" smtClean="0">
                <a:solidFill>
                  <a:srgbClr val="F2C31A"/>
                </a:solidFill>
                <a:latin typeface="Corbel" pitchFamily="34" charset="0"/>
              </a:rPr>
              <a:t> Atmospheric</a:t>
            </a:r>
            <a:endParaRPr lang="en-US" sz="700" dirty="0" smtClean="0">
              <a:solidFill>
                <a:srgbClr val="F2C31A"/>
              </a:solidFill>
              <a:latin typeface="Corbel" pitchFamily="34" charset="0"/>
            </a:endParaRPr>
          </a:p>
          <a:p>
            <a:pPr eaLnBrk="1" hangingPunct="1"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Administrat</a:t>
            </a:r>
            <a:r>
              <a:rPr lang="en-US" sz="700" baseline="0" dirty="0" smtClean="0">
                <a:solidFill>
                  <a:srgbClr val="F2C31A"/>
                </a:solidFill>
                <a:latin typeface="Corbel" pitchFamily="34" charset="0"/>
              </a:rPr>
              <a:t>ion</a:t>
            </a:r>
            <a:endParaRPr lang="en-US" sz="700" dirty="0" smtClean="0">
              <a:solidFill>
                <a:srgbClr val="F2C31A"/>
              </a:solidFill>
              <a:latin typeface="Corbe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800600" y="6528816"/>
            <a:ext cx="762000" cy="290556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5562600" y="6528816"/>
            <a:ext cx="2667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Research in the Atmosphere</a:t>
            </a:r>
          </a:p>
          <a:p>
            <a:pPr eaLnBrk="1" hangingPunct="1"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Colorado State University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49" r:id="rId2"/>
    <p:sldLayoutId id="2147483754" r:id="rId3"/>
    <p:sldLayoutId id="2147483751" r:id="rId4"/>
    <p:sldLayoutId id="2147483755" r:id="rId5"/>
    <p:sldLayoutId id="2147483756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Arial" pitchFamily="4" charset="0"/>
          <a:ea typeface="MS PGothic" pitchFamily="3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chemeClr val="accent3">
            <a:lumMod val="75000"/>
          </a:schemeClr>
        </a:buClr>
        <a:buSzPct val="95000"/>
        <a:buFont typeface="Wingdings" pitchFamily="2" charset="2"/>
        <a:buChar char=""/>
        <a:defRPr sz="3000" kern="1200"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MS PGothic" pitchFamily="3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90000"/>
        <a:buFont typeface="Wingdings" pitchFamily="2" charset="2"/>
        <a:buChar char=""/>
        <a:defRPr sz="26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Font typeface="Wingdings 2" pitchFamily="18" charset="2"/>
        <a:buChar char=""/>
        <a:defRPr sz="24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80000"/>
        <a:buFont typeface="Arial" pitchFamily="34" charset="0"/>
        <a:buChar char="•"/>
        <a:defRPr sz="22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75000"/>
          </a:schemeClr>
        </a:buClr>
        <a:buSzPct val="80000"/>
        <a:buFont typeface="Wingdings 2" pitchFamily="18" charset="2"/>
        <a:buChar char=""/>
        <a:defRPr sz="2000" kern="1200">
          <a:solidFill>
            <a:srgbClr val="FFF5DE"/>
          </a:solidFill>
          <a:latin typeface="+mn-lt"/>
          <a:ea typeface="MS PGothic" pitchFamily="3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2021C82-4BC8-C949-8A60-47B9C9A94D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2/21/15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DB9DBB8-3017-264B-9461-9CE4E86F4F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81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28600" y="2590800"/>
            <a:ext cx="8686800" cy="1676400"/>
          </a:xfrm>
        </p:spPr>
        <p:txBody>
          <a:bodyPr/>
          <a:lstStyle/>
          <a:p>
            <a:r>
              <a:rPr lang="en-US" dirty="0" smtClean="0"/>
              <a:t>Near Real Time Integration of Satellite and Radar Data for Probabilistic </a:t>
            </a:r>
            <a:r>
              <a:rPr lang="en-US" dirty="0" err="1" smtClean="0"/>
              <a:t>Nearcasting</a:t>
            </a:r>
            <a:r>
              <a:rPr lang="en-US" dirty="0" smtClean="0"/>
              <a:t> of Severe Weather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219200" y="4495800"/>
            <a:ext cx="6781800" cy="1323439"/>
          </a:xfrm>
        </p:spPr>
        <p:txBody>
          <a:bodyPr/>
          <a:lstStyle/>
          <a:p>
            <a:r>
              <a:rPr lang="en-US" sz="2800" dirty="0" smtClean="0"/>
              <a:t>Mike Pavolonis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, John Cintineo</a:t>
            </a:r>
            <a:r>
              <a:rPr lang="en-US" sz="2800" baseline="30000" dirty="0"/>
              <a:t>2</a:t>
            </a:r>
            <a:r>
              <a:rPr lang="en-US" sz="2800" dirty="0" smtClean="0"/>
              <a:t>, </a:t>
            </a:r>
            <a:r>
              <a:rPr lang="en-US" sz="2800" dirty="0"/>
              <a:t>Justin </a:t>
            </a:r>
            <a:r>
              <a:rPr lang="en-US" sz="2800" dirty="0" smtClean="0"/>
              <a:t>Sieglaff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, Dan Lindsey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, and Eric Loken</a:t>
            </a:r>
            <a:r>
              <a:rPr lang="en-US" sz="2800" baseline="30000" dirty="0" smtClean="0"/>
              <a:t>2</a:t>
            </a:r>
            <a:endParaRPr lang="en-US" sz="2800" dirty="0"/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6553200"/>
            <a:ext cx="457200" cy="228600"/>
          </a:xfrm>
        </p:spPr>
        <p:txBody>
          <a:bodyPr/>
          <a:lstStyle/>
          <a:p>
            <a:fld id="{92260C17-B17B-44C7-8493-C8ACBB94F63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54102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aseline="30000" dirty="0">
              <a:solidFill>
                <a:srgbClr val="FFFFFF"/>
              </a:solidFill>
            </a:endParaRPr>
          </a:p>
          <a:p>
            <a:pPr algn="ctr"/>
            <a:r>
              <a:rPr lang="en-US" baseline="30000" dirty="0" smtClean="0">
                <a:solidFill>
                  <a:srgbClr val="F2C31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</a:t>
            </a:r>
            <a:r>
              <a:rPr lang="en-US" dirty="0" smtClean="0">
                <a:solidFill>
                  <a:srgbClr val="F2C31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NOAA</a:t>
            </a:r>
            <a:r>
              <a:rPr lang="en-US" dirty="0">
                <a:solidFill>
                  <a:srgbClr val="F2C31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</a:t>
            </a:r>
            <a:r>
              <a:rPr lang="en-US" dirty="0" smtClean="0">
                <a:solidFill>
                  <a:srgbClr val="F2C31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NESDIS; </a:t>
            </a:r>
            <a:r>
              <a:rPr lang="en-US" baseline="30000" dirty="0">
                <a:solidFill>
                  <a:srgbClr val="F2C31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en-US" dirty="0">
                <a:solidFill>
                  <a:srgbClr val="F2C31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University of Wisconsin – CIMSS/</a:t>
            </a:r>
            <a:r>
              <a:rPr lang="en-US" dirty="0" smtClean="0">
                <a:solidFill>
                  <a:srgbClr val="F2C31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SSEC</a:t>
            </a:r>
            <a:endParaRPr lang="en-US" dirty="0">
              <a:solidFill>
                <a:srgbClr val="F2C31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3" name="Picture 2" descr="Supercell_Thunderstor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67100" cy="2367956"/>
          </a:xfrm>
          <a:prstGeom prst="rect">
            <a:avLst/>
          </a:prstGeom>
        </p:spPr>
      </p:pic>
      <p:pic>
        <p:nvPicPr>
          <p:cNvPr id="5" name="Picture 4" descr="800px-F5_tornado_Elie_Manitoba_20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3429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5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839200" cy="990600"/>
          </a:xfrm>
        </p:spPr>
        <p:txBody>
          <a:bodyPr/>
          <a:lstStyle/>
          <a:p>
            <a:r>
              <a:rPr lang="en-US" sz="3200" dirty="0" smtClean="0"/>
              <a:t>Future Data Integration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990850"/>
            <a:ext cx="1905000" cy="1428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95400"/>
            <a:ext cx="1981200" cy="1385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800600"/>
            <a:ext cx="1676400" cy="125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1295400"/>
            <a:ext cx="2032000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1371600"/>
            <a:ext cx="1752600" cy="13597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4813300"/>
            <a:ext cx="1711206" cy="1282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3124200"/>
            <a:ext cx="1981913" cy="1295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3657600"/>
            <a:ext cx="1174436" cy="59309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52400" y="838200"/>
            <a:ext cx="2362200" cy="5562600"/>
          </a:xfrm>
          <a:prstGeom prst="roundRect">
            <a:avLst/>
          </a:prstGeom>
          <a:noFill/>
          <a:ln w="5715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35467" y="855133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28600" y="838200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NWP / near-storm </a:t>
            </a:r>
            <a:r>
              <a:rPr lang="en-US" sz="1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env</a:t>
            </a:r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8200" y="2590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HRRR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8200" y="4343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SPC-OA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0600" y="6019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SREF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2726267" y="838200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rgbClr val="FF0000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352800" y="838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GOES-R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8000" y="2709446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Super-rapid scan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81400" y="4419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GLM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76600" y="60622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OT detection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743200" y="838200"/>
            <a:ext cx="2362200" cy="55626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317067" y="838200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chemeClr val="accent3"/>
          </a:solidFill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943600" y="838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NEXRAD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38800" y="26670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Dual-pol products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15000" y="41910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MRMS products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334000" y="838200"/>
            <a:ext cx="2362200" cy="3733800"/>
          </a:xfrm>
          <a:prstGeom prst="roundRect">
            <a:avLst/>
          </a:prstGeom>
          <a:noFill/>
          <a:ln w="571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486400" y="5029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Create more refined and specific forecasts of severe weather (tornado, hail, wind)</a:t>
            </a:r>
            <a:endParaRPr lang="en-US" b="1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800" y="3170555"/>
            <a:ext cx="1752600" cy="109664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715000" y="6248400"/>
            <a:ext cx="358140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Images are from NOAA, NASA, UW-CIMSS, and OU-CIMMS</a:t>
            </a:r>
            <a:endParaRPr lang="en-US" sz="95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>
          <a:xfrm>
            <a:off x="2667000" y="685800"/>
            <a:ext cx="2514600" cy="5943600"/>
          </a:xfrm>
          <a:prstGeom prst="ellipse">
            <a:avLst/>
          </a:prstGeom>
          <a:noFill/>
          <a:ln w="635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2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839200" cy="990600"/>
          </a:xfrm>
        </p:spPr>
        <p:txBody>
          <a:bodyPr/>
          <a:lstStyle/>
          <a:p>
            <a:r>
              <a:rPr lang="en-US" sz="3200" dirty="0" smtClean="0"/>
              <a:t>Future Data Integration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990850"/>
            <a:ext cx="1905000" cy="1428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95400"/>
            <a:ext cx="1981200" cy="1385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800600"/>
            <a:ext cx="1676400" cy="125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1295400"/>
            <a:ext cx="2032000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1371600"/>
            <a:ext cx="1752600" cy="13597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4813300"/>
            <a:ext cx="1711206" cy="1282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5600" y="3124200"/>
            <a:ext cx="1981913" cy="1295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3657600"/>
            <a:ext cx="1174436" cy="59309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52400" y="838200"/>
            <a:ext cx="2362200" cy="5562600"/>
          </a:xfrm>
          <a:prstGeom prst="roundRect">
            <a:avLst/>
          </a:prstGeom>
          <a:noFill/>
          <a:ln w="5715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35467" y="855133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28600" y="838200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NWP / near-storm </a:t>
            </a:r>
            <a:r>
              <a:rPr lang="en-US" sz="1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env</a:t>
            </a:r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8200" y="2590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HRRR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8200" y="4343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SPC-OA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0600" y="6019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SREF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2726267" y="838200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rgbClr val="FF0000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352800" y="838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GOES-R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8000" y="2709446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Super-rapid scan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81400" y="4419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GLM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76600" y="60622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OT detection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743200" y="838200"/>
            <a:ext cx="2362200" cy="55626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317067" y="838200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chemeClr val="accent3"/>
          </a:solidFill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943600" y="838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NEXRAD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38800" y="26670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Dual-pol products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15000" y="41910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MRMS products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334000" y="838200"/>
            <a:ext cx="2362200" cy="3733800"/>
          </a:xfrm>
          <a:prstGeom prst="roundRect">
            <a:avLst/>
          </a:prstGeom>
          <a:noFill/>
          <a:ln w="571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486400" y="5029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Create more refined and specific forecasts of severe weather (tornado, hail, wind)</a:t>
            </a:r>
            <a:endParaRPr lang="en-US" b="1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8800" y="3170555"/>
            <a:ext cx="1752600" cy="109664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715000" y="6248400"/>
            <a:ext cx="358140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Images are from NOAA, NASA, UW-CIMSS, and OU-CIMMS</a:t>
            </a:r>
            <a:endParaRPr lang="en-US" sz="95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>
          <a:xfrm>
            <a:off x="5334000" y="762000"/>
            <a:ext cx="2514600" cy="3962400"/>
          </a:xfrm>
          <a:prstGeom prst="ellipse">
            <a:avLst/>
          </a:prstGeom>
          <a:noFill/>
          <a:ln w="635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01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839200" cy="990600"/>
          </a:xfrm>
        </p:spPr>
        <p:txBody>
          <a:bodyPr/>
          <a:lstStyle/>
          <a:p>
            <a:r>
              <a:rPr lang="en-US" sz="3200" dirty="0" smtClean="0"/>
              <a:t>Future Data Integration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990850"/>
            <a:ext cx="1905000" cy="1428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95400"/>
            <a:ext cx="1981200" cy="1385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800600"/>
            <a:ext cx="1676400" cy="125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1295400"/>
            <a:ext cx="2032000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1371600"/>
            <a:ext cx="1752600" cy="13597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4813300"/>
            <a:ext cx="1711206" cy="1282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3124200"/>
            <a:ext cx="1981913" cy="1295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3657600"/>
            <a:ext cx="1174436" cy="59309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52400" y="838200"/>
            <a:ext cx="2362200" cy="5562600"/>
          </a:xfrm>
          <a:prstGeom prst="roundRect">
            <a:avLst/>
          </a:prstGeom>
          <a:noFill/>
          <a:ln w="5715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35467" y="855133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28600" y="838200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NWP / near-storm </a:t>
            </a:r>
            <a:r>
              <a:rPr lang="en-US" sz="1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env</a:t>
            </a:r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8200" y="2590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HRRR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8200" y="4343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SPC-OA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0600" y="6019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SREF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2726267" y="838200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rgbClr val="FF0000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352800" y="838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GOES-R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8000" y="2709446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Super-rapid scan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81400" y="4419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GLM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76600" y="60622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OT detection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743200" y="838200"/>
            <a:ext cx="2362200" cy="55626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317067" y="838200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chemeClr val="accent3"/>
          </a:solidFill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943600" y="838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NEXRAD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38800" y="26670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Dual-pol products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15000" y="41910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MRMS products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334000" y="838200"/>
            <a:ext cx="2362200" cy="3733800"/>
          </a:xfrm>
          <a:prstGeom prst="roundRect">
            <a:avLst/>
          </a:prstGeom>
          <a:noFill/>
          <a:ln w="571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486400" y="5029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Create more refined and specific forecasts of severe weather (tornado, hail, wind)</a:t>
            </a:r>
            <a:endParaRPr lang="en-US" b="1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800" y="3170555"/>
            <a:ext cx="1752600" cy="109664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715000" y="6248400"/>
            <a:ext cx="358140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Images are from NOAA, NASA, UW-CIMSS, and OU-CIMMS</a:t>
            </a:r>
            <a:endParaRPr lang="en-US" sz="95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>
          <a:xfrm>
            <a:off x="5257800" y="4648200"/>
            <a:ext cx="3581400" cy="1752600"/>
          </a:xfrm>
          <a:prstGeom prst="ellipse">
            <a:avLst/>
          </a:prstGeom>
          <a:noFill/>
          <a:ln w="635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01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68" y="1371600"/>
            <a:ext cx="7534332" cy="51291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" y="4953000"/>
            <a:ext cx="2705100" cy="92333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2C31A"/>
                </a:solidFill>
              </a:rPr>
              <a:t>Moore, OK tornadic storm; </a:t>
            </a:r>
            <a:r>
              <a:rPr lang="en-US" b="1" dirty="0" smtClean="0">
                <a:solidFill>
                  <a:srgbClr val="FF0000"/>
                </a:solidFill>
              </a:rPr>
              <a:t>8 min </a:t>
            </a:r>
            <a:r>
              <a:rPr lang="en-US" b="1" dirty="0" smtClean="0">
                <a:solidFill>
                  <a:srgbClr val="F2C31A"/>
                </a:solidFill>
              </a:rPr>
              <a:t>lead-time to first SVR warning.</a:t>
            </a:r>
            <a:endParaRPr lang="en-US" b="1" dirty="0">
              <a:solidFill>
                <a:srgbClr val="F2C31A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90800" y="4114800"/>
            <a:ext cx="1905000" cy="121920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6200" y="0"/>
            <a:ext cx="9067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11163" indent="-342900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Pct val="95000"/>
              <a:buFont typeface="Wingdings" pitchFamily="2" charset="2"/>
              <a:buChar char=""/>
              <a:defRPr sz="3000" kern="120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MS PGothic" pitchFamily="34" charset="-128"/>
                <a:cs typeface="ＭＳ Ｐゴシック" pitchFamily="4" charset="-128"/>
              </a:defRPr>
            </a:lvl1pPr>
            <a:lvl2pPr marL="7397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Pct val="90000"/>
              <a:buFont typeface="Wingdings" pitchFamily="2" charset="2"/>
              <a:buChar char=""/>
              <a:defRPr sz="2600" kern="1200">
                <a:solidFill>
                  <a:srgbClr val="FFF5DE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995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Font typeface="Wingdings 2" pitchFamily="18" charset="2"/>
              <a:buChar char=""/>
              <a:defRPr sz="2400" kern="1200">
                <a:solidFill>
                  <a:srgbClr val="FFF5DE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26047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Pct val="80000"/>
              <a:buFont typeface="Arial" pitchFamily="34" charset="0"/>
              <a:buChar char="•"/>
              <a:defRPr sz="2200" kern="1200">
                <a:solidFill>
                  <a:srgbClr val="FFF5DE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481138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Pct val="80000"/>
              <a:buFont typeface="Wingdings 2" pitchFamily="18" charset="2"/>
              <a:buChar char=""/>
              <a:defRPr sz="2000" kern="1200">
                <a:solidFill>
                  <a:srgbClr val="FFF5DE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263" indent="0">
              <a:buNone/>
            </a:pPr>
            <a:r>
              <a:rPr lang="en-US" sz="2800" b="1" i="1" dirty="0" err="1" smtClean="0">
                <a:solidFill>
                  <a:srgbClr val="FFFF00"/>
                </a:solidFill>
              </a:rPr>
              <a:t>ProbSevere</a:t>
            </a:r>
            <a:r>
              <a:rPr lang="en-US" sz="2800" b="1" i="1" dirty="0" smtClean="0">
                <a:solidFill>
                  <a:srgbClr val="FFFF00"/>
                </a:solidFill>
              </a:rPr>
              <a:t> coverts GB of input data into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kB</a:t>
            </a:r>
            <a:r>
              <a:rPr lang="en-US" sz="2800" b="1" i="1" dirty="0" smtClean="0">
                <a:solidFill>
                  <a:srgbClr val="FFFF00"/>
                </a:solidFill>
              </a:rPr>
              <a:t> of information that can be used to help extend severe weather warning lead-times</a:t>
            </a:r>
          </a:p>
        </p:txBody>
      </p:sp>
    </p:spTree>
    <p:extLst>
      <p:ext uri="{BB962C8B-B14F-4D97-AF65-F5344CB8AC3E}">
        <p14:creationId xmlns:p14="http://schemas.microsoft.com/office/powerpoint/2010/main" val="201137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8263" indent="0">
              <a:buNone/>
            </a:pPr>
            <a:endParaRPr lang="en-US" sz="2800" b="1" dirty="0" smtClean="0">
              <a:effectLst/>
            </a:endParaRPr>
          </a:p>
          <a:p>
            <a:r>
              <a:rPr lang="en-US" sz="2800" b="1" dirty="0">
                <a:solidFill>
                  <a:schemeClr val="tx1"/>
                </a:solidFill>
                <a:effectLst/>
              </a:rPr>
              <a:t>http://</a:t>
            </a:r>
            <a:r>
              <a:rPr lang="en-US" sz="2800" b="1" dirty="0" err="1">
                <a:solidFill>
                  <a:schemeClr val="tx1"/>
                </a:solidFill>
                <a:effectLst/>
              </a:rPr>
              <a:t>cimss.ssec.wisc.edu</a:t>
            </a:r>
            <a:r>
              <a:rPr lang="en-US" sz="2800" b="1" dirty="0">
                <a:solidFill>
                  <a:schemeClr val="tx1"/>
                </a:solidFill>
                <a:effectLst/>
              </a:rPr>
              <a:t>/</a:t>
            </a:r>
            <a:r>
              <a:rPr lang="en-US" sz="2800" b="1" dirty="0" err="1">
                <a:solidFill>
                  <a:schemeClr val="tx1"/>
                </a:solidFill>
                <a:effectLst/>
              </a:rPr>
              <a:t>severe_conv</a:t>
            </a:r>
            <a:r>
              <a:rPr lang="en-US" sz="2800" b="1" dirty="0">
                <a:solidFill>
                  <a:schemeClr val="tx1"/>
                </a:solidFill>
                <a:effectLst/>
              </a:rPr>
              <a:t>/</a:t>
            </a:r>
            <a:r>
              <a:rPr lang="en-US" sz="2800" b="1" dirty="0" err="1">
                <a:solidFill>
                  <a:schemeClr val="tx1"/>
                </a:solidFill>
                <a:effectLst/>
              </a:rPr>
              <a:t>probsev.html</a:t>
            </a:r>
            <a:endParaRPr lang="en-US" sz="2800" b="1" dirty="0" smtClean="0">
              <a:solidFill>
                <a:schemeClr val="tx1"/>
              </a:solidFill>
              <a:effectLst/>
            </a:endParaRPr>
          </a:p>
          <a:p>
            <a:endParaRPr lang="en-US" sz="2800" b="1" dirty="0" smtClean="0">
              <a:solidFill>
                <a:schemeClr val="tx1"/>
              </a:solidFill>
              <a:effectLst/>
            </a:endParaRPr>
          </a:p>
          <a:p>
            <a:r>
              <a:rPr lang="en-US" sz="2800" b="1" dirty="0" err="1" smtClean="0">
                <a:effectLst/>
              </a:rPr>
              <a:t>Cintineo</a:t>
            </a:r>
            <a:r>
              <a:rPr lang="en-US" sz="2800" b="1" dirty="0">
                <a:effectLst/>
              </a:rPr>
              <a:t>, J., M. Pavolonis, J. </a:t>
            </a:r>
            <a:r>
              <a:rPr lang="en-US" sz="2800" b="1" dirty="0" err="1">
                <a:effectLst/>
              </a:rPr>
              <a:t>Sieglaff</a:t>
            </a:r>
            <a:r>
              <a:rPr lang="en-US" sz="2800" b="1" dirty="0">
                <a:effectLst/>
              </a:rPr>
              <a:t>, and D. Lindsey, 2014: An Empirical Model for Assessing the Severe Weather Potential of Developing Convection. </a:t>
            </a:r>
            <a:r>
              <a:rPr lang="en-US" sz="2800" b="1" i="1" dirty="0" err="1">
                <a:effectLst/>
              </a:rPr>
              <a:t>Wea</a:t>
            </a:r>
            <a:r>
              <a:rPr lang="en-US" sz="2800" b="1" i="1" dirty="0">
                <a:effectLst/>
              </a:rPr>
              <a:t>. Forecasting</a:t>
            </a:r>
            <a:r>
              <a:rPr lang="en-US" sz="2800" b="1" dirty="0">
                <a:effectLst/>
              </a:rPr>
              <a:t>. doi:10.1175/WAF-D-13-00113.1, in press</a:t>
            </a:r>
            <a:r>
              <a:rPr lang="en-US" sz="2800" b="1" dirty="0" smtClean="0">
                <a:effectLst/>
              </a:rPr>
              <a:t>.</a:t>
            </a:r>
          </a:p>
          <a:p>
            <a:endParaRPr lang="en-US" sz="2800" dirty="0" smtClean="0">
              <a:effectLst/>
            </a:endParaRPr>
          </a:p>
          <a:p>
            <a:r>
              <a:rPr lang="en-US" sz="2800" b="1" dirty="0" err="1"/>
              <a:t>Cintineo</a:t>
            </a:r>
            <a:r>
              <a:rPr lang="en-US" sz="2800" b="1" dirty="0"/>
              <a:t>, John L., Michael J. Pavolonis, Justin M. </a:t>
            </a:r>
            <a:r>
              <a:rPr lang="en-US" sz="2800" b="1" dirty="0" err="1"/>
              <a:t>Sieglaff</a:t>
            </a:r>
            <a:r>
              <a:rPr lang="en-US" sz="2800" b="1" dirty="0"/>
              <a:t>, Andrew K. </a:t>
            </a:r>
            <a:r>
              <a:rPr lang="en-US" sz="2800" b="1" dirty="0" err="1"/>
              <a:t>Heidinger</a:t>
            </a:r>
            <a:r>
              <a:rPr lang="en-US" sz="2800" b="1" dirty="0"/>
              <a:t>, 2013: Evolution of Severe and </a:t>
            </a:r>
            <a:r>
              <a:rPr lang="en-US" sz="2800" b="1" dirty="0" err="1"/>
              <a:t>Nonsevere</a:t>
            </a:r>
            <a:r>
              <a:rPr lang="en-US" sz="2800" b="1" dirty="0"/>
              <a:t> Convection Inferred from GOES-Derived Cloud Properties. </a:t>
            </a:r>
            <a:r>
              <a:rPr lang="en-US" sz="2800" b="1" i="1" dirty="0"/>
              <a:t>J. Appl. Meteor. </a:t>
            </a:r>
            <a:r>
              <a:rPr lang="en-US" sz="2800" b="1" i="1" dirty="0" err="1"/>
              <a:t>Climatol</a:t>
            </a:r>
            <a:r>
              <a:rPr lang="en-US" sz="2800" b="1" i="1" dirty="0"/>
              <a:t>.</a:t>
            </a:r>
            <a:r>
              <a:rPr lang="en-US" sz="2800" b="1" dirty="0"/>
              <a:t>, 52, 2009–2023.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5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Back-up Slides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553200"/>
            <a:ext cx="457200" cy="228600"/>
          </a:xfrm>
        </p:spPr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68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SAT-2.VisIRImager.2015-01-25_02-32-00.RGB1112or13um_3911um_11um.Kamchatka_1_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8353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93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MAWARI-8.AHI.2015-01-25.02-30-00.RGB1112or13um_3911um_11um.Kamchatka_1_k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8353228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0340000">
            <a:off x="3813136" y="2678217"/>
            <a:ext cx="1306285" cy="361230"/>
          </a:xfrm>
          <a:prstGeom prst="ellipse">
            <a:avLst/>
          </a:prstGeom>
          <a:noFill/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8095" y="1741714"/>
            <a:ext cx="3001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prstClr val="white"/>
                </a:solidFill>
                <a:latin typeface="Calibri"/>
              </a:rPr>
              <a:t>Klyuchevskoy</a:t>
            </a:r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 ash plume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065" y="587828"/>
            <a:ext cx="7854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The ash plume is clearly discernable in the Himawari-8 AHI imagery constructed using similar spectral channels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6408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SAT-2.VisIRImager.2015-01-25_02-32-00.RGB1112or13um_3911um_11um.Kamchatka_1_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0"/>
            <a:ext cx="8353228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0340000">
            <a:off x="3813136" y="2678217"/>
            <a:ext cx="1306285" cy="361230"/>
          </a:xfrm>
          <a:prstGeom prst="ellipse">
            <a:avLst/>
          </a:prstGeom>
          <a:noFill/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8095" y="1741714"/>
            <a:ext cx="3001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prstClr val="white"/>
                </a:solidFill>
                <a:latin typeface="Calibri"/>
              </a:rPr>
              <a:t>Klyuchevskoy</a:t>
            </a:r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 ash plume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065" y="587828"/>
            <a:ext cx="7854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The ash plume is not discernable in MTSAT false color imagery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3433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381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Customized Display for AWIPS II</a:t>
            </a:r>
            <a:endParaRPr lang="en-US" sz="3600" b="1" dirty="0"/>
          </a:p>
        </p:txBody>
      </p:sp>
      <p:pic>
        <p:nvPicPr>
          <p:cNvPr id="5" name="Picture 4" descr="20140506_V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48" y="801585"/>
            <a:ext cx="7478602" cy="565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64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00F4E-004E-4CE8-AABD-59BBC7FD61A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186793" y="914400"/>
            <a:ext cx="3061607" cy="2667000"/>
            <a:chOff x="2958193" y="838200"/>
            <a:chExt cx="3061607" cy="2667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8193" y="1219200"/>
              <a:ext cx="3061607" cy="2286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962400" y="8382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Satellite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85691" y="990600"/>
            <a:ext cx="2758309" cy="2362200"/>
            <a:chOff x="6233291" y="838200"/>
            <a:chExt cx="2758309" cy="2362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3291" y="1219200"/>
              <a:ext cx="2758309" cy="19812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162800" y="8382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Radar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00" y="762000"/>
            <a:ext cx="3162300" cy="2743199"/>
            <a:chOff x="2819400" y="3581400"/>
            <a:chExt cx="3162300" cy="274319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8900" y="3962400"/>
              <a:ext cx="2786100" cy="236219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819400" y="3581400"/>
              <a:ext cx="3162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High-res Numerical Models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0" kern="120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r>
              <a:rPr lang="en-US" sz="3200" dirty="0" smtClean="0"/>
              <a:t>Problem: Converting “Big Data” to Information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429000"/>
            <a:ext cx="350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1). Storm Environmen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en-US" sz="14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(Energetics of atmosphere)</a:t>
            </a:r>
            <a:endParaRPr lang="en-US" sz="14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29400" y="33528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3). Radar Intensity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8000" y="35052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2). Development of clouds in time captured by GOES</a:t>
            </a:r>
          </a:p>
        </p:txBody>
      </p:sp>
      <p:sp>
        <p:nvSpPr>
          <p:cNvPr id="27" name="Left Brace 26"/>
          <p:cNvSpPr/>
          <p:nvPr/>
        </p:nvSpPr>
        <p:spPr>
          <a:xfrm rot="16200000">
            <a:off x="4191000" y="152400"/>
            <a:ext cx="609600" cy="8382000"/>
          </a:xfrm>
          <a:prstGeom prst="leftBrac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33400" y="48006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Probability a developing thunderstorm will produce severe weather in the future (up to 60 minutes)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90043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800600" y="488698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NWP + radar only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488698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NWP + satellite + radar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447800"/>
            <a:ext cx="4633512" cy="3429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700" y="0"/>
            <a:ext cx="250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18 June 2013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790" y="381000"/>
            <a:ext cx="4293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VIS valid at 19: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 UTC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REF valid at 19:54 UTC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0800" y="52578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SPC outlook: ≤ 5% Hail, Wind, and Tor. in southeast IA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 watches or MDs issued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9050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P(SVR) = 6%</a:t>
            </a:r>
            <a:endParaRPr lang="en-US" sz="2400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905000" y="2286000"/>
            <a:ext cx="304800" cy="3048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377326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MUCAPE ~ 1250 J kg</a:t>
            </a:r>
            <a:r>
              <a:rPr lang="en-US" b="1" baseline="30000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-1</a:t>
            </a:r>
            <a:endParaRPr lang="en-US" b="1" dirty="0" smtClean="0">
              <a:solidFill>
                <a:srgbClr val="1CFFF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Eff. shear ~ 25 </a:t>
            </a:r>
            <a:r>
              <a:rPr lang="en-US" b="1" dirty="0" err="1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kts</a:t>
            </a:r>
            <a:endParaRPr lang="en-US" b="1" dirty="0">
              <a:solidFill>
                <a:srgbClr val="1CFFF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88" y="1447800"/>
            <a:ext cx="4633511" cy="3429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625" y="3429000"/>
            <a:ext cx="3254375" cy="1905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58000" y="19050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P(SVR) = 3%</a:t>
            </a:r>
            <a:endParaRPr lang="en-US" sz="2400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553200" y="2286000"/>
            <a:ext cx="304800" cy="3048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60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800600" y="488698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NWP + radar only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488698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NWP + satellite + radar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447800"/>
            <a:ext cx="4633511" cy="3429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700" y="0"/>
            <a:ext cx="250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18 June 2013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790" y="381000"/>
            <a:ext cx="4293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VIS valid at 19: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 UTC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REF valid at 19:59 UTC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88" y="1447800"/>
            <a:ext cx="4633511" cy="34289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81800" y="19812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P(SVR) = 3%</a:t>
            </a:r>
            <a:endParaRPr lang="en-US" sz="2400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477000" y="2362200"/>
            <a:ext cx="304800" cy="3048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09800" y="19050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P(SVR) = 18%</a:t>
            </a:r>
            <a:endParaRPr lang="en-US" sz="2400" b="1" dirty="0">
              <a:solidFill>
                <a:srgbClr val="1CFFF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828800" y="2286000"/>
            <a:ext cx="457200" cy="381000"/>
          </a:xfrm>
          <a:prstGeom prst="straightConnector1">
            <a:avLst/>
          </a:prstGeom>
          <a:ln w="38100" cmpd="sng">
            <a:solidFill>
              <a:srgbClr val="1CFFFA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9600" y="537346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Strong satellite growth rates by 19:40 UTC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959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800600" y="488698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NWP + radar only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488698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NWP + satellite + radar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447800"/>
            <a:ext cx="4633511" cy="34289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700" y="0"/>
            <a:ext cx="250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18 June 2013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790" y="381000"/>
            <a:ext cx="4293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VIS valid at 20:02 UTC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REF valid at 20: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 UTC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88" y="1447800"/>
            <a:ext cx="4633510" cy="34289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05600" y="20574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P(SVR) =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%</a:t>
            </a:r>
            <a:endParaRPr lang="en-US" sz="2400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400800" y="2438400"/>
            <a:ext cx="304800" cy="30480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86000" y="19812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2FF0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P(SVR) = 35%</a:t>
            </a:r>
            <a:endParaRPr lang="en-US" sz="2400" b="1" dirty="0">
              <a:solidFill>
                <a:srgbClr val="12FF0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828800" y="2362200"/>
            <a:ext cx="533400" cy="381000"/>
          </a:xfrm>
          <a:prstGeom prst="straightConnector1">
            <a:avLst/>
          </a:prstGeom>
          <a:ln w="38100" cmpd="sng">
            <a:solidFill>
              <a:srgbClr val="12FF0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387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800600" y="488698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NWP + radar only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488698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NWP + satellite + radar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447800"/>
            <a:ext cx="4633510" cy="34289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700" y="0"/>
            <a:ext cx="250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18 June 2013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790" y="381000"/>
            <a:ext cx="4293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VIS valid at 20:10 UTC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REF valid at 20:14 UTC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88" y="1447800"/>
            <a:ext cx="4633510" cy="34289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81800" y="20574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P(SVR) = 12%</a:t>
            </a:r>
            <a:endParaRPr lang="en-US" sz="2400" b="1" dirty="0">
              <a:solidFill>
                <a:srgbClr val="1CFFF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477000" y="2438400"/>
            <a:ext cx="304800" cy="304800"/>
          </a:xfrm>
          <a:prstGeom prst="straightConnector1">
            <a:avLst/>
          </a:prstGeom>
          <a:ln w="38100" cmpd="sng">
            <a:solidFill>
              <a:srgbClr val="1CFFFA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33600" y="20574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ECA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P(SVR) = 60%</a:t>
            </a:r>
            <a:endParaRPr lang="en-US" sz="2400" b="1" dirty="0">
              <a:solidFill>
                <a:srgbClr val="FECA1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828800" y="2438400"/>
            <a:ext cx="381000" cy="304800"/>
          </a:xfrm>
          <a:prstGeom prst="straightConnector1">
            <a:avLst/>
          </a:prstGeom>
          <a:ln w="38100" cmpd="sng">
            <a:solidFill>
              <a:srgbClr val="FECA1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177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800600" y="488698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NWP + radar only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488698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NWP + satellite + radar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447800"/>
            <a:ext cx="4633510" cy="34289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700" y="0"/>
            <a:ext cx="250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18 June 2013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790" y="381000"/>
            <a:ext cx="4293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VIS valid at 20:45 UTC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REF valid at 20:54 UTC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88" y="1447800"/>
            <a:ext cx="4633509" cy="34289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34200" y="22860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CFFF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P(SVR) = 18%</a:t>
            </a:r>
            <a:endParaRPr lang="en-US" sz="2400" b="1" dirty="0">
              <a:solidFill>
                <a:srgbClr val="1CFFF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629400" y="2667000"/>
            <a:ext cx="304800" cy="304800"/>
          </a:xfrm>
          <a:prstGeom prst="straightConnector1">
            <a:avLst/>
          </a:prstGeom>
          <a:ln w="38100" cmpd="sng">
            <a:solidFill>
              <a:srgbClr val="1CFFFA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86000" y="22860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P(SVR) = 73%</a:t>
            </a:r>
            <a:endParaRPr lang="en-US" sz="2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981200" y="2667000"/>
            <a:ext cx="381000" cy="304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1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800600" y="488698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NWP + radar only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488698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NWP + satellite + radar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447800"/>
            <a:ext cx="4633509" cy="34289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700" y="0"/>
            <a:ext cx="250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18 June 2013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790" y="381000"/>
            <a:ext cx="4293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VIS valid at 20:45 UTC</a:t>
            </a:r>
          </a:p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REF valid at 20:59 UTC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88" y="1447800"/>
            <a:ext cx="4633509" cy="34289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34200" y="24384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2FF0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P(SVR) = 40%</a:t>
            </a:r>
            <a:endParaRPr lang="en-US" sz="2400" b="1" dirty="0">
              <a:solidFill>
                <a:srgbClr val="12FF0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705600" y="2819400"/>
            <a:ext cx="304800" cy="304800"/>
          </a:xfrm>
          <a:prstGeom prst="straightConnector1">
            <a:avLst/>
          </a:prstGeom>
          <a:ln w="38100" cmpd="sng">
            <a:solidFill>
              <a:srgbClr val="12FF0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86000" y="24384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E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P(SVR) = </a:t>
            </a:r>
            <a:r>
              <a:rPr lang="en-US" sz="2400" b="1" dirty="0">
                <a:solidFill>
                  <a:srgbClr val="FF0E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</a:t>
            </a:r>
            <a:r>
              <a:rPr lang="en-US" sz="2400" b="1" dirty="0" smtClean="0">
                <a:solidFill>
                  <a:srgbClr val="FF0E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3%</a:t>
            </a:r>
            <a:endParaRPr lang="en-US" sz="2400" b="1" dirty="0">
              <a:solidFill>
                <a:srgbClr val="FF0EB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981200" y="2819400"/>
            <a:ext cx="381000" cy="304800"/>
          </a:xfrm>
          <a:prstGeom prst="straightConnector1">
            <a:avLst/>
          </a:prstGeom>
          <a:ln w="38100" cmpd="sng">
            <a:solidFill>
              <a:srgbClr val="FF0EB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1" y="3099426"/>
            <a:ext cx="3657600" cy="32251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40100" y="420469"/>
            <a:ext cx="306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BF73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Wind and hail reports at 20:59 UTC (45 min later)</a:t>
            </a:r>
            <a:endParaRPr lang="en-US" b="1" dirty="0">
              <a:solidFill>
                <a:srgbClr val="2BF73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30750" y="3748690"/>
            <a:ext cx="527050" cy="205619"/>
          </a:xfrm>
          <a:prstGeom prst="rect">
            <a:avLst/>
          </a:prstGeom>
          <a:noFill/>
          <a:ln w="412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4800600" y="1066800"/>
            <a:ext cx="152400" cy="2667000"/>
          </a:xfrm>
          <a:prstGeom prst="straightConnector1">
            <a:avLst/>
          </a:prstGeom>
          <a:ln w="38100" cmpd="sng">
            <a:solidFill>
              <a:srgbClr val="2BF73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529" y="3276600"/>
            <a:ext cx="2754824" cy="2286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081210" y="3276600"/>
            <a:ext cx="405190" cy="10280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81400" y="457200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BF73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First SVR warning at 21:03 UTC (50 min later)</a:t>
            </a:r>
            <a:endParaRPr lang="en-US" b="1" dirty="0">
              <a:solidFill>
                <a:srgbClr val="2BF73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8" name="Straight Arrow Connector 27"/>
          <p:cNvCxnSpPr>
            <a:endCxn id="27" idx="2"/>
          </p:cNvCxnSpPr>
          <p:nvPr/>
        </p:nvCxnSpPr>
        <p:spPr>
          <a:xfrm flipH="1" flipV="1">
            <a:off x="5003800" y="1103531"/>
            <a:ext cx="330200" cy="2173070"/>
          </a:xfrm>
          <a:prstGeom prst="straightConnector1">
            <a:avLst/>
          </a:prstGeom>
          <a:ln w="38100" cmpd="sng">
            <a:solidFill>
              <a:srgbClr val="2BF73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127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3" grpId="0" animBg="1"/>
      <p:bldP spid="23" grpId="1" animBg="1"/>
      <p:bldP spid="26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 descr="2012226_2032_V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7162800" cy="596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24824"/>
            <a:ext cx="8305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Automated integration of information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819400" y="1828800"/>
            <a:ext cx="6324600" cy="2209800"/>
            <a:chOff x="2819400" y="1828800"/>
            <a:chExt cx="6324600" cy="2209800"/>
          </a:xfrm>
        </p:grpSpPr>
        <p:sp>
          <p:nvSpPr>
            <p:cNvPr id="3" name="TextBox 2"/>
            <p:cNvSpPr txBox="1"/>
            <p:nvPr/>
          </p:nvSpPr>
          <p:spPr>
            <a:xfrm>
              <a:off x="4419600" y="2438400"/>
              <a:ext cx="4724400" cy="923330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 meteorologist sees developing storms and cloud clusters—not satellite pixels or radiances.</a:t>
              </a:r>
            </a:p>
          </p:txBody>
        </p:sp>
        <p:cxnSp>
          <p:nvCxnSpPr>
            <p:cNvPr id="10" name="Straight Arrow Connector 9"/>
            <p:cNvCxnSpPr>
              <a:stCxn id="3" idx="1"/>
            </p:cNvCxnSpPr>
            <p:nvPr/>
          </p:nvCxnSpPr>
          <p:spPr>
            <a:xfrm flipH="1">
              <a:off x="2819400" y="2900065"/>
              <a:ext cx="1600200" cy="113853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4038600" y="2362200"/>
              <a:ext cx="381000" cy="5334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" idx="1"/>
            </p:cNvCxnSpPr>
            <p:nvPr/>
          </p:nvCxnSpPr>
          <p:spPr>
            <a:xfrm flipH="1" flipV="1">
              <a:off x="4038600" y="1828800"/>
              <a:ext cx="381000" cy="107126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200954" y="1627632"/>
            <a:ext cx="2127181" cy="2834392"/>
            <a:chOff x="2200954" y="1627632"/>
            <a:chExt cx="2127181" cy="2834392"/>
          </a:xfrm>
        </p:grpSpPr>
        <p:sp>
          <p:nvSpPr>
            <p:cNvPr id="21" name="Freeform 20"/>
            <p:cNvSpPr/>
            <p:nvPr/>
          </p:nvSpPr>
          <p:spPr>
            <a:xfrm>
              <a:off x="2200954" y="4046009"/>
              <a:ext cx="638241" cy="416015"/>
            </a:xfrm>
            <a:custGeom>
              <a:avLst/>
              <a:gdLst>
                <a:gd name="connsiteX0" fmla="*/ 415246 w 638241"/>
                <a:gd name="connsiteY0" fmla="*/ 1058 h 416015"/>
                <a:gd name="connsiteX1" fmla="*/ 127379 w 638241"/>
                <a:gd name="connsiteY1" fmla="*/ 85724 h 416015"/>
                <a:gd name="connsiteX2" fmla="*/ 379 w 638241"/>
                <a:gd name="connsiteY2" fmla="*/ 305858 h 416015"/>
                <a:gd name="connsiteX3" fmla="*/ 101979 w 638241"/>
                <a:gd name="connsiteY3" fmla="*/ 415924 h 416015"/>
                <a:gd name="connsiteX4" fmla="*/ 449113 w 638241"/>
                <a:gd name="connsiteY4" fmla="*/ 322791 h 416015"/>
                <a:gd name="connsiteX5" fmla="*/ 609979 w 638241"/>
                <a:gd name="connsiteY5" fmla="*/ 221191 h 416015"/>
                <a:gd name="connsiteX6" fmla="*/ 618446 w 638241"/>
                <a:gd name="connsiteY6" fmla="*/ 51858 h 416015"/>
                <a:gd name="connsiteX7" fmla="*/ 415246 w 638241"/>
                <a:gd name="connsiteY7" fmla="*/ 1058 h 41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241" h="416015">
                  <a:moveTo>
                    <a:pt x="415246" y="1058"/>
                  </a:moveTo>
                  <a:cubicBezTo>
                    <a:pt x="333401" y="6702"/>
                    <a:pt x="196523" y="34924"/>
                    <a:pt x="127379" y="85724"/>
                  </a:cubicBezTo>
                  <a:cubicBezTo>
                    <a:pt x="58235" y="136524"/>
                    <a:pt x="4612" y="250825"/>
                    <a:pt x="379" y="305858"/>
                  </a:cubicBezTo>
                  <a:cubicBezTo>
                    <a:pt x="-3854" y="360891"/>
                    <a:pt x="27190" y="413102"/>
                    <a:pt x="101979" y="415924"/>
                  </a:cubicBezTo>
                  <a:cubicBezTo>
                    <a:pt x="176768" y="418746"/>
                    <a:pt x="364446" y="355247"/>
                    <a:pt x="449113" y="322791"/>
                  </a:cubicBezTo>
                  <a:cubicBezTo>
                    <a:pt x="533780" y="290336"/>
                    <a:pt x="581757" y="266347"/>
                    <a:pt x="609979" y="221191"/>
                  </a:cubicBezTo>
                  <a:cubicBezTo>
                    <a:pt x="638201" y="176036"/>
                    <a:pt x="652313" y="91369"/>
                    <a:pt x="618446" y="51858"/>
                  </a:cubicBezTo>
                  <a:cubicBezTo>
                    <a:pt x="584579" y="12347"/>
                    <a:pt x="497091" y="-4586"/>
                    <a:pt x="415246" y="1058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630168" y="1627632"/>
              <a:ext cx="697967" cy="313682"/>
            </a:xfrm>
            <a:custGeom>
              <a:avLst/>
              <a:gdLst>
                <a:gd name="connsiteX0" fmla="*/ 248324 w 697967"/>
                <a:gd name="connsiteY0" fmla="*/ 227 h 313682"/>
                <a:gd name="connsiteX1" fmla="*/ 45124 w 697967"/>
                <a:gd name="connsiteY1" fmla="*/ 59494 h 313682"/>
                <a:gd name="connsiteX2" fmla="*/ 2790 w 697967"/>
                <a:gd name="connsiteY2" fmla="*/ 161094 h 313682"/>
                <a:gd name="connsiteX3" fmla="*/ 95924 w 697967"/>
                <a:gd name="connsiteY3" fmla="*/ 220361 h 313682"/>
                <a:gd name="connsiteX4" fmla="*/ 248324 w 697967"/>
                <a:gd name="connsiteY4" fmla="*/ 220361 h 313682"/>
                <a:gd name="connsiteX5" fmla="*/ 332990 w 697967"/>
                <a:gd name="connsiteY5" fmla="*/ 220361 h 313682"/>
                <a:gd name="connsiteX6" fmla="*/ 443057 w 697967"/>
                <a:gd name="connsiteY6" fmla="*/ 271161 h 313682"/>
                <a:gd name="connsiteX7" fmla="*/ 595457 w 697967"/>
                <a:gd name="connsiteY7" fmla="*/ 313494 h 313682"/>
                <a:gd name="connsiteX8" fmla="*/ 697057 w 697967"/>
                <a:gd name="connsiteY8" fmla="*/ 254227 h 313682"/>
                <a:gd name="connsiteX9" fmla="*/ 637790 w 697967"/>
                <a:gd name="connsiteY9" fmla="*/ 118761 h 313682"/>
                <a:gd name="connsiteX10" fmla="*/ 510790 w 697967"/>
                <a:gd name="connsiteY10" fmla="*/ 42561 h 313682"/>
                <a:gd name="connsiteX11" fmla="*/ 248324 w 697967"/>
                <a:gd name="connsiteY11" fmla="*/ 227 h 313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7967" h="313682">
                  <a:moveTo>
                    <a:pt x="248324" y="227"/>
                  </a:moveTo>
                  <a:cubicBezTo>
                    <a:pt x="170713" y="3049"/>
                    <a:pt x="86046" y="32683"/>
                    <a:pt x="45124" y="59494"/>
                  </a:cubicBezTo>
                  <a:cubicBezTo>
                    <a:pt x="4202" y="86305"/>
                    <a:pt x="-5677" y="134283"/>
                    <a:pt x="2790" y="161094"/>
                  </a:cubicBezTo>
                  <a:cubicBezTo>
                    <a:pt x="11257" y="187905"/>
                    <a:pt x="55002" y="210483"/>
                    <a:pt x="95924" y="220361"/>
                  </a:cubicBezTo>
                  <a:cubicBezTo>
                    <a:pt x="136846" y="230239"/>
                    <a:pt x="248324" y="220361"/>
                    <a:pt x="248324" y="220361"/>
                  </a:cubicBezTo>
                  <a:cubicBezTo>
                    <a:pt x="287835" y="220361"/>
                    <a:pt x="300535" y="211894"/>
                    <a:pt x="332990" y="220361"/>
                  </a:cubicBezTo>
                  <a:cubicBezTo>
                    <a:pt x="365446" y="228828"/>
                    <a:pt x="399313" y="255639"/>
                    <a:pt x="443057" y="271161"/>
                  </a:cubicBezTo>
                  <a:cubicBezTo>
                    <a:pt x="486801" y="286683"/>
                    <a:pt x="553124" y="316316"/>
                    <a:pt x="595457" y="313494"/>
                  </a:cubicBezTo>
                  <a:cubicBezTo>
                    <a:pt x="637790" y="310672"/>
                    <a:pt x="690002" y="286682"/>
                    <a:pt x="697057" y="254227"/>
                  </a:cubicBezTo>
                  <a:cubicBezTo>
                    <a:pt x="704112" y="221772"/>
                    <a:pt x="668835" y="154039"/>
                    <a:pt x="637790" y="118761"/>
                  </a:cubicBezTo>
                  <a:cubicBezTo>
                    <a:pt x="606746" y="83483"/>
                    <a:pt x="572879" y="63728"/>
                    <a:pt x="510790" y="42561"/>
                  </a:cubicBezTo>
                  <a:cubicBezTo>
                    <a:pt x="448701" y="21394"/>
                    <a:pt x="325935" y="-2595"/>
                    <a:pt x="248324" y="227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652503" y="2052029"/>
              <a:ext cx="549597" cy="312686"/>
            </a:xfrm>
            <a:custGeom>
              <a:avLst/>
              <a:gdLst>
                <a:gd name="connsiteX0" fmla="*/ 276030 w 549597"/>
                <a:gd name="connsiteY0" fmla="*/ 13838 h 312686"/>
                <a:gd name="connsiteX1" fmla="*/ 13564 w 549597"/>
                <a:gd name="connsiteY1" fmla="*/ 13838 h 312686"/>
                <a:gd name="connsiteX2" fmla="*/ 47430 w 549597"/>
                <a:gd name="connsiteY2" fmla="*/ 106971 h 312686"/>
                <a:gd name="connsiteX3" fmla="*/ 132097 w 549597"/>
                <a:gd name="connsiteY3" fmla="*/ 217038 h 312686"/>
                <a:gd name="connsiteX4" fmla="*/ 360697 w 549597"/>
                <a:gd name="connsiteY4" fmla="*/ 293238 h 312686"/>
                <a:gd name="connsiteX5" fmla="*/ 538497 w 549597"/>
                <a:gd name="connsiteY5" fmla="*/ 310171 h 312686"/>
                <a:gd name="connsiteX6" fmla="*/ 521564 w 549597"/>
                <a:gd name="connsiteY6" fmla="*/ 250904 h 312686"/>
                <a:gd name="connsiteX7" fmla="*/ 445364 w 549597"/>
                <a:gd name="connsiteY7" fmla="*/ 140838 h 312686"/>
                <a:gd name="connsiteX8" fmla="*/ 276030 w 549597"/>
                <a:gd name="connsiteY8" fmla="*/ 13838 h 31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9597" h="312686">
                  <a:moveTo>
                    <a:pt x="276030" y="13838"/>
                  </a:moveTo>
                  <a:cubicBezTo>
                    <a:pt x="204063" y="-7329"/>
                    <a:pt x="51664" y="-1684"/>
                    <a:pt x="13564" y="13838"/>
                  </a:cubicBezTo>
                  <a:cubicBezTo>
                    <a:pt x="-24536" y="29360"/>
                    <a:pt x="27675" y="73104"/>
                    <a:pt x="47430" y="106971"/>
                  </a:cubicBezTo>
                  <a:cubicBezTo>
                    <a:pt x="67185" y="140838"/>
                    <a:pt x="79886" y="185994"/>
                    <a:pt x="132097" y="217038"/>
                  </a:cubicBezTo>
                  <a:cubicBezTo>
                    <a:pt x="184308" y="248083"/>
                    <a:pt x="292964" y="277716"/>
                    <a:pt x="360697" y="293238"/>
                  </a:cubicBezTo>
                  <a:cubicBezTo>
                    <a:pt x="428430" y="308760"/>
                    <a:pt x="511686" y="317227"/>
                    <a:pt x="538497" y="310171"/>
                  </a:cubicBezTo>
                  <a:cubicBezTo>
                    <a:pt x="565308" y="303115"/>
                    <a:pt x="537086" y="279126"/>
                    <a:pt x="521564" y="250904"/>
                  </a:cubicBezTo>
                  <a:cubicBezTo>
                    <a:pt x="506042" y="222682"/>
                    <a:pt x="482053" y="178938"/>
                    <a:pt x="445364" y="140838"/>
                  </a:cubicBezTo>
                  <a:cubicBezTo>
                    <a:pt x="408675" y="102738"/>
                    <a:pt x="347997" y="35005"/>
                    <a:pt x="276030" y="13838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46" descr="radar_ok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 t="16088" r="17183" b="6000"/>
          <a:stretch/>
        </p:blipFill>
        <p:spPr>
          <a:xfrm>
            <a:off x="0" y="1371600"/>
            <a:ext cx="7387839" cy="43434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419600" y="3276600"/>
            <a:ext cx="4724400" cy="147732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same concepts apply to radar data.</a:t>
            </a:r>
          </a:p>
          <a:p>
            <a:endParaRPr lang="en-US" dirty="0"/>
          </a:p>
          <a:p>
            <a:r>
              <a:rPr lang="en-US" dirty="0" smtClean="0"/>
              <a:t>Meteorologists view cells or storms—so the computer needs to identify and track radar cells and their evolution over time.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724243" y="2609572"/>
            <a:ext cx="1695357" cy="1539158"/>
            <a:chOff x="2724243" y="2609572"/>
            <a:chExt cx="1695357" cy="1539158"/>
          </a:xfrm>
        </p:grpSpPr>
        <p:cxnSp>
          <p:nvCxnSpPr>
            <p:cNvPr id="51" name="Straight Arrow Connector 50"/>
            <p:cNvCxnSpPr/>
            <p:nvPr/>
          </p:nvCxnSpPr>
          <p:spPr>
            <a:xfrm flipH="1" flipV="1">
              <a:off x="3733800" y="3124200"/>
              <a:ext cx="685800" cy="609600"/>
            </a:xfrm>
            <a:prstGeom prst="straightConnector1">
              <a:avLst/>
            </a:prstGeom>
            <a:ln w="38100">
              <a:solidFill>
                <a:srgbClr val="A015BA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 flipV="1">
              <a:off x="3581400" y="3657600"/>
              <a:ext cx="838200" cy="76200"/>
            </a:xfrm>
            <a:prstGeom prst="straightConnector1">
              <a:avLst/>
            </a:prstGeom>
            <a:ln w="38100">
              <a:solidFill>
                <a:srgbClr val="A015BA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>
              <a:off x="3276600" y="3733800"/>
              <a:ext cx="1143000" cy="304800"/>
            </a:xfrm>
            <a:prstGeom prst="straightConnector1">
              <a:avLst/>
            </a:prstGeom>
            <a:ln w="38100">
              <a:solidFill>
                <a:srgbClr val="A015BA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reeform 57"/>
            <p:cNvSpPr/>
            <p:nvPr/>
          </p:nvSpPr>
          <p:spPr>
            <a:xfrm>
              <a:off x="3399512" y="2609572"/>
              <a:ext cx="461518" cy="538078"/>
            </a:xfrm>
            <a:custGeom>
              <a:avLst/>
              <a:gdLst>
                <a:gd name="connsiteX0" fmla="*/ 275021 w 461518"/>
                <a:gd name="connsiteY0" fmla="*/ 531561 h 538078"/>
                <a:gd name="connsiteX1" fmla="*/ 325821 w 461518"/>
                <a:gd name="connsiteY1" fmla="*/ 531561 h 538078"/>
                <a:gd name="connsiteX2" fmla="*/ 418955 w 461518"/>
                <a:gd name="connsiteY2" fmla="*/ 463828 h 538078"/>
                <a:gd name="connsiteX3" fmla="*/ 461288 w 461518"/>
                <a:gd name="connsiteY3" fmla="*/ 353761 h 538078"/>
                <a:gd name="connsiteX4" fmla="*/ 435888 w 461518"/>
                <a:gd name="connsiteY4" fmla="*/ 243695 h 538078"/>
                <a:gd name="connsiteX5" fmla="*/ 435888 w 461518"/>
                <a:gd name="connsiteY5" fmla="*/ 167495 h 538078"/>
                <a:gd name="connsiteX6" fmla="*/ 427421 w 461518"/>
                <a:gd name="connsiteY6" fmla="*/ 91295 h 538078"/>
                <a:gd name="connsiteX7" fmla="*/ 325821 w 461518"/>
                <a:gd name="connsiteY7" fmla="*/ 6628 h 538078"/>
                <a:gd name="connsiteX8" fmla="*/ 232688 w 461518"/>
                <a:gd name="connsiteY8" fmla="*/ 15095 h 538078"/>
                <a:gd name="connsiteX9" fmla="*/ 164955 w 461518"/>
                <a:gd name="connsiteY9" fmla="*/ 91295 h 538078"/>
                <a:gd name="connsiteX10" fmla="*/ 71821 w 461518"/>
                <a:gd name="connsiteY10" fmla="*/ 184428 h 538078"/>
                <a:gd name="connsiteX11" fmla="*/ 4088 w 461518"/>
                <a:gd name="connsiteY11" fmla="*/ 319895 h 538078"/>
                <a:gd name="connsiteX12" fmla="*/ 21021 w 461518"/>
                <a:gd name="connsiteY12" fmla="*/ 413028 h 538078"/>
                <a:gd name="connsiteX13" fmla="*/ 131088 w 461518"/>
                <a:gd name="connsiteY13" fmla="*/ 480761 h 538078"/>
                <a:gd name="connsiteX14" fmla="*/ 275021 w 461518"/>
                <a:gd name="connsiteY14" fmla="*/ 531561 h 538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1518" h="538078">
                  <a:moveTo>
                    <a:pt x="275021" y="531561"/>
                  </a:moveTo>
                  <a:cubicBezTo>
                    <a:pt x="288426" y="537205"/>
                    <a:pt x="301832" y="542850"/>
                    <a:pt x="325821" y="531561"/>
                  </a:cubicBezTo>
                  <a:cubicBezTo>
                    <a:pt x="349810" y="520272"/>
                    <a:pt x="396377" y="493461"/>
                    <a:pt x="418955" y="463828"/>
                  </a:cubicBezTo>
                  <a:cubicBezTo>
                    <a:pt x="441533" y="434195"/>
                    <a:pt x="458466" y="390450"/>
                    <a:pt x="461288" y="353761"/>
                  </a:cubicBezTo>
                  <a:cubicBezTo>
                    <a:pt x="464110" y="317072"/>
                    <a:pt x="440121" y="274739"/>
                    <a:pt x="435888" y="243695"/>
                  </a:cubicBezTo>
                  <a:cubicBezTo>
                    <a:pt x="431655" y="212651"/>
                    <a:pt x="437299" y="192895"/>
                    <a:pt x="435888" y="167495"/>
                  </a:cubicBezTo>
                  <a:cubicBezTo>
                    <a:pt x="434477" y="142095"/>
                    <a:pt x="445766" y="118106"/>
                    <a:pt x="427421" y="91295"/>
                  </a:cubicBezTo>
                  <a:cubicBezTo>
                    <a:pt x="409077" y="64484"/>
                    <a:pt x="358277" y="19328"/>
                    <a:pt x="325821" y="6628"/>
                  </a:cubicBezTo>
                  <a:cubicBezTo>
                    <a:pt x="293366" y="-6072"/>
                    <a:pt x="259499" y="984"/>
                    <a:pt x="232688" y="15095"/>
                  </a:cubicBezTo>
                  <a:cubicBezTo>
                    <a:pt x="205877" y="29206"/>
                    <a:pt x="191766" y="63073"/>
                    <a:pt x="164955" y="91295"/>
                  </a:cubicBezTo>
                  <a:cubicBezTo>
                    <a:pt x="138144" y="119517"/>
                    <a:pt x="98632" y="146328"/>
                    <a:pt x="71821" y="184428"/>
                  </a:cubicBezTo>
                  <a:cubicBezTo>
                    <a:pt x="45010" y="222528"/>
                    <a:pt x="12555" y="281795"/>
                    <a:pt x="4088" y="319895"/>
                  </a:cubicBezTo>
                  <a:cubicBezTo>
                    <a:pt x="-4379" y="357995"/>
                    <a:pt x="-146" y="386217"/>
                    <a:pt x="21021" y="413028"/>
                  </a:cubicBezTo>
                  <a:cubicBezTo>
                    <a:pt x="42188" y="439839"/>
                    <a:pt x="131088" y="480761"/>
                    <a:pt x="131088" y="480761"/>
                  </a:cubicBezTo>
                  <a:lnTo>
                    <a:pt x="275021" y="531561"/>
                  </a:lnTo>
                  <a:close/>
                </a:path>
              </a:pathLst>
            </a:custGeom>
            <a:noFill/>
            <a:ln w="63500">
              <a:solidFill>
                <a:srgbClr val="A015B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3133778" y="3504730"/>
              <a:ext cx="516642" cy="353751"/>
            </a:xfrm>
            <a:custGeom>
              <a:avLst/>
              <a:gdLst>
                <a:gd name="connsiteX0" fmla="*/ 185155 w 516642"/>
                <a:gd name="connsiteY0" fmla="*/ 59737 h 353751"/>
                <a:gd name="connsiteX1" fmla="*/ 7355 w 516642"/>
                <a:gd name="connsiteY1" fmla="*/ 169803 h 353751"/>
                <a:gd name="connsiteX2" fmla="*/ 41222 w 516642"/>
                <a:gd name="connsiteY2" fmla="*/ 254470 h 353751"/>
                <a:gd name="connsiteX3" fmla="*/ 108955 w 516642"/>
                <a:gd name="connsiteY3" fmla="*/ 330670 h 353751"/>
                <a:gd name="connsiteX4" fmla="*/ 312155 w 516642"/>
                <a:gd name="connsiteY4" fmla="*/ 347603 h 353751"/>
                <a:gd name="connsiteX5" fmla="*/ 396822 w 516642"/>
                <a:gd name="connsiteY5" fmla="*/ 237537 h 353751"/>
                <a:gd name="connsiteX6" fmla="*/ 464555 w 516642"/>
                <a:gd name="connsiteY6" fmla="*/ 152870 h 353751"/>
                <a:gd name="connsiteX7" fmla="*/ 515355 w 516642"/>
                <a:gd name="connsiteY7" fmla="*/ 76670 h 353751"/>
                <a:gd name="connsiteX8" fmla="*/ 489955 w 516642"/>
                <a:gd name="connsiteY8" fmla="*/ 34337 h 353751"/>
                <a:gd name="connsiteX9" fmla="*/ 371422 w 516642"/>
                <a:gd name="connsiteY9" fmla="*/ 470 h 353751"/>
                <a:gd name="connsiteX10" fmla="*/ 252889 w 516642"/>
                <a:gd name="connsiteY10" fmla="*/ 59737 h 353751"/>
                <a:gd name="connsiteX11" fmla="*/ 185155 w 516642"/>
                <a:gd name="connsiteY11" fmla="*/ 59737 h 35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6642" h="353751">
                  <a:moveTo>
                    <a:pt x="185155" y="59737"/>
                  </a:moveTo>
                  <a:cubicBezTo>
                    <a:pt x="144233" y="78081"/>
                    <a:pt x="31344" y="137348"/>
                    <a:pt x="7355" y="169803"/>
                  </a:cubicBezTo>
                  <a:cubicBezTo>
                    <a:pt x="-16634" y="202259"/>
                    <a:pt x="24289" y="227659"/>
                    <a:pt x="41222" y="254470"/>
                  </a:cubicBezTo>
                  <a:cubicBezTo>
                    <a:pt x="58155" y="281281"/>
                    <a:pt x="63800" y="315148"/>
                    <a:pt x="108955" y="330670"/>
                  </a:cubicBezTo>
                  <a:cubicBezTo>
                    <a:pt x="154110" y="346192"/>
                    <a:pt x="264177" y="363125"/>
                    <a:pt x="312155" y="347603"/>
                  </a:cubicBezTo>
                  <a:cubicBezTo>
                    <a:pt x="360133" y="332081"/>
                    <a:pt x="371422" y="269993"/>
                    <a:pt x="396822" y="237537"/>
                  </a:cubicBezTo>
                  <a:cubicBezTo>
                    <a:pt x="422222" y="205082"/>
                    <a:pt x="444800" y="179681"/>
                    <a:pt x="464555" y="152870"/>
                  </a:cubicBezTo>
                  <a:cubicBezTo>
                    <a:pt x="484310" y="126059"/>
                    <a:pt x="511122" y="96426"/>
                    <a:pt x="515355" y="76670"/>
                  </a:cubicBezTo>
                  <a:cubicBezTo>
                    <a:pt x="519588" y="56914"/>
                    <a:pt x="513944" y="47037"/>
                    <a:pt x="489955" y="34337"/>
                  </a:cubicBezTo>
                  <a:cubicBezTo>
                    <a:pt x="465966" y="21637"/>
                    <a:pt x="410933" y="-3763"/>
                    <a:pt x="371422" y="470"/>
                  </a:cubicBezTo>
                  <a:cubicBezTo>
                    <a:pt x="331911" y="4703"/>
                    <a:pt x="276878" y="48448"/>
                    <a:pt x="252889" y="59737"/>
                  </a:cubicBezTo>
                  <a:cubicBezTo>
                    <a:pt x="228900" y="71026"/>
                    <a:pt x="226077" y="41393"/>
                    <a:pt x="185155" y="59737"/>
                  </a:cubicBezTo>
                  <a:close/>
                </a:path>
              </a:pathLst>
            </a:custGeom>
            <a:noFill/>
            <a:ln w="63500">
              <a:solidFill>
                <a:srgbClr val="A015B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2724243" y="3798712"/>
              <a:ext cx="638852" cy="350018"/>
            </a:xfrm>
            <a:custGeom>
              <a:avLst/>
              <a:gdLst>
                <a:gd name="connsiteX0" fmla="*/ 450757 w 638852"/>
                <a:gd name="connsiteY0" fmla="*/ 2821 h 350018"/>
                <a:gd name="connsiteX1" fmla="*/ 332224 w 638852"/>
                <a:gd name="connsiteY1" fmla="*/ 45155 h 350018"/>
                <a:gd name="connsiteX2" fmla="*/ 315290 w 638852"/>
                <a:gd name="connsiteY2" fmla="*/ 104421 h 350018"/>
                <a:gd name="connsiteX3" fmla="*/ 306824 w 638852"/>
                <a:gd name="connsiteY3" fmla="*/ 138288 h 350018"/>
                <a:gd name="connsiteX4" fmla="*/ 205224 w 638852"/>
                <a:gd name="connsiteY4" fmla="*/ 87488 h 350018"/>
                <a:gd name="connsiteX5" fmla="*/ 103624 w 638852"/>
                <a:gd name="connsiteY5" fmla="*/ 138288 h 350018"/>
                <a:gd name="connsiteX6" fmla="*/ 2024 w 638852"/>
                <a:gd name="connsiteY6" fmla="*/ 248355 h 350018"/>
                <a:gd name="connsiteX7" fmla="*/ 44357 w 638852"/>
                <a:gd name="connsiteY7" fmla="*/ 316088 h 350018"/>
                <a:gd name="connsiteX8" fmla="*/ 145957 w 638852"/>
                <a:gd name="connsiteY8" fmla="*/ 349955 h 350018"/>
                <a:gd name="connsiteX9" fmla="*/ 239090 w 638852"/>
                <a:gd name="connsiteY9" fmla="*/ 324555 h 350018"/>
                <a:gd name="connsiteX10" fmla="*/ 366090 w 638852"/>
                <a:gd name="connsiteY10" fmla="*/ 324555 h 350018"/>
                <a:gd name="connsiteX11" fmla="*/ 450757 w 638852"/>
                <a:gd name="connsiteY11" fmla="*/ 307621 h 350018"/>
                <a:gd name="connsiteX12" fmla="*/ 493090 w 638852"/>
                <a:gd name="connsiteY12" fmla="*/ 256821 h 350018"/>
                <a:gd name="connsiteX13" fmla="*/ 620090 w 638852"/>
                <a:gd name="connsiteY13" fmla="*/ 146755 h 350018"/>
                <a:gd name="connsiteX14" fmla="*/ 628557 w 638852"/>
                <a:gd name="connsiteY14" fmla="*/ 70555 h 350018"/>
                <a:gd name="connsiteX15" fmla="*/ 526957 w 638852"/>
                <a:gd name="connsiteY15" fmla="*/ 11288 h 350018"/>
                <a:gd name="connsiteX16" fmla="*/ 450757 w 638852"/>
                <a:gd name="connsiteY16" fmla="*/ 2821 h 3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8852" h="350018">
                  <a:moveTo>
                    <a:pt x="450757" y="2821"/>
                  </a:moveTo>
                  <a:cubicBezTo>
                    <a:pt x="418302" y="8465"/>
                    <a:pt x="354802" y="28222"/>
                    <a:pt x="332224" y="45155"/>
                  </a:cubicBezTo>
                  <a:cubicBezTo>
                    <a:pt x="309646" y="62088"/>
                    <a:pt x="319523" y="88899"/>
                    <a:pt x="315290" y="104421"/>
                  </a:cubicBezTo>
                  <a:cubicBezTo>
                    <a:pt x="311057" y="119943"/>
                    <a:pt x="325168" y="141110"/>
                    <a:pt x="306824" y="138288"/>
                  </a:cubicBezTo>
                  <a:cubicBezTo>
                    <a:pt x="288480" y="135466"/>
                    <a:pt x="239091" y="87488"/>
                    <a:pt x="205224" y="87488"/>
                  </a:cubicBezTo>
                  <a:cubicBezTo>
                    <a:pt x="171357" y="87488"/>
                    <a:pt x="137491" y="111477"/>
                    <a:pt x="103624" y="138288"/>
                  </a:cubicBezTo>
                  <a:cubicBezTo>
                    <a:pt x="69757" y="165099"/>
                    <a:pt x="11902" y="218722"/>
                    <a:pt x="2024" y="248355"/>
                  </a:cubicBezTo>
                  <a:cubicBezTo>
                    <a:pt x="-7854" y="277988"/>
                    <a:pt x="20368" y="299155"/>
                    <a:pt x="44357" y="316088"/>
                  </a:cubicBezTo>
                  <a:cubicBezTo>
                    <a:pt x="68346" y="333021"/>
                    <a:pt x="113502" y="348544"/>
                    <a:pt x="145957" y="349955"/>
                  </a:cubicBezTo>
                  <a:cubicBezTo>
                    <a:pt x="178412" y="351366"/>
                    <a:pt x="202401" y="328788"/>
                    <a:pt x="239090" y="324555"/>
                  </a:cubicBezTo>
                  <a:cubicBezTo>
                    <a:pt x="275779" y="320322"/>
                    <a:pt x="330812" y="327377"/>
                    <a:pt x="366090" y="324555"/>
                  </a:cubicBezTo>
                  <a:cubicBezTo>
                    <a:pt x="401368" y="321733"/>
                    <a:pt x="429590" y="318910"/>
                    <a:pt x="450757" y="307621"/>
                  </a:cubicBezTo>
                  <a:cubicBezTo>
                    <a:pt x="471924" y="296332"/>
                    <a:pt x="464868" y="283632"/>
                    <a:pt x="493090" y="256821"/>
                  </a:cubicBezTo>
                  <a:cubicBezTo>
                    <a:pt x="521312" y="230010"/>
                    <a:pt x="597512" y="177799"/>
                    <a:pt x="620090" y="146755"/>
                  </a:cubicBezTo>
                  <a:cubicBezTo>
                    <a:pt x="642668" y="115711"/>
                    <a:pt x="644079" y="93133"/>
                    <a:pt x="628557" y="70555"/>
                  </a:cubicBezTo>
                  <a:cubicBezTo>
                    <a:pt x="613035" y="47977"/>
                    <a:pt x="559413" y="22577"/>
                    <a:pt x="526957" y="11288"/>
                  </a:cubicBezTo>
                  <a:cubicBezTo>
                    <a:pt x="494502" y="-1"/>
                    <a:pt x="483212" y="-2823"/>
                    <a:pt x="450757" y="2821"/>
                  </a:cubicBezTo>
                  <a:close/>
                </a:path>
              </a:pathLst>
            </a:custGeom>
            <a:noFill/>
            <a:ln w="63500">
              <a:solidFill>
                <a:srgbClr val="A015B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0730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" name="Picture 1" descr="wv_may13_an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903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381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Customized Display for AWIPS II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024336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WT_blog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685800"/>
            <a:ext cx="6038867" cy="6172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381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Hazardous Weather </a:t>
            </a:r>
            <a:r>
              <a:rPr lang="en-US" sz="3600" b="1" dirty="0" err="1" smtClean="0"/>
              <a:t>Testbed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762000"/>
            <a:ext cx="4572000" cy="461665"/>
          </a:xfrm>
          <a:prstGeom prst="rect">
            <a:avLst/>
          </a:prstGeom>
          <a:solidFill>
            <a:srgbClr val="FFFF00"/>
          </a:solidFill>
          <a:ln w="317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http</a:t>
            </a:r>
            <a:r>
              <a:rPr lang="en-US" sz="2400" b="1" dirty="0">
                <a:solidFill>
                  <a:schemeClr val="bg1"/>
                </a:solidFill>
              </a:rPr>
              <a:t>://</a:t>
            </a:r>
            <a:r>
              <a:rPr lang="en-US" sz="2400" b="1" dirty="0" err="1">
                <a:solidFill>
                  <a:schemeClr val="bg1"/>
                </a:solidFill>
              </a:rPr>
              <a:t>goesrhwt.blogspot.com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hwt_surve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00236"/>
            <a:ext cx="4991100" cy="378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3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sz="3600" dirty="0" smtClean="0"/>
              <a:t>Model Evaluation (2014)</a:t>
            </a:r>
            <a:endParaRPr lang="en-US" sz="3600" dirty="0"/>
          </a:p>
        </p:txBody>
      </p:sp>
      <p:pic>
        <p:nvPicPr>
          <p:cNvPr id="8" name="Picture 7" descr="model-nws_skill_2014_withWithoutSa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907114" cy="56139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4800" y="33528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NWS:</a:t>
            </a:r>
            <a:r>
              <a:rPr lang="en-US" dirty="0" smtClean="0">
                <a:solidFill>
                  <a:srgbClr val="000000"/>
                </a:solidFill>
              </a:rPr>
              <a:t>0.44</a:t>
            </a:r>
          </a:p>
          <a:p>
            <a:r>
              <a:rPr lang="en-US" b="1" dirty="0" err="1" smtClean="0">
                <a:solidFill>
                  <a:srgbClr val="000000"/>
                </a:solidFill>
              </a:rPr>
              <a:t>ProbSevere</a:t>
            </a:r>
            <a:r>
              <a:rPr lang="en-US" b="1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000000"/>
                </a:solidFill>
              </a:rPr>
              <a:t>0.32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5200" y="19050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NWS:</a:t>
            </a:r>
            <a:r>
              <a:rPr lang="en-US" dirty="0" smtClean="0">
                <a:solidFill>
                  <a:srgbClr val="000000"/>
                </a:solidFill>
              </a:rPr>
              <a:t>19 minutes</a:t>
            </a:r>
          </a:p>
          <a:p>
            <a:r>
              <a:rPr lang="en-US" b="1" dirty="0" err="1" smtClean="0">
                <a:solidFill>
                  <a:srgbClr val="000000"/>
                </a:solidFill>
              </a:rPr>
              <a:t>ProbSevere</a:t>
            </a:r>
            <a:r>
              <a:rPr lang="en-US" b="1" dirty="0" smtClean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9 minutes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638800" y="2057400"/>
            <a:ext cx="762000" cy="1524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29200" y="3962400"/>
            <a:ext cx="0" cy="5334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98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sz="3600" dirty="0" smtClean="0"/>
              <a:t>Model Evaluation (2014)</a:t>
            </a:r>
            <a:endParaRPr lang="en-US" sz="3600" dirty="0"/>
          </a:p>
        </p:txBody>
      </p:sp>
      <p:pic>
        <p:nvPicPr>
          <p:cNvPr id="8" name="Picture 7" descr="model-nws_skill_2014_withWithoutSa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907114" cy="56139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4800" y="33528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NWS:</a:t>
            </a:r>
            <a:r>
              <a:rPr lang="en-US" dirty="0" smtClean="0">
                <a:solidFill>
                  <a:srgbClr val="000000"/>
                </a:solidFill>
              </a:rPr>
              <a:t>0.44</a:t>
            </a:r>
          </a:p>
          <a:p>
            <a:r>
              <a:rPr lang="en-US" b="1" dirty="0" err="1" smtClean="0">
                <a:solidFill>
                  <a:srgbClr val="000000"/>
                </a:solidFill>
              </a:rPr>
              <a:t>ProbSevere</a:t>
            </a:r>
            <a:r>
              <a:rPr lang="en-US" b="1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000000"/>
                </a:solidFill>
              </a:rPr>
              <a:t>0.32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5200" y="19050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NWS:</a:t>
            </a:r>
            <a:r>
              <a:rPr lang="en-US" dirty="0" smtClean="0">
                <a:solidFill>
                  <a:srgbClr val="000000"/>
                </a:solidFill>
              </a:rPr>
              <a:t>19 minutes</a:t>
            </a:r>
          </a:p>
          <a:p>
            <a:r>
              <a:rPr lang="en-US" b="1" dirty="0" err="1" smtClean="0">
                <a:solidFill>
                  <a:srgbClr val="000000"/>
                </a:solidFill>
              </a:rPr>
              <a:t>ProbSevere</a:t>
            </a:r>
            <a:r>
              <a:rPr lang="en-US" b="1" dirty="0" smtClean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9 minutes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638800" y="2057400"/>
            <a:ext cx="762000" cy="1524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29200" y="3962400"/>
            <a:ext cx="0" cy="53340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4800" y="0"/>
            <a:ext cx="8610600" cy="1323439"/>
          </a:xfrm>
          <a:prstGeom prst="rect">
            <a:avLst/>
          </a:prstGeom>
          <a:solidFill>
            <a:srgbClr val="FFFF00"/>
          </a:solidFill>
          <a:ln w="317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We fully expect that the impact of the satellite component will be even greater with GOES-R (more frequent images, factor 4 improvement in spatial resolution, more spectral bands for inferring cloud properties, lightning mapping)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50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839200" cy="990600"/>
          </a:xfrm>
        </p:spPr>
        <p:txBody>
          <a:bodyPr/>
          <a:lstStyle/>
          <a:p>
            <a:r>
              <a:rPr lang="en-US" sz="3200" dirty="0" smtClean="0"/>
              <a:t>Future Data Integration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990850"/>
            <a:ext cx="1905000" cy="1428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95400"/>
            <a:ext cx="1981200" cy="1385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800600"/>
            <a:ext cx="1676400" cy="125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1295400"/>
            <a:ext cx="2032000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1371600"/>
            <a:ext cx="1752600" cy="13597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4813300"/>
            <a:ext cx="1711206" cy="1282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3124200"/>
            <a:ext cx="1981913" cy="1295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3657600"/>
            <a:ext cx="1174436" cy="59309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52400" y="838200"/>
            <a:ext cx="2362200" cy="5562600"/>
          </a:xfrm>
          <a:prstGeom prst="roundRect">
            <a:avLst/>
          </a:prstGeom>
          <a:noFill/>
          <a:ln w="5715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35467" y="855133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28600" y="838200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NWP / near-storm </a:t>
            </a:r>
            <a:r>
              <a:rPr lang="en-US" sz="1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env</a:t>
            </a:r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8200" y="2590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HRRR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8200" y="4343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SPC-OA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0600" y="6019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SREF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2726267" y="838200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rgbClr val="FF0000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352800" y="838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GOES-R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8000" y="2709446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Super-rapid scan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81400" y="4419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GLM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76600" y="60622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OT detection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743200" y="838200"/>
            <a:ext cx="2362200" cy="55626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317067" y="838200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chemeClr val="accent3"/>
          </a:solidFill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943600" y="838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NEXRAD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38800" y="26670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Dual-pol products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15000" y="41910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MRMS products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334000" y="838200"/>
            <a:ext cx="2362200" cy="3733800"/>
          </a:xfrm>
          <a:prstGeom prst="roundRect">
            <a:avLst/>
          </a:prstGeom>
          <a:noFill/>
          <a:ln w="571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486400" y="5029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Create more refined and specific forecasts of severe weather (tornado, hail, wind)</a:t>
            </a:r>
            <a:endParaRPr lang="en-US" b="1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800" y="3170555"/>
            <a:ext cx="1752600" cy="109664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715000" y="6248400"/>
            <a:ext cx="358140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Images are from NOAA, NASA, UW-CIMSS, and OU-CIMMS</a:t>
            </a:r>
            <a:endParaRPr lang="en-US" sz="95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0717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-228600"/>
            <a:ext cx="8839200" cy="990600"/>
          </a:xfrm>
        </p:spPr>
        <p:txBody>
          <a:bodyPr/>
          <a:lstStyle/>
          <a:p>
            <a:r>
              <a:rPr lang="en-US" sz="3200" dirty="0" smtClean="0"/>
              <a:t>Future Data Integration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990850"/>
            <a:ext cx="1905000" cy="1428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95400"/>
            <a:ext cx="1981200" cy="1385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800600"/>
            <a:ext cx="1676400" cy="125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1295400"/>
            <a:ext cx="2032000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1371600"/>
            <a:ext cx="1752600" cy="13597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4813300"/>
            <a:ext cx="1711206" cy="1282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3124200"/>
            <a:ext cx="1981913" cy="1295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800" y="3657600"/>
            <a:ext cx="1174436" cy="59309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52400" y="838200"/>
            <a:ext cx="2362200" cy="5562600"/>
          </a:xfrm>
          <a:prstGeom prst="roundRect">
            <a:avLst/>
          </a:prstGeom>
          <a:noFill/>
          <a:ln w="5715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35467" y="855133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28600" y="838200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NWP / near-storm </a:t>
            </a:r>
            <a:r>
              <a:rPr lang="en-US" sz="1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env</a:t>
            </a:r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8200" y="2590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HRRR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8200" y="4343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SPC-OA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0600" y="6019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SREF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2726267" y="838200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rgbClr val="FF0000"/>
          </a:solidFill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352800" y="838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GOES-R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8000" y="2709446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Super-rapid scan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81400" y="4419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GLM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76600" y="60622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OT detection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743200" y="838200"/>
            <a:ext cx="2362200" cy="55626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317067" y="838200"/>
            <a:ext cx="2379133" cy="364067"/>
          </a:xfrm>
          <a:custGeom>
            <a:avLst/>
            <a:gdLst>
              <a:gd name="connsiteX0" fmla="*/ 0 w 2379133"/>
              <a:gd name="connsiteY0" fmla="*/ 364067 h 364067"/>
              <a:gd name="connsiteX1" fmla="*/ 2379133 w 2379133"/>
              <a:gd name="connsiteY1" fmla="*/ 364067 h 364067"/>
              <a:gd name="connsiteX2" fmla="*/ 2379133 w 2379133"/>
              <a:gd name="connsiteY2" fmla="*/ 364067 h 364067"/>
              <a:gd name="connsiteX3" fmla="*/ 2328333 w 2379133"/>
              <a:gd name="connsiteY3" fmla="*/ 220134 h 364067"/>
              <a:gd name="connsiteX4" fmla="*/ 2260600 w 2379133"/>
              <a:gd name="connsiteY4" fmla="*/ 118534 h 364067"/>
              <a:gd name="connsiteX5" fmla="*/ 2175933 w 2379133"/>
              <a:gd name="connsiteY5" fmla="*/ 50800 h 364067"/>
              <a:gd name="connsiteX6" fmla="*/ 2065866 w 2379133"/>
              <a:gd name="connsiteY6" fmla="*/ 8467 h 364067"/>
              <a:gd name="connsiteX7" fmla="*/ 2065866 w 2379133"/>
              <a:gd name="connsiteY7" fmla="*/ 8467 h 364067"/>
              <a:gd name="connsiteX8" fmla="*/ 355600 w 2379133"/>
              <a:gd name="connsiteY8" fmla="*/ 0 h 364067"/>
              <a:gd name="connsiteX9" fmla="*/ 279400 w 2379133"/>
              <a:gd name="connsiteY9" fmla="*/ 16934 h 364067"/>
              <a:gd name="connsiteX10" fmla="*/ 279400 w 2379133"/>
              <a:gd name="connsiteY10" fmla="*/ 16934 h 364067"/>
              <a:gd name="connsiteX11" fmla="*/ 152400 w 2379133"/>
              <a:gd name="connsiteY11" fmla="*/ 93134 h 364067"/>
              <a:gd name="connsiteX12" fmla="*/ 152400 w 2379133"/>
              <a:gd name="connsiteY12" fmla="*/ 93134 h 364067"/>
              <a:gd name="connsiteX13" fmla="*/ 67733 w 2379133"/>
              <a:gd name="connsiteY13" fmla="*/ 194734 h 364067"/>
              <a:gd name="connsiteX14" fmla="*/ 67733 w 2379133"/>
              <a:gd name="connsiteY14" fmla="*/ 194734 h 364067"/>
              <a:gd name="connsiteX15" fmla="*/ 16933 w 2379133"/>
              <a:gd name="connsiteY15" fmla="*/ 287867 h 364067"/>
              <a:gd name="connsiteX16" fmla="*/ 0 w 2379133"/>
              <a:gd name="connsiteY16" fmla="*/ 364067 h 3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79133" h="364067">
                <a:moveTo>
                  <a:pt x="0" y="364067"/>
                </a:moveTo>
                <a:lnTo>
                  <a:pt x="2379133" y="364067"/>
                </a:lnTo>
                <a:lnTo>
                  <a:pt x="2379133" y="364067"/>
                </a:lnTo>
                <a:lnTo>
                  <a:pt x="2328333" y="220134"/>
                </a:lnTo>
                <a:lnTo>
                  <a:pt x="2260600" y="118534"/>
                </a:lnTo>
                <a:lnTo>
                  <a:pt x="2175933" y="50800"/>
                </a:lnTo>
                <a:lnTo>
                  <a:pt x="2065866" y="8467"/>
                </a:lnTo>
                <a:lnTo>
                  <a:pt x="2065866" y="8467"/>
                </a:lnTo>
                <a:lnTo>
                  <a:pt x="355600" y="0"/>
                </a:lnTo>
                <a:lnTo>
                  <a:pt x="279400" y="16934"/>
                </a:lnTo>
                <a:lnTo>
                  <a:pt x="279400" y="16934"/>
                </a:lnTo>
                <a:lnTo>
                  <a:pt x="152400" y="93134"/>
                </a:lnTo>
                <a:lnTo>
                  <a:pt x="152400" y="93134"/>
                </a:lnTo>
                <a:lnTo>
                  <a:pt x="67733" y="194734"/>
                </a:lnTo>
                <a:lnTo>
                  <a:pt x="67733" y="194734"/>
                </a:lnTo>
                <a:lnTo>
                  <a:pt x="16933" y="287867"/>
                </a:lnTo>
                <a:lnTo>
                  <a:pt x="0" y="364067"/>
                </a:lnTo>
                <a:close/>
              </a:path>
            </a:pathLst>
          </a:custGeom>
          <a:solidFill>
            <a:schemeClr val="accent3"/>
          </a:solidFill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943600" y="838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NEXRAD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38800" y="26670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Dual-pol products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15000" y="41910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MRMS products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334000" y="838200"/>
            <a:ext cx="2362200" cy="3733800"/>
          </a:xfrm>
          <a:prstGeom prst="roundRect">
            <a:avLst/>
          </a:prstGeom>
          <a:noFill/>
          <a:ln w="571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486400" y="5029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Create more refined and specific forecasts of severe weather (tornado, hail, wind)</a:t>
            </a:r>
            <a:endParaRPr lang="en-US" b="1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800" y="3170555"/>
            <a:ext cx="1752600" cy="109664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715000" y="6248400"/>
            <a:ext cx="358140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Images are from NOAA, NASA, UW-CIMSS, and OU-CIMMS</a:t>
            </a:r>
            <a:endParaRPr lang="en-US" sz="95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>
          <a:xfrm>
            <a:off x="152400" y="609600"/>
            <a:ext cx="2514600" cy="2362200"/>
          </a:xfrm>
          <a:prstGeom prst="ellipse">
            <a:avLst/>
          </a:prstGeom>
          <a:noFill/>
          <a:ln w="635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5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MSS_Template_2013Log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CIMSS_Template_2013Logo</Template>
  <TotalTime>27540</TotalTime>
  <Words>1639</Words>
  <Application>Microsoft Macintosh PowerPoint</Application>
  <PresentationFormat>On-screen Show (4:3)</PresentationFormat>
  <Paragraphs>230</Paragraphs>
  <Slides>25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CIMSS_Template_2013Logo</vt:lpstr>
      <vt:lpstr>Office Theme</vt:lpstr>
      <vt:lpstr>Near Real Time Integration of Satellite and Radar Data for Probabilistic Nearcasting of Severe Weather</vt:lpstr>
      <vt:lpstr>PowerPoint Presentation</vt:lpstr>
      <vt:lpstr>PowerPoint Presentation</vt:lpstr>
      <vt:lpstr>PowerPoint Presentation</vt:lpstr>
      <vt:lpstr>PowerPoint Presentation</vt:lpstr>
      <vt:lpstr>Model Evaluation (2014)</vt:lpstr>
      <vt:lpstr>Model Evaluation (2014)</vt:lpstr>
      <vt:lpstr>Future Data Integration</vt:lpstr>
      <vt:lpstr>Future Data Integration</vt:lpstr>
      <vt:lpstr>Future Data Integration</vt:lpstr>
      <vt:lpstr>Future Data Integration</vt:lpstr>
      <vt:lpstr>Future Data Integration</vt:lpstr>
      <vt:lpstr>PowerPoint Presentation</vt:lpstr>
      <vt:lpstr>Additional Information</vt:lpstr>
      <vt:lpstr>Back-up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Phillips</dc:creator>
  <cp:lastModifiedBy>TC</cp:lastModifiedBy>
  <cp:revision>322</cp:revision>
  <cp:lastPrinted>2014-03-26T14:32:09Z</cp:lastPrinted>
  <dcterms:created xsi:type="dcterms:W3CDTF">2013-10-04T14:38:54Z</dcterms:created>
  <dcterms:modified xsi:type="dcterms:W3CDTF">2015-02-22T13:34:31Z</dcterms:modified>
</cp:coreProperties>
</file>