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23"/>
  </p:notesMasterIdLst>
  <p:sldIdLst>
    <p:sldId id="256" r:id="rId3"/>
    <p:sldId id="270" r:id="rId4"/>
    <p:sldId id="267" r:id="rId5"/>
    <p:sldId id="271" r:id="rId6"/>
    <p:sldId id="282" r:id="rId7"/>
    <p:sldId id="280" r:id="rId8"/>
    <p:sldId id="281" r:id="rId9"/>
    <p:sldId id="263" r:id="rId10"/>
    <p:sldId id="264" r:id="rId11"/>
    <p:sldId id="266" r:id="rId12"/>
    <p:sldId id="274" r:id="rId13"/>
    <p:sldId id="272" r:id="rId14"/>
    <p:sldId id="273" r:id="rId15"/>
    <p:sldId id="283" r:id="rId16"/>
    <p:sldId id="275" r:id="rId17"/>
    <p:sldId id="265" r:id="rId18"/>
    <p:sldId id="277" r:id="rId19"/>
    <p:sldId id="268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39" autoAdjust="0"/>
  </p:normalViewPr>
  <p:slideViewPr>
    <p:cSldViewPr>
      <p:cViewPr varScale="1">
        <p:scale>
          <a:sx n="106" d="100"/>
          <a:sy n="106" d="100"/>
        </p:scale>
        <p:origin x="-16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763D1-54C2-4ECE-9C8C-5041B7A190C2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C0B9C-492A-4F6C-957D-58E854C0A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8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81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0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38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13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8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37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43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48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94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39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60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52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77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4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2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0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3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01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80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51358-B4BF-45E1-AD5D-A657E528D61E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3D47-81C4-4CD0-A9FD-7041D0FCF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3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51358-B4BF-45E1-AD5D-A657E528D61E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63D47-81C4-4CD0-A9FD-7041D0FCF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3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51358-B4BF-45E1-AD5D-A657E528D6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63D47-81C4-4CD0-A9FD-7041D0FCFC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25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hdphoto" Target="../media/hdphoto1.wdp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b/First_photo_from_space.jpg/1280px-First_photo_from_spa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 b="25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8991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Challenges in Preparing</a:t>
            </a:r>
          </a:p>
          <a:p>
            <a:r>
              <a:rPr lang="en-US" sz="40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NWS Operational Staff &amp;</a:t>
            </a:r>
          </a:p>
          <a:p>
            <a:r>
              <a:rPr lang="en-US" sz="40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Expectations for GOES-R</a:t>
            </a:r>
          </a:p>
          <a:p>
            <a:endParaRPr lang="en-US" sz="3200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endParaRPr lang="en-US" sz="3200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Eras Medium ITC" panose="020B0602030504020804" pitchFamily="34" charset="0"/>
              </a:rPr>
              <a:t>2016 Satellite </a:t>
            </a:r>
            <a:r>
              <a:rPr lang="en-US" sz="32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Proving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Ground/User-Readiness </a:t>
            </a:r>
            <a:r>
              <a:rPr lang="en-US" sz="3200" dirty="0">
                <a:solidFill>
                  <a:srgbClr val="FFFF00"/>
                </a:solidFill>
                <a:latin typeface="Eras Medium ITC" panose="020B0602030504020804" pitchFamily="34" charset="0"/>
              </a:rPr>
              <a:t>Meeting</a:t>
            </a:r>
            <a:endParaRPr lang="en-US" sz="3200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endParaRPr lang="en-US" sz="3200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endParaRPr lang="en-US" sz="3200" dirty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endParaRPr lang="en-US" sz="3200" dirty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Paul Iñiguez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Science &amp; Operations Officer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NOAA/NWS Phoenix, AZ</a:t>
            </a:r>
            <a:endParaRPr lang="en-US" sz="2000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6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49.media.tumblr.com/tumblr_lo7d10mD241qfnpm7o1_r2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6226261" cy="349915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Eras Medium ITC" panose="020B0602030504020804" pitchFamily="34" charset="0"/>
              </a:rPr>
              <a:t>Expected Applications – Base Data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Haboobs/Dust Storms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5124" name="Picture 4" descr="http://i.imgur.com/FWcVBA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777" y="1229496"/>
            <a:ext cx="4183673" cy="235190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Eras Medium ITC" panose="020B0602030504020804" pitchFamily="34" charset="0"/>
              </a:rPr>
              <a:t>Expected Applications – Base Data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Haboobs/Dust Storms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15362" name="Picture 2" descr="http://www.wrh.noaa.gov/psr/pns/2011/July/dustStorm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114800" cy="369134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wrh.noaa.gov/psr/pns/2011/July/dustStormV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114800" cy="369134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56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95779"/>
            <a:ext cx="3657600" cy="11502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19200"/>
            <a:ext cx="4572000" cy="14722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2297668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Looking 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Eras Medium ITC" panose="020B0602030504020804" pitchFamily="34" charset="0"/>
              </a:rPr>
              <a:t>Expected Applications – Base Data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Dust Detection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81400" y="2590800"/>
            <a:ext cx="3070655" cy="3070656"/>
            <a:chOff x="3723511" y="2689660"/>
            <a:chExt cx="3070655" cy="3070656"/>
          </a:xfrm>
        </p:grpSpPr>
        <p:pic>
          <p:nvPicPr>
            <p:cNvPr id="6" name="Picture 15" descr="C:\Users\paul.iniguez\Downloads\KIWA-Blockage-05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9" t="6197" r="8763" b="11300"/>
            <a:stretch/>
          </p:blipFill>
          <p:spPr bwMode="auto">
            <a:xfrm>
              <a:off x="3723511" y="2689660"/>
              <a:ext cx="3070655" cy="30706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708054" y="3863550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7030A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PHX</a:t>
              </a:r>
              <a:endParaRPr lang="en-US" sz="1400" b="1" dirty="0"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2400" y="3772552"/>
            <a:ext cx="398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Looking W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95800" y="5310657"/>
            <a:ext cx="4572000" cy="1512332"/>
            <a:chOff x="3048000" y="5105400"/>
            <a:chExt cx="4572000" cy="1512332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5105400"/>
              <a:ext cx="4572000" cy="14874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048000" y="6248400"/>
              <a:ext cx="457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Looking 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81400" y="2590800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0.5°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2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Eras Medium ITC" panose="020B0602030504020804" pitchFamily="34" charset="0"/>
              </a:rPr>
              <a:t>Expected Applications – Base Data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Dust Detection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2050" name="Picture 2" descr="L:\FilesFromAWIPS\ob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3" t="17416" r="20000" b="18745"/>
          <a:stretch/>
        </p:blipFill>
        <p:spPr bwMode="auto">
          <a:xfrm>
            <a:off x="1828800" y="1295400"/>
            <a:ext cx="5486400" cy="527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81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Eras Medium ITC" panose="020B0602030504020804" pitchFamily="34" charset="0"/>
              </a:rPr>
              <a:t>Expected Applications – Base Data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Dust Detection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43333"/>
            <a:ext cx="5560791" cy="41240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5"/>
          <a:stretch/>
        </p:blipFill>
        <p:spPr bwMode="auto">
          <a:xfrm>
            <a:off x="604398" y="4343400"/>
            <a:ext cx="2249036" cy="22283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2" y="1371600"/>
            <a:ext cx="3247768" cy="28094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9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Eras Medium ITC" panose="020B0602030504020804" pitchFamily="34" charset="0"/>
              </a:rPr>
              <a:t>Expected Applications – Base Data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Dust Detection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752600"/>
            <a:ext cx="82296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Better, Earlier, Faster Detection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Fill-in Existing Gaps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Detection at all!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Improved Communication to Partners in Real-Time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Reduction in Dust Impacts</a:t>
            </a:r>
            <a:endParaRPr lang="en-US" sz="1600" dirty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54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cesa.asu.edu/sites/default/files/3_right_UHI_PH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00" y="1200328"/>
            <a:ext cx="4130100" cy="56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limate.asu.edu/files/2013/01/chow-slides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3" y="1181100"/>
            <a:ext cx="4114800" cy="30861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g.buzzfeed.com/buzzfeed-static/static/2014-07/28/2/enhanced/webdr05/enhanced-27626-1406529015-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3" y="4467148"/>
            <a:ext cx="4114800" cy="223845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Eras Medium ITC" panose="020B0602030504020804" pitchFamily="34" charset="0"/>
              </a:rPr>
              <a:t>Expected Applications – Base Data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Extreme Heat Research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45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1752600"/>
            <a:ext cx="838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Improved</a:t>
            </a:r>
            <a:b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assessment of</a:t>
            </a:r>
            <a:b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vulnerability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Visually</a:t>
            </a:r>
            <a:b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communicate</a:t>
            </a:r>
            <a:b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threat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Reduced</a:t>
            </a:r>
            <a:b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</a:br>
            <a:r>
              <a:rPr lang="en-US" sz="2800" dirty="0" err="1" smtClean="0">
                <a:solidFill>
                  <a:srgbClr val="FFFF00"/>
                </a:solidFill>
                <a:latin typeface="Eras Medium ITC" panose="020B0602030504020804" pitchFamily="34" charset="0"/>
              </a:rPr>
              <a:t>mortaility</a:t>
            </a: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/morbidity</a:t>
            </a:r>
            <a:endParaRPr lang="en-US" sz="1600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Eras Medium ITC" panose="020B0602030504020804" pitchFamily="34" charset="0"/>
              </a:rPr>
              <a:t>Expected Applications – Base Data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Extreme Heat Research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4876800" cy="3657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63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Expected Applications – Derived Data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Downburst Potential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6146" name="Picture 2" descr="http://meredithaz.images.worldnow.com/images/8248836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81463"/>
            <a:ext cx="4800600" cy="270033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imss.ssec.wisc.edu/severe_conv/ProbSevere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13846"/>
            <a:ext cx="3657600" cy="83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30394" y="6406717"/>
            <a:ext cx="136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Wittman, AZ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54600" y="1472440"/>
            <a:ext cx="3657600" cy="2202092"/>
            <a:chOff x="381000" y="2057399"/>
            <a:chExt cx="3657600" cy="2202092"/>
          </a:xfrm>
        </p:grpSpPr>
        <p:pic>
          <p:nvPicPr>
            <p:cNvPr id="9218" name="Picture 2" descr="http://cimss.ssec.wisc.edu/goes/blog/wp-content/uploads/2015/03/GOES13_CTC_1907_2000_25March2015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057399"/>
              <a:ext cx="3657600" cy="22020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81000" y="3890159"/>
              <a:ext cx="18713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Cloud Top Cooling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9220" name="Picture 4" descr="http://media2.abc15.com/photo/2015/10/19/16x9/Air15_over_extensive_storm_damage_in_Pho_3586410000_25407735_ver1.0_640_4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7611"/>
            <a:ext cx="4572000" cy="257175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3489866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Glendale, AZ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175260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Earlier &amp; Improved Detection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Enhanced Predictability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Increased Lead-Time on SVRs, Reduction in Impacts</a:t>
            </a:r>
            <a:endParaRPr lang="en-US" sz="1600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Expected Applications – Derived Data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Downburst Potential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9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 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GOES-R – An Easy Sell!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10242" name="Picture 2" descr="http://www.nasa.gov/sites/default/files/thumbnails/image/goes-r_3-4-5x_graphic_12-3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229600" cy="411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75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7" name="Picture 13" descr="http://www.databosses.com/images/1-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 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GOES-R Future Training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16386" name="Picture 2" descr="https://yt3.ggpht.com/-f0SaXOLyAMk/AAAAAAAAAAI/AAAAAAAAAAA/mmwsAPp2XuI/s900-c-k-no-rj-c0xffffff/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07641"/>
            <a:ext cx="1403092" cy="140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9187"/>
            <a:ext cx="6400800" cy="79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http://www.weather.gov/images/organization/john_ogr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43012"/>
            <a:ext cx="145142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19150" y="3419475"/>
            <a:ext cx="4286250" cy="2066925"/>
            <a:chOff x="3200400" y="2871788"/>
            <a:chExt cx="4286250" cy="2066925"/>
          </a:xfrm>
        </p:grpSpPr>
        <p:pic>
          <p:nvPicPr>
            <p:cNvPr id="16393" name="Picture 9" descr="http://celebrating200years.noaa.gov/activities/postcards/postcard25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2871788"/>
              <a:ext cx="4286250" cy="20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6477000" y="3200400"/>
              <a:ext cx="381000" cy="6096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395" name="Picture 11" descr="http://www.viclube.com.au/public/upload/range/hands%20cropped%20v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231602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638800" y="1384280"/>
            <a:ext cx="327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Eras Medium ITC" panose="020B0602030504020804" pitchFamily="34" charset="0"/>
              </a:rPr>
              <a:t>Work with OCLO, WR on down to implement training (communication)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Eras Medium ITC" panose="020B0602030504020804" pitchFamily="34" charset="0"/>
              </a:rPr>
              <a:t>Simulations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Eras Medium ITC" panose="020B0602030504020804" pitchFamily="34" charset="0"/>
              </a:rPr>
              <a:t>Work Hands-On with Forecasters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Eras Medium ITC" panose="020B0602030504020804" pitchFamily="34" charset="0"/>
              </a:rPr>
              <a:t>Need Data</a:t>
            </a:r>
            <a:endParaRPr lang="en-US" sz="1400" b="1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7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 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GOES-R Challenges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4" name="Picture 2" descr="http://science.nasa.gov/media/medialibrary/2012/05/22/rsz_goes-r_art_night_earth_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82496"/>
            <a:ext cx="6400800" cy="441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309276">
            <a:off x="359575" y="2204147"/>
            <a:ext cx="35358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Coming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October 2016!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05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 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GOES-R Training, Thus Far…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12289" name="Picture 1" descr="C:\Users\paul.iniguez\Downloads\IMG_20160505_13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50" y="1371600"/>
            <a:ext cx="6112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1420736">
            <a:off x="4056492" y="2058705"/>
            <a:ext cx="1172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</a:rPr>
              <a:t>Synthetic</a:t>
            </a:r>
          </a:p>
          <a:p>
            <a:pPr algn="ctr"/>
            <a:r>
              <a:rPr lang="en-US" sz="2000" b="1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</a:rPr>
              <a:t>Data</a:t>
            </a:r>
            <a:endParaRPr lang="en-US" sz="2000" b="1" dirty="0">
              <a:ln>
                <a:solidFill>
                  <a:srgbClr val="7030A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3" y="5334000"/>
            <a:ext cx="1630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</a:rPr>
              <a:t>1-Pagers</a:t>
            </a:r>
            <a:endParaRPr lang="en-US" sz="3200" b="1" dirty="0">
              <a:ln>
                <a:solidFill>
                  <a:srgbClr val="7030A0"/>
                </a:solidFill>
              </a:ln>
              <a:solidFill>
                <a:srgbClr val="FFFF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57372" y="5867400"/>
            <a:ext cx="7029256" cy="640080"/>
            <a:chOff x="152400" y="5945715"/>
            <a:chExt cx="7029256" cy="640080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257" y="5945715"/>
              <a:ext cx="4534399" cy="64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945715"/>
              <a:ext cx="2494857" cy="64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74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 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GOES-R Synthetic Data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752600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PROs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Simulates Look/Feel of Actual Data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Exposes Staff to Numerous New Channels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Appreciation for Faster Data</a:t>
            </a:r>
            <a:endParaRPr lang="en-US" sz="2800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CONs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Eras Medium ITC" panose="020B0602030504020804" pitchFamily="34" charset="0"/>
              </a:rPr>
              <a:t>Simulates Look/Feel </a:t>
            </a: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of</a:t>
            </a:r>
            <a:b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Actual Data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Sporadic Downtime</a:t>
            </a:r>
          </a:p>
        </p:txBody>
      </p:sp>
      <p:pic>
        <p:nvPicPr>
          <p:cNvPr id="1026" name="Picture 2" descr="https://media.licdn.com/mpr/mpr/shrinknp_200_200/p/1/000/19c/024/3ec83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038600"/>
            <a:ext cx="1905000" cy="1905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 rot="20421057">
            <a:off x="5040341" y="5567419"/>
            <a:ext cx="1524000" cy="783397"/>
          </a:xfrm>
          <a:prstGeom prst="rightArrow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Helpful Guy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8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How will GOES-R help us? </a:t>
            </a:r>
            <a:endParaRPr lang="en-US" sz="2800" b="1" dirty="0" smtClean="0">
              <a:solidFill>
                <a:srgbClr val="FFFF00"/>
              </a:solidFill>
              <a:latin typeface="Eras Medium ITC" panose="020B0602030504020804" pitchFamily="34" charset="0"/>
            </a:endParaRP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Big Impact – Dust &amp; Traffic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sp>
        <p:nvSpPr>
          <p:cNvPr id="2" name="AutoShape 14" descr="Displaying KIWA-Blockage-0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10" descr="https://i.ytimg.com/vi/C17tWkhiips/hq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1395"/>
          <a:stretch/>
        </p:blipFill>
        <p:spPr bwMode="auto">
          <a:xfrm>
            <a:off x="307975" y="4419600"/>
            <a:ext cx="3308997" cy="192320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static3.businessinsider.com/image/527022e669bedded128e42f4-506-253/car-crashes-caused-by-dust-and-wind-leave-3-dead-in-arizo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143250" cy="240982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28" y="2659853"/>
            <a:ext cx="5560791" cy="41240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2" name="Picture 2" descr="http://assets.nydailynews.com/polopoly_fs/1.1501012.1383108613!/img/httpImage/image.jpg_gen/derivatives/article_970/correction-i-10-crashes-du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42126"/>
            <a:ext cx="2253933" cy="150107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7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FF00"/>
                </a:solidFill>
                <a:latin typeface="Eras Medium ITC" panose="020B0602030504020804" pitchFamily="34" charset="0"/>
              </a:rPr>
              <a:t>How will GOES-R help us? 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Big </a:t>
            </a:r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Impact – Dust &amp; Health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sp>
        <p:nvSpPr>
          <p:cNvPr id="2" name="AutoShape 14" descr="Displaying KIWA-Blockage-0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6" name="Picture 2" descr="http://www.centerforhealthjournalism.org/files/u47/Valley%20Fever%20-%20Prison%20Cost%20Graph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4654"/>
            <a:ext cx="2743200" cy="347974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://www.scaryair.org/images/img_peopl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12" name="Picture 8" descr="https://media.mercola.com/ImageServer/Public/2015/July/dog-valley-fever-f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349240"/>
            <a:ext cx="2438398" cy="12801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s://s-media-cache-ak0.pinimg.com/736x/81/c7/fa/81c7fa9fa2817a583116fc84de3385d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25" y="1280058"/>
            <a:ext cx="5352135" cy="397774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http://www.cdc.gov/features/valleyfever/valleyfever_280p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91075"/>
            <a:ext cx="2667000" cy="19145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http://www.valleyfeversolutions.com/images/40794a_901d447777e645cfafdc26e62f0c6612.jpg_srz_p_330_195_75_22_0.50_1.20_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25440"/>
            <a:ext cx="2166423" cy="12801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43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Expected Applications – Base Data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Synoptic Dust Events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5130" name="Picture 10" descr="http://cimss.ssec.wisc.edu/goes/blog/wp-content/uploads/2014/03/140318_g13_vis_bldn_CO_NM_TX_anim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4572000" cy="3429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cimss.ssec.wisc.edu/goes/blog/wp-content/uploads/2015/04/150414_goes13_visible_obs_dust_storm_NV_anim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4572000" cy="3429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4" descr="Displaying KIWA-Blockage-0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0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files.greatermedia.com/uploads/sites/22/2016/04/691917622ef02015970f6a7067001c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37" y="1524000"/>
            <a:ext cx="3057563" cy="43434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.ytimg.com/vi/kXo2PCuX7E0/hq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" b="3423"/>
          <a:stretch/>
        </p:blipFill>
        <p:spPr bwMode="auto">
          <a:xfrm>
            <a:off x="1066800" y="1371600"/>
            <a:ext cx="3886200" cy="271509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Eras Medium ITC" panose="020B0602030504020804" pitchFamily="34" charset="0"/>
              </a:rPr>
              <a:t>Expected Applications – Base Data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Eras Medium ITC" panose="020B0602030504020804" pitchFamily="34" charset="0"/>
              </a:rPr>
              <a:t>Dust Streamers</a:t>
            </a:r>
            <a:endParaRPr lang="en-US" sz="4400" b="1" dirty="0">
              <a:solidFill>
                <a:srgbClr val="FFFF0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91000"/>
            <a:ext cx="5040725" cy="25908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8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</TotalTime>
  <Words>266</Words>
  <Application>Microsoft Office PowerPoint</Application>
  <PresentationFormat>On-screen Show (4:3)</PresentationFormat>
  <Paragraphs>95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Iniguez</dc:creator>
  <cp:lastModifiedBy>Paul Iniguez</cp:lastModifiedBy>
  <cp:revision>30</cp:revision>
  <dcterms:created xsi:type="dcterms:W3CDTF">2016-05-02T15:04:52Z</dcterms:created>
  <dcterms:modified xsi:type="dcterms:W3CDTF">2016-05-08T04:23:23Z</dcterms:modified>
</cp:coreProperties>
</file>