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85" r:id="rId4"/>
    <p:sldId id="271" r:id="rId5"/>
    <p:sldId id="301" r:id="rId6"/>
    <p:sldId id="272" r:id="rId7"/>
    <p:sldId id="294" r:id="rId8"/>
    <p:sldId id="275" r:id="rId9"/>
    <p:sldId id="295" r:id="rId10"/>
    <p:sldId id="277" r:id="rId11"/>
    <p:sldId id="298" r:id="rId12"/>
    <p:sldId id="276" r:id="rId13"/>
    <p:sldId id="300" r:id="rId14"/>
    <p:sldId id="278" r:id="rId15"/>
    <p:sldId id="286" r:id="rId16"/>
    <p:sldId id="292" r:id="rId17"/>
    <p:sldId id="293" r:id="rId18"/>
    <p:sldId id="287" r:id="rId19"/>
    <p:sldId id="281" r:id="rId20"/>
    <p:sldId id="282" r:id="rId21"/>
    <p:sldId id="283" r:id="rId22"/>
    <p:sldId id="289" r:id="rId23"/>
    <p:sldId id="263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8E38D"/>
    <a:srgbClr val="F0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066" autoAdjust="0"/>
  </p:normalViewPr>
  <p:slideViewPr>
    <p:cSldViewPr>
      <p:cViewPr>
        <p:scale>
          <a:sx n="80" d="100"/>
          <a:sy n="80" d="100"/>
        </p:scale>
        <p:origin x="-1128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3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E5144-3F82-4E81-BFF2-BD8C48EE0F4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5A511-B263-45D8-9F58-3E7F037CBC6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81791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D49F5-20A1-424B-AFA7-3068EA71B919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05C6-EC1C-45D1-AFB6-0CE3993EF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05C6-EC1C-45D1-AFB6-0CE3993EFF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8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05C6-EC1C-45D1-AFB6-0CE3993EFF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9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05C6-EC1C-45D1-AFB6-0CE3993EFF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49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03-med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534400" y="220372"/>
            <a:ext cx="533399" cy="465428"/>
          </a:xfrm>
          <a:prstGeom prst="rect">
            <a:avLst/>
          </a:prstGeom>
        </p:spPr>
      </p:pic>
      <p:pic>
        <p:nvPicPr>
          <p:cNvPr id="10" name="Picture 11" descr="C:\Users\bline\Desktop\spclogo.g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28967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Displaying cimms-red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Displaying cimms-red.pn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isplaying cimms-red.pn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7" name="Picture 7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50" l="0" r="100000">
                        <a14:foregroundMark x1="25667" y1="18750" x2="25667" y2="18750"/>
                        <a14:backgroundMark x1="59000" y1="20000" x2="59000" y2="20000"/>
                        <a14:backgroundMark x1="75000" y1="58750" x2="75000" y2="58750"/>
                        <a14:backgroundMark x1="41667" y1="60000" x2="41667" y2="60000"/>
                        <a14:backgroundMark x1="47000" y1="56250" x2="47000" y2="56250"/>
                        <a14:backgroundMark x1="70000" y1="60000" x2="7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" y="541338"/>
            <a:ext cx="1113235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NOAA_logo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078164" y="220372"/>
            <a:ext cx="456236" cy="457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9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58775"/>
            <a:ext cx="9144000" cy="17748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HWT 2016 GOES-R/JPSS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Spring Experiment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- Overview and Preliminary Takeaways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dirty="0" smtClean="0">
                <a:solidFill>
                  <a:schemeClr val="bg1"/>
                </a:solidFill>
              </a:rPr>
              <a:t>hrough 3 (of 4) weeks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3823" y="3124200"/>
            <a:ext cx="4153377" cy="1600200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900" dirty="0" smtClean="0">
                <a:solidFill>
                  <a:schemeClr val="bg1"/>
                </a:solidFill>
              </a:rPr>
              <a:t>Bill Line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Research Associate/Satellite Liaison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University </a:t>
            </a:r>
            <a:r>
              <a:rPr lang="en-US" sz="2200" dirty="0">
                <a:solidFill>
                  <a:schemeClr val="bg1"/>
                </a:solidFill>
              </a:rPr>
              <a:t>of Oklahoma/CIMMS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NOAA/NWS/Storm Prediction Center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33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Kristin Calhoun, Darrel Kingfield, </a:t>
            </a:r>
            <a:r>
              <a:rPr lang="en-US" dirty="0" smtClean="0">
                <a:solidFill>
                  <a:schemeClr val="bg1"/>
                </a:solidFill>
              </a:rPr>
              <a:t>Tiffany Meyer </a:t>
            </a:r>
            <a:r>
              <a:rPr lang="en-US" dirty="0">
                <a:solidFill>
                  <a:schemeClr val="bg1"/>
                </a:solidFill>
              </a:rPr>
              <a:t>(CIMMS/NSSL</a:t>
            </a:r>
            <a:r>
              <a:rPr lang="en-US" dirty="0" smtClean="0">
                <a:solidFill>
                  <a:schemeClr val="bg1"/>
                </a:solidFill>
              </a:rPr>
              <a:t>), Gabe Garfield (CIMMS/OUN), John </a:t>
            </a:r>
            <a:r>
              <a:rPr lang="en-US" dirty="0" err="1">
                <a:solidFill>
                  <a:schemeClr val="bg1"/>
                </a:solidFill>
              </a:rPr>
              <a:t>Mecikalski</a:t>
            </a:r>
            <a:r>
              <a:rPr lang="en-US" dirty="0">
                <a:solidFill>
                  <a:schemeClr val="bg1"/>
                </a:solidFill>
              </a:rPr>
              <a:t> and Chris Jewett (UAH</a:t>
            </a:r>
            <a:r>
              <a:rPr lang="en-US" dirty="0" smtClean="0">
                <a:solidFill>
                  <a:schemeClr val="bg1"/>
                </a:solidFill>
              </a:rPr>
              <a:t>), </a:t>
            </a:r>
            <a:r>
              <a:rPr lang="en-US" dirty="0">
                <a:solidFill>
                  <a:schemeClr val="bg1"/>
                </a:solidFill>
              </a:rPr>
              <a:t>Justin </a:t>
            </a:r>
            <a:r>
              <a:rPr lang="en-US" dirty="0" err="1" smtClean="0">
                <a:solidFill>
                  <a:schemeClr val="bg1"/>
                </a:solidFill>
              </a:rPr>
              <a:t>Sieglaff</a:t>
            </a:r>
            <a:r>
              <a:rPr lang="en-US" dirty="0" smtClean="0">
                <a:solidFill>
                  <a:schemeClr val="bg1"/>
                </a:solidFill>
              </a:rPr>
              <a:t>, John </a:t>
            </a:r>
            <a:r>
              <a:rPr lang="en-US" dirty="0" err="1" smtClean="0">
                <a:solidFill>
                  <a:schemeClr val="bg1"/>
                </a:solidFill>
              </a:rPr>
              <a:t>Cintineo</a:t>
            </a:r>
            <a:r>
              <a:rPr lang="en-US" dirty="0" smtClean="0">
                <a:solidFill>
                  <a:schemeClr val="bg1"/>
                </a:solidFill>
              </a:rPr>
              <a:t>, and Jun Li (CIMSS</a:t>
            </a:r>
            <a:r>
              <a:rPr lang="en-US" dirty="0">
                <a:solidFill>
                  <a:schemeClr val="bg1"/>
                </a:solidFill>
              </a:rPr>
              <a:t>), </a:t>
            </a:r>
            <a:r>
              <a:rPr lang="en-US" dirty="0" smtClean="0">
                <a:solidFill>
                  <a:schemeClr val="bg1"/>
                </a:solidFill>
              </a:rPr>
              <a:t>Geoffrey </a:t>
            </a:r>
            <a:r>
              <a:rPr lang="en-US" dirty="0" err="1">
                <a:solidFill>
                  <a:schemeClr val="bg1"/>
                </a:solidFill>
              </a:rPr>
              <a:t>Stano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SPoRT</a:t>
            </a:r>
            <a:r>
              <a:rPr lang="en-US" dirty="0" smtClean="0">
                <a:solidFill>
                  <a:schemeClr val="bg1"/>
                </a:solidFill>
              </a:rPr>
              <a:t>), Bob Rabin, Dan Lindsey, Mike </a:t>
            </a:r>
            <a:r>
              <a:rPr lang="en-US" dirty="0" err="1" smtClean="0">
                <a:solidFill>
                  <a:schemeClr val="bg1"/>
                </a:solidFill>
              </a:rPr>
              <a:t>Pavolonis</a:t>
            </a:r>
            <a:r>
              <a:rPr lang="en-US" dirty="0" smtClean="0">
                <a:solidFill>
                  <a:schemeClr val="bg1"/>
                </a:solidFill>
              </a:rPr>
              <a:t>, Tim </a:t>
            </a:r>
            <a:r>
              <a:rPr lang="en-US" dirty="0" err="1" smtClean="0">
                <a:solidFill>
                  <a:schemeClr val="bg1"/>
                </a:solidFill>
              </a:rPr>
              <a:t>Schmit</a:t>
            </a:r>
            <a:r>
              <a:rPr lang="en-US" dirty="0" smtClean="0">
                <a:solidFill>
                  <a:schemeClr val="bg1"/>
                </a:solidFill>
              </a:rPr>
              <a:t>, and </a:t>
            </a:r>
            <a:r>
              <a:rPr lang="en-US" dirty="0">
                <a:solidFill>
                  <a:schemeClr val="bg1"/>
                </a:solidFill>
              </a:rPr>
              <a:t>Steve Goodman (</a:t>
            </a:r>
            <a:r>
              <a:rPr lang="en-US" dirty="0" smtClean="0">
                <a:solidFill>
                  <a:schemeClr val="bg1"/>
                </a:solidFill>
              </a:rPr>
              <a:t>NOAA/NESDIS</a:t>
            </a:r>
            <a:r>
              <a:rPr lang="en-US" dirty="0">
                <a:solidFill>
                  <a:schemeClr val="bg1"/>
                </a:solidFill>
              </a:rPr>
              <a:t>), Chris Barnet and Antonia </a:t>
            </a:r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ambacorta</a:t>
            </a:r>
            <a:r>
              <a:rPr lang="en-US" dirty="0" smtClean="0">
                <a:solidFill>
                  <a:schemeClr val="bg1"/>
                </a:solidFill>
              </a:rPr>
              <a:t> (STC)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bline\Desktop\HWT2016_images\26697127365_86fd841203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7" y="2514600"/>
            <a:ext cx="4622203" cy="30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4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"/>
    </mc:Choice>
    <mc:Fallback xmlns="">
      <p:transition spd="slow" advTm="10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Convective Initiation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138" y="1066800"/>
            <a:ext cx="9130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Fuses GOES cloud products and RAP-derived environmental fields and uses a logistic regression framework to produce probability of future convective </a:t>
            </a:r>
            <a:r>
              <a:rPr lang="en-US" sz="2000" dirty="0" smtClean="0">
                <a:solidFill>
                  <a:schemeClr val="bg1"/>
                </a:solidFill>
              </a:rPr>
              <a:t>initiation.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Products include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0-2 </a:t>
            </a:r>
            <a:r>
              <a:rPr lang="en-US" sz="1800" dirty="0">
                <a:solidFill>
                  <a:schemeClr val="bg1"/>
                </a:solidFill>
              </a:rPr>
              <a:t>h Probabilistic Forecasts of Convective Initiation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0-2 </a:t>
            </a:r>
            <a:r>
              <a:rPr lang="en-US" sz="1800" dirty="0">
                <a:solidFill>
                  <a:schemeClr val="bg1"/>
                </a:solidFill>
              </a:rPr>
              <a:t>h Probabilistic Forecasts of Severe Convective Initiation</a:t>
            </a:r>
          </a:p>
        </p:txBody>
      </p:sp>
      <p:pic>
        <p:nvPicPr>
          <p:cNvPr id="12" name="Picture 2" descr="C:\Users\bline\Desktop\HWT2016_images\CI_20160428_LUB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9" y="2886670"/>
            <a:ext cx="7156844" cy="28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5269" y="2819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Regular CI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2050" y="2819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Severe CI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0" y="495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 70%: 1945 </a:t>
            </a:r>
            <a:r>
              <a:rPr lang="en-US" dirty="0">
                <a:solidFill>
                  <a:schemeClr val="bg1"/>
                </a:solidFill>
              </a:rPr>
              <a:t>UTC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>
                <a:solidFill>
                  <a:schemeClr val="bg1"/>
                </a:solidFill>
              </a:rPr>
              <a:t>inch hail at 2124 UTC.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648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 50%: 1900UTC </a:t>
            </a:r>
          </a:p>
          <a:p>
            <a:r>
              <a:rPr lang="en-US" dirty="0">
                <a:solidFill>
                  <a:schemeClr val="bg1"/>
                </a:solidFill>
              </a:rPr>
              <a:t>Over 75% 1930 UTC</a:t>
            </a:r>
          </a:p>
          <a:p>
            <a:r>
              <a:rPr lang="en-US" dirty="0">
                <a:solidFill>
                  <a:schemeClr val="bg1"/>
                </a:solidFill>
              </a:rPr>
              <a:t>Initiation: 2000 UTC.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" y="6104692"/>
            <a:ext cx="8915400" cy="677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</a:rPr>
              <a:t>Takeaways: Forecasters like idea of Severe CI, but it needs work. Regular CI effective in providing SA/lead-time to areas of future development, still sometimes messy with FA. 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7"/>
          <a:stretch/>
        </p:blipFill>
        <p:spPr bwMode="auto">
          <a:xfrm>
            <a:off x="6268440" y="2375720"/>
            <a:ext cx="2759776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bline\Desktop\HWT2016_images\Severe_CI_Loop_Nelsoncounty-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3200"/>
            <a:ext cx="426233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bline\Desktop\HWT2016_images\CI_Loop_Nelsoncounty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3200"/>
            <a:ext cx="4245249" cy="32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18273934">
            <a:off x="1040761" y="4183495"/>
            <a:ext cx="1633827" cy="65358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780125">
            <a:off x="2044051" y="2854065"/>
            <a:ext cx="1453760" cy="5526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780125">
            <a:off x="6674106" y="2598095"/>
            <a:ext cx="1453760" cy="5526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8273934">
            <a:off x="5630669" y="3956122"/>
            <a:ext cx="1633827" cy="65358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2053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Regular CI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2053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Severe CI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6249" y="5329800"/>
            <a:ext cx="4746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Severe CI never exceeded 30% despite reports of severe hail and wind with these storms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289" y="5373469"/>
            <a:ext cx="453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 over 60% in both areas 1+ hour prior to initiation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1062600"/>
            <a:ext cx="4953001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White circles denote areas in Sterling where severe-producing storms developed.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2" t="35330" r="7366" b="51824"/>
          <a:stretch/>
        </p:blipFill>
        <p:spPr bwMode="auto">
          <a:xfrm>
            <a:off x="3347654" y="3764618"/>
            <a:ext cx="2099990" cy="117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 rot="18273934">
            <a:off x="3963112" y="4546785"/>
            <a:ext cx="442020" cy="2339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20309128">
            <a:off x="4294703" y="4107302"/>
            <a:ext cx="442020" cy="2339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498"/>
          </a:xfrm>
        </p:spPr>
        <p:txBody>
          <a:bodyPr/>
          <a:lstStyle/>
          <a:p>
            <a:r>
              <a:rPr lang="en-US" dirty="0" smtClean="0"/>
              <a:t>GOES-R Convective Initiation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200" y="6104692"/>
            <a:ext cx="8915400" cy="677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</a:rPr>
              <a:t>Takeaways: Forecasters like idea of Severe CI, but it needs work. Regular CI effective in providing SA/lead-time to areas of future development, still sometimes messy with FA. 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4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ProbSevere Model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119" y="990600"/>
            <a:ext cx="902575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Fuses GOES cloud products, radar information, </a:t>
            </a:r>
            <a:r>
              <a:rPr lang="en-US" sz="2000" dirty="0" smtClean="0">
                <a:solidFill>
                  <a:schemeClr val="bg1"/>
                </a:solidFill>
              </a:rPr>
              <a:t>total lightning information, and </a:t>
            </a:r>
            <a:r>
              <a:rPr lang="en-US" sz="2000" dirty="0">
                <a:solidFill>
                  <a:schemeClr val="bg1"/>
                </a:solidFill>
              </a:rPr>
              <a:t>RAP-derived environmental </a:t>
            </a:r>
            <a:r>
              <a:rPr lang="en-US" sz="2000" dirty="0" smtClean="0">
                <a:solidFill>
                  <a:schemeClr val="bg1"/>
                </a:solidFill>
              </a:rPr>
              <a:t>fields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Uses object-based </a:t>
            </a:r>
            <a:r>
              <a:rPr lang="en-US" sz="2000" dirty="0">
                <a:solidFill>
                  <a:schemeClr val="bg1"/>
                </a:solidFill>
              </a:rPr>
              <a:t>tracking in both GOES and radar imagery and a statistical model to produce probability of future severe weather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Products include: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ProbSevere probability contour and data readout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3648" y="5934670"/>
            <a:ext cx="916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Takeaways: Helpful for maintaining SA to strongest storms and providing confidence/lead-time for warning decisions; forecasters want probability by threat, improved separation of nearby storms and linear/multicellular systems.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27618" r="31125" b="18625"/>
          <a:stretch/>
        </p:blipFill>
        <p:spPr bwMode="auto">
          <a:xfrm>
            <a:off x="152400" y="2908682"/>
            <a:ext cx="4876800" cy="295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800" y="3143071"/>
            <a:ext cx="5029200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ProbSevere: 46% at 2144 UTC to 95% at 2146 UTC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Severe T-storm Warning: 2149 UTC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1” hail at 2225 UTC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These jumps, combined with the three body scatter spike developing aloft, gave me high confidence to issue the warning. </a:t>
            </a:r>
            <a:endParaRPr lang="en-US" i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8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12361" r="11334" b="35870"/>
          <a:stretch/>
        </p:blipFill>
        <p:spPr bwMode="auto">
          <a:xfrm>
            <a:off x="254759" y="990600"/>
            <a:ext cx="4267199" cy="259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C:\Users\bline\Desktop\HWT2016_images\27EAX_ProbSevere_line-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17968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229600" cy="893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ProbSevere Model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3648" y="5858470"/>
            <a:ext cx="916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Takeaways: Helpful for maintaining SA to strongest storms and providing confidence/lead-time for warning decisions; want probability by threat, improved separation of nearby storms and linear/multicellular systems.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 bwMode="auto">
          <a:xfrm>
            <a:off x="587829" y="3527723"/>
            <a:ext cx="3292475" cy="242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0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GOES-14 SRSOR (1-min) Imagery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18241" y="1066800"/>
            <a:ext cx="90257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Spring </a:t>
            </a:r>
            <a:r>
              <a:rPr lang="en-US" sz="2000" dirty="0" smtClean="0">
                <a:solidFill>
                  <a:schemeClr val="bg1"/>
                </a:solidFill>
              </a:rPr>
              <a:t>2016 </a:t>
            </a:r>
            <a:r>
              <a:rPr lang="en-US" sz="2000" dirty="0">
                <a:solidFill>
                  <a:schemeClr val="bg1"/>
                </a:solidFill>
              </a:rPr>
              <a:t>GOES-14 </a:t>
            </a:r>
            <a:r>
              <a:rPr lang="en-US" sz="2000" dirty="0" smtClean="0">
                <a:solidFill>
                  <a:schemeClr val="bg1"/>
                </a:solidFill>
              </a:rPr>
              <a:t>SRSOR: April 18 – May 15</a:t>
            </a:r>
            <a:endParaRPr lang="en-US" sz="2000" dirty="0">
              <a:solidFill>
                <a:schemeClr val="bg1"/>
              </a:solidFill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One, daily-changing ~1500 km x 2000 km </a:t>
            </a:r>
            <a:r>
              <a:rPr lang="en-US" sz="2000" dirty="0" smtClean="0">
                <a:solidFill>
                  <a:schemeClr val="bg1"/>
                </a:solidFill>
              </a:rPr>
              <a:t>sector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Products include: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1-min VIS, IR, and WV imagery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Parallax-corrected 1-min VIS and IR imagery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10-min updating atmospheric motion vectors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135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Takeaways: Utilized during warning operations in addition to pre-convective development. Forecasters see features/processes early than - and not apparent - in 5+ min imagery.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4417874"/>
            <a:ext cx="38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The </a:t>
            </a:r>
            <a:r>
              <a:rPr lang="en-US" i="1" dirty="0">
                <a:solidFill>
                  <a:srgbClr val="FFFF00"/>
                </a:solidFill>
              </a:rPr>
              <a:t>1-min SRSOR VIS satellite data indicates this storm is elevated, as a well-defined boundary continues to track south of the storm in question.  </a:t>
            </a:r>
            <a:r>
              <a:rPr lang="en-US" b="1" i="1" dirty="0">
                <a:solidFill>
                  <a:srgbClr val="FFFF00"/>
                </a:solidFill>
              </a:rPr>
              <a:t>As a result, this storm likely poses a very limited tornado threat. </a:t>
            </a:r>
          </a:p>
        </p:txBody>
      </p:sp>
      <p:pic>
        <p:nvPicPr>
          <p:cNvPr id="15366" name="Picture 6" descr="C:\Users\bline\Desktop\HWT2016_images\srsor_no_tor_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49042"/>
            <a:ext cx="4800599" cy="32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62" y="1066800"/>
            <a:ext cx="34258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4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28600" y="2514600"/>
            <a:ext cx="3962400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Parallax-Corrected Imagery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80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Forecasters want to have Parallax-Corrected Imagery available in AWIPS; must be weary of caveats (blocking features, chunky display).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9" y="2590800"/>
            <a:ext cx="304800" cy="30344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12035" r="65275" b="12718"/>
          <a:stretch/>
        </p:blipFill>
        <p:spPr bwMode="auto">
          <a:xfrm rot="5400000">
            <a:off x="2039224" y="2115424"/>
            <a:ext cx="3030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>
            <a:stCxn id="6147" idx="2"/>
            <a:endCxn id="7" idx="3"/>
          </p:cNvCxnSpPr>
          <p:nvPr/>
        </p:nvCxnSpPr>
        <p:spPr>
          <a:xfrm>
            <a:off x="2190749" y="2894246"/>
            <a:ext cx="562780" cy="6318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53529" y="3535616"/>
            <a:ext cx="370671" cy="42153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2677329" y="3499950"/>
            <a:ext cx="152400" cy="45720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C:\Users\bline\Desktop\HWT2016_images\PC_OT_ENI_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810000" cy="37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>
          <a:xfrm>
            <a:off x="6096000" y="3386997"/>
            <a:ext cx="5334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8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6200" y="1066800"/>
            <a:ext cx="3962400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Parallax-Corrected Imagery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80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Forecasters want to have Parallax-Corrected Imagery available in AWIPS; must be weary of caveats.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1143000"/>
            <a:ext cx="304800" cy="30344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12035" r="65275" b="12718"/>
          <a:stretch/>
        </p:blipFill>
        <p:spPr bwMode="auto">
          <a:xfrm rot="5400000">
            <a:off x="1886824" y="667624"/>
            <a:ext cx="3030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>
            <a:stCxn id="6147" idx="2"/>
            <a:endCxn id="7" idx="3"/>
          </p:cNvCxnSpPr>
          <p:nvPr/>
        </p:nvCxnSpPr>
        <p:spPr>
          <a:xfrm>
            <a:off x="2038349" y="1446446"/>
            <a:ext cx="562780" cy="6318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01129" y="2087816"/>
            <a:ext cx="370671" cy="42153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2524929" y="2052150"/>
            <a:ext cx="152400" cy="45720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78291"/>
            <a:ext cx="453097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6957" y="4714038"/>
            <a:ext cx="199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development</a:t>
            </a:r>
            <a:endParaRPr lang="en-US" b="1" dirty="0"/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H="1" flipV="1">
            <a:off x="6553200" y="3886200"/>
            <a:ext cx="868865" cy="827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00600" y="1143000"/>
            <a:ext cx="361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</a:t>
            </a:r>
            <a:r>
              <a:rPr lang="en-US" sz="4400" b="1" dirty="0" smtClean="0">
                <a:solidFill>
                  <a:schemeClr val="bg1"/>
                </a:solidFill>
              </a:rPr>
              <a:t>ut beware!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1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6200" y="1066800"/>
            <a:ext cx="3962400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12035" r="65275" b="12718"/>
          <a:stretch/>
        </p:blipFill>
        <p:spPr bwMode="auto">
          <a:xfrm rot="5400000">
            <a:off x="1886824" y="667624"/>
            <a:ext cx="3030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https://4.bp.blogspot.com/-9ZA5t2D_ogI/Vykq8WNrV7I/AAAAAAAAE-E/qLSxA57Poo4QRRoCd1R6E-iGMGJLQMasQCLcB/s1600/parallax%2B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78291"/>
            <a:ext cx="4530472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Parallax-Corrected Imagery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80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Forecasters want to have Parallax-Corrected Imagery available in AWIPS; must be weary of caveats.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1143000"/>
            <a:ext cx="304800" cy="30344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>
            <a:stCxn id="6147" idx="2"/>
            <a:endCxn id="7" idx="3"/>
          </p:cNvCxnSpPr>
          <p:nvPr/>
        </p:nvCxnSpPr>
        <p:spPr>
          <a:xfrm>
            <a:off x="2038349" y="1446446"/>
            <a:ext cx="562780" cy="6318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01129" y="2087816"/>
            <a:ext cx="370671" cy="42153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2524929" y="2052150"/>
            <a:ext cx="152400" cy="457200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26957" y="4714038"/>
            <a:ext cx="199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development</a:t>
            </a:r>
            <a:endParaRPr lang="en-US" b="1" dirty="0"/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H="1" flipV="1">
            <a:off x="6553200" y="3886200"/>
            <a:ext cx="868865" cy="827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600" y="1143000"/>
            <a:ext cx="361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</a:t>
            </a:r>
            <a:r>
              <a:rPr lang="en-US" sz="4400" b="1" dirty="0" smtClean="0">
                <a:solidFill>
                  <a:schemeClr val="bg1"/>
                </a:solidFill>
              </a:rPr>
              <a:t>ut beware!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2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Satellite-derived Winds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0960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Takeaways: Helpful in diagnosing storm motion, deep shear, local speed max, divergence/convergence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33896" r="36725" b="16133"/>
          <a:stretch/>
        </p:blipFill>
        <p:spPr bwMode="auto">
          <a:xfrm>
            <a:off x="268184" y="990599"/>
            <a:ext cx="3922816" cy="216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2999" y="1442309"/>
            <a:ext cx="4192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0-1km shear trends can be inferred. This has potential application in severe weather forecasting by providing 0 AGL to cloud base shear values.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49918" y="3107796"/>
            <a:ext cx="3817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They provided updates on how the deep </a:t>
            </a:r>
            <a:r>
              <a:rPr lang="en-US" i="1" dirty="0" smtClean="0">
                <a:solidFill>
                  <a:srgbClr val="FFFF00"/>
                </a:solidFill>
              </a:rPr>
              <a:t>layer shear </a:t>
            </a:r>
            <a:r>
              <a:rPr lang="en-US" i="1" dirty="0">
                <a:solidFill>
                  <a:srgbClr val="FFFF00"/>
                </a:solidFill>
              </a:rPr>
              <a:t>values were changing over the course of the afternoon.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49919" y="4639270"/>
            <a:ext cx="3970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The AMVs </a:t>
            </a:r>
            <a:r>
              <a:rPr lang="en-US" i="1" dirty="0" smtClean="0">
                <a:solidFill>
                  <a:srgbClr val="FFFF00"/>
                </a:solidFill>
              </a:rPr>
              <a:t>were </a:t>
            </a:r>
            <a:r>
              <a:rPr lang="en-US" i="1" dirty="0">
                <a:solidFill>
                  <a:srgbClr val="FFFF00"/>
                </a:solidFill>
              </a:rPr>
              <a:t>able to pick up on low level wind shifts as the boundaries crossed through the area.</a:t>
            </a:r>
          </a:p>
        </p:txBody>
      </p:sp>
      <p:pic>
        <p:nvPicPr>
          <p:cNvPr id="3075" name="Picture 3" descr="C:\Users\bline\Desktop\HWT2016_images\winds_densiot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22966" b="4189"/>
          <a:stretch/>
        </p:blipFill>
        <p:spPr bwMode="auto">
          <a:xfrm>
            <a:off x="152400" y="3235408"/>
            <a:ext cx="4419600" cy="29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4343400" y="2133600"/>
            <a:ext cx="4572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724400" y="3657600"/>
            <a:ext cx="4572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28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391400" cy="893498"/>
          </a:xfrm>
        </p:spPr>
        <p:txBody>
          <a:bodyPr>
            <a:noAutofit/>
          </a:bodyPr>
          <a:lstStyle/>
          <a:p>
            <a:r>
              <a:rPr lang="en-US" sz="2800" dirty="0"/>
              <a:t>GOES-R Lightning Detection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/>
              <a:t>using LMA </a:t>
            </a:r>
            <a:r>
              <a:rPr lang="en-US" sz="2800" dirty="0" smtClean="0"/>
              <a:t>proxy ; PGLM)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6199" y="1066800"/>
            <a:ext cx="892231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Pseudo Geostationary Lightning Mapper (PGLM) total lightning products are created using Total Lightning data from Lightning Mapping Array (LMA) regional networks around the US.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Products include:</a:t>
            </a:r>
          </a:p>
          <a:p>
            <a:pPr marL="685800" lvl="1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Total Lightning Flash Extent Density</a:t>
            </a:r>
            <a:endParaRPr lang="en-US" dirty="0">
              <a:solidFill>
                <a:schemeClr val="bg1"/>
              </a:solidFill>
            </a:endParaRPr>
          </a:p>
          <a:p>
            <a:pPr marL="1143000"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Available </a:t>
            </a:r>
            <a:r>
              <a:rPr lang="en-US" dirty="0">
                <a:solidFill>
                  <a:schemeClr val="bg1"/>
                </a:solidFill>
              </a:rPr>
              <a:t>every </a:t>
            </a:r>
            <a:r>
              <a:rPr lang="en-US" dirty="0" smtClean="0">
                <a:solidFill>
                  <a:schemeClr val="bg1"/>
                </a:solidFill>
              </a:rPr>
              <a:t>2-min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N. </a:t>
            </a:r>
            <a:r>
              <a:rPr lang="en-US" dirty="0">
                <a:solidFill>
                  <a:schemeClr val="bg1"/>
                </a:solidFill>
              </a:rPr>
              <a:t>Alabama and D.C.) or as a running </a:t>
            </a:r>
            <a:r>
              <a:rPr lang="en-US" dirty="0" smtClean="0">
                <a:solidFill>
                  <a:schemeClr val="bg1"/>
                </a:solidFill>
              </a:rPr>
              <a:t>2-min </a:t>
            </a:r>
            <a:r>
              <a:rPr lang="en-US" dirty="0">
                <a:solidFill>
                  <a:schemeClr val="bg1"/>
                </a:solidFill>
              </a:rPr>
              <a:t>summation every </a:t>
            </a:r>
            <a:r>
              <a:rPr lang="en-US" dirty="0" smtClean="0">
                <a:solidFill>
                  <a:schemeClr val="bg1"/>
                </a:solidFill>
              </a:rPr>
              <a:t>minute.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9" b="15657"/>
          <a:stretch/>
        </p:blipFill>
        <p:spPr bwMode="auto">
          <a:xfrm>
            <a:off x="5715000" y="3182184"/>
            <a:ext cx="3048000" cy="198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bline\Desktop\HWT2016_images\1-minutevis_lightning_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252014"/>
            <a:ext cx="529622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43266" y="5410200"/>
            <a:ext cx="3455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Takeaways: Primarily used for SA and monitoring convective growth; Effective lightning training will be vital 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Hazardous </a:t>
            </a:r>
            <a:r>
              <a:rPr lang="en-US" dirty="0"/>
              <a:t>Weather Testbed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914400"/>
            <a:ext cx="2487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Not just a facility…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bline\Desktop\HWT2016_images\20160511_09345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b="15393"/>
          <a:stretch/>
        </p:blipFill>
        <p:spPr bwMode="auto">
          <a:xfrm>
            <a:off x="145057" y="1371598"/>
            <a:ext cx="8134474" cy="220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39214" y="1595187"/>
            <a:ext cx="2589533" cy="153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9915" y="1371598"/>
            <a:ext cx="200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EWP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724400" y="1381780"/>
            <a:ext cx="200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EFP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04915" y="2069068"/>
            <a:ext cx="200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5115" y="1802032"/>
            <a:ext cx="200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SPC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3" y="3738477"/>
            <a:ext cx="7859907" cy="304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4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Lightning Jump Algorithm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-2" y="1066800"/>
            <a:ext cx="91440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Lightning Jump Algorithm (LJA) </a:t>
            </a:r>
            <a:r>
              <a:rPr lang="en-US" sz="2000" dirty="0" smtClean="0">
                <a:solidFill>
                  <a:schemeClr val="bg1"/>
                </a:solidFill>
              </a:rPr>
              <a:t>uses </a:t>
            </a:r>
            <a:r>
              <a:rPr lang="en-US" sz="2000" dirty="0">
                <a:solidFill>
                  <a:schemeClr val="bg1"/>
                </a:solidFill>
              </a:rPr>
              <a:t>data from the Earth Networks Total Lightning Network and computes the degree of jump (sigma-level) in total lightning activity for a tracked storm </a:t>
            </a:r>
            <a:r>
              <a:rPr lang="en-US" sz="2000" dirty="0" smtClean="0">
                <a:solidFill>
                  <a:schemeClr val="bg1"/>
                </a:solidFill>
              </a:rPr>
              <a:t>object.</a:t>
            </a:r>
            <a:endParaRPr lang="en-US" sz="2000" dirty="0">
              <a:solidFill>
                <a:schemeClr val="bg1"/>
              </a:solidFill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Products include: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Identified </a:t>
            </a:r>
            <a:r>
              <a:rPr lang="en-US" dirty="0">
                <a:solidFill>
                  <a:schemeClr val="bg1"/>
                </a:solidFill>
              </a:rPr>
              <a:t>storm objects, colorized by the magnitude of “jump” </a:t>
            </a:r>
            <a:r>
              <a:rPr lang="en-US" dirty="0" smtClean="0">
                <a:solidFill>
                  <a:schemeClr val="bg1"/>
                </a:solidFill>
              </a:rPr>
              <a:t>(x-sigma) </a:t>
            </a:r>
            <a:r>
              <a:rPr lang="en-US" dirty="0">
                <a:solidFill>
                  <a:schemeClr val="bg1"/>
                </a:solidFill>
              </a:rPr>
              <a:t>for that </a:t>
            </a:r>
            <a:r>
              <a:rPr lang="en-US" dirty="0" smtClean="0">
                <a:solidFill>
                  <a:schemeClr val="bg1"/>
                </a:solidFill>
              </a:rPr>
              <a:t>period.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5-min LJ max.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93467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Takeaway: Default display not ideal, forecasters prefer transparency, and desire a contour display instead. Product effective in drawing users  attention to rapid updraft intensification. 5-min max a nice addition. Often viewed with ProbSevere.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8" name="Picture 6" descr="https://3.bp.blogspot.com/-a4PJYASELOQ/Vye3fmCKuPI/AAAAAAAAEy4/QpQvS2Jc324oWchhMnRNRxOBdRLncXPEgCKgB/s640/Mercer%2BCounty%2BT-Storm%2BSevere%2BPro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9503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370433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5-sigma LJ: 1936 UTC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1” Hail: 2000 UTC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7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28600"/>
            <a:ext cx="7162799" cy="893498"/>
          </a:xfrm>
        </p:spPr>
        <p:txBody>
          <a:bodyPr>
            <a:noAutofit/>
          </a:bodyPr>
          <a:lstStyle/>
          <a:p>
            <a:r>
              <a:rPr lang="en-US" sz="2800" b="1" dirty="0"/>
              <a:t>NOAA Unique </a:t>
            </a:r>
            <a:r>
              <a:rPr lang="en-US" sz="2800" b="1" dirty="0" smtClean="0"/>
              <a:t>Combined Atmospheric </a:t>
            </a:r>
            <a:r>
              <a:rPr lang="en-US" sz="2800" b="1" dirty="0"/>
              <a:t>Processing System (NUCAPS)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0" y="999897"/>
            <a:ext cx="9144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NUCAPS algorithm generates temperature and moisture profiles using information from </a:t>
            </a:r>
            <a:r>
              <a:rPr lang="en-US" sz="2000" dirty="0" smtClean="0">
                <a:solidFill>
                  <a:schemeClr val="bg1"/>
                </a:solidFill>
              </a:rPr>
              <a:t>instruments </a:t>
            </a:r>
            <a:r>
              <a:rPr lang="en-US" sz="2000" dirty="0">
                <a:solidFill>
                  <a:schemeClr val="bg1"/>
                </a:solidFill>
              </a:rPr>
              <a:t>aboard </a:t>
            </a:r>
            <a:r>
              <a:rPr lang="en-US" sz="2000" dirty="0" smtClean="0">
                <a:solidFill>
                  <a:schemeClr val="bg1"/>
                </a:solidFill>
              </a:rPr>
              <a:t>the Joint </a:t>
            </a:r>
            <a:r>
              <a:rPr lang="en-US" sz="2000" dirty="0">
                <a:solidFill>
                  <a:schemeClr val="bg1"/>
                </a:solidFill>
              </a:rPr>
              <a:t>Polar Satellite System (JPSS) </a:t>
            </a:r>
            <a:r>
              <a:rPr lang="en-US" sz="2000" dirty="0" err="1">
                <a:solidFill>
                  <a:schemeClr val="bg1"/>
                </a:solidFill>
              </a:rPr>
              <a:t>Suomi</a:t>
            </a:r>
            <a:r>
              <a:rPr lang="en-US" sz="2000" dirty="0">
                <a:solidFill>
                  <a:schemeClr val="bg1"/>
                </a:solidFill>
              </a:rPr>
              <a:t>-NPP </a:t>
            </a:r>
            <a:r>
              <a:rPr lang="en-US" sz="2000" dirty="0" smtClean="0">
                <a:solidFill>
                  <a:schemeClr val="bg1"/>
                </a:solidFill>
              </a:rPr>
              <a:t>polar-orbiting satellite.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Products include:</a:t>
            </a:r>
            <a:endParaRPr lang="en-US" sz="2000" dirty="0">
              <a:solidFill>
                <a:schemeClr val="bg1"/>
              </a:solidFill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NUCAPS </a:t>
            </a:r>
            <a:r>
              <a:rPr lang="en-US" dirty="0">
                <a:solidFill>
                  <a:schemeClr val="bg1"/>
                </a:solidFill>
              </a:rPr>
              <a:t>Profile Availability (Time/Location) with quality control flags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NUCAPS </a:t>
            </a:r>
            <a:r>
              <a:rPr lang="en-US" dirty="0">
                <a:solidFill>
                  <a:schemeClr val="bg1"/>
                </a:solidFill>
              </a:rPr>
              <a:t>Vertical Temperature and Moisture </a:t>
            </a:r>
            <a:r>
              <a:rPr lang="en-US" dirty="0" smtClean="0">
                <a:solidFill>
                  <a:schemeClr val="bg1"/>
                </a:solidFill>
              </a:rPr>
              <a:t>Profiles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NUCAPS Plan View displays (from product browser)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58584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Takeaways: users </a:t>
            </a:r>
            <a:r>
              <a:rPr lang="en-US" dirty="0">
                <a:solidFill>
                  <a:schemeClr val="bg1"/>
                </a:solidFill>
              </a:rPr>
              <a:t>find information to be an effective update </a:t>
            </a:r>
            <a:r>
              <a:rPr lang="en-US" dirty="0" smtClean="0">
                <a:solidFill>
                  <a:schemeClr val="bg1"/>
                </a:solidFill>
              </a:rPr>
              <a:t>of thermodynamic environment since morning RAOB; look forward to automated modification of low-levels, which is a necessity; would welcome additional satellites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33"/>
          <a:stretch/>
        </p:blipFill>
        <p:spPr bwMode="auto">
          <a:xfrm>
            <a:off x="228600" y="3431977"/>
            <a:ext cx="1740493" cy="21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72400" y="3657600"/>
            <a:ext cx="1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Similar CAPE ~2300 j/kg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124200"/>
            <a:ext cx="2600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Example NUCAPS Selection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0104" r="23999" b="36927"/>
          <a:stretch/>
        </p:blipFill>
        <p:spPr bwMode="auto">
          <a:xfrm>
            <a:off x="2362200" y="3429000"/>
            <a:ext cx="2685069" cy="231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10104" r="23500" b="36927"/>
          <a:stretch/>
        </p:blipFill>
        <p:spPr bwMode="auto">
          <a:xfrm>
            <a:off x="5181600" y="3431976"/>
            <a:ext cx="2692371" cy="23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48000" y="3124200"/>
            <a:ext cx="154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1800 UTC RNK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61835" y="3135868"/>
            <a:ext cx="193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1800 UTC NUCAPS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3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NUCAPS Plan 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1354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Takeaways: Nice to have quick look; derived fields desired: theta-e, dew point, height of FL, height of -20C, cape, pw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599"/>
            <a:ext cx="68580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15356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730 </a:t>
            </a:r>
            <a:r>
              <a:rPr lang="en-US" sz="2000" b="1" dirty="0" err="1" smtClean="0">
                <a:solidFill>
                  <a:schemeClr val="bg1"/>
                </a:solidFill>
              </a:rPr>
              <a:t>mb</a:t>
            </a:r>
            <a:r>
              <a:rPr lang="en-US" sz="2000" b="1" dirty="0" smtClean="0">
                <a:solidFill>
                  <a:schemeClr val="bg1"/>
                </a:solidFill>
              </a:rPr>
              <a:t> Mixing Ratio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303587"/>
            <a:ext cx="3163887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1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486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bill.line@noaa.gov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nesdis.noaa.gov/images/news_archives/meteorologi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20" y="4800601"/>
            <a:ext cx="254799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1"/>
            <a:ext cx="253403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3657600"/>
          </a:xfrm>
        </p:spPr>
        <p:txBody>
          <a:bodyPr>
            <a:normAutofit/>
          </a:bodyPr>
          <a:lstStyle/>
          <a:p>
            <a:r>
              <a:rPr lang="en-US" sz="2200" dirty="0"/>
              <a:t>Satellite product demonstrations at the HWT </a:t>
            </a:r>
            <a:r>
              <a:rPr lang="en-US" sz="2200" dirty="0" smtClean="0"/>
              <a:t>help </a:t>
            </a:r>
            <a:r>
              <a:rPr lang="en-US" sz="2200" dirty="0"/>
              <a:t>to</a:t>
            </a:r>
          </a:p>
          <a:p>
            <a:pPr lvl="1"/>
            <a:r>
              <a:rPr lang="en-US" sz="2000" dirty="0"/>
              <a:t>prepare users for future satellite technology</a:t>
            </a:r>
          </a:p>
          <a:p>
            <a:pPr lvl="1"/>
            <a:r>
              <a:rPr lang="en-US" sz="2000" dirty="0"/>
              <a:t>test algorithms in a simulated operational </a:t>
            </a:r>
            <a:r>
              <a:rPr lang="en-US" sz="2000" dirty="0" smtClean="0"/>
              <a:t>environment</a:t>
            </a:r>
            <a:endParaRPr lang="en-US" sz="2400" dirty="0" smtClean="0"/>
          </a:p>
          <a:p>
            <a:r>
              <a:rPr lang="en-US" sz="2200" dirty="0" smtClean="0"/>
              <a:t>All participants have found this year’s HWT GOES-R/JPSS experiment to be a great and productive learning experience.</a:t>
            </a:r>
          </a:p>
          <a:p>
            <a:r>
              <a:rPr lang="en-US" sz="2200" dirty="0"/>
              <a:t>May 2017, evaluations in HWT will be valuable for early/rapid gauging of forecaster understanding of real GOES-R data, and development of best practices, in a real-time hazardous weather warning </a:t>
            </a:r>
            <a:r>
              <a:rPr lang="en-US" sz="2200" dirty="0" smtClean="0"/>
              <a:t>environment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2133600" y="41148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i="1" dirty="0">
                <a:solidFill>
                  <a:schemeClr val="bg1"/>
                </a:solidFill>
              </a:rPr>
              <a:t>GOES-R HWT Blog: </a:t>
            </a:r>
            <a:r>
              <a:rPr lang="pt-BR" i="1" dirty="0">
                <a:solidFill>
                  <a:schemeClr val="bg1"/>
                </a:solidFill>
              </a:rPr>
              <a:t>http://www.goesrhwt.blogspot.com/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4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GOES-R and JPSS </a:t>
            </a:r>
            <a:r>
              <a:rPr lang="en-US" sz="3200" dirty="0"/>
              <a:t>in the </a:t>
            </a:r>
            <a:br>
              <a:rPr lang="en-US" sz="3200" dirty="0"/>
            </a:br>
            <a:r>
              <a:rPr lang="en-US" sz="3200" dirty="0"/>
              <a:t>Hazardous Weather Testbed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8600" y="1066800"/>
            <a:ext cx="8534400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defTabSz="459806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900" dirty="0"/>
              <a:t>Product developers observe their recently developed </a:t>
            </a:r>
            <a:r>
              <a:rPr lang="en-US" sz="1900" dirty="0" smtClean="0"/>
              <a:t>GOES-R and JPSS </a:t>
            </a:r>
            <a:r>
              <a:rPr lang="en-US" sz="1900" dirty="0"/>
              <a:t>algorithms being used alongside standard observational and forecast products in a simulated operational forecast and warning environment </a:t>
            </a:r>
            <a:r>
              <a:rPr lang="en-US" sz="1900" dirty="0" smtClean="0"/>
              <a:t>(Research </a:t>
            </a:r>
            <a:r>
              <a:rPr lang="en-US" sz="1900" dirty="0"/>
              <a:t>to </a:t>
            </a:r>
            <a:r>
              <a:rPr lang="en-US" sz="1900" dirty="0" smtClean="0"/>
              <a:t>Operations</a:t>
            </a:r>
            <a:r>
              <a:rPr lang="en-US" sz="1900" dirty="0"/>
              <a:t>, </a:t>
            </a:r>
            <a:r>
              <a:rPr lang="en-US" sz="2800" b="1" dirty="0"/>
              <a:t>R2O</a:t>
            </a:r>
            <a:r>
              <a:rPr lang="en-US" sz="1900" dirty="0"/>
              <a:t>)</a:t>
            </a:r>
          </a:p>
          <a:p>
            <a:pPr marL="231775" indent="-231775" defTabSz="459806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900" dirty="0"/>
              <a:t>Feedback received from participants leads to the continued modification and development of </a:t>
            </a:r>
            <a:r>
              <a:rPr lang="en-US" sz="1900" dirty="0" smtClean="0"/>
              <a:t>GOES-R and JPSS </a:t>
            </a:r>
            <a:r>
              <a:rPr lang="en-US" sz="1900" dirty="0"/>
              <a:t>algorithms </a:t>
            </a:r>
            <a:r>
              <a:rPr lang="en-US" sz="1900" dirty="0" smtClean="0"/>
              <a:t>(Operations </a:t>
            </a:r>
            <a:r>
              <a:rPr lang="en-US" sz="1900" dirty="0"/>
              <a:t>to </a:t>
            </a:r>
            <a:r>
              <a:rPr lang="en-US" sz="1900" dirty="0" smtClean="0"/>
              <a:t>Research</a:t>
            </a:r>
            <a:r>
              <a:rPr lang="en-US" sz="1900" dirty="0"/>
              <a:t>, </a:t>
            </a:r>
            <a:r>
              <a:rPr lang="en-US" sz="2800" b="1" dirty="0"/>
              <a:t>O2R</a:t>
            </a:r>
            <a:r>
              <a:rPr lang="en-US" sz="1900" dirty="0"/>
              <a:t>)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1900" dirty="0"/>
              <a:t>Education and training received by participants helps to </a:t>
            </a:r>
            <a:r>
              <a:rPr lang="en-US" sz="1900" dirty="0" smtClean="0"/>
              <a:t>enhance </a:t>
            </a:r>
            <a:r>
              <a:rPr lang="en-US" sz="2800" b="1" dirty="0" smtClean="0"/>
              <a:t>readiness</a:t>
            </a:r>
            <a:r>
              <a:rPr lang="en-US" sz="2800" dirty="0" smtClean="0"/>
              <a:t> </a:t>
            </a:r>
            <a:r>
              <a:rPr lang="en-US" sz="1900" dirty="0"/>
              <a:t>for </a:t>
            </a:r>
            <a:r>
              <a:rPr lang="en-US" sz="1900" dirty="0" smtClean="0"/>
              <a:t>the use of GOES-R and JPSS </a:t>
            </a:r>
            <a:r>
              <a:rPr lang="en-US" sz="1900" dirty="0"/>
              <a:t>data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900" dirty="0"/>
          </a:p>
        </p:txBody>
      </p:sp>
      <p:pic>
        <p:nvPicPr>
          <p:cNvPr id="3077" name="Picture 5" descr="C:\Users\bline\Desktop\HWT2016_images\20160419_180039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/>
          <a:stretch/>
        </p:blipFill>
        <p:spPr bwMode="auto">
          <a:xfrm>
            <a:off x="2330450" y="4007321"/>
            <a:ext cx="4298950" cy="26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0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1295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HWT 2016 GOES-R/JPSS Spring Experiment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88662"/>
            <a:ext cx="8915400" cy="2849938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400" dirty="0"/>
              <a:t>4 weeks (18 April, 25 April, 2 May, 9 May)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3 NWS forecasters, 1 broadcast meteorologist per </a:t>
            </a:r>
            <a:r>
              <a:rPr lang="en-US" sz="2000" dirty="0" smtClean="0"/>
              <a:t>week</a:t>
            </a:r>
          </a:p>
          <a:p>
            <a:pPr marL="285750" indent="-285750"/>
            <a:r>
              <a:rPr lang="en-US" sz="2400" dirty="0" smtClean="0"/>
              <a:t>Real-time</a:t>
            </a:r>
            <a:r>
              <a:rPr lang="en-US" sz="2400" dirty="0"/>
              <a:t>, simulated nowcast/warning environment using AWIPS-II.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Can operate anywhere in CONUS; begin prior to CI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“</a:t>
            </a:r>
            <a:r>
              <a:rPr lang="en-US" sz="2000" dirty="0"/>
              <a:t>mesoscale forecast updates” (via live blog posts)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experimental severe t-storm and tornado warnings </a:t>
            </a:r>
            <a:r>
              <a:rPr lang="en-US" sz="2000" dirty="0" smtClean="0"/>
              <a:t>(via </a:t>
            </a:r>
            <a:r>
              <a:rPr lang="en-US" sz="2000" dirty="0" err="1" smtClean="0"/>
              <a:t>WarnGen</a:t>
            </a:r>
            <a:r>
              <a:rPr lang="en-US" sz="2000" dirty="0" smtClean="0"/>
              <a:t>).</a:t>
            </a:r>
            <a:endParaRPr lang="en-US" sz="2000" dirty="0"/>
          </a:p>
          <a:p>
            <a:pPr marL="285750" indent="-285750"/>
            <a:endParaRPr lang="en-US" sz="500" dirty="0"/>
          </a:p>
          <a:p>
            <a:endParaRPr lang="en-US" sz="500" dirty="0"/>
          </a:p>
        </p:txBody>
      </p:sp>
      <p:sp>
        <p:nvSpPr>
          <p:cNvPr id="5" name="Rectangle 4"/>
          <p:cNvSpPr/>
          <p:nvPr/>
        </p:nvSpPr>
        <p:spPr>
          <a:xfrm>
            <a:off x="76200" y="3581400"/>
            <a:ext cx="6781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tabLst>
                <a:tab pos="4691063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Evaluating: GOES-R </a:t>
            </a:r>
            <a:r>
              <a:rPr lang="en-US" sz="2400" dirty="0">
                <a:solidFill>
                  <a:schemeClr val="bg1"/>
                </a:solidFill>
              </a:rPr>
              <a:t>and JPSS Baseline, Future Capabilities, and Experimental </a:t>
            </a:r>
            <a:r>
              <a:rPr lang="en-US" sz="2400" dirty="0" smtClean="0">
                <a:solidFill>
                  <a:schemeClr val="bg1"/>
                </a:solidFill>
              </a:rPr>
              <a:t>Products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Training: 2 hours of </a:t>
            </a:r>
            <a:r>
              <a:rPr lang="en-US" sz="2400" dirty="0" smtClean="0">
                <a:solidFill>
                  <a:schemeClr val="bg1"/>
                </a:solidFill>
              </a:rPr>
              <a:t>Articulates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Feedback: Daily and weekly debriefs, </a:t>
            </a:r>
            <a:r>
              <a:rPr lang="en-US" sz="2400" dirty="0" smtClean="0">
                <a:solidFill>
                  <a:schemeClr val="bg1"/>
                </a:solidFill>
              </a:rPr>
              <a:t>daily </a:t>
            </a:r>
            <a:r>
              <a:rPr lang="en-US" sz="2400" dirty="0">
                <a:solidFill>
                  <a:schemeClr val="bg1"/>
                </a:solidFill>
              </a:rPr>
              <a:t>and weekly  surveys, </a:t>
            </a:r>
            <a:r>
              <a:rPr lang="en-US" sz="2400" b="1" dirty="0">
                <a:solidFill>
                  <a:srgbClr val="FFFF00"/>
                </a:solidFill>
              </a:rPr>
              <a:t>blog posts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discussions, Webinar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We </a:t>
            </a:r>
            <a:r>
              <a:rPr lang="en-US" sz="2000" dirty="0">
                <a:solidFill>
                  <a:schemeClr val="bg1"/>
                </a:solidFill>
              </a:rPr>
              <a:t>want forecasters to think about how they are using the experimental products in nowcast and warning decision making.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4" descr="C:\Users\bline\Desktop\HWT2016_images\20160428_175839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99" y="3657600"/>
            <a:ext cx="167010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6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GOES-R/JPSS HWT Blog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486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http://goesrhwt.blogspot.com/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114800" cy="4349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"/>
          <a:stretch/>
        </p:blipFill>
        <p:spPr bwMode="auto">
          <a:xfrm>
            <a:off x="1143000" y="2209799"/>
            <a:ext cx="4398754" cy="4038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r="-1" b="25231"/>
          <a:stretch/>
        </p:blipFill>
        <p:spPr bwMode="auto">
          <a:xfrm>
            <a:off x="2314672" y="2848311"/>
            <a:ext cx="4848128" cy="3552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89354" y="1003518"/>
            <a:ext cx="3754646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Mesoscale forecast updates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Reasoning behind warning decisions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Updates to previous warnings/forecasts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Best practices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Ideas for improvement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Any thoughts/feedback, good/bad, about the experimental products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14" y="3276600"/>
            <a:ext cx="4448486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952972" cy="313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400800"/>
            <a:ext cx="340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~400 blog posts so far this year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9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400800" cy="893498"/>
          </a:xfrm>
        </p:spPr>
        <p:txBody>
          <a:bodyPr>
            <a:noAutofit/>
          </a:bodyPr>
          <a:lstStyle/>
          <a:p>
            <a:r>
              <a:rPr lang="en-US" sz="2800" dirty="0" smtClean="0"/>
              <a:t>GOES-R and JPSS products demonstrated during 2015 Spring 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105400"/>
          </a:xfrm>
        </p:spPr>
        <p:txBody>
          <a:bodyPr>
            <a:noAutofit/>
          </a:bodyPr>
          <a:lstStyle/>
          <a:p>
            <a:pPr marL="290513" indent="-290513"/>
            <a:r>
              <a:rPr lang="en-US" sz="2000" dirty="0"/>
              <a:t>GOES-R Legacy Atmospheric Profile (LAP) All-sky Thermodynamic Products</a:t>
            </a:r>
          </a:p>
          <a:p>
            <a:pPr marL="290513" indent="-290513"/>
            <a:r>
              <a:rPr lang="en-US" sz="2000" dirty="0"/>
              <a:t>GOES-R Convective Initiation and Severe Convective Initiation</a:t>
            </a:r>
          </a:p>
          <a:p>
            <a:pPr marL="290513" indent="-290513"/>
            <a:r>
              <a:rPr lang="en-US" sz="2000" dirty="0"/>
              <a:t>ProbSevere Model</a:t>
            </a:r>
          </a:p>
          <a:p>
            <a:pPr marL="290513" indent="-290513"/>
            <a:r>
              <a:rPr lang="en-US" sz="2000" dirty="0"/>
              <a:t>GOES-14 Super Rapid Scan Operations for GOES-R (SRSOR) 1-min imagery</a:t>
            </a:r>
          </a:p>
          <a:p>
            <a:pPr marL="690563" lvl="1" indent="-290513"/>
            <a:r>
              <a:rPr lang="en-US" sz="1800" dirty="0"/>
              <a:t>Atmospheric motion vectors (updating every 10 minutes)</a:t>
            </a:r>
          </a:p>
          <a:p>
            <a:pPr marL="690563" lvl="1" indent="-290513"/>
            <a:r>
              <a:rPr lang="en-US" sz="1800" dirty="0"/>
              <a:t>Parallax-corrected 1-min imagery</a:t>
            </a:r>
          </a:p>
          <a:p>
            <a:pPr marL="290513" indent="-290513"/>
            <a:r>
              <a:rPr lang="en-US" sz="2000" dirty="0"/>
              <a:t>Total Lightning using PGLM (in LMA networks)</a:t>
            </a:r>
          </a:p>
          <a:p>
            <a:pPr marL="290513" indent="-290513"/>
            <a:r>
              <a:rPr lang="en-US" sz="2000" dirty="0"/>
              <a:t>Lightning Jump Algorithm (using ENI)</a:t>
            </a:r>
          </a:p>
          <a:p>
            <a:pPr marL="290513" indent="-290513"/>
            <a:r>
              <a:rPr lang="en-US" sz="2000" dirty="0"/>
              <a:t>NUCAPS Temperature and Moisture Profiles (JPSS)</a:t>
            </a:r>
          </a:p>
        </p:txBody>
      </p:sp>
      <p:pic>
        <p:nvPicPr>
          <p:cNvPr id="1026" name="Picture 2" descr="C:\Users\bline\Desktop\Presentations\AMS_2016\HWT_people_pics\Pict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2"/>
          <a:stretch/>
        </p:blipFill>
        <p:spPr bwMode="auto">
          <a:xfrm>
            <a:off x="3200400" y="4572000"/>
            <a:ext cx="2819400" cy="21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line\Desktop\Presentations\AMS_2016\HWT_people_pics\17739868153_089525e92e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/>
          <a:stretch/>
        </p:blipFill>
        <p:spPr bwMode="auto">
          <a:xfrm>
            <a:off x="152400" y="4569660"/>
            <a:ext cx="2819400" cy="21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line\Desktop\HWT2016_images\26857935235_634766d7d9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84877"/>
            <a:ext cx="2714625" cy="38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7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in AWIPS-II</a:t>
            </a:r>
            <a:endParaRPr lang="en-US" dirty="0"/>
          </a:p>
        </p:txBody>
      </p:sp>
      <p:pic>
        <p:nvPicPr>
          <p:cNvPr id="19458" name="Picture 2" descr="C:\Users\bline\Desktop\HWT2016_images\hwt_2016_menu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6" y="1600200"/>
            <a:ext cx="915266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2292744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18718"/>
            <a:ext cx="2352303" cy="432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LAP All-sky Products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241" y="1057870"/>
            <a:ext cx="902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Algorithm fuses clear-sky ABI LAP retrieval algorithm, cloudy-sky experimental retrieval algorithm, and GFS</a:t>
            </a:r>
            <a:r>
              <a:rPr lang="en-US" sz="2000" dirty="0" smtClean="0">
                <a:solidFill>
                  <a:schemeClr val="bg1"/>
                </a:solidFill>
              </a:rPr>
              <a:t>. Retrievals use GOES Sounder data.</a:t>
            </a:r>
            <a:endParaRPr lang="en-US" sz="2000" dirty="0">
              <a:solidFill>
                <a:schemeClr val="bg1"/>
              </a:solidFill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Products include: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CAPE, LI, SI, KI, TT, TPW, LPW (SFC-0.9, 0.9-0.7, 0.7-0.3)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Identity of data source at a given point (clear retrieval, cloudy retrieval, GFS)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304" y="6073914"/>
            <a:ext cx="9048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Takeaways: Forecasters want </a:t>
            </a:r>
            <a:r>
              <a:rPr lang="en-US" sz="2000" b="1" dirty="0" smtClean="0">
                <a:solidFill>
                  <a:schemeClr val="bg1"/>
                </a:solidFill>
              </a:rPr>
              <a:t>Layer PW from GOES</a:t>
            </a:r>
            <a:r>
              <a:rPr lang="en-US" sz="2000" dirty="0" smtClean="0">
                <a:solidFill>
                  <a:schemeClr val="bg1"/>
                </a:solidFill>
              </a:rPr>
              <a:t>; GFS underdoes CAPE but LAP retrievals generally correct in right direction.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5867400" cy="314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9800" y="2981236"/>
            <a:ext cx="3096126" cy="174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Where </a:t>
            </a:r>
            <a:r>
              <a:rPr lang="en-US" i="1" dirty="0">
                <a:solidFill>
                  <a:srgbClr val="FFFF00"/>
                </a:solidFill>
              </a:rPr>
              <a:t>the LAP algorithm computes </a:t>
            </a:r>
            <a:r>
              <a:rPr lang="en-US" i="1" dirty="0" smtClean="0">
                <a:solidFill>
                  <a:srgbClr val="FFFF00"/>
                </a:solidFill>
              </a:rPr>
              <a:t>retrievals </a:t>
            </a:r>
            <a:r>
              <a:rPr lang="en-US" i="1" dirty="0">
                <a:solidFill>
                  <a:srgbClr val="FFFF00"/>
                </a:solidFill>
              </a:rPr>
              <a:t>(clear sky or cloudy sky; using GFS as a first guess), it brings the instability up in line with what the other sources have.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420266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CAPE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557426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0803" y="4191000"/>
            <a:ext cx="114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Data Type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0803" y="55742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TPW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2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 Layer PW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4800600"/>
            <a:ext cx="54102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Operational applications </a:t>
            </a:r>
            <a:r>
              <a:rPr lang="en-US" i="1" dirty="0" smtClean="0">
                <a:solidFill>
                  <a:srgbClr val="FFFF00"/>
                </a:solidFill>
              </a:rPr>
              <a:t>[of layered PW] are </a:t>
            </a:r>
            <a:r>
              <a:rPr lang="en-US" i="1" dirty="0">
                <a:solidFill>
                  <a:srgbClr val="FFFF00"/>
                </a:solidFill>
              </a:rPr>
              <a:t>myriad; particularly for heavy precipitation and severe weather scenarios</a:t>
            </a:r>
            <a:r>
              <a:rPr lang="en-US" i="1" dirty="0" smtClean="0">
                <a:solidFill>
                  <a:srgbClr val="FFFF00"/>
                </a:solidFill>
              </a:rPr>
              <a:t>.</a:t>
            </a:r>
          </a:p>
          <a:p>
            <a:endParaRPr lang="en-US" sz="700" i="1" dirty="0">
              <a:solidFill>
                <a:srgbClr val="FFFF00"/>
              </a:solidFill>
            </a:endParaRPr>
          </a:p>
        </p:txBody>
      </p:sp>
      <p:pic>
        <p:nvPicPr>
          <p:cNvPr id="20485" name="Picture 5" descr="C:\Users\bline\Desktop\HWT2016_images\LPW_20160428_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4864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304" y="6073914"/>
            <a:ext cx="9048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Takeaways: Forecasters want </a:t>
            </a:r>
            <a:r>
              <a:rPr lang="en-US" sz="2000" b="1" dirty="0" smtClean="0">
                <a:solidFill>
                  <a:schemeClr val="bg1"/>
                </a:solidFill>
              </a:rPr>
              <a:t>Layer PW from GOES</a:t>
            </a:r>
            <a:r>
              <a:rPr lang="en-US" sz="2000" dirty="0" smtClean="0">
                <a:solidFill>
                  <a:schemeClr val="bg1"/>
                </a:solidFill>
              </a:rPr>
              <a:t>; GFS underdoes CAPE but LAP retrievals generally correct in right direction.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350520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29000"/>
            <a:ext cx="350520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2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25889</TotalTime>
  <Words>1616</Words>
  <Application>Microsoft Office PowerPoint</Application>
  <PresentationFormat>On-screen Show (4:3)</PresentationFormat>
  <Paragraphs>159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HWT 2016 GOES-R/JPSS  Spring Experiment  - Overview and Preliminary Takeaways through 3 (of 4) weeks</vt:lpstr>
      <vt:lpstr>Hazardous Weather Testbed</vt:lpstr>
      <vt:lpstr>GOES-R and JPSS in the  Hazardous Weather Testbed</vt:lpstr>
      <vt:lpstr>HWT 2016 GOES-R/JPSS Spring Experiment </vt:lpstr>
      <vt:lpstr>GOES-R/JPSS HWT Blog</vt:lpstr>
      <vt:lpstr>GOES-R and JPSS products demonstrated during 2015 Spring Experiment</vt:lpstr>
      <vt:lpstr>Products in AWIPS-II</vt:lpstr>
      <vt:lpstr>GOES-R LAP All-sky Products</vt:lpstr>
      <vt:lpstr>LAP Layer PW</vt:lpstr>
      <vt:lpstr>GOES-R Convective Initiation</vt:lpstr>
      <vt:lpstr>GOES-R Convective Initiation</vt:lpstr>
      <vt:lpstr>ProbSevere Model</vt:lpstr>
      <vt:lpstr>PowerPoint Presentation</vt:lpstr>
      <vt:lpstr>GOES-14 SRSOR (1-min) Imagery</vt:lpstr>
      <vt:lpstr>Parallax-Corrected Imagery</vt:lpstr>
      <vt:lpstr>Parallax-Corrected Imagery</vt:lpstr>
      <vt:lpstr>Parallax-Corrected Imagery</vt:lpstr>
      <vt:lpstr>Satellite-derived Winds</vt:lpstr>
      <vt:lpstr>GOES-R Lightning Detection  (using LMA proxy ; PGLM)</vt:lpstr>
      <vt:lpstr>Lightning Jump Algorithm</vt:lpstr>
      <vt:lpstr>NOAA Unique Combined Atmospheric Processing System (NUCAPS) </vt:lpstr>
      <vt:lpstr>NUCAPS Plan View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1-Min Satellite Imagery in the Storm Prediction Center</dc:title>
  <dc:creator>Bill Line</dc:creator>
  <cp:lastModifiedBy>Bill Line</cp:lastModifiedBy>
  <cp:revision>238</cp:revision>
  <dcterms:created xsi:type="dcterms:W3CDTF">2006-08-16T00:00:00Z</dcterms:created>
  <dcterms:modified xsi:type="dcterms:W3CDTF">2016-05-11T19:02:00Z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C8BA6E67-0EB6-4EE4-A604-1A3BD3AD4DF0</vt:lpwstr>
  </property>
  <property fmtid="{D5CDD505-2E9C-101B-9397-08002B2CF9AE}" pid="3" name="ArticulatePath">
    <vt:lpwstr>Line_SRSOR_NWA_2015</vt:lpwstr>
  </property>
</Properties>
</file>