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9296400" cy="7010400"/>
  <p:defaultTextStyle>
    <a:defPPr>
      <a:defRPr lang="en-US"/>
    </a:defPPr>
    <a:lvl1pPr algn="l" rtl="0" fontAlgn="base">
      <a:spcBef>
        <a:spcPct val="0"/>
      </a:spcBef>
      <a:spcAft>
        <a:spcPct val="0"/>
      </a:spcAft>
      <a:defRPr sz="8600" kern="1200">
        <a:solidFill>
          <a:schemeClr val="tx1"/>
        </a:solidFill>
        <a:latin typeface="Arial" charset="0"/>
        <a:ea typeface="+mn-ea"/>
        <a:cs typeface="+mn-cs"/>
      </a:defRPr>
    </a:lvl1pPr>
    <a:lvl2pPr marL="457200" algn="l" rtl="0" fontAlgn="base">
      <a:spcBef>
        <a:spcPct val="0"/>
      </a:spcBef>
      <a:spcAft>
        <a:spcPct val="0"/>
      </a:spcAft>
      <a:defRPr sz="8600" kern="1200">
        <a:solidFill>
          <a:schemeClr val="tx1"/>
        </a:solidFill>
        <a:latin typeface="Arial" charset="0"/>
        <a:ea typeface="+mn-ea"/>
        <a:cs typeface="+mn-cs"/>
      </a:defRPr>
    </a:lvl2pPr>
    <a:lvl3pPr marL="914400" algn="l" rtl="0" fontAlgn="base">
      <a:spcBef>
        <a:spcPct val="0"/>
      </a:spcBef>
      <a:spcAft>
        <a:spcPct val="0"/>
      </a:spcAft>
      <a:defRPr sz="8600" kern="1200">
        <a:solidFill>
          <a:schemeClr val="tx1"/>
        </a:solidFill>
        <a:latin typeface="Arial" charset="0"/>
        <a:ea typeface="+mn-ea"/>
        <a:cs typeface="+mn-cs"/>
      </a:defRPr>
    </a:lvl3pPr>
    <a:lvl4pPr marL="1371600" algn="l" rtl="0" fontAlgn="base">
      <a:spcBef>
        <a:spcPct val="0"/>
      </a:spcBef>
      <a:spcAft>
        <a:spcPct val="0"/>
      </a:spcAft>
      <a:defRPr sz="8600" kern="1200">
        <a:solidFill>
          <a:schemeClr val="tx1"/>
        </a:solidFill>
        <a:latin typeface="Arial" charset="0"/>
        <a:ea typeface="+mn-ea"/>
        <a:cs typeface="+mn-cs"/>
      </a:defRPr>
    </a:lvl4pPr>
    <a:lvl5pPr marL="1828800" algn="l"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2159" autoAdjust="0"/>
    <p:restoredTop sz="95507" autoAdjust="0"/>
  </p:normalViewPr>
  <p:slideViewPr>
    <p:cSldViewPr>
      <p:cViewPr>
        <p:scale>
          <a:sx n="30" d="100"/>
          <a:sy n="30" d="100"/>
        </p:scale>
        <p:origin x="-396" y="70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53FDBBF-CB68-4F18-828D-4403738F5BB3}"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BE964AA-20B7-45EC-A0B7-F515DE84D7C7}"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317625"/>
            <a:ext cx="29475113" cy="28087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D18C6BD-75F8-4587-94A5-12640C1AD886}"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78C8606-E548-4F55-B238-6951ED3944B4}"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1E8A285-262A-4A24-9647-2823184879D6}"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3925"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31F853C2-DE70-446A-81ED-B1A32A36B1D2}"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3A8003B0-BE48-4064-9C67-A49A484D58A1}"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42CCAE63-50EC-4F86-BDEB-089CC2EB4932}"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B9B3F5A8-7913-4439-BD35-E8C9A9C5695C}"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C116EBA2-7AD3-45EF-9F3D-E7BA544C6E17}"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629C30F-A45E-4993-A758-12B820AA1B4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5" y="1317625"/>
            <a:ext cx="39503350" cy="5486400"/>
          </a:xfrm>
          <a:prstGeom prst="rect">
            <a:avLst/>
          </a:prstGeom>
          <a:noFill/>
          <a:ln w="9525">
            <a:noFill/>
            <a:miter lim="800000"/>
            <a:headEnd/>
            <a:tailEnd/>
          </a:ln>
          <a:effectLst/>
        </p:spPr>
        <p:txBody>
          <a:bodyPr vert="horz" wrap="square" lIns="438912" tIns="219456" rIns="438912" bIns="219456"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193925" y="7680325"/>
            <a:ext cx="39503350" cy="21724938"/>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93925" y="29976763"/>
            <a:ext cx="10242550" cy="2286000"/>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defTabSz="4389438">
              <a:defRPr sz="6700"/>
            </a:lvl1pPr>
          </a:lstStyle>
          <a:p>
            <a:endParaRPr lang="en-US" dirty="0"/>
          </a:p>
        </p:txBody>
      </p:sp>
      <p:sp>
        <p:nvSpPr>
          <p:cNvPr id="1029" name="Rectangle 5"/>
          <p:cNvSpPr>
            <a:spLocks noGrp="1" noChangeArrowheads="1"/>
          </p:cNvSpPr>
          <p:nvPr>
            <p:ph type="ftr" sz="quarter" idx="3"/>
          </p:nvPr>
        </p:nvSpPr>
        <p:spPr bwMode="auto">
          <a:xfrm>
            <a:off x="14995525" y="29976763"/>
            <a:ext cx="13900150" cy="2286000"/>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dirty="0"/>
          </a:p>
        </p:txBody>
      </p:sp>
      <p:sp>
        <p:nvSpPr>
          <p:cNvPr id="1030" name="Rectangle 6"/>
          <p:cNvSpPr>
            <a:spLocks noGrp="1" noChangeArrowheads="1"/>
          </p:cNvSpPr>
          <p:nvPr>
            <p:ph type="sldNum" sz="quarter" idx="4"/>
          </p:nvPr>
        </p:nvSpPr>
        <p:spPr bwMode="auto">
          <a:xfrm>
            <a:off x="31454725" y="29976763"/>
            <a:ext cx="10242550" cy="2286000"/>
          </a:xfrm>
          <a:prstGeom prst="rect">
            <a:avLst/>
          </a:prstGeom>
          <a:noFill/>
          <a:ln w="9525">
            <a:noFill/>
            <a:miter lim="800000"/>
            <a:headEnd/>
            <a:tailEnd/>
          </a:ln>
          <a:effectLst/>
        </p:spPr>
        <p:txBody>
          <a:bodyPr vert="horz" wrap="square" lIns="438912" tIns="219456" rIns="438912" bIns="219456" numCol="1" anchor="t" anchorCtr="0" compatLnSpc="1">
            <a:prstTxWarp prst="textNoShape">
              <a:avLst/>
            </a:prstTxWarp>
          </a:bodyPr>
          <a:lstStyle>
            <a:lvl1pPr algn="r" defTabSz="4389438">
              <a:defRPr sz="6700"/>
            </a:lvl1pPr>
          </a:lstStyle>
          <a:p>
            <a:fld id="{7AD1DF60-53BD-43F3-BCB8-B8092D56A9B0}"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rammb.cira.colostate.edu/ramsdis/online/cold_air_aloft.asp" TargetMode="External"/><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gif"/><Relationship Id="rId11" Type="http://schemas.openxmlformats.org/officeDocument/2006/relationships/image" Target="../media/image9.gif"/><Relationship Id="rId5" Type="http://schemas.openxmlformats.org/officeDocument/2006/relationships/image" Target="../media/image4.gif"/><Relationship Id="rId10" Type="http://schemas.openxmlformats.org/officeDocument/2006/relationships/image" Target="../media/image8.gif"/><Relationship Id="rId4" Type="http://schemas.openxmlformats.org/officeDocument/2006/relationships/image" Target="../media/image3.jpeg"/><Relationship Id="rId9"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bwMode="auto">
          <a:xfrm>
            <a:off x="0" y="0"/>
            <a:ext cx="43891200" cy="54102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dirty="0" smtClean="0">
              <a:ln>
                <a:noFill/>
              </a:ln>
              <a:solidFill>
                <a:schemeClr val="tx1"/>
              </a:solidFill>
              <a:effectLst/>
              <a:latin typeface="Arial" charset="0"/>
            </a:endParaRPr>
          </a:p>
        </p:txBody>
      </p:sp>
      <p:sp>
        <p:nvSpPr>
          <p:cNvPr id="2052" name="Rectangle 4"/>
          <p:cNvSpPr>
            <a:spLocks noGrp="1" noChangeArrowheads="1"/>
          </p:cNvSpPr>
          <p:nvPr>
            <p:ph type="title"/>
          </p:nvPr>
        </p:nvSpPr>
        <p:spPr>
          <a:xfrm>
            <a:off x="914400" y="381000"/>
            <a:ext cx="42063988" cy="5029200"/>
          </a:xfrm>
          <a:noFill/>
        </p:spPr>
        <p:txBody>
          <a:bodyPr anchor="t"/>
          <a:lstStyle/>
          <a:p>
            <a:r>
              <a:rPr lang="en-US" sz="9600" dirty="0" smtClean="0"/>
              <a:t>Using Polar-Orbiting Satellites to Monitor the Upper Atmosphere for Cold Air Pockets that are Potentially Dangerous to Passenger Aircraft</a:t>
            </a:r>
            <a:r>
              <a:rPr lang="en-US" sz="9600" dirty="0" smtClean="0"/>
              <a:t/>
            </a:r>
            <a:br>
              <a:rPr lang="en-US" sz="9600" dirty="0" smtClean="0"/>
            </a:br>
            <a:r>
              <a:rPr lang="en-US" sz="4800" dirty="0" smtClean="0"/>
              <a:t>Jack Dostalek, Steve Miller, Renate </a:t>
            </a:r>
            <a:r>
              <a:rPr lang="en-US" sz="4800" dirty="0" smtClean="0"/>
              <a:t>Brummer</a:t>
            </a:r>
            <a:r>
              <a:rPr lang="en-US" sz="4800" dirty="0" smtClean="0"/>
              <a:t> </a:t>
            </a:r>
            <a:br>
              <a:rPr lang="en-US" sz="4800" dirty="0" smtClean="0"/>
            </a:br>
            <a:r>
              <a:rPr lang="en-US" sz="4800" dirty="0" smtClean="0"/>
              <a:t>The </a:t>
            </a:r>
            <a:r>
              <a:rPr lang="en-US" sz="4800" dirty="0"/>
              <a:t>Cooperative Institute for Research in the Atmosphere, Fort Collins, Colorado</a:t>
            </a:r>
            <a:r>
              <a:rPr lang="en-US" sz="8000" dirty="0"/>
              <a:t/>
            </a:r>
            <a:br>
              <a:rPr lang="en-US" sz="8000" dirty="0"/>
            </a:br>
            <a:endParaRPr lang="en-US" sz="4000" dirty="0"/>
          </a:p>
        </p:txBody>
      </p:sp>
      <p:pic>
        <p:nvPicPr>
          <p:cNvPr id="2090" name="Picture 42" descr="logo-csu-right"/>
          <p:cNvPicPr>
            <a:picLocks noChangeAspect="1" noChangeArrowheads="1"/>
          </p:cNvPicPr>
          <p:nvPr/>
        </p:nvPicPr>
        <p:blipFill>
          <a:blip r:embed="rId2" cstate="print"/>
          <a:srcRect/>
          <a:stretch>
            <a:fillRect/>
          </a:stretch>
        </p:blipFill>
        <p:spPr bwMode="auto">
          <a:xfrm>
            <a:off x="990600" y="3657600"/>
            <a:ext cx="2658692" cy="1219200"/>
          </a:xfrm>
          <a:prstGeom prst="rect">
            <a:avLst/>
          </a:prstGeom>
          <a:noFill/>
        </p:spPr>
      </p:pic>
      <p:sp>
        <p:nvSpPr>
          <p:cNvPr id="2093" name="Rectangle 45"/>
          <p:cNvSpPr>
            <a:spLocks noChangeArrowheads="1"/>
          </p:cNvSpPr>
          <p:nvPr/>
        </p:nvSpPr>
        <p:spPr bwMode="auto">
          <a:xfrm>
            <a:off x="914400" y="6400798"/>
            <a:ext cx="12801600" cy="12268201"/>
          </a:xfrm>
          <a:prstGeom prst="rect">
            <a:avLst/>
          </a:prstGeom>
          <a:noFill/>
          <a:ln w="50800">
            <a:solidFill>
              <a:schemeClr val="tx1"/>
            </a:solidFill>
            <a:miter lim="800000"/>
            <a:headEnd/>
            <a:tailEnd/>
          </a:ln>
          <a:effectLst/>
        </p:spPr>
        <p:txBody>
          <a:bodyPr wrap="none" anchor="ctr"/>
          <a:lstStyle/>
          <a:p>
            <a:endParaRPr lang="en-US" dirty="0"/>
          </a:p>
        </p:txBody>
      </p:sp>
      <p:pic>
        <p:nvPicPr>
          <p:cNvPr id="29" name="Picture 2" descr="C:\Documents and Settings\demariag\My Documents\My Pictures\2010_cira_logo_small.jpg"/>
          <p:cNvPicPr>
            <a:picLocks noChangeAspect="1" noChangeArrowheads="1"/>
          </p:cNvPicPr>
          <p:nvPr/>
        </p:nvPicPr>
        <p:blipFill>
          <a:blip r:embed="rId3" cstate="print"/>
          <a:srcRect/>
          <a:stretch>
            <a:fillRect/>
          </a:stretch>
        </p:blipFill>
        <p:spPr bwMode="auto">
          <a:xfrm>
            <a:off x="685800" y="2133600"/>
            <a:ext cx="3200400" cy="1152144"/>
          </a:xfrm>
          <a:prstGeom prst="rect">
            <a:avLst/>
          </a:prstGeom>
          <a:noFill/>
        </p:spPr>
      </p:pic>
      <p:pic>
        <p:nvPicPr>
          <p:cNvPr id="30" name="Picture 943" descr="NOAA"/>
          <p:cNvPicPr>
            <a:picLocks noChangeAspect="1" noChangeArrowheads="1"/>
          </p:cNvPicPr>
          <p:nvPr/>
        </p:nvPicPr>
        <p:blipFill>
          <a:blip r:embed="rId4" cstate="print"/>
          <a:srcRect/>
          <a:stretch>
            <a:fillRect/>
          </a:stretch>
        </p:blipFill>
        <p:spPr bwMode="auto">
          <a:xfrm>
            <a:off x="40767000" y="2590800"/>
            <a:ext cx="2590800" cy="2680282"/>
          </a:xfrm>
          <a:prstGeom prst="rect">
            <a:avLst/>
          </a:prstGeom>
          <a:noFill/>
        </p:spPr>
      </p:pic>
      <p:sp>
        <p:nvSpPr>
          <p:cNvPr id="33" name="Rectangle 44"/>
          <p:cNvSpPr>
            <a:spLocks noChangeArrowheads="1"/>
          </p:cNvSpPr>
          <p:nvPr/>
        </p:nvSpPr>
        <p:spPr bwMode="auto">
          <a:xfrm>
            <a:off x="14325600" y="6377939"/>
            <a:ext cx="14910816" cy="26129693"/>
          </a:xfrm>
          <a:prstGeom prst="rect">
            <a:avLst/>
          </a:prstGeom>
          <a:noFill/>
          <a:ln w="50800">
            <a:solidFill>
              <a:schemeClr val="tx1"/>
            </a:solidFill>
            <a:miter lim="800000"/>
            <a:headEnd/>
            <a:tailEnd/>
          </a:ln>
          <a:effectLst/>
        </p:spPr>
        <p:txBody>
          <a:bodyPr wrap="none" anchor="ctr"/>
          <a:lstStyle/>
          <a:p>
            <a:endParaRPr lang="en-US" sz="3200" dirty="0"/>
          </a:p>
        </p:txBody>
      </p:sp>
      <p:sp>
        <p:nvSpPr>
          <p:cNvPr id="42" name="Rectangle 45"/>
          <p:cNvSpPr>
            <a:spLocks noChangeArrowheads="1"/>
          </p:cNvSpPr>
          <p:nvPr/>
        </p:nvSpPr>
        <p:spPr bwMode="auto">
          <a:xfrm>
            <a:off x="30175200" y="6400800"/>
            <a:ext cx="12649200" cy="26106832"/>
          </a:xfrm>
          <a:prstGeom prst="rect">
            <a:avLst/>
          </a:prstGeom>
          <a:noFill/>
          <a:ln w="50800">
            <a:solidFill>
              <a:schemeClr val="tx1"/>
            </a:solidFill>
            <a:miter lim="800000"/>
            <a:headEnd/>
            <a:tailEnd/>
          </a:ln>
          <a:effectLst/>
        </p:spPr>
        <p:txBody>
          <a:bodyPr wrap="none" anchor="ctr"/>
          <a:lstStyle/>
          <a:p>
            <a:endParaRPr lang="en-US" dirty="0"/>
          </a:p>
        </p:txBody>
      </p:sp>
      <p:sp>
        <p:nvSpPr>
          <p:cNvPr id="93" name="TextBox 92"/>
          <p:cNvSpPr txBox="1"/>
          <p:nvPr/>
        </p:nvSpPr>
        <p:spPr>
          <a:xfrm>
            <a:off x="1219200" y="6629400"/>
            <a:ext cx="12115800" cy="11726287"/>
          </a:xfrm>
          <a:prstGeom prst="rect">
            <a:avLst/>
          </a:prstGeom>
          <a:noFill/>
        </p:spPr>
        <p:txBody>
          <a:bodyPr wrap="square" rtlCol="0">
            <a:spAutoFit/>
          </a:bodyPr>
          <a:lstStyle/>
          <a:p>
            <a:pPr algn="ctr"/>
            <a:r>
              <a:rPr lang="en-US" sz="2800" b="1" dirty="0" smtClean="0"/>
              <a:t>Introduction</a:t>
            </a:r>
          </a:p>
          <a:p>
            <a:pPr algn="ctr"/>
            <a:endParaRPr lang="en-US" sz="2800" b="1" dirty="0" smtClean="0"/>
          </a:p>
          <a:p>
            <a:r>
              <a:rPr lang="en-US" sz="2800" dirty="0"/>
              <a:t>During the winter months, especially at high latitudes</a:t>
            </a:r>
            <a:r>
              <a:rPr lang="en-US" sz="2800" dirty="0" smtClean="0"/>
              <a:t>, air </a:t>
            </a:r>
            <a:r>
              <a:rPr lang="en-US" sz="2800" dirty="0"/>
              <a:t>temperatures at altitudes used by passenger aircraft can get cold enough to cause jet fuel to </a:t>
            </a:r>
            <a:r>
              <a:rPr lang="en-US" sz="2800" dirty="0" smtClean="0"/>
              <a:t>gel (known as “cold air aloft” situations by the NWS).  </a:t>
            </a:r>
            <a:r>
              <a:rPr lang="en-US" sz="2800" dirty="0"/>
              <a:t>The temperature </a:t>
            </a:r>
            <a:r>
              <a:rPr lang="en-US" sz="2800" dirty="0" smtClean="0"/>
              <a:t>at which </a:t>
            </a:r>
            <a:r>
              <a:rPr lang="en-US" sz="2800" dirty="0"/>
              <a:t>the </a:t>
            </a:r>
            <a:r>
              <a:rPr lang="en-US" sz="2800" dirty="0" smtClean="0"/>
              <a:t>gelling </a:t>
            </a:r>
            <a:r>
              <a:rPr lang="en-US" sz="2800" dirty="0"/>
              <a:t>of jet fuel becomes a concern is typically considered to be -65°C.  The knowledge of the location of pockets of air this cold </a:t>
            </a:r>
            <a:r>
              <a:rPr lang="en-US" sz="2800" dirty="0" smtClean="0"/>
              <a:t>is </a:t>
            </a:r>
            <a:r>
              <a:rPr lang="en-US" sz="2800" dirty="0"/>
              <a:t>of </a:t>
            </a:r>
            <a:r>
              <a:rPr lang="en-US" sz="2800" dirty="0" smtClean="0"/>
              <a:t>importance </a:t>
            </a:r>
            <a:r>
              <a:rPr lang="en-US" sz="2800" dirty="0"/>
              <a:t>to weather forecasters</a:t>
            </a:r>
            <a:r>
              <a:rPr lang="en-US" sz="2800" dirty="0" smtClean="0"/>
              <a:t>.  Model forecasts are used, but confirmation from observations is beneficial.  </a:t>
            </a:r>
            <a:r>
              <a:rPr lang="en-US" sz="2800" dirty="0"/>
              <a:t>Radiosonde </a:t>
            </a:r>
            <a:r>
              <a:rPr lang="en-US" sz="2800" dirty="0" smtClean="0"/>
              <a:t>measurements and aircraft observations are at times available, </a:t>
            </a:r>
            <a:r>
              <a:rPr lang="en-US" sz="2800" dirty="0"/>
              <a:t>but the temporal and spatial sampling </a:t>
            </a:r>
            <a:r>
              <a:rPr lang="en-US" sz="2800" dirty="0" smtClean="0"/>
              <a:t>is </a:t>
            </a:r>
            <a:r>
              <a:rPr lang="en-US" sz="2800" dirty="0"/>
              <a:t>too coarse to accurately </a:t>
            </a:r>
            <a:r>
              <a:rPr lang="en-US" sz="2800" dirty="0" smtClean="0"/>
              <a:t>delineate </a:t>
            </a:r>
            <a:r>
              <a:rPr lang="en-US" sz="2800" dirty="0"/>
              <a:t>the cold air pockets.  Polar-orbiting satellites can provide vertical temperature profiles with higher temporal and spatial resolution and thus help to monitor the atmosphere for air which is dangerously cold for aircraft travel</a:t>
            </a:r>
            <a:r>
              <a:rPr lang="en-US" sz="2800" dirty="0" smtClean="0"/>
              <a:t>.  </a:t>
            </a:r>
          </a:p>
          <a:p>
            <a:endParaRPr lang="en-US" sz="2800" dirty="0"/>
          </a:p>
          <a:p>
            <a:r>
              <a:rPr lang="en-US" sz="2800" dirty="0" smtClean="0"/>
              <a:t>This work presents the application of vertical profiles of temperature derived from radiances measured by instruments aboard polar-orbiting satellites in the detection of areas of cold air aloft.  In particular, a case of cold air aloft near Barrow, Alaska from 9 January 2015 will be investigated using the Barrow radiosonde, GFS forecast fields, and MIRS and NUCAPS temperature profiles from the S-NPP satellite.  MIRS (Microwave Integrated Retrieval System) is NESDIS’ current operational microwave-only retrieval algorithm and is run on both the ATMS (Advanced Technology Microwave Sounder) and the AMSU (Advanced Microwave Sounding Unit).  NUCAPS (NOAA Unique CrIS ATMS Processing System) is a combination microwave/infrared retrieval algorithm which uses the ATMS and the CrIS (Cross-track Infrared Sounder), both aboard the S-NPP satellite.</a:t>
            </a:r>
            <a:endParaRPr lang="en-US" sz="2800" dirty="0" smtClean="0"/>
          </a:p>
        </p:txBody>
      </p:sp>
      <p:sp>
        <p:nvSpPr>
          <p:cNvPr id="65" name="Rectangle 45"/>
          <p:cNvSpPr>
            <a:spLocks noChangeArrowheads="1"/>
          </p:cNvSpPr>
          <p:nvPr/>
        </p:nvSpPr>
        <p:spPr bwMode="auto">
          <a:xfrm>
            <a:off x="914400" y="19282559"/>
            <a:ext cx="12801600" cy="13225072"/>
          </a:xfrm>
          <a:prstGeom prst="rect">
            <a:avLst/>
          </a:prstGeom>
          <a:noFill/>
          <a:ln w="50800">
            <a:solidFill>
              <a:schemeClr val="tx1"/>
            </a:solidFill>
            <a:miter lim="800000"/>
            <a:headEnd/>
            <a:tailEnd/>
          </a:ln>
          <a:effectLst/>
        </p:spPr>
        <p:txBody>
          <a:bodyPr wrap="none" anchor="ctr"/>
          <a:lstStyle/>
          <a:p>
            <a:endParaRPr lang="en-US" dirty="0"/>
          </a:p>
        </p:txBody>
      </p:sp>
      <p:sp>
        <p:nvSpPr>
          <p:cNvPr id="19" name="TextBox 18"/>
          <p:cNvSpPr txBox="1"/>
          <p:nvPr/>
        </p:nvSpPr>
        <p:spPr>
          <a:xfrm>
            <a:off x="762000" y="19620574"/>
            <a:ext cx="12573000" cy="7848302"/>
          </a:xfrm>
          <a:prstGeom prst="rect">
            <a:avLst/>
          </a:prstGeom>
          <a:noFill/>
        </p:spPr>
        <p:txBody>
          <a:bodyPr wrap="square" rtlCol="0">
            <a:spAutoFit/>
          </a:bodyPr>
          <a:lstStyle/>
          <a:p>
            <a:pPr algn="ctr"/>
            <a:r>
              <a:rPr lang="en-US" sz="2800" b="1" dirty="0" smtClean="0"/>
              <a:t>Example from 9 January 2015</a:t>
            </a:r>
          </a:p>
          <a:p>
            <a:pPr algn="ctr"/>
            <a:endParaRPr lang="en-US" sz="2800" dirty="0"/>
          </a:p>
          <a:p>
            <a:r>
              <a:rPr lang="en-US" sz="2800" dirty="0" smtClean="0"/>
              <a:t>On 9 January 2015, the Center Weather Service Unit in Anchorage, AK issued the following Meteorological Impact Statement concerning the existence of cold air aloft near Barrow, AK:</a:t>
            </a:r>
          </a:p>
          <a:p>
            <a:endParaRPr lang="en-US" sz="2800" dirty="0"/>
          </a:p>
          <a:p>
            <a:r>
              <a:rPr lang="en-US" sz="2800" dirty="0"/>
              <a:t>FAAK20 KZAN 091649</a:t>
            </a:r>
            <a:br>
              <a:rPr lang="en-US" sz="2800" dirty="0"/>
            </a:br>
            <a:r>
              <a:rPr lang="en-US" sz="2800" dirty="0"/>
              <a:t>ZAN MIS 02 VALID 091645-100445</a:t>
            </a:r>
            <a:br>
              <a:rPr lang="en-US" sz="2800" dirty="0"/>
            </a:br>
            <a:r>
              <a:rPr lang="en-US" sz="2800" dirty="0"/>
              <a:t>...FOR ATC PLANNING PURPOSES ONLY...</a:t>
            </a:r>
            <a:br>
              <a:rPr lang="en-US" sz="2800" dirty="0"/>
            </a:br>
            <a:r>
              <a:rPr lang="en-US" sz="2800" dirty="0"/>
              <a:t>FROM 140N BRW-65NE BTI-115E FYU-90S BRW-140N BRW</a:t>
            </a:r>
            <a:br>
              <a:rPr lang="en-US" sz="2800" dirty="0"/>
            </a:br>
            <a:r>
              <a:rPr lang="en-US" sz="2800" dirty="0"/>
              <a:t>COLD AIR ALOFT</a:t>
            </a:r>
            <a:br>
              <a:rPr lang="en-US" sz="2800" dirty="0"/>
            </a:br>
            <a:r>
              <a:rPr lang="en-US" sz="2800" dirty="0"/>
              <a:t>TEMPS -65C OR LESS FM FL320-FL380. QS. NC.</a:t>
            </a:r>
            <a:br>
              <a:rPr lang="en-US" sz="2800" dirty="0"/>
            </a:br>
            <a:r>
              <a:rPr lang="en-US" sz="2800" dirty="0"/>
              <a:t>RSM JAN 15</a:t>
            </a:r>
          </a:p>
          <a:p>
            <a:endParaRPr lang="en-US" sz="2800" dirty="0" smtClean="0"/>
          </a:p>
          <a:p>
            <a:r>
              <a:rPr lang="en-US" sz="2800" dirty="0" smtClean="0"/>
              <a:t>The 1200 UTC Barrow radiosonde does indicate a thin layer of air with temperature below -65°C.</a:t>
            </a:r>
            <a:endParaRPr lang="en-US" sz="2800" dirty="0"/>
          </a:p>
          <a:p>
            <a:endParaRPr lang="en-US" sz="2800" dirty="0" smtClean="0"/>
          </a:p>
          <a:p>
            <a:endParaRPr lang="en-US" sz="2800" dirty="0"/>
          </a:p>
        </p:txBody>
      </p:sp>
      <p:sp>
        <p:nvSpPr>
          <p:cNvPr id="59" name="TextBox 58"/>
          <p:cNvSpPr txBox="1"/>
          <p:nvPr/>
        </p:nvSpPr>
        <p:spPr>
          <a:xfrm>
            <a:off x="15011400" y="6599032"/>
            <a:ext cx="13716000" cy="4832092"/>
          </a:xfrm>
          <a:prstGeom prst="rect">
            <a:avLst/>
          </a:prstGeom>
          <a:noFill/>
        </p:spPr>
        <p:txBody>
          <a:bodyPr wrap="square" rtlCol="0">
            <a:spAutoFit/>
          </a:bodyPr>
          <a:lstStyle/>
          <a:p>
            <a:pPr algn="ctr"/>
            <a:r>
              <a:rPr lang="en-US" sz="2800" b="1" dirty="0" smtClean="0"/>
              <a:t>Example from 9 January 2015 cont’d</a:t>
            </a:r>
          </a:p>
          <a:p>
            <a:pPr algn="ctr"/>
            <a:endParaRPr lang="en-US" sz="2800" dirty="0"/>
          </a:p>
          <a:p>
            <a:r>
              <a:rPr lang="en-US" sz="2800" dirty="0" smtClean="0"/>
              <a:t>The S-NPP satellite passed over the region around 1220 UTC, allowing for a good comparison to the Barrow radiosonde.  The map below shows the positions of Barrow and the MIRS and NUCAPS retrievals, as well as a GFS forecast sounding (6hr forecast of the 0600 UTC run of 9 January 2015) used for comparison.</a:t>
            </a:r>
          </a:p>
          <a:p>
            <a:endParaRPr lang="en-US" sz="2800" dirty="0"/>
          </a:p>
          <a:p>
            <a:endParaRPr lang="en-US" sz="2800" dirty="0" smtClean="0"/>
          </a:p>
          <a:p>
            <a:endParaRPr lang="en-US" sz="2800" dirty="0"/>
          </a:p>
          <a:p>
            <a:endParaRPr lang="en-US" sz="2800" dirty="0" smtClean="0"/>
          </a:p>
          <a:p>
            <a:endParaRPr lang="en-US" sz="2800" dirty="0"/>
          </a:p>
        </p:txBody>
      </p:sp>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035462" y="9906000"/>
            <a:ext cx="9820275" cy="6686550"/>
          </a:xfrm>
          <a:prstGeom prst="rect">
            <a:avLst/>
          </a:prstGeom>
        </p:spPr>
      </p:pic>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694148" y="21523552"/>
            <a:ext cx="7367889" cy="5159084"/>
          </a:xfrm>
          <a:prstGeom prst="rect">
            <a:avLst/>
          </a:prstGeom>
        </p:spPr>
      </p:pic>
      <p:pic>
        <p:nvPicPr>
          <p:cNvPr id="24" name="Picture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90940" y="21502531"/>
            <a:ext cx="6964764" cy="5159084"/>
          </a:xfrm>
          <a:prstGeom prst="rect">
            <a:avLst/>
          </a:prstGeom>
        </p:spPr>
      </p:pic>
      <p:sp>
        <p:nvSpPr>
          <p:cNvPr id="27" name="TextBox 26"/>
          <p:cNvSpPr txBox="1"/>
          <p:nvPr/>
        </p:nvSpPr>
        <p:spPr>
          <a:xfrm>
            <a:off x="15016657" y="17297400"/>
            <a:ext cx="13716000" cy="3970318"/>
          </a:xfrm>
          <a:prstGeom prst="rect">
            <a:avLst/>
          </a:prstGeom>
          <a:noFill/>
        </p:spPr>
        <p:txBody>
          <a:bodyPr wrap="square" rtlCol="0">
            <a:spAutoFit/>
          </a:bodyPr>
          <a:lstStyle/>
          <a:p>
            <a:r>
              <a:rPr lang="en-US" sz="2800" dirty="0" smtClean="0"/>
              <a:t>The full sounding below on the left shows good agreement among all of the temperature profiles, with the low-level inversion somewhat higher in the MIRS data.  The cold air aloft occurred around 200 </a:t>
            </a:r>
            <a:r>
              <a:rPr lang="en-US" sz="2800" dirty="0" smtClean="0"/>
              <a:t>hPa</a:t>
            </a:r>
            <a:r>
              <a:rPr lang="en-US" sz="2800" dirty="0" smtClean="0"/>
              <a:t> and the left panel shows that altitude more closely.  All temperature profiles reach -65°C or colder near 200 </a:t>
            </a:r>
            <a:r>
              <a:rPr lang="en-US" sz="2800" dirty="0" smtClean="0"/>
              <a:t>hPa</a:t>
            </a:r>
            <a:r>
              <a:rPr lang="en-US" sz="2800" dirty="0" smtClean="0"/>
              <a:t>, but the exact location and extent of the cold layer varies: the MIRS is at the lowest altitude followed by the Barrow radiosonde and the NUCAPS retrieval, with the GFS temperature minimum at the highest level.  The MIRS and NUCAPS profiles also show a broader layer of cold air.  This is expected, as satellite retrievals are usually quite smooth in the vertical.</a:t>
            </a:r>
            <a:endParaRPr lang="en-US" sz="2800" dirty="0"/>
          </a:p>
        </p:txBody>
      </p:sp>
      <p:sp>
        <p:nvSpPr>
          <p:cNvPr id="31" name="TextBox 30"/>
          <p:cNvSpPr txBox="1"/>
          <p:nvPr/>
        </p:nvSpPr>
        <p:spPr>
          <a:xfrm>
            <a:off x="15016657" y="27584400"/>
            <a:ext cx="13721257" cy="2246769"/>
          </a:xfrm>
          <a:prstGeom prst="rect">
            <a:avLst/>
          </a:prstGeom>
          <a:noFill/>
        </p:spPr>
        <p:txBody>
          <a:bodyPr wrap="square" rtlCol="0">
            <a:spAutoFit/>
          </a:bodyPr>
          <a:lstStyle/>
          <a:p>
            <a:r>
              <a:rPr lang="en-US" sz="2800" dirty="0" smtClean="0"/>
              <a:t>All of the profiles were able to capture the cold air aloft event of 9 January 2015.  The determination of the overall performance of the satellite retrievals and model forecasts cannot be determined without many more cases.  Of additional interest would be a study documenting the dynamical nature of these regions of wintertime cold air aloft.</a:t>
            </a:r>
            <a:endParaRPr lang="en-US" sz="2800" dirty="0"/>
          </a:p>
        </p:txBody>
      </p:sp>
      <p:sp>
        <p:nvSpPr>
          <p:cNvPr id="2048" name="TextBox 2047"/>
          <p:cNvSpPr txBox="1"/>
          <p:nvPr/>
        </p:nvSpPr>
        <p:spPr>
          <a:xfrm>
            <a:off x="30556200" y="6629400"/>
            <a:ext cx="11811000" cy="11726287"/>
          </a:xfrm>
          <a:prstGeom prst="rect">
            <a:avLst/>
          </a:prstGeom>
          <a:noFill/>
        </p:spPr>
        <p:txBody>
          <a:bodyPr wrap="square" rtlCol="0">
            <a:spAutoFit/>
          </a:bodyPr>
          <a:lstStyle/>
          <a:p>
            <a:pPr algn="ctr"/>
            <a:r>
              <a:rPr lang="en-US" sz="2800" b="1" dirty="0" smtClean="0"/>
              <a:t>Display of Near Real-Time Data</a:t>
            </a:r>
          </a:p>
          <a:p>
            <a:endParaRPr lang="en-US" sz="2800" b="1" dirty="0" smtClean="0"/>
          </a:p>
          <a:p>
            <a:r>
              <a:rPr lang="en-US" sz="2800" dirty="0" smtClean="0"/>
              <a:t>As the study of the utility of the MIRS and NUCAPS retrievals continues, a web page has been developed at CIRA to display in near real-time information on the existence of cold air aloft over the Artic:</a:t>
            </a:r>
          </a:p>
          <a:p>
            <a:r>
              <a:rPr lang="en-US" sz="2800" dirty="0">
                <a:hlinkClick r:id="rId8"/>
              </a:rPr>
              <a:t>http://</a:t>
            </a:r>
            <a:r>
              <a:rPr lang="en-US" sz="2800" dirty="0" smtClean="0">
                <a:hlinkClick r:id="rId8"/>
              </a:rPr>
              <a:t>rammb.cira.colostate.edu/ramsdis/online/cold_air_aloft.asp</a:t>
            </a:r>
            <a:r>
              <a:rPr lang="en-US" sz="2800" dirty="0" smtClean="0"/>
              <a:t>.  The page currently displays only AMSU/MIRS data from NOAA-18, NOAA-19, MetOp-1, MetOp-2, and DMSP. ATMS/MIRS and NUCAPS data are not yet ready for near-real time display.</a:t>
            </a:r>
          </a:p>
          <a:p>
            <a:endParaRPr lang="en-US" sz="2800" dirty="0"/>
          </a:p>
          <a:p>
            <a:r>
              <a:rPr lang="en-US" sz="2800" dirty="0" smtClean="0"/>
              <a:t>The page currently contains two links, one to an Arctic view and the second to a Bering Sea regional view.  The color scheme denotes the coldest temperature at each footprint of a satellite swath: </a:t>
            </a:r>
          </a:p>
          <a:p>
            <a:r>
              <a:rPr lang="en-US" sz="2800" dirty="0" smtClean="0"/>
              <a:t>Gray, </a:t>
            </a:r>
            <a:r>
              <a:rPr lang="en-US" sz="2800" dirty="0" smtClean="0"/>
              <a:t>T</a:t>
            </a:r>
            <a:r>
              <a:rPr lang="en-US" sz="2800" baseline="-25000" dirty="0" smtClean="0"/>
              <a:t>min</a:t>
            </a:r>
            <a:r>
              <a:rPr lang="en-US" sz="2800" dirty="0" smtClean="0"/>
              <a:t> &gt;-60°C</a:t>
            </a:r>
          </a:p>
          <a:p>
            <a:r>
              <a:rPr lang="en-US" sz="2800" dirty="0" smtClean="0"/>
              <a:t>Cyan, -65°C &lt; </a:t>
            </a:r>
            <a:r>
              <a:rPr lang="en-US" sz="2800" dirty="0" smtClean="0"/>
              <a:t>T</a:t>
            </a:r>
            <a:r>
              <a:rPr lang="en-US" sz="2800" baseline="-25000" dirty="0" smtClean="0"/>
              <a:t>min</a:t>
            </a:r>
            <a:r>
              <a:rPr lang="en-US" sz="2800" dirty="0" smtClean="0"/>
              <a:t> &lt; -60°C </a:t>
            </a:r>
          </a:p>
          <a:p>
            <a:r>
              <a:rPr lang="en-US" sz="2800" dirty="0" smtClean="0"/>
              <a:t>Blue, -70°C &lt; </a:t>
            </a:r>
            <a:r>
              <a:rPr lang="en-US" sz="2800" dirty="0" smtClean="0"/>
              <a:t>T</a:t>
            </a:r>
            <a:r>
              <a:rPr lang="en-US" sz="2800" baseline="-25000" dirty="0" smtClean="0"/>
              <a:t>min</a:t>
            </a:r>
            <a:r>
              <a:rPr lang="en-US" sz="2800" dirty="0" smtClean="0"/>
              <a:t> &lt; -65°C </a:t>
            </a:r>
          </a:p>
          <a:p>
            <a:r>
              <a:rPr lang="en-US" sz="2800" dirty="0" smtClean="0"/>
              <a:t>Pink </a:t>
            </a:r>
            <a:r>
              <a:rPr lang="en-US" sz="2800" dirty="0" smtClean="0"/>
              <a:t>T</a:t>
            </a:r>
            <a:r>
              <a:rPr lang="en-US" sz="2800" baseline="-25000" dirty="0" smtClean="0"/>
              <a:t>min</a:t>
            </a:r>
            <a:r>
              <a:rPr lang="en-US" sz="2800" dirty="0" smtClean="0"/>
              <a:t> &lt; -70°C</a:t>
            </a:r>
          </a:p>
          <a:p>
            <a:endParaRPr lang="en-US" sz="2800" dirty="0" smtClean="0"/>
          </a:p>
          <a:p>
            <a:endParaRPr lang="en-US" sz="2800" dirty="0"/>
          </a:p>
          <a:p>
            <a:r>
              <a:rPr lang="en-US" sz="2800" dirty="0" smtClean="0"/>
              <a:t>If the layer of cold air exists below FL450 (~45,000 ft.) a ‘+’ is displayed.  Additionally on the regional view, the extent of the layer of cold air, measured in units of flight level are also displayed.  The left figure below shows the swath view of a MetOp-2 pass on 19 February 2015, with most of the cold air aloft over Russia and Greenland.  The panel on the right is an example of the Bering strait view from 22 January 2015, a day when cold air aloft was reported by an aircraft at FL360 near the International Dateline and latitude 55°N.</a:t>
            </a:r>
            <a:endParaRPr lang="en-US" sz="2800" dirty="0"/>
          </a:p>
        </p:txBody>
      </p:sp>
      <p:pic>
        <p:nvPicPr>
          <p:cNvPr id="69" name="Picture 6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6076367" y="19089253"/>
            <a:ext cx="6386575" cy="5708526"/>
          </a:xfrm>
          <a:prstGeom prst="rect">
            <a:avLst/>
          </a:prstGeom>
        </p:spPr>
      </p:pic>
      <p:pic>
        <p:nvPicPr>
          <p:cNvPr id="2049" name="Picture 204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0639976" y="19248317"/>
            <a:ext cx="5594865" cy="5562600"/>
          </a:xfrm>
          <a:prstGeom prst="rect">
            <a:avLst/>
          </a:prstGeom>
        </p:spPr>
      </p:pic>
      <p:sp>
        <p:nvSpPr>
          <p:cNvPr id="2050" name="TextBox 2049"/>
          <p:cNvSpPr txBox="1"/>
          <p:nvPr/>
        </p:nvSpPr>
        <p:spPr>
          <a:xfrm>
            <a:off x="30589746" y="25969117"/>
            <a:ext cx="11777454" cy="5262979"/>
          </a:xfrm>
          <a:prstGeom prst="rect">
            <a:avLst/>
          </a:prstGeom>
          <a:noFill/>
        </p:spPr>
        <p:txBody>
          <a:bodyPr wrap="square" rtlCol="0">
            <a:spAutoFit/>
          </a:bodyPr>
          <a:lstStyle/>
          <a:p>
            <a:r>
              <a:rPr lang="en-US" sz="2800" dirty="0" smtClean="0"/>
              <a:t>Efforts to understand this potentially dangerous atmospheric phenomenon are ongoing, and the introduction into AWIPS II of information regarding areas of cold air aloft have begun.</a:t>
            </a:r>
          </a:p>
          <a:p>
            <a:endParaRPr lang="en-US" sz="2800" dirty="0"/>
          </a:p>
          <a:p>
            <a:endParaRPr lang="en-US" sz="2800" dirty="0" smtClean="0"/>
          </a:p>
          <a:p>
            <a:endParaRPr lang="en-US" sz="2800" dirty="0" smtClean="0"/>
          </a:p>
          <a:p>
            <a:endParaRPr lang="en-US" sz="2800" dirty="0"/>
          </a:p>
          <a:p>
            <a:r>
              <a:rPr lang="en-US" sz="2800" dirty="0" smtClean="0"/>
              <a:t>Acknowledgement is due to the other members of the cold air aloft team:</a:t>
            </a:r>
          </a:p>
          <a:p>
            <a:r>
              <a:rPr lang="en-US" sz="2800" dirty="0" smtClean="0"/>
              <a:t>Brad </a:t>
            </a:r>
            <a:r>
              <a:rPr lang="en-US" sz="2800" dirty="0" smtClean="0"/>
              <a:t>Zavodsky</a:t>
            </a:r>
            <a:r>
              <a:rPr lang="en-US" sz="2800" dirty="0" smtClean="0"/>
              <a:t> (</a:t>
            </a:r>
            <a:r>
              <a:rPr lang="en-US" sz="2800" dirty="0" smtClean="0"/>
              <a:t>SPoRT</a:t>
            </a:r>
            <a:r>
              <a:rPr lang="en-US" sz="2800" dirty="0" smtClean="0"/>
              <a:t>)			Eric Stevens (GINA)</a:t>
            </a:r>
          </a:p>
          <a:p>
            <a:r>
              <a:rPr lang="en-US" sz="2800" dirty="0" smtClean="0"/>
              <a:t>Chris Barnet (STC)				Tony </a:t>
            </a:r>
            <a:r>
              <a:rPr lang="en-US" sz="2800" dirty="0" smtClean="0"/>
              <a:t>Reale</a:t>
            </a:r>
            <a:r>
              <a:rPr lang="en-US" sz="2800" dirty="0" smtClean="0"/>
              <a:t> (NESDIS/STAR)</a:t>
            </a:r>
          </a:p>
          <a:p>
            <a:r>
              <a:rPr lang="en-US" sz="2800" dirty="0" smtClean="0"/>
              <a:t>Kristine Nelson (AK CWSU)			Emily Berndt (</a:t>
            </a:r>
            <a:r>
              <a:rPr lang="en-US" sz="2800" dirty="0" smtClean="0"/>
              <a:t>SPoRT</a:t>
            </a:r>
            <a:r>
              <a:rPr lang="en-US" sz="2800" dirty="0" smtClean="0"/>
              <a:t>)</a:t>
            </a:r>
          </a:p>
          <a:p>
            <a:r>
              <a:rPr lang="en-US" sz="2800" dirty="0" smtClean="0"/>
              <a:t>Nadia Smith (CIMSS)  </a:t>
            </a:r>
            <a:endParaRPr lang="en-US" sz="2800" dirty="0"/>
          </a:p>
        </p:txBody>
      </p:sp>
      <p:pic>
        <p:nvPicPr>
          <p:cNvPr id="2053" name="Picture 205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00400" y="27051000"/>
            <a:ext cx="7152991" cy="500861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5416</TotalTime>
  <Words>901</Words>
  <Application>Microsoft Office PowerPoint</Application>
  <PresentationFormat>Custom</PresentationFormat>
  <Paragraphs>44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Using Polar-Orbiting Satellites to Monitor the Upper Atmosphere for Cold Air Pockets that are Potentially Dangerous to Passenger Aircraft Jack Dostalek, Steve Miller, Renate Brummer  The Cooperative Institute for Research in the Atmosphere, Fort Collins, Colorado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Climatology of Pinhole Eyes in Atlantic Hurricanes K. Musgrave1, W. H. Schubert1, and C. A. Davis2 1Colorado State University, 2National Center for Atmospheric Research</dc:title>
  <dc:creator>Kate Musgrave</dc:creator>
  <cp:lastModifiedBy>Jack Dostalek</cp:lastModifiedBy>
  <cp:revision>232</cp:revision>
  <cp:lastPrinted>2015-02-19T22:30:43Z</cp:lastPrinted>
  <dcterms:created xsi:type="dcterms:W3CDTF">2007-10-08T16:32:15Z</dcterms:created>
  <dcterms:modified xsi:type="dcterms:W3CDTF">2015-02-19T23:17:13Z</dcterms:modified>
</cp:coreProperties>
</file>