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2918400" cy="51206400"/>
  <p:notesSz cx="6858000" cy="9144000"/>
  <p:defaultTextStyle>
    <a:defPPr>
      <a:defRPr lang="en-US"/>
    </a:defPPr>
    <a:lvl1pPr marL="0" algn="l" defTabSz="2400429" rtl="0" eaLnBrk="1" latinLnBrk="0" hangingPunct="1">
      <a:defRPr sz="9500" kern="1200">
        <a:solidFill>
          <a:schemeClr val="tx1"/>
        </a:solidFill>
        <a:latin typeface="+mn-lt"/>
        <a:ea typeface="+mn-ea"/>
        <a:cs typeface="+mn-cs"/>
      </a:defRPr>
    </a:lvl1pPr>
    <a:lvl2pPr marL="2400429" algn="l" defTabSz="2400429" rtl="0" eaLnBrk="1" latinLnBrk="0" hangingPunct="1">
      <a:defRPr sz="9500" kern="1200">
        <a:solidFill>
          <a:schemeClr val="tx1"/>
        </a:solidFill>
        <a:latin typeface="+mn-lt"/>
        <a:ea typeface="+mn-ea"/>
        <a:cs typeface="+mn-cs"/>
      </a:defRPr>
    </a:lvl2pPr>
    <a:lvl3pPr marL="4800873" algn="l" defTabSz="2400429" rtl="0" eaLnBrk="1" latinLnBrk="0" hangingPunct="1">
      <a:defRPr sz="9500" kern="1200">
        <a:solidFill>
          <a:schemeClr val="tx1"/>
        </a:solidFill>
        <a:latin typeface="+mn-lt"/>
        <a:ea typeface="+mn-ea"/>
        <a:cs typeface="+mn-cs"/>
      </a:defRPr>
    </a:lvl3pPr>
    <a:lvl4pPr marL="7201328" algn="l" defTabSz="2400429" rtl="0" eaLnBrk="1" latinLnBrk="0" hangingPunct="1">
      <a:defRPr sz="9500" kern="1200">
        <a:solidFill>
          <a:schemeClr val="tx1"/>
        </a:solidFill>
        <a:latin typeface="+mn-lt"/>
        <a:ea typeface="+mn-ea"/>
        <a:cs typeface="+mn-cs"/>
      </a:defRPr>
    </a:lvl4pPr>
    <a:lvl5pPr marL="9601746" algn="l" defTabSz="2400429" rtl="0" eaLnBrk="1" latinLnBrk="0" hangingPunct="1">
      <a:defRPr sz="9500" kern="1200">
        <a:solidFill>
          <a:schemeClr val="tx1"/>
        </a:solidFill>
        <a:latin typeface="+mn-lt"/>
        <a:ea typeface="+mn-ea"/>
        <a:cs typeface="+mn-cs"/>
      </a:defRPr>
    </a:lvl5pPr>
    <a:lvl6pPr marL="12002185" algn="l" defTabSz="2400429" rtl="0" eaLnBrk="1" latinLnBrk="0" hangingPunct="1">
      <a:defRPr sz="9500" kern="1200">
        <a:solidFill>
          <a:schemeClr val="tx1"/>
        </a:solidFill>
        <a:latin typeface="+mn-lt"/>
        <a:ea typeface="+mn-ea"/>
        <a:cs typeface="+mn-cs"/>
      </a:defRPr>
    </a:lvl6pPr>
    <a:lvl7pPr marL="14402619" algn="l" defTabSz="2400429" rtl="0" eaLnBrk="1" latinLnBrk="0" hangingPunct="1">
      <a:defRPr sz="9500" kern="1200">
        <a:solidFill>
          <a:schemeClr val="tx1"/>
        </a:solidFill>
        <a:latin typeface="+mn-lt"/>
        <a:ea typeface="+mn-ea"/>
        <a:cs typeface="+mn-cs"/>
      </a:defRPr>
    </a:lvl7pPr>
    <a:lvl8pPr marL="16803053" algn="l" defTabSz="2400429" rtl="0" eaLnBrk="1" latinLnBrk="0" hangingPunct="1">
      <a:defRPr sz="9500" kern="1200">
        <a:solidFill>
          <a:schemeClr val="tx1"/>
        </a:solidFill>
        <a:latin typeface="+mn-lt"/>
        <a:ea typeface="+mn-ea"/>
        <a:cs typeface="+mn-cs"/>
      </a:defRPr>
    </a:lvl8pPr>
    <a:lvl9pPr marL="19203492" algn="l" defTabSz="2400429" rtl="0" eaLnBrk="1" latinLnBrk="0" hangingPunct="1">
      <a:defRPr sz="9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128">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45" autoAdjust="0"/>
    <p:restoredTop sz="99544" autoAdjust="0"/>
  </p:normalViewPr>
  <p:slideViewPr>
    <p:cSldViewPr snapToGrid="0" snapToObjects="1">
      <p:cViewPr>
        <p:scale>
          <a:sx n="33" d="100"/>
          <a:sy n="33" d="100"/>
        </p:scale>
        <p:origin x="-640" y="-80"/>
      </p:cViewPr>
      <p:guideLst>
        <p:guide orient="horz" pos="16128"/>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B9CC3-ED56-9141-BCC8-2796C4CF83F6}" type="datetimeFigureOut">
              <a:rPr lang="en-US" smtClean="0"/>
              <a:t>2/17/15</a:t>
            </a:fld>
            <a:endParaRPr lang="en-US"/>
          </a:p>
        </p:txBody>
      </p:sp>
      <p:sp>
        <p:nvSpPr>
          <p:cNvPr id="4" name="Slide Image Placeholder 3"/>
          <p:cNvSpPr>
            <a:spLocks noGrp="1" noRot="1" noChangeAspect="1"/>
          </p:cNvSpPr>
          <p:nvPr>
            <p:ph type="sldImg" idx="2"/>
          </p:nvPr>
        </p:nvSpPr>
        <p:spPr>
          <a:xfrm>
            <a:off x="2327275" y="685800"/>
            <a:ext cx="22034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04D2E7-D777-3A44-AF8D-877469698719}" type="slidenum">
              <a:rPr lang="en-US" smtClean="0"/>
              <a:t>‹#›</a:t>
            </a:fld>
            <a:endParaRPr lang="en-US"/>
          </a:p>
        </p:txBody>
      </p:sp>
    </p:spTree>
    <p:extLst>
      <p:ext uri="{BB962C8B-B14F-4D97-AF65-F5344CB8AC3E}">
        <p14:creationId xmlns:p14="http://schemas.microsoft.com/office/powerpoint/2010/main" val="1304125897"/>
      </p:ext>
    </p:extLst>
  </p:cSld>
  <p:clrMap bg1="lt1" tx1="dk1" bg2="lt2" tx2="dk2" accent1="accent1" accent2="accent2" accent3="accent3" accent4="accent4" accent5="accent5" accent6="accent6" hlink="hlink" folHlink="folHlink"/>
  <p:notesStyle>
    <a:lvl1pPr marL="0" algn="l" defTabSz="456584" rtl="0" eaLnBrk="1" latinLnBrk="0" hangingPunct="1">
      <a:defRPr sz="1100" kern="1200">
        <a:solidFill>
          <a:schemeClr val="tx1"/>
        </a:solidFill>
        <a:latin typeface="+mn-lt"/>
        <a:ea typeface="+mn-ea"/>
        <a:cs typeface="+mn-cs"/>
      </a:defRPr>
    </a:lvl1pPr>
    <a:lvl2pPr marL="456584" algn="l" defTabSz="456584" rtl="0" eaLnBrk="1" latinLnBrk="0" hangingPunct="1">
      <a:defRPr sz="1100" kern="1200">
        <a:solidFill>
          <a:schemeClr val="tx1"/>
        </a:solidFill>
        <a:latin typeface="+mn-lt"/>
        <a:ea typeface="+mn-ea"/>
        <a:cs typeface="+mn-cs"/>
      </a:defRPr>
    </a:lvl2pPr>
    <a:lvl3pPr marL="913237" algn="l" defTabSz="456584" rtl="0" eaLnBrk="1" latinLnBrk="0" hangingPunct="1">
      <a:defRPr sz="1100" kern="1200">
        <a:solidFill>
          <a:schemeClr val="tx1"/>
        </a:solidFill>
        <a:latin typeface="+mn-lt"/>
        <a:ea typeface="+mn-ea"/>
        <a:cs typeface="+mn-cs"/>
      </a:defRPr>
    </a:lvl3pPr>
    <a:lvl4pPr marL="1369822" algn="l" defTabSz="456584" rtl="0" eaLnBrk="1" latinLnBrk="0" hangingPunct="1">
      <a:defRPr sz="1100" kern="1200">
        <a:solidFill>
          <a:schemeClr val="tx1"/>
        </a:solidFill>
        <a:latin typeface="+mn-lt"/>
        <a:ea typeface="+mn-ea"/>
        <a:cs typeface="+mn-cs"/>
      </a:defRPr>
    </a:lvl4pPr>
    <a:lvl5pPr marL="1826411" algn="l" defTabSz="456584" rtl="0" eaLnBrk="1" latinLnBrk="0" hangingPunct="1">
      <a:defRPr sz="1100" kern="1200">
        <a:solidFill>
          <a:schemeClr val="tx1"/>
        </a:solidFill>
        <a:latin typeface="+mn-lt"/>
        <a:ea typeface="+mn-ea"/>
        <a:cs typeface="+mn-cs"/>
      </a:defRPr>
    </a:lvl5pPr>
    <a:lvl6pPr marL="2283059" algn="l" defTabSz="456584" rtl="0" eaLnBrk="1" latinLnBrk="0" hangingPunct="1">
      <a:defRPr sz="1100" kern="1200">
        <a:solidFill>
          <a:schemeClr val="tx1"/>
        </a:solidFill>
        <a:latin typeface="+mn-lt"/>
        <a:ea typeface="+mn-ea"/>
        <a:cs typeface="+mn-cs"/>
      </a:defRPr>
    </a:lvl6pPr>
    <a:lvl7pPr marL="2739648" algn="l" defTabSz="456584" rtl="0" eaLnBrk="1" latinLnBrk="0" hangingPunct="1">
      <a:defRPr sz="1100" kern="1200">
        <a:solidFill>
          <a:schemeClr val="tx1"/>
        </a:solidFill>
        <a:latin typeface="+mn-lt"/>
        <a:ea typeface="+mn-ea"/>
        <a:cs typeface="+mn-cs"/>
      </a:defRPr>
    </a:lvl7pPr>
    <a:lvl8pPr marL="3196233" algn="l" defTabSz="456584" rtl="0" eaLnBrk="1" latinLnBrk="0" hangingPunct="1">
      <a:defRPr sz="1100" kern="1200">
        <a:solidFill>
          <a:schemeClr val="tx1"/>
        </a:solidFill>
        <a:latin typeface="+mn-lt"/>
        <a:ea typeface="+mn-ea"/>
        <a:cs typeface="+mn-cs"/>
      </a:defRPr>
    </a:lvl8pPr>
    <a:lvl9pPr marL="3652885" algn="l" defTabSz="456584"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5907274"/>
            <a:ext cx="27980640" cy="10976187"/>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9016960"/>
            <a:ext cx="23042880" cy="13086080"/>
          </a:xfrm>
        </p:spPr>
        <p:txBody>
          <a:bodyPr/>
          <a:lstStyle>
            <a:lvl1pPr marL="0" indent="0" algn="ctr">
              <a:buNone/>
              <a:defRPr>
                <a:solidFill>
                  <a:schemeClr val="tx1">
                    <a:tint val="75000"/>
                  </a:schemeClr>
                </a:solidFill>
              </a:defRPr>
            </a:lvl1pPr>
            <a:lvl2pPr marL="2400429" indent="0" algn="ctr">
              <a:buNone/>
              <a:defRPr>
                <a:solidFill>
                  <a:schemeClr val="tx1">
                    <a:tint val="75000"/>
                  </a:schemeClr>
                </a:solidFill>
              </a:defRPr>
            </a:lvl2pPr>
            <a:lvl3pPr marL="4800873" indent="0" algn="ctr">
              <a:buNone/>
              <a:defRPr>
                <a:solidFill>
                  <a:schemeClr val="tx1">
                    <a:tint val="75000"/>
                  </a:schemeClr>
                </a:solidFill>
              </a:defRPr>
            </a:lvl3pPr>
            <a:lvl4pPr marL="7201328" indent="0" algn="ctr">
              <a:buNone/>
              <a:defRPr>
                <a:solidFill>
                  <a:schemeClr val="tx1">
                    <a:tint val="75000"/>
                  </a:schemeClr>
                </a:solidFill>
              </a:defRPr>
            </a:lvl4pPr>
            <a:lvl5pPr marL="9601746" indent="0" algn="ctr">
              <a:buNone/>
              <a:defRPr>
                <a:solidFill>
                  <a:schemeClr val="tx1">
                    <a:tint val="75000"/>
                  </a:schemeClr>
                </a:solidFill>
              </a:defRPr>
            </a:lvl5pPr>
            <a:lvl6pPr marL="12002185" indent="0" algn="ctr">
              <a:buNone/>
              <a:defRPr>
                <a:solidFill>
                  <a:schemeClr val="tx1">
                    <a:tint val="75000"/>
                  </a:schemeClr>
                </a:solidFill>
              </a:defRPr>
            </a:lvl6pPr>
            <a:lvl7pPr marL="14402619" indent="0" algn="ctr">
              <a:buNone/>
              <a:defRPr>
                <a:solidFill>
                  <a:schemeClr val="tx1">
                    <a:tint val="75000"/>
                  </a:schemeClr>
                </a:solidFill>
              </a:defRPr>
            </a:lvl7pPr>
            <a:lvl8pPr marL="16803053" indent="0" algn="ctr">
              <a:buNone/>
              <a:defRPr>
                <a:solidFill>
                  <a:schemeClr val="tx1">
                    <a:tint val="75000"/>
                  </a:schemeClr>
                </a:solidFill>
              </a:defRPr>
            </a:lvl8pPr>
            <a:lvl9pPr marL="1920349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BF837E-DE46-F64C-B49C-EB434CD051F1}"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374342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F837E-DE46-F64C-B49C-EB434CD051F1}"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421660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15314510"/>
            <a:ext cx="26660477" cy="3262274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506" y="15314510"/>
            <a:ext cx="79444213" cy="3262274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F837E-DE46-F64C-B49C-EB434CD051F1}"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396601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F837E-DE46-F64C-B49C-EB434CD051F1}"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314327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32904857"/>
            <a:ext cx="27980640" cy="10170160"/>
          </a:xfrm>
        </p:spPr>
        <p:txBody>
          <a:bodyPr anchor="t"/>
          <a:lstStyle>
            <a:lvl1pPr algn="l">
              <a:defRPr sz="21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21703468"/>
            <a:ext cx="27980640" cy="11201396"/>
          </a:xfrm>
        </p:spPr>
        <p:txBody>
          <a:bodyPr anchor="b"/>
          <a:lstStyle>
            <a:lvl1pPr marL="0" indent="0">
              <a:buNone/>
              <a:defRPr sz="10500">
                <a:solidFill>
                  <a:schemeClr val="tx1">
                    <a:tint val="75000"/>
                  </a:schemeClr>
                </a:solidFill>
              </a:defRPr>
            </a:lvl1pPr>
            <a:lvl2pPr marL="2400429" indent="0">
              <a:buNone/>
              <a:defRPr sz="9500">
                <a:solidFill>
                  <a:schemeClr val="tx1">
                    <a:tint val="75000"/>
                  </a:schemeClr>
                </a:solidFill>
              </a:defRPr>
            </a:lvl2pPr>
            <a:lvl3pPr marL="4800873" indent="0">
              <a:buNone/>
              <a:defRPr sz="8400">
                <a:solidFill>
                  <a:schemeClr val="tx1">
                    <a:tint val="75000"/>
                  </a:schemeClr>
                </a:solidFill>
              </a:defRPr>
            </a:lvl3pPr>
            <a:lvl4pPr marL="7201328" indent="0">
              <a:buNone/>
              <a:defRPr sz="7400">
                <a:solidFill>
                  <a:schemeClr val="tx1">
                    <a:tint val="75000"/>
                  </a:schemeClr>
                </a:solidFill>
              </a:defRPr>
            </a:lvl4pPr>
            <a:lvl5pPr marL="9601746" indent="0">
              <a:buNone/>
              <a:defRPr sz="7400">
                <a:solidFill>
                  <a:schemeClr val="tx1">
                    <a:tint val="75000"/>
                  </a:schemeClr>
                </a:solidFill>
              </a:defRPr>
            </a:lvl5pPr>
            <a:lvl6pPr marL="12002185" indent="0">
              <a:buNone/>
              <a:defRPr sz="7400">
                <a:solidFill>
                  <a:schemeClr val="tx1">
                    <a:tint val="75000"/>
                  </a:schemeClr>
                </a:solidFill>
              </a:defRPr>
            </a:lvl6pPr>
            <a:lvl7pPr marL="14402619" indent="0">
              <a:buNone/>
              <a:defRPr sz="7400">
                <a:solidFill>
                  <a:schemeClr val="tx1">
                    <a:tint val="75000"/>
                  </a:schemeClr>
                </a:solidFill>
              </a:defRPr>
            </a:lvl7pPr>
            <a:lvl8pPr marL="16803053" indent="0">
              <a:buNone/>
              <a:defRPr sz="7400">
                <a:solidFill>
                  <a:schemeClr val="tx1">
                    <a:tint val="75000"/>
                  </a:schemeClr>
                </a:solidFill>
              </a:defRPr>
            </a:lvl8pPr>
            <a:lvl9pPr marL="19203492"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BF837E-DE46-F64C-B49C-EB434CD051F1}" type="datetimeFigureOut">
              <a:rPr lang="en-US" smtClean="0"/>
              <a:t>2/17/15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107186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89208187"/>
            <a:ext cx="53052343" cy="252333760"/>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89" y="89208187"/>
            <a:ext cx="53052347" cy="252333760"/>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BF837E-DE46-F64C-B49C-EB434CD051F1}"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145852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2050630"/>
            <a:ext cx="29626560" cy="853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11462177"/>
            <a:ext cx="14544677" cy="4776890"/>
          </a:xfrm>
        </p:spPr>
        <p:txBody>
          <a:bodyPr anchor="b"/>
          <a:lstStyle>
            <a:lvl1pPr marL="0" indent="0">
              <a:buNone/>
              <a:defRPr sz="12600" b="1"/>
            </a:lvl1pPr>
            <a:lvl2pPr marL="2400429" indent="0">
              <a:buNone/>
              <a:defRPr sz="10500" b="1"/>
            </a:lvl2pPr>
            <a:lvl3pPr marL="4800873" indent="0">
              <a:buNone/>
              <a:defRPr sz="9500" b="1"/>
            </a:lvl3pPr>
            <a:lvl4pPr marL="7201328" indent="0">
              <a:buNone/>
              <a:defRPr sz="8400" b="1"/>
            </a:lvl4pPr>
            <a:lvl5pPr marL="9601746" indent="0">
              <a:buNone/>
              <a:defRPr sz="8400" b="1"/>
            </a:lvl5pPr>
            <a:lvl6pPr marL="12002185" indent="0">
              <a:buNone/>
              <a:defRPr sz="8400" b="1"/>
            </a:lvl6pPr>
            <a:lvl7pPr marL="14402619" indent="0">
              <a:buNone/>
              <a:defRPr sz="8400" b="1"/>
            </a:lvl7pPr>
            <a:lvl8pPr marL="16803053" indent="0">
              <a:buNone/>
              <a:defRPr sz="8400" b="1"/>
            </a:lvl8pPr>
            <a:lvl9pPr marL="19203492"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1645920" y="16239067"/>
            <a:ext cx="14544677" cy="29502950"/>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5" y="11462177"/>
            <a:ext cx="14550390" cy="4776890"/>
          </a:xfrm>
        </p:spPr>
        <p:txBody>
          <a:bodyPr anchor="b"/>
          <a:lstStyle>
            <a:lvl1pPr marL="0" indent="0">
              <a:buNone/>
              <a:defRPr sz="12600" b="1"/>
            </a:lvl1pPr>
            <a:lvl2pPr marL="2400429" indent="0">
              <a:buNone/>
              <a:defRPr sz="10500" b="1"/>
            </a:lvl2pPr>
            <a:lvl3pPr marL="4800873" indent="0">
              <a:buNone/>
              <a:defRPr sz="9500" b="1"/>
            </a:lvl3pPr>
            <a:lvl4pPr marL="7201328" indent="0">
              <a:buNone/>
              <a:defRPr sz="8400" b="1"/>
            </a:lvl4pPr>
            <a:lvl5pPr marL="9601746" indent="0">
              <a:buNone/>
              <a:defRPr sz="8400" b="1"/>
            </a:lvl5pPr>
            <a:lvl6pPr marL="12002185" indent="0">
              <a:buNone/>
              <a:defRPr sz="8400" b="1"/>
            </a:lvl6pPr>
            <a:lvl7pPr marL="14402619" indent="0">
              <a:buNone/>
              <a:defRPr sz="8400" b="1"/>
            </a:lvl7pPr>
            <a:lvl8pPr marL="16803053" indent="0">
              <a:buNone/>
              <a:defRPr sz="8400" b="1"/>
            </a:lvl8pPr>
            <a:lvl9pPr marL="19203492"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16722095" y="16239067"/>
            <a:ext cx="14550390" cy="29502950"/>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BF837E-DE46-F64C-B49C-EB434CD051F1}" type="datetimeFigureOut">
              <a:rPr lang="en-US" smtClean="0"/>
              <a:t>2/17/15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381736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BF837E-DE46-F64C-B49C-EB434CD051F1}" type="datetimeFigureOut">
              <a:rPr lang="en-US" smtClean="0"/>
              <a:t>2/17/15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2752666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F837E-DE46-F64C-B49C-EB434CD051F1}" type="datetimeFigureOut">
              <a:rPr lang="en-US" smtClean="0"/>
              <a:t>2/17/15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216538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69" y="2038773"/>
            <a:ext cx="10829927" cy="867664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12870180" y="2038784"/>
            <a:ext cx="18402300" cy="43703244"/>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69" y="10715424"/>
            <a:ext cx="10829927" cy="35026604"/>
          </a:xfrm>
        </p:spPr>
        <p:txBody>
          <a:bodyPr/>
          <a:lstStyle>
            <a:lvl1pPr marL="0" indent="0">
              <a:buNone/>
              <a:defRPr sz="7400"/>
            </a:lvl1pPr>
            <a:lvl2pPr marL="2400429" indent="0">
              <a:buNone/>
              <a:defRPr sz="6300"/>
            </a:lvl2pPr>
            <a:lvl3pPr marL="4800873" indent="0">
              <a:buNone/>
              <a:defRPr sz="5300"/>
            </a:lvl3pPr>
            <a:lvl4pPr marL="7201328" indent="0">
              <a:buNone/>
              <a:defRPr sz="4700"/>
            </a:lvl4pPr>
            <a:lvl5pPr marL="9601746" indent="0">
              <a:buNone/>
              <a:defRPr sz="4700"/>
            </a:lvl5pPr>
            <a:lvl6pPr marL="12002185" indent="0">
              <a:buNone/>
              <a:defRPr sz="4700"/>
            </a:lvl6pPr>
            <a:lvl7pPr marL="14402619" indent="0">
              <a:buNone/>
              <a:defRPr sz="4700"/>
            </a:lvl7pPr>
            <a:lvl8pPr marL="16803053" indent="0">
              <a:buNone/>
              <a:defRPr sz="4700"/>
            </a:lvl8pPr>
            <a:lvl9pPr marL="19203492"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F837E-DE46-F64C-B49C-EB434CD051F1}"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282064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5844480"/>
            <a:ext cx="19751040" cy="4231644"/>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6452237" y="4575387"/>
            <a:ext cx="19751040" cy="30723840"/>
          </a:xfrm>
        </p:spPr>
        <p:txBody>
          <a:bodyPr/>
          <a:lstStyle>
            <a:lvl1pPr marL="0" indent="0">
              <a:buNone/>
              <a:defRPr sz="16800"/>
            </a:lvl1pPr>
            <a:lvl2pPr marL="2400429" indent="0">
              <a:buNone/>
              <a:defRPr sz="14700"/>
            </a:lvl2pPr>
            <a:lvl3pPr marL="4800873" indent="0">
              <a:buNone/>
              <a:defRPr sz="12600"/>
            </a:lvl3pPr>
            <a:lvl4pPr marL="7201328" indent="0">
              <a:buNone/>
              <a:defRPr sz="10500"/>
            </a:lvl4pPr>
            <a:lvl5pPr marL="9601746" indent="0">
              <a:buNone/>
              <a:defRPr sz="10500"/>
            </a:lvl5pPr>
            <a:lvl6pPr marL="12002185" indent="0">
              <a:buNone/>
              <a:defRPr sz="10500"/>
            </a:lvl6pPr>
            <a:lvl7pPr marL="14402619" indent="0">
              <a:buNone/>
              <a:defRPr sz="10500"/>
            </a:lvl7pPr>
            <a:lvl8pPr marL="16803053" indent="0">
              <a:buNone/>
              <a:defRPr sz="10500"/>
            </a:lvl8pPr>
            <a:lvl9pPr marL="19203492" indent="0">
              <a:buNone/>
              <a:defRPr sz="10500"/>
            </a:lvl9pPr>
          </a:lstStyle>
          <a:p>
            <a:endParaRPr lang="en-US"/>
          </a:p>
        </p:txBody>
      </p:sp>
      <p:sp>
        <p:nvSpPr>
          <p:cNvPr id="4" name="Text Placeholder 3"/>
          <p:cNvSpPr>
            <a:spLocks noGrp="1"/>
          </p:cNvSpPr>
          <p:nvPr>
            <p:ph type="body" sz="half" idx="2"/>
          </p:nvPr>
        </p:nvSpPr>
        <p:spPr>
          <a:xfrm>
            <a:off x="6452237" y="40076124"/>
            <a:ext cx="19751040" cy="6009636"/>
          </a:xfrm>
        </p:spPr>
        <p:txBody>
          <a:bodyPr/>
          <a:lstStyle>
            <a:lvl1pPr marL="0" indent="0">
              <a:buNone/>
              <a:defRPr sz="7400"/>
            </a:lvl1pPr>
            <a:lvl2pPr marL="2400429" indent="0">
              <a:buNone/>
              <a:defRPr sz="6300"/>
            </a:lvl2pPr>
            <a:lvl3pPr marL="4800873" indent="0">
              <a:buNone/>
              <a:defRPr sz="5300"/>
            </a:lvl3pPr>
            <a:lvl4pPr marL="7201328" indent="0">
              <a:buNone/>
              <a:defRPr sz="4700"/>
            </a:lvl4pPr>
            <a:lvl5pPr marL="9601746" indent="0">
              <a:buNone/>
              <a:defRPr sz="4700"/>
            </a:lvl5pPr>
            <a:lvl6pPr marL="12002185" indent="0">
              <a:buNone/>
              <a:defRPr sz="4700"/>
            </a:lvl6pPr>
            <a:lvl7pPr marL="14402619" indent="0">
              <a:buNone/>
              <a:defRPr sz="4700"/>
            </a:lvl7pPr>
            <a:lvl8pPr marL="16803053" indent="0">
              <a:buNone/>
              <a:defRPr sz="4700"/>
            </a:lvl8pPr>
            <a:lvl9pPr marL="19203492"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F837E-DE46-F64C-B49C-EB434CD051F1}" type="datetimeFigureOut">
              <a:rPr lang="en-US" smtClean="0"/>
              <a:t>2/17/15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882C0-3107-3145-B3E0-C60B8C3E67CC}" type="slidenum">
              <a:rPr lang="en-US" smtClean="0"/>
              <a:t>‹#›</a:t>
            </a:fld>
            <a:endParaRPr lang="en-US"/>
          </a:p>
        </p:txBody>
      </p:sp>
    </p:spTree>
    <p:extLst>
      <p:ext uri="{BB962C8B-B14F-4D97-AF65-F5344CB8AC3E}">
        <p14:creationId xmlns:p14="http://schemas.microsoft.com/office/powerpoint/2010/main" val="33087866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2050630"/>
            <a:ext cx="29626560" cy="8534400"/>
          </a:xfrm>
          <a:prstGeom prst="rect">
            <a:avLst/>
          </a:prstGeom>
        </p:spPr>
        <p:txBody>
          <a:bodyPr vert="horz" lIns="480094" tIns="240060" rIns="480094" bIns="2400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1948261"/>
            <a:ext cx="29626560" cy="33793857"/>
          </a:xfrm>
          <a:prstGeom prst="rect">
            <a:avLst/>
          </a:prstGeom>
        </p:spPr>
        <p:txBody>
          <a:bodyPr vert="horz" lIns="480094" tIns="240060" rIns="480094" bIns="2400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7460847"/>
            <a:ext cx="7680960" cy="2726267"/>
          </a:xfrm>
          <a:prstGeom prst="rect">
            <a:avLst/>
          </a:prstGeom>
        </p:spPr>
        <p:txBody>
          <a:bodyPr vert="horz" lIns="480094" tIns="240060" rIns="480094" bIns="240060" rtlCol="0" anchor="ctr"/>
          <a:lstStyle>
            <a:lvl1pPr algn="l">
              <a:defRPr sz="6300">
                <a:solidFill>
                  <a:schemeClr val="tx1">
                    <a:tint val="75000"/>
                  </a:schemeClr>
                </a:solidFill>
              </a:defRPr>
            </a:lvl1pPr>
          </a:lstStyle>
          <a:p>
            <a:fld id="{66BF837E-DE46-F64C-B49C-EB434CD051F1}" type="datetimeFigureOut">
              <a:rPr lang="en-US" smtClean="0"/>
              <a:t>2/17/15</a:t>
            </a:fld>
            <a:endParaRPr lang="en-US"/>
          </a:p>
        </p:txBody>
      </p:sp>
      <p:sp>
        <p:nvSpPr>
          <p:cNvPr id="5" name="Footer Placeholder 4"/>
          <p:cNvSpPr>
            <a:spLocks noGrp="1"/>
          </p:cNvSpPr>
          <p:nvPr>
            <p:ph type="ftr" sz="quarter" idx="3"/>
          </p:nvPr>
        </p:nvSpPr>
        <p:spPr>
          <a:xfrm>
            <a:off x="11247120" y="47460847"/>
            <a:ext cx="10424160" cy="2726267"/>
          </a:xfrm>
          <a:prstGeom prst="rect">
            <a:avLst/>
          </a:prstGeom>
        </p:spPr>
        <p:txBody>
          <a:bodyPr vert="horz" lIns="480094" tIns="240060" rIns="480094" bIns="240060" rtlCol="0" anchor="ctr"/>
          <a:lstStyle>
            <a:lvl1pPr algn="ctr">
              <a:defRPr sz="6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7460847"/>
            <a:ext cx="7680960" cy="2726267"/>
          </a:xfrm>
          <a:prstGeom prst="rect">
            <a:avLst/>
          </a:prstGeom>
        </p:spPr>
        <p:txBody>
          <a:bodyPr vert="horz" lIns="480094" tIns="240060" rIns="480094" bIns="240060" rtlCol="0" anchor="ctr"/>
          <a:lstStyle>
            <a:lvl1pPr algn="r">
              <a:defRPr sz="6300">
                <a:solidFill>
                  <a:schemeClr val="tx1">
                    <a:tint val="75000"/>
                  </a:schemeClr>
                </a:solidFill>
              </a:defRPr>
            </a:lvl1pPr>
          </a:lstStyle>
          <a:p>
            <a:fld id="{F38882C0-3107-3145-B3E0-C60B8C3E67CC}" type="slidenum">
              <a:rPr lang="en-US" smtClean="0"/>
              <a:t>‹#›</a:t>
            </a:fld>
            <a:endParaRPr lang="en-US"/>
          </a:p>
        </p:txBody>
      </p:sp>
    </p:spTree>
    <p:extLst>
      <p:ext uri="{BB962C8B-B14F-4D97-AF65-F5344CB8AC3E}">
        <p14:creationId xmlns:p14="http://schemas.microsoft.com/office/powerpoint/2010/main" val="2621945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00429" rtl="0" eaLnBrk="1" latinLnBrk="0" hangingPunct="1">
        <a:spcBef>
          <a:spcPct val="0"/>
        </a:spcBef>
        <a:buNone/>
        <a:defRPr sz="23100" kern="1200">
          <a:solidFill>
            <a:schemeClr val="tx1"/>
          </a:solidFill>
          <a:latin typeface="+mj-lt"/>
          <a:ea typeface="+mj-ea"/>
          <a:cs typeface="+mj-cs"/>
        </a:defRPr>
      </a:lvl1pPr>
    </p:titleStyle>
    <p:bodyStyle>
      <a:lvl1pPr marL="1800336" indent="-1800336" algn="l" defTabSz="2400429" rtl="0" eaLnBrk="1" latinLnBrk="0" hangingPunct="1">
        <a:spcBef>
          <a:spcPct val="20000"/>
        </a:spcBef>
        <a:buFont typeface="Arial"/>
        <a:buChar char="•"/>
        <a:defRPr sz="16800" kern="1200">
          <a:solidFill>
            <a:schemeClr val="tx1"/>
          </a:solidFill>
          <a:latin typeface="+mn-lt"/>
          <a:ea typeface="+mn-ea"/>
          <a:cs typeface="+mn-cs"/>
        </a:defRPr>
      </a:lvl1pPr>
      <a:lvl2pPr marL="3900705" indent="-1500287" algn="l" defTabSz="2400429" rtl="0" eaLnBrk="1" latinLnBrk="0" hangingPunct="1">
        <a:spcBef>
          <a:spcPct val="20000"/>
        </a:spcBef>
        <a:buFont typeface="Arial"/>
        <a:buChar char="–"/>
        <a:defRPr sz="14700" kern="1200">
          <a:solidFill>
            <a:schemeClr val="tx1"/>
          </a:solidFill>
          <a:latin typeface="+mn-lt"/>
          <a:ea typeface="+mn-ea"/>
          <a:cs typeface="+mn-cs"/>
        </a:defRPr>
      </a:lvl2pPr>
      <a:lvl3pPr marL="6001074" indent="-1200201" algn="l" defTabSz="2400429" rtl="0" eaLnBrk="1" latinLnBrk="0" hangingPunct="1">
        <a:spcBef>
          <a:spcPct val="20000"/>
        </a:spcBef>
        <a:buFont typeface="Arial"/>
        <a:buChar char="•"/>
        <a:defRPr sz="12600" kern="1200">
          <a:solidFill>
            <a:schemeClr val="tx1"/>
          </a:solidFill>
          <a:latin typeface="+mn-lt"/>
          <a:ea typeface="+mn-ea"/>
          <a:cs typeface="+mn-cs"/>
        </a:defRPr>
      </a:lvl3pPr>
      <a:lvl4pPr marL="8401545" indent="-1200201" algn="l" defTabSz="2400429" rtl="0" eaLnBrk="1" latinLnBrk="0" hangingPunct="1">
        <a:spcBef>
          <a:spcPct val="20000"/>
        </a:spcBef>
        <a:buFont typeface="Arial"/>
        <a:buChar char="–"/>
        <a:defRPr sz="10500" kern="1200">
          <a:solidFill>
            <a:schemeClr val="tx1"/>
          </a:solidFill>
          <a:latin typeface="+mn-lt"/>
          <a:ea typeface="+mn-ea"/>
          <a:cs typeface="+mn-cs"/>
        </a:defRPr>
      </a:lvl4pPr>
      <a:lvl5pPr marL="10801947" indent="-1200201" algn="l" defTabSz="2400429" rtl="0" eaLnBrk="1" latinLnBrk="0" hangingPunct="1">
        <a:spcBef>
          <a:spcPct val="20000"/>
        </a:spcBef>
        <a:buFont typeface="Arial"/>
        <a:buChar char="»"/>
        <a:defRPr sz="10500" kern="1200">
          <a:solidFill>
            <a:schemeClr val="tx1"/>
          </a:solidFill>
          <a:latin typeface="+mn-lt"/>
          <a:ea typeface="+mn-ea"/>
          <a:cs typeface="+mn-cs"/>
        </a:defRPr>
      </a:lvl5pPr>
      <a:lvl6pPr marL="13202418" indent="-1200201" algn="l" defTabSz="2400429" rtl="0" eaLnBrk="1" latinLnBrk="0" hangingPunct="1">
        <a:spcBef>
          <a:spcPct val="20000"/>
        </a:spcBef>
        <a:buFont typeface="Arial"/>
        <a:buChar char="•"/>
        <a:defRPr sz="10500" kern="1200">
          <a:solidFill>
            <a:schemeClr val="tx1"/>
          </a:solidFill>
          <a:latin typeface="+mn-lt"/>
          <a:ea typeface="+mn-ea"/>
          <a:cs typeface="+mn-cs"/>
        </a:defRPr>
      </a:lvl6pPr>
      <a:lvl7pPr marL="15602826" indent="-1200201" algn="l" defTabSz="2400429" rtl="0" eaLnBrk="1" latinLnBrk="0" hangingPunct="1">
        <a:spcBef>
          <a:spcPct val="20000"/>
        </a:spcBef>
        <a:buFont typeface="Arial"/>
        <a:buChar char="•"/>
        <a:defRPr sz="10500" kern="1200">
          <a:solidFill>
            <a:schemeClr val="tx1"/>
          </a:solidFill>
          <a:latin typeface="+mn-lt"/>
          <a:ea typeface="+mn-ea"/>
          <a:cs typeface="+mn-cs"/>
        </a:defRPr>
      </a:lvl7pPr>
      <a:lvl8pPr marL="18003291" indent="-1200201" algn="l" defTabSz="2400429" rtl="0" eaLnBrk="1" latinLnBrk="0" hangingPunct="1">
        <a:spcBef>
          <a:spcPct val="20000"/>
        </a:spcBef>
        <a:buFont typeface="Arial"/>
        <a:buChar char="•"/>
        <a:defRPr sz="10500" kern="1200">
          <a:solidFill>
            <a:schemeClr val="tx1"/>
          </a:solidFill>
          <a:latin typeface="+mn-lt"/>
          <a:ea typeface="+mn-ea"/>
          <a:cs typeface="+mn-cs"/>
        </a:defRPr>
      </a:lvl8pPr>
      <a:lvl9pPr marL="20403699" indent="-1200201" algn="l" defTabSz="2400429" rtl="0" eaLnBrk="1" latinLnBrk="0" hangingPunct="1">
        <a:spcBef>
          <a:spcPct val="20000"/>
        </a:spcBef>
        <a:buFont typeface="Arial"/>
        <a:buChar char="•"/>
        <a:defRPr sz="10500" kern="1200">
          <a:solidFill>
            <a:schemeClr val="tx1"/>
          </a:solidFill>
          <a:latin typeface="+mn-lt"/>
          <a:ea typeface="+mn-ea"/>
          <a:cs typeface="+mn-cs"/>
        </a:defRPr>
      </a:lvl9pPr>
    </p:bodyStyle>
    <p:otherStyle>
      <a:defPPr>
        <a:defRPr lang="en-US"/>
      </a:defPPr>
      <a:lvl1pPr marL="0" algn="l" defTabSz="2400429" rtl="0" eaLnBrk="1" latinLnBrk="0" hangingPunct="1">
        <a:defRPr sz="9500" kern="1200">
          <a:solidFill>
            <a:schemeClr val="tx1"/>
          </a:solidFill>
          <a:latin typeface="+mn-lt"/>
          <a:ea typeface="+mn-ea"/>
          <a:cs typeface="+mn-cs"/>
        </a:defRPr>
      </a:lvl1pPr>
      <a:lvl2pPr marL="2400429" algn="l" defTabSz="2400429" rtl="0" eaLnBrk="1" latinLnBrk="0" hangingPunct="1">
        <a:defRPr sz="9500" kern="1200">
          <a:solidFill>
            <a:schemeClr val="tx1"/>
          </a:solidFill>
          <a:latin typeface="+mn-lt"/>
          <a:ea typeface="+mn-ea"/>
          <a:cs typeface="+mn-cs"/>
        </a:defRPr>
      </a:lvl2pPr>
      <a:lvl3pPr marL="4800873" algn="l" defTabSz="2400429" rtl="0" eaLnBrk="1" latinLnBrk="0" hangingPunct="1">
        <a:defRPr sz="9500" kern="1200">
          <a:solidFill>
            <a:schemeClr val="tx1"/>
          </a:solidFill>
          <a:latin typeface="+mn-lt"/>
          <a:ea typeface="+mn-ea"/>
          <a:cs typeface="+mn-cs"/>
        </a:defRPr>
      </a:lvl3pPr>
      <a:lvl4pPr marL="7201328" algn="l" defTabSz="2400429" rtl="0" eaLnBrk="1" latinLnBrk="0" hangingPunct="1">
        <a:defRPr sz="9500" kern="1200">
          <a:solidFill>
            <a:schemeClr val="tx1"/>
          </a:solidFill>
          <a:latin typeface="+mn-lt"/>
          <a:ea typeface="+mn-ea"/>
          <a:cs typeface="+mn-cs"/>
        </a:defRPr>
      </a:lvl4pPr>
      <a:lvl5pPr marL="9601746" algn="l" defTabSz="2400429" rtl="0" eaLnBrk="1" latinLnBrk="0" hangingPunct="1">
        <a:defRPr sz="9500" kern="1200">
          <a:solidFill>
            <a:schemeClr val="tx1"/>
          </a:solidFill>
          <a:latin typeface="+mn-lt"/>
          <a:ea typeface="+mn-ea"/>
          <a:cs typeface="+mn-cs"/>
        </a:defRPr>
      </a:lvl5pPr>
      <a:lvl6pPr marL="12002185" algn="l" defTabSz="2400429" rtl="0" eaLnBrk="1" latinLnBrk="0" hangingPunct="1">
        <a:defRPr sz="9500" kern="1200">
          <a:solidFill>
            <a:schemeClr val="tx1"/>
          </a:solidFill>
          <a:latin typeface="+mn-lt"/>
          <a:ea typeface="+mn-ea"/>
          <a:cs typeface="+mn-cs"/>
        </a:defRPr>
      </a:lvl6pPr>
      <a:lvl7pPr marL="14402619" algn="l" defTabSz="2400429" rtl="0" eaLnBrk="1" latinLnBrk="0" hangingPunct="1">
        <a:defRPr sz="9500" kern="1200">
          <a:solidFill>
            <a:schemeClr val="tx1"/>
          </a:solidFill>
          <a:latin typeface="+mn-lt"/>
          <a:ea typeface="+mn-ea"/>
          <a:cs typeface="+mn-cs"/>
        </a:defRPr>
      </a:lvl7pPr>
      <a:lvl8pPr marL="16803053" algn="l" defTabSz="2400429" rtl="0" eaLnBrk="1" latinLnBrk="0" hangingPunct="1">
        <a:defRPr sz="9500" kern="1200">
          <a:solidFill>
            <a:schemeClr val="tx1"/>
          </a:solidFill>
          <a:latin typeface="+mn-lt"/>
          <a:ea typeface="+mn-ea"/>
          <a:cs typeface="+mn-cs"/>
        </a:defRPr>
      </a:lvl8pPr>
      <a:lvl9pPr marL="19203492" algn="l" defTabSz="2400429"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jpg"/><Relationship Id="rId21" Type="http://schemas.openxmlformats.org/officeDocument/2006/relationships/image" Target="../media/image19.jpg"/><Relationship Id="rId22" Type="http://schemas.openxmlformats.org/officeDocument/2006/relationships/image" Target="../media/image20.jpg"/><Relationship Id="rId23" Type="http://schemas.openxmlformats.org/officeDocument/2006/relationships/image" Target="../media/image21.jpg"/><Relationship Id="rId24" Type="http://schemas.openxmlformats.org/officeDocument/2006/relationships/image" Target="../media/image22.jpg"/><Relationship Id="rId25" Type="http://schemas.openxmlformats.org/officeDocument/2006/relationships/image" Target="../media/image23.jpg"/><Relationship Id="rId26" Type="http://schemas.openxmlformats.org/officeDocument/2006/relationships/image" Target="../media/image24.jpg"/><Relationship Id="rId27" Type="http://schemas.openxmlformats.org/officeDocument/2006/relationships/image" Target="../media/image25.jpg"/><Relationship Id="rId28" Type="http://schemas.openxmlformats.org/officeDocument/2006/relationships/image" Target="../media/image26.jpg"/><Relationship Id="rId29" Type="http://schemas.openxmlformats.org/officeDocument/2006/relationships/image" Target="../media/image27.png"/><Relationship Id="rId30" Type="http://schemas.openxmlformats.org/officeDocument/2006/relationships/image" Target="../media/image28.jpg"/><Relationship Id="rId31" Type="http://schemas.openxmlformats.org/officeDocument/2006/relationships/image" Target="../media/image29.jpg"/><Relationship Id="rId32" Type="http://schemas.openxmlformats.org/officeDocument/2006/relationships/image" Target="../media/image30.jp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 Id="rId4" Type="http://schemas.openxmlformats.org/officeDocument/2006/relationships/hyperlink" Target="mailto:edward.j.szoke@noaa.gov" TargetMode="External"/><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descr="Slid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2379" y="39316181"/>
            <a:ext cx="8060268" cy="6045201"/>
          </a:xfrm>
          <a:prstGeom prst="rect">
            <a:avLst/>
          </a:prstGeom>
        </p:spPr>
      </p:pic>
      <p:pic>
        <p:nvPicPr>
          <p:cNvPr id="65" name="Picture 64"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3575" y="41331829"/>
            <a:ext cx="4676851" cy="3507638"/>
          </a:xfrm>
          <a:prstGeom prst="rect">
            <a:avLst/>
          </a:prstGeom>
        </p:spPr>
      </p:pic>
      <p:sp>
        <p:nvSpPr>
          <p:cNvPr id="3" name="Text Box 12"/>
          <p:cNvSpPr txBox="1">
            <a:spLocks noChangeArrowheads="1"/>
          </p:cNvSpPr>
          <p:nvPr/>
        </p:nvSpPr>
        <p:spPr bwMode="auto">
          <a:xfrm>
            <a:off x="324466" y="75148"/>
            <a:ext cx="30529160" cy="580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5" tIns="45653" rIns="91305" bIns="45653">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5800" b="1" dirty="0">
                <a:latin typeface="+mj-lt"/>
                <a:cs typeface="Times"/>
              </a:rPr>
              <a:t>A Possible Relationship Between Total Lightning and Non-Supercell </a:t>
            </a:r>
            <a:r>
              <a:rPr lang="en-US" sz="5800" b="1" dirty="0" err="1">
                <a:latin typeface="+mj-lt"/>
                <a:cs typeface="Times"/>
              </a:rPr>
              <a:t>Tornadogenesis</a:t>
            </a:r>
            <a:r>
              <a:rPr lang="en-US" sz="5800" b="1" dirty="0">
                <a:latin typeface="+mj-lt"/>
                <a:cs typeface="Times"/>
              </a:rPr>
              <a:t> </a:t>
            </a:r>
            <a:endParaRPr lang="en-US" sz="5800" b="1" dirty="0" smtClean="0">
              <a:latin typeface="+mj-lt"/>
              <a:cs typeface="Times"/>
            </a:endParaRPr>
          </a:p>
          <a:p>
            <a:pPr algn="ctr" eaLnBrk="1" hangingPunct="1"/>
            <a:r>
              <a:rPr lang="en-US" sz="4700" b="1" dirty="0" smtClean="0">
                <a:latin typeface="+mn-lt"/>
                <a:cs typeface="Times"/>
              </a:rPr>
              <a:t>Ed </a:t>
            </a:r>
            <a:r>
              <a:rPr lang="en-US" sz="4700" b="1" dirty="0">
                <a:latin typeface="+mn-lt"/>
                <a:cs typeface="Times"/>
              </a:rPr>
              <a:t>Szoke</a:t>
            </a:r>
            <a:r>
              <a:rPr lang="en-US" sz="4700" b="1" baseline="30000" dirty="0">
                <a:latin typeface="+mn-lt"/>
                <a:cs typeface="Times"/>
              </a:rPr>
              <a:t>1,2</a:t>
            </a:r>
            <a:r>
              <a:rPr lang="en-US" sz="4700" b="1" dirty="0">
                <a:latin typeface="+mn-lt"/>
                <a:cs typeface="Times"/>
              </a:rPr>
              <a:t>, Dan Bikos</a:t>
            </a:r>
            <a:r>
              <a:rPr lang="en-US" sz="4700" b="1" baseline="30000" dirty="0">
                <a:latin typeface="+mn-lt"/>
                <a:cs typeface="Times"/>
              </a:rPr>
              <a:t>1</a:t>
            </a:r>
            <a:r>
              <a:rPr lang="en-US" sz="4700" b="1" dirty="0">
                <a:latin typeface="+mn-lt"/>
                <a:cs typeface="Times"/>
              </a:rPr>
              <a:t>, Geoffrey Stano</a:t>
            </a:r>
            <a:r>
              <a:rPr lang="en-US" sz="4700" b="1" baseline="30000" dirty="0">
                <a:latin typeface="+mn-lt"/>
                <a:cs typeface="Times"/>
              </a:rPr>
              <a:t>3</a:t>
            </a:r>
            <a:r>
              <a:rPr lang="en-US" sz="4700" b="1" dirty="0">
                <a:latin typeface="+mn-lt"/>
                <a:cs typeface="Times"/>
              </a:rPr>
              <a:t>, Pat Kennedy</a:t>
            </a:r>
            <a:r>
              <a:rPr lang="en-US" sz="4700" b="1" baseline="30000" dirty="0">
                <a:latin typeface="+mn-lt"/>
                <a:cs typeface="Times"/>
              </a:rPr>
              <a:t>4</a:t>
            </a:r>
            <a:r>
              <a:rPr lang="en-US" sz="4700" b="1" dirty="0">
                <a:latin typeface="+mn-lt"/>
                <a:cs typeface="Times"/>
              </a:rPr>
              <a:t>, Steve </a:t>
            </a:r>
            <a:r>
              <a:rPr lang="en-US" sz="4700" b="1" dirty="0" smtClean="0">
                <a:latin typeface="+mn-lt"/>
                <a:cs typeface="Times"/>
              </a:rPr>
              <a:t>Rutledge</a:t>
            </a:r>
            <a:r>
              <a:rPr lang="en-US" sz="4700" b="1" baseline="30000" dirty="0" smtClean="0">
                <a:latin typeface="+mn-lt"/>
                <a:cs typeface="Times"/>
              </a:rPr>
              <a:t>4</a:t>
            </a:r>
            <a:r>
              <a:rPr lang="en-US" sz="4700" b="1" dirty="0" smtClean="0">
                <a:latin typeface="+mn-lt"/>
                <a:cs typeface="Times"/>
              </a:rPr>
              <a:t>, Robert Kleyla</a:t>
            </a:r>
            <a:r>
              <a:rPr lang="en-US" sz="4700" b="1" baseline="30000" dirty="0" smtClean="0">
                <a:latin typeface="+mn-lt"/>
                <a:cs typeface="Times"/>
              </a:rPr>
              <a:t>5</a:t>
            </a:r>
            <a:r>
              <a:rPr lang="en-US" sz="4700" b="1" dirty="0" smtClean="0">
                <a:latin typeface="+mn-lt"/>
                <a:cs typeface="Times"/>
              </a:rPr>
              <a:t>, </a:t>
            </a:r>
          </a:p>
          <a:p>
            <a:pPr algn="ctr" eaLnBrk="1" hangingPunct="1"/>
            <a:r>
              <a:rPr lang="en-US" sz="4700" b="1" dirty="0" smtClean="0">
                <a:latin typeface="+mn-lt"/>
                <a:cs typeface="Times"/>
              </a:rPr>
              <a:t>Dave Barjenbruch</a:t>
            </a:r>
            <a:r>
              <a:rPr lang="en-US" sz="4700" b="1" baseline="30000" dirty="0" smtClean="0">
                <a:latin typeface="+mn-lt"/>
                <a:cs typeface="Times"/>
              </a:rPr>
              <a:t>5</a:t>
            </a:r>
            <a:r>
              <a:rPr lang="en-US" sz="4700" b="1" dirty="0" smtClean="0">
                <a:latin typeface="+mn-lt"/>
                <a:cs typeface="Times"/>
              </a:rPr>
              <a:t>, Robert Glancy</a:t>
            </a:r>
            <a:r>
              <a:rPr lang="en-US" sz="4700" b="1" baseline="30000" dirty="0" smtClean="0">
                <a:latin typeface="+mn-lt"/>
                <a:cs typeface="Times"/>
              </a:rPr>
              <a:t>5</a:t>
            </a:r>
            <a:r>
              <a:rPr lang="en-US" sz="4700" b="1" dirty="0" smtClean="0">
                <a:latin typeface="+mn-lt"/>
                <a:cs typeface="Times"/>
              </a:rPr>
              <a:t>, Robert Cox</a:t>
            </a:r>
            <a:r>
              <a:rPr lang="en-US" sz="4700" b="1" baseline="30000" dirty="0" smtClean="0">
                <a:latin typeface="+mn-lt"/>
                <a:cs typeface="Times"/>
              </a:rPr>
              <a:t>6</a:t>
            </a:r>
            <a:r>
              <a:rPr lang="en-US" sz="4700" b="1" dirty="0" smtClean="0">
                <a:latin typeface="+mn-lt"/>
                <a:cs typeface="Times"/>
              </a:rPr>
              <a:t> and Rebecca Mazur</a:t>
            </a:r>
            <a:r>
              <a:rPr lang="en-US" sz="4700" b="1" baseline="30000" dirty="0" smtClean="0">
                <a:latin typeface="+mn-lt"/>
                <a:cs typeface="Times"/>
              </a:rPr>
              <a:t>6</a:t>
            </a:r>
            <a:r>
              <a:rPr lang="en-US" sz="4700" b="1" dirty="0" smtClean="0">
                <a:latin typeface="+mn-lt"/>
                <a:cs typeface="Times"/>
              </a:rPr>
              <a:t> </a:t>
            </a:r>
          </a:p>
          <a:p>
            <a:pPr algn="ctr" eaLnBrk="1" hangingPunct="1"/>
            <a:r>
              <a:rPr lang="en-US" sz="3700" baseline="30000" dirty="0" smtClean="0">
                <a:latin typeface="+mn-lt"/>
                <a:cs typeface="Times"/>
              </a:rPr>
              <a:t>1</a:t>
            </a:r>
            <a:r>
              <a:rPr lang="en-US" sz="3700" dirty="0" smtClean="0">
                <a:latin typeface="+mn-lt"/>
                <a:cs typeface="Times"/>
              </a:rPr>
              <a:t>Cooperative </a:t>
            </a:r>
            <a:r>
              <a:rPr lang="en-US" sz="3700" dirty="0">
                <a:latin typeface="+mn-lt"/>
                <a:cs typeface="Times"/>
              </a:rPr>
              <a:t>Institute for Research in the Atmosphere (CIRA</a:t>
            </a:r>
            <a:r>
              <a:rPr lang="en-US" sz="3700" dirty="0" smtClean="0">
                <a:latin typeface="+mn-lt"/>
                <a:cs typeface="Times"/>
              </a:rPr>
              <a:t>), Fort Collins, CO</a:t>
            </a:r>
            <a:endParaRPr lang="en-US" sz="3700" dirty="0">
              <a:latin typeface="+mn-lt"/>
              <a:cs typeface="Times"/>
            </a:endParaRPr>
          </a:p>
          <a:p>
            <a:pPr algn="ctr" eaLnBrk="1" hangingPunct="1"/>
            <a:r>
              <a:rPr lang="en-US" sz="3700" baseline="30000" dirty="0">
                <a:latin typeface="+mn-lt"/>
                <a:cs typeface="Times"/>
              </a:rPr>
              <a:t>2</a:t>
            </a:r>
            <a:r>
              <a:rPr lang="en-US" sz="3700" dirty="0">
                <a:latin typeface="+mn-lt"/>
                <a:cs typeface="Times"/>
              </a:rPr>
              <a:t>NOAA/Earth System Research Laboratory (ESRL)/Global Systems Division (GSD</a:t>
            </a:r>
            <a:r>
              <a:rPr lang="en-US" sz="3700" dirty="0" smtClean="0">
                <a:latin typeface="+mn-lt"/>
                <a:cs typeface="Times"/>
              </a:rPr>
              <a:t>), Boulder, CO </a:t>
            </a:r>
            <a:r>
              <a:rPr lang="en-US" sz="3700" i="1" dirty="0">
                <a:latin typeface="+mn-lt"/>
                <a:cs typeface="Times"/>
              </a:rPr>
              <a:t>(email </a:t>
            </a:r>
            <a:r>
              <a:rPr lang="en-US" sz="3700" i="1" dirty="0">
                <a:latin typeface="+mn-lt"/>
                <a:cs typeface="Times"/>
                <a:hlinkClick r:id="rId4"/>
              </a:rPr>
              <a:t>edward.j.szoke@noaa.gov</a:t>
            </a:r>
            <a:r>
              <a:rPr lang="en-US" sz="3700" i="1" dirty="0">
                <a:latin typeface="+mn-lt"/>
                <a:cs typeface="Times"/>
              </a:rPr>
              <a:t>)</a:t>
            </a:r>
          </a:p>
          <a:p>
            <a:pPr algn="ctr" eaLnBrk="1" hangingPunct="1"/>
            <a:r>
              <a:rPr lang="en-US" sz="3700" baseline="30000" dirty="0">
                <a:latin typeface="+mn-lt"/>
                <a:cs typeface="Times"/>
              </a:rPr>
              <a:t>3</a:t>
            </a:r>
            <a:r>
              <a:rPr lang="en-US" sz="3700" dirty="0">
                <a:latin typeface="+mn-lt"/>
                <a:cs typeface="Times"/>
              </a:rPr>
              <a:t>NASA/</a:t>
            </a:r>
            <a:r>
              <a:rPr lang="en-US" sz="3700" dirty="0" err="1" smtClean="0">
                <a:latin typeface="+mn-lt"/>
                <a:cs typeface="Times"/>
              </a:rPr>
              <a:t>SPoRT</a:t>
            </a:r>
            <a:r>
              <a:rPr lang="en-US" sz="3700" dirty="0" smtClean="0">
                <a:latin typeface="+mn-lt"/>
                <a:cs typeface="Times"/>
              </a:rPr>
              <a:t>, Huntsville, AL</a:t>
            </a:r>
            <a:endParaRPr lang="en-US" sz="3700" i="1" dirty="0">
              <a:latin typeface="+mn-lt"/>
              <a:cs typeface="Times"/>
            </a:endParaRPr>
          </a:p>
          <a:p>
            <a:pPr algn="ctr" eaLnBrk="1" hangingPunct="1"/>
            <a:r>
              <a:rPr lang="en-US" sz="3600" baseline="30000" dirty="0" smtClean="0">
                <a:latin typeface="+mn-lt"/>
                <a:cs typeface="Times"/>
              </a:rPr>
              <a:t>4</a:t>
            </a:r>
            <a:r>
              <a:rPr lang="en-US" sz="3600" dirty="0" smtClean="0">
                <a:latin typeface="+mn-lt"/>
                <a:cs typeface="Times"/>
              </a:rPr>
              <a:t>Colorado State University, Fort Collins, CO</a:t>
            </a:r>
            <a:endParaRPr lang="en-US" sz="4000" baseline="30000" dirty="0" smtClean="0">
              <a:latin typeface="+mn-lt"/>
              <a:cs typeface="Times"/>
            </a:endParaRPr>
          </a:p>
          <a:p>
            <a:pPr algn="ctr" eaLnBrk="1" hangingPunct="1"/>
            <a:r>
              <a:rPr lang="en-US" sz="3600" baseline="30000" dirty="0" smtClean="0">
                <a:latin typeface="+mn-lt"/>
                <a:cs typeface="Times"/>
              </a:rPr>
              <a:t>5</a:t>
            </a:r>
            <a:r>
              <a:rPr lang="en-US" sz="3600" dirty="0" smtClean="0">
                <a:latin typeface="+mn-lt"/>
                <a:cs typeface="Times"/>
              </a:rPr>
              <a:t>National </a:t>
            </a:r>
            <a:r>
              <a:rPr lang="en-US" sz="3600" dirty="0">
                <a:latin typeface="+mn-lt"/>
                <a:cs typeface="Times"/>
              </a:rPr>
              <a:t>Weather Service, Boulder Weather Forecast </a:t>
            </a:r>
            <a:r>
              <a:rPr lang="en-US" sz="3600" dirty="0" smtClean="0">
                <a:latin typeface="+mn-lt"/>
                <a:cs typeface="Times"/>
              </a:rPr>
              <a:t>Office</a:t>
            </a:r>
          </a:p>
          <a:p>
            <a:pPr algn="ctr" eaLnBrk="1" hangingPunct="1"/>
            <a:r>
              <a:rPr lang="en-US" sz="3600" baseline="30000" dirty="0" smtClean="0">
                <a:latin typeface="+mn-lt"/>
                <a:cs typeface="Times"/>
              </a:rPr>
              <a:t>6</a:t>
            </a:r>
            <a:r>
              <a:rPr lang="en-US" sz="3600" dirty="0" smtClean="0">
                <a:latin typeface="+mn-lt"/>
                <a:cs typeface="Times"/>
              </a:rPr>
              <a:t>National </a:t>
            </a:r>
            <a:r>
              <a:rPr lang="en-US" sz="3600" dirty="0">
                <a:latin typeface="+mn-lt"/>
                <a:cs typeface="Times"/>
              </a:rPr>
              <a:t>Weather Service, </a:t>
            </a:r>
            <a:r>
              <a:rPr lang="en-US" sz="3600" dirty="0" smtClean="0">
                <a:latin typeface="+mn-lt"/>
                <a:cs typeface="Times"/>
              </a:rPr>
              <a:t>Cheyenne </a:t>
            </a:r>
            <a:r>
              <a:rPr lang="en-US" sz="3600" dirty="0">
                <a:latin typeface="+mn-lt"/>
                <a:cs typeface="Times"/>
              </a:rPr>
              <a:t>Weather Forecast </a:t>
            </a:r>
            <a:r>
              <a:rPr lang="en-US" sz="3600" dirty="0" smtClean="0">
                <a:latin typeface="+mn-lt"/>
                <a:cs typeface="Times"/>
              </a:rPr>
              <a:t>Office</a:t>
            </a:r>
            <a:endParaRPr lang="en-US" sz="3600" dirty="0">
              <a:latin typeface="+mn-lt"/>
              <a:cs typeface="Times"/>
            </a:endParaRPr>
          </a:p>
        </p:txBody>
      </p:sp>
      <p:pic>
        <p:nvPicPr>
          <p:cNvPr id="5" name="Picture 4" descr="C:\Documents and Settings\osborn.FSL-NT.000\Desktop\My Documents\Misc. Graphics-Text\logos\NOAA-Logo_CircleWhite_RestTra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 y="0"/>
            <a:ext cx="1778000" cy="175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IRA_logo.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786754" y="64273"/>
            <a:ext cx="3103132" cy="118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stretch>
            <a:fillRect/>
          </a:stretch>
        </p:blipFill>
        <p:spPr>
          <a:xfrm>
            <a:off x="24629631" y="13168061"/>
            <a:ext cx="7674271" cy="5755704"/>
          </a:xfrm>
          <a:prstGeom prst="rect">
            <a:avLst/>
          </a:prstGeom>
        </p:spPr>
      </p:pic>
      <p:pic>
        <p:nvPicPr>
          <p:cNvPr id="9" name="Picture 8"/>
          <p:cNvPicPr>
            <a:picLocks noChangeAspect="1"/>
          </p:cNvPicPr>
          <p:nvPr/>
        </p:nvPicPr>
        <p:blipFill>
          <a:blip r:embed="rId8"/>
          <a:stretch>
            <a:fillRect/>
          </a:stretch>
        </p:blipFill>
        <p:spPr>
          <a:xfrm>
            <a:off x="6126822" y="33406423"/>
            <a:ext cx="7138276" cy="5353708"/>
          </a:xfrm>
          <a:prstGeom prst="rect">
            <a:avLst/>
          </a:prstGeom>
        </p:spPr>
      </p:pic>
      <p:sp>
        <p:nvSpPr>
          <p:cNvPr id="11" name="TextBox 10"/>
          <p:cNvSpPr txBox="1"/>
          <p:nvPr/>
        </p:nvSpPr>
        <p:spPr>
          <a:xfrm>
            <a:off x="401539" y="6070243"/>
            <a:ext cx="32210476" cy="4832092"/>
          </a:xfrm>
          <a:prstGeom prst="rect">
            <a:avLst/>
          </a:prstGeom>
          <a:noFill/>
        </p:spPr>
        <p:txBody>
          <a:bodyPr wrap="square" rtlCol="0">
            <a:spAutoFit/>
          </a:bodyPr>
          <a:lstStyle/>
          <a:p>
            <a:r>
              <a:rPr lang="en-US" sz="4400" b="1" dirty="0" smtClean="0">
                <a:cs typeface="Times"/>
              </a:rPr>
              <a:t>Total lightning will be available from GOES-R.  Until recently, ground-based measurements of total lightning were restricted to special arrays available at selected locations across the U.S. </a:t>
            </a:r>
            <a:r>
              <a:rPr lang="en-US" sz="4400" b="1" dirty="0">
                <a:cs typeface="Times"/>
              </a:rPr>
              <a:t> </a:t>
            </a:r>
            <a:r>
              <a:rPr lang="en-US" sz="4400" b="1" dirty="0" smtClean="0">
                <a:cs typeface="Times"/>
              </a:rPr>
              <a:t>These arrays can be used to demonstrate potential applications of total lightning to forecasters.  </a:t>
            </a:r>
            <a:r>
              <a:rPr lang="en-US" sz="4400" b="1" dirty="0" err="1" smtClean="0">
                <a:cs typeface="Times"/>
              </a:rPr>
              <a:t>SPoRT</a:t>
            </a:r>
            <a:r>
              <a:rPr lang="en-US" sz="4400" b="1" dirty="0" smtClean="0">
                <a:cs typeface="Times"/>
              </a:rPr>
              <a:t> has been involved in such an effort for many years using the Lightning Mapping Array (LMA) in Alabama.  Colorado State University (CSU) operates an LMA that covers northeastern Colorado into southeastern Wyoming, within the forecast areas of the Boulder and Cheyenne National Weather Service (NWS) Weather Forecast Offices (WFOs).  Working with </a:t>
            </a:r>
            <a:r>
              <a:rPr lang="en-US" sz="4400" b="1" dirty="0" err="1" smtClean="0">
                <a:cs typeface="Times"/>
              </a:rPr>
              <a:t>SPoRT</a:t>
            </a:r>
            <a:r>
              <a:rPr lang="en-US" sz="4400" b="1" dirty="0" smtClean="0">
                <a:cs typeface="Times"/>
              </a:rPr>
              <a:t> and CSU, </a:t>
            </a:r>
            <a:r>
              <a:rPr lang="en-US" sz="4400" b="1" dirty="0" smtClean="0">
                <a:cs typeface="Times"/>
              </a:rPr>
              <a:t>data </a:t>
            </a:r>
            <a:r>
              <a:rPr lang="en-US" sz="4400" b="1" dirty="0" smtClean="0">
                <a:cs typeface="Times"/>
              </a:rPr>
              <a:t>from the Colorado (CO) LMA </a:t>
            </a:r>
            <a:r>
              <a:rPr lang="en-US" sz="4400" b="1" dirty="0" smtClean="0">
                <a:cs typeface="Times"/>
              </a:rPr>
              <a:t>has been available </a:t>
            </a:r>
            <a:r>
              <a:rPr lang="en-US" sz="4400" b="1" dirty="0" smtClean="0">
                <a:cs typeface="Times"/>
              </a:rPr>
              <a:t>to these </a:t>
            </a:r>
            <a:r>
              <a:rPr lang="en-US" sz="4400" b="1" dirty="0">
                <a:cs typeface="Times"/>
              </a:rPr>
              <a:t>WFOs for over two </a:t>
            </a:r>
            <a:r>
              <a:rPr lang="en-US" sz="4400" b="1" dirty="0" smtClean="0">
                <a:cs typeface="Times"/>
              </a:rPr>
              <a:t>years.  One potential application of total lightning data that we speculated might be possible was in helping to diagnose non-supercell </a:t>
            </a:r>
            <a:r>
              <a:rPr lang="en-US" sz="4400" b="1" dirty="0" err="1" smtClean="0">
                <a:cs typeface="Times"/>
              </a:rPr>
              <a:t>tornadogensis</a:t>
            </a:r>
            <a:r>
              <a:rPr lang="en-US" sz="4400" b="1" dirty="0" smtClean="0">
                <a:cs typeface="Times"/>
              </a:rPr>
              <a:t>.  This poster details what we have learned so far. </a:t>
            </a:r>
            <a:r>
              <a:rPr lang="en-US" sz="4400" dirty="0" smtClean="0">
                <a:latin typeface="Times"/>
                <a:cs typeface="Times"/>
              </a:rPr>
              <a:t> </a:t>
            </a:r>
            <a:endParaRPr lang="en-US" sz="4400" dirty="0">
              <a:latin typeface="Times"/>
              <a:cs typeface="Times"/>
            </a:endParaRPr>
          </a:p>
        </p:txBody>
      </p:sp>
      <p:sp>
        <p:nvSpPr>
          <p:cNvPr id="12" name="TextBox 11"/>
          <p:cNvSpPr txBox="1"/>
          <p:nvPr/>
        </p:nvSpPr>
        <p:spPr>
          <a:xfrm>
            <a:off x="13092569" y="11506068"/>
            <a:ext cx="19936277" cy="1661993"/>
          </a:xfrm>
          <a:prstGeom prst="rect">
            <a:avLst/>
          </a:prstGeom>
          <a:noFill/>
        </p:spPr>
        <p:txBody>
          <a:bodyPr wrap="square" rtlCol="0">
            <a:spAutoFit/>
          </a:bodyPr>
          <a:lstStyle/>
          <a:p>
            <a:r>
              <a:rPr lang="en-US" sz="4800" b="1" dirty="0" smtClean="0">
                <a:solidFill>
                  <a:srgbClr val="7030A0"/>
                </a:solidFill>
              </a:rPr>
              <a:t>The Denver International Airport (DIA) non-supercell tornado of 13 June 2013</a:t>
            </a:r>
          </a:p>
          <a:p>
            <a:r>
              <a:rPr lang="en-US" sz="5400" b="1" dirty="0">
                <a:solidFill>
                  <a:srgbClr val="7030A0"/>
                </a:solidFill>
              </a:rPr>
              <a:t> </a:t>
            </a:r>
            <a:r>
              <a:rPr lang="en-US" sz="5400" b="1" dirty="0" smtClean="0">
                <a:solidFill>
                  <a:srgbClr val="7030A0"/>
                </a:solidFill>
              </a:rPr>
              <a:t>                       </a:t>
            </a:r>
            <a:r>
              <a:rPr lang="en-US" sz="4000" b="1" dirty="0" smtClean="0">
                <a:solidFill>
                  <a:srgbClr val="7030A0"/>
                </a:solidFill>
              </a:rPr>
              <a:t>Excellent documentation with total lightning &amp; radar data </a:t>
            </a:r>
            <a:endParaRPr lang="en-US" sz="4000" b="1" dirty="0">
              <a:solidFill>
                <a:srgbClr val="7030A0"/>
              </a:solidFill>
            </a:endParaRPr>
          </a:p>
        </p:txBody>
      </p:sp>
      <p:pic>
        <p:nvPicPr>
          <p:cNvPr id="13" name="Picture 12"/>
          <p:cNvPicPr>
            <a:picLocks noChangeAspect="1"/>
          </p:cNvPicPr>
          <p:nvPr/>
        </p:nvPicPr>
        <p:blipFill>
          <a:blip r:embed="rId9"/>
          <a:stretch>
            <a:fillRect/>
          </a:stretch>
        </p:blipFill>
        <p:spPr>
          <a:xfrm>
            <a:off x="471911" y="18526781"/>
            <a:ext cx="7223167" cy="5417376"/>
          </a:xfrm>
          <a:prstGeom prst="rect">
            <a:avLst/>
          </a:prstGeom>
        </p:spPr>
      </p:pic>
      <p:pic>
        <p:nvPicPr>
          <p:cNvPr id="14" name="Picture 13"/>
          <p:cNvPicPr>
            <a:picLocks noChangeAspect="1"/>
          </p:cNvPicPr>
          <p:nvPr/>
        </p:nvPicPr>
        <p:blipFill>
          <a:blip r:embed="rId10"/>
          <a:stretch>
            <a:fillRect/>
          </a:stretch>
        </p:blipFill>
        <p:spPr>
          <a:xfrm>
            <a:off x="471911" y="23985360"/>
            <a:ext cx="6958243" cy="5218683"/>
          </a:xfrm>
          <a:prstGeom prst="rect">
            <a:avLst/>
          </a:prstGeom>
        </p:spPr>
      </p:pic>
      <p:pic>
        <p:nvPicPr>
          <p:cNvPr id="15" name="Picture 14"/>
          <p:cNvPicPr>
            <a:picLocks noChangeAspect="1"/>
          </p:cNvPicPr>
          <p:nvPr/>
        </p:nvPicPr>
        <p:blipFill>
          <a:blip r:embed="rId11"/>
          <a:stretch>
            <a:fillRect/>
          </a:stretch>
        </p:blipFill>
        <p:spPr>
          <a:xfrm>
            <a:off x="756228" y="29220329"/>
            <a:ext cx="6531916" cy="4898937"/>
          </a:xfrm>
          <a:prstGeom prst="rect">
            <a:avLst/>
          </a:prstGeom>
        </p:spPr>
      </p:pic>
      <p:pic>
        <p:nvPicPr>
          <p:cNvPr id="16" name="Picture 15"/>
          <p:cNvPicPr>
            <a:picLocks noChangeAspect="1"/>
          </p:cNvPicPr>
          <p:nvPr/>
        </p:nvPicPr>
        <p:blipFill>
          <a:blip r:embed="rId12"/>
          <a:stretch>
            <a:fillRect/>
          </a:stretch>
        </p:blipFill>
        <p:spPr>
          <a:xfrm>
            <a:off x="7795868" y="18889694"/>
            <a:ext cx="5781318" cy="4335989"/>
          </a:xfrm>
          <a:prstGeom prst="rect">
            <a:avLst/>
          </a:prstGeom>
        </p:spPr>
      </p:pic>
      <p:pic>
        <p:nvPicPr>
          <p:cNvPr id="17" name="Picture 16"/>
          <p:cNvPicPr>
            <a:picLocks noChangeAspect="1"/>
          </p:cNvPicPr>
          <p:nvPr/>
        </p:nvPicPr>
        <p:blipFill>
          <a:blip r:embed="rId13"/>
          <a:stretch>
            <a:fillRect/>
          </a:stretch>
        </p:blipFill>
        <p:spPr>
          <a:xfrm>
            <a:off x="7288144" y="23832754"/>
            <a:ext cx="6088519" cy="4566390"/>
          </a:xfrm>
          <a:prstGeom prst="rect">
            <a:avLst/>
          </a:prstGeom>
        </p:spPr>
      </p:pic>
      <p:pic>
        <p:nvPicPr>
          <p:cNvPr id="18" name="Picture 17"/>
          <p:cNvPicPr>
            <a:picLocks noChangeAspect="1"/>
          </p:cNvPicPr>
          <p:nvPr/>
        </p:nvPicPr>
        <p:blipFill rotWithShape="1">
          <a:blip r:embed="rId14"/>
          <a:srcRect t="30642"/>
          <a:stretch/>
        </p:blipFill>
        <p:spPr>
          <a:xfrm>
            <a:off x="6997173" y="30586202"/>
            <a:ext cx="6267925" cy="3260483"/>
          </a:xfrm>
          <a:prstGeom prst="rect">
            <a:avLst/>
          </a:prstGeom>
        </p:spPr>
      </p:pic>
      <p:pic>
        <p:nvPicPr>
          <p:cNvPr id="19" name="Picture 18"/>
          <p:cNvPicPr>
            <a:picLocks noChangeAspect="1"/>
          </p:cNvPicPr>
          <p:nvPr/>
        </p:nvPicPr>
        <p:blipFill>
          <a:blip r:embed="rId15"/>
          <a:stretch>
            <a:fillRect/>
          </a:stretch>
        </p:blipFill>
        <p:spPr>
          <a:xfrm>
            <a:off x="14616880" y="21769784"/>
            <a:ext cx="8141520" cy="6106141"/>
          </a:xfrm>
          <a:prstGeom prst="rect">
            <a:avLst/>
          </a:prstGeom>
        </p:spPr>
      </p:pic>
      <p:pic>
        <p:nvPicPr>
          <p:cNvPr id="20" name="Picture 19"/>
          <p:cNvPicPr>
            <a:picLocks noChangeAspect="1"/>
          </p:cNvPicPr>
          <p:nvPr/>
        </p:nvPicPr>
        <p:blipFill rotWithShape="1">
          <a:blip r:embed="rId16"/>
          <a:srcRect t="9463" b="16742"/>
          <a:stretch/>
        </p:blipFill>
        <p:spPr>
          <a:xfrm>
            <a:off x="23331130" y="22681551"/>
            <a:ext cx="8972772" cy="4966116"/>
          </a:xfrm>
          <a:prstGeom prst="rect">
            <a:avLst/>
          </a:prstGeom>
        </p:spPr>
      </p:pic>
      <p:pic>
        <p:nvPicPr>
          <p:cNvPr id="34" name="Picture 33"/>
          <p:cNvPicPr>
            <a:picLocks noChangeAspect="1"/>
          </p:cNvPicPr>
          <p:nvPr/>
        </p:nvPicPr>
        <p:blipFill rotWithShape="1">
          <a:blip r:embed="rId17"/>
          <a:srcRect b="27015"/>
          <a:stretch/>
        </p:blipFill>
        <p:spPr>
          <a:xfrm>
            <a:off x="16752689" y="47193890"/>
            <a:ext cx="6578441" cy="3600987"/>
          </a:xfrm>
          <a:prstGeom prst="rect">
            <a:avLst/>
          </a:prstGeom>
        </p:spPr>
      </p:pic>
      <p:pic>
        <p:nvPicPr>
          <p:cNvPr id="35" name="Picture 34"/>
          <p:cNvPicPr>
            <a:picLocks noChangeAspect="1"/>
          </p:cNvPicPr>
          <p:nvPr/>
        </p:nvPicPr>
        <p:blipFill rotWithShape="1">
          <a:blip r:embed="rId18"/>
          <a:srcRect t="12598" b="39498"/>
          <a:stretch/>
        </p:blipFill>
        <p:spPr>
          <a:xfrm>
            <a:off x="22764445" y="48077077"/>
            <a:ext cx="5231647" cy="1879600"/>
          </a:xfrm>
          <a:prstGeom prst="rect">
            <a:avLst/>
          </a:prstGeom>
        </p:spPr>
      </p:pic>
      <p:pic>
        <p:nvPicPr>
          <p:cNvPr id="36" name="Picture 35"/>
          <p:cNvPicPr>
            <a:picLocks noChangeAspect="1"/>
          </p:cNvPicPr>
          <p:nvPr/>
        </p:nvPicPr>
        <p:blipFill>
          <a:blip r:embed="rId19"/>
          <a:stretch>
            <a:fillRect/>
          </a:stretch>
        </p:blipFill>
        <p:spPr>
          <a:xfrm>
            <a:off x="27971006" y="47534731"/>
            <a:ext cx="4572638" cy="3429479"/>
          </a:xfrm>
          <a:prstGeom prst="rect">
            <a:avLst/>
          </a:prstGeom>
        </p:spPr>
      </p:pic>
      <p:sp>
        <p:nvSpPr>
          <p:cNvPr id="38" name="Title 3"/>
          <p:cNvSpPr txBox="1">
            <a:spLocks/>
          </p:cNvSpPr>
          <p:nvPr/>
        </p:nvSpPr>
        <p:spPr>
          <a:xfrm>
            <a:off x="14143384" y="13369004"/>
            <a:ext cx="9620593" cy="675205"/>
          </a:xfrm>
          <a:prstGeom prst="rect">
            <a:avLst/>
          </a:prstGeom>
        </p:spPr>
        <p:txBody>
          <a:bodyPr vert="horz" lIns="480094" tIns="240060" rIns="480094" bIns="240060" rtlCol="0" anchor="ctr">
            <a:noAutofit/>
          </a:bodyPr>
          <a:lstStyle>
            <a:lvl1pPr algn="ctr" defTabSz="2400429" rtl="0" eaLnBrk="1" latinLnBrk="0" hangingPunct="1">
              <a:spcBef>
                <a:spcPct val="0"/>
              </a:spcBef>
              <a:buNone/>
              <a:defRPr sz="23100" kern="1200">
                <a:solidFill>
                  <a:schemeClr val="tx1"/>
                </a:solidFill>
                <a:latin typeface="+mj-lt"/>
                <a:ea typeface="+mj-ea"/>
                <a:cs typeface="+mj-cs"/>
              </a:defRPr>
            </a:lvl1pPr>
          </a:lstStyle>
          <a:p>
            <a:r>
              <a:rPr lang="en-US" sz="3200" b="1" dirty="0" smtClean="0">
                <a:solidFill>
                  <a:srgbClr val="0000FF"/>
                </a:solidFill>
              </a:rPr>
              <a:t>Track of the tornado across DIA</a:t>
            </a:r>
            <a:endParaRPr lang="en-US" sz="3200" b="1" dirty="0">
              <a:solidFill>
                <a:srgbClr val="0000FF"/>
              </a:solidFill>
            </a:endParaRPr>
          </a:p>
        </p:txBody>
      </p:sp>
      <p:pic>
        <p:nvPicPr>
          <p:cNvPr id="39" name="Picture 3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143383" y="14044209"/>
            <a:ext cx="10241613" cy="7681210"/>
          </a:xfrm>
          <a:prstGeom prst="rect">
            <a:avLst/>
          </a:prstGeom>
        </p:spPr>
      </p:pic>
      <p:pic>
        <p:nvPicPr>
          <p:cNvPr id="40" name="Picture 39" descr="DIA_Tphoto_emptyConcourse.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5074586" y="19019893"/>
            <a:ext cx="4763780" cy="2679627"/>
          </a:xfrm>
          <a:prstGeom prst="rect">
            <a:avLst/>
          </a:prstGeom>
        </p:spPr>
      </p:pic>
      <p:sp>
        <p:nvSpPr>
          <p:cNvPr id="41" name="TextBox 40"/>
          <p:cNvSpPr txBox="1"/>
          <p:nvPr/>
        </p:nvSpPr>
        <p:spPr>
          <a:xfrm>
            <a:off x="29912963" y="19857360"/>
            <a:ext cx="2699052" cy="1200329"/>
          </a:xfrm>
          <a:prstGeom prst="rect">
            <a:avLst/>
          </a:prstGeom>
          <a:noFill/>
        </p:spPr>
        <p:txBody>
          <a:bodyPr wrap="square" rtlCol="0">
            <a:spAutoFit/>
          </a:bodyPr>
          <a:lstStyle/>
          <a:p>
            <a:r>
              <a:rPr lang="en-US" sz="1800" b="1" dirty="0" smtClean="0"/>
              <a:t>Empty DIA concourse at midday!  All terminals were evacuated (except for </a:t>
            </a:r>
            <a:r>
              <a:rPr lang="en-US" sz="1800" b="1" dirty="0" err="1" smtClean="0"/>
              <a:t>Howie</a:t>
            </a:r>
            <a:r>
              <a:rPr lang="en-US" sz="1800" b="1" dirty="0" smtClean="0"/>
              <a:t> Bluestein)</a:t>
            </a:r>
            <a:endParaRPr lang="en-US" sz="1800" b="1" dirty="0"/>
          </a:p>
        </p:txBody>
      </p:sp>
      <p:sp>
        <p:nvSpPr>
          <p:cNvPr id="10" name="Rectangle 9"/>
          <p:cNvSpPr/>
          <p:nvPr/>
        </p:nvSpPr>
        <p:spPr>
          <a:xfrm>
            <a:off x="154284" y="6057930"/>
            <a:ext cx="32624416" cy="4882892"/>
          </a:xfrm>
          <a:prstGeom prst="rect">
            <a:avLst/>
          </a:prstGeom>
          <a:solidFill>
            <a:schemeClr val="bg2">
              <a:lumMod val="75000"/>
              <a:alpha val="20000"/>
            </a:schemeClr>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606848" y="10955477"/>
            <a:ext cx="12906633" cy="6740307"/>
          </a:xfrm>
          <a:prstGeom prst="rect">
            <a:avLst/>
          </a:prstGeom>
          <a:noFill/>
        </p:spPr>
        <p:txBody>
          <a:bodyPr wrap="square" rtlCol="0">
            <a:spAutoFit/>
          </a:bodyPr>
          <a:lstStyle/>
          <a:p>
            <a:r>
              <a:rPr lang="en-US" sz="4400" b="1" dirty="0" smtClean="0">
                <a:cs typeface="Times"/>
              </a:rPr>
              <a:t>Total lightning at the BOU &amp; CYS WFOs</a:t>
            </a:r>
          </a:p>
          <a:p>
            <a:pPr marL="571500"/>
            <a:r>
              <a:rPr lang="en-US" sz="4400" b="1" dirty="0" smtClean="0">
                <a:cs typeface="Times"/>
              </a:rPr>
              <a:t>- </a:t>
            </a:r>
            <a:r>
              <a:rPr lang="en-US" sz="4000" b="1" dirty="0" smtClean="0">
                <a:cs typeface="Times"/>
              </a:rPr>
              <a:t>Began with Geoffrey </a:t>
            </a:r>
            <a:r>
              <a:rPr lang="en-US" sz="4000" b="1" dirty="0" err="1" smtClean="0">
                <a:cs typeface="Times"/>
              </a:rPr>
              <a:t>Stano’s</a:t>
            </a:r>
            <a:r>
              <a:rPr lang="en-US" sz="4000" b="1" dirty="0" smtClean="0">
                <a:cs typeface="Times"/>
              </a:rPr>
              <a:t> visit in Apr 2013</a:t>
            </a:r>
          </a:p>
          <a:p>
            <a:pPr marL="571500"/>
            <a:r>
              <a:rPr lang="en-US" sz="4400" b="1" dirty="0">
                <a:cs typeface="Times"/>
              </a:rPr>
              <a:t> </a:t>
            </a:r>
            <a:r>
              <a:rPr lang="en-US" sz="4400" b="1" dirty="0" smtClean="0">
                <a:cs typeface="Times"/>
              </a:rPr>
              <a:t>    - </a:t>
            </a:r>
            <a:r>
              <a:rPr lang="en-US" sz="3600" b="1" dirty="0" smtClean="0">
                <a:cs typeface="Times"/>
              </a:rPr>
              <a:t>Visited Spring Workshops at both WFO</a:t>
            </a:r>
          </a:p>
          <a:p>
            <a:pPr marL="571500"/>
            <a:r>
              <a:rPr lang="en-US" sz="3600" b="1" dirty="0">
                <a:cs typeface="Times"/>
              </a:rPr>
              <a:t> </a:t>
            </a:r>
            <a:r>
              <a:rPr lang="en-US" sz="3600" b="1" dirty="0" smtClean="0">
                <a:cs typeface="Times"/>
              </a:rPr>
              <a:t>     - Explained the concept of total lightning </a:t>
            </a:r>
          </a:p>
          <a:p>
            <a:pPr marL="571500"/>
            <a:r>
              <a:rPr lang="en-US" sz="3600" b="1" dirty="0">
                <a:cs typeface="Times"/>
              </a:rPr>
              <a:t> </a:t>
            </a:r>
            <a:r>
              <a:rPr lang="en-US" sz="3600" b="1" dirty="0" smtClean="0">
                <a:cs typeface="Times"/>
              </a:rPr>
              <a:t>     - And how it is related to severe storms</a:t>
            </a:r>
          </a:p>
          <a:p>
            <a:pPr marL="571500"/>
            <a:r>
              <a:rPr lang="en-US" sz="4000" b="1" dirty="0">
                <a:cs typeface="Times"/>
              </a:rPr>
              <a:t> </a:t>
            </a:r>
            <a:r>
              <a:rPr lang="en-US" sz="4000" b="1" dirty="0" smtClean="0">
                <a:cs typeface="Times"/>
              </a:rPr>
              <a:t>            - </a:t>
            </a:r>
            <a:r>
              <a:rPr lang="en-US" sz="3200" b="1" dirty="0" smtClean="0">
                <a:solidFill>
                  <a:srgbClr val="FF0000"/>
                </a:solidFill>
                <a:cs typeface="Times"/>
              </a:rPr>
              <a:t>Key is the relationship between amount of total </a:t>
            </a:r>
          </a:p>
          <a:p>
            <a:pPr marL="571500"/>
            <a:r>
              <a:rPr lang="en-US" sz="3200" b="1" dirty="0">
                <a:solidFill>
                  <a:srgbClr val="FF0000"/>
                </a:solidFill>
                <a:cs typeface="Times"/>
              </a:rPr>
              <a:t> </a:t>
            </a:r>
            <a:r>
              <a:rPr lang="en-US" sz="3200" b="1" dirty="0" smtClean="0">
                <a:solidFill>
                  <a:srgbClr val="FF0000"/>
                </a:solidFill>
                <a:cs typeface="Times"/>
              </a:rPr>
              <a:t>               lightning and updraft strength</a:t>
            </a:r>
          </a:p>
          <a:p>
            <a:pPr marL="571500"/>
            <a:r>
              <a:rPr lang="en-US" sz="4000" b="1" dirty="0">
                <a:solidFill>
                  <a:srgbClr val="FF0000"/>
                </a:solidFill>
                <a:cs typeface="Times"/>
              </a:rPr>
              <a:t> </a:t>
            </a:r>
            <a:r>
              <a:rPr lang="en-US" sz="4000" b="1" dirty="0" smtClean="0">
                <a:cs typeface="Times"/>
              </a:rPr>
              <a:t>- Why single out non-</a:t>
            </a:r>
            <a:r>
              <a:rPr lang="en-US" sz="4000" b="1" dirty="0" err="1" smtClean="0">
                <a:cs typeface="Times"/>
              </a:rPr>
              <a:t>supercell</a:t>
            </a:r>
            <a:r>
              <a:rPr lang="en-US" sz="4000" b="1" dirty="0" smtClean="0">
                <a:cs typeface="Times"/>
              </a:rPr>
              <a:t> tornadoes?</a:t>
            </a:r>
          </a:p>
          <a:p>
            <a:pPr marL="571500"/>
            <a:r>
              <a:rPr lang="en-US" sz="4000" b="1" dirty="0">
                <a:solidFill>
                  <a:srgbClr val="FF0000"/>
                </a:solidFill>
                <a:cs typeface="Times"/>
              </a:rPr>
              <a:t> </a:t>
            </a:r>
            <a:r>
              <a:rPr lang="en-US" sz="4000" b="1" dirty="0" smtClean="0">
                <a:solidFill>
                  <a:srgbClr val="FF0000"/>
                </a:solidFill>
                <a:cs typeface="Times"/>
              </a:rPr>
              <a:t>     - </a:t>
            </a:r>
            <a:r>
              <a:rPr lang="en-US" sz="3600" b="1" dirty="0" smtClean="0">
                <a:solidFill>
                  <a:srgbClr val="FF0000"/>
                </a:solidFill>
                <a:cs typeface="Times"/>
              </a:rPr>
              <a:t>Because the updraft is the </a:t>
            </a:r>
            <a:r>
              <a:rPr lang="en-US" sz="3600" b="1" i="1" dirty="0" smtClean="0">
                <a:solidFill>
                  <a:srgbClr val="FF0000"/>
                </a:solidFill>
                <a:cs typeface="Times"/>
              </a:rPr>
              <a:t>key</a:t>
            </a:r>
            <a:r>
              <a:rPr lang="en-US" sz="3600" b="1" dirty="0" smtClean="0">
                <a:solidFill>
                  <a:srgbClr val="FF0000"/>
                </a:solidFill>
                <a:cs typeface="Times"/>
              </a:rPr>
              <a:t> to the development </a:t>
            </a:r>
          </a:p>
          <a:p>
            <a:pPr marL="571500"/>
            <a:r>
              <a:rPr lang="en-US" sz="3600" b="1" dirty="0">
                <a:solidFill>
                  <a:srgbClr val="FF0000"/>
                </a:solidFill>
                <a:cs typeface="Times"/>
              </a:rPr>
              <a:t> </a:t>
            </a:r>
            <a:r>
              <a:rPr lang="en-US" sz="3600" b="1" dirty="0" smtClean="0">
                <a:solidFill>
                  <a:srgbClr val="FF0000"/>
                </a:solidFill>
                <a:cs typeface="Times"/>
              </a:rPr>
              <a:t>       of a non-</a:t>
            </a:r>
            <a:r>
              <a:rPr lang="en-US" sz="3600" b="1" dirty="0" err="1" smtClean="0">
                <a:solidFill>
                  <a:srgbClr val="FF0000"/>
                </a:solidFill>
                <a:cs typeface="Times"/>
              </a:rPr>
              <a:t>supercell</a:t>
            </a:r>
            <a:r>
              <a:rPr lang="en-US" sz="3600" b="1" dirty="0" smtClean="0">
                <a:solidFill>
                  <a:srgbClr val="FF0000"/>
                </a:solidFill>
                <a:cs typeface="Times"/>
              </a:rPr>
              <a:t> tornado </a:t>
            </a:r>
          </a:p>
          <a:p>
            <a:pPr marL="571500"/>
            <a:r>
              <a:rPr lang="en-US" sz="4000" b="1" dirty="0">
                <a:solidFill>
                  <a:srgbClr val="FF0000"/>
                </a:solidFill>
                <a:cs typeface="Times"/>
              </a:rPr>
              <a:t> </a:t>
            </a:r>
            <a:r>
              <a:rPr lang="en-US" sz="4000" b="1" dirty="0" smtClean="0">
                <a:solidFill>
                  <a:srgbClr val="FF0000"/>
                </a:solidFill>
                <a:cs typeface="Times"/>
              </a:rPr>
              <a:t>           </a:t>
            </a:r>
            <a:r>
              <a:rPr lang="en-US" sz="4000" b="1" dirty="0" smtClean="0">
                <a:solidFill>
                  <a:srgbClr val="000000"/>
                </a:solidFill>
                <a:cs typeface="Times"/>
              </a:rPr>
              <a:t> - </a:t>
            </a:r>
            <a:r>
              <a:rPr lang="en-US" sz="3200" b="1" dirty="0" smtClean="0">
                <a:solidFill>
                  <a:srgbClr val="000000"/>
                </a:solidFill>
                <a:cs typeface="Times"/>
              </a:rPr>
              <a:t>As shown by previous research – see below </a:t>
            </a:r>
          </a:p>
        </p:txBody>
      </p:sp>
      <p:sp>
        <p:nvSpPr>
          <p:cNvPr id="43" name="TextBox 42"/>
          <p:cNvSpPr txBox="1"/>
          <p:nvPr/>
        </p:nvSpPr>
        <p:spPr>
          <a:xfrm>
            <a:off x="2111429" y="17695784"/>
            <a:ext cx="9293830" cy="830997"/>
          </a:xfrm>
          <a:prstGeom prst="rect">
            <a:avLst/>
          </a:prstGeom>
          <a:noFill/>
        </p:spPr>
        <p:txBody>
          <a:bodyPr wrap="none" rtlCol="0">
            <a:spAutoFit/>
          </a:bodyPr>
          <a:lstStyle/>
          <a:p>
            <a:r>
              <a:rPr lang="en-US" sz="4800" b="1" dirty="0" smtClean="0">
                <a:solidFill>
                  <a:srgbClr val="0000FF"/>
                </a:solidFill>
              </a:rPr>
              <a:t>How non-</a:t>
            </a:r>
            <a:r>
              <a:rPr lang="en-US" sz="4800" b="1" dirty="0" err="1" smtClean="0">
                <a:solidFill>
                  <a:srgbClr val="0000FF"/>
                </a:solidFill>
              </a:rPr>
              <a:t>supercell</a:t>
            </a:r>
            <a:r>
              <a:rPr lang="en-US" sz="4800" b="1" dirty="0" smtClean="0">
                <a:solidFill>
                  <a:srgbClr val="0000FF"/>
                </a:solidFill>
              </a:rPr>
              <a:t> tornadoes form:</a:t>
            </a:r>
            <a:endParaRPr lang="en-US" sz="4800" b="1" dirty="0">
              <a:solidFill>
                <a:srgbClr val="0000FF"/>
              </a:solidFill>
            </a:endParaRPr>
          </a:p>
        </p:txBody>
      </p:sp>
      <p:cxnSp>
        <p:nvCxnSpPr>
          <p:cNvPr id="45" name="Straight Arrow Connector 44"/>
          <p:cNvCxnSpPr/>
          <p:nvPr/>
        </p:nvCxnSpPr>
        <p:spPr>
          <a:xfrm flipH="1">
            <a:off x="330754" y="22402800"/>
            <a:ext cx="34292" cy="2312454"/>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324466" y="27764145"/>
            <a:ext cx="0" cy="2548837"/>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rot="16200000">
            <a:off x="-378888" y="20660805"/>
            <a:ext cx="1425390" cy="584776"/>
          </a:xfrm>
          <a:prstGeom prst="rect">
            <a:avLst/>
          </a:prstGeom>
          <a:noFill/>
        </p:spPr>
        <p:txBody>
          <a:bodyPr wrap="none" rtlCol="0">
            <a:spAutoFit/>
          </a:bodyPr>
          <a:lstStyle/>
          <a:p>
            <a:r>
              <a:rPr lang="en-US" sz="3200" b="1" dirty="0" smtClean="0">
                <a:solidFill>
                  <a:srgbClr val="FF0000"/>
                </a:solidFill>
              </a:rPr>
              <a:t>Stage 1</a:t>
            </a:r>
            <a:endParaRPr lang="en-US" sz="3200" b="1" dirty="0">
              <a:solidFill>
                <a:srgbClr val="FF0000"/>
              </a:solidFill>
            </a:endParaRPr>
          </a:p>
        </p:txBody>
      </p:sp>
      <p:sp>
        <p:nvSpPr>
          <p:cNvPr id="49" name="TextBox 48"/>
          <p:cNvSpPr txBox="1"/>
          <p:nvPr/>
        </p:nvSpPr>
        <p:spPr>
          <a:xfrm rot="16200000">
            <a:off x="-398235" y="26200827"/>
            <a:ext cx="1425390" cy="584776"/>
          </a:xfrm>
          <a:prstGeom prst="rect">
            <a:avLst/>
          </a:prstGeom>
          <a:noFill/>
        </p:spPr>
        <p:txBody>
          <a:bodyPr wrap="none" rtlCol="0">
            <a:spAutoFit/>
          </a:bodyPr>
          <a:lstStyle/>
          <a:p>
            <a:r>
              <a:rPr lang="en-US" sz="3200" b="1" dirty="0" smtClean="0">
                <a:solidFill>
                  <a:srgbClr val="FF0000"/>
                </a:solidFill>
              </a:rPr>
              <a:t>Stage 2</a:t>
            </a:r>
            <a:endParaRPr lang="en-US" sz="3200" b="1" dirty="0">
              <a:solidFill>
                <a:srgbClr val="FF0000"/>
              </a:solidFill>
            </a:endParaRPr>
          </a:p>
        </p:txBody>
      </p:sp>
      <p:sp>
        <p:nvSpPr>
          <p:cNvPr id="50" name="TextBox 49"/>
          <p:cNvSpPr txBox="1"/>
          <p:nvPr/>
        </p:nvSpPr>
        <p:spPr>
          <a:xfrm rot="16200000">
            <a:off x="-420298" y="31795368"/>
            <a:ext cx="1425390" cy="584776"/>
          </a:xfrm>
          <a:prstGeom prst="rect">
            <a:avLst/>
          </a:prstGeom>
          <a:noFill/>
        </p:spPr>
        <p:txBody>
          <a:bodyPr wrap="none" rtlCol="0">
            <a:spAutoFit/>
          </a:bodyPr>
          <a:lstStyle/>
          <a:p>
            <a:r>
              <a:rPr lang="en-US" sz="3200" b="1" dirty="0" smtClean="0">
                <a:solidFill>
                  <a:srgbClr val="FF0000"/>
                </a:solidFill>
              </a:rPr>
              <a:t>Stage 3</a:t>
            </a:r>
            <a:endParaRPr lang="en-US" sz="3200" b="1" dirty="0">
              <a:solidFill>
                <a:srgbClr val="FF0000"/>
              </a:solidFill>
            </a:endParaRPr>
          </a:p>
        </p:txBody>
      </p:sp>
      <p:sp>
        <p:nvSpPr>
          <p:cNvPr id="52" name="TextBox 51"/>
          <p:cNvSpPr txBox="1"/>
          <p:nvPr/>
        </p:nvSpPr>
        <p:spPr>
          <a:xfrm>
            <a:off x="471911" y="34372473"/>
            <a:ext cx="5370089" cy="4524315"/>
          </a:xfrm>
          <a:prstGeom prst="rect">
            <a:avLst/>
          </a:prstGeom>
          <a:noFill/>
        </p:spPr>
        <p:txBody>
          <a:bodyPr wrap="square" rtlCol="0">
            <a:spAutoFit/>
          </a:bodyPr>
          <a:lstStyle/>
          <a:p>
            <a:r>
              <a:rPr lang="en-US" sz="2400" i="1" dirty="0" smtClean="0"/>
              <a:t>Above schematic is based on the study of the Erie, Colorado non-</a:t>
            </a:r>
            <a:r>
              <a:rPr lang="en-US" sz="2400" i="1" dirty="0" err="1" smtClean="0"/>
              <a:t>supercell</a:t>
            </a:r>
            <a:r>
              <a:rPr lang="en-US" sz="2400" i="1" dirty="0" smtClean="0"/>
              <a:t> tornado that occurred on 26 Jul 1985 – the first case documented with Doppler radar data (time-height results shown in this figure to the right).</a:t>
            </a:r>
          </a:p>
          <a:p>
            <a:endParaRPr lang="en-US" sz="2400" i="1" dirty="0"/>
          </a:p>
          <a:p>
            <a:r>
              <a:rPr lang="en-US" sz="2400" i="1" dirty="0" smtClean="0"/>
              <a:t>For the 18 June DIA case we construct similar time-height cross-sections (shown below)</a:t>
            </a:r>
          </a:p>
          <a:p>
            <a:endParaRPr lang="en-US" sz="2400" i="1" dirty="0"/>
          </a:p>
          <a:p>
            <a:r>
              <a:rPr lang="en-US" sz="2400" i="1" dirty="0" smtClean="0"/>
              <a:t>  </a:t>
            </a:r>
            <a:endParaRPr lang="en-US" sz="2400" i="1" dirty="0"/>
          </a:p>
        </p:txBody>
      </p:sp>
      <p:sp>
        <p:nvSpPr>
          <p:cNvPr id="53" name="TextBox 52"/>
          <p:cNvSpPr txBox="1"/>
          <p:nvPr/>
        </p:nvSpPr>
        <p:spPr>
          <a:xfrm>
            <a:off x="7668018" y="29204043"/>
            <a:ext cx="5295891" cy="461665"/>
          </a:xfrm>
          <a:prstGeom prst="rect">
            <a:avLst/>
          </a:prstGeom>
          <a:noFill/>
        </p:spPr>
        <p:txBody>
          <a:bodyPr wrap="none" rtlCol="0">
            <a:spAutoFit/>
          </a:bodyPr>
          <a:lstStyle/>
          <a:p>
            <a:r>
              <a:rPr lang="en-US" sz="2400" b="1" dirty="0" smtClean="0">
                <a:cs typeface="Times"/>
              </a:rPr>
              <a:t>And at the NWA Conference in October:</a:t>
            </a:r>
            <a:endParaRPr lang="en-US" sz="2400" b="1" dirty="0">
              <a:cs typeface="Times"/>
            </a:endParaRPr>
          </a:p>
        </p:txBody>
      </p:sp>
      <p:sp>
        <p:nvSpPr>
          <p:cNvPr id="54" name="TextBox 53"/>
          <p:cNvSpPr txBox="1"/>
          <p:nvPr/>
        </p:nvSpPr>
        <p:spPr>
          <a:xfrm>
            <a:off x="18951456" y="14099238"/>
            <a:ext cx="1992853" cy="523220"/>
          </a:xfrm>
          <a:prstGeom prst="rect">
            <a:avLst/>
          </a:prstGeom>
          <a:noFill/>
        </p:spPr>
        <p:txBody>
          <a:bodyPr wrap="none" rtlCol="0">
            <a:spAutoFit/>
          </a:bodyPr>
          <a:lstStyle/>
          <a:p>
            <a:r>
              <a:rPr lang="en-US" sz="2800" b="1" dirty="0" smtClean="0">
                <a:solidFill>
                  <a:srgbClr val="FFFF00"/>
                </a:solidFill>
              </a:rPr>
              <a:t>~20:36 MDT</a:t>
            </a:r>
            <a:endParaRPr lang="en-US" sz="2800" b="1" dirty="0">
              <a:solidFill>
                <a:srgbClr val="FFFF00"/>
              </a:solidFill>
            </a:endParaRPr>
          </a:p>
        </p:txBody>
      </p:sp>
      <p:sp>
        <p:nvSpPr>
          <p:cNvPr id="55" name="TextBox 54"/>
          <p:cNvSpPr txBox="1"/>
          <p:nvPr/>
        </p:nvSpPr>
        <p:spPr>
          <a:xfrm>
            <a:off x="21953685" y="20534469"/>
            <a:ext cx="1813317" cy="523220"/>
          </a:xfrm>
          <a:prstGeom prst="rect">
            <a:avLst/>
          </a:prstGeom>
          <a:noFill/>
        </p:spPr>
        <p:txBody>
          <a:bodyPr wrap="none" rtlCol="0">
            <a:spAutoFit/>
          </a:bodyPr>
          <a:lstStyle/>
          <a:p>
            <a:r>
              <a:rPr lang="en-US" sz="2800" b="1" dirty="0" smtClean="0">
                <a:solidFill>
                  <a:srgbClr val="FFFF00"/>
                </a:solidFill>
              </a:rPr>
              <a:t>~2:21 MDT</a:t>
            </a:r>
            <a:endParaRPr lang="en-US" sz="2800" b="1" dirty="0">
              <a:solidFill>
                <a:srgbClr val="FFFF00"/>
              </a:solidFill>
            </a:endParaRPr>
          </a:p>
        </p:txBody>
      </p:sp>
      <p:sp>
        <p:nvSpPr>
          <p:cNvPr id="56" name="TextBox 55"/>
          <p:cNvSpPr txBox="1"/>
          <p:nvPr/>
        </p:nvSpPr>
        <p:spPr>
          <a:xfrm>
            <a:off x="23172209" y="21665888"/>
            <a:ext cx="9371435" cy="1015663"/>
          </a:xfrm>
          <a:prstGeom prst="rect">
            <a:avLst/>
          </a:prstGeom>
          <a:noFill/>
        </p:spPr>
        <p:txBody>
          <a:bodyPr wrap="square" rtlCol="0">
            <a:spAutoFit/>
          </a:bodyPr>
          <a:lstStyle/>
          <a:p>
            <a:r>
              <a:rPr lang="en-US" sz="3600" b="1" dirty="0" smtClean="0"/>
              <a:t>Set-up on 18 June: </a:t>
            </a:r>
            <a:r>
              <a:rPr lang="en-US" sz="2400" b="1" dirty="0" smtClean="0"/>
              <a:t>Denver cyclone surface boundary in place near DIA (good correlation with non-</a:t>
            </a:r>
            <a:r>
              <a:rPr lang="en-US" sz="2400" b="1" dirty="0" err="1" smtClean="0"/>
              <a:t>supercell</a:t>
            </a:r>
            <a:r>
              <a:rPr lang="en-US" sz="2400" b="1" dirty="0" smtClean="0"/>
              <a:t> tornadoes in June!)  </a:t>
            </a:r>
            <a:endParaRPr lang="en-US" sz="2400" b="1" dirty="0"/>
          </a:p>
        </p:txBody>
      </p:sp>
      <p:pic>
        <p:nvPicPr>
          <p:cNvPr id="57" name="Picture 56" descr="Slide02.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824367" y="28399145"/>
            <a:ext cx="5657433" cy="4243075"/>
          </a:xfrm>
          <a:prstGeom prst="rect">
            <a:avLst/>
          </a:prstGeom>
        </p:spPr>
      </p:pic>
      <p:pic>
        <p:nvPicPr>
          <p:cNvPr id="58" name="Picture 57" descr="Slide0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703154" y="28466878"/>
            <a:ext cx="5567123" cy="4175342"/>
          </a:xfrm>
          <a:prstGeom prst="rect">
            <a:avLst/>
          </a:prstGeom>
        </p:spPr>
      </p:pic>
      <p:pic>
        <p:nvPicPr>
          <p:cNvPr id="59" name="Picture 58" descr="Slide04.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6345391" y="28399144"/>
            <a:ext cx="5657433" cy="4243075"/>
          </a:xfrm>
          <a:prstGeom prst="rect">
            <a:avLst/>
          </a:prstGeom>
        </p:spPr>
      </p:pic>
      <p:pic>
        <p:nvPicPr>
          <p:cNvPr id="60" name="Picture 59" descr="Slide05.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3824367" y="32807054"/>
            <a:ext cx="5657433" cy="4243075"/>
          </a:xfrm>
          <a:prstGeom prst="rect">
            <a:avLst/>
          </a:prstGeom>
        </p:spPr>
      </p:pic>
      <p:pic>
        <p:nvPicPr>
          <p:cNvPr id="61" name="Picture 60" descr="Slide06.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9870309" y="32800451"/>
            <a:ext cx="5204277" cy="3903208"/>
          </a:xfrm>
          <a:prstGeom prst="rect">
            <a:avLst/>
          </a:prstGeom>
        </p:spPr>
      </p:pic>
      <p:pic>
        <p:nvPicPr>
          <p:cNvPr id="62" name="Picture 61" descr="Slide07.jpg"/>
          <p:cNvPicPr>
            <a:picLocks noChangeAspect="1"/>
          </p:cNvPicPr>
          <p:nvPr/>
        </p:nvPicPr>
        <p:blipFill rotWithShape="1">
          <a:blip r:embed="rId27">
            <a:extLst>
              <a:ext uri="{28A0092B-C50C-407E-A947-70E740481C1C}">
                <a14:useLocalDpi xmlns:a14="http://schemas.microsoft.com/office/drawing/2010/main" val="0"/>
              </a:ext>
            </a:extLst>
          </a:blip>
          <a:srcRect t="13036"/>
          <a:stretch/>
        </p:blipFill>
        <p:spPr>
          <a:xfrm>
            <a:off x="26034925" y="33426688"/>
            <a:ext cx="4818701" cy="3142919"/>
          </a:xfrm>
          <a:prstGeom prst="rect">
            <a:avLst/>
          </a:prstGeom>
        </p:spPr>
      </p:pic>
      <p:sp>
        <p:nvSpPr>
          <p:cNvPr id="63" name="TextBox 62"/>
          <p:cNvSpPr txBox="1"/>
          <p:nvPr/>
        </p:nvSpPr>
        <p:spPr>
          <a:xfrm>
            <a:off x="27723499" y="32841912"/>
            <a:ext cx="1922522" cy="584776"/>
          </a:xfrm>
          <a:prstGeom prst="rect">
            <a:avLst/>
          </a:prstGeom>
          <a:noFill/>
        </p:spPr>
        <p:txBody>
          <a:bodyPr wrap="none" rtlCol="0">
            <a:spAutoFit/>
          </a:bodyPr>
          <a:lstStyle/>
          <a:p>
            <a:r>
              <a:rPr lang="en-US" sz="3200" b="1" dirty="0" smtClean="0"/>
              <a:t>Summary:</a:t>
            </a:r>
            <a:endParaRPr lang="en-US" sz="3200" b="1" dirty="0"/>
          </a:p>
        </p:txBody>
      </p:sp>
      <p:sp>
        <p:nvSpPr>
          <p:cNvPr id="64" name="TextBox 63"/>
          <p:cNvSpPr txBox="1"/>
          <p:nvPr/>
        </p:nvSpPr>
        <p:spPr>
          <a:xfrm>
            <a:off x="16976266" y="27748925"/>
            <a:ext cx="14155713" cy="523220"/>
          </a:xfrm>
          <a:prstGeom prst="rect">
            <a:avLst/>
          </a:prstGeom>
          <a:noFill/>
        </p:spPr>
        <p:txBody>
          <a:bodyPr wrap="none" rtlCol="0">
            <a:spAutoFit/>
          </a:bodyPr>
          <a:lstStyle/>
          <a:p>
            <a:r>
              <a:rPr lang="en-US" sz="2800" b="1" dirty="0" smtClean="0">
                <a:solidFill>
                  <a:srgbClr val="0000FF"/>
                </a:solidFill>
              </a:rPr>
              <a:t>What we saw in real-time: radar with CO LMA situational awareness display from CSU website </a:t>
            </a:r>
            <a:endParaRPr lang="en-US" sz="2800" b="1" dirty="0">
              <a:solidFill>
                <a:srgbClr val="0000FF"/>
              </a:solidFill>
            </a:endParaRPr>
          </a:p>
        </p:txBody>
      </p:sp>
      <p:pic>
        <p:nvPicPr>
          <p:cNvPr id="66" name="Picture 65" descr="Slide08.jp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1099545" y="36959120"/>
            <a:ext cx="11679156" cy="8759367"/>
          </a:xfrm>
          <a:prstGeom prst="rect">
            <a:avLst/>
          </a:prstGeom>
        </p:spPr>
      </p:pic>
      <p:pic>
        <p:nvPicPr>
          <p:cNvPr id="67" name="Picture 66"/>
          <p:cNvPicPr>
            <a:picLocks noChangeAspect="1"/>
          </p:cNvPicPr>
          <p:nvPr/>
        </p:nvPicPr>
        <p:blipFill rotWithShape="1">
          <a:blip r:embed="rId29"/>
          <a:srcRect l="71512" t="4519" b="60946"/>
          <a:stretch/>
        </p:blipFill>
        <p:spPr>
          <a:xfrm>
            <a:off x="18641073" y="37428052"/>
            <a:ext cx="2458471" cy="2235201"/>
          </a:xfrm>
          <a:prstGeom prst="rect">
            <a:avLst/>
          </a:prstGeom>
        </p:spPr>
      </p:pic>
      <p:sp>
        <p:nvSpPr>
          <p:cNvPr id="69" name="TextBox 68"/>
          <p:cNvSpPr txBox="1"/>
          <p:nvPr/>
        </p:nvSpPr>
        <p:spPr>
          <a:xfrm>
            <a:off x="20944309" y="46343899"/>
            <a:ext cx="7669362" cy="646331"/>
          </a:xfrm>
          <a:prstGeom prst="rect">
            <a:avLst/>
          </a:prstGeom>
          <a:noFill/>
        </p:spPr>
        <p:txBody>
          <a:bodyPr wrap="none" rtlCol="0">
            <a:spAutoFit/>
          </a:bodyPr>
          <a:lstStyle/>
          <a:p>
            <a:r>
              <a:rPr lang="en-US" sz="3600" b="1" dirty="0" smtClean="0"/>
              <a:t>Summary, conclusions and future work</a:t>
            </a:r>
            <a:endParaRPr lang="en-US" sz="3600" b="1" dirty="0"/>
          </a:p>
        </p:txBody>
      </p:sp>
      <p:sp>
        <p:nvSpPr>
          <p:cNvPr id="70" name="Rectangle 69"/>
          <p:cNvSpPr/>
          <p:nvPr/>
        </p:nvSpPr>
        <p:spPr>
          <a:xfrm>
            <a:off x="16783680" y="42369919"/>
            <a:ext cx="15815110" cy="4620311"/>
          </a:xfrm>
          <a:prstGeom prst="rect">
            <a:avLst/>
          </a:prstGeom>
          <a:solidFill>
            <a:srgbClr val="CCFFCC">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rotWithShape="1">
          <a:blip r:embed="rId29"/>
          <a:srcRect l="71512" t="53129" b="6204"/>
          <a:stretch/>
        </p:blipFill>
        <p:spPr>
          <a:xfrm>
            <a:off x="30031481" y="37558571"/>
            <a:ext cx="2499875" cy="2676433"/>
          </a:xfrm>
          <a:prstGeom prst="rect">
            <a:avLst/>
          </a:prstGeom>
        </p:spPr>
      </p:pic>
      <p:sp>
        <p:nvSpPr>
          <p:cNvPr id="71" name="Bent-Up Arrow 70"/>
          <p:cNvSpPr/>
          <p:nvPr/>
        </p:nvSpPr>
        <p:spPr>
          <a:xfrm rot="16200000">
            <a:off x="17569612" y="39899183"/>
            <a:ext cx="850392" cy="1913297"/>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Bent-Up Arrow 73"/>
          <p:cNvSpPr/>
          <p:nvPr/>
        </p:nvSpPr>
        <p:spPr>
          <a:xfrm rot="5400000" flipV="1">
            <a:off x="17487933" y="44076656"/>
            <a:ext cx="788590" cy="1922366"/>
          </a:xfrm>
          <a:prstGeom prst="bentUpArrow">
            <a:avLst>
              <a:gd name="adj1" fmla="val 25000"/>
              <a:gd name="adj2" fmla="val 38267"/>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5" name="Picture 74" descr="Slide1.jp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42312" y="38896788"/>
            <a:ext cx="8903784" cy="6677838"/>
          </a:xfrm>
          <a:prstGeom prst="rect">
            <a:avLst/>
          </a:prstGeom>
        </p:spPr>
      </p:pic>
      <p:sp>
        <p:nvSpPr>
          <p:cNvPr id="73" name="Rectangle 72"/>
          <p:cNvSpPr/>
          <p:nvPr/>
        </p:nvSpPr>
        <p:spPr>
          <a:xfrm>
            <a:off x="16676713" y="41331828"/>
            <a:ext cx="4422831" cy="3219772"/>
          </a:xfrm>
          <a:prstGeom prst="rect">
            <a:avLst/>
          </a:prstGeom>
          <a:solidFill>
            <a:schemeClr val="tx2">
              <a:lumMod val="60000"/>
              <a:lumOff val="40000"/>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Straight Connector 81"/>
          <p:cNvCxnSpPr/>
          <p:nvPr/>
        </p:nvCxnSpPr>
        <p:spPr>
          <a:xfrm>
            <a:off x="154284" y="38760131"/>
            <a:ext cx="1342290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13513481" y="14099238"/>
            <a:ext cx="63705" cy="24660893"/>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descr="Slide1.jp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4337" y="45574626"/>
            <a:ext cx="7469728" cy="5602296"/>
          </a:xfrm>
          <a:prstGeom prst="rect">
            <a:avLst/>
          </a:prstGeom>
        </p:spPr>
      </p:pic>
      <p:pic>
        <p:nvPicPr>
          <p:cNvPr id="7" name="Picture 6" descr="Slide2.jp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129771" y="45574625"/>
            <a:ext cx="7457036" cy="5592777"/>
          </a:xfrm>
          <a:prstGeom prst="rect">
            <a:avLst/>
          </a:prstGeom>
        </p:spPr>
      </p:pic>
      <p:sp>
        <p:nvSpPr>
          <p:cNvPr id="8" name="TextBox 7"/>
          <p:cNvSpPr txBox="1"/>
          <p:nvPr/>
        </p:nvSpPr>
        <p:spPr>
          <a:xfrm rot="16200000">
            <a:off x="14964908" y="42500923"/>
            <a:ext cx="2901455" cy="461665"/>
          </a:xfrm>
          <a:prstGeom prst="rect">
            <a:avLst/>
          </a:prstGeom>
          <a:noFill/>
        </p:spPr>
        <p:txBody>
          <a:bodyPr wrap="none" rtlCol="0">
            <a:spAutoFit/>
          </a:bodyPr>
          <a:lstStyle/>
          <a:p>
            <a:r>
              <a:rPr lang="en-US" sz="2400" b="1" dirty="0" smtClean="0"/>
              <a:t>Height (x1000 </a:t>
            </a:r>
            <a:r>
              <a:rPr lang="en-US" sz="2400" b="1" dirty="0" err="1" smtClean="0"/>
              <a:t>ft</a:t>
            </a:r>
            <a:r>
              <a:rPr lang="en-US" sz="2400" b="1" dirty="0" smtClean="0"/>
              <a:t> AGL)</a:t>
            </a:r>
            <a:endParaRPr lang="en-US" sz="2400" b="1" dirty="0"/>
          </a:p>
        </p:txBody>
      </p:sp>
    </p:spTree>
    <p:extLst>
      <p:ext uri="{BB962C8B-B14F-4D97-AF65-F5344CB8AC3E}">
        <p14:creationId xmlns:p14="http://schemas.microsoft.com/office/powerpoint/2010/main" val="23638087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1584</TotalTime>
  <Words>576</Words>
  <Application>Microsoft Macintosh PowerPoint</Application>
  <PresentationFormat>Custom</PresentationFormat>
  <Paragraphs>42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Szoke</dc:creator>
  <cp:lastModifiedBy>Ed Szoke</cp:lastModifiedBy>
  <cp:revision>50</cp:revision>
  <dcterms:created xsi:type="dcterms:W3CDTF">2015-02-03T23:48:44Z</dcterms:created>
  <dcterms:modified xsi:type="dcterms:W3CDTF">2015-02-18T18:54:13Z</dcterms:modified>
</cp:coreProperties>
</file>