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42" r:id="rId3"/>
    <p:sldId id="448" r:id="rId4"/>
    <p:sldId id="449" r:id="rId5"/>
    <p:sldId id="451" r:id="rId6"/>
    <p:sldId id="362" r:id="rId7"/>
    <p:sldId id="357" r:id="rId8"/>
    <p:sldId id="358" r:id="rId9"/>
    <p:sldId id="421" r:id="rId10"/>
    <p:sldId id="443" r:id="rId11"/>
    <p:sldId id="444" r:id="rId12"/>
    <p:sldId id="401" r:id="rId13"/>
    <p:sldId id="417" r:id="rId14"/>
    <p:sldId id="418" r:id="rId15"/>
    <p:sldId id="419" r:id="rId16"/>
    <p:sldId id="332" r:id="rId17"/>
    <p:sldId id="340" r:id="rId18"/>
    <p:sldId id="352" r:id="rId19"/>
    <p:sldId id="384" r:id="rId20"/>
    <p:sldId id="412" r:id="rId21"/>
    <p:sldId id="427" r:id="rId22"/>
    <p:sldId id="390" r:id="rId23"/>
    <p:sldId id="420" r:id="rId24"/>
    <p:sldId id="404" r:id="rId25"/>
    <p:sldId id="405" r:id="rId26"/>
    <p:sldId id="407" r:id="rId27"/>
    <p:sldId id="409" r:id="rId28"/>
    <p:sldId id="408" r:id="rId29"/>
    <p:sldId id="403" r:id="rId30"/>
    <p:sldId id="395" r:id="rId31"/>
    <p:sldId id="410" r:id="rId32"/>
    <p:sldId id="437" r:id="rId33"/>
    <p:sldId id="450" r:id="rId34"/>
    <p:sldId id="440" r:id="rId35"/>
    <p:sldId id="438" r:id="rId36"/>
    <p:sldId id="439" r:id="rId37"/>
    <p:sldId id="446" r:id="rId38"/>
    <p:sldId id="447" r:id="rId39"/>
    <p:sldId id="399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AC"/>
    <a:srgbClr val="D6C52D"/>
    <a:srgbClr val="00CD00"/>
    <a:srgbClr val="C0504D"/>
    <a:srgbClr val="254061"/>
    <a:srgbClr val="FFF307"/>
    <a:srgbClr val="6886B0"/>
    <a:srgbClr val="4C6E88"/>
    <a:srgbClr val="FAFF78"/>
    <a:srgbClr val="88A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706" autoAdjust="0"/>
    <p:restoredTop sz="99481" autoAdjust="0"/>
  </p:normalViewPr>
  <p:slideViewPr>
    <p:cSldViewPr snapToGrid="0" snapToObjects="1">
      <p:cViewPr>
        <p:scale>
          <a:sx n="100" d="100"/>
          <a:sy n="100" d="100"/>
        </p:scale>
        <p:origin x="-952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9FDC04D-5E3D-8B4C-B57E-4A3A08E3C733}" type="datetime1">
              <a:rPr lang="en-US" smtClean="0"/>
              <a:pPr>
                <a:defRPr/>
              </a:pPr>
              <a:t>6/18/15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Mecikalski/Rosenfeld/König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FCFE3A6-FAD7-4D0C-85A6-3B223522B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018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8AD7D71-6970-F24F-9880-EA542EA7CD4F}" type="datetime1">
              <a:rPr lang="en-US" smtClean="0"/>
              <a:pPr>
                <a:defRPr/>
              </a:pPr>
              <a:t>6/18/15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Mecikalski/Rosenfeld/König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283958-3747-4B33-8D19-4FDB26F7F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480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Mecikalski/Rosenfeld/König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 of 6000+ objects used in logistic regression.  “Tests” are interest fields.  Interest</a:t>
            </a:r>
            <a:r>
              <a:rPr lang="en-US" baseline="0" dirty="0" smtClean="0"/>
              <a:t> field 4 was thrown out because it scored very high on </a:t>
            </a:r>
            <a:r>
              <a:rPr lang="en-US" baseline="0" dirty="0" err="1" smtClean="0"/>
              <a:t>mulit-collinearity</a:t>
            </a:r>
            <a:r>
              <a:rPr lang="en-US" baseline="0" dirty="0" smtClean="0"/>
              <a:t> test.  Final logistic regression equation is shown.  The standardized coefficients give the relative weights of each test; highest absolute value is interest field with strongest impact.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A5956-3FF2-4AB7-9A9A-ED47E57AEAF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Mecikalski/Rosenfeld/König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4C21-A5DC-402D-BBC2-2493D16D2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Mecikalski/ATS Seminar 15-Oct-2014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E944-29C9-4D09-9650-081C137F5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Mecikalski/ATS Seminar 15-Oct-2014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2099-1A6D-4040-8DF0-FEB70980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FB74C-FA7B-43B8-AB37-1976591E5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6AD3B-CDD8-4F3D-BE10-1188298FC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44EF5-1AAF-4B9A-ABA2-69B295F5A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D9863-1A36-4C75-9FFC-94212DEF9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DC75-21AE-4EDA-95D7-E81C78E94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6A480-F8AA-4360-A188-2809CDBDB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Mecikalski/ATS Seminar 15-Oct-2014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4A2C-1147-44C0-9BB5-F8796E257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Mecikalski/ATS Seminar 15-Oct-2014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47414-754F-4618-BCC6-1508A5F1F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4ED385-4D2F-4076-A4C2-37733BA55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Summerland_HD:Users:johnm1:Desktop:Sharpening_v5_MK.doc!OLE_LINK1" TargetMode="External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2.pn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33.png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00109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8600" y="0"/>
            <a:ext cx="8915400" cy="1447800"/>
          </a:xfrm>
        </p:spPr>
        <p:txBody>
          <a:bodyPr rtlCol="0">
            <a:normAutofit/>
          </a:bodyPr>
          <a:lstStyle/>
          <a:p>
            <a:pPr algn="r"/>
            <a:r>
              <a:rPr lang="en-US" sz="2400" dirty="0">
                <a:solidFill>
                  <a:srgbClr val="FFFFFF"/>
                </a:solidFill>
              </a:rPr>
              <a:t>Recent Advances on the GOES-R 0-1 hour Convective Initiation Algorithm and Related Analysis using SRSOR Observations</a:t>
            </a:r>
            <a:endParaRPr lang="en-US" sz="2400" dirty="0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1574800" y="1333500"/>
            <a:ext cx="7480300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ct val="100000"/>
            </a:pPr>
            <a:r>
              <a:rPr lang="en-GB" sz="2000" dirty="0">
                <a:solidFill>
                  <a:schemeClr val="bg1"/>
                </a:solidFill>
                <a:ea typeface="HG Mincho Light J" charset="0"/>
                <a:cs typeface="Arial" charset="0"/>
              </a:rPr>
              <a:t>John R. </a:t>
            </a:r>
            <a:r>
              <a:rPr lang="en-GB" sz="2000" dirty="0" smtClean="0">
                <a:solidFill>
                  <a:schemeClr val="bg1"/>
                </a:solidFill>
                <a:ea typeface="HG Mincho Light J" charset="0"/>
                <a:cs typeface="Arial" charset="0"/>
              </a:rPr>
              <a:t>Mecikalski</a:t>
            </a:r>
            <a:r>
              <a:rPr lang="en-GB" sz="2000" baseline="30000" dirty="0" smtClean="0">
                <a:solidFill>
                  <a:schemeClr val="bg1"/>
                </a:solidFill>
                <a:ea typeface="HG Mincho Light J" charset="0"/>
                <a:cs typeface="Arial" charset="0"/>
              </a:rPr>
              <a:t>1</a:t>
            </a:r>
          </a:p>
          <a:p>
            <a:pPr algn="r">
              <a:buClr>
                <a:srgbClr val="000000"/>
              </a:buClr>
              <a:buSzPct val="100000"/>
            </a:pPr>
            <a:endParaRPr lang="en-GB" sz="2000" baseline="30000" dirty="0">
              <a:solidFill>
                <a:schemeClr val="bg1"/>
              </a:solidFill>
              <a:ea typeface="HG Mincho Light J" charset="0"/>
              <a:cs typeface="Arial" charset="0"/>
            </a:endParaRPr>
          </a:p>
          <a:p>
            <a:pPr algn="r">
              <a:buClr>
                <a:srgbClr val="000000"/>
              </a:buClr>
              <a:buSzPct val="100000"/>
            </a:pPr>
            <a:r>
              <a:rPr lang="en-GB" sz="2000" dirty="0">
                <a:solidFill>
                  <a:srgbClr val="000090"/>
                </a:solidFill>
                <a:ea typeface="HG Mincho Light J" charset="0"/>
                <a:cs typeface="Arial" charset="0"/>
              </a:rPr>
              <a:t>C</a:t>
            </a:r>
            <a:r>
              <a:rPr lang="en-GB" sz="2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ontributions from Chris P. Jewett</a:t>
            </a:r>
            <a:r>
              <a:rPr lang="en-GB" sz="2000" baseline="30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2</a:t>
            </a:r>
          </a:p>
          <a:p>
            <a:pPr algn="r">
              <a:buClr>
                <a:srgbClr val="000000"/>
              </a:buClr>
              <a:buSzPct val="100000"/>
            </a:pPr>
            <a:r>
              <a:rPr lang="en-GB" sz="2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Jason Apke</a:t>
            </a:r>
            <a:r>
              <a:rPr lang="en-GB" sz="2000" baseline="30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1</a:t>
            </a:r>
          </a:p>
          <a:p>
            <a:pPr algn="r">
              <a:buClr>
                <a:srgbClr val="000000"/>
              </a:buClr>
              <a:buSzPct val="100000"/>
            </a:pPr>
            <a:r>
              <a:rPr lang="en-GB" sz="2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Anita LeRoy</a:t>
            </a:r>
            <a:r>
              <a:rPr lang="en-GB" sz="2000" baseline="30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2</a:t>
            </a:r>
          </a:p>
          <a:p>
            <a:pPr algn="r">
              <a:buClr>
                <a:srgbClr val="000000"/>
              </a:buClr>
              <a:buSzPct val="100000"/>
            </a:pPr>
            <a:r>
              <a:rPr lang="en-GB" sz="2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Lori Schultz</a:t>
            </a:r>
            <a:r>
              <a:rPr lang="en-GB" sz="2000" baseline="30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2</a:t>
            </a:r>
          </a:p>
          <a:p>
            <a:pPr algn="r">
              <a:buClr>
                <a:srgbClr val="000000"/>
              </a:buClr>
              <a:buSzPct val="100000"/>
            </a:pPr>
            <a:r>
              <a:rPr lang="en-GB" sz="2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Danny Rosenfeld</a:t>
            </a:r>
            <a:r>
              <a:rPr lang="en-GB" sz="2000" baseline="30000" dirty="0" smtClean="0">
                <a:solidFill>
                  <a:srgbClr val="000090"/>
                </a:solidFill>
                <a:ea typeface="HG Mincho Light J" charset="0"/>
                <a:cs typeface="Arial" charset="0"/>
              </a:rPr>
              <a:t>3</a:t>
            </a:r>
            <a:endParaRPr lang="en-GB" sz="2000" baseline="30000" dirty="0">
              <a:solidFill>
                <a:srgbClr val="000090"/>
              </a:solidFill>
              <a:ea typeface="HG Mincho Light J" charset="0"/>
              <a:cs typeface="Arial" charset="0"/>
            </a:endParaRP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6527800" y="3606800"/>
            <a:ext cx="2616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baseline="30000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1</a:t>
            </a: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Atmospheric </a:t>
            </a:r>
            <a:r>
              <a:rPr lang="en-GB" sz="1200" i="1" dirty="0">
                <a:solidFill>
                  <a:srgbClr val="FAFF78"/>
                </a:solidFill>
                <a:ea typeface="HG Mincho Light J" charset="0"/>
                <a:cs typeface="Arial" charset="0"/>
              </a:rPr>
              <a:t>Science </a:t>
            </a: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Department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University </a:t>
            </a:r>
            <a:r>
              <a:rPr lang="en-GB" sz="1200" i="1" dirty="0">
                <a:solidFill>
                  <a:srgbClr val="FAFF78"/>
                </a:solidFill>
                <a:ea typeface="HG Mincho Light J" charset="0"/>
                <a:cs typeface="Arial" charset="0"/>
              </a:rPr>
              <a:t>of Alabama in Huntsville</a:t>
            </a:r>
          </a:p>
          <a:p>
            <a:pPr algn="r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i="1" dirty="0">
                <a:solidFill>
                  <a:srgbClr val="FAFF78"/>
                </a:solidFill>
                <a:ea typeface="HG Mincho Light J" charset="0"/>
                <a:cs typeface="Arial" charset="0"/>
              </a:rPr>
              <a:t>Huntsville, Alabama, </a:t>
            </a: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USA</a:t>
            </a:r>
          </a:p>
          <a:p>
            <a:pPr algn="r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1200" i="1" dirty="0">
              <a:solidFill>
                <a:srgbClr val="FAFF78"/>
              </a:solidFill>
              <a:ea typeface="HG Mincho Light J" charset="0"/>
              <a:cs typeface="Arial" charset="0"/>
            </a:endParaRPr>
          </a:p>
          <a:p>
            <a:pPr algn="r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baseline="30000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2</a:t>
            </a: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Earth Systems Science </a:t>
            </a:r>
            <a:r>
              <a:rPr lang="en-GB" sz="1200" i="1" dirty="0" err="1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Center</a:t>
            </a:r>
            <a:endParaRPr lang="en-GB" sz="1200" i="1" dirty="0">
              <a:solidFill>
                <a:srgbClr val="FAFF78"/>
              </a:solidFill>
              <a:ea typeface="HG Mincho Light J" charset="0"/>
              <a:cs typeface="Arial" charset="0"/>
            </a:endParaRPr>
          </a:p>
          <a:p>
            <a:pPr algn="r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University </a:t>
            </a:r>
            <a:r>
              <a:rPr lang="en-GB" sz="1200" i="1" dirty="0">
                <a:solidFill>
                  <a:srgbClr val="FAFF78"/>
                </a:solidFill>
                <a:ea typeface="HG Mincho Light J" charset="0"/>
                <a:cs typeface="Arial" charset="0"/>
              </a:rPr>
              <a:t>of Alabama in Huntsville</a:t>
            </a:r>
          </a:p>
          <a:p>
            <a:pPr algn="r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i="1" dirty="0">
                <a:solidFill>
                  <a:srgbClr val="FAFF78"/>
                </a:solidFill>
                <a:ea typeface="HG Mincho Light J" charset="0"/>
                <a:cs typeface="Arial" charset="0"/>
              </a:rPr>
              <a:t>Huntsville, Alabama, USA</a:t>
            </a:r>
          </a:p>
          <a:p>
            <a:pPr algn="r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1200" i="1" dirty="0" smtClean="0">
              <a:solidFill>
                <a:srgbClr val="FAFF78"/>
              </a:solidFill>
              <a:ea typeface="HG Mincho Light J" charset="0"/>
              <a:cs typeface="Arial" charset="0"/>
            </a:endParaRPr>
          </a:p>
          <a:p>
            <a:pPr algn="r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baseline="30000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3</a:t>
            </a: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The Hebrew University</a:t>
            </a:r>
          </a:p>
          <a:p>
            <a:pPr algn="r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 i="1" dirty="0" smtClean="0">
                <a:solidFill>
                  <a:srgbClr val="FAFF78"/>
                </a:solidFill>
                <a:ea typeface="HG Mincho Light J" charset="0"/>
                <a:cs typeface="Arial" charset="0"/>
              </a:rPr>
              <a:t>Jerusalem, Israel</a:t>
            </a:r>
          </a:p>
        </p:txBody>
      </p:sp>
      <p:pic>
        <p:nvPicPr>
          <p:cNvPr id="10" name="Picture 9" descr="GOES-R_logo_small-220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1484"/>
            <a:ext cx="1193800" cy="759691"/>
          </a:xfrm>
          <a:prstGeom prst="rect">
            <a:avLst/>
          </a:prstGeom>
        </p:spPr>
      </p:pic>
      <p:pic>
        <p:nvPicPr>
          <p:cNvPr id="9" name="Picture 3" descr="image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76325"/>
            <a:ext cx="1600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82150" y="6422936"/>
            <a:ext cx="36215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b="1" i="1" dirty="0">
                <a:solidFill>
                  <a:schemeClr val="bg1"/>
                </a:solidFill>
                <a:latin typeface="Times New Roman"/>
                <a:cs typeface="Times New Roman"/>
              </a:rPr>
              <a:t>NOAA Satellite Proving Ground/User Readiness </a:t>
            </a:r>
            <a:r>
              <a:rPr lang="en-US" sz="11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Meeting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Kansas City, Missouri           19 June 2015</a:t>
            </a:r>
            <a:endParaRPr lang="en-US" sz="11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5468" y="0"/>
            <a:ext cx="8229600" cy="635000"/>
          </a:xfrm>
        </p:spPr>
        <p:txBody>
          <a:bodyPr/>
          <a:lstStyle/>
          <a:p>
            <a:r>
              <a:rPr lang="en-US" sz="2800" b="1" dirty="0" smtClean="0"/>
              <a:t>Update to Nighttime Algorithm</a:t>
            </a:r>
            <a:endParaRPr lang="en-US" sz="2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105400"/>
            <a:ext cx="4040188" cy="14404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Cloud Mask using </a:t>
            </a:r>
            <a:r>
              <a:rPr lang="en-US" sz="1400" dirty="0" err="1" smtClean="0"/>
              <a:t>Jedlovec</a:t>
            </a:r>
            <a:r>
              <a:rPr lang="en-US" sz="1400" dirty="0" smtClean="0"/>
              <a:t> and Laws (2003)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Used a texture technique to try to eliminate stratus clouds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Eliminated clouds &lt; -20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Thin cirrus a particular problem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68" y="1598565"/>
            <a:ext cx="4543820" cy="34290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85444" y="977947"/>
            <a:ext cx="4558555" cy="6397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Updated with Cloud Type Algorithm</a:t>
            </a: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" y="1580636"/>
            <a:ext cx="4543821" cy="3429000"/>
          </a:xfrm>
        </p:spPr>
      </p:pic>
      <p:sp>
        <p:nvSpPr>
          <p:cNvPr id="11" name="Oval 10"/>
          <p:cNvSpPr/>
          <p:nvPr/>
        </p:nvSpPr>
        <p:spPr>
          <a:xfrm rot="21152894">
            <a:off x="4591939" y="4206696"/>
            <a:ext cx="1447800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1152894">
            <a:off x="15454" y="4206696"/>
            <a:ext cx="1447800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1152894">
            <a:off x="28318" y="2178553"/>
            <a:ext cx="723899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1152894">
            <a:off x="4564461" y="2178554"/>
            <a:ext cx="723899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-8126" y="940874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Original Nighttime 	</a:t>
            </a:r>
            <a:endParaRPr lang="en-US" sz="2000" dirty="0"/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630268" y="4826000"/>
            <a:ext cx="4040188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Cloud typing algorithm from UW-CIMSS cloud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Keeps liquid water, </a:t>
            </a:r>
            <a:r>
              <a:rPr lang="en-US" sz="2000" dirty="0" err="1" smtClean="0"/>
              <a:t>supercooled</a:t>
            </a:r>
            <a:r>
              <a:rPr lang="en-US" sz="2000" dirty="0" smtClean="0"/>
              <a:t> water, and mixed phase cloud types.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Also uses a texture technique to try to eliminate stratus clouds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Enhances potential areas of CI while reducing much of the noise. </a:t>
            </a:r>
          </a:p>
        </p:txBody>
      </p:sp>
      <p:sp>
        <p:nvSpPr>
          <p:cNvPr id="18" name="Oval 17"/>
          <p:cNvSpPr/>
          <p:nvPr/>
        </p:nvSpPr>
        <p:spPr>
          <a:xfrm rot="21152894">
            <a:off x="8582287" y="3743523"/>
            <a:ext cx="735526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1152894">
            <a:off x="3867313" y="3743524"/>
            <a:ext cx="735526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86833" y="840315"/>
            <a:ext cx="7803909" cy="5715000"/>
            <a:chOff x="1004333" y="840315"/>
            <a:chExt cx="7803909" cy="5715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333" y="840315"/>
              <a:ext cx="7620000" cy="57150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 rot="21134510">
              <a:off x="1146081" y="4021058"/>
              <a:ext cx="2897999" cy="851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21134510">
              <a:off x="7609906" y="2540331"/>
              <a:ext cx="1198336" cy="851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02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5738"/>
            <a:ext cx="8458200" cy="6143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Update to Nighttime Algorithm (cont’d)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4040188" cy="639762"/>
          </a:xfrm>
        </p:spPr>
        <p:txBody>
          <a:bodyPr/>
          <a:lstStyle/>
          <a:p>
            <a:r>
              <a:rPr lang="en-US" sz="2000" dirty="0" smtClean="0"/>
              <a:t>Original Nighttime</a:t>
            </a:r>
            <a:endParaRPr lang="en-US" sz="2000" dirty="0"/>
          </a:p>
        </p:txBody>
      </p:sp>
      <p:pic>
        <p:nvPicPr>
          <p:cNvPr id="7" name="Content Placeholder 6"/>
          <p:cNvPicPr preferRelativeResize="0"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4544568" cy="3429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24000"/>
            <a:ext cx="4572000" cy="639762"/>
          </a:xfrm>
        </p:spPr>
        <p:txBody>
          <a:bodyPr>
            <a:noAutofit/>
          </a:bodyPr>
          <a:lstStyle/>
          <a:p>
            <a:r>
              <a:rPr lang="en-US" sz="2000" dirty="0" smtClean="0"/>
              <a:t>Updated with Cloud Type Algorithm</a:t>
            </a:r>
            <a:endParaRPr lang="en-US" sz="2000" dirty="0"/>
          </a:p>
        </p:txBody>
      </p:sp>
      <p:pic>
        <p:nvPicPr>
          <p:cNvPr id="8" name="Content Placeholder 7"/>
          <p:cNvPicPr preferRelativeResize="0"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2212848"/>
            <a:ext cx="4544568" cy="3429000"/>
          </a:xfrm>
        </p:spPr>
      </p:pic>
      <p:sp>
        <p:nvSpPr>
          <p:cNvPr id="9" name="Oval 8"/>
          <p:cNvSpPr/>
          <p:nvPr/>
        </p:nvSpPr>
        <p:spPr>
          <a:xfrm rot="21152894">
            <a:off x="24420" y="2454096"/>
            <a:ext cx="1447800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1152894">
            <a:off x="4672621" y="2454097"/>
            <a:ext cx="1447800" cy="47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" y="3276600"/>
            <a:ext cx="4038600" cy="2362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0600" y="3276600"/>
            <a:ext cx="4038600" cy="2362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5854700"/>
            <a:ext cx="566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lot of noisy, false CI signature removed at night.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43500" y="6426200"/>
            <a:ext cx="30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Walther and </a:t>
            </a:r>
            <a:r>
              <a:rPr lang="en-US" dirty="0" err="1"/>
              <a:t>Heidinger</a:t>
            </a:r>
            <a:r>
              <a:rPr lang="en-US" dirty="0"/>
              <a:t> 2012 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7175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r>
              <a:rPr lang="en-US" sz="2000" dirty="0" smtClean="0">
                <a:solidFill>
                  <a:srgbClr val="000066"/>
                </a:solidFill>
                <a:latin typeface="Tahoma" pitchFamily="34" charset="0"/>
              </a:rPr>
              <a:t>                  </a:t>
            </a:r>
            <a:r>
              <a:rPr lang="en-US" sz="2000" dirty="0" smtClean="0">
                <a:solidFill>
                  <a:srgbClr val="003E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–3</a:t>
            </a:r>
            <a:r>
              <a:rPr lang="en-US" sz="2000" dirty="0">
                <a:solidFill>
                  <a:srgbClr val="003E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sz="2000" dirty="0" smtClean="0">
                <a:solidFill>
                  <a:srgbClr val="003E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 0 hour Convective Forecasting Timeline</a:t>
            </a:r>
            <a:endParaRPr lang="en-US" sz="2000" dirty="0">
              <a:solidFill>
                <a:srgbClr val="003E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9" name="Picture 2" descr="http://www.goes-r.gov/resources/images/logos-pg/color/png/02-s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399" y="16344"/>
            <a:ext cx="1082776" cy="94154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469900" y="461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2" name="Picture 41" descr="BAMS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7465" y="-810334"/>
            <a:ext cx="5322261" cy="915080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2574247">
            <a:off x="5707362" y="2994737"/>
            <a:ext cx="865050" cy="168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71867" y="685800"/>
            <a:ext cx="5495164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Earliest Satellite Indicator of Intense Storms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>
            <a:off x="5319449" y="1055132"/>
            <a:ext cx="725751" cy="21960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01719" y="6475968"/>
            <a:ext cx="241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Gravelle</a:t>
            </a:r>
            <a:r>
              <a:rPr lang="en-US" b="1" dirty="0" smtClean="0">
                <a:solidFill>
                  <a:schemeClr val="bg1"/>
                </a:solidFill>
              </a:rPr>
              <a:t> et al. (2015)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4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 descr="BAMS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2700"/>
            <a:ext cx="9042400" cy="655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4600" y="4483100"/>
            <a:ext cx="2463800" cy="3937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2000" y="5575300"/>
            <a:ext cx="2463800" cy="3937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1910692">
            <a:off x="1511300" y="2387600"/>
            <a:ext cx="622300" cy="1295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10692">
            <a:off x="5638800" y="2667001"/>
            <a:ext cx="622300" cy="1295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 descr="BAMS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9050"/>
            <a:ext cx="9042400" cy="5524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4300" y="4483100"/>
            <a:ext cx="2463800" cy="3937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10692">
            <a:off x="1184167" y="3287692"/>
            <a:ext cx="536400" cy="9096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10692">
            <a:off x="5235468" y="3440091"/>
            <a:ext cx="536400" cy="9096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BAMS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4292600"/>
            <a:ext cx="4660900" cy="231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1200" y="3937000"/>
            <a:ext cx="437988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1938 UTC 20 May 2013 WSR-88D KTLX</a:t>
            </a:r>
            <a:endParaRPr lang="en-US" dirty="0"/>
          </a:p>
        </p:txBody>
      </p:sp>
      <p:pic>
        <p:nvPicPr>
          <p:cNvPr id="10" name="Picture 9" descr="BAMS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2300" cy="666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13" y="279400"/>
            <a:ext cx="4147289" cy="3539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1938 UTC 20 May 2013 WSR-88D KTLX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4483099" y="139700"/>
            <a:ext cx="3759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GOES–R CI and other satellite and lightning (pseudo-GLM) products will help provide key forecast information in advance of significant weather events.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3" name="Picture 12" descr="Possible_tornado_near_Oklahoma_City_595360000_417504_ver1.0_640_4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4395232"/>
            <a:ext cx="1623987" cy="1217990"/>
          </a:xfrm>
          <a:prstGeom prst="rect">
            <a:avLst/>
          </a:prstGeom>
        </p:spPr>
      </p:pic>
      <p:pic>
        <p:nvPicPr>
          <p:cNvPr id="14" name="Picture 2" descr="http://www.goes-r.gov/resources/images/logos-pg/color/png/02-s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399" y="16344"/>
            <a:ext cx="1082776" cy="9415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83100" y="2344698"/>
            <a:ext cx="4546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Research carrying on now – Jerry Combs using </a:t>
            </a:r>
            <a:r>
              <a:rPr lang="en-US" dirty="0" err="1" smtClean="0"/>
              <a:t>THoR</a:t>
            </a:r>
            <a:r>
              <a:rPr lang="en-US" dirty="0" smtClean="0"/>
              <a:t>, SPC Reports and HRRR model fields, coupled to GOES infrared.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7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5100" y="1041400"/>
            <a:ext cx="88011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 By using </a:t>
            </a:r>
            <a:r>
              <a:rPr lang="en-US" sz="2000" b="1" dirty="0" smtClean="0">
                <a:latin typeface="Arial"/>
                <a:cs typeface="Arial"/>
              </a:rPr>
              <a:t>satellite–derived cloud parameters and fields that diagnose 0–1 hour convective initiation</a:t>
            </a:r>
            <a:r>
              <a:rPr lang="en-US" sz="2000" dirty="0" smtClean="0">
                <a:latin typeface="Arial"/>
                <a:cs typeface="Arial"/>
              </a:rPr>
              <a:t> (Mecikalski et al 2010a,b), the intensity of the newly developed convective storms can also be predicted.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 Clouds that will become intense, and capable of producing severe weather at the ground (≥25 ms</a:t>
            </a:r>
            <a:r>
              <a:rPr lang="en-US" sz="2000" baseline="30000" dirty="0" smtClean="0">
                <a:latin typeface="Arial"/>
                <a:cs typeface="Arial"/>
              </a:rPr>
              <a:t>–1</a:t>
            </a:r>
            <a:r>
              <a:rPr lang="en-US" sz="2000" dirty="0" smtClean="0">
                <a:latin typeface="Arial"/>
                <a:cs typeface="Arial"/>
              </a:rPr>
              <a:t> winds, hail ≥2 cm, tornadoes) </a:t>
            </a:r>
            <a:r>
              <a:rPr lang="en-US" sz="2000" b="1" dirty="0" smtClean="0">
                <a:latin typeface="Arial"/>
                <a:cs typeface="Arial"/>
              </a:rPr>
              <a:t>possess unique cloud top signatures </a:t>
            </a:r>
            <a:r>
              <a:rPr lang="en-US" sz="2000" dirty="0" smtClean="0">
                <a:latin typeface="Arial"/>
                <a:cs typeface="Arial"/>
              </a:rPr>
              <a:t>as compared to neighboring storms that are more benign.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Conceptual models </a:t>
            </a:r>
            <a:r>
              <a:rPr lang="en-US" sz="2000" dirty="0" smtClean="0">
                <a:latin typeface="Arial"/>
                <a:cs typeface="Arial"/>
              </a:rPr>
              <a:t>exist that suggest how the attributes, both </a:t>
            </a:r>
            <a:r>
              <a:rPr lang="en-US" sz="2000" dirty="0" err="1" smtClean="0">
                <a:latin typeface="Arial"/>
                <a:cs typeface="Arial"/>
              </a:rPr>
              <a:t>kinematically</a:t>
            </a:r>
            <a:r>
              <a:rPr lang="en-US" sz="2000" dirty="0" smtClean="0">
                <a:latin typeface="Arial"/>
                <a:cs typeface="Arial"/>
              </a:rPr>
              <a:t> and </a:t>
            </a:r>
            <a:r>
              <a:rPr lang="en-US" sz="2000" dirty="0" err="1" smtClean="0">
                <a:latin typeface="Arial"/>
                <a:cs typeface="Arial"/>
              </a:rPr>
              <a:t>microphysically</a:t>
            </a:r>
            <a:r>
              <a:rPr lang="en-US" sz="2000" dirty="0" smtClean="0">
                <a:latin typeface="Arial"/>
                <a:cs typeface="Arial"/>
              </a:rPr>
              <a:t>, should appear within multi–spectral infrared and visible observations from geostationary satellite for “intense” cumulus clouds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(e.g., Rosenfeld/</a:t>
            </a:r>
            <a:r>
              <a:rPr lang="en-US" sz="2000" dirty="0" err="1" smtClean="0">
                <a:latin typeface="Arial"/>
                <a:cs typeface="Arial"/>
              </a:rPr>
              <a:t>Lensky</a:t>
            </a:r>
            <a:r>
              <a:rPr lang="en-US" sz="2000" dirty="0" smtClean="0">
                <a:latin typeface="Arial"/>
                <a:cs typeface="Arial"/>
              </a:rPr>
              <a:t> et al. 2003-2008 studies). See also studies related to research in weather modification and cloud seeding.</a:t>
            </a:r>
            <a:endParaRPr lang="en-US" sz="2000" dirty="0"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/>
              <a:t>The </a:t>
            </a:r>
            <a:r>
              <a:rPr lang="en-US" sz="2000" b="1" dirty="0"/>
              <a:t>goal</a:t>
            </a:r>
            <a:r>
              <a:rPr lang="en-US" sz="2000" dirty="0"/>
              <a:t> i</a:t>
            </a:r>
            <a:r>
              <a:rPr lang="en-US" sz="2000" dirty="0" smtClean="0"/>
              <a:t>s </a:t>
            </a:r>
            <a:r>
              <a:rPr lang="en-US" sz="2000" dirty="0"/>
              <a:t>to assess field behavior </a:t>
            </a:r>
            <a:r>
              <a:rPr lang="en-US" sz="2000" dirty="0" smtClean="0"/>
              <a:t>over the </a:t>
            </a:r>
            <a:r>
              <a:rPr lang="en-US" sz="2000" dirty="0"/>
              <a:t>first 30 min of cloud growth to </a:t>
            </a:r>
            <a:r>
              <a:rPr lang="en-US" sz="2000" dirty="0" smtClean="0"/>
              <a:t>later time </a:t>
            </a:r>
            <a:r>
              <a:rPr lang="en-US" sz="2000" dirty="0"/>
              <a:t>(~2 hours) storm intensity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30175"/>
            <a:ext cx="8229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Storm Intensity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Nowcasting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9700" y="5594837"/>
            <a:ext cx="8801100" cy="10853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700" y="685800"/>
            <a:ext cx="8801100" cy="4909037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Combined several proven methodologies in </a:t>
            </a:r>
            <a:r>
              <a:rPr lang="en-US" b="1" dirty="0" smtClean="0">
                <a:latin typeface="Arial"/>
                <a:cs typeface="Arial"/>
              </a:rPr>
              <a:t>convective initiation </a:t>
            </a:r>
            <a:r>
              <a:rPr lang="en-US" b="1" dirty="0" err="1" smtClean="0">
                <a:latin typeface="Arial"/>
                <a:cs typeface="Arial"/>
              </a:rPr>
              <a:t>nowcasting</a:t>
            </a:r>
            <a:r>
              <a:rPr lang="en-US" b="1" dirty="0" smtClean="0">
                <a:latin typeface="Arial"/>
                <a:cs typeface="Arial"/>
              </a:rPr>
              <a:t> and 	diagnosis</a:t>
            </a:r>
            <a:r>
              <a:rPr lang="en-US" dirty="0" smtClean="0">
                <a:latin typeface="Arial"/>
                <a:cs typeface="Arial"/>
              </a:rPr>
              <a:t>, as well as in moisture and temperature (i.e. stability) retrievals, 	toward forming a 	new product that aids forecasters by proving up to 1 hour 	advanced notice for pending severe weather, i.e. which storms will be locally 	intense across a region.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latin typeface="Arial"/>
                <a:cs typeface="Arial"/>
              </a:rPr>
              <a:t> Develop a database of many (&gt;50) attributes that can be mined for physical 	processes known to be associated with cumulus clouds that eventually go on to 	produce severe weather at the ground.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Arial"/>
                <a:cs typeface="Arial"/>
              </a:rPr>
              <a:t> Develop new understanding on how to diagnose and </a:t>
            </a:r>
            <a:r>
              <a:rPr lang="en-US" dirty="0" err="1" smtClean="0">
                <a:latin typeface="Arial"/>
                <a:cs typeface="Arial"/>
              </a:rPr>
              <a:t>nowcast</a:t>
            </a:r>
            <a:r>
              <a:rPr lang="en-US" dirty="0" smtClean="0">
                <a:latin typeface="Arial"/>
                <a:cs typeface="Arial"/>
              </a:rPr>
              <a:t> convective scale 	processes related to the identification of locally intense storms (e.g., within 	strong updrafts where thermodynamic conditions are favorable).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1000" dirty="0" smtClean="0">
              <a:latin typeface="Arial"/>
              <a:cs typeface="Arial"/>
            </a:endParaRP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Form an algorithm that exploits visible and infrared data that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nowcasts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intense storms up to 2 hours before their occurrence.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Eventually evaluate this new algorithm within an operational framework, in preparation for GOES–R and MTG.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97368"/>
            <a:ext cx="83820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Project Methodology &amp; </a:t>
            </a:r>
            <a:r>
              <a:rPr lang="en-US" sz="2800" b="1" dirty="0" smtClean="0">
                <a:ea typeface="Times" pitchFamily="1" charset="0"/>
                <a:cs typeface="Times" pitchFamily="1" charset="0"/>
              </a:rPr>
              <a:t>Goals</a:t>
            </a:r>
            <a:endParaRPr lang="en-US" sz="2800" b="1" dirty="0">
              <a:latin typeface="+mj-lt"/>
              <a:ea typeface="Times" pitchFamily="1" charset="0"/>
              <a:cs typeface="Times" pitchFamily="1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1000" y="6235700"/>
            <a:ext cx="8382000" cy="15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3200" y="6237288"/>
            <a:ext cx="548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</a:t>
            </a:r>
            <a:r>
              <a:rPr lang="en-US" sz="1400" b="1" dirty="0" smtClean="0"/>
              <a:t> = 0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43286" y="6237288"/>
            <a:ext cx="1097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t</a:t>
            </a:r>
            <a:r>
              <a:rPr lang="en-US" sz="1400" b="1" dirty="0" smtClean="0"/>
              <a:t> = 2 hours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2100" y="5943600"/>
            <a:ext cx="179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Convective Initiation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3062481" y="6362507"/>
            <a:ext cx="25202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25800" y="6237288"/>
            <a:ext cx="78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45 min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37912" y="5726311"/>
            <a:ext cx="27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Convective intensity </a:t>
            </a:r>
            <a:r>
              <a:rPr lang="en-US" sz="1400" dirty="0" err="1" smtClean="0"/>
              <a:t>nowcasting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434081" y="6362507"/>
            <a:ext cx="25202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89112" y="5726311"/>
            <a:ext cx="284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Convective intensity monitoring…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9386" y="6237288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t</a:t>
            </a:r>
            <a:r>
              <a:rPr lang="en-US" sz="1400" b="1" dirty="0" smtClean="0"/>
              <a:t> = 1 hour</a:t>
            </a:r>
            <a:endParaRPr lang="en-US" sz="1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1000" y="110068"/>
            <a:ext cx="83820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Database Development</a:t>
            </a:r>
            <a:endParaRPr lang="en-US" sz="2800" b="1" dirty="0">
              <a:latin typeface="+mj-lt"/>
              <a:ea typeface="Times" pitchFamily="1" charset="0"/>
              <a:cs typeface="Times" pitchFamily="1" charset="0"/>
            </a:endParaRPr>
          </a:p>
        </p:txBody>
      </p:sp>
      <p:graphicFrame>
        <p:nvGraphicFramePr>
          <p:cNvPr id="3829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034108"/>
              </p:ext>
            </p:extLst>
          </p:nvPr>
        </p:nvGraphicFramePr>
        <p:xfrm>
          <a:off x="5721350" y="673100"/>
          <a:ext cx="2967772" cy="257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46" name="Document" r:id="rId3" imgW="3238500" imgH="2679700" progId="Word.Document.12">
                  <p:link updateAutomatic="1"/>
                </p:oleObj>
              </mc:Choice>
              <mc:Fallback>
                <p:oleObj name="Document" r:id="rId3" imgW="3238500" imgH="26797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706" t="6825" r="14117" b="16379"/>
                      <a:stretch>
                        <a:fillRect/>
                      </a:stretch>
                    </p:blipFill>
                    <p:spPr bwMode="auto">
                      <a:xfrm>
                        <a:off x="5721350" y="673100"/>
                        <a:ext cx="2967772" cy="257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0499" y="774700"/>
            <a:ext cx="8953501" cy="578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340 storms in the process of initiating were on: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15 August 2010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1, 7 and 21 July 2012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20 June 2013 (2.5 min)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29 July 2013 (2.5 min)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European Severe Weather Database (ESWD)</a:t>
            </a:r>
          </a:p>
          <a:p>
            <a:r>
              <a:rPr lang="en-US" dirty="0"/>
              <a:t>r</a:t>
            </a:r>
            <a:r>
              <a:rPr lang="en-US" dirty="0" smtClean="0"/>
              <a:t>eports were collected for all days (high winds,</a:t>
            </a:r>
          </a:p>
          <a:p>
            <a:r>
              <a:rPr lang="en-US" dirty="0"/>
              <a:t>l</a:t>
            </a:r>
            <a:r>
              <a:rPr lang="en-US" dirty="0" smtClean="0"/>
              <a:t>arge hail, tornadoes).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Storms were catalogued and tracked over a 2 hour timeframe, at 2.5 min resolution.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MSG SEVIRI data (channels 1–11) were collected for each event within </a:t>
            </a:r>
            <a:r>
              <a:rPr lang="en-US" dirty="0" smtClean="0">
                <a:solidFill>
                  <a:srgbClr val="FF0000"/>
                </a:solidFill>
              </a:rPr>
              <a:t>51 x 51</a:t>
            </a:r>
            <a:r>
              <a:rPr lang="en-US" dirty="0" smtClean="0"/>
              <a:t>,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9 x 9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3 x 3 </a:t>
            </a:r>
            <a:r>
              <a:rPr lang="en-US" dirty="0" smtClean="0"/>
              <a:t>“cloud-specific” domains to monitor the convective initiation </a:t>
            </a:r>
            <a:r>
              <a:rPr lang="en-US" dirty="0"/>
              <a:t>(</a:t>
            </a:r>
            <a:r>
              <a:rPr lang="en-US" dirty="0" smtClean="0"/>
              <a:t>CI) timeframe, 0–45 min), as well as to </a:t>
            </a:r>
            <a:r>
              <a:rPr lang="en-US" i="1" u="sng" dirty="0" smtClean="0">
                <a:solidFill>
                  <a:srgbClr val="FF0000"/>
                </a:solidFill>
              </a:rPr>
              <a:t>use the satellite to gain environmental information</a:t>
            </a:r>
            <a:r>
              <a:rPr lang="en-US" dirty="0" smtClean="0"/>
              <a:t>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Archived attributes: 12 CI </a:t>
            </a:r>
            <a:r>
              <a:rPr lang="en-US" dirty="0" err="1" smtClean="0"/>
              <a:t>nowcasting</a:t>
            </a:r>
            <a:r>
              <a:rPr lang="en-US" dirty="0" smtClean="0"/>
              <a:t> fields, 61 fields from the T–Re procedure, 8 fields from the Global Instability Index (GII)</a:t>
            </a:r>
            <a:r>
              <a:rPr lang="en-US" dirty="0"/>
              <a:t> </a:t>
            </a:r>
            <a:r>
              <a:rPr lang="en-US" dirty="0" smtClean="0"/>
              <a:t>fields.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 Seek to </a:t>
            </a:r>
            <a:r>
              <a:rPr lang="en-US" dirty="0" smtClean="0">
                <a:solidFill>
                  <a:srgbClr val="FF0000"/>
                </a:solidFill>
              </a:rPr>
              <a:t>determine field importance</a:t>
            </a:r>
            <a:r>
              <a:rPr lang="en-US" dirty="0" smtClean="0"/>
              <a:t>, and arrive at a small subset of valuable predictors as storms evolve in time, from 0 to 45 min after initial cumulus development.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6663" y="32143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25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0913" y="17804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25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1483" y="72390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MSG 1 km HRV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66"/>
          <p:cNvGrpSpPr>
            <a:grpSpLocks/>
          </p:cNvGrpSpPr>
          <p:nvPr/>
        </p:nvGrpSpPr>
        <p:grpSpPr bwMode="auto">
          <a:xfrm>
            <a:off x="242888" y="977880"/>
            <a:ext cx="8775700" cy="4478337"/>
            <a:chOff x="344488" y="2038350"/>
            <a:chExt cx="8775700" cy="4478338"/>
          </a:xfrm>
        </p:grpSpPr>
        <p:sp>
          <p:nvSpPr>
            <p:cNvPr id="7" name="Freeform 6"/>
            <p:cNvSpPr/>
            <p:nvPr/>
          </p:nvSpPr>
          <p:spPr>
            <a:xfrm>
              <a:off x="457201" y="5156201"/>
              <a:ext cx="811212" cy="566737"/>
            </a:xfrm>
            <a:custGeom>
              <a:avLst/>
              <a:gdLst>
                <a:gd name="connsiteX0" fmla="*/ 150283 w 1136250"/>
                <a:gd name="connsiteY0" fmla="*/ 1689100 h 1710039"/>
                <a:gd name="connsiteX1" fmla="*/ 1077383 w 1136250"/>
                <a:gd name="connsiteY1" fmla="*/ 1701800 h 1710039"/>
                <a:gd name="connsiteX2" fmla="*/ 1102783 w 1136250"/>
                <a:gd name="connsiteY2" fmla="*/ 1663700 h 1710039"/>
                <a:gd name="connsiteX3" fmla="*/ 1051983 w 1136250"/>
                <a:gd name="connsiteY3" fmla="*/ 1333500 h 1710039"/>
                <a:gd name="connsiteX4" fmla="*/ 1039283 w 1136250"/>
                <a:gd name="connsiteY4" fmla="*/ 1295400 h 1710039"/>
                <a:gd name="connsiteX5" fmla="*/ 1051983 w 1136250"/>
                <a:gd name="connsiteY5" fmla="*/ 1104900 h 1710039"/>
                <a:gd name="connsiteX6" fmla="*/ 1090083 w 1136250"/>
                <a:gd name="connsiteY6" fmla="*/ 1079500 h 1710039"/>
                <a:gd name="connsiteX7" fmla="*/ 1128183 w 1136250"/>
                <a:gd name="connsiteY7" fmla="*/ 1003300 h 1710039"/>
                <a:gd name="connsiteX8" fmla="*/ 1039283 w 1136250"/>
                <a:gd name="connsiteY8" fmla="*/ 952500 h 1710039"/>
                <a:gd name="connsiteX9" fmla="*/ 950383 w 1136250"/>
                <a:gd name="connsiteY9" fmla="*/ 889000 h 1710039"/>
                <a:gd name="connsiteX10" fmla="*/ 963083 w 1136250"/>
                <a:gd name="connsiteY10" fmla="*/ 749300 h 1710039"/>
                <a:gd name="connsiteX11" fmla="*/ 975783 w 1136250"/>
                <a:gd name="connsiteY11" fmla="*/ 431800 h 1710039"/>
                <a:gd name="connsiteX12" fmla="*/ 1026583 w 1136250"/>
                <a:gd name="connsiteY12" fmla="*/ 317500 h 1710039"/>
                <a:gd name="connsiteX13" fmla="*/ 1039283 w 1136250"/>
                <a:gd name="connsiteY13" fmla="*/ 279400 h 1710039"/>
                <a:gd name="connsiteX14" fmla="*/ 988483 w 1136250"/>
                <a:gd name="connsiteY14" fmla="*/ 266700 h 1710039"/>
                <a:gd name="connsiteX15" fmla="*/ 861483 w 1136250"/>
                <a:gd name="connsiteY15" fmla="*/ 241300 h 1710039"/>
                <a:gd name="connsiteX16" fmla="*/ 848783 w 1136250"/>
                <a:gd name="connsiteY16" fmla="*/ 203200 h 1710039"/>
                <a:gd name="connsiteX17" fmla="*/ 810683 w 1136250"/>
                <a:gd name="connsiteY17" fmla="*/ 165100 h 1710039"/>
                <a:gd name="connsiteX18" fmla="*/ 797983 w 1136250"/>
                <a:gd name="connsiteY18" fmla="*/ 38100 h 1710039"/>
                <a:gd name="connsiteX19" fmla="*/ 683683 w 1136250"/>
                <a:gd name="connsiteY19" fmla="*/ 12700 h 1710039"/>
                <a:gd name="connsiteX20" fmla="*/ 632883 w 1136250"/>
                <a:gd name="connsiteY20" fmla="*/ 0 h 1710039"/>
                <a:gd name="connsiteX21" fmla="*/ 582083 w 1136250"/>
                <a:gd name="connsiteY21" fmla="*/ 50800 h 1710039"/>
                <a:gd name="connsiteX22" fmla="*/ 467783 w 1136250"/>
                <a:gd name="connsiteY22" fmla="*/ 114300 h 1710039"/>
                <a:gd name="connsiteX23" fmla="*/ 378883 w 1136250"/>
                <a:gd name="connsiteY23" fmla="*/ 127000 h 1710039"/>
                <a:gd name="connsiteX24" fmla="*/ 302683 w 1136250"/>
                <a:gd name="connsiteY24" fmla="*/ 152400 h 1710039"/>
                <a:gd name="connsiteX25" fmla="*/ 239183 w 1136250"/>
                <a:gd name="connsiteY25" fmla="*/ 241300 h 1710039"/>
                <a:gd name="connsiteX26" fmla="*/ 213783 w 1136250"/>
                <a:gd name="connsiteY26" fmla="*/ 279400 h 1710039"/>
                <a:gd name="connsiteX27" fmla="*/ 188383 w 1136250"/>
                <a:gd name="connsiteY27" fmla="*/ 355600 h 1710039"/>
                <a:gd name="connsiteX28" fmla="*/ 175683 w 1136250"/>
                <a:gd name="connsiteY28" fmla="*/ 431800 h 1710039"/>
                <a:gd name="connsiteX29" fmla="*/ 137583 w 1136250"/>
                <a:gd name="connsiteY29" fmla="*/ 482600 h 1710039"/>
                <a:gd name="connsiteX30" fmla="*/ 124883 w 1136250"/>
                <a:gd name="connsiteY30" fmla="*/ 520700 h 1710039"/>
                <a:gd name="connsiteX31" fmla="*/ 99483 w 1136250"/>
                <a:gd name="connsiteY31" fmla="*/ 698500 h 1710039"/>
                <a:gd name="connsiteX32" fmla="*/ 74083 w 1136250"/>
                <a:gd name="connsiteY32" fmla="*/ 736600 h 1710039"/>
                <a:gd name="connsiteX33" fmla="*/ 150283 w 1136250"/>
                <a:gd name="connsiteY33" fmla="*/ 876300 h 1710039"/>
                <a:gd name="connsiteX34" fmla="*/ 124883 w 1136250"/>
                <a:gd name="connsiteY34" fmla="*/ 1079500 h 1710039"/>
                <a:gd name="connsiteX35" fmla="*/ 112183 w 1136250"/>
                <a:gd name="connsiteY35" fmla="*/ 1117600 h 1710039"/>
                <a:gd name="connsiteX36" fmla="*/ 137583 w 1136250"/>
                <a:gd name="connsiteY36" fmla="*/ 1257300 h 1710039"/>
                <a:gd name="connsiteX37" fmla="*/ 188383 w 1136250"/>
                <a:gd name="connsiteY37" fmla="*/ 1397000 h 1710039"/>
                <a:gd name="connsiteX38" fmla="*/ 188383 w 1136250"/>
                <a:gd name="connsiteY38" fmla="*/ 1562100 h 1710039"/>
                <a:gd name="connsiteX39" fmla="*/ 175683 w 1136250"/>
                <a:gd name="connsiteY39" fmla="*/ 1600200 h 1710039"/>
                <a:gd name="connsiteX40" fmla="*/ 150283 w 1136250"/>
                <a:gd name="connsiteY40" fmla="*/ 1689100 h 171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6250" h="1710039">
                  <a:moveTo>
                    <a:pt x="150283" y="1689100"/>
                  </a:moveTo>
                  <a:cubicBezTo>
                    <a:pt x="300566" y="1706033"/>
                    <a:pt x="768431" y="1710039"/>
                    <a:pt x="1077383" y="1701800"/>
                  </a:cubicBezTo>
                  <a:cubicBezTo>
                    <a:pt x="1092641" y="1701393"/>
                    <a:pt x="1102021" y="1678944"/>
                    <a:pt x="1102783" y="1663700"/>
                  </a:cubicBezTo>
                  <a:cubicBezTo>
                    <a:pt x="1111949" y="1480381"/>
                    <a:pt x="1099385" y="1475707"/>
                    <a:pt x="1051983" y="1333500"/>
                  </a:cubicBezTo>
                  <a:lnTo>
                    <a:pt x="1039283" y="1295400"/>
                  </a:lnTo>
                  <a:cubicBezTo>
                    <a:pt x="1043516" y="1231900"/>
                    <a:pt x="1037407" y="1166849"/>
                    <a:pt x="1051983" y="1104900"/>
                  </a:cubicBezTo>
                  <a:cubicBezTo>
                    <a:pt x="1055479" y="1090042"/>
                    <a:pt x="1079290" y="1090293"/>
                    <a:pt x="1090083" y="1079500"/>
                  </a:cubicBezTo>
                  <a:cubicBezTo>
                    <a:pt x="1114702" y="1054881"/>
                    <a:pt x="1117854" y="1034288"/>
                    <a:pt x="1128183" y="1003300"/>
                  </a:cubicBezTo>
                  <a:cubicBezTo>
                    <a:pt x="1005346" y="911172"/>
                    <a:pt x="1136250" y="1000984"/>
                    <a:pt x="1039283" y="952500"/>
                  </a:cubicBezTo>
                  <a:cubicBezTo>
                    <a:pt x="1020712" y="943215"/>
                    <a:pt x="961888" y="897629"/>
                    <a:pt x="950383" y="889000"/>
                  </a:cubicBezTo>
                  <a:cubicBezTo>
                    <a:pt x="999908" y="765188"/>
                    <a:pt x="963083" y="889107"/>
                    <a:pt x="963083" y="749300"/>
                  </a:cubicBezTo>
                  <a:cubicBezTo>
                    <a:pt x="963083" y="643382"/>
                    <a:pt x="965581" y="537225"/>
                    <a:pt x="975783" y="431800"/>
                  </a:cubicBezTo>
                  <a:cubicBezTo>
                    <a:pt x="983647" y="350543"/>
                    <a:pt x="999080" y="372505"/>
                    <a:pt x="1026583" y="317500"/>
                  </a:cubicBezTo>
                  <a:cubicBezTo>
                    <a:pt x="1032570" y="305526"/>
                    <a:pt x="1035050" y="292100"/>
                    <a:pt x="1039283" y="279400"/>
                  </a:cubicBezTo>
                  <a:cubicBezTo>
                    <a:pt x="1022350" y="275167"/>
                    <a:pt x="1005656" y="269822"/>
                    <a:pt x="988483" y="266700"/>
                  </a:cubicBezTo>
                  <a:cubicBezTo>
                    <a:pt x="860063" y="243351"/>
                    <a:pt x="939728" y="267382"/>
                    <a:pt x="861483" y="241300"/>
                  </a:cubicBezTo>
                  <a:cubicBezTo>
                    <a:pt x="857250" y="228600"/>
                    <a:pt x="856209" y="214339"/>
                    <a:pt x="848783" y="203200"/>
                  </a:cubicBezTo>
                  <a:cubicBezTo>
                    <a:pt x="838820" y="188256"/>
                    <a:pt x="815965" y="182266"/>
                    <a:pt x="810683" y="165100"/>
                  </a:cubicBezTo>
                  <a:cubicBezTo>
                    <a:pt x="798171" y="124437"/>
                    <a:pt x="825219" y="70784"/>
                    <a:pt x="797983" y="38100"/>
                  </a:cubicBezTo>
                  <a:cubicBezTo>
                    <a:pt x="772997" y="8117"/>
                    <a:pt x="721713" y="21476"/>
                    <a:pt x="683683" y="12700"/>
                  </a:cubicBezTo>
                  <a:cubicBezTo>
                    <a:pt x="666676" y="8775"/>
                    <a:pt x="649816" y="4233"/>
                    <a:pt x="632883" y="0"/>
                  </a:cubicBezTo>
                  <a:cubicBezTo>
                    <a:pt x="615950" y="16933"/>
                    <a:pt x="600783" y="35840"/>
                    <a:pt x="582083" y="50800"/>
                  </a:cubicBezTo>
                  <a:cubicBezTo>
                    <a:pt x="548135" y="77958"/>
                    <a:pt x="511430" y="105571"/>
                    <a:pt x="467783" y="114300"/>
                  </a:cubicBezTo>
                  <a:cubicBezTo>
                    <a:pt x="438430" y="120171"/>
                    <a:pt x="408516" y="122767"/>
                    <a:pt x="378883" y="127000"/>
                  </a:cubicBezTo>
                  <a:cubicBezTo>
                    <a:pt x="353483" y="135467"/>
                    <a:pt x="321615" y="133468"/>
                    <a:pt x="302683" y="152400"/>
                  </a:cubicBezTo>
                  <a:cubicBezTo>
                    <a:pt x="240624" y="214459"/>
                    <a:pt x="283759" y="163292"/>
                    <a:pt x="239183" y="241300"/>
                  </a:cubicBezTo>
                  <a:cubicBezTo>
                    <a:pt x="231610" y="254552"/>
                    <a:pt x="219982" y="265452"/>
                    <a:pt x="213783" y="279400"/>
                  </a:cubicBezTo>
                  <a:cubicBezTo>
                    <a:pt x="202909" y="303866"/>
                    <a:pt x="192785" y="329190"/>
                    <a:pt x="188383" y="355600"/>
                  </a:cubicBezTo>
                  <a:cubicBezTo>
                    <a:pt x="184150" y="381000"/>
                    <a:pt x="185246" y="407891"/>
                    <a:pt x="175683" y="431800"/>
                  </a:cubicBezTo>
                  <a:cubicBezTo>
                    <a:pt x="167822" y="451453"/>
                    <a:pt x="150283" y="465667"/>
                    <a:pt x="137583" y="482600"/>
                  </a:cubicBezTo>
                  <a:cubicBezTo>
                    <a:pt x="133350" y="495300"/>
                    <a:pt x="127209" y="507517"/>
                    <a:pt x="124883" y="520700"/>
                  </a:cubicBezTo>
                  <a:cubicBezTo>
                    <a:pt x="114479" y="579657"/>
                    <a:pt x="113195" y="640223"/>
                    <a:pt x="99483" y="698500"/>
                  </a:cubicBezTo>
                  <a:cubicBezTo>
                    <a:pt x="95987" y="713358"/>
                    <a:pt x="82550" y="723900"/>
                    <a:pt x="74083" y="736600"/>
                  </a:cubicBezTo>
                  <a:cubicBezTo>
                    <a:pt x="137529" y="831768"/>
                    <a:pt x="113546" y="784456"/>
                    <a:pt x="150283" y="876300"/>
                  </a:cubicBezTo>
                  <a:cubicBezTo>
                    <a:pt x="141816" y="944033"/>
                    <a:pt x="135529" y="1012075"/>
                    <a:pt x="124883" y="1079500"/>
                  </a:cubicBezTo>
                  <a:cubicBezTo>
                    <a:pt x="122795" y="1092723"/>
                    <a:pt x="112183" y="1104213"/>
                    <a:pt x="112183" y="1117600"/>
                  </a:cubicBezTo>
                  <a:cubicBezTo>
                    <a:pt x="112183" y="1201231"/>
                    <a:pt x="126468" y="1190607"/>
                    <a:pt x="137583" y="1257300"/>
                  </a:cubicBezTo>
                  <a:cubicBezTo>
                    <a:pt x="158482" y="1382693"/>
                    <a:pt x="123007" y="1331624"/>
                    <a:pt x="188383" y="1397000"/>
                  </a:cubicBezTo>
                  <a:cubicBezTo>
                    <a:pt x="212910" y="1470581"/>
                    <a:pt x="207585" y="1437289"/>
                    <a:pt x="188383" y="1562100"/>
                  </a:cubicBezTo>
                  <a:cubicBezTo>
                    <a:pt x="186347" y="1575331"/>
                    <a:pt x="177015" y="1586879"/>
                    <a:pt x="175683" y="1600200"/>
                  </a:cubicBezTo>
                  <a:cubicBezTo>
                    <a:pt x="172734" y="1629686"/>
                    <a:pt x="0" y="1672167"/>
                    <a:pt x="150283" y="16891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1295401" y="4267201"/>
              <a:ext cx="990600" cy="1473200"/>
            </a:xfrm>
            <a:custGeom>
              <a:avLst/>
              <a:gdLst>
                <a:gd name="connsiteX0" fmla="*/ 152400 w 1257300"/>
                <a:gd name="connsiteY0" fmla="*/ 2908300 h 2946400"/>
                <a:gd name="connsiteX1" fmla="*/ 990600 w 1257300"/>
                <a:gd name="connsiteY1" fmla="*/ 2921000 h 2946400"/>
                <a:gd name="connsiteX2" fmla="*/ 1028700 w 1257300"/>
                <a:gd name="connsiteY2" fmla="*/ 2946400 h 2946400"/>
                <a:gd name="connsiteX3" fmla="*/ 1168400 w 1257300"/>
                <a:gd name="connsiteY3" fmla="*/ 2921000 h 2946400"/>
                <a:gd name="connsiteX4" fmla="*/ 1155700 w 1257300"/>
                <a:gd name="connsiteY4" fmla="*/ 2692400 h 2946400"/>
                <a:gd name="connsiteX5" fmla="*/ 1130300 w 1257300"/>
                <a:gd name="connsiteY5" fmla="*/ 2590800 h 2946400"/>
                <a:gd name="connsiteX6" fmla="*/ 1181100 w 1257300"/>
                <a:gd name="connsiteY6" fmla="*/ 2247900 h 2946400"/>
                <a:gd name="connsiteX7" fmla="*/ 1231900 w 1257300"/>
                <a:gd name="connsiteY7" fmla="*/ 1993900 h 2946400"/>
                <a:gd name="connsiteX8" fmla="*/ 1244600 w 1257300"/>
                <a:gd name="connsiteY8" fmla="*/ 1943100 h 2946400"/>
                <a:gd name="connsiteX9" fmla="*/ 1257300 w 1257300"/>
                <a:gd name="connsiteY9" fmla="*/ 1905000 h 2946400"/>
                <a:gd name="connsiteX10" fmla="*/ 1219200 w 1257300"/>
                <a:gd name="connsiteY10" fmla="*/ 1892300 h 2946400"/>
                <a:gd name="connsiteX11" fmla="*/ 1244600 w 1257300"/>
                <a:gd name="connsiteY11" fmla="*/ 1816100 h 2946400"/>
                <a:gd name="connsiteX12" fmla="*/ 1206500 w 1257300"/>
                <a:gd name="connsiteY12" fmla="*/ 1803400 h 2946400"/>
                <a:gd name="connsiteX13" fmla="*/ 1181100 w 1257300"/>
                <a:gd name="connsiteY13" fmla="*/ 1714500 h 2946400"/>
                <a:gd name="connsiteX14" fmla="*/ 1143000 w 1257300"/>
                <a:gd name="connsiteY14" fmla="*/ 1422400 h 2946400"/>
                <a:gd name="connsiteX15" fmla="*/ 1079500 w 1257300"/>
                <a:gd name="connsiteY15" fmla="*/ 1270000 h 2946400"/>
                <a:gd name="connsiteX16" fmla="*/ 1066800 w 1257300"/>
                <a:gd name="connsiteY16" fmla="*/ 1219200 h 2946400"/>
                <a:gd name="connsiteX17" fmla="*/ 1092200 w 1257300"/>
                <a:gd name="connsiteY17" fmla="*/ 1117600 h 2946400"/>
                <a:gd name="connsiteX18" fmla="*/ 1104900 w 1257300"/>
                <a:gd name="connsiteY18" fmla="*/ 1003300 h 2946400"/>
                <a:gd name="connsiteX19" fmla="*/ 1181100 w 1257300"/>
                <a:gd name="connsiteY19" fmla="*/ 952500 h 2946400"/>
                <a:gd name="connsiteX20" fmla="*/ 1130300 w 1257300"/>
                <a:gd name="connsiteY20" fmla="*/ 774700 h 2946400"/>
                <a:gd name="connsiteX21" fmla="*/ 1054100 w 1257300"/>
                <a:gd name="connsiteY21" fmla="*/ 749300 h 2946400"/>
                <a:gd name="connsiteX22" fmla="*/ 1016000 w 1257300"/>
                <a:gd name="connsiteY22" fmla="*/ 736600 h 2946400"/>
                <a:gd name="connsiteX23" fmla="*/ 1054100 w 1257300"/>
                <a:gd name="connsiteY23" fmla="*/ 279400 h 2946400"/>
                <a:gd name="connsiteX24" fmla="*/ 901700 w 1257300"/>
                <a:gd name="connsiteY24" fmla="*/ 228600 h 2946400"/>
                <a:gd name="connsiteX25" fmla="*/ 876300 w 1257300"/>
                <a:gd name="connsiteY25" fmla="*/ 139700 h 2946400"/>
                <a:gd name="connsiteX26" fmla="*/ 800100 w 1257300"/>
                <a:gd name="connsiteY26" fmla="*/ 114300 h 2946400"/>
                <a:gd name="connsiteX27" fmla="*/ 635000 w 1257300"/>
                <a:gd name="connsiteY27" fmla="*/ 127000 h 2946400"/>
                <a:gd name="connsiteX28" fmla="*/ 673100 w 1257300"/>
                <a:gd name="connsiteY28" fmla="*/ 50800 h 2946400"/>
                <a:gd name="connsiteX29" fmla="*/ 660400 w 1257300"/>
                <a:gd name="connsiteY29" fmla="*/ 0 h 2946400"/>
                <a:gd name="connsiteX30" fmla="*/ 571500 w 1257300"/>
                <a:gd name="connsiteY30" fmla="*/ 38100 h 2946400"/>
                <a:gd name="connsiteX31" fmla="*/ 457200 w 1257300"/>
                <a:gd name="connsiteY31" fmla="*/ 101600 h 2946400"/>
                <a:gd name="connsiteX32" fmla="*/ 304800 w 1257300"/>
                <a:gd name="connsiteY32" fmla="*/ 114300 h 2946400"/>
                <a:gd name="connsiteX33" fmla="*/ 342900 w 1257300"/>
                <a:gd name="connsiteY33" fmla="*/ 203200 h 2946400"/>
                <a:gd name="connsiteX34" fmla="*/ 393700 w 1257300"/>
                <a:gd name="connsiteY34" fmla="*/ 165100 h 2946400"/>
                <a:gd name="connsiteX35" fmla="*/ 355600 w 1257300"/>
                <a:gd name="connsiteY35" fmla="*/ 177800 h 2946400"/>
                <a:gd name="connsiteX36" fmla="*/ 254000 w 1257300"/>
                <a:gd name="connsiteY36" fmla="*/ 279400 h 2946400"/>
                <a:gd name="connsiteX37" fmla="*/ 241300 w 1257300"/>
                <a:gd name="connsiteY37" fmla="*/ 342900 h 2946400"/>
                <a:gd name="connsiteX38" fmla="*/ 190500 w 1257300"/>
                <a:gd name="connsiteY38" fmla="*/ 381000 h 2946400"/>
                <a:gd name="connsiteX39" fmla="*/ 152400 w 1257300"/>
                <a:gd name="connsiteY39" fmla="*/ 419100 h 2946400"/>
                <a:gd name="connsiteX40" fmla="*/ 127000 w 1257300"/>
                <a:gd name="connsiteY40" fmla="*/ 469900 h 2946400"/>
                <a:gd name="connsiteX41" fmla="*/ 101600 w 1257300"/>
                <a:gd name="connsiteY41" fmla="*/ 533400 h 2946400"/>
                <a:gd name="connsiteX42" fmla="*/ 88900 w 1257300"/>
                <a:gd name="connsiteY42" fmla="*/ 584200 h 2946400"/>
                <a:gd name="connsiteX43" fmla="*/ 76200 w 1257300"/>
                <a:gd name="connsiteY43" fmla="*/ 622300 h 2946400"/>
                <a:gd name="connsiteX44" fmla="*/ 101600 w 1257300"/>
                <a:gd name="connsiteY44" fmla="*/ 889000 h 2946400"/>
                <a:gd name="connsiteX45" fmla="*/ 177800 w 1257300"/>
                <a:gd name="connsiteY45" fmla="*/ 914400 h 2946400"/>
                <a:gd name="connsiteX46" fmla="*/ 139700 w 1257300"/>
                <a:gd name="connsiteY46" fmla="*/ 939800 h 2946400"/>
                <a:gd name="connsiteX47" fmla="*/ 127000 w 1257300"/>
                <a:gd name="connsiteY47" fmla="*/ 977900 h 2946400"/>
                <a:gd name="connsiteX48" fmla="*/ 101600 w 1257300"/>
                <a:gd name="connsiteY48" fmla="*/ 1104900 h 2946400"/>
                <a:gd name="connsiteX49" fmla="*/ 101600 w 1257300"/>
                <a:gd name="connsiteY49" fmla="*/ 1549400 h 2946400"/>
                <a:gd name="connsiteX50" fmla="*/ 165100 w 1257300"/>
                <a:gd name="connsiteY50" fmla="*/ 1562100 h 2946400"/>
                <a:gd name="connsiteX51" fmla="*/ 177800 w 1257300"/>
                <a:gd name="connsiteY51" fmla="*/ 1841500 h 2946400"/>
                <a:gd name="connsiteX52" fmla="*/ 215900 w 1257300"/>
                <a:gd name="connsiteY52" fmla="*/ 1803400 h 2946400"/>
                <a:gd name="connsiteX53" fmla="*/ 190500 w 1257300"/>
                <a:gd name="connsiteY53" fmla="*/ 1879600 h 2946400"/>
                <a:gd name="connsiteX54" fmla="*/ 177800 w 1257300"/>
                <a:gd name="connsiteY54" fmla="*/ 1930400 h 2946400"/>
                <a:gd name="connsiteX55" fmla="*/ 152400 w 1257300"/>
                <a:gd name="connsiteY55" fmla="*/ 2146300 h 2946400"/>
                <a:gd name="connsiteX56" fmla="*/ 139700 w 1257300"/>
                <a:gd name="connsiteY56" fmla="*/ 2209800 h 2946400"/>
                <a:gd name="connsiteX57" fmla="*/ 127000 w 1257300"/>
                <a:gd name="connsiteY57" fmla="*/ 2247900 h 2946400"/>
                <a:gd name="connsiteX58" fmla="*/ 139700 w 1257300"/>
                <a:gd name="connsiteY58" fmla="*/ 2336800 h 2946400"/>
                <a:gd name="connsiteX59" fmla="*/ 127000 w 1257300"/>
                <a:gd name="connsiteY59" fmla="*/ 2552700 h 2946400"/>
                <a:gd name="connsiteX60" fmla="*/ 114300 w 1257300"/>
                <a:gd name="connsiteY60" fmla="*/ 2590800 h 2946400"/>
                <a:gd name="connsiteX61" fmla="*/ 101600 w 1257300"/>
                <a:gd name="connsiteY61" fmla="*/ 2654300 h 2946400"/>
                <a:gd name="connsiteX62" fmla="*/ 76200 w 1257300"/>
                <a:gd name="connsiteY62" fmla="*/ 2705100 h 2946400"/>
                <a:gd name="connsiteX63" fmla="*/ 63500 w 1257300"/>
                <a:gd name="connsiteY63" fmla="*/ 2743200 h 2946400"/>
                <a:gd name="connsiteX64" fmla="*/ 76200 w 1257300"/>
                <a:gd name="connsiteY64" fmla="*/ 2832100 h 2946400"/>
                <a:gd name="connsiteX65" fmla="*/ 152400 w 1257300"/>
                <a:gd name="connsiteY65" fmla="*/ 29083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57300" h="2946400">
                  <a:moveTo>
                    <a:pt x="152400" y="2908300"/>
                  </a:moveTo>
                  <a:cubicBezTo>
                    <a:pt x="304800" y="2923117"/>
                    <a:pt x="711432" y="2908862"/>
                    <a:pt x="990600" y="2921000"/>
                  </a:cubicBezTo>
                  <a:cubicBezTo>
                    <a:pt x="1005849" y="2921663"/>
                    <a:pt x="1013436" y="2946400"/>
                    <a:pt x="1028700" y="2946400"/>
                  </a:cubicBezTo>
                  <a:cubicBezTo>
                    <a:pt x="1076030" y="2946400"/>
                    <a:pt x="1121833" y="2929467"/>
                    <a:pt x="1168400" y="2921000"/>
                  </a:cubicBezTo>
                  <a:cubicBezTo>
                    <a:pt x="1195096" y="2814216"/>
                    <a:pt x="1185366" y="2880287"/>
                    <a:pt x="1155700" y="2692400"/>
                  </a:cubicBezTo>
                  <a:cubicBezTo>
                    <a:pt x="1146505" y="2634163"/>
                    <a:pt x="1146024" y="2637973"/>
                    <a:pt x="1130300" y="2590800"/>
                  </a:cubicBezTo>
                  <a:cubicBezTo>
                    <a:pt x="1151191" y="2256541"/>
                    <a:pt x="1121459" y="2512024"/>
                    <a:pt x="1181100" y="2247900"/>
                  </a:cubicBezTo>
                  <a:cubicBezTo>
                    <a:pt x="1200118" y="2163677"/>
                    <a:pt x="1210959" y="2077665"/>
                    <a:pt x="1231900" y="1993900"/>
                  </a:cubicBezTo>
                  <a:cubicBezTo>
                    <a:pt x="1236133" y="1976967"/>
                    <a:pt x="1239805" y="1959883"/>
                    <a:pt x="1244600" y="1943100"/>
                  </a:cubicBezTo>
                  <a:cubicBezTo>
                    <a:pt x="1248278" y="1930228"/>
                    <a:pt x="1253067" y="1917700"/>
                    <a:pt x="1257300" y="1905000"/>
                  </a:cubicBezTo>
                  <a:cubicBezTo>
                    <a:pt x="1244600" y="1900767"/>
                    <a:pt x="1221093" y="1905552"/>
                    <a:pt x="1219200" y="1892300"/>
                  </a:cubicBezTo>
                  <a:cubicBezTo>
                    <a:pt x="1215414" y="1865795"/>
                    <a:pt x="1244600" y="1816100"/>
                    <a:pt x="1244600" y="1816100"/>
                  </a:cubicBezTo>
                  <a:cubicBezTo>
                    <a:pt x="1231900" y="1811867"/>
                    <a:pt x="1215966" y="1812866"/>
                    <a:pt x="1206500" y="1803400"/>
                  </a:cubicBezTo>
                  <a:cubicBezTo>
                    <a:pt x="1200467" y="1797367"/>
                    <a:pt x="1181157" y="1714887"/>
                    <a:pt x="1181100" y="1714500"/>
                  </a:cubicBezTo>
                  <a:cubicBezTo>
                    <a:pt x="1166710" y="1617369"/>
                    <a:pt x="1159683" y="1519164"/>
                    <a:pt x="1143000" y="1422400"/>
                  </a:cubicBezTo>
                  <a:cubicBezTo>
                    <a:pt x="1130638" y="1350700"/>
                    <a:pt x="1106220" y="1336800"/>
                    <a:pt x="1079500" y="1270000"/>
                  </a:cubicBezTo>
                  <a:cubicBezTo>
                    <a:pt x="1073018" y="1253794"/>
                    <a:pt x="1071033" y="1236133"/>
                    <a:pt x="1066800" y="1219200"/>
                  </a:cubicBezTo>
                  <a:cubicBezTo>
                    <a:pt x="1075267" y="1185333"/>
                    <a:pt x="1086133" y="1151978"/>
                    <a:pt x="1092200" y="1117600"/>
                  </a:cubicBezTo>
                  <a:cubicBezTo>
                    <a:pt x="1098862" y="1079849"/>
                    <a:pt x="1086726" y="1037052"/>
                    <a:pt x="1104900" y="1003300"/>
                  </a:cubicBezTo>
                  <a:cubicBezTo>
                    <a:pt x="1119373" y="976422"/>
                    <a:pt x="1181100" y="952500"/>
                    <a:pt x="1181100" y="952500"/>
                  </a:cubicBezTo>
                  <a:cubicBezTo>
                    <a:pt x="1070661" y="915687"/>
                    <a:pt x="1226387" y="980601"/>
                    <a:pt x="1130300" y="774700"/>
                  </a:cubicBezTo>
                  <a:cubicBezTo>
                    <a:pt x="1118978" y="750438"/>
                    <a:pt x="1079500" y="757767"/>
                    <a:pt x="1054100" y="749300"/>
                  </a:cubicBezTo>
                  <a:lnTo>
                    <a:pt x="1016000" y="736600"/>
                  </a:lnTo>
                  <a:cubicBezTo>
                    <a:pt x="1081583" y="539850"/>
                    <a:pt x="1040508" y="687159"/>
                    <a:pt x="1054100" y="279400"/>
                  </a:cubicBezTo>
                  <a:cubicBezTo>
                    <a:pt x="1021089" y="180366"/>
                    <a:pt x="1074029" y="300404"/>
                    <a:pt x="901700" y="228600"/>
                  </a:cubicBezTo>
                  <a:cubicBezTo>
                    <a:pt x="895311" y="225938"/>
                    <a:pt x="887189" y="147478"/>
                    <a:pt x="876300" y="139700"/>
                  </a:cubicBezTo>
                  <a:cubicBezTo>
                    <a:pt x="854513" y="124138"/>
                    <a:pt x="825500" y="122767"/>
                    <a:pt x="800100" y="114300"/>
                  </a:cubicBezTo>
                  <a:lnTo>
                    <a:pt x="635000" y="127000"/>
                  </a:lnTo>
                  <a:cubicBezTo>
                    <a:pt x="647842" y="107737"/>
                    <a:pt x="673100" y="77090"/>
                    <a:pt x="673100" y="50800"/>
                  </a:cubicBezTo>
                  <a:cubicBezTo>
                    <a:pt x="673100" y="33346"/>
                    <a:pt x="664633" y="16933"/>
                    <a:pt x="660400" y="0"/>
                  </a:cubicBezTo>
                  <a:cubicBezTo>
                    <a:pt x="630767" y="12700"/>
                    <a:pt x="599886" y="22815"/>
                    <a:pt x="571500" y="38100"/>
                  </a:cubicBezTo>
                  <a:cubicBezTo>
                    <a:pt x="532015" y="59361"/>
                    <a:pt x="503275" y="95457"/>
                    <a:pt x="457200" y="101600"/>
                  </a:cubicBezTo>
                  <a:cubicBezTo>
                    <a:pt x="406671" y="108337"/>
                    <a:pt x="355600" y="110067"/>
                    <a:pt x="304800" y="114300"/>
                  </a:cubicBezTo>
                  <a:cubicBezTo>
                    <a:pt x="272574" y="210978"/>
                    <a:pt x="253146" y="185249"/>
                    <a:pt x="342900" y="203200"/>
                  </a:cubicBezTo>
                  <a:cubicBezTo>
                    <a:pt x="359833" y="190500"/>
                    <a:pt x="384234" y="184032"/>
                    <a:pt x="393700" y="165100"/>
                  </a:cubicBezTo>
                  <a:cubicBezTo>
                    <a:pt x="399687" y="153126"/>
                    <a:pt x="366952" y="170705"/>
                    <a:pt x="355600" y="177800"/>
                  </a:cubicBezTo>
                  <a:cubicBezTo>
                    <a:pt x="295343" y="215460"/>
                    <a:pt x="292925" y="227500"/>
                    <a:pt x="254000" y="279400"/>
                  </a:cubicBezTo>
                  <a:cubicBezTo>
                    <a:pt x="249767" y="300567"/>
                    <a:pt x="252740" y="324595"/>
                    <a:pt x="241300" y="342900"/>
                  </a:cubicBezTo>
                  <a:cubicBezTo>
                    <a:pt x="230082" y="360849"/>
                    <a:pt x="206571" y="367225"/>
                    <a:pt x="190500" y="381000"/>
                  </a:cubicBezTo>
                  <a:cubicBezTo>
                    <a:pt x="176863" y="392689"/>
                    <a:pt x="162839" y="404485"/>
                    <a:pt x="152400" y="419100"/>
                  </a:cubicBezTo>
                  <a:cubicBezTo>
                    <a:pt x="141396" y="434506"/>
                    <a:pt x="134689" y="452600"/>
                    <a:pt x="127000" y="469900"/>
                  </a:cubicBezTo>
                  <a:cubicBezTo>
                    <a:pt x="117741" y="490732"/>
                    <a:pt x="108809" y="511773"/>
                    <a:pt x="101600" y="533400"/>
                  </a:cubicBezTo>
                  <a:cubicBezTo>
                    <a:pt x="96080" y="549959"/>
                    <a:pt x="93695" y="567417"/>
                    <a:pt x="88900" y="584200"/>
                  </a:cubicBezTo>
                  <a:cubicBezTo>
                    <a:pt x="85222" y="597072"/>
                    <a:pt x="80433" y="609600"/>
                    <a:pt x="76200" y="622300"/>
                  </a:cubicBezTo>
                  <a:cubicBezTo>
                    <a:pt x="84667" y="711200"/>
                    <a:pt x="72262" y="804654"/>
                    <a:pt x="101600" y="889000"/>
                  </a:cubicBezTo>
                  <a:cubicBezTo>
                    <a:pt x="110396" y="914288"/>
                    <a:pt x="177800" y="914400"/>
                    <a:pt x="177800" y="914400"/>
                  </a:cubicBezTo>
                  <a:cubicBezTo>
                    <a:pt x="165100" y="922867"/>
                    <a:pt x="149235" y="927881"/>
                    <a:pt x="139700" y="939800"/>
                  </a:cubicBezTo>
                  <a:cubicBezTo>
                    <a:pt x="131337" y="950253"/>
                    <a:pt x="130010" y="964856"/>
                    <a:pt x="127000" y="977900"/>
                  </a:cubicBezTo>
                  <a:cubicBezTo>
                    <a:pt x="117292" y="1019966"/>
                    <a:pt x="110067" y="1062567"/>
                    <a:pt x="101600" y="1104900"/>
                  </a:cubicBezTo>
                  <a:cubicBezTo>
                    <a:pt x="99014" y="1156624"/>
                    <a:pt x="73282" y="1473887"/>
                    <a:pt x="101600" y="1549400"/>
                  </a:cubicBezTo>
                  <a:cubicBezTo>
                    <a:pt x="109179" y="1569611"/>
                    <a:pt x="143933" y="1557867"/>
                    <a:pt x="165100" y="1562100"/>
                  </a:cubicBezTo>
                  <a:cubicBezTo>
                    <a:pt x="169333" y="1655233"/>
                    <a:pt x="158594" y="1750270"/>
                    <a:pt x="177800" y="1841500"/>
                  </a:cubicBezTo>
                  <a:cubicBezTo>
                    <a:pt x="181500" y="1859075"/>
                    <a:pt x="210220" y="1786361"/>
                    <a:pt x="215900" y="1803400"/>
                  </a:cubicBezTo>
                  <a:cubicBezTo>
                    <a:pt x="224367" y="1828800"/>
                    <a:pt x="198193" y="1853955"/>
                    <a:pt x="190500" y="1879600"/>
                  </a:cubicBezTo>
                  <a:cubicBezTo>
                    <a:pt x="185484" y="1896318"/>
                    <a:pt x="182033" y="1913467"/>
                    <a:pt x="177800" y="1930400"/>
                  </a:cubicBezTo>
                  <a:cubicBezTo>
                    <a:pt x="168772" y="2020682"/>
                    <a:pt x="166438" y="2062075"/>
                    <a:pt x="152400" y="2146300"/>
                  </a:cubicBezTo>
                  <a:cubicBezTo>
                    <a:pt x="148851" y="2167592"/>
                    <a:pt x="144935" y="2188859"/>
                    <a:pt x="139700" y="2209800"/>
                  </a:cubicBezTo>
                  <a:cubicBezTo>
                    <a:pt x="136453" y="2222787"/>
                    <a:pt x="131233" y="2235200"/>
                    <a:pt x="127000" y="2247900"/>
                  </a:cubicBezTo>
                  <a:cubicBezTo>
                    <a:pt x="169851" y="2312177"/>
                    <a:pt x="147218" y="2257866"/>
                    <a:pt x="139700" y="2336800"/>
                  </a:cubicBezTo>
                  <a:cubicBezTo>
                    <a:pt x="132865" y="2408566"/>
                    <a:pt x="134173" y="2480967"/>
                    <a:pt x="127000" y="2552700"/>
                  </a:cubicBezTo>
                  <a:cubicBezTo>
                    <a:pt x="125668" y="2566021"/>
                    <a:pt x="117547" y="2577813"/>
                    <a:pt x="114300" y="2590800"/>
                  </a:cubicBezTo>
                  <a:cubicBezTo>
                    <a:pt x="109065" y="2611741"/>
                    <a:pt x="108426" y="2633822"/>
                    <a:pt x="101600" y="2654300"/>
                  </a:cubicBezTo>
                  <a:cubicBezTo>
                    <a:pt x="95613" y="2672261"/>
                    <a:pt x="83658" y="2687699"/>
                    <a:pt x="76200" y="2705100"/>
                  </a:cubicBezTo>
                  <a:cubicBezTo>
                    <a:pt x="70927" y="2717405"/>
                    <a:pt x="67733" y="2730500"/>
                    <a:pt x="63500" y="2743200"/>
                  </a:cubicBezTo>
                  <a:cubicBezTo>
                    <a:pt x="67733" y="2772833"/>
                    <a:pt x="56488" y="2809572"/>
                    <a:pt x="76200" y="2832100"/>
                  </a:cubicBezTo>
                  <a:cubicBezTo>
                    <a:pt x="169103" y="2938275"/>
                    <a:pt x="0" y="2893483"/>
                    <a:pt x="152400" y="29083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286001" y="3581401"/>
              <a:ext cx="1066800" cy="2212975"/>
            </a:xfrm>
            <a:custGeom>
              <a:avLst/>
              <a:gdLst>
                <a:gd name="connsiteX0" fmla="*/ 347295 w 1494453"/>
                <a:gd name="connsiteY0" fmla="*/ 3913052 h 3942260"/>
                <a:gd name="connsiteX1" fmla="*/ 867995 w 1494453"/>
                <a:gd name="connsiteY1" fmla="*/ 3900352 h 3942260"/>
                <a:gd name="connsiteX2" fmla="*/ 918795 w 1494453"/>
                <a:gd name="connsiteY2" fmla="*/ 3887652 h 3942260"/>
                <a:gd name="connsiteX3" fmla="*/ 1007695 w 1494453"/>
                <a:gd name="connsiteY3" fmla="*/ 3874952 h 3942260"/>
                <a:gd name="connsiteX4" fmla="*/ 1134695 w 1494453"/>
                <a:gd name="connsiteY4" fmla="*/ 3887652 h 3942260"/>
                <a:gd name="connsiteX5" fmla="*/ 1223595 w 1494453"/>
                <a:gd name="connsiteY5" fmla="*/ 3913052 h 3942260"/>
                <a:gd name="connsiteX6" fmla="*/ 1388695 w 1494453"/>
                <a:gd name="connsiteY6" fmla="*/ 3900352 h 3942260"/>
                <a:gd name="connsiteX7" fmla="*/ 1426795 w 1494453"/>
                <a:gd name="connsiteY7" fmla="*/ 3887652 h 3942260"/>
                <a:gd name="connsiteX8" fmla="*/ 1439495 w 1494453"/>
                <a:gd name="connsiteY8" fmla="*/ 3836852 h 3942260"/>
                <a:gd name="connsiteX9" fmla="*/ 1414095 w 1494453"/>
                <a:gd name="connsiteY9" fmla="*/ 3709852 h 3942260"/>
                <a:gd name="connsiteX10" fmla="*/ 1337895 w 1494453"/>
                <a:gd name="connsiteY10" fmla="*/ 3697152 h 3942260"/>
                <a:gd name="connsiteX11" fmla="*/ 1375995 w 1494453"/>
                <a:gd name="connsiteY11" fmla="*/ 3684452 h 3942260"/>
                <a:gd name="connsiteX12" fmla="*/ 1375995 w 1494453"/>
                <a:gd name="connsiteY12" fmla="*/ 3570152 h 3942260"/>
                <a:gd name="connsiteX13" fmla="*/ 1401395 w 1494453"/>
                <a:gd name="connsiteY13" fmla="*/ 3417752 h 3942260"/>
                <a:gd name="connsiteX14" fmla="*/ 1414095 w 1494453"/>
                <a:gd name="connsiteY14" fmla="*/ 3290752 h 3942260"/>
                <a:gd name="connsiteX15" fmla="*/ 1401395 w 1494453"/>
                <a:gd name="connsiteY15" fmla="*/ 3163752 h 3942260"/>
                <a:gd name="connsiteX16" fmla="*/ 1375995 w 1494453"/>
                <a:gd name="connsiteY16" fmla="*/ 2985952 h 3942260"/>
                <a:gd name="connsiteX17" fmla="*/ 1337895 w 1494453"/>
                <a:gd name="connsiteY17" fmla="*/ 2846252 h 3942260"/>
                <a:gd name="connsiteX18" fmla="*/ 1426795 w 1494453"/>
                <a:gd name="connsiteY18" fmla="*/ 2833552 h 3942260"/>
                <a:gd name="connsiteX19" fmla="*/ 1452195 w 1494453"/>
                <a:gd name="connsiteY19" fmla="*/ 2795452 h 3942260"/>
                <a:gd name="connsiteX20" fmla="*/ 1388695 w 1494453"/>
                <a:gd name="connsiteY20" fmla="*/ 2719252 h 3942260"/>
                <a:gd name="connsiteX21" fmla="*/ 1375995 w 1494453"/>
                <a:gd name="connsiteY21" fmla="*/ 2312852 h 3942260"/>
                <a:gd name="connsiteX22" fmla="*/ 1312495 w 1494453"/>
                <a:gd name="connsiteY22" fmla="*/ 2122352 h 3942260"/>
                <a:gd name="connsiteX23" fmla="*/ 1350595 w 1494453"/>
                <a:gd name="connsiteY23" fmla="*/ 2109652 h 3942260"/>
                <a:gd name="connsiteX24" fmla="*/ 1363295 w 1494453"/>
                <a:gd name="connsiteY24" fmla="*/ 2071552 h 3942260"/>
                <a:gd name="connsiteX25" fmla="*/ 1375995 w 1494453"/>
                <a:gd name="connsiteY25" fmla="*/ 1995352 h 3942260"/>
                <a:gd name="connsiteX26" fmla="*/ 1414095 w 1494453"/>
                <a:gd name="connsiteY26" fmla="*/ 1982652 h 3942260"/>
                <a:gd name="connsiteX27" fmla="*/ 1401395 w 1494453"/>
                <a:gd name="connsiteY27" fmla="*/ 1906452 h 3942260"/>
                <a:gd name="connsiteX28" fmla="*/ 1363295 w 1494453"/>
                <a:gd name="connsiteY28" fmla="*/ 1881052 h 3942260"/>
                <a:gd name="connsiteX29" fmla="*/ 1350595 w 1494453"/>
                <a:gd name="connsiteY29" fmla="*/ 1842952 h 3942260"/>
                <a:gd name="connsiteX30" fmla="*/ 1388695 w 1494453"/>
                <a:gd name="connsiteY30" fmla="*/ 1830252 h 3942260"/>
                <a:gd name="connsiteX31" fmla="*/ 1401395 w 1494453"/>
                <a:gd name="connsiteY31" fmla="*/ 1792152 h 3942260"/>
                <a:gd name="connsiteX32" fmla="*/ 1414095 w 1494453"/>
                <a:gd name="connsiteY32" fmla="*/ 1703252 h 3942260"/>
                <a:gd name="connsiteX33" fmla="*/ 1439495 w 1494453"/>
                <a:gd name="connsiteY33" fmla="*/ 1601652 h 3942260"/>
                <a:gd name="connsiteX34" fmla="*/ 1464895 w 1494453"/>
                <a:gd name="connsiteY34" fmla="*/ 1423852 h 3942260"/>
                <a:gd name="connsiteX35" fmla="*/ 1388695 w 1494453"/>
                <a:gd name="connsiteY35" fmla="*/ 1284152 h 3942260"/>
                <a:gd name="connsiteX36" fmla="*/ 1350595 w 1494453"/>
                <a:gd name="connsiteY36" fmla="*/ 1271452 h 3942260"/>
                <a:gd name="connsiteX37" fmla="*/ 1388695 w 1494453"/>
                <a:gd name="connsiteY37" fmla="*/ 1233352 h 3942260"/>
                <a:gd name="connsiteX38" fmla="*/ 1388695 w 1494453"/>
                <a:gd name="connsiteY38" fmla="*/ 1157152 h 3942260"/>
                <a:gd name="connsiteX39" fmla="*/ 1350595 w 1494453"/>
                <a:gd name="connsiteY39" fmla="*/ 1144452 h 3942260"/>
                <a:gd name="connsiteX40" fmla="*/ 1375995 w 1494453"/>
                <a:gd name="connsiteY40" fmla="*/ 1055552 h 3942260"/>
                <a:gd name="connsiteX41" fmla="*/ 1388695 w 1494453"/>
                <a:gd name="connsiteY41" fmla="*/ 1017452 h 3942260"/>
                <a:gd name="connsiteX42" fmla="*/ 1363295 w 1494453"/>
                <a:gd name="connsiteY42" fmla="*/ 941252 h 3942260"/>
                <a:gd name="connsiteX43" fmla="*/ 1325195 w 1494453"/>
                <a:gd name="connsiteY43" fmla="*/ 903152 h 3942260"/>
                <a:gd name="connsiteX44" fmla="*/ 1274395 w 1494453"/>
                <a:gd name="connsiteY44" fmla="*/ 725352 h 3942260"/>
                <a:gd name="connsiteX45" fmla="*/ 1248995 w 1494453"/>
                <a:gd name="connsiteY45" fmla="*/ 585652 h 3942260"/>
                <a:gd name="connsiteX46" fmla="*/ 1223595 w 1494453"/>
                <a:gd name="connsiteY46" fmla="*/ 547552 h 3942260"/>
                <a:gd name="connsiteX47" fmla="*/ 1198195 w 1494453"/>
                <a:gd name="connsiteY47" fmla="*/ 280852 h 3942260"/>
                <a:gd name="connsiteX48" fmla="*/ 1096595 w 1494453"/>
                <a:gd name="connsiteY48" fmla="*/ 268152 h 3942260"/>
                <a:gd name="connsiteX49" fmla="*/ 1020395 w 1494453"/>
                <a:gd name="connsiteY49" fmla="*/ 141152 h 3942260"/>
                <a:gd name="connsiteX50" fmla="*/ 969595 w 1494453"/>
                <a:gd name="connsiteY50" fmla="*/ 64952 h 3942260"/>
                <a:gd name="connsiteX51" fmla="*/ 918795 w 1494453"/>
                <a:gd name="connsiteY51" fmla="*/ 1452 h 3942260"/>
                <a:gd name="connsiteX52" fmla="*/ 766395 w 1494453"/>
                <a:gd name="connsiteY52" fmla="*/ 14152 h 3942260"/>
                <a:gd name="connsiteX53" fmla="*/ 702895 w 1494453"/>
                <a:gd name="connsiteY53" fmla="*/ 90352 h 3942260"/>
                <a:gd name="connsiteX54" fmla="*/ 753695 w 1494453"/>
                <a:gd name="connsiteY54" fmla="*/ 77652 h 3942260"/>
                <a:gd name="connsiteX55" fmla="*/ 677495 w 1494453"/>
                <a:gd name="connsiteY55" fmla="*/ 52252 h 3942260"/>
                <a:gd name="connsiteX56" fmla="*/ 626695 w 1494453"/>
                <a:gd name="connsiteY56" fmla="*/ 52252 h 3942260"/>
                <a:gd name="connsiteX57" fmla="*/ 461595 w 1494453"/>
                <a:gd name="connsiteY57" fmla="*/ 77652 h 3942260"/>
                <a:gd name="connsiteX58" fmla="*/ 436195 w 1494453"/>
                <a:gd name="connsiteY58" fmla="*/ 115752 h 3942260"/>
                <a:gd name="connsiteX59" fmla="*/ 398095 w 1494453"/>
                <a:gd name="connsiteY59" fmla="*/ 128452 h 3942260"/>
                <a:gd name="connsiteX60" fmla="*/ 359995 w 1494453"/>
                <a:gd name="connsiteY60" fmla="*/ 230052 h 3942260"/>
                <a:gd name="connsiteX61" fmla="*/ 334595 w 1494453"/>
                <a:gd name="connsiteY61" fmla="*/ 306252 h 3942260"/>
                <a:gd name="connsiteX62" fmla="*/ 347295 w 1494453"/>
                <a:gd name="connsiteY62" fmla="*/ 357052 h 3942260"/>
                <a:gd name="connsiteX63" fmla="*/ 385395 w 1494453"/>
                <a:gd name="connsiteY63" fmla="*/ 382452 h 3942260"/>
                <a:gd name="connsiteX64" fmla="*/ 334595 w 1494453"/>
                <a:gd name="connsiteY64" fmla="*/ 458652 h 3942260"/>
                <a:gd name="connsiteX65" fmla="*/ 245695 w 1494453"/>
                <a:gd name="connsiteY65" fmla="*/ 585652 h 3942260"/>
                <a:gd name="connsiteX66" fmla="*/ 232995 w 1494453"/>
                <a:gd name="connsiteY66" fmla="*/ 623752 h 3942260"/>
                <a:gd name="connsiteX67" fmla="*/ 245695 w 1494453"/>
                <a:gd name="connsiteY67" fmla="*/ 687252 h 3942260"/>
                <a:gd name="connsiteX68" fmla="*/ 309195 w 1494453"/>
                <a:gd name="connsiteY68" fmla="*/ 699952 h 3942260"/>
                <a:gd name="connsiteX69" fmla="*/ 283795 w 1494453"/>
                <a:gd name="connsiteY69" fmla="*/ 801552 h 3942260"/>
                <a:gd name="connsiteX70" fmla="*/ 258395 w 1494453"/>
                <a:gd name="connsiteY70" fmla="*/ 966652 h 3942260"/>
                <a:gd name="connsiteX71" fmla="*/ 271095 w 1494453"/>
                <a:gd name="connsiteY71" fmla="*/ 1042852 h 3942260"/>
                <a:gd name="connsiteX72" fmla="*/ 220295 w 1494453"/>
                <a:gd name="connsiteY72" fmla="*/ 1106352 h 3942260"/>
                <a:gd name="connsiteX73" fmla="*/ 105995 w 1494453"/>
                <a:gd name="connsiteY73" fmla="*/ 1220652 h 3942260"/>
                <a:gd name="connsiteX74" fmla="*/ 29795 w 1494453"/>
                <a:gd name="connsiteY74" fmla="*/ 1334952 h 3942260"/>
                <a:gd name="connsiteX75" fmla="*/ 29795 w 1494453"/>
                <a:gd name="connsiteY75" fmla="*/ 1474652 h 3942260"/>
                <a:gd name="connsiteX76" fmla="*/ 80595 w 1494453"/>
                <a:gd name="connsiteY76" fmla="*/ 1487352 h 3942260"/>
                <a:gd name="connsiteX77" fmla="*/ 131395 w 1494453"/>
                <a:gd name="connsiteY77" fmla="*/ 1690552 h 3942260"/>
                <a:gd name="connsiteX78" fmla="*/ 169495 w 1494453"/>
                <a:gd name="connsiteY78" fmla="*/ 1715952 h 3942260"/>
                <a:gd name="connsiteX79" fmla="*/ 182195 w 1494453"/>
                <a:gd name="connsiteY79" fmla="*/ 2211252 h 3942260"/>
                <a:gd name="connsiteX80" fmla="*/ 232995 w 1494453"/>
                <a:gd name="connsiteY80" fmla="*/ 2223952 h 3942260"/>
                <a:gd name="connsiteX81" fmla="*/ 220295 w 1494453"/>
                <a:gd name="connsiteY81" fmla="*/ 2262052 h 3942260"/>
                <a:gd name="connsiteX82" fmla="*/ 194895 w 1494453"/>
                <a:gd name="connsiteY82" fmla="*/ 2312852 h 3942260"/>
                <a:gd name="connsiteX83" fmla="*/ 245695 w 1494453"/>
                <a:gd name="connsiteY83" fmla="*/ 2668452 h 3942260"/>
                <a:gd name="connsiteX84" fmla="*/ 283795 w 1494453"/>
                <a:gd name="connsiteY84" fmla="*/ 2719252 h 3942260"/>
                <a:gd name="connsiteX85" fmla="*/ 296495 w 1494453"/>
                <a:gd name="connsiteY85" fmla="*/ 2757352 h 3942260"/>
                <a:gd name="connsiteX86" fmla="*/ 321895 w 1494453"/>
                <a:gd name="connsiteY86" fmla="*/ 2795452 h 3942260"/>
                <a:gd name="connsiteX87" fmla="*/ 271095 w 1494453"/>
                <a:gd name="connsiteY87" fmla="*/ 2871652 h 3942260"/>
                <a:gd name="connsiteX88" fmla="*/ 258395 w 1494453"/>
                <a:gd name="connsiteY88" fmla="*/ 2909752 h 3942260"/>
                <a:gd name="connsiteX89" fmla="*/ 283795 w 1494453"/>
                <a:gd name="connsiteY89" fmla="*/ 3138352 h 3942260"/>
                <a:gd name="connsiteX90" fmla="*/ 321895 w 1494453"/>
                <a:gd name="connsiteY90" fmla="*/ 3163752 h 3942260"/>
                <a:gd name="connsiteX91" fmla="*/ 245695 w 1494453"/>
                <a:gd name="connsiteY91" fmla="*/ 3290752 h 3942260"/>
                <a:gd name="connsiteX92" fmla="*/ 232995 w 1494453"/>
                <a:gd name="connsiteY92" fmla="*/ 3328852 h 3942260"/>
                <a:gd name="connsiteX93" fmla="*/ 245695 w 1494453"/>
                <a:gd name="connsiteY93" fmla="*/ 3366952 h 3942260"/>
                <a:gd name="connsiteX94" fmla="*/ 258395 w 1494453"/>
                <a:gd name="connsiteY94" fmla="*/ 3430452 h 3942260"/>
                <a:gd name="connsiteX95" fmla="*/ 283795 w 1494453"/>
                <a:gd name="connsiteY95" fmla="*/ 3519352 h 3942260"/>
                <a:gd name="connsiteX96" fmla="*/ 245695 w 1494453"/>
                <a:gd name="connsiteY96" fmla="*/ 3595552 h 3942260"/>
                <a:gd name="connsiteX97" fmla="*/ 207595 w 1494453"/>
                <a:gd name="connsiteY97" fmla="*/ 3620952 h 3942260"/>
                <a:gd name="connsiteX98" fmla="*/ 182195 w 1494453"/>
                <a:gd name="connsiteY98" fmla="*/ 3659052 h 3942260"/>
                <a:gd name="connsiteX99" fmla="*/ 207595 w 1494453"/>
                <a:gd name="connsiteY99" fmla="*/ 3735252 h 3942260"/>
                <a:gd name="connsiteX100" fmla="*/ 220295 w 1494453"/>
                <a:gd name="connsiteY100" fmla="*/ 3773352 h 3942260"/>
                <a:gd name="connsiteX101" fmla="*/ 207595 w 1494453"/>
                <a:gd name="connsiteY101" fmla="*/ 3811452 h 3942260"/>
                <a:gd name="connsiteX102" fmla="*/ 347295 w 1494453"/>
                <a:gd name="connsiteY102" fmla="*/ 3913052 h 394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494453" h="3942260">
                  <a:moveTo>
                    <a:pt x="347295" y="3913052"/>
                  </a:moveTo>
                  <a:cubicBezTo>
                    <a:pt x="457362" y="3927869"/>
                    <a:pt x="694548" y="3908061"/>
                    <a:pt x="867995" y="3900352"/>
                  </a:cubicBezTo>
                  <a:cubicBezTo>
                    <a:pt x="885432" y="3899577"/>
                    <a:pt x="901622" y="3890774"/>
                    <a:pt x="918795" y="3887652"/>
                  </a:cubicBezTo>
                  <a:cubicBezTo>
                    <a:pt x="948246" y="3882297"/>
                    <a:pt x="978062" y="3879185"/>
                    <a:pt x="1007695" y="3874952"/>
                  </a:cubicBezTo>
                  <a:cubicBezTo>
                    <a:pt x="1050028" y="3879185"/>
                    <a:pt x="1092578" y="3881635"/>
                    <a:pt x="1134695" y="3887652"/>
                  </a:cubicBezTo>
                  <a:cubicBezTo>
                    <a:pt x="1162602" y="3891639"/>
                    <a:pt x="1196455" y="3904005"/>
                    <a:pt x="1223595" y="3913052"/>
                  </a:cubicBezTo>
                  <a:cubicBezTo>
                    <a:pt x="1278628" y="3908819"/>
                    <a:pt x="1333925" y="3907198"/>
                    <a:pt x="1388695" y="3900352"/>
                  </a:cubicBezTo>
                  <a:cubicBezTo>
                    <a:pt x="1401979" y="3898692"/>
                    <a:pt x="1418432" y="3898105"/>
                    <a:pt x="1426795" y="3887652"/>
                  </a:cubicBezTo>
                  <a:cubicBezTo>
                    <a:pt x="1437699" y="3874022"/>
                    <a:pt x="1435262" y="3853785"/>
                    <a:pt x="1439495" y="3836852"/>
                  </a:cubicBezTo>
                  <a:cubicBezTo>
                    <a:pt x="1431028" y="3794519"/>
                    <a:pt x="1439487" y="3744767"/>
                    <a:pt x="1414095" y="3709852"/>
                  </a:cubicBezTo>
                  <a:cubicBezTo>
                    <a:pt x="1398949" y="3689027"/>
                    <a:pt x="1359321" y="3711436"/>
                    <a:pt x="1337895" y="3697152"/>
                  </a:cubicBezTo>
                  <a:cubicBezTo>
                    <a:pt x="1326756" y="3689726"/>
                    <a:pt x="1363295" y="3688685"/>
                    <a:pt x="1375995" y="3684452"/>
                  </a:cubicBezTo>
                  <a:cubicBezTo>
                    <a:pt x="1409232" y="3584740"/>
                    <a:pt x="1367055" y="3731081"/>
                    <a:pt x="1375995" y="3570152"/>
                  </a:cubicBezTo>
                  <a:cubicBezTo>
                    <a:pt x="1378852" y="3518731"/>
                    <a:pt x="1392928" y="3468552"/>
                    <a:pt x="1401395" y="3417752"/>
                  </a:cubicBezTo>
                  <a:cubicBezTo>
                    <a:pt x="1330477" y="3204999"/>
                    <a:pt x="1390624" y="3455051"/>
                    <a:pt x="1414095" y="3290752"/>
                  </a:cubicBezTo>
                  <a:cubicBezTo>
                    <a:pt x="1420112" y="3248635"/>
                    <a:pt x="1406672" y="3205968"/>
                    <a:pt x="1401395" y="3163752"/>
                  </a:cubicBezTo>
                  <a:cubicBezTo>
                    <a:pt x="1393969" y="3104346"/>
                    <a:pt x="1390515" y="3044033"/>
                    <a:pt x="1375995" y="2985952"/>
                  </a:cubicBezTo>
                  <a:cubicBezTo>
                    <a:pt x="1347348" y="2871365"/>
                    <a:pt x="1361634" y="2917470"/>
                    <a:pt x="1337895" y="2846252"/>
                  </a:cubicBezTo>
                  <a:cubicBezTo>
                    <a:pt x="1367528" y="2842019"/>
                    <a:pt x="1399441" y="2845709"/>
                    <a:pt x="1426795" y="2833552"/>
                  </a:cubicBezTo>
                  <a:cubicBezTo>
                    <a:pt x="1440743" y="2827353"/>
                    <a:pt x="1452195" y="2810716"/>
                    <a:pt x="1452195" y="2795452"/>
                  </a:cubicBezTo>
                  <a:cubicBezTo>
                    <a:pt x="1452195" y="2777771"/>
                    <a:pt x="1395977" y="2726534"/>
                    <a:pt x="1388695" y="2719252"/>
                  </a:cubicBezTo>
                  <a:cubicBezTo>
                    <a:pt x="1384462" y="2583785"/>
                    <a:pt x="1384815" y="2448097"/>
                    <a:pt x="1375995" y="2312852"/>
                  </a:cubicBezTo>
                  <a:cubicBezTo>
                    <a:pt x="1363865" y="2126854"/>
                    <a:pt x="1404001" y="2152854"/>
                    <a:pt x="1312495" y="2122352"/>
                  </a:cubicBezTo>
                  <a:cubicBezTo>
                    <a:pt x="1325195" y="2118119"/>
                    <a:pt x="1341129" y="2119118"/>
                    <a:pt x="1350595" y="2109652"/>
                  </a:cubicBezTo>
                  <a:cubicBezTo>
                    <a:pt x="1360061" y="2100186"/>
                    <a:pt x="1360391" y="2084620"/>
                    <a:pt x="1363295" y="2071552"/>
                  </a:cubicBezTo>
                  <a:cubicBezTo>
                    <a:pt x="1368881" y="2046415"/>
                    <a:pt x="1363219" y="2017710"/>
                    <a:pt x="1375995" y="1995352"/>
                  </a:cubicBezTo>
                  <a:cubicBezTo>
                    <a:pt x="1382637" y="1983729"/>
                    <a:pt x="1401395" y="1986885"/>
                    <a:pt x="1414095" y="1982652"/>
                  </a:cubicBezTo>
                  <a:cubicBezTo>
                    <a:pt x="1409862" y="1957252"/>
                    <a:pt x="1412911" y="1929484"/>
                    <a:pt x="1401395" y="1906452"/>
                  </a:cubicBezTo>
                  <a:cubicBezTo>
                    <a:pt x="1394569" y="1892800"/>
                    <a:pt x="1372830" y="1892971"/>
                    <a:pt x="1363295" y="1881052"/>
                  </a:cubicBezTo>
                  <a:cubicBezTo>
                    <a:pt x="1354932" y="1870599"/>
                    <a:pt x="1354828" y="1855652"/>
                    <a:pt x="1350595" y="1842952"/>
                  </a:cubicBezTo>
                  <a:cubicBezTo>
                    <a:pt x="1363295" y="1838719"/>
                    <a:pt x="1379229" y="1839718"/>
                    <a:pt x="1388695" y="1830252"/>
                  </a:cubicBezTo>
                  <a:cubicBezTo>
                    <a:pt x="1398161" y="1820786"/>
                    <a:pt x="1398770" y="1805279"/>
                    <a:pt x="1401395" y="1792152"/>
                  </a:cubicBezTo>
                  <a:cubicBezTo>
                    <a:pt x="1407266" y="1762799"/>
                    <a:pt x="1408224" y="1732605"/>
                    <a:pt x="1414095" y="1703252"/>
                  </a:cubicBezTo>
                  <a:cubicBezTo>
                    <a:pt x="1420941" y="1669021"/>
                    <a:pt x="1433756" y="1636086"/>
                    <a:pt x="1439495" y="1601652"/>
                  </a:cubicBezTo>
                  <a:cubicBezTo>
                    <a:pt x="1457806" y="1491786"/>
                    <a:pt x="1449001" y="1551004"/>
                    <a:pt x="1464895" y="1423852"/>
                  </a:cubicBezTo>
                  <a:cubicBezTo>
                    <a:pt x="1448984" y="1264738"/>
                    <a:pt x="1494453" y="1310591"/>
                    <a:pt x="1388695" y="1284152"/>
                  </a:cubicBezTo>
                  <a:cubicBezTo>
                    <a:pt x="1375708" y="1280905"/>
                    <a:pt x="1363295" y="1275685"/>
                    <a:pt x="1350595" y="1271452"/>
                  </a:cubicBezTo>
                  <a:cubicBezTo>
                    <a:pt x="1363295" y="1258752"/>
                    <a:pt x="1378732" y="1248296"/>
                    <a:pt x="1388695" y="1233352"/>
                  </a:cubicBezTo>
                  <a:cubicBezTo>
                    <a:pt x="1402242" y="1213032"/>
                    <a:pt x="1409015" y="1177472"/>
                    <a:pt x="1388695" y="1157152"/>
                  </a:cubicBezTo>
                  <a:cubicBezTo>
                    <a:pt x="1379229" y="1147686"/>
                    <a:pt x="1363295" y="1148685"/>
                    <a:pt x="1350595" y="1144452"/>
                  </a:cubicBezTo>
                  <a:cubicBezTo>
                    <a:pt x="1359062" y="1114819"/>
                    <a:pt x="1367139" y="1085071"/>
                    <a:pt x="1375995" y="1055552"/>
                  </a:cubicBezTo>
                  <a:cubicBezTo>
                    <a:pt x="1379842" y="1042730"/>
                    <a:pt x="1390173" y="1030757"/>
                    <a:pt x="1388695" y="1017452"/>
                  </a:cubicBezTo>
                  <a:cubicBezTo>
                    <a:pt x="1385738" y="990842"/>
                    <a:pt x="1376298" y="964657"/>
                    <a:pt x="1363295" y="941252"/>
                  </a:cubicBezTo>
                  <a:cubicBezTo>
                    <a:pt x="1354573" y="925552"/>
                    <a:pt x="1337895" y="915852"/>
                    <a:pt x="1325195" y="903152"/>
                  </a:cubicBezTo>
                  <a:cubicBezTo>
                    <a:pt x="1308262" y="843885"/>
                    <a:pt x="1284528" y="786152"/>
                    <a:pt x="1274395" y="725352"/>
                  </a:cubicBezTo>
                  <a:cubicBezTo>
                    <a:pt x="1272968" y="716793"/>
                    <a:pt x="1254320" y="599852"/>
                    <a:pt x="1248995" y="585652"/>
                  </a:cubicBezTo>
                  <a:cubicBezTo>
                    <a:pt x="1243636" y="571360"/>
                    <a:pt x="1232062" y="560252"/>
                    <a:pt x="1223595" y="547552"/>
                  </a:cubicBezTo>
                  <a:cubicBezTo>
                    <a:pt x="1215128" y="458652"/>
                    <a:pt x="1235149" y="362150"/>
                    <a:pt x="1198195" y="280852"/>
                  </a:cubicBezTo>
                  <a:cubicBezTo>
                    <a:pt x="1184072" y="249781"/>
                    <a:pt x="1127122" y="283416"/>
                    <a:pt x="1096595" y="268152"/>
                  </a:cubicBezTo>
                  <a:cubicBezTo>
                    <a:pt x="1047054" y="243381"/>
                    <a:pt x="1042826" y="182276"/>
                    <a:pt x="1020395" y="141152"/>
                  </a:cubicBezTo>
                  <a:cubicBezTo>
                    <a:pt x="1005777" y="114352"/>
                    <a:pt x="984420" y="91637"/>
                    <a:pt x="969595" y="64952"/>
                  </a:cubicBezTo>
                  <a:cubicBezTo>
                    <a:pt x="933511" y="0"/>
                    <a:pt x="989193" y="48384"/>
                    <a:pt x="918795" y="1452"/>
                  </a:cubicBezTo>
                  <a:cubicBezTo>
                    <a:pt x="867995" y="5685"/>
                    <a:pt x="816381" y="4155"/>
                    <a:pt x="766395" y="14152"/>
                  </a:cubicBezTo>
                  <a:cubicBezTo>
                    <a:pt x="751251" y="17181"/>
                    <a:pt x="687109" y="66674"/>
                    <a:pt x="702895" y="90352"/>
                  </a:cubicBezTo>
                  <a:cubicBezTo>
                    <a:pt x="712577" y="104875"/>
                    <a:pt x="736762" y="81885"/>
                    <a:pt x="753695" y="77652"/>
                  </a:cubicBezTo>
                  <a:cubicBezTo>
                    <a:pt x="728295" y="69185"/>
                    <a:pt x="704190" y="54305"/>
                    <a:pt x="677495" y="52252"/>
                  </a:cubicBezTo>
                  <a:cubicBezTo>
                    <a:pt x="630067" y="48604"/>
                    <a:pt x="535723" y="82576"/>
                    <a:pt x="626695" y="52252"/>
                  </a:cubicBezTo>
                  <a:cubicBezTo>
                    <a:pt x="556830" y="28964"/>
                    <a:pt x="567860" y="24519"/>
                    <a:pt x="461595" y="77652"/>
                  </a:cubicBezTo>
                  <a:cubicBezTo>
                    <a:pt x="447943" y="84478"/>
                    <a:pt x="448114" y="106217"/>
                    <a:pt x="436195" y="115752"/>
                  </a:cubicBezTo>
                  <a:cubicBezTo>
                    <a:pt x="425742" y="124115"/>
                    <a:pt x="410795" y="124219"/>
                    <a:pt x="398095" y="128452"/>
                  </a:cubicBezTo>
                  <a:cubicBezTo>
                    <a:pt x="360351" y="241684"/>
                    <a:pt x="420739" y="63007"/>
                    <a:pt x="359995" y="230052"/>
                  </a:cubicBezTo>
                  <a:cubicBezTo>
                    <a:pt x="350845" y="255214"/>
                    <a:pt x="334595" y="306252"/>
                    <a:pt x="334595" y="306252"/>
                  </a:cubicBezTo>
                  <a:cubicBezTo>
                    <a:pt x="338828" y="323185"/>
                    <a:pt x="337613" y="342529"/>
                    <a:pt x="347295" y="357052"/>
                  </a:cubicBezTo>
                  <a:cubicBezTo>
                    <a:pt x="355762" y="369752"/>
                    <a:pt x="387288" y="367306"/>
                    <a:pt x="385395" y="382452"/>
                  </a:cubicBezTo>
                  <a:cubicBezTo>
                    <a:pt x="381609" y="412743"/>
                    <a:pt x="352911" y="434230"/>
                    <a:pt x="334595" y="458652"/>
                  </a:cubicBezTo>
                  <a:cubicBezTo>
                    <a:pt x="317207" y="481836"/>
                    <a:pt x="251949" y="566890"/>
                    <a:pt x="245695" y="585652"/>
                  </a:cubicBezTo>
                  <a:lnTo>
                    <a:pt x="232995" y="623752"/>
                  </a:lnTo>
                  <a:cubicBezTo>
                    <a:pt x="237228" y="644919"/>
                    <a:pt x="230431" y="671988"/>
                    <a:pt x="245695" y="687252"/>
                  </a:cubicBezTo>
                  <a:cubicBezTo>
                    <a:pt x="260959" y="702516"/>
                    <a:pt x="302369" y="679474"/>
                    <a:pt x="309195" y="699952"/>
                  </a:cubicBezTo>
                  <a:cubicBezTo>
                    <a:pt x="320234" y="733070"/>
                    <a:pt x="291645" y="767537"/>
                    <a:pt x="283795" y="801552"/>
                  </a:cubicBezTo>
                  <a:cubicBezTo>
                    <a:pt x="267928" y="870311"/>
                    <a:pt x="268197" y="888235"/>
                    <a:pt x="258395" y="966652"/>
                  </a:cubicBezTo>
                  <a:cubicBezTo>
                    <a:pt x="262628" y="992052"/>
                    <a:pt x="277870" y="1018009"/>
                    <a:pt x="271095" y="1042852"/>
                  </a:cubicBezTo>
                  <a:cubicBezTo>
                    <a:pt x="263963" y="1069003"/>
                    <a:pt x="238740" y="1086488"/>
                    <a:pt x="220295" y="1106352"/>
                  </a:cubicBezTo>
                  <a:cubicBezTo>
                    <a:pt x="183631" y="1145836"/>
                    <a:pt x="135883" y="1175820"/>
                    <a:pt x="105995" y="1220652"/>
                  </a:cubicBezTo>
                  <a:lnTo>
                    <a:pt x="29795" y="1334952"/>
                  </a:lnTo>
                  <a:cubicBezTo>
                    <a:pt x="18364" y="1380677"/>
                    <a:pt x="0" y="1426980"/>
                    <a:pt x="29795" y="1474652"/>
                  </a:cubicBezTo>
                  <a:cubicBezTo>
                    <a:pt x="39046" y="1489453"/>
                    <a:pt x="63662" y="1483119"/>
                    <a:pt x="80595" y="1487352"/>
                  </a:cubicBezTo>
                  <a:cubicBezTo>
                    <a:pt x="91425" y="1628148"/>
                    <a:pt x="55322" y="1627158"/>
                    <a:pt x="131395" y="1690552"/>
                  </a:cubicBezTo>
                  <a:cubicBezTo>
                    <a:pt x="143121" y="1700323"/>
                    <a:pt x="156795" y="1707485"/>
                    <a:pt x="169495" y="1715952"/>
                  </a:cubicBezTo>
                  <a:cubicBezTo>
                    <a:pt x="173728" y="1881052"/>
                    <a:pt x="161710" y="2047373"/>
                    <a:pt x="182195" y="2211252"/>
                  </a:cubicBezTo>
                  <a:cubicBezTo>
                    <a:pt x="184360" y="2228572"/>
                    <a:pt x="222522" y="2209988"/>
                    <a:pt x="232995" y="2223952"/>
                  </a:cubicBezTo>
                  <a:cubicBezTo>
                    <a:pt x="241027" y="2234662"/>
                    <a:pt x="225568" y="2249747"/>
                    <a:pt x="220295" y="2262052"/>
                  </a:cubicBezTo>
                  <a:cubicBezTo>
                    <a:pt x="212837" y="2279453"/>
                    <a:pt x="203362" y="2295919"/>
                    <a:pt x="194895" y="2312852"/>
                  </a:cubicBezTo>
                  <a:cubicBezTo>
                    <a:pt x="201384" y="2384235"/>
                    <a:pt x="196830" y="2570723"/>
                    <a:pt x="245695" y="2668452"/>
                  </a:cubicBezTo>
                  <a:cubicBezTo>
                    <a:pt x="255161" y="2687384"/>
                    <a:pt x="271095" y="2702319"/>
                    <a:pt x="283795" y="2719252"/>
                  </a:cubicBezTo>
                  <a:cubicBezTo>
                    <a:pt x="288028" y="2731952"/>
                    <a:pt x="290508" y="2745378"/>
                    <a:pt x="296495" y="2757352"/>
                  </a:cubicBezTo>
                  <a:cubicBezTo>
                    <a:pt x="303321" y="2771004"/>
                    <a:pt x="325206" y="2780552"/>
                    <a:pt x="321895" y="2795452"/>
                  </a:cubicBezTo>
                  <a:cubicBezTo>
                    <a:pt x="315273" y="2825252"/>
                    <a:pt x="280748" y="2842692"/>
                    <a:pt x="271095" y="2871652"/>
                  </a:cubicBezTo>
                  <a:lnTo>
                    <a:pt x="258395" y="2909752"/>
                  </a:lnTo>
                  <a:cubicBezTo>
                    <a:pt x="266862" y="2985952"/>
                    <a:pt x="265200" y="3063972"/>
                    <a:pt x="283795" y="3138352"/>
                  </a:cubicBezTo>
                  <a:cubicBezTo>
                    <a:pt x="287497" y="3153160"/>
                    <a:pt x="319736" y="3148642"/>
                    <a:pt x="321895" y="3163752"/>
                  </a:cubicBezTo>
                  <a:cubicBezTo>
                    <a:pt x="327269" y="3201369"/>
                    <a:pt x="262175" y="3270152"/>
                    <a:pt x="245695" y="3290752"/>
                  </a:cubicBezTo>
                  <a:cubicBezTo>
                    <a:pt x="241462" y="3303452"/>
                    <a:pt x="232995" y="3315465"/>
                    <a:pt x="232995" y="3328852"/>
                  </a:cubicBezTo>
                  <a:cubicBezTo>
                    <a:pt x="232995" y="3342239"/>
                    <a:pt x="242448" y="3353965"/>
                    <a:pt x="245695" y="3366952"/>
                  </a:cubicBezTo>
                  <a:cubicBezTo>
                    <a:pt x="250930" y="3387893"/>
                    <a:pt x="253712" y="3409380"/>
                    <a:pt x="258395" y="3430452"/>
                  </a:cubicBezTo>
                  <a:cubicBezTo>
                    <a:pt x="269026" y="3478292"/>
                    <a:pt x="269652" y="3476924"/>
                    <a:pt x="283795" y="3519352"/>
                  </a:cubicBezTo>
                  <a:cubicBezTo>
                    <a:pt x="271095" y="3544752"/>
                    <a:pt x="262734" y="3572834"/>
                    <a:pt x="245695" y="3595552"/>
                  </a:cubicBezTo>
                  <a:cubicBezTo>
                    <a:pt x="236537" y="3607763"/>
                    <a:pt x="218388" y="3610159"/>
                    <a:pt x="207595" y="3620952"/>
                  </a:cubicBezTo>
                  <a:cubicBezTo>
                    <a:pt x="196802" y="3631745"/>
                    <a:pt x="190662" y="3646352"/>
                    <a:pt x="182195" y="3659052"/>
                  </a:cubicBezTo>
                  <a:lnTo>
                    <a:pt x="207595" y="3735252"/>
                  </a:lnTo>
                  <a:lnTo>
                    <a:pt x="220295" y="3773352"/>
                  </a:lnTo>
                  <a:cubicBezTo>
                    <a:pt x="216062" y="3786052"/>
                    <a:pt x="207595" y="3798065"/>
                    <a:pt x="207595" y="3811452"/>
                  </a:cubicBezTo>
                  <a:cubicBezTo>
                    <a:pt x="207595" y="3942260"/>
                    <a:pt x="237228" y="3898235"/>
                    <a:pt x="347295" y="391305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33401" y="6096001"/>
              <a:ext cx="2819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406400" y="6145213"/>
              <a:ext cx="3127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0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275013" y="6146800"/>
              <a:ext cx="9159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45 min</a:t>
              </a:r>
            </a:p>
          </p:txBody>
        </p: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5562600" y="2286000"/>
              <a:ext cx="3429000" cy="3606800"/>
              <a:chOff x="3640631" y="127000"/>
              <a:chExt cx="5477969" cy="6134101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3640633" y="342990"/>
                <a:ext cx="5477969" cy="5918113"/>
              </a:xfrm>
              <a:custGeom>
                <a:avLst/>
                <a:gdLst>
                  <a:gd name="connsiteX0" fmla="*/ 575769 w 6153627"/>
                  <a:gd name="connsiteY0" fmla="*/ 6400800 h 6656867"/>
                  <a:gd name="connsiteX1" fmla="*/ 804369 w 6153627"/>
                  <a:gd name="connsiteY1" fmla="*/ 6413500 h 6656867"/>
                  <a:gd name="connsiteX2" fmla="*/ 817069 w 6153627"/>
                  <a:gd name="connsiteY2" fmla="*/ 6515100 h 6656867"/>
                  <a:gd name="connsiteX3" fmla="*/ 944069 w 6153627"/>
                  <a:gd name="connsiteY3" fmla="*/ 6527800 h 6656867"/>
                  <a:gd name="connsiteX4" fmla="*/ 969469 w 6153627"/>
                  <a:gd name="connsiteY4" fmla="*/ 6565900 h 6656867"/>
                  <a:gd name="connsiteX5" fmla="*/ 982169 w 6153627"/>
                  <a:gd name="connsiteY5" fmla="*/ 6604000 h 6656867"/>
                  <a:gd name="connsiteX6" fmla="*/ 1071069 w 6153627"/>
                  <a:gd name="connsiteY6" fmla="*/ 6654800 h 6656867"/>
                  <a:gd name="connsiteX7" fmla="*/ 1147269 w 6153627"/>
                  <a:gd name="connsiteY7" fmla="*/ 6642100 h 6656867"/>
                  <a:gd name="connsiteX8" fmla="*/ 1198069 w 6153627"/>
                  <a:gd name="connsiteY8" fmla="*/ 6565900 h 6656867"/>
                  <a:gd name="connsiteX9" fmla="*/ 1223469 w 6153627"/>
                  <a:gd name="connsiteY9" fmla="*/ 6527800 h 6656867"/>
                  <a:gd name="connsiteX10" fmla="*/ 1337769 w 6153627"/>
                  <a:gd name="connsiteY10" fmla="*/ 6477000 h 6656867"/>
                  <a:gd name="connsiteX11" fmla="*/ 1375869 w 6153627"/>
                  <a:gd name="connsiteY11" fmla="*/ 6464300 h 6656867"/>
                  <a:gd name="connsiteX12" fmla="*/ 1591769 w 6153627"/>
                  <a:gd name="connsiteY12" fmla="*/ 6477000 h 6656867"/>
                  <a:gd name="connsiteX13" fmla="*/ 1667969 w 6153627"/>
                  <a:gd name="connsiteY13" fmla="*/ 6502400 h 6656867"/>
                  <a:gd name="connsiteX14" fmla="*/ 2087069 w 6153627"/>
                  <a:gd name="connsiteY14" fmla="*/ 6477000 h 6656867"/>
                  <a:gd name="connsiteX15" fmla="*/ 2150569 w 6153627"/>
                  <a:gd name="connsiteY15" fmla="*/ 6451600 h 6656867"/>
                  <a:gd name="connsiteX16" fmla="*/ 2188669 w 6153627"/>
                  <a:gd name="connsiteY16" fmla="*/ 6438900 h 6656867"/>
                  <a:gd name="connsiteX17" fmla="*/ 2214069 w 6153627"/>
                  <a:gd name="connsiteY17" fmla="*/ 6477000 h 6656867"/>
                  <a:gd name="connsiteX18" fmla="*/ 2290269 w 6153627"/>
                  <a:gd name="connsiteY18" fmla="*/ 6502400 h 6656867"/>
                  <a:gd name="connsiteX19" fmla="*/ 2366469 w 6153627"/>
                  <a:gd name="connsiteY19" fmla="*/ 6426200 h 6656867"/>
                  <a:gd name="connsiteX20" fmla="*/ 2379169 w 6153627"/>
                  <a:gd name="connsiteY20" fmla="*/ 6388100 h 6656867"/>
                  <a:gd name="connsiteX21" fmla="*/ 2417269 w 6153627"/>
                  <a:gd name="connsiteY21" fmla="*/ 6375400 h 6656867"/>
                  <a:gd name="connsiteX22" fmla="*/ 2493469 w 6153627"/>
                  <a:gd name="connsiteY22" fmla="*/ 6337300 h 6656867"/>
                  <a:gd name="connsiteX23" fmla="*/ 2582369 w 6153627"/>
                  <a:gd name="connsiteY23" fmla="*/ 6273800 h 6656867"/>
                  <a:gd name="connsiteX24" fmla="*/ 2620469 w 6153627"/>
                  <a:gd name="connsiteY24" fmla="*/ 6070600 h 6656867"/>
                  <a:gd name="connsiteX25" fmla="*/ 2633169 w 6153627"/>
                  <a:gd name="connsiteY25" fmla="*/ 6019800 h 6656867"/>
                  <a:gd name="connsiteX26" fmla="*/ 2658569 w 6153627"/>
                  <a:gd name="connsiteY26" fmla="*/ 5943600 h 6656867"/>
                  <a:gd name="connsiteX27" fmla="*/ 2671269 w 6153627"/>
                  <a:gd name="connsiteY27" fmla="*/ 5854700 h 6656867"/>
                  <a:gd name="connsiteX28" fmla="*/ 2683969 w 6153627"/>
                  <a:gd name="connsiteY28" fmla="*/ 5753100 h 6656867"/>
                  <a:gd name="connsiteX29" fmla="*/ 2696669 w 6153627"/>
                  <a:gd name="connsiteY29" fmla="*/ 5715000 h 6656867"/>
                  <a:gd name="connsiteX30" fmla="*/ 2722069 w 6153627"/>
                  <a:gd name="connsiteY30" fmla="*/ 5600700 h 6656867"/>
                  <a:gd name="connsiteX31" fmla="*/ 2734769 w 6153627"/>
                  <a:gd name="connsiteY31" fmla="*/ 5537200 h 6656867"/>
                  <a:gd name="connsiteX32" fmla="*/ 2747469 w 6153627"/>
                  <a:gd name="connsiteY32" fmla="*/ 5499100 h 6656867"/>
                  <a:gd name="connsiteX33" fmla="*/ 2747469 w 6153627"/>
                  <a:gd name="connsiteY33" fmla="*/ 5257800 h 6656867"/>
                  <a:gd name="connsiteX34" fmla="*/ 2734769 w 6153627"/>
                  <a:gd name="connsiteY34" fmla="*/ 5219700 h 6656867"/>
                  <a:gd name="connsiteX35" fmla="*/ 2683969 w 6153627"/>
                  <a:gd name="connsiteY35" fmla="*/ 5207000 h 6656867"/>
                  <a:gd name="connsiteX36" fmla="*/ 2709369 w 6153627"/>
                  <a:gd name="connsiteY36" fmla="*/ 5003800 h 6656867"/>
                  <a:gd name="connsiteX37" fmla="*/ 2722069 w 6153627"/>
                  <a:gd name="connsiteY37" fmla="*/ 4927600 h 6656867"/>
                  <a:gd name="connsiteX38" fmla="*/ 2760169 w 6153627"/>
                  <a:gd name="connsiteY38" fmla="*/ 4902200 h 6656867"/>
                  <a:gd name="connsiteX39" fmla="*/ 2785569 w 6153627"/>
                  <a:gd name="connsiteY39" fmla="*/ 4864100 h 6656867"/>
                  <a:gd name="connsiteX40" fmla="*/ 2760169 w 6153627"/>
                  <a:gd name="connsiteY40" fmla="*/ 4826000 h 6656867"/>
                  <a:gd name="connsiteX41" fmla="*/ 2734769 w 6153627"/>
                  <a:gd name="connsiteY41" fmla="*/ 4775200 h 6656867"/>
                  <a:gd name="connsiteX42" fmla="*/ 2760169 w 6153627"/>
                  <a:gd name="connsiteY42" fmla="*/ 4673600 h 6656867"/>
                  <a:gd name="connsiteX43" fmla="*/ 2785569 w 6153627"/>
                  <a:gd name="connsiteY43" fmla="*/ 4597400 h 6656867"/>
                  <a:gd name="connsiteX44" fmla="*/ 2772869 w 6153627"/>
                  <a:gd name="connsiteY44" fmla="*/ 4533900 h 6656867"/>
                  <a:gd name="connsiteX45" fmla="*/ 2734769 w 6153627"/>
                  <a:gd name="connsiteY45" fmla="*/ 4521200 h 6656867"/>
                  <a:gd name="connsiteX46" fmla="*/ 2772869 w 6153627"/>
                  <a:gd name="connsiteY46" fmla="*/ 4470400 h 6656867"/>
                  <a:gd name="connsiteX47" fmla="*/ 2823669 w 6153627"/>
                  <a:gd name="connsiteY47" fmla="*/ 4394200 h 6656867"/>
                  <a:gd name="connsiteX48" fmla="*/ 2849069 w 6153627"/>
                  <a:gd name="connsiteY48" fmla="*/ 4356100 h 6656867"/>
                  <a:gd name="connsiteX49" fmla="*/ 2861769 w 6153627"/>
                  <a:gd name="connsiteY49" fmla="*/ 4152900 h 6656867"/>
                  <a:gd name="connsiteX50" fmla="*/ 2861769 w 6153627"/>
                  <a:gd name="connsiteY50" fmla="*/ 4076700 h 6656867"/>
                  <a:gd name="connsiteX51" fmla="*/ 2861769 w 6153627"/>
                  <a:gd name="connsiteY51" fmla="*/ 3924300 h 6656867"/>
                  <a:gd name="connsiteX52" fmla="*/ 2810969 w 6153627"/>
                  <a:gd name="connsiteY52" fmla="*/ 3911600 h 6656867"/>
                  <a:gd name="connsiteX53" fmla="*/ 2798269 w 6153627"/>
                  <a:gd name="connsiteY53" fmla="*/ 3835400 h 6656867"/>
                  <a:gd name="connsiteX54" fmla="*/ 2849069 w 6153627"/>
                  <a:gd name="connsiteY54" fmla="*/ 3683000 h 6656867"/>
                  <a:gd name="connsiteX55" fmla="*/ 2899869 w 6153627"/>
                  <a:gd name="connsiteY55" fmla="*/ 3606800 h 6656867"/>
                  <a:gd name="connsiteX56" fmla="*/ 2988769 w 6153627"/>
                  <a:gd name="connsiteY56" fmla="*/ 3530600 h 6656867"/>
                  <a:gd name="connsiteX57" fmla="*/ 2963369 w 6153627"/>
                  <a:gd name="connsiteY57" fmla="*/ 3479800 h 6656867"/>
                  <a:gd name="connsiteX58" fmla="*/ 2887169 w 6153627"/>
                  <a:gd name="connsiteY58" fmla="*/ 3454400 h 6656867"/>
                  <a:gd name="connsiteX59" fmla="*/ 2874469 w 6153627"/>
                  <a:gd name="connsiteY59" fmla="*/ 3416300 h 6656867"/>
                  <a:gd name="connsiteX60" fmla="*/ 2899869 w 6153627"/>
                  <a:gd name="connsiteY60" fmla="*/ 3365500 h 6656867"/>
                  <a:gd name="connsiteX61" fmla="*/ 3014169 w 6153627"/>
                  <a:gd name="connsiteY61" fmla="*/ 3263900 h 6656867"/>
                  <a:gd name="connsiteX62" fmla="*/ 3052269 w 6153627"/>
                  <a:gd name="connsiteY62" fmla="*/ 2971800 h 6656867"/>
                  <a:gd name="connsiteX63" fmla="*/ 3103069 w 6153627"/>
                  <a:gd name="connsiteY63" fmla="*/ 2946400 h 6656867"/>
                  <a:gd name="connsiteX64" fmla="*/ 3115769 w 6153627"/>
                  <a:gd name="connsiteY64" fmla="*/ 2908300 h 6656867"/>
                  <a:gd name="connsiteX65" fmla="*/ 3204669 w 6153627"/>
                  <a:gd name="connsiteY65" fmla="*/ 2882900 h 6656867"/>
                  <a:gd name="connsiteX66" fmla="*/ 3280869 w 6153627"/>
                  <a:gd name="connsiteY66" fmla="*/ 2794000 h 6656867"/>
                  <a:gd name="connsiteX67" fmla="*/ 3255469 w 6153627"/>
                  <a:gd name="connsiteY67" fmla="*/ 2705100 h 6656867"/>
                  <a:gd name="connsiteX68" fmla="*/ 3395169 w 6153627"/>
                  <a:gd name="connsiteY68" fmla="*/ 2628900 h 6656867"/>
                  <a:gd name="connsiteX69" fmla="*/ 3433269 w 6153627"/>
                  <a:gd name="connsiteY69" fmla="*/ 2590800 h 6656867"/>
                  <a:gd name="connsiteX70" fmla="*/ 3445969 w 6153627"/>
                  <a:gd name="connsiteY70" fmla="*/ 2552700 h 6656867"/>
                  <a:gd name="connsiteX71" fmla="*/ 3776169 w 6153627"/>
                  <a:gd name="connsiteY71" fmla="*/ 2413000 h 6656867"/>
                  <a:gd name="connsiteX72" fmla="*/ 3788869 w 6153627"/>
                  <a:gd name="connsiteY72" fmla="*/ 2336800 h 6656867"/>
                  <a:gd name="connsiteX73" fmla="*/ 4017469 w 6153627"/>
                  <a:gd name="connsiteY73" fmla="*/ 2324100 h 6656867"/>
                  <a:gd name="connsiteX74" fmla="*/ 4093669 w 6153627"/>
                  <a:gd name="connsiteY74" fmla="*/ 2298700 h 6656867"/>
                  <a:gd name="connsiteX75" fmla="*/ 4360369 w 6153627"/>
                  <a:gd name="connsiteY75" fmla="*/ 2286000 h 6656867"/>
                  <a:gd name="connsiteX76" fmla="*/ 4512769 w 6153627"/>
                  <a:gd name="connsiteY76" fmla="*/ 2133600 h 6656867"/>
                  <a:gd name="connsiteX77" fmla="*/ 4588969 w 6153627"/>
                  <a:gd name="connsiteY77" fmla="*/ 2057400 h 6656867"/>
                  <a:gd name="connsiteX78" fmla="*/ 4639769 w 6153627"/>
                  <a:gd name="connsiteY78" fmla="*/ 2006600 h 6656867"/>
                  <a:gd name="connsiteX79" fmla="*/ 4690569 w 6153627"/>
                  <a:gd name="connsiteY79" fmla="*/ 1943100 h 6656867"/>
                  <a:gd name="connsiteX80" fmla="*/ 4703269 w 6153627"/>
                  <a:gd name="connsiteY80" fmla="*/ 1905000 h 6656867"/>
                  <a:gd name="connsiteX81" fmla="*/ 4906469 w 6153627"/>
                  <a:gd name="connsiteY81" fmla="*/ 1651000 h 6656867"/>
                  <a:gd name="connsiteX82" fmla="*/ 5109669 w 6153627"/>
                  <a:gd name="connsiteY82" fmla="*/ 1574800 h 6656867"/>
                  <a:gd name="connsiteX83" fmla="*/ 5147769 w 6153627"/>
                  <a:gd name="connsiteY83" fmla="*/ 1536700 h 6656867"/>
                  <a:gd name="connsiteX84" fmla="*/ 5198569 w 6153627"/>
                  <a:gd name="connsiteY84" fmla="*/ 1511300 h 6656867"/>
                  <a:gd name="connsiteX85" fmla="*/ 5236669 w 6153627"/>
                  <a:gd name="connsiteY85" fmla="*/ 1473200 h 6656867"/>
                  <a:gd name="connsiteX86" fmla="*/ 5300169 w 6153627"/>
                  <a:gd name="connsiteY86" fmla="*/ 1447800 h 6656867"/>
                  <a:gd name="connsiteX87" fmla="*/ 5414469 w 6153627"/>
                  <a:gd name="connsiteY87" fmla="*/ 1397000 h 6656867"/>
                  <a:gd name="connsiteX88" fmla="*/ 5592269 w 6153627"/>
                  <a:gd name="connsiteY88" fmla="*/ 1270000 h 6656867"/>
                  <a:gd name="connsiteX89" fmla="*/ 5744669 w 6153627"/>
                  <a:gd name="connsiteY89" fmla="*/ 1016000 h 6656867"/>
                  <a:gd name="connsiteX90" fmla="*/ 5833569 w 6153627"/>
                  <a:gd name="connsiteY90" fmla="*/ 914400 h 6656867"/>
                  <a:gd name="connsiteX91" fmla="*/ 5871669 w 6153627"/>
                  <a:gd name="connsiteY91" fmla="*/ 863600 h 6656867"/>
                  <a:gd name="connsiteX92" fmla="*/ 5897069 w 6153627"/>
                  <a:gd name="connsiteY92" fmla="*/ 812800 h 6656867"/>
                  <a:gd name="connsiteX93" fmla="*/ 5998669 w 6153627"/>
                  <a:gd name="connsiteY93" fmla="*/ 736600 h 6656867"/>
                  <a:gd name="connsiteX94" fmla="*/ 6036769 w 6153627"/>
                  <a:gd name="connsiteY94" fmla="*/ 698500 h 6656867"/>
                  <a:gd name="connsiteX95" fmla="*/ 6125669 w 6153627"/>
                  <a:gd name="connsiteY95" fmla="*/ 635000 h 6656867"/>
                  <a:gd name="connsiteX96" fmla="*/ 6138369 w 6153627"/>
                  <a:gd name="connsiteY96" fmla="*/ 584200 h 6656867"/>
                  <a:gd name="connsiteX97" fmla="*/ 6011369 w 6153627"/>
                  <a:gd name="connsiteY97" fmla="*/ 571500 h 6656867"/>
                  <a:gd name="connsiteX98" fmla="*/ 5960569 w 6153627"/>
                  <a:gd name="connsiteY98" fmla="*/ 558800 h 6656867"/>
                  <a:gd name="connsiteX99" fmla="*/ 5757369 w 6153627"/>
                  <a:gd name="connsiteY99" fmla="*/ 546100 h 6656867"/>
                  <a:gd name="connsiteX100" fmla="*/ 5782769 w 6153627"/>
                  <a:gd name="connsiteY100" fmla="*/ 508000 h 6656867"/>
                  <a:gd name="connsiteX101" fmla="*/ 5820869 w 6153627"/>
                  <a:gd name="connsiteY101" fmla="*/ 469900 h 6656867"/>
                  <a:gd name="connsiteX102" fmla="*/ 4715969 w 6153627"/>
                  <a:gd name="connsiteY102" fmla="*/ 419100 h 6656867"/>
                  <a:gd name="connsiteX103" fmla="*/ 4538169 w 6153627"/>
                  <a:gd name="connsiteY103" fmla="*/ 381000 h 6656867"/>
                  <a:gd name="connsiteX104" fmla="*/ 3814269 w 6153627"/>
                  <a:gd name="connsiteY104" fmla="*/ 393700 h 6656867"/>
                  <a:gd name="connsiteX105" fmla="*/ 3725369 w 6153627"/>
                  <a:gd name="connsiteY105" fmla="*/ 419100 h 6656867"/>
                  <a:gd name="connsiteX106" fmla="*/ 3636469 w 6153627"/>
                  <a:gd name="connsiteY106" fmla="*/ 431800 h 6656867"/>
                  <a:gd name="connsiteX107" fmla="*/ 3585669 w 6153627"/>
                  <a:gd name="connsiteY107" fmla="*/ 444500 h 6656867"/>
                  <a:gd name="connsiteX108" fmla="*/ 3179269 w 6153627"/>
                  <a:gd name="connsiteY108" fmla="*/ 431800 h 6656867"/>
                  <a:gd name="connsiteX109" fmla="*/ 3166569 w 6153627"/>
                  <a:gd name="connsiteY109" fmla="*/ 381000 h 6656867"/>
                  <a:gd name="connsiteX110" fmla="*/ 3103069 w 6153627"/>
                  <a:gd name="connsiteY110" fmla="*/ 368300 h 6656867"/>
                  <a:gd name="connsiteX111" fmla="*/ 3052269 w 6153627"/>
                  <a:gd name="connsiteY111" fmla="*/ 355600 h 6656867"/>
                  <a:gd name="connsiteX112" fmla="*/ 2976069 w 6153627"/>
                  <a:gd name="connsiteY112" fmla="*/ 330200 h 6656867"/>
                  <a:gd name="connsiteX113" fmla="*/ 2963369 w 6153627"/>
                  <a:gd name="connsiteY113" fmla="*/ 292100 h 6656867"/>
                  <a:gd name="connsiteX114" fmla="*/ 2988769 w 6153627"/>
                  <a:gd name="connsiteY114" fmla="*/ 190500 h 6656867"/>
                  <a:gd name="connsiteX115" fmla="*/ 2734769 w 6153627"/>
                  <a:gd name="connsiteY115" fmla="*/ 177800 h 6656867"/>
                  <a:gd name="connsiteX116" fmla="*/ 2722069 w 6153627"/>
                  <a:gd name="connsiteY116" fmla="*/ 88900 h 6656867"/>
                  <a:gd name="connsiteX117" fmla="*/ 2683969 w 6153627"/>
                  <a:gd name="connsiteY117" fmla="*/ 0 h 6656867"/>
                  <a:gd name="connsiteX118" fmla="*/ 2506169 w 6153627"/>
                  <a:gd name="connsiteY118" fmla="*/ 12700 h 6656867"/>
                  <a:gd name="connsiteX119" fmla="*/ 2468069 w 6153627"/>
                  <a:gd name="connsiteY119" fmla="*/ 38100 h 6656867"/>
                  <a:gd name="connsiteX120" fmla="*/ 2353769 w 6153627"/>
                  <a:gd name="connsiteY120" fmla="*/ 76200 h 6656867"/>
                  <a:gd name="connsiteX121" fmla="*/ 2302969 w 6153627"/>
                  <a:gd name="connsiteY121" fmla="*/ 101600 h 6656867"/>
                  <a:gd name="connsiteX122" fmla="*/ 2264869 w 6153627"/>
                  <a:gd name="connsiteY122" fmla="*/ 127000 h 6656867"/>
                  <a:gd name="connsiteX123" fmla="*/ 2061669 w 6153627"/>
                  <a:gd name="connsiteY123" fmla="*/ 152400 h 6656867"/>
                  <a:gd name="connsiteX124" fmla="*/ 2010869 w 6153627"/>
                  <a:gd name="connsiteY124" fmla="*/ 165100 h 6656867"/>
                  <a:gd name="connsiteX125" fmla="*/ 1934669 w 6153627"/>
                  <a:gd name="connsiteY125" fmla="*/ 228600 h 6656867"/>
                  <a:gd name="connsiteX126" fmla="*/ 1833069 w 6153627"/>
                  <a:gd name="connsiteY126" fmla="*/ 241300 h 6656867"/>
                  <a:gd name="connsiteX127" fmla="*/ 1756869 w 6153627"/>
                  <a:gd name="connsiteY127" fmla="*/ 279400 h 6656867"/>
                  <a:gd name="connsiteX128" fmla="*/ 1718769 w 6153627"/>
                  <a:gd name="connsiteY128" fmla="*/ 292100 h 6656867"/>
                  <a:gd name="connsiteX129" fmla="*/ 1655269 w 6153627"/>
                  <a:gd name="connsiteY129" fmla="*/ 368300 h 6656867"/>
                  <a:gd name="connsiteX130" fmla="*/ 1680669 w 6153627"/>
                  <a:gd name="connsiteY130" fmla="*/ 419100 h 6656867"/>
                  <a:gd name="connsiteX131" fmla="*/ 1794969 w 6153627"/>
                  <a:gd name="connsiteY131" fmla="*/ 393700 h 6656867"/>
                  <a:gd name="connsiteX132" fmla="*/ 1820369 w 6153627"/>
                  <a:gd name="connsiteY132" fmla="*/ 342900 h 6656867"/>
                  <a:gd name="connsiteX133" fmla="*/ 1769569 w 6153627"/>
                  <a:gd name="connsiteY133" fmla="*/ 317500 h 6656867"/>
                  <a:gd name="connsiteX134" fmla="*/ 1667969 w 6153627"/>
                  <a:gd name="connsiteY134" fmla="*/ 381000 h 6656867"/>
                  <a:gd name="connsiteX135" fmla="*/ 1629869 w 6153627"/>
                  <a:gd name="connsiteY135" fmla="*/ 419100 h 6656867"/>
                  <a:gd name="connsiteX136" fmla="*/ 1617169 w 6153627"/>
                  <a:gd name="connsiteY136" fmla="*/ 457200 h 6656867"/>
                  <a:gd name="connsiteX137" fmla="*/ 1579069 w 6153627"/>
                  <a:gd name="connsiteY137" fmla="*/ 469900 h 6656867"/>
                  <a:gd name="connsiteX138" fmla="*/ 1413969 w 6153627"/>
                  <a:gd name="connsiteY138" fmla="*/ 495300 h 6656867"/>
                  <a:gd name="connsiteX139" fmla="*/ 1299669 w 6153627"/>
                  <a:gd name="connsiteY139" fmla="*/ 533400 h 6656867"/>
                  <a:gd name="connsiteX140" fmla="*/ 1185369 w 6153627"/>
                  <a:gd name="connsiteY140" fmla="*/ 584200 h 6656867"/>
                  <a:gd name="connsiteX141" fmla="*/ 1147269 w 6153627"/>
                  <a:gd name="connsiteY141" fmla="*/ 609600 h 6656867"/>
                  <a:gd name="connsiteX142" fmla="*/ 1109169 w 6153627"/>
                  <a:gd name="connsiteY142" fmla="*/ 736600 h 6656867"/>
                  <a:gd name="connsiteX143" fmla="*/ 1083769 w 6153627"/>
                  <a:gd name="connsiteY143" fmla="*/ 800100 h 6656867"/>
                  <a:gd name="connsiteX144" fmla="*/ 1134569 w 6153627"/>
                  <a:gd name="connsiteY144" fmla="*/ 876300 h 6656867"/>
                  <a:gd name="connsiteX145" fmla="*/ 1261569 w 6153627"/>
                  <a:gd name="connsiteY145" fmla="*/ 850900 h 6656867"/>
                  <a:gd name="connsiteX146" fmla="*/ 1172669 w 6153627"/>
                  <a:gd name="connsiteY146" fmla="*/ 914400 h 6656867"/>
                  <a:gd name="connsiteX147" fmla="*/ 1083769 w 6153627"/>
                  <a:gd name="connsiteY147" fmla="*/ 1041400 h 6656867"/>
                  <a:gd name="connsiteX148" fmla="*/ 1045669 w 6153627"/>
                  <a:gd name="connsiteY148" fmla="*/ 1079500 h 6656867"/>
                  <a:gd name="connsiteX149" fmla="*/ 982169 w 6153627"/>
                  <a:gd name="connsiteY149" fmla="*/ 1143000 h 6656867"/>
                  <a:gd name="connsiteX150" fmla="*/ 817069 w 6153627"/>
                  <a:gd name="connsiteY150" fmla="*/ 1308100 h 6656867"/>
                  <a:gd name="connsiteX151" fmla="*/ 728169 w 6153627"/>
                  <a:gd name="connsiteY151" fmla="*/ 1397000 h 6656867"/>
                  <a:gd name="connsiteX152" fmla="*/ 651969 w 6153627"/>
                  <a:gd name="connsiteY152" fmla="*/ 1498600 h 6656867"/>
                  <a:gd name="connsiteX153" fmla="*/ 639269 w 6153627"/>
                  <a:gd name="connsiteY153" fmla="*/ 1638300 h 6656867"/>
                  <a:gd name="connsiteX154" fmla="*/ 613869 w 6153627"/>
                  <a:gd name="connsiteY154" fmla="*/ 1689100 h 6656867"/>
                  <a:gd name="connsiteX155" fmla="*/ 601169 w 6153627"/>
                  <a:gd name="connsiteY155" fmla="*/ 1790700 h 6656867"/>
                  <a:gd name="connsiteX156" fmla="*/ 613869 w 6153627"/>
                  <a:gd name="connsiteY156" fmla="*/ 1841500 h 6656867"/>
                  <a:gd name="connsiteX157" fmla="*/ 715469 w 6153627"/>
                  <a:gd name="connsiteY157" fmla="*/ 1866900 h 6656867"/>
                  <a:gd name="connsiteX158" fmla="*/ 664669 w 6153627"/>
                  <a:gd name="connsiteY158" fmla="*/ 1917700 h 6656867"/>
                  <a:gd name="connsiteX159" fmla="*/ 524969 w 6153627"/>
                  <a:gd name="connsiteY159" fmla="*/ 2120900 h 6656867"/>
                  <a:gd name="connsiteX160" fmla="*/ 512269 w 6153627"/>
                  <a:gd name="connsiteY160" fmla="*/ 2159000 h 6656867"/>
                  <a:gd name="connsiteX161" fmla="*/ 524969 w 6153627"/>
                  <a:gd name="connsiteY161" fmla="*/ 2222500 h 6656867"/>
                  <a:gd name="connsiteX162" fmla="*/ 575769 w 6153627"/>
                  <a:gd name="connsiteY162" fmla="*/ 2247900 h 6656867"/>
                  <a:gd name="connsiteX163" fmla="*/ 448769 w 6153627"/>
                  <a:gd name="connsiteY163" fmla="*/ 2438400 h 6656867"/>
                  <a:gd name="connsiteX164" fmla="*/ 385269 w 6153627"/>
                  <a:gd name="connsiteY164" fmla="*/ 2565400 h 6656867"/>
                  <a:gd name="connsiteX165" fmla="*/ 283669 w 6153627"/>
                  <a:gd name="connsiteY165" fmla="*/ 2717800 h 6656867"/>
                  <a:gd name="connsiteX166" fmla="*/ 245569 w 6153627"/>
                  <a:gd name="connsiteY166" fmla="*/ 2768600 h 6656867"/>
                  <a:gd name="connsiteX167" fmla="*/ 245569 w 6153627"/>
                  <a:gd name="connsiteY167" fmla="*/ 2882900 h 6656867"/>
                  <a:gd name="connsiteX168" fmla="*/ 385269 w 6153627"/>
                  <a:gd name="connsiteY168" fmla="*/ 2895600 h 6656867"/>
                  <a:gd name="connsiteX169" fmla="*/ 359869 w 6153627"/>
                  <a:gd name="connsiteY169" fmla="*/ 2946400 h 6656867"/>
                  <a:gd name="connsiteX170" fmla="*/ 347169 w 6153627"/>
                  <a:gd name="connsiteY170" fmla="*/ 2984500 h 6656867"/>
                  <a:gd name="connsiteX171" fmla="*/ 385269 w 6153627"/>
                  <a:gd name="connsiteY171" fmla="*/ 2997200 h 6656867"/>
                  <a:gd name="connsiteX172" fmla="*/ 334469 w 6153627"/>
                  <a:gd name="connsiteY172" fmla="*/ 3175000 h 6656867"/>
                  <a:gd name="connsiteX173" fmla="*/ 309069 w 6153627"/>
                  <a:gd name="connsiteY173" fmla="*/ 3225800 h 6656867"/>
                  <a:gd name="connsiteX174" fmla="*/ 283669 w 6153627"/>
                  <a:gd name="connsiteY174" fmla="*/ 3276600 h 6656867"/>
                  <a:gd name="connsiteX175" fmla="*/ 270969 w 6153627"/>
                  <a:gd name="connsiteY175" fmla="*/ 3340100 h 6656867"/>
                  <a:gd name="connsiteX176" fmla="*/ 385269 w 6153627"/>
                  <a:gd name="connsiteY176" fmla="*/ 3378200 h 6656867"/>
                  <a:gd name="connsiteX177" fmla="*/ 296369 w 6153627"/>
                  <a:gd name="connsiteY177" fmla="*/ 3581400 h 6656867"/>
                  <a:gd name="connsiteX178" fmla="*/ 283669 w 6153627"/>
                  <a:gd name="connsiteY178" fmla="*/ 3619500 h 6656867"/>
                  <a:gd name="connsiteX179" fmla="*/ 245569 w 6153627"/>
                  <a:gd name="connsiteY179" fmla="*/ 3708400 h 6656867"/>
                  <a:gd name="connsiteX180" fmla="*/ 258269 w 6153627"/>
                  <a:gd name="connsiteY180" fmla="*/ 3810000 h 6656867"/>
                  <a:gd name="connsiteX181" fmla="*/ 347169 w 6153627"/>
                  <a:gd name="connsiteY181" fmla="*/ 3822700 h 6656867"/>
                  <a:gd name="connsiteX182" fmla="*/ 321769 w 6153627"/>
                  <a:gd name="connsiteY182" fmla="*/ 3962400 h 6656867"/>
                  <a:gd name="connsiteX183" fmla="*/ 309069 w 6153627"/>
                  <a:gd name="connsiteY183" fmla="*/ 4241800 h 6656867"/>
                  <a:gd name="connsiteX184" fmla="*/ 220169 w 6153627"/>
                  <a:gd name="connsiteY184" fmla="*/ 4356100 h 6656867"/>
                  <a:gd name="connsiteX185" fmla="*/ 232869 w 6153627"/>
                  <a:gd name="connsiteY185" fmla="*/ 4406900 h 6656867"/>
                  <a:gd name="connsiteX186" fmla="*/ 270969 w 6153627"/>
                  <a:gd name="connsiteY186" fmla="*/ 4419600 h 6656867"/>
                  <a:gd name="connsiteX187" fmla="*/ 220169 w 6153627"/>
                  <a:gd name="connsiteY187" fmla="*/ 4559300 h 6656867"/>
                  <a:gd name="connsiteX188" fmla="*/ 194769 w 6153627"/>
                  <a:gd name="connsiteY188" fmla="*/ 4635500 h 6656867"/>
                  <a:gd name="connsiteX189" fmla="*/ 207469 w 6153627"/>
                  <a:gd name="connsiteY189" fmla="*/ 4813300 h 6656867"/>
                  <a:gd name="connsiteX190" fmla="*/ 245569 w 6153627"/>
                  <a:gd name="connsiteY190" fmla="*/ 4826000 h 6656867"/>
                  <a:gd name="connsiteX191" fmla="*/ 143969 w 6153627"/>
                  <a:gd name="connsiteY191" fmla="*/ 4927600 h 6656867"/>
                  <a:gd name="connsiteX192" fmla="*/ 29669 w 6153627"/>
                  <a:gd name="connsiteY192" fmla="*/ 5105400 h 6656867"/>
                  <a:gd name="connsiteX193" fmla="*/ 29669 w 6153627"/>
                  <a:gd name="connsiteY193" fmla="*/ 5283200 h 6656867"/>
                  <a:gd name="connsiteX194" fmla="*/ 93169 w 6153627"/>
                  <a:gd name="connsiteY194" fmla="*/ 5295900 h 6656867"/>
                  <a:gd name="connsiteX195" fmla="*/ 220169 w 6153627"/>
                  <a:gd name="connsiteY195" fmla="*/ 5410200 h 6656867"/>
                  <a:gd name="connsiteX196" fmla="*/ 194769 w 6153627"/>
                  <a:gd name="connsiteY196" fmla="*/ 5486400 h 6656867"/>
                  <a:gd name="connsiteX197" fmla="*/ 118569 w 6153627"/>
                  <a:gd name="connsiteY197" fmla="*/ 5676900 h 6656867"/>
                  <a:gd name="connsiteX198" fmla="*/ 131269 w 6153627"/>
                  <a:gd name="connsiteY198" fmla="*/ 5715000 h 6656867"/>
                  <a:gd name="connsiteX199" fmla="*/ 169369 w 6153627"/>
                  <a:gd name="connsiteY199" fmla="*/ 5727700 h 6656867"/>
                  <a:gd name="connsiteX200" fmla="*/ 245569 w 6153627"/>
                  <a:gd name="connsiteY200" fmla="*/ 5740400 h 6656867"/>
                  <a:gd name="connsiteX201" fmla="*/ 182069 w 6153627"/>
                  <a:gd name="connsiteY201" fmla="*/ 5867400 h 6656867"/>
                  <a:gd name="connsiteX202" fmla="*/ 156669 w 6153627"/>
                  <a:gd name="connsiteY202" fmla="*/ 5918200 h 6656867"/>
                  <a:gd name="connsiteX203" fmla="*/ 131269 w 6153627"/>
                  <a:gd name="connsiteY203" fmla="*/ 5969000 h 6656867"/>
                  <a:gd name="connsiteX204" fmla="*/ 118569 w 6153627"/>
                  <a:gd name="connsiteY204" fmla="*/ 6007100 h 6656867"/>
                  <a:gd name="connsiteX205" fmla="*/ 194769 w 6153627"/>
                  <a:gd name="connsiteY205" fmla="*/ 6019800 h 6656867"/>
                  <a:gd name="connsiteX206" fmla="*/ 232869 w 6153627"/>
                  <a:gd name="connsiteY206" fmla="*/ 6045200 h 6656867"/>
                  <a:gd name="connsiteX207" fmla="*/ 207469 w 6153627"/>
                  <a:gd name="connsiteY207" fmla="*/ 6108700 h 6656867"/>
                  <a:gd name="connsiteX208" fmla="*/ 169369 w 6153627"/>
                  <a:gd name="connsiteY208" fmla="*/ 6197600 h 6656867"/>
                  <a:gd name="connsiteX209" fmla="*/ 207469 w 6153627"/>
                  <a:gd name="connsiteY209" fmla="*/ 6248400 h 6656867"/>
                  <a:gd name="connsiteX210" fmla="*/ 258269 w 6153627"/>
                  <a:gd name="connsiteY210" fmla="*/ 6223000 h 6656867"/>
                  <a:gd name="connsiteX211" fmla="*/ 296369 w 6153627"/>
                  <a:gd name="connsiteY211" fmla="*/ 6184900 h 6656867"/>
                  <a:gd name="connsiteX212" fmla="*/ 334469 w 6153627"/>
                  <a:gd name="connsiteY212" fmla="*/ 6159500 h 6656867"/>
                  <a:gd name="connsiteX213" fmla="*/ 461469 w 6153627"/>
                  <a:gd name="connsiteY213" fmla="*/ 6172200 h 6656867"/>
                  <a:gd name="connsiteX214" fmla="*/ 448769 w 6153627"/>
                  <a:gd name="connsiteY214" fmla="*/ 6223000 h 6656867"/>
                  <a:gd name="connsiteX215" fmla="*/ 385269 w 6153627"/>
                  <a:gd name="connsiteY215" fmla="*/ 6324600 h 6656867"/>
                  <a:gd name="connsiteX216" fmla="*/ 423369 w 6153627"/>
                  <a:gd name="connsiteY216" fmla="*/ 6350000 h 6656867"/>
                  <a:gd name="connsiteX217" fmla="*/ 537669 w 6153627"/>
                  <a:gd name="connsiteY217" fmla="*/ 6388100 h 6656867"/>
                  <a:gd name="connsiteX218" fmla="*/ 575769 w 6153627"/>
                  <a:gd name="connsiteY218" fmla="*/ 6426200 h 6656867"/>
                  <a:gd name="connsiteX219" fmla="*/ 651969 w 6153627"/>
                  <a:gd name="connsiteY219" fmla="*/ 6438900 h 665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6153627" h="6656867">
                    <a:moveTo>
                      <a:pt x="575769" y="6400800"/>
                    </a:moveTo>
                    <a:cubicBezTo>
                      <a:pt x="651969" y="6405033"/>
                      <a:pt x="735398" y="6380830"/>
                      <a:pt x="804369" y="6413500"/>
                    </a:cubicBezTo>
                    <a:cubicBezTo>
                      <a:pt x="835214" y="6428111"/>
                      <a:pt x="790654" y="6493487"/>
                      <a:pt x="817069" y="6515100"/>
                    </a:cubicBezTo>
                    <a:cubicBezTo>
                      <a:pt x="849997" y="6542041"/>
                      <a:pt x="901736" y="6523567"/>
                      <a:pt x="944069" y="6527800"/>
                    </a:cubicBezTo>
                    <a:cubicBezTo>
                      <a:pt x="952536" y="6540500"/>
                      <a:pt x="962643" y="6552248"/>
                      <a:pt x="969469" y="6565900"/>
                    </a:cubicBezTo>
                    <a:cubicBezTo>
                      <a:pt x="975456" y="6577874"/>
                      <a:pt x="973806" y="6593547"/>
                      <a:pt x="982169" y="6604000"/>
                    </a:cubicBezTo>
                    <a:cubicBezTo>
                      <a:pt x="994136" y="6618959"/>
                      <a:pt x="1058569" y="6648550"/>
                      <a:pt x="1071069" y="6654800"/>
                    </a:cubicBezTo>
                    <a:cubicBezTo>
                      <a:pt x="1096469" y="6650567"/>
                      <a:pt x="1126173" y="6656867"/>
                      <a:pt x="1147269" y="6642100"/>
                    </a:cubicBezTo>
                    <a:cubicBezTo>
                      <a:pt x="1172278" y="6624594"/>
                      <a:pt x="1181136" y="6591300"/>
                      <a:pt x="1198069" y="6565900"/>
                    </a:cubicBezTo>
                    <a:cubicBezTo>
                      <a:pt x="1206536" y="6553200"/>
                      <a:pt x="1210769" y="6536267"/>
                      <a:pt x="1223469" y="6527800"/>
                    </a:cubicBezTo>
                    <a:cubicBezTo>
                      <a:pt x="1283846" y="6487548"/>
                      <a:pt x="1247089" y="6507227"/>
                      <a:pt x="1337769" y="6477000"/>
                    </a:cubicBezTo>
                    <a:lnTo>
                      <a:pt x="1375869" y="6464300"/>
                    </a:lnTo>
                    <a:cubicBezTo>
                      <a:pt x="1447836" y="6468533"/>
                      <a:pt x="1520283" y="6467676"/>
                      <a:pt x="1591769" y="6477000"/>
                    </a:cubicBezTo>
                    <a:cubicBezTo>
                      <a:pt x="1618318" y="6480463"/>
                      <a:pt x="1667969" y="6502400"/>
                      <a:pt x="1667969" y="6502400"/>
                    </a:cubicBezTo>
                    <a:cubicBezTo>
                      <a:pt x="1674778" y="6502104"/>
                      <a:pt x="2006189" y="6493176"/>
                      <a:pt x="2087069" y="6477000"/>
                    </a:cubicBezTo>
                    <a:cubicBezTo>
                      <a:pt x="2109423" y="6472529"/>
                      <a:pt x="2129223" y="6459605"/>
                      <a:pt x="2150569" y="6451600"/>
                    </a:cubicBezTo>
                    <a:cubicBezTo>
                      <a:pt x="2163104" y="6446900"/>
                      <a:pt x="2175969" y="6443133"/>
                      <a:pt x="2188669" y="6438900"/>
                    </a:cubicBezTo>
                    <a:cubicBezTo>
                      <a:pt x="2197136" y="6451600"/>
                      <a:pt x="2201126" y="6468910"/>
                      <a:pt x="2214069" y="6477000"/>
                    </a:cubicBezTo>
                    <a:cubicBezTo>
                      <a:pt x="2236773" y="6491190"/>
                      <a:pt x="2290269" y="6502400"/>
                      <a:pt x="2290269" y="6502400"/>
                    </a:cubicBezTo>
                    <a:cubicBezTo>
                      <a:pt x="2315669" y="6477000"/>
                      <a:pt x="2355110" y="6460278"/>
                      <a:pt x="2366469" y="6426200"/>
                    </a:cubicBezTo>
                    <a:cubicBezTo>
                      <a:pt x="2370702" y="6413500"/>
                      <a:pt x="2369703" y="6397566"/>
                      <a:pt x="2379169" y="6388100"/>
                    </a:cubicBezTo>
                    <a:cubicBezTo>
                      <a:pt x="2388635" y="6378634"/>
                      <a:pt x="2405036" y="6380837"/>
                      <a:pt x="2417269" y="6375400"/>
                    </a:cubicBezTo>
                    <a:cubicBezTo>
                      <a:pt x="2443219" y="6363866"/>
                      <a:pt x="2468645" y="6351091"/>
                      <a:pt x="2493469" y="6337300"/>
                    </a:cubicBezTo>
                    <a:cubicBezTo>
                      <a:pt x="2517345" y="6324035"/>
                      <a:pt x="2563506" y="6287947"/>
                      <a:pt x="2582369" y="6273800"/>
                    </a:cubicBezTo>
                    <a:cubicBezTo>
                      <a:pt x="2595069" y="6206067"/>
                      <a:pt x="2606954" y="6138175"/>
                      <a:pt x="2620469" y="6070600"/>
                    </a:cubicBezTo>
                    <a:cubicBezTo>
                      <a:pt x="2623892" y="6053484"/>
                      <a:pt x="2628153" y="6036518"/>
                      <a:pt x="2633169" y="6019800"/>
                    </a:cubicBezTo>
                    <a:cubicBezTo>
                      <a:pt x="2640862" y="5994155"/>
                      <a:pt x="2658569" y="5943600"/>
                      <a:pt x="2658569" y="5943600"/>
                    </a:cubicBezTo>
                    <a:cubicBezTo>
                      <a:pt x="2633541" y="5868516"/>
                      <a:pt x="2648850" y="5944377"/>
                      <a:pt x="2671269" y="5854700"/>
                    </a:cubicBezTo>
                    <a:cubicBezTo>
                      <a:pt x="2679547" y="5821589"/>
                      <a:pt x="2677864" y="5786680"/>
                      <a:pt x="2683969" y="5753100"/>
                    </a:cubicBezTo>
                    <a:cubicBezTo>
                      <a:pt x="2686364" y="5739929"/>
                      <a:pt x="2693422" y="5727987"/>
                      <a:pt x="2696669" y="5715000"/>
                    </a:cubicBezTo>
                    <a:cubicBezTo>
                      <a:pt x="2706135" y="5677136"/>
                      <a:pt x="2713891" y="5638863"/>
                      <a:pt x="2722069" y="5600700"/>
                    </a:cubicBezTo>
                    <a:cubicBezTo>
                      <a:pt x="2726592" y="5579593"/>
                      <a:pt x="2729534" y="5558141"/>
                      <a:pt x="2734769" y="5537200"/>
                    </a:cubicBezTo>
                    <a:cubicBezTo>
                      <a:pt x="2738016" y="5524213"/>
                      <a:pt x="2743236" y="5511800"/>
                      <a:pt x="2747469" y="5499100"/>
                    </a:cubicBezTo>
                    <a:cubicBezTo>
                      <a:pt x="2714415" y="5333829"/>
                      <a:pt x="2712704" y="5414244"/>
                      <a:pt x="2747469" y="5257800"/>
                    </a:cubicBezTo>
                    <a:cubicBezTo>
                      <a:pt x="2743236" y="5245100"/>
                      <a:pt x="2745222" y="5228063"/>
                      <a:pt x="2734769" y="5219700"/>
                    </a:cubicBezTo>
                    <a:cubicBezTo>
                      <a:pt x="2721139" y="5208796"/>
                      <a:pt x="2686008" y="5224335"/>
                      <a:pt x="2683969" y="5207000"/>
                    </a:cubicBezTo>
                    <a:cubicBezTo>
                      <a:pt x="2675993" y="5139207"/>
                      <a:pt x="2700146" y="5071435"/>
                      <a:pt x="2709369" y="5003800"/>
                    </a:cubicBezTo>
                    <a:cubicBezTo>
                      <a:pt x="2712848" y="4978286"/>
                      <a:pt x="2710553" y="4950632"/>
                      <a:pt x="2722069" y="4927600"/>
                    </a:cubicBezTo>
                    <a:cubicBezTo>
                      <a:pt x="2728895" y="4913948"/>
                      <a:pt x="2747469" y="4910667"/>
                      <a:pt x="2760169" y="4902200"/>
                    </a:cubicBezTo>
                    <a:cubicBezTo>
                      <a:pt x="2768636" y="4889500"/>
                      <a:pt x="2785569" y="4879364"/>
                      <a:pt x="2785569" y="4864100"/>
                    </a:cubicBezTo>
                    <a:cubicBezTo>
                      <a:pt x="2785569" y="4848836"/>
                      <a:pt x="2767742" y="4839252"/>
                      <a:pt x="2760169" y="4826000"/>
                    </a:cubicBezTo>
                    <a:cubicBezTo>
                      <a:pt x="2750776" y="4809562"/>
                      <a:pt x="2743236" y="4792133"/>
                      <a:pt x="2734769" y="4775200"/>
                    </a:cubicBezTo>
                    <a:cubicBezTo>
                      <a:pt x="2743236" y="4741333"/>
                      <a:pt x="2750579" y="4707166"/>
                      <a:pt x="2760169" y="4673600"/>
                    </a:cubicBezTo>
                    <a:cubicBezTo>
                      <a:pt x="2767524" y="4647856"/>
                      <a:pt x="2785569" y="4597400"/>
                      <a:pt x="2785569" y="4597400"/>
                    </a:cubicBezTo>
                    <a:cubicBezTo>
                      <a:pt x="2781336" y="4576233"/>
                      <a:pt x="2784843" y="4551861"/>
                      <a:pt x="2772869" y="4533900"/>
                    </a:cubicBezTo>
                    <a:cubicBezTo>
                      <a:pt x="2765443" y="4522761"/>
                      <a:pt x="2734769" y="4534587"/>
                      <a:pt x="2734769" y="4521200"/>
                    </a:cubicBezTo>
                    <a:cubicBezTo>
                      <a:pt x="2734769" y="4500033"/>
                      <a:pt x="2760731" y="4487740"/>
                      <a:pt x="2772869" y="4470400"/>
                    </a:cubicBezTo>
                    <a:cubicBezTo>
                      <a:pt x="2790375" y="4445391"/>
                      <a:pt x="2806736" y="4419600"/>
                      <a:pt x="2823669" y="4394200"/>
                    </a:cubicBezTo>
                    <a:lnTo>
                      <a:pt x="2849069" y="4356100"/>
                    </a:lnTo>
                    <a:cubicBezTo>
                      <a:pt x="2853302" y="4288367"/>
                      <a:pt x="2854665" y="4220393"/>
                      <a:pt x="2861769" y="4152900"/>
                    </a:cubicBezTo>
                    <a:cubicBezTo>
                      <a:pt x="2869897" y="4075684"/>
                      <a:pt x="2887508" y="4153916"/>
                      <a:pt x="2861769" y="4076700"/>
                    </a:cubicBezTo>
                    <a:cubicBezTo>
                      <a:pt x="2873507" y="4029748"/>
                      <a:pt x="2912680" y="3966726"/>
                      <a:pt x="2861769" y="3924300"/>
                    </a:cubicBezTo>
                    <a:cubicBezTo>
                      <a:pt x="2848360" y="3913126"/>
                      <a:pt x="2827902" y="3915833"/>
                      <a:pt x="2810969" y="3911600"/>
                    </a:cubicBezTo>
                    <a:cubicBezTo>
                      <a:pt x="2806736" y="3886200"/>
                      <a:pt x="2796434" y="3861085"/>
                      <a:pt x="2798269" y="3835400"/>
                    </a:cubicBezTo>
                    <a:cubicBezTo>
                      <a:pt x="2801899" y="3784576"/>
                      <a:pt x="2822354" y="3727525"/>
                      <a:pt x="2849069" y="3683000"/>
                    </a:cubicBezTo>
                    <a:cubicBezTo>
                      <a:pt x="2864775" y="3656823"/>
                      <a:pt x="2874469" y="3623733"/>
                      <a:pt x="2899869" y="3606800"/>
                    </a:cubicBezTo>
                    <a:cubicBezTo>
                      <a:pt x="2957894" y="3568116"/>
                      <a:pt x="2927176" y="3592193"/>
                      <a:pt x="2988769" y="3530600"/>
                    </a:cubicBezTo>
                    <a:cubicBezTo>
                      <a:pt x="2980302" y="3513667"/>
                      <a:pt x="2978515" y="3491159"/>
                      <a:pt x="2963369" y="3479800"/>
                    </a:cubicBezTo>
                    <a:cubicBezTo>
                      <a:pt x="2941950" y="3463736"/>
                      <a:pt x="2887169" y="3454400"/>
                      <a:pt x="2887169" y="3454400"/>
                    </a:cubicBezTo>
                    <a:cubicBezTo>
                      <a:pt x="2882936" y="3441700"/>
                      <a:pt x="2872576" y="3429552"/>
                      <a:pt x="2874469" y="3416300"/>
                    </a:cubicBezTo>
                    <a:cubicBezTo>
                      <a:pt x="2877146" y="3397558"/>
                      <a:pt x="2888042" y="3380283"/>
                      <a:pt x="2899869" y="3365500"/>
                    </a:cubicBezTo>
                    <a:cubicBezTo>
                      <a:pt x="2949579" y="3303362"/>
                      <a:pt x="2962023" y="3298664"/>
                      <a:pt x="3014169" y="3263900"/>
                    </a:cubicBezTo>
                    <a:cubicBezTo>
                      <a:pt x="2996462" y="2874340"/>
                      <a:pt x="2911812" y="3024471"/>
                      <a:pt x="3052269" y="2971800"/>
                    </a:cubicBezTo>
                    <a:cubicBezTo>
                      <a:pt x="3069996" y="2965153"/>
                      <a:pt x="3086136" y="2954867"/>
                      <a:pt x="3103069" y="2946400"/>
                    </a:cubicBezTo>
                    <a:cubicBezTo>
                      <a:pt x="3107302" y="2933700"/>
                      <a:pt x="3106303" y="2917766"/>
                      <a:pt x="3115769" y="2908300"/>
                    </a:cubicBezTo>
                    <a:cubicBezTo>
                      <a:pt x="3121842" y="2902227"/>
                      <a:pt x="3204230" y="2883010"/>
                      <a:pt x="3204669" y="2882900"/>
                    </a:cubicBezTo>
                    <a:cubicBezTo>
                      <a:pt x="3217646" y="2869923"/>
                      <a:pt x="3279240" y="2811921"/>
                      <a:pt x="3280869" y="2794000"/>
                    </a:cubicBezTo>
                    <a:cubicBezTo>
                      <a:pt x="3283659" y="2763307"/>
                      <a:pt x="3263936" y="2734733"/>
                      <a:pt x="3255469" y="2705100"/>
                    </a:cubicBezTo>
                    <a:cubicBezTo>
                      <a:pt x="3284387" y="2690641"/>
                      <a:pt x="3360367" y="2657902"/>
                      <a:pt x="3395169" y="2628900"/>
                    </a:cubicBezTo>
                    <a:cubicBezTo>
                      <a:pt x="3408967" y="2617402"/>
                      <a:pt x="3420569" y="2603500"/>
                      <a:pt x="3433269" y="2590800"/>
                    </a:cubicBezTo>
                    <a:cubicBezTo>
                      <a:pt x="3437502" y="2578100"/>
                      <a:pt x="3443768" y="2565905"/>
                      <a:pt x="3445969" y="2552700"/>
                    </a:cubicBezTo>
                    <a:cubicBezTo>
                      <a:pt x="3482771" y="2331888"/>
                      <a:pt x="3386176" y="2444199"/>
                      <a:pt x="3776169" y="2413000"/>
                    </a:cubicBezTo>
                    <a:cubicBezTo>
                      <a:pt x="3780402" y="2387600"/>
                      <a:pt x="3764706" y="2345702"/>
                      <a:pt x="3788869" y="2336800"/>
                    </a:cubicBezTo>
                    <a:cubicBezTo>
                      <a:pt x="3860481" y="2310417"/>
                      <a:pt x="3941741" y="2333566"/>
                      <a:pt x="4017469" y="2324100"/>
                    </a:cubicBezTo>
                    <a:cubicBezTo>
                      <a:pt x="4044036" y="2320779"/>
                      <a:pt x="4067059" y="2301657"/>
                      <a:pt x="4093669" y="2298700"/>
                    </a:cubicBezTo>
                    <a:cubicBezTo>
                      <a:pt x="4182125" y="2288872"/>
                      <a:pt x="4271469" y="2290233"/>
                      <a:pt x="4360369" y="2286000"/>
                    </a:cubicBezTo>
                    <a:lnTo>
                      <a:pt x="4512769" y="2133600"/>
                    </a:lnTo>
                    <a:lnTo>
                      <a:pt x="4588969" y="2057400"/>
                    </a:lnTo>
                    <a:cubicBezTo>
                      <a:pt x="4605902" y="2040467"/>
                      <a:pt x="4624809" y="2025300"/>
                      <a:pt x="4639769" y="2006600"/>
                    </a:cubicBezTo>
                    <a:lnTo>
                      <a:pt x="4690569" y="1943100"/>
                    </a:lnTo>
                    <a:cubicBezTo>
                      <a:pt x="4694802" y="1930400"/>
                      <a:pt x="4702057" y="1918332"/>
                      <a:pt x="4703269" y="1905000"/>
                    </a:cubicBezTo>
                    <a:cubicBezTo>
                      <a:pt x="4731054" y="1599364"/>
                      <a:pt x="4626326" y="1669676"/>
                      <a:pt x="4906469" y="1651000"/>
                    </a:cubicBezTo>
                    <a:cubicBezTo>
                      <a:pt x="4919807" y="1646554"/>
                      <a:pt x="5066490" y="1605642"/>
                      <a:pt x="5109669" y="1574800"/>
                    </a:cubicBezTo>
                    <a:cubicBezTo>
                      <a:pt x="5124284" y="1564361"/>
                      <a:pt x="5133154" y="1547139"/>
                      <a:pt x="5147769" y="1536700"/>
                    </a:cubicBezTo>
                    <a:cubicBezTo>
                      <a:pt x="5163175" y="1525696"/>
                      <a:pt x="5183163" y="1522304"/>
                      <a:pt x="5198569" y="1511300"/>
                    </a:cubicBezTo>
                    <a:cubicBezTo>
                      <a:pt x="5213184" y="1500861"/>
                      <a:pt x="5221439" y="1482719"/>
                      <a:pt x="5236669" y="1473200"/>
                    </a:cubicBezTo>
                    <a:cubicBezTo>
                      <a:pt x="5256001" y="1461118"/>
                      <a:pt x="5279215" y="1456780"/>
                      <a:pt x="5300169" y="1447800"/>
                    </a:cubicBezTo>
                    <a:cubicBezTo>
                      <a:pt x="5338491" y="1431376"/>
                      <a:pt x="5377936" y="1417093"/>
                      <a:pt x="5414469" y="1397000"/>
                    </a:cubicBezTo>
                    <a:cubicBezTo>
                      <a:pt x="5539602" y="1328177"/>
                      <a:pt x="5524810" y="1337459"/>
                      <a:pt x="5592269" y="1270000"/>
                    </a:cubicBezTo>
                    <a:cubicBezTo>
                      <a:pt x="5640665" y="1149011"/>
                      <a:pt x="5622927" y="1180710"/>
                      <a:pt x="5744669" y="1016000"/>
                    </a:cubicBezTo>
                    <a:cubicBezTo>
                      <a:pt x="5771417" y="979811"/>
                      <a:pt x="5804760" y="948971"/>
                      <a:pt x="5833569" y="914400"/>
                    </a:cubicBezTo>
                    <a:cubicBezTo>
                      <a:pt x="5847120" y="898139"/>
                      <a:pt x="5860451" y="881549"/>
                      <a:pt x="5871669" y="863600"/>
                    </a:cubicBezTo>
                    <a:cubicBezTo>
                      <a:pt x="5881703" y="847546"/>
                      <a:pt x="5883682" y="826187"/>
                      <a:pt x="5897069" y="812800"/>
                    </a:cubicBezTo>
                    <a:cubicBezTo>
                      <a:pt x="5927003" y="782866"/>
                      <a:pt x="5965905" y="763407"/>
                      <a:pt x="5998669" y="736600"/>
                    </a:cubicBezTo>
                    <a:cubicBezTo>
                      <a:pt x="6012570" y="725227"/>
                      <a:pt x="6022744" y="709720"/>
                      <a:pt x="6036769" y="698500"/>
                    </a:cubicBezTo>
                    <a:cubicBezTo>
                      <a:pt x="6065206" y="675751"/>
                      <a:pt x="6096036" y="656167"/>
                      <a:pt x="6125669" y="635000"/>
                    </a:cubicBezTo>
                    <a:cubicBezTo>
                      <a:pt x="6129902" y="618067"/>
                      <a:pt x="6153627" y="592677"/>
                      <a:pt x="6138369" y="584200"/>
                    </a:cubicBezTo>
                    <a:cubicBezTo>
                      <a:pt x="6101178" y="563539"/>
                      <a:pt x="6053486" y="577517"/>
                      <a:pt x="6011369" y="571500"/>
                    </a:cubicBezTo>
                    <a:cubicBezTo>
                      <a:pt x="5994090" y="569032"/>
                      <a:pt x="5977937" y="560537"/>
                      <a:pt x="5960569" y="558800"/>
                    </a:cubicBezTo>
                    <a:cubicBezTo>
                      <a:pt x="5893040" y="552047"/>
                      <a:pt x="5825102" y="550333"/>
                      <a:pt x="5757369" y="546100"/>
                    </a:cubicBezTo>
                    <a:cubicBezTo>
                      <a:pt x="5765836" y="533400"/>
                      <a:pt x="5772998" y="519726"/>
                      <a:pt x="5782769" y="508000"/>
                    </a:cubicBezTo>
                    <a:cubicBezTo>
                      <a:pt x="5794267" y="494202"/>
                      <a:pt x="5838767" y="471392"/>
                      <a:pt x="5820869" y="469900"/>
                    </a:cubicBezTo>
                    <a:cubicBezTo>
                      <a:pt x="5453453" y="439282"/>
                      <a:pt x="5084269" y="436033"/>
                      <a:pt x="4715969" y="419100"/>
                    </a:cubicBezTo>
                    <a:cubicBezTo>
                      <a:pt x="4656702" y="406400"/>
                      <a:pt x="4598410" y="387693"/>
                      <a:pt x="4538169" y="381000"/>
                    </a:cubicBezTo>
                    <a:cubicBezTo>
                      <a:pt x="4277395" y="352025"/>
                      <a:pt x="4086195" y="378161"/>
                      <a:pt x="3814269" y="393700"/>
                    </a:cubicBezTo>
                    <a:cubicBezTo>
                      <a:pt x="3784636" y="402167"/>
                      <a:pt x="3755504" y="412642"/>
                      <a:pt x="3725369" y="419100"/>
                    </a:cubicBezTo>
                    <a:cubicBezTo>
                      <a:pt x="3696099" y="425372"/>
                      <a:pt x="3665920" y="426445"/>
                      <a:pt x="3636469" y="431800"/>
                    </a:cubicBezTo>
                    <a:cubicBezTo>
                      <a:pt x="3619296" y="434922"/>
                      <a:pt x="3602602" y="440267"/>
                      <a:pt x="3585669" y="444500"/>
                    </a:cubicBezTo>
                    <a:lnTo>
                      <a:pt x="3179269" y="431800"/>
                    </a:lnTo>
                    <a:cubicBezTo>
                      <a:pt x="3162011" y="429185"/>
                      <a:pt x="3179978" y="392174"/>
                      <a:pt x="3166569" y="381000"/>
                    </a:cubicBezTo>
                    <a:cubicBezTo>
                      <a:pt x="3149986" y="367181"/>
                      <a:pt x="3124141" y="372983"/>
                      <a:pt x="3103069" y="368300"/>
                    </a:cubicBezTo>
                    <a:cubicBezTo>
                      <a:pt x="3086030" y="364514"/>
                      <a:pt x="3068987" y="360616"/>
                      <a:pt x="3052269" y="355600"/>
                    </a:cubicBezTo>
                    <a:cubicBezTo>
                      <a:pt x="3026624" y="347907"/>
                      <a:pt x="2976069" y="330200"/>
                      <a:pt x="2976069" y="330200"/>
                    </a:cubicBezTo>
                    <a:cubicBezTo>
                      <a:pt x="2971836" y="317500"/>
                      <a:pt x="2962157" y="305432"/>
                      <a:pt x="2963369" y="292100"/>
                    </a:cubicBezTo>
                    <a:cubicBezTo>
                      <a:pt x="2966530" y="257334"/>
                      <a:pt x="2988769" y="190500"/>
                      <a:pt x="2988769" y="190500"/>
                    </a:cubicBezTo>
                    <a:cubicBezTo>
                      <a:pt x="2904102" y="186267"/>
                      <a:pt x="2813988" y="207979"/>
                      <a:pt x="2734769" y="177800"/>
                    </a:cubicBezTo>
                    <a:cubicBezTo>
                      <a:pt x="2706796" y="167144"/>
                      <a:pt x="2727940" y="118253"/>
                      <a:pt x="2722069" y="88900"/>
                    </a:cubicBezTo>
                    <a:cubicBezTo>
                      <a:pt x="2715840" y="57755"/>
                      <a:pt x="2697738" y="27537"/>
                      <a:pt x="2683969" y="0"/>
                    </a:cubicBezTo>
                    <a:cubicBezTo>
                      <a:pt x="2624702" y="4233"/>
                      <a:pt x="2564683" y="2374"/>
                      <a:pt x="2506169" y="12700"/>
                    </a:cubicBezTo>
                    <a:cubicBezTo>
                      <a:pt x="2491138" y="15353"/>
                      <a:pt x="2481721" y="31274"/>
                      <a:pt x="2468069" y="38100"/>
                    </a:cubicBezTo>
                    <a:cubicBezTo>
                      <a:pt x="2356892" y="93689"/>
                      <a:pt x="2450781" y="39820"/>
                      <a:pt x="2353769" y="76200"/>
                    </a:cubicBezTo>
                    <a:cubicBezTo>
                      <a:pt x="2336042" y="82847"/>
                      <a:pt x="2319407" y="92207"/>
                      <a:pt x="2302969" y="101600"/>
                    </a:cubicBezTo>
                    <a:cubicBezTo>
                      <a:pt x="2289717" y="109173"/>
                      <a:pt x="2279161" y="121641"/>
                      <a:pt x="2264869" y="127000"/>
                    </a:cubicBezTo>
                    <a:cubicBezTo>
                      <a:pt x="2222878" y="142746"/>
                      <a:pt x="2076953" y="151011"/>
                      <a:pt x="2061669" y="152400"/>
                    </a:cubicBezTo>
                    <a:cubicBezTo>
                      <a:pt x="2044736" y="156633"/>
                      <a:pt x="2026024" y="156440"/>
                      <a:pt x="2010869" y="165100"/>
                    </a:cubicBezTo>
                    <a:cubicBezTo>
                      <a:pt x="1974143" y="186086"/>
                      <a:pt x="1977373" y="216953"/>
                      <a:pt x="1934669" y="228600"/>
                    </a:cubicBezTo>
                    <a:cubicBezTo>
                      <a:pt x="1901741" y="237580"/>
                      <a:pt x="1866936" y="237067"/>
                      <a:pt x="1833069" y="241300"/>
                    </a:cubicBezTo>
                    <a:cubicBezTo>
                      <a:pt x="1807669" y="254000"/>
                      <a:pt x="1782819" y="267866"/>
                      <a:pt x="1756869" y="279400"/>
                    </a:cubicBezTo>
                    <a:cubicBezTo>
                      <a:pt x="1744636" y="284837"/>
                      <a:pt x="1729908" y="284674"/>
                      <a:pt x="1718769" y="292100"/>
                    </a:cubicBezTo>
                    <a:cubicBezTo>
                      <a:pt x="1689433" y="311657"/>
                      <a:pt x="1674011" y="340187"/>
                      <a:pt x="1655269" y="368300"/>
                    </a:cubicBezTo>
                    <a:cubicBezTo>
                      <a:pt x="1663736" y="385233"/>
                      <a:pt x="1666125" y="406980"/>
                      <a:pt x="1680669" y="419100"/>
                    </a:cubicBezTo>
                    <a:cubicBezTo>
                      <a:pt x="1724996" y="456039"/>
                      <a:pt x="1759523" y="414968"/>
                      <a:pt x="1794969" y="393700"/>
                    </a:cubicBezTo>
                    <a:cubicBezTo>
                      <a:pt x="1803436" y="376767"/>
                      <a:pt x="1817692" y="361642"/>
                      <a:pt x="1820369" y="342900"/>
                    </a:cubicBezTo>
                    <a:cubicBezTo>
                      <a:pt x="1828184" y="288192"/>
                      <a:pt x="1795620" y="304474"/>
                      <a:pt x="1769569" y="317500"/>
                    </a:cubicBezTo>
                    <a:cubicBezTo>
                      <a:pt x="1763373" y="320598"/>
                      <a:pt x="1683081" y="368407"/>
                      <a:pt x="1667969" y="381000"/>
                    </a:cubicBezTo>
                    <a:cubicBezTo>
                      <a:pt x="1654171" y="392498"/>
                      <a:pt x="1642569" y="406400"/>
                      <a:pt x="1629869" y="419100"/>
                    </a:cubicBezTo>
                    <a:cubicBezTo>
                      <a:pt x="1625636" y="431800"/>
                      <a:pt x="1626635" y="447734"/>
                      <a:pt x="1617169" y="457200"/>
                    </a:cubicBezTo>
                    <a:cubicBezTo>
                      <a:pt x="1607703" y="466666"/>
                      <a:pt x="1592227" y="467433"/>
                      <a:pt x="1579069" y="469900"/>
                    </a:cubicBezTo>
                    <a:cubicBezTo>
                      <a:pt x="1524342" y="480161"/>
                      <a:pt x="1469002" y="486833"/>
                      <a:pt x="1413969" y="495300"/>
                    </a:cubicBezTo>
                    <a:cubicBezTo>
                      <a:pt x="1375869" y="508000"/>
                      <a:pt x="1336583" y="517580"/>
                      <a:pt x="1299669" y="533400"/>
                    </a:cubicBezTo>
                    <a:cubicBezTo>
                      <a:pt x="1145873" y="599312"/>
                      <a:pt x="1313382" y="552197"/>
                      <a:pt x="1185369" y="584200"/>
                    </a:cubicBezTo>
                    <a:cubicBezTo>
                      <a:pt x="1172669" y="592667"/>
                      <a:pt x="1154095" y="595948"/>
                      <a:pt x="1147269" y="609600"/>
                    </a:cubicBezTo>
                    <a:cubicBezTo>
                      <a:pt x="1127503" y="649131"/>
                      <a:pt x="1123145" y="694671"/>
                      <a:pt x="1109169" y="736600"/>
                    </a:cubicBezTo>
                    <a:cubicBezTo>
                      <a:pt x="1101960" y="758227"/>
                      <a:pt x="1092236" y="778933"/>
                      <a:pt x="1083769" y="800100"/>
                    </a:cubicBezTo>
                    <a:cubicBezTo>
                      <a:pt x="1100702" y="825500"/>
                      <a:pt x="1105217" y="867914"/>
                      <a:pt x="1134569" y="876300"/>
                    </a:cubicBezTo>
                    <a:cubicBezTo>
                      <a:pt x="1176080" y="888160"/>
                      <a:pt x="1231042" y="820373"/>
                      <a:pt x="1261569" y="850900"/>
                    </a:cubicBezTo>
                    <a:cubicBezTo>
                      <a:pt x="1287319" y="876650"/>
                      <a:pt x="1199514" y="889792"/>
                      <a:pt x="1172669" y="914400"/>
                    </a:cubicBezTo>
                    <a:cubicBezTo>
                      <a:pt x="1054255" y="1022946"/>
                      <a:pt x="1148459" y="950834"/>
                      <a:pt x="1083769" y="1041400"/>
                    </a:cubicBezTo>
                    <a:cubicBezTo>
                      <a:pt x="1073330" y="1056015"/>
                      <a:pt x="1058369" y="1066800"/>
                      <a:pt x="1045669" y="1079500"/>
                    </a:cubicBezTo>
                    <a:cubicBezTo>
                      <a:pt x="1018968" y="1159604"/>
                      <a:pt x="1056277" y="1077611"/>
                      <a:pt x="982169" y="1143000"/>
                    </a:cubicBezTo>
                    <a:cubicBezTo>
                      <a:pt x="923810" y="1194493"/>
                      <a:pt x="872102" y="1253067"/>
                      <a:pt x="817069" y="1308100"/>
                    </a:cubicBezTo>
                    <a:cubicBezTo>
                      <a:pt x="787436" y="1337733"/>
                      <a:pt x="754349" y="1364275"/>
                      <a:pt x="728169" y="1397000"/>
                    </a:cubicBezTo>
                    <a:cubicBezTo>
                      <a:pt x="667834" y="1472419"/>
                      <a:pt x="692405" y="1437946"/>
                      <a:pt x="651969" y="1498600"/>
                    </a:cubicBezTo>
                    <a:cubicBezTo>
                      <a:pt x="647736" y="1545167"/>
                      <a:pt x="648439" y="1592449"/>
                      <a:pt x="639269" y="1638300"/>
                    </a:cubicBezTo>
                    <a:cubicBezTo>
                      <a:pt x="635556" y="1656864"/>
                      <a:pt x="618461" y="1670733"/>
                      <a:pt x="613869" y="1689100"/>
                    </a:cubicBezTo>
                    <a:cubicBezTo>
                      <a:pt x="605591" y="1722211"/>
                      <a:pt x="605402" y="1756833"/>
                      <a:pt x="601169" y="1790700"/>
                    </a:cubicBezTo>
                    <a:cubicBezTo>
                      <a:pt x="605402" y="1807633"/>
                      <a:pt x="599346" y="1831818"/>
                      <a:pt x="613869" y="1841500"/>
                    </a:cubicBezTo>
                    <a:cubicBezTo>
                      <a:pt x="642915" y="1860864"/>
                      <a:pt x="696105" y="1837854"/>
                      <a:pt x="715469" y="1866900"/>
                    </a:cubicBezTo>
                    <a:cubicBezTo>
                      <a:pt x="728753" y="1886825"/>
                      <a:pt x="679770" y="1899114"/>
                      <a:pt x="664669" y="1917700"/>
                    </a:cubicBezTo>
                    <a:cubicBezTo>
                      <a:pt x="605252" y="1990829"/>
                      <a:pt x="559017" y="2041454"/>
                      <a:pt x="524969" y="2120900"/>
                    </a:cubicBezTo>
                    <a:cubicBezTo>
                      <a:pt x="519696" y="2133205"/>
                      <a:pt x="516502" y="2146300"/>
                      <a:pt x="512269" y="2159000"/>
                    </a:cubicBezTo>
                    <a:cubicBezTo>
                      <a:pt x="516502" y="2180167"/>
                      <a:pt x="512422" y="2204935"/>
                      <a:pt x="524969" y="2222500"/>
                    </a:cubicBezTo>
                    <a:cubicBezTo>
                      <a:pt x="535973" y="2237906"/>
                      <a:pt x="582070" y="2230047"/>
                      <a:pt x="575769" y="2247900"/>
                    </a:cubicBezTo>
                    <a:cubicBezTo>
                      <a:pt x="550369" y="2319867"/>
                      <a:pt x="488034" y="2372958"/>
                      <a:pt x="448769" y="2438400"/>
                    </a:cubicBezTo>
                    <a:cubicBezTo>
                      <a:pt x="405178" y="2511051"/>
                      <a:pt x="414075" y="2488583"/>
                      <a:pt x="385269" y="2565400"/>
                    </a:cubicBezTo>
                    <a:cubicBezTo>
                      <a:pt x="350204" y="2658908"/>
                      <a:pt x="406394" y="2558257"/>
                      <a:pt x="283669" y="2717800"/>
                    </a:cubicBezTo>
                    <a:cubicBezTo>
                      <a:pt x="270763" y="2734577"/>
                      <a:pt x="245569" y="2768600"/>
                      <a:pt x="245569" y="2768600"/>
                    </a:cubicBezTo>
                    <a:cubicBezTo>
                      <a:pt x="240793" y="2782927"/>
                      <a:pt x="190808" y="2866051"/>
                      <a:pt x="245569" y="2882900"/>
                    </a:cubicBezTo>
                    <a:cubicBezTo>
                      <a:pt x="290260" y="2896651"/>
                      <a:pt x="338702" y="2891367"/>
                      <a:pt x="385269" y="2895600"/>
                    </a:cubicBezTo>
                    <a:cubicBezTo>
                      <a:pt x="376802" y="2912533"/>
                      <a:pt x="367327" y="2928999"/>
                      <a:pt x="359869" y="2946400"/>
                    </a:cubicBezTo>
                    <a:cubicBezTo>
                      <a:pt x="354596" y="2958705"/>
                      <a:pt x="341182" y="2972526"/>
                      <a:pt x="347169" y="2984500"/>
                    </a:cubicBezTo>
                    <a:cubicBezTo>
                      <a:pt x="353156" y="2996474"/>
                      <a:pt x="372569" y="2992967"/>
                      <a:pt x="385269" y="2997200"/>
                    </a:cubicBezTo>
                    <a:cubicBezTo>
                      <a:pt x="409448" y="3093917"/>
                      <a:pt x="405775" y="3032388"/>
                      <a:pt x="334469" y="3175000"/>
                    </a:cubicBezTo>
                    <a:lnTo>
                      <a:pt x="309069" y="3225800"/>
                    </a:lnTo>
                    <a:lnTo>
                      <a:pt x="283669" y="3276600"/>
                    </a:lnTo>
                    <a:cubicBezTo>
                      <a:pt x="279436" y="3297767"/>
                      <a:pt x="255705" y="3324836"/>
                      <a:pt x="270969" y="3340100"/>
                    </a:cubicBezTo>
                    <a:cubicBezTo>
                      <a:pt x="299367" y="3368498"/>
                      <a:pt x="385269" y="3378200"/>
                      <a:pt x="385269" y="3378200"/>
                    </a:cubicBezTo>
                    <a:cubicBezTo>
                      <a:pt x="349867" y="3449004"/>
                      <a:pt x="324682" y="3496462"/>
                      <a:pt x="296369" y="3581400"/>
                    </a:cubicBezTo>
                    <a:cubicBezTo>
                      <a:pt x="292136" y="3594100"/>
                      <a:pt x="288641" y="3607071"/>
                      <a:pt x="283669" y="3619500"/>
                    </a:cubicBezTo>
                    <a:cubicBezTo>
                      <a:pt x="271695" y="3649434"/>
                      <a:pt x="258269" y="3678767"/>
                      <a:pt x="245569" y="3708400"/>
                    </a:cubicBezTo>
                    <a:cubicBezTo>
                      <a:pt x="249802" y="3742267"/>
                      <a:pt x="235594" y="3784491"/>
                      <a:pt x="258269" y="3810000"/>
                    </a:cubicBezTo>
                    <a:cubicBezTo>
                      <a:pt x="278156" y="3832373"/>
                      <a:pt x="329208" y="3798753"/>
                      <a:pt x="347169" y="3822700"/>
                    </a:cubicBezTo>
                    <a:cubicBezTo>
                      <a:pt x="355701" y="3834076"/>
                      <a:pt x="327909" y="3937839"/>
                      <a:pt x="321769" y="3962400"/>
                    </a:cubicBezTo>
                    <a:cubicBezTo>
                      <a:pt x="317536" y="4055533"/>
                      <a:pt x="332365" y="4151528"/>
                      <a:pt x="309069" y="4241800"/>
                    </a:cubicBezTo>
                    <a:cubicBezTo>
                      <a:pt x="297008" y="4288536"/>
                      <a:pt x="220169" y="4356100"/>
                      <a:pt x="220169" y="4356100"/>
                    </a:cubicBezTo>
                    <a:cubicBezTo>
                      <a:pt x="224402" y="4373033"/>
                      <a:pt x="221965" y="4393270"/>
                      <a:pt x="232869" y="4406900"/>
                    </a:cubicBezTo>
                    <a:cubicBezTo>
                      <a:pt x="241232" y="4417353"/>
                      <a:pt x="269309" y="4406316"/>
                      <a:pt x="270969" y="4419600"/>
                    </a:cubicBezTo>
                    <a:cubicBezTo>
                      <a:pt x="276921" y="4467214"/>
                      <a:pt x="236898" y="4517479"/>
                      <a:pt x="220169" y="4559300"/>
                    </a:cubicBezTo>
                    <a:cubicBezTo>
                      <a:pt x="210225" y="4584159"/>
                      <a:pt x="203236" y="4610100"/>
                      <a:pt x="194769" y="4635500"/>
                    </a:cubicBezTo>
                    <a:cubicBezTo>
                      <a:pt x="199002" y="4694767"/>
                      <a:pt x="192159" y="4755889"/>
                      <a:pt x="207469" y="4813300"/>
                    </a:cubicBezTo>
                    <a:cubicBezTo>
                      <a:pt x="210918" y="4826235"/>
                      <a:pt x="252070" y="4814298"/>
                      <a:pt x="245569" y="4826000"/>
                    </a:cubicBezTo>
                    <a:cubicBezTo>
                      <a:pt x="222309" y="4867867"/>
                      <a:pt x="169868" y="4887312"/>
                      <a:pt x="143969" y="4927600"/>
                    </a:cubicBezTo>
                    <a:lnTo>
                      <a:pt x="29669" y="5105400"/>
                    </a:lnTo>
                    <a:cubicBezTo>
                      <a:pt x="21751" y="5152910"/>
                      <a:pt x="0" y="5238697"/>
                      <a:pt x="29669" y="5283200"/>
                    </a:cubicBezTo>
                    <a:cubicBezTo>
                      <a:pt x="41643" y="5301161"/>
                      <a:pt x="72002" y="5291667"/>
                      <a:pt x="93169" y="5295900"/>
                    </a:cubicBezTo>
                    <a:cubicBezTo>
                      <a:pt x="130441" y="5519533"/>
                      <a:pt x="53414" y="5195801"/>
                      <a:pt x="220169" y="5410200"/>
                    </a:cubicBezTo>
                    <a:cubicBezTo>
                      <a:pt x="236607" y="5431334"/>
                      <a:pt x="204473" y="5461447"/>
                      <a:pt x="194769" y="5486400"/>
                    </a:cubicBezTo>
                    <a:cubicBezTo>
                      <a:pt x="98661" y="5733536"/>
                      <a:pt x="155352" y="5566552"/>
                      <a:pt x="118569" y="5676900"/>
                    </a:cubicBezTo>
                    <a:cubicBezTo>
                      <a:pt x="122802" y="5689600"/>
                      <a:pt x="121803" y="5705534"/>
                      <a:pt x="131269" y="5715000"/>
                    </a:cubicBezTo>
                    <a:cubicBezTo>
                      <a:pt x="140735" y="5724466"/>
                      <a:pt x="156301" y="5724796"/>
                      <a:pt x="169369" y="5727700"/>
                    </a:cubicBezTo>
                    <a:cubicBezTo>
                      <a:pt x="194506" y="5733286"/>
                      <a:pt x="220169" y="5736167"/>
                      <a:pt x="245569" y="5740400"/>
                    </a:cubicBezTo>
                    <a:lnTo>
                      <a:pt x="182069" y="5867400"/>
                    </a:lnTo>
                    <a:lnTo>
                      <a:pt x="156669" y="5918200"/>
                    </a:lnTo>
                    <a:cubicBezTo>
                      <a:pt x="148202" y="5935133"/>
                      <a:pt x="137256" y="5951039"/>
                      <a:pt x="131269" y="5969000"/>
                    </a:cubicBezTo>
                    <a:lnTo>
                      <a:pt x="118569" y="6007100"/>
                    </a:lnTo>
                    <a:cubicBezTo>
                      <a:pt x="143969" y="6011333"/>
                      <a:pt x="170340" y="6011657"/>
                      <a:pt x="194769" y="6019800"/>
                    </a:cubicBezTo>
                    <a:cubicBezTo>
                      <a:pt x="209249" y="6024627"/>
                      <a:pt x="230710" y="6030090"/>
                      <a:pt x="232869" y="6045200"/>
                    </a:cubicBezTo>
                    <a:cubicBezTo>
                      <a:pt x="236093" y="6067768"/>
                      <a:pt x="216728" y="6087868"/>
                      <a:pt x="207469" y="6108700"/>
                    </a:cubicBezTo>
                    <a:cubicBezTo>
                      <a:pt x="165620" y="6202861"/>
                      <a:pt x="195454" y="6119346"/>
                      <a:pt x="169369" y="6197600"/>
                    </a:cubicBezTo>
                    <a:cubicBezTo>
                      <a:pt x="182069" y="6214533"/>
                      <a:pt x="187117" y="6242585"/>
                      <a:pt x="207469" y="6248400"/>
                    </a:cubicBezTo>
                    <a:cubicBezTo>
                      <a:pt x="225673" y="6253601"/>
                      <a:pt x="242863" y="6234004"/>
                      <a:pt x="258269" y="6223000"/>
                    </a:cubicBezTo>
                    <a:cubicBezTo>
                      <a:pt x="272884" y="6212561"/>
                      <a:pt x="282571" y="6196398"/>
                      <a:pt x="296369" y="6184900"/>
                    </a:cubicBezTo>
                    <a:cubicBezTo>
                      <a:pt x="308095" y="6175129"/>
                      <a:pt x="321769" y="6167967"/>
                      <a:pt x="334469" y="6159500"/>
                    </a:cubicBezTo>
                    <a:cubicBezTo>
                      <a:pt x="376802" y="6163733"/>
                      <a:pt x="424278" y="6151539"/>
                      <a:pt x="461469" y="6172200"/>
                    </a:cubicBezTo>
                    <a:cubicBezTo>
                      <a:pt x="476727" y="6180677"/>
                      <a:pt x="453785" y="6206282"/>
                      <a:pt x="448769" y="6223000"/>
                    </a:cubicBezTo>
                    <a:cubicBezTo>
                      <a:pt x="422321" y="6311161"/>
                      <a:pt x="443492" y="6285784"/>
                      <a:pt x="385269" y="6324600"/>
                    </a:cubicBezTo>
                    <a:cubicBezTo>
                      <a:pt x="397969" y="6333067"/>
                      <a:pt x="409280" y="6344129"/>
                      <a:pt x="423369" y="6350000"/>
                    </a:cubicBezTo>
                    <a:cubicBezTo>
                      <a:pt x="460441" y="6365447"/>
                      <a:pt x="537669" y="6388100"/>
                      <a:pt x="537669" y="6388100"/>
                    </a:cubicBezTo>
                    <a:cubicBezTo>
                      <a:pt x="550369" y="6400800"/>
                      <a:pt x="560825" y="6416237"/>
                      <a:pt x="575769" y="6426200"/>
                    </a:cubicBezTo>
                    <a:cubicBezTo>
                      <a:pt x="600843" y="6442916"/>
                      <a:pt x="624269" y="6438900"/>
                      <a:pt x="651969" y="6438900"/>
                    </a:cubicBezTo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5060847" y="127000"/>
                <a:ext cx="1544482" cy="647969"/>
              </a:xfrm>
              <a:custGeom>
                <a:avLst/>
                <a:gdLst>
                  <a:gd name="connsiteX0" fmla="*/ 159063 w 1594163"/>
                  <a:gd name="connsiteY0" fmla="*/ 663986 h 790986"/>
                  <a:gd name="connsiteX1" fmla="*/ 133663 w 1594163"/>
                  <a:gd name="connsiteY1" fmla="*/ 625886 h 790986"/>
                  <a:gd name="connsiteX2" fmla="*/ 95563 w 1594163"/>
                  <a:gd name="connsiteY2" fmla="*/ 524286 h 790986"/>
                  <a:gd name="connsiteX3" fmla="*/ 19363 w 1594163"/>
                  <a:gd name="connsiteY3" fmla="*/ 498886 h 790986"/>
                  <a:gd name="connsiteX4" fmla="*/ 6663 w 1594163"/>
                  <a:gd name="connsiteY4" fmla="*/ 460786 h 790986"/>
                  <a:gd name="connsiteX5" fmla="*/ 70163 w 1594163"/>
                  <a:gd name="connsiteY5" fmla="*/ 295686 h 790986"/>
                  <a:gd name="connsiteX6" fmla="*/ 133663 w 1594163"/>
                  <a:gd name="connsiteY6" fmla="*/ 282986 h 790986"/>
                  <a:gd name="connsiteX7" fmla="*/ 146363 w 1594163"/>
                  <a:gd name="connsiteY7" fmla="*/ 244886 h 790986"/>
                  <a:gd name="connsiteX8" fmla="*/ 159063 w 1594163"/>
                  <a:gd name="connsiteY8" fmla="*/ 194086 h 790986"/>
                  <a:gd name="connsiteX9" fmla="*/ 247963 w 1594163"/>
                  <a:gd name="connsiteY9" fmla="*/ 130586 h 790986"/>
                  <a:gd name="connsiteX10" fmla="*/ 298763 w 1594163"/>
                  <a:gd name="connsiteY10" fmla="*/ 117886 h 790986"/>
                  <a:gd name="connsiteX11" fmla="*/ 311463 w 1594163"/>
                  <a:gd name="connsiteY11" fmla="*/ 79786 h 790986"/>
                  <a:gd name="connsiteX12" fmla="*/ 349563 w 1594163"/>
                  <a:gd name="connsiteY12" fmla="*/ 54386 h 790986"/>
                  <a:gd name="connsiteX13" fmla="*/ 374963 w 1594163"/>
                  <a:gd name="connsiteY13" fmla="*/ 16286 h 790986"/>
                  <a:gd name="connsiteX14" fmla="*/ 476563 w 1594163"/>
                  <a:gd name="connsiteY14" fmla="*/ 28986 h 790986"/>
                  <a:gd name="connsiteX15" fmla="*/ 514663 w 1594163"/>
                  <a:gd name="connsiteY15" fmla="*/ 16286 h 790986"/>
                  <a:gd name="connsiteX16" fmla="*/ 565463 w 1594163"/>
                  <a:gd name="connsiteY16" fmla="*/ 3586 h 790986"/>
                  <a:gd name="connsiteX17" fmla="*/ 959163 w 1594163"/>
                  <a:gd name="connsiteY17" fmla="*/ 16286 h 790986"/>
                  <a:gd name="connsiteX18" fmla="*/ 971863 w 1594163"/>
                  <a:gd name="connsiteY18" fmla="*/ 54386 h 790986"/>
                  <a:gd name="connsiteX19" fmla="*/ 1009963 w 1594163"/>
                  <a:gd name="connsiteY19" fmla="*/ 79786 h 790986"/>
                  <a:gd name="connsiteX20" fmla="*/ 1124263 w 1594163"/>
                  <a:gd name="connsiteY20" fmla="*/ 92486 h 790986"/>
                  <a:gd name="connsiteX21" fmla="*/ 1187763 w 1594163"/>
                  <a:gd name="connsiteY21" fmla="*/ 79786 h 790986"/>
                  <a:gd name="connsiteX22" fmla="*/ 1238563 w 1594163"/>
                  <a:gd name="connsiteY22" fmla="*/ 67086 h 790986"/>
                  <a:gd name="connsiteX23" fmla="*/ 1352863 w 1594163"/>
                  <a:gd name="connsiteY23" fmla="*/ 92486 h 790986"/>
                  <a:gd name="connsiteX24" fmla="*/ 1390963 w 1594163"/>
                  <a:gd name="connsiteY24" fmla="*/ 117886 h 790986"/>
                  <a:gd name="connsiteX25" fmla="*/ 1530663 w 1594163"/>
                  <a:gd name="connsiteY25" fmla="*/ 168686 h 790986"/>
                  <a:gd name="connsiteX26" fmla="*/ 1556063 w 1594163"/>
                  <a:gd name="connsiteY26" fmla="*/ 206786 h 790986"/>
                  <a:gd name="connsiteX27" fmla="*/ 1530663 w 1594163"/>
                  <a:gd name="connsiteY27" fmla="*/ 321086 h 790986"/>
                  <a:gd name="connsiteX28" fmla="*/ 1543363 w 1594163"/>
                  <a:gd name="connsiteY28" fmla="*/ 448086 h 790986"/>
                  <a:gd name="connsiteX29" fmla="*/ 1581463 w 1594163"/>
                  <a:gd name="connsiteY29" fmla="*/ 473486 h 790986"/>
                  <a:gd name="connsiteX30" fmla="*/ 1594163 w 1594163"/>
                  <a:gd name="connsiteY30" fmla="*/ 511586 h 790986"/>
                  <a:gd name="connsiteX31" fmla="*/ 1581463 w 1594163"/>
                  <a:gd name="connsiteY31" fmla="*/ 613186 h 790986"/>
                  <a:gd name="connsiteX32" fmla="*/ 1543363 w 1594163"/>
                  <a:gd name="connsiteY32" fmla="*/ 638586 h 790986"/>
                  <a:gd name="connsiteX33" fmla="*/ 1403663 w 1594163"/>
                  <a:gd name="connsiteY33" fmla="*/ 676686 h 790986"/>
                  <a:gd name="connsiteX34" fmla="*/ 1352863 w 1594163"/>
                  <a:gd name="connsiteY34" fmla="*/ 702086 h 790986"/>
                  <a:gd name="connsiteX35" fmla="*/ 1213163 w 1594163"/>
                  <a:gd name="connsiteY35" fmla="*/ 727486 h 790986"/>
                  <a:gd name="connsiteX36" fmla="*/ 1175063 w 1594163"/>
                  <a:gd name="connsiteY36" fmla="*/ 765586 h 790986"/>
                  <a:gd name="connsiteX37" fmla="*/ 1124263 w 1594163"/>
                  <a:gd name="connsiteY37" fmla="*/ 778286 h 790986"/>
                  <a:gd name="connsiteX38" fmla="*/ 1086163 w 1594163"/>
                  <a:gd name="connsiteY38" fmla="*/ 790986 h 790986"/>
                  <a:gd name="connsiteX39" fmla="*/ 819463 w 1594163"/>
                  <a:gd name="connsiteY39" fmla="*/ 765586 h 790986"/>
                  <a:gd name="connsiteX40" fmla="*/ 705163 w 1594163"/>
                  <a:gd name="connsiteY40" fmla="*/ 752886 h 790986"/>
                  <a:gd name="connsiteX41" fmla="*/ 578163 w 1594163"/>
                  <a:gd name="connsiteY41" fmla="*/ 714786 h 790986"/>
                  <a:gd name="connsiteX42" fmla="*/ 476563 w 1594163"/>
                  <a:gd name="connsiteY42" fmla="*/ 727486 h 790986"/>
                  <a:gd name="connsiteX43" fmla="*/ 82863 w 1594163"/>
                  <a:gd name="connsiteY43" fmla="*/ 702086 h 790986"/>
                  <a:gd name="connsiteX44" fmla="*/ 70163 w 1594163"/>
                  <a:gd name="connsiteY44" fmla="*/ 663986 h 790986"/>
                  <a:gd name="connsiteX45" fmla="*/ 146363 w 1594163"/>
                  <a:gd name="connsiteY45" fmla="*/ 613186 h 790986"/>
                  <a:gd name="connsiteX46" fmla="*/ 159063 w 1594163"/>
                  <a:gd name="connsiteY46" fmla="*/ 613186 h 79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94163" h="790986">
                    <a:moveTo>
                      <a:pt x="159063" y="663986"/>
                    </a:moveTo>
                    <a:cubicBezTo>
                      <a:pt x="150596" y="651286"/>
                      <a:pt x="139022" y="640178"/>
                      <a:pt x="133663" y="625886"/>
                    </a:cubicBezTo>
                    <a:cubicBezTo>
                      <a:pt x="122686" y="596614"/>
                      <a:pt x="129602" y="545560"/>
                      <a:pt x="95563" y="524286"/>
                    </a:cubicBezTo>
                    <a:cubicBezTo>
                      <a:pt x="72859" y="510096"/>
                      <a:pt x="44763" y="507353"/>
                      <a:pt x="19363" y="498886"/>
                    </a:cubicBezTo>
                    <a:cubicBezTo>
                      <a:pt x="15130" y="486186"/>
                      <a:pt x="5709" y="474139"/>
                      <a:pt x="6663" y="460786"/>
                    </a:cubicBezTo>
                    <a:cubicBezTo>
                      <a:pt x="12101" y="384654"/>
                      <a:pt x="0" y="321997"/>
                      <a:pt x="70163" y="295686"/>
                    </a:cubicBezTo>
                    <a:cubicBezTo>
                      <a:pt x="90374" y="288107"/>
                      <a:pt x="112496" y="287219"/>
                      <a:pt x="133663" y="282986"/>
                    </a:cubicBezTo>
                    <a:cubicBezTo>
                      <a:pt x="137896" y="270286"/>
                      <a:pt x="142685" y="257758"/>
                      <a:pt x="146363" y="244886"/>
                    </a:cubicBezTo>
                    <a:cubicBezTo>
                      <a:pt x="151158" y="228103"/>
                      <a:pt x="150403" y="209241"/>
                      <a:pt x="159063" y="194086"/>
                    </a:cubicBezTo>
                    <a:cubicBezTo>
                      <a:pt x="176700" y="163222"/>
                      <a:pt x="216780" y="142280"/>
                      <a:pt x="247963" y="130586"/>
                    </a:cubicBezTo>
                    <a:cubicBezTo>
                      <a:pt x="264306" y="124457"/>
                      <a:pt x="281830" y="122119"/>
                      <a:pt x="298763" y="117886"/>
                    </a:cubicBezTo>
                    <a:cubicBezTo>
                      <a:pt x="302996" y="105186"/>
                      <a:pt x="303100" y="90239"/>
                      <a:pt x="311463" y="79786"/>
                    </a:cubicBezTo>
                    <a:cubicBezTo>
                      <a:pt x="320998" y="67867"/>
                      <a:pt x="338770" y="65179"/>
                      <a:pt x="349563" y="54386"/>
                    </a:cubicBezTo>
                    <a:cubicBezTo>
                      <a:pt x="360356" y="43593"/>
                      <a:pt x="366496" y="28986"/>
                      <a:pt x="374963" y="16286"/>
                    </a:cubicBezTo>
                    <a:cubicBezTo>
                      <a:pt x="408830" y="20519"/>
                      <a:pt x="442433" y="28986"/>
                      <a:pt x="476563" y="28986"/>
                    </a:cubicBezTo>
                    <a:cubicBezTo>
                      <a:pt x="489950" y="28986"/>
                      <a:pt x="501791" y="19964"/>
                      <a:pt x="514663" y="16286"/>
                    </a:cubicBezTo>
                    <a:cubicBezTo>
                      <a:pt x="531446" y="11491"/>
                      <a:pt x="548530" y="7819"/>
                      <a:pt x="565463" y="3586"/>
                    </a:cubicBezTo>
                    <a:cubicBezTo>
                      <a:pt x="696696" y="7819"/>
                      <a:pt x="828875" y="0"/>
                      <a:pt x="959163" y="16286"/>
                    </a:cubicBezTo>
                    <a:cubicBezTo>
                      <a:pt x="972447" y="17946"/>
                      <a:pt x="963500" y="43933"/>
                      <a:pt x="971863" y="54386"/>
                    </a:cubicBezTo>
                    <a:cubicBezTo>
                      <a:pt x="981398" y="66305"/>
                      <a:pt x="995155" y="76084"/>
                      <a:pt x="1009963" y="79786"/>
                    </a:cubicBezTo>
                    <a:cubicBezTo>
                      <a:pt x="1047153" y="89083"/>
                      <a:pt x="1086163" y="88253"/>
                      <a:pt x="1124263" y="92486"/>
                    </a:cubicBezTo>
                    <a:cubicBezTo>
                      <a:pt x="1145430" y="88253"/>
                      <a:pt x="1166691" y="84469"/>
                      <a:pt x="1187763" y="79786"/>
                    </a:cubicBezTo>
                    <a:cubicBezTo>
                      <a:pt x="1204802" y="76000"/>
                      <a:pt x="1221160" y="65747"/>
                      <a:pt x="1238563" y="67086"/>
                    </a:cubicBezTo>
                    <a:cubicBezTo>
                      <a:pt x="1277477" y="70079"/>
                      <a:pt x="1314763" y="84019"/>
                      <a:pt x="1352863" y="92486"/>
                    </a:cubicBezTo>
                    <a:cubicBezTo>
                      <a:pt x="1365563" y="100953"/>
                      <a:pt x="1376618" y="112670"/>
                      <a:pt x="1390963" y="117886"/>
                    </a:cubicBezTo>
                    <a:cubicBezTo>
                      <a:pt x="1551024" y="176090"/>
                      <a:pt x="1444430" y="111198"/>
                      <a:pt x="1530663" y="168686"/>
                    </a:cubicBezTo>
                    <a:cubicBezTo>
                      <a:pt x="1539130" y="181386"/>
                      <a:pt x="1554377" y="191616"/>
                      <a:pt x="1556063" y="206786"/>
                    </a:cubicBezTo>
                    <a:cubicBezTo>
                      <a:pt x="1559788" y="240313"/>
                      <a:pt x="1541823" y="287607"/>
                      <a:pt x="1530663" y="321086"/>
                    </a:cubicBezTo>
                    <a:cubicBezTo>
                      <a:pt x="1534896" y="363419"/>
                      <a:pt x="1529909" y="407725"/>
                      <a:pt x="1543363" y="448086"/>
                    </a:cubicBezTo>
                    <a:cubicBezTo>
                      <a:pt x="1548190" y="462566"/>
                      <a:pt x="1571928" y="461567"/>
                      <a:pt x="1581463" y="473486"/>
                    </a:cubicBezTo>
                    <a:cubicBezTo>
                      <a:pt x="1589826" y="483939"/>
                      <a:pt x="1589930" y="498886"/>
                      <a:pt x="1594163" y="511586"/>
                    </a:cubicBezTo>
                    <a:cubicBezTo>
                      <a:pt x="1589930" y="545453"/>
                      <a:pt x="1594139" y="581497"/>
                      <a:pt x="1581463" y="613186"/>
                    </a:cubicBezTo>
                    <a:cubicBezTo>
                      <a:pt x="1575794" y="627358"/>
                      <a:pt x="1557311" y="632387"/>
                      <a:pt x="1543363" y="638586"/>
                    </a:cubicBezTo>
                    <a:cubicBezTo>
                      <a:pt x="1490629" y="662023"/>
                      <a:pt x="1457988" y="665821"/>
                      <a:pt x="1403663" y="676686"/>
                    </a:cubicBezTo>
                    <a:cubicBezTo>
                      <a:pt x="1386730" y="685153"/>
                      <a:pt x="1370824" y="696099"/>
                      <a:pt x="1352863" y="702086"/>
                    </a:cubicBezTo>
                    <a:cubicBezTo>
                      <a:pt x="1335113" y="708003"/>
                      <a:pt x="1225957" y="725354"/>
                      <a:pt x="1213163" y="727486"/>
                    </a:cubicBezTo>
                    <a:cubicBezTo>
                      <a:pt x="1200463" y="740186"/>
                      <a:pt x="1190657" y="756675"/>
                      <a:pt x="1175063" y="765586"/>
                    </a:cubicBezTo>
                    <a:cubicBezTo>
                      <a:pt x="1159908" y="774246"/>
                      <a:pt x="1141046" y="773491"/>
                      <a:pt x="1124263" y="778286"/>
                    </a:cubicBezTo>
                    <a:cubicBezTo>
                      <a:pt x="1111391" y="781964"/>
                      <a:pt x="1098863" y="786753"/>
                      <a:pt x="1086163" y="790986"/>
                    </a:cubicBezTo>
                    <a:cubicBezTo>
                      <a:pt x="972630" y="753142"/>
                      <a:pt x="1078713" y="784790"/>
                      <a:pt x="819463" y="765586"/>
                    </a:cubicBezTo>
                    <a:cubicBezTo>
                      <a:pt x="781233" y="762754"/>
                      <a:pt x="743263" y="757119"/>
                      <a:pt x="705163" y="752886"/>
                    </a:cubicBezTo>
                    <a:cubicBezTo>
                      <a:pt x="674138" y="742544"/>
                      <a:pt x="596337" y="715998"/>
                      <a:pt x="578163" y="714786"/>
                    </a:cubicBezTo>
                    <a:cubicBezTo>
                      <a:pt x="544108" y="712516"/>
                      <a:pt x="510430" y="723253"/>
                      <a:pt x="476563" y="727486"/>
                    </a:cubicBezTo>
                    <a:cubicBezTo>
                      <a:pt x="345330" y="719019"/>
                      <a:pt x="212793" y="722388"/>
                      <a:pt x="82863" y="702086"/>
                    </a:cubicBezTo>
                    <a:cubicBezTo>
                      <a:pt x="69637" y="700019"/>
                      <a:pt x="65930" y="676686"/>
                      <a:pt x="70163" y="663986"/>
                    </a:cubicBezTo>
                    <a:cubicBezTo>
                      <a:pt x="80894" y="631793"/>
                      <a:pt x="118679" y="620107"/>
                      <a:pt x="146363" y="613186"/>
                    </a:cubicBezTo>
                    <a:cubicBezTo>
                      <a:pt x="150470" y="612159"/>
                      <a:pt x="154830" y="613186"/>
                      <a:pt x="159063" y="613186"/>
                    </a:cubicBezTo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3505201" y="6096001"/>
              <a:ext cx="52578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8"/>
            <p:cNvSpPr txBox="1">
              <a:spLocks noChangeArrowheads="1"/>
            </p:cNvSpPr>
            <p:nvPr/>
          </p:nvSpPr>
          <p:spPr bwMode="auto">
            <a:xfrm>
              <a:off x="7923213" y="6146800"/>
              <a:ext cx="1019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2 hours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736600" y="6145213"/>
              <a:ext cx="3127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5</a:t>
              </a: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1016000" y="6145213"/>
              <a:ext cx="4413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10</a:t>
              </a:r>
            </a:p>
          </p:txBody>
        </p: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397000" y="6145213"/>
              <a:ext cx="4413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15</a:t>
              </a:r>
            </a:p>
          </p:txBody>
        </p: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2247900" y="6145213"/>
              <a:ext cx="4413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ea typeface="ＭＳ Ｐゴシック"/>
                  <a:cs typeface="ＭＳ Ｐゴシック"/>
                </a:rPr>
                <a:t>30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6223001" y="2762250"/>
              <a:ext cx="2689225" cy="26987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430463" y="4216401"/>
              <a:ext cx="782638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cap="small" dirty="0">
                  <a:latin typeface="+mn-lt"/>
                  <a:cs typeface="+mn-cs"/>
                </a:rPr>
                <a:t>lateral expansion</a:t>
              </a:r>
            </a:p>
          </p:txBody>
        </p:sp>
        <p:cxnSp>
          <p:nvCxnSpPr>
            <p:cNvPr id="23" name="Straight Arrow Connector 22"/>
            <p:cNvCxnSpPr>
              <a:stCxn id="36" idx="106"/>
            </p:cNvCxnSpPr>
            <p:nvPr/>
          </p:nvCxnSpPr>
          <p:spPr>
            <a:xfrm flipH="1" flipV="1">
              <a:off x="7581901" y="2286000"/>
              <a:ext cx="6350" cy="35242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476501" y="4673601"/>
              <a:ext cx="708025" cy="1587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Up Arrow 24"/>
            <p:cNvSpPr/>
            <p:nvPr/>
          </p:nvSpPr>
          <p:spPr>
            <a:xfrm rot="775941">
              <a:off x="6302376" y="2365375"/>
              <a:ext cx="446087" cy="3355976"/>
            </a:xfrm>
            <a:prstGeom prst="upArrow">
              <a:avLst>
                <a:gd name="adj1" fmla="val 36591"/>
                <a:gd name="adj2" fmla="val 247832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 rot="16988199">
              <a:off x="5565776" y="4129088"/>
              <a:ext cx="1339850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cap="small" dirty="0">
                  <a:solidFill>
                    <a:schemeClr val="bg1"/>
                  </a:solidFill>
                  <a:latin typeface="+mn-lt"/>
                  <a:cs typeface="+mn-cs"/>
                </a:rPr>
                <a:t>strong updraft</a:t>
              </a:r>
            </a:p>
          </p:txBody>
        </p:sp>
        <p:sp>
          <p:nvSpPr>
            <p:cNvPr id="27" name="Up Arrow 26"/>
            <p:cNvSpPr/>
            <p:nvPr/>
          </p:nvSpPr>
          <p:spPr>
            <a:xfrm>
              <a:off x="1620838" y="4279901"/>
              <a:ext cx="319088" cy="1430337"/>
            </a:xfrm>
            <a:prstGeom prst="upArrow">
              <a:avLst>
                <a:gd name="adj1" fmla="val 36591"/>
                <a:gd name="adj2" fmla="val 108226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1166019" y="5077620"/>
              <a:ext cx="1185863" cy="2476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cap="small" dirty="0">
                  <a:latin typeface="+mn-lt"/>
                  <a:cs typeface="+mn-cs"/>
                </a:rPr>
                <a:t>strong updraft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72288" y="2692400"/>
              <a:ext cx="1725613" cy="246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cap="small" dirty="0">
                  <a:solidFill>
                    <a:schemeClr val="bg1"/>
                  </a:solidFill>
                  <a:latin typeface="+mn-lt"/>
                  <a:cs typeface="+mn-cs"/>
                </a:rPr>
                <a:t>rapidly expanding anvil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67576" y="2038350"/>
              <a:ext cx="1852612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cap="small" dirty="0">
                  <a:latin typeface="+mn-lt"/>
                  <a:cs typeface="+mn-cs"/>
                </a:rPr>
                <a:t>tall </a:t>
              </a:r>
              <a:r>
                <a:rPr lang="en-US" sz="1100" cap="small" dirty="0" smtClean="0">
                  <a:latin typeface="+mn-lt"/>
                  <a:cs typeface="+mn-cs"/>
                </a:rPr>
                <a:t>Overshoot </a:t>
              </a:r>
              <a:r>
                <a:rPr lang="en-US" sz="1100" cap="small" dirty="0">
                  <a:latin typeface="+mn-lt"/>
                  <a:cs typeface="+mn-cs"/>
                </a:rPr>
                <a:t>that forms quickly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4488" y="3944938"/>
              <a:ext cx="1493838" cy="2619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cap="small" dirty="0">
                  <a:latin typeface="+mn-lt"/>
                  <a:cs typeface="+mn-cs"/>
                </a:rPr>
                <a:t>small Re &amp; low </a:t>
              </a:r>
              <a:r>
                <a:rPr lang="en-US" sz="1100" cap="small" dirty="0" err="1">
                  <a:latin typeface="+mn-lt"/>
                  <a:cs typeface="+mn-cs"/>
                </a:rPr>
                <a:t>Tg</a:t>
              </a:r>
              <a:endParaRPr lang="en-US" sz="1100" cap="small" dirty="0">
                <a:latin typeface="+mn-lt"/>
                <a:cs typeface="+mn-cs"/>
              </a:endParaRPr>
            </a:p>
          </p:txBody>
        </p:sp>
        <p:pic>
          <p:nvPicPr>
            <p:cNvPr id="32" name="Picture 56" descr="images.jpe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29000" y="3276600"/>
              <a:ext cx="2032000" cy="2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Up Arrow 32"/>
            <p:cNvSpPr/>
            <p:nvPr/>
          </p:nvSpPr>
          <p:spPr>
            <a:xfrm>
              <a:off x="800101" y="5168901"/>
              <a:ext cx="161925" cy="541337"/>
            </a:xfrm>
            <a:prstGeom prst="upArrow">
              <a:avLst>
                <a:gd name="adj1" fmla="val 36591"/>
                <a:gd name="adj2" fmla="val 108226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Up Arrow 33"/>
            <p:cNvSpPr/>
            <p:nvPr/>
          </p:nvSpPr>
          <p:spPr>
            <a:xfrm>
              <a:off x="2586038" y="3594101"/>
              <a:ext cx="509588" cy="2128837"/>
            </a:xfrm>
            <a:prstGeom prst="upArrow">
              <a:avLst>
                <a:gd name="adj1" fmla="val 36591"/>
                <a:gd name="adj2" fmla="val 108226"/>
              </a:avLst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2232819" y="5077620"/>
              <a:ext cx="1185863" cy="2476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cap="small" dirty="0">
                  <a:latin typeface="+mn-lt"/>
                  <a:cs typeface="+mn-cs"/>
                </a:rPr>
                <a:t>strong updraft</a:t>
              </a:r>
            </a:p>
          </p:txBody>
        </p:sp>
      </p:grpSp>
      <p:sp>
        <p:nvSpPr>
          <p:cNvPr id="39" name="TextBox 285"/>
          <p:cNvSpPr txBox="1">
            <a:spLocks noChangeArrowheads="1"/>
          </p:cNvSpPr>
          <p:nvPr/>
        </p:nvSpPr>
        <p:spPr bwMode="auto">
          <a:xfrm>
            <a:off x="77788" y="7917"/>
            <a:ext cx="4622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ea typeface="ＭＳ Ｐゴシック"/>
                <a:cs typeface="ＭＳ Ｐゴシック"/>
              </a:rPr>
              <a:t>Predictors &amp; Physical Processes in 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  <a:ea typeface="ＭＳ Ｐゴシック"/>
                <a:cs typeface="ＭＳ Ｐゴシック"/>
              </a:rPr>
              <a:t>C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ea typeface="ＭＳ Ｐゴシック"/>
                <a:cs typeface="ＭＳ Ｐゴシック"/>
              </a:rPr>
              <a:t>onvective Storms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Larger cloud top cooling rates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Larger decrease rates of vapor above cloud tops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Small cloud top</a:t>
            </a:r>
            <a:r>
              <a:rPr lang="en-US" sz="1600" dirty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particle effective radii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Lower glaciation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Delayed glaciation of cloud top; relatively high reflectance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ＭＳ Ｐゴシック"/>
                <a:cs typeface="ＭＳ Ｐゴシック"/>
              </a:rPr>
              <a:t>Rapid feature expansion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4776788" y="15834"/>
            <a:ext cx="413861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Intense storm </a:t>
            </a:r>
            <a:r>
              <a:rPr lang="ja-JP" altLang="en-US" sz="24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“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predictands</a:t>
            </a:r>
            <a:r>
              <a:rPr lang="ja-JP" altLang="en-US" sz="24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”</a:t>
            </a:r>
            <a:r>
              <a:rPr lang="en-US" altLang="ja-JP" sz="24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:</a:t>
            </a:r>
            <a:endParaRPr lang="en-US" sz="2400" dirty="0" smtClean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Deeper overshoot temperature deviation</a:t>
            </a:r>
            <a:endParaRPr lang="en-US" sz="1600" dirty="0" smtClean="0">
              <a:solidFill>
                <a:srgbClr val="FFC000"/>
              </a:solidFill>
              <a:latin typeface="Calibri"/>
              <a:cs typeface="Calibri"/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Faster anvil expansion rate</a:t>
            </a:r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92088" y="5326614"/>
            <a:ext cx="869791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err="1" smtClean="0">
                <a:solidFill>
                  <a:srgbClr val="FF0000"/>
                </a:solidFill>
                <a:ea typeface="ＭＳ Ｐゴシック"/>
                <a:cs typeface="ＭＳ Ｐゴシック"/>
              </a:rPr>
              <a:t>Predictands</a:t>
            </a:r>
            <a:r>
              <a:rPr lang="en-US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:</a:t>
            </a:r>
            <a:endParaRPr lang="en-US" b="1" dirty="0">
              <a:ea typeface="ＭＳ Ｐゴシック"/>
              <a:cs typeface="ＭＳ Ｐゴシック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600" b="1" dirty="0">
                <a:ea typeface="ＭＳ Ｐゴシック"/>
                <a:cs typeface="ＭＳ Ｐゴシック"/>
              </a:rPr>
              <a:t>A scaled number from 0–1 that includes the height of the overshooting top, and the expansion rate of the cloud/anvil.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600" b="1" dirty="0">
                <a:ea typeface="ＭＳ Ｐゴシック"/>
                <a:cs typeface="ＭＳ Ｐゴシック"/>
              </a:rPr>
              <a:t>ESWD Reports of high winds, large hail and </a:t>
            </a:r>
            <a:r>
              <a:rPr lang="en-US" sz="1600" b="1" dirty="0" smtClean="0">
                <a:ea typeface="ＭＳ Ｐゴシック"/>
                <a:cs typeface="ＭＳ Ｐゴシック"/>
              </a:rPr>
              <a:t>tornadoes from 30 min to </a:t>
            </a:r>
            <a:r>
              <a:rPr lang="en-US" sz="1600" b="1" dirty="0">
                <a:ea typeface="ＭＳ Ｐゴシック"/>
                <a:cs typeface="ＭＳ Ｐゴシック"/>
              </a:rPr>
              <a:t>2</a:t>
            </a:r>
            <a:r>
              <a:rPr lang="en-US" sz="1600" b="1" dirty="0" smtClean="0">
                <a:ea typeface="ＭＳ Ｐゴシック"/>
                <a:cs typeface="ＭＳ Ｐゴシック"/>
              </a:rPr>
              <a:t>.5 hours of initial cloud formation, and within 0.75° distance. </a:t>
            </a:r>
            <a:r>
              <a:rPr lang="en-US" sz="16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34 Events were ESWD-severe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0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AH_SATCASTv3_CI_VI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Mecikalski/SPoRT Seminar 11-Dec-2014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1350" y="354231"/>
            <a:ext cx="28321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GOES–R Convective Initiation</a:t>
            </a:r>
            <a:endParaRPr lang="en-US" sz="3600" b="1" dirty="0">
              <a:solidFill>
                <a:schemeClr val="bg1"/>
              </a:solidFill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31619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6A480-F8AA-4360-A188-2809CDBDBAB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741" y="571500"/>
            <a:ext cx="889925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more rigorous approach for developing a “storm intensity” </a:t>
            </a:r>
            <a:r>
              <a:rPr lang="en-US" dirty="0" err="1" smtClean="0"/>
              <a:t>nowcasing</a:t>
            </a:r>
            <a:r>
              <a:rPr lang="en-US" dirty="0" smtClean="0"/>
              <a:t> model involves maximizing the </a:t>
            </a:r>
            <a:r>
              <a:rPr lang="en-US" dirty="0" err="1"/>
              <a:t>Kuipers</a:t>
            </a:r>
            <a:r>
              <a:rPr lang="en-US" dirty="0"/>
              <a:t> Skill Score (a.k.a. </a:t>
            </a:r>
            <a:r>
              <a:rPr lang="en-US" dirty="0" smtClean="0"/>
              <a:t>‘Peirce Skill Score’; Peirce, 1884), or “</a:t>
            </a:r>
            <a:r>
              <a:rPr lang="en-US" dirty="0" err="1" smtClean="0"/>
              <a:t>maxPSS</a:t>
            </a:r>
            <a:r>
              <a:rPr lang="en-US" dirty="0" smtClean="0"/>
              <a:t>”.</a:t>
            </a:r>
          </a:p>
          <a:p>
            <a:endParaRPr lang="en-US" dirty="0"/>
          </a:p>
          <a:p>
            <a:r>
              <a:rPr lang="en-US" dirty="0" smtClean="0"/>
              <a:t>Using </a:t>
            </a:r>
            <a:r>
              <a:rPr lang="en-US" dirty="0" err="1" smtClean="0"/>
              <a:t>maxPSS</a:t>
            </a:r>
            <a:r>
              <a:rPr lang="en-US" dirty="0" smtClean="0"/>
              <a:t> within a </a:t>
            </a:r>
            <a:r>
              <a:rPr lang="en-US" dirty="0"/>
              <a:t>simple </a:t>
            </a:r>
            <a:r>
              <a:rPr lang="en-US" dirty="0" smtClean="0"/>
              <a:t>prognostic, a </a:t>
            </a:r>
            <a:r>
              <a:rPr lang="en-US" b="1" dirty="0" smtClean="0"/>
              <a:t>linear discriminant analysis </a:t>
            </a:r>
            <a:r>
              <a:rPr lang="en-US" dirty="0" smtClean="0"/>
              <a:t>is done for</a:t>
            </a:r>
          </a:p>
          <a:p>
            <a:pPr marL="228600"/>
            <a:r>
              <a:rPr lang="en-US" dirty="0" smtClean="0"/>
              <a:t>– 2 predictors: 	“</a:t>
            </a:r>
            <a:r>
              <a:rPr lang="en-US" b="1" dirty="0" smtClean="0">
                <a:solidFill>
                  <a:srgbClr val="FF0000"/>
                </a:solidFill>
              </a:rPr>
              <a:t>Tg9 </a:t>
            </a:r>
            <a:r>
              <a:rPr lang="en-US" b="1" dirty="0">
                <a:solidFill>
                  <a:srgbClr val="FF0000"/>
                </a:solidFill>
              </a:rPr>
              <a:t>+ </a:t>
            </a:r>
            <a:r>
              <a:rPr lang="en-US" b="1" dirty="0" smtClean="0">
                <a:solidFill>
                  <a:srgbClr val="FF0000"/>
                </a:solidFill>
              </a:rPr>
              <a:t>T1451</a:t>
            </a:r>
            <a:r>
              <a:rPr lang="en-US" dirty="0" smtClean="0"/>
              <a:t>”</a:t>
            </a:r>
          </a:p>
          <a:p>
            <a:pPr marL="228600"/>
            <a:r>
              <a:rPr lang="en-US" dirty="0"/>
              <a:t>	</a:t>
            </a:r>
            <a:r>
              <a:rPr lang="en-US" dirty="0" smtClean="0"/>
              <a:t>			“</a:t>
            </a:r>
            <a:r>
              <a:rPr lang="en-US" b="1" dirty="0" smtClean="0">
                <a:solidFill>
                  <a:srgbClr val="FF0000"/>
                </a:solidFill>
              </a:rPr>
              <a:t>Tg9 </a:t>
            </a:r>
            <a:r>
              <a:rPr lang="en-US" b="1" dirty="0">
                <a:solidFill>
                  <a:srgbClr val="FF0000"/>
                </a:solidFill>
              </a:rPr>
              <a:t>+ </a:t>
            </a:r>
            <a:r>
              <a:rPr lang="en-US" b="1" dirty="0" smtClean="0">
                <a:solidFill>
                  <a:srgbClr val="FF0000"/>
                </a:solidFill>
              </a:rPr>
              <a:t>Ttop51</a:t>
            </a:r>
            <a:r>
              <a:rPr lang="en-US" dirty="0" smtClean="0"/>
              <a:t>”</a:t>
            </a:r>
          </a:p>
          <a:p>
            <a:pPr marL="228600"/>
            <a:r>
              <a:rPr lang="en-US" dirty="0" smtClean="0"/>
              <a:t>– 3 predictors: 	“</a:t>
            </a:r>
            <a:r>
              <a:rPr lang="en-US" b="1" dirty="0" smtClean="0">
                <a:solidFill>
                  <a:srgbClr val="FF0000"/>
                </a:solidFill>
              </a:rPr>
              <a:t>Tg9 </a:t>
            </a:r>
            <a:r>
              <a:rPr lang="en-US" b="1" dirty="0">
                <a:solidFill>
                  <a:srgbClr val="FF0000"/>
                </a:solidFill>
              </a:rPr>
              <a:t>+ T1451 + </a:t>
            </a:r>
            <a:r>
              <a:rPr lang="en-US" b="1" dirty="0" smtClean="0">
                <a:solidFill>
                  <a:srgbClr val="FF0000"/>
                </a:solidFill>
              </a:rPr>
              <a:t>Ttop51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u="sng" dirty="0" smtClean="0"/>
              <a:t>Conclusion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b="1" dirty="0" smtClean="0"/>
              <a:t>Clouds with relatively </a:t>
            </a:r>
            <a:r>
              <a:rPr lang="en-US" b="1" dirty="0" smtClean="0">
                <a:solidFill>
                  <a:srgbClr val="0000FF"/>
                </a:solidFill>
              </a:rPr>
              <a:t>low glaciation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temperatures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cold cloud tops</a:t>
            </a:r>
            <a:r>
              <a:rPr lang="en-US" b="1" dirty="0" smtClean="0"/>
              <a:t>, and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cold temperatures where the initial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14 µm particles form </a:t>
            </a:r>
            <a:r>
              <a:rPr lang="en-US" b="1" dirty="0" smtClean="0"/>
              <a:t>(i.e. delayed</a:t>
            </a:r>
          </a:p>
          <a:p>
            <a:r>
              <a:rPr lang="en-US" b="1" dirty="0"/>
              <a:t> </a:t>
            </a:r>
            <a:r>
              <a:rPr lang="en-US" b="1" dirty="0" smtClean="0"/>
              <a:t> precipitation) tend to become intense</a:t>
            </a:r>
          </a:p>
          <a:p>
            <a:r>
              <a:rPr lang="en-US" b="1" dirty="0"/>
              <a:t> </a:t>
            </a:r>
            <a:r>
              <a:rPr lang="en-US" b="1" dirty="0" smtClean="0"/>
              <a:t> storms.</a:t>
            </a:r>
            <a:endParaRPr lang="en-US" b="1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71783" y="63500"/>
            <a:ext cx="35972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latin typeface="Arial" charset="0"/>
                <a:cs typeface="Arial" charset="0"/>
              </a:rPr>
              <a:t>Variable </a:t>
            </a:r>
            <a:r>
              <a:rPr lang="en-US" sz="2800" b="1" dirty="0" smtClean="0">
                <a:latin typeface="Arial" charset="0"/>
                <a:cs typeface="Arial" charset="0"/>
              </a:rPr>
              <a:t>Importance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741" y="5947122"/>
            <a:ext cx="4352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Dr. </a:t>
            </a:r>
            <a:r>
              <a:rPr lang="en-US" sz="1600" b="1" dirty="0" err="1" smtClean="0">
                <a:solidFill>
                  <a:srgbClr val="FF0000"/>
                </a:solidFill>
              </a:rPr>
              <a:t>Agostino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Manzato</a:t>
            </a:r>
            <a:r>
              <a:rPr lang="en-US" sz="1600" dirty="0" smtClean="0">
                <a:solidFill>
                  <a:srgbClr val="FF0000"/>
                </a:solidFill>
              </a:rPr>
              <a:t>,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Osservatorio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Meteorologico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Regionale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Visco</a:t>
            </a:r>
            <a:r>
              <a:rPr lang="en-US" sz="1600" dirty="0" smtClean="0">
                <a:solidFill>
                  <a:srgbClr val="FF0000"/>
                </a:solidFill>
              </a:rPr>
              <a:t>, Italy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7" name="Picture 6" descr="ROC_34events_newdataset_merged_1-6_from_LDA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/>
        </p:blipFill>
        <p:spPr>
          <a:xfrm>
            <a:off x="4901184" y="2198023"/>
            <a:ext cx="4187952" cy="4371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1700" y="6464300"/>
            <a:ext cx="309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Mecikalski et al. (2015); JAMC</a:t>
            </a:r>
            <a:endParaRPr lang="en-US" sz="1600" b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6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1000" y="186268"/>
            <a:ext cx="83820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Outline</a:t>
            </a:r>
            <a:endParaRPr lang="en-US" sz="2800" b="1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800100"/>
            <a:ext cx="87503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Legacy 0-1 hour Convective Initiation Algorithm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Responding the HWT/AWT feedback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Enhanced CI database &amp; training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Improved nighttime CI detection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-2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hour Storm Intensity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nowcasting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Developments surrounding 1-min SRSOR observations</a:t>
            </a:r>
            <a:endParaRPr lang="en-US" sz="2400" dirty="0">
              <a:solidFill>
                <a:srgbClr val="0000FF"/>
              </a:solidFill>
            </a:endParaRP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Updraft analyses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esoscale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AMV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winds &amp; severe convection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“Early CI” – Capping inversion breaking product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82150" y="6422936"/>
            <a:ext cx="36215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b="1" i="1" dirty="0">
                <a:latin typeface="Times New Roman"/>
                <a:cs typeface="Times New Roman"/>
              </a:rPr>
              <a:t>NOAA Satellite Proving Ground/User Readiness </a:t>
            </a:r>
            <a:r>
              <a:rPr lang="en-US" sz="1100" b="1" i="1" dirty="0" smtClean="0">
                <a:latin typeface="Times New Roman"/>
                <a:cs typeface="Times New Roman"/>
              </a:rPr>
              <a:t>Meeting</a:t>
            </a:r>
          </a:p>
          <a:p>
            <a:pPr algn="ctr">
              <a:defRPr/>
            </a:pPr>
            <a:r>
              <a:rPr lang="en-US" sz="1100" b="1" dirty="0" smtClean="0">
                <a:latin typeface="Times New Roman"/>
                <a:cs typeface="Times New Roman"/>
              </a:rPr>
              <a:t>Kansas City, Missouri           19 June 2015</a:t>
            </a:r>
            <a:endParaRPr lang="en-US" sz="11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504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" y="1100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Methodology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99" y="647700"/>
            <a:ext cx="8953501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Motivate the use of SRSOR data from GOES-R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 Updraft collection: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Evaluated 71 updrafts, which span from 33 to 152 min in a </a:t>
            </a:r>
            <a:r>
              <a:rPr lang="en-US" sz="1600" dirty="0" err="1" smtClean="0">
                <a:solidFill>
                  <a:srgbClr val="0000FF"/>
                </a:solidFill>
              </a:rPr>
              <a:t>Lagrandian</a:t>
            </a:r>
            <a:r>
              <a:rPr lang="en-US" sz="1600" dirty="0" smtClean="0">
                <a:solidFill>
                  <a:srgbClr val="0000FF"/>
                </a:solidFill>
              </a:rPr>
              <a:t> framework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Derived </a:t>
            </a:r>
            <a:r>
              <a:rPr lang="en-US" sz="1600" i="1" dirty="0" smtClean="0">
                <a:solidFill>
                  <a:srgbClr val="0000FF"/>
                </a:solidFill>
              </a:rPr>
              <a:t>w</a:t>
            </a:r>
            <a:r>
              <a:rPr lang="en-US" sz="1600" dirty="0" smtClean="0">
                <a:solidFill>
                  <a:srgbClr val="0000FF"/>
                </a:solidFill>
              </a:rPr>
              <a:t> and the change in w (</a:t>
            </a:r>
            <a:r>
              <a:rPr lang="en-US" sz="1600" dirty="0" err="1" smtClean="0">
                <a:solidFill>
                  <a:srgbClr val="0000FF"/>
                </a:solidFill>
              </a:rPr>
              <a:t>δ</a:t>
            </a:r>
            <a:r>
              <a:rPr lang="en-US" sz="1600" i="1" dirty="0" err="1" smtClean="0">
                <a:solidFill>
                  <a:srgbClr val="0000FF"/>
                </a:solidFill>
              </a:rPr>
              <a:t>w</a:t>
            </a:r>
            <a:r>
              <a:rPr lang="en-US" sz="1600" dirty="0" smtClean="0">
                <a:solidFill>
                  <a:srgbClr val="0000FF"/>
                </a:solidFill>
              </a:rPr>
              <a:t>) in 1 minute increments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Develop incremental convective available potential </a:t>
            </a:r>
            <a:r>
              <a:rPr lang="en-US" sz="1600" dirty="0">
                <a:solidFill>
                  <a:srgbClr val="0000FF"/>
                </a:solidFill>
              </a:rPr>
              <a:t>energy (</a:t>
            </a:r>
            <a:r>
              <a:rPr lang="en-US" sz="1600" dirty="0" err="1" smtClean="0">
                <a:solidFill>
                  <a:srgbClr val="0000FF"/>
                </a:solidFill>
              </a:rPr>
              <a:t>δCAPE</a:t>
            </a:r>
            <a:r>
              <a:rPr lang="en-US" sz="1600" dirty="0" smtClean="0">
                <a:solidFill>
                  <a:srgbClr val="0000FF"/>
                </a:solidFill>
              </a:rPr>
              <a:t>) for comparison to </a:t>
            </a:r>
            <a:r>
              <a:rPr lang="en-US" sz="1600" i="1" dirty="0" smtClean="0">
                <a:solidFill>
                  <a:srgbClr val="0000FF"/>
                </a:solidFill>
              </a:rPr>
              <a:t>w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/>
              <a:t>Collect proximity soundings from Rapid Update </a:t>
            </a:r>
            <a:r>
              <a:rPr lang="en-US" dirty="0" smtClean="0"/>
              <a:t>Cycle (RUC) and Rapid Update (RAP) models </a:t>
            </a:r>
            <a:r>
              <a:rPr lang="en-US" dirty="0"/>
              <a:t>as a means of assessing the thermodynamic environment the cumulus were developing </a:t>
            </a:r>
            <a:r>
              <a:rPr lang="en-US" dirty="0" smtClean="0"/>
              <a:t>in.</a:t>
            </a: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Once the vertical motions were computed, determine the change in CAPE (</a:t>
            </a:r>
            <a:r>
              <a:rPr lang="en-US" dirty="0" err="1"/>
              <a:t>δ</a:t>
            </a:r>
            <a:r>
              <a:rPr lang="en-US" dirty="0" err="1" smtClean="0"/>
              <a:t>CAPE</a:t>
            </a:r>
            <a:r>
              <a:rPr lang="en-US" dirty="0" smtClean="0"/>
              <a:t>) over the vertical distance the updraft moved over the previous 1 minute, using RUC/RAP model soundings.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Assess correlations between </a:t>
            </a:r>
            <a:r>
              <a:rPr lang="en-US" dirty="0" err="1"/>
              <a:t>δ</a:t>
            </a:r>
            <a:r>
              <a:rPr lang="en-US" i="1" dirty="0" err="1" smtClean="0"/>
              <a:t>w</a:t>
            </a:r>
            <a:r>
              <a:rPr lang="en-US" dirty="0" smtClean="0"/>
              <a:t> and </a:t>
            </a:r>
            <a:r>
              <a:rPr lang="en-US" dirty="0" err="1"/>
              <a:t>δCAPE</a:t>
            </a:r>
            <a:r>
              <a:rPr lang="en-US" dirty="0" smtClean="0"/>
              <a:t>, across all updrafts, as well as for individual updrafts.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Evaluate when correlations are highest, and in turn, where they were the lowest.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 Determine what properties of updrafts GOES SRSOR data measure.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" y="1100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Methodology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pic>
        <p:nvPicPr>
          <p:cNvPr id="7" name="Picture 6" descr="Fig3a_20120820_1800_sound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t="32000" r="22353" b="5333"/>
          <a:stretch/>
        </p:blipFill>
        <p:spPr>
          <a:xfrm>
            <a:off x="863599" y="828675"/>
            <a:ext cx="4459051" cy="56642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505200" y="3797300"/>
            <a:ext cx="3619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81400" y="3949700"/>
            <a:ext cx="35433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7213600" y="3797300"/>
            <a:ext cx="317500" cy="1524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29300" y="1765300"/>
            <a:ext cx="2541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ΔT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 ≈ </a:t>
            </a:r>
            <a:r>
              <a:rPr lang="en-US" sz="2000" dirty="0" err="1" smtClean="0"/>
              <a:t>Δt</a:t>
            </a:r>
            <a:r>
              <a:rPr lang="en-US" sz="2000" baseline="-25000" dirty="0" err="1" smtClean="0"/>
              <a:t>air</a:t>
            </a:r>
            <a:r>
              <a:rPr lang="en-US" sz="2000" baseline="-25000" dirty="0" smtClean="0"/>
              <a:t>/parcel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Δm</a:t>
            </a:r>
            <a:r>
              <a:rPr lang="en-US" sz="2000" dirty="0" smtClean="0"/>
              <a:t> in 1 minute ≈ </a:t>
            </a:r>
            <a:r>
              <a:rPr lang="en-US" sz="2000" dirty="0" err="1"/>
              <a:t>δ</a:t>
            </a:r>
            <a:r>
              <a:rPr lang="en-US" sz="2000" i="1" dirty="0" err="1" smtClean="0"/>
              <a:t>w</a:t>
            </a:r>
            <a:endParaRPr lang="en-US" sz="20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31100" y="3650734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δCAPE</a:t>
            </a:r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 rot="4739298">
            <a:off x="3620754" y="3680477"/>
            <a:ext cx="202092" cy="384888"/>
          </a:xfrm>
          <a:prstGeom prst="parallelogram">
            <a:avLst/>
          </a:prstGeom>
          <a:solidFill>
            <a:srgbClr val="FFF307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62600" y="4533900"/>
            <a:ext cx="33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 </a:t>
            </a:r>
            <a:r>
              <a:rPr lang="en-US" dirty="0" err="1" smtClean="0"/>
              <a:t>δCAPE</a:t>
            </a:r>
            <a:r>
              <a:rPr lang="en-US" dirty="0" smtClean="0"/>
              <a:t> by depth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36700" y="457200"/>
            <a:ext cx="6819900" cy="5816600"/>
            <a:chOff x="955794" y="246218"/>
            <a:chExt cx="4937760" cy="4032504"/>
          </a:xfrm>
        </p:grpSpPr>
        <p:pic>
          <p:nvPicPr>
            <p:cNvPr id="9" name="Picture 8" descr="Fig4a_DraftExample_edit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" t="23186" r="10768" b="24376"/>
            <a:stretch/>
          </p:blipFill>
          <p:spPr>
            <a:xfrm>
              <a:off x="955794" y="246218"/>
              <a:ext cx="4937760" cy="4032504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2209800" y="647700"/>
              <a:ext cx="0" cy="186055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914650" y="647700"/>
              <a:ext cx="0" cy="324273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632200" y="654050"/>
              <a:ext cx="0" cy="324273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337050" y="647700"/>
              <a:ext cx="0" cy="324273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054600" y="2216150"/>
              <a:ext cx="0" cy="1674284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660650" y="647700"/>
              <a:ext cx="0" cy="1860550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162300" y="647700"/>
              <a:ext cx="0" cy="3242734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102100" y="654050"/>
              <a:ext cx="0" cy="3242734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78350" y="2216150"/>
              <a:ext cx="0" cy="1674284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24500" y="2216150"/>
              <a:ext cx="0" cy="1674284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771650" y="647700"/>
              <a:ext cx="0" cy="1860550"/>
            </a:xfrm>
            <a:prstGeom prst="line">
              <a:avLst/>
            </a:prstGeom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>
            <a:off x="165100" y="4927600"/>
            <a:ext cx="850900" cy="0"/>
          </a:xfrm>
          <a:prstGeom prst="line">
            <a:avLst/>
          </a:prstGeom>
          <a:ln w="381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1600" y="4622800"/>
            <a:ext cx="1412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dirty="0" smtClean="0"/>
              <a:t>igh correlation</a:t>
            </a:r>
            <a:endParaRPr lang="en-US" sz="1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65100" y="5422900"/>
            <a:ext cx="85090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600" y="5118100"/>
            <a:ext cx="134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 correlation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52400" y="5867400"/>
            <a:ext cx="1493580" cy="369332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δw</a:t>
            </a:r>
            <a:r>
              <a:rPr lang="en-US" dirty="0" smtClean="0"/>
              <a:t> – </a:t>
            </a:r>
            <a:r>
              <a:rPr lang="en-US" dirty="0" err="1" smtClean="0"/>
              <a:t>δCAPE</a:t>
            </a:r>
            <a:endParaRPr lang="en-US" dirty="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66700" y="338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Single Updraft Analysis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2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Fig4b_DraftExample_edit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23778" r="10769" b="23780"/>
          <a:stretch/>
        </p:blipFill>
        <p:spPr>
          <a:xfrm>
            <a:off x="1536704" y="517103"/>
            <a:ext cx="6821424" cy="581558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127500" y="2933700"/>
            <a:ext cx="558800" cy="469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65500" y="3200400"/>
            <a:ext cx="115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nitial</a:t>
            </a:r>
          </a:p>
          <a:p>
            <a:r>
              <a:rPr lang="en-US" dirty="0" smtClean="0"/>
              <a:t>glaciation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5100" y="4927600"/>
            <a:ext cx="850900" cy="0"/>
          </a:xfrm>
          <a:prstGeom prst="line">
            <a:avLst/>
          </a:prstGeom>
          <a:ln w="381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600" y="4622800"/>
            <a:ext cx="145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3.9 µm ref ≥ 9%</a:t>
            </a:r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100" y="5422900"/>
            <a:ext cx="850900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600" y="5118100"/>
            <a:ext cx="1460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3.9 </a:t>
            </a:r>
            <a:r>
              <a:rPr lang="en-US" sz="1400" dirty="0" smtClean="0"/>
              <a:t>µm ref &lt; </a:t>
            </a:r>
            <a:r>
              <a:rPr lang="en-US" sz="1400" dirty="0"/>
              <a:t>9%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66700" y="338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Single Updraft Analysis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424180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GOES</a:t>
            </a:r>
            <a:endParaRPr lang="en-US" b="1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6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 descr="Fig5a_CenteredDrafts9p_20August2012_edit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b="24002"/>
          <a:stretch/>
        </p:blipFill>
        <p:spPr>
          <a:xfrm>
            <a:off x="177799" y="431800"/>
            <a:ext cx="8794529" cy="5918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73600" y="1016000"/>
            <a:ext cx="0" cy="901700"/>
          </a:xfrm>
          <a:prstGeom prst="straightConnector1">
            <a:avLst/>
          </a:prstGeom>
          <a:ln w="63500"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12900" y="797916"/>
            <a:ext cx="312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of peak updraft velocity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8901" y="570348"/>
            <a:ext cx="2533427" cy="181588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1400" b="1" dirty="0" smtClean="0">
                <a:solidFill>
                  <a:srgbClr val="0000FF"/>
                </a:solidFill>
              </a:rPr>
              <a:t>Overshooting top signatures</a:t>
            </a:r>
          </a:p>
          <a:p>
            <a:pPr marL="342900" indent="-342900">
              <a:buAutoNum type="alphaLcParenBoth"/>
            </a:pPr>
            <a:endParaRPr lang="en-US" sz="1400" b="1" dirty="0" smtClean="0">
              <a:solidFill>
                <a:srgbClr val="0000FF"/>
              </a:solidFill>
            </a:endParaRPr>
          </a:p>
          <a:p>
            <a:pPr marL="342900" indent="-342900">
              <a:buAutoNum type="alphaLcParenBoth"/>
            </a:pPr>
            <a:r>
              <a:rPr lang="en-US" sz="1400" b="1" dirty="0" smtClean="0">
                <a:solidFill>
                  <a:srgbClr val="0000FF"/>
                </a:solidFill>
              </a:rPr>
              <a:t>Evidence that updrafts may initially glaciate, with </a:t>
            </a:r>
            <a:r>
              <a:rPr lang="en-US" sz="1400" b="1" dirty="0" err="1" smtClean="0">
                <a:solidFill>
                  <a:srgbClr val="0000FF"/>
                </a:solidFill>
              </a:rPr>
              <a:t>unglaciated</a:t>
            </a:r>
            <a:r>
              <a:rPr lang="en-US" sz="1400" b="1" dirty="0" smtClean="0">
                <a:solidFill>
                  <a:srgbClr val="0000FF"/>
                </a:solidFill>
              </a:rPr>
              <a:t> drafts later extending through an anvil.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3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Fig5c_CenteredDrafts9p_11May2014_edit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b="24002"/>
          <a:stretch/>
        </p:blipFill>
        <p:spPr>
          <a:xfrm>
            <a:off x="190499" y="431799"/>
            <a:ext cx="8782812" cy="5910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1500" y="1282700"/>
            <a:ext cx="3405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Cumulus clouds that developed</a:t>
            </a:r>
          </a:p>
          <a:p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nto </a:t>
            </a:r>
            <a:r>
              <a:rPr lang="en-US" dirty="0" err="1" smtClean="0">
                <a:solidFill>
                  <a:srgbClr val="0000FF"/>
                </a:solidFill>
              </a:rPr>
              <a:t>supercell</a:t>
            </a:r>
            <a:r>
              <a:rPr lang="en-US" dirty="0" smtClean="0">
                <a:solidFill>
                  <a:srgbClr val="0000FF"/>
                </a:solidFill>
              </a:rPr>
              <a:t> storms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Strong updrafts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3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Fig6f_BoxPlots_AllDay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b="24002"/>
          <a:stretch/>
        </p:blipFill>
        <p:spPr>
          <a:xfrm>
            <a:off x="207818" y="812800"/>
            <a:ext cx="8681294" cy="5842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73600" y="1422400"/>
            <a:ext cx="0" cy="901700"/>
          </a:xfrm>
          <a:prstGeom prst="straightConnector1">
            <a:avLst/>
          </a:prstGeom>
          <a:ln w="63500"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3600" y="1237734"/>
            <a:ext cx="312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of peak updraft velocity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1" y="2000934"/>
            <a:ext cx="1676400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nvil formation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219700" y="2324100"/>
            <a:ext cx="2006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66700" y="338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General Updraft Statistics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0" y="723900"/>
            <a:ext cx="88646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the absence of dynamic perturbation pressure effects (Emanuel 1994, p. 7–8; </a:t>
            </a:r>
            <a:r>
              <a:rPr lang="en-US" dirty="0" err="1"/>
              <a:t>Doswell</a:t>
            </a:r>
            <a:r>
              <a:rPr lang="en-US" dirty="0"/>
              <a:t> and </a:t>
            </a:r>
            <a:r>
              <a:rPr lang="en-US" dirty="0" err="1"/>
              <a:t>Markowski</a:t>
            </a:r>
            <a:r>
              <a:rPr lang="en-US" dirty="0"/>
              <a:t> 2004), the vertical acceleration of a parcel can be described </a:t>
            </a:r>
            <a:r>
              <a:rPr lang="en-US" dirty="0" smtClean="0"/>
              <a:t>as</a:t>
            </a:r>
            <a:endParaRPr lang="en-US" dirty="0"/>
          </a:p>
          <a:p>
            <a:endParaRPr lang="en-US" i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n-US" i="1" dirty="0">
                <a:latin typeface="Cambria Math"/>
                <a:cs typeface="Cambria Math"/>
              </a:rPr>
              <a:t>g</a:t>
            </a:r>
            <a:r>
              <a:rPr lang="en-US" dirty="0"/>
              <a:t> is gravity, </a:t>
            </a:r>
            <a:r>
              <a:rPr lang="en-US" i="1" dirty="0" err="1">
                <a:latin typeface="Cambria Math"/>
                <a:cs typeface="Cambria Math"/>
              </a:rPr>
              <a:t>ρ</a:t>
            </a:r>
            <a:r>
              <a:rPr lang="en-US" dirty="0"/>
              <a:t> is density relative to a hydrostatic basic state, </a:t>
            </a:r>
            <a:r>
              <a:rPr lang="en-US" i="1" dirty="0" err="1">
                <a:latin typeface="Cambria Math"/>
                <a:cs typeface="Cambria Math"/>
              </a:rPr>
              <a:t>ρ</a:t>
            </a:r>
            <a:r>
              <a:rPr lang="en-US" i="1" dirty="0">
                <a:latin typeface="Cambria Math"/>
                <a:cs typeface="Cambria Math"/>
              </a:rPr>
              <a:t>'</a:t>
            </a:r>
            <a:r>
              <a:rPr lang="en-US" dirty="0"/>
              <a:t> is the perturbation from the basic state, </a:t>
            </a:r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is the basic state virtual temperature, while </a:t>
            </a:r>
            <a:r>
              <a:rPr lang="en-US" i="1" dirty="0" err="1">
                <a:latin typeface="Cambria Math"/>
                <a:cs typeface="Cambria Math"/>
              </a:rPr>
              <a:t>T</a:t>
            </a:r>
            <a:r>
              <a:rPr lang="en-US" i="1" baseline="-25000" dirty="0" err="1">
                <a:latin typeface="Cambria Math"/>
                <a:cs typeface="Cambria Math"/>
              </a:rPr>
              <a:t>v</a:t>
            </a:r>
            <a:r>
              <a:rPr lang="en-US" i="1" dirty="0">
                <a:latin typeface="Cambria Math"/>
                <a:cs typeface="Cambria Math"/>
              </a:rPr>
              <a:t>'</a:t>
            </a:r>
            <a:r>
              <a:rPr lang="en-US" dirty="0"/>
              <a:t> is the perturbation virtual temperature. Substituting </a:t>
            </a:r>
            <a:r>
              <a:rPr lang="en-US" i="1" dirty="0" err="1">
                <a:latin typeface="Cambria Math"/>
                <a:cs typeface="Cambria Math"/>
              </a:rPr>
              <a:t>T</a:t>
            </a:r>
            <a:r>
              <a:rPr lang="en-US" i="1" baseline="-25000" dirty="0" err="1">
                <a:latin typeface="Cambria Math"/>
                <a:cs typeface="Cambria Math"/>
              </a:rPr>
              <a:t>v</a:t>
            </a:r>
            <a:r>
              <a:rPr lang="en-US" i="1" dirty="0">
                <a:latin typeface="Cambria Math"/>
                <a:cs typeface="Cambria Math"/>
              </a:rPr>
              <a:t>'=</a:t>
            </a:r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v</a:t>
            </a:r>
            <a:r>
              <a:rPr lang="en-US" i="1" dirty="0">
                <a:latin typeface="Cambria Math"/>
                <a:cs typeface="Cambria Math"/>
              </a:rPr>
              <a:t>–</a:t>
            </a:r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v</a:t>
            </a:r>
            <a:r>
              <a:rPr lang="en-US" dirty="0" smtClean="0">
                <a:latin typeface="Cambria Math"/>
                <a:cs typeface="Cambria Math"/>
              </a:rPr>
              <a:t> </a:t>
            </a:r>
            <a:r>
              <a:rPr lang="en-US" dirty="0"/>
              <a:t>in Eq. (1), we arrive at an expression for parcel buoyancy (B)</a:t>
            </a:r>
            <a:r>
              <a:rPr lang="en-US" dirty="0" smtClean="0"/>
              <a:t>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Equations (1) and (2) can be further expanded using the equation of state </a:t>
            </a:r>
            <a:r>
              <a:rPr lang="en-US" i="1" dirty="0">
                <a:latin typeface="Cambria Math"/>
                <a:cs typeface="Cambria Math"/>
              </a:rPr>
              <a:t>p=</a:t>
            </a:r>
            <a:r>
              <a:rPr lang="en-US" i="1" dirty="0" err="1">
                <a:latin typeface="Cambria Math"/>
                <a:cs typeface="Cambria Math"/>
              </a:rPr>
              <a:t>ρR</a:t>
            </a:r>
            <a:r>
              <a:rPr lang="en-US" i="1" baseline="-25000" dirty="0" err="1">
                <a:latin typeface="Cambria Math"/>
                <a:cs typeface="Cambria Math"/>
              </a:rPr>
              <a:t>d</a:t>
            </a:r>
            <a:r>
              <a:rPr lang="en-US" i="1" dirty="0" err="1">
                <a:latin typeface="Cambria Math"/>
                <a:cs typeface="Cambria Math"/>
              </a:rPr>
              <a:t>T</a:t>
            </a:r>
            <a:r>
              <a:rPr lang="en-US" i="1" baseline="-25000" dirty="0" err="1">
                <a:latin typeface="Cambria Math"/>
                <a:cs typeface="Cambria Math"/>
              </a:rPr>
              <a:t>v</a:t>
            </a:r>
            <a:r>
              <a:rPr lang="en-US" dirty="0">
                <a:latin typeface="Cambria Math"/>
                <a:cs typeface="Cambria Math"/>
              </a:rPr>
              <a:t> </a:t>
            </a:r>
            <a:r>
              <a:rPr lang="en-US" dirty="0"/>
              <a:t>and </a:t>
            </a:r>
            <a:r>
              <a:rPr lang="en-US" i="1" dirty="0" err="1">
                <a:latin typeface="Cambria Math"/>
                <a:cs typeface="Cambria Math"/>
              </a:rPr>
              <a:t>T</a:t>
            </a:r>
            <a:r>
              <a:rPr lang="en-US" i="1" baseline="-25000" dirty="0" err="1">
                <a:latin typeface="Cambria Math"/>
                <a:cs typeface="Cambria Math"/>
              </a:rPr>
              <a:t>v</a:t>
            </a:r>
            <a:r>
              <a:rPr lang="en-US" i="1" dirty="0" err="1">
                <a:latin typeface="Cambria Math"/>
                <a:cs typeface="Cambria Math"/>
              </a:rPr>
              <a:t>≈</a:t>
            </a:r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dirty="0" smtClean="0">
                <a:latin typeface="Cambria Math"/>
                <a:cs typeface="Cambria Math"/>
              </a:rPr>
              <a:t>(1</a:t>
            </a:r>
            <a:r>
              <a:rPr lang="en-US" i="1" dirty="0">
                <a:latin typeface="Cambria Math"/>
                <a:cs typeface="Cambria Math"/>
              </a:rPr>
              <a:t>+</a:t>
            </a:r>
            <a:r>
              <a:rPr lang="en-US" i="1" dirty="0" smtClean="0">
                <a:latin typeface="Cambria Math"/>
                <a:cs typeface="Cambria Math"/>
              </a:rPr>
              <a:t>0.61q</a:t>
            </a:r>
            <a:r>
              <a:rPr lang="en-US" i="1" baseline="-25000" dirty="0" smtClean="0">
                <a:latin typeface="Cambria Math"/>
                <a:cs typeface="Cambria Math"/>
              </a:rPr>
              <a:t>v</a:t>
            </a:r>
            <a:r>
              <a:rPr lang="en-US" i="1" dirty="0" smtClean="0">
                <a:latin typeface="Cambria Math"/>
                <a:cs typeface="Cambria Math"/>
              </a:rPr>
              <a:t>)</a:t>
            </a:r>
            <a:r>
              <a:rPr lang="en-US" dirty="0" smtClean="0"/>
              <a:t>, </a:t>
            </a:r>
            <a:r>
              <a:rPr lang="en-US" dirty="0"/>
              <a:t>where </a:t>
            </a:r>
            <a:r>
              <a:rPr lang="en-US" i="1" dirty="0"/>
              <a:t>q</a:t>
            </a:r>
            <a:r>
              <a:rPr lang="en-US" i="1" baseline="-25000" dirty="0"/>
              <a:t>v</a:t>
            </a:r>
            <a:r>
              <a:rPr lang="en-US" dirty="0"/>
              <a:t> is the mixing ratio of water vapor in air (</a:t>
            </a:r>
            <a:r>
              <a:rPr lang="en-US" dirty="0" err="1"/>
              <a:t>Houze</a:t>
            </a:r>
            <a:r>
              <a:rPr lang="en-US" dirty="0"/>
              <a:t> 1993, pp. 26 and 36), leading </a:t>
            </a:r>
            <a:r>
              <a:rPr lang="en-US" dirty="0" smtClean="0"/>
              <a:t>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" y="110068"/>
            <a:ext cx="85979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Theory – Factors influencing parcel vertical accelerations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149266"/>
              </p:ext>
            </p:extLst>
          </p:nvPr>
        </p:nvGraphicFramePr>
        <p:xfrm>
          <a:off x="457200" y="5308599"/>
          <a:ext cx="7759700" cy="574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" name="Document" r:id="rId3" imgW="5486400" imgH="406400" progId="Word.Document.12">
                  <p:embed/>
                </p:oleObj>
              </mc:Choice>
              <mc:Fallback>
                <p:oleObj name="Document" r:id="rId3" imgW="5486400" imgH="40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5308599"/>
                        <a:ext cx="7759700" cy="574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229273"/>
              </p:ext>
            </p:extLst>
          </p:nvPr>
        </p:nvGraphicFramePr>
        <p:xfrm>
          <a:off x="368300" y="3632200"/>
          <a:ext cx="7975600" cy="59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" name="Document" r:id="rId5" imgW="5486400" imgH="406400" progId="Word.Document.12">
                  <p:embed/>
                </p:oleObj>
              </mc:Choice>
              <mc:Fallback>
                <p:oleObj name="Document" r:id="rId5" imgW="5486400" imgH="40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8300" y="3632200"/>
                        <a:ext cx="7975600" cy="590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992130"/>
              </p:ext>
            </p:extLst>
          </p:nvPr>
        </p:nvGraphicFramePr>
        <p:xfrm>
          <a:off x="254000" y="1682750"/>
          <a:ext cx="7950200" cy="57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0" name="Document" r:id="rId7" imgW="5486400" imgH="393700" progId="Word.Document.12">
                  <p:embed/>
                </p:oleObj>
              </mc:Choice>
              <mc:Fallback>
                <p:oleObj name="Document" r:id="rId7" imgW="5486400" imgH="39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4000" y="1682750"/>
                        <a:ext cx="7950200" cy="57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600" y="5966936"/>
            <a:ext cx="866167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 aspects of B can 1–min GOES data measure?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			CAPE profile? Entrainment? Hydrometeor Loading?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dw_ciandtm_may5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905375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36525" y="76200"/>
            <a:ext cx="9007475" cy="596900"/>
          </a:xfrm>
        </p:spPr>
        <p:txBody>
          <a:bodyPr/>
          <a:lstStyle/>
          <a:p>
            <a:r>
              <a:rPr lang="en-US" sz="2800" dirty="0"/>
              <a:t>Example of SATCAST</a:t>
            </a:r>
            <a:r>
              <a:rPr lang="en-US" sz="2800" dirty="0" smtClean="0"/>
              <a:t> CI in AWIPS-II</a:t>
            </a:r>
            <a:endParaRPr lang="en-US" sz="280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8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" y="465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Results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0" y="571500"/>
            <a:ext cx="877676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04040"/>
                </a:solidFill>
              </a:rPr>
              <a:t>From the scatter plots, </a:t>
            </a:r>
            <a:r>
              <a:rPr lang="en-US" sz="2000" dirty="0" smtClean="0">
                <a:solidFill>
                  <a:srgbClr val="0000FF"/>
                </a:solidFill>
              </a:rPr>
              <a:t>highest correlation between </a:t>
            </a:r>
            <a:r>
              <a:rPr lang="en-US" sz="2000" dirty="0" err="1" smtClean="0">
                <a:solidFill>
                  <a:srgbClr val="0000FF"/>
                </a:solidFill>
              </a:rPr>
              <a:t>δ</a:t>
            </a:r>
            <a:r>
              <a:rPr lang="en-US" sz="2000" i="1" dirty="0" err="1" smtClean="0">
                <a:solidFill>
                  <a:srgbClr val="0000FF"/>
                </a:solidFill>
              </a:rPr>
              <a:t>w</a:t>
            </a:r>
            <a:r>
              <a:rPr lang="en-US" sz="2000" dirty="0" smtClean="0">
                <a:solidFill>
                  <a:srgbClr val="0000FF"/>
                </a:solidFill>
              </a:rPr>
              <a:t> and </a:t>
            </a:r>
            <a:r>
              <a:rPr lang="en-US" sz="2000" dirty="0" err="1">
                <a:solidFill>
                  <a:srgbClr val="0000FF"/>
                </a:solidFill>
              </a:rPr>
              <a:t>δCAPE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appears to occur when cloud–top T</a:t>
            </a:r>
            <a:r>
              <a:rPr lang="en-US" sz="2000" baseline="-25000" dirty="0" smtClean="0">
                <a:solidFill>
                  <a:srgbClr val="0000FF"/>
                </a:solidFill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’s are below ~260 K</a:t>
            </a:r>
            <a:r>
              <a:rPr lang="en-US" sz="2000" dirty="0" smtClean="0">
                <a:solidFill>
                  <a:srgbClr val="404040"/>
                </a:solidFill>
              </a:rPr>
              <a:t>, and the updraft is growing rapidly.</a:t>
            </a:r>
          </a:p>
          <a:p>
            <a:pPr marL="228600" indent="-228600">
              <a:buFont typeface="+mj-lt"/>
              <a:buAutoNum type="arabicParenR"/>
            </a:pPr>
            <a:endParaRPr lang="en-US" sz="1000" dirty="0" smtClean="0">
              <a:solidFill>
                <a:srgbClr val="40404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en-US" sz="2000" dirty="0" smtClean="0">
                <a:solidFill>
                  <a:srgbClr val="0000FF"/>
                </a:solidFill>
              </a:rPr>
              <a:t>Warmer updrafts in early stages of growth are less coupled to environmental stability</a:t>
            </a:r>
            <a:r>
              <a:rPr lang="en-US" sz="2000" dirty="0" smtClean="0">
                <a:solidFill>
                  <a:srgbClr val="404040"/>
                </a:solidFill>
              </a:rPr>
              <a:t>, likely because of the restriction of a capping inversion, and/or there being a lot of up- and downdrafts within a single pixel (as the cumulus “bubble”), i.e. entrainment.</a:t>
            </a:r>
          </a:p>
          <a:p>
            <a:pPr marL="228600" indent="-228600">
              <a:buFont typeface="+mj-lt"/>
              <a:buAutoNum type="arabicParenR"/>
            </a:pPr>
            <a:endParaRPr lang="en-US" sz="1000" dirty="0" smtClean="0">
              <a:solidFill>
                <a:srgbClr val="40404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04040"/>
                </a:solidFill>
              </a:rPr>
              <a:t>High correlations </a:t>
            </a:r>
            <a:r>
              <a:rPr lang="en-US" sz="2000" dirty="0">
                <a:solidFill>
                  <a:srgbClr val="404040"/>
                </a:solidFill>
              </a:rPr>
              <a:t>(</a:t>
            </a:r>
            <a:r>
              <a:rPr lang="en-US" sz="2000" dirty="0" err="1" smtClean="0">
                <a:solidFill>
                  <a:srgbClr val="404040"/>
                </a:solidFill>
              </a:rPr>
              <a:t>δ</a:t>
            </a:r>
            <a:r>
              <a:rPr lang="en-US" sz="2000" i="1" dirty="0" err="1" smtClean="0">
                <a:solidFill>
                  <a:srgbClr val="404040"/>
                </a:solidFill>
              </a:rPr>
              <a:t>w</a:t>
            </a:r>
            <a:r>
              <a:rPr lang="en-US" sz="2000" dirty="0">
                <a:solidFill>
                  <a:srgbClr val="404040"/>
                </a:solidFill>
              </a:rPr>
              <a:t>–</a:t>
            </a:r>
            <a:r>
              <a:rPr lang="en-US" sz="2000" dirty="0" err="1" smtClean="0">
                <a:solidFill>
                  <a:srgbClr val="404040"/>
                </a:solidFill>
              </a:rPr>
              <a:t>δCAPE</a:t>
            </a:r>
            <a:r>
              <a:rPr lang="en-US" sz="2000" dirty="0" smtClean="0">
                <a:solidFill>
                  <a:srgbClr val="404040"/>
                </a:solidFill>
              </a:rPr>
              <a:t>) suggest that rapid scan updraft acceleration information can be coupled to other models that assess lightning initiation/in–cloud charging, as a means of </a:t>
            </a:r>
            <a:r>
              <a:rPr lang="en-US" sz="2000" dirty="0" smtClean="0">
                <a:solidFill>
                  <a:srgbClr val="0000FF"/>
                </a:solidFill>
              </a:rPr>
              <a:t>knowing when an updraft will accelerate the quickest assuming an available CAPE profile</a:t>
            </a:r>
            <a:r>
              <a:rPr lang="en-US" sz="2000" b="1" dirty="0" smtClean="0">
                <a:solidFill>
                  <a:srgbClr val="404040"/>
                </a:solidFill>
              </a:rPr>
              <a:t> </a:t>
            </a:r>
            <a:r>
              <a:rPr lang="en-US" sz="2000" dirty="0" smtClean="0">
                <a:solidFill>
                  <a:srgbClr val="404040"/>
                </a:solidFill>
              </a:rPr>
              <a:t>(see Carey et al.).</a:t>
            </a:r>
          </a:p>
          <a:p>
            <a:pPr marL="228600" indent="-228600">
              <a:buFont typeface="+mj-lt"/>
              <a:buAutoNum type="arabicParenR"/>
            </a:pPr>
            <a:endParaRPr lang="en-US" sz="1000" dirty="0">
              <a:solidFill>
                <a:srgbClr val="40404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04040"/>
                </a:solidFill>
              </a:rPr>
              <a:t> Note that the environment surrounding existing convection is relatively “constant” in terms of the CAPE profile, allowing for the </a:t>
            </a:r>
            <a:r>
              <a:rPr lang="en-US" sz="2000" dirty="0" err="1">
                <a:solidFill>
                  <a:srgbClr val="404040"/>
                </a:solidFill>
              </a:rPr>
              <a:t>δw</a:t>
            </a:r>
            <a:r>
              <a:rPr lang="en-US" sz="2000" dirty="0">
                <a:solidFill>
                  <a:srgbClr val="404040"/>
                </a:solidFill>
              </a:rPr>
              <a:t> </a:t>
            </a:r>
            <a:r>
              <a:rPr lang="en-US" sz="2000" dirty="0" smtClean="0">
                <a:solidFill>
                  <a:srgbClr val="404040"/>
                </a:solidFill>
              </a:rPr>
              <a:t>profile to be relatively predictable for future convection.</a:t>
            </a:r>
          </a:p>
          <a:p>
            <a:pPr marL="228600" indent="-228600">
              <a:buFont typeface="+mj-lt"/>
              <a:buAutoNum type="arabicParenR"/>
            </a:pPr>
            <a:endParaRPr lang="en-US" sz="1000" dirty="0">
              <a:solidFill>
                <a:srgbClr val="40404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04040"/>
                </a:solidFill>
              </a:rPr>
              <a:t>The notion of a </a:t>
            </a:r>
            <a:r>
              <a:rPr lang="en-US" sz="2000" dirty="0" smtClean="0">
                <a:solidFill>
                  <a:srgbClr val="0000FF"/>
                </a:solidFill>
              </a:rPr>
              <a:t>“single channel” (10.7 µm) sounding </a:t>
            </a:r>
            <a:r>
              <a:rPr lang="en-US" sz="2000" dirty="0" smtClean="0">
                <a:solidFill>
                  <a:srgbClr val="404040"/>
                </a:solidFill>
              </a:rPr>
              <a:t>can be considered, so to retrieve a proximity profile of instability/CAPE.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7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" y="465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Potential Applications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0" y="685800"/>
            <a:ext cx="87767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smtClean="0"/>
              <a:t>A product that estimates location where the </a:t>
            </a:r>
            <a:r>
              <a:rPr lang="en-US" sz="2000" b="1" dirty="0" smtClean="0">
                <a:solidFill>
                  <a:srgbClr val="0000FF"/>
                </a:solidFill>
              </a:rPr>
              <a:t>local capping inversion is weakening or has recently broken</a:t>
            </a:r>
            <a:r>
              <a:rPr lang="en-US" sz="2000" dirty="0" smtClean="0"/>
              <a:t>, within &lt;5 minutes of occurrence. Product can be used alone, or within a convective initiation algorithm, i.e. GOES–R CI.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/>
              <a:t>“</a:t>
            </a:r>
            <a:r>
              <a:rPr lang="en-US" sz="2000" b="1" dirty="0" smtClean="0">
                <a:solidFill>
                  <a:srgbClr val="0000FF"/>
                </a:solidFill>
              </a:rPr>
              <a:t>single channel</a:t>
            </a:r>
            <a:r>
              <a:rPr lang="en-US" sz="2000" dirty="0" smtClean="0"/>
              <a:t>” (10.7 µm) soundings – a proximity profile of instability/CAPE.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/>
              <a:t>New, basic research on cloud updraft behavior with respect to near-term cloud microphysical formation, and lightning charging/occurrence in advance of first-flash lightning initiation (e.g., current NSF grant).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/>
              <a:t>Seeking to further Mecikalski et al. (2010) analysis with MSG for </a:t>
            </a:r>
            <a:r>
              <a:rPr lang="en-US" sz="2000" dirty="0" err="1" smtClean="0"/>
              <a:t>Himawari</a:t>
            </a:r>
            <a:r>
              <a:rPr lang="en-US" sz="2000" dirty="0" smtClean="0"/>
              <a:t> observations, in preparation for ABI.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arenR"/>
            </a:pPr>
            <a:endParaRPr lang="en-US" sz="2000" dirty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arenR"/>
            </a:pPr>
            <a:endParaRPr lang="en-US" sz="2000" dirty="0">
              <a:solidFill>
                <a:srgbClr val="0000FF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ym typeface="Wingdings"/>
              </a:rPr>
              <a:t> </a:t>
            </a:r>
            <a:r>
              <a:rPr lang="en-US" sz="2000" b="1" dirty="0" smtClean="0"/>
              <a:t>Jason </a:t>
            </a:r>
            <a:r>
              <a:rPr lang="en-US" sz="2000" b="1" dirty="0" err="1" smtClean="0"/>
              <a:t>Apke</a:t>
            </a:r>
            <a:r>
              <a:rPr lang="en-US" sz="2000" b="1" dirty="0" smtClean="0"/>
              <a:t> – </a:t>
            </a:r>
            <a:r>
              <a:rPr lang="en-US" sz="2000" b="1" dirty="0" smtClean="0">
                <a:solidFill>
                  <a:srgbClr val="0000FF"/>
                </a:solidFill>
              </a:rPr>
              <a:t>“</a:t>
            </a:r>
            <a:r>
              <a:rPr lang="en-US" sz="2000" b="1" dirty="0" err="1" smtClean="0">
                <a:solidFill>
                  <a:srgbClr val="0000FF"/>
                </a:solidFill>
              </a:rPr>
              <a:t>mesoscale</a:t>
            </a:r>
            <a:r>
              <a:rPr lang="en-US" sz="2000" b="1" dirty="0" smtClean="0">
                <a:solidFill>
                  <a:srgbClr val="0000FF"/>
                </a:solidFill>
              </a:rPr>
              <a:t> atmospheric motion vectors” for mature </a:t>
            </a:r>
            <a:r>
              <a:rPr lang="en-US" sz="2000" b="1" dirty="0" err="1" smtClean="0">
                <a:solidFill>
                  <a:srgbClr val="0000FF"/>
                </a:solidFill>
              </a:rPr>
              <a:t>supercells</a:t>
            </a:r>
            <a:r>
              <a:rPr lang="en-US" sz="2000" b="1" dirty="0" smtClean="0">
                <a:solidFill>
                  <a:srgbClr val="0000FF"/>
                </a:solidFill>
              </a:rPr>
              <a:t> and other types of convection...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4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9480" y="5943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1. 00:23 UTC 21 May 2014 example AMV calculation using 3 frames of GOES satellite data, each 3 minutes apart.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8BA75-6535-442F-B99F-891EAE6FB864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229100" y="2203608"/>
            <a:ext cx="1524000" cy="1219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62500" y="374808"/>
            <a:ext cx="2971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Use of higher temporal resolutions available with SRSOR allows for </a:t>
            </a:r>
            <a:r>
              <a:rPr lang="en-US" dirty="0" err="1" smtClean="0"/>
              <a:t>mAMV</a:t>
            </a:r>
            <a:r>
              <a:rPr lang="en-US" dirty="0" smtClean="0"/>
              <a:t> collection in highly transient target regions</a:t>
            </a:r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H="1">
            <a:off x="4991100" y="1852136"/>
            <a:ext cx="1257300" cy="35147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11" idx="3"/>
          </p:cNvCxnSpPr>
          <p:nvPr/>
        </p:nvCxnSpPr>
        <p:spPr>
          <a:xfrm flipV="1">
            <a:off x="2362200" y="3244260"/>
            <a:ext cx="2090085" cy="109914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03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Mecikalski/NOAA PG/UR 19-June-2015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101" y="5626100"/>
            <a:ext cx="852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middle) Divergence (red) and (right) </a:t>
            </a:r>
            <a:r>
              <a:rPr lang="en-US" dirty="0" err="1"/>
              <a:t>vorticity</a:t>
            </a:r>
            <a:r>
              <a:rPr lang="en-US" dirty="0"/>
              <a:t> derived using a gridded analysis of the </a:t>
            </a:r>
            <a:r>
              <a:rPr lang="en-US" dirty="0" err="1"/>
              <a:t>mAMV</a:t>
            </a:r>
            <a:r>
              <a:rPr lang="en-US" dirty="0"/>
              <a:t> field. (Anti)Cyclonic </a:t>
            </a:r>
            <a:r>
              <a:rPr lang="en-US" dirty="0" err="1"/>
              <a:t>vorticity</a:t>
            </a:r>
            <a:r>
              <a:rPr lang="en-US" dirty="0"/>
              <a:t> is colored in (red) cyan. Divergence and </a:t>
            </a:r>
            <a:r>
              <a:rPr lang="en-US" dirty="0" err="1"/>
              <a:t>vorticity</a:t>
            </a:r>
            <a:r>
              <a:rPr lang="en-US" dirty="0"/>
              <a:t> maxima are located near the OT region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7" descr="Macintosh HD:Users:kbedka:Downloads:OT:2014131210045_VISamv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 bwMode="auto">
          <a:xfrm>
            <a:off x="12700" y="85725"/>
            <a:ext cx="3200400" cy="2733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acintosh HD:Users:kbedka:Downloads:OT:2014131210045_VISamv[1]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 bwMode="auto">
          <a:xfrm>
            <a:off x="2463800" y="2819400"/>
            <a:ext cx="3200400" cy="2733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Macintosh HD:Users:kbedka:Downloads:OT:2014131210045_VISamv[2]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 bwMode="auto">
          <a:xfrm>
            <a:off x="5816600" y="2819400"/>
            <a:ext cx="3200400" cy="2730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78200" y="241300"/>
            <a:ext cx="5549900" cy="92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(left) GOES-14 </a:t>
            </a:r>
            <a:r>
              <a:rPr lang="en-US" dirty="0" err="1"/>
              <a:t>mAMVs</a:t>
            </a:r>
            <a:r>
              <a:rPr lang="en-US" dirty="0"/>
              <a:t> (barbs in ms</a:t>
            </a:r>
            <a:r>
              <a:rPr lang="en-US" baseline="30000" dirty="0"/>
              <a:t>-1</a:t>
            </a:r>
            <a:r>
              <a:rPr lang="en-US" dirty="0"/>
              <a:t>) within a </a:t>
            </a:r>
            <a:r>
              <a:rPr lang="en-US" dirty="0" err="1"/>
              <a:t>supercell</a:t>
            </a:r>
            <a:r>
              <a:rPr lang="en-US" dirty="0"/>
              <a:t> located in Nebraska at 2100 UTC on 11 May 2014. </a:t>
            </a:r>
          </a:p>
        </p:txBody>
      </p:sp>
    </p:spTree>
    <p:extLst>
      <p:ext uri="{BB962C8B-B14F-4D97-AF65-F5344CB8AC3E}">
        <p14:creationId xmlns:p14="http://schemas.microsoft.com/office/powerpoint/2010/main" val="273019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8BA75-6535-442F-B99F-891EAE6FB864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ummerland_HD:Users:johnm1:Desktop:Figure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r="3787"/>
          <a:stretch/>
        </p:blipFill>
        <p:spPr bwMode="auto">
          <a:xfrm>
            <a:off x="647700" y="800101"/>
            <a:ext cx="7797800" cy="429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1000" y="5702300"/>
            <a:ext cx="839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May 2014 plot of divergence (</a:t>
            </a:r>
            <a:r>
              <a:rPr lang="en-US" b="1" dirty="0" smtClean="0"/>
              <a:t>black</a:t>
            </a:r>
            <a:r>
              <a:rPr lang="en-US" dirty="0" smtClean="0"/>
              <a:t>) and vorticity (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) with respect to time on the northern Colorado </a:t>
            </a:r>
            <a:r>
              <a:rPr lang="en-US" dirty="0" err="1" smtClean="0"/>
              <a:t>supercell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8BA75-6535-442F-B99F-891EAE6FB864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5196125"/>
            <a:ext cx="848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Large hail reports tend to follow divergence maxima, possible signature of cycling.</a:t>
            </a:r>
            <a:endParaRPr lang="en-US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66700" y="465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Case Study – 20 May 2014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0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8BA75-6535-442F-B99F-891EAE6FB864}" type="slidenum">
              <a:rPr lang="en-US" smtClean="0"/>
              <a:t>36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" y="237068"/>
            <a:ext cx="85979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latin typeface="+mj-lt"/>
                <a:ea typeface="Times" pitchFamily="1" charset="0"/>
                <a:cs typeface="Times" pitchFamily="1" charset="0"/>
              </a:rPr>
              <a:t>Mesoscale</a:t>
            </a: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 AMV Applications</a:t>
            </a:r>
            <a:endParaRPr lang="en-US" sz="2800" b="1" baseline="-25000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" y="1231900"/>
            <a:ext cx="85979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the use of GOES SRSO and cloud top </a:t>
            </a:r>
            <a:r>
              <a:rPr lang="en-US" sz="2400" dirty="0" err="1"/>
              <a:t>mAMVs</a:t>
            </a:r>
            <a:r>
              <a:rPr lang="en-US" sz="2400" dirty="0"/>
              <a:t> we can now resolve </a:t>
            </a:r>
            <a:r>
              <a:rPr lang="en-US" sz="2400" b="1" dirty="0" smtClean="0">
                <a:solidFill>
                  <a:srgbClr val="0000FF"/>
                </a:solidFill>
              </a:rPr>
              <a:t>rotation/</a:t>
            </a:r>
            <a:r>
              <a:rPr lang="en-US" sz="2400" b="1" dirty="0" err="1" smtClean="0">
                <a:solidFill>
                  <a:srgbClr val="0000FF"/>
                </a:solidFill>
              </a:rPr>
              <a:t>vorticity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and divergence </a:t>
            </a:r>
            <a:r>
              <a:rPr lang="en-US" sz="2400" dirty="0"/>
              <a:t>at cloud tops, yielding the possibility of </a:t>
            </a:r>
            <a:r>
              <a:rPr lang="en-US" sz="2400" i="1" dirty="0">
                <a:solidFill>
                  <a:srgbClr val="0000FF"/>
                </a:solidFill>
              </a:rPr>
              <a:t>discriminating between ordinary and </a:t>
            </a:r>
            <a:r>
              <a:rPr lang="en-US" sz="2400" i="1" dirty="0" err="1">
                <a:solidFill>
                  <a:srgbClr val="0000FF"/>
                </a:solidFill>
              </a:rPr>
              <a:t>supercellular</a:t>
            </a:r>
            <a:r>
              <a:rPr lang="en-US" sz="2400" i="1" dirty="0">
                <a:solidFill>
                  <a:srgbClr val="0000FF"/>
                </a:solidFill>
              </a:rPr>
              <a:t> convection using satellite/model data </a:t>
            </a:r>
            <a:r>
              <a:rPr lang="en-US" sz="2400" i="1" dirty="0" smtClean="0">
                <a:solidFill>
                  <a:srgbClr val="0000FF"/>
                </a:solidFill>
              </a:rPr>
              <a:t>only</a:t>
            </a:r>
            <a:r>
              <a:rPr lang="en-US" sz="2400" i="1" dirty="0" smtClean="0"/>
              <a:t>.</a:t>
            </a:r>
            <a:endParaRPr lang="en-US" sz="2400" i="1" dirty="0"/>
          </a:p>
          <a:p>
            <a:endParaRPr lang="en-US" i="1" dirty="0"/>
          </a:p>
          <a:p>
            <a:r>
              <a:rPr lang="en-US" sz="2400" dirty="0" err="1"/>
              <a:t>Vorticity</a:t>
            </a:r>
            <a:r>
              <a:rPr lang="en-US" sz="2400" dirty="0"/>
              <a:t> was successfully seen in 3 out of 4 cases</a:t>
            </a:r>
          </a:p>
          <a:p>
            <a:pPr marL="685800" lvl="1" indent="-457200">
              <a:buFont typeface="Wingdings" charset="2"/>
              <a:buChar char="Ø"/>
            </a:pPr>
            <a:r>
              <a:rPr lang="en-US" dirty="0"/>
              <a:t>Problems with this method are generally caused by cirrus contamination</a:t>
            </a:r>
          </a:p>
          <a:p>
            <a:pPr marL="685800" lvl="1" indent="-457200">
              <a:buFont typeface="Wingdings" charset="2"/>
              <a:buChar char="Ø"/>
            </a:pPr>
            <a:r>
              <a:rPr lang="en-US" dirty="0"/>
              <a:t>Problems are also seen when trying to witness rotation on small scale rotations (&lt; 1 km) </a:t>
            </a:r>
          </a:p>
          <a:p>
            <a:endParaRPr lang="en-US" dirty="0" smtClean="0"/>
          </a:p>
          <a:p>
            <a:r>
              <a:rPr lang="en-US" sz="2400" dirty="0" smtClean="0"/>
              <a:t>Divergence maximums are more common, and are likely the better delineators of severe convection, using SRSOR-generated </a:t>
            </a:r>
            <a:r>
              <a:rPr lang="en-US" sz="2400" dirty="0" err="1" smtClean="0"/>
              <a:t>mAMVs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5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Mecikalski/NOAA PG/UR 19-June-2015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Delta_t_0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"/>
            <a:ext cx="9144000" cy="6291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148" y="114300"/>
            <a:ext cx="826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“Early CI” Product: Cloud objects (</a:t>
            </a:r>
            <a:r>
              <a:rPr lang="en-US" sz="2000" b="1" dirty="0" smtClean="0">
                <a:solidFill>
                  <a:srgbClr val="0000FF"/>
                </a:solidFill>
              </a:rPr>
              <a:t>blue</a:t>
            </a:r>
            <a:r>
              <a:rPr lang="en-US" sz="2000" b="1" dirty="0" smtClean="0"/>
              <a:t>) 0° C colder than RAP LFC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37301" y="4787900"/>
            <a:ext cx="262889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</a:rPr>
              <a:t>Using 1-min SRSOR data, cloud objects that are ~0–1° C colder than the LFC are shown.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>
                <a:solidFill>
                  <a:srgbClr val="FFFFFF"/>
                </a:solidFill>
              </a:rPr>
              <a:t> – Colder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 smtClean="0">
                <a:solidFill>
                  <a:srgbClr val="FFFFFF"/>
                </a:solidFill>
              </a:rPr>
              <a:t>– Warmer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6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Mecikalski/NOAA PG/UR 19-June-2015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 descr="Delta_t_-10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864"/>
            <a:ext cx="9144000" cy="6291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827" y="114300"/>
            <a:ext cx="840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“Early CI” Product: Cloud objects (</a:t>
            </a:r>
            <a:r>
              <a:rPr lang="en-US" sz="2000" b="1" dirty="0" smtClean="0">
                <a:solidFill>
                  <a:srgbClr val="0000FF"/>
                </a:solidFill>
              </a:rPr>
              <a:t>blue</a:t>
            </a:r>
            <a:r>
              <a:rPr lang="en-US" sz="2000" b="1" dirty="0" smtClean="0"/>
              <a:t>) 10° C colder than RAP LFC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37301" y="4787900"/>
            <a:ext cx="262889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</a:rPr>
              <a:t>Using 1-min SRSOR data, cloud objects that are 10° C colder than the LFC are shown.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>
                <a:solidFill>
                  <a:srgbClr val="FFFFFF"/>
                </a:solidFill>
              </a:rPr>
              <a:t> – Colder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 smtClean="0">
                <a:solidFill>
                  <a:srgbClr val="FFFFFF"/>
                </a:solidFill>
              </a:rPr>
              <a:t>– Warmer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22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000" y="784135"/>
            <a:ext cx="8635999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GOES-R CI Algorithm is a Portfolio of Products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1200"/>
              </a:spcAft>
              <a:buAutoNum type="alphaLcParenBoth"/>
            </a:pPr>
            <a:r>
              <a:rPr lang="en-US" sz="2200" dirty="0" smtClean="0"/>
              <a:t>Improvements to current GOES CI algorithm are ongoing... We are </a:t>
            </a:r>
            <a:r>
              <a:rPr lang="en-US" sz="2200" dirty="0"/>
              <a:t>r</a:t>
            </a:r>
            <a:r>
              <a:rPr lang="en-US" sz="2200" dirty="0" smtClean="0"/>
              <a:t>esponding loudly to forecaster feedback!</a:t>
            </a:r>
            <a:endParaRPr lang="en-US" sz="2200" dirty="0"/>
          </a:p>
          <a:p>
            <a:pPr marL="457200" indent="-457200">
              <a:spcAft>
                <a:spcPts val="1200"/>
              </a:spcAft>
              <a:buAutoNum type="alphaLcParenBoth"/>
            </a:pPr>
            <a:r>
              <a:rPr lang="en-US" sz="2200" dirty="0" smtClean="0"/>
              <a:t>Storm intensity </a:t>
            </a:r>
            <a:r>
              <a:rPr lang="en-US" sz="2200" dirty="0" err="1" smtClean="0"/>
              <a:t>nowcasting</a:t>
            </a:r>
            <a:r>
              <a:rPr lang="en-US" sz="2200" dirty="0" smtClean="0"/>
              <a:t>.</a:t>
            </a:r>
            <a:r>
              <a:rPr lang="en-US" sz="2200" dirty="0"/>
              <a:t> </a:t>
            </a:r>
            <a:r>
              <a:rPr lang="en-US" sz="2200" dirty="0" smtClean="0"/>
              <a:t>High </a:t>
            </a:r>
            <a:r>
              <a:rPr lang="en-US" sz="2200" dirty="0"/>
              <a:t>impact events are </a:t>
            </a:r>
            <a:r>
              <a:rPr lang="en-US" sz="2200" dirty="0" smtClean="0"/>
              <a:t>a definite focus.</a:t>
            </a:r>
          </a:p>
          <a:p>
            <a:pPr marL="457200" indent="-457200">
              <a:spcAft>
                <a:spcPts val="1200"/>
              </a:spcAft>
              <a:buAutoNum type="alphaLcParenBoth"/>
            </a:pPr>
            <a:r>
              <a:rPr lang="en-US" sz="2200" dirty="0" smtClean="0"/>
              <a:t>Basic research with 1-min SRSOR observations, with new products being developed.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1000" y="186268"/>
            <a:ext cx="83820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Overall Conclusions</a:t>
            </a:r>
            <a:endParaRPr lang="en-US" sz="2800" b="1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3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1835Z_VisC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0200" cy="3548856"/>
          </a:xfrm>
          <a:prstGeom prst="rect">
            <a:avLst/>
          </a:prstGeom>
        </p:spPr>
      </p:pic>
      <p:pic>
        <p:nvPicPr>
          <p:cNvPr id="8" name="Picture 7" descr="1832Z-1910Z_KIND0.5r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99" y="3176587"/>
            <a:ext cx="6451601" cy="3427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5300" y="203200"/>
            <a:ext cx="205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Hazardous</a:t>
            </a:r>
          </a:p>
          <a:p>
            <a:pPr algn="ctr"/>
            <a:r>
              <a:rPr lang="en-US" sz="2400" b="1" dirty="0" smtClean="0"/>
              <a:t>Weather</a:t>
            </a:r>
          </a:p>
          <a:p>
            <a:pPr algn="ctr"/>
            <a:r>
              <a:rPr lang="en-US" sz="2400" b="1" dirty="0" err="1" smtClean="0"/>
              <a:t>Testbed</a:t>
            </a:r>
            <a:endParaRPr lang="en-US" sz="24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3498" y="3594100"/>
            <a:ext cx="2578101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Product is receiving favorable reviews in 2015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...but some improvement still needed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RRR_CSI_19Jun14_30d_con60_con60W_fl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8" r="-14081" b="7708"/>
          <a:stretch/>
        </p:blipFill>
        <p:spPr>
          <a:xfrm>
            <a:off x="177788" y="1384300"/>
            <a:ext cx="3707319" cy="2540000"/>
          </a:xfrm>
        </p:spPr>
      </p:pic>
      <p:pic>
        <p:nvPicPr>
          <p:cNvPr id="5" name="Picture 4" descr="HRRR_CSI_19Jun14_35d_con60_con60W_f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07" y="1384300"/>
            <a:ext cx="3011715" cy="2672009"/>
          </a:xfrm>
          <a:prstGeom prst="rect">
            <a:avLst/>
          </a:prstGeom>
        </p:spPr>
      </p:pic>
      <p:pic>
        <p:nvPicPr>
          <p:cNvPr id="6" name="Picture 5" descr="HRRR_CSI_19Jun14_40d_con60_con60W_f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7" y="4195026"/>
            <a:ext cx="2869331" cy="2580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768" y="130675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31733" y="126523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 </a:t>
            </a:r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96566" y="408754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9300" y="177800"/>
            <a:ext cx="7635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HRRR Model Assimilation of GOES-R CI Fields</a:t>
            </a:r>
          </a:p>
          <a:p>
            <a:pPr algn="ctr"/>
            <a:r>
              <a:rPr lang="en-US" dirty="0" smtClean="0"/>
              <a:t>CSI </a:t>
            </a:r>
            <a:r>
              <a:rPr lang="en-US" dirty="0"/>
              <a:t>at different </a:t>
            </a:r>
            <a:r>
              <a:rPr lang="en-US" dirty="0" err="1" smtClean="0"/>
              <a:t>dBZ</a:t>
            </a:r>
            <a:r>
              <a:rPr lang="en-US" dirty="0" smtClean="0"/>
              <a:t> thresholds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with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without</a:t>
            </a:r>
            <a:r>
              <a:rPr lang="en-US" dirty="0"/>
              <a:t> using </a:t>
            </a:r>
            <a:r>
              <a:rPr lang="en-US" dirty="0" smtClean="0"/>
              <a:t>Strength of Signal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4318000"/>
            <a:ext cx="5219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decent signal, yet more adjustments are required to help assign latent heating across the cloud object scale.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Tracy Smith, CIRA</a:t>
            </a:r>
          </a:p>
          <a:p>
            <a:r>
              <a:rPr lang="en-US" dirty="0" smtClean="0"/>
              <a:t>Steve </a:t>
            </a:r>
            <a:r>
              <a:rPr lang="en-US" dirty="0" err="1" smtClean="0"/>
              <a:t>Weygandt</a:t>
            </a:r>
            <a:r>
              <a:rPr lang="en-US" dirty="0" smtClean="0"/>
              <a:t>, NOAA ESRL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6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FB74C-FA7B-43B8-AB37-1976591E50C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186268"/>
            <a:ext cx="83820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Times" pitchFamily="1" charset="0"/>
                <a:cs typeface="Times" pitchFamily="1" charset="0"/>
              </a:rPr>
              <a:t>Outline</a:t>
            </a:r>
            <a:endParaRPr lang="en-US" sz="2800" b="1" dirty="0">
              <a:latin typeface="+mj-lt"/>
              <a:ea typeface="Times" pitchFamily="1" charset="0"/>
              <a:cs typeface="Times" pitchFamily="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800100"/>
            <a:ext cx="87503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Legacy 0-1 hour Convective Initiation Algorithm</a:t>
            </a:r>
            <a:endParaRPr lang="en-US" sz="2400" dirty="0">
              <a:solidFill>
                <a:srgbClr val="0000FF"/>
              </a:solidFill>
            </a:endParaRP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</a:rPr>
              <a:t>Responding the HWT/AWT feedback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</a:rPr>
              <a:t>Enhanced CI database &amp; training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>
                <a:solidFill>
                  <a:srgbClr val="595959"/>
                </a:solidFill>
              </a:rPr>
              <a:t>Improved nighttime CI </a:t>
            </a:r>
            <a:r>
              <a:rPr lang="en-US" sz="2000" dirty="0" smtClean="0">
                <a:solidFill>
                  <a:srgbClr val="595959"/>
                </a:solidFill>
              </a:rPr>
              <a:t>detection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595959"/>
                </a:solidFill>
              </a:rPr>
              <a:t>0-2 hour Storm Intensity </a:t>
            </a:r>
            <a:r>
              <a:rPr lang="en-US" sz="2000" dirty="0" err="1" smtClean="0">
                <a:solidFill>
                  <a:srgbClr val="595959"/>
                </a:solidFill>
              </a:rPr>
              <a:t>nowcasting</a:t>
            </a:r>
            <a:endParaRPr lang="en-US" sz="2000" dirty="0" smtClean="0">
              <a:solidFill>
                <a:srgbClr val="595959"/>
              </a:solidFill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Developments surrounding 1-min SRSOR observations</a:t>
            </a:r>
            <a:endParaRPr lang="en-US" sz="2400" dirty="0">
              <a:solidFill>
                <a:srgbClr val="0000FF"/>
              </a:solidFill>
            </a:endParaRP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Updraft analyses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Ø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esoscale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AMV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winds &amp; severe convection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“Early CI” – Capping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inversion breaking product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2150" y="6422936"/>
            <a:ext cx="36215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b="1" i="1" dirty="0">
                <a:latin typeface="Times New Roman"/>
                <a:cs typeface="Times New Roman"/>
              </a:rPr>
              <a:t>NOAA Satellite Proving Ground/User Readiness </a:t>
            </a:r>
            <a:r>
              <a:rPr lang="en-US" sz="1100" b="1" i="1" dirty="0" smtClean="0">
                <a:latin typeface="Times New Roman"/>
                <a:cs typeface="Times New Roman"/>
              </a:rPr>
              <a:t>Meeting</a:t>
            </a:r>
          </a:p>
          <a:p>
            <a:pPr algn="ctr">
              <a:defRPr/>
            </a:pPr>
            <a:r>
              <a:rPr lang="en-US" sz="1100" b="1" dirty="0" smtClean="0">
                <a:latin typeface="Times New Roman"/>
                <a:cs typeface="Times New Roman"/>
              </a:rPr>
              <a:t>Kansas City, Missouri           19 June 2015</a:t>
            </a:r>
            <a:endParaRPr lang="en-US" sz="11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7655256" y="1828800"/>
            <a:ext cx="1447800" cy="1219200"/>
          </a:xfrm>
          <a:prstGeom prst="flowChartProcess">
            <a:avLst/>
          </a:prstGeom>
          <a:solidFill>
            <a:srgbClr val="0000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Test6: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13.3-10.7 </a:t>
            </a:r>
            <a:r>
              <a:rPr lang="el-G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T</a:t>
            </a:r>
            <a:r>
              <a:rPr lang="en-US" sz="1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Time Trend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131256" y="1828800"/>
            <a:ext cx="1447800" cy="1219200"/>
          </a:xfrm>
          <a:prstGeom prst="flowChartProcess">
            <a:avLst/>
          </a:prstGeom>
          <a:solidFill>
            <a:srgbClr val="008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Test5: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13.3-10.7 </a:t>
            </a:r>
            <a:r>
              <a:rPr lang="el-G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T</a:t>
            </a:r>
            <a:r>
              <a:rPr lang="en-US" sz="1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083256" y="1828800"/>
            <a:ext cx="1447800" cy="1219200"/>
          </a:xfrm>
          <a:prstGeom prst="flowChartProcess">
            <a:avLst/>
          </a:prstGeom>
          <a:solidFill>
            <a:srgbClr val="66006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Test3: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6.5-10.7 </a:t>
            </a:r>
            <a:r>
              <a:rPr lang="el-G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T</a:t>
            </a:r>
            <a:r>
              <a:rPr lang="en-US" sz="1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559256" y="1828800"/>
            <a:ext cx="1447800" cy="1219200"/>
          </a:xfrm>
          <a:prstGeom prst="flowChartProcess">
            <a:avLst/>
          </a:prstGeom>
          <a:solidFill>
            <a:srgbClr val="8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Test2: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10.7 </a:t>
            </a:r>
            <a:r>
              <a:rPr lang="el-G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T</a:t>
            </a:r>
            <a:r>
              <a:rPr lang="en-US" sz="1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Time Trend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4607256" y="1828800"/>
            <a:ext cx="1447800" cy="1219200"/>
          </a:xfrm>
          <a:prstGeom prst="flowChartProcess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Test4: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6.5-10.7 </a:t>
            </a:r>
            <a:r>
              <a:rPr lang="el-G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T</a:t>
            </a:r>
            <a:r>
              <a:rPr lang="en-US" sz="1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Time Trend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35256" y="1828800"/>
            <a:ext cx="1447800" cy="1219200"/>
          </a:xfrm>
          <a:prstGeom prst="flowChartProcess">
            <a:avLst/>
          </a:prstGeom>
          <a:solidFill>
            <a:srgbClr val="FF66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Test1: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10.7 </a:t>
            </a:r>
            <a:r>
              <a:rPr lang="el-G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T</a:t>
            </a:r>
            <a:r>
              <a:rPr lang="en-US" sz="1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1066800" y="3733800"/>
            <a:ext cx="2057400" cy="1295400"/>
          </a:xfrm>
          <a:prstGeom prst="flowChartProcess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Logistic Regression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3733800" y="3505200"/>
            <a:ext cx="5105400" cy="167640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Probability of CI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=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1/(1 + e</a:t>
            </a:r>
            <a:r>
              <a:rPr lang="en-US" sz="2400" baseline="30000" dirty="0" smtClean="0">
                <a:solidFill>
                  <a:srgbClr val="000000"/>
                </a:solidFill>
              </a:rPr>
              <a:t>-(3. + </a:t>
            </a:r>
            <a:r>
              <a:rPr lang="en-US" sz="2400" baseline="30000" dirty="0" smtClean="0">
                <a:solidFill>
                  <a:srgbClr val="FF6600"/>
                </a:solidFill>
              </a:rPr>
              <a:t>TEST1</a:t>
            </a:r>
            <a:r>
              <a:rPr lang="en-US" sz="2400" baseline="30000" dirty="0" smtClean="0">
                <a:solidFill>
                  <a:srgbClr val="000000"/>
                </a:solidFill>
              </a:rPr>
              <a:t>*0.09 – </a:t>
            </a:r>
            <a:r>
              <a:rPr lang="en-US" sz="2400" baseline="30000" dirty="0" smtClean="0">
                <a:solidFill>
                  <a:srgbClr val="800000"/>
                </a:solidFill>
              </a:rPr>
              <a:t>TEST2</a:t>
            </a:r>
            <a:r>
              <a:rPr lang="en-US" sz="2400" baseline="30000" dirty="0" smtClean="0">
                <a:solidFill>
                  <a:srgbClr val="000000"/>
                </a:solidFill>
              </a:rPr>
              <a:t>*0.14 – </a:t>
            </a:r>
            <a:r>
              <a:rPr lang="en-US" sz="2400" baseline="30000" dirty="0" smtClean="0">
                <a:solidFill>
                  <a:srgbClr val="660066"/>
                </a:solidFill>
              </a:rPr>
              <a:t>TEST3</a:t>
            </a:r>
            <a:r>
              <a:rPr lang="en-US" sz="2400" baseline="30000" dirty="0" smtClean="0">
                <a:solidFill>
                  <a:srgbClr val="000000"/>
                </a:solidFill>
              </a:rPr>
              <a:t>*0.03 + </a:t>
            </a:r>
            <a:r>
              <a:rPr lang="en-US" sz="2400" baseline="30000" dirty="0" smtClean="0">
                <a:solidFill>
                  <a:srgbClr val="008000"/>
                </a:solidFill>
              </a:rPr>
              <a:t>TEST5</a:t>
            </a:r>
            <a:r>
              <a:rPr lang="en-US" sz="2400" baseline="30000" dirty="0" smtClean="0">
                <a:solidFill>
                  <a:srgbClr val="000000"/>
                </a:solidFill>
              </a:rPr>
              <a:t>*0.3 – </a:t>
            </a:r>
            <a:r>
              <a:rPr lang="en-US" sz="2400" baseline="30000" dirty="0" smtClean="0">
                <a:solidFill>
                  <a:srgbClr val="000090"/>
                </a:solidFill>
              </a:rPr>
              <a:t>TEST6</a:t>
            </a:r>
            <a:r>
              <a:rPr lang="en-US" sz="2400" baseline="30000" dirty="0" smtClean="0">
                <a:solidFill>
                  <a:srgbClr val="000000"/>
                </a:solidFill>
              </a:rPr>
              <a:t>*0.12)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baseline="3000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419600" y="1676400"/>
            <a:ext cx="1828800" cy="1524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1676400"/>
            <a:ext cx="1828800" cy="1524000"/>
          </a:xfrm>
          <a:prstGeom prst="lin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722027"/>
              </p:ext>
            </p:extLst>
          </p:nvPr>
        </p:nvGraphicFramePr>
        <p:xfrm>
          <a:off x="609599" y="5588000"/>
          <a:ext cx="82295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1"/>
                <a:gridCol w="1066800"/>
                <a:gridCol w="1066800"/>
                <a:gridCol w="1143000"/>
                <a:gridCol w="1143000"/>
                <a:gridCol w="114299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TEST1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TEST2</a:t>
                      </a:r>
                      <a:endParaRPr lang="en-US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TEST3</a:t>
                      </a:r>
                      <a:endParaRPr lang="en-US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TEST5</a:t>
                      </a:r>
                      <a:endParaRPr lang="en-US" b="1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TEST6</a:t>
                      </a:r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Standardized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coefficient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3124200" y="4191000"/>
            <a:ext cx="609600" cy="3810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stCxn id="12" idx="2"/>
            <a:endCxn id="13" idx="0"/>
          </p:cNvCxnSpPr>
          <p:nvPr/>
        </p:nvCxnSpPr>
        <p:spPr>
          <a:xfrm>
            <a:off x="759156" y="3048000"/>
            <a:ext cx="1336344" cy="6858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13" idx="0"/>
          </p:cNvCxnSpPr>
          <p:nvPr/>
        </p:nvCxnSpPr>
        <p:spPr>
          <a:xfrm flipH="1">
            <a:off x="2095500" y="3048000"/>
            <a:ext cx="187656" cy="6858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9" idx="2"/>
            <a:endCxn id="13" idx="0"/>
          </p:cNvCxnSpPr>
          <p:nvPr/>
        </p:nvCxnSpPr>
        <p:spPr>
          <a:xfrm flipH="1">
            <a:off x="2095500" y="3048000"/>
            <a:ext cx="1711656" cy="6858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8" idx="2"/>
            <a:endCxn id="13" idx="0"/>
          </p:cNvCxnSpPr>
          <p:nvPr/>
        </p:nvCxnSpPr>
        <p:spPr>
          <a:xfrm flipH="1">
            <a:off x="2095500" y="3048000"/>
            <a:ext cx="4759656" cy="6858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2"/>
            <a:endCxn id="13" idx="0"/>
          </p:cNvCxnSpPr>
          <p:nvPr/>
        </p:nvCxnSpPr>
        <p:spPr>
          <a:xfrm flipH="1">
            <a:off x="2095500" y="3048000"/>
            <a:ext cx="6283656" cy="6858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838200" y="152400"/>
            <a:ext cx="739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Logistic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Regression:  Strength of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Signal</a:t>
            </a: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based on GOES Interest Fields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fld id="{4710A2A8-BBF4-6042-8EB3-AA21B572013B}" type="slidenum">
              <a:rPr lang="en-US" smtClean="0">
                <a:latin typeface="Times" charset="0"/>
              </a:rPr>
              <a:pPr/>
              <a:t>7</a:t>
            </a:fld>
            <a:endParaRPr lang="en-US" dirty="0" smtClean="0">
              <a:latin typeface="Times" charset="0"/>
            </a:endParaRP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848ADBF0-67C0-CC45-BF13-A9871E1CB89F}" type="slidenum">
              <a:rPr lang="en-US" smtClean="0">
                <a:solidFill>
                  <a:srgbClr val="404040"/>
                </a:solidFill>
                <a:latin typeface="Times" charset="0"/>
                <a:ea typeface="Arial" charset="0"/>
                <a:cs typeface="Arial" charset="0"/>
              </a:rPr>
              <a:pPr/>
              <a:t>7</a:t>
            </a:fld>
            <a:endParaRPr lang="en-US" smtClean="0">
              <a:solidFill>
                <a:srgbClr val="404040"/>
              </a:solidFill>
              <a:latin typeface="Times" charset="0"/>
              <a:ea typeface="Arial" charset="0"/>
              <a:cs typeface="Arial" charset="0"/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0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457200" y="130175"/>
            <a:ext cx="8229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Environmental Fields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8588" y="914400"/>
            <a:ext cx="45196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28600" lvl="1" indent="-228600" eaLnBrk="1" hangingPunct="1">
              <a:spcBef>
                <a:spcPct val="20000"/>
              </a:spcBef>
              <a:defRPr/>
            </a:pPr>
            <a:r>
              <a:rPr lang="en-US" sz="2000" b="1" kern="0" dirty="0" smtClean="0">
                <a:latin typeface="Arial"/>
                <a:ea typeface="ＭＳ Ｐゴシック" pitchFamily="1" charset="-128"/>
                <a:cs typeface="Arial"/>
              </a:rPr>
              <a:t>GOES–R CI Algorithm (9)</a:t>
            </a:r>
            <a:r>
              <a:rPr lang="en-US" sz="1600" b="1" kern="0" dirty="0">
                <a:latin typeface="+mn-lt"/>
                <a:ea typeface="ＭＳ Ｐゴシック" pitchFamily="1" charset="-128"/>
              </a:rPr>
              <a:t>	</a:t>
            </a:r>
            <a:r>
              <a:rPr lang="en-US" sz="1600" b="0" kern="0" dirty="0">
                <a:latin typeface="+mn-lt"/>
                <a:ea typeface="ＭＳ Ｐゴシック" pitchFamily="1" charset="-128"/>
              </a:rPr>
              <a:t>		</a:t>
            </a:r>
          </a:p>
          <a:p>
            <a:pPr marL="457200" lvl="2" indent="-228600" eaLnBrk="1" hangingPunct="1">
              <a:spcBef>
                <a:spcPct val="20000"/>
              </a:spcBef>
              <a:buFont typeface="Courier New"/>
              <a:buChar char="o"/>
              <a:defRPr/>
            </a:pPr>
            <a:r>
              <a:rPr lang="en-US" sz="1800" b="0" kern="0" dirty="0">
                <a:latin typeface="Arial"/>
                <a:ea typeface="ＭＳ Ｐゴシック" pitchFamily="1" charset="-128"/>
                <a:cs typeface="Arial"/>
              </a:rPr>
              <a:t>10.7 </a:t>
            </a:r>
            <a:r>
              <a:rPr lang="en-US" sz="1800" b="0" kern="0" dirty="0" smtClean="0">
                <a:latin typeface="Arial"/>
                <a:ea typeface="ＭＳ Ｐゴシック" pitchFamily="1" charset="-128"/>
                <a:cs typeface="Arial"/>
              </a:rPr>
              <a:t>µm &amp; time trend</a:t>
            </a:r>
            <a:endParaRPr lang="en-US" sz="1800" b="0" kern="0" dirty="0">
              <a:latin typeface="Arial"/>
              <a:ea typeface="ＭＳ Ｐゴシック" pitchFamily="1" charset="-128"/>
              <a:cs typeface="Arial"/>
            </a:endParaRPr>
          </a:p>
          <a:p>
            <a:pPr marL="457200" lvl="2" indent="-228600" eaLnBrk="1" hangingPunct="1">
              <a:spcBef>
                <a:spcPct val="20000"/>
              </a:spcBef>
              <a:buFont typeface="Courier New"/>
              <a:buChar char="o"/>
              <a:defRPr/>
            </a:pPr>
            <a:r>
              <a:rPr lang="en-US" sz="1800" b="0" kern="0" dirty="0">
                <a:latin typeface="Arial"/>
                <a:ea typeface="ＭＳ Ｐゴシック" pitchFamily="1" charset="-128"/>
                <a:cs typeface="Arial"/>
              </a:rPr>
              <a:t>6.7–10.7 </a:t>
            </a:r>
            <a:r>
              <a:rPr lang="en-US" sz="1800" b="0" kern="0" dirty="0" smtClean="0">
                <a:latin typeface="Arial"/>
                <a:ea typeface="ＭＳ Ｐゴシック" pitchFamily="1" charset="-128"/>
                <a:cs typeface="Arial"/>
              </a:rPr>
              <a:t>µm</a:t>
            </a:r>
          </a:p>
          <a:p>
            <a:pPr marL="457200" lvl="2" indent="-228600" eaLnBrk="1" hangingPunct="1">
              <a:spcBef>
                <a:spcPct val="20000"/>
              </a:spcBef>
              <a:buFont typeface="Courier New"/>
              <a:buChar char="o"/>
              <a:defRPr/>
            </a:pPr>
            <a:r>
              <a:rPr lang="en-US" sz="1800" b="0" kern="0" dirty="0" smtClean="0">
                <a:latin typeface="Arial"/>
                <a:ea typeface="ＭＳ Ｐゴシック" pitchFamily="1" charset="-128"/>
                <a:cs typeface="Arial"/>
              </a:rPr>
              <a:t>13.3</a:t>
            </a:r>
            <a:r>
              <a:rPr lang="en-US" sz="1800" b="0" kern="0" dirty="0">
                <a:latin typeface="Arial"/>
                <a:ea typeface="ＭＳ Ｐゴシック" pitchFamily="1" charset="-128"/>
                <a:cs typeface="Arial"/>
              </a:rPr>
              <a:t>–10.7 </a:t>
            </a:r>
            <a:r>
              <a:rPr lang="en-US" sz="1800" b="0" kern="0" dirty="0" smtClean="0">
                <a:latin typeface="Arial"/>
                <a:ea typeface="ＭＳ Ｐゴシック" pitchFamily="1" charset="-128"/>
                <a:cs typeface="Arial"/>
              </a:rPr>
              <a:t>µm &amp; time </a:t>
            </a:r>
            <a:r>
              <a:rPr lang="en-US" sz="1800" b="0" kern="0" dirty="0">
                <a:latin typeface="Arial"/>
                <a:ea typeface="ＭＳ Ｐゴシック" pitchFamily="1" charset="-128"/>
                <a:cs typeface="Arial"/>
              </a:rPr>
              <a:t>trend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endParaRPr lang="en-US" sz="1800" b="0" kern="0" dirty="0" smtClean="0">
              <a:solidFill>
                <a:srgbClr val="BE0204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 smtClean="0">
                <a:solidFill>
                  <a:srgbClr val="BE0204"/>
                </a:solidFill>
                <a:latin typeface="Arial"/>
                <a:ea typeface="ＭＳ Ｐゴシック" pitchFamily="1" charset="-128"/>
                <a:cs typeface="Arial"/>
              </a:rPr>
              <a:t>Cloud type at t1 and t2 (</a:t>
            </a:r>
            <a:r>
              <a:rPr lang="en-US" sz="1800" b="0" kern="0" dirty="0">
                <a:solidFill>
                  <a:srgbClr val="BE0204"/>
                </a:solidFill>
                <a:latin typeface="Arial"/>
                <a:ea typeface="ＭＳ Ｐゴシック" pitchFamily="1" charset="-128"/>
                <a:cs typeface="Arial"/>
              </a:rPr>
              <a:t>i.e., </a:t>
            </a:r>
            <a:r>
              <a:rPr lang="en-US" sz="1800" b="0" kern="0" dirty="0" smtClean="0">
                <a:solidFill>
                  <a:srgbClr val="BE0204"/>
                </a:solidFill>
                <a:latin typeface="Arial"/>
                <a:ea typeface="ＭＳ Ｐゴシック" pitchFamily="1" charset="-128"/>
                <a:cs typeface="Arial"/>
              </a:rPr>
              <a:t>cumulus, towering cumulus)</a:t>
            </a:r>
            <a:endParaRPr lang="en-US" sz="1800" b="0" kern="0" dirty="0">
              <a:solidFill>
                <a:srgbClr val="BE0204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>
                <a:solidFill>
                  <a:srgbClr val="BE0204"/>
                </a:solidFill>
                <a:latin typeface="Arial"/>
                <a:ea typeface="ＭＳ Ｐゴシック" pitchFamily="1" charset="-128"/>
                <a:cs typeface="Arial"/>
              </a:rPr>
              <a:t>Object size at t1 and </a:t>
            </a:r>
            <a:r>
              <a:rPr lang="en-US" sz="1800" b="0" kern="0" dirty="0" smtClean="0">
                <a:solidFill>
                  <a:srgbClr val="BE0204"/>
                </a:solidFill>
                <a:latin typeface="Arial"/>
                <a:ea typeface="ＭＳ Ｐゴシック" pitchFamily="1" charset="-128"/>
                <a:cs typeface="Arial"/>
              </a:rPr>
              <a:t>t2</a:t>
            </a:r>
          </a:p>
        </p:txBody>
      </p:sp>
      <p:sp>
        <p:nvSpPr>
          <p:cNvPr id="5" name="TextBox 48"/>
          <p:cNvSpPr txBox="1">
            <a:spLocks noChangeArrowheads="1"/>
          </p:cNvSpPr>
          <p:nvPr/>
        </p:nvSpPr>
        <p:spPr bwMode="auto">
          <a:xfrm>
            <a:off x="4648200" y="889000"/>
            <a:ext cx="449580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28600" lvl="1" indent="-228600" eaLnBrk="1" hangingPunct="1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ea typeface="ＭＳ Ｐゴシック" pitchFamily="1" charset="-128"/>
                <a:cs typeface="Arial"/>
              </a:rPr>
              <a:t>Environmental </a:t>
            </a:r>
            <a:r>
              <a:rPr lang="en-US" sz="2000" b="1" kern="0" dirty="0" smtClean="0">
                <a:solidFill>
                  <a:srgbClr val="000000"/>
                </a:solidFill>
                <a:latin typeface="Arial"/>
                <a:ea typeface="ＭＳ Ｐゴシック" pitchFamily="1" charset="-128"/>
                <a:cs typeface="Arial"/>
              </a:rPr>
              <a:t>from 13km RAP (14)</a:t>
            </a:r>
            <a:endParaRPr lang="en-US" sz="2000" b="1" kern="0" dirty="0">
              <a:solidFill>
                <a:srgbClr val="000000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457200" lvl="2" indent="-228600" eaLnBrk="1" hangingPunct="1">
              <a:spcBef>
                <a:spcPct val="20000"/>
              </a:spcBef>
              <a:buFont typeface="Courier New"/>
              <a:buChar char="o"/>
              <a:defRPr/>
            </a:pPr>
            <a:r>
              <a:rPr lang="en-US" sz="1800" b="0" kern="0" dirty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Surface and most unstable convective available potential energy (CAPE)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Surface and most stable convective inhibition (CIN</a:t>
            </a: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)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Convective temperature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Nearness to convective temperature</a:t>
            </a:r>
            <a:endParaRPr lang="en-US" sz="1800" b="0" kern="0" dirty="0">
              <a:solidFill>
                <a:srgbClr val="008000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Surface and best lifted </a:t>
            </a: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index (LI)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Lifted Condensation Level (LCL)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Level of Free Convection (LFC)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Convective </a:t>
            </a:r>
            <a:r>
              <a:rPr lang="en-US" sz="1800" b="0" kern="0" dirty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Condensation Level (CCL)</a:t>
            </a: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3 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layers of </a:t>
            </a: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Wind Shear</a:t>
            </a:r>
            <a:endParaRPr lang="en-US" sz="1800" b="0" kern="0" dirty="0">
              <a:solidFill>
                <a:srgbClr val="008000"/>
              </a:solidFill>
              <a:latin typeface="Arial"/>
              <a:ea typeface="ＭＳ Ｐゴシック" pitchFamily="1" charset="-128"/>
              <a:cs typeface="Arial"/>
            </a:endParaRPr>
          </a:p>
          <a:p>
            <a:pPr marL="457200" lvl="2" indent="-228600" eaLnBrk="1" hangingPunct="1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  <a:defRPr/>
            </a:pPr>
            <a:r>
              <a:rPr lang="en-US" sz="1800" b="0" kern="0" dirty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Height of Freezing </a:t>
            </a:r>
            <a:r>
              <a:rPr lang="en-US" sz="1800" b="0" kern="0" dirty="0" smtClean="0">
                <a:solidFill>
                  <a:srgbClr val="008000"/>
                </a:solidFill>
                <a:latin typeface="Arial"/>
                <a:ea typeface="ＭＳ Ｐゴシック" pitchFamily="1" charset="-128"/>
                <a:cs typeface="Arial"/>
              </a:rPr>
              <a:t>Level</a:t>
            </a:r>
            <a:endParaRPr lang="en-US" sz="1800" b="0" kern="0" dirty="0">
              <a:solidFill>
                <a:srgbClr val="008000"/>
              </a:solidFill>
              <a:latin typeface="Arial"/>
              <a:ea typeface="ＭＳ Ｐゴシック" pitchFamily="1" charset="-128"/>
              <a:cs typeface="Arial"/>
            </a:endParaRP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1511300" y="6172200"/>
            <a:ext cx="687845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classified </a:t>
            </a:r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~120,000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cases from 2010–2014 as CI or non-CI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579" y="4267200"/>
            <a:ext cx="438952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RAP = NOAA Rapid Update Cycle</a:t>
            </a:r>
          </a:p>
          <a:p>
            <a:pPr marL="681038" indent="-681038"/>
            <a:r>
              <a:rPr lang="en-US" sz="1600" b="1" dirty="0" smtClean="0"/>
              <a:t>	Numerical Weather Prediction</a:t>
            </a:r>
          </a:p>
          <a:p>
            <a:pPr marL="681038" indent="-681038"/>
            <a:r>
              <a:rPr lang="en-US" sz="1600" b="1" dirty="0" smtClean="0"/>
              <a:t>	model</a:t>
            </a:r>
          </a:p>
          <a:p>
            <a:pPr marL="681038" indent="-681038"/>
            <a:endParaRPr lang="en-US" sz="1600" b="1" dirty="0"/>
          </a:p>
          <a:p>
            <a:pPr marL="681038" indent="-681038"/>
            <a:r>
              <a:rPr lang="en-US" sz="1600" b="1" dirty="0" smtClean="0">
                <a:solidFill>
                  <a:srgbClr val="FF0000"/>
                </a:solidFill>
              </a:rPr>
              <a:t>Moving onto use the High Resolution Rapid Refresh (HRRR) model – 2015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676A480-F8AA-4360-A188-2809CDBDBAB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3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6A480-F8AA-4360-A188-2809CDBDBAB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30175"/>
            <a:ext cx="8229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On Track for 2015-2016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499" y="660400"/>
            <a:ext cx="89535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Using the </a:t>
            </a:r>
            <a:r>
              <a:rPr lang="en-US" dirty="0" err="1" smtClean="0"/>
              <a:t>THunderstorm</a:t>
            </a:r>
            <a:r>
              <a:rPr lang="en-US" dirty="0" smtClean="0"/>
              <a:t> </a:t>
            </a:r>
            <a:r>
              <a:rPr lang="en-US" dirty="0"/>
              <a:t>observations by </a:t>
            </a:r>
            <a:r>
              <a:rPr lang="en-US" dirty="0" smtClean="0"/>
              <a:t>Radar </a:t>
            </a:r>
            <a:r>
              <a:rPr lang="en-US" dirty="0"/>
              <a:t>tracking algorithm </a:t>
            </a:r>
            <a:r>
              <a:rPr lang="en-US" dirty="0" smtClean="0"/>
              <a:t>(</a:t>
            </a:r>
            <a:r>
              <a:rPr lang="en-US" dirty="0" err="1" smtClean="0"/>
              <a:t>THoR</a:t>
            </a:r>
            <a:r>
              <a:rPr lang="en-US" dirty="0" smtClean="0"/>
              <a:t>; Houston et al. 2013) Tracking system, develop a </a:t>
            </a:r>
            <a:r>
              <a:rPr lang="en-US" u="sng" dirty="0" smtClean="0"/>
              <a:t>20-fold larger</a:t>
            </a:r>
            <a:r>
              <a:rPr lang="en-US" dirty="0" smtClean="0"/>
              <a:t> CI training database for GOES–East and –West to help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Normalize further CI forecast behavior across the U.S.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Obtain CI cases in many environments</a:t>
            </a:r>
            <a:r>
              <a:rPr lang="en-US" sz="1600" dirty="0">
                <a:solidFill>
                  <a:srgbClr val="0000FF"/>
                </a:solidFill>
              </a:rPr>
              <a:t>–</a:t>
            </a:r>
            <a:r>
              <a:rPr lang="en-US" sz="1600" dirty="0" smtClean="0">
                <a:solidFill>
                  <a:srgbClr val="0000FF"/>
                </a:solidFill>
              </a:rPr>
              <a:t>enhance logistic regression performance.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Use a quadratic discriminant analysis (QDA) procedure to remove many low-probability CI objects (to clean up the display); make this option available (J. </a:t>
            </a:r>
            <a:r>
              <a:rPr lang="en-US" sz="1600" dirty="0" err="1" smtClean="0">
                <a:solidFill>
                  <a:srgbClr val="0000FF"/>
                </a:solidFill>
              </a:rPr>
              <a:t>Apke</a:t>
            </a:r>
            <a:r>
              <a:rPr lang="en-US" sz="1600" dirty="0" smtClean="0">
                <a:solidFill>
                  <a:srgbClr val="0000FF"/>
                </a:solidFill>
              </a:rPr>
              <a:t>).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Develop “Early CI” and “Severe CI” </a:t>
            </a:r>
            <a:r>
              <a:rPr lang="en-US" sz="1600" dirty="0" err="1" smtClean="0">
                <a:solidFill>
                  <a:srgbClr val="0000FF"/>
                </a:solidFill>
              </a:rPr>
              <a:t>nowcast</a:t>
            </a:r>
            <a:r>
              <a:rPr lang="en-US" sz="1600" dirty="0" smtClean="0">
                <a:solidFill>
                  <a:srgbClr val="0000FF"/>
                </a:solidFill>
              </a:rPr>
              <a:t> products (see below).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Moving now to use 3 km HRRR input fields.</a:t>
            </a:r>
          </a:p>
          <a:p>
            <a:endParaRPr lang="en-US" sz="12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Improve on accuracy statistics as obtain in Mecikalski et al. (2015) through better use of 3 km resolution HRRR model fields (versus using 13 km resolution RAP data).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POD – 85%, FAR – 22%, Accuracy – 76%; Area Under ROC Curve – 0.83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Critical Success Index – 0.68, Equitable Threat Score – 0.33, True Skill Statistic – 0.49</a:t>
            </a:r>
            <a:endParaRPr lang="en-US" sz="1600" dirty="0">
              <a:solidFill>
                <a:srgbClr val="0000FF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</a:rPr>
              <a:t>These skill scores are using the SMALL dataset; they will only improve</a:t>
            </a:r>
            <a:endParaRPr lang="en-US" sz="1600" b="1" dirty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endParaRPr lang="en-US" sz="1200" dirty="0" smtClean="0"/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Enhanced use of cloud properties (CIMSS; </a:t>
            </a:r>
            <a:r>
              <a:rPr lang="en-US" dirty="0" err="1" smtClean="0"/>
              <a:t>Heidinger</a:t>
            </a:r>
            <a:r>
              <a:rPr lang="en-US" dirty="0" smtClean="0"/>
              <a:t>, </a:t>
            </a:r>
            <a:r>
              <a:rPr lang="en-US" dirty="0" err="1" smtClean="0"/>
              <a:t>Wanzong</a:t>
            </a:r>
            <a:r>
              <a:rPr lang="en-US" dirty="0" smtClean="0"/>
              <a:t>).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 Present more information to HWT/AWT/OPC forecasting, including: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~6 CI input field in “sample” option of AWIPS-II (e.g., cloud top cooling rates)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Relative growth rates with respect to statistical database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2700" y="6604000"/>
            <a:ext cx="2743200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Mecikalski/NOAA PG/UR 19-June-2015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4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10754</TotalTime>
  <Words>3187</Words>
  <Application>Microsoft Macintosh PowerPoint</Application>
  <PresentationFormat>On-screen Show (4:3)</PresentationFormat>
  <Paragraphs>424</Paragraphs>
  <Slides>39</Slides>
  <Notes>2</Notes>
  <HiddenSlides>8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Summerland_HD:Users:johnm1:Desktop:Sharpening_v5_MK.doc!OLE_LINK1</vt:lpstr>
      <vt:lpstr>Document</vt:lpstr>
      <vt:lpstr>PowerPoint Presentation</vt:lpstr>
      <vt:lpstr>PowerPoint Presentation</vt:lpstr>
      <vt:lpstr>Example of SATCAST CI in AWIPS-II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to Nighttime Algorithm</vt:lpstr>
      <vt:lpstr>Update to Nighttime Algorithm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Lori Schultz</dc:creator>
  <cp:lastModifiedBy>John Mecikalski</cp:lastModifiedBy>
  <cp:revision>809</cp:revision>
  <dcterms:created xsi:type="dcterms:W3CDTF">2013-02-01T14:29:46Z</dcterms:created>
  <dcterms:modified xsi:type="dcterms:W3CDTF">2015-06-18T16:43:05Z</dcterms:modified>
</cp:coreProperties>
</file>