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7" r:id="rId2"/>
    <p:sldId id="284" r:id="rId3"/>
    <p:sldId id="288" r:id="rId4"/>
    <p:sldId id="285" r:id="rId5"/>
    <p:sldId id="286" r:id="rId6"/>
    <p:sldId id="283" r:id="rId7"/>
    <p:sldId id="264" r:id="rId8"/>
    <p:sldId id="265" r:id="rId9"/>
    <p:sldId id="266" r:id="rId10"/>
    <p:sldId id="267" r:id="rId11"/>
    <p:sldId id="268" r:id="rId12"/>
    <p:sldId id="269" r:id="rId13"/>
    <p:sldId id="271" r:id="rId14"/>
    <p:sldId id="270" r:id="rId15"/>
    <p:sldId id="273" r:id="rId16"/>
    <p:sldId id="274" r:id="rId17"/>
    <p:sldId id="275" r:id="rId18"/>
    <p:sldId id="282" r:id="rId19"/>
    <p:sldId id="280"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80" autoAdjust="0"/>
  </p:normalViewPr>
  <p:slideViewPr>
    <p:cSldViewPr snapToGrid="0">
      <p:cViewPr varScale="1">
        <p:scale>
          <a:sx n="93" d="100"/>
          <a:sy n="93" d="100"/>
        </p:scale>
        <p:origin x="22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5227F-3BF7-4BED-8CEE-6EE3EFFE7F90}" type="datetimeFigureOut">
              <a:rPr lang="en-US" smtClean="0"/>
              <a:t>5/9/2016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58674F-4F6D-4A22-A46B-4AC8D7AB1196}" type="slidenum">
              <a:rPr lang="en-US" smtClean="0"/>
              <a:t>‹#›</a:t>
            </a:fld>
            <a:endParaRPr lang="en-US"/>
          </a:p>
        </p:txBody>
      </p:sp>
    </p:spTree>
    <p:extLst>
      <p:ext uri="{BB962C8B-B14F-4D97-AF65-F5344CB8AC3E}">
        <p14:creationId xmlns:p14="http://schemas.microsoft.com/office/powerpoint/2010/main" val="4058278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041F39-86F6-49E6-9050-670877ABD98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83383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58674F-4F6D-4A22-A46B-4AC8D7AB1196}" type="slidenum">
              <a:rPr lang="en-US" smtClean="0"/>
              <a:t>19</a:t>
            </a:fld>
            <a:endParaRPr lang="en-US"/>
          </a:p>
        </p:txBody>
      </p:sp>
    </p:spTree>
    <p:extLst>
      <p:ext uri="{BB962C8B-B14F-4D97-AF65-F5344CB8AC3E}">
        <p14:creationId xmlns:p14="http://schemas.microsoft.com/office/powerpoint/2010/main" val="1837572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58674F-4F6D-4A22-A46B-4AC8D7AB1196}" type="slidenum">
              <a:rPr lang="en-US" smtClean="0"/>
              <a:t>20</a:t>
            </a:fld>
            <a:endParaRPr lang="en-US"/>
          </a:p>
        </p:txBody>
      </p:sp>
    </p:spTree>
    <p:extLst>
      <p:ext uri="{BB962C8B-B14F-4D97-AF65-F5344CB8AC3E}">
        <p14:creationId xmlns:p14="http://schemas.microsoft.com/office/powerpoint/2010/main" val="393534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7" name="Picture 6" descr="goes_20.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923544"/>
            <a:ext cx="8670591" cy="5468112"/>
          </a:xfrm>
          <a:prstGeom prst="rect">
            <a:avLst/>
          </a:prstGeom>
        </p:spPr>
      </p:pic>
      <p:sp>
        <p:nvSpPr>
          <p:cNvPr id="2" name="Title 1"/>
          <p:cNvSpPr>
            <a:spLocks noGrp="1"/>
          </p:cNvSpPr>
          <p:nvPr>
            <p:ph type="ctrTitle" hasCustomPrompt="1"/>
          </p:nvPr>
        </p:nvSpPr>
        <p:spPr>
          <a:xfrm>
            <a:off x="685800" y="3151188"/>
            <a:ext cx="8229600" cy="735014"/>
          </a:xfrm>
        </p:spPr>
        <p:txBody>
          <a:bodyPr lIns="0" tIns="0" rIns="0" bIns="0" anchor="t">
            <a:noAutofit/>
          </a:bodyPr>
          <a:lstStyle>
            <a:lvl1pPr>
              <a:defRPr sz="4800">
                <a:solidFill>
                  <a:srgbClr val="084284"/>
                </a:solidFill>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685800" y="3886200"/>
            <a:ext cx="8229600" cy="974357"/>
          </a:xfrm>
        </p:spPr>
        <p:txBody>
          <a:bodyPr lIns="0" tIns="0" rIns="0" bIns="0">
            <a:noAutofit/>
          </a:bodyPr>
          <a:lstStyle>
            <a:lvl1pPr marL="0" indent="0" algn="l">
              <a:buNone/>
              <a:defRPr b="1"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subtitle</a:t>
            </a:r>
            <a:endParaRPr lang="en-US" dirty="0"/>
          </a:p>
        </p:txBody>
      </p:sp>
      <p:sp>
        <p:nvSpPr>
          <p:cNvPr id="10" name="Text Placeholder 9"/>
          <p:cNvSpPr>
            <a:spLocks noGrp="1"/>
          </p:cNvSpPr>
          <p:nvPr>
            <p:ph type="body" sz="quarter" idx="13" hasCustomPrompt="1"/>
          </p:nvPr>
        </p:nvSpPr>
        <p:spPr>
          <a:xfrm>
            <a:off x="685800" y="4860557"/>
            <a:ext cx="8229600" cy="429411"/>
          </a:xfrm>
        </p:spPr>
        <p:txBody>
          <a:bodyPr lIns="0" bIns="0">
            <a:noAutofit/>
          </a:bodyPr>
          <a:lstStyle>
            <a:lvl1pPr>
              <a:buNone/>
              <a:defRPr sz="2000" baseline="0"/>
            </a:lvl1pPr>
            <a:lvl2pPr>
              <a:buNone/>
              <a:defRPr sz="2000"/>
            </a:lvl2pPr>
            <a:lvl3pPr>
              <a:buNone/>
              <a:defRPr sz="2000"/>
            </a:lvl3pPr>
            <a:lvl4pPr>
              <a:buNone/>
              <a:defRPr sz="2000"/>
            </a:lvl4pPr>
            <a:lvl5pPr>
              <a:buNone/>
              <a:defRPr sz="2000"/>
            </a:lvl5pPr>
          </a:lstStyle>
          <a:p>
            <a:pPr lvl="0"/>
            <a:r>
              <a:rPr lang="en-US" dirty="0" smtClean="0"/>
              <a:t>Date and/or location</a:t>
            </a:r>
            <a:endParaRPr lang="en-US" dirty="0"/>
          </a:p>
        </p:txBody>
      </p:sp>
    </p:spTree>
    <p:extLst>
      <p:ext uri="{BB962C8B-B14F-4D97-AF65-F5344CB8AC3E}">
        <p14:creationId xmlns:p14="http://schemas.microsoft.com/office/powerpoint/2010/main" val="68723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Non-Proprietary)">
    <p:spTree>
      <p:nvGrpSpPr>
        <p:cNvPr id="1" name=""/>
        <p:cNvGrpSpPr/>
        <p:nvPr/>
      </p:nvGrpSpPr>
      <p:grpSpPr>
        <a:xfrm>
          <a:off x="0" y="0"/>
          <a:ext cx="0" cy="0"/>
          <a:chOff x="0" y="0"/>
          <a:chExt cx="0" cy="0"/>
        </a:xfrm>
      </p:grpSpPr>
      <p:pic>
        <p:nvPicPr>
          <p:cNvPr id="7" name="Picture 6" descr="red_lin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770915"/>
            <a:ext cx="9144000" cy="36503"/>
          </a:xfrm>
          <a:prstGeom prst="rect">
            <a:avLst/>
          </a:prstGeom>
        </p:spPr>
      </p:pic>
      <p:sp>
        <p:nvSpPr>
          <p:cNvPr id="8" name="Freeform 7"/>
          <p:cNvSpPr/>
          <p:nvPr userDrawn="1"/>
        </p:nvSpPr>
        <p:spPr bwMode="auto">
          <a:xfrm>
            <a:off x="-7675" y="-1"/>
            <a:ext cx="702365" cy="803719"/>
          </a:xfrm>
          <a:custGeom>
            <a:avLst/>
            <a:gdLst>
              <a:gd name="connsiteX0" fmla="*/ 429371 w 707666"/>
              <a:gd name="connsiteY0" fmla="*/ 0 h 811033"/>
              <a:gd name="connsiteX1" fmla="*/ 707666 w 707666"/>
              <a:gd name="connsiteY1" fmla="*/ 811033 h 811033"/>
              <a:gd name="connsiteX2" fmla="*/ 0 w 707666"/>
              <a:gd name="connsiteY2" fmla="*/ 811033 h 811033"/>
              <a:gd name="connsiteX3" fmla="*/ 0 w 707666"/>
              <a:gd name="connsiteY3" fmla="*/ 7951 h 811033"/>
              <a:gd name="connsiteX4" fmla="*/ 429371 w 707666"/>
              <a:gd name="connsiteY4" fmla="*/ 0 h 811033"/>
              <a:gd name="connsiteX0" fmla="*/ 429371 w 707666"/>
              <a:gd name="connsiteY0" fmla="*/ 0 h 811033"/>
              <a:gd name="connsiteX1" fmla="*/ 707666 w 707666"/>
              <a:gd name="connsiteY1" fmla="*/ 811033 h 811033"/>
              <a:gd name="connsiteX2" fmla="*/ 0 w 707666"/>
              <a:gd name="connsiteY2" fmla="*/ 811033 h 811033"/>
              <a:gd name="connsiteX3" fmla="*/ 160934 w 707666"/>
              <a:gd name="connsiteY3" fmla="*/ 278613 h 811033"/>
              <a:gd name="connsiteX4" fmla="*/ 429371 w 707666"/>
              <a:gd name="connsiteY4" fmla="*/ 0 h 811033"/>
              <a:gd name="connsiteX0" fmla="*/ 429371 w 707666"/>
              <a:gd name="connsiteY0" fmla="*/ 0 h 811033"/>
              <a:gd name="connsiteX1" fmla="*/ 707666 w 707666"/>
              <a:gd name="connsiteY1" fmla="*/ 811033 h 811033"/>
              <a:gd name="connsiteX2" fmla="*/ 0 w 707666"/>
              <a:gd name="connsiteY2" fmla="*/ 811033 h 811033"/>
              <a:gd name="connsiteX3" fmla="*/ 7952 w 707666"/>
              <a:gd name="connsiteY3" fmla="*/ 7315 h 811033"/>
              <a:gd name="connsiteX4" fmla="*/ 429371 w 707666"/>
              <a:gd name="connsiteY4" fmla="*/ 0 h 811033"/>
              <a:gd name="connsiteX0" fmla="*/ 424070 w 702365"/>
              <a:gd name="connsiteY0" fmla="*/ 0 h 825664"/>
              <a:gd name="connsiteX1" fmla="*/ 702365 w 702365"/>
              <a:gd name="connsiteY1" fmla="*/ 811033 h 825664"/>
              <a:gd name="connsiteX2" fmla="*/ 206840 w 702365"/>
              <a:gd name="connsiteY2" fmla="*/ 825664 h 825664"/>
              <a:gd name="connsiteX3" fmla="*/ 2651 w 702365"/>
              <a:gd name="connsiteY3" fmla="*/ 7315 h 825664"/>
              <a:gd name="connsiteX4" fmla="*/ 424070 w 702365"/>
              <a:gd name="connsiteY4" fmla="*/ 0 h 825664"/>
              <a:gd name="connsiteX0" fmla="*/ 424070 w 702365"/>
              <a:gd name="connsiteY0" fmla="*/ 0 h 825664"/>
              <a:gd name="connsiteX1" fmla="*/ 702365 w 702365"/>
              <a:gd name="connsiteY1" fmla="*/ 811033 h 825664"/>
              <a:gd name="connsiteX2" fmla="*/ 2651 w 702365"/>
              <a:gd name="connsiteY2" fmla="*/ 825664 h 825664"/>
              <a:gd name="connsiteX3" fmla="*/ 2651 w 702365"/>
              <a:gd name="connsiteY3" fmla="*/ 7315 h 825664"/>
              <a:gd name="connsiteX4" fmla="*/ 424070 w 702365"/>
              <a:gd name="connsiteY4" fmla="*/ 0 h 825664"/>
              <a:gd name="connsiteX0" fmla="*/ 431385 w 702365"/>
              <a:gd name="connsiteY0" fmla="*/ 160935 h 818349"/>
              <a:gd name="connsiteX1" fmla="*/ 702365 w 702365"/>
              <a:gd name="connsiteY1" fmla="*/ 803718 h 818349"/>
              <a:gd name="connsiteX2" fmla="*/ 2651 w 702365"/>
              <a:gd name="connsiteY2" fmla="*/ 818349 h 818349"/>
              <a:gd name="connsiteX3" fmla="*/ 2651 w 702365"/>
              <a:gd name="connsiteY3" fmla="*/ 0 h 818349"/>
              <a:gd name="connsiteX4" fmla="*/ 431385 w 702365"/>
              <a:gd name="connsiteY4" fmla="*/ 160935 h 818349"/>
              <a:gd name="connsiteX0" fmla="*/ 380178 w 702365"/>
              <a:gd name="connsiteY0" fmla="*/ 0 h 818350"/>
              <a:gd name="connsiteX1" fmla="*/ 702365 w 702365"/>
              <a:gd name="connsiteY1" fmla="*/ 803719 h 818350"/>
              <a:gd name="connsiteX2" fmla="*/ 2651 w 702365"/>
              <a:gd name="connsiteY2" fmla="*/ 818350 h 818350"/>
              <a:gd name="connsiteX3" fmla="*/ 2651 w 702365"/>
              <a:gd name="connsiteY3" fmla="*/ 1 h 818350"/>
              <a:gd name="connsiteX4" fmla="*/ 380178 w 702365"/>
              <a:gd name="connsiteY4" fmla="*/ 0 h 818350"/>
              <a:gd name="connsiteX0" fmla="*/ 380178 w 702365"/>
              <a:gd name="connsiteY0" fmla="*/ 0 h 803719"/>
              <a:gd name="connsiteX1" fmla="*/ 702365 w 702365"/>
              <a:gd name="connsiteY1" fmla="*/ 803719 h 803719"/>
              <a:gd name="connsiteX2" fmla="*/ 2651 w 702365"/>
              <a:gd name="connsiteY2" fmla="*/ 796405 h 803719"/>
              <a:gd name="connsiteX3" fmla="*/ 2651 w 702365"/>
              <a:gd name="connsiteY3" fmla="*/ 1 h 803719"/>
              <a:gd name="connsiteX4" fmla="*/ 380178 w 702365"/>
              <a:gd name="connsiteY4" fmla="*/ 0 h 803719"/>
              <a:gd name="connsiteX0" fmla="*/ 380178 w 702365"/>
              <a:gd name="connsiteY0" fmla="*/ 0 h 901912"/>
              <a:gd name="connsiteX1" fmla="*/ 702365 w 702365"/>
              <a:gd name="connsiteY1" fmla="*/ 803719 h 901912"/>
              <a:gd name="connsiteX2" fmla="*/ 273956 w 702365"/>
              <a:gd name="connsiteY2" fmla="*/ 901912 h 901912"/>
              <a:gd name="connsiteX3" fmla="*/ 2651 w 702365"/>
              <a:gd name="connsiteY3" fmla="*/ 1 h 901912"/>
              <a:gd name="connsiteX4" fmla="*/ 380178 w 702365"/>
              <a:gd name="connsiteY4" fmla="*/ 0 h 901912"/>
              <a:gd name="connsiteX0" fmla="*/ 380178 w 702365"/>
              <a:gd name="connsiteY0" fmla="*/ 0 h 803719"/>
              <a:gd name="connsiteX1" fmla="*/ 702365 w 702365"/>
              <a:gd name="connsiteY1" fmla="*/ 803719 h 803719"/>
              <a:gd name="connsiteX2" fmla="*/ 148352 w 702365"/>
              <a:gd name="connsiteY2" fmla="*/ 801428 h 803719"/>
              <a:gd name="connsiteX3" fmla="*/ 2651 w 702365"/>
              <a:gd name="connsiteY3" fmla="*/ 1 h 803719"/>
              <a:gd name="connsiteX4" fmla="*/ 380178 w 702365"/>
              <a:gd name="connsiteY4" fmla="*/ 0 h 803719"/>
              <a:gd name="connsiteX0" fmla="*/ 380178 w 702365"/>
              <a:gd name="connsiteY0" fmla="*/ 0 h 803719"/>
              <a:gd name="connsiteX1" fmla="*/ 702365 w 702365"/>
              <a:gd name="connsiteY1" fmla="*/ 803719 h 803719"/>
              <a:gd name="connsiteX2" fmla="*/ 2651 w 702365"/>
              <a:gd name="connsiteY2" fmla="*/ 796404 h 803719"/>
              <a:gd name="connsiteX3" fmla="*/ 2651 w 702365"/>
              <a:gd name="connsiteY3" fmla="*/ 1 h 803719"/>
              <a:gd name="connsiteX4" fmla="*/ 380178 w 702365"/>
              <a:gd name="connsiteY4" fmla="*/ 0 h 803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365" h="803719">
                <a:moveTo>
                  <a:pt x="380178" y="0"/>
                </a:moveTo>
                <a:lnTo>
                  <a:pt x="702365" y="803719"/>
                </a:lnTo>
                <a:lnTo>
                  <a:pt x="2651" y="796404"/>
                </a:lnTo>
                <a:cubicBezTo>
                  <a:pt x="5302" y="528498"/>
                  <a:pt x="0" y="267907"/>
                  <a:pt x="2651" y="1"/>
                </a:cubicBezTo>
                <a:lnTo>
                  <a:pt x="380178" y="0"/>
                </a:lnTo>
                <a:close/>
              </a:path>
            </a:pathLst>
          </a:custGeom>
          <a:blipFill dpi="0" rotWithShape="1">
            <a:blip r:embed="rId3" cstate="email">
              <a:extLst>
                <a:ext uri="{28A0092B-C50C-407E-A947-70E740481C1C}">
                  <a14:useLocalDpi xmlns:a14="http://schemas.microsoft.com/office/drawing/2010/main"/>
                </a:ext>
              </a:extLst>
            </a:blip>
            <a:srcRect/>
            <a:stretch>
              <a:fillRect/>
            </a:stretch>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solidFill>
                <a:prstClr val="black"/>
              </a:solidFill>
              <a:latin typeface="Times New Roman" pitchFamily="18" charset="0"/>
            </a:endParaRPr>
          </a:p>
        </p:txBody>
      </p:sp>
      <p:sp>
        <p:nvSpPr>
          <p:cNvPr id="4" name="Date Placeholder 3"/>
          <p:cNvSpPr>
            <a:spLocks noGrp="1"/>
          </p:cNvSpPr>
          <p:nvPr>
            <p:ph type="dt" sz="half" idx="10"/>
          </p:nvPr>
        </p:nvSpPr>
        <p:spPr/>
        <p:txBody>
          <a:bodyPr/>
          <a:lstStyle>
            <a:lvl1pPr>
              <a:defRPr/>
            </a:lvl1pPr>
          </a:lstStyle>
          <a:p>
            <a:r>
              <a:rPr lang="en-US" smtClean="0">
                <a:solidFill>
                  <a:prstClr val="black"/>
                </a:solidFill>
              </a:rPr>
              <a:t>4/27/2016</a:t>
            </a:r>
            <a:endParaRPr lang="en-US" dirty="0">
              <a:solidFill>
                <a:prstClr val="black"/>
              </a:solidFill>
            </a:endParaRPr>
          </a:p>
        </p:txBody>
      </p:sp>
      <p:sp>
        <p:nvSpPr>
          <p:cNvPr id="5" name="Rectangle 25"/>
          <p:cNvSpPr>
            <a:spLocks noGrp="1" noChangeArrowheads="1"/>
          </p:cNvSpPr>
          <p:nvPr>
            <p:ph type="title" hasCustomPrompt="1"/>
          </p:nvPr>
        </p:nvSpPr>
        <p:spPr bwMode="auto">
          <a:xfrm>
            <a:off x="722312" y="171450"/>
            <a:ext cx="6059488" cy="5365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lvl1pPr algn="l">
              <a:defRPr sz="2400" i="0">
                <a:latin typeface="Arial" pitchFamily="34" charset="0"/>
                <a:cs typeface="Arial" pitchFamily="34" charset="0"/>
              </a:defRPr>
            </a:lvl1pPr>
          </a:lstStyle>
          <a:p>
            <a:pPr lvl="0"/>
            <a:r>
              <a:rPr lang="en-US" dirty="0" smtClean="0"/>
              <a:t>Click to edit master title style</a:t>
            </a:r>
          </a:p>
        </p:txBody>
      </p:sp>
      <p:sp>
        <p:nvSpPr>
          <p:cNvPr id="6" name="Content Placeholder 10"/>
          <p:cNvSpPr>
            <a:spLocks noGrp="1"/>
          </p:cNvSpPr>
          <p:nvPr>
            <p:ph sz="quarter" idx="13"/>
          </p:nvPr>
        </p:nvSpPr>
        <p:spPr>
          <a:xfrm>
            <a:off x="762000" y="990600"/>
            <a:ext cx="7620000" cy="5029200"/>
          </a:xfrm>
          <a:prstGeom prst="rect">
            <a:avLst/>
          </a:prstGeom>
        </p:spPr>
        <p:txBody>
          <a:bodyPr/>
          <a:lstStyle>
            <a:lvl1pPr marL="171450" indent="-171450">
              <a:buClrTx/>
              <a:defRPr sz="2000"/>
            </a:lvl1pPr>
            <a:lvl2pPr marL="400050" indent="-228600">
              <a:buClrTx/>
              <a:defRPr sz="1800"/>
            </a:lvl2pPr>
            <a:lvl3pPr marL="571500" indent="-171450">
              <a:buClrTx/>
              <a:defRPr sz="1600"/>
            </a:lvl3pPr>
            <a:lvl4pPr marL="800100" indent="-228600">
              <a:buClrTx/>
              <a:defRPr sz="1400"/>
            </a:lvl4pPr>
            <a:lvl5pPr marL="971550" indent="-171450">
              <a:buClrTx/>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7082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Only (Non-Export Controlled)">
    <p:spTree>
      <p:nvGrpSpPr>
        <p:cNvPr id="1" name=""/>
        <p:cNvGrpSpPr/>
        <p:nvPr/>
      </p:nvGrpSpPr>
      <p:grpSpPr>
        <a:xfrm>
          <a:off x="0" y="0"/>
          <a:ext cx="0" cy="0"/>
          <a:chOff x="0" y="0"/>
          <a:chExt cx="0" cy="0"/>
        </a:xfrm>
      </p:grpSpPr>
      <p:pic>
        <p:nvPicPr>
          <p:cNvPr id="7" name="Picture 6" descr="red_lin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770915"/>
            <a:ext cx="9144000" cy="36503"/>
          </a:xfrm>
          <a:prstGeom prst="rect">
            <a:avLst/>
          </a:prstGeom>
        </p:spPr>
      </p:pic>
      <p:sp>
        <p:nvSpPr>
          <p:cNvPr id="5" name="Rectangle 25"/>
          <p:cNvSpPr>
            <a:spLocks noGrp="1" noChangeArrowheads="1"/>
          </p:cNvSpPr>
          <p:nvPr>
            <p:ph type="title" hasCustomPrompt="1"/>
          </p:nvPr>
        </p:nvSpPr>
        <p:spPr bwMode="auto">
          <a:xfrm>
            <a:off x="722312" y="171450"/>
            <a:ext cx="6059488" cy="5365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l">
              <a:defRPr sz="2400" i="0">
                <a:latin typeface="Arial" pitchFamily="34" charset="0"/>
                <a:cs typeface="Arial" pitchFamily="34" charset="0"/>
              </a:defRPr>
            </a:lvl1pPr>
          </a:lstStyle>
          <a:p>
            <a:pPr lvl="0"/>
            <a:r>
              <a:rPr lang="en-US" dirty="0" smtClean="0"/>
              <a:t>Click to edit master title style</a:t>
            </a:r>
          </a:p>
        </p:txBody>
      </p:sp>
    </p:spTree>
    <p:extLst>
      <p:ext uri="{BB962C8B-B14F-4D97-AF65-F5344CB8AC3E}">
        <p14:creationId xmlns:p14="http://schemas.microsoft.com/office/powerpoint/2010/main" val="2550858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with Da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solidFill>
                  <a:prstClr val="black"/>
                </a:solidFill>
              </a:rPr>
              <a:t>4/27/2016</a:t>
            </a:r>
            <a:endParaRPr lang="en-US" dirty="0">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solidFill>
              </a:rPr>
              <a:t>GOES-R Summit, Spring 2016</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7C81C18B-989A-4738-B9CF-989732883A38}"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955707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Column (Non-Export Controlled)">
    <p:spTree>
      <p:nvGrpSpPr>
        <p:cNvPr id="1" name=""/>
        <p:cNvGrpSpPr/>
        <p:nvPr/>
      </p:nvGrpSpPr>
      <p:grpSpPr>
        <a:xfrm>
          <a:off x="0" y="0"/>
          <a:ext cx="0" cy="0"/>
          <a:chOff x="0" y="0"/>
          <a:chExt cx="0" cy="0"/>
        </a:xfrm>
      </p:grpSpPr>
      <p:pic>
        <p:nvPicPr>
          <p:cNvPr id="7" name="Picture 6" descr="red_lin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770915"/>
            <a:ext cx="9144000" cy="36503"/>
          </a:xfrm>
          <a:prstGeom prst="rect">
            <a:avLst/>
          </a:prstGeom>
        </p:spPr>
      </p:pic>
      <p:sp>
        <p:nvSpPr>
          <p:cNvPr id="4" name="Rectangle 25"/>
          <p:cNvSpPr>
            <a:spLocks noGrp="1" noChangeArrowheads="1"/>
          </p:cNvSpPr>
          <p:nvPr>
            <p:ph type="title" hasCustomPrompt="1"/>
          </p:nvPr>
        </p:nvSpPr>
        <p:spPr bwMode="auto">
          <a:xfrm>
            <a:off x="722312" y="171450"/>
            <a:ext cx="6059488" cy="5365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l">
              <a:defRPr sz="2400" i="0">
                <a:latin typeface="Arial" pitchFamily="34" charset="0"/>
                <a:cs typeface="Arial" pitchFamily="34" charset="0"/>
              </a:defRPr>
            </a:lvl1pPr>
          </a:lstStyle>
          <a:p>
            <a:pPr lvl="0"/>
            <a:r>
              <a:rPr lang="en-US" dirty="0" smtClean="0"/>
              <a:t>Click to edit master title style</a:t>
            </a:r>
          </a:p>
        </p:txBody>
      </p:sp>
      <p:sp>
        <p:nvSpPr>
          <p:cNvPr id="5" name="Content Placeholder 10"/>
          <p:cNvSpPr>
            <a:spLocks noGrp="1"/>
          </p:cNvSpPr>
          <p:nvPr>
            <p:ph sz="quarter" idx="13"/>
          </p:nvPr>
        </p:nvSpPr>
        <p:spPr>
          <a:xfrm>
            <a:off x="762000" y="990600"/>
            <a:ext cx="3831265" cy="5029200"/>
          </a:xfrm>
          <a:prstGeom prst="rect">
            <a:avLst/>
          </a:prstGeom>
        </p:spPr>
        <p:txBody>
          <a:bodyPr/>
          <a:lstStyle>
            <a:lvl1pPr marL="171450" indent="-171450">
              <a:buClrTx/>
              <a:defRPr sz="2000"/>
            </a:lvl1pPr>
            <a:lvl2pPr marL="400050" indent="-228600">
              <a:buClrTx/>
              <a:defRPr sz="1800"/>
            </a:lvl2pPr>
            <a:lvl3pPr marL="571500" indent="-171450">
              <a:buClrTx/>
              <a:defRPr sz="1600"/>
            </a:lvl3pPr>
            <a:lvl4pPr marL="800100" indent="-228600">
              <a:buClrTx/>
              <a:defRPr sz="1400"/>
            </a:lvl4pPr>
            <a:lvl5pPr marL="971550" indent="-171450">
              <a:buClrTx/>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10"/>
          <p:cNvSpPr>
            <a:spLocks noGrp="1"/>
          </p:cNvSpPr>
          <p:nvPr>
            <p:ph sz="quarter" idx="14"/>
          </p:nvPr>
        </p:nvSpPr>
        <p:spPr>
          <a:xfrm>
            <a:off x="4706678" y="990600"/>
            <a:ext cx="4065181" cy="5029200"/>
          </a:xfrm>
          <a:prstGeom prst="rect">
            <a:avLst/>
          </a:prstGeom>
        </p:spPr>
        <p:txBody>
          <a:bodyPr/>
          <a:lstStyle>
            <a:lvl1pPr marL="171450" indent="-171450">
              <a:buClrTx/>
              <a:defRPr sz="2000"/>
            </a:lvl1pPr>
            <a:lvl2pPr marL="400050" indent="-228600">
              <a:buClrTx/>
              <a:defRPr sz="1800"/>
            </a:lvl2pPr>
            <a:lvl3pPr marL="571500" indent="-171450">
              <a:buClrTx/>
              <a:defRPr sz="1600"/>
            </a:lvl3pPr>
            <a:lvl4pPr marL="800100" indent="-228600">
              <a:buClrTx/>
              <a:defRPr sz="1400"/>
            </a:lvl4pPr>
            <a:lvl5pPr marL="971550" indent="-171450">
              <a:buClrTx/>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75541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with Da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solidFill>
              </a:rPr>
              <a:t>4/27/2016</a:t>
            </a:r>
            <a:endParaRPr lang="en-US" dirty="0">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solidFill>
              </a:rPr>
              <a:t>GOES-R Summit, Spring 2016</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7C81C18B-989A-4738-B9CF-989732883A38}" type="slidenum">
              <a:rPr lang="en-US" smtClean="0">
                <a:solidFill>
                  <a:prstClr val="black"/>
                </a:solidFill>
              </a:rPr>
              <a:pPr/>
              <a:t>‹#›</a:t>
            </a:fld>
            <a:endParaRPr lang="en-US" dirty="0">
              <a:solidFill>
                <a:prstClr val="black"/>
              </a:solidFill>
            </a:endParaRPr>
          </a:p>
        </p:txBody>
      </p:sp>
      <p:sp>
        <p:nvSpPr>
          <p:cNvPr id="10" name="TextBox 9"/>
          <p:cNvSpPr txBox="1"/>
          <p:nvPr userDrawn="1"/>
        </p:nvSpPr>
        <p:spPr>
          <a:xfrm>
            <a:off x="3429000" y="762000"/>
            <a:ext cx="655949" cy="338554"/>
          </a:xfrm>
          <a:prstGeom prst="rect">
            <a:avLst/>
          </a:prstGeom>
          <a:noFill/>
        </p:spPr>
        <p:txBody>
          <a:bodyPr wrap="none" rtlCol="0">
            <a:spAutoFit/>
          </a:bodyPr>
          <a:lstStyle/>
          <a:p>
            <a:pPr defTabSz="457200"/>
            <a:r>
              <a:rPr lang="en-US" sz="1600" dirty="0">
                <a:solidFill>
                  <a:srgbClr val="000000"/>
                </a:solidFill>
              </a:rPr>
              <a:t>As of:</a:t>
            </a:r>
          </a:p>
        </p:txBody>
      </p:sp>
      <p:sp>
        <p:nvSpPr>
          <p:cNvPr id="11" name="Text Placeholder 8"/>
          <p:cNvSpPr>
            <a:spLocks noGrp="1"/>
          </p:cNvSpPr>
          <p:nvPr>
            <p:ph type="body" sz="quarter" idx="13" hasCustomPrompt="1"/>
          </p:nvPr>
        </p:nvSpPr>
        <p:spPr>
          <a:xfrm>
            <a:off x="3937956" y="767584"/>
            <a:ext cx="2895600" cy="381000"/>
          </a:xfrm>
        </p:spPr>
        <p:txBody>
          <a:bodyPr>
            <a:noAutofit/>
          </a:bodyPr>
          <a:lstStyle>
            <a:lvl1pPr>
              <a:buNone/>
              <a:defRPr sz="1600" baseline="0">
                <a:solidFill>
                  <a:srgbClr val="000000"/>
                </a:solidFill>
              </a:defRPr>
            </a:lvl1pPr>
          </a:lstStyle>
          <a:p>
            <a:pPr lvl="0"/>
            <a:r>
              <a:rPr lang="en-US" dirty="0" smtClean="0"/>
              <a:t>Date data is current</a:t>
            </a:r>
            <a:endParaRPr lang="en-US" dirty="0"/>
          </a:p>
        </p:txBody>
      </p:sp>
    </p:spTree>
    <p:extLst>
      <p:ext uri="{BB962C8B-B14F-4D97-AF65-F5344CB8AC3E}">
        <p14:creationId xmlns:p14="http://schemas.microsoft.com/office/powerpoint/2010/main" val="237758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solidFill>
              </a:rPr>
              <a:t>4/27/2016</a:t>
            </a:r>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solidFill>
                  <a:prstClr val="black"/>
                </a:solidFill>
              </a:rPr>
              <a:t>GOES-R Summit, Spring 2016</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019EF6B-B0A5-4468-B2CE-1A4AE76505E1}"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22037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solidFill>
                  <a:prstClr val="black"/>
                </a:solidFill>
              </a:rPr>
              <a:t>5/9/2016</a:t>
            </a:r>
            <a:endParaRPr lang="en-US" dirty="0">
              <a:solidFill>
                <a:prstClr val="black"/>
              </a:solidFill>
            </a:endParaRPr>
          </a:p>
        </p:txBody>
      </p:sp>
      <p:sp>
        <p:nvSpPr>
          <p:cNvPr id="5" name="Footer Placeholder 4"/>
          <p:cNvSpPr>
            <a:spLocks noGrp="1"/>
          </p:cNvSpPr>
          <p:nvPr>
            <p:ph type="ftr" sz="quarter" idx="11"/>
          </p:nvPr>
        </p:nvSpPr>
        <p:spPr/>
        <p:txBody>
          <a:bodyPr/>
          <a:lstStyle/>
          <a:p>
            <a:r>
              <a:rPr lang="en-US" dirty="0" smtClean="0">
                <a:solidFill>
                  <a:prstClr val="black"/>
                </a:solidFill>
              </a:rPr>
              <a:t>NOAA Satellite PG/User Readiness Meeting, May 2016</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57AA73BA-B230-49CD-801B-2B02C908D85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89808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2092232"/>
            <a:ext cx="7772400" cy="1362075"/>
          </a:xfrm>
        </p:spPr>
        <p:txBody>
          <a:bodyPr anchor="b">
            <a:normAutofit/>
          </a:bodyPr>
          <a:lstStyle>
            <a:lvl1pPr algn="ctr">
              <a:lnSpc>
                <a:spcPct val="90000"/>
              </a:lnSpc>
              <a:defRPr sz="3600" b="1" cap="none">
                <a:solidFill>
                  <a:srgbClr val="084284"/>
                </a:solidFill>
              </a:defRPr>
            </a:lvl1pPr>
          </a:lstStyle>
          <a:p>
            <a:r>
              <a:rPr lang="en-US" dirty="0" smtClean="0"/>
              <a:t>Section title</a:t>
            </a:r>
            <a:endParaRPr lang="en-US" dirty="0"/>
          </a:p>
        </p:txBody>
      </p:sp>
      <p:sp>
        <p:nvSpPr>
          <p:cNvPr id="3" name="Text Placeholder 2"/>
          <p:cNvSpPr>
            <a:spLocks noGrp="1"/>
          </p:cNvSpPr>
          <p:nvPr>
            <p:ph type="body" idx="1" hasCustomPrompt="1"/>
          </p:nvPr>
        </p:nvSpPr>
        <p:spPr>
          <a:xfrm>
            <a:off x="685800" y="3582805"/>
            <a:ext cx="7772400" cy="1149843"/>
          </a:xfrm>
        </p:spPr>
        <p:txBody>
          <a:bodyPr anchor="t">
            <a:normAutofit/>
          </a:bodyPr>
          <a:lstStyle>
            <a:lvl1pPr marL="0" indent="0" algn="ctr">
              <a:lnSpc>
                <a:spcPct val="90000"/>
              </a:lnSpc>
              <a:spcBef>
                <a:spcPts val="0"/>
              </a:spcBef>
              <a:buNone/>
              <a:defRPr sz="3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Presenter’s name</a:t>
            </a:r>
          </a:p>
        </p:txBody>
      </p:sp>
      <p:sp>
        <p:nvSpPr>
          <p:cNvPr id="12" name="Slide Number Placeholder 5"/>
          <p:cNvSpPr>
            <a:spLocks noGrp="1"/>
          </p:cNvSpPr>
          <p:nvPr>
            <p:ph type="sldNum" sz="quarter" idx="4"/>
          </p:nvPr>
        </p:nvSpPr>
        <p:spPr>
          <a:xfrm>
            <a:off x="7071996" y="6400800"/>
            <a:ext cx="1828800" cy="365125"/>
          </a:xfrm>
          <a:prstGeom prst="rect">
            <a:avLst/>
          </a:prstGeom>
        </p:spPr>
        <p:txBody>
          <a:bodyPr vert="horz" lIns="0" tIns="0" rIns="0" bIns="45720" rtlCol="0" anchor="ctr"/>
          <a:lstStyle>
            <a:lvl1pPr algn="r">
              <a:defRPr sz="1200">
                <a:solidFill>
                  <a:schemeClr val="tx1"/>
                </a:solidFill>
              </a:defRPr>
            </a:lvl1pPr>
          </a:lstStyle>
          <a:p>
            <a:fld id="{97FA8124-9865-F141-9E48-75D99BBAEFD0}" type="slidenum">
              <a:rPr lang="en-US" smtClean="0">
                <a:solidFill>
                  <a:prstClr val="black"/>
                </a:solidFill>
              </a:rPr>
              <a:pPr/>
              <a:t>‹#›</a:t>
            </a:fld>
            <a:endParaRPr lang="en-US" dirty="0">
              <a:solidFill>
                <a:prstClr val="black"/>
              </a:solidFill>
            </a:endParaRPr>
          </a:p>
        </p:txBody>
      </p:sp>
      <p:cxnSp>
        <p:nvCxnSpPr>
          <p:cNvPr id="13" name="Straight Connector 12"/>
          <p:cNvCxnSpPr/>
          <p:nvPr userDrawn="1"/>
        </p:nvCxnSpPr>
        <p:spPr>
          <a:xfrm flipV="1">
            <a:off x="0" y="64008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Date Placeholder 3"/>
          <p:cNvSpPr>
            <a:spLocks noGrp="1"/>
          </p:cNvSpPr>
          <p:nvPr>
            <p:ph type="dt" sz="half" idx="2"/>
          </p:nvPr>
        </p:nvSpPr>
        <p:spPr>
          <a:xfrm>
            <a:off x="228600" y="6400800"/>
            <a:ext cx="1821615" cy="365125"/>
          </a:xfrm>
          <a:prstGeom prst="rect">
            <a:avLst/>
          </a:prstGeom>
        </p:spPr>
        <p:txBody>
          <a:bodyPr vert="horz" lIns="91440" tIns="45720" rIns="91440" bIns="45720" rtlCol="0" anchor="ctr"/>
          <a:lstStyle>
            <a:lvl1pPr algn="l">
              <a:defRPr sz="1200">
                <a:solidFill>
                  <a:schemeClr val="tx1"/>
                </a:solidFill>
              </a:defRPr>
            </a:lvl1pPr>
          </a:lstStyle>
          <a:p>
            <a:r>
              <a:rPr lang="en-US" smtClean="0">
                <a:solidFill>
                  <a:prstClr val="black"/>
                </a:solidFill>
              </a:rPr>
              <a:t>4/27/2016</a:t>
            </a:r>
            <a:endParaRPr lang="en-US" dirty="0">
              <a:solidFill>
                <a:prstClr val="black"/>
              </a:solidFill>
            </a:endParaRPr>
          </a:p>
        </p:txBody>
      </p:sp>
      <p:sp>
        <p:nvSpPr>
          <p:cNvPr id="15" name="Footer Placeholder 4"/>
          <p:cNvSpPr>
            <a:spLocks noGrp="1"/>
          </p:cNvSpPr>
          <p:nvPr>
            <p:ph type="ftr" sz="quarter" idx="3"/>
          </p:nvPr>
        </p:nvSpPr>
        <p:spPr>
          <a:xfrm>
            <a:off x="2050215" y="6400800"/>
            <a:ext cx="5021781" cy="365125"/>
          </a:xfrm>
          <a:prstGeom prst="rect">
            <a:avLst/>
          </a:prstGeom>
        </p:spPr>
        <p:txBody>
          <a:bodyPr vert="horz" lIns="91440" tIns="45720" rIns="91440" bIns="45720" rtlCol="0" anchor="ctr"/>
          <a:lstStyle>
            <a:lvl1pPr algn="ctr">
              <a:defRPr sz="1200">
                <a:solidFill>
                  <a:schemeClr val="tx1"/>
                </a:solidFill>
              </a:defRPr>
            </a:lvl1pPr>
          </a:lstStyle>
          <a:p>
            <a:r>
              <a:rPr lang="en-US" smtClean="0">
                <a:solidFill>
                  <a:prstClr val="black"/>
                </a:solidFill>
              </a:rPr>
              <a:t>GOES-R Summit, Spring 2016</a:t>
            </a:r>
            <a:endParaRPr lang="en-US">
              <a:solidFill>
                <a:prstClr val="black"/>
              </a:solidFill>
            </a:endParaRPr>
          </a:p>
        </p:txBody>
      </p:sp>
    </p:spTree>
    <p:extLst>
      <p:ext uri="{BB962C8B-B14F-4D97-AF65-F5344CB8AC3E}">
        <p14:creationId xmlns:p14="http://schemas.microsoft.com/office/powerpoint/2010/main" val="26440366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defRPr baseline="0"/>
            </a:lvl1pPr>
          </a:lstStyle>
          <a:p>
            <a:r>
              <a:rPr lang="en-US" dirty="0" smtClean="0"/>
              <a:t>Slide title</a:t>
            </a:r>
            <a:endParaRPr lang="en-US" dirty="0"/>
          </a:p>
        </p:txBody>
      </p:sp>
      <p:sp>
        <p:nvSpPr>
          <p:cNvPr id="8" name="Slide Number Placeholder 5"/>
          <p:cNvSpPr>
            <a:spLocks noGrp="1"/>
          </p:cNvSpPr>
          <p:nvPr>
            <p:ph type="sldNum" sz="quarter" idx="4"/>
          </p:nvPr>
        </p:nvSpPr>
        <p:spPr>
          <a:xfrm>
            <a:off x="7071996" y="6400800"/>
            <a:ext cx="1828800" cy="365125"/>
          </a:xfrm>
          <a:prstGeom prst="rect">
            <a:avLst/>
          </a:prstGeom>
        </p:spPr>
        <p:txBody>
          <a:bodyPr vert="horz" lIns="0" tIns="0" rIns="0" bIns="45720" rtlCol="0" anchor="ctr"/>
          <a:lstStyle>
            <a:lvl1pPr algn="r">
              <a:defRPr sz="1200">
                <a:solidFill>
                  <a:schemeClr val="tx1"/>
                </a:solidFill>
              </a:defRPr>
            </a:lvl1pPr>
          </a:lstStyle>
          <a:p>
            <a:fld id="{97FA8124-9865-F141-9E48-75D99BBAEFD0}" type="slidenum">
              <a:rPr lang="en-US" smtClean="0">
                <a:solidFill>
                  <a:prstClr val="black"/>
                </a:solidFill>
              </a:rPr>
              <a:pPr/>
              <a:t>‹#›</a:t>
            </a:fld>
            <a:endParaRPr lang="en-US" dirty="0">
              <a:solidFill>
                <a:prstClr val="black"/>
              </a:solidFill>
            </a:endParaRPr>
          </a:p>
        </p:txBody>
      </p:sp>
      <p:cxnSp>
        <p:nvCxnSpPr>
          <p:cNvPr id="9" name="Straight Connector 8"/>
          <p:cNvCxnSpPr/>
          <p:nvPr userDrawn="1"/>
        </p:nvCxnSpPr>
        <p:spPr>
          <a:xfrm flipV="1">
            <a:off x="0" y="64008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0" name="Date Placeholder 3"/>
          <p:cNvSpPr>
            <a:spLocks noGrp="1"/>
          </p:cNvSpPr>
          <p:nvPr>
            <p:ph type="dt" sz="half" idx="2"/>
          </p:nvPr>
        </p:nvSpPr>
        <p:spPr>
          <a:xfrm>
            <a:off x="228600" y="6400800"/>
            <a:ext cx="1821615" cy="365125"/>
          </a:xfrm>
          <a:prstGeom prst="rect">
            <a:avLst/>
          </a:prstGeom>
        </p:spPr>
        <p:txBody>
          <a:bodyPr vert="horz" lIns="91440" tIns="45720" rIns="91440" bIns="45720" rtlCol="0" anchor="ctr"/>
          <a:lstStyle>
            <a:lvl1pPr algn="l">
              <a:defRPr sz="1200">
                <a:solidFill>
                  <a:schemeClr val="tx1"/>
                </a:solidFill>
              </a:defRPr>
            </a:lvl1pPr>
          </a:lstStyle>
          <a:p>
            <a:r>
              <a:rPr lang="en-US" smtClean="0">
                <a:solidFill>
                  <a:prstClr val="black"/>
                </a:solidFill>
              </a:rPr>
              <a:t>4/27/2016</a:t>
            </a:r>
            <a:endParaRPr lang="en-US" dirty="0">
              <a:solidFill>
                <a:prstClr val="black"/>
              </a:solidFill>
            </a:endParaRPr>
          </a:p>
        </p:txBody>
      </p:sp>
      <p:sp>
        <p:nvSpPr>
          <p:cNvPr id="11" name="Footer Placeholder 4"/>
          <p:cNvSpPr>
            <a:spLocks noGrp="1"/>
          </p:cNvSpPr>
          <p:nvPr>
            <p:ph type="ftr" sz="quarter" idx="3"/>
          </p:nvPr>
        </p:nvSpPr>
        <p:spPr>
          <a:xfrm>
            <a:off x="2050215" y="6400800"/>
            <a:ext cx="5021781"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solidFill>
                  <a:prstClr val="black"/>
                </a:solidFill>
              </a:rPr>
              <a:t>NOAA Satellite PG/User Readiness Meeting, May 2016</a:t>
            </a:r>
            <a:endParaRPr lang="en-US" dirty="0">
              <a:solidFill>
                <a:prstClr val="black"/>
              </a:solidFill>
            </a:endParaRPr>
          </a:p>
        </p:txBody>
      </p:sp>
    </p:spTree>
    <p:extLst>
      <p:ext uri="{BB962C8B-B14F-4D97-AF65-F5344CB8AC3E}">
        <p14:creationId xmlns:p14="http://schemas.microsoft.com/office/powerpoint/2010/main" val="174758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Slide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4"/>
          </p:nvPr>
        </p:nvSpPr>
        <p:spPr>
          <a:xfrm>
            <a:off x="7071996" y="6400800"/>
            <a:ext cx="1828800" cy="365125"/>
          </a:xfrm>
          <a:prstGeom prst="rect">
            <a:avLst/>
          </a:prstGeom>
        </p:spPr>
        <p:txBody>
          <a:bodyPr vert="horz" lIns="0" tIns="0" rIns="0" bIns="45720" rtlCol="0" anchor="ctr"/>
          <a:lstStyle>
            <a:lvl1pPr algn="r">
              <a:defRPr sz="1200">
                <a:solidFill>
                  <a:schemeClr val="tx1"/>
                </a:solidFill>
              </a:defRPr>
            </a:lvl1pPr>
          </a:lstStyle>
          <a:p>
            <a:fld id="{97FA8124-9865-F141-9E48-75D99BBAEFD0}" type="slidenum">
              <a:rPr lang="en-US" smtClean="0">
                <a:solidFill>
                  <a:prstClr val="black"/>
                </a:solidFill>
              </a:rPr>
              <a:pPr/>
              <a:t>‹#›</a:t>
            </a:fld>
            <a:endParaRPr lang="en-US" dirty="0">
              <a:solidFill>
                <a:prstClr val="black"/>
              </a:solidFill>
            </a:endParaRPr>
          </a:p>
        </p:txBody>
      </p:sp>
      <p:cxnSp>
        <p:nvCxnSpPr>
          <p:cNvPr id="10" name="Straight Connector 9"/>
          <p:cNvCxnSpPr/>
          <p:nvPr userDrawn="1"/>
        </p:nvCxnSpPr>
        <p:spPr>
          <a:xfrm flipV="1">
            <a:off x="0" y="64008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Date Placeholder 3"/>
          <p:cNvSpPr>
            <a:spLocks noGrp="1"/>
          </p:cNvSpPr>
          <p:nvPr>
            <p:ph type="dt" sz="half" idx="2"/>
          </p:nvPr>
        </p:nvSpPr>
        <p:spPr>
          <a:xfrm>
            <a:off x="228600" y="6400800"/>
            <a:ext cx="1821615" cy="365125"/>
          </a:xfrm>
          <a:prstGeom prst="rect">
            <a:avLst/>
          </a:prstGeom>
        </p:spPr>
        <p:txBody>
          <a:bodyPr vert="horz" lIns="91440" tIns="45720" rIns="91440" bIns="45720" rtlCol="0" anchor="ctr"/>
          <a:lstStyle>
            <a:lvl1pPr algn="l">
              <a:defRPr sz="1200">
                <a:solidFill>
                  <a:schemeClr val="tx1"/>
                </a:solidFill>
              </a:defRPr>
            </a:lvl1pPr>
          </a:lstStyle>
          <a:p>
            <a:r>
              <a:rPr lang="en-US" smtClean="0">
                <a:solidFill>
                  <a:prstClr val="black"/>
                </a:solidFill>
              </a:rPr>
              <a:t>4/27/2016</a:t>
            </a:r>
            <a:endParaRPr lang="en-US" dirty="0">
              <a:solidFill>
                <a:prstClr val="black"/>
              </a:solidFill>
            </a:endParaRPr>
          </a:p>
        </p:txBody>
      </p:sp>
      <p:sp>
        <p:nvSpPr>
          <p:cNvPr id="12" name="Footer Placeholder 4"/>
          <p:cNvSpPr>
            <a:spLocks noGrp="1"/>
          </p:cNvSpPr>
          <p:nvPr>
            <p:ph type="ftr" sz="quarter" idx="3"/>
          </p:nvPr>
        </p:nvSpPr>
        <p:spPr>
          <a:xfrm>
            <a:off x="2050215" y="6400800"/>
            <a:ext cx="5021781" cy="365125"/>
          </a:xfrm>
          <a:prstGeom prst="rect">
            <a:avLst/>
          </a:prstGeom>
        </p:spPr>
        <p:txBody>
          <a:bodyPr vert="horz" lIns="91440" tIns="45720" rIns="91440" bIns="45720" rtlCol="0" anchor="ctr"/>
          <a:lstStyle>
            <a:lvl1pPr algn="ctr">
              <a:defRPr sz="1200">
                <a:solidFill>
                  <a:schemeClr val="tx1"/>
                </a:solidFill>
              </a:defRPr>
            </a:lvl1pPr>
          </a:lstStyle>
          <a:p>
            <a:r>
              <a:rPr lang="en-US" smtClean="0">
                <a:solidFill>
                  <a:prstClr val="black"/>
                </a:solidFill>
              </a:rPr>
              <a:t>GOES-R Summit, Spring 2016</a:t>
            </a:r>
            <a:endParaRPr lang="en-US">
              <a:solidFill>
                <a:prstClr val="black"/>
              </a:solidFill>
            </a:endParaRPr>
          </a:p>
        </p:txBody>
      </p:sp>
    </p:spTree>
    <p:extLst>
      <p:ext uri="{BB962C8B-B14F-4D97-AF65-F5344CB8AC3E}">
        <p14:creationId xmlns:p14="http://schemas.microsoft.com/office/powerpoint/2010/main" val="3269897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with Date">
    <p:spTree>
      <p:nvGrpSpPr>
        <p:cNvPr id="1" name=""/>
        <p:cNvGrpSpPr/>
        <p:nvPr/>
      </p:nvGrpSpPr>
      <p:grpSpPr>
        <a:xfrm>
          <a:off x="0" y="0"/>
          <a:ext cx="0" cy="0"/>
          <a:chOff x="0" y="0"/>
          <a:chExt cx="0" cy="0"/>
        </a:xfrm>
      </p:grpSpPr>
      <p:sp>
        <p:nvSpPr>
          <p:cNvPr id="8" name="Rectangle 4"/>
          <p:cNvSpPr>
            <a:spLocks noGrp="1" noChangeArrowheads="1"/>
          </p:cNvSpPr>
          <p:nvPr>
            <p:ph type="dt" sz="half" idx="10"/>
          </p:nvPr>
        </p:nvSpPr>
        <p:spPr>
          <a:xfrm>
            <a:off x="457200" y="6416675"/>
            <a:ext cx="2133600" cy="365125"/>
          </a:xfrm>
          <a:ln/>
        </p:spPr>
        <p:txBody>
          <a:bodyPr/>
          <a:lstStyle>
            <a:lvl1pPr>
              <a:defRPr/>
            </a:lvl1pPr>
          </a:lstStyle>
          <a:p>
            <a:pPr>
              <a:defRPr/>
            </a:pPr>
            <a:r>
              <a:rPr lang="en-US" smtClean="0">
                <a:solidFill>
                  <a:prstClr val="black"/>
                </a:solidFill>
              </a:rPr>
              <a:t>4/27/2016</a:t>
            </a:r>
            <a:endParaRPr lang="en-US" dirty="0">
              <a:solidFill>
                <a:prstClr val="black"/>
              </a:solidFill>
            </a:endParaRPr>
          </a:p>
        </p:txBody>
      </p:sp>
      <p:sp>
        <p:nvSpPr>
          <p:cNvPr id="9" name="Rectangle 5"/>
          <p:cNvSpPr>
            <a:spLocks noGrp="1" noChangeArrowheads="1"/>
          </p:cNvSpPr>
          <p:nvPr>
            <p:ph type="ftr" sz="quarter" idx="11"/>
          </p:nvPr>
        </p:nvSpPr>
        <p:spPr>
          <a:xfrm>
            <a:off x="2590800" y="6416675"/>
            <a:ext cx="3962400" cy="365125"/>
          </a:xfrm>
          <a:ln/>
        </p:spPr>
        <p:txBody>
          <a:bodyPr/>
          <a:lstStyle>
            <a:lvl1pPr>
              <a:defRPr/>
            </a:lvl1pPr>
          </a:lstStyle>
          <a:p>
            <a:pPr>
              <a:defRPr/>
            </a:pPr>
            <a:r>
              <a:rPr lang="en-US" smtClean="0">
                <a:solidFill>
                  <a:prstClr val="black"/>
                </a:solidFill>
              </a:rPr>
              <a:t>GOES-R Summit, Spring 2016</a:t>
            </a:r>
            <a:endParaRPr lang="en-US" dirty="0">
              <a:solidFill>
                <a:prstClr val="black"/>
              </a:solidFill>
            </a:endParaRPr>
          </a:p>
        </p:txBody>
      </p:sp>
      <p:sp>
        <p:nvSpPr>
          <p:cNvPr id="10" name="Rectangle 6"/>
          <p:cNvSpPr>
            <a:spLocks noGrp="1" noChangeArrowheads="1"/>
          </p:cNvSpPr>
          <p:nvPr>
            <p:ph type="sldNum" sz="quarter" idx="12"/>
          </p:nvPr>
        </p:nvSpPr>
        <p:spPr>
          <a:xfrm>
            <a:off x="6553200" y="6416675"/>
            <a:ext cx="2133600" cy="365125"/>
          </a:xfrm>
          <a:ln/>
        </p:spPr>
        <p:txBody>
          <a:bodyPr/>
          <a:lstStyle>
            <a:lvl1pPr>
              <a:defRPr/>
            </a:lvl1pPr>
          </a:lstStyle>
          <a:p>
            <a:pPr>
              <a:defRPr/>
            </a:pPr>
            <a:fld id="{B860CB53-325F-4D71-B930-C31A5321CD97}" type="slidenum">
              <a:rPr lang="en-US">
                <a:solidFill>
                  <a:prstClr val="black"/>
                </a:solidFill>
              </a:rPr>
              <a:pPr>
                <a:defRPr/>
              </a:pPr>
              <a:t>‹#›</a:t>
            </a:fld>
            <a:endParaRPr lang="en-US" dirty="0">
              <a:solidFill>
                <a:prstClr val="black"/>
              </a:solidFill>
            </a:endParaRPr>
          </a:p>
        </p:txBody>
      </p:sp>
      <p:sp>
        <p:nvSpPr>
          <p:cNvPr id="11" name="Title 1"/>
          <p:cNvSpPr>
            <a:spLocks noGrp="1"/>
          </p:cNvSpPr>
          <p:nvPr>
            <p:ph type="title"/>
          </p:nvPr>
        </p:nvSpPr>
        <p:spPr>
          <a:xfrm>
            <a:off x="1447800" y="76200"/>
            <a:ext cx="6400800" cy="715962"/>
          </a:xfrm>
        </p:spPr>
        <p:txBody>
          <a:bodyPr/>
          <a:lstStyle/>
          <a:p>
            <a:r>
              <a:rPr lang="en-US" smtClean="0"/>
              <a:t>Click to edit Master title style</a:t>
            </a:r>
            <a:endParaRPr lang="en-US"/>
          </a:p>
        </p:txBody>
      </p:sp>
      <p:sp>
        <p:nvSpPr>
          <p:cNvPr id="13" name="TextBox 12"/>
          <p:cNvSpPr txBox="1"/>
          <p:nvPr userDrawn="1"/>
        </p:nvSpPr>
        <p:spPr>
          <a:xfrm>
            <a:off x="3429000" y="699654"/>
            <a:ext cx="655949" cy="338554"/>
          </a:xfrm>
          <a:prstGeom prst="rect">
            <a:avLst/>
          </a:prstGeom>
          <a:noFill/>
        </p:spPr>
        <p:txBody>
          <a:bodyPr wrap="none" rtlCol="0">
            <a:spAutoFit/>
          </a:bodyPr>
          <a:lstStyle/>
          <a:p>
            <a:pPr defTabSz="457200"/>
            <a:r>
              <a:rPr lang="en-US" sz="1600" dirty="0">
                <a:solidFill>
                  <a:prstClr val="black"/>
                </a:solidFill>
              </a:rPr>
              <a:t>As of:</a:t>
            </a:r>
          </a:p>
        </p:txBody>
      </p:sp>
      <p:sp>
        <p:nvSpPr>
          <p:cNvPr id="14" name="Text Placeholder 8"/>
          <p:cNvSpPr>
            <a:spLocks noGrp="1"/>
          </p:cNvSpPr>
          <p:nvPr>
            <p:ph type="body" sz="quarter" idx="13" hasCustomPrompt="1"/>
          </p:nvPr>
        </p:nvSpPr>
        <p:spPr>
          <a:xfrm>
            <a:off x="3937956" y="699654"/>
            <a:ext cx="2895600" cy="381000"/>
          </a:xfrm>
        </p:spPr>
        <p:txBody>
          <a:bodyPr>
            <a:noAutofit/>
          </a:bodyPr>
          <a:lstStyle>
            <a:lvl1pPr>
              <a:buNone/>
              <a:defRPr sz="1600" baseline="0">
                <a:solidFill>
                  <a:schemeClr val="tx1"/>
                </a:solidFill>
              </a:defRPr>
            </a:lvl1pPr>
          </a:lstStyle>
          <a:p>
            <a:pPr lvl="0"/>
            <a:r>
              <a:rPr lang="en-US" dirty="0" smtClean="0"/>
              <a:t>Date data is current</a:t>
            </a:r>
            <a:endParaRPr lang="en-US" dirty="0"/>
          </a:p>
        </p:txBody>
      </p:sp>
    </p:spTree>
    <p:extLst>
      <p:ext uri="{BB962C8B-B14F-4D97-AF65-F5344CB8AC3E}">
        <p14:creationId xmlns:p14="http://schemas.microsoft.com/office/powerpoint/2010/main" val="19046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Non-Proprietary)">
    <p:spTree>
      <p:nvGrpSpPr>
        <p:cNvPr id="1" name=""/>
        <p:cNvGrpSpPr/>
        <p:nvPr/>
      </p:nvGrpSpPr>
      <p:grpSpPr>
        <a:xfrm>
          <a:off x="0" y="0"/>
          <a:ext cx="0" cy="0"/>
          <a:chOff x="0" y="0"/>
          <a:chExt cx="0" cy="0"/>
        </a:xfrm>
      </p:grpSpPr>
      <p:pic>
        <p:nvPicPr>
          <p:cNvPr id="7" name="Picture 6" descr="red_lin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770915"/>
            <a:ext cx="9144000" cy="36503"/>
          </a:xfrm>
          <a:prstGeom prst="rect">
            <a:avLst/>
          </a:prstGeom>
        </p:spPr>
      </p:pic>
      <p:sp>
        <p:nvSpPr>
          <p:cNvPr id="8" name="Freeform 7"/>
          <p:cNvSpPr/>
          <p:nvPr userDrawn="1"/>
        </p:nvSpPr>
        <p:spPr bwMode="auto">
          <a:xfrm>
            <a:off x="-7675" y="-1"/>
            <a:ext cx="702365" cy="803719"/>
          </a:xfrm>
          <a:custGeom>
            <a:avLst/>
            <a:gdLst>
              <a:gd name="connsiteX0" fmla="*/ 429371 w 707666"/>
              <a:gd name="connsiteY0" fmla="*/ 0 h 811033"/>
              <a:gd name="connsiteX1" fmla="*/ 707666 w 707666"/>
              <a:gd name="connsiteY1" fmla="*/ 811033 h 811033"/>
              <a:gd name="connsiteX2" fmla="*/ 0 w 707666"/>
              <a:gd name="connsiteY2" fmla="*/ 811033 h 811033"/>
              <a:gd name="connsiteX3" fmla="*/ 0 w 707666"/>
              <a:gd name="connsiteY3" fmla="*/ 7951 h 811033"/>
              <a:gd name="connsiteX4" fmla="*/ 429371 w 707666"/>
              <a:gd name="connsiteY4" fmla="*/ 0 h 811033"/>
              <a:gd name="connsiteX0" fmla="*/ 429371 w 707666"/>
              <a:gd name="connsiteY0" fmla="*/ 0 h 811033"/>
              <a:gd name="connsiteX1" fmla="*/ 707666 w 707666"/>
              <a:gd name="connsiteY1" fmla="*/ 811033 h 811033"/>
              <a:gd name="connsiteX2" fmla="*/ 0 w 707666"/>
              <a:gd name="connsiteY2" fmla="*/ 811033 h 811033"/>
              <a:gd name="connsiteX3" fmla="*/ 160934 w 707666"/>
              <a:gd name="connsiteY3" fmla="*/ 278613 h 811033"/>
              <a:gd name="connsiteX4" fmla="*/ 429371 w 707666"/>
              <a:gd name="connsiteY4" fmla="*/ 0 h 811033"/>
              <a:gd name="connsiteX0" fmla="*/ 429371 w 707666"/>
              <a:gd name="connsiteY0" fmla="*/ 0 h 811033"/>
              <a:gd name="connsiteX1" fmla="*/ 707666 w 707666"/>
              <a:gd name="connsiteY1" fmla="*/ 811033 h 811033"/>
              <a:gd name="connsiteX2" fmla="*/ 0 w 707666"/>
              <a:gd name="connsiteY2" fmla="*/ 811033 h 811033"/>
              <a:gd name="connsiteX3" fmla="*/ 7952 w 707666"/>
              <a:gd name="connsiteY3" fmla="*/ 7315 h 811033"/>
              <a:gd name="connsiteX4" fmla="*/ 429371 w 707666"/>
              <a:gd name="connsiteY4" fmla="*/ 0 h 811033"/>
              <a:gd name="connsiteX0" fmla="*/ 424070 w 702365"/>
              <a:gd name="connsiteY0" fmla="*/ 0 h 825664"/>
              <a:gd name="connsiteX1" fmla="*/ 702365 w 702365"/>
              <a:gd name="connsiteY1" fmla="*/ 811033 h 825664"/>
              <a:gd name="connsiteX2" fmla="*/ 206840 w 702365"/>
              <a:gd name="connsiteY2" fmla="*/ 825664 h 825664"/>
              <a:gd name="connsiteX3" fmla="*/ 2651 w 702365"/>
              <a:gd name="connsiteY3" fmla="*/ 7315 h 825664"/>
              <a:gd name="connsiteX4" fmla="*/ 424070 w 702365"/>
              <a:gd name="connsiteY4" fmla="*/ 0 h 825664"/>
              <a:gd name="connsiteX0" fmla="*/ 424070 w 702365"/>
              <a:gd name="connsiteY0" fmla="*/ 0 h 825664"/>
              <a:gd name="connsiteX1" fmla="*/ 702365 w 702365"/>
              <a:gd name="connsiteY1" fmla="*/ 811033 h 825664"/>
              <a:gd name="connsiteX2" fmla="*/ 2651 w 702365"/>
              <a:gd name="connsiteY2" fmla="*/ 825664 h 825664"/>
              <a:gd name="connsiteX3" fmla="*/ 2651 w 702365"/>
              <a:gd name="connsiteY3" fmla="*/ 7315 h 825664"/>
              <a:gd name="connsiteX4" fmla="*/ 424070 w 702365"/>
              <a:gd name="connsiteY4" fmla="*/ 0 h 825664"/>
              <a:gd name="connsiteX0" fmla="*/ 431385 w 702365"/>
              <a:gd name="connsiteY0" fmla="*/ 160935 h 818349"/>
              <a:gd name="connsiteX1" fmla="*/ 702365 w 702365"/>
              <a:gd name="connsiteY1" fmla="*/ 803718 h 818349"/>
              <a:gd name="connsiteX2" fmla="*/ 2651 w 702365"/>
              <a:gd name="connsiteY2" fmla="*/ 818349 h 818349"/>
              <a:gd name="connsiteX3" fmla="*/ 2651 w 702365"/>
              <a:gd name="connsiteY3" fmla="*/ 0 h 818349"/>
              <a:gd name="connsiteX4" fmla="*/ 431385 w 702365"/>
              <a:gd name="connsiteY4" fmla="*/ 160935 h 818349"/>
              <a:gd name="connsiteX0" fmla="*/ 380178 w 702365"/>
              <a:gd name="connsiteY0" fmla="*/ 0 h 818350"/>
              <a:gd name="connsiteX1" fmla="*/ 702365 w 702365"/>
              <a:gd name="connsiteY1" fmla="*/ 803719 h 818350"/>
              <a:gd name="connsiteX2" fmla="*/ 2651 w 702365"/>
              <a:gd name="connsiteY2" fmla="*/ 818350 h 818350"/>
              <a:gd name="connsiteX3" fmla="*/ 2651 w 702365"/>
              <a:gd name="connsiteY3" fmla="*/ 1 h 818350"/>
              <a:gd name="connsiteX4" fmla="*/ 380178 w 702365"/>
              <a:gd name="connsiteY4" fmla="*/ 0 h 818350"/>
              <a:gd name="connsiteX0" fmla="*/ 380178 w 702365"/>
              <a:gd name="connsiteY0" fmla="*/ 0 h 803719"/>
              <a:gd name="connsiteX1" fmla="*/ 702365 w 702365"/>
              <a:gd name="connsiteY1" fmla="*/ 803719 h 803719"/>
              <a:gd name="connsiteX2" fmla="*/ 2651 w 702365"/>
              <a:gd name="connsiteY2" fmla="*/ 796405 h 803719"/>
              <a:gd name="connsiteX3" fmla="*/ 2651 w 702365"/>
              <a:gd name="connsiteY3" fmla="*/ 1 h 803719"/>
              <a:gd name="connsiteX4" fmla="*/ 380178 w 702365"/>
              <a:gd name="connsiteY4" fmla="*/ 0 h 803719"/>
              <a:gd name="connsiteX0" fmla="*/ 380178 w 702365"/>
              <a:gd name="connsiteY0" fmla="*/ 0 h 901912"/>
              <a:gd name="connsiteX1" fmla="*/ 702365 w 702365"/>
              <a:gd name="connsiteY1" fmla="*/ 803719 h 901912"/>
              <a:gd name="connsiteX2" fmla="*/ 273956 w 702365"/>
              <a:gd name="connsiteY2" fmla="*/ 901912 h 901912"/>
              <a:gd name="connsiteX3" fmla="*/ 2651 w 702365"/>
              <a:gd name="connsiteY3" fmla="*/ 1 h 901912"/>
              <a:gd name="connsiteX4" fmla="*/ 380178 w 702365"/>
              <a:gd name="connsiteY4" fmla="*/ 0 h 901912"/>
              <a:gd name="connsiteX0" fmla="*/ 380178 w 702365"/>
              <a:gd name="connsiteY0" fmla="*/ 0 h 803719"/>
              <a:gd name="connsiteX1" fmla="*/ 702365 w 702365"/>
              <a:gd name="connsiteY1" fmla="*/ 803719 h 803719"/>
              <a:gd name="connsiteX2" fmla="*/ 148352 w 702365"/>
              <a:gd name="connsiteY2" fmla="*/ 801428 h 803719"/>
              <a:gd name="connsiteX3" fmla="*/ 2651 w 702365"/>
              <a:gd name="connsiteY3" fmla="*/ 1 h 803719"/>
              <a:gd name="connsiteX4" fmla="*/ 380178 w 702365"/>
              <a:gd name="connsiteY4" fmla="*/ 0 h 803719"/>
              <a:gd name="connsiteX0" fmla="*/ 380178 w 702365"/>
              <a:gd name="connsiteY0" fmla="*/ 0 h 803719"/>
              <a:gd name="connsiteX1" fmla="*/ 702365 w 702365"/>
              <a:gd name="connsiteY1" fmla="*/ 803719 h 803719"/>
              <a:gd name="connsiteX2" fmla="*/ 2651 w 702365"/>
              <a:gd name="connsiteY2" fmla="*/ 796404 h 803719"/>
              <a:gd name="connsiteX3" fmla="*/ 2651 w 702365"/>
              <a:gd name="connsiteY3" fmla="*/ 1 h 803719"/>
              <a:gd name="connsiteX4" fmla="*/ 380178 w 702365"/>
              <a:gd name="connsiteY4" fmla="*/ 0 h 803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365" h="803719">
                <a:moveTo>
                  <a:pt x="380178" y="0"/>
                </a:moveTo>
                <a:lnTo>
                  <a:pt x="702365" y="803719"/>
                </a:lnTo>
                <a:lnTo>
                  <a:pt x="2651" y="796404"/>
                </a:lnTo>
                <a:cubicBezTo>
                  <a:pt x="5302" y="528498"/>
                  <a:pt x="0" y="267907"/>
                  <a:pt x="2651" y="1"/>
                </a:cubicBezTo>
                <a:lnTo>
                  <a:pt x="380178" y="0"/>
                </a:lnTo>
                <a:close/>
              </a:path>
            </a:pathLst>
          </a:custGeom>
          <a:blipFill dpi="0" rotWithShape="1">
            <a:blip r:embed="rId3" cstate="email">
              <a:extLst>
                <a:ext uri="{28A0092B-C50C-407E-A947-70E740481C1C}">
                  <a14:useLocalDpi xmlns:a14="http://schemas.microsoft.com/office/drawing/2010/main"/>
                </a:ext>
              </a:extLst>
            </a:blip>
            <a:srcRect/>
            <a:stretch>
              <a:fillRect/>
            </a:stretch>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solidFill>
                <a:prstClr val="black"/>
              </a:solidFill>
              <a:latin typeface="Times New Roman" pitchFamily="18" charset="0"/>
            </a:endParaRPr>
          </a:p>
        </p:txBody>
      </p:sp>
      <p:sp>
        <p:nvSpPr>
          <p:cNvPr id="4" name="Date Placeholder 3"/>
          <p:cNvSpPr>
            <a:spLocks noGrp="1"/>
          </p:cNvSpPr>
          <p:nvPr>
            <p:ph type="dt" sz="half" idx="10"/>
          </p:nvPr>
        </p:nvSpPr>
        <p:spPr/>
        <p:txBody>
          <a:bodyPr/>
          <a:lstStyle>
            <a:lvl1pPr>
              <a:defRPr/>
            </a:lvl1pPr>
          </a:lstStyle>
          <a:p>
            <a:r>
              <a:rPr lang="en-US" smtClean="0">
                <a:solidFill>
                  <a:prstClr val="black"/>
                </a:solidFill>
              </a:rPr>
              <a:t>4/27/2016</a:t>
            </a:r>
            <a:endParaRPr lang="en-US" dirty="0">
              <a:solidFill>
                <a:prstClr val="black"/>
              </a:solidFill>
            </a:endParaRPr>
          </a:p>
        </p:txBody>
      </p:sp>
      <p:sp>
        <p:nvSpPr>
          <p:cNvPr id="5" name="Rectangle 25"/>
          <p:cNvSpPr>
            <a:spLocks noGrp="1" noChangeArrowheads="1"/>
          </p:cNvSpPr>
          <p:nvPr>
            <p:ph type="title" hasCustomPrompt="1"/>
          </p:nvPr>
        </p:nvSpPr>
        <p:spPr bwMode="auto">
          <a:xfrm>
            <a:off x="722312" y="171450"/>
            <a:ext cx="6059488" cy="5365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lvl1pPr algn="l">
              <a:defRPr sz="2400" i="0">
                <a:latin typeface="Arial" pitchFamily="34" charset="0"/>
                <a:cs typeface="Arial" pitchFamily="34" charset="0"/>
              </a:defRPr>
            </a:lvl1pPr>
          </a:lstStyle>
          <a:p>
            <a:pPr lvl="0"/>
            <a:r>
              <a:rPr lang="en-US" dirty="0" smtClean="0"/>
              <a:t>Click to edit master title style</a:t>
            </a:r>
          </a:p>
        </p:txBody>
      </p:sp>
    </p:spTree>
    <p:extLst>
      <p:ext uri="{BB962C8B-B14F-4D97-AF65-F5344CB8AC3E}">
        <p14:creationId xmlns:p14="http://schemas.microsoft.com/office/powerpoint/2010/main" val="2749692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GOES-R MSR">
    <p:bg>
      <p:bgPr>
        <a:solidFill>
          <a:schemeClr val="bg1">
            <a:alpha val="25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685800" y="76570"/>
            <a:ext cx="7772400" cy="765175"/>
          </a:xfrm>
          <a:prstGeom prst="rect">
            <a:avLst/>
          </a:prstGeom>
        </p:spPr>
        <p:txBody>
          <a:bodyPr/>
          <a:lstStyle>
            <a:lvl1pPr>
              <a:defRPr sz="2800">
                <a:latin typeface="Arial Black" pitchFamily="34" charset="0"/>
              </a:defRPr>
            </a:lvl1pPr>
          </a:lstStyle>
          <a:p>
            <a:r>
              <a:rPr lang="en-US" dirty="0" smtClean="0"/>
              <a:t>Click to edit Master title style</a:t>
            </a:r>
            <a:endParaRPr lang="en-US" dirty="0"/>
          </a:p>
        </p:txBody>
      </p:sp>
      <p:sp>
        <p:nvSpPr>
          <p:cNvPr id="7" name="Footer Placeholder 4"/>
          <p:cNvSpPr txBox="1">
            <a:spLocks/>
          </p:cNvSpPr>
          <p:nvPr userDrawn="1"/>
        </p:nvSpPr>
        <p:spPr bwMode="auto">
          <a:xfrm>
            <a:off x="0" y="6657975"/>
            <a:ext cx="9144000" cy="200025"/>
          </a:xfrm>
          <a:prstGeom prst="rect">
            <a:avLst/>
          </a:prstGeom>
          <a:noFill/>
          <a:ln w="9525">
            <a:noFill/>
            <a:miter lim="800000"/>
            <a:headEnd/>
            <a:tailEnd/>
          </a:ln>
        </p:spPr>
        <p:txBody>
          <a:bodyPr/>
          <a:lstStyle/>
          <a:p>
            <a:pPr algn="ctr" defTabSz="457200" fontAlgn="base">
              <a:spcBef>
                <a:spcPct val="0"/>
              </a:spcBef>
              <a:spcAft>
                <a:spcPct val="0"/>
              </a:spcAft>
            </a:pPr>
            <a:endParaRPr lang="en-US" sz="800" b="1" dirty="0">
              <a:solidFill>
                <a:srgbClr val="000000"/>
              </a:solidFill>
            </a:endParaRPr>
          </a:p>
        </p:txBody>
      </p:sp>
      <p:sp>
        <p:nvSpPr>
          <p:cNvPr id="9" name="Slide Number Placeholder 2"/>
          <p:cNvSpPr txBox="1">
            <a:spLocks/>
          </p:cNvSpPr>
          <p:nvPr userDrawn="1"/>
        </p:nvSpPr>
        <p:spPr>
          <a:xfrm>
            <a:off x="6997337" y="6506832"/>
            <a:ext cx="2133600" cy="352425"/>
          </a:xfrm>
          <a:prstGeom prst="rect">
            <a:avLst/>
          </a:prstGeom>
        </p:spPr>
        <p:txBody>
          <a:bodyPr vert="horz" lIns="91440" tIns="45720" rIns="91440" bIns="45720" rtlCol="0" anchor="ctr"/>
          <a:lstStyle>
            <a:defPPr>
              <a:defRPr lang="en-US"/>
            </a:defPPr>
            <a:lvl1pPr algn="r" rtl="0" fontAlgn="auto">
              <a:spcBef>
                <a:spcPts val="0"/>
              </a:spcBef>
              <a:spcAft>
                <a:spcPts val="0"/>
              </a:spcAft>
              <a:defRPr sz="1050" kern="1200">
                <a:solidFill>
                  <a:schemeClr val="tx1"/>
                </a:solidFill>
                <a:latin typeface="+mn-lt"/>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defTabSz="457200">
              <a:defRPr/>
            </a:pPr>
            <a:fld id="{6B0DED1B-47DE-4F47-9D36-17E6671CF2A3}" type="slidenum">
              <a:rPr lang="en-US" sz="1000" b="1" smtClean="0">
                <a:solidFill>
                  <a:srgbClr val="000000"/>
                </a:solidFill>
                <a:cs typeface="Arial" pitchFamily="34" charset="0"/>
              </a:rPr>
              <a:pPr defTabSz="457200">
                <a:defRPr/>
              </a:pPr>
              <a:t>‹#›</a:t>
            </a:fld>
            <a:endParaRPr lang="en-US" sz="1000" b="1" dirty="0">
              <a:solidFill>
                <a:srgbClr val="000000"/>
              </a:solidFill>
              <a:cs typeface="Arial" pitchFamily="34" charset="0"/>
            </a:endParaRPr>
          </a:p>
        </p:txBody>
      </p:sp>
    </p:spTree>
    <p:extLst>
      <p:ext uri="{BB962C8B-B14F-4D97-AF65-F5344CB8AC3E}">
        <p14:creationId xmlns:p14="http://schemas.microsoft.com/office/powerpoint/2010/main" val="365833197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Only with Da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553200" y="6416675"/>
            <a:ext cx="2133600" cy="365125"/>
          </a:xfrm>
        </p:spPr>
        <p:txBody>
          <a:bodyPr/>
          <a:lstStyle/>
          <a:p>
            <a:fld id="{7C81C18B-989A-4738-B9CF-989732883A38}" type="slidenum">
              <a:rPr lang="en-US" smtClean="0">
                <a:solidFill>
                  <a:prstClr val="black"/>
                </a:solidFill>
              </a:rPr>
              <a:pPr/>
              <a:t>‹#›</a:t>
            </a:fld>
            <a:endParaRPr lang="en-US" dirty="0">
              <a:solidFill>
                <a:prstClr val="black"/>
              </a:solidFill>
            </a:endParaRPr>
          </a:p>
        </p:txBody>
      </p:sp>
      <p:sp>
        <p:nvSpPr>
          <p:cNvPr id="7" name="Rectangle 5"/>
          <p:cNvSpPr>
            <a:spLocks noGrp="1" noChangeArrowheads="1"/>
          </p:cNvSpPr>
          <p:nvPr>
            <p:ph type="ftr" sz="quarter" idx="10"/>
          </p:nvPr>
        </p:nvSpPr>
        <p:spPr>
          <a:xfrm>
            <a:off x="114300" y="6521450"/>
            <a:ext cx="2895600" cy="304800"/>
          </a:xfrm>
          <a:ln/>
        </p:spPr>
        <p:txBody>
          <a:bodyPr/>
          <a:lstStyle>
            <a:lvl1pPr>
              <a:defRPr/>
            </a:lvl1pPr>
          </a:lstStyle>
          <a:p>
            <a:pPr>
              <a:defRPr/>
            </a:pPr>
            <a:r>
              <a:rPr lang="en-US" smtClean="0">
                <a:solidFill>
                  <a:prstClr val="black"/>
                </a:solidFill>
              </a:rPr>
              <a:t>GOES-R Summit, Spring 2016</a:t>
            </a:r>
            <a:endParaRPr lang="en-US" dirty="0">
              <a:solidFill>
                <a:prstClr val="black"/>
              </a:solidFill>
            </a:endParaRPr>
          </a:p>
        </p:txBody>
      </p:sp>
    </p:spTree>
    <p:extLst>
      <p:ext uri="{BB962C8B-B14F-4D97-AF65-F5344CB8AC3E}">
        <p14:creationId xmlns:p14="http://schemas.microsoft.com/office/powerpoint/2010/main" val="283294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solidFill>
              </a:rPr>
              <a:t>4/27/2016</a:t>
            </a:r>
            <a:endParaRPr lang="en-US" dirty="0">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solidFill>
              </a:rPr>
              <a:t>GOES-R Summit, Spring 2016</a:t>
            </a:r>
            <a:endParaRPr lang="en-US">
              <a:solidFill>
                <a:prstClr val="black"/>
              </a:solidFill>
            </a:endParaRPr>
          </a:p>
        </p:txBody>
      </p:sp>
      <p:sp>
        <p:nvSpPr>
          <p:cNvPr id="6" name="Slide Number Placeholder 5"/>
          <p:cNvSpPr>
            <a:spLocks noGrp="1"/>
          </p:cNvSpPr>
          <p:nvPr>
            <p:ph type="sldNum" sz="quarter" idx="12"/>
          </p:nvPr>
        </p:nvSpPr>
        <p:spPr/>
        <p:txBody>
          <a:bodyPr/>
          <a:lstStyle/>
          <a:p>
            <a:fld id="{D6180046-2733-4461-AE8A-9376F0A5DCC9}"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46538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1600200" cy="822960"/>
          </a:xfrm>
          <a:prstGeom prst="rect">
            <a:avLst/>
          </a:prstGeom>
          <a:solidFill>
            <a:srgbClr val="084284"/>
          </a:solidFill>
          <a:ln/>
          <a:effectLst/>
        </p:spPr>
        <p:style>
          <a:lnRef idx="1">
            <a:schemeClr val="accent1"/>
          </a:lnRef>
          <a:fillRef idx="3">
            <a:schemeClr val="accent1"/>
          </a:fillRef>
          <a:effectRef idx="2">
            <a:schemeClr val="accent1"/>
          </a:effectRef>
          <a:fontRef idx="minor">
            <a:schemeClr val="lt1"/>
          </a:fontRef>
        </p:style>
        <p:txBody>
          <a:bodyPr/>
          <a:lstStyle/>
          <a:p>
            <a:pPr defTabSz="457200"/>
            <a:endParaRPr lang="en-US" dirty="0">
              <a:solidFill>
                <a:prstClr val="white"/>
              </a:solidFill>
            </a:endParaRPr>
          </a:p>
          <a:p>
            <a:pPr defTabSz="457200"/>
            <a:endParaRPr lang="en-US" dirty="0">
              <a:solidFill>
                <a:prstClr val="white"/>
              </a:solidFill>
            </a:endParaRPr>
          </a:p>
        </p:txBody>
      </p:sp>
      <p:pic>
        <p:nvPicPr>
          <p:cNvPr id="15" name="Picture 14" descr="GOES-R_logo.png"/>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137147" y="-11432"/>
            <a:ext cx="1308133" cy="834392"/>
          </a:xfrm>
          <a:prstGeom prst="rect">
            <a:avLst/>
          </a:prstGeom>
          <a:effectLst/>
        </p:spPr>
      </p:pic>
      <p:sp>
        <p:nvSpPr>
          <p:cNvPr id="2" name="Title Placeholder 1"/>
          <p:cNvSpPr>
            <a:spLocks noGrp="1"/>
          </p:cNvSpPr>
          <p:nvPr>
            <p:ph type="title"/>
          </p:nvPr>
        </p:nvSpPr>
        <p:spPr>
          <a:xfrm>
            <a:off x="1600200" y="0"/>
            <a:ext cx="7315200" cy="822960"/>
          </a:xfrm>
          <a:prstGeom prst="rect">
            <a:avLst/>
          </a:prstGeom>
        </p:spPr>
        <p:txBody>
          <a:bodyPr vert="horz" lIns="91440" tIns="45720" rIns="91440" bIns="45720" rtlCol="0" anchor="ctr">
            <a:normAutofit/>
          </a:bodyPr>
          <a:lstStyle/>
          <a:p>
            <a:r>
              <a:rPr lang="en-US" dirty="0" smtClean="0"/>
              <a:t>Slide title</a:t>
            </a:r>
            <a:endParaRPr lang="en-US" dirty="0"/>
          </a:p>
        </p:txBody>
      </p:sp>
      <p:sp>
        <p:nvSpPr>
          <p:cNvPr id="3" name="Text Placeholder 2"/>
          <p:cNvSpPr>
            <a:spLocks noGrp="1"/>
          </p:cNvSpPr>
          <p:nvPr>
            <p:ph type="body" idx="1"/>
          </p:nvPr>
        </p:nvSpPr>
        <p:spPr>
          <a:xfrm>
            <a:off x="228600" y="1033272"/>
            <a:ext cx="8686800" cy="5257800"/>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7071996" y="6400800"/>
            <a:ext cx="1828800" cy="365125"/>
          </a:xfrm>
          <a:prstGeom prst="rect">
            <a:avLst/>
          </a:prstGeom>
        </p:spPr>
        <p:txBody>
          <a:bodyPr vert="horz" lIns="0" tIns="0" rIns="0" bIns="45720" rtlCol="0" anchor="ctr"/>
          <a:lstStyle>
            <a:lvl1pPr algn="r">
              <a:defRPr sz="1200">
                <a:solidFill>
                  <a:schemeClr val="tx1"/>
                </a:solidFill>
              </a:defRPr>
            </a:lvl1pPr>
          </a:lstStyle>
          <a:p>
            <a:pPr defTabSz="457200"/>
            <a:fld id="{97FA8124-9865-F141-9E48-75D99BBAEFD0}" type="slidenum">
              <a:rPr lang="en-US" smtClean="0">
                <a:solidFill>
                  <a:prstClr val="black"/>
                </a:solidFill>
              </a:rPr>
              <a:pPr defTabSz="457200"/>
              <a:t>‹#›</a:t>
            </a:fld>
            <a:endParaRPr lang="en-US" dirty="0">
              <a:solidFill>
                <a:prstClr val="black"/>
              </a:solidFill>
            </a:endParaRPr>
          </a:p>
        </p:txBody>
      </p:sp>
      <p:sp>
        <p:nvSpPr>
          <p:cNvPr id="8" name="Rectangle 7"/>
          <p:cNvSpPr/>
          <p:nvPr/>
        </p:nvSpPr>
        <p:spPr>
          <a:xfrm>
            <a:off x="1600200" y="822960"/>
            <a:ext cx="7543800" cy="91440"/>
          </a:xfrm>
          <a:prstGeom prst="rect">
            <a:avLst/>
          </a:prstGeom>
          <a:solidFill>
            <a:srgbClr val="084284"/>
          </a:solidFill>
          <a:ln/>
          <a:effectLst/>
        </p:spPr>
        <p:style>
          <a:lnRef idx="1">
            <a:schemeClr val="accent1"/>
          </a:lnRef>
          <a:fillRef idx="3">
            <a:schemeClr val="accent1"/>
          </a:fillRef>
          <a:effectRef idx="2">
            <a:schemeClr val="accent1"/>
          </a:effectRef>
          <a:fontRef idx="minor">
            <a:schemeClr val="lt1"/>
          </a:fontRef>
        </p:style>
        <p:txBody>
          <a:bodyPr/>
          <a:lstStyle/>
          <a:p>
            <a:pPr defTabSz="457200"/>
            <a:endParaRPr lang="en-US" dirty="0">
              <a:solidFill>
                <a:prstClr val="white"/>
              </a:solidFill>
            </a:endParaRPr>
          </a:p>
          <a:p>
            <a:pPr defTabSz="457200"/>
            <a:endParaRPr>
              <a:solidFill>
                <a:prstClr val="white"/>
              </a:solidFill>
            </a:endParaRPr>
          </a:p>
          <a:p>
            <a:pPr defTabSz="457200"/>
            <a:endParaRPr lang="en-US" dirty="0">
              <a:solidFill>
                <a:prstClr val="white"/>
              </a:solidFill>
            </a:endParaRPr>
          </a:p>
        </p:txBody>
      </p:sp>
      <p:sp>
        <p:nvSpPr>
          <p:cNvPr id="9" name="Rectangle 8"/>
          <p:cNvSpPr/>
          <p:nvPr/>
        </p:nvSpPr>
        <p:spPr>
          <a:xfrm>
            <a:off x="0" y="822960"/>
            <a:ext cx="1600200" cy="91440"/>
          </a:xfrm>
          <a:prstGeom prst="rect">
            <a:avLst/>
          </a:prstGeom>
          <a:solidFill>
            <a:srgbClr val="82C3FF"/>
          </a:solidFill>
          <a:ln/>
          <a:effectLst/>
        </p:spPr>
        <p:style>
          <a:lnRef idx="1">
            <a:schemeClr val="accent1"/>
          </a:lnRef>
          <a:fillRef idx="3">
            <a:schemeClr val="accent1"/>
          </a:fillRef>
          <a:effectRef idx="2">
            <a:schemeClr val="accent1"/>
          </a:effectRef>
          <a:fontRef idx="minor">
            <a:schemeClr val="lt1"/>
          </a:fontRef>
        </p:style>
        <p:txBody>
          <a:bodyPr/>
          <a:lstStyle/>
          <a:p>
            <a:pPr defTabSz="457200"/>
            <a:endParaRPr lang="en-US" dirty="0">
              <a:solidFill>
                <a:prstClr val="white"/>
              </a:solidFill>
            </a:endParaRPr>
          </a:p>
          <a:p>
            <a:pPr defTabSz="457200"/>
            <a:endParaRPr>
              <a:solidFill>
                <a:prstClr val="white"/>
              </a:solidFill>
            </a:endParaRPr>
          </a:p>
          <a:p>
            <a:pPr defTabSz="457200"/>
            <a:endParaRPr lang="en-US" dirty="0">
              <a:solidFill>
                <a:prstClr val="white"/>
              </a:solidFill>
            </a:endParaRPr>
          </a:p>
        </p:txBody>
      </p:sp>
      <p:cxnSp>
        <p:nvCxnSpPr>
          <p:cNvPr id="11" name="Straight Connector 10"/>
          <p:cNvCxnSpPr/>
          <p:nvPr/>
        </p:nvCxnSpPr>
        <p:spPr>
          <a:xfrm flipV="1">
            <a:off x="0" y="9144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0" y="82296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0" y="6400800"/>
            <a:ext cx="914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228600" y="6400800"/>
            <a:ext cx="1821615" cy="365125"/>
          </a:xfrm>
          <a:prstGeom prst="rect">
            <a:avLst/>
          </a:prstGeom>
        </p:spPr>
        <p:txBody>
          <a:bodyPr vert="horz" lIns="91440" tIns="45720" rIns="91440" bIns="45720" rtlCol="0" anchor="ctr"/>
          <a:lstStyle>
            <a:lvl1pPr algn="l">
              <a:defRPr sz="1200">
                <a:solidFill>
                  <a:schemeClr val="tx1"/>
                </a:solidFill>
              </a:defRPr>
            </a:lvl1pPr>
          </a:lstStyle>
          <a:p>
            <a:pPr defTabSz="457200"/>
            <a:r>
              <a:rPr lang="en-US" dirty="0" smtClean="0">
                <a:solidFill>
                  <a:prstClr val="black"/>
                </a:solidFill>
              </a:rPr>
              <a:t>5/9/2016</a:t>
            </a:r>
            <a:endParaRPr lang="en-US" dirty="0">
              <a:solidFill>
                <a:prstClr val="black"/>
              </a:solidFill>
            </a:endParaRPr>
          </a:p>
        </p:txBody>
      </p:sp>
      <p:sp>
        <p:nvSpPr>
          <p:cNvPr id="5" name="Footer Placeholder 4"/>
          <p:cNvSpPr>
            <a:spLocks noGrp="1"/>
          </p:cNvSpPr>
          <p:nvPr>
            <p:ph type="ftr" sz="quarter" idx="3"/>
          </p:nvPr>
        </p:nvSpPr>
        <p:spPr>
          <a:xfrm>
            <a:off x="2050215" y="6400800"/>
            <a:ext cx="5021781" cy="365125"/>
          </a:xfrm>
          <a:prstGeom prst="rect">
            <a:avLst/>
          </a:prstGeom>
        </p:spPr>
        <p:txBody>
          <a:bodyPr vert="horz" lIns="91440" tIns="45720" rIns="91440" bIns="45720" rtlCol="0" anchor="ctr"/>
          <a:lstStyle>
            <a:lvl1pPr algn="ctr">
              <a:defRPr sz="1200">
                <a:solidFill>
                  <a:schemeClr val="tx1"/>
                </a:solidFill>
              </a:defRPr>
            </a:lvl1pPr>
          </a:lstStyle>
          <a:p>
            <a:pPr defTabSz="457200"/>
            <a:r>
              <a:rPr lang="en-US" smtClean="0">
                <a:solidFill>
                  <a:prstClr val="black"/>
                </a:solidFill>
              </a:rPr>
              <a:t>GOES-R Summit, Spring 2016</a:t>
            </a:r>
            <a:endParaRPr lang="en-US">
              <a:solidFill>
                <a:prstClr val="black"/>
              </a:solidFill>
            </a:endParaRPr>
          </a:p>
        </p:txBody>
      </p:sp>
    </p:spTree>
    <p:extLst>
      <p:ext uri="{BB962C8B-B14F-4D97-AF65-F5344CB8AC3E}">
        <p14:creationId xmlns:p14="http://schemas.microsoft.com/office/powerpoint/2010/main" val="23117181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iming>
    <p:tnLst>
      <p:par>
        <p:cTn id="1" dur="indefinite" restart="never" nodeType="tmRoot"/>
      </p:par>
    </p:tnLst>
  </p:timing>
  <p:hf hdr="0"/>
  <p:txStyles>
    <p:titleStyle>
      <a:lvl1pPr algn="l" defTabSz="457200"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6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6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143000" y="3602038"/>
            <a:ext cx="6858000" cy="2462332"/>
          </a:xfrm>
        </p:spPr>
        <p:txBody>
          <a:bodyPr>
            <a:normAutofit/>
          </a:bodyPr>
          <a:lstStyle/>
          <a:p>
            <a:endParaRPr lang="en-US" dirty="0" smtClean="0"/>
          </a:p>
          <a:p>
            <a:r>
              <a:rPr lang="en-US" dirty="0" smtClean="0"/>
              <a:t>Matt </a:t>
            </a:r>
            <a:r>
              <a:rPr lang="en-US" dirty="0"/>
              <a:t>Seybold (OSPO/SPSD)</a:t>
            </a:r>
          </a:p>
          <a:p>
            <a:r>
              <a:rPr lang="en-US" dirty="0"/>
              <a:t>GOES-R Data Operations Manager</a:t>
            </a:r>
          </a:p>
          <a:p>
            <a:r>
              <a:rPr lang="en-US" dirty="0"/>
              <a:t>&amp; PRO Team </a:t>
            </a:r>
            <a:r>
              <a:rPr lang="en-US" dirty="0" smtClean="0"/>
              <a:t>Lead</a:t>
            </a:r>
          </a:p>
          <a:p>
            <a:endParaRPr lang="en-US" dirty="0"/>
          </a:p>
          <a:p>
            <a:r>
              <a:rPr lang="en-US" dirty="0" smtClean="0"/>
              <a:t>NOAA Satellite Proving Ground and User Readiness Meeting</a:t>
            </a:r>
          </a:p>
          <a:p>
            <a:r>
              <a:rPr lang="en-US" dirty="0" smtClean="0"/>
              <a:t>May 9, 2016</a:t>
            </a:r>
            <a:endParaRPr lang="en-US" dirty="0"/>
          </a:p>
        </p:txBody>
      </p:sp>
      <p:sp>
        <p:nvSpPr>
          <p:cNvPr id="5" name="Date Placeholder 4"/>
          <p:cNvSpPr>
            <a:spLocks noGrp="1"/>
          </p:cNvSpPr>
          <p:nvPr>
            <p:ph type="dt" sz="half" idx="10"/>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11"/>
          </p:nvPr>
        </p:nvSpPr>
        <p:spPr/>
        <p:txBody>
          <a:bodyPr/>
          <a:lstStyle/>
          <a:p>
            <a:r>
              <a:rPr lang="en-US" dirty="0" smtClean="0">
                <a:solidFill>
                  <a:prstClr val="black"/>
                </a:solidFill>
              </a:rPr>
              <a:t>NOAA Satellite PG/User Readiness, May 2016</a:t>
            </a:r>
            <a:endParaRPr lang="en-US" dirty="0">
              <a:solidFill>
                <a:prstClr val="black"/>
              </a:solidFill>
            </a:endParaRPr>
          </a:p>
        </p:txBody>
      </p:sp>
      <p:sp>
        <p:nvSpPr>
          <p:cNvPr id="4" name="Slide Number Placeholder 3"/>
          <p:cNvSpPr>
            <a:spLocks noGrp="1"/>
          </p:cNvSpPr>
          <p:nvPr>
            <p:ph type="sldNum" sz="quarter" idx="12"/>
          </p:nvPr>
        </p:nvSpPr>
        <p:spPr/>
        <p:txBody>
          <a:bodyPr/>
          <a:lstStyle/>
          <a:p>
            <a:fld id="{97FA8124-9865-F141-9E48-75D99BBAEFD0}" type="slidenum">
              <a:rPr lang="en-US" smtClean="0">
                <a:solidFill>
                  <a:prstClr val="black"/>
                </a:solidFill>
              </a:rPr>
              <a:pPr/>
              <a:t>1</a:t>
            </a:fld>
            <a:endParaRPr lang="en-US" dirty="0">
              <a:solidFill>
                <a:prstClr val="black"/>
              </a:solidFill>
            </a:endParaRPr>
          </a:p>
        </p:txBody>
      </p:sp>
      <p:sp>
        <p:nvSpPr>
          <p:cNvPr id="10" name="Title 9"/>
          <p:cNvSpPr>
            <a:spLocks noGrp="1"/>
          </p:cNvSpPr>
          <p:nvPr>
            <p:ph type="ctrTitle"/>
          </p:nvPr>
        </p:nvSpPr>
        <p:spPr/>
        <p:txBody>
          <a:bodyPr/>
          <a:lstStyle/>
          <a:p>
            <a:r>
              <a:rPr lang="en-US" dirty="0" smtClean="0"/>
              <a:t>CONOPS 2017:  NWS Post-Launch Plans for GOES-R</a:t>
            </a:r>
            <a:endParaRPr lang="en-US" dirty="0"/>
          </a:p>
        </p:txBody>
      </p:sp>
    </p:spTree>
    <p:extLst>
      <p:ext uri="{BB962C8B-B14F-4D97-AF65-F5344CB8AC3E}">
        <p14:creationId xmlns:p14="http://schemas.microsoft.com/office/powerpoint/2010/main" val="2041776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Release Strategy</a:t>
            </a:r>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10</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7215250" y="2514600"/>
            <a:ext cx="0" cy="1097280"/>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457200" y="3581400"/>
            <a:ext cx="8305800" cy="2819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u="sng" dirty="0" smtClean="0">
                <a:solidFill>
                  <a:srgbClr val="285583">
                    <a:lumMod val="75000"/>
                  </a:srgbClr>
                </a:solidFill>
              </a:rPr>
              <a:t>GOES-R Assignment to East or West Position</a:t>
            </a:r>
            <a:r>
              <a:rPr lang="en-US" sz="2400" dirty="0" smtClean="0">
                <a:solidFill>
                  <a:srgbClr val="285583">
                    <a:lumMod val="75000"/>
                  </a:srgbClr>
                </a:solidFill>
              </a:rPr>
              <a:t>:  L+12 Months</a:t>
            </a:r>
            <a:endParaRPr lang="en-US" sz="1600" dirty="0">
              <a:solidFill>
                <a:srgbClr val="285583">
                  <a:lumMod val="75000"/>
                </a:srgbClr>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8743" y="2725300"/>
            <a:ext cx="1142172" cy="307777"/>
          </a:xfrm>
          <a:prstGeom prst="rect">
            <a:avLst/>
          </a:prstGeom>
          <a:noFill/>
        </p:spPr>
        <p:txBody>
          <a:bodyPr wrap="none" rtlCol="0">
            <a:spAutoFit/>
          </a:bodyPr>
          <a:lstStyle/>
          <a:p>
            <a:pPr algn="ctr"/>
            <a:r>
              <a:rPr lang="en-US" sz="1400" dirty="0">
                <a:solidFill>
                  <a:prstClr val="black"/>
                </a:solidFill>
              </a:rPr>
              <a:t>Internal Flow</a:t>
            </a:r>
          </a:p>
        </p:txBody>
      </p:sp>
      <p:cxnSp>
        <p:nvCxnSpPr>
          <p:cNvPr id="10" name="Straight Arrow Connector 9"/>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480545" y="2724912"/>
            <a:ext cx="1692900" cy="307777"/>
          </a:xfrm>
          <a:prstGeom prst="rect">
            <a:avLst/>
          </a:prstGeom>
          <a:noFill/>
        </p:spPr>
        <p:txBody>
          <a:bodyPr wrap="none" rtlCol="0">
            <a:spAutoFit/>
          </a:bodyPr>
          <a:lstStyle/>
          <a:p>
            <a:pPr algn="ctr"/>
            <a:r>
              <a:rPr lang="en-US" sz="1400" dirty="0">
                <a:solidFill>
                  <a:prstClr val="black"/>
                </a:solidFill>
              </a:rPr>
              <a:t>External Distribution</a:t>
            </a:r>
          </a:p>
        </p:txBody>
      </p:sp>
      <p:cxnSp>
        <p:nvCxnSpPr>
          <p:cNvPr id="12" name="Straight Arrow Connector 11"/>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112442" y="2724912"/>
            <a:ext cx="993670" cy="523220"/>
          </a:xfrm>
          <a:prstGeom prst="rect">
            <a:avLst/>
          </a:prstGeom>
          <a:noFill/>
        </p:spPr>
        <p:txBody>
          <a:bodyPr wrap="none" rtlCol="0">
            <a:spAutoFit/>
          </a:bodyPr>
          <a:lstStyle/>
          <a:p>
            <a:pPr algn="ctr"/>
            <a:r>
              <a:rPr lang="en-US" sz="1400" dirty="0">
                <a:solidFill>
                  <a:prstClr val="black"/>
                </a:solidFill>
              </a:rPr>
              <a:t>Operations</a:t>
            </a:r>
          </a:p>
          <a:p>
            <a:pPr algn="ctr"/>
            <a:r>
              <a:rPr lang="en-US" sz="1400" dirty="0">
                <a:solidFill>
                  <a:prstClr val="black"/>
                </a:solidFill>
              </a:rPr>
              <a:t>Handover</a:t>
            </a:r>
          </a:p>
        </p:txBody>
      </p:sp>
      <p:pic>
        <p:nvPicPr>
          <p:cNvPr id="14" name="Picture 13"/>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2635393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Data </a:t>
            </a:r>
            <a:r>
              <a:rPr lang="en-US" dirty="0"/>
              <a:t>Release Strategy</a:t>
            </a:r>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11</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7979" y="2725300"/>
            <a:ext cx="1415066" cy="646331"/>
          </a:xfrm>
          <a:prstGeom prst="rect">
            <a:avLst/>
          </a:prstGeom>
          <a:noFill/>
        </p:spPr>
        <p:txBody>
          <a:bodyPr wrap="none" rtlCol="0">
            <a:spAutoFit/>
          </a:bodyPr>
          <a:lstStyle/>
          <a:p>
            <a:pPr algn="ctr"/>
            <a:r>
              <a:rPr lang="en-US" dirty="0">
                <a:solidFill>
                  <a:prstClr val="black"/>
                </a:solidFill>
              </a:rPr>
              <a:t>Internal Flow</a:t>
            </a:r>
          </a:p>
          <a:p>
            <a:pPr algn="ctr"/>
            <a:r>
              <a:rPr lang="en-US" dirty="0">
                <a:solidFill>
                  <a:prstClr val="black"/>
                </a:solidFill>
              </a:rPr>
              <a:t>L+15 Days</a:t>
            </a:r>
          </a:p>
        </p:txBody>
      </p:sp>
      <p:cxnSp>
        <p:nvCxnSpPr>
          <p:cNvPr id="8" name="Straight Arrow Connector 7"/>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286000" y="2724912"/>
            <a:ext cx="2115131" cy="646331"/>
          </a:xfrm>
          <a:prstGeom prst="rect">
            <a:avLst/>
          </a:prstGeom>
          <a:noFill/>
        </p:spPr>
        <p:txBody>
          <a:bodyPr wrap="none" rtlCol="0">
            <a:spAutoFit/>
          </a:bodyPr>
          <a:lstStyle/>
          <a:p>
            <a:pPr algn="ctr"/>
            <a:r>
              <a:rPr lang="en-US" dirty="0">
                <a:solidFill>
                  <a:prstClr val="black"/>
                </a:solidFill>
              </a:rPr>
              <a:t>External Distribution</a:t>
            </a:r>
          </a:p>
          <a:p>
            <a:pPr algn="ctr"/>
            <a:r>
              <a:rPr lang="en-US" dirty="0">
                <a:solidFill>
                  <a:prstClr val="black"/>
                </a:solidFill>
              </a:rPr>
              <a:t>L+88 Days</a:t>
            </a:r>
          </a:p>
        </p:txBody>
      </p:sp>
      <p:cxnSp>
        <p:nvCxnSpPr>
          <p:cNvPr id="10" name="Straight Arrow Connector 9"/>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72000" y="2724912"/>
            <a:ext cx="2191113" cy="646331"/>
          </a:xfrm>
          <a:prstGeom prst="rect">
            <a:avLst/>
          </a:prstGeom>
          <a:noFill/>
        </p:spPr>
        <p:txBody>
          <a:bodyPr wrap="none" rtlCol="0">
            <a:spAutoFit/>
          </a:bodyPr>
          <a:lstStyle/>
          <a:p>
            <a:pPr algn="r"/>
            <a:r>
              <a:rPr lang="en-US" dirty="0">
                <a:solidFill>
                  <a:prstClr val="black"/>
                </a:solidFill>
              </a:rPr>
              <a:t>Operations Handover</a:t>
            </a:r>
          </a:p>
          <a:p>
            <a:pPr algn="r"/>
            <a:r>
              <a:rPr lang="en-US" dirty="0">
                <a:solidFill>
                  <a:prstClr val="black"/>
                </a:solidFill>
              </a:rPr>
              <a:t>L+6 Months</a:t>
            </a:r>
          </a:p>
        </p:txBody>
      </p:sp>
      <p:cxnSp>
        <p:nvCxnSpPr>
          <p:cNvPr id="12" name="Straight Arrow Connector 11"/>
          <p:cNvCxnSpPr/>
          <p:nvPr/>
        </p:nvCxnSpPr>
        <p:spPr>
          <a:xfrm flipV="1">
            <a:off x="7230744"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58000" y="2724912"/>
            <a:ext cx="2279470" cy="646331"/>
          </a:xfrm>
          <a:prstGeom prst="rect">
            <a:avLst/>
          </a:prstGeom>
          <a:noFill/>
        </p:spPr>
        <p:txBody>
          <a:bodyPr wrap="none" rtlCol="0">
            <a:spAutoFit/>
          </a:bodyPr>
          <a:lstStyle/>
          <a:p>
            <a:r>
              <a:rPr lang="en-US" dirty="0">
                <a:solidFill>
                  <a:prstClr val="black"/>
                </a:solidFill>
              </a:rPr>
              <a:t>East/West Assignment</a:t>
            </a:r>
          </a:p>
          <a:p>
            <a:r>
              <a:rPr lang="en-US" dirty="0">
                <a:solidFill>
                  <a:prstClr val="black"/>
                </a:solidFill>
              </a:rPr>
              <a:t>L+12 Months</a:t>
            </a:r>
          </a:p>
        </p:txBody>
      </p:sp>
      <p:graphicFrame>
        <p:nvGraphicFramePr>
          <p:cNvPr id="14" name="Table 13"/>
          <p:cNvGraphicFramePr>
            <a:graphicFrameLocks noGrp="1"/>
          </p:cNvGraphicFramePr>
          <p:nvPr>
            <p:extLst/>
          </p:nvPr>
        </p:nvGraphicFramePr>
        <p:xfrm>
          <a:off x="2101745" y="3462798"/>
          <a:ext cx="2621655" cy="2865120"/>
        </p:xfrm>
        <a:graphic>
          <a:graphicData uri="http://schemas.openxmlformats.org/drawingml/2006/table">
            <a:tbl>
              <a:tblPr firstRow="1" bandRow="1">
                <a:tableStyleId>{5940675A-B579-460E-94D1-54222C63F5DA}</a:tableStyleId>
              </a:tblPr>
              <a:tblGrid>
                <a:gridCol w="1250055"/>
                <a:gridCol w="1371600"/>
              </a:tblGrid>
              <a:tr h="370840">
                <a:tc>
                  <a:txBody>
                    <a:bodyPr/>
                    <a:lstStyle/>
                    <a:p>
                      <a:pPr algn="ctr"/>
                      <a:endParaRPr lang="en-US" dirty="0" smtClean="0"/>
                    </a:p>
                    <a:p>
                      <a:pPr algn="ctr"/>
                      <a:r>
                        <a:rPr lang="en-US" u="sng" dirty="0" smtClean="0"/>
                        <a:t>Instrument</a:t>
                      </a:r>
                      <a:endParaRPr lang="en-US"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Distribution</a:t>
                      </a:r>
                    </a:p>
                    <a:p>
                      <a:pPr algn="ctr"/>
                      <a:r>
                        <a:rPr lang="en-US" u="sng" baseline="0" dirty="0" smtClean="0"/>
                        <a:t>Commences</a:t>
                      </a:r>
                      <a:endParaRPr lang="en-US"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ABI</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L+88</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EXIS</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L+92</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MAG</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L+93</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SUVI</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L+104</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SEISS</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L+139</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GLM</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L+148</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pic>
        <p:nvPicPr>
          <p:cNvPr id="15" name="Picture 14"/>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421717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Data Release Strategy</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12</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smtClean="0">
                <a:solidFill>
                  <a:prstClr val="black"/>
                </a:solidFill>
              </a:rPr>
              <a:t>5/9/2016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698" y="996902"/>
            <a:ext cx="8079902" cy="5358431"/>
          </a:xfrm>
          <a:prstGeom prst="rect">
            <a:avLst/>
          </a:prstGeom>
        </p:spPr>
      </p:pic>
      <p:sp>
        <p:nvSpPr>
          <p:cNvPr id="7" name="Rectangle 6"/>
          <p:cNvSpPr/>
          <p:nvPr/>
        </p:nvSpPr>
        <p:spPr>
          <a:xfrm>
            <a:off x="152400" y="2502725"/>
            <a:ext cx="8915400" cy="1307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230744"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784870" y="5122225"/>
            <a:ext cx="2292744" cy="954107"/>
          </a:xfrm>
          <a:prstGeom prst="rect">
            <a:avLst/>
          </a:prstGeom>
          <a:noFill/>
        </p:spPr>
        <p:txBody>
          <a:bodyPr wrap="none" rtlCol="0">
            <a:spAutoFit/>
          </a:bodyPr>
          <a:lstStyle/>
          <a:p>
            <a:r>
              <a:rPr lang="en-US" sz="1400" dirty="0">
                <a:solidFill>
                  <a:prstClr val="black"/>
                </a:solidFill>
              </a:rPr>
              <a:t>Declaration of Maturity </a:t>
            </a:r>
          </a:p>
          <a:p>
            <a:r>
              <a:rPr lang="en-US" sz="1400" dirty="0">
                <a:solidFill>
                  <a:prstClr val="black"/>
                </a:solidFill>
              </a:rPr>
              <a:t>Milestones occurs at </a:t>
            </a:r>
          </a:p>
          <a:p>
            <a:r>
              <a:rPr lang="en-US" sz="1400" dirty="0">
                <a:solidFill>
                  <a:prstClr val="black"/>
                </a:solidFill>
              </a:rPr>
              <a:t>Peer-Stakeholder Product</a:t>
            </a:r>
          </a:p>
          <a:p>
            <a:r>
              <a:rPr lang="en-US" sz="1400" dirty="0">
                <a:solidFill>
                  <a:prstClr val="black"/>
                </a:solidFill>
              </a:rPr>
              <a:t>Validation Reviews (PS-PVRs)</a:t>
            </a:r>
          </a:p>
        </p:txBody>
      </p:sp>
      <p:sp>
        <p:nvSpPr>
          <p:cNvPr id="13" name="TextBox 12"/>
          <p:cNvSpPr txBox="1"/>
          <p:nvPr/>
        </p:nvSpPr>
        <p:spPr>
          <a:xfrm>
            <a:off x="577979" y="2725300"/>
            <a:ext cx="1415066" cy="646331"/>
          </a:xfrm>
          <a:prstGeom prst="rect">
            <a:avLst/>
          </a:prstGeom>
          <a:noFill/>
        </p:spPr>
        <p:txBody>
          <a:bodyPr wrap="none" rtlCol="0">
            <a:spAutoFit/>
          </a:bodyPr>
          <a:lstStyle/>
          <a:p>
            <a:pPr algn="ctr"/>
            <a:r>
              <a:rPr lang="en-US" dirty="0">
                <a:solidFill>
                  <a:prstClr val="black"/>
                </a:solidFill>
              </a:rPr>
              <a:t>Internal Flow</a:t>
            </a:r>
          </a:p>
          <a:p>
            <a:pPr algn="ctr"/>
            <a:r>
              <a:rPr lang="en-US" dirty="0">
                <a:solidFill>
                  <a:prstClr val="black"/>
                </a:solidFill>
              </a:rPr>
              <a:t>L+15 Days</a:t>
            </a:r>
          </a:p>
        </p:txBody>
      </p:sp>
      <p:sp>
        <p:nvSpPr>
          <p:cNvPr id="14" name="TextBox 13"/>
          <p:cNvSpPr txBox="1"/>
          <p:nvPr/>
        </p:nvSpPr>
        <p:spPr>
          <a:xfrm>
            <a:off x="2286000" y="2724912"/>
            <a:ext cx="2115131" cy="646331"/>
          </a:xfrm>
          <a:prstGeom prst="rect">
            <a:avLst/>
          </a:prstGeom>
          <a:noFill/>
        </p:spPr>
        <p:txBody>
          <a:bodyPr wrap="none" rtlCol="0">
            <a:spAutoFit/>
          </a:bodyPr>
          <a:lstStyle/>
          <a:p>
            <a:pPr algn="ctr"/>
            <a:r>
              <a:rPr lang="en-US" dirty="0">
                <a:solidFill>
                  <a:prstClr val="black"/>
                </a:solidFill>
              </a:rPr>
              <a:t>External Distribution</a:t>
            </a:r>
          </a:p>
          <a:p>
            <a:pPr algn="ctr"/>
            <a:r>
              <a:rPr lang="en-US" dirty="0">
                <a:solidFill>
                  <a:prstClr val="black"/>
                </a:solidFill>
              </a:rPr>
              <a:t>L+88 Days</a:t>
            </a:r>
          </a:p>
        </p:txBody>
      </p:sp>
      <p:sp>
        <p:nvSpPr>
          <p:cNvPr id="15" name="TextBox 14"/>
          <p:cNvSpPr txBox="1"/>
          <p:nvPr/>
        </p:nvSpPr>
        <p:spPr>
          <a:xfrm>
            <a:off x="4571937" y="2724912"/>
            <a:ext cx="2191176" cy="1200329"/>
          </a:xfrm>
          <a:prstGeom prst="rect">
            <a:avLst/>
          </a:prstGeom>
          <a:noFill/>
        </p:spPr>
        <p:txBody>
          <a:bodyPr wrap="none" rtlCol="0">
            <a:spAutoFit/>
          </a:bodyPr>
          <a:lstStyle/>
          <a:p>
            <a:pPr algn="r"/>
            <a:r>
              <a:rPr lang="en-US" dirty="0">
                <a:solidFill>
                  <a:prstClr val="black"/>
                </a:solidFill>
              </a:rPr>
              <a:t>Handover Readiness</a:t>
            </a:r>
          </a:p>
          <a:p>
            <a:pPr algn="r"/>
            <a:r>
              <a:rPr lang="en-US" dirty="0">
                <a:solidFill>
                  <a:prstClr val="black"/>
                </a:solidFill>
              </a:rPr>
              <a:t>Review (HRR) &amp;</a:t>
            </a:r>
          </a:p>
          <a:p>
            <a:pPr algn="r"/>
            <a:r>
              <a:rPr lang="en-US" dirty="0">
                <a:solidFill>
                  <a:prstClr val="black"/>
                </a:solidFill>
              </a:rPr>
              <a:t>Operations Handover</a:t>
            </a:r>
          </a:p>
          <a:p>
            <a:pPr algn="r"/>
            <a:r>
              <a:rPr lang="en-US" dirty="0">
                <a:solidFill>
                  <a:prstClr val="black"/>
                </a:solidFill>
              </a:rPr>
              <a:t>L+6 Months</a:t>
            </a:r>
          </a:p>
        </p:txBody>
      </p:sp>
      <p:sp>
        <p:nvSpPr>
          <p:cNvPr id="16" name="TextBox 15"/>
          <p:cNvSpPr txBox="1"/>
          <p:nvPr/>
        </p:nvSpPr>
        <p:spPr>
          <a:xfrm>
            <a:off x="6858000" y="2724912"/>
            <a:ext cx="2279470" cy="646331"/>
          </a:xfrm>
          <a:prstGeom prst="rect">
            <a:avLst/>
          </a:prstGeom>
          <a:noFill/>
        </p:spPr>
        <p:txBody>
          <a:bodyPr wrap="none" rtlCol="0">
            <a:spAutoFit/>
          </a:bodyPr>
          <a:lstStyle/>
          <a:p>
            <a:r>
              <a:rPr lang="en-US" dirty="0">
                <a:solidFill>
                  <a:prstClr val="black"/>
                </a:solidFill>
              </a:rPr>
              <a:t>East/West Assignment</a:t>
            </a:r>
          </a:p>
          <a:p>
            <a:r>
              <a:rPr lang="en-US" dirty="0">
                <a:solidFill>
                  <a:prstClr val="black"/>
                </a:solidFill>
              </a:rPr>
              <a:t>L+12 Months</a:t>
            </a:r>
          </a:p>
        </p:txBody>
      </p:sp>
      <p:sp>
        <p:nvSpPr>
          <p:cNvPr id="17" name="5-Point Star 16"/>
          <p:cNvSpPr/>
          <p:nvPr/>
        </p:nvSpPr>
        <p:spPr>
          <a:xfrm>
            <a:off x="3429000" y="392524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5-Point Star 17"/>
          <p:cNvSpPr/>
          <p:nvPr/>
        </p:nvSpPr>
        <p:spPr>
          <a:xfrm>
            <a:off x="6629400" y="39192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5-Point Star 18"/>
          <p:cNvSpPr/>
          <p:nvPr/>
        </p:nvSpPr>
        <p:spPr>
          <a:xfrm>
            <a:off x="6629400"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5-Point Star 19"/>
          <p:cNvSpPr/>
          <p:nvPr/>
        </p:nvSpPr>
        <p:spPr>
          <a:xfrm>
            <a:off x="53340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5-Point Star 20"/>
          <p:cNvSpPr/>
          <p:nvPr/>
        </p:nvSpPr>
        <p:spPr>
          <a:xfrm>
            <a:off x="66294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5-Point Star 21"/>
          <p:cNvSpPr/>
          <p:nvPr/>
        </p:nvSpPr>
        <p:spPr>
          <a:xfrm>
            <a:off x="5105400" y="48336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 name="5-Point Star 22"/>
          <p:cNvSpPr/>
          <p:nvPr/>
        </p:nvSpPr>
        <p:spPr>
          <a:xfrm>
            <a:off x="6629400" y="48336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 name="5-Point Star 23"/>
          <p:cNvSpPr/>
          <p:nvPr/>
        </p:nvSpPr>
        <p:spPr>
          <a:xfrm>
            <a:off x="7315200"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5-Point Star 24"/>
          <p:cNvSpPr/>
          <p:nvPr/>
        </p:nvSpPr>
        <p:spPr>
          <a:xfrm>
            <a:off x="6705600" y="5178552"/>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 name="5-Point Star 25"/>
          <p:cNvSpPr/>
          <p:nvPr/>
        </p:nvSpPr>
        <p:spPr>
          <a:xfrm>
            <a:off x="7839256" y="391422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5-Point Star 26"/>
          <p:cNvSpPr/>
          <p:nvPr/>
        </p:nvSpPr>
        <p:spPr>
          <a:xfrm>
            <a:off x="8066183"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8" name="5-Point Star 27"/>
          <p:cNvSpPr/>
          <p:nvPr/>
        </p:nvSpPr>
        <p:spPr>
          <a:xfrm>
            <a:off x="78486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5-Point Star 28"/>
          <p:cNvSpPr/>
          <p:nvPr/>
        </p:nvSpPr>
        <p:spPr>
          <a:xfrm>
            <a:off x="7848600" y="482968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04869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Maturity Levels</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13</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7" name="Shape 133"/>
          <p:cNvSpPr txBox="1">
            <a:spLocks/>
          </p:cNvSpPr>
          <p:nvPr/>
        </p:nvSpPr>
        <p:spPr>
          <a:xfrm>
            <a:off x="311700" y="1536633"/>
            <a:ext cx="8520600" cy="45552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rgbClr val="FFFFFF"/>
              </a:buClr>
              <a:buSzPct val="100000"/>
              <a:buNone/>
              <a:defRPr sz="1800" b="0" i="0" u="none" strike="noStrike" cap="none">
                <a:solidFill>
                  <a:srgbClr val="FFFFFF"/>
                </a:solidFill>
                <a:latin typeface="Arial"/>
                <a:ea typeface="Arial"/>
                <a:cs typeface="Arial"/>
                <a:sym typeface="Arial"/>
              </a:defRPr>
            </a:lvl1pPr>
            <a:lvl2pPr marR="0" lvl="1"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2pPr>
            <a:lvl3pPr marR="0" lvl="2"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3pPr>
            <a:lvl4pPr marR="0" lvl="3"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4pPr>
            <a:lvl5pPr marR="0" lvl="4"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5pPr>
            <a:lvl6pPr marR="0" lvl="5"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6pPr>
            <a:lvl7pPr marR="0" lvl="6"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7pPr>
            <a:lvl8pPr marR="0" lvl="7"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8pPr>
            <a:lvl9pPr marR="0" lvl="8"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9pPr>
          </a:lstStyle>
          <a:p>
            <a:pPr algn="just">
              <a:spcAft>
                <a:spcPts val="0"/>
              </a:spcAft>
              <a:defRPr/>
            </a:pPr>
            <a:r>
              <a:rPr lang="en-US" kern="0" dirty="0" smtClean="0">
                <a:solidFill>
                  <a:prstClr val="black"/>
                </a:solidFill>
              </a:rPr>
              <a:t>What do the Product Maturity Levels mean? There is a PS-PVR at each stage as a method of informing the user community of the following readiness for use:</a:t>
            </a:r>
          </a:p>
          <a:p>
            <a:pPr algn="just">
              <a:spcAft>
                <a:spcPts val="0"/>
              </a:spcAft>
              <a:defRPr/>
            </a:pPr>
            <a:endParaRPr lang="en-US" kern="0" dirty="0" smtClean="0">
              <a:solidFill>
                <a:prstClr val="black"/>
              </a:solidFill>
            </a:endParaRPr>
          </a:p>
          <a:p>
            <a:pPr marL="457200" indent="-317500" algn="just">
              <a:spcAft>
                <a:spcPts val="0"/>
              </a:spcAft>
              <a:buSzPct val="77777"/>
              <a:defRPr/>
            </a:pPr>
            <a:r>
              <a:rPr lang="en-US" kern="0" dirty="0" smtClean="0">
                <a:solidFill>
                  <a:prstClr val="black"/>
                </a:solidFill>
              </a:rPr>
              <a:t>Beta: Products are made available to users to gain familiarity with data formats and parameters. It has been minimally validated and may still contain significant errors and is not optimized for operational use.</a:t>
            </a:r>
          </a:p>
          <a:p>
            <a:pPr algn="just">
              <a:spcAft>
                <a:spcPts val="0"/>
              </a:spcAft>
              <a:defRPr/>
            </a:pPr>
            <a:endParaRPr lang="en-US" kern="0" dirty="0" smtClean="0">
              <a:solidFill>
                <a:prstClr val="black"/>
              </a:solidFill>
            </a:endParaRPr>
          </a:p>
          <a:p>
            <a:pPr marL="457200" indent="-228600" algn="just">
              <a:spcAft>
                <a:spcPts val="0"/>
              </a:spcAft>
              <a:defRPr/>
            </a:pPr>
            <a:r>
              <a:rPr lang="en-US" kern="0" dirty="0" smtClean="0">
                <a:solidFill>
                  <a:prstClr val="black"/>
                </a:solidFill>
              </a:rPr>
              <a:t>Provisional: Product ready for operational use but has documented known issues. Product analyses are sufficient to communicate product performance to users relative to expectations.</a:t>
            </a:r>
          </a:p>
          <a:p>
            <a:pPr algn="just">
              <a:spcAft>
                <a:spcPts val="0"/>
              </a:spcAft>
              <a:defRPr/>
            </a:pPr>
            <a:endParaRPr lang="en-US" kern="0" dirty="0" smtClean="0">
              <a:solidFill>
                <a:prstClr val="black"/>
              </a:solidFill>
            </a:endParaRPr>
          </a:p>
          <a:p>
            <a:pPr marL="457200" indent="-228600" algn="just">
              <a:spcAft>
                <a:spcPts val="0"/>
              </a:spcAft>
              <a:defRPr/>
            </a:pPr>
            <a:r>
              <a:rPr lang="en-US" kern="0" dirty="0" smtClean="0">
                <a:solidFill>
                  <a:prstClr val="black"/>
                </a:solidFill>
              </a:rPr>
              <a:t>Full: Product is operational. All known product anomalies are resolved and/or documented and shared with the user community. </a:t>
            </a:r>
          </a:p>
          <a:p>
            <a:pPr>
              <a:spcAft>
                <a:spcPts val="0"/>
              </a:spcAft>
              <a:defRPr/>
            </a:pPr>
            <a:endParaRPr lang="en-US" sz="1400" kern="0" dirty="0">
              <a:solidFill>
                <a:prstClr val="black"/>
              </a:solidFill>
            </a:endParaRPr>
          </a:p>
        </p:txBody>
      </p:sp>
    </p:spTree>
    <p:extLst>
      <p:ext uri="{BB962C8B-B14F-4D97-AF65-F5344CB8AC3E}">
        <p14:creationId xmlns:p14="http://schemas.microsoft.com/office/powerpoint/2010/main" val="2364066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PS-PVR?</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14</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16" name="Shape 68"/>
          <p:cNvSpPr txBox="1">
            <a:spLocks/>
          </p:cNvSpPr>
          <p:nvPr/>
        </p:nvSpPr>
        <p:spPr>
          <a:xfrm>
            <a:off x="311700" y="1110330"/>
            <a:ext cx="8520600" cy="1851300"/>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rgbClr val="FFFFFF"/>
              </a:buClr>
              <a:buSzPct val="100000"/>
              <a:buNone/>
              <a:defRPr sz="1800" b="0" i="0" u="none" strike="noStrike" cap="none">
                <a:solidFill>
                  <a:srgbClr val="FFFFFF"/>
                </a:solidFill>
                <a:latin typeface="Arial"/>
                <a:ea typeface="Arial"/>
                <a:cs typeface="Arial"/>
                <a:sym typeface="Arial"/>
              </a:defRPr>
            </a:lvl1pPr>
            <a:lvl2pPr marR="0" lvl="1"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2pPr>
            <a:lvl3pPr marR="0" lvl="2"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3pPr>
            <a:lvl4pPr marR="0" lvl="3"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4pPr>
            <a:lvl5pPr marR="0" lvl="4"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5pPr>
            <a:lvl6pPr marR="0" lvl="5"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6pPr>
            <a:lvl7pPr marR="0" lvl="6"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7pPr>
            <a:lvl8pPr marR="0" lvl="7"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8pPr>
            <a:lvl9pPr marR="0" lvl="8"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9pPr>
          </a:lstStyle>
          <a:p>
            <a:pPr algn="just">
              <a:spcBef>
                <a:spcPts val="600"/>
              </a:spcBef>
              <a:spcAft>
                <a:spcPts val="0"/>
              </a:spcAft>
              <a:buClr>
                <a:srgbClr val="000000"/>
              </a:buClr>
              <a:buSzPct val="61111"/>
              <a:buFont typeface="Arial"/>
              <a:buNone/>
              <a:defRPr/>
            </a:pPr>
            <a:r>
              <a:rPr lang="en-US" kern="0" dirty="0" smtClean="0">
                <a:solidFill>
                  <a:prstClr val="black"/>
                </a:solidFill>
              </a:rPr>
              <a:t>A Peer Stakeholder - Product Validation Review (PS-PVR) appraises the status of product quality with respect to Program definitions. The PS-PVR Panel has the authority to declare products have achieved a product maturity level and provides guidance on work expected to achieve the next maturity level.</a:t>
            </a:r>
          </a:p>
          <a:p>
            <a:pPr algn="just">
              <a:defRPr/>
            </a:pPr>
            <a:endParaRPr lang="en-US" kern="0" dirty="0">
              <a:solidFill>
                <a:prstClr val="black"/>
              </a:solidFill>
            </a:endParaRPr>
          </a:p>
        </p:txBody>
      </p:sp>
      <p:sp>
        <p:nvSpPr>
          <p:cNvPr id="17" name="Shape 69"/>
          <p:cNvSpPr/>
          <p:nvPr/>
        </p:nvSpPr>
        <p:spPr>
          <a:xfrm>
            <a:off x="651714" y="3212975"/>
            <a:ext cx="2241000" cy="674100"/>
          </a:xfrm>
          <a:prstGeom prst="parallelogram">
            <a:avLst>
              <a:gd name="adj" fmla="val 25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Instrument</a:t>
            </a:r>
          </a:p>
          <a:p>
            <a:pPr algn="ctr">
              <a:defRPr/>
            </a:pPr>
            <a:r>
              <a:rPr lang="en" sz="1400" kern="0">
                <a:solidFill>
                  <a:prstClr val="black"/>
                </a:solidFill>
                <a:latin typeface="Arial"/>
                <a:cs typeface="Arial"/>
                <a:sym typeface="Arial"/>
              </a:rPr>
              <a:t>Vendor</a:t>
            </a:r>
          </a:p>
          <a:p>
            <a:pPr algn="ctr">
              <a:defRPr/>
            </a:pPr>
            <a:r>
              <a:rPr lang="en" sz="1400" kern="0">
                <a:solidFill>
                  <a:prstClr val="black"/>
                </a:solidFill>
                <a:latin typeface="Arial"/>
                <a:cs typeface="Arial"/>
                <a:sym typeface="Arial"/>
              </a:rPr>
              <a:t>Analysis (L1b)</a:t>
            </a:r>
          </a:p>
        </p:txBody>
      </p:sp>
      <p:sp>
        <p:nvSpPr>
          <p:cNvPr id="18" name="Shape 70"/>
          <p:cNvSpPr/>
          <p:nvPr/>
        </p:nvSpPr>
        <p:spPr>
          <a:xfrm>
            <a:off x="651375" y="4412775"/>
            <a:ext cx="2241000" cy="674100"/>
          </a:xfrm>
          <a:prstGeom prst="parallelogram">
            <a:avLst>
              <a:gd name="adj" fmla="val 25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CWG / AWG</a:t>
            </a:r>
          </a:p>
          <a:p>
            <a:pPr algn="ctr">
              <a:defRPr/>
            </a:pPr>
            <a:r>
              <a:rPr lang="en" sz="1400" kern="0">
                <a:solidFill>
                  <a:prstClr val="black"/>
                </a:solidFill>
                <a:latin typeface="Arial"/>
                <a:cs typeface="Arial"/>
                <a:sym typeface="Arial"/>
              </a:rPr>
              <a:t>Analysis</a:t>
            </a:r>
          </a:p>
        </p:txBody>
      </p:sp>
      <p:sp>
        <p:nvSpPr>
          <p:cNvPr id="19" name="Shape 71"/>
          <p:cNvSpPr/>
          <p:nvPr/>
        </p:nvSpPr>
        <p:spPr>
          <a:xfrm>
            <a:off x="6217875" y="4700812"/>
            <a:ext cx="2286000" cy="1006225"/>
          </a:xfrm>
          <a:prstGeom prst="flowChartPredefinedProcess">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Declaration</a:t>
            </a:r>
          </a:p>
          <a:p>
            <a:pPr algn="ctr">
              <a:defRPr/>
            </a:pPr>
            <a:r>
              <a:rPr lang="en" sz="1400" kern="0">
                <a:solidFill>
                  <a:prstClr val="black"/>
                </a:solidFill>
                <a:latin typeface="Arial"/>
                <a:cs typeface="Arial"/>
                <a:sym typeface="Arial"/>
              </a:rPr>
              <a:t>Of </a:t>
            </a:r>
          </a:p>
          <a:p>
            <a:pPr algn="ctr">
              <a:defRPr/>
            </a:pPr>
            <a:r>
              <a:rPr lang="en" sz="1400" kern="0">
                <a:solidFill>
                  <a:prstClr val="black"/>
                </a:solidFill>
                <a:latin typeface="Arial"/>
                <a:cs typeface="Arial"/>
                <a:sym typeface="Arial"/>
              </a:rPr>
              <a:t>Product Maturity Level</a:t>
            </a:r>
          </a:p>
        </p:txBody>
      </p:sp>
      <p:sp>
        <p:nvSpPr>
          <p:cNvPr id="20" name="Shape 72"/>
          <p:cNvSpPr/>
          <p:nvPr/>
        </p:nvSpPr>
        <p:spPr>
          <a:xfrm>
            <a:off x="2990187" y="4622775"/>
            <a:ext cx="439500" cy="254100"/>
          </a:xfrm>
          <a:prstGeom prst="rightArrow">
            <a:avLst>
              <a:gd name="adj1" fmla="val 50000"/>
              <a:gd name="adj2" fmla="val 50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defRPr/>
            </a:pPr>
            <a:endParaRPr sz="1400" kern="0">
              <a:solidFill>
                <a:prstClr val="black"/>
              </a:solidFill>
              <a:latin typeface="Arial"/>
              <a:cs typeface="Arial"/>
              <a:sym typeface="Arial"/>
            </a:endParaRPr>
          </a:p>
        </p:txBody>
      </p:sp>
      <p:sp>
        <p:nvSpPr>
          <p:cNvPr id="21" name="Shape 73"/>
          <p:cNvSpPr/>
          <p:nvPr/>
        </p:nvSpPr>
        <p:spPr>
          <a:xfrm>
            <a:off x="5612287" y="5076862"/>
            <a:ext cx="439500" cy="254100"/>
          </a:xfrm>
          <a:prstGeom prst="rightArrow">
            <a:avLst>
              <a:gd name="adj1" fmla="val 50000"/>
              <a:gd name="adj2" fmla="val 50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defRPr/>
            </a:pPr>
            <a:endParaRPr sz="1400" kern="0">
              <a:solidFill>
                <a:prstClr val="black"/>
              </a:solidFill>
              <a:latin typeface="Arial"/>
              <a:cs typeface="Arial"/>
              <a:sym typeface="Arial"/>
            </a:endParaRPr>
          </a:p>
        </p:txBody>
      </p:sp>
      <p:sp>
        <p:nvSpPr>
          <p:cNvPr id="22" name="Shape 74"/>
          <p:cNvSpPr/>
          <p:nvPr/>
        </p:nvSpPr>
        <p:spPr>
          <a:xfrm>
            <a:off x="1640100" y="3939925"/>
            <a:ext cx="244200" cy="420000"/>
          </a:xfrm>
          <a:prstGeom prst="upDownArrow">
            <a:avLst>
              <a:gd name="adj1" fmla="val 50000"/>
              <a:gd name="adj2" fmla="val 50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defRPr/>
            </a:pPr>
            <a:endParaRPr sz="1400" kern="0">
              <a:solidFill>
                <a:prstClr val="black"/>
              </a:solidFill>
              <a:latin typeface="Arial"/>
              <a:cs typeface="Arial"/>
              <a:sym typeface="Arial"/>
            </a:endParaRPr>
          </a:p>
        </p:txBody>
      </p:sp>
      <p:sp>
        <p:nvSpPr>
          <p:cNvPr id="23" name="Shape 75"/>
          <p:cNvSpPr/>
          <p:nvPr/>
        </p:nvSpPr>
        <p:spPr>
          <a:xfrm>
            <a:off x="651375" y="5205075"/>
            <a:ext cx="2104500" cy="1104000"/>
          </a:xfrm>
          <a:prstGeom prst="ellipse">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Customer</a:t>
            </a:r>
          </a:p>
          <a:p>
            <a:pPr algn="ctr">
              <a:defRPr/>
            </a:pPr>
            <a:r>
              <a:rPr lang="en" sz="1400" kern="0">
                <a:solidFill>
                  <a:prstClr val="black"/>
                </a:solidFill>
                <a:latin typeface="Arial"/>
                <a:cs typeface="Arial"/>
                <a:sym typeface="Arial"/>
              </a:rPr>
              <a:t>Forums</a:t>
            </a:r>
          </a:p>
          <a:p>
            <a:pPr algn="ctr">
              <a:defRPr/>
            </a:pPr>
            <a:r>
              <a:rPr lang="en" sz="1400" kern="0">
                <a:solidFill>
                  <a:prstClr val="black"/>
                </a:solidFill>
                <a:latin typeface="Arial"/>
                <a:cs typeface="Arial"/>
                <a:sym typeface="Arial"/>
              </a:rPr>
              <a:t>(ABI L2+, including CMI, GLM L2+)</a:t>
            </a:r>
          </a:p>
        </p:txBody>
      </p:sp>
      <p:sp>
        <p:nvSpPr>
          <p:cNvPr id="24" name="Shape 76"/>
          <p:cNvSpPr/>
          <p:nvPr/>
        </p:nvSpPr>
        <p:spPr>
          <a:xfrm>
            <a:off x="2990200" y="5630025"/>
            <a:ext cx="439500" cy="254100"/>
          </a:xfrm>
          <a:prstGeom prst="rightArrow">
            <a:avLst>
              <a:gd name="adj1" fmla="val 50000"/>
              <a:gd name="adj2" fmla="val 50000"/>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defRPr/>
            </a:pPr>
            <a:endParaRPr sz="1400" kern="0">
              <a:solidFill>
                <a:prstClr val="black"/>
              </a:solidFill>
              <a:latin typeface="Arial"/>
              <a:cs typeface="Arial"/>
              <a:sym typeface="Arial"/>
            </a:endParaRPr>
          </a:p>
        </p:txBody>
      </p:sp>
      <p:sp>
        <p:nvSpPr>
          <p:cNvPr id="25" name="Shape 77"/>
          <p:cNvSpPr/>
          <p:nvPr/>
        </p:nvSpPr>
        <p:spPr>
          <a:xfrm>
            <a:off x="3277300" y="4240375"/>
            <a:ext cx="2104375" cy="1927125"/>
          </a:xfrm>
          <a:prstGeom prst="flowChartDecision">
            <a:avLst/>
          </a:prstGeom>
          <a:solidFill>
            <a:srgbClr val="EEEEEE"/>
          </a:solidFill>
          <a:ln w="9525" cap="flat" cmpd="sng">
            <a:solidFill>
              <a:srgbClr val="595959"/>
            </a:solidFill>
            <a:prstDash val="solid"/>
            <a:round/>
            <a:headEnd type="none" w="med" len="med"/>
            <a:tailEnd type="none" w="med" len="med"/>
          </a:ln>
        </p:spPr>
        <p:txBody>
          <a:bodyPr lIns="91425" tIns="91425" rIns="91425" bIns="91425" anchor="ctr" anchorCtr="0">
            <a:noAutofit/>
          </a:bodyPr>
          <a:lstStyle/>
          <a:p>
            <a:pPr algn="ctr">
              <a:defRPr/>
            </a:pPr>
            <a:r>
              <a:rPr lang="en" sz="1400" kern="0">
                <a:solidFill>
                  <a:prstClr val="black"/>
                </a:solidFill>
                <a:latin typeface="Arial"/>
                <a:cs typeface="Arial"/>
                <a:sym typeface="Arial"/>
              </a:rPr>
              <a:t>PS-PVR</a:t>
            </a:r>
          </a:p>
        </p:txBody>
      </p:sp>
      <p:sp>
        <p:nvSpPr>
          <p:cNvPr id="27" name="TextBox 26"/>
          <p:cNvSpPr txBox="1"/>
          <p:nvPr/>
        </p:nvSpPr>
        <p:spPr>
          <a:xfrm>
            <a:off x="2990187" y="2533357"/>
            <a:ext cx="6153813" cy="1477328"/>
          </a:xfrm>
          <a:prstGeom prst="rect">
            <a:avLst/>
          </a:prstGeom>
          <a:noFill/>
        </p:spPr>
        <p:txBody>
          <a:bodyPr wrap="square" rtlCol="0">
            <a:spAutoFit/>
          </a:bodyPr>
          <a:lstStyle/>
          <a:p>
            <a:pPr marL="285750" indent="-285750">
              <a:buFont typeface="Arial" panose="020B0604020202020204" pitchFamily="34" charset="0"/>
              <a:buChar char="•"/>
            </a:pPr>
            <a:r>
              <a:rPr lang="en-US" dirty="0">
                <a:solidFill>
                  <a:prstClr val="black"/>
                </a:solidFill>
              </a:rPr>
              <a:t>Chair:  Steve Goodman, GOES-R Program Scientist</a:t>
            </a:r>
          </a:p>
          <a:p>
            <a:pPr marL="285750" indent="-285750">
              <a:buFont typeface="Arial" panose="020B0604020202020204" pitchFamily="34" charset="0"/>
              <a:buChar char="•"/>
            </a:pPr>
            <a:r>
              <a:rPr lang="en-US" dirty="0">
                <a:solidFill>
                  <a:prstClr val="black"/>
                </a:solidFill>
              </a:rPr>
              <a:t>Panel (consolidated recommendations to Chair): NOAA GOES Operational Requirements Working Group and GOES-R PSE</a:t>
            </a:r>
          </a:p>
          <a:p>
            <a:pPr marL="285750" indent="-285750">
              <a:buFont typeface="Arial" panose="020B0604020202020204" pitchFamily="34" charset="0"/>
              <a:buChar char="•"/>
            </a:pPr>
            <a:r>
              <a:rPr lang="en-US" dirty="0">
                <a:solidFill>
                  <a:prstClr val="black"/>
                </a:solidFill>
              </a:rPr>
              <a:t>Presenters:  CWG and AWG</a:t>
            </a:r>
          </a:p>
          <a:p>
            <a:pPr marL="285750" indent="-285750">
              <a:buFont typeface="Arial" panose="020B0604020202020204" pitchFamily="34" charset="0"/>
              <a:buChar char="•"/>
            </a:pPr>
            <a:r>
              <a:rPr lang="en-US" dirty="0">
                <a:solidFill>
                  <a:prstClr val="black"/>
                </a:solidFill>
              </a:rPr>
              <a:t>Users:  NOAA Line Offices (NWS, NOS, NMFS, OAR, OMAO)</a:t>
            </a:r>
          </a:p>
        </p:txBody>
      </p:sp>
    </p:spTree>
    <p:extLst>
      <p:ext uri="{BB962C8B-B14F-4D97-AF65-F5344CB8AC3E}">
        <p14:creationId xmlns:p14="http://schemas.microsoft.com/office/powerpoint/2010/main" val="4172660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during PS-PVRs</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15</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6" name="Shape 160"/>
          <p:cNvSpPr txBox="1">
            <a:spLocks/>
          </p:cNvSpPr>
          <p:nvPr/>
        </p:nvSpPr>
        <p:spPr>
          <a:xfrm>
            <a:off x="381000" y="1157468"/>
            <a:ext cx="8839200" cy="516293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rgbClr val="FFFFFF"/>
              </a:buClr>
              <a:buSzPct val="100000"/>
              <a:buNone/>
              <a:defRPr sz="1800" b="0" i="0" u="none" strike="noStrike" cap="none">
                <a:solidFill>
                  <a:srgbClr val="FFFFFF"/>
                </a:solidFill>
                <a:latin typeface="Arial"/>
                <a:ea typeface="Arial"/>
                <a:cs typeface="Arial"/>
                <a:sym typeface="Arial"/>
              </a:defRPr>
            </a:lvl1pPr>
            <a:lvl2pPr marR="0" lvl="1"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2pPr>
            <a:lvl3pPr marR="0" lvl="2"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3pPr>
            <a:lvl4pPr marR="0" lvl="3"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4pPr>
            <a:lvl5pPr marR="0" lvl="4"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5pPr>
            <a:lvl6pPr marR="0" lvl="5"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6pPr>
            <a:lvl7pPr marR="0" lvl="6"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7pPr>
            <a:lvl8pPr marR="0" lvl="7"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8pPr>
            <a:lvl9pPr marR="0" lvl="8" algn="l" rtl="0">
              <a:lnSpc>
                <a:spcPct val="115000"/>
              </a:lnSpc>
              <a:spcBef>
                <a:spcPts val="0"/>
              </a:spcBef>
              <a:spcAft>
                <a:spcPts val="1600"/>
              </a:spcAft>
              <a:buClr>
                <a:srgbClr val="FFFFFF"/>
              </a:buClr>
              <a:buNone/>
              <a:defRPr sz="1400" b="0" i="0" u="none" strike="noStrike" cap="none">
                <a:solidFill>
                  <a:srgbClr val="FFFFFF"/>
                </a:solidFill>
                <a:latin typeface="Arial"/>
                <a:ea typeface="Arial"/>
                <a:cs typeface="Arial"/>
                <a:sym typeface="Arial"/>
              </a:defRPr>
            </a:lvl9pPr>
          </a:lstStyle>
          <a:p>
            <a:pPr>
              <a:spcAft>
                <a:spcPts val="0"/>
              </a:spcAft>
              <a:defRPr/>
            </a:pPr>
            <a:r>
              <a:rPr lang="en-US" kern="0" smtClean="0">
                <a:solidFill>
                  <a:prstClr val="black"/>
                </a:solidFill>
              </a:rPr>
              <a:t>What will be the focus of the PS-PVR at the different maturity levels? </a:t>
            </a:r>
          </a:p>
          <a:p>
            <a:pPr>
              <a:spcAft>
                <a:spcPts val="0"/>
              </a:spcAft>
              <a:defRPr/>
            </a:pPr>
            <a:endParaRPr lang="en-US" sz="1400" kern="0" smtClean="0">
              <a:solidFill>
                <a:prstClr val="black"/>
              </a:solidFill>
            </a:endParaRPr>
          </a:p>
          <a:p>
            <a:pPr algn="just">
              <a:spcAft>
                <a:spcPts val="0"/>
              </a:spcAft>
              <a:defRPr/>
            </a:pPr>
            <a:r>
              <a:rPr lang="en-US" kern="0" smtClean="0">
                <a:solidFill>
                  <a:prstClr val="black"/>
                </a:solidFill>
              </a:rPr>
              <a:t>Beta: </a:t>
            </a:r>
          </a:p>
          <a:p>
            <a:pPr marL="457200" indent="-317500" algn="just">
              <a:spcAft>
                <a:spcPts val="0"/>
              </a:spcAft>
              <a:defRPr/>
            </a:pPr>
            <a:r>
              <a:rPr lang="en-US" sz="1400" kern="0" smtClean="0">
                <a:solidFill>
                  <a:prstClr val="black"/>
                </a:solidFill>
              </a:rPr>
              <a:t>Review present state of PLT activities and results </a:t>
            </a:r>
          </a:p>
          <a:p>
            <a:pPr marL="457200" indent="-317500" algn="just">
              <a:spcAft>
                <a:spcPts val="0"/>
              </a:spcAft>
              <a:defRPr/>
            </a:pPr>
            <a:r>
              <a:rPr lang="en-US" sz="1400" kern="0" smtClean="0">
                <a:solidFill>
                  <a:prstClr val="black"/>
                </a:solidFill>
              </a:rPr>
              <a:t>Consider initial product quick looks </a:t>
            </a:r>
          </a:p>
          <a:p>
            <a:pPr marL="457200" indent="-317500" algn="just">
              <a:spcAft>
                <a:spcPts val="0"/>
              </a:spcAft>
              <a:defRPr/>
            </a:pPr>
            <a:r>
              <a:rPr lang="en-US" sz="1400" kern="0" smtClean="0">
                <a:solidFill>
                  <a:prstClr val="black"/>
                </a:solidFill>
              </a:rPr>
              <a:t>Affirm release of data products to public </a:t>
            </a:r>
          </a:p>
          <a:p>
            <a:pPr algn="just">
              <a:spcAft>
                <a:spcPts val="0"/>
              </a:spcAft>
              <a:defRPr/>
            </a:pPr>
            <a:endParaRPr lang="en-US" sz="1400" kern="0" smtClean="0">
              <a:solidFill>
                <a:prstClr val="black"/>
              </a:solidFill>
            </a:endParaRPr>
          </a:p>
          <a:p>
            <a:pPr algn="just">
              <a:spcAft>
                <a:spcPts val="0"/>
              </a:spcAft>
              <a:defRPr/>
            </a:pPr>
            <a:r>
              <a:rPr lang="en-US" kern="0" smtClean="0">
                <a:solidFill>
                  <a:prstClr val="black"/>
                </a:solidFill>
              </a:rPr>
              <a:t>Provisional: </a:t>
            </a:r>
          </a:p>
          <a:p>
            <a:pPr marL="457200" indent="-317500" algn="just">
              <a:spcAft>
                <a:spcPts val="0"/>
              </a:spcAft>
              <a:defRPr/>
            </a:pPr>
            <a:r>
              <a:rPr lang="en-US" sz="1400" kern="0" smtClean="0">
                <a:solidFill>
                  <a:prstClr val="black"/>
                </a:solidFill>
              </a:rPr>
              <a:t>Review present state of PLPT activities and results </a:t>
            </a:r>
          </a:p>
          <a:p>
            <a:pPr marL="457200" indent="-317500" algn="just">
              <a:spcAft>
                <a:spcPts val="0"/>
              </a:spcAft>
              <a:defRPr/>
            </a:pPr>
            <a:r>
              <a:rPr lang="en-US" sz="1400" kern="0" smtClean="0">
                <a:solidFill>
                  <a:prstClr val="black"/>
                </a:solidFill>
              </a:rPr>
              <a:t>Compare initial assessment to predicted performance </a:t>
            </a:r>
          </a:p>
          <a:p>
            <a:pPr marL="457200" indent="-317500" algn="just">
              <a:spcAft>
                <a:spcPts val="0"/>
              </a:spcAft>
              <a:defRPr/>
            </a:pPr>
            <a:r>
              <a:rPr lang="en-US" sz="1400" kern="0" smtClean="0">
                <a:solidFill>
                  <a:prstClr val="black"/>
                </a:solidFill>
              </a:rPr>
              <a:t>Discuss user feedback, known anomalies, and remediation strategies</a:t>
            </a:r>
          </a:p>
          <a:p>
            <a:pPr marL="457200" indent="-317500" algn="just">
              <a:spcAft>
                <a:spcPts val="0"/>
              </a:spcAft>
              <a:defRPr/>
            </a:pPr>
            <a:r>
              <a:rPr lang="en-US" sz="1400" kern="0" smtClean="0">
                <a:solidFill>
                  <a:prstClr val="black"/>
                </a:solidFill>
              </a:rPr>
              <a:t>Recommend path to predicted performance </a:t>
            </a:r>
          </a:p>
          <a:p>
            <a:pPr algn="just">
              <a:spcAft>
                <a:spcPts val="0"/>
              </a:spcAft>
              <a:defRPr/>
            </a:pPr>
            <a:endParaRPr lang="en-US" sz="1400" kern="0" smtClean="0">
              <a:solidFill>
                <a:prstClr val="black"/>
              </a:solidFill>
            </a:endParaRPr>
          </a:p>
          <a:p>
            <a:pPr algn="just">
              <a:spcAft>
                <a:spcPts val="0"/>
              </a:spcAft>
              <a:defRPr/>
            </a:pPr>
            <a:r>
              <a:rPr lang="en-US" kern="0" smtClean="0">
                <a:solidFill>
                  <a:prstClr val="black"/>
                </a:solidFill>
              </a:rPr>
              <a:t>Full: </a:t>
            </a:r>
          </a:p>
          <a:p>
            <a:pPr marL="457200" indent="-317500" algn="just">
              <a:spcAft>
                <a:spcPts val="0"/>
              </a:spcAft>
              <a:defRPr/>
            </a:pPr>
            <a:r>
              <a:rPr lang="en-US" sz="1400" kern="0" smtClean="0">
                <a:solidFill>
                  <a:prstClr val="black"/>
                </a:solidFill>
              </a:rPr>
              <a:t>Review present state of continuing cal/val activities and results </a:t>
            </a:r>
          </a:p>
          <a:p>
            <a:pPr marL="457200" indent="-317500" algn="just">
              <a:spcAft>
                <a:spcPts val="0"/>
              </a:spcAft>
              <a:defRPr/>
            </a:pPr>
            <a:r>
              <a:rPr lang="en-US" sz="1400" kern="0" smtClean="0">
                <a:solidFill>
                  <a:prstClr val="black"/>
                </a:solidFill>
              </a:rPr>
              <a:t>Compare ongoing assessment to predicted performance </a:t>
            </a:r>
          </a:p>
          <a:p>
            <a:pPr marL="457200" indent="-317500" algn="just">
              <a:spcAft>
                <a:spcPts val="0"/>
              </a:spcAft>
              <a:defRPr/>
            </a:pPr>
            <a:r>
              <a:rPr lang="en-US" sz="1400" kern="0" smtClean="0">
                <a:solidFill>
                  <a:prstClr val="black"/>
                </a:solidFill>
              </a:rPr>
              <a:t>Recommend further optimization activities, considering mission parameters and priorities</a:t>
            </a:r>
          </a:p>
          <a:p>
            <a:pPr marL="457200" indent="-317500" algn="just">
              <a:spcAft>
                <a:spcPts val="0"/>
              </a:spcAft>
              <a:defRPr/>
            </a:pPr>
            <a:r>
              <a:rPr lang="en-US" sz="1400" kern="0" smtClean="0">
                <a:solidFill>
                  <a:prstClr val="black"/>
                </a:solidFill>
              </a:rPr>
              <a:t>Affirm dissemination of product quality assessment to public </a:t>
            </a:r>
            <a:endParaRPr lang="en-US" sz="1400" kern="0" dirty="0">
              <a:solidFill>
                <a:prstClr val="black"/>
              </a:solidFill>
            </a:endParaRPr>
          </a:p>
        </p:txBody>
      </p:sp>
    </p:spTree>
    <p:extLst>
      <p:ext uri="{BB962C8B-B14F-4D97-AF65-F5344CB8AC3E}">
        <p14:creationId xmlns:p14="http://schemas.microsoft.com/office/powerpoint/2010/main" val="2194789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Tentative PS-PVR Schedule Given 10/13 Launch</a:t>
            </a:r>
            <a:endParaRPr lang="en-US" sz="2800"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16</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pic>
        <p:nvPicPr>
          <p:cNvPr id="6" name="Shape 194"/>
          <p:cNvPicPr preferRelativeResize="0"/>
          <p:nvPr/>
        </p:nvPicPr>
        <p:blipFill>
          <a:blip r:embed="rId2">
            <a:alphaModFix/>
          </a:blip>
          <a:stretch>
            <a:fillRect/>
          </a:stretch>
        </p:blipFill>
        <p:spPr>
          <a:xfrm>
            <a:off x="125825" y="943378"/>
            <a:ext cx="8933574" cy="5457422"/>
          </a:xfrm>
          <a:prstGeom prst="rect">
            <a:avLst/>
          </a:prstGeom>
          <a:noFill/>
          <a:ln>
            <a:noFill/>
          </a:ln>
        </p:spPr>
      </p:pic>
    </p:spTree>
    <p:extLst>
      <p:ext uri="{BB962C8B-B14F-4D97-AF65-F5344CB8AC3E}">
        <p14:creationId xmlns:p14="http://schemas.microsoft.com/office/powerpoint/2010/main" val="293867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PLPT Science Validation Success Criteria: Determination</a:t>
            </a:r>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17</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7" name="Rectangle 6"/>
          <p:cNvSpPr/>
          <p:nvPr/>
        </p:nvSpPr>
        <p:spPr bwMode="auto">
          <a:xfrm>
            <a:off x="1012717" y="1930151"/>
            <a:ext cx="2731008" cy="610174"/>
          </a:xfrm>
          <a:prstGeom prst="rect">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sz="1600" dirty="0">
                <a:solidFill>
                  <a:prstClr val="black"/>
                </a:solidFill>
                <a:latin typeface="Arial" charset="0"/>
              </a:rPr>
              <a:t>GOES-R LIRD, MRD, PORD Requirements</a:t>
            </a:r>
          </a:p>
        </p:txBody>
      </p:sp>
      <p:sp>
        <p:nvSpPr>
          <p:cNvPr id="8" name="Rectangle 7"/>
          <p:cNvSpPr/>
          <p:nvPr/>
        </p:nvSpPr>
        <p:spPr bwMode="auto">
          <a:xfrm>
            <a:off x="1183405" y="2897733"/>
            <a:ext cx="2389632" cy="591847"/>
          </a:xfrm>
          <a:prstGeom prst="rect">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sz="1600" dirty="0">
                <a:solidFill>
                  <a:prstClr val="black"/>
                </a:solidFill>
                <a:latin typeface="Arial" charset="0"/>
              </a:rPr>
              <a:t>Instrument Design, Fabrication, and Test</a:t>
            </a:r>
          </a:p>
        </p:txBody>
      </p:sp>
      <p:sp>
        <p:nvSpPr>
          <p:cNvPr id="9" name="Rectangle 8"/>
          <p:cNvSpPr/>
          <p:nvPr/>
        </p:nvSpPr>
        <p:spPr bwMode="auto">
          <a:xfrm>
            <a:off x="1354093" y="3840422"/>
            <a:ext cx="2048256" cy="591847"/>
          </a:xfrm>
          <a:prstGeom prst="rect">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sz="1600" dirty="0">
                <a:solidFill>
                  <a:prstClr val="black"/>
                </a:solidFill>
                <a:latin typeface="Arial" charset="0"/>
              </a:rPr>
              <a:t>Instrument Performance</a:t>
            </a:r>
          </a:p>
        </p:txBody>
      </p:sp>
      <p:sp>
        <p:nvSpPr>
          <p:cNvPr id="10" name="Rectangle 9"/>
          <p:cNvSpPr/>
          <p:nvPr/>
        </p:nvSpPr>
        <p:spPr bwMode="auto">
          <a:xfrm>
            <a:off x="1137844" y="4783111"/>
            <a:ext cx="2488817" cy="910452"/>
          </a:xfrm>
          <a:prstGeom prst="rect">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dirty="0">
                <a:solidFill>
                  <a:prstClr val="black"/>
                </a:solidFill>
                <a:latin typeface="Arial" charset="0"/>
              </a:rPr>
              <a:t>Model Analysis to </a:t>
            </a:r>
            <a:r>
              <a:rPr lang="en-US" dirty="0">
                <a:solidFill>
                  <a:srgbClr val="FF0000"/>
                </a:solidFill>
                <a:latin typeface="Arial" charset="0"/>
              </a:rPr>
              <a:t>Predict</a:t>
            </a:r>
            <a:r>
              <a:rPr lang="en-US" dirty="0">
                <a:solidFill>
                  <a:prstClr val="black"/>
                </a:solidFill>
                <a:latin typeface="Arial" charset="0"/>
              </a:rPr>
              <a:t> On-Orbit Product Performance</a:t>
            </a:r>
            <a:endParaRPr lang="en-US" sz="1600" dirty="0">
              <a:solidFill>
                <a:prstClr val="black"/>
              </a:solidFill>
              <a:latin typeface="Arial" charset="0"/>
            </a:endParaRPr>
          </a:p>
        </p:txBody>
      </p:sp>
      <p:sp>
        <p:nvSpPr>
          <p:cNvPr id="11" name="Rectangle 10"/>
          <p:cNvSpPr/>
          <p:nvPr/>
        </p:nvSpPr>
        <p:spPr bwMode="auto">
          <a:xfrm>
            <a:off x="5502345" y="2021878"/>
            <a:ext cx="2718816" cy="426720"/>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en-US" sz="1600" dirty="0">
                <a:solidFill>
                  <a:prstClr val="black"/>
                </a:solidFill>
                <a:latin typeface="Arial" charset="0"/>
              </a:rPr>
              <a:t>GOES-R CONOPS</a:t>
            </a:r>
          </a:p>
        </p:txBody>
      </p:sp>
      <p:sp>
        <p:nvSpPr>
          <p:cNvPr id="12" name="Rectangle 11"/>
          <p:cNvSpPr/>
          <p:nvPr/>
        </p:nvSpPr>
        <p:spPr bwMode="auto">
          <a:xfrm>
            <a:off x="5076006" y="2987272"/>
            <a:ext cx="3571494" cy="1160547"/>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dirty="0">
                <a:solidFill>
                  <a:prstClr val="black"/>
                </a:solidFill>
                <a:latin typeface="Arial" charset="0"/>
              </a:rPr>
              <a:t>Defined PLPT Analysis Methods and Val Reference Data Spatial/Temporal Coverage Limits (in RIMPs)</a:t>
            </a:r>
            <a:endParaRPr lang="en-US" sz="1600" dirty="0">
              <a:solidFill>
                <a:prstClr val="black"/>
              </a:solidFill>
              <a:latin typeface="Arial" charset="0"/>
            </a:endParaRPr>
          </a:p>
        </p:txBody>
      </p:sp>
      <p:sp>
        <p:nvSpPr>
          <p:cNvPr id="13" name="Rectangle 12"/>
          <p:cNvSpPr/>
          <p:nvPr/>
        </p:nvSpPr>
        <p:spPr bwMode="auto">
          <a:xfrm>
            <a:off x="5733231" y="4663744"/>
            <a:ext cx="2257044" cy="1173604"/>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r>
              <a:rPr lang="en-US" dirty="0">
                <a:solidFill>
                  <a:prstClr val="black"/>
                </a:solidFill>
                <a:latin typeface="Arial" charset="0"/>
              </a:rPr>
              <a:t>PLPT Analysis to </a:t>
            </a:r>
            <a:r>
              <a:rPr lang="en-US" dirty="0">
                <a:solidFill>
                  <a:srgbClr val="FF0000"/>
                </a:solidFill>
                <a:latin typeface="Arial" charset="0"/>
              </a:rPr>
              <a:t>Determine</a:t>
            </a:r>
            <a:r>
              <a:rPr lang="en-US" dirty="0">
                <a:solidFill>
                  <a:prstClr val="black"/>
                </a:solidFill>
                <a:latin typeface="Arial" charset="0"/>
              </a:rPr>
              <a:t> On-Orbit Product Performance</a:t>
            </a:r>
            <a:endParaRPr lang="en-US" sz="1600" dirty="0">
              <a:solidFill>
                <a:prstClr val="black"/>
              </a:solidFill>
              <a:latin typeface="Arial" charset="0"/>
            </a:endParaRPr>
          </a:p>
        </p:txBody>
      </p:sp>
      <p:cxnSp>
        <p:nvCxnSpPr>
          <p:cNvPr id="14" name="Straight Arrow Connector 13"/>
          <p:cNvCxnSpPr>
            <a:stCxn id="11" idx="2"/>
            <a:endCxn id="12" idx="0"/>
          </p:cNvCxnSpPr>
          <p:nvPr/>
        </p:nvCxnSpPr>
        <p:spPr bwMode="auto">
          <a:xfrm>
            <a:off x="6861753" y="2448598"/>
            <a:ext cx="0" cy="538674"/>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5" name="Straight Arrow Connector 14"/>
          <p:cNvCxnSpPr>
            <a:stCxn id="12" idx="2"/>
            <a:endCxn id="13" idx="0"/>
          </p:cNvCxnSpPr>
          <p:nvPr/>
        </p:nvCxnSpPr>
        <p:spPr bwMode="auto">
          <a:xfrm>
            <a:off x="6861753" y="4147819"/>
            <a:ext cx="0" cy="515925"/>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6" name="Straight Arrow Connector 15"/>
          <p:cNvCxnSpPr>
            <a:stCxn id="7" idx="2"/>
            <a:endCxn id="8" idx="0"/>
          </p:cNvCxnSpPr>
          <p:nvPr/>
        </p:nvCxnSpPr>
        <p:spPr bwMode="auto">
          <a:xfrm>
            <a:off x="2378221" y="2540325"/>
            <a:ext cx="0" cy="357408"/>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7" name="Straight Arrow Connector 16"/>
          <p:cNvCxnSpPr>
            <a:stCxn id="8" idx="2"/>
            <a:endCxn id="9" idx="0"/>
          </p:cNvCxnSpPr>
          <p:nvPr/>
        </p:nvCxnSpPr>
        <p:spPr bwMode="auto">
          <a:xfrm>
            <a:off x="2378221" y="3489580"/>
            <a:ext cx="0" cy="350842"/>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18" name="Straight Arrow Connector 17"/>
          <p:cNvCxnSpPr>
            <a:stCxn id="9" idx="2"/>
            <a:endCxn id="10" idx="0"/>
          </p:cNvCxnSpPr>
          <p:nvPr/>
        </p:nvCxnSpPr>
        <p:spPr bwMode="auto">
          <a:xfrm>
            <a:off x="2378221" y="4432269"/>
            <a:ext cx="4032" cy="350842"/>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pic>
        <p:nvPicPr>
          <p:cNvPr id="19" name="Picture 4" descr="http://upload.wikimedia.org/wikipedia/commons/thumb/0/0e/Scale_of_justice_2.svg/500px-Scale_of_justice_2.svg.pn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067318" y="4432270"/>
            <a:ext cx="1241620" cy="1439294"/>
          </a:xfrm>
          <a:prstGeom prst="rect">
            <a:avLst/>
          </a:prstGeom>
          <a:noFill/>
          <a:extLst>
            <a:ext uri="{909E8E84-426E-40dd-AFC4-6F175D3DCCD1}">
              <a14:hiddenFill xmlns:a14="http://schemas.microsoft.com/office/drawing/2010/main" xmlns="">
                <a:solidFill>
                  <a:srgbClr val="FFFFFF"/>
                </a:solidFill>
              </a14:hiddenFill>
            </a:ext>
          </a:extLst>
        </p:spPr>
      </p:pic>
      <p:sp>
        <p:nvSpPr>
          <p:cNvPr id="20" name="Rectangle 19"/>
          <p:cNvSpPr/>
          <p:nvPr/>
        </p:nvSpPr>
        <p:spPr>
          <a:xfrm>
            <a:off x="2583578" y="5814536"/>
            <a:ext cx="3977241" cy="523220"/>
          </a:xfrm>
          <a:prstGeom prst="rect">
            <a:avLst/>
          </a:prstGeom>
        </p:spPr>
        <p:txBody>
          <a:bodyPr wrap="square">
            <a:spAutoFit/>
          </a:bodyPr>
          <a:lstStyle/>
          <a:p>
            <a:pPr algn="ctr"/>
            <a:r>
              <a:rPr lang="en-US" sz="1400" dirty="0">
                <a:solidFill>
                  <a:prstClr val="black"/>
                </a:solidFill>
                <a:latin typeface="Arial" charset="0"/>
              </a:rPr>
              <a:t>Comparison between determined and predicted on-orbit product science performance</a:t>
            </a:r>
          </a:p>
        </p:txBody>
      </p:sp>
      <p:cxnSp>
        <p:nvCxnSpPr>
          <p:cNvPr id="21" name="Straight Arrow Connector 20"/>
          <p:cNvCxnSpPr>
            <a:stCxn id="10" idx="3"/>
            <a:endCxn id="25" idx="1"/>
          </p:cNvCxnSpPr>
          <p:nvPr/>
        </p:nvCxnSpPr>
        <p:spPr bwMode="auto">
          <a:xfrm>
            <a:off x="3626661" y="5238337"/>
            <a:ext cx="291837" cy="38692"/>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cxnSp>
        <p:nvCxnSpPr>
          <p:cNvPr id="22" name="Straight Arrow Connector 21"/>
          <p:cNvCxnSpPr>
            <a:stCxn id="13" idx="1"/>
          </p:cNvCxnSpPr>
          <p:nvPr/>
        </p:nvCxnSpPr>
        <p:spPr bwMode="auto">
          <a:xfrm flipH="1">
            <a:off x="5076006" y="5250546"/>
            <a:ext cx="657225" cy="164982"/>
          </a:xfrm>
          <a:prstGeom prst="straightConnector1">
            <a:avLst/>
          </a:prstGeom>
          <a:solidFill>
            <a:schemeClr val="accent1"/>
          </a:solidFill>
          <a:ln w="76200" cap="flat" cmpd="sng" algn="ctr">
            <a:solidFill>
              <a:schemeClr val="tx1"/>
            </a:solidFill>
            <a:prstDash val="solid"/>
            <a:round/>
            <a:headEnd type="none" w="med" len="med"/>
            <a:tailEnd type="triangle"/>
          </a:ln>
          <a:effectLst/>
        </p:spPr>
      </p:cxnSp>
      <p:sp>
        <p:nvSpPr>
          <p:cNvPr id="23" name="TextBox 22"/>
          <p:cNvSpPr txBox="1"/>
          <p:nvPr/>
        </p:nvSpPr>
        <p:spPr>
          <a:xfrm>
            <a:off x="4939745" y="950077"/>
            <a:ext cx="3679808" cy="919401"/>
          </a:xfrm>
          <a:prstGeom prst="roundRect">
            <a:avLst/>
          </a:prstGeom>
          <a:noFill/>
          <a:ln w="12700">
            <a:solidFill>
              <a:schemeClr val="tx1"/>
            </a:solidFill>
          </a:ln>
        </p:spPr>
        <p:txBody>
          <a:bodyPr wrap="square" rtlCol="0">
            <a:spAutoFit/>
          </a:bodyPr>
          <a:lstStyle/>
          <a:p>
            <a:pPr algn="ctr"/>
            <a:r>
              <a:rPr lang="en-US" i="1" dirty="0">
                <a:solidFill>
                  <a:prstClr val="black"/>
                </a:solidFill>
              </a:rPr>
              <a:t>GOES-R Post-Launch Validation</a:t>
            </a:r>
            <a:r>
              <a:rPr lang="en-US" dirty="0">
                <a:solidFill>
                  <a:prstClr val="black"/>
                </a:solidFill>
              </a:rPr>
              <a:t>: </a:t>
            </a:r>
          </a:p>
          <a:p>
            <a:pPr algn="just"/>
            <a:r>
              <a:rPr lang="en-US" sz="1000" dirty="0">
                <a:solidFill>
                  <a:prstClr val="black"/>
                </a:solidFill>
              </a:rPr>
              <a:t>The process of determining that the deliverable item satisfies its intended use in its intended environment.  A post-launch re-certification of pre-launch predicted performance.</a:t>
            </a:r>
          </a:p>
        </p:txBody>
      </p:sp>
      <p:sp>
        <p:nvSpPr>
          <p:cNvPr id="24" name="Flowchart: Alternate Process 23"/>
          <p:cNvSpPr/>
          <p:nvPr/>
        </p:nvSpPr>
        <p:spPr>
          <a:xfrm>
            <a:off x="475248" y="944917"/>
            <a:ext cx="3805947" cy="919401"/>
          </a:xfrm>
          <a:prstGeom prst="flowChartAlternateProcess">
            <a:avLst/>
          </a:prstGeom>
          <a:ln w="12700">
            <a:solidFill>
              <a:schemeClr val="tx1"/>
            </a:solidFill>
          </a:ln>
        </p:spPr>
        <p:txBody>
          <a:bodyPr wrap="square">
            <a:spAutoFit/>
          </a:bodyPr>
          <a:lstStyle/>
          <a:p>
            <a:pPr algn="ctr"/>
            <a:r>
              <a:rPr lang="en-US" i="1" dirty="0">
                <a:solidFill>
                  <a:prstClr val="black"/>
                </a:solidFill>
              </a:rPr>
              <a:t>GOES-R Pre-Launch Verification: </a:t>
            </a:r>
          </a:p>
          <a:p>
            <a:pPr algn="just"/>
            <a:r>
              <a:rPr lang="en-US" sz="1000" dirty="0">
                <a:solidFill>
                  <a:prstClr val="black"/>
                </a:solidFill>
              </a:rPr>
              <a:t>The process of determining that the deliverable item meets specified requirements, using methods such as test, demonstration, analysis, and inspection.</a:t>
            </a:r>
          </a:p>
        </p:txBody>
      </p:sp>
      <p:sp>
        <p:nvSpPr>
          <p:cNvPr id="25" name="TextBox 24"/>
          <p:cNvSpPr txBox="1"/>
          <p:nvPr/>
        </p:nvSpPr>
        <p:spPr>
          <a:xfrm>
            <a:off x="3918498" y="5138529"/>
            <a:ext cx="790136" cy="276999"/>
          </a:xfrm>
          <a:prstGeom prst="rect">
            <a:avLst/>
          </a:prstGeom>
          <a:solidFill>
            <a:srgbClr val="FFFF00"/>
          </a:solidFill>
          <a:ln>
            <a:solidFill>
              <a:schemeClr val="tx1"/>
            </a:solidFill>
          </a:ln>
        </p:spPr>
        <p:txBody>
          <a:bodyPr wrap="square" rtlCol="0">
            <a:spAutoFit/>
          </a:bodyPr>
          <a:lstStyle/>
          <a:p>
            <a:pPr algn="ctr"/>
            <a:r>
              <a:rPr lang="en-US" sz="1200" dirty="0">
                <a:solidFill>
                  <a:prstClr val="black"/>
                </a:solidFill>
              </a:rPr>
              <a:t>BASELINE</a:t>
            </a:r>
          </a:p>
        </p:txBody>
      </p:sp>
    </p:spTree>
    <p:extLst>
      <p:ext uri="{BB962C8B-B14F-4D97-AF65-F5344CB8AC3E}">
        <p14:creationId xmlns:p14="http://schemas.microsoft.com/office/powerpoint/2010/main" val="2828193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First Public Image Release</a:t>
            </a:r>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18</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spTree>
    <p:extLst>
      <p:ext uri="{BB962C8B-B14F-4D97-AF65-F5344CB8AC3E}">
        <p14:creationId xmlns:p14="http://schemas.microsoft.com/office/powerpoint/2010/main" val="313078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Public Image Release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first public image of ABI will be notionally released 61 days after launch.</a:t>
            </a:r>
          </a:p>
          <a:p>
            <a:pPr lvl="1"/>
            <a:r>
              <a:rPr lang="en-US" dirty="0" smtClean="0"/>
              <a:t>The following tentative criteria must be met before image release:</a:t>
            </a:r>
          </a:p>
          <a:p>
            <a:pPr lvl="2" fontAlgn="base"/>
            <a:r>
              <a:rPr lang="en-US" dirty="0"/>
              <a:t>Full disk image navigation and radiometric accuracy is qualitatively acceptable (e.g., no inversion, minimal striping, no clear saturation)</a:t>
            </a:r>
          </a:p>
          <a:p>
            <a:pPr lvl="2" fontAlgn="base"/>
            <a:r>
              <a:rPr lang="en-US" dirty="0"/>
              <a:t>Visibly free of non-physical artifacts</a:t>
            </a:r>
          </a:p>
          <a:p>
            <a:pPr lvl="2" fontAlgn="base"/>
            <a:r>
              <a:rPr lang="en-US" dirty="0"/>
              <a:t>Image is captured during local daylight hours with significant discernible geographic features (e.g. moderate cloud cover)</a:t>
            </a:r>
          </a:p>
          <a:p>
            <a:pPr lvl="2" fontAlgn="base"/>
            <a:r>
              <a:rPr lang="en-US" dirty="0"/>
              <a:t>All 16 channels meet above criteria</a:t>
            </a:r>
          </a:p>
          <a:p>
            <a:pPr lvl="2" fontAlgn="base"/>
            <a:r>
              <a:rPr lang="en-US" dirty="0"/>
              <a:t>No open flight (spacecraft or instrument) or ground incident reports preventing instrument readiness for first image broadcast</a:t>
            </a:r>
          </a:p>
          <a:p>
            <a:pPr lvl="2" fontAlgn="base"/>
            <a:r>
              <a:rPr lang="en-US" dirty="0"/>
              <a:t>Vendor and science teams GO</a:t>
            </a:r>
          </a:p>
          <a:p>
            <a:pPr lvl="2" fontAlgn="base"/>
            <a:r>
              <a:rPr lang="en-US" dirty="0"/>
              <a:t>Program and project management </a:t>
            </a:r>
            <a:r>
              <a:rPr lang="en-US" dirty="0" smtClean="0"/>
              <a:t>GO</a:t>
            </a:r>
          </a:p>
          <a:p>
            <a:pPr lvl="1"/>
            <a:r>
              <a:rPr lang="en-US" dirty="0" smtClean="0"/>
              <a:t>Data mock-ups are in hand and now </a:t>
            </a:r>
            <a:r>
              <a:rPr lang="en-US" dirty="0"/>
              <a:t>turning to Outreach Coordinators for story-board layouts and PLT release plan</a:t>
            </a:r>
          </a:p>
          <a:p>
            <a:pPr lvl="1"/>
            <a:endParaRPr lang="en-US" dirty="0"/>
          </a:p>
          <a:p>
            <a:endParaRPr lang="en-US" dirty="0"/>
          </a:p>
          <a:p>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19</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spTree>
    <p:extLst>
      <p:ext uri="{BB962C8B-B14F-4D97-AF65-F5344CB8AC3E}">
        <p14:creationId xmlns:p14="http://schemas.microsoft.com/office/powerpoint/2010/main" val="142523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Ken asked – How does NWS IOC line up?</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2</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7979" y="2725300"/>
            <a:ext cx="1415066" cy="646331"/>
          </a:xfrm>
          <a:prstGeom prst="rect">
            <a:avLst/>
          </a:prstGeom>
          <a:noFill/>
        </p:spPr>
        <p:txBody>
          <a:bodyPr wrap="none" rtlCol="0">
            <a:spAutoFit/>
          </a:bodyPr>
          <a:lstStyle/>
          <a:p>
            <a:pPr algn="ctr"/>
            <a:r>
              <a:rPr lang="en-US" dirty="0">
                <a:solidFill>
                  <a:prstClr val="black"/>
                </a:solidFill>
              </a:rPr>
              <a:t>Internal Flow</a:t>
            </a:r>
          </a:p>
          <a:p>
            <a:pPr algn="ctr"/>
            <a:r>
              <a:rPr lang="en-US" dirty="0">
                <a:solidFill>
                  <a:prstClr val="black"/>
                </a:solidFill>
              </a:rPr>
              <a:t>L+15 Days</a:t>
            </a:r>
          </a:p>
        </p:txBody>
      </p:sp>
      <p:cxnSp>
        <p:nvCxnSpPr>
          <p:cNvPr id="8" name="Straight Arrow Connector 7"/>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286000" y="2724912"/>
            <a:ext cx="2115131" cy="646331"/>
          </a:xfrm>
          <a:prstGeom prst="rect">
            <a:avLst/>
          </a:prstGeom>
          <a:noFill/>
        </p:spPr>
        <p:txBody>
          <a:bodyPr wrap="none" rtlCol="0">
            <a:spAutoFit/>
          </a:bodyPr>
          <a:lstStyle/>
          <a:p>
            <a:pPr algn="ctr"/>
            <a:r>
              <a:rPr lang="en-US" dirty="0">
                <a:solidFill>
                  <a:prstClr val="black"/>
                </a:solidFill>
              </a:rPr>
              <a:t>External Distribution</a:t>
            </a:r>
          </a:p>
          <a:p>
            <a:pPr algn="ctr"/>
            <a:r>
              <a:rPr lang="en-US" dirty="0">
                <a:solidFill>
                  <a:prstClr val="black"/>
                </a:solidFill>
              </a:rPr>
              <a:t>L+88 Days</a:t>
            </a:r>
          </a:p>
        </p:txBody>
      </p:sp>
      <p:cxnSp>
        <p:nvCxnSpPr>
          <p:cNvPr id="10" name="Straight Arrow Connector 9"/>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72000" y="2724912"/>
            <a:ext cx="2191113" cy="646331"/>
          </a:xfrm>
          <a:prstGeom prst="rect">
            <a:avLst/>
          </a:prstGeom>
          <a:noFill/>
        </p:spPr>
        <p:txBody>
          <a:bodyPr wrap="none" rtlCol="0">
            <a:spAutoFit/>
          </a:bodyPr>
          <a:lstStyle/>
          <a:p>
            <a:pPr algn="r"/>
            <a:r>
              <a:rPr lang="en-US" dirty="0">
                <a:solidFill>
                  <a:prstClr val="black"/>
                </a:solidFill>
              </a:rPr>
              <a:t>Operations Handover</a:t>
            </a:r>
          </a:p>
          <a:p>
            <a:pPr algn="r"/>
            <a:r>
              <a:rPr lang="en-US" dirty="0">
                <a:solidFill>
                  <a:prstClr val="black"/>
                </a:solidFill>
              </a:rPr>
              <a:t>L+6 Months</a:t>
            </a:r>
          </a:p>
        </p:txBody>
      </p:sp>
      <p:cxnSp>
        <p:nvCxnSpPr>
          <p:cNvPr id="12" name="Straight Arrow Connector 11"/>
          <p:cNvCxnSpPr/>
          <p:nvPr/>
        </p:nvCxnSpPr>
        <p:spPr>
          <a:xfrm flipV="1">
            <a:off x="7230744"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58000" y="2724912"/>
            <a:ext cx="2279470" cy="646331"/>
          </a:xfrm>
          <a:prstGeom prst="rect">
            <a:avLst/>
          </a:prstGeom>
          <a:noFill/>
        </p:spPr>
        <p:txBody>
          <a:bodyPr wrap="none" rtlCol="0">
            <a:spAutoFit/>
          </a:bodyPr>
          <a:lstStyle/>
          <a:p>
            <a:r>
              <a:rPr lang="en-US" dirty="0">
                <a:solidFill>
                  <a:prstClr val="black"/>
                </a:solidFill>
              </a:rPr>
              <a:t>East/West Assignment</a:t>
            </a:r>
          </a:p>
          <a:p>
            <a:r>
              <a:rPr lang="en-US" dirty="0">
                <a:solidFill>
                  <a:prstClr val="black"/>
                </a:solidFill>
              </a:rPr>
              <a:t>L+12 Months</a:t>
            </a:r>
          </a:p>
        </p:txBody>
      </p:sp>
      <p:graphicFrame>
        <p:nvGraphicFramePr>
          <p:cNvPr id="14" name="Table 13"/>
          <p:cNvGraphicFramePr>
            <a:graphicFrameLocks noGrp="1"/>
          </p:cNvGraphicFramePr>
          <p:nvPr>
            <p:extLst/>
          </p:nvPr>
        </p:nvGraphicFramePr>
        <p:xfrm>
          <a:off x="2101745" y="3462798"/>
          <a:ext cx="2621655" cy="2865120"/>
        </p:xfrm>
        <a:graphic>
          <a:graphicData uri="http://schemas.openxmlformats.org/drawingml/2006/table">
            <a:tbl>
              <a:tblPr firstRow="1" bandRow="1">
                <a:tableStyleId>{5940675A-B579-460E-94D1-54222C63F5DA}</a:tableStyleId>
              </a:tblPr>
              <a:tblGrid>
                <a:gridCol w="1250055"/>
                <a:gridCol w="1371600"/>
              </a:tblGrid>
              <a:tr h="370840">
                <a:tc>
                  <a:txBody>
                    <a:bodyPr/>
                    <a:lstStyle/>
                    <a:p>
                      <a:pPr algn="ctr"/>
                      <a:endParaRPr lang="en-US" dirty="0" smtClean="0"/>
                    </a:p>
                    <a:p>
                      <a:pPr algn="ctr"/>
                      <a:r>
                        <a:rPr lang="en-US" u="sng" dirty="0" smtClean="0"/>
                        <a:t>Instrument</a:t>
                      </a:r>
                      <a:endParaRPr lang="en-US"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Distribution</a:t>
                      </a:r>
                    </a:p>
                    <a:p>
                      <a:pPr algn="ctr"/>
                      <a:r>
                        <a:rPr lang="en-US" u="sng" baseline="0" dirty="0" smtClean="0"/>
                        <a:t>Commences</a:t>
                      </a:r>
                      <a:endParaRPr lang="en-US"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ABI</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L+88</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EXIS</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L+92</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MAG</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L+93</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SUVI</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L+104</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SEISS</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L+139</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0840">
                <a:tc>
                  <a:txBody>
                    <a:bodyPr/>
                    <a:lstStyle/>
                    <a:p>
                      <a:pPr algn="ctr"/>
                      <a:r>
                        <a:rPr lang="en-US" dirty="0" smtClean="0"/>
                        <a:t>GLM</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dirty="0" smtClean="0"/>
                        <a:t>L+148</a:t>
                      </a: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pic>
        <p:nvPicPr>
          <p:cNvPr id="15" name="Picture 14"/>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cxnSp>
        <p:nvCxnSpPr>
          <p:cNvPr id="16" name="Straight Arrow Connector 15"/>
          <p:cNvCxnSpPr/>
          <p:nvPr/>
        </p:nvCxnSpPr>
        <p:spPr>
          <a:xfrm flipV="1">
            <a:off x="6601313" y="3634481"/>
            <a:ext cx="0" cy="533400"/>
          </a:xfrm>
          <a:prstGeom prst="straightConnector1">
            <a:avLst/>
          </a:prstGeom>
          <a:ln w="381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Content Placeholder 2"/>
          <p:cNvSpPr txBox="1">
            <a:spLocks/>
          </p:cNvSpPr>
          <p:nvPr/>
        </p:nvSpPr>
        <p:spPr>
          <a:xfrm>
            <a:off x="4914689" y="4167881"/>
            <a:ext cx="3375699" cy="85395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ctr">
              <a:buFont typeface="Arial" pitchFamily="34" charset="0"/>
              <a:buNone/>
            </a:pPr>
            <a:r>
              <a:rPr lang="en-US" sz="2400" dirty="0" smtClean="0">
                <a:solidFill>
                  <a:srgbClr val="0070C0"/>
                </a:solidFill>
              </a:rPr>
              <a:t>NWS IOC for GOES-R</a:t>
            </a:r>
          </a:p>
        </p:txBody>
      </p:sp>
    </p:spTree>
    <p:extLst>
      <p:ext uri="{BB962C8B-B14F-4D97-AF65-F5344CB8AC3E}">
        <p14:creationId xmlns:p14="http://schemas.microsoft.com/office/powerpoint/2010/main" val="466319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20</a:t>
            </a:fld>
            <a:endParaRPr lang="en-US" dirty="0">
              <a:solidFill>
                <a:prstClr val="black"/>
              </a:solidFill>
            </a:endParaRPr>
          </a:p>
        </p:txBody>
      </p:sp>
      <p:sp>
        <p:nvSpPr>
          <p:cNvPr id="5" name="Date Placeholder 4"/>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dirty="0">
                <a:solidFill>
                  <a:prstClr val="black"/>
                </a:solidFill>
              </a:rPr>
              <a:t>NOAA Satellite PG/User Readiness Meeting, May 2016</a:t>
            </a:r>
          </a:p>
        </p:txBody>
      </p:sp>
    </p:spTree>
    <p:extLst>
      <p:ext uri="{BB962C8B-B14F-4D97-AF65-F5344CB8AC3E}">
        <p14:creationId xmlns:p14="http://schemas.microsoft.com/office/powerpoint/2010/main" val="129902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Ken also asked – What is IOC for </a:t>
            </a:r>
            <a:r>
              <a:rPr lang="en-US" dirty="0" smtClean="0"/>
              <a:t>all baseline products (shown by Mike Johnson)?</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3</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smtClean="0">
                <a:solidFill>
                  <a:prstClr val="black"/>
                </a:solidFill>
              </a:rPr>
              <a:t>5/9/2016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698" y="996902"/>
            <a:ext cx="8079902" cy="5358431"/>
          </a:xfrm>
          <a:prstGeom prst="rect">
            <a:avLst/>
          </a:prstGeom>
        </p:spPr>
      </p:pic>
      <p:sp>
        <p:nvSpPr>
          <p:cNvPr id="7" name="Rectangle 6"/>
          <p:cNvSpPr/>
          <p:nvPr/>
        </p:nvSpPr>
        <p:spPr>
          <a:xfrm>
            <a:off x="152400" y="2502725"/>
            <a:ext cx="8915400" cy="1307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7230744"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784870" y="5122225"/>
            <a:ext cx="2292744" cy="954107"/>
          </a:xfrm>
          <a:prstGeom prst="rect">
            <a:avLst/>
          </a:prstGeom>
          <a:noFill/>
        </p:spPr>
        <p:txBody>
          <a:bodyPr wrap="none" rtlCol="0">
            <a:spAutoFit/>
          </a:bodyPr>
          <a:lstStyle/>
          <a:p>
            <a:r>
              <a:rPr lang="en-US" sz="1400" dirty="0">
                <a:solidFill>
                  <a:prstClr val="black"/>
                </a:solidFill>
              </a:rPr>
              <a:t>Declaration of Maturity </a:t>
            </a:r>
          </a:p>
          <a:p>
            <a:r>
              <a:rPr lang="en-US" sz="1400" dirty="0">
                <a:solidFill>
                  <a:prstClr val="black"/>
                </a:solidFill>
              </a:rPr>
              <a:t>Milestones occurs at </a:t>
            </a:r>
          </a:p>
          <a:p>
            <a:r>
              <a:rPr lang="en-US" sz="1400" dirty="0">
                <a:solidFill>
                  <a:prstClr val="black"/>
                </a:solidFill>
              </a:rPr>
              <a:t>Peer-Stakeholder Product</a:t>
            </a:r>
          </a:p>
          <a:p>
            <a:r>
              <a:rPr lang="en-US" sz="1400" dirty="0">
                <a:solidFill>
                  <a:prstClr val="black"/>
                </a:solidFill>
              </a:rPr>
              <a:t>Validation Reviews (PS-PVRs)</a:t>
            </a:r>
          </a:p>
        </p:txBody>
      </p:sp>
      <p:sp>
        <p:nvSpPr>
          <p:cNvPr id="13" name="TextBox 12"/>
          <p:cNvSpPr txBox="1"/>
          <p:nvPr/>
        </p:nvSpPr>
        <p:spPr>
          <a:xfrm>
            <a:off x="577979" y="2725300"/>
            <a:ext cx="1415066" cy="646331"/>
          </a:xfrm>
          <a:prstGeom prst="rect">
            <a:avLst/>
          </a:prstGeom>
          <a:noFill/>
        </p:spPr>
        <p:txBody>
          <a:bodyPr wrap="none" rtlCol="0">
            <a:spAutoFit/>
          </a:bodyPr>
          <a:lstStyle/>
          <a:p>
            <a:pPr algn="ctr"/>
            <a:r>
              <a:rPr lang="en-US" dirty="0">
                <a:solidFill>
                  <a:prstClr val="black"/>
                </a:solidFill>
              </a:rPr>
              <a:t>Internal Flow</a:t>
            </a:r>
          </a:p>
          <a:p>
            <a:pPr algn="ctr"/>
            <a:r>
              <a:rPr lang="en-US" dirty="0">
                <a:solidFill>
                  <a:prstClr val="black"/>
                </a:solidFill>
              </a:rPr>
              <a:t>L+15 Days</a:t>
            </a:r>
          </a:p>
        </p:txBody>
      </p:sp>
      <p:sp>
        <p:nvSpPr>
          <p:cNvPr id="14" name="TextBox 13"/>
          <p:cNvSpPr txBox="1"/>
          <p:nvPr/>
        </p:nvSpPr>
        <p:spPr>
          <a:xfrm>
            <a:off x="2286000" y="2724912"/>
            <a:ext cx="2115131" cy="646331"/>
          </a:xfrm>
          <a:prstGeom prst="rect">
            <a:avLst/>
          </a:prstGeom>
          <a:noFill/>
        </p:spPr>
        <p:txBody>
          <a:bodyPr wrap="none" rtlCol="0">
            <a:spAutoFit/>
          </a:bodyPr>
          <a:lstStyle/>
          <a:p>
            <a:pPr algn="ctr"/>
            <a:r>
              <a:rPr lang="en-US" dirty="0">
                <a:solidFill>
                  <a:prstClr val="black"/>
                </a:solidFill>
              </a:rPr>
              <a:t>External Distribution</a:t>
            </a:r>
          </a:p>
          <a:p>
            <a:pPr algn="ctr"/>
            <a:r>
              <a:rPr lang="en-US" dirty="0">
                <a:solidFill>
                  <a:prstClr val="black"/>
                </a:solidFill>
              </a:rPr>
              <a:t>L+88 Days</a:t>
            </a:r>
          </a:p>
        </p:txBody>
      </p:sp>
      <p:sp>
        <p:nvSpPr>
          <p:cNvPr id="15" name="TextBox 14"/>
          <p:cNvSpPr txBox="1"/>
          <p:nvPr/>
        </p:nvSpPr>
        <p:spPr>
          <a:xfrm>
            <a:off x="4571937" y="2724912"/>
            <a:ext cx="2191176" cy="1200329"/>
          </a:xfrm>
          <a:prstGeom prst="rect">
            <a:avLst/>
          </a:prstGeom>
          <a:noFill/>
        </p:spPr>
        <p:txBody>
          <a:bodyPr wrap="none" rtlCol="0">
            <a:spAutoFit/>
          </a:bodyPr>
          <a:lstStyle/>
          <a:p>
            <a:pPr algn="r"/>
            <a:r>
              <a:rPr lang="en-US" dirty="0">
                <a:solidFill>
                  <a:prstClr val="black"/>
                </a:solidFill>
              </a:rPr>
              <a:t>Handover Readiness</a:t>
            </a:r>
          </a:p>
          <a:p>
            <a:pPr algn="r"/>
            <a:r>
              <a:rPr lang="en-US" dirty="0">
                <a:solidFill>
                  <a:prstClr val="black"/>
                </a:solidFill>
              </a:rPr>
              <a:t>Review (HRR) &amp;</a:t>
            </a:r>
          </a:p>
          <a:p>
            <a:pPr algn="r"/>
            <a:r>
              <a:rPr lang="en-US" dirty="0">
                <a:solidFill>
                  <a:prstClr val="black"/>
                </a:solidFill>
              </a:rPr>
              <a:t>Operations Handover</a:t>
            </a:r>
          </a:p>
          <a:p>
            <a:pPr algn="r"/>
            <a:r>
              <a:rPr lang="en-US" dirty="0">
                <a:solidFill>
                  <a:prstClr val="black"/>
                </a:solidFill>
              </a:rPr>
              <a:t>L+6 Months</a:t>
            </a:r>
          </a:p>
        </p:txBody>
      </p:sp>
      <p:sp>
        <p:nvSpPr>
          <p:cNvPr id="16" name="TextBox 15"/>
          <p:cNvSpPr txBox="1"/>
          <p:nvPr/>
        </p:nvSpPr>
        <p:spPr>
          <a:xfrm>
            <a:off x="6858000" y="2724912"/>
            <a:ext cx="2279470" cy="646331"/>
          </a:xfrm>
          <a:prstGeom prst="rect">
            <a:avLst/>
          </a:prstGeom>
          <a:noFill/>
        </p:spPr>
        <p:txBody>
          <a:bodyPr wrap="none" rtlCol="0">
            <a:spAutoFit/>
          </a:bodyPr>
          <a:lstStyle/>
          <a:p>
            <a:r>
              <a:rPr lang="en-US" dirty="0">
                <a:solidFill>
                  <a:prstClr val="black"/>
                </a:solidFill>
              </a:rPr>
              <a:t>East/West Assignment</a:t>
            </a:r>
          </a:p>
          <a:p>
            <a:r>
              <a:rPr lang="en-US" dirty="0">
                <a:solidFill>
                  <a:prstClr val="black"/>
                </a:solidFill>
              </a:rPr>
              <a:t>L+12 Months</a:t>
            </a:r>
          </a:p>
        </p:txBody>
      </p:sp>
      <p:sp>
        <p:nvSpPr>
          <p:cNvPr id="17" name="5-Point Star 16"/>
          <p:cNvSpPr/>
          <p:nvPr/>
        </p:nvSpPr>
        <p:spPr>
          <a:xfrm>
            <a:off x="3429000" y="392524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5-Point Star 17"/>
          <p:cNvSpPr/>
          <p:nvPr/>
        </p:nvSpPr>
        <p:spPr>
          <a:xfrm>
            <a:off x="6629400" y="39192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5-Point Star 18"/>
          <p:cNvSpPr/>
          <p:nvPr/>
        </p:nvSpPr>
        <p:spPr>
          <a:xfrm>
            <a:off x="6629400"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5-Point Star 19"/>
          <p:cNvSpPr/>
          <p:nvPr/>
        </p:nvSpPr>
        <p:spPr>
          <a:xfrm>
            <a:off x="53340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5-Point Star 20"/>
          <p:cNvSpPr/>
          <p:nvPr/>
        </p:nvSpPr>
        <p:spPr>
          <a:xfrm>
            <a:off x="66294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5-Point Star 21"/>
          <p:cNvSpPr/>
          <p:nvPr/>
        </p:nvSpPr>
        <p:spPr>
          <a:xfrm>
            <a:off x="5105400" y="48336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 name="5-Point Star 22"/>
          <p:cNvSpPr/>
          <p:nvPr/>
        </p:nvSpPr>
        <p:spPr>
          <a:xfrm>
            <a:off x="6629400" y="4833651"/>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 name="5-Point Star 23"/>
          <p:cNvSpPr/>
          <p:nvPr/>
        </p:nvSpPr>
        <p:spPr>
          <a:xfrm>
            <a:off x="7315200"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5-Point Star 24"/>
          <p:cNvSpPr/>
          <p:nvPr/>
        </p:nvSpPr>
        <p:spPr>
          <a:xfrm>
            <a:off x="6705600" y="5178552"/>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 name="5-Point Star 25"/>
          <p:cNvSpPr/>
          <p:nvPr/>
        </p:nvSpPr>
        <p:spPr>
          <a:xfrm>
            <a:off x="7839256" y="391422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5-Point Star 26"/>
          <p:cNvSpPr/>
          <p:nvPr/>
        </p:nvSpPr>
        <p:spPr>
          <a:xfrm>
            <a:off x="8066183" y="421303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8" name="5-Point Star 27"/>
          <p:cNvSpPr/>
          <p:nvPr/>
        </p:nvSpPr>
        <p:spPr>
          <a:xfrm>
            <a:off x="7848600" y="4481735"/>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5-Point Star 28"/>
          <p:cNvSpPr/>
          <p:nvPr/>
        </p:nvSpPr>
        <p:spPr>
          <a:xfrm>
            <a:off x="7848600" y="4829684"/>
            <a:ext cx="152400" cy="155448"/>
          </a:xfrm>
          <a:prstGeom prst="star5">
            <a:avLst/>
          </a:prstGeom>
          <a:solidFill>
            <a:srgbClr val="00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Content Placeholder 2"/>
          <p:cNvSpPr txBox="1">
            <a:spLocks/>
          </p:cNvSpPr>
          <p:nvPr/>
        </p:nvSpPr>
        <p:spPr>
          <a:xfrm>
            <a:off x="6750230" y="3543855"/>
            <a:ext cx="2349140" cy="404120"/>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buFont typeface="Arial" pitchFamily="34" charset="0"/>
              <a:buNone/>
            </a:pPr>
            <a:r>
              <a:rPr lang="en-US" sz="2400" b="1" dirty="0" smtClean="0">
                <a:solidFill>
                  <a:srgbClr val="0070C0"/>
                </a:solidFill>
              </a:rPr>
              <a:t>No later than L+6 Months</a:t>
            </a:r>
          </a:p>
        </p:txBody>
      </p:sp>
      <p:sp>
        <p:nvSpPr>
          <p:cNvPr id="34" name="Rounded Rectangular Callout 33"/>
          <p:cNvSpPr/>
          <p:nvPr/>
        </p:nvSpPr>
        <p:spPr>
          <a:xfrm>
            <a:off x="6521630" y="3873784"/>
            <a:ext cx="362313" cy="1202974"/>
          </a:xfrm>
          <a:prstGeom prst="wedgeRoundRectCallout">
            <a:avLst>
              <a:gd name="adj1" fmla="val 96290"/>
              <a:gd name="adj2" fmla="val -57923"/>
              <a:gd name="adj3" fmla="val 16667"/>
            </a:avLst>
          </a:prstGeom>
          <a:noFill/>
          <a:ln w="34925">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2148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Frank asked – Can we get data prior to L+88?</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4</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7979" y="2725300"/>
            <a:ext cx="1415066" cy="646331"/>
          </a:xfrm>
          <a:prstGeom prst="rect">
            <a:avLst/>
          </a:prstGeom>
          <a:noFill/>
        </p:spPr>
        <p:txBody>
          <a:bodyPr wrap="none" rtlCol="0">
            <a:spAutoFit/>
          </a:bodyPr>
          <a:lstStyle/>
          <a:p>
            <a:pPr algn="ctr"/>
            <a:r>
              <a:rPr lang="en-US" dirty="0">
                <a:solidFill>
                  <a:prstClr val="black"/>
                </a:solidFill>
              </a:rPr>
              <a:t>Internal Flow</a:t>
            </a:r>
          </a:p>
          <a:p>
            <a:pPr algn="ctr"/>
            <a:r>
              <a:rPr lang="en-US" dirty="0">
                <a:solidFill>
                  <a:prstClr val="black"/>
                </a:solidFill>
              </a:rPr>
              <a:t>L+15 Days</a:t>
            </a:r>
          </a:p>
        </p:txBody>
      </p:sp>
      <p:cxnSp>
        <p:nvCxnSpPr>
          <p:cNvPr id="8" name="Straight Arrow Connector 7"/>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286000" y="2724912"/>
            <a:ext cx="2115131" cy="646331"/>
          </a:xfrm>
          <a:prstGeom prst="rect">
            <a:avLst/>
          </a:prstGeom>
          <a:noFill/>
        </p:spPr>
        <p:txBody>
          <a:bodyPr wrap="none" rtlCol="0">
            <a:spAutoFit/>
          </a:bodyPr>
          <a:lstStyle/>
          <a:p>
            <a:pPr algn="ctr"/>
            <a:r>
              <a:rPr lang="en-US" dirty="0">
                <a:solidFill>
                  <a:prstClr val="black"/>
                </a:solidFill>
              </a:rPr>
              <a:t>External Distribution</a:t>
            </a:r>
          </a:p>
          <a:p>
            <a:pPr algn="ctr"/>
            <a:r>
              <a:rPr lang="en-US" dirty="0">
                <a:solidFill>
                  <a:prstClr val="black"/>
                </a:solidFill>
              </a:rPr>
              <a:t>L+88 Days</a:t>
            </a:r>
          </a:p>
        </p:txBody>
      </p:sp>
      <p:cxnSp>
        <p:nvCxnSpPr>
          <p:cNvPr id="10" name="Straight Arrow Connector 9"/>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72000" y="2724912"/>
            <a:ext cx="2191113" cy="646331"/>
          </a:xfrm>
          <a:prstGeom prst="rect">
            <a:avLst/>
          </a:prstGeom>
          <a:noFill/>
        </p:spPr>
        <p:txBody>
          <a:bodyPr wrap="none" rtlCol="0">
            <a:spAutoFit/>
          </a:bodyPr>
          <a:lstStyle/>
          <a:p>
            <a:pPr algn="r"/>
            <a:r>
              <a:rPr lang="en-US" dirty="0">
                <a:solidFill>
                  <a:prstClr val="black"/>
                </a:solidFill>
              </a:rPr>
              <a:t>Operations Handover</a:t>
            </a:r>
          </a:p>
          <a:p>
            <a:pPr algn="r"/>
            <a:r>
              <a:rPr lang="en-US" dirty="0">
                <a:solidFill>
                  <a:prstClr val="black"/>
                </a:solidFill>
              </a:rPr>
              <a:t>L+6 Months</a:t>
            </a:r>
          </a:p>
        </p:txBody>
      </p:sp>
      <p:cxnSp>
        <p:nvCxnSpPr>
          <p:cNvPr id="12" name="Straight Arrow Connector 11"/>
          <p:cNvCxnSpPr/>
          <p:nvPr/>
        </p:nvCxnSpPr>
        <p:spPr>
          <a:xfrm flipV="1">
            <a:off x="7230744"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58000" y="2724912"/>
            <a:ext cx="2279470" cy="646331"/>
          </a:xfrm>
          <a:prstGeom prst="rect">
            <a:avLst/>
          </a:prstGeom>
          <a:noFill/>
        </p:spPr>
        <p:txBody>
          <a:bodyPr wrap="none" rtlCol="0">
            <a:spAutoFit/>
          </a:bodyPr>
          <a:lstStyle/>
          <a:p>
            <a:r>
              <a:rPr lang="en-US" dirty="0">
                <a:solidFill>
                  <a:prstClr val="black"/>
                </a:solidFill>
              </a:rPr>
              <a:t>East/West Assignment</a:t>
            </a:r>
          </a:p>
          <a:p>
            <a:r>
              <a:rPr lang="en-US" dirty="0">
                <a:solidFill>
                  <a:prstClr val="black"/>
                </a:solidFill>
              </a:rPr>
              <a:t>L+12 Months</a:t>
            </a:r>
          </a:p>
        </p:txBody>
      </p:sp>
      <p:pic>
        <p:nvPicPr>
          <p:cNvPr id="15" name="Picture 14"/>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
        <p:nvSpPr>
          <p:cNvPr id="19" name="Rectangle 18"/>
          <p:cNvSpPr/>
          <p:nvPr/>
        </p:nvSpPr>
        <p:spPr>
          <a:xfrm>
            <a:off x="449125" y="3391519"/>
            <a:ext cx="8283910" cy="3078792"/>
          </a:xfrm>
          <a:prstGeom prst="rect">
            <a:avLst/>
          </a:prstGeom>
        </p:spPr>
        <p:txBody>
          <a:bodyPr wrap="square">
            <a:spAutoFit/>
          </a:bodyPr>
          <a:lstStyle/>
          <a:p>
            <a:pPr>
              <a:lnSpc>
                <a:spcPct val="107000"/>
              </a:lnSpc>
              <a:spcAft>
                <a:spcPts val="800"/>
              </a:spcAft>
            </a:pPr>
            <a:r>
              <a:rPr lang="en-US"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No.  Only data flow testing activities prior to L+88.  </a:t>
            </a:r>
          </a:p>
          <a:p>
            <a:pPr>
              <a:lnSpc>
                <a:spcPct val="107000"/>
              </a:lnSpc>
              <a:spcAft>
                <a:spcPts val="800"/>
              </a:spcAft>
            </a:pPr>
            <a:r>
              <a:rPr lang="en-US"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Remember, GOES-East and GOES-West are still operational and GOES-14 is in standby.</a:t>
            </a:r>
          </a:p>
          <a:p>
            <a:pPr>
              <a:lnSpc>
                <a:spcPct val="107000"/>
              </a:lnSpc>
              <a:spcAft>
                <a:spcPts val="800"/>
              </a:spcAft>
            </a:pPr>
            <a:r>
              <a:rPr lang="en-US"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Only one potential exception, with four criteria:</a:t>
            </a:r>
          </a:p>
          <a:p>
            <a:pPr marL="285750" indent="-285750">
              <a:lnSpc>
                <a:spcPct val="107000"/>
              </a:lnSpc>
              <a:spcAft>
                <a:spcPts val="800"/>
              </a:spcAft>
              <a:buFont typeface="Arial" panose="020B0604020202020204" pitchFamily="34" charset="0"/>
              <a:buChar char="•"/>
            </a:pPr>
            <a:r>
              <a:rPr lang="en-US"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Hazardous event </a:t>
            </a:r>
            <a:r>
              <a:rPr lang="en-US" b="1" dirty="0">
                <a:solidFill>
                  <a:srgbClr val="0070C0"/>
                </a:solidFill>
                <a:latin typeface="Arial" panose="020B0604020202020204" pitchFamily="34" charset="0"/>
                <a:ea typeface="Calibri" panose="020F0502020204030204" pitchFamily="34" charset="0"/>
                <a:cs typeface="Times New Roman" panose="02020603050405020304" pitchFamily="18" charset="0"/>
              </a:rPr>
              <a:t>with certain impact to life and </a:t>
            </a:r>
            <a:r>
              <a:rPr lang="en-US"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property</a:t>
            </a:r>
            <a:endParaRPr lang="en-US" sz="2000"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US"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NWS shows GOES-R data are uniquely qualified to add value</a:t>
            </a:r>
          </a:p>
          <a:p>
            <a:pPr marL="285750" indent="-285750">
              <a:lnSpc>
                <a:spcPct val="107000"/>
              </a:lnSpc>
              <a:spcAft>
                <a:spcPts val="800"/>
              </a:spcAft>
              <a:buFont typeface="Arial" panose="020B0604020202020204" pitchFamily="34" charset="0"/>
              <a:buChar char="•"/>
            </a:pPr>
            <a:r>
              <a:rPr lang="en-US"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NWS has tolerance for the caveats associated with uncertified data</a:t>
            </a:r>
          </a:p>
          <a:p>
            <a:pPr marL="285750" indent="-285750">
              <a:lnSpc>
                <a:spcPct val="107000"/>
              </a:lnSpc>
              <a:spcAft>
                <a:spcPts val="800"/>
              </a:spcAft>
              <a:buFont typeface="Arial" panose="020B0604020202020204" pitchFamily="34" charset="0"/>
              <a:buChar char="•"/>
            </a:pPr>
            <a:r>
              <a:rPr lang="en-US"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No potential compromise to health &amp; safety of satellite by pausing PLT</a:t>
            </a:r>
          </a:p>
        </p:txBody>
      </p:sp>
    </p:spTree>
    <p:extLst>
      <p:ext uri="{BB962C8B-B14F-4D97-AF65-F5344CB8AC3E}">
        <p14:creationId xmlns:p14="http://schemas.microsoft.com/office/powerpoint/2010/main" val="777221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are data unavailable during PLT?</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5</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7979" y="2725300"/>
            <a:ext cx="1415066" cy="646331"/>
          </a:xfrm>
          <a:prstGeom prst="rect">
            <a:avLst/>
          </a:prstGeom>
          <a:noFill/>
        </p:spPr>
        <p:txBody>
          <a:bodyPr wrap="none" rtlCol="0">
            <a:spAutoFit/>
          </a:bodyPr>
          <a:lstStyle/>
          <a:p>
            <a:pPr algn="ctr"/>
            <a:r>
              <a:rPr lang="en-US" dirty="0">
                <a:solidFill>
                  <a:prstClr val="black"/>
                </a:solidFill>
              </a:rPr>
              <a:t>Internal Flow</a:t>
            </a:r>
          </a:p>
          <a:p>
            <a:pPr algn="ctr"/>
            <a:r>
              <a:rPr lang="en-US" dirty="0">
                <a:solidFill>
                  <a:prstClr val="black"/>
                </a:solidFill>
              </a:rPr>
              <a:t>L+15 Days</a:t>
            </a:r>
          </a:p>
        </p:txBody>
      </p:sp>
      <p:cxnSp>
        <p:nvCxnSpPr>
          <p:cNvPr id="8" name="Straight Arrow Connector 7"/>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286000" y="2724912"/>
            <a:ext cx="2115131" cy="646331"/>
          </a:xfrm>
          <a:prstGeom prst="rect">
            <a:avLst/>
          </a:prstGeom>
          <a:noFill/>
        </p:spPr>
        <p:txBody>
          <a:bodyPr wrap="none" rtlCol="0">
            <a:spAutoFit/>
          </a:bodyPr>
          <a:lstStyle/>
          <a:p>
            <a:pPr algn="ctr"/>
            <a:r>
              <a:rPr lang="en-US" dirty="0">
                <a:solidFill>
                  <a:prstClr val="black"/>
                </a:solidFill>
              </a:rPr>
              <a:t>External Distribution</a:t>
            </a:r>
          </a:p>
          <a:p>
            <a:pPr algn="ctr"/>
            <a:r>
              <a:rPr lang="en-US" dirty="0">
                <a:solidFill>
                  <a:prstClr val="black"/>
                </a:solidFill>
              </a:rPr>
              <a:t>L+88 Days</a:t>
            </a:r>
          </a:p>
        </p:txBody>
      </p:sp>
      <p:cxnSp>
        <p:nvCxnSpPr>
          <p:cNvPr id="10" name="Straight Arrow Connector 9"/>
          <p:cNvCxnSpPr/>
          <p:nvPr/>
        </p:nvCxnSpPr>
        <p:spPr>
          <a:xfrm flipV="1">
            <a:off x="660926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572000" y="2724912"/>
            <a:ext cx="2191113" cy="646331"/>
          </a:xfrm>
          <a:prstGeom prst="rect">
            <a:avLst/>
          </a:prstGeom>
          <a:noFill/>
        </p:spPr>
        <p:txBody>
          <a:bodyPr wrap="none" rtlCol="0">
            <a:spAutoFit/>
          </a:bodyPr>
          <a:lstStyle/>
          <a:p>
            <a:pPr algn="r"/>
            <a:r>
              <a:rPr lang="en-US" dirty="0">
                <a:solidFill>
                  <a:prstClr val="black"/>
                </a:solidFill>
              </a:rPr>
              <a:t>Operations Handover</a:t>
            </a:r>
          </a:p>
          <a:p>
            <a:pPr algn="r"/>
            <a:r>
              <a:rPr lang="en-US" dirty="0">
                <a:solidFill>
                  <a:prstClr val="black"/>
                </a:solidFill>
              </a:rPr>
              <a:t>L+6 Months</a:t>
            </a:r>
          </a:p>
        </p:txBody>
      </p:sp>
      <p:cxnSp>
        <p:nvCxnSpPr>
          <p:cNvPr id="12" name="Straight Arrow Connector 11"/>
          <p:cNvCxnSpPr/>
          <p:nvPr/>
        </p:nvCxnSpPr>
        <p:spPr>
          <a:xfrm flipV="1">
            <a:off x="7230744"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858000" y="2724912"/>
            <a:ext cx="2279470" cy="646331"/>
          </a:xfrm>
          <a:prstGeom prst="rect">
            <a:avLst/>
          </a:prstGeom>
          <a:noFill/>
        </p:spPr>
        <p:txBody>
          <a:bodyPr wrap="none" rtlCol="0">
            <a:spAutoFit/>
          </a:bodyPr>
          <a:lstStyle/>
          <a:p>
            <a:r>
              <a:rPr lang="en-US" dirty="0">
                <a:solidFill>
                  <a:prstClr val="black"/>
                </a:solidFill>
              </a:rPr>
              <a:t>East/West Assignment</a:t>
            </a:r>
          </a:p>
          <a:p>
            <a:r>
              <a:rPr lang="en-US" dirty="0">
                <a:solidFill>
                  <a:prstClr val="black"/>
                </a:solidFill>
              </a:rPr>
              <a:t>L+12 Months</a:t>
            </a:r>
          </a:p>
        </p:txBody>
      </p:sp>
      <p:pic>
        <p:nvPicPr>
          <p:cNvPr id="15" name="Picture 14"/>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
        <p:nvSpPr>
          <p:cNvPr id="19" name="Rectangle 18"/>
          <p:cNvSpPr/>
          <p:nvPr/>
        </p:nvSpPr>
        <p:spPr>
          <a:xfrm>
            <a:off x="228600" y="3730562"/>
            <a:ext cx="8504435" cy="3034677"/>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000"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There is a notional Schedule of Events (SOE) for tests during the PLT phase</a:t>
            </a:r>
          </a:p>
          <a:p>
            <a:pPr marL="342900" indent="-342900">
              <a:lnSpc>
                <a:spcPct val="107000"/>
              </a:lnSpc>
              <a:spcAft>
                <a:spcPts val="800"/>
              </a:spcAft>
              <a:buFont typeface="Arial" panose="020B0604020202020204" pitchFamily="34" charset="0"/>
              <a:buChar char="•"/>
            </a:pPr>
            <a:r>
              <a:rPr lang="en-US" sz="2000"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Between L+88 and Operations Handover, tests which will interrupt the flow of data will be announced via GOES-R notifications to NWS</a:t>
            </a:r>
          </a:p>
          <a:p>
            <a:pPr marL="342900" indent="-342900">
              <a:lnSpc>
                <a:spcPct val="107000"/>
              </a:lnSpc>
              <a:spcAft>
                <a:spcPts val="800"/>
              </a:spcAft>
              <a:buFont typeface="Arial" panose="020B0604020202020204" pitchFamily="34" charset="0"/>
              <a:buChar char="•"/>
            </a:pPr>
            <a:r>
              <a:rPr lang="en-US" sz="2000" b="1" dirty="0" smtClean="0">
                <a:solidFill>
                  <a:srgbClr val="0070C0"/>
                </a:solidFill>
                <a:latin typeface="Arial" panose="020B0604020202020204" pitchFamily="34" charset="0"/>
                <a:ea typeface="Calibri" panose="020F0502020204030204" pitchFamily="34" charset="0"/>
                <a:cs typeface="Times New Roman" panose="02020603050405020304" pitchFamily="18" charset="0"/>
              </a:rPr>
              <a:t>After Operations Handover, interruptions will be communicated via ESPC Notifications</a:t>
            </a:r>
          </a:p>
          <a:p>
            <a:pPr marL="342900" indent="-342900">
              <a:lnSpc>
                <a:spcPct val="107000"/>
              </a:lnSpc>
              <a:spcAft>
                <a:spcPts val="800"/>
              </a:spcAft>
              <a:buFont typeface="Arial" panose="020B0604020202020204" pitchFamily="34" charset="0"/>
              <a:buChar char="•"/>
            </a:pPr>
            <a:endParaRPr lang="en-US" sz="20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0043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4"/>
          </p:nvPr>
        </p:nvSpPr>
        <p:spPr/>
        <p:txBody>
          <a:bodyPr/>
          <a:lstStyle/>
          <a:p>
            <a:fld id="{97FA8124-9865-F141-9E48-75D99BBAEFD0}" type="slidenum">
              <a:rPr lang="en-US" smtClean="0">
                <a:solidFill>
                  <a:prstClr val="black"/>
                </a:solidFill>
              </a:rPr>
              <a:pPr/>
              <a:t>6</a:t>
            </a:fld>
            <a:endParaRPr lang="en-US" dirty="0">
              <a:solidFill>
                <a:prstClr val="black"/>
              </a:solidFill>
            </a:endParaRPr>
          </a:p>
        </p:txBody>
      </p:sp>
      <p:sp>
        <p:nvSpPr>
          <p:cNvPr id="5" name="Date Placeholder 4"/>
          <p:cNvSpPr>
            <a:spLocks noGrp="1"/>
          </p:cNvSpPr>
          <p:nvPr>
            <p:ph type="dt" sz="half" idx="2"/>
          </p:nvPr>
        </p:nvSpPr>
        <p:spPr/>
        <p:txBody>
          <a:bodyPr/>
          <a:lstStyle/>
          <a:p>
            <a:r>
              <a:rPr lang="en-US" smtClean="0">
                <a:solidFill>
                  <a:prstClr val="black"/>
                </a:solidFill>
              </a:rPr>
              <a:t>4/27/2016</a:t>
            </a:r>
            <a:endParaRPr lang="en-US" dirty="0">
              <a:solidFill>
                <a:prstClr val="black"/>
              </a:solidFill>
            </a:endParaRPr>
          </a:p>
        </p:txBody>
      </p:sp>
      <p:sp>
        <p:nvSpPr>
          <p:cNvPr id="6" name="Footer Placeholder 5"/>
          <p:cNvSpPr>
            <a:spLocks noGrp="1"/>
          </p:cNvSpPr>
          <p:nvPr>
            <p:ph type="ftr" sz="quarter" idx="3"/>
          </p:nvPr>
        </p:nvSpPr>
        <p:spPr/>
        <p:txBody>
          <a:bodyPr/>
          <a:lstStyle/>
          <a:p>
            <a:r>
              <a:rPr lang="en-US" smtClean="0">
                <a:solidFill>
                  <a:prstClr val="black"/>
                </a:solidFill>
              </a:rPr>
              <a:t>GOES-R Summit, Spring 2016</a:t>
            </a:r>
            <a:endParaRPr lang="en-US">
              <a:solidFill>
                <a:prstClr val="black"/>
              </a:solidFill>
            </a:endParaRPr>
          </a:p>
        </p:txBody>
      </p:sp>
    </p:spTree>
    <p:extLst>
      <p:ext uri="{BB962C8B-B14F-4D97-AF65-F5344CB8AC3E}">
        <p14:creationId xmlns:p14="http://schemas.microsoft.com/office/powerpoint/2010/main" val="73500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Release Strategy</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7</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sp>
        <p:nvSpPr>
          <p:cNvPr id="6" name="Content Placeholder 2"/>
          <p:cNvSpPr txBox="1">
            <a:spLocks/>
          </p:cNvSpPr>
          <p:nvPr/>
        </p:nvSpPr>
        <p:spPr>
          <a:xfrm>
            <a:off x="457200" y="3048000"/>
            <a:ext cx="8305800" cy="3505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buFont typeface="Arial" pitchFamily="34" charset="0"/>
              <a:buNone/>
            </a:pPr>
            <a:r>
              <a:rPr lang="en-US" sz="2400" u="sng" dirty="0" smtClean="0">
                <a:solidFill>
                  <a:srgbClr val="285583">
                    <a:lumMod val="75000"/>
                  </a:srgbClr>
                </a:solidFill>
              </a:rPr>
              <a:t>Ground Segment internal flow of instrument data</a:t>
            </a:r>
            <a:r>
              <a:rPr lang="en-US" sz="2400" dirty="0" smtClean="0">
                <a:solidFill>
                  <a:srgbClr val="285583">
                    <a:lumMod val="75000"/>
                  </a:srgbClr>
                </a:solidFill>
              </a:rPr>
              <a:t>:  Commences upon completion of each instrument’s outgassing</a:t>
            </a:r>
          </a:p>
          <a:p>
            <a:pPr marL="342900" lvl="1" indent="-342900"/>
            <a:r>
              <a:rPr lang="en-US" sz="2000" dirty="0" smtClean="0">
                <a:solidFill>
                  <a:srgbClr val="285583">
                    <a:lumMod val="75000"/>
                  </a:srgbClr>
                </a:solidFill>
              </a:rPr>
              <a:t>Data will flow for path integrity test purposes to PDA and AWIPS</a:t>
            </a:r>
          </a:p>
          <a:p>
            <a:pPr marL="342900" lvl="1" indent="-342900"/>
            <a:r>
              <a:rPr lang="en-US" sz="2000" dirty="0" smtClean="0">
                <a:solidFill>
                  <a:srgbClr val="285583">
                    <a:lumMod val="75000"/>
                  </a:srgbClr>
                </a:solidFill>
              </a:rPr>
              <a:t>Data will flow for instrument vendor and CWG Cal/Val purposes to LZSS</a:t>
            </a:r>
          </a:p>
          <a:p>
            <a:pPr marL="342900" lvl="1" indent="-342900"/>
            <a:r>
              <a:rPr lang="en-US" sz="2000" dirty="0" smtClean="0">
                <a:solidFill>
                  <a:srgbClr val="285583">
                    <a:lumMod val="75000"/>
                  </a:srgbClr>
                </a:solidFill>
              </a:rPr>
              <a:t>Data will not be released from LZSS, PDA, AWIPS to any other downstream consumers other than instrument vendors, CWG, and CLASS.  The Unique Payload Services (GRB, HRIT/EMWIN, DCS) will also not yet distribute data.</a:t>
            </a:r>
          </a:p>
          <a:p>
            <a:pPr marL="342900" lvl="1" indent="-342900"/>
            <a:r>
              <a:rPr lang="en-US" sz="2000" dirty="0" smtClean="0">
                <a:solidFill>
                  <a:srgbClr val="285583">
                    <a:lumMod val="75000"/>
                  </a:srgbClr>
                </a:solidFill>
              </a:rPr>
              <a:t>First media image(s) for ABI will be released after Orbit Raising and initial image navigation and radiometric assessment</a:t>
            </a:r>
          </a:p>
          <a:p>
            <a:pPr marL="342900" lvl="1" indent="-342900"/>
            <a:endParaRPr lang="en-US" sz="2000" dirty="0">
              <a:solidFill>
                <a:srgbClr val="285583">
                  <a:lumMod val="75000"/>
                </a:srgbClr>
              </a:solidFill>
            </a:endParaRPr>
          </a:p>
        </p:txBody>
      </p:sp>
      <p:cxnSp>
        <p:nvCxnSpPr>
          <p:cNvPr id="7" name="Straight Arrow Connector 6"/>
          <p:cNvCxnSpPr/>
          <p:nvPr/>
        </p:nvCxnSpPr>
        <p:spPr>
          <a:xfrm flipV="1">
            <a:off x="1299829" y="2514600"/>
            <a:ext cx="0" cy="533400"/>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1162610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Release Strategy</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8</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3312225" y="2514600"/>
            <a:ext cx="0" cy="640080"/>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457200" y="3200400"/>
            <a:ext cx="8305800" cy="2819400"/>
          </a:xfrm>
          <a:prstGeom prst="rect">
            <a:avLst/>
          </a:prstGeom>
          <a:ln>
            <a:noFill/>
          </a:ln>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u="sng" dirty="0" smtClean="0">
                <a:solidFill>
                  <a:srgbClr val="285583">
                    <a:lumMod val="75000"/>
                  </a:srgbClr>
                </a:solidFill>
              </a:rPr>
              <a:t>External product distribution (PD)</a:t>
            </a:r>
            <a:r>
              <a:rPr lang="en-US" sz="2400" dirty="0" smtClean="0">
                <a:solidFill>
                  <a:srgbClr val="285583">
                    <a:lumMod val="75000"/>
                  </a:srgbClr>
                </a:solidFill>
              </a:rPr>
              <a:t>:  Commences upon completion of each instrument’s Post-Launch Tests (data will have Beta Maturity)</a:t>
            </a:r>
          </a:p>
          <a:p>
            <a:pPr marL="342900" lvl="1" indent="-342900"/>
            <a:r>
              <a:rPr lang="en-US" sz="2000" dirty="0" smtClean="0">
                <a:solidFill>
                  <a:srgbClr val="285583">
                    <a:lumMod val="75000"/>
                  </a:srgbClr>
                </a:solidFill>
              </a:rPr>
              <a:t>Unique Payload Services [GRB, HRIT/EMWIN, DCS] will be populated</a:t>
            </a:r>
          </a:p>
          <a:p>
            <a:pPr marL="342900" lvl="1" indent="-342900"/>
            <a:r>
              <a:rPr lang="en-US" sz="2000" dirty="0" smtClean="0">
                <a:solidFill>
                  <a:srgbClr val="285583">
                    <a:lumMod val="75000"/>
                  </a:srgbClr>
                </a:solidFill>
              </a:rPr>
              <a:t>LZSS, PDA, AWIPS will flow data to their respective, integrated, downstream consumers</a:t>
            </a:r>
          </a:p>
          <a:p>
            <a:pPr marL="342900" lvl="1" indent="-342900"/>
            <a:r>
              <a:rPr lang="en-US" sz="2000" dirty="0" smtClean="0">
                <a:solidFill>
                  <a:srgbClr val="285583">
                    <a:lumMod val="75000"/>
                  </a:srgbClr>
                </a:solidFill>
              </a:rPr>
              <a:t>Estimated dates for completion of each instrument’s Post-Launch Tests:</a:t>
            </a:r>
          </a:p>
          <a:p>
            <a:pPr marL="742950" lvl="2" indent="-342900"/>
            <a:r>
              <a:rPr lang="en-US" sz="1600" dirty="0" smtClean="0">
                <a:solidFill>
                  <a:srgbClr val="285583">
                    <a:lumMod val="75000"/>
                  </a:srgbClr>
                </a:solidFill>
              </a:rPr>
              <a:t>ABI @ L+88,   EXIS @ L+92,   MAG @ L+93,   SUVI </a:t>
            </a:r>
            <a:r>
              <a:rPr lang="en-US" sz="1600" dirty="0">
                <a:solidFill>
                  <a:srgbClr val="285583">
                    <a:lumMod val="75000"/>
                  </a:srgbClr>
                </a:solidFill>
              </a:rPr>
              <a:t>@ </a:t>
            </a:r>
            <a:r>
              <a:rPr lang="en-US" sz="1600" dirty="0" smtClean="0">
                <a:solidFill>
                  <a:srgbClr val="285583">
                    <a:lumMod val="75000"/>
                  </a:srgbClr>
                </a:solidFill>
              </a:rPr>
              <a:t>L+104,   SEISS @ L+139,   GLM @ L+148  </a:t>
            </a:r>
            <a:endParaRPr lang="en-US" sz="1600" dirty="0">
              <a:solidFill>
                <a:srgbClr val="285583">
                  <a:lumMod val="75000"/>
                </a:srgbClr>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8743" y="2725300"/>
            <a:ext cx="1142172" cy="307777"/>
          </a:xfrm>
          <a:prstGeom prst="rect">
            <a:avLst/>
          </a:prstGeom>
          <a:noFill/>
        </p:spPr>
        <p:txBody>
          <a:bodyPr wrap="none" rtlCol="0">
            <a:spAutoFit/>
          </a:bodyPr>
          <a:lstStyle/>
          <a:p>
            <a:pPr algn="ctr"/>
            <a:r>
              <a:rPr lang="en-US" sz="1400" dirty="0">
                <a:solidFill>
                  <a:prstClr val="black"/>
                </a:solidFill>
              </a:rPr>
              <a:t>Internal Flow</a:t>
            </a:r>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120347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Release Strategy</a:t>
            </a:r>
            <a:endParaRPr lang="en-US" dirty="0"/>
          </a:p>
        </p:txBody>
      </p:sp>
      <p:sp>
        <p:nvSpPr>
          <p:cNvPr id="3" name="Slide Number Placeholder 2"/>
          <p:cNvSpPr>
            <a:spLocks noGrp="1"/>
          </p:cNvSpPr>
          <p:nvPr>
            <p:ph type="sldNum" sz="quarter" idx="4"/>
          </p:nvPr>
        </p:nvSpPr>
        <p:spPr/>
        <p:txBody>
          <a:bodyPr/>
          <a:lstStyle/>
          <a:p>
            <a:fld id="{97FA8124-9865-F141-9E48-75D99BBAEFD0}" type="slidenum">
              <a:rPr lang="en-US" smtClean="0">
                <a:solidFill>
                  <a:prstClr val="black"/>
                </a:solidFill>
              </a:rPr>
              <a:pPr/>
              <a:t>9</a:t>
            </a:fld>
            <a:endParaRPr lang="en-US" dirty="0">
              <a:solidFill>
                <a:prstClr val="black"/>
              </a:solidFill>
            </a:endParaRPr>
          </a:p>
        </p:txBody>
      </p:sp>
      <p:sp>
        <p:nvSpPr>
          <p:cNvPr id="4" name="Date Placeholder 3"/>
          <p:cNvSpPr>
            <a:spLocks noGrp="1"/>
          </p:cNvSpPr>
          <p:nvPr>
            <p:ph type="dt" sz="half" idx="2"/>
          </p:nvPr>
        </p:nvSpPr>
        <p:spPr/>
        <p:txBody>
          <a:bodyPr/>
          <a:lstStyle/>
          <a:p>
            <a:r>
              <a:rPr lang="en-US" dirty="0">
                <a:solidFill>
                  <a:prstClr val="black"/>
                </a:solidFill>
              </a:rPr>
              <a:t>5</a:t>
            </a:r>
            <a:r>
              <a:rPr lang="en-US" dirty="0" smtClean="0">
                <a:solidFill>
                  <a:prstClr val="black"/>
                </a:solidFill>
              </a:rPr>
              <a:t>/9/2016</a:t>
            </a:r>
            <a:endParaRPr lang="en-US" dirty="0">
              <a:solidFill>
                <a:prstClr val="black"/>
              </a:solidFill>
            </a:endParaRPr>
          </a:p>
        </p:txBody>
      </p:sp>
      <p:sp>
        <p:nvSpPr>
          <p:cNvPr id="5" name="Footer Placeholder 4"/>
          <p:cNvSpPr>
            <a:spLocks noGrp="1"/>
          </p:cNvSpPr>
          <p:nvPr>
            <p:ph type="ftr" sz="quarter" idx="3"/>
          </p:nvPr>
        </p:nvSpPr>
        <p:spPr/>
        <p:txBody>
          <a:bodyPr/>
          <a:lstStyle/>
          <a:p>
            <a:r>
              <a:rPr lang="en-US" dirty="0">
                <a:solidFill>
                  <a:prstClr val="black"/>
                </a:solidFill>
              </a:rPr>
              <a:t>NOAA Satellite PG/User Readiness Meeting, May 2016</a:t>
            </a:r>
          </a:p>
        </p:txBody>
      </p:sp>
      <p:cxnSp>
        <p:nvCxnSpPr>
          <p:cNvPr id="6" name="Straight Arrow Connector 5"/>
          <p:cNvCxnSpPr/>
          <p:nvPr/>
        </p:nvCxnSpPr>
        <p:spPr>
          <a:xfrm flipV="1">
            <a:off x="6605650" y="2514600"/>
            <a:ext cx="0" cy="731520"/>
          </a:xfrm>
          <a:prstGeom prst="straightConnector1">
            <a:avLst/>
          </a:prstGeom>
          <a:ln w="38100">
            <a:solidFill>
              <a:schemeClr val="accent1">
                <a:lumMod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457200" y="3276600"/>
            <a:ext cx="8305800" cy="2819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u="sng" dirty="0" smtClean="0">
                <a:solidFill>
                  <a:srgbClr val="285583">
                    <a:lumMod val="75000"/>
                  </a:srgbClr>
                </a:solidFill>
              </a:rPr>
              <a:t>Operations Handover from GOES-R to OSPO</a:t>
            </a:r>
            <a:r>
              <a:rPr lang="en-US" sz="2400" dirty="0" smtClean="0">
                <a:solidFill>
                  <a:srgbClr val="285583">
                    <a:lumMod val="75000"/>
                  </a:srgbClr>
                </a:solidFill>
              </a:rPr>
              <a:t>:  L+6 Months</a:t>
            </a:r>
            <a:endParaRPr lang="en-US" sz="1600" dirty="0">
              <a:solidFill>
                <a:srgbClr val="285583">
                  <a:lumMod val="75000"/>
                </a:srgbClr>
              </a:solidFill>
            </a:endParaRPr>
          </a:p>
        </p:txBody>
      </p:sp>
      <p:cxnSp>
        <p:nvCxnSpPr>
          <p:cNvPr id="8" name="Straight Arrow Connector 7"/>
          <p:cNvCxnSpPr/>
          <p:nvPr/>
        </p:nvCxnSpPr>
        <p:spPr>
          <a:xfrm flipV="1">
            <a:off x="129982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8743" y="2725300"/>
            <a:ext cx="1142172" cy="307777"/>
          </a:xfrm>
          <a:prstGeom prst="rect">
            <a:avLst/>
          </a:prstGeom>
          <a:noFill/>
        </p:spPr>
        <p:txBody>
          <a:bodyPr wrap="none" rtlCol="0">
            <a:spAutoFit/>
          </a:bodyPr>
          <a:lstStyle/>
          <a:p>
            <a:pPr algn="ctr"/>
            <a:r>
              <a:rPr lang="en-US" sz="1400" dirty="0">
                <a:solidFill>
                  <a:prstClr val="black"/>
                </a:solidFill>
              </a:rPr>
              <a:t>Internal Flow</a:t>
            </a:r>
          </a:p>
        </p:txBody>
      </p:sp>
      <p:cxnSp>
        <p:nvCxnSpPr>
          <p:cNvPr id="10" name="Straight Arrow Connector 9"/>
          <p:cNvCxnSpPr/>
          <p:nvPr/>
        </p:nvCxnSpPr>
        <p:spPr>
          <a:xfrm flipV="1">
            <a:off x="3326989" y="2514600"/>
            <a:ext cx="0" cy="274320"/>
          </a:xfrm>
          <a:prstGeom prst="straightConnector1">
            <a:avLst/>
          </a:prstGeom>
          <a:ln w="25400">
            <a:solidFill>
              <a:schemeClr val="tx1"/>
            </a:solidFill>
            <a:tailEnd type="triangle" w="med" len="med"/>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480545" y="2724912"/>
            <a:ext cx="1692900" cy="307777"/>
          </a:xfrm>
          <a:prstGeom prst="rect">
            <a:avLst/>
          </a:prstGeom>
          <a:noFill/>
        </p:spPr>
        <p:txBody>
          <a:bodyPr wrap="none" rtlCol="0">
            <a:spAutoFit/>
          </a:bodyPr>
          <a:lstStyle/>
          <a:p>
            <a:pPr algn="ctr"/>
            <a:r>
              <a:rPr lang="en-US" sz="1400" dirty="0">
                <a:solidFill>
                  <a:prstClr val="black"/>
                </a:solidFill>
              </a:rPr>
              <a:t>External Distribution</a:t>
            </a:r>
          </a:p>
        </p:txBody>
      </p:sp>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b="72134"/>
          <a:stretch/>
        </p:blipFill>
        <p:spPr>
          <a:xfrm>
            <a:off x="541592" y="996902"/>
            <a:ext cx="8060815" cy="1517698"/>
          </a:xfrm>
          <a:prstGeom prst="rect">
            <a:avLst/>
          </a:prstGeom>
        </p:spPr>
      </p:pic>
    </p:spTree>
    <p:extLst>
      <p:ext uri="{BB962C8B-B14F-4D97-AF65-F5344CB8AC3E}">
        <p14:creationId xmlns:p14="http://schemas.microsoft.com/office/powerpoint/2010/main" val="1166837604"/>
      </p:ext>
    </p:extLst>
  </p:cSld>
  <p:clrMapOvr>
    <a:masterClrMapping/>
  </p:clrMapOvr>
</p:sld>
</file>

<file path=ppt/theme/theme1.xml><?xml version="1.0" encoding="utf-8"?>
<a:theme xmlns:a="http://schemas.openxmlformats.org/drawingml/2006/main" name="Default Theme">
  <a:themeElements>
    <a:clrScheme name="Custom 3">
      <a:dk1>
        <a:sysClr val="windowText" lastClr="000000"/>
      </a:dk1>
      <a:lt1>
        <a:sysClr val="window" lastClr="FFFFFF"/>
      </a:lt1>
      <a:dk2>
        <a:srgbClr val="084284"/>
      </a:dk2>
      <a:lt2>
        <a:srgbClr val="E6E6E6"/>
      </a:lt2>
      <a:accent1>
        <a:srgbClr val="285583"/>
      </a:accent1>
      <a:accent2>
        <a:srgbClr val="7E5100"/>
      </a:accent2>
      <a:accent3>
        <a:srgbClr val="FED174"/>
      </a:accent3>
      <a:accent4>
        <a:srgbClr val="9BCFFF"/>
      </a:accent4>
      <a:accent5>
        <a:srgbClr val="4088D2"/>
      </a:accent5>
      <a:accent6>
        <a:srgbClr val="BC0000"/>
      </a:accent6>
      <a:hlink>
        <a:srgbClr val="084284"/>
      </a:hlink>
      <a:folHlink>
        <a:srgbClr val="3877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709</TotalTime>
  <Words>1428</Words>
  <Application>Microsoft Office PowerPoint</Application>
  <PresentationFormat>On-screen Show (4:3)</PresentationFormat>
  <Paragraphs>279</Paragraphs>
  <Slides>20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Black</vt:lpstr>
      <vt:lpstr>Calibri</vt:lpstr>
      <vt:lpstr>Times New Roman</vt:lpstr>
      <vt:lpstr>Default Theme</vt:lpstr>
      <vt:lpstr>CONOPS 2017:  NWS Post-Launch Plans for GOES-R</vt:lpstr>
      <vt:lpstr>Ken asked – How does NWS IOC line up?</vt:lpstr>
      <vt:lpstr>Ken also asked – What is IOC for all baseline products (shown by Mike Johnson)?</vt:lpstr>
      <vt:lpstr>Frank asked – Can we get data prior to L+88?</vt:lpstr>
      <vt:lpstr>When are data unavailable during PLT?</vt:lpstr>
      <vt:lpstr>BACKUP</vt:lpstr>
      <vt:lpstr>Data Release Strategy</vt:lpstr>
      <vt:lpstr>Data Release Strategy</vt:lpstr>
      <vt:lpstr>Data Release Strategy</vt:lpstr>
      <vt:lpstr>Data Release Strategy</vt:lpstr>
      <vt:lpstr>Recap:  Data Release Strategy</vt:lpstr>
      <vt:lpstr>Detailed Data Release Strategy</vt:lpstr>
      <vt:lpstr>Product Maturity Levels</vt:lpstr>
      <vt:lpstr>What is a PS-PVR?</vt:lpstr>
      <vt:lpstr>Focus during PS-PVRs</vt:lpstr>
      <vt:lpstr>Tentative PS-PVR Schedule Given 10/13 Launch</vt:lpstr>
      <vt:lpstr>PLPT Science Validation Success Criteria: Determination</vt:lpstr>
      <vt:lpstr>First Public Image Release</vt:lpstr>
      <vt:lpstr>First Public Image Release</vt:lpstr>
      <vt:lpstr>Questions?</vt:lpstr>
    </vt:vector>
  </TitlesOfParts>
  <Company>GOES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GOES-R Schedules for Data Release and Post-Launch Tests   NOAA Satellite Proving Ground/User Readiness Meeting</dc:title>
  <dc:creator>Miretzky, Kathryn (GSFC-4160)[NOAA]</dc:creator>
  <cp:lastModifiedBy>Seybold, Matthew G. (GSFC-416.0)[NOAA]</cp:lastModifiedBy>
  <cp:revision>21</cp:revision>
  <dcterms:created xsi:type="dcterms:W3CDTF">2016-05-05T18:56:09Z</dcterms:created>
  <dcterms:modified xsi:type="dcterms:W3CDTF">2016-05-10T05:15:45Z</dcterms:modified>
</cp:coreProperties>
</file>