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28"/>
  </p:notesMasterIdLst>
  <p:handoutMasterIdLst>
    <p:handoutMasterId r:id="rId29"/>
  </p:handoutMasterIdLst>
  <p:sldIdLst>
    <p:sldId id="257" r:id="rId4"/>
    <p:sldId id="363" r:id="rId5"/>
    <p:sldId id="414" r:id="rId6"/>
    <p:sldId id="417" r:id="rId7"/>
    <p:sldId id="416" r:id="rId8"/>
    <p:sldId id="415" r:id="rId9"/>
    <p:sldId id="418" r:id="rId10"/>
    <p:sldId id="419" r:id="rId11"/>
    <p:sldId id="433" r:id="rId12"/>
    <p:sldId id="434" r:id="rId13"/>
    <p:sldId id="435" r:id="rId14"/>
    <p:sldId id="423" r:id="rId15"/>
    <p:sldId id="420" r:id="rId16"/>
    <p:sldId id="421" r:id="rId17"/>
    <p:sldId id="426" r:id="rId18"/>
    <p:sldId id="432" r:id="rId19"/>
    <p:sldId id="406" r:id="rId20"/>
    <p:sldId id="424" r:id="rId21"/>
    <p:sldId id="425" r:id="rId22"/>
    <p:sldId id="427" r:id="rId23"/>
    <p:sldId id="428" r:id="rId24"/>
    <p:sldId id="429" r:id="rId25"/>
    <p:sldId id="430" r:id="rId26"/>
    <p:sldId id="431" r:id="rId27"/>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24" autoAdjust="0"/>
    <p:restoredTop sz="95647" autoAdjust="0"/>
  </p:normalViewPr>
  <p:slideViewPr>
    <p:cSldViewPr snapToGrid="0">
      <p:cViewPr>
        <p:scale>
          <a:sx n="77" d="100"/>
          <a:sy n="77" d="100"/>
        </p:scale>
        <p:origin x="-1644" y="-420"/>
      </p:cViewPr>
      <p:guideLst>
        <p:guide orient="horz" pos="2160"/>
        <p:guide pos="2880"/>
      </p:guideLst>
    </p:cSldViewPr>
  </p:slideViewPr>
  <p:notesTextViewPr>
    <p:cViewPr>
      <p:scale>
        <a:sx n="3" d="2"/>
        <a:sy n="3" d="2"/>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24344" cy="458145"/>
          </a:xfrm>
          <a:prstGeom prst="rect">
            <a:avLst/>
          </a:prstGeom>
        </p:spPr>
        <p:txBody>
          <a:bodyPr vert="horz" lIns="90499" tIns="45249" rIns="90499" bIns="45249" rtlCol="0"/>
          <a:lstStyle>
            <a:lvl1pPr algn="l">
              <a:defRPr sz="1200"/>
            </a:lvl1pPr>
          </a:lstStyle>
          <a:p>
            <a:endParaRPr lang="en-US"/>
          </a:p>
        </p:txBody>
      </p:sp>
      <p:sp>
        <p:nvSpPr>
          <p:cNvPr id="3" name="Date Placeholder 2"/>
          <p:cNvSpPr>
            <a:spLocks noGrp="1"/>
          </p:cNvSpPr>
          <p:nvPr>
            <p:ph type="dt" sz="quarter" idx="1"/>
          </p:nvPr>
        </p:nvSpPr>
        <p:spPr>
          <a:xfrm>
            <a:off x="3954299" y="2"/>
            <a:ext cx="3024344" cy="458145"/>
          </a:xfrm>
          <a:prstGeom prst="rect">
            <a:avLst/>
          </a:prstGeom>
        </p:spPr>
        <p:txBody>
          <a:bodyPr vert="horz" lIns="90499" tIns="45249" rIns="90499" bIns="45249" rtlCol="0"/>
          <a:lstStyle>
            <a:lvl1pPr algn="r">
              <a:defRPr sz="1200"/>
            </a:lvl1pPr>
          </a:lstStyle>
          <a:p>
            <a:fld id="{6FFD0CC3-A985-4572-A4CC-7F5773C3E284}" type="datetimeFigureOut">
              <a:rPr lang="en-US" smtClean="0"/>
              <a:t>5/3/2016</a:t>
            </a:fld>
            <a:endParaRPr lang="en-US"/>
          </a:p>
        </p:txBody>
      </p:sp>
      <p:sp>
        <p:nvSpPr>
          <p:cNvPr id="4" name="Footer Placeholder 3"/>
          <p:cNvSpPr>
            <a:spLocks noGrp="1"/>
          </p:cNvSpPr>
          <p:nvPr>
            <p:ph type="ftr" sz="quarter" idx="2"/>
          </p:nvPr>
        </p:nvSpPr>
        <p:spPr>
          <a:xfrm>
            <a:off x="0" y="8685856"/>
            <a:ext cx="3024344" cy="458144"/>
          </a:xfrm>
          <a:prstGeom prst="rect">
            <a:avLst/>
          </a:prstGeom>
        </p:spPr>
        <p:txBody>
          <a:bodyPr vert="horz" lIns="90499" tIns="45249" rIns="90499" bIns="45249" rtlCol="0" anchor="b"/>
          <a:lstStyle>
            <a:lvl1pPr algn="l">
              <a:defRPr sz="1200"/>
            </a:lvl1pPr>
          </a:lstStyle>
          <a:p>
            <a:endParaRPr lang="en-US"/>
          </a:p>
        </p:txBody>
      </p:sp>
      <p:sp>
        <p:nvSpPr>
          <p:cNvPr id="5" name="Slide Number Placeholder 4"/>
          <p:cNvSpPr>
            <a:spLocks noGrp="1"/>
          </p:cNvSpPr>
          <p:nvPr>
            <p:ph type="sldNum" sz="quarter" idx="3"/>
          </p:nvPr>
        </p:nvSpPr>
        <p:spPr>
          <a:xfrm>
            <a:off x="3954299" y="8685856"/>
            <a:ext cx="3024344" cy="458144"/>
          </a:xfrm>
          <a:prstGeom prst="rect">
            <a:avLst/>
          </a:prstGeom>
        </p:spPr>
        <p:txBody>
          <a:bodyPr vert="horz" lIns="90499" tIns="45249" rIns="90499" bIns="45249" rtlCol="0" anchor="b"/>
          <a:lstStyle>
            <a:lvl1pPr algn="r">
              <a:defRPr sz="1200"/>
            </a:lvl1pPr>
          </a:lstStyle>
          <a:p>
            <a:fld id="{B7876867-EDAF-4542-99F5-CDA2D8E79F09}" type="slidenum">
              <a:rPr lang="en-US" smtClean="0"/>
              <a:t>‹#›</a:t>
            </a:fld>
            <a:endParaRPr lang="en-US"/>
          </a:p>
        </p:txBody>
      </p:sp>
    </p:spTree>
    <p:extLst>
      <p:ext uri="{BB962C8B-B14F-4D97-AF65-F5344CB8AC3E}">
        <p14:creationId xmlns:p14="http://schemas.microsoft.com/office/powerpoint/2010/main" val="1534487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4770" cy="457200"/>
          </a:xfrm>
          <a:prstGeom prst="rect">
            <a:avLst/>
          </a:prstGeom>
        </p:spPr>
        <p:txBody>
          <a:bodyPr vert="horz" lIns="91424" tIns="45713" rIns="91424" bIns="45713" rtlCol="0"/>
          <a:lstStyle>
            <a:lvl1pPr algn="l">
              <a:defRPr sz="1200"/>
            </a:lvl1pPr>
          </a:lstStyle>
          <a:p>
            <a:endParaRPr lang="en-US" dirty="0"/>
          </a:p>
        </p:txBody>
      </p:sp>
      <p:sp>
        <p:nvSpPr>
          <p:cNvPr id="3" name="Date Placeholder 2"/>
          <p:cNvSpPr>
            <a:spLocks noGrp="1"/>
          </p:cNvSpPr>
          <p:nvPr>
            <p:ph type="dt" idx="1"/>
          </p:nvPr>
        </p:nvSpPr>
        <p:spPr>
          <a:xfrm>
            <a:off x="3953855" y="0"/>
            <a:ext cx="3024770" cy="457200"/>
          </a:xfrm>
          <a:prstGeom prst="rect">
            <a:avLst/>
          </a:prstGeom>
        </p:spPr>
        <p:txBody>
          <a:bodyPr vert="horz" lIns="91424" tIns="45713" rIns="91424" bIns="45713" rtlCol="0"/>
          <a:lstStyle>
            <a:lvl1pPr algn="r">
              <a:defRPr sz="1200"/>
            </a:lvl1pPr>
          </a:lstStyle>
          <a:p>
            <a:fld id="{2B81E256-8243-41BB-BBF8-BD851D231D0C}" type="datetimeFigureOut">
              <a:rPr lang="en-US" smtClean="0"/>
              <a:pPr/>
              <a:t>5/3/2016</a:t>
            </a:fld>
            <a:endParaRPr lang="en-US" dirty="0"/>
          </a:p>
        </p:txBody>
      </p:sp>
      <p:sp>
        <p:nvSpPr>
          <p:cNvPr id="4" name="Slide Image Placeholder 3"/>
          <p:cNvSpPr>
            <a:spLocks noGrp="1" noRot="1" noChangeAspect="1"/>
          </p:cNvSpPr>
          <p:nvPr>
            <p:ph type="sldImg" idx="2"/>
          </p:nvPr>
        </p:nvSpPr>
        <p:spPr>
          <a:xfrm>
            <a:off x="1203325" y="684213"/>
            <a:ext cx="4573588" cy="3430587"/>
          </a:xfrm>
          <a:prstGeom prst="rect">
            <a:avLst/>
          </a:prstGeom>
          <a:noFill/>
          <a:ln w="12700">
            <a:solidFill>
              <a:prstClr val="black"/>
            </a:solidFill>
          </a:ln>
        </p:spPr>
        <p:txBody>
          <a:bodyPr vert="horz" lIns="91424" tIns="45713" rIns="91424" bIns="45713"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24" tIns="45713" rIns="91424"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3024770" cy="457200"/>
          </a:xfrm>
          <a:prstGeom prst="rect">
            <a:avLst/>
          </a:prstGeom>
        </p:spPr>
        <p:txBody>
          <a:bodyPr vert="horz" lIns="91424" tIns="45713" rIns="91424"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5" y="8685213"/>
            <a:ext cx="3024770" cy="457200"/>
          </a:xfrm>
          <a:prstGeom prst="rect">
            <a:avLst/>
          </a:prstGeom>
        </p:spPr>
        <p:txBody>
          <a:bodyPr vert="horz" lIns="91424" tIns="45713" rIns="91424" bIns="45713" rtlCol="0" anchor="b"/>
          <a:lstStyle>
            <a:lvl1pPr algn="r">
              <a:defRPr sz="1200"/>
            </a:lvl1pPr>
          </a:lstStyle>
          <a:p>
            <a:fld id="{7CFD9D2B-8922-4BF6-B6A3-929B192CD644}" type="slidenum">
              <a:rPr lang="en-US" smtClean="0"/>
              <a:pPr/>
              <a:t>‹#›</a:t>
            </a:fld>
            <a:endParaRPr lang="en-US" dirty="0"/>
          </a:p>
        </p:txBody>
      </p:sp>
    </p:spTree>
    <p:extLst>
      <p:ext uri="{BB962C8B-B14F-4D97-AF65-F5344CB8AC3E}">
        <p14:creationId xmlns:p14="http://schemas.microsoft.com/office/powerpoint/2010/main" val="266794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203325" y="684213"/>
            <a:ext cx="4573588" cy="34305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98025" y="4343404"/>
            <a:ext cx="5584071" cy="4114918"/>
          </a:xfrm>
          <a:prstGeom prst="rect">
            <a:avLst/>
          </a:prstGeom>
          <a:noFill/>
          <a:ln>
            <a:noFill/>
          </a:ln>
        </p:spPr>
        <p:txBody>
          <a:bodyPr lIns="89700" tIns="89700" rIns="89700" bIns="89700" anchor="t" anchorCtr="0">
            <a:noAutofit/>
          </a:bodyPr>
          <a:lstStyle/>
          <a:p>
            <a:pPr>
              <a:buClr>
                <a:schemeClr val="dk1"/>
              </a:buClr>
            </a:pPr>
            <a:endParaRPr dirty="0">
              <a:solidFill>
                <a:schemeClr val="dk1"/>
              </a:solidFill>
              <a:latin typeface="Arial"/>
              <a:ea typeface="Arial"/>
              <a:cs typeface="Arial"/>
              <a:sym typeface="Arial"/>
            </a:endParaRPr>
          </a:p>
        </p:txBody>
      </p:sp>
      <p:sp>
        <p:nvSpPr>
          <p:cNvPr id="152" name="Shape 152"/>
          <p:cNvSpPr txBox="1">
            <a:spLocks noGrp="1"/>
          </p:cNvSpPr>
          <p:nvPr>
            <p:ph type="sldNum" idx="12"/>
          </p:nvPr>
        </p:nvSpPr>
        <p:spPr>
          <a:xfrm>
            <a:off x="3953859" y="8685218"/>
            <a:ext cx="3024729" cy="457081"/>
          </a:xfrm>
          <a:prstGeom prst="rect">
            <a:avLst/>
          </a:prstGeom>
          <a:noFill/>
          <a:ln>
            <a:noFill/>
          </a:ln>
        </p:spPr>
        <p:txBody>
          <a:bodyPr lIns="91171" tIns="45573" rIns="91171" bIns="45573" anchor="b" anchorCtr="0">
            <a:noAutofit/>
          </a:bodyPr>
          <a:lstStyle/>
          <a:p>
            <a:pPr>
              <a:buClr>
                <a:srgbClr val="000000"/>
              </a:buClr>
              <a:buSzPct val="25000"/>
              <a:buFont typeface="Arial"/>
              <a:buNone/>
            </a:pPr>
            <a:fld id="{00000000-1234-1234-1234-123412341234}" type="slidenum">
              <a:rPr lang="en-US">
                <a:solidFill>
                  <a:prstClr val="black"/>
                </a:solidFill>
                <a:latin typeface="Calibri"/>
                <a:ea typeface="Calibri"/>
                <a:cs typeface="Calibri"/>
                <a:sym typeface="Calibri"/>
              </a:rPr>
              <a:pPr>
                <a:buClr>
                  <a:srgbClr val="000000"/>
                </a:buClr>
                <a:buSzPct val="25000"/>
                <a:buFont typeface="Arial"/>
                <a:buNone/>
              </a:pPr>
              <a:t>1</a:t>
            </a:fld>
            <a:endParaRPr lang="en-US"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084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Tim</a:t>
            </a:r>
            <a:r>
              <a:rPr lang="en-US" sz="1200" baseline="0" dirty="0" smtClean="0">
                <a:solidFill>
                  <a:srgbClr val="FFFFFF"/>
                </a:solidFill>
              </a:rPr>
              <a:t> Schmit, ASPB</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https://ams.confex.com/ams/95Annual/webprogram/Paper265203.html   </a:t>
            </a:r>
            <a:r>
              <a:rPr lang="en-US" baseline="0" dirty="0" smtClean="0"/>
              <a:t>ABI = Advanced Baseline Imager</a:t>
            </a:r>
            <a:endParaRPr lang="en-US" dirty="0" smtClean="0"/>
          </a:p>
          <a:p>
            <a:endParaRPr lang="en-US" dirty="0" smtClean="0"/>
          </a:p>
          <a:p>
            <a:r>
              <a:rPr lang="en-US" dirty="0" smtClean="0"/>
              <a:t>Other new </a:t>
            </a:r>
            <a:r>
              <a:rPr lang="en-US" sz="1200" i="1" kern="0" dirty="0" err="1" smtClean="0">
                <a:solidFill>
                  <a:srgbClr val="000000"/>
                </a:solidFill>
                <a:ea typeface="Arial"/>
                <a:cs typeface="Arial"/>
                <a:sym typeface="Arial"/>
                <a:rtl val="0"/>
              </a:rPr>
              <a:t>webapps</a:t>
            </a:r>
            <a:r>
              <a:rPr lang="en-US" sz="1200" i="1" kern="0" dirty="0" smtClean="0">
                <a:solidFill>
                  <a:srgbClr val="000000"/>
                </a:solidFill>
                <a:ea typeface="Arial"/>
                <a:cs typeface="Arial"/>
                <a:sym typeface="Arial"/>
                <a:rtl val="0"/>
              </a:rPr>
              <a:t>:  one to change both the spatial and temporal sampling and the other only the pixel sampling  </a:t>
            </a:r>
            <a:endParaRPr lang="en-US" dirty="0"/>
          </a:p>
        </p:txBody>
      </p:sp>
      <p:sp>
        <p:nvSpPr>
          <p:cNvPr id="4" name="Slide Number Placeholder 3"/>
          <p:cNvSpPr>
            <a:spLocks noGrp="1"/>
          </p:cNvSpPr>
          <p:nvPr>
            <p:ph type="sldNum" sz="quarter" idx="10"/>
          </p:nvPr>
        </p:nvSpPr>
        <p:spPr/>
        <p:txBody>
          <a:bodyPr/>
          <a:lstStyle/>
          <a:p>
            <a:fld id="{200991F8-E4FF-497C-97F1-314C1106722E}"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1785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204913" y="682625"/>
            <a:ext cx="4575175" cy="3430588"/>
          </a:xfrm>
          <a:ln/>
        </p:spPr>
      </p:sp>
      <p:sp>
        <p:nvSpPr>
          <p:cNvPr id="31747" name="Rectangle 3"/>
          <p:cNvSpPr>
            <a:spLocks noGrp="1" noChangeArrowheads="1"/>
          </p:cNvSpPr>
          <p:nvPr>
            <p:ph type="body" idx="1"/>
          </p:nvPr>
        </p:nvSpPr>
        <p:spPr>
          <a:xfrm>
            <a:off x="698656" y="4345589"/>
            <a:ext cx="5582926" cy="4114487"/>
          </a:xfrm>
          <a:noFill/>
          <a:ln/>
        </p:spPr>
        <p:txBody>
          <a:bodyPr lIns="90669" tIns="45336" rIns="90669" bIns="45336"/>
          <a:lstStyle/>
          <a:p>
            <a:endParaRPr lang="en-US" smtClean="0">
              <a:latin typeface="Arial" pitchFamily="34" charset="0"/>
              <a:ea typeface="MS PGothic" pitchFamily="34" charset="-128"/>
            </a:endParaRPr>
          </a:p>
        </p:txBody>
      </p:sp>
    </p:spTree>
    <p:extLst>
      <p:ext uri="{BB962C8B-B14F-4D97-AF65-F5344CB8AC3E}">
        <p14:creationId xmlns:p14="http://schemas.microsoft.com/office/powerpoint/2010/main" val="4050894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Tim</a:t>
            </a:r>
            <a:r>
              <a:rPr lang="en-US" sz="1200" baseline="0" dirty="0" smtClean="0">
                <a:solidFill>
                  <a:srgbClr val="FFFFFF"/>
                </a:solidFill>
              </a:rPr>
              <a:t> Schmit, ASPB</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https://ams.confex.com/ams/95Annual/webprogram/Paper265203.html   </a:t>
            </a:r>
            <a:r>
              <a:rPr lang="en-US" baseline="0" dirty="0" smtClean="0"/>
              <a:t>ABI = Advanced Baseline Imager</a:t>
            </a:r>
            <a:endParaRPr lang="en-US" dirty="0" smtClean="0"/>
          </a:p>
          <a:p>
            <a:endParaRPr lang="en-US" dirty="0" smtClean="0"/>
          </a:p>
          <a:p>
            <a:r>
              <a:rPr lang="en-US" dirty="0" smtClean="0"/>
              <a:t>Other new </a:t>
            </a:r>
            <a:r>
              <a:rPr lang="en-US" sz="1200" i="1" kern="0" dirty="0" err="1" smtClean="0">
                <a:solidFill>
                  <a:srgbClr val="000000"/>
                </a:solidFill>
                <a:ea typeface="Arial"/>
                <a:cs typeface="Arial"/>
                <a:sym typeface="Arial"/>
                <a:rtl val="0"/>
              </a:rPr>
              <a:t>webapps</a:t>
            </a:r>
            <a:r>
              <a:rPr lang="en-US" sz="1200" i="1" kern="0" dirty="0" smtClean="0">
                <a:solidFill>
                  <a:srgbClr val="000000"/>
                </a:solidFill>
                <a:ea typeface="Arial"/>
                <a:cs typeface="Arial"/>
                <a:sym typeface="Arial"/>
                <a:rtl val="0"/>
              </a:rPr>
              <a:t>:  one to change both the spatial and temporal sampling and the other only the pixel sampling  </a:t>
            </a:r>
            <a:endParaRPr lang="en-US" dirty="0"/>
          </a:p>
        </p:txBody>
      </p:sp>
      <p:sp>
        <p:nvSpPr>
          <p:cNvPr id="4" name="Slide Number Placeholder 3"/>
          <p:cNvSpPr>
            <a:spLocks noGrp="1"/>
          </p:cNvSpPr>
          <p:nvPr>
            <p:ph type="sldNum" sz="quarter" idx="10"/>
          </p:nvPr>
        </p:nvSpPr>
        <p:spPr/>
        <p:txBody>
          <a:bodyPr/>
          <a:lstStyle/>
          <a:p>
            <a:fld id="{200991F8-E4FF-497C-97F1-314C1106722E}"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1785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01264" y="123305"/>
            <a:ext cx="8229600" cy="1143000"/>
          </a:xfrm>
          <a:prstGeom prst="rect">
            <a:avLst/>
          </a:prstGeom>
          <a:noFill/>
          <a:ln>
            <a:noFill/>
          </a:ln>
        </p:spPr>
        <p:txBody>
          <a:bodyPr lIns="91425" tIns="91425" rIns="91425" bIns="91425" anchor="ctr" anchorCtr="0"/>
          <a:lstStyle>
            <a:lvl1pPr algn="ctr" rtl="0">
              <a:spcBef>
                <a:spcPts val="0"/>
              </a:spcBef>
              <a:buClr>
                <a:srgbClr val="1508B8"/>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50800" algn="l" rtl="0">
              <a:spcBef>
                <a:spcPts val="640"/>
              </a:spcBef>
              <a:buClr>
                <a:srgbClr val="0F243E"/>
              </a:buClr>
              <a:buFont typeface="Arial"/>
              <a:buChar char="•"/>
              <a:defRPr/>
            </a:lvl1pPr>
            <a:lvl2pPr marL="742950" indent="-19050" algn="l" rtl="0">
              <a:spcBef>
                <a:spcPts val="560"/>
              </a:spcBef>
              <a:buClr>
                <a:srgbClr val="366092"/>
              </a:buClr>
              <a:buFont typeface="Arial"/>
              <a:buChar char="–"/>
              <a:defRPr/>
            </a:lvl2pPr>
            <a:lvl3pPr marL="1143000" indent="12700" algn="l" rtl="0">
              <a:spcBef>
                <a:spcPts val="480"/>
              </a:spcBef>
              <a:buClr>
                <a:srgbClr val="0F243E"/>
              </a:buClr>
              <a:buFont typeface="Arial"/>
              <a:buChar char="•"/>
              <a:defRPr/>
            </a:lvl3pPr>
            <a:lvl4pPr marL="1600200" indent="-12700" algn="l" rtl="0">
              <a:spcBef>
                <a:spcPts val="400"/>
              </a:spcBef>
              <a:buClr>
                <a:srgbClr val="366092"/>
              </a:buClr>
              <a:buFont typeface="Arial"/>
              <a:buChar char="–"/>
              <a:defRPr/>
            </a:lvl4pPr>
            <a:lvl5pPr marL="2057400" indent="-12700" algn="l" rtl="0">
              <a:spcBef>
                <a:spcPts val="400"/>
              </a:spcBef>
              <a:buClr>
                <a:srgbClr val="538CD5"/>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28" name="Shape 28"/>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29" name="Shape 2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30" name="Shape 30"/>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245162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F378691F-9CED-4134-BEF2-4424A0C8B72C}" type="slidenum">
              <a:rPr lang="en-US"/>
              <a:pPr>
                <a:defRPr/>
              </a:pPr>
              <a:t>‹#›</a:t>
            </a:fld>
            <a:endParaRPr lang="en-US" dirty="0"/>
          </a:p>
        </p:txBody>
      </p:sp>
    </p:spTree>
    <p:extLst>
      <p:ext uri="{BB962C8B-B14F-4D97-AF65-F5344CB8AC3E}">
        <p14:creationId xmlns:p14="http://schemas.microsoft.com/office/powerpoint/2010/main" val="1259868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chor="ctr"/>
          <a:lstStyle>
            <a:lvl1pPr algn="ctr">
              <a:buNone/>
              <a:defRPr sz="36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066800"/>
            <a:ext cx="2514600" cy="52578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200400" y="1066800"/>
            <a:ext cx="5486400" cy="52578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327DF725-5DD2-4AC8-9302-F060CA84D9D3}" type="slidenum">
              <a:rPr lang="en-US"/>
              <a:pPr>
                <a:defRPr/>
              </a:pPr>
              <a:t>‹#›</a:t>
            </a:fld>
            <a:endParaRPr lang="en-US" dirty="0"/>
          </a:p>
        </p:txBody>
      </p:sp>
    </p:spTree>
    <p:extLst>
      <p:ext uri="{BB962C8B-B14F-4D97-AF65-F5344CB8AC3E}">
        <p14:creationId xmlns:p14="http://schemas.microsoft.com/office/powerpoint/2010/main" val="1526746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066801"/>
            <a:ext cx="4038600" cy="52296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a:defRPr/>
            </a:pPr>
            <a:fld id="{80FD687F-9EC4-4A2C-9D79-45716973BA41}" type="slidenum">
              <a:rPr lang="en-US"/>
              <a:pPr>
                <a:defRPr/>
              </a:pPr>
              <a:t>‹#›</a:t>
            </a:fld>
            <a:endParaRPr lang="en-US" dirty="0"/>
          </a:p>
        </p:txBody>
      </p:sp>
    </p:spTree>
    <p:extLst>
      <p:ext uri="{BB962C8B-B14F-4D97-AF65-F5344CB8AC3E}">
        <p14:creationId xmlns:p14="http://schemas.microsoft.com/office/powerpoint/2010/main" val="2077195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99060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a:defRPr/>
            </a:pPr>
            <a:fld id="{3283774E-393D-4152-86DA-5285DCA315CF}" type="slidenum">
              <a:rPr lang="en-US"/>
              <a:pPr>
                <a:defRPr/>
              </a:pPr>
              <a:t>‹#›</a:t>
            </a:fld>
            <a:endParaRPr lang="en-US" dirty="0"/>
          </a:p>
        </p:txBody>
      </p:sp>
    </p:spTree>
    <p:extLst>
      <p:ext uri="{BB962C8B-B14F-4D97-AF65-F5344CB8AC3E}">
        <p14:creationId xmlns:p14="http://schemas.microsoft.com/office/powerpoint/2010/main" val="60913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a:defRPr/>
            </a:pPr>
            <a:fld id="{7A000F4E-004E-4CE8-AABD-59BBC7FD61A1}" type="slidenum">
              <a:rPr lang="en-US"/>
              <a:pPr>
                <a:defRPr/>
              </a:pPr>
              <a:t>‹#›</a:t>
            </a:fld>
            <a:endParaRPr lang="en-US" dirty="0"/>
          </a:p>
        </p:txBody>
      </p:sp>
    </p:spTree>
    <p:extLst>
      <p:ext uri="{BB962C8B-B14F-4D97-AF65-F5344CB8AC3E}">
        <p14:creationId xmlns:p14="http://schemas.microsoft.com/office/powerpoint/2010/main" val="3016070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5532F530-9E19-4E9C-9738-C0BFE09D089A}" type="slidenum">
              <a:rPr lang="en-US"/>
              <a:pPr>
                <a:defRPr/>
              </a:pPr>
              <a:t>‹#›</a:t>
            </a:fld>
            <a:endParaRPr lang="en-US"/>
          </a:p>
        </p:txBody>
      </p:sp>
    </p:spTree>
    <p:extLst>
      <p:ext uri="{BB962C8B-B14F-4D97-AF65-F5344CB8AC3E}">
        <p14:creationId xmlns:p14="http://schemas.microsoft.com/office/powerpoint/2010/main" val="208688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1117FE8-98F9-41FA-9392-33A066033D3C}" type="slidenum">
              <a:rPr lang="en-US"/>
              <a:pPr>
                <a:defRPr/>
              </a:pPr>
              <a:t>‹#›</a:t>
            </a:fld>
            <a:endParaRPr lang="en-US"/>
          </a:p>
        </p:txBody>
      </p:sp>
    </p:spTree>
    <p:extLst>
      <p:ext uri="{BB962C8B-B14F-4D97-AF65-F5344CB8AC3E}">
        <p14:creationId xmlns:p14="http://schemas.microsoft.com/office/powerpoint/2010/main" val="358473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6F8E6A6-BB16-4EA8-84FB-0B841619D9C9}" type="slidenum">
              <a:rPr lang="en-US"/>
              <a:pPr>
                <a:defRPr/>
              </a:pPr>
              <a:t>‹#›</a:t>
            </a:fld>
            <a:endParaRPr lang="en-US"/>
          </a:p>
        </p:txBody>
      </p:sp>
    </p:spTree>
    <p:extLst>
      <p:ext uri="{BB962C8B-B14F-4D97-AF65-F5344CB8AC3E}">
        <p14:creationId xmlns:p14="http://schemas.microsoft.com/office/powerpoint/2010/main" val="1714314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C7E65C8-2C22-4AE6-98B5-BCD7AD56F3B5}" type="slidenum">
              <a:rPr lang="en-US"/>
              <a:pPr>
                <a:defRPr/>
              </a:pPr>
              <a:t>‹#›</a:t>
            </a:fld>
            <a:endParaRPr lang="en-US"/>
          </a:p>
        </p:txBody>
      </p:sp>
    </p:spTree>
    <p:extLst>
      <p:ext uri="{BB962C8B-B14F-4D97-AF65-F5344CB8AC3E}">
        <p14:creationId xmlns:p14="http://schemas.microsoft.com/office/powerpoint/2010/main" val="1598315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90BA0DF6-1F07-4FA6-B7D2-F3001E77C539}" type="slidenum">
              <a:rPr lang="en-US"/>
              <a:pPr>
                <a:defRPr/>
              </a:pPr>
              <a:t>‹#›</a:t>
            </a:fld>
            <a:endParaRPr lang="en-US"/>
          </a:p>
        </p:txBody>
      </p:sp>
    </p:spTree>
    <p:extLst>
      <p:ext uri="{BB962C8B-B14F-4D97-AF65-F5344CB8AC3E}">
        <p14:creationId xmlns:p14="http://schemas.microsoft.com/office/powerpoint/2010/main" val="28412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4" name="Shape 34"/>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35" name="Shape 3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36" name="Shape 36"/>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348772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265F424-A057-41D9-9808-928C5B6B6085}" type="slidenum">
              <a:rPr lang="en-US"/>
              <a:pPr>
                <a:defRPr/>
              </a:pPr>
              <a:t>‹#›</a:t>
            </a:fld>
            <a:endParaRPr lang="en-US"/>
          </a:p>
        </p:txBody>
      </p:sp>
    </p:spTree>
    <p:extLst>
      <p:ext uri="{BB962C8B-B14F-4D97-AF65-F5344CB8AC3E}">
        <p14:creationId xmlns:p14="http://schemas.microsoft.com/office/powerpoint/2010/main" val="4196597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4C88DAD7-8963-4A38-8236-1C942AAD19BB}" type="slidenum">
              <a:rPr lang="en-US"/>
              <a:pPr>
                <a:defRPr/>
              </a:pPr>
              <a:t>‹#›</a:t>
            </a:fld>
            <a:endParaRPr lang="en-US"/>
          </a:p>
        </p:txBody>
      </p:sp>
    </p:spTree>
    <p:extLst>
      <p:ext uri="{BB962C8B-B14F-4D97-AF65-F5344CB8AC3E}">
        <p14:creationId xmlns:p14="http://schemas.microsoft.com/office/powerpoint/2010/main" val="64759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A3AAE7E9-77D1-467D-9256-0069C744142C}" type="slidenum">
              <a:rPr lang="en-US"/>
              <a:pPr>
                <a:defRPr/>
              </a:pPr>
              <a:t>‹#›</a:t>
            </a:fld>
            <a:endParaRPr lang="en-US"/>
          </a:p>
        </p:txBody>
      </p:sp>
    </p:spTree>
    <p:extLst>
      <p:ext uri="{BB962C8B-B14F-4D97-AF65-F5344CB8AC3E}">
        <p14:creationId xmlns:p14="http://schemas.microsoft.com/office/powerpoint/2010/main" val="1192060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EA13A831-77A0-48CD-BF90-F051623A9B7C}" type="slidenum">
              <a:rPr lang="en-US"/>
              <a:pPr>
                <a:defRPr/>
              </a:pPr>
              <a:t>‹#›</a:t>
            </a:fld>
            <a:endParaRPr lang="en-US"/>
          </a:p>
        </p:txBody>
      </p:sp>
    </p:spTree>
    <p:extLst>
      <p:ext uri="{BB962C8B-B14F-4D97-AF65-F5344CB8AC3E}">
        <p14:creationId xmlns:p14="http://schemas.microsoft.com/office/powerpoint/2010/main" val="653522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0CD6FDB-C4F6-4B46-95A8-BB03F6307370}" type="slidenum">
              <a:rPr lang="en-US"/>
              <a:pPr>
                <a:defRPr/>
              </a:pPr>
              <a:t>‹#›</a:t>
            </a:fld>
            <a:endParaRPr lang="en-US"/>
          </a:p>
        </p:txBody>
      </p:sp>
    </p:spTree>
    <p:extLst>
      <p:ext uri="{BB962C8B-B14F-4D97-AF65-F5344CB8AC3E}">
        <p14:creationId xmlns:p14="http://schemas.microsoft.com/office/powerpoint/2010/main" val="4256738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116BCADC-560C-47F7-838D-0DA9A2F2B913}" type="slidenum">
              <a:rPr lang="en-US"/>
              <a:pPr>
                <a:defRPr/>
              </a:pPr>
              <a:t>‹#›</a:t>
            </a:fld>
            <a:endParaRPr lang="en-US"/>
          </a:p>
        </p:txBody>
      </p:sp>
    </p:spTree>
    <p:extLst>
      <p:ext uri="{BB962C8B-B14F-4D97-AF65-F5344CB8AC3E}">
        <p14:creationId xmlns:p14="http://schemas.microsoft.com/office/powerpoint/2010/main" val="915045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7A1CCE64-E4A8-4643-8FAF-2FCC6461BAC5}" type="slidenum">
              <a:rPr lang="en-US"/>
              <a:pPr>
                <a:defRPr/>
              </a:pPr>
              <a:t>‹#›</a:t>
            </a:fld>
            <a:endParaRPr lang="en-US"/>
          </a:p>
        </p:txBody>
      </p:sp>
    </p:spTree>
    <p:extLst>
      <p:ext uri="{BB962C8B-B14F-4D97-AF65-F5344CB8AC3E}">
        <p14:creationId xmlns:p14="http://schemas.microsoft.com/office/powerpoint/2010/main" val="499316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a:defRPr/>
            </a:pPr>
            <a:fld id="{CCC1D4AF-E085-4A23-95AB-47448C897A40}" type="slidenum">
              <a:rPr lang="en-US"/>
              <a:pPr>
                <a:defRPr/>
              </a:pPr>
              <a:t>‹#›</a:t>
            </a:fld>
            <a:endParaRPr lang="en-US"/>
          </a:p>
        </p:txBody>
      </p:sp>
    </p:spTree>
    <p:extLst>
      <p:ext uri="{BB962C8B-B14F-4D97-AF65-F5344CB8AC3E}">
        <p14:creationId xmlns:p14="http://schemas.microsoft.com/office/powerpoint/2010/main" val="176012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01264" y="123305"/>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7" name="Shape 47"/>
          <p:cNvSpPr txBox="1">
            <a:spLocks noGrp="1"/>
          </p:cNvSpPr>
          <p:nvPr>
            <p:ph type="body" idx="2"/>
          </p:nvPr>
        </p:nvSpPr>
        <p:spPr>
          <a:xfrm>
            <a:off x="457200" y="2174875"/>
            <a:ext cx="4040187"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3"/>
          </p:nvPr>
        </p:nvSpPr>
        <p:spPr>
          <a:xfrm>
            <a:off x="4645025" y="1535112"/>
            <a:ext cx="4041773"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9" name="Shape 49"/>
          <p:cNvSpPr txBox="1">
            <a:spLocks noGrp="1"/>
          </p:cNvSpPr>
          <p:nvPr>
            <p:ph type="body" idx="4"/>
          </p:nvPr>
        </p:nvSpPr>
        <p:spPr>
          <a:xfrm>
            <a:off x="4645025" y="2174875"/>
            <a:ext cx="4041773" cy="395128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52" name="Shape 52"/>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84940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61" name="Shape 6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41390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6" name="Shape 66"/>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68" name="Shape 68"/>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138304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a:spLocks noGrp="1"/>
          </p:cNvSpPr>
          <p:nvPr>
            <p:ph type="pic" idx="2"/>
          </p:nvPr>
        </p:nvSpPr>
        <p:spPr>
          <a:xfrm>
            <a:off x="1792288" y="612775"/>
            <a:ext cx="5486399" cy="4114800"/>
          </a:xfrm>
          <a:prstGeom prst="rect">
            <a:avLst/>
          </a:prstGeom>
          <a:noFill/>
          <a:ln>
            <a:noFill/>
          </a:ln>
        </p:spPr>
      </p:sp>
      <p:sp>
        <p:nvSpPr>
          <p:cNvPr id="72" name="Shape 72"/>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3" name="Shape 73"/>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75" name="Shape 75"/>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389896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01264" y="123305"/>
            <a:ext cx="8229600" cy="1143000"/>
          </a:xfrm>
          <a:prstGeom prst="rect">
            <a:avLst/>
          </a:prstGeom>
          <a:noFill/>
          <a:ln>
            <a:noFill/>
          </a:ln>
        </p:spPr>
        <p:txBody>
          <a:bodyPr lIns="91425" tIns="91425" rIns="91425" bIns="91425" anchor="ctr" anchorCtr="0"/>
          <a:lstStyle>
            <a:lvl1pPr algn="ctr" rtl="0">
              <a:spcBef>
                <a:spcPts val="0"/>
              </a:spcBef>
              <a:buClr>
                <a:srgbClr val="1508B8"/>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1"/>
          </p:nvPr>
        </p:nvSpPr>
        <p:spPr>
          <a:xfrm rot="5400000">
            <a:off x="2309017" y="-251618"/>
            <a:ext cx="4525963" cy="8229600"/>
          </a:xfrm>
          <a:prstGeom prst="rect">
            <a:avLst/>
          </a:prstGeom>
          <a:noFill/>
          <a:ln>
            <a:noFill/>
          </a:ln>
        </p:spPr>
        <p:txBody>
          <a:bodyPr lIns="91425" tIns="91425" rIns="91425" bIns="91425" anchor="t" anchorCtr="0"/>
          <a:lstStyle>
            <a:lvl1pPr marL="342900" indent="-50800" algn="l" rtl="0">
              <a:spcBef>
                <a:spcPts val="640"/>
              </a:spcBef>
              <a:buClr>
                <a:srgbClr val="0F243E"/>
              </a:buClr>
              <a:buFont typeface="Arial"/>
              <a:buChar char="•"/>
              <a:defRPr/>
            </a:lvl1pPr>
            <a:lvl2pPr marL="742950" indent="-19050" algn="l" rtl="0">
              <a:spcBef>
                <a:spcPts val="560"/>
              </a:spcBef>
              <a:buClr>
                <a:srgbClr val="366092"/>
              </a:buClr>
              <a:buFont typeface="Arial"/>
              <a:buChar char="–"/>
              <a:defRPr/>
            </a:lvl2pPr>
            <a:lvl3pPr marL="1143000" indent="12700" algn="l" rtl="0">
              <a:spcBef>
                <a:spcPts val="480"/>
              </a:spcBef>
              <a:buClr>
                <a:srgbClr val="0F243E"/>
              </a:buClr>
              <a:buFont typeface="Arial"/>
              <a:buChar char="•"/>
              <a:defRPr/>
            </a:lvl3pPr>
            <a:lvl4pPr marL="1600200" indent="-12700" algn="l" rtl="0">
              <a:spcBef>
                <a:spcPts val="400"/>
              </a:spcBef>
              <a:buClr>
                <a:srgbClr val="366092"/>
              </a:buClr>
              <a:buFont typeface="Arial"/>
              <a:buChar char="–"/>
              <a:defRPr/>
            </a:lvl4pPr>
            <a:lvl5pPr marL="2057400" indent="-12700" algn="l" rtl="0">
              <a:spcBef>
                <a:spcPts val="400"/>
              </a:spcBef>
              <a:buClr>
                <a:srgbClr val="538CD5"/>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79" name="Shape 79"/>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81" name="Shape 81"/>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286042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rot="5400000">
            <a:off x="4732336" y="2171700"/>
            <a:ext cx="5851525" cy="2057400"/>
          </a:xfrm>
          <a:prstGeom prst="rect">
            <a:avLst/>
          </a:prstGeom>
          <a:noFill/>
          <a:ln>
            <a:noFill/>
          </a:ln>
        </p:spPr>
        <p:txBody>
          <a:bodyPr lIns="91425" tIns="91425" rIns="91425" bIns="91425" anchor="ctr" anchorCtr="0"/>
          <a:lstStyle>
            <a:lvl1pPr algn="ctr" rtl="0">
              <a:spcBef>
                <a:spcPts val="0"/>
              </a:spcBef>
              <a:buClr>
                <a:srgbClr val="1508B8"/>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rot="5400000">
            <a:off x="541336" y="190500"/>
            <a:ext cx="5851525" cy="6019798"/>
          </a:xfrm>
          <a:prstGeom prst="rect">
            <a:avLst/>
          </a:prstGeom>
          <a:noFill/>
          <a:ln>
            <a:noFill/>
          </a:ln>
        </p:spPr>
        <p:txBody>
          <a:bodyPr lIns="91425" tIns="91425" rIns="91425" bIns="91425" anchor="t" anchorCtr="0"/>
          <a:lstStyle>
            <a:lvl1pPr marL="342900" indent="-50800" algn="l" rtl="0">
              <a:spcBef>
                <a:spcPts val="640"/>
              </a:spcBef>
              <a:buClr>
                <a:srgbClr val="0F243E"/>
              </a:buClr>
              <a:buFont typeface="Arial"/>
              <a:buChar char="•"/>
              <a:defRPr/>
            </a:lvl1pPr>
            <a:lvl2pPr marL="742950" indent="-19050" algn="l" rtl="0">
              <a:spcBef>
                <a:spcPts val="560"/>
              </a:spcBef>
              <a:buClr>
                <a:srgbClr val="366092"/>
              </a:buClr>
              <a:buFont typeface="Arial"/>
              <a:buChar char="–"/>
              <a:defRPr/>
            </a:lvl2pPr>
            <a:lvl3pPr marL="1143000" indent="12700" algn="l" rtl="0">
              <a:spcBef>
                <a:spcPts val="480"/>
              </a:spcBef>
              <a:buClr>
                <a:srgbClr val="0F243E"/>
              </a:buClr>
              <a:buFont typeface="Arial"/>
              <a:buChar char="•"/>
              <a:defRPr/>
            </a:lvl3pPr>
            <a:lvl4pPr marL="1600200" indent="-12700" algn="l" rtl="0">
              <a:spcBef>
                <a:spcPts val="400"/>
              </a:spcBef>
              <a:buClr>
                <a:srgbClr val="366092"/>
              </a:buClr>
              <a:buFont typeface="Arial"/>
              <a:buChar char="–"/>
              <a:defRPr/>
            </a:lvl4pPr>
            <a:lvl5pPr marL="2057400" indent="-12700" algn="l" rtl="0">
              <a:spcBef>
                <a:spcPts val="400"/>
              </a:spcBef>
              <a:buClr>
                <a:srgbClr val="538CD5"/>
              </a:buClr>
              <a:buFont typeface="Arial"/>
              <a:buChar char="»"/>
              <a:defRPr/>
            </a:lvl5pPr>
            <a:lvl6pPr marL="2514600" indent="-12700" algn="l" rtl="0">
              <a:spcBef>
                <a:spcPts val="400"/>
              </a:spcBef>
              <a:buClr>
                <a:schemeClr val="dk1"/>
              </a:buClr>
              <a:buFont typeface="Arial"/>
              <a:buChar char="•"/>
              <a:defRPr/>
            </a:lvl6pPr>
            <a:lvl7pPr marL="2971800" indent="-12700" algn="l" rtl="0">
              <a:spcBef>
                <a:spcPts val="400"/>
              </a:spcBef>
              <a:buClr>
                <a:schemeClr val="dk1"/>
              </a:buClr>
              <a:buFont typeface="Arial"/>
              <a:buChar char="•"/>
              <a:defRPr/>
            </a:lvl7pPr>
            <a:lvl8pPr marL="3429000" indent="-12700" algn="l" rtl="0">
              <a:spcBef>
                <a:spcPts val="400"/>
              </a:spcBef>
              <a:buClr>
                <a:schemeClr val="dk1"/>
              </a:buClr>
              <a:buFont typeface="Arial"/>
              <a:buChar char="•"/>
              <a:defRPr/>
            </a:lvl8pPr>
            <a:lvl9pPr marL="3886200" indent="-12700" algn="l" rtl="0">
              <a:spcBef>
                <a:spcPts val="400"/>
              </a:spcBef>
              <a:buClr>
                <a:schemeClr val="dk1"/>
              </a:buClr>
              <a:buFont typeface="Arial"/>
              <a:buChar char="•"/>
              <a:defRPr/>
            </a:lvl9pPr>
          </a:lstStyle>
          <a:p>
            <a:endParaRPr/>
          </a:p>
        </p:txBody>
      </p:sp>
      <p:sp>
        <p:nvSpPr>
          <p:cNvPr id="85" name="Shape 85"/>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dirty="0"/>
          </a:p>
        </p:txBody>
      </p:sp>
      <p:sp>
        <p:nvSpPr>
          <p:cNvPr id="87" name="Shape 87"/>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a:pPr>
                <a:buClr>
                  <a:srgbClr val="888888"/>
                </a:buClr>
                <a:buSzPct val="25000"/>
                <a:buFont typeface="Calibri"/>
                <a:buNone/>
              </a:pPr>
              <a:t>‹#›</a:t>
            </a:fld>
            <a:endParaRPr lang="en-US" dirty="0"/>
          </a:p>
        </p:txBody>
      </p:sp>
    </p:spTree>
    <p:extLst>
      <p:ext uri="{BB962C8B-B14F-4D97-AF65-F5344CB8AC3E}">
        <p14:creationId xmlns:p14="http://schemas.microsoft.com/office/powerpoint/2010/main" val="109833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1295400"/>
            <a:ext cx="7772400" cy="1447800"/>
          </a:xfrm>
        </p:spPr>
        <p:txBody>
          <a:bodyPr/>
          <a:lstStyle>
            <a:lvl1pPr marR="9144" algn="ctr">
              <a:defRPr sz="4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3198168"/>
            <a:ext cx="7772400" cy="461665"/>
          </a:xfrm>
        </p:spPr>
        <p:txBody>
          <a:bodyPr lIns="100584" anchor="ctr">
            <a:spAutoFit/>
          </a:bodyPr>
          <a:lstStyle>
            <a:lvl1pPr marL="0" indent="0" algn="ctr">
              <a:spcBef>
                <a:spcPts val="0"/>
              </a:spcBef>
              <a:buNone/>
              <a:defRPr sz="2400">
                <a:solidFill>
                  <a:srgbClr val="F2C31A"/>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Tree>
    <p:extLst>
      <p:ext uri="{BB962C8B-B14F-4D97-AF65-F5344CB8AC3E}">
        <p14:creationId xmlns:p14="http://schemas.microsoft.com/office/powerpoint/2010/main" val="34053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01264" y="123305"/>
            <a:ext cx="8229600" cy="1143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1508B8"/>
              </a:buClr>
              <a:buFont typeface="Calibri"/>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50800" algn="l" rtl="0">
              <a:lnSpc>
                <a:spcPct val="100000"/>
              </a:lnSpc>
              <a:spcBef>
                <a:spcPts val="640"/>
              </a:spcBef>
              <a:spcAft>
                <a:spcPts val="0"/>
              </a:spcAft>
              <a:buClr>
                <a:srgbClr val="0F243E"/>
              </a:buClr>
              <a:buFont typeface="Arial"/>
              <a:buChar char="•"/>
              <a:defRPr/>
            </a:lvl1pPr>
            <a:lvl2pPr marL="742950" marR="0" indent="-19050" algn="l" rtl="0">
              <a:lnSpc>
                <a:spcPct val="100000"/>
              </a:lnSpc>
              <a:spcBef>
                <a:spcPts val="560"/>
              </a:spcBef>
              <a:spcAft>
                <a:spcPts val="0"/>
              </a:spcAft>
              <a:buClr>
                <a:srgbClr val="366092"/>
              </a:buClr>
              <a:buFont typeface="Arial"/>
              <a:buChar char="–"/>
              <a:defRPr/>
            </a:lvl2pPr>
            <a:lvl3pPr marL="1143000" marR="0" indent="12700" algn="l" rtl="0">
              <a:lnSpc>
                <a:spcPct val="100000"/>
              </a:lnSpc>
              <a:spcBef>
                <a:spcPts val="480"/>
              </a:spcBef>
              <a:spcAft>
                <a:spcPts val="0"/>
              </a:spcAft>
              <a:buClr>
                <a:srgbClr val="0F243E"/>
              </a:buClr>
              <a:buFont typeface="Arial"/>
              <a:buChar char="•"/>
              <a:defRPr/>
            </a:lvl3pPr>
            <a:lvl4pPr marL="1600200" marR="0" indent="-12700" algn="l" rtl="0">
              <a:lnSpc>
                <a:spcPct val="100000"/>
              </a:lnSpc>
              <a:spcBef>
                <a:spcPts val="400"/>
              </a:spcBef>
              <a:spcAft>
                <a:spcPts val="0"/>
              </a:spcAft>
              <a:buClr>
                <a:srgbClr val="366092"/>
              </a:buClr>
              <a:buFont typeface="Arial"/>
              <a:buChar char="–"/>
              <a:defRPr/>
            </a:lvl4pPr>
            <a:lvl5pPr marL="2057400" marR="0" indent="-12700" algn="l" rtl="0">
              <a:lnSpc>
                <a:spcPct val="100000"/>
              </a:lnSpc>
              <a:spcBef>
                <a:spcPts val="400"/>
              </a:spcBef>
              <a:spcAft>
                <a:spcPts val="0"/>
              </a:spcAft>
              <a:buClr>
                <a:srgbClr val="538CD5"/>
              </a:buClr>
              <a:buFont typeface="Arial"/>
              <a:buChar char="»"/>
              <a:defRPr/>
            </a:lvl5pPr>
            <a:lvl6pPr marL="2514600" marR="0" indent="-12700" algn="l" rtl="0">
              <a:lnSpc>
                <a:spcPct val="100000"/>
              </a:lnSpc>
              <a:spcBef>
                <a:spcPts val="400"/>
              </a:spcBef>
              <a:spcAft>
                <a:spcPts val="0"/>
              </a:spcAft>
              <a:buClr>
                <a:schemeClr val="dk1"/>
              </a:buClr>
              <a:buFont typeface="Arial"/>
              <a:buChar char="•"/>
              <a:defRPr/>
            </a:lvl6pPr>
            <a:lvl7pPr marL="2971800" marR="0" indent="-12700" algn="l" rtl="0">
              <a:lnSpc>
                <a:spcPct val="100000"/>
              </a:lnSpc>
              <a:spcBef>
                <a:spcPts val="400"/>
              </a:spcBef>
              <a:spcAft>
                <a:spcPts val="0"/>
              </a:spcAft>
              <a:buClr>
                <a:schemeClr val="dk1"/>
              </a:buClr>
              <a:buFont typeface="Arial"/>
              <a:buChar char="•"/>
              <a:defRPr/>
            </a:lvl7pPr>
            <a:lvl8pPr marL="3429000" marR="0" indent="-12700" algn="l" rtl="0">
              <a:lnSpc>
                <a:spcPct val="100000"/>
              </a:lnSpc>
              <a:spcBef>
                <a:spcPts val="400"/>
              </a:spcBef>
              <a:spcAft>
                <a:spcPts val="0"/>
              </a:spcAft>
              <a:buClr>
                <a:schemeClr val="dk1"/>
              </a:buClr>
              <a:buFont typeface="Arial"/>
              <a:buChar char="•"/>
              <a:defRPr/>
            </a:lvl8pPr>
            <a:lvl9pPr marL="3886200" marR="0" indent="-12700" algn="l" rtl="0">
              <a:lnSpc>
                <a:spcPct val="100000"/>
              </a:lnSpc>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8"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dirty="0">
              <a:solidFill>
                <a:srgbClr val="000000"/>
              </a:solidFil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sz="1400" kern="0" dirty="0">
              <a:solidFill>
                <a:srgbClr val="000000"/>
              </a:solidFill>
              <a:cs typeface="Arial"/>
              <a:sym typeface="Arial"/>
            </a:endParaRPr>
          </a:p>
        </p:txBody>
      </p:sp>
      <p:sp>
        <p:nvSpPr>
          <p:cNvPr id="13" name="Shape 13"/>
          <p:cNvSpPr txBox="1">
            <a:spLocks noGrp="1"/>
          </p:cNvSpPr>
          <p:nvPr>
            <p:ph type="sldNum" idx="12"/>
          </p:nvPr>
        </p:nvSpPr>
        <p:spPr>
          <a:xfrm>
            <a:off x="6553200" y="6356350"/>
            <a:ext cx="2133598" cy="365125"/>
          </a:xfrm>
          <a:prstGeom prst="rect">
            <a:avLst/>
          </a:prstGeom>
          <a:noFill/>
          <a:ln>
            <a:noFill/>
          </a:ln>
        </p:spPr>
        <p:txBody>
          <a:bodyPr lIns="91425" tIns="45700" rIns="91425" bIns="45700" anchor="ctr" anchorCtr="0">
            <a:noAutofit/>
          </a:bodyPr>
          <a:lstStyle>
            <a:lvl1pPr marL="0" marR="0" indent="0" algn="r" rtl="0">
              <a:lnSpc>
                <a:spcPct val="100000"/>
              </a:lnSpc>
              <a:spcBef>
                <a:spcPts val="0"/>
              </a:spcBef>
              <a:spcAft>
                <a:spcPts val="0"/>
              </a:spcAft>
              <a:buNone/>
              <a:defRPr sz="1200" b="0" i="0" u="none" strike="noStrike" cap="none" baseline="0">
                <a:solidFill>
                  <a:srgbClr val="888888"/>
                </a:solidFill>
                <a:latin typeface="Calibri"/>
                <a:ea typeface="Calibri"/>
                <a:cs typeface="Calibri"/>
                <a:sym typeface="Calibri"/>
              </a:defRPr>
            </a:lvl1pPr>
          </a:lstStyle>
          <a:p>
            <a:pPr>
              <a:buClr>
                <a:srgbClr val="888888"/>
              </a:buClr>
              <a:buSzPct val="25000"/>
              <a:buFont typeface="Calibri"/>
              <a:buNone/>
            </a:pPr>
            <a:fld id="{00000000-1234-1234-1234-123412341234}" type="slidenum">
              <a:rPr lang="en-US" kern="0"/>
              <a:pPr>
                <a:buClr>
                  <a:srgbClr val="888888"/>
                </a:buClr>
                <a:buSzPct val="25000"/>
                <a:buFont typeface="Calibri"/>
                <a:buNone/>
              </a:pPr>
              <a:t>‹#›</a:t>
            </a:fld>
            <a:endParaRPr lang="en-US" kern="0" dirty="0"/>
          </a:p>
        </p:txBody>
      </p:sp>
      <p:grpSp>
        <p:nvGrpSpPr>
          <p:cNvPr id="14" name="Shape 14"/>
          <p:cNvGrpSpPr/>
          <p:nvPr/>
        </p:nvGrpSpPr>
        <p:grpSpPr>
          <a:xfrm>
            <a:off x="40533" y="68876"/>
            <a:ext cx="9006189" cy="1190249"/>
            <a:chOff x="68093" y="168702"/>
            <a:chExt cx="9006189" cy="1190249"/>
          </a:xfrm>
        </p:grpSpPr>
        <p:grpSp>
          <p:nvGrpSpPr>
            <p:cNvPr id="15" name="Shape 15"/>
            <p:cNvGrpSpPr/>
            <p:nvPr/>
          </p:nvGrpSpPr>
          <p:grpSpPr>
            <a:xfrm>
              <a:off x="68093" y="168702"/>
              <a:ext cx="9006189" cy="1005011"/>
              <a:chOff x="4863" y="22697"/>
              <a:chExt cx="9006189" cy="1005011"/>
            </a:xfrm>
          </p:grpSpPr>
          <p:pic>
            <p:nvPicPr>
              <p:cNvPr id="16" name="Shape 16"/>
              <p:cNvPicPr preferRelativeResize="0"/>
              <p:nvPr/>
            </p:nvPicPr>
            <p:blipFill rotWithShape="1">
              <a:blip r:embed="rId10" cstate="print">
                <a:alphaModFix/>
              </a:blip>
              <a:srcRect/>
              <a:stretch/>
            </p:blipFill>
            <p:spPr>
              <a:xfrm>
                <a:off x="4863" y="22697"/>
                <a:ext cx="1170056" cy="990598"/>
              </a:xfrm>
              <a:prstGeom prst="rect">
                <a:avLst/>
              </a:prstGeom>
              <a:noFill/>
              <a:ln>
                <a:noFill/>
              </a:ln>
            </p:spPr>
          </p:pic>
          <p:pic>
            <p:nvPicPr>
              <p:cNvPr id="17" name="Shape 17"/>
              <p:cNvPicPr preferRelativeResize="0"/>
              <p:nvPr/>
            </p:nvPicPr>
            <p:blipFill rotWithShape="1">
              <a:blip r:embed="rId11" cstate="print">
                <a:alphaModFix/>
              </a:blip>
              <a:srcRect/>
              <a:stretch/>
            </p:blipFill>
            <p:spPr>
              <a:xfrm>
                <a:off x="7718896" y="22697"/>
                <a:ext cx="1292155" cy="1005011"/>
              </a:xfrm>
              <a:prstGeom prst="rect">
                <a:avLst/>
              </a:prstGeom>
              <a:noFill/>
              <a:ln>
                <a:noFill/>
              </a:ln>
            </p:spPr>
          </p:pic>
        </p:grpSp>
        <p:sp>
          <p:nvSpPr>
            <p:cNvPr id="18" name="Shape 18"/>
            <p:cNvSpPr/>
            <p:nvPr/>
          </p:nvSpPr>
          <p:spPr>
            <a:xfrm>
              <a:off x="162128" y="1313233"/>
              <a:ext cx="8763000" cy="45718"/>
            </a:xfrm>
            <a:prstGeom prst="rect">
              <a:avLst/>
            </a:prstGeom>
            <a:solidFill>
              <a:srgbClr val="0A0A9E"/>
            </a:solidFill>
            <a:ln w="9525" cap="flat">
              <a:solidFill>
                <a:srgbClr val="632423"/>
              </a:solidFill>
              <a:prstDash val="solid"/>
              <a:round/>
              <a:headEnd type="none" w="med" len="med"/>
              <a:tailEnd type="none" w="med" len="med"/>
            </a:ln>
          </p:spPr>
          <p:txBody>
            <a:bodyPr lIns="91425" tIns="45700" rIns="91425" bIns="45700" anchor="ctr" anchorCtr="0">
              <a:noAutofit/>
            </a:bodyPr>
            <a:lstStyle/>
            <a:p>
              <a:pPr algn="ctr">
                <a:buClr>
                  <a:srgbClr val="000000"/>
                </a:buClr>
                <a:buFont typeface="Arial"/>
                <a:buNone/>
              </a:pPr>
              <a:endParaRPr kern="0"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10610539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 id="2147483669" r:id="rId6"/>
    <p:sldLayoutId id="2147483670" r:id="rId7"/>
    <p:sldLayoutId id="2147483671" r:id="rId8"/>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userDrawn="1"/>
        </p:nvSpPr>
        <p:spPr>
          <a:xfrm flipV="1">
            <a:off x="0" y="-16934"/>
            <a:ext cx="9144000" cy="6484789"/>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a:p>
            <a:pPr algn="ctr" fontAlgn="base">
              <a:spcBef>
                <a:spcPct val="0"/>
              </a:spcBef>
              <a:spcAft>
                <a:spcPct val="0"/>
              </a:spcAft>
            </a:pPr>
            <a:endParaRPr lang="en-US" dirty="0">
              <a:solidFill>
                <a:prstClr val="white"/>
              </a:solidFill>
            </a:endParaRPr>
          </a:p>
          <a:p>
            <a:pPr algn="ctr" fontAlgn="base">
              <a:spcBef>
                <a:spcPct val="0"/>
              </a:spcBef>
              <a:spcAft>
                <a:spcPct val="0"/>
              </a:spcAft>
            </a:pPr>
            <a:endParaRPr lang="en-US" dirty="0">
              <a:solidFill>
                <a:prstClr val="white"/>
              </a:solidFill>
            </a:endParaRPr>
          </a:p>
        </p:txBody>
      </p:sp>
      <p:sp>
        <p:nvSpPr>
          <p:cNvPr id="22" name="Title Placeholder 21"/>
          <p:cNvSpPr>
            <a:spLocks noGrp="1"/>
          </p:cNvSpPr>
          <p:nvPr>
            <p:ph type="title"/>
          </p:nvPr>
        </p:nvSpPr>
        <p:spPr>
          <a:xfrm>
            <a:off x="458262" y="0"/>
            <a:ext cx="8228538" cy="99060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1066800"/>
            <a:ext cx="8228538"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6553200"/>
            <a:ext cx="457200" cy="22860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000">
                <a:solidFill>
                  <a:srgbClr val="FFF1CE"/>
                </a:solidFill>
                <a:latin typeface="Arial Narrow"/>
                <a:cs typeface="Arial Narrow"/>
              </a:defRPr>
            </a:lvl1pPr>
          </a:lstStyle>
          <a:p>
            <a:pPr>
              <a:defRPr/>
            </a:pPr>
            <a:fld id="{49C620E3-86D2-421C-B672-9D0292A84894}" type="slidenum">
              <a:rPr lang="en-US" smtClean="0"/>
              <a:pPr>
                <a:defRPr/>
              </a:pPr>
              <a:t>‹#›</a:t>
            </a:fld>
            <a:endParaRPr lang="en-US" dirty="0"/>
          </a:p>
        </p:txBody>
      </p:sp>
      <p:sp>
        <p:nvSpPr>
          <p:cNvPr id="10" name="TextBox 9"/>
          <p:cNvSpPr txBox="1">
            <a:spLocks noChangeArrowheads="1"/>
          </p:cNvSpPr>
          <p:nvPr userDrawn="1"/>
        </p:nvSpPr>
        <p:spPr bwMode="auto">
          <a:xfrm>
            <a:off x="609600" y="6533290"/>
            <a:ext cx="2667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700" dirty="0" smtClean="0">
                <a:solidFill>
                  <a:srgbClr val="F2C31A"/>
                </a:solidFill>
                <a:latin typeface="Corbel" pitchFamily="34" charset="0"/>
              </a:rPr>
              <a:t>Cooperative Institute for Meteorological Satellite Studies</a:t>
            </a:r>
          </a:p>
          <a:p>
            <a:pPr eaLnBrk="1" fontAlgn="base" hangingPunct="1">
              <a:spcBef>
                <a:spcPct val="0"/>
              </a:spcBef>
              <a:spcAft>
                <a:spcPct val="0"/>
              </a:spcAft>
              <a:defRPr/>
            </a:pPr>
            <a:r>
              <a:rPr lang="en-US" sz="700" dirty="0" smtClean="0">
                <a:solidFill>
                  <a:srgbClr val="FFFFFF"/>
                </a:solidFill>
                <a:latin typeface="Corbel" pitchFamily="34" charset="0"/>
              </a:rPr>
              <a:t>University of Wisconsin - Madison</a:t>
            </a:r>
          </a:p>
        </p:txBody>
      </p:sp>
      <p:pic>
        <p:nvPicPr>
          <p:cNvPr id="13" name="Picture 12" descr="CIMSS_logo_web_multicolor_glow_PNG_138x100.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8600" y="6519334"/>
            <a:ext cx="420624" cy="304800"/>
          </a:xfrm>
          <a:prstGeom prst="rect">
            <a:avLst/>
          </a:prstGeom>
        </p:spPr>
      </p:pic>
    </p:spTree>
    <p:extLst>
      <p:ext uri="{BB962C8B-B14F-4D97-AF65-F5344CB8AC3E}">
        <p14:creationId xmlns:p14="http://schemas.microsoft.com/office/powerpoint/2010/main" val="361104782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hf hdr="0" ftr="0" dt="0"/>
  <p:txStyles>
    <p:titleStyle>
      <a:lvl1pPr algn="ctr" rtl="0" eaLnBrk="1" fontAlgn="base" hangingPunct="1">
        <a:spcBef>
          <a:spcPct val="0"/>
        </a:spcBef>
        <a:spcAft>
          <a:spcPct val="0"/>
        </a:spcAft>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3600">
          <a:solidFill>
            <a:srgbClr val="C1EEFF"/>
          </a:solidFill>
          <a:latin typeface="Arial" pitchFamily="4" charset="0"/>
          <a:ea typeface="MS PGothic" pitchFamily="34" charset="-128"/>
          <a:cs typeface="ＭＳ Ｐゴシック" pitchFamily="4" charset="-128"/>
        </a:defRPr>
      </a:lvl5pPr>
      <a:lvl6pPr marL="4572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6pPr>
      <a:lvl7pPr marL="9144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7pPr>
      <a:lvl8pPr marL="13716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8pPr>
      <a:lvl9pPr marL="1828800" algn="l" rtl="0" eaLnBrk="1" fontAlgn="base" hangingPunct="1">
        <a:spcBef>
          <a:spcPct val="0"/>
        </a:spcBef>
        <a:spcAft>
          <a:spcPct val="0"/>
        </a:spcAft>
        <a:defRPr sz="3600">
          <a:solidFill>
            <a:srgbClr val="C1EEFF"/>
          </a:solidFill>
          <a:latin typeface="Arial" pitchFamily="4" charset="0"/>
          <a:ea typeface="ＭＳ Ｐゴシック" pitchFamily="4" charset="-128"/>
          <a:cs typeface="ＭＳ Ｐゴシック" pitchFamily="4" charset="-128"/>
        </a:defRPr>
      </a:lvl9pPr>
    </p:titleStyle>
    <p:bodyStyle>
      <a:lvl1pPr marL="411163" indent="-342900" algn="l" rtl="0" eaLnBrk="1" fontAlgn="base" hangingPunct="1">
        <a:spcBef>
          <a:spcPts val="700"/>
        </a:spcBef>
        <a:spcAft>
          <a:spcPct val="0"/>
        </a:spcAft>
        <a:buClr>
          <a:schemeClr val="accent3">
            <a:lumMod val="75000"/>
          </a:schemeClr>
        </a:buClr>
        <a:buSzPct val="95000"/>
        <a:buFont typeface="Wingdings" pitchFamily="2" charset="2"/>
        <a:buChar char=""/>
        <a:defRPr sz="300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739775" indent="-285750" algn="l" rtl="0" eaLnBrk="1" fontAlgn="base" hangingPunct="1">
        <a:spcBef>
          <a:spcPct val="20000"/>
        </a:spcBef>
        <a:spcAft>
          <a:spcPct val="0"/>
        </a:spcAft>
        <a:buClr>
          <a:schemeClr val="accent3">
            <a:lumMod val="75000"/>
          </a:schemeClr>
        </a:buClr>
        <a:buSzPct val="90000"/>
        <a:buFont typeface="Wingdings" pitchFamily="2" charset="2"/>
        <a:buChar char=""/>
        <a:defRPr sz="2600" kern="1200">
          <a:solidFill>
            <a:srgbClr val="FFF5DE"/>
          </a:solidFill>
          <a:latin typeface="+mn-lt"/>
          <a:ea typeface="MS PGothic" pitchFamily="34" charset="-128"/>
          <a:cs typeface="+mn-cs"/>
        </a:defRPr>
      </a:lvl2pPr>
      <a:lvl3pPr marL="995363" indent="-228600" algn="l" rtl="0" eaLnBrk="1" fontAlgn="base" hangingPunct="1">
        <a:spcBef>
          <a:spcPct val="20000"/>
        </a:spcBef>
        <a:spcAft>
          <a:spcPct val="0"/>
        </a:spcAft>
        <a:buClr>
          <a:schemeClr val="accent3">
            <a:lumMod val="75000"/>
          </a:schemeClr>
        </a:buClr>
        <a:buFont typeface="Wingdings 2" pitchFamily="18" charset="2"/>
        <a:buChar char=""/>
        <a:defRPr sz="2400" kern="1200">
          <a:solidFill>
            <a:srgbClr val="FFF5DE"/>
          </a:solidFill>
          <a:latin typeface="+mn-lt"/>
          <a:ea typeface="MS PGothic" pitchFamily="34" charset="-128"/>
          <a:cs typeface="+mn-cs"/>
        </a:defRPr>
      </a:lvl3pPr>
      <a:lvl4pPr marL="1260475" indent="-228600" algn="l" rtl="0" eaLnBrk="1" fontAlgn="base" hangingPunct="1">
        <a:spcBef>
          <a:spcPct val="20000"/>
        </a:spcBef>
        <a:spcAft>
          <a:spcPct val="0"/>
        </a:spcAft>
        <a:buClr>
          <a:schemeClr val="accent3">
            <a:lumMod val="75000"/>
          </a:schemeClr>
        </a:buClr>
        <a:buSzPct val="80000"/>
        <a:buFont typeface="Arial" pitchFamily="34" charset="0"/>
        <a:buChar char="•"/>
        <a:defRPr sz="2200" kern="1200">
          <a:solidFill>
            <a:srgbClr val="FFF5DE"/>
          </a:solidFill>
          <a:latin typeface="+mn-lt"/>
          <a:ea typeface="MS PGothic" pitchFamily="34" charset="-128"/>
          <a:cs typeface="+mn-cs"/>
        </a:defRPr>
      </a:lvl4pPr>
      <a:lvl5pPr marL="1481138" indent="-209550" algn="l" rtl="0" eaLnBrk="1" fontAlgn="base" hangingPunct="1">
        <a:spcBef>
          <a:spcPct val="20000"/>
        </a:spcBef>
        <a:spcAft>
          <a:spcPct val="0"/>
        </a:spcAft>
        <a:buClr>
          <a:schemeClr val="accent3">
            <a:lumMod val="75000"/>
          </a:schemeClr>
        </a:buClr>
        <a:buSzPct val="80000"/>
        <a:buFont typeface="Wingdings 2" pitchFamily="18" charset="2"/>
        <a:buChar char=""/>
        <a:defRPr sz="2000" kern="1200">
          <a:solidFill>
            <a:srgbClr val="FFF5DE"/>
          </a:solidFill>
          <a:latin typeface="+mn-lt"/>
          <a:ea typeface="MS PGothic" pitchFamily="34"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defRPr>
            </a:lvl1pPr>
          </a:lstStyle>
          <a:p>
            <a:pPr fontAlgn="base">
              <a:spcBef>
                <a:spcPct val="0"/>
              </a:spcBef>
              <a:spcAft>
                <a:spcPct val="0"/>
              </a:spcAft>
              <a:defRPr/>
            </a:pPr>
            <a:endParaRPr lang="en-US"/>
          </a:p>
        </p:txBody>
      </p:sp>
      <p:sp>
        <p:nvSpPr>
          <p:cNvPr id="368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defRPr>
            </a:lvl1pPr>
          </a:lstStyle>
          <a:p>
            <a:pPr fontAlgn="base">
              <a:spcBef>
                <a:spcPct val="0"/>
              </a:spcBef>
              <a:spcAft>
                <a:spcPct val="0"/>
              </a:spcAft>
              <a:defRPr/>
            </a:pPr>
            <a:endParaRPr lang="en-US"/>
          </a:p>
        </p:txBody>
      </p:sp>
      <p:sp>
        <p:nvSpPr>
          <p:cNvPr id="368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defRPr>
            </a:lvl1pPr>
          </a:lstStyle>
          <a:p>
            <a:pPr fontAlgn="base">
              <a:spcBef>
                <a:spcPct val="0"/>
              </a:spcBef>
              <a:spcAft>
                <a:spcPct val="0"/>
              </a:spcAft>
              <a:defRPr/>
            </a:pPr>
            <a:fld id="{981EA310-72DD-47F7-8BBE-E91A2D32937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6405022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cimss.ssec.wisc.edu/education/goesr"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7.JPG"/><Relationship Id="rId5" Type="http://schemas.openxmlformats.org/officeDocument/2006/relationships/hyperlink" Target="http://cimss.ssec.wisc.edu/education/goesr"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ametsoc.org/ams/index.cfm/meetings-events/ams-meetings/44th-conference-on-broadcast-meteorology/" TargetMode="External"/><Relationship Id="rId5" Type="http://schemas.openxmlformats.org/officeDocument/2006/relationships/hyperlink" Target="http://www.goes-r.gov/users/2016_AMS-GOES-R-Short-Course.html" TargetMode="External"/><Relationship Id="rId4" Type="http://schemas.openxmlformats.org/officeDocument/2006/relationships/hyperlink" Target="http://www.goes-r.gov/users/2015_AMS-GOES-R-Short-Course.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ldNum" idx="12"/>
          </p:nvPr>
        </p:nvSpPr>
        <p:spPr>
          <a:xfrm>
            <a:off x="6553200" y="6356350"/>
            <a:ext cx="2133598" cy="365099"/>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latin typeface="Calibri" panose="020F0502020204030204" pitchFamily="34" charset="0"/>
                <a:cs typeface="Calibri" panose="020F0502020204030204" pitchFamily="34" charset="0"/>
              </a:rPr>
              <a:pPr>
                <a:buClr>
                  <a:srgbClr val="000000"/>
                </a:buClr>
                <a:buSzPct val="25000"/>
                <a:buFont typeface="Arial"/>
                <a:buNone/>
              </a:pPr>
              <a:t>1</a:t>
            </a:fld>
            <a:endParaRPr lang="en-US" dirty="0">
              <a:latin typeface="Calibri" panose="020F0502020204030204" pitchFamily="34" charset="0"/>
              <a:cs typeface="Calibri" panose="020F0502020204030204" pitchFamily="34" charset="0"/>
            </a:endParaRPr>
          </a:p>
        </p:txBody>
      </p:sp>
      <p:sp>
        <p:nvSpPr>
          <p:cNvPr id="10" name="Shape 125"/>
          <p:cNvSpPr txBox="1">
            <a:spLocks noGrp="1"/>
          </p:cNvSpPr>
          <p:nvPr>
            <p:ph type="title"/>
          </p:nvPr>
        </p:nvSpPr>
        <p:spPr>
          <a:xfrm>
            <a:off x="609600" y="0"/>
            <a:ext cx="7772400" cy="11430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1508B8"/>
              </a:buClr>
              <a:buSzPct val="25000"/>
              <a:buFont typeface="Calibri"/>
              <a:buNone/>
            </a:pPr>
            <a:r>
              <a:rPr lang="en-US" sz="3200" b="1" i="0" u="none" strike="noStrike" cap="none" baseline="0" dirty="0" smtClean="0">
                <a:solidFill>
                  <a:schemeClr val="tx1"/>
                </a:solidFill>
                <a:latin typeface="Calibri" panose="020F0502020204030204" pitchFamily="34" charset="0"/>
                <a:ea typeface="Calibri"/>
                <a:cs typeface="Calibri" panose="020F0502020204030204" pitchFamily="34" charset="0"/>
                <a:sym typeface="Calibri"/>
              </a:rPr>
              <a:t>Overview of Satellite Short Courses</a:t>
            </a:r>
            <a:endParaRPr lang="en-US" sz="3200" b="1" i="0" u="none" strike="noStrike" cap="none" baseline="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23" name="Rectangle 22"/>
          <p:cNvSpPr/>
          <p:nvPr/>
        </p:nvSpPr>
        <p:spPr>
          <a:xfrm>
            <a:off x="203810" y="1014206"/>
            <a:ext cx="3725639" cy="4278094"/>
          </a:xfrm>
          <a:prstGeom prst="rect">
            <a:avLst/>
          </a:prstGeom>
        </p:spPr>
        <p:txBody>
          <a:bodyPr wrap="square">
            <a:spAutoFit/>
          </a:bodyPr>
          <a:lstStyle/>
          <a:p>
            <a:pPr algn="ctr"/>
            <a:endParaRPr lang="en-US" sz="1400" dirty="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Jim </a:t>
            </a:r>
            <a:r>
              <a:rPr lang="en-US" sz="2400" dirty="0" err="1" smtClean="0">
                <a:latin typeface="Calibri" panose="020F0502020204030204" pitchFamily="34" charset="0"/>
                <a:cs typeface="Calibri" panose="020F0502020204030204" pitchFamily="34" charset="0"/>
              </a:rPr>
              <a:t>Gurka</a:t>
            </a: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CICS/ U MD</a:t>
            </a:r>
          </a:p>
          <a:p>
            <a:pPr algn="ctr"/>
            <a:endParaRPr lang="en-US" dirty="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Tim </a:t>
            </a:r>
            <a:r>
              <a:rPr lang="en-US" sz="2400" dirty="0" err="1" smtClean="0">
                <a:latin typeface="Calibri" panose="020F0502020204030204" pitchFamily="34" charset="0"/>
                <a:cs typeface="Calibri" panose="020F0502020204030204" pitchFamily="34" charset="0"/>
              </a:rPr>
              <a:t>Schmit</a:t>
            </a:r>
            <a:r>
              <a:rPr lang="en-US" sz="2400" dirty="0" smtClean="0">
                <a:latin typeface="Calibri" panose="020F0502020204030204" pitchFamily="34" charset="0"/>
                <a:cs typeface="Calibri" panose="020F0502020204030204" pitchFamily="34" charset="0"/>
              </a:rPr>
              <a:t>  </a:t>
            </a:r>
          </a:p>
          <a:p>
            <a:pPr algn="ctr"/>
            <a:r>
              <a:rPr lang="en-US" dirty="0" smtClean="0">
                <a:latin typeface="Calibri" panose="020F0502020204030204" pitchFamily="34" charset="0"/>
                <a:cs typeface="Calibri" panose="020F0502020204030204" pitchFamily="34" charset="0"/>
              </a:rPr>
              <a:t>NOAA/ NESDIS</a:t>
            </a:r>
            <a:endParaRPr lang="en-US" dirty="0">
              <a:latin typeface="Calibri" panose="020F0502020204030204" pitchFamily="34" charset="0"/>
              <a:cs typeface="Calibri" panose="020F0502020204030204" pitchFamily="34" charset="0"/>
            </a:endParaRPr>
          </a:p>
          <a:p>
            <a:pPr algn="ctr"/>
            <a:endParaRPr lang="en-US" dirty="0" smtClean="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Steve Goodman </a:t>
            </a:r>
            <a:endParaRPr lang="en-US" sz="2400"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NOAA/GOES-R Program Office/ NESDIS</a:t>
            </a:r>
          </a:p>
          <a:p>
            <a:pPr algn="ctr"/>
            <a:endParaRPr lang="en-US" dirty="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LeRoy </a:t>
            </a:r>
            <a:r>
              <a:rPr lang="en-US" sz="2400" dirty="0" err="1">
                <a:latin typeface="Calibri" panose="020F0502020204030204" pitchFamily="34" charset="0"/>
                <a:cs typeface="Calibri" panose="020F0502020204030204" pitchFamily="34" charset="0"/>
              </a:rPr>
              <a:t>Spayd</a:t>
            </a:r>
            <a:r>
              <a:rPr lang="en-US" sz="2400" dirty="0">
                <a:latin typeface="Calibri" panose="020F0502020204030204" pitchFamily="34" charset="0"/>
                <a:cs typeface="Calibri" panose="020F0502020204030204" pitchFamily="34" charset="0"/>
              </a:rPr>
              <a:t> </a:t>
            </a:r>
          </a:p>
          <a:p>
            <a:pPr algn="ctr"/>
            <a:r>
              <a:rPr lang="en-US" dirty="0">
                <a:latin typeface="Calibri" panose="020F0502020204030204" pitchFamily="34" charset="0"/>
                <a:cs typeface="Calibri" panose="020F0502020204030204" pitchFamily="34" charset="0"/>
              </a:rPr>
              <a:t>NOAA/National Weather Service</a:t>
            </a:r>
          </a:p>
          <a:p>
            <a:pPr algn="ctr"/>
            <a:endParaRPr lang="en-US" dirty="0">
              <a:latin typeface="Calibri" panose="020F0502020204030204" pitchFamily="34" charset="0"/>
              <a:cs typeface="Calibri" panose="020F0502020204030204" pitchFamily="34" charset="0"/>
            </a:endParaRPr>
          </a:p>
        </p:txBody>
      </p:sp>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27386"/>
            <a:ext cx="1532965" cy="1330614"/>
          </a:xfrm>
          <a:prstGeom prst="rect">
            <a:avLst/>
          </a:prstGeom>
          <a:noFill/>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544744"/>
            <a:ext cx="1371600" cy="128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stretch>
            <a:fillRect/>
          </a:stretch>
        </p:blipFill>
        <p:spPr>
          <a:xfrm>
            <a:off x="4880916" y="4961924"/>
            <a:ext cx="2756516" cy="1722823"/>
          </a:xfrm>
          <a:prstGeom prst="rect">
            <a:avLst/>
          </a:prstGeom>
          <a:ln>
            <a:solidFill>
              <a:schemeClr val="tx1"/>
            </a:solidFill>
          </a:ln>
        </p:spPr>
      </p:pic>
      <p:pic>
        <p:nvPicPr>
          <p:cNvPr id="2" name="Picture 1"/>
          <p:cNvPicPr>
            <a:picLocks noChangeAspect="1"/>
          </p:cNvPicPr>
          <p:nvPr/>
        </p:nvPicPr>
        <p:blipFill>
          <a:blip r:embed="rId6"/>
          <a:stretch>
            <a:fillRect/>
          </a:stretch>
        </p:blipFill>
        <p:spPr>
          <a:xfrm>
            <a:off x="1556949" y="4950005"/>
            <a:ext cx="3174576" cy="1718946"/>
          </a:xfrm>
          <a:prstGeom prst="rect">
            <a:avLst/>
          </a:prstGeom>
          <a:ln>
            <a:solidFill>
              <a:schemeClr val="tx1"/>
            </a:solidFill>
          </a:ln>
        </p:spPr>
      </p:pic>
      <p:sp>
        <p:nvSpPr>
          <p:cNvPr id="9" name="Rectangle 8"/>
          <p:cNvSpPr/>
          <p:nvPr/>
        </p:nvSpPr>
        <p:spPr>
          <a:xfrm>
            <a:off x="4396354" y="1014206"/>
            <a:ext cx="3725639" cy="2154436"/>
          </a:xfrm>
          <a:prstGeom prst="rect">
            <a:avLst/>
          </a:prstGeom>
        </p:spPr>
        <p:txBody>
          <a:bodyPr wrap="square">
            <a:spAutoFit/>
          </a:bodyPr>
          <a:lstStyle/>
          <a:p>
            <a:pPr algn="ctr"/>
            <a:endParaRPr lang="en-US" sz="1400" dirty="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Mitch Goldberg </a:t>
            </a:r>
            <a:endParaRPr lang="en-US" sz="2400" dirty="0">
              <a:latin typeface="Calibri" panose="020F0502020204030204" pitchFamily="34" charset="0"/>
              <a:cs typeface="Calibri" panose="020F0502020204030204" pitchFamily="34" charset="0"/>
            </a:endParaRPr>
          </a:p>
          <a:p>
            <a:pPr algn="ctr"/>
            <a:r>
              <a:rPr lang="en-US" dirty="0" smtClean="0">
                <a:latin typeface="Calibri" panose="020F0502020204030204" pitchFamily="34" charset="0"/>
                <a:cs typeface="Calibri" panose="020F0502020204030204" pitchFamily="34" charset="0"/>
              </a:rPr>
              <a:t>NOAA/ JPSS Program Office/ NESDIS</a:t>
            </a:r>
          </a:p>
          <a:p>
            <a:pPr algn="ctr"/>
            <a:endParaRPr lang="en-US" dirty="0">
              <a:latin typeface="Calibri" panose="020F0502020204030204" pitchFamily="34" charset="0"/>
              <a:cs typeface="Calibri" panose="020F0502020204030204" pitchFamily="34" charset="0"/>
            </a:endParaRPr>
          </a:p>
          <a:p>
            <a:pPr algn="ctr"/>
            <a:r>
              <a:rPr lang="en-US" sz="2400" dirty="0" smtClean="0">
                <a:latin typeface="Calibri" panose="020F0502020204030204" pitchFamily="34" charset="0"/>
                <a:cs typeface="Calibri" panose="020F0502020204030204" pitchFamily="34" charset="0"/>
              </a:rPr>
              <a:t>Bill Sjoberg</a:t>
            </a:r>
            <a:endParaRPr lang="en-US" sz="2400"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NOAA/ JPSS Program Office/ NESDIS</a:t>
            </a:r>
          </a:p>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2655172"/>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8229600" cy="1143000"/>
          </a:xfrm>
        </p:spPr>
        <p:txBody>
          <a:bodyPr>
            <a:normAutofit/>
          </a:bodyPr>
          <a:lstStyle/>
          <a:p>
            <a:r>
              <a:rPr lang="en-US" dirty="0" smtClean="0">
                <a:solidFill>
                  <a:srgbClr val="FFFF00"/>
                </a:solidFill>
              </a:rPr>
              <a:t>Educational Spectral </a:t>
            </a:r>
            <a:r>
              <a:rPr lang="en-US" dirty="0" err="1" smtClean="0">
                <a:solidFill>
                  <a:srgbClr val="FFFF00"/>
                </a:solidFill>
              </a:rPr>
              <a:t>Webapp</a:t>
            </a:r>
            <a:endParaRPr lang="en-US" dirty="0">
              <a:solidFill>
                <a:srgbClr val="FFFF00"/>
              </a:solidFill>
            </a:endParaRPr>
          </a:p>
        </p:txBody>
      </p:sp>
      <p:sp>
        <p:nvSpPr>
          <p:cNvPr id="13" name="Content Placeholder 12"/>
          <p:cNvSpPr>
            <a:spLocks noGrp="1"/>
          </p:cNvSpPr>
          <p:nvPr>
            <p:ph sz="half" idx="1"/>
          </p:nvPr>
        </p:nvSpPr>
        <p:spPr>
          <a:xfrm>
            <a:off x="10886" y="762000"/>
            <a:ext cx="4332513" cy="5257800"/>
          </a:xfrm>
        </p:spPr>
        <p:txBody>
          <a:bodyPr>
            <a:noAutofit/>
          </a:bodyPr>
          <a:lstStyle/>
          <a:p>
            <a:pPr>
              <a:buClr>
                <a:srgbClr val="000000"/>
              </a:buClr>
              <a:buSzPct val="100000"/>
            </a:pPr>
            <a:r>
              <a:rPr lang="en-US" sz="2000" dirty="0" smtClean="0">
                <a:solidFill>
                  <a:schemeClr val="bg1"/>
                </a:solidFill>
                <a:latin typeface="+mj-lt"/>
                <a:ea typeface="Calibri"/>
                <a:cs typeface="Calibri"/>
                <a:sym typeface="Calibri"/>
                <a:rtl val="0"/>
              </a:rPr>
              <a:t>NOAA </a:t>
            </a:r>
            <a:r>
              <a:rPr lang="en-US" sz="2000" dirty="0">
                <a:solidFill>
                  <a:schemeClr val="bg1"/>
                </a:solidFill>
                <a:latin typeface="+mj-lt"/>
                <a:ea typeface="Calibri"/>
                <a:cs typeface="Calibri"/>
                <a:sym typeface="Calibri"/>
                <a:rtl val="0"/>
              </a:rPr>
              <a:t>NESDIS </a:t>
            </a:r>
            <a:r>
              <a:rPr lang="en-US" sz="2000" dirty="0" smtClean="0">
                <a:solidFill>
                  <a:schemeClr val="bg1"/>
                </a:solidFill>
                <a:latin typeface="+mj-lt"/>
                <a:ea typeface="Calibri"/>
                <a:cs typeface="Calibri"/>
                <a:sym typeface="Calibri"/>
                <a:rtl val="0"/>
              </a:rPr>
              <a:t>ASPB </a:t>
            </a:r>
            <a:r>
              <a:rPr lang="en-US" sz="2000" dirty="0">
                <a:solidFill>
                  <a:schemeClr val="bg1"/>
                </a:solidFill>
                <a:latin typeface="+mj-lt"/>
                <a:ea typeface="Calibri"/>
                <a:cs typeface="Calibri"/>
                <a:sym typeface="Calibri"/>
                <a:rtl val="0"/>
              </a:rPr>
              <a:t>teamed up with CIMSS researchers to develop </a:t>
            </a:r>
            <a:r>
              <a:rPr lang="en-US" sz="2000" dirty="0" smtClean="0">
                <a:solidFill>
                  <a:schemeClr val="bg1"/>
                </a:solidFill>
                <a:latin typeface="+mj-lt"/>
                <a:ea typeface="Calibri"/>
                <a:cs typeface="Calibri"/>
                <a:sym typeface="Calibri"/>
                <a:rtl val="0"/>
              </a:rPr>
              <a:t>three </a:t>
            </a:r>
            <a:r>
              <a:rPr lang="en-US" sz="2000" dirty="0">
                <a:solidFill>
                  <a:schemeClr val="bg1"/>
                </a:solidFill>
                <a:latin typeface="+mj-lt"/>
                <a:ea typeface="Calibri"/>
                <a:cs typeface="Calibri"/>
                <a:sym typeface="Calibri"/>
                <a:rtl val="0"/>
              </a:rPr>
              <a:t>educational WebApps to explore space, time and spectral resolutions of satellite imagery.</a:t>
            </a:r>
            <a:br>
              <a:rPr lang="en-US" sz="2000" dirty="0">
                <a:solidFill>
                  <a:schemeClr val="bg1"/>
                </a:solidFill>
                <a:latin typeface="+mj-lt"/>
                <a:ea typeface="Calibri"/>
                <a:cs typeface="Calibri"/>
                <a:sym typeface="Calibri"/>
                <a:rtl val="0"/>
              </a:rPr>
            </a:br>
            <a:endParaRPr lang="en-US" sz="2000" dirty="0">
              <a:solidFill>
                <a:schemeClr val="bg1"/>
              </a:solidFill>
              <a:latin typeface="+mj-lt"/>
              <a:ea typeface="Calibri"/>
              <a:cs typeface="Calibri"/>
              <a:sym typeface="Calibri"/>
              <a:rtl val="0"/>
            </a:endParaRPr>
          </a:p>
          <a:p>
            <a:pPr>
              <a:spcBef>
                <a:spcPts val="400"/>
              </a:spcBef>
              <a:buClr>
                <a:srgbClr val="000000"/>
              </a:buClr>
              <a:buSzPct val="100000"/>
            </a:pPr>
            <a:r>
              <a:rPr lang="en-US" sz="2000" dirty="0">
                <a:solidFill>
                  <a:schemeClr val="bg1"/>
                </a:solidFill>
                <a:latin typeface="+mj-lt"/>
                <a:ea typeface="Calibri"/>
                <a:cs typeface="Calibri"/>
                <a:sym typeface="Calibri"/>
                <a:rtl val="0"/>
              </a:rPr>
              <a:t>Part of the </a:t>
            </a:r>
            <a:r>
              <a:rPr lang="en-US" sz="2000" b="1" dirty="0">
                <a:solidFill>
                  <a:schemeClr val="bg1"/>
                </a:solidFill>
                <a:latin typeface="+mj-lt"/>
                <a:ea typeface="Calibri"/>
                <a:cs typeface="Calibri"/>
                <a:sym typeface="Calibri"/>
                <a:rtl val="0"/>
              </a:rPr>
              <a:t>GOES-R Educational Proving </a:t>
            </a:r>
            <a:r>
              <a:rPr lang="en-US" sz="2000" b="1" dirty="0" smtClean="0">
                <a:solidFill>
                  <a:schemeClr val="bg1"/>
                </a:solidFill>
                <a:latin typeface="+mj-lt"/>
                <a:ea typeface="Calibri"/>
                <a:cs typeface="Calibri"/>
                <a:sym typeface="Calibri"/>
                <a:rtl val="0"/>
              </a:rPr>
              <a:t>Ground at CIMSS</a:t>
            </a:r>
            <a:r>
              <a:rPr lang="en-US" sz="2000" dirty="0" smtClean="0">
                <a:solidFill>
                  <a:schemeClr val="bg1"/>
                </a:solidFill>
                <a:latin typeface="+mj-lt"/>
                <a:ea typeface="Calibri"/>
                <a:cs typeface="Calibri"/>
                <a:sym typeface="Calibri"/>
                <a:rtl val="0"/>
              </a:rPr>
              <a:t>: </a:t>
            </a:r>
            <a:endParaRPr lang="en-US" sz="2000" dirty="0">
              <a:solidFill>
                <a:schemeClr val="bg1"/>
              </a:solidFill>
              <a:latin typeface="+mj-lt"/>
              <a:ea typeface="Calibri"/>
              <a:cs typeface="Calibri"/>
              <a:sym typeface="Calibri"/>
              <a:rtl val="0"/>
            </a:endParaRPr>
          </a:p>
          <a:p>
            <a:pPr>
              <a:spcBef>
                <a:spcPts val="400"/>
              </a:spcBef>
              <a:buClr>
                <a:srgbClr val="000000"/>
              </a:buClr>
              <a:buSzPct val="100000"/>
            </a:pPr>
            <a:r>
              <a:rPr lang="en-US" sz="2000" i="1" u="sng" dirty="0">
                <a:solidFill>
                  <a:srgbClr val="FFFF00"/>
                </a:solidFill>
                <a:latin typeface="+mj-lt"/>
                <a:ea typeface="Calibri"/>
                <a:cs typeface="Calibri"/>
                <a:sym typeface="Calibri"/>
                <a:rtl val="0"/>
              </a:rPr>
              <a:t>http://cimss.ssec.wisc.edu/education/goesr</a:t>
            </a:r>
            <a:r>
              <a:rPr lang="en-US" sz="2000" i="1" u="sng" dirty="0">
                <a:solidFill>
                  <a:schemeClr val="bg1"/>
                </a:solidFill>
                <a:latin typeface="+mj-lt"/>
                <a:ea typeface="Calibri"/>
                <a:cs typeface="Calibri"/>
                <a:sym typeface="Calibri"/>
                <a:rtl val="0"/>
              </a:rPr>
              <a:t/>
            </a:r>
            <a:br>
              <a:rPr lang="en-US" sz="2000" i="1" u="sng" dirty="0">
                <a:solidFill>
                  <a:schemeClr val="bg1"/>
                </a:solidFill>
                <a:latin typeface="+mj-lt"/>
                <a:ea typeface="Calibri"/>
                <a:cs typeface="Calibri"/>
                <a:sym typeface="Calibri"/>
                <a:rtl val="0"/>
              </a:rPr>
            </a:br>
            <a:endParaRPr lang="en-US" sz="2000" i="1" u="sng" dirty="0">
              <a:solidFill>
                <a:schemeClr val="bg1"/>
              </a:solidFill>
              <a:latin typeface="+mj-lt"/>
              <a:ea typeface="Calibri"/>
              <a:cs typeface="Calibri"/>
              <a:sym typeface="Calibri"/>
              <a:hlinkClick r:id="rId3"/>
              <a:rtl val="0"/>
            </a:endParaRPr>
          </a:p>
          <a:p>
            <a:pPr>
              <a:spcBef>
                <a:spcPts val="400"/>
              </a:spcBef>
              <a:buClr>
                <a:srgbClr val="000000"/>
              </a:buClr>
              <a:buSzPct val="100000"/>
              <a:buFont typeface="Calibri"/>
              <a:buChar char="•"/>
            </a:pPr>
            <a:r>
              <a:rPr lang="en-US" sz="2000" dirty="0" smtClean="0">
                <a:solidFill>
                  <a:schemeClr val="bg1"/>
                </a:solidFill>
                <a:latin typeface="+mj-lt"/>
              </a:rPr>
              <a:t>Users can step through spectral bands, or use the interactive graph to explore the relationship between spectral bands. </a:t>
            </a:r>
            <a:endParaRPr lang="en-US" sz="1800" i="1" u="sng" dirty="0">
              <a:solidFill>
                <a:schemeClr val="bg1"/>
              </a:solidFill>
              <a:latin typeface="+mj-lt"/>
              <a:ea typeface="Calibri"/>
              <a:cs typeface="Calibri"/>
              <a:sym typeface="Calibri"/>
              <a:hlinkClick r:id="rId3"/>
              <a:rtl val="0"/>
            </a:endParaRPr>
          </a:p>
        </p:txBody>
      </p:sp>
      <p:sp>
        <p:nvSpPr>
          <p:cNvPr id="11" name="Slide Number Placeholder 10"/>
          <p:cNvSpPr>
            <a:spLocks noGrp="1"/>
          </p:cNvSpPr>
          <p:nvPr>
            <p:ph type="sldNum" sz="quarter" idx="12"/>
          </p:nvPr>
        </p:nvSpPr>
        <p:spPr/>
        <p:txBody>
          <a:bodyPr/>
          <a:lstStyle/>
          <a:p>
            <a:fld id="{09B8BF32-6F5A-422F-A146-B65F2B98D5BA}" type="slidenum">
              <a:rPr lang="en-US" smtClean="0"/>
              <a:pPr/>
              <a:t>10</a:t>
            </a:fld>
            <a:endParaRPr lang="en-US"/>
          </a:p>
        </p:txBody>
      </p:sp>
      <p:pic>
        <p:nvPicPr>
          <p:cNvPr id="3" name="Content Placeholder 2"/>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2987" t="9387" r="13729"/>
          <a:stretch/>
        </p:blipFill>
        <p:spPr>
          <a:xfrm>
            <a:off x="4349941" y="762000"/>
            <a:ext cx="4717859" cy="4668803"/>
          </a:xfrm>
        </p:spPr>
      </p:pic>
      <p:sp>
        <p:nvSpPr>
          <p:cNvPr id="4" name="TextBox 3"/>
          <p:cNvSpPr txBox="1"/>
          <p:nvPr/>
        </p:nvSpPr>
        <p:spPr>
          <a:xfrm>
            <a:off x="4571999" y="5486400"/>
            <a:ext cx="4495801" cy="1200329"/>
          </a:xfrm>
          <a:prstGeom prst="rect">
            <a:avLst/>
          </a:prstGeom>
          <a:noFill/>
        </p:spPr>
        <p:txBody>
          <a:bodyPr wrap="square" rtlCol="0">
            <a:spAutoFit/>
          </a:bodyPr>
          <a:lstStyle/>
          <a:p>
            <a:r>
              <a:rPr lang="en-US" dirty="0">
                <a:solidFill>
                  <a:srgbClr val="FFFFFF"/>
                </a:solidFill>
              </a:rPr>
              <a:t>Sample interactive “</a:t>
            </a:r>
            <a:r>
              <a:rPr lang="en-US" dirty="0" err="1">
                <a:solidFill>
                  <a:srgbClr val="FFFFFF"/>
                </a:solidFill>
              </a:rPr>
              <a:t>Bandapp</a:t>
            </a:r>
            <a:r>
              <a:rPr lang="en-US" dirty="0">
                <a:solidFill>
                  <a:srgbClr val="FFFFFF"/>
                </a:solidFill>
              </a:rPr>
              <a:t>” educational </a:t>
            </a:r>
            <a:r>
              <a:rPr lang="en-US" dirty="0" err="1">
                <a:solidFill>
                  <a:srgbClr val="FFFFFF"/>
                </a:solidFill>
              </a:rPr>
              <a:t>webapp</a:t>
            </a:r>
            <a:r>
              <a:rPr lang="en-US" dirty="0">
                <a:solidFill>
                  <a:srgbClr val="FFFFFF"/>
                </a:solidFill>
              </a:rPr>
              <a:t> using simulated ABI images:</a:t>
            </a:r>
          </a:p>
          <a:p>
            <a:r>
              <a:rPr lang="en-US" i="1" dirty="0">
                <a:solidFill>
                  <a:srgbClr val="FFFF00"/>
                </a:solidFill>
              </a:rPr>
              <a:t>http://cimss.ssec.wisc.edu/goes/webapps/bandapp/</a:t>
            </a:r>
          </a:p>
        </p:txBody>
      </p:sp>
      <p:sp>
        <p:nvSpPr>
          <p:cNvPr id="14" name="Shape 318"/>
          <p:cNvSpPr txBox="1"/>
          <p:nvPr/>
        </p:nvSpPr>
        <p:spPr>
          <a:xfrm>
            <a:off x="4343399" y="3429000"/>
            <a:ext cx="4613263" cy="1323439"/>
          </a:xfrm>
          <a:prstGeom prst="rect">
            <a:avLst/>
          </a:prstGeom>
          <a:noFill/>
          <a:ln>
            <a:noFill/>
          </a:ln>
        </p:spPr>
        <p:txBody>
          <a:bodyPr lIns="91425" tIns="45700" rIns="91425" bIns="45700" anchor="t" anchorCtr="0">
            <a:noAutofit/>
          </a:bodyPr>
          <a:lstStyle/>
          <a:p>
            <a:pPr>
              <a:buSzPct val="25000"/>
            </a:pPr>
            <a:endParaRPr lang="en-US" sz="1600" b="1" i="1" kern="0" dirty="0">
              <a:solidFill>
                <a:srgbClr val="FFFF00"/>
              </a:solidFill>
              <a:latin typeface="Calibri"/>
              <a:ea typeface="Calibri"/>
              <a:cs typeface="Calibri"/>
              <a:sym typeface="Calibri"/>
              <a:rtl val="0"/>
            </a:endParaRPr>
          </a:p>
        </p:txBody>
      </p:sp>
    </p:spTree>
    <p:extLst>
      <p:ext uri="{BB962C8B-B14F-4D97-AF65-F5344CB8AC3E}">
        <p14:creationId xmlns:p14="http://schemas.microsoft.com/office/powerpoint/2010/main" val="2185316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6624600" cy="41884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76400"/>
            <a:ext cx="6624600" cy="4404839"/>
          </a:xfrm>
          <a:prstGeom prst="rect">
            <a:avLst/>
          </a:prstGeom>
        </p:spPr>
      </p:pic>
      <p:sp>
        <p:nvSpPr>
          <p:cNvPr id="12" name="Title 11"/>
          <p:cNvSpPr>
            <a:spLocks noGrp="1"/>
          </p:cNvSpPr>
          <p:nvPr>
            <p:ph type="title"/>
          </p:nvPr>
        </p:nvSpPr>
        <p:spPr>
          <a:xfrm>
            <a:off x="457200" y="-152400"/>
            <a:ext cx="8229600" cy="1143000"/>
          </a:xfrm>
        </p:spPr>
        <p:txBody>
          <a:bodyPr>
            <a:normAutofit/>
          </a:bodyPr>
          <a:lstStyle/>
          <a:p>
            <a:r>
              <a:rPr lang="en-US" dirty="0" smtClean="0">
                <a:solidFill>
                  <a:srgbClr val="FFFF00"/>
                </a:solidFill>
              </a:rPr>
              <a:t>Educational RGB </a:t>
            </a:r>
            <a:r>
              <a:rPr lang="en-US" dirty="0" err="1" smtClean="0">
                <a:solidFill>
                  <a:srgbClr val="FFFF00"/>
                </a:solidFill>
              </a:rPr>
              <a:t>Webapp</a:t>
            </a:r>
            <a:endParaRPr lang="en-US" dirty="0">
              <a:solidFill>
                <a:srgbClr val="FFFF00"/>
              </a:solidFill>
            </a:endParaRPr>
          </a:p>
        </p:txBody>
      </p:sp>
      <p:sp>
        <p:nvSpPr>
          <p:cNvPr id="13" name="Content Placeholder 12"/>
          <p:cNvSpPr>
            <a:spLocks noGrp="1"/>
          </p:cNvSpPr>
          <p:nvPr>
            <p:ph sz="half" idx="1"/>
          </p:nvPr>
        </p:nvSpPr>
        <p:spPr>
          <a:xfrm>
            <a:off x="-27915" y="5410200"/>
            <a:ext cx="4332513" cy="1524000"/>
          </a:xfrm>
        </p:spPr>
        <p:txBody>
          <a:bodyPr>
            <a:noAutofit/>
          </a:bodyPr>
          <a:lstStyle/>
          <a:p>
            <a:pPr marL="0" indent="0">
              <a:buClr>
                <a:srgbClr val="000000"/>
              </a:buClr>
              <a:buSzPct val="100000"/>
              <a:buNone/>
            </a:pPr>
            <a:r>
              <a:rPr lang="en-US" sz="2000" i="1" u="sng" dirty="0">
                <a:solidFill>
                  <a:schemeClr val="bg1"/>
                </a:solidFill>
                <a:latin typeface="+mj-lt"/>
                <a:ea typeface="Calibri"/>
                <a:cs typeface="Calibri"/>
                <a:sym typeface="Calibri"/>
                <a:hlinkClick r:id="rId5"/>
                <a:rtl val="0"/>
              </a:rPr>
              <a:t/>
            </a:r>
            <a:br>
              <a:rPr lang="en-US" sz="2000" i="1" u="sng" dirty="0">
                <a:solidFill>
                  <a:schemeClr val="bg1"/>
                </a:solidFill>
                <a:latin typeface="+mj-lt"/>
                <a:ea typeface="Calibri"/>
                <a:cs typeface="Calibri"/>
                <a:sym typeface="Calibri"/>
                <a:hlinkClick r:id="rId5"/>
                <a:rtl val="0"/>
              </a:rPr>
            </a:br>
            <a:endParaRPr lang="en-US" sz="2000" i="1" u="sng" dirty="0">
              <a:solidFill>
                <a:schemeClr val="bg1"/>
              </a:solidFill>
              <a:latin typeface="+mj-lt"/>
              <a:ea typeface="Calibri"/>
              <a:cs typeface="Calibri"/>
              <a:sym typeface="Calibri"/>
              <a:hlinkClick r:id="rId5"/>
              <a:rtl val="0"/>
            </a:endParaRPr>
          </a:p>
          <a:p>
            <a:pPr marL="0" indent="0">
              <a:spcBef>
                <a:spcPts val="400"/>
              </a:spcBef>
              <a:buClr>
                <a:srgbClr val="000000"/>
              </a:buClr>
              <a:buSzPct val="100000"/>
              <a:buNone/>
            </a:pPr>
            <a:r>
              <a:rPr lang="en-US" sz="2000" dirty="0" err="1" smtClean="0">
                <a:solidFill>
                  <a:schemeClr val="bg1"/>
                </a:solidFill>
                <a:latin typeface="+mj-lt"/>
              </a:rPr>
              <a:t>Webapp</a:t>
            </a:r>
            <a:r>
              <a:rPr lang="en-US" sz="2000" dirty="0" smtClean="0">
                <a:solidFill>
                  <a:schemeClr val="bg1"/>
                </a:solidFill>
                <a:latin typeface="+mj-lt"/>
              </a:rPr>
              <a:t> to combine simulated ABI images into one image.</a:t>
            </a:r>
            <a:endParaRPr lang="en-US" sz="1800" i="1" u="sng" dirty="0">
              <a:solidFill>
                <a:schemeClr val="bg1"/>
              </a:solidFill>
              <a:latin typeface="+mj-lt"/>
              <a:ea typeface="Calibri"/>
              <a:cs typeface="Calibri"/>
              <a:sym typeface="Calibri"/>
              <a:hlinkClick r:id="rId5"/>
              <a:rtl val="0"/>
            </a:endParaRPr>
          </a:p>
        </p:txBody>
      </p:sp>
      <p:sp>
        <p:nvSpPr>
          <p:cNvPr id="11" name="Slide Number Placeholder 10"/>
          <p:cNvSpPr>
            <a:spLocks noGrp="1"/>
          </p:cNvSpPr>
          <p:nvPr>
            <p:ph type="sldNum" sz="quarter" idx="12"/>
          </p:nvPr>
        </p:nvSpPr>
        <p:spPr/>
        <p:txBody>
          <a:bodyPr/>
          <a:lstStyle/>
          <a:p>
            <a:fld id="{09B8BF32-6F5A-422F-A146-B65F2B98D5BA}" type="slidenum">
              <a:rPr lang="en-US" smtClean="0"/>
              <a:pPr/>
              <a:t>11</a:t>
            </a:fld>
            <a:endParaRPr lang="en-US"/>
          </a:p>
        </p:txBody>
      </p:sp>
      <p:sp>
        <p:nvSpPr>
          <p:cNvPr id="4" name="TextBox 3"/>
          <p:cNvSpPr txBox="1"/>
          <p:nvPr/>
        </p:nvSpPr>
        <p:spPr>
          <a:xfrm>
            <a:off x="1298417" y="685800"/>
            <a:ext cx="7921783" cy="646331"/>
          </a:xfrm>
          <a:prstGeom prst="rect">
            <a:avLst/>
          </a:prstGeom>
          <a:noFill/>
        </p:spPr>
        <p:txBody>
          <a:bodyPr wrap="square" rtlCol="0">
            <a:spAutoFit/>
          </a:bodyPr>
          <a:lstStyle/>
          <a:p>
            <a:r>
              <a:rPr lang="en-US" dirty="0">
                <a:solidFill>
                  <a:srgbClr val="FFFFFF"/>
                </a:solidFill>
              </a:rPr>
              <a:t>Sample interactive </a:t>
            </a:r>
            <a:r>
              <a:rPr lang="en-US" dirty="0" smtClean="0">
                <a:solidFill>
                  <a:srgbClr val="FFFFFF"/>
                </a:solidFill>
              </a:rPr>
              <a:t>“RGB” </a:t>
            </a:r>
            <a:r>
              <a:rPr lang="en-US" dirty="0">
                <a:solidFill>
                  <a:srgbClr val="FFFFFF"/>
                </a:solidFill>
              </a:rPr>
              <a:t>educational </a:t>
            </a:r>
            <a:r>
              <a:rPr lang="en-US" dirty="0" err="1">
                <a:solidFill>
                  <a:srgbClr val="FFFFFF"/>
                </a:solidFill>
              </a:rPr>
              <a:t>webapp</a:t>
            </a:r>
            <a:r>
              <a:rPr lang="en-US" dirty="0">
                <a:solidFill>
                  <a:srgbClr val="FFFFFF"/>
                </a:solidFill>
              </a:rPr>
              <a:t> using simulated ABI images:</a:t>
            </a:r>
          </a:p>
          <a:p>
            <a:r>
              <a:rPr lang="en-US" i="1" dirty="0">
                <a:solidFill>
                  <a:srgbClr val="FFFFFF"/>
                </a:solidFill>
              </a:rPr>
              <a:t>http://cimss.ssec.wisc.edu/goes/webapps/satrgb/overview.html</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7000" y="2039550"/>
            <a:ext cx="4816788" cy="496845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9115" y="2765929"/>
            <a:ext cx="5354885" cy="4092071"/>
          </a:xfrm>
          <a:prstGeom prst="rect">
            <a:avLst/>
          </a:prstGeom>
        </p:spPr>
      </p:pic>
    </p:spTree>
    <p:extLst>
      <p:ext uri="{BB962C8B-B14F-4D97-AF65-F5344CB8AC3E}">
        <p14:creationId xmlns:p14="http://schemas.microsoft.com/office/powerpoint/2010/main" val="35713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Questions and Results from AMS Evaluation Form:</a:t>
            </a: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(Questions answered on scale of 1-5: 1=Strong Yes;  5=Strong No)</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marL="457200" indent="-457200" eaLnBrk="0" hangingPunct="0">
              <a:lnSpc>
                <a:spcPct val="80000"/>
              </a:lnSpc>
              <a:buAutoNum type="arabicPeriod"/>
              <a:defRPr/>
            </a:pPr>
            <a:r>
              <a:rPr lang="en-US" sz="2400" dirty="0" smtClean="0">
                <a:latin typeface="Calibri" panose="020F0502020204030204" pitchFamily="34" charset="0"/>
                <a:cs typeface="Calibri" pitchFamily="34" charset="0"/>
                <a:sym typeface="WP Greek Century" pitchFamily="2" charset="2"/>
              </a:rPr>
              <a:t>Short Course met expectations?    </a:t>
            </a:r>
            <a:r>
              <a:rPr lang="en-US" sz="2400" dirty="0" err="1" smtClean="0">
                <a:latin typeface="Calibri" panose="020F0502020204030204" pitchFamily="34" charset="0"/>
                <a:cs typeface="Calibri" pitchFamily="34" charset="0"/>
                <a:sym typeface="WP Greek Century" pitchFamily="2" charset="2"/>
              </a:rPr>
              <a:t>avg</a:t>
            </a:r>
            <a:r>
              <a:rPr lang="en-US" sz="2400" dirty="0" smtClean="0">
                <a:latin typeface="Calibri" panose="020F0502020204030204" pitchFamily="34" charset="0"/>
                <a:cs typeface="Calibri" pitchFamily="34" charset="0"/>
                <a:sym typeface="WP Greek Century" pitchFamily="2" charset="2"/>
              </a:rPr>
              <a:t> = 1.46</a:t>
            </a:r>
          </a:p>
          <a:p>
            <a:pPr marL="457200" indent="-457200" eaLnBrk="0" hangingPunct="0">
              <a:lnSpc>
                <a:spcPct val="80000"/>
              </a:lnSpc>
              <a:buAutoNum type="arabicPeriod"/>
              <a:defRPr/>
            </a:pPr>
            <a:r>
              <a:rPr lang="en-US" sz="2400" dirty="0" smtClean="0">
                <a:latin typeface="Calibri" panose="020F0502020204030204" pitchFamily="34" charset="0"/>
                <a:cs typeface="Calibri" pitchFamily="34" charset="0"/>
                <a:sym typeface="WP Greek Century" pitchFamily="2" charset="2"/>
              </a:rPr>
              <a:t>Pleased with the faculty?                </a:t>
            </a:r>
            <a:r>
              <a:rPr lang="en-US" sz="2400" dirty="0" err="1" smtClean="0">
                <a:latin typeface="Calibri" panose="020F0502020204030204" pitchFamily="34" charset="0"/>
                <a:cs typeface="Calibri" pitchFamily="34" charset="0"/>
                <a:sym typeface="WP Greek Century" pitchFamily="2" charset="2"/>
              </a:rPr>
              <a:t>avg</a:t>
            </a:r>
            <a:r>
              <a:rPr lang="en-US" sz="2400" dirty="0" smtClean="0">
                <a:latin typeface="Calibri" panose="020F0502020204030204" pitchFamily="34" charset="0"/>
                <a:cs typeface="Calibri" pitchFamily="34" charset="0"/>
                <a:sym typeface="WP Greek Century" pitchFamily="2" charset="2"/>
              </a:rPr>
              <a:t> = 1.29</a:t>
            </a:r>
          </a:p>
          <a:p>
            <a:pPr marL="457200" indent="-457200" eaLnBrk="0" hangingPunct="0">
              <a:lnSpc>
                <a:spcPct val="80000"/>
              </a:lnSpc>
              <a:buAutoNum type="arabicPeriod"/>
              <a:defRPr/>
            </a:pPr>
            <a:r>
              <a:rPr lang="en-US" sz="2400" dirty="0" smtClean="0">
                <a:latin typeface="Calibri" panose="020F0502020204030204" pitchFamily="34" charset="0"/>
                <a:cs typeface="Calibri" pitchFamily="34" charset="0"/>
                <a:sym typeface="WP Greek Century" pitchFamily="2" charset="2"/>
              </a:rPr>
              <a:t>A/V clear and helpful?                     </a:t>
            </a:r>
            <a:r>
              <a:rPr lang="en-US" sz="2400" dirty="0" err="1" smtClean="0">
                <a:latin typeface="Calibri" panose="020F0502020204030204" pitchFamily="34" charset="0"/>
                <a:cs typeface="Calibri" pitchFamily="34" charset="0"/>
                <a:sym typeface="WP Greek Century" pitchFamily="2" charset="2"/>
              </a:rPr>
              <a:t>avg</a:t>
            </a:r>
            <a:r>
              <a:rPr lang="en-US" sz="2400" dirty="0" smtClean="0">
                <a:latin typeface="Calibri" panose="020F0502020204030204" pitchFamily="34" charset="0"/>
                <a:cs typeface="Calibri" pitchFamily="34" charset="0"/>
                <a:sym typeface="WP Greek Century" pitchFamily="2" charset="2"/>
              </a:rPr>
              <a:t> = 1.39</a:t>
            </a:r>
          </a:p>
          <a:p>
            <a:pPr marL="457200" indent="-457200" eaLnBrk="0" hangingPunct="0">
              <a:lnSpc>
                <a:spcPct val="80000"/>
              </a:lnSpc>
              <a:buAutoNum type="arabicPeriod"/>
              <a:defRPr/>
            </a:pPr>
            <a:r>
              <a:rPr lang="en-US" sz="2400" dirty="0" smtClean="0">
                <a:latin typeface="Calibri" panose="020F0502020204030204" pitchFamily="34" charset="0"/>
                <a:cs typeface="Calibri" pitchFamily="34" charset="0"/>
                <a:sym typeface="WP Greek Century" pitchFamily="2" charset="2"/>
              </a:rPr>
              <a:t>Course fee was a good value?        </a:t>
            </a:r>
            <a:r>
              <a:rPr lang="en-US" sz="2400" dirty="0" err="1" smtClean="0">
                <a:latin typeface="Calibri" panose="020F0502020204030204" pitchFamily="34" charset="0"/>
                <a:cs typeface="Calibri" pitchFamily="34" charset="0"/>
                <a:sym typeface="WP Greek Century" pitchFamily="2" charset="2"/>
              </a:rPr>
              <a:t>avg</a:t>
            </a:r>
            <a:r>
              <a:rPr lang="en-US" sz="2400" dirty="0" smtClean="0">
                <a:latin typeface="Calibri" panose="020F0502020204030204" pitchFamily="34" charset="0"/>
                <a:cs typeface="Calibri" pitchFamily="34" charset="0"/>
                <a:sym typeface="WP Greek Century" pitchFamily="2" charset="2"/>
              </a:rPr>
              <a:t> = 1.18</a:t>
            </a:r>
          </a:p>
          <a:p>
            <a:pPr marL="457200" indent="-457200" eaLnBrk="0" hangingPunct="0">
              <a:lnSpc>
                <a:spcPct val="80000"/>
              </a:lnSpc>
              <a:buAutoNum type="arabicPeriod"/>
              <a:defRPr/>
            </a:pPr>
            <a:r>
              <a:rPr lang="en-US" sz="2400" dirty="0" smtClean="0">
                <a:latin typeface="Calibri" panose="020F0502020204030204" pitchFamily="34" charset="0"/>
                <a:cs typeface="Calibri" pitchFamily="34" charset="0"/>
                <a:sym typeface="WP Greek Century" pitchFamily="2" charset="2"/>
              </a:rPr>
              <a:t>Length of appropriate?		 </a:t>
            </a:r>
            <a:r>
              <a:rPr lang="en-US" sz="2400" dirty="0" err="1" smtClean="0">
                <a:latin typeface="Calibri" panose="020F0502020204030204" pitchFamily="34" charset="0"/>
                <a:cs typeface="Calibri" pitchFamily="34" charset="0"/>
                <a:sym typeface="WP Greek Century" pitchFamily="2" charset="2"/>
              </a:rPr>
              <a:t>avg</a:t>
            </a:r>
            <a:r>
              <a:rPr lang="en-US" sz="2400" dirty="0" smtClean="0">
                <a:latin typeface="Calibri" panose="020F0502020204030204" pitchFamily="34" charset="0"/>
                <a:cs typeface="Calibri" pitchFamily="34" charset="0"/>
                <a:sym typeface="WP Greek Century" pitchFamily="2" charset="2"/>
              </a:rPr>
              <a:t> = 1.64</a:t>
            </a:r>
          </a:p>
          <a:p>
            <a:pPr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*All 28 respondents gave positive evaluations.*</a:t>
            </a:r>
          </a:p>
          <a:p>
            <a:pPr lvl="1"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Suggestions and specific comments in backup slides*</a:t>
            </a:r>
          </a:p>
          <a:p>
            <a:r>
              <a:rPr lang="en-US" sz="2400" dirty="0" smtClean="0"/>
              <a:t>	</a:t>
            </a:r>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 2016</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41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54416" y="1328352"/>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GOES-R Preview for Broadcasters:</a:t>
            </a:r>
          </a:p>
          <a:p>
            <a:pPr marL="1257300" lvl="2" indent="-342900"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44</a:t>
            </a:r>
            <a:r>
              <a:rPr lang="en-US" sz="2400" baseline="30000" dirty="0" smtClean="0">
                <a:latin typeface="Calibri" panose="020F0502020204030204" pitchFamily="34" charset="0"/>
                <a:cs typeface="Calibri" pitchFamily="34" charset="0"/>
                <a:sym typeface="WP Greek Century" pitchFamily="2" charset="2"/>
              </a:rPr>
              <a:t>th</a:t>
            </a:r>
            <a:r>
              <a:rPr lang="en-US" sz="2400" dirty="0" smtClean="0">
                <a:latin typeface="Calibri" panose="020F0502020204030204" pitchFamily="34" charset="0"/>
                <a:cs typeface="Calibri" pitchFamily="34" charset="0"/>
                <a:sym typeface="WP Greek Century" pitchFamily="2" charset="2"/>
              </a:rPr>
              <a:t>  AMS Conference on Broadcast Meteorology</a:t>
            </a:r>
            <a:r>
              <a:rPr lang="en-US" sz="2400" b="1" dirty="0" smtClean="0">
                <a:latin typeface="Calibri" panose="020F0502020204030204" pitchFamily="34" charset="0"/>
                <a:cs typeface="Calibri" pitchFamily="34" charset="0"/>
                <a:sym typeface="WP Greek Century" pitchFamily="2" charset="2"/>
              </a:rPr>
              <a:t> </a:t>
            </a:r>
          </a:p>
          <a:p>
            <a:pPr marL="1257300" lvl="2" indent="-342900"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June 14, 2016;  Austin TX</a:t>
            </a:r>
          </a:p>
          <a:p>
            <a:pPr marL="1257300" lvl="2" indent="-342900"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Tell your favorite broadcaster!</a:t>
            </a: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dirty="0">
                <a:latin typeface="Calibri" panose="020F0502020204030204" pitchFamily="34" charset="0"/>
                <a:cs typeface="Calibri" pitchFamily="34" charset="0"/>
                <a:sym typeface="WP Greek Century" pitchFamily="2" charset="2"/>
              </a:rPr>
              <a:t>	</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Satellite Session and Evening Workshop</a:t>
            </a:r>
          </a:p>
          <a:p>
            <a:pPr marL="1257300" lvl="2" indent="-342900"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National </a:t>
            </a:r>
            <a:r>
              <a:rPr lang="en-US" sz="2400" dirty="0">
                <a:latin typeface="Calibri" panose="020F0502020204030204" pitchFamily="34" charset="0"/>
                <a:cs typeface="Calibri" pitchFamily="34" charset="0"/>
                <a:sym typeface="WP Greek Century" pitchFamily="2" charset="2"/>
              </a:rPr>
              <a:t>Weather </a:t>
            </a:r>
            <a:r>
              <a:rPr lang="en-US" sz="2400" dirty="0" smtClean="0">
                <a:latin typeface="Calibri" panose="020F0502020204030204" pitchFamily="34" charset="0"/>
                <a:cs typeface="Calibri" pitchFamily="34" charset="0"/>
                <a:sym typeface="WP Greek Century" pitchFamily="2" charset="2"/>
              </a:rPr>
              <a:t>Association </a:t>
            </a:r>
            <a:r>
              <a:rPr lang="en-US" sz="2400" dirty="0">
                <a:latin typeface="Calibri" panose="020F0502020204030204" pitchFamily="34" charset="0"/>
                <a:cs typeface="Calibri" pitchFamily="34" charset="0"/>
                <a:sym typeface="WP Greek Century" pitchFamily="2" charset="2"/>
              </a:rPr>
              <a:t>Annual </a:t>
            </a:r>
            <a:r>
              <a:rPr lang="en-US" sz="2400" dirty="0" smtClean="0">
                <a:latin typeface="Calibri" panose="020F0502020204030204" pitchFamily="34" charset="0"/>
                <a:cs typeface="Calibri" pitchFamily="34" charset="0"/>
                <a:sym typeface="WP Greek Century" pitchFamily="2" charset="2"/>
              </a:rPr>
              <a:t>Meeting Sep 2016</a:t>
            </a:r>
          </a:p>
          <a:p>
            <a:pPr marL="1257300" lvl="2" indent="-342900"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Mon pm Satellite Session (6 presentations)</a:t>
            </a:r>
          </a:p>
          <a:p>
            <a:pPr marL="1257300" lvl="2" indent="-342900"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Tue evening 2 hour workshop</a:t>
            </a: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JPSS and GOES-R Short Courses</a:t>
            </a:r>
          </a:p>
          <a:p>
            <a:pPr marL="1257300" lvl="2" indent="-342900"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AMS 2017 Annual Meeting; Seattle WA</a:t>
            </a:r>
          </a:p>
          <a:p>
            <a:pPr marL="1257300" lvl="2" indent="-342900" eaLnBrk="0" hangingPunct="0">
              <a:lnSpc>
                <a:spcPct val="80000"/>
              </a:lnSpc>
              <a:buFont typeface="Arial" panose="020B0604020202020204" pitchFamily="34" charset="0"/>
              <a:buChar char="•"/>
              <a:defRPr/>
            </a:pPr>
            <a:r>
              <a:rPr lang="en-US" sz="2400" dirty="0" smtClean="0">
                <a:latin typeface="Calibri" panose="020F0502020204030204" pitchFamily="34" charset="0"/>
                <a:cs typeface="Calibri" pitchFamily="34" charset="0"/>
                <a:sym typeface="WP Greek Century" pitchFamily="2" charset="2"/>
              </a:rPr>
              <a:t>JPSS on Sat 21 Jan and GOES-R on Sun 22 Jan</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kern="0" dirty="0" smtClean="0">
                <a:solidFill>
                  <a:schemeClr val="tx1"/>
                </a:solidFill>
                <a:latin typeface="Calibri" panose="020F0502020204030204" pitchFamily="34" charset="0"/>
                <a:ea typeface="Calibri"/>
                <a:cs typeface="Calibri" panose="020F0502020204030204" pitchFamily="34" charset="0"/>
                <a:sym typeface="Calibri"/>
              </a:rPr>
              <a:t>Future Short Courses </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351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623984" y="611641"/>
            <a:ext cx="8878371" cy="3873842"/>
          </a:xfrm>
          <a:prstGeom prst="rect">
            <a:avLst/>
          </a:prstGeom>
          <a:noFill/>
          <a:ln>
            <a:noFill/>
          </a:ln>
          <a:extLst/>
        </p:spPr>
        <p:txBody>
          <a:bodyPr/>
          <a:lstStyle/>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-Independent Workshop</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Aug, 2017 (TBD…2 days); Madison WI</a:t>
            </a: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dirty="0">
                <a:latin typeface="Calibri" panose="020F0502020204030204" pitchFamily="34" charset="0"/>
                <a:cs typeface="Calibri" pitchFamily="34" charset="0"/>
                <a:sym typeface="WP Greek Century" pitchFamily="2" charset="2"/>
              </a:rPr>
              <a:t>	- Broadcasters 2017 ? </a:t>
            </a: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a:t>
            </a:r>
            <a:r>
              <a:rPr lang="en-US" sz="2400" dirty="0">
                <a:latin typeface="Calibri" panose="020F0502020204030204" pitchFamily="34" charset="0"/>
                <a:cs typeface="Calibri" pitchFamily="34" charset="0"/>
                <a:sym typeface="WP Greek Century" pitchFamily="2" charset="2"/>
              </a:rPr>
              <a:t>NOAA Satellite Conference</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June, 2017; </a:t>
            </a:r>
            <a:r>
              <a:rPr lang="en-US" sz="2400" dirty="0" smtClean="0">
                <a:latin typeface="Calibri" panose="020F0502020204030204" pitchFamily="34" charset="0"/>
                <a:cs typeface="Calibri" pitchFamily="34" charset="0"/>
                <a:sym typeface="WP Greek Century" pitchFamily="2" charset="2"/>
              </a:rPr>
              <a:t> Location TBD</a:t>
            </a:r>
            <a:br>
              <a:rPr lang="en-US" sz="2400" dirty="0" smtClean="0">
                <a:latin typeface="Calibri" panose="020F0502020204030204" pitchFamily="34" charset="0"/>
                <a:cs typeface="Calibri" pitchFamily="34" charset="0"/>
                <a:sym typeface="WP Greek Century" pitchFamily="2" charset="2"/>
              </a:rPr>
            </a:br>
            <a:r>
              <a:rPr lang="en-US" sz="2400" dirty="0" smtClean="0">
                <a:latin typeface="Calibri" panose="020F0502020204030204" pitchFamily="34" charset="0"/>
                <a:cs typeface="Calibri" pitchFamily="34" charset="0"/>
                <a:sym typeface="WP Greek Century" pitchFamily="2" charset="2"/>
              </a:rPr>
              <a:t/>
            </a:r>
            <a:br>
              <a:rPr lang="en-US" sz="2400" dirty="0" smtClean="0">
                <a:latin typeface="Calibri" panose="020F0502020204030204" pitchFamily="34" charset="0"/>
                <a:cs typeface="Calibri" pitchFamily="34" charset="0"/>
                <a:sym typeface="WP Greek Century" pitchFamily="2" charset="2"/>
              </a:rPr>
            </a:br>
            <a:r>
              <a:rPr lang="en-US" sz="2400" dirty="0" smtClean="0">
                <a:latin typeface="Calibri" panose="020F0502020204030204" pitchFamily="34" charset="0"/>
                <a:cs typeface="Calibri" pitchFamily="34" charset="0"/>
                <a:sym typeface="WP Greek Century" pitchFamily="2" charset="2"/>
              </a:rPr>
              <a:t>	- </a:t>
            </a:r>
            <a:r>
              <a:rPr lang="en-US" sz="2400" dirty="0">
                <a:latin typeface="Calibri" panose="020F0502020204030204" pitchFamily="34" charset="0"/>
                <a:cs typeface="Calibri" pitchFamily="34" charset="0"/>
                <a:sym typeface="WP Greek Century" pitchFamily="2" charset="2"/>
              </a:rPr>
              <a:t>EUMETSAT Meteorological Satellite Conference</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Sept. 2017	</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 </a:t>
            </a:r>
            <a:r>
              <a:rPr lang="en-US" sz="2400" dirty="0">
                <a:latin typeface="Calibri" panose="020F0502020204030204" pitchFamily="34" charset="0"/>
                <a:cs typeface="Calibri" pitchFamily="34" charset="0"/>
                <a:sym typeface="WP Greek Century" pitchFamily="2" charset="2"/>
              </a:rPr>
              <a:t>National Weather Assn. Annual Meeting</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Oct. 2017;</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 AMS Annual Meeting </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Jan, 2018</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r>
              <a:rPr lang="en-US" sz="2400" dirty="0">
                <a:latin typeface="Calibri" panose="020F0502020204030204" pitchFamily="34" charset="0"/>
                <a:cs typeface="Calibri" pitchFamily="34" charset="0"/>
                <a:sym typeface="WP Greek Century" pitchFamily="2" charset="2"/>
              </a:rPr>
              <a:t>NWA 2018 ?</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734535" y="65130"/>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kern="0" dirty="0" smtClean="0">
                <a:solidFill>
                  <a:schemeClr val="tx1"/>
                </a:solidFill>
                <a:latin typeface="Calibri" panose="020F0502020204030204" pitchFamily="34" charset="0"/>
                <a:ea typeface="Calibri"/>
                <a:cs typeface="Calibri" panose="020F0502020204030204" pitchFamily="34" charset="0"/>
                <a:sym typeface="Calibri"/>
              </a:rPr>
              <a:t>(Possible) Future Short Courses </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59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254205"/>
            <a:ext cx="8878371" cy="3873842"/>
          </a:xfrm>
          <a:prstGeom prst="rect">
            <a:avLst/>
          </a:prstGeom>
          <a:noFill/>
          <a:ln>
            <a:noFill/>
          </a:ln>
          <a:extLst/>
        </p:spPr>
        <p:txBody>
          <a:bodyPr/>
          <a:lstStyle/>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endParaRPr lang="en-US" sz="2400" b="1" dirty="0" smtClean="0">
              <a:latin typeface="Calibri" panose="020F0502020204030204" pitchFamily="34" charset="0"/>
              <a:cs typeface="Calibri" pitchFamily="34" charset="0"/>
              <a:sym typeface="WP Greek Century" pitchFamily="2" charset="2"/>
            </a:endParaRPr>
          </a:p>
          <a:p>
            <a:pPr marL="800100" lvl="1" indent="-342900" eaLnBrk="0" hangingPunct="0">
              <a:lnSpc>
                <a:spcPct val="80000"/>
              </a:lnSpc>
              <a:buFont typeface="Wingdings" panose="05000000000000000000" pitchFamily="2" charset="2"/>
              <a:buChar char="v"/>
              <a:defRPr/>
            </a:pPr>
            <a:r>
              <a:rPr lang="en-US" sz="2400" b="1" dirty="0" smtClean="0">
                <a:latin typeface="Calibri" panose="020F0502020204030204" pitchFamily="34" charset="0"/>
                <a:cs typeface="Calibri" pitchFamily="34" charset="0"/>
                <a:sym typeface="WP Greek Century" pitchFamily="2" charset="2"/>
              </a:rPr>
              <a:t>Efficient way to make user communities aware of:</a:t>
            </a:r>
          </a:p>
          <a:p>
            <a:pPr marL="1257300" lvl="2" indent="-342900" eaLnBrk="0" hangingPunct="0">
              <a:lnSpc>
                <a:spcPct val="80000"/>
              </a:lnSpc>
              <a:buFont typeface="Arial" panose="020B0604020202020204" pitchFamily="34" charset="0"/>
              <a:buChar char="•"/>
              <a:defRPr/>
            </a:pPr>
            <a:r>
              <a:rPr lang="en-US" sz="2400" b="1" dirty="0" smtClean="0">
                <a:latin typeface="Calibri" panose="020F0502020204030204" pitchFamily="34" charset="0"/>
                <a:cs typeface="Calibri" pitchFamily="34" charset="0"/>
                <a:sym typeface="WP Greek Century" pitchFamily="2" charset="2"/>
              </a:rPr>
              <a:t>Satellite capabilities</a:t>
            </a:r>
          </a:p>
          <a:p>
            <a:pPr marL="1257300" lvl="2" indent="-342900" eaLnBrk="0" hangingPunct="0">
              <a:lnSpc>
                <a:spcPct val="80000"/>
              </a:lnSpc>
              <a:buFont typeface="Arial" panose="020B0604020202020204" pitchFamily="34" charset="0"/>
              <a:buChar char="•"/>
              <a:defRPr/>
            </a:pPr>
            <a:r>
              <a:rPr lang="en-US" sz="2400" b="1" dirty="0" smtClean="0">
                <a:latin typeface="Calibri" panose="020F0502020204030204" pitchFamily="34" charset="0"/>
                <a:cs typeface="Calibri" pitchFamily="34" charset="0"/>
                <a:sym typeface="WP Greek Century" pitchFamily="2" charset="2"/>
              </a:rPr>
              <a:t>How to access GOES-R and JPSS products</a:t>
            </a:r>
          </a:p>
          <a:p>
            <a:pPr marL="1257300" lvl="2" indent="-342900" eaLnBrk="0" hangingPunct="0">
              <a:lnSpc>
                <a:spcPct val="80000"/>
              </a:lnSpc>
              <a:buFont typeface="Arial" panose="020B0604020202020204" pitchFamily="34" charset="0"/>
              <a:buChar char="•"/>
              <a:defRPr/>
            </a:pPr>
            <a:r>
              <a:rPr lang="en-US" sz="2400" b="1" dirty="0" smtClean="0">
                <a:latin typeface="Calibri" panose="020F0502020204030204" pitchFamily="34" charset="0"/>
                <a:cs typeface="Calibri" pitchFamily="34" charset="0"/>
                <a:sym typeface="WP Greek Century" pitchFamily="2" charset="2"/>
              </a:rPr>
              <a:t>How to use satellite products to improve user services</a:t>
            </a:r>
          </a:p>
          <a:p>
            <a:pPr marL="1257300" lvl="2" indent="-342900" eaLnBrk="0" hangingPunct="0">
              <a:lnSpc>
                <a:spcPct val="80000"/>
              </a:lnSpc>
              <a:buFont typeface="Arial" panose="020B0604020202020204" pitchFamily="34" charset="0"/>
              <a:buChar char="•"/>
              <a:defRPr/>
            </a:pPr>
            <a:r>
              <a:rPr lang="en-US" sz="2400" b="1" dirty="0" smtClean="0">
                <a:latin typeface="Calibri" panose="020F0502020204030204" pitchFamily="34" charset="0"/>
                <a:cs typeface="Calibri" pitchFamily="34" charset="0"/>
                <a:sym typeface="WP Greek Century" pitchFamily="2" charset="2"/>
              </a:rPr>
              <a:t>How to get more information and training on use of satellite data and products</a:t>
            </a:r>
          </a:p>
          <a:p>
            <a:pPr marL="342900" indent="-342900" eaLnBrk="0" hangingPunct="0">
              <a:lnSpc>
                <a:spcPct val="80000"/>
              </a:lnSpc>
              <a:buFont typeface="Arial" panose="020B0604020202020204" pitchFamily="34" charset="0"/>
              <a:buChar char="•"/>
              <a:defRPr/>
            </a:pPr>
            <a:endParaRPr lang="en-US" sz="2400" b="1" dirty="0">
              <a:latin typeface="Calibri" panose="020F0502020204030204" pitchFamily="34" charset="0"/>
              <a:cs typeface="Calibri" pitchFamily="34" charset="0"/>
              <a:sym typeface="WP Greek Century" pitchFamily="2" charset="2"/>
            </a:endParaRPr>
          </a:p>
          <a:p>
            <a:pPr marL="800100" lvl="1" indent="-342900" eaLnBrk="0" hangingPunct="0">
              <a:lnSpc>
                <a:spcPct val="80000"/>
              </a:lnSpc>
              <a:buFont typeface="Wingdings" panose="05000000000000000000" pitchFamily="2" charset="2"/>
              <a:buChar char="v"/>
              <a:defRPr/>
            </a:pPr>
            <a:r>
              <a:rPr lang="en-US" sz="2400" b="1" dirty="0" smtClean="0">
                <a:latin typeface="Calibri" panose="020F0502020204030204" pitchFamily="34" charset="0"/>
                <a:cs typeface="Calibri" pitchFamily="34" charset="0"/>
                <a:sym typeface="WP Greek Century" pitchFamily="2" charset="2"/>
              </a:rPr>
              <a:t>Positive feedback from the short courses that have taken place</a:t>
            </a:r>
          </a:p>
          <a:p>
            <a:pPr marL="800100" lvl="1" indent="-342900" eaLnBrk="0" hangingPunct="0">
              <a:lnSpc>
                <a:spcPct val="80000"/>
              </a:lnSpc>
              <a:buFont typeface="Wingdings" panose="05000000000000000000" pitchFamily="2" charset="2"/>
              <a:buChar char="v"/>
              <a:defRPr/>
            </a:pPr>
            <a:endParaRPr lang="en-US" sz="2400" b="1" dirty="0" smtClean="0">
              <a:latin typeface="Calibri" panose="020F0502020204030204" pitchFamily="34" charset="0"/>
              <a:cs typeface="Calibri" pitchFamily="34" charset="0"/>
              <a:sym typeface="WP Greek Century" pitchFamily="2" charset="2"/>
            </a:endParaRPr>
          </a:p>
          <a:p>
            <a:pPr marL="800100" lvl="1" indent="-342900" eaLnBrk="0" hangingPunct="0">
              <a:lnSpc>
                <a:spcPct val="80000"/>
              </a:lnSpc>
              <a:buFont typeface="Wingdings" panose="05000000000000000000" pitchFamily="2" charset="2"/>
              <a:buChar char="v"/>
              <a:defRPr/>
            </a:pPr>
            <a:r>
              <a:rPr lang="en-US" sz="2400" b="1" dirty="0" smtClean="0">
                <a:latin typeface="Calibri" panose="020F0502020204030204" pitchFamily="34" charset="0"/>
                <a:cs typeface="Calibri" pitchFamily="34" charset="0"/>
                <a:sym typeface="WP Greek Century" pitchFamily="2" charset="2"/>
              </a:rPr>
              <a:t>Hands-on activities are the key</a:t>
            </a:r>
          </a:p>
          <a:p>
            <a:pPr marL="800100" lvl="1" indent="-342900" eaLnBrk="0" hangingPunct="0">
              <a:lnSpc>
                <a:spcPct val="80000"/>
              </a:lnSpc>
              <a:buFont typeface="Wingdings" panose="05000000000000000000" pitchFamily="2" charset="2"/>
              <a:buChar char="v"/>
              <a:defRPr/>
            </a:pPr>
            <a:endParaRPr lang="en-US" sz="2400" b="1" dirty="0" smtClean="0">
              <a:latin typeface="Calibri" panose="020F0502020204030204" pitchFamily="34" charset="0"/>
              <a:cs typeface="Calibri" pitchFamily="34" charset="0"/>
              <a:sym typeface="WP Greek Century" pitchFamily="2" charset="2"/>
            </a:endParaRPr>
          </a:p>
          <a:p>
            <a:pPr marL="800100" lvl="1" indent="-342900" eaLnBrk="0" hangingPunct="0">
              <a:lnSpc>
                <a:spcPct val="80000"/>
              </a:lnSpc>
              <a:buFont typeface="Wingdings" panose="05000000000000000000" pitchFamily="2" charset="2"/>
              <a:buChar char="v"/>
              <a:defRPr/>
            </a:pPr>
            <a:r>
              <a:rPr lang="en-US" sz="2400" b="1" dirty="0" smtClean="0">
                <a:latin typeface="Calibri" panose="020F0502020204030204" pitchFamily="34" charset="0"/>
                <a:cs typeface="Calibri" pitchFamily="34" charset="0"/>
                <a:sym typeface="WP Greek Century" pitchFamily="2" charset="2"/>
              </a:rPr>
              <a:t>Participants have provided useful suggestions to improve future  courses</a:t>
            </a: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	</a:t>
            </a: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kern="0" dirty="0" smtClean="0">
                <a:solidFill>
                  <a:schemeClr val="tx1"/>
                </a:solidFill>
                <a:latin typeface="Calibri" panose="020F0502020204030204" pitchFamily="34" charset="0"/>
                <a:ea typeface="Calibri"/>
                <a:cs typeface="Calibri" panose="020F0502020204030204" pitchFamily="34" charset="0"/>
                <a:sym typeface="Calibri"/>
              </a:rPr>
              <a:t>Satellite Short Courses… Summary </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379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 </a:t>
            </a:r>
            <a:r>
              <a:rPr lang="en-US" sz="2400" b="1" dirty="0">
                <a:latin typeface="Calibri" panose="020F0502020204030204" pitchFamily="34" charset="0"/>
                <a:cs typeface="Calibri" pitchFamily="34" charset="0"/>
                <a:sym typeface="WP Greek Century" pitchFamily="2" charset="2"/>
                <a:hlinkClick r:id="rId4"/>
              </a:rPr>
              <a:t>http://</a:t>
            </a:r>
            <a:r>
              <a:rPr lang="en-US" sz="2400" b="1" dirty="0" smtClean="0">
                <a:latin typeface="Calibri" panose="020F0502020204030204" pitchFamily="34" charset="0"/>
                <a:cs typeface="Calibri" pitchFamily="34" charset="0"/>
                <a:sym typeface="WP Greek Century" pitchFamily="2" charset="2"/>
                <a:hlinkClick r:id="rId4"/>
              </a:rPr>
              <a:t>www.goes-r.gov/users/2015_AMS-GOES-R-Short-Course.html</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 </a:t>
            </a:r>
            <a:r>
              <a:rPr lang="en-US" sz="2400" b="1" dirty="0">
                <a:latin typeface="Calibri" panose="020F0502020204030204" pitchFamily="34" charset="0"/>
                <a:cs typeface="Calibri" pitchFamily="34" charset="0"/>
                <a:sym typeface="WP Greek Century" pitchFamily="2" charset="2"/>
                <a:hlinkClick r:id="rId5"/>
              </a:rPr>
              <a:t>http://</a:t>
            </a:r>
            <a:r>
              <a:rPr lang="en-US" sz="2400" b="1" dirty="0" smtClean="0">
                <a:latin typeface="Calibri" panose="020F0502020204030204" pitchFamily="34" charset="0"/>
                <a:cs typeface="Calibri" pitchFamily="34" charset="0"/>
                <a:sym typeface="WP Greek Century" pitchFamily="2" charset="2"/>
                <a:hlinkClick r:id="rId5"/>
              </a:rPr>
              <a:t>www.goes-r.gov/users/2016_AMS-GOES-R-Short-Course.html</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 </a:t>
            </a:r>
            <a:r>
              <a:rPr lang="en-US" sz="2400" b="1" dirty="0">
                <a:latin typeface="Calibri" panose="020F0502020204030204" pitchFamily="34" charset="0"/>
                <a:cs typeface="Calibri" pitchFamily="34" charset="0"/>
                <a:sym typeface="WP Greek Century" pitchFamily="2" charset="2"/>
                <a:hlinkClick r:id="rId6"/>
              </a:rPr>
              <a:t>https://www.ametsoc.org/ams/index.cfm/meetings-events/ams-meetings/44th-conference-on-broadcast-meteorology</a:t>
            </a:r>
            <a:r>
              <a:rPr lang="en-US" sz="2400" b="1" dirty="0" smtClean="0">
                <a:latin typeface="Calibri" panose="020F0502020204030204" pitchFamily="34" charset="0"/>
                <a:cs typeface="Calibri" pitchFamily="34" charset="0"/>
                <a:sym typeface="WP Greek Century" pitchFamily="2" charset="2"/>
                <a:hlinkClick r:id="rId6"/>
              </a:rPr>
              <a:t>/</a:t>
            </a:r>
            <a:r>
              <a:rPr lang="en-US" sz="2400" b="1" dirty="0" smtClean="0">
                <a:latin typeface="Calibri" panose="020F0502020204030204" pitchFamily="34" charset="0"/>
                <a:cs typeface="Calibri" pitchFamily="34" charset="0"/>
                <a:sym typeface="WP Greek Century" pitchFamily="2" charset="2"/>
              </a:rPr>
              <a:t>  (upcoming broadcasters short course)</a:t>
            </a: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	</a:t>
            </a: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kern="0" dirty="0" smtClean="0">
                <a:solidFill>
                  <a:schemeClr val="tx1"/>
                </a:solidFill>
                <a:latin typeface="Calibri" panose="020F0502020204030204" pitchFamily="34" charset="0"/>
                <a:ea typeface="Calibri"/>
                <a:cs typeface="Calibri" panose="020F0502020204030204" pitchFamily="34" charset="0"/>
                <a:sym typeface="Calibri"/>
              </a:rPr>
              <a:t>GOES-R Short Courses… URLs </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97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99" y="3208294"/>
            <a:ext cx="7772400" cy="1362075"/>
          </a:xfrm>
        </p:spPr>
        <p:txBody>
          <a:bodyPr/>
          <a:lstStyle/>
          <a:p>
            <a:endParaRPr lang="en-US" dirty="0"/>
          </a:p>
        </p:txBody>
      </p:sp>
      <p:sp>
        <p:nvSpPr>
          <p:cNvPr id="3" name="Text Placeholder 2"/>
          <p:cNvSpPr>
            <a:spLocks noGrp="1"/>
          </p:cNvSpPr>
          <p:nvPr>
            <p:ph type="body" idx="1"/>
          </p:nvPr>
        </p:nvSpPr>
        <p:spPr>
          <a:xfrm>
            <a:off x="722312" y="2335427"/>
            <a:ext cx="7772400" cy="2071473"/>
          </a:xfrm>
        </p:spPr>
        <p:txBody>
          <a:bodyPr/>
          <a:lstStyle/>
          <a:p>
            <a:r>
              <a:rPr lang="en-US" sz="4400" b="1" dirty="0" smtClean="0"/>
              <a:t>Backup Slides</a:t>
            </a:r>
            <a:endParaRPr lang="en-US" sz="4400" b="1" dirty="0"/>
          </a:p>
        </p:txBody>
      </p:sp>
      <p:sp>
        <p:nvSpPr>
          <p:cNvPr id="4" name="Slide Number Placeholder 3"/>
          <p:cNvSpPr>
            <a:spLocks noGrp="1"/>
          </p:cNvSpPr>
          <p:nvPr>
            <p:ph type="sldNum" idx="12"/>
          </p:nvPr>
        </p:nvSpPr>
        <p:spPr/>
        <p:txBody>
          <a:bodyPr/>
          <a:lstStyle/>
          <a:p>
            <a:pPr>
              <a:buClr>
                <a:srgbClr val="888888"/>
              </a:buClr>
              <a:buSzPct val="25000"/>
              <a:buFont typeface="Calibri"/>
              <a:buNone/>
            </a:pPr>
            <a:fld id="{00000000-1234-1234-1234-123412341234}" type="slidenum">
              <a:rPr lang="en-US" smtClean="0"/>
              <a:pPr>
                <a:buClr>
                  <a:srgbClr val="888888"/>
                </a:buClr>
                <a:buSzPct val="25000"/>
                <a:buFont typeface="Calibri"/>
                <a:buNone/>
              </a:pPr>
              <a:t>17</a:t>
            </a:fld>
            <a:endParaRPr lang="en-US" dirty="0"/>
          </a:p>
        </p:txBody>
      </p:sp>
    </p:spTree>
    <p:extLst>
      <p:ext uri="{BB962C8B-B14F-4D97-AF65-F5344CB8AC3E}">
        <p14:creationId xmlns:p14="http://schemas.microsoft.com/office/powerpoint/2010/main" val="762475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Comments and Suggestions from New Orleans Short Course:</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1a. “I approve the short course very much. Thanks for putting this together.”</a:t>
            </a: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1b.  “Please either assign background reading before the course or assume minimal background knowledge from the audience.”</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2.  “Could use a whole day for GOES-R.”</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3.  “Thought this was well-run and really appreciate the range of topics covered in a short time.  Would like to see how to visualize/ plot archived data, please.”</a:t>
            </a: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t>	</a:t>
            </a:r>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257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Comments and Suggestions from New Orleans Short Course:</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4.  “Good course with lots of information.  Hard at times to follow some of the GOES-R ABI information since there are so many channels, but otherwise excellent.” “Good job.  Speakers were excellent.”</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5.  “Could use a whole day for GOES-R.”</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marL="457200" indent="-457200" eaLnBrk="0" hangingPunct="0">
              <a:lnSpc>
                <a:spcPct val="80000"/>
              </a:lnSpc>
              <a:buAutoNum type="arabicPeriod" startAt="6"/>
              <a:defRPr/>
            </a:pPr>
            <a:r>
              <a:rPr lang="en-US" sz="2400" dirty="0" smtClean="0">
                <a:latin typeface="Calibri" panose="020F0502020204030204" pitchFamily="34" charset="0"/>
                <a:cs typeface="Calibri" pitchFamily="34" charset="0"/>
                <a:sym typeface="WP Greek Century" pitchFamily="2" charset="2"/>
              </a:rPr>
              <a:t>“Instructors excellent.  Enjoyed the course. Excellent and useful presentations.”</a:t>
            </a:r>
          </a:p>
          <a:p>
            <a:pPr marL="457200" indent="-457200" eaLnBrk="0" hangingPunct="0">
              <a:lnSpc>
                <a:spcPct val="80000"/>
              </a:lnSpc>
              <a:buAutoNum type="arabicPeriod" startAt="6"/>
              <a:defRPr/>
            </a:pPr>
            <a:endParaRPr lang="en-US" sz="2400" dirty="0">
              <a:latin typeface="Calibri" panose="020F0502020204030204" pitchFamily="34" charset="0"/>
              <a:cs typeface="Calibri" pitchFamily="34" charset="0"/>
              <a:sym typeface="WP Greek Century" pitchFamily="2" charset="2"/>
            </a:endParaRPr>
          </a:p>
          <a:p>
            <a:pPr marL="457200" indent="-457200" eaLnBrk="0" hangingPunct="0">
              <a:lnSpc>
                <a:spcPct val="80000"/>
              </a:lnSpc>
              <a:buAutoNum type="arabicPeriod" startAt="6"/>
              <a:defRPr/>
            </a:pPr>
            <a:r>
              <a:rPr lang="en-US" sz="2400" dirty="0" smtClean="0">
                <a:latin typeface="Calibri" panose="020F0502020204030204" pitchFamily="34" charset="0"/>
                <a:cs typeface="Calibri" pitchFamily="34" charset="0"/>
                <a:sym typeface="WP Greek Century" pitchFamily="2" charset="2"/>
              </a:rPr>
              <a:t>“Very well done. Thank You!”</a:t>
            </a: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t>	</a:t>
            </a:r>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059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79221" y="1266562"/>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GOES-R Preview for Broadcasters:</a:t>
            </a: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- 43</a:t>
            </a:r>
            <a:r>
              <a:rPr lang="en-US" sz="2400" baseline="30000" dirty="0" smtClean="0">
                <a:latin typeface="Calibri" panose="020F0502020204030204" pitchFamily="34" charset="0"/>
                <a:cs typeface="Calibri" pitchFamily="34" charset="0"/>
                <a:sym typeface="WP Greek Century" pitchFamily="2" charset="2"/>
              </a:rPr>
              <a:t>rd</a:t>
            </a:r>
            <a:r>
              <a:rPr lang="en-US" sz="2400" dirty="0" smtClean="0">
                <a:latin typeface="Calibri" panose="020F0502020204030204" pitchFamily="34" charset="0"/>
                <a:cs typeface="Calibri" pitchFamily="34" charset="0"/>
                <a:sym typeface="WP Greek Century" pitchFamily="2" charset="2"/>
              </a:rPr>
              <a:t> AMS Conference on Broadcast Meteorology</a:t>
            </a:r>
            <a:r>
              <a:rPr lang="en-US" sz="2400" b="1"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	- </a:t>
            </a:r>
            <a:r>
              <a:rPr lang="en-US" sz="2400" dirty="0" smtClean="0">
                <a:latin typeface="Calibri" panose="020F0502020204030204" pitchFamily="34" charset="0"/>
                <a:cs typeface="Calibri" pitchFamily="34" charset="0"/>
                <a:sym typeface="WP Greek Century" pitchFamily="2" charset="2"/>
              </a:rPr>
              <a:t>June 9, 2015;  Raleigh NC</a:t>
            </a: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- 17 Broadcasters completed the short course</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GOES-R and JPSS Preview for Users</a:t>
            </a:r>
          </a:p>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	- </a:t>
            </a:r>
            <a:r>
              <a:rPr lang="en-US" sz="2400" dirty="0" smtClean="0">
                <a:latin typeface="Calibri" panose="020F0502020204030204" pitchFamily="34" charset="0"/>
                <a:cs typeface="Calibri" pitchFamily="34" charset="0"/>
                <a:sym typeface="WP Greek Century" pitchFamily="2" charset="2"/>
              </a:rPr>
              <a:t>AMS Annual Meeting</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 January 10, 2016; New Orleans LA</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 Diverse mix of 40+ domestic &amp; international participants 	 	  from government, private industry and universities</a:t>
            </a:r>
          </a:p>
          <a:p>
            <a:pPr marL="342900" indent="-342900" eaLnBrk="0" hangingPunct="0">
              <a:lnSpc>
                <a:spcPct val="80000"/>
              </a:lnSpc>
              <a:defRPr/>
            </a:pPr>
            <a:r>
              <a:rPr lang="en-US" sz="2400" dirty="0">
                <a:latin typeface="Calibri" panose="020F0502020204030204" pitchFamily="34" charset="0"/>
                <a:cs typeface="Calibri" pitchFamily="34" charset="0"/>
                <a:sym typeface="WP Greek Century" pitchFamily="2" charset="2"/>
              </a:rPr>
              <a:t>	</a:t>
            </a:r>
            <a:r>
              <a:rPr lang="en-US" sz="2400" dirty="0" smtClean="0">
                <a:latin typeface="Calibri" panose="020F0502020204030204" pitchFamily="34" charset="0"/>
                <a:cs typeface="Calibri" pitchFamily="34" charset="0"/>
                <a:sym typeface="WP Greek Century" pitchFamily="2" charset="2"/>
              </a:rPr>
              <a:t>	</a:t>
            </a: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kern="0" dirty="0" smtClean="0">
                <a:solidFill>
                  <a:schemeClr val="tx1"/>
                </a:solidFill>
                <a:latin typeface="Calibri" panose="020F0502020204030204" pitchFamily="34" charset="0"/>
                <a:ea typeface="Calibri"/>
                <a:cs typeface="Calibri" panose="020F0502020204030204" pitchFamily="34" charset="0"/>
                <a:sym typeface="Calibri"/>
              </a:rPr>
              <a:t>Short Courses Completed</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4404836"/>
            <a:ext cx="3694671" cy="2463113"/>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34708"/>
          <a:stretch/>
        </p:blipFill>
        <p:spPr>
          <a:xfrm>
            <a:off x="3793524" y="4278123"/>
            <a:ext cx="5288693" cy="25898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Comments and Suggestions from New Orleans Short Course:</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8.  “Great. More.”</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9.  “I thought this was an excellent course and I learned a lot. Thank you for all your hard work putting this together.” “It was a bit long, but I understand there was much material to get through."</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10. “Great speakers. They packed a lot of material into one day. Nice lunchtime speaker too.”</a:t>
            </a:r>
          </a:p>
          <a:p>
            <a:pPr marL="457200" indent="-457200" eaLnBrk="0" hangingPunct="0">
              <a:lnSpc>
                <a:spcPct val="80000"/>
              </a:lnSpc>
              <a:buAutoNum type="arabicPeriod" startAt="6"/>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11. “Excellent!”</a:t>
            </a: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t>	</a:t>
            </a:r>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020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Comments and Suggestions from New Orleans Short Course:</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12.  “Very intensive. I’m 14 years from operational use of satellite data, just now returning.  The satellite capabilities have changed dramatically. I now know that I must spend much more time learning about GOES-R and JPSS.  Thank You.”</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13.  “I liked how technical we got with ABI products. It would have been good to keep this up throughout the course.  It would have been good to keep the conversation more focused on instruments and products in the GLM talk. Not sure how applicable WRF lightning forecasts were."</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dirty="0" smtClean="0"/>
              <a:t>	</a:t>
            </a:r>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52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402493"/>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Comments and Suggestions from New Orleans Short Course:</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14.  Suggestions:  “more refined presentations;  better references: include refereed journal articles; more discussion and Q&amp;A; include space weather information; more references to real-time data/imagery; more staff needed to monitor course logistics and help students.”</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marL="457200" indent="-457200" eaLnBrk="0" hangingPunct="0">
              <a:lnSpc>
                <a:spcPct val="80000"/>
              </a:lnSpc>
              <a:buAutoNum type="arabicPeriod" startAt="15"/>
              <a:defRPr/>
            </a:pPr>
            <a:r>
              <a:rPr lang="en-US" sz="2400" dirty="0" smtClean="0">
                <a:latin typeface="Calibri" panose="020F0502020204030204" pitchFamily="34" charset="0"/>
                <a:cs typeface="Calibri" pitchFamily="34" charset="0"/>
                <a:sym typeface="WP Greek Century" pitchFamily="2" charset="2"/>
              </a:rPr>
              <a:t>“Some of the hands-on material was a little rushed. Slightly longer course might help.“</a:t>
            </a:r>
          </a:p>
          <a:p>
            <a:pPr marL="457200" indent="-457200" eaLnBrk="0" hangingPunct="0">
              <a:lnSpc>
                <a:spcPct val="80000"/>
              </a:lnSpc>
              <a:buAutoNum type="arabicPeriod" startAt="15"/>
              <a:defRPr/>
            </a:pPr>
            <a:endParaRPr lang="en-US" sz="2400" dirty="0">
              <a:latin typeface="Calibri" panose="020F0502020204030204" pitchFamily="34" charset="0"/>
              <a:cs typeface="Calibri" pitchFamily="34" charset="0"/>
              <a:sym typeface="WP Greek Century" pitchFamily="2" charset="2"/>
            </a:endParaRPr>
          </a:p>
          <a:p>
            <a:pPr marL="457200" indent="-457200" eaLnBrk="0" hangingPunct="0">
              <a:lnSpc>
                <a:spcPct val="80000"/>
              </a:lnSpc>
              <a:buAutoNum type="arabicPeriod" startAt="15"/>
              <a:defRPr/>
            </a:pPr>
            <a:r>
              <a:rPr lang="en-US" sz="2400" dirty="0" smtClean="0">
                <a:latin typeface="Calibri" panose="020F0502020204030204" pitchFamily="34" charset="0"/>
                <a:cs typeface="Calibri" pitchFamily="34" charset="0"/>
                <a:sym typeface="WP Greek Century" pitchFamily="2" charset="2"/>
              </a:rPr>
              <a:t>“Perhaps make the course more interactive if possible and remember many professionals are here.  Some of the data gets a little dense and over the top at times.”</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dirty="0" smtClean="0"/>
              <a:t>	</a:t>
            </a:r>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680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59662" y="1195775"/>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Comments and Suggestions from New Orleans Short Course:</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17.  “Perhaps have questions for what you’d like to hear before the talk, so if certain attendees have topics they want covered, they can be touched on.”</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18. “</a:t>
            </a:r>
            <a:r>
              <a:rPr lang="en-US" sz="2400" dirty="0" err="1" smtClean="0">
                <a:latin typeface="Calibri" panose="020F0502020204030204" pitchFamily="34" charset="0"/>
                <a:cs typeface="Calibri" pitchFamily="34" charset="0"/>
                <a:sym typeface="WP Greek Century" pitchFamily="2" charset="2"/>
              </a:rPr>
              <a:t>Wifi</a:t>
            </a:r>
            <a:r>
              <a:rPr lang="en-US" sz="2400" dirty="0" smtClean="0">
                <a:latin typeface="Calibri" panose="020F0502020204030204" pitchFamily="34" charset="0"/>
                <a:cs typeface="Calibri" pitchFamily="34" charset="0"/>
                <a:sym typeface="WP Greek Century" pitchFamily="2" charset="2"/>
              </a:rPr>
              <a:t> needs to be faster during hands-on presentations. Some of the graphics loaded too slowly and made it hard to keep up with the pace of the speakers.“</a:t>
            </a:r>
          </a:p>
          <a:p>
            <a:pPr marL="457200" indent="-457200" eaLnBrk="0" hangingPunct="0">
              <a:lnSpc>
                <a:spcPct val="80000"/>
              </a:lnSpc>
              <a:buAutoNum type="arabicPeriod" startAt="15"/>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19. “Split the course over two days, GOES in day 1 and JPSS in day 2.”</a:t>
            </a:r>
          </a:p>
          <a:p>
            <a:pPr marL="457200" indent="-457200" eaLnBrk="0" hangingPunct="0">
              <a:lnSpc>
                <a:spcPct val="80000"/>
              </a:lnSpc>
              <a:buAutoNum type="arabicPeriod" startAt="15"/>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20. “Have prerequisite of suggested reference materials that would be useful to better understand the examples.”</a:t>
            </a:r>
          </a:p>
          <a:p>
            <a:pPr marL="457200" indent="-457200" eaLnBrk="0" hangingPunct="0">
              <a:lnSpc>
                <a:spcPct val="80000"/>
              </a:lnSpc>
              <a:buAutoNum type="arabicPeriod"/>
              <a:defRPr/>
            </a:pPr>
            <a:endParaRPr lang="en-US" sz="2400" dirty="0" smtClean="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dirty="0" smtClean="0"/>
              <a:t>	</a:t>
            </a:r>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050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59662" y="1195775"/>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Comments and Suggestions from New Orleans Short Course:</a:t>
            </a:r>
          </a:p>
          <a:p>
            <a:pPr marL="342900" indent="-342900" eaLnBrk="0" hangingPunct="0">
              <a:lnSpc>
                <a:spcPct val="80000"/>
              </a:lnSpc>
              <a:defRPr/>
            </a:pPr>
            <a:endParaRPr lang="en-US" sz="2400" dirty="0">
              <a:latin typeface="Calibri" panose="020F0502020204030204" pitchFamily="34" charset="0"/>
              <a:cs typeface="Calibri" pitchFamily="34" charset="0"/>
              <a:sym typeface="WP Greek Century" pitchFamily="2" charset="2"/>
            </a:endParaRP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21.  “Make the hands-on exercises: more time, more guidance.  In the beginning, please give a clear step-by-step instructions. Two people next to me didn’t know how to get to Power Point presentations until the first break.  I even got to it after browsing on Google.  Let the audience participants know ahead of time that they need to bring laptops”</a:t>
            </a: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22. “More info on the SNPP products, such as VIIRS, ATMS, </a:t>
            </a:r>
            <a:r>
              <a:rPr lang="en-US" sz="2400" dirty="0" err="1" smtClean="0">
                <a:latin typeface="Calibri" panose="020F0502020204030204" pitchFamily="34" charset="0"/>
                <a:cs typeface="Calibri" pitchFamily="34" charset="0"/>
                <a:sym typeface="WP Greek Century" pitchFamily="2" charset="2"/>
              </a:rPr>
              <a:t>CRiS</a:t>
            </a:r>
            <a:r>
              <a:rPr lang="en-US" sz="2400" dirty="0" smtClean="0">
                <a:latin typeface="Calibri" panose="020F0502020204030204" pitchFamily="34" charset="0"/>
                <a:cs typeface="Calibri" pitchFamily="34" charset="0"/>
                <a:sym typeface="WP Greek Century" pitchFamily="2" charset="2"/>
              </a:rPr>
              <a:t>, OMPS, and CERES.  For the hands-on exercises, I would like to see larger color tables and values in the legends with the satellite time-series loops.“</a:t>
            </a:r>
          </a:p>
          <a:p>
            <a:pPr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23. “I was expecting a little more on the hardware expectation and dissemination of the products.”</a:t>
            </a:r>
          </a:p>
          <a:p>
            <a:pPr marL="457200" indent="-457200" eaLnBrk="0" hangingPunct="0">
              <a:lnSpc>
                <a:spcPct val="80000"/>
              </a:lnSpc>
              <a:buAutoNum type="arabicPeriod" startAt="15"/>
              <a:defRPr/>
            </a:pPr>
            <a:endParaRPr lang="en-US" sz="2400" dirty="0">
              <a:latin typeface="Calibri" panose="020F0502020204030204" pitchFamily="34" charset="0"/>
              <a:cs typeface="Calibri" pitchFamily="34" charset="0"/>
              <a:sym typeface="WP Greek Century" pitchFamily="2" charset="2"/>
            </a:endParaRPr>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958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Goal:</a:t>
            </a:r>
          </a:p>
          <a:p>
            <a:r>
              <a:rPr lang="en-US" sz="2400" dirty="0" smtClean="0"/>
              <a:t>	-Make broadcasters aware of:</a:t>
            </a:r>
          </a:p>
          <a:p>
            <a:r>
              <a:rPr lang="en-US" sz="2400" dirty="0"/>
              <a:t>	</a:t>
            </a:r>
            <a:r>
              <a:rPr lang="en-US" sz="2400" dirty="0" smtClean="0"/>
              <a:t>	a. GOES-R Capabilities;</a:t>
            </a:r>
          </a:p>
          <a:p>
            <a:r>
              <a:rPr lang="en-US" sz="2400" dirty="0" smtClean="0"/>
              <a:t>		b. How it can improve services to the viewing 			    public;</a:t>
            </a:r>
          </a:p>
          <a:p>
            <a:r>
              <a:rPr lang="en-US" sz="2400" dirty="0"/>
              <a:t>	</a:t>
            </a:r>
            <a:r>
              <a:rPr lang="en-US" sz="2400" dirty="0" smtClean="0"/>
              <a:t>	c. What equipment upgrades are needed to 			    handle the new data and products;</a:t>
            </a:r>
          </a:p>
          <a:p>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a:latin typeface="Calibri" panose="020F0502020204030204" pitchFamily="34" charset="0"/>
                <a:cs typeface="Calibri" pitchFamily="34" charset="0"/>
                <a:sym typeface="WP Greek Century" pitchFamily="2" charset="2"/>
              </a:rPr>
              <a:t>GOES-R Preview </a:t>
            </a:r>
            <a:r>
              <a:rPr lang="en-US" sz="3200" b="1" dirty="0" smtClean="0">
                <a:latin typeface="Calibri" panose="020F0502020204030204" pitchFamily="34" charset="0"/>
                <a:cs typeface="Calibri" pitchFamily="34" charset="0"/>
                <a:sym typeface="WP Greek Century" pitchFamily="2" charset="2"/>
              </a:rPr>
              <a:t>for Broadcasters</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7553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333633" y="1359243"/>
            <a:ext cx="9045145" cy="4266853"/>
          </a:xfrm>
          <a:prstGeom prst="rect">
            <a:avLst/>
          </a:prstGeom>
          <a:noFill/>
          <a:ln>
            <a:noFill/>
          </a:ln>
          <a:extLst/>
        </p:spPr>
        <p:txBody>
          <a:bodyPr/>
          <a:lstStyle/>
          <a:p>
            <a:pPr marL="342900" indent="-342900" eaLnBrk="0" hangingPunct="0">
              <a:lnSpc>
                <a:spcPct val="80000"/>
              </a:lnSpc>
              <a:defRPr/>
            </a:pPr>
            <a:r>
              <a:rPr lang="en-US" sz="2400" b="1" dirty="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 Organizers:</a:t>
            </a:r>
            <a:endParaRPr lang="en-US" sz="2400" b="1" dirty="0">
              <a:latin typeface="Calibri" panose="020F0502020204030204" pitchFamily="34" charset="0"/>
              <a:cs typeface="Calibri" pitchFamily="34" charset="0"/>
              <a:sym typeface="WP Greek Century" pitchFamily="2" charset="2"/>
            </a:endParaRPr>
          </a:p>
          <a:p>
            <a:r>
              <a:rPr lang="en-US" sz="2400" dirty="0"/>
              <a:t>	</a:t>
            </a:r>
            <a:r>
              <a:rPr lang="en-US" sz="2400" dirty="0" smtClean="0"/>
              <a:t>- Jim </a:t>
            </a:r>
            <a:r>
              <a:rPr lang="en-US" sz="2400" dirty="0" err="1" smtClean="0"/>
              <a:t>Gurka</a:t>
            </a:r>
            <a:r>
              <a:rPr lang="en-US" sz="2400" dirty="0" smtClean="0"/>
              <a:t> and Tim </a:t>
            </a:r>
            <a:r>
              <a:rPr lang="en-US" sz="2400" dirty="0" err="1" smtClean="0"/>
              <a:t>Schmit</a:t>
            </a:r>
            <a:endParaRPr lang="en-US" sz="2400" dirty="0"/>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endParaRPr lang="en-US" sz="2400"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 Chairs:</a:t>
            </a:r>
          </a:p>
          <a:p>
            <a:r>
              <a:rPr lang="en-US" sz="2400" dirty="0" smtClean="0"/>
              <a:t>	-Steve Goodman &amp; Dan Satterfield</a:t>
            </a:r>
          </a:p>
          <a:p>
            <a:endParaRPr lang="en-US" sz="2400" dirty="0" smtClean="0"/>
          </a:p>
          <a:p>
            <a:r>
              <a:rPr lang="en-US" sz="2400" dirty="0"/>
              <a:t> </a:t>
            </a:r>
            <a:r>
              <a:rPr lang="en-US" sz="2400" dirty="0" smtClean="0"/>
              <a:t>    </a:t>
            </a:r>
            <a:r>
              <a:rPr lang="en-US" sz="2400" b="1" dirty="0" smtClean="0">
                <a:latin typeface="Calibri" panose="020F0502020204030204" pitchFamily="34" charset="0"/>
              </a:rPr>
              <a:t>Instructors:</a:t>
            </a:r>
          </a:p>
          <a:p>
            <a:r>
              <a:rPr lang="en-US" sz="2400" b="1" dirty="0">
                <a:latin typeface="Calibri" panose="020F0502020204030204" pitchFamily="34" charset="0"/>
              </a:rPr>
              <a:t>	</a:t>
            </a:r>
            <a:r>
              <a:rPr lang="en-US" sz="2400" b="1" dirty="0" smtClean="0">
                <a:latin typeface="Calibri" panose="020F0502020204030204" pitchFamily="34" charset="0"/>
              </a:rPr>
              <a:t>- </a:t>
            </a:r>
            <a:r>
              <a:rPr lang="en-US" sz="2400" dirty="0" smtClean="0">
                <a:latin typeface="Calibri" panose="020F0502020204030204" pitchFamily="34" charset="0"/>
              </a:rPr>
              <a:t>Tim </a:t>
            </a:r>
            <a:r>
              <a:rPr lang="en-US" sz="2400" dirty="0" err="1" smtClean="0">
                <a:latin typeface="Calibri" panose="020F0502020204030204" pitchFamily="34" charset="0"/>
              </a:rPr>
              <a:t>Schmit</a:t>
            </a:r>
            <a:r>
              <a:rPr lang="en-US" sz="2400" dirty="0" smtClean="0">
                <a:latin typeface="Calibri" panose="020F0502020204030204" pitchFamily="34" charset="0"/>
              </a:rPr>
              <a:t>;  Scott Lindstrom; Chris Schmidt;  Marianne 	   	  </a:t>
            </a:r>
            <a:r>
              <a:rPr lang="en-US" sz="2400" dirty="0" err="1" smtClean="0">
                <a:latin typeface="Calibri" panose="020F0502020204030204" pitchFamily="34" charset="0"/>
              </a:rPr>
              <a:t>Weingroff</a:t>
            </a:r>
            <a:r>
              <a:rPr lang="en-US" sz="2400" dirty="0" smtClean="0">
                <a:latin typeface="Calibri" panose="020F0502020204030204" pitchFamily="34" charset="0"/>
              </a:rPr>
              <a:t>; Patrick Dills; Dan Satterfield;  Chad </a:t>
            </a:r>
            <a:r>
              <a:rPr lang="en-US" sz="2400" dirty="0" err="1" smtClean="0">
                <a:latin typeface="Calibri" panose="020F0502020204030204" pitchFamily="34" charset="0"/>
              </a:rPr>
              <a:t>Gravelle</a:t>
            </a:r>
            <a:r>
              <a:rPr lang="en-US" sz="2400" dirty="0" smtClean="0">
                <a:latin typeface="Calibri" panose="020F0502020204030204" pitchFamily="34" charset="0"/>
              </a:rPr>
              <a:t>;</a:t>
            </a:r>
          </a:p>
          <a:p>
            <a:r>
              <a:rPr lang="en-US" sz="2400" dirty="0">
                <a:latin typeface="Calibri" panose="020F0502020204030204" pitchFamily="34" charset="0"/>
              </a:rPr>
              <a:t>	</a:t>
            </a:r>
            <a:r>
              <a:rPr lang="en-US" sz="2400" dirty="0" smtClean="0">
                <a:latin typeface="Calibri" panose="020F0502020204030204" pitchFamily="34" charset="0"/>
              </a:rPr>
              <a:t>   Bill Line</a:t>
            </a:r>
          </a:p>
          <a:p>
            <a:endParaRPr lang="en-US" sz="2400" dirty="0">
              <a:latin typeface="Calibri" panose="020F0502020204030204" pitchFamily="34" charset="0"/>
            </a:endParaRPr>
          </a:p>
          <a:p>
            <a:r>
              <a:rPr lang="en-US" sz="2400" dirty="0">
                <a:latin typeface="Calibri" panose="020F0502020204030204" pitchFamily="34" charset="0"/>
              </a:rPr>
              <a:t> </a:t>
            </a:r>
            <a:r>
              <a:rPr lang="en-US" sz="2400" dirty="0" smtClean="0">
                <a:latin typeface="Calibri" panose="020F0502020204030204" pitchFamily="34" charset="0"/>
              </a:rPr>
              <a:t>     </a:t>
            </a:r>
            <a:r>
              <a:rPr lang="en-US" sz="2400" b="1" dirty="0" smtClean="0">
                <a:latin typeface="Calibri" panose="020F0502020204030204" pitchFamily="34" charset="0"/>
              </a:rPr>
              <a:t>Lunch Speaker:  Harvey Leonard (WCVB-5, Boston)</a:t>
            </a:r>
          </a:p>
          <a:p>
            <a:r>
              <a:rPr lang="en-US" sz="2400" b="1" dirty="0">
                <a:latin typeface="Calibri" panose="020F0502020204030204" pitchFamily="34" charset="0"/>
              </a:rPr>
              <a:t>	</a:t>
            </a:r>
            <a:r>
              <a:rPr lang="en-US" sz="2400" dirty="0" smtClean="0">
                <a:latin typeface="Calibri" panose="020F0502020204030204" pitchFamily="34" charset="0"/>
              </a:rPr>
              <a:t>- “Buried in Boston: The Winter of 2014-2015”</a:t>
            </a:r>
            <a:endParaRPr lang="en-US" sz="2400" dirty="0"/>
          </a:p>
          <a:p>
            <a:r>
              <a:rPr lang="en-US" sz="2400" dirty="0"/>
              <a:t> </a:t>
            </a:r>
            <a:r>
              <a:rPr lang="en-US" sz="2400" dirty="0" smtClean="0"/>
              <a:t>   </a:t>
            </a:r>
          </a:p>
          <a:p>
            <a:r>
              <a:rPr lang="en-US" sz="2400" dirty="0"/>
              <a:t>	</a:t>
            </a:r>
            <a:r>
              <a:rPr lang="en-US" sz="2400" dirty="0" smtClean="0"/>
              <a:t>	</a:t>
            </a: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a:latin typeface="Calibri" panose="020F0502020204030204" pitchFamily="34" charset="0"/>
                <a:cs typeface="Calibri" pitchFamily="34" charset="0"/>
                <a:sym typeface="WP Greek Century" pitchFamily="2" charset="2"/>
              </a:rPr>
              <a:t>GOES-R Preview for </a:t>
            </a:r>
            <a:r>
              <a:rPr lang="en-US" sz="3200" b="1" dirty="0" smtClean="0">
                <a:latin typeface="Calibri" panose="020F0502020204030204" pitchFamily="34" charset="0"/>
                <a:cs typeface="Calibri" pitchFamily="34" charset="0"/>
                <a:sym typeface="WP Greek Century" pitchFamily="2" charset="2"/>
              </a:rPr>
              <a:t>Broadcasters 2015</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337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Participant input:</a:t>
            </a:r>
          </a:p>
          <a:p>
            <a:r>
              <a:rPr lang="en-US" sz="2400" dirty="0" smtClean="0"/>
              <a:t>	-Really </a:t>
            </a:r>
            <a:r>
              <a:rPr lang="en-US" sz="2400" dirty="0"/>
              <a:t>enjoyed – good job</a:t>
            </a:r>
          </a:p>
          <a:p>
            <a:r>
              <a:rPr lang="en-US" sz="2400" dirty="0" smtClean="0"/>
              <a:t>	-Very </a:t>
            </a:r>
            <a:r>
              <a:rPr lang="en-US" sz="2400" dirty="0"/>
              <a:t>informative </a:t>
            </a:r>
          </a:p>
          <a:p>
            <a:r>
              <a:rPr lang="en-US" sz="2400" dirty="0" smtClean="0"/>
              <a:t>	-Very </a:t>
            </a:r>
            <a:r>
              <a:rPr lang="en-US" sz="2400" dirty="0"/>
              <a:t>excited for the new capabilities</a:t>
            </a:r>
          </a:p>
          <a:p>
            <a:r>
              <a:rPr lang="en-US" sz="2400" dirty="0" smtClean="0"/>
              <a:t>	-Very </a:t>
            </a:r>
            <a:r>
              <a:rPr lang="en-US" sz="2400" dirty="0"/>
              <a:t>good presentations, liked the hands-on exercises</a:t>
            </a:r>
          </a:p>
          <a:p>
            <a:r>
              <a:rPr lang="en-US" sz="2400" dirty="0" smtClean="0"/>
              <a:t>	-Excellent </a:t>
            </a:r>
            <a:r>
              <a:rPr lang="en-US" sz="2400" dirty="0"/>
              <a:t>seminar – good value for money</a:t>
            </a:r>
          </a:p>
          <a:p>
            <a:r>
              <a:rPr lang="en-US" sz="2400" dirty="0" smtClean="0"/>
              <a:t>	-Consider </a:t>
            </a:r>
            <a:r>
              <a:rPr lang="en-US" sz="2400" dirty="0"/>
              <a:t>AMS send an email to group ahead of time </a:t>
            </a:r>
            <a:r>
              <a:rPr lang="en-US" sz="2400" dirty="0" smtClean="0"/>
              <a:t>	 	  (</a:t>
            </a:r>
            <a:r>
              <a:rPr lang="en-US" sz="2400" dirty="0"/>
              <a:t>start times, links, </a:t>
            </a:r>
            <a:r>
              <a:rPr lang="en-US" sz="2400" dirty="0" err="1" smtClean="0"/>
              <a:t>etc</a:t>
            </a:r>
            <a:r>
              <a:rPr lang="en-US" sz="2400" dirty="0" smtClean="0"/>
              <a:t>)</a:t>
            </a:r>
          </a:p>
          <a:p>
            <a:r>
              <a:rPr lang="en-US" sz="2400" dirty="0" smtClean="0"/>
              <a:t>	- I </a:t>
            </a:r>
            <a:r>
              <a:rPr lang="en-US" sz="2400" dirty="0"/>
              <a:t>enjoyed the short course – learned a lot of valuable </a:t>
            </a:r>
            <a:r>
              <a:rPr lang="en-US" sz="2400" dirty="0" smtClean="0"/>
              <a:t>	  information</a:t>
            </a:r>
            <a:endParaRPr lang="en-US" sz="2400" dirty="0"/>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a:latin typeface="Calibri" panose="020F0502020204030204" pitchFamily="34" charset="0"/>
                <a:cs typeface="Calibri" pitchFamily="34" charset="0"/>
                <a:sym typeface="WP Greek Century" pitchFamily="2" charset="2"/>
              </a:rPr>
              <a:t>GOES-R Preview for </a:t>
            </a:r>
            <a:r>
              <a:rPr lang="en-US" sz="3200" b="1" dirty="0" smtClean="0">
                <a:latin typeface="Calibri" panose="020F0502020204030204" pitchFamily="34" charset="0"/>
                <a:cs typeface="Calibri" pitchFamily="34" charset="0"/>
                <a:sym typeface="WP Greek Century" pitchFamily="2" charset="2"/>
              </a:rPr>
              <a:t>Broadcasters 2015</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037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Suggested for Future Courses:</a:t>
            </a: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r>
              <a:rPr lang="en-US" sz="2400" dirty="0" smtClean="0"/>
              <a:t>	- More </a:t>
            </a:r>
            <a:r>
              <a:rPr lang="en-US" sz="2400" dirty="0"/>
              <a:t>hands-on exercises – they were great</a:t>
            </a:r>
          </a:p>
          <a:p>
            <a:r>
              <a:rPr lang="en-US" sz="2400" dirty="0" smtClean="0"/>
              <a:t>	- This </a:t>
            </a:r>
            <a:r>
              <a:rPr lang="en-US" sz="2400" dirty="0"/>
              <a:t>short course should be offered at next year’s </a:t>
            </a:r>
            <a:r>
              <a:rPr lang="en-US" sz="2400" dirty="0" smtClean="0"/>
              <a:t>	  	   Broadcasters </a:t>
            </a:r>
            <a:r>
              <a:rPr lang="en-US" sz="2400" dirty="0"/>
              <a:t>Conference</a:t>
            </a:r>
          </a:p>
          <a:p>
            <a:r>
              <a:rPr lang="en-US" sz="2400" dirty="0" smtClean="0"/>
              <a:t>	- Perhaps </a:t>
            </a:r>
            <a:r>
              <a:rPr lang="en-US" sz="2400" dirty="0"/>
              <a:t>more real-time, but it was all great</a:t>
            </a:r>
          </a:p>
          <a:p>
            <a:r>
              <a:rPr lang="en-US" sz="2400" dirty="0" smtClean="0"/>
              <a:t>	- Info </a:t>
            </a:r>
            <a:r>
              <a:rPr lang="en-US" sz="2400" dirty="0"/>
              <a:t>from vendors, but I understand that they are in a </a:t>
            </a:r>
            <a:r>
              <a:rPr lang="en-US" sz="2400" dirty="0" smtClean="0"/>
              <a:t>	   competitive </a:t>
            </a:r>
            <a:r>
              <a:rPr lang="en-US" sz="2400" dirty="0"/>
              <a:t>situation</a:t>
            </a:r>
          </a:p>
          <a:p>
            <a:r>
              <a:rPr lang="en-US" sz="2400" dirty="0" smtClean="0"/>
              <a:t>	- Real </a:t>
            </a:r>
            <a:r>
              <a:rPr lang="en-US" sz="2400" dirty="0"/>
              <a:t>data, can’t wait</a:t>
            </a:r>
          </a:p>
          <a:p>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a:latin typeface="Calibri" panose="020F0502020204030204" pitchFamily="34" charset="0"/>
                <a:cs typeface="Calibri" pitchFamily="34" charset="0"/>
                <a:sym typeface="WP Greek Century" pitchFamily="2" charset="2"/>
              </a:rPr>
              <a:t>GOES-R Preview for </a:t>
            </a:r>
            <a:r>
              <a:rPr lang="en-US" sz="3200" b="1" dirty="0" smtClean="0">
                <a:latin typeface="Calibri" panose="020F0502020204030204" pitchFamily="34" charset="0"/>
                <a:cs typeface="Calibri" pitchFamily="34" charset="0"/>
                <a:sym typeface="WP Greek Century" pitchFamily="2" charset="2"/>
              </a:rPr>
              <a:t>Broadcasters 2015</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314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Goal:</a:t>
            </a:r>
          </a:p>
          <a:p>
            <a:r>
              <a:rPr lang="en-US" sz="2400" dirty="0" smtClean="0"/>
              <a:t>	- Make current and future GOES and JPSS users aware 	  of:</a:t>
            </a:r>
          </a:p>
          <a:p>
            <a:pPr marL="1828800" lvl="3" indent="-457200">
              <a:buFont typeface="+mj-lt"/>
              <a:buAutoNum type="alphaUcPeriod"/>
            </a:pPr>
            <a:r>
              <a:rPr lang="en-US" sz="2400" dirty="0" smtClean="0"/>
              <a:t>GOES-R Capabilities;</a:t>
            </a:r>
          </a:p>
          <a:p>
            <a:pPr marL="1828800" lvl="3" indent="-457200">
              <a:buFont typeface="+mj-lt"/>
              <a:buAutoNum type="alphaUcPeriod"/>
            </a:pPr>
            <a:endParaRPr lang="en-US" sz="2400" dirty="0" smtClean="0"/>
          </a:p>
          <a:p>
            <a:pPr marL="1828800" lvl="3" indent="-457200">
              <a:buFont typeface="+mj-lt"/>
              <a:buAutoNum type="alphaUcPeriod"/>
            </a:pPr>
            <a:r>
              <a:rPr lang="en-US" sz="2400" dirty="0" smtClean="0"/>
              <a:t>How the new capabilities will improve   environmental observations and forecasts;</a:t>
            </a:r>
          </a:p>
          <a:p>
            <a:pPr marL="1828800" lvl="3" indent="-457200">
              <a:buFont typeface="+mj-lt"/>
              <a:buAutoNum type="alphaUcPeriod"/>
            </a:pPr>
            <a:endParaRPr lang="en-US" sz="2400" dirty="0" smtClean="0"/>
          </a:p>
          <a:p>
            <a:pPr marL="1828800" lvl="3" indent="-457200">
              <a:buFont typeface="+mj-lt"/>
              <a:buAutoNum type="alphaUcPeriod"/>
            </a:pPr>
            <a:r>
              <a:rPr lang="en-US" sz="2400" dirty="0" smtClean="0"/>
              <a:t>JPSS Capabilities;</a:t>
            </a:r>
          </a:p>
          <a:p>
            <a:pPr marL="1828800" lvl="3" indent="-457200">
              <a:buFont typeface="+mj-lt"/>
              <a:buAutoNum type="alphaUcPeriod"/>
            </a:pPr>
            <a:endParaRPr lang="en-US" sz="2400" dirty="0" smtClean="0"/>
          </a:p>
          <a:p>
            <a:pPr marL="1828800" lvl="3" indent="-457200">
              <a:buFont typeface="+mj-lt"/>
              <a:buAutoNum type="alphaUcPeriod"/>
            </a:pPr>
            <a:r>
              <a:rPr lang="en-US" sz="2400" dirty="0" smtClean="0"/>
              <a:t>How to use JPSS NUCAPS/DNB capabilities through hands-on Exercises</a:t>
            </a:r>
          </a:p>
          <a:p>
            <a:endParaRPr lang="en-US" sz="2400" dirty="0" smtClean="0"/>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 2016</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706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oes-r.gov/education/images/logos-pg/color/jpg/03-med.jpg"/>
          <p:cNvPicPr>
            <a:picLocks noChangeAspect="1" noChangeArrowheads="1"/>
          </p:cNvPicPr>
          <p:nvPr/>
        </p:nvPicPr>
        <p:blipFill>
          <a:blip r:embed="rId3" cstate="print"/>
          <a:srcRect/>
          <a:stretch>
            <a:fillRect/>
          </a:stretch>
        </p:blipFill>
        <p:spPr bwMode="auto">
          <a:xfrm>
            <a:off x="0" y="5582846"/>
            <a:ext cx="1469070" cy="1275153"/>
          </a:xfrm>
          <a:prstGeom prst="rect">
            <a:avLst/>
          </a:prstGeom>
          <a:noFill/>
        </p:spPr>
      </p:pic>
      <p:sp>
        <p:nvSpPr>
          <p:cNvPr id="11268" name="Rectangle 5"/>
          <p:cNvSpPr>
            <a:spLocks noChangeArrowheads="1"/>
          </p:cNvSpPr>
          <p:nvPr/>
        </p:nvSpPr>
        <p:spPr bwMode="auto">
          <a:xfrm>
            <a:off x="117347" y="1600201"/>
            <a:ext cx="8878371" cy="3873842"/>
          </a:xfrm>
          <a:prstGeom prst="rect">
            <a:avLst/>
          </a:prstGeom>
          <a:noFill/>
          <a:ln>
            <a:noFill/>
          </a:ln>
          <a:extLst/>
        </p:spPr>
        <p:txBody>
          <a:bodyPr/>
          <a:lstStyle/>
          <a:p>
            <a:pPr marL="342900" indent="-342900" eaLnBrk="0" hangingPunct="0">
              <a:lnSpc>
                <a:spcPct val="80000"/>
              </a:lnSpc>
              <a:defRPr/>
            </a:pPr>
            <a:r>
              <a:rPr lang="en-US" sz="2400" dirty="0" smtClean="0">
                <a:latin typeface="Calibri" panose="020F0502020204030204" pitchFamily="34" charset="0"/>
                <a:cs typeface="Calibri" pitchFamily="34" charset="0"/>
                <a:sym typeface="WP Greek Century" pitchFamily="2" charset="2"/>
              </a:rPr>
              <a:t>     </a:t>
            </a:r>
            <a:r>
              <a:rPr lang="en-US" sz="2400" b="1" dirty="0" smtClean="0">
                <a:latin typeface="Calibri" panose="020F0502020204030204" pitchFamily="34" charset="0"/>
                <a:cs typeface="Calibri" pitchFamily="34" charset="0"/>
                <a:sym typeface="WP Greek Century" pitchFamily="2" charset="2"/>
              </a:rPr>
              <a:t>Co-organizers and co-chairs:</a:t>
            </a: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r>
              <a:rPr lang="en-US" sz="2400" dirty="0" smtClean="0"/>
              <a:t>	</a:t>
            </a:r>
            <a:r>
              <a:rPr lang="en-US" sz="2400" dirty="0" smtClean="0">
                <a:latin typeface="Calibri" panose="020F0502020204030204" pitchFamily="34" charset="0"/>
              </a:rPr>
              <a:t>-  Tim </a:t>
            </a:r>
            <a:r>
              <a:rPr lang="en-US" sz="2400" dirty="0" err="1" smtClean="0">
                <a:latin typeface="Calibri" panose="020F0502020204030204" pitchFamily="34" charset="0"/>
              </a:rPr>
              <a:t>Schmit</a:t>
            </a:r>
            <a:r>
              <a:rPr lang="en-US" sz="2400" dirty="0" smtClean="0">
                <a:latin typeface="Calibri" panose="020F0502020204030204" pitchFamily="34" charset="0"/>
              </a:rPr>
              <a:t>;  Steve Goodman;  Jim </a:t>
            </a:r>
            <a:r>
              <a:rPr lang="en-US" sz="2400" dirty="0" err="1" smtClean="0">
                <a:latin typeface="Calibri" panose="020F0502020204030204" pitchFamily="34" charset="0"/>
              </a:rPr>
              <a:t>Gurka</a:t>
            </a:r>
            <a:r>
              <a:rPr lang="en-US" sz="2400" dirty="0" smtClean="0">
                <a:latin typeface="Calibri" panose="020F0502020204030204" pitchFamily="34" charset="0"/>
              </a:rPr>
              <a:t>; Mitch Goldberg;</a:t>
            </a:r>
          </a:p>
          <a:p>
            <a:r>
              <a:rPr lang="en-US" sz="2400" dirty="0">
                <a:latin typeface="Calibri" panose="020F0502020204030204" pitchFamily="34" charset="0"/>
              </a:rPr>
              <a:t>	</a:t>
            </a:r>
            <a:r>
              <a:rPr lang="en-US" sz="2400" dirty="0" smtClean="0">
                <a:latin typeface="Calibri" panose="020F0502020204030204" pitchFamily="34" charset="0"/>
              </a:rPr>
              <a:t>   Bill Sjoberg</a:t>
            </a:r>
          </a:p>
          <a:p>
            <a:endParaRPr lang="en-US" sz="2400" dirty="0" smtClean="0"/>
          </a:p>
          <a:p>
            <a:r>
              <a:rPr lang="en-US" sz="2400" dirty="0" smtClean="0"/>
              <a:t>    </a:t>
            </a:r>
            <a:r>
              <a:rPr lang="en-US" sz="2400" b="1" dirty="0" smtClean="0">
                <a:latin typeface="Calibri" panose="020F0502020204030204" pitchFamily="34" charset="0"/>
              </a:rPr>
              <a:t>Instructors from:</a:t>
            </a:r>
          </a:p>
          <a:p>
            <a:r>
              <a:rPr lang="en-US" sz="2400" b="1" dirty="0">
                <a:latin typeface="Calibri" panose="020F0502020204030204" pitchFamily="34" charset="0"/>
              </a:rPr>
              <a:t>	</a:t>
            </a:r>
            <a:r>
              <a:rPr lang="en-US" sz="2400" b="1" dirty="0" smtClean="0">
                <a:latin typeface="Calibri" panose="020F0502020204030204" pitchFamily="34" charset="0"/>
              </a:rPr>
              <a:t>- </a:t>
            </a:r>
            <a:r>
              <a:rPr lang="en-US" sz="2400" dirty="0" smtClean="0">
                <a:latin typeface="Calibri" panose="020F0502020204030204" pitchFamily="34" charset="0"/>
              </a:rPr>
              <a:t>CIMSS; COMET; CIRA; CICS;  </a:t>
            </a:r>
            <a:r>
              <a:rPr lang="en-US" sz="2400" dirty="0" err="1" smtClean="0">
                <a:latin typeface="Calibri" panose="020F0502020204030204" pitchFamily="34" charset="0"/>
              </a:rPr>
              <a:t>SPoRT</a:t>
            </a:r>
            <a:r>
              <a:rPr lang="en-US" sz="2400" dirty="0" smtClean="0">
                <a:latin typeface="Calibri" panose="020F0502020204030204" pitchFamily="34" charset="0"/>
              </a:rPr>
              <a:t>; JPSS Program; NWS;</a:t>
            </a:r>
          </a:p>
          <a:p>
            <a:r>
              <a:rPr lang="en-US" sz="2400" dirty="0">
                <a:latin typeface="Calibri" panose="020F0502020204030204" pitchFamily="34" charset="0"/>
              </a:rPr>
              <a:t>	</a:t>
            </a:r>
            <a:r>
              <a:rPr lang="en-US" sz="2400" dirty="0" smtClean="0">
                <a:latin typeface="Calibri" panose="020F0502020204030204" pitchFamily="34" charset="0"/>
              </a:rPr>
              <a:t>- Several hands-on exercises</a:t>
            </a:r>
          </a:p>
          <a:p>
            <a:endParaRPr lang="en-US" sz="2400" dirty="0">
              <a:latin typeface="Calibri" panose="020F0502020204030204" pitchFamily="34" charset="0"/>
            </a:endParaRPr>
          </a:p>
          <a:p>
            <a:r>
              <a:rPr lang="en-US" sz="2400" dirty="0" smtClean="0">
                <a:latin typeface="Calibri" panose="020F0502020204030204" pitchFamily="34" charset="0"/>
              </a:rPr>
              <a:t>     </a:t>
            </a:r>
            <a:r>
              <a:rPr lang="en-US" sz="2400" b="1" dirty="0" smtClean="0">
                <a:latin typeface="Calibri" panose="020F0502020204030204" pitchFamily="34" charset="0"/>
              </a:rPr>
              <a:t>Luncheon Speaker:   Dr. Marshall Shepherd</a:t>
            </a:r>
          </a:p>
          <a:p>
            <a:r>
              <a:rPr lang="en-US" sz="2400" b="1" dirty="0">
                <a:latin typeface="Calibri" panose="020F0502020204030204" pitchFamily="34" charset="0"/>
              </a:rPr>
              <a:t>	</a:t>
            </a:r>
            <a:r>
              <a:rPr lang="en-US" sz="2400" b="1" dirty="0" smtClean="0">
                <a:latin typeface="Calibri" panose="020F0502020204030204" pitchFamily="34" charset="0"/>
              </a:rPr>
              <a:t>- </a:t>
            </a:r>
            <a:r>
              <a:rPr lang="en-US" sz="2400" dirty="0" smtClean="0">
                <a:latin typeface="Calibri" panose="020F0502020204030204" pitchFamily="34" charset="0"/>
              </a:rPr>
              <a:t>Director of U. GA, Atm. Science Program</a:t>
            </a:r>
            <a:endParaRPr lang="en-US" sz="2400" dirty="0" smtClean="0"/>
          </a:p>
          <a:p>
            <a:r>
              <a:rPr lang="en-US" sz="2400" dirty="0"/>
              <a:t>	</a:t>
            </a:r>
            <a:r>
              <a:rPr lang="en-US" sz="2400" dirty="0" smtClean="0"/>
              <a:t>		</a:t>
            </a: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smtClean="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endParaRPr lang="en-US" sz="2400" b="1" dirty="0">
              <a:latin typeface="Calibri" panose="020F0502020204030204" pitchFamily="34" charset="0"/>
              <a:cs typeface="Calibri" pitchFamily="34" charset="0"/>
              <a:sym typeface="WP Greek Century" pitchFamily="2" charset="2"/>
            </a:endParaRPr>
          </a:p>
          <a:p>
            <a:pPr marL="342900" indent="-342900" eaLnBrk="0" hangingPunct="0">
              <a:lnSpc>
                <a:spcPct val="80000"/>
              </a:lnSpc>
              <a:defRPr/>
            </a:pPr>
            <a:r>
              <a:rPr lang="en-US" sz="2400" b="1" dirty="0" smtClean="0">
                <a:latin typeface="Calibri" panose="020F0502020204030204" pitchFamily="34" charset="0"/>
                <a:cs typeface="Calibri" pitchFamily="34" charset="0"/>
                <a:sym typeface="WP Greek Century" pitchFamily="2" charset="2"/>
              </a:rPr>
              <a:t>	</a:t>
            </a:r>
            <a:endParaRPr lang="en-US" sz="2200" dirty="0">
              <a:latin typeface="Calibri" panose="020F0502020204030204" pitchFamily="34" charset="0"/>
              <a:cs typeface="Calibri" panose="020F0502020204030204" pitchFamily="34" charset="0"/>
              <a:sym typeface="WP Greek Century" pitchFamily="2" charset="2"/>
            </a:endParaRPr>
          </a:p>
          <a:p>
            <a:pPr marL="742950" lvl="1" indent="-285750" eaLnBrk="0" hangingPunct="0">
              <a:lnSpc>
                <a:spcPct val="90000"/>
              </a:lnSpc>
              <a:spcBef>
                <a:spcPct val="20000"/>
              </a:spcBef>
              <a:defRPr/>
            </a:pPr>
            <a:r>
              <a:rPr lang="en-US" sz="900" dirty="0">
                <a:latin typeface="Calibri" panose="020F0502020204030204" pitchFamily="34" charset="0"/>
                <a:cs typeface="Calibri" panose="020F0502020204030204" pitchFamily="34" charset="0"/>
                <a:sym typeface="WP Greek Century" pitchFamily="2" charset="2"/>
              </a:rPr>
              <a:t> </a:t>
            </a:r>
          </a:p>
          <a:p>
            <a:pPr marL="342900" indent="-342900" eaLnBrk="0" hangingPunct="0">
              <a:lnSpc>
                <a:spcPct val="90000"/>
              </a:lnSpc>
              <a:spcBef>
                <a:spcPct val="20000"/>
              </a:spcBef>
              <a:defRPr/>
            </a:pPr>
            <a:r>
              <a:rPr lang="en-US" sz="2400" dirty="0" smtClean="0">
                <a:latin typeface="Calibri" panose="020F0502020204030204" pitchFamily="34" charset="0"/>
                <a:cs typeface="Calibri" panose="020F0502020204030204" pitchFamily="34" charset="0"/>
                <a:sym typeface="WP Greek Century" pitchFamily="2" charset="2"/>
              </a:rPr>
              <a:t>    </a:t>
            </a:r>
            <a:endParaRPr lang="en-US" sz="2200" b="1" dirty="0">
              <a:latin typeface="Calibri" panose="020F0502020204030204" pitchFamily="34" charset="0"/>
              <a:cs typeface="Calibri" panose="020F0502020204030204" pitchFamily="34" charset="0"/>
              <a:sym typeface="WP Greek Century" pitchFamily="2" charset="2"/>
            </a:endParaRPr>
          </a:p>
        </p:txBody>
      </p:sp>
      <p:sp>
        <p:nvSpPr>
          <p:cNvPr id="4" name="Shape 125"/>
          <p:cNvSpPr txBox="1">
            <a:spLocks/>
          </p:cNvSpPr>
          <p:nvPr/>
        </p:nvSpPr>
        <p:spPr>
          <a:xfrm>
            <a:off x="612648" y="9525"/>
            <a:ext cx="7772400" cy="1143000"/>
          </a:xfrm>
          <a:prstGeom prst="rect">
            <a:avLst/>
          </a:prstGeom>
          <a:noFill/>
          <a:ln>
            <a:noFill/>
          </a:ln>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1508B8"/>
              </a:buClr>
              <a:buSzPct val="25000"/>
            </a:pPr>
            <a:r>
              <a:rPr lang="en-US" sz="3200" b="1" dirty="0" smtClean="0">
                <a:latin typeface="Calibri" panose="020F0502020204030204" pitchFamily="34" charset="0"/>
                <a:cs typeface="Calibri" pitchFamily="34" charset="0"/>
                <a:sym typeface="WP Greek Century" pitchFamily="2" charset="2"/>
              </a:rPr>
              <a:t>GOES-R &amp; JPSS </a:t>
            </a:r>
            <a:r>
              <a:rPr lang="en-US" sz="3200" b="1" dirty="0">
                <a:latin typeface="Calibri" panose="020F0502020204030204" pitchFamily="34" charset="0"/>
                <a:cs typeface="Calibri" pitchFamily="34" charset="0"/>
                <a:sym typeface="WP Greek Century" pitchFamily="2" charset="2"/>
              </a:rPr>
              <a:t>Preview </a:t>
            </a:r>
            <a:r>
              <a:rPr lang="en-US" sz="3200" b="1" dirty="0" smtClean="0">
                <a:latin typeface="Calibri" panose="020F0502020204030204" pitchFamily="34" charset="0"/>
                <a:cs typeface="Calibri" pitchFamily="34" charset="0"/>
                <a:sym typeface="WP Greek Century" pitchFamily="2" charset="2"/>
              </a:rPr>
              <a:t>for Users 2016</a:t>
            </a:r>
            <a:endParaRPr lang="en-US" sz="3200" b="1" kern="0"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220" y="5582846"/>
            <a:ext cx="1330779" cy="124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180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0" y="971832"/>
            <a:ext cx="3657600" cy="428596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706" y="838199"/>
            <a:ext cx="5430406" cy="4419599"/>
          </a:xfrm>
          <a:prstGeom prst="rect">
            <a:avLst/>
          </a:prstGeom>
        </p:spPr>
      </p:pic>
      <p:sp>
        <p:nvSpPr>
          <p:cNvPr id="9" name="TextBox 8"/>
          <p:cNvSpPr txBox="1"/>
          <p:nvPr/>
        </p:nvSpPr>
        <p:spPr>
          <a:xfrm>
            <a:off x="0" y="253425"/>
            <a:ext cx="5562600" cy="584775"/>
          </a:xfrm>
          <a:prstGeom prst="rect">
            <a:avLst/>
          </a:prstGeom>
          <a:noFill/>
        </p:spPr>
        <p:txBody>
          <a:bodyPr wrap="square" rtlCol="0">
            <a:spAutoFit/>
          </a:bodyPr>
          <a:lstStyle/>
          <a:p>
            <a:r>
              <a:rPr lang="en-US" sz="3200" b="1" dirty="0" smtClean="0">
                <a:solidFill>
                  <a:prstClr val="white"/>
                </a:solidFill>
              </a:rPr>
              <a:t>Educational  WebApps </a:t>
            </a:r>
            <a:endParaRPr lang="en-US" sz="3200" b="1" dirty="0">
              <a:solidFill>
                <a:prstClr val="white"/>
              </a:solidFill>
            </a:endParaRPr>
          </a:p>
        </p:txBody>
      </p:sp>
      <p:sp>
        <p:nvSpPr>
          <p:cNvPr id="10" name="Rectangle 9"/>
          <p:cNvSpPr/>
          <p:nvPr/>
        </p:nvSpPr>
        <p:spPr>
          <a:xfrm>
            <a:off x="152400" y="5421868"/>
            <a:ext cx="5058501" cy="415498"/>
          </a:xfrm>
          <a:prstGeom prst="rect">
            <a:avLst/>
          </a:prstGeom>
        </p:spPr>
        <p:txBody>
          <a:bodyPr wrap="none">
            <a:spAutoFit/>
          </a:bodyPr>
          <a:lstStyle/>
          <a:p>
            <a:r>
              <a:rPr lang="en-US" sz="2100" dirty="0">
                <a:solidFill>
                  <a:prstClr val="white"/>
                </a:solidFill>
              </a:rPr>
              <a:t>http://cimss.ssec.wisc.edu/education/goesr/</a:t>
            </a:r>
          </a:p>
        </p:txBody>
      </p:sp>
    </p:spTree>
    <p:extLst>
      <p:ext uri="{BB962C8B-B14F-4D97-AF65-F5344CB8AC3E}">
        <p14:creationId xmlns:p14="http://schemas.microsoft.com/office/powerpoint/2010/main" val="36244618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vany-Sullivan 1-21-1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19777</TotalTime>
  <Words>1144</Words>
  <Application>Microsoft Office PowerPoint</Application>
  <PresentationFormat>On-screen Show (4:3)</PresentationFormat>
  <Paragraphs>383</Paragraphs>
  <Slides>24</Slides>
  <Notes>22</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Devany-Sullivan 1-21-14</vt:lpstr>
      <vt:lpstr>CIMSS_Template_2013Logo</vt:lpstr>
      <vt:lpstr>13_Default Design</vt:lpstr>
      <vt:lpstr>Overview of Satellite Short Courses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Spectral Webapp</vt:lpstr>
      <vt:lpstr>Educational RGB Webapp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Motta</dc:creator>
  <cp:lastModifiedBy>James Gurka</cp:lastModifiedBy>
  <cp:revision>461</cp:revision>
  <cp:lastPrinted>2015-07-13T18:35:17Z</cp:lastPrinted>
  <dcterms:created xsi:type="dcterms:W3CDTF">2015-02-25T15:49:59Z</dcterms:created>
  <dcterms:modified xsi:type="dcterms:W3CDTF">2016-05-03T20:16:45Z</dcterms:modified>
</cp:coreProperties>
</file>