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2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4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5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6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7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notesSlides/notesSlide8.xml" ContentType="application/vnd.openxmlformats-officedocument.presentationml.notesSlide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9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notesSlides/notesSlide10.xml" ContentType="application/vnd.openxmlformats-officedocument.presentationml.notesSlide+xml"/>
  <Override PartName="/ppt/tags/tag3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57" r:id="rId3"/>
    <p:sldId id="265" r:id="rId4"/>
    <p:sldId id="259" r:id="rId5"/>
    <p:sldId id="260" r:id="rId6"/>
    <p:sldId id="289" r:id="rId7"/>
    <p:sldId id="276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90" r:id="rId28"/>
    <p:sldId id="29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0" d="100"/>
          <a:sy n="60" d="100"/>
        </p:scale>
        <p:origin x="109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225228-B3DD-4D78-AA19-49CC30749606}" type="datetimeFigureOut">
              <a:rPr lang="en-US" smtClean="0"/>
              <a:t>5/10/2016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0DACE-3F56-4AA9-B23C-9DE197BD610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8960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7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4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6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5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8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9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9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2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0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5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0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2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3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3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6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4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29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5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3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This is a more forecast-specific use of the soundings.  Will that broken cumulus field on the border of Iowa/Nebraska develop?  The GFS is predicting QPF later in the day.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03E-77D9-4514-B5C7-BE2FF8D4381D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6877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Once the sounding is edited so that its lowest temperature/dewpoint match the METAR, surface based CAPE exceeds 3000!  This kind of information should influence your interpretation of present conditions.</a:t>
            </a:r>
            <a:endParaRPr lang="en-US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ea typeface="Times New Roman"/>
                <a:cs typeface="Calibri"/>
              </a:rPr>
              <a:t> </a:t>
            </a:r>
            <a:endParaRPr lang="en-US" sz="1100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03E-77D9-4514-B5C7-BE2FF8D4381D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898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Suomi NPP overflies the central US around 18 or 19z;  this provides timely information on the state of the atmosphere in early afternoon.  Here we have three different scenes, zooming in from North America to the Plains to WFO Omaha.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Let's look at the sounding in eastern Nebraska, circled in red.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03E-77D9-4514-B5C7-BE2FF8D4381D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57831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This sounding has a surface temperature and dewpoint close to observations (so we needn't edit the sounding to bring it into accord with observations).  CAPE is small.  Would you expect convective development?</a:t>
            </a:r>
            <a:endParaRPr lang="en-US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ea typeface="Times New Roman"/>
                <a:cs typeface="Calibri"/>
              </a:rPr>
              <a:t> </a:t>
            </a:r>
            <a:endParaRPr lang="en-US" sz="1100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03E-77D9-4514-B5C7-BE2FF8D4381D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59080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Late afternoon visible imagery shows that the cumulus field has dissipated.</a:t>
            </a:r>
            <a:endParaRPr lang="en-US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ea typeface="Times New Roman"/>
                <a:cs typeface="Calibri"/>
              </a:rPr>
              <a:t> </a:t>
            </a:r>
            <a:endParaRPr lang="en-US" sz="1100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0D25E6-D568-433D-AD3A-9654D847E2C2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37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A couple days later, Omaha experienced severe weather.  This image shows the storm reports, damage, and two NUCAPS sounding sites from 1849 UTC on 3 June.  Note also the gradient in dewpoint in the plotted METARs.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The next page shows the NUCAPS sounding for the site just south of the Omaha WFO -- the one in the Green Box.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03E-77D9-4514-B5C7-BE2FF8D438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1495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Zooming in again, we see the sounding from the cloudy region -- boxed in green, and also a second sounding to the south where skies are clearer.  (And dewpoints are warmer there too)</a:t>
            </a:r>
            <a:endParaRPr lang="en-US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ea typeface="Times New Roman"/>
                <a:cs typeface="Calibri"/>
              </a:rPr>
              <a:t> </a:t>
            </a:r>
            <a:endParaRPr lang="en-US" sz="1100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03E-77D9-4514-B5C7-BE2FF8D438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45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NUCAPS sounding from the site in the green box on the previous page -- a cloudy region, but the sounding still gives information.  This sounding has been modified so the surface METARs match the sounding values.  Surface-based CAPE is 1851.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latin typeface="Times New Roman"/>
                <a:ea typeface="Times New Roman"/>
                <a:cs typeface="Times New Roman"/>
              </a:rPr>
              <a:t> </a:t>
            </a:r>
            <a:endParaRPr lang="en-US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03E-77D9-4514-B5C7-BE2FF8D438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096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rPr>
              <a:t>The boxed site is the one we just looked at.  Note that a clear Sounding is just south -- and recall that there is a strong dewpoint gradient in the region.</a:t>
            </a:r>
            <a:endParaRPr lang="en-US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ea typeface="Times New Roman"/>
                <a:cs typeface="Calibri"/>
              </a:rPr>
              <a:t> </a:t>
            </a:r>
            <a:endParaRPr lang="en-US" sz="1100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03E-77D9-4514-B5C7-BE2FF8D438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9485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  <p:custDataLst>
              <p:tags r:id="rId1"/>
            </p:custDataLst>
          </p:nvPr>
        </p:nvSpPr>
        <p:spPr/>
        <p:txBody>
          <a:bodyPr/>
          <a:lstStyle/>
          <a:p>
            <a:pPr>
              <a:lnSpc>
                <a:spcPct val="115000"/>
              </a:lnSpc>
            </a:pPr>
            <a:r>
              <a:rPr lang="en-US" dirty="0">
                <a:solidFill>
                  <a:srgbClr val="000000"/>
                </a:solidFill>
                <a:ea typeface="Times New Roman"/>
                <a:cs typeface="Calibri"/>
              </a:rPr>
              <a:t>Here is the unmodified NUCAPS sounding at that southern site.  Surface-based CAPE is around 700 -- but the surface temperature/dewpoint in the sounding do not match the METARs.  This is a good sounding to edit.</a:t>
            </a:r>
            <a:endParaRPr lang="en-US" sz="1100" dirty="0">
              <a:ea typeface="Times New Roman"/>
              <a:cs typeface="Times New Roman"/>
            </a:endParaRPr>
          </a:p>
          <a:p>
            <a:pPr>
              <a:lnSpc>
                <a:spcPct val="115000"/>
              </a:lnSpc>
            </a:pPr>
            <a:r>
              <a:rPr lang="en-US" dirty="0">
                <a:ea typeface="Times New Roman"/>
                <a:cs typeface="Calibri"/>
              </a:rPr>
              <a:t> </a:t>
            </a:r>
            <a:endParaRPr lang="en-US" sz="1100" dirty="0">
              <a:ea typeface="Times New Roman"/>
              <a:cs typeface="Times New Roman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FD203E-77D9-4514-B5C7-BE2FF8D4381D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633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2311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722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584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91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8773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7206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9727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1958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573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4931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8465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43344">
              <a:srgbClr val="D5E8C8">
                <a:alpha val="29000"/>
              </a:srgbClr>
            </a:gs>
            <a:gs pos="72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C8303-7A90-4D11-AF89-24CC7CDF35A7}" type="datetimeFigureOut">
              <a:rPr lang="en-US" smtClean="0"/>
              <a:t>5/8/2016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D7913-E168-4450-A8A5-51CB749FFF7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7697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tags" Target="../tags/tag18.xml"/><Relationship Id="rId7" Type="http://schemas.openxmlformats.org/officeDocument/2006/relationships/image" Target="../media/image15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19.xml"/><Relationship Id="rId9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image" Target="../media/image18.png"/><Relationship Id="rId4" Type="http://schemas.openxmlformats.org/officeDocument/2006/relationships/notesSlide" Target="../notesSlides/notesSlid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5" Type="http://schemas.openxmlformats.org/officeDocument/2006/relationships/image" Target="../media/image19.pn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5" Type="http://schemas.openxmlformats.org/officeDocument/2006/relationships/image" Target="../media/image20.png"/><Relationship Id="rId4" Type="http://schemas.openxmlformats.org/officeDocument/2006/relationships/notesSlide" Target="../notesSlides/notesSlide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5" Type="http://schemas.openxmlformats.org/officeDocument/2006/relationships/image" Target="../media/image21.png"/><Relationship Id="rId4" Type="http://schemas.openxmlformats.org/officeDocument/2006/relationships/notesSlide" Target="../notesSlides/notesSlide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5" Type="http://schemas.openxmlformats.org/officeDocument/2006/relationships/image" Target="../media/image22.png"/><Relationship Id="rId4" Type="http://schemas.openxmlformats.org/officeDocument/2006/relationships/notesSlide" Target="../notesSlides/notesSlide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gi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tags" Target="../tags/tag7.xml"/><Relationship Id="rId7" Type="http://schemas.openxmlformats.org/officeDocument/2006/relationships/image" Target="../media/image10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6.xml"/><Relationship Id="rId4" Type="http://schemas.openxmlformats.org/officeDocument/2006/relationships/tags" Target="../tags/tag8.xml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13.png"/><Relationship Id="rId4" Type="http://schemas.openxmlformats.org/officeDocument/2006/relationships/notesSlide" Target="../notesSlides/notes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Recent JPSS Data Applications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sz="4000" dirty="0" smtClean="0"/>
          </a:p>
          <a:p>
            <a:r>
              <a:rPr lang="en-US" sz="4000" dirty="0" smtClean="0"/>
              <a:t>Daniel Nietfeld</a:t>
            </a:r>
            <a:endParaRPr lang="en-US" sz="4000" dirty="0"/>
          </a:p>
        </p:txBody>
      </p:sp>
      <p:sp>
        <p:nvSpPr>
          <p:cNvPr id="4" name="TextBox 3"/>
          <p:cNvSpPr txBox="1"/>
          <p:nvPr/>
        </p:nvSpPr>
        <p:spPr>
          <a:xfrm>
            <a:off x="2006226" y="6227379"/>
            <a:ext cx="81795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2016 NOAA Satellite Proving Ground / User Readiness Meeting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73558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971800" y="274638"/>
            <a:ext cx="6477000" cy="6477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953001" y="4419601"/>
            <a:ext cx="138499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2354 UTC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Visible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6337996" y="4835098"/>
            <a:ext cx="1129605" cy="194102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299896" y="5029200"/>
            <a:ext cx="1396305" cy="533400"/>
          </a:xfrm>
          <a:prstGeom prst="straightConnector1">
            <a:avLst/>
          </a:prstGeom>
          <a:ln w="38100">
            <a:solidFill>
              <a:srgbClr val="FFFF00"/>
            </a:solidFill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6381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June 3, 2014 High Risk </a:t>
            </a:r>
            <a:br>
              <a:rPr lang="en-US" dirty="0" smtClean="0"/>
            </a:br>
            <a:r>
              <a:rPr lang="en-US" dirty="0" smtClean="0"/>
              <a:t>Severe Weather Event in Omaha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8" r="2593" b="8148"/>
          <a:stretch/>
        </p:blipFill>
        <p:spPr>
          <a:xfrm>
            <a:off x="3810000" y="1562582"/>
            <a:ext cx="6553200" cy="51430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1828800" y="1562582"/>
            <a:ext cx="3523790" cy="1637818"/>
          </a:xfrm>
          <a:prstGeom prst="rect">
            <a:avLst/>
          </a:prstGeom>
        </p:spPr>
      </p:pic>
      <p:pic>
        <p:nvPicPr>
          <p:cNvPr id="1026" name="PPTShape_0" descr="http://kstp.com/kstpImages/repository/2014-06/apsevereweatherblairnebnatiharnik.jp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4572000"/>
            <a:ext cx="3790696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H="1" flipV="1">
            <a:off x="7086600" y="4876800"/>
            <a:ext cx="609600" cy="16002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7696200" y="4038600"/>
            <a:ext cx="2209800" cy="2438400"/>
          </a:xfrm>
          <a:prstGeom prst="straightConnector1">
            <a:avLst/>
          </a:prstGeom>
          <a:ln w="38100">
            <a:solidFill>
              <a:srgbClr val="00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6781800" y="4572000"/>
            <a:ext cx="609600" cy="457200"/>
          </a:xfrm>
          <a:prstGeom prst="rect">
            <a:avLst/>
          </a:prstGeom>
          <a:noFill/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57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3, 2014 High Risk </a:t>
            </a:r>
            <a:br>
              <a:rPr lang="en-US" dirty="0"/>
            </a:br>
            <a:r>
              <a:rPr lang="en-US" dirty="0"/>
              <a:t>Severe Weather Event in Omaha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2370" b="5555"/>
          <a:stretch/>
        </p:blipFill>
        <p:spPr>
          <a:xfrm>
            <a:off x="4572038" y="2000250"/>
            <a:ext cx="6096000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5707" y="2340092"/>
            <a:ext cx="2878801" cy="41780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NUCAPS sounding locations</a:t>
            </a:r>
          </a:p>
          <a:p>
            <a:r>
              <a:rPr lang="en-US" dirty="0"/>
              <a:t>Overlaid with VIIRS 0.64</a:t>
            </a:r>
          </a:p>
          <a:p>
            <a:r>
              <a:rPr lang="en-US" dirty="0"/>
              <a:t>1905Z June 3, 2014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Location of OAX in yellow</a:t>
            </a:r>
          </a:p>
          <a:p>
            <a:endParaRPr lang="en-US" dirty="0"/>
          </a:p>
          <a:p>
            <a:r>
              <a:rPr lang="en-US" dirty="0"/>
              <a:t>Northern dot is within a few </a:t>
            </a:r>
          </a:p>
          <a:p>
            <a:r>
              <a:rPr lang="en-US" dirty="0"/>
              <a:t>KM of KOAX, but under </a:t>
            </a:r>
          </a:p>
          <a:p>
            <a:r>
              <a:rPr lang="en-US" dirty="0"/>
              <a:t>cloud cover</a:t>
            </a:r>
          </a:p>
          <a:p>
            <a:endParaRPr lang="en-US" dirty="0"/>
          </a:p>
          <a:p>
            <a:r>
              <a:rPr lang="en-US" dirty="0"/>
              <a:t>Southern dot is in a nearly </a:t>
            </a:r>
          </a:p>
          <a:p>
            <a:r>
              <a:rPr lang="en-US" dirty="0"/>
              <a:t>Cloud-free location, and is</a:t>
            </a:r>
          </a:p>
          <a:p>
            <a:r>
              <a:rPr lang="en-US" dirty="0"/>
              <a:t>warmer and more humid</a:t>
            </a:r>
          </a:p>
          <a:p>
            <a:endParaRPr lang="en-US" sz="1350" dirty="0"/>
          </a:p>
        </p:txBody>
      </p:sp>
      <p:sp>
        <p:nvSpPr>
          <p:cNvPr id="5" name="Oval 4"/>
          <p:cNvSpPr/>
          <p:nvPr/>
        </p:nvSpPr>
        <p:spPr>
          <a:xfrm>
            <a:off x="7412870" y="3657600"/>
            <a:ext cx="207169" cy="23574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6" name="Oval 5"/>
          <p:cNvSpPr/>
          <p:nvPr/>
        </p:nvSpPr>
        <p:spPr>
          <a:xfrm>
            <a:off x="7772401" y="4876800"/>
            <a:ext cx="207169" cy="235744"/>
          </a:xfrm>
          <a:prstGeom prst="ellipse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7285088" y="3216253"/>
            <a:ext cx="48731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5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OAX</a:t>
            </a:r>
          </a:p>
        </p:txBody>
      </p:sp>
      <p:sp>
        <p:nvSpPr>
          <p:cNvPr id="8" name="Rectangle 7"/>
          <p:cNvSpPr/>
          <p:nvPr/>
        </p:nvSpPr>
        <p:spPr>
          <a:xfrm>
            <a:off x="7376343" y="3657600"/>
            <a:ext cx="304800" cy="228600"/>
          </a:xfrm>
          <a:prstGeom prst="rect">
            <a:avLst/>
          </a:prstGeom>
          <a:noFill/>
          <a:ln w="508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53253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3, 2014 High Risk </a:t>
            </a:r>
            <a:br>
              <a:rPr lang="en-US" dirty="0"/>
            </a:br>
            <a:r>
              <a:rPr lang="en-US" dirty="0"/>
              <a:t>Severe Weather Event in Omaha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r="2814" b="8148"/>
          <a:stretch/>
        </p:blipFill>
        <p:spPr>
          <a:xfrm>
            <a:off x="4572000" y="1949532"/>
            <a:ext cx="6096000" cy="49084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71452" y="2819401"/>
            <a:ext cx="310597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NUCAPS ~10 KM south of OAX</a:t>
            </a:r>
          </a:p>
          <a:p>
            <a:r>
              <a:rPr lang="en-US" dirty="0"/>
              <a:t>1849Z June 3, </a:t>
            </a:r>
            <a:r>
              <a:rPr lang="en-US" dirty="0"/>
              <a:t>2014 – cloudy </a:t>
            </a:r>
          </a:p>
          <a:p>
            <a:r>
              <a:rPr lang="en-US" dirty="0"/>
              <a:t>s</a:t>
            </a:r>
            <a:r>
              <a:rPr lang="en-US" dirty="0"/>
              <a:t>cene, but still gives info!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solidFill>
                  <a:srgbClr val="FF0000"/>
                </a:solidFill>
              </a:rPr>
              <a:t>Modified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for surface METAR</a:t>
            </a:r>
          </a:p>
          <a:p>
            <a:r>
              <a:rPr lang="en-US" dirty="0"/>
              <a:t>Ob of T=83, Td=63</a:t>
            </a:r>
          </a:p>
          <a:p>
            <a:r>
              <a:rPr lang="en-US" dirty="0"/>
              <a:t>SB CAPE = 1851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36634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3, 2014 High Risk </a:t>
            </a:r>
            <a:br>
              <a:rPr lang="en-US" dirty="0"/>
            </a:br>
            <a:r>
              <a:rPr lang="en-US" dirty="0"/>
              <a:t>Severe Weather Event in Omaha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1184" b="5555"/>
          <a:stretch/>
        </p:blipFill>
        <p:spPr>
          <a:xfrm>
            <a:off x="4494663" y="2000250"/>
            <a:ext cx="6172200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23584" y="2667001"/>
            <a:ext cx="261981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NUCAPS sounding locations</a:t>
            </a:r>
          </a:p>
          <a:p>
            <a:r>
              <a:rPr lang="en-US" sz="3200" b="1" dirty="0"/>
              <a:t>overlain on </a:t>
            </a:r>
            <a:r>
              <a:rPr lang="en-US" sz="3200" b="1" dirty="0"/>
              <a:t>VIIRS </a:t>
            </a:r>
            <a:r>
              <a:rPr lang="en-US" sz="3200" b="1" dirty="0"/>
              <a:t> 0.64</a:t>
            </a:r>
            <a:endParaRPr lang="en-US" sz="3200" b="1" dirty="0"/>
          </a:p>
          <a:p>
            <a:r>
              <a:rPr lang="en-US" sz="3200" b="1" dirty="0"/>
              <a:t>1905Z June 3, 2014</a:t>
            </a:r>
          </a:p>
          <a:p>
            <a:endParaRPr lang="en-US" sz="3200" b="1" dirty="0"/>
          </a:p>
        </p:txBody>
      </p:sp>
      <p:sp>
        <p:nvSpPr>
          <p:cNvPr id="5" name="Rectangle 4"/>
          <p:cNvSpPr/>
          <p:nvPr/>
        </p:nvSpPr>
        <p:spPr>
          <a:xfrm>
            <a:off x="7805928" y="4370832"/>
            <a:ext cx="304800" cy="228600"/>
          </a:xfrm>
          <a:prstGeom prst="rect">
            <a:avLst/>
          </a:prstGeom>
          <a:noFill/>
          <a:ln w="5080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9302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3, 2014 High Risk </a:t>
            </a:r>
            <a:br>
              <a:rPr lang="en-US" dirty="0"/>
            </a:br>
            <a:r>
              <a:rPr lang="en-US" dirty="0"/>
              <a:t>Severe Weather Event in Omaha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2370" b="5555"/>
          <a:stretch/>
        </p:blipFill>
        <p:spPr>
          <a:xfrm>
            <a:off x="4559490" y="2000250"/>
            <a:ext cx="6096000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5137" y="2819400"/>
            <a:ext cx="308206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NUCAPS sounding </a:t>
            </a:r>
            <a:endParaRPr lang="en-US" sz="2800" dirty="0"/>
          </a:p>
          <a:p>
            <a:r>
              <a:rPr lang="en-US" sz="2800" dirty="0"/>
              <a:t>40 km south of </a:t>
            </a:r>
            <a:r>
              <a:rPr lang="en-US" sz="2800" dirty="0"/>
              <a:t>OAX</a:t>
            </a:r>
          </a:p>
          <a:p>
            <a:r>
              <a:rPr lang="en-US" sz="2800" dirty="0"/>
              <a:t>1849Z June 3, 2014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Unmodified </a:t>
            </a:r>
          </a:p>
          <a:p>
            <a:r>
              <a:rPr lang="en-US" sz="2800" dirty="0"/>
              <a:t>SB CAPE = 686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27011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June 3, 2014 High Risk </a:t>
            </a:r>
            <a:br>
              <a:rPr lang="en-US" dirty="0"/>
            </a:br>
            <a:r>
              <a:rPr lang="en-US" dirty="0"/>
              <a:t>Severe Weather Event in Omaha</a:t>
            </a:r>
          </a:p>
        </p:txBody>
      </p:sp>
      <p:pic>
        <p:nvPicPr>
          <p:cNvPr id="3" name="Picture 2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r="2370" b="5555"/>
          <a:stretch/>
        </p:blipFill>
        <p:spPr>
          <a:xfrm>
            <a:off x="4855780" y="2000250"/>
            <a:ext cx="6096000" cy="48577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24000" y="2750288"/>
            <a:ext cx="3200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NUCAPS s</a:t>
            </a:r>
            <a:r>
              <a:rPr lang="en-US" sz="2800" dirty="0"/>
              <a:t>ounding</a:t>
            </a:r>
          </a:p>
          <a:p>
            <a:r>
              <a:rPr lang="en-US" sz="2800" dirty="0"/>
              <a:t>40 km </a:t>
            </a:r>
            <a:r>
              <a:rPr lang="en-US" sz="2800" dirty="0"/>
              <a:t>south of OAX</a:t>
            </a:r>
          </a:p>
          <a:p>
            <a:r>
              <a:rPr lang="en-US" sz="2800" dirty="0"/>
              <a:t>1849Z June 3, 2014</a:t>
            </a:r>
          </a:p>
          <a:p>
            <a:endParaRPr lang="en-US" sz="2800" dirty="0"/>
          </a:p>
          <a:p>
            <a:r>
              <a:rPr lang="en-US" sz="2800" b="1" dirty="0">
                <a:solidFill>
                  <a:srgbClr val="FF0000"/>
                </a:solidFill>
              </a:rPr>
              <a:t>Modified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/>
              <a:t>for surface METAR</a:t>
            </a:r>
          </a:p>
          <a:p>
            <a:r>
              <a:rPr lang="en-US" sz="2800" dirty="0"/>
              <a:t>Ob of T=85, Td=68</a:t>
            </a:r>
          </a:p>
          <a:p>
            <a:r>
              <a:rPr lang="en-US" sz="2800" dirty="0"/>
              <a:t>SB CAPE = 3095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228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Issue #1:  Smoothing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Vertical resolution is a bit course</a:t>
            </a:r>
          </a:p>
          <a:p>
            <a:pPr lvl="1"/>
            <a:r>
              <a:rPr lang="en-US" dirty="0" smtClean="0"/>
              <a:t>~20 temperature layers</a:t>
            </a:r>
          </a:p>
          <a:p>
            <a:pPr lvl="1"/>
            <a:r>
              <a:rPr lang="en-US" dirty="0" smtClean="0"/>
              <a:t>~10 moisture </a:t>
            </a:r>
            <a:r>
              <a:rPr lang="en-US" dirty="0" smtClean="0"/>
              <a:t>layers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Significant smoothing</a:t>
            </a:r>
          </a:p>
          <a:p>
            <a:endParaRPr lang="en-US" dirty="0" smtClean="0"/>
          </a:p>
          <a:p>
            <a:r>
              <a:rPr lang="en-US" dirty="0" smtClean="0"/>
              <a:t>Identification of warm capping layers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Identification of dry layers aloft (downburst potential)?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11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6392"/>
          <a:stretch/>
        </p:blipFill>
        <p:spPr>
          <a:xfrm>
            <a:off x="838200" y="413064"/>
            <a:ext cx="10654862" cy="589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419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Issue #2:  Surface/BL Modification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4097" y="1690688"/>
            <a:ext cx="10678510" cy="4993891"/>
          </a:xfrm>
        </p:spPr>
        <p:txBody>
          <a:bodyPr>
            <a:normAutofit/>
          </a:bodyPr>
          <a:lstStyle/>
          <a:p>
            <a:r>
              <a:rPr lang="en-US" dirty="0" smtClean="0"/>
              <a:t>Modification is necessary 99+% of the time due to errors in surface T and </a:t>
            </a:r>
            <a:r>
              <a:rPr lang="en-US" dirty="0" smtClean="0"/>
              <a:t>Td</a:t>
            </a:r>
          </a:p>
          <a:p>
            <a:endParaRPr lang="en-US" dirty="0" smtClean="0"/>
          </a:p>
          <a:p>
            <a:r>
              <a:rPr lang="en-US" dirty="0" smtClean="0"/>
              <a:t>Techniques, such as SPC’s SFCOA, have been used to objectively modifying the low levels of a sounding (RAP) using </a:t>
            </a:r>
            <a:r>
              <a:rPr lang="en-US" dirty="0" smtClean="0"/>
              <a:t>METARs</a:t>
            </a:r>
          </a:p>
          <a:p>
            <a:endParaRPr lang="en-US" dirty="0" smtClean="0"/>
          </a:p>
          <a:p>
            <a:r>
              <a:rPr lang="en-US" dirty="0"/>
              <a:t>Automation of Sounding Modification</a:t>
            </a:r>
            <a:br>
              <a:rPr lang="en-US" dirty="0"/>
            </a:br>
            <a:r>
              <a:rPr lang="en-US" dirty="0"/>
              <a:t>at the Surface and in the </a:t>
            </a:r>
            <a:r>
              <a:rPr lang="en-US" dirty="0" smtClean="0"/>
              <a:t>BL – ongoing </a:t>
            </a:r>
            <a:r>
              <a:rPr lang="en-US" dirty="0" smtClean="0"/>
              <a:t>project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43910" t="64685" r="19960"/>
          <a:stretch/>
        </p:blipFill>
        <p:spPr>
          <a:xfrm>
            <a:off x="8466083" y="4508938"/>
            <a:ext cx="3725917" cy="2349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47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JPSS/NPP data in the WFO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7"/>
          </a:xfrm>
        </p:spPr>
        <p:txBody>
          <a:bodyPr/>
          <a:lstStyle/>
          <a:p>
            <a:r>
              <a:rPr lang="en-US" dirty="0" smtClean="0"/>
              <a:t>How important is the data to the operational forecast/warning (DSS) problem?</a:t>
            </a:r>
          </a:p>
          <a:p>
            <a:r>
              <a:rPr lang="en-US" dirty="0" smtClean="0"/>
              <a:t>Is it valuable… even if only one-two snapshots per day?</a:t>
            </a:r>
          </a:p>
          <a:p>
            <a:r>
              <a:rPr lang="en-US" dirty="0" smtClean="0"/>
              <a:t>Is it unique to other datasets?  (NPP visible vs. GOES visible)</a:t>
            </a:r>
          </a:p>
          <a:p>
            <a:pPr lvl="1"/>
            <a:r>
              <a:rPr lang="en-US" dirty="0" smtClean="0"/>
              <a:t>Can I get the same data from other sources?</a:t>
            </a:r>
          </a:p>
          <a:p>
            <a:r>
              <a:rPr lang="en-US" dirty="0" smtClean="0"/>
              <a:t>Is the data accurate/representative?</a:t>
            </a:r>
          </a:p>
          <a:p>
            <a:r>
              <a:rPr lang="en-US" dirty="0" smtClean="0"/>
              <a:t>Is the data timely?</a:t>
            </a:r>
          </a:p>
          <a:p>
            <a:r>
              <a:rPr lang="en-US" dirty="0" smtClean="0"/>
              <a:t>Has the utility of all data been adequately explored? </a:t>
            </a:r>
          </a:p>
          <a:p>
            <a:pPr lvl="1"/>
            <a:r>
              <a:rPr lang="en-US" dirty="0" smtClean="0"/>
              <a:t>Access to data?</a:t>
            </a:r>
          </a:p>
          <a:p>
            <a:pPr lvl="1"/>
            <a:r>
              <a:rPr lang="en-US" dirty="0" smtClean="0"/>
              <a:t>Understanding of data?   (i.e., 1.61 imagery, ATMS)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16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17834" y="730470"/>
            <a:ext cx="7772400" cy="1470025"/>
          </a:xfrm>
        </p:spPr>
        <p:txBody>
          <a:bodyPr>
            <a:noAutofit/>
          </a:bodyPr>
          <a:lstStyle/>
          <a:p>
            <a:r>
              <a:rPr lang="en-US" sz="4000" b="1" dirty="0"/>
              <a:t>Improving NUCAPS Soundings for CONUS Severe Weather Applications via Data Fusion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3407" y="2990193"/>
            <a:ext cx="6400800" cy="1752600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2060"/>
                </a:solidFill>
              </a:rPr>
              <a:t>Jack Dostalek, Dan Lindsey, John Haynes, Chris Barnet, Dan Nietfeld</a:t>
            </a:r>
            <a:endParaRPr lang="en-US" sz="2800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65706" y="5391806"/>
            <a:ext cx="48766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i="1" dirty="0" smtClean="0">
                <a:solidFill>
                  <a:srgbClr val="C00000"/>
                </a:solidFill>
              </a:rPr>
              <a:t>JPSS-funded project at CIRA</a:t>
            </a:r>
            <a:endParaRPr lang="en-U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842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4118" y="391511"/>
            <a:ext cx="10802006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One of the main comments on NUCAPS from the HWT over the last 2 years has been that surface temperature and dewpoint are often incorrect, so the sounding must be manually modified to correct the surface values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A relatively new JPSS-funded project at CIRA involves blending of NUCAPS retrievals with surface and near-surface data to produce an improved sounding for severe weather nowcasting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We first </a:t>
            </a:r>
            <a:r>
              <a:rPr lang="en-US" sz="2400" i="1" dirty="0"/>
              <a:t>need to characterize the performance of the NUCAPS retrievals during the warm season (April-September) over the United </a:t>
            </a:r>
            <a:r>
              <a:rPr lang="en-US" sz="2400" i="1" dirty="0"/>
              <a:t>States, so we’re currently performing a careful validation of these matchups with radiosondes launched in the afternoon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We will also compare to the Rapid Refresh (RAP) Model soundings and potentially use that NWP data in the new altered soundings</a:t>
            </a:r>
            <a:endParaRPr lang="en-US" sz="24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i="1" dirty="0"/>
          </a:p>
          <a:p>
            <a:endParaRPr lang="en-US" dirty="0"/>
          </a:p>
          <a:p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818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905001" y="481057"/>
            <a:ext cx="81919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CIRA is launching radiosondes from northeast Colorado to supplement the NUCAPS validation dataset in order to include unique High Plains convective environments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91195" y="5943600"/>
            <a:ext cx="8839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Photo of CIRA’s first balloon launch from last Friday from the CIRA/CSU parking lot.  The soundings are being sent to the SPC and local NWS offices for use in real-time ops.  CSU Atmospheric Science grad students are helping out</a:t>
            </a:r>
            <a:endParaRPr lang="en-US" i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404386"/>
            <a:ext cx="8153400" cy="459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66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1" y="1158788"/>
            <a:ext cx="7762875" cy="5286375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5105400" y="3276600"/>
            <a:ext cx="152400" cy="15240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9" name="Straight Arrow Connector 8"/>
          <p:cNvCxnSpPr>
            <a:stCxn id="11" idx="2"/>
          </p:cNvCxnSpPr>
          <p:nvPr/>
        </p:nvCxnSpPr>
        <p:spPr>
          <a:xfrm>
            <a:off x="4953000" y="1899868"/>
            <a:ext cx="228600" cy="130053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1530536"/>
            <a:ext cx="51816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Radiosonde launch location – Saturday, May 7, 2016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096180" y="228601"/>
            <a:ext cx="7990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SPC Convective Outlook – May 7, 2016 (this past Saturday)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457675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4636"/>
            <a:ext cx="6096000" cy="6096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90800" y="5867401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Our observed sounding from northeast Colorado – May 7, 2016 – 1933 UTC</a:t>
            </a:r>
          </a:p>
          <a:p>
            <a:r>
              <a:rPr lang="en-US" dirty="0"/>
              <a:t>This was sent to the SPC, BOU, and CYS for use in operations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00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4420" y="572815"/>
            <a:ext cx="8560830" cy="6001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8522" y="3094234"/>
            <a:ext cx="5253278" cy="37637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167640"/>
            <a:ext cx="4800600" cy="2880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90800" y="763978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Available NUCAPS soundings</a:t>
            </a:r>
          </a:p>
          <a:p>
            <a:pPr algn="ctr"/>
            <a:r>
              <a:rPr lang="en-US" b="1" dirty="0"/>
              <a:t>7 May 2016 – Afternoon granule</a:t>
            </a:r>
            <a:endParaRPr lang="en-US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48000" y="2280062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Radiosonde launch location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715000" y="2139696"/>
            <a:ext cx="762000" cy="325032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439396" y="3105835"/>
            <a:ext cx="297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NUCAPS comparison (“good” quality flag)</a:t>
            </a:r>
            <a:endParaRPr lang="en-US" dirty="0"/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629400" y="2057400"/>
            <a:ext cx="1143000" cy="1048434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086600" y="4876800"/>
            <a:ext cx="3429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NUCAPS is dashed, observed sounding is </a:t>
            </a:r>
            <a:r>
              <a:rPr lang="en-US" dirty="0" smtClean="0"/>
              <a:t>solid</a:t>
            </a:r>
            <a:endParaRPr lang="en-US" dirty="0"/>
          </a:p>
          <a:p>
            <a:endParaRPr lang="en-US" dirty="0"/>
          </a:p>
          <a:p>
            <a:r>
              <a:rPr lang="en-US" dirty="0"/>
              <a:t>Temperature red</a:t>
            </a:r>
          </a:p>
          <a:p>
            <a:r>
              <a:rPr lang="en-US" dirty="0"/>
              <a:t>Dewpoint cyan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69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JPSS/NPP (NUCAPS) data in the WFO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81237"/>
          </a:xfrm>
        </p:spPr>
        <p:txBody>
          <a:bodyPr/>
          <a:lstStyle/>
          <a:p>
            <a:r>
              <a:rPr lang="en-US" dirty="0" smtClean="0"/>
              <a:t>How important is the data to the operational forecast/warning (DSS) problem?</a:t>
            </a:r>
          </a:p>
          <a:p>
            <a:r>
              <a:rPr lang="en-US" dirty="0" smtClean="0"/>
              <a:t>Is it valuable… even if only one-two snapshots per day?</a:t>
            </a:r>
          </a:p>
          <a:p>
            <a:r>
              <a:rPr lang="en-US" dirty="0" smtClean="0"/>
              <a:t>Is it unique to other datasets? </a:t>
            </a:r>
          </a:p>
          <a:p>
            <a:pPr lvl="1"/>
            <a:r>
              <a:rPr lang="en-US" dirty="0" smtClean="0"/>
              <a:t>Can I get the same data from other sources?</a:t>
            </a:r>
          </a:p>
          <a:p>
            <a:r>
              <a:rPr lang="en-US" b="1" i="1" dirty="0" smtClean="0">
                <a:solidFill>
                  <a:srgbClr val="C00000"/>
                </a:solidFill>
              </a:rPr>
              <a:t>Is the data accurate/representative?</a:t>
            </a:r>
          </a:p>
          <a:p>
            <a:r>
              <a:rPr lang="en-US" dirty="0" smtClean="0"/>
              <a:t>Is the data timely?  </a:t>
            </a:r>
          </a:p>
          <a:p>
            <a:r>
              <a:rPr lang="en-US" dirty="0" smtClean="0"/>
              <a:t>Has the utility of all data been adequately explored? </a:t>
            </a:r>
          </a:p>
          <a:p>
            <a:pPr lvl="1"/>
            <a:r>
              <a:rPr lang="en-US" dirty="0" smtClean="0"/>
              <a:t>Access to data?   [Available on AWIPS2 with QC status displayed]</a:t>
            </a:r>
          </a:p>
          <a:p>
            <a:pPr lvl="1"/>
            <a:r>
              <a:rPr lang="en-US" dirty="0" smtClean="0"/>
              <a:t>Understanding of data?    [Training module is available]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3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4779" y="349360"/>
            <a:ext cx="10689021" cy="1337551"/>
          </a:xfrm>
        </p:spPr>
        <p:txBody>
          <a:bodyPr/>
          <a:lstStyle/>
          <a:p>
            <a:r>
              <a:rPr lang="en-US" dirty="0" smtClean="0"/>
              <a:t>Successful Implementation of Applications into Forecast Operations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1489" y="2361653"/>
            <a:ext cx="10515600" cy="4351338"/>
          </a:xfrm>
        </p:spPr>
        <p:txBody>
          <a:bodyPr/>
          <a:lstStyle/>
          <a:p>
            <a:r>
              <a:rPr lang="en-US" dirty="0" smtClean="0"/>
              <a:t>Tie it to a forecast problem</a:t>
            </a:r>
          </a:p>
          <a:p>
            <a:r>
              <a:rPr lang="en-US" dirty="0" smtClean="0"/>
              <a:t>Show the added value</a:t>
            </a:r>
          </a:p>
          <a:p>
            <a:r>
              <a:rPr lang="en-US" dirty="0" smtClean="0"/>
              <a:t>Ensure the data is available</a:t>
            </a:r>
          </a:p>
          <a:p>
            <a:pPr lvl="1"/>
            <a:r>
              <a:rPr lang="en-US" dirty="0" smtClean="0"/>
              <a:t>Platform</a:t>
            </a:r>
          </a:p>
          <a:p>
            <a:pPr lvl="1"/>
            <a:r>
              <a:rPr lang="en-US" dirty="0" smtClean="0"/>
              <a:t>Format</a:t>
            </a:r>
          </a:p>
          <a:p>
            <a:pPr lvl="1"/>
            <a:r>
              <a:rPr lang="en-US" dirty="0" smtClean="0"/>
              <a:t>Timely</a:t>
            </a:r>
          </a:p>
          <a:p>
            <a:r>
              <a:rPr lang="en-US" dirty="0" smtClean="0"/>
              <a:t>Help forecasters understand the data and application (training)</a:t>
            </a:r>
          </a:p>
          <a:p>
            <a:endParaRPr lang="en-US" dirty="0"/>
          </a:p>
          <a:p>
            <a:r>
              <a:rPr lang="en-US" b="1" i="1" dirty="0" smtClean="0"/>
              <a:t>Talk to the users…the forecasters… make it a two-way conversation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107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WFO Forecasters Understand the Data?</a:t>
            </a:r>
            <a:br>
              <a:rPr lang="en-US" dirty="0" smtClean="0"/>
            </a:br>
            <a:r>
              <a:rPr lang="en-US" sz="3600" b="1" i="1" dirty="0" smtClean="0"/>
              <a:t>Importance of Training</a:t>
            </a:r>
            <a:endParaRPr lang="en-US" b="1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64828"/>
            <a:ext cx="6043005" cy="44800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4950372"/>
            <a:ext cx="4005694" cy="18944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0327" y="1466115"/>
            <a:ext cx="5410200" cy="3076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1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S-NPP Data that is making traction in the WFO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25170"/>
            <a:ext cx="10515600" cy="4351338"/>
          </a:xfrm>
        </p:spPr>
        <p:txBody>
          <a:bodyPr>
            <a:noAutofit/>
          </a:bodyPr>
          <a:lstStyle/>
          <a:p>
            <a:r>
              <a:rPr lang="en-US" sz="3200" dirty="0" smtClean="0"/>
              <a:t>NUCAPS</a:t>
            </a:r>
          </a:p>
          <a:p>
            <a:r>
              <a:rPr lang="en-US" sz="3200" dirty="0" smtClean="0"/>
              <a:t>VIIRS for river monitoring (see COMET module)</a:t>
            </a:r>
          </a:p>
          <a:p>
            <a:r>
              <a:rPr lang="en-US" sz="3200" dirty="0" smtClean="0"/>
              <a:t>RGBs (dust, snow vs. clouds, etc…)</a:t>
            </a:r>
          </a:p>
          <a:p>
            <a:r>
              <a:rPr lang="en-US" sz="3200" dirty="0" smtClean="0"/>
              <a:t>Day-Night Band (NCC – covered by Dan Lindsey and Eric Guillot)</a:t>
            </a:r>
          </a:p>
          <a:p>
            <a:r>
              <a:rPr lang="en-US" sz="3200" dirty="0" smtClean="0"/>
              <a:t>JPSS Snowfall Rate (SFR) Product (used at WFO Sterling)</a:t>
            </a:r>
          </a:p>
          <a:p>
            <a:pPr marL="0" indent="0">
              <a:buNone/>
            </a:pPr>
            <a:endParaRPr lang="en-US" sz="3200" dirty="0" smtClean="0"/>
          </a:p>
          <a:p>
            <a:r>
              <a:rPr lang="en-US" sz="3200" dirty="0" smtClean="0"/>
              <a:t>Other applications/data covered this week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0548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841" y="432594"/>
            <a:ext cx="10515600" cy="1325563"/>
          </a:xfrm>
        </p:spPr>
        <p:txBody>
          <a:bodyPr>
            <a:normAutofit/>
          </a:bodyPr>
          <a:lstStyle/>
          <a:p>
            <a:r>
              <a:rPr lang="en-US" sz="5400" b="1" dirty="0" smtClean="0"/>
              <a:t>NUCAPS</a:t>
            </a:r>
            <a:r>
              <a:rPr lang="en-US" sz="4800" b="1" dirty="0" smtClean="0"/>
              <a:t/>
            </a:r>
            <a:br>
              <a:rPr lang="en-US" sz="4800" b="1" dirty="0" smtClean="0"/>
            </a:br>
            <a:r>
              <a:rPr lang="en-US" sz="2800" i="1" dirty="0" smtClean="0"/>
              <a:t>More to come today and Thursday  </a:t>
            </a:r>
            <a:endParaRPr lang="en-US" sz="4800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498" y="1909236"/>
            <a:ext cx="7906555" cy="4869940"/>
          </a:xfrm>
        </p:spPr>
        <p:txBody>
          <a:bodyPr>
            <a:normAutofit lnSpcReduction="10000"/>
          </a:bodyPr>
          <a:lstStyle/>
          <a:p>
            <a:r>
              <a:rPr lang="en-US" sz="3200" i="1" dirty="0" smtClean="0"/>
              <a:t>NOAA-Unique Combined Atmospheric Sounding System</a:t>
            </a:r>
          </a:p>
          <a:p>
            <a:r>
              <a:rPr lang="en-US" sz="3200" dirty="0" smtClean="0"/>
              <a:t>(NUCAPS) uses both infrared and microwave sounders</a:t>
            </a:r>
          </a:p>
          <a:p>
            <a:r>
              <a:rPr lang="en-US" sz="3200" dirty="0" smtClean="0"/>
              <a:t>My experiences and interests with NUCAPS </a:t>
            </a:r>
            <a:r>
              <a:rPr lang="en-US" i="1" dirty="0" smtClean="0"/>
              <a:t>(became operational April 2014)</a:t>
            </a:r>
          </a:p>
          <a:p>
            <a:endParaRPr lang="en-US" sz="3200" dirty="0"/>
          </a:p>
          <a:p>
            <a:r>
              <a:rPr lang="en-US" sz="3200" dirty="0" smtClean="0"/>
              <a:t>Here’s the problem… </a:t>
            </a:r>
          </a:p>
          <a:p>
            <a:pPr lvl="1"/>
            <a:r>
              <a:rPr lang="en-US" sz="2800" dirty="0" smtClean="0"/>
              <a:t>Human forecasters bust forecasts often</a:t>
            </a:r>
          </a:p>
          <a:p>
            <a:pPr lvl="1"/>
            <a:r>
              <a:rPr lang="en-US" sz="2800" dirty="0" smtClean="0"/>
              <a:t>NWP systems bust forecasts often as well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138" t="32873"/>
          <a:stretch/>
        </p:blipFill>
        <p:spPr>
          <a:xfrm>
            <a:off x="8497615" y="526153"/>
            <a:ext cx="3694386" cy="281026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55" t="30041" r="21557"/>
          <a:stretch/>
        </p:blipFill>
        <p:spPr>
          <a:xfrm>
            <a:off x="8497614" y="3471349"/>
            <a:ext cx="3694385" cy="3398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59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9497" y="365125"/>
            <a:ext cx="7993568" cy="29292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690" y="3496497"/>
            <a:ext cx="8430310" cy="2888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1890" y="1973003"/>
            <a:ext cx="348527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 smtClean="0"/>
              <a:t>There is tremendous</a:t>
            </a:r>
          </a:p>
          <a:p>
            <a:r>
              <a:rPr lang="en-US" sz="3200" b="1" i="1" dirty="0" smtClean="0"/>
              <a:t>reliance on NWP in </a:t>
            </a:r>
          </a:p>
          <a:p>
            <a:r>
              <a:rPr lang="en-US" sz="3200" b="1" i="1" dirty="0" smtClean="0"/>
              <a:t>forecast and warning </a:t>
            </a:r>
          </a:p>
          <a:p>
            <a:r>
              <a:rPr lang="en-US" sz="3200" b="1" i="1" dirty="0" smtClean="0"/>
              <a:t>operations</a:t>
            </a:r>
            <a:endParaRPr lang="en-US" sz="3200" b="1" i="1" dirty="0"/>
          </a:p>
        </p:txBody>
      </p:sp>
      <p:sp>
        <p:nvSpPr>
          <p:cNvPr id="8" name="Oval 7"/>
          <p:cNvSpPr/>
          <p:nvPr/>
        </p:nvSpPr>
        <p:spPr>
          <a:xfrm>
            <a:off x="7583214" y="5691352"/>
            <a:ext cx="53602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7452103" y="2508006"/>
            <a:ext cx="536027" cy="472965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3579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057400" y="228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Forecast Problem: 29 May 2014</a:t>
            </a:r>
            <a:br>
              <a:rPr lang="en-US" dirty="0" smtClean="0"/>
            </a:br>
            <a:r>
              <a:rPr lang="en-US" dirty="0" smtClean="0"/>
              <a:t>Afternoon/Evening Convection </a:t>
            </a:r>
            <a:r>
              <a:rPr lang="en-US" dirty="0"/>
              <a:t>?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1867897" y="1539766"/>
            <a:ext cx="5302469" cy="53024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848601" y="2963972"/>
            <a:ext cx="2104571" cy="2209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41882" y="1948310"/>
            <a:ext cx="231800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GFS 9 hour fcst</a:t>
            </a:r>
          </a:p>
          <a:p>
            <a:pPr algn="ctr"/>
            <a:r>
              <a:rPr lang="en-US" sz="2000" dirty="0"/>
              <a:t>From 12UTC 29 May</a:t>
            </a:r>
          </a:p>
          <a:p>
            <a:pPr algn="ctr"/>
            <a:r>
              <a:rPr lang="en-US" sz="2000" dirty="0"/>
              <a:t>Valid 21 UTC 29 May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5107134" y="2420884"/>
            <a:ext cx="13849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1915 UTC</a:t>
            </a:r>
          </a:p>
          <a:p>
            <a:pPr algn="ctr"/>
            <a:r>
              <a:rPr lang="en-US" sz="2400" b="1" dirty="0">
                <a:solidFill>
                  <a:srgbClr val="FFFF00"/>
                </a:solidFill>
              </a:rPr>
              <a:t>Visible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562600" y="5105400"/>
            <a:ext cx="762000" cy="1066800"/>
          </a:xfrm>
          <a:prstGeom prst="ellipse">
            <a:avLst/>
          </a:prstGeom>
          <a:noFill/>
          <a:ln w="158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784161" y="5575793"/>
            <a:ext cx="2333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Will the Cumulus Field develop further? (As suggested by the GFS)</a:t>
            </a: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17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600200" y="274638"/>
            <a:ext cx="8915400" cy="792162"/>
          </a:xfrm>
        </p:spPr>
        <p:txBody>
          <a:bodyPr>
            <a:noAutofit/>
          </a:bodyPr>
          <a:lstStyle/>
          <a:p>
            <a:r>
              <a:rPr lang="en-US" sz="3600" b="1" dirty="0"/>
              <a:t>NUCAPS Soundings give thermodynamic information at a convenient time! </a:t>
            </a:r>
            <a:endParaRPr lang="en-US" sz="3600" b="1" dirty="0"/>
          </a:p>
        </p:txBody>
      </p:sp>
      <p:pic>
        <p:nvPicPr>
          <p:cNvPr id="6146" name="Picture 2" descr="M:\NA-swath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37593"/>
            <a:ext cx="3165718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M:\NA-zoom-swath - Copy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1" y="4028938"/>
            <a:ext cx="3165719" cy="24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44067" y="5910590"/>
            <a:ext cx="31118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/>
              <a:t>1842 UTC NPP pass</a:t>
            </a:r>
            <a:endParaRPr lang="en-US" sz="2800" b="1" dirty="0"/>
          </a:p>
        </p:txBody>
      </p:sp>
      <p:pic>
        <p:nvPicPr>
          <p:cNvPr id="8" name="Picture 7" descr="M:\NA-zoom-OAX-swath.png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600200"/>
            <a:ext cx="5105400" cy="3878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val 9"/>
          <p:cNvSpPr/>
          <p:nvPr/>
        </p:nvSpPr>
        <p:spPr>
          <a:xfrm>
            <a:off x="8001000" y="3539386"/>
            <a:ext cx="457200" cy="4572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398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NUCAPS Sounding</a:t>
            </a:r>
            <a:r>
              <a:rPr lang="en-US" sz="3600" dirty="0"/>
              <a:t> </a:t>
            </a:r>
            <a:r>
              <a:rPr lang="en-US" sz="3600" dirty="0"/>
              <a:t>1842 UTC 29 May 2014</a:t>
            </a:r>
            <a:br>
              <a:rPr lang="en-US" sz="3600" dirty="0"/>
            </a:br>
            <a:r>
              <a:rPr lang="en-US" sz="2700" b="1" dirty="0">
                <a:solidFill>
                  <a:srgbClr val="FF0000"/>
                </a:solidFill>
              </a:rPr>
              <a:t>Would you expect convective development?</a:t>
            </a:r>
            <a:endParaRPr lang="en-US" sz="27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 descr="M:\Skew-T_UNModified.pn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50352"/>
            <a:ext cx="8686800" cy="5207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477000" y="2209801"/>
            <a:ext cx="3204788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</a:rPr>
              <a:t>T = 79F  </a:t>
            </a:r>
            <a:r>
              <a:rPr lang="en-US" sz="2400" dirty="0">
                <a:solidFill>
                  <a:srgbClr val="FFFF00"/>
                </a:solidFill>
              </a:rPr>
              <a:t>(METAR = 80F)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Td = 60F  </a:t>
            </a:r>
            <a:r>
              <a:rPr lang="en-US" sz="2400" dirty="0">
                <a:solidFill>
                  <a:srgbClr val="FFFF00"/>
                </a:solidFill>
              </a:rPr>
              <a:t>(METAR = 63F)</a:t>
            </a:r>
          </a:p>
          <a:p>
            <a:r>
              <a:rPr lang="en-US" sz="2400" b="1" dirty="0">
                <a:solidFill>
                  <a:srgbClr val="FFFF00"/>
                </a:solidFill>
              </a:rPr>
              <a:t>CAPE ~ 50 J/KG</a:t>
            </a:r>
            <a:endParaRPr lang="en-US" sz="2400" b="1" dirty="0">
              <a:solidFill>
                <a:srgbClr val="FFFF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938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TYPE_5" val="0"/>
  <p:tag name="ANNOTATION_START_5" val="12.2"/>
  <p:tag name="ANNOTATION_TOP_5" val="270.7"/>
  <p:tag name="ANNOTATION_LEFT_5" val="494.0"/>
  <p:tag name="ANNOTATION_WIDTH_5" val="111.8"/>
  <p:tag name="ANNOTATION_HEIGHT_5" val="111.5"/>
  <p:tag name="ANNOTATION_ANIMATION_5" val="3"/>
  <p:tag name="ANNOTATION_ROTATION_5" val="180"/>
  <p:tag name="ANNOTATION_SUB_TYPE_5" val="2"/>
  <p:tag name="ANNOTATION_LOOP_COUNT_5" val="1"/>
  <p:tag name="ANNOTATION_BOX_RADIUS_5" val="0"/>
  <p:tag name="ANNOTATION_SCALE_5" val="125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RTICULATE_SLIDE_GUID" val="6f9c91a3-9bdf-4b11-8fcb-079d22879c35"/>
  <p:tag name="AUDIO_ID" val="307"/>
  <p:tag name="ELAPSEDTIME" val="15.3"/>
  <p:tag name="ANNOTATION_TYPE_1" val="2"/>
  <p:tag name="ANNOTATION_START_1" val="4.0"/>
  <p:tag name="ANNOTATION_END_1" val="4.0"/>
  <p:tag name="ANNOTATION_TOP_1" val="-37.2"/>
  <p:tag name="ANNOTATION_LEFT_1" val="-37.3"/>
  <p:tag name="ANNOTATION_WIDTH_1" val="650.5"/>
  <p:tag name="ANNOTATION_HEIGHT_1" val="506.4"/>
  <p:tag name="ANNOTATION_ANIMATION_1" val="4"/>
  <p:tag name="ANNOTATION_ROTATION_1" val="0"/>
  <p:tag name="ANNOTATION_SUB_TYPE_1" val="11"/>
  <p:tag name="ANNOTATION_LOOP_COUNT_1" val="1"/>
  <p:tag name="ANNOTATION_BOX_RADIUS_1" val="0"/>
  <p:tag name="ANNOTATION_SCALE_1" val="0"/>
  <p:tag name="ANNOTATION_BORDER_ALPHA_1" val="100"/>
  <p:tag name="ANNOTATION_BORDER_COLOR_1" val="16777215"/>
  <p:tag name="ANNOTATION_FILL_COLOR_1" val="855309"/>
  <p:tag name="ANNOTATION_FILL_ALPHA_1" val="50"/>
  <p:tag name="ANNOTATION_BORDER_WIDTH_1" val="2"/>
  <p:tag name="ANNOTATION_TYPE_2" val="2"/>
  <p:tag name="ANNOTATION_START_2" val="4.0"/>
  <p:tag name="ANNOTATION_END_2" val="11.0"/>
  <p:tag name="ANNOTATION_TOP_2" val="297.4"/>
  <p:tag name="ANNOTATION_LEFT_2" val="237.0"/>
  <p:tag name="ANNOTATION_WIDTH_2" val="90.2"/>
  <p:tag name="ANNOTATION_HEIGHT_2" val="113.0"/>
  <p:tag name="ANNOTATION_ANIMATION_2" val="4"/>
  <p:tag name="ANNOTATION_ROTATION_2" val="0"/>
  <p:tag name="ANNOTATION_SUB_TYPE_2" val="11"/>
  <p:tag name="ANNOTATION_LOOP_COUNT_2" val="1"/>
  <p:tag name="ANNOTATION_BOX_RADIUS_2" val="5"/>
  <p:tag name="ANNOTATION_SCALE_2" val="0"/>
  <p:tag name="ANNOTATION_BORDER_ALPHA_2" val="100"/>
  <p:tag name="ANNOTATION_BORDER_COLOR_2" val="16777215"/>
  <p:tag name="ANNOTATION_FILL_COLOR_2" val="855309"/>
  <p:tag name="ANNOTATION_FILL_ALPHA_2" val="50"/>
  <p:tag name="ANNOTATION_BORDER_WIDTH_2" val="2"/>
  <p:tag name="ANNOTATION_TYPE_3" val="0"/>
  <p:tag name="ANNOTATION_START_3" val="11.0"/>
  <p:tag name="ANNOTATION_END_3" val="11.8"/>
  <p:tag name="ANNOTATION_TOP_3" val="274.4"/>
  <p:tag name="ANNOTATION_LEFT_3" val="459.8"/>
  <p:tag name="ANNOTATION_WIDTH_3" val="111.8"/>
  <p:tag name="ANNOTATION_HEIGHT_3" val="111.5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4" val="0"/>
  <p:tag name="ANNOTATION_START_4" val="11.8"/>
  <p:tag name="ANNOTATION_TOP_4" val="274.4"/>
  <p:tag name="ANNOTATION_LEFT_4" val="459.8"/>
  <p:tag name="ANNOTATION_WIDTH_4" val="111.8"/>
  <p:tag name="ANNOTATION_HEIGHT_4" val="111.5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COUNT" val="4"/>
  <p:tag name="ARTICULATE_SLIDE_PAUSE" val="0"/>
  <p:tag name="ARTICULATE_NAV_LEVEL" val="1"/>
  <p:tag name="ARTICULATE_PLAYLIST_ID" val="-1"/>
  <p:tag name="ARTICULATE_LOCK_SLIDE" val="0"/>
  <p:tag name="ARTICULATE_SLIDE_NAV" val="4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0"/>
  <p:tag name="ELAPSEDTIME" val="12.5"/>
  <p:tag name="ANNOTATION_TYPE_1" val="0"/>
  <p:tag name="ANNOTATION_START_1" val="2.3"/>
  <p:tag name="ANNOTATION_END_1" val="3.5"/>
  <p:tag name="ANNOTATION_TOP_1" val="152.4"/>
  <p:tag name="ANNOTATION_LEFT_1" val="512.7"/>
  <p:tag name="ANNOTATION_WIDTH_1" val="111.8"/>
  <p:tag name="ANNOTATION_HEIGHT_1" val="111.5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3.5"/>
  <p:tag name="ANNOTATION_END_2" val="8.7"/>
  <p:tag name="ANNOTATION_TOP_2" val="179.2"/>
  <p:tag name="ANNOTATION_LEFT_2" val="516.4"/>
  <p:tag name="ANNOTATION_WIDTH_2" val="111.8"/>
  <p:tag name="ANNOTATION_HEIGHT_2" val="111.5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TYPE_3" val="0"/>
  <p:tag name="ANNOTATION_START_3" val="8.7"/>
  <p:tag name="ANNOTATION_END_3" val="10.6"/>
  <p:tag name="ANNOTATION_TOP_3" val="200.0"/>
  <p:tag name="ANNOTATION_LEFT_3" val="440.4"/>
  <p:tag name="ANNOTATION_WIDTH_3" val="111.8"/>
  <p:tag name="ANNOTATION_HEIGHT_3" val="111.5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4" val="0"/>
  <p:tag name="ANNOTATION_START_4" val="10.6"/>
  <p:tag name="ANNOTATION_TOP_4" val="72.1"/>
  <p:tag name="ANNOTATION_LEFT_4" val="494.0"/>
  <p:tag name="ANNOTATION_WIDTH_4" val="111.8"/>
  <p:tag name="ANNOTATION_HEIGHT_4" val="111.5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COUNT" val="4"/>
  <p:tag name="ARTICULATE_SLIDE_GUID" val="1cea4a4e-a2a2-4beb-9d42-61e1d48ece8f"/>
  <p:tag name="ARTICULATE_SLIDE_PAUSE" val="0"/>
  <p:tag name="ARTICULATE_NAV_LEVEL" val="1"/>
  <p:tag name="ARTICULATE_PLAYLIST_ID" val="-1"/>
  <p:tag name="ARTICULATE_LOCK_SLIDE" val="0"/>
  <p:tag name="ARTICULATE_SLIDE_NAV" val="4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cottl\AppData\Local\Temp\articulate\presenter\imgtemp\w9mZsniO_files\slide0001_image001.pn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1"/>
  <p:tag name="ELAPSEDTIME" val="2.4"/>
  <p:tag name="ANNOTATION_COUNT" val="0"/>
  <p:tag name="ARTICULATE_SLIDE_GUID" val="8a1306e1-25ad-4024-bcd3-ab61b2f5d196"/>
  <p:tag name="ARTICULATE_TITLE_TAG" val="No convection occurred:  Clear Skies"/>
  <p:tag name="ARTICULATE_SLIDE_PAUSE" val="0"/>
  <p:tag name="ARTICULATE_NAV_LEVEL" val="1"/>
  <p:tag name="ARTICULATE_PLAYLIST_ID" val="-1"/>
  <p:tag name="ARTICULATE_LOCK_SLIDE" val="0"/>
  <p:tag name="ARTICULATE_SLIDE_NAV" val="4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cottl\AppData\Local\Temp\articulate\presenter\imgtemp\1D8NLKuy_files\slide0001_image001.pn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18b03c2f-68d6-4ffb-a2b4-4eee7d41428d"/>
  <p:tag name="AUDIO_ID" val="312"/>
  <p:tag name="ELAPSEDTIME" val="25.8"/>
  <p:tag name="ANNOTATION_TYPE_1" val="0"/>
  <p:tag name="ANNOTATION_START_1" val="6.0"/>
  <p:tag name="ANNOTATION_END_1" val="6.5"/>
  <p:tag name="ANNOTATION_TOP_1" val="159.9"/>
  <p:tag name="ANNOTATION_LEFT_1" val="112.5"/>
  <p:tag name="ANNOTATION_WIDTH_1" val="111.8"/>
  <p:tag name="ANNOTATION_HEIGHT_1" val="111.5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6.5"/>
  <p:tag name="ANNOTATION_END_2" val="7.7"/>
  <p:tag name="ANNOTATION_TOP_2" val="159.9"/>
  <p:tag name="ANNOTATION_LEFT_2" val="112.5"/>
  <p:tag name="ANNOTATION_WIDTH_2" val="111.8"/>
  <p:tag name="ANNOTATION_HEIGHT_2" val="111.5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TYPE_3" val="0"/>
  <p:tag name="ANNOTATION_START_3" val="7.7"/>
  <p:tag name="ANNOTATION_END_3" val="10.1"/>
  <p:tag name="ANNOTATION_TOP_3" val="326.4"/>
  <p:tag name="ANNOTATION_LEFT_3" val="99.1"/>
  <p:tag name="ANNOTATION_WIDTH_3" val="111.8"/>
  <p:tag name="ANNOTATION_HEIGHT_3" val="111.5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4" val="0"/>
  <p:tag name="ANNOTATION_START_4" val="10.1"/>
  <p:tag name="ANNOTATION_END_4" val="12.0"/>
  <p:tag name="ANNOTATION_TOP_4" val="298.2"/>
  <p:tag name="ANNOTATION_LEFT_4" val="344.3"/>
  <p:tag name="ANNOTATION_WIDTH_4" val="111.8"/>
  <p:tag name="ANNOTATION_HEIGHT_4" val="111.5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TYPE_5" val="0"/>
  <p:tag name="ANNOTATION_START_5" val="12.0"/>
  <p:tag name="ANNOTATION_END_5" val="14.6"/>
  <p:tag name="ANNOTATION_TOP_5" val="255.0"/>
  <p:tag name="ANNOTATION_LEFT_5" val="528.3"/>
  <p:tag name="ANNOTATION_WIDTH_5" val="111.8"/>
  <p:tag name="ANNOTATION_HEIGHT_5" val="111.5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25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TYPE_6" val="0"/>
  <p:tag name="ANNOTATION_START_6" val="14.6"/>
  <p:tag name="ANNOTATION_END_6" val="15.1"/>
  <p:tag name="ANNOTATION_TOP_6" val="343.5"/>
  <p:tag name="ANNOTATION_LEFT_6" val="448.6"/>
  <p:tag name="ANNOTATION_WIDTH_6" val="111.8"/>
  <p:tag name="ANNOTATION_HEIGHT_6" val="111.5"/>
  <p:tag name="ANNOTATION_ANIMATION_6" val="3"/>
  <p:tag name="ANNOTATION_ROTATION_6" val="0"/>
  <p:tag name="ANNOTATION_SUB_TYPE_6" val="2"/>
  <p:tag name="ANNOTATION_LOOP_COUNT_6" val="1"/>
  <p:tag name="ANNOTATION_BOX_RADIUS_6" val="0"/>
  <p:tag name="ANNOTATION_SCALE_6" val="125"/>
  <p:tag name="ANNOTATION_BORDER_ALPHA_6" val="100"/>
  <p:tag name="ANNOTATION_BORDER_COLOR_6" val="16777215"/>
  <p:tag name="ANNOTATION_FILL_COLOR_6" val="683492"/>
  <p:tag name="ANNOTATION_FILL_ALPHA_6" val="100"/>
  <p:tag name="ANNOTATION_BORDER_WIDTH_6" val="2"/>
  <p:tag name="ANNOTATION_TYPE_7" val="0"/>
  <p:tag name="ANNOTATION_START_7" val="15.1"/>
  <p:tag name="ANNOTATION_END_7" val="16.3"/>
  <p:tag name="ANNOTATION_TOP_7" val="343.5"/>
  <p:tag name="ANNOTATION_LEFT_7" val="448.6"/>
  <p:tag name="ANNOTATION_WIDTH_7" val="111.8"/>
  <p:tag name="ANNOTATION_HEIGHT_7" val="111.5"/>
  <p:tag name="ANNOTATION_ANIMATION_7" val="3"/>
  <p:tag name="ANNOTATION_ROTATION_7" val="0"/>
  <p:tag name="ANNOTATION_SUB_TYPE_7" val="2"/>
  <p:tag name="ANNOTATION_LOOP_COUNT_7" val="1"/>
  <p:tag name="ANNOTATION_BOX_RADIUS_7" val="0"/>
  <p:tag name="ANNOTATION_SCALE_7" val="125"/>
  <p:tag name="ANNOTATION_BORDER_ALPHA_7" val="100"/>
  <p:tag name="ANNOTATION_BORDER_COLOR_7" val="16777215"/>
  <p:tag name="ANNOTATION_FILL_COLOR_7" val="683492"/>
  <p:tag name="ANNOTATION_FILL_ALPHA_7" val="100"/>
  <p:tag name="ANNOTATION_BORDER_WIDTH_7" val="2"/>
  <p:tag name="ANNOTATION_TYPE_8" val="0"/>
  <p:tag name="ANNOTATION_START_8" val="16.3"/>
  <p:tag name="ANNOTATION_END_8" val="17.7"/>
  <p:tag name="ANNOTATION_TOP_8" val="315.3"/>
  <p:tag name="ANNOTATION_LEFT_8" val="394.2"/>
  <p:tag name="ANNOTATION_WIDTH_8" val="111.8"/>
  <p:tag name="ANNOTATION_HEIGHT_8" val="111.5"/>
  <p:tag name="ANNOTATION_ANIMATION_8" val="3"/>
  <p:tag name="ANNOTATION_ROTATION_8" val="0"/>
  <p:tag name="ANNOTATION_SUB_TYPE_8" val="2"/>
  <p:tag name="ANNOTATION_LOOP_COUNT_8" val="1"/>
  <p:tag name="ANNOTATION_BOX_RADIUS_8" val="0"/>
  <p:tag name="ANNOTATION_SCALE_8" val="125"/>
  <p:tag name="ANNOTATION_BORDER_ALPHA_8" val="100"/>
  <p:tag name="ANNOTATION_BORDER_COLOR_8" val="16777215"/>
  <p:tag name="ANNOTATION_FILL_COLOR_8" val="683492"/>
  <p:tag name="ANNOTATION_FILL_ALPHA_8" val="100"/>
  <p:tag name="ANNOTATION_BORDER_WIDTH_8" val="2"/>
  <p:tag name="ANNOTATION_TYPE_9" val="0"/>
  <p:tag name="ANNOTATION_START_9" val="17.7"/>
  <p:tag name="ANNOTATION_END_9" val="21.2"/>
  <p:tag name="ANNOTATION_TOP_9" val="214.9"/>
  <p:tag name="ANNOTATION_LEFT_9" val="272.7"/>
  <p:tag name="ANNOTATION_WIDTH_9" val="111.8"/>
  <p:tag name="ANNOTATION_HEIGHT_9" val="111.5"/>
  <p:tag name="ANNOTATION_ANIMATION_9" val="3"/>
  <p:tag name="ANNOTATION_ROTATION_9" val="0"/>
  <p:tag name="ANNOTATION_SUB_TYPE_9" val="2"/>
  <p:tag name="ANNOTATION_LOOP_COUNT_9" val="1"/>
  <p:tag name="ANNOTATION_BOX_RADIUS_9" val="0"/>
  <p:tag name="ANNOTATION_SCALE_9" val="125"/>
  <p:tag name="ANNOTATION_BORDER_ALPHA_9" val="100"/>
  <p:tag name="ANNOTATION_BORDER_COLOR_9" val="16777215"/>
  <p:tag name="ANNOTATION_FILL_COLOR_9" val="683492"/>
  <p:tag name="ANNOTATION_FILL_ALPHA_9" val="100"/>
  <p:tag name="ANNOTATION_BORDER_WIDTH_9" val="2"/>
  <p:tag name="ANNOTATION_TYPE_10" val="0"/>
  <p:tag name="ANNOTATION_START_10" val="21.2"/>
  <p:tag name="ANNOTATION_END_10" val="22.0"/>
  <p:tag name="ANNOTATION_TOP_10" val="299.6"/>
  <p:tag name="ANNOTATION_LEFT_10" val="343.5"/>
  <p:tag name="ANNOTATION_WIDTH_10" val="111.8"/>
  <p:tag name="ANNOTATION_HEIGHT_10" val="111.5"/>
  <p:tag name="ANNOTATION_ANIMATION_10" val="3"/>
  <p:tag name="ANNOTATION_ROTATION_10" val="0"/>
  <p:tag name="ANNOTATION_SUB_TYPE_10" val="2"/>
  <p:tag name="ANNOTATION_LOOP_COUNT_10" val="1"/>
  <p:tag name="ANNOTATION_BOX_RADIUS_10" val="0"/>
  <p:tag name="ANNOTATION_SCALE_10" val="125"/>
  <p:tag name="ANNOTATION_BORDER_ALPHA_10" val="100"/>
  <p:tag name="ANNOTATION_BORDER_COLOR_10" val="16777215"/>
  <p:tag name="ANNOTATION_FILL_COLOR_10" val="683492"/>
  <p:tag name="ANNOTATION_FILL_ALPHA_10" val="100"/>
  <p:tag name="ANNOTATION_BORDER_WIDTH_10" val="2"/>
  <p:tag name="ANNOTATION_TYPE_11" val="0"/>
  <p:tag name="ANNOTATION_START_11" val="22.0"/>
  <p:tag name="ANNOTATION_END_11" val="23.2"/>
  <p:tag name="ANNOTATION_TOP_11" val="299.6"/>
  <p:tag name="ANNOTATION_LEFT_11" val="343.5"/>
  <p:tag name="ANNOTATION_WIDTH_11" val="111.8"/>
  <p:tag name="ANNOTATION_HEIGHT_11" val="111.5"/>
  <p:tag name="ANNOTATION_ANIMATION_11" val="3"/>
  <p:tag name="ANNOTATION_ROTATION_11" val="0"/>
  <p:tag name="ANNOTATION_SUB_TYPE_11" val="2"/>
  <p:tag name="ANNOTATION_LOOP_COUNT_11" val="1"/>
  <p:tag name="ANNOTATION_BOX_RADIUS_11" val="0"/>
  <p:tag name="ANNOTATION_SCALE_11" val="125"/>
  <p:tag name="ANNOTATION_BORDER_ALPHA_11" val="100"/>
  <p:tag name="ANNOTATION_BORDER_COLOR_11" val="16777215"/>
  <p:tag name="ANNOTATION_FILL_COLOR_11" val="683492"/>
  <p:tag name="ANNOTATION_FILL_ALPHA_11" val="100"/>
  <p:tag name="ANNOTATION_BORDER_WIDTH_11" val="2"/>
  <p:tag name="ANNOTATION_TYPE_12" val="0"/>
  <p:tag name="ANNOTATION_START_12" val="23.2"/>
  <p:tag name="ANNOTATION_END_12" val="24.8"/>
  <p:tag name="ANNOTATION_TOP_12" val="261.0"/>
  <p:tag name="ANNOTATION_LEFT_12" val="331.6"/>
  <p:tag name="ANNOTATION_WIDTH_12" val="111.8"/>
  <p:tag name="ANNOTATION_HEIGHT_12" val="111.5"/>
  <p:tag name="ANNOTATION_ANIMATION_12" val="3"/>
  <p:tag name="ANNOTATION_ROTATION_12" val="0"/>
  <p:tag name="ANNOTATION_SUB_TYPE_12" val="2"/>
  <p:tag name="ANNOTATION_LOOP_COUNT_12" val="1"/>
  <p:tag name="ANNOTATION_BOX_RADIUS_12" val="0"/>
  <p:tag name="ANNOTATION_SCALE_12" val="125"/>
  <p:tag name="ANNOTATION_BORDER_ALPHA_12" val="100"/>
  <p:tag name="ANNOTATION_BORDER_COLOR_12" val="16777215"/>
  <p:tag name="ANNOTATION_FILL_COLOR_12" val="683492"/>
  <p:tag name="ANNOTATION_FILL_ALPHA_12" val="100"/>
  <p:tag name="ANNOTATION_BORDER_WIDTH_12" val="2"/>
  <p:tag name="ANNOTATION_TYPE_13" val="0"/>
  <p:tag name="ANNOTATION_START_13" val="24.8"/>
  <p:tag name="ANNOTATION_TOP_13" val="301.1"/>
  <p:tag name="ANNOTATION_LEFT_13" val="330.8"/>
  <p:tag name="ANNOTATION_WIDTH_13" val="111.8"/>
  <p:tag name="ANNOTATION_HEIGHT_13" val="111.5"/>
  <p:tag name="ANNOTATION_ANIMATION_13" val="3"/>
  <p:tag name="ANNOTATION_ROTATION_13" val="0"/>
  <p:tag name="ANNOTATION_SUB_TYPE_13" val="2"/>
  <p:tag name="ANNOTATION_LOOP_COUNT_13" val="1"/>
  <p:tag name="ANNOTATION_BOX_RADIUS_13" val="0"/>
  <p:tag name="ANNOTATION_SCALE_13" val="125"/>
  <p:tag name="ANNOTATION_BORDER_ALPHA_13" val="100"/>
  <p:tag name="ANNOTATION_BORDER_COLOR_13" val="16777215"/>
  <p:tag name="ANNOTATION_FILL_COLOR_13" val="683492"/>
  <p:tag name="ANNOTATION_FILL_ALPHA_13" val="100"/>
  <p:tag name="ANNOTATION_BORDER_WIDTH_13" val="2"/>
  <p:tag name="ANNOTATION_COUNT" val="13"/>
  <p:tag name="ARTICULATE_SLIDE_PAUSE" val="0"/>
  <p:tag name="ARTICULATE_NAV_LEVEL" val="1"/>
  <p:tag name="ARTICULATE_PLAYLIST_ID" val="-1"/>
  <p:tag name="ARTICULATE_LOCK_SLIDE" val="0"/>
  <p:tag name="ARTICULATE_SLIDE_NAV" val="4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cottl\AppData\Local\Temp\articulate\presenter\imgtemp\uybi5mRd_files\slide0001_image001.pn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cottl\AppData\Local\Temp\articulate\presenter\imgtemp\qqSDs1MR_files\slide0001_image001.jp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cottl\AppData\Local\Temp\articulate\presenter\imgtemp\eqrSPGhi_files\slide0001_image001.pn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5"/>
  <p:tag name="ELAPSEDTIME" val="11.1"/>
  <p:tag name="ANNOTATION_TYPE_1" val="0"/>
  <p:tag name="ANNOTATION_START_1" val="3.2"/>
  <p:tag name="ANNOTATION_END_1" val="3.9"/>
  <p:tag name="ANNOTATION_TOP_1" val="239.4"/>
  <p:tag name="ANNOTATION_LEFT_1" val="403.1"/>
  <p:tag name="ANNOTATION_WIDTH_1" val="111.8"/>
  <p:tag name="ANNOTATION_HEIGHT_1" val="111.5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3.9"/>
  <p:tag name="ANNOTATION_END_2" val="6.0"/>
  <p:tag name="ANNOTATION_TOP_2" val="239.4"/>
  <p:tag name="ANNOTATION_LEFT_2" val="403.1"/>
  <p:tag name="ANNOTATION_WIDTH_2" val="111.8"/>
  <p:tag name="ANNOTATION_HEIGHT_2" val="111.5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TYPE_3" val="0"/>
  <p:tag name="ANNOTATION_START_3" val="6.0"/>
  <p:tag name="ANNOTATION_END_3" val="9.6"/>
  <p:tag name="ANNOTATION_TOP_3" val="314.5"/>
  <p:tag name="ANNOTATION_LEFT_3" val="407.6"/>
  <p:tag name="ANNOTATION_WIDTH_3" val="111.8"/>
  <p:tag name="ANNOTATION_HEIGHT_3" val="111.5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4" val="0"/>
  <p:tag name="ANNOTATION_START_4" val="9.6"/>
  <p:tag name="ANNOTATION_TOP_4" val="344.3"/>
  <p:tag name="ANNOTATION_LEFT_4" val="440.4"/>
  <p:tag name="ANNOTATION_WIDTH_4" val="111.8"/>
  <p:tag name="ANNOTATION_HEIGHT_4" val="111.5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COUNT" val="4"/>
  <p:tag name="ARTICULATE_SLIDE_GUID" val="de605583-f0f2-4429-a38a-177f3d56fd23"/>
  <p:tag name="ARTICULATE_SLIDE_PAUSE" val="0"/>
  <p:tag name="ARTICULATE_NAV_LEVEL" val="1"/>
  <p:tag name="ARTICULATE_PLAYLIST_ID" val="-1"/>
  <p:tag name="ARTICULATE_LOCK_SLIDE" val="0"/>
  <p:tag name="ARTICULATE_SLIDE_NAV" val="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3"/>
  <p:tag name="ELAPSEDTIME" val="21.3"/>
  <p:tag name="ANNOTATION_TYPE_1" val="0"/>
  <p:tag name="ANNOTATION_START_1" val="8.7"/>
  <p:tag name="ANNOTATION_END_1" val="10.7"/>
  <p:tag name="ANNOTATION_TOP_1" val="223.8"/>
  <p:tag name="ANNOTATION_LEFT_1" val="169.9"/>
  <p:tag name="ANNOTATION_WIDTH_1" val="111.8"/>
  <p:tag name="ANNOTATION_HEIGHT_1" val="111.5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10.7"/>
  <p:tag name="ANNOTATION_END_2" val="14.1"/>
  <p:tag name="ANNOTATION_TOP_2" val="325.7"/>
  <p:tag name="ANNOTATION_LEFT_2" val="444.1"/>
  <p:tag name="ANNOTATION_WIDTH_2" val="111.8"/>
  <p:tag name="ANNOTATION_HEIGHT_2" val="111.5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TYPE_3" val="0"/>
  <p:tag name="ANNOTATION_START_3" val="14.1"/>
  <p:tag name="ANNOTATION_END_3" val="19.9"/>
  <p:tag name="ANNOTATION_TOP_3" val="276.6"/>
  <p:tag name="ANNOTATION_LEFT_3" val="122.2"/>
  <p:tag name="ANNOTATION_WIDTH_3" val="111.8"/>
  <p:tag name="ANNOTATION_HEIGHT_3" val="111.5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4" val="0"/>
  <p:tag name="ANNOTATION_START_4" val="19.9"/>
  <p:tag name="ANNOTATION_TOP_4" val="294.4"/>
  <p:tag name="ANNOTATION_LEFT_4" val="107.3"/>
  <p:tag name="ANNOTATION_WIDTH_4" val="111.8"/>
  <p:tag name="ANNOTATION_HEIGHT_4" val="111.5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COUNT" val="4"/>
  <p:tag name="ARTICULATE_SLIDE_GUID" val="714c068e-0cb6-4cc7-8ec3-8d6eca4d3412"/>
  <p:tag name="ARTICULATE_SLIDE_PAUSE" val="0"/>
  <p:tag name="ARTICULATE_NAV_LEVEL" val="1"/>
  <p:tag name="ARTICULATE_PLAYLIST_ID" val="-1"/>
  <p:tag name="ARTICULATE_LOCK_SLIDE" val="0"/>
  <p:tag name="ARTICULATE_SLIDE_NAV" val="48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MARGIN_1" val="0"/>
  <p:tag name="MARGIN_2" val="36"/>
  <p:tag name="MARGIN_3" val="72"/>
  <p:tag name="MARGIN_4" val="108"/>
  <p:tag name="MARGIN_5" val="144"/>
  <p:tag name="FONT_SIZE" val="1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NOTATION_COUNT" val="0"/>
  <p:tag name="AUDIO_ID" val="314"/>
  <p:tag name="ELAPSEDTIME" val="5.8"/>
  <p:tag name="ARTICULATE_SLIDE_GUID" val="a0294eff-d51c-4ef3-a8b7-ec6df82e49f9"/>
  <p:tag name="ARTICULATE_SLIDE_PAUSE" val="0"/>
  <p:tag name="ARTICULATE_NAV_LEVEL" val="1"/>
  <p:tag name="ARTICULATE_PLAYLIST_ID" val="-1"/>
  <p:tag name="ARTICULATE_LOCK_SLIDE" val="0"/>
  <p:tag name="ARTICULATE_SLIDE_NAV" val="4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cottl\AppData\Local\Temp\articulate\presenter\imgtemp\vezoSD7H_files\slide0001_image001.pn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6"/>
  <p:tag name="ELAPSEDTIME" val="13.8"/>
  <p:tag name="ANNOTATION_TYPE_1" val="0"/>
  <p:tag name="ANNOTATION_START_1" val="2.6"/>
  <p:tag name="ANNOTATION_END_1" val="6.1"/>
  <p:tag name="ANNOTATION_TOP_1" val="220.8"/>
  <p:tag name="ANNOTATION_LEFT_1" val="191.5"/>
  <p:tag name="ANNOTATION_WIDTH_1" val="111.8"/>
  <p:tag name="ANNOTATION_HEIGHT_1" val="111.5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6.1"/>
  <p:tag name="ANNOTATION_END_2" val="8.3"/>
  <p:tag name="ANNOTATION_TOP_2" val="330.9"/>
  <p:tag name="ANNOTATION_LEFT_2" val="143.1"/>
  <p:tag name="ANNOTATION_WIDTH_2" val="111.8"/>
  <p:tag name="ANNOTATION_HEIGHT_2" val="111.5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TYPE_3" val="0"/>
  <p:tag name="ANNOTATION_START_3" val="8.3"/>
  <p:tag name="ANNOTATION_END_3" val="9.1"/>
  <p:tag name="ANNOTATION_TOP_3" val="340.5"/>
  <p:tag name="ANNOTATION_LEFT_3" val="428.5"/>
  <p:tag name="ANNOTATION_WIDTH_3" val="111.8"/>
  <p:tag name="ANNOTATION_HEIGHT_3" val="111.5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4" val="0"/>
  <p:tag name="ANNOTATION_START_4" val="9.1"/>
  <p:tag name="ANNOTATION_TOP_4" val="340.5"/>
  <p:tag name="ANNOTATION_LEFT_4" val="428.5"/>
  <p:tag name="ANNOTATION_WIDTH_4" val="111.8"/>
  <p:tag name="ANNOTATION_HEIGHT_4" val="111.5"/>
  <p:tag name="ANNOTATION_ANIMATION_4" val="3"/>
  <p:tag name="ANNOTATION_ROTATION_4" val="180"/>
  <p:tag name="ANNOTATION_SUB_TYPE_4" val="2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COUNT" val="4"/>
  <p:tag name="ARTICULATE_SLIDE_GUID" val="f68cdc23-53f0-4625-b97f-6eb6f472688e"/>
  <p:tag name="ARTICULATE_SLIDE_PAUSE" val="0"/>
  <p:tag name="ARTICULATE_NAV_LEVEL" val="1"/>
  <p:tag name="ARTICULATE_PLAYLIST_ID" val="-1"/>
  <p:tag name="ARTICULATE_LOCK_SLIDE" val="0"/>
  <p:tag name="ARTICULATE_SLIDE_NAV" val="5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UDIO_ID" val="317"/>
  <p:tag name="ELAPSEDTIME" val="13.6"/>
  <p:tag name="ANNOTATION_TYPE_1" val="0"/>
  <p:tag name="ANNOTATION_START_1" val="3.8"/>
  <p:tag name="ANNOTATION_END_1" val="5.3"/>
  <p:tag name="ANNOTATION_TOP_1" val="342.0"/>
  <p:tag name="ANNOTATION_LEFT_1" val="453.8"/>
  <p:tag name="ANNOTATION_WIDTH_1" val="111.8"/>
  <p:tag name="ANNOTATION_HEIGHT_1" val="111.5"/>
  <p:tag name="ANNOTATION_ANIMATION_1" val="3"/>
  <p:tag name="ANNOTATION_ROTATION_1" val="18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5.3"/>
  <p:tag name="ANNOTATION_END_2" val="7.0"/>
  <p:tag name="ANNOTATION_TOP_2" val="342.0"/>
  <p:tag name="ANNOTATION_LEFT_2" val="444.9"/>
  <p:tag name="ANNOTATION_WIDTH_2" val="111.8"/>
  <p:tag name="ANNOTATION_HEIGHT_2" val="111.5"/>
  <p:tag name="ANNOTATION_ANIMATION_2" val="3"/>
  <p:tag name="ANNOTATION_ROTATION_2" val="18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TYPE_3" val="0"/>
  <p:tag name="ANNOTATION_START_3" val="7.0"/>
  <p:tag name="ANNOTATION_TOP_3" val="377.7"/>
  <p:tag name="ANNOTATION_LEFT_3" val="155.0"/>
  <p:tag name="ANNOTATION_WIDTH_3" val="111.8"/>
  <p:tag name="ANNOTATION_HEIGHT_3" val="111.5"/>
  <p:tag name="ANNOTATION_ANIMATION_3" val="3"/>
  <p:tag name="ANNOTATION_ROTATION_3" val="180"/>
  <p:tag name="ANNOTATION_SUB_TYPE_3" val="2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COUNT" val="3"/>
  <p:tag name="ARTICULATE_SLIDE_GUID" val="675d1eed-98a5-42a6-b993-3cefe6b5146b"/>
  <p:tag name="ARTICULATE_SLIDE_PAUSE" val="0"/>
  <p:tag name="ARTICULATE_NAV_LEVEL" val="1"/>
  <p:tag name="ARTICULATE_PLAYLIST_ID" val="-1"/>
  <p:tag name="ARTICULATE_LOCK_SLIDE" val="0"/>
  <p:tag name="ARTICULATE_SLIDE_NAV" val="5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MARGIN_1" val="0"/>
  <p:tag name="MARGIN_2" val="36"/>
  <p:tag name="MARGIN_3" val="72"/>
  <p:tag name="MARGIN_4" val="108"/>
  <p:tag name="MARGIN_5" val="144"/>
  <p:tag name="FONT_SIZE" val="1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GUID" val="3ee8bc5c-148e-4ee4-b88a-991c04d8e874"/>
  <p:tag name="AUDIO_ID" val="308"/>
  <p:tag name="ELAPSEDTIME" val="23.9"/>
  <p:tag name="ANNOTATION_TYPE_1" val="0"/>
  <p:tag name="ANNOTATION_START_1" val="14.2"/>
  <p:tag name="ANNOTATION_END_1" val="15.6"/>
  <p:tag name="ANNOTATION_TOP_1" val="170.3"/>
  <p:tag name="ANNOTATION_LEFT_1" val="103.6"/>
  <p:tag name="ANNOTATION_WIDTH_1" val="111.8"/>
  <p:tag name="ANNOTATION_HEIGHT_1" val="111.5"/>
  <p:tag name="ANNOTATION_ANIMATION_1" val="3"/>
  <p:tag name="ANNOTATION_ROTATION_1" val="0"/>
  <p:tag name="ANNOTATION_SUB_TYPE_1" val="2"/>
  <p:tag name="ANNOTATION_LOOP_COUNT_1" val="1"/>
  <p:tag name="ANNOTATION_BOX_RADIUS_1" val="0"/>
  <p:tag name="ANNOTATION_SCALE_1" val="125"/>
  <p:tag name="ANNOTATION_BORDER_ALPHA_1" val="100"/>
  <p:tag name="ANNOTATION_BORDER_COLOR_1" val="16777215"/>
  <p:tag name="ANNOTATION_FILL_COLOR_1" val="683492"/>
  <p:tag name="ANNOTATION_FILL_ALPHA_1" val="100"/>
  <p:tag name="ANNOTATION_BORDER_WIDTH_1" val="2"/>
  <p:tag name="ANNOTATION_TYPE_2" val="0"/>
  <p:tag name="ANNOTATION_START_2" val="15.6"/>
  <p:tag name="ANNOTATION_END_2" val="16.9"/>
  <p:tag name="ANNOTATION_TOP_2" val="331.6"/>
  <p:tag name="ANNOTATION_LEFT_2" val="102.8"/>
  <p:tag name="ANNOTATION_WIDTH_2" val="111.8"/>
  <p:tag name="ANNOTATION_HEIGHT_2" val="111.5"/>
  <p:tag name="ANNOTATION_ANIMATION_2" val="3"/>
  <p:tag name="ANNOTATION_ROTATION_2" val="0"/>
  <p:tag name="ANNOTATION_SUB_TYPE_2" val="2"/>
  <p:tag name="ANNOTATION_LOOP_COUNT_2" val="1"/>
  <p:tag name="ANNOTATION_BOX_RADIUS_2" val="0"/>
  <p:tag name="ANNOTATION_SCALE_2" val="125"/>
  <p:tag name="ANNOTATION_BORDER_ALPHA_2" val="100"/>
  <p:tag name="ANNOTATION_BORDER_COLOR_2" val="16777215"/>
  <p:tag name="ANNOTATION_FILL_COLOR_2" val="683492"/>
  <p:tag name="ANNOTATION_FILL_ALPHA_2" val="100"/>
  <p:tag name="ANNOTATION_BORDER_WIDTH_2" val="2"/>
  <p:tag name="ANNOTATION_TYPE_3" val="0"/>
  <p:tag name="ANNOTATION_START_3" val="16.9"/>
  <p:tag name="ANNOTATION_END_3" val="19.5"/>
  <p:tag name="ANNOTATION_TOP_3" val="238.7"/>
  <p:tag name="ANNOTATION_LEFT_3" val="370.3"/>
  <p:tag name="ANNOTATION_WIDTH_3" val="111.8"/>
  <p:tag name="ANNOTATION_HEIGHT_3" val="111.5"/>
  <p:tag name="ANNOTATION_ANIMATION_3" val="3"/>
  <p:tag name="ANNOTATION_ROTATION_3" val="0"/>
  <p:tag name="ANNOTATION_SUB_TYPE_3" val="2"/>
  <p:tag name="ANNOTATION_LOOP_COUNT_3" val="1"/>
  <p:tag name="ANNOTATION_BOX_RADIUS_3" val="0"/>
  <p:tag name="ANNOTATION_SCALE_3" val="125"/>
  <p:tag name="ANNOTATION_BORDER_ALPHA_3" val="100"/>
  <p:tag name="ANNOTATION_BORDER_COLOR_3" val="16777215"/>
  <p:tag name="ANNOTATION_FILL_COLOR_3" val="683492"/>
  <p:tag name="ANNOTATION_FILL_ALPHA_3" val="100"/>
  <p:tag name="ANNOTATION_BORDER_WIDTH_3" val="2"/>
  <p:tag name="ANNOTATION_TYPE_4" val="0"/>
  <p:tag name="ANNOTATION_START_4" val="19.5"/>
  <p:tag name="ANNOTATION_END_4" val="20.2"/>
  <p:tag name="ANNOTATION_TOP_4" val="237.9"/>
  <p:tag name="ANNOTATION_LEFT_4" val="418.8"/>
  <p:tag name="ANNOTATION_WIDTH_4" val="111.8"/>
  <p:tag name="ANNOTATION_HEIGHT_4" val="111.5"/>
  <p:tag name="ANNOTATION_ANIMATION_4" val="3"/>
  <p:tag name="ANNOTATION_ROTATION_4" val="0"/>
  <p:tag name="ANNOTATION_SUB_TYPE_4" val="2"/>
  <p:tag name="ANNOTATION_LOOP_COUNT_4" val="1"/>
  <p:tag name="ANNOTATION_BOX_RADIUS_4" val="0"/>
  <p:tag name="ANNOTATION_SCALE_4" val="125"/>
  <p:tag name="ANNOTATION_BORDER_ALPHA_4" val="100"/>
  <p:tag name="ANNOTATION_BORDER_COLOR_4" val="16777215"/>
  <p:tag name="ANNOTATION_FILL_COLOR_4" val="683492"/>
  <p:tag name="ANNOTATION_FILL_ALPHA_4" val="100"/>
  <p:tag name="ANNOTATION_BORDER_WIDTH_4" val="2"/>
  <p:tag name="ANNOTATION_TYPE_5" val="0"/>
  <p:tag name="ANNOTATION_START_5" val="20.2"/>
  <p:tag name="ANNOTATION_TOP_5" val="237.9"/>
  <p:tag name="ANNOTATION_LEFT_5" val="418.8"/>
  <p:tag name="ANNOTATION_WIDTH_5" val="111.8"/>
  <p:tag name="ANNOTATION_HEIGHT_5" val="111.5"/>
  <p:tag name="ANNOTATION_ANIMATION_5" val="3"/>
  <p:tag name="ANNOTATION_ROTATION_5" val="0"/>
  <p:tag name="ANNOTATION_SUB_TYPE_5" val="2"/>
  <p:tag name="ANNOTATION_LOOP_COUNT_5" val="1"/>
  <p:tag name="ANNOTATION_BOX_RADIUS_5" val="0"/>
  <p:tag name="ANNOTATION_SCALE_5" val="125"/>
  <p:tag name="ANNOTATION_BORDER_ALPHA_5" val="100"/>
  <p:tag name="ANNOTATION_BORDER_COLOR_5" val="16777215"/>
  <p:tag name="ANNOTATION_FILL_COLOR_5" val="683492"/>
  <p:tag name="ANNOTATION_FILL_ALPHA_5" val="100"/>
  <p:tag name="ANNOTATION_BORDER_WIDTH_5" val="2"/>
  <p:tag name="ANNOTATION_COUNT" val="5"/>
  <p:tag name="ARTICULATE_SLIDE_PAUSE" val="0"/>
  <p:tag name="ARTICULATE_NAV_LEVEL" val="1"/>
  <p:tag name="ARTICULATE_PLAYLIST_ID" val="-1"/>
  <p:tag name="ARTICULATE_LOCK_SLIDE" val="0"/>
  <p:tag name="ARTICULATE_SLIDE_NAV" val="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cottl\AppData\Local\Temp\articulate\presenter\imgtemp\sw3Fpbrf_files\slide0001_image001.pn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cottl\AppData\Local\Temp\articulate\presenter\imgtemp\DRYFjZON_files\slide0001_image001.pn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  <p:tag name="ARTICULATE_SOURCE_IMAGE" val="C:\Users\scottl\AppData\Local\Temp\articulate\presenter\imgtemp\lfsvMFFe_files\slide0001_image001.pn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ULLET_1" val="8226"/>
  <p:tag name="BULLET_2" val="8226"/>
  <p:tag name="BULLET_3" val="8226"/>
  <p:tag name="BULLET_4" val="8226"/>
  <p:tag name="BULLET_5" val="8226"/>
  <p:tag name="BULLET_6" val="8226"/>
  <p:tag name="BULLET_7" val="8226"/>
  <p:tag name="BULLET_8" val="8226"/>
  <p:tag name="BULLET_9" val="8226"/>
  <p:tag name="BULLET_10" val="8226"/>
  <p:tag name="MARGIN_1" val="0"/>
  <p:tag name="MARGIN_2" val="36"/>
  <p:tag name="MARGIN_3" val="72"/>
  <p:tag name="MARGIN_4" val="108"/>
  <p:tag name="MARGIN_5" val="144"/>
  <p:tag name="FONT_SIZE" val="1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3920</TotalTime>
  <Words>1371</Words>
  <Application>Microsoft Office PowerPoint</Application>
  <PresentationFormat>Widescreen</PresentationFormat>
  <Paragraphs>204</Paragraphs>
  <Slides>28</Slides>
  <Notes>10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Times New Roman</vt:lpstr>
      <vt:lpstr>Office Theme</vt:lpstr>
      <vt:lpstr>Recent JPSS Data Applications</vt:lpstr>
      <vt:lpstr>JPSS/NPP data in the WFO</vt:lpstr>
      <vt:lpstr>Do WFO Forecasters Understand the Data? Importance of Training</vt:lpstr>
      <vt:lpstr>S-NPP Data that is making traction in the WFO</vt:lpstr>
      <vt:lpstr>NUCAPS More to come today and Thursday  </vt:lpstr>
      <vt:lpstr>PowerPoint Presentation</vt:lpstr>
      <vt:lpstr>Forecast Problem: 29 May 2014 Afternoon/Evening Convection ?</vt:lpstr>
      <vt:lpstr>NUCAPS Soundings give thermodynamic information at a convenient time! </vt:lpstr>
      <vt:lpstr>NUCAPS Sounding 1842 UTC 29 May 2014 Would you expect convective development?</vt:lpstr>
      <vt:lpstr>PowerPoint Presentation</vt:lpstr>
      <vt:lpstr>June 3, 2014 High Risk  Severe Weather Event in Omaha</vt:lpstr>
      <vt:lpstr>June 3, 2014 High Risk  Severe Weather Event in Omaha</vt:lpstr>
      <vt:lpstr>June 3, 2014 High Risk  Severe Weather Event in Omaha</vt:lpstr>
      <vt:lpstr>June 3, 2014 High Risk  Severe Weather Event in Omaha</vt:lpstr>
      <vt:lpstr>June 3, 2014 High Risk  Severe Weather Event in Omaha</vt:lpstr>
      <vt:lpstr>June 3, 2014 High Risk  Severe Weather Event in Omaha</vt:lpstr>
      <vt:lpstr>Issue #1:  Smoothing</vt:lpstr>
      <vt:lpstr>PowerPoint Presentation</vt:lpstr>
      <vt:lpstr>Issue #2:  Surface/BL Modification</vt:lpstr>
      <vt:lpstr>Improving NUCAPS Soundings for CONUS Severe Weather Applications via Data Fusion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JPSS/NPP (NUCAPS) data in the WFO</vt:lpstr>
      <vt:lpstr>Successful Implementation of Applications into Forecast Operations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JPSS data in the WFO</dc:title>
  <dc:creator>D N</dc:creator>
  <cp:lastModifiedBy>D N</cp:lastModifiedBy>
  <cp:revision>30</cp:revision>
  <dcterms:created xsi:type="dcterms:W3CDTF">2016-05-08T22:19:25Z</dcterms:created>
  <dcterms:modified xsi:type="dcterms:W3CDTF">2016-05-11T15:40:12Z</dcterms:modified>
</cp:coreProperties>
</file>