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6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3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0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5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4190-5083-4E1D-8D38-FCD4A53893C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E7E33-F0ED-429B-9039-B149CB67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/>
              <a:t>Satellite Training </a:t>
            </a:r>
            <a:br>
              <a:rPr lang="en-US" sz="6600" dirty="0"/>
            </a:br>
            <a:r>
              <a:rPr lang="en-US" sz="6600" dirty="0"/>
              <a:t>Advisory Team (STAT)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609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B050"/>
                </a:solidFill>
              </a:rPr>
              <a:t>A Path for NWS Forecaster User Readiness for GOES-R/S </a:t>
            </a:r>
          </a:p>
        </p:txBody>
      </p:sp>
      <p:sp>
        <p:nvSpPr>
          <p:cNvPr id="4" name="Freeform 3"/>
          <p:cNvSpPr/>
          <p:nvPr/>
        </p:nvSpPr>
        <p:spPr>
          <a:xfrm>
            <a:off x="1308847" y="2770837"/>
            <a:ext cx="5773271" cy="860398"/>
          </a:xfrm>
          <a:custGeom>
            <a:avLst/>
            <a:gdLst>
              <a:gd name="connsiteX0" fmla="*/ 0 w 5773271"/>
              <a:gd name="connsiteY0" fmla="*/ 501281 h 860398"/>
              <a:gd name="connsiteX1" fmla="*/ 1837765 w 5773271"/>
              <a:gd name="connsiteY1" fmla="*/ 8222 h 860398"/>
              <a:gd name="connsiteX2" fmla="*/ 3810000 w 5773271"/>
              <a:gd name="connsiteY2" fmla="*/ 859869 h 860398"/>
              <a:gd name="connsiteX3" fmla="*/ 5342965 w 5773271"/>
              <a:gd name="connsiteY3" fmla="*/ 133728 h 860398"/>
              <a:gd name="connsiteX4" fmla="*/ 5773271 w 5773271"/>
              <a:gd name="connsiteY4" fmla="*/ 8222 h 8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3271" h="860398">
                <a:moveTo>
                  <a:pt x="0" y="501281"/>
                </a:moveTo>
                <a:cubicBezTo>
                  <a:pt x="601382" y="224869"/>
                  <a:pt x="1202765" y="-51543"/>
                  <a:pt x="1837765" y="8222"/>
                </a:cubicBezTo>
                <a:cubicBezTo>
                  <a:pt x="2472765" y="67987"/>
                  <a:pt x="3225800" y="838951"/>
                  <a:pt x="3810000" y="859869"/>
                </a:cubicBezTo>
                <a:cubicBezTo>
                  <a:pt x="4394200" y="880787"/>
                  <a:pt x="5015753" y="275669"/>
                  <a:pt x="5342965" y="133728"/>
                </a:cubicBezTo>
                <a:cubicBezTo>
                  <a:pt x="5670177" y="-8213"/>
                  <a:pt x="5721724" y="4"/>
                  <a:pt x="5773271" y="82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08847" y="3210744"/>
            <a:ext cx="5773271" cy="860398"/>
          </a:xfrm>
          <a:custGeom>
            <a:avLst/>
            <a:gdLst>
              <a:gd name="connsiteX0" fmla="*/ 0 w 5773271"/>
              <a:gd name="connsiteY0" fmla="*/ 501281 h 860398"/>
              <a:gd name="connsiteX1" fmla="*/ 1837765 w 5773271"/>
              <a:gd name="connsiteY1" fmla="*/ 8222 h 860398"/>
              <a:gd name="connsiteX2" fmla="*/ 3810000 w 5773271"/>
              <a:gd name="connsiteY2" fmla="*/ 859869 h 860398"/>
              <a:gd name="connsiteX3" fmla="*/ 5342965 w 5773271"/>
              <a:gd name="connsiteY3" fmla="*/ 133728 h 860398"/>
              <a:gd name="connsiteX4" fmla="*/ 5773271 w 5773271"/>
              <a:gd name="connsiteY4" fmla="*/ 8222 h 8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3271" h="860398">
                <a:moveTo>
                  <a:pt x="0" y="501281"/>
                </a:moveTo>
                <a:cubicBezTo>
                  <a:pt x="601382" y="224869"/>
                  <a:pt x="1202765" y="-51543"/>
                  <a:pt x="1837765" y="8222"/>
                </a:cubicBezTo>
                <a:cubicBezTo>
                  <a:pt x="2472765" y="67987"/>
                  <a:pt x="3225800" y="838951"/>
                  <a:pt x="3810000" y="859869"/>
                </a:cubicBezTo>
                <a:cubicBezTo>
                  <a:pt x="4394200" y="880787"/>
                  <a:pt x="5015753" y="275669"/>
                  <a:pt x="5342965" y="133728"/>
                </a:cubicBezTo>
                <a:cubicBezTo>
                  <a:pt x="5670177" y="-8213"/>
                  <a:pt x="5721724" y="4"/>
                  <a:pt x="5773271" y="822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44706" y="3733800"/>
            <a:ext cx="5773271" cy="860398"/>
          </a:xfrm>
          <a:custGeom>
            <a:avLst/>
            <a:gdLst>
              <a:gd name="connsiteX0" fmla="*/ 0 w 5773271"/>
              <a:gd name="connsiteY0" fmla="*/ 501281 h 860398"/>
              <a:gd name="connsiteX1" fmla="*/ 1837765 w 5773271"/>
              <a:gd name="connsiteY1" fmla="*/ 8222 h 860398"/>
              <a:gd name="connsiteX2" fmla="*/ 3810000 w 5773271"/>
              <a:gd name="connsiteY2" fmla="*/ 859869 h 860398"/>
              <a:gd name="connsiteX3" fmla="*/ 5342965 w 5773271"/>
              <a:gd name="connsiteY3" fmla="*/ 133728 h 860398"/>
              <a:gd name="connsiteX4" fmla="*/ 5773271 w 5773271"/>
              <a:gd name="connsiteY4" fmla="*/ 8222 h 8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3271" h="860398">
                <a:moveTo>
                  <a:pt x="0" y="501281"/>
                </a:moveTo>
                <a:cubicBezTo>
                  <a:pt x="601382" y="224869"/>
                  <a:pt x="1202765" y="-51543"/>
                  <a:pt x="1837765" y="8222"/>
                </a:cubicBezTo>
                <a:cubicBezTo>
                  <a:pt x="2472765" y="67987"/>
                  <a:pt x="3225800" y="838951"/>
                  <a:pt x="3810000" y="859869"/>
                </a:cubicBezTo>
                <a:cubicBezTo>
                  <a:pt x="4394200" y="880787"/>
                  <a:pt x="5015753" y="275669"/>
                  <a:pt x="5342965" y="133728"/>
                </a:cubicBezTo>
                <a:cubicBezTo>
                  <a:pt x="5670177" y="-8213"/>
                  <a:pt x="5721724" y="4"/>
                  <a:pt x="5773271" y="82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lockheedmartin.com/content/dam/lockheed/data/space/photo/goesr/GOESR%20Earth%20Reflection%20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1036"/>
            <a:ext cx="1371600" cy="12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rh.noaa.gov/Image/sgf/weather%20ready%20nation/WRN_emblem.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06" y="2958110"/>
            <a:ext cx="1543331" cy="8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eather.gov/images/rah/virtualtour/foreca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0467"/>
            <a:ext cx="1223815" cy="10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07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514600" y="2667001"/>
            <a:ext cx="1219200" cy="129437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7457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What is the STAT?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Satellite Training Advisory Team (STAT), comprised of Science and Operations Officers (SOOs) and satellite liaisons, worked together to come up with a plan for training experts to follow while developing new foundational training tracks in satellite meteorology for National Weather Service (NWS) operational meteorologists.</a:t>
            </a:r>
          </a:p>
        </p:txBody>
      </p:sp>
    </p:spTree>
    <p:extLst>
      <p:ext uri="{BB962C8B-B14F-4D97-AF65-F5344CB8AC3E}">
        <p14:creationId xmlns:p14="http://schemas.microsoft.com/office/powerpoint/2010/main" val="357380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STAT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Frank </a:t>
            </a:r>
            <a:r>
              <a:rPr lang="en-US" dirty="0" err="1"/>
              <a:t>Alsheimer</a:t>
            </a:r>
            <a:r>
              <a:rPr lang="en-US" dirty="0"/>
              <a:t> (ER)</a:t>
            </a:r>
          </a:p>
          <a:p>
            <a:r>
              <a:rPr lang="en-US" dirty="0"/>
              <a:t>Brian </a:t>
            </a:r>
            <a:r>
              <a:rPr lang="en-US" dirty="0" err="1"/>
              <a:t>Carcione</a:t>
            </a:r>
            <a:r>
              <a:rPr lang="en-US" dirty="0"/>
              <a:t> (SR)</a:t>
            </a:r>
          </a:p>
          <a:p>
            <a:r>
              <a:rPr lang="en-US" dirty="0"/>
              <a:t>Nathan Eckstein (AR)</a:t>
            </a:r>
          </a:p>
          <a:p>
            <a:r>
              <a:rPr lang="en-US" dirty="0"/>
              <a:t>Michael </a:t>
            </a:r>
            <a:r>
              <a:rPr lang="en-US" dirty="0" err="1"/>
              <a:t>Folmer</a:t>
            </a:r>
            <a:r>
              <a:rPr lang="en-US" dirty="0"/>
              <a:t> (W/O/TPC)</a:t>
            </a:r>
          </a:p>
          <a:p>
            <a:r>
              <a:rPr lang="en-US" dirty="0"/>
              <a:t>Jordan </a:t>
            </a:r>
            <a:r>
              <a:rPr lang="en-US" dirty="0" err="1"/>
              <a:t>Gerth</a:t>
            </a:r>
            <a:r>
              <a:rPr lang="en-US" dirty="0"/>
              <a:t> (PR)</a:t>
            </a:r>
          </a:p>
          <a:p>
            <a:r>
              <a:rPr lang="en-US" dirty="0"/>
              <a:t>Dan </a:t>
            </a:r>
            <a:r>
              <a:rPr lang="en-US" dirty="0" err="1"/>
              <a:t>Nietfeld</a:t>
            </a:r>
            <a:r>
              <a:rPr lang="en-US" dirty="0"/>
              <a:t> (CR)</a:t>
            </a:r>
          </a:p>
          <a:p>
            <a:r>
              <a:rPr lang="en-US" dirty="0"/>
              <a:t>Mel </a:t>
            </a:r>
            <a:r>
              <a:rPr lang="en-US" dirty="0" err="1"/>
              <a:t>Nordquist</a:t>
            </a:r>
            <a:r>
              <a:rPr lang="en-US" dirty="0"/>
              <a:t>/Mike </a:t>
            </a:r>
            <a:r>
              <a:rPr lang="en-US" dirty="0" err="1"/>
              <a:t>Stavish</a:t>
            </a:r>
            <a:r>
              <a:rPr lang="en-US" dirty="0"/>
              <a:t> (WR)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Advisors</a:t>
            </a:r>
          </a:p>
          <a:p>
            <a:r>
              <a:rPr lang="en-US" dirty="0"/>
              <a:t>Anthony </a:t>
            </a:r>
            <a:r>
              <a:rPr lang="en-US" dirty="0" err="1"/>
              <a:t>Mostek</a:t>
            </a:r>
            <a:endParaRPr lang="en-US" dirty="0"/>
          </a:p>
          <a:p>
            <a:r>
              <a:rPr lang="en-US" dirty="0"/>
              <a:t>Leroy </a:t>
            </a:r>
            <a:r>
              <a:rPr lang="en-US" dirty="0" err="1"/>
              <a:t>Spayd</a:t>
            </a:r>
            <a:endParaRPr lang="en-US" dirty="0"/>
          </a:p>
        </p:txBody>
      </p:sp>
      <p:pic>
        <p:nvPicPr>
          <p:cNvPr id="2052" name="Picture 4" descr="http://iqtell.com/wp-content/uploads/2014/05/The-A-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0873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53983"/>
            <a:ext cx="4087356" cy="25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5715000" cy="1143000"/>
          </a:xfrm>
        </p:spPr>
        <p:txBody>
          <a:bodyPr/>
          <a:lstStyle/>
          <a:p>
            <a:r>
              <a:rPr lang="en-US" b="1" u="sng" dirty="0"/>
              <a:t>Birth of the 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905000"/>
            <a:ext cx="9144000" cy="48307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SURT report in November, 2014.</a:t>
            </a:r>
          </a:p>
          <a:p>
            <a:r>
              <a:rPr lang="en-US" dirty="0">
                <a:solidFill>
                  <a:srgbClr val="0070C0"/>
                </a:solidFill>
              </a:rPr>
              <a:t>User Readiness Training side-meeting at the 2015 NOAA Satellite Proving Ground / User Readiness Meeting.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 List of Actions to meet deadline.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 Offshoot team (STAT) identify learning/performance objectives.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 OCLO would map training development activities to objectives.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</a:p>
          <a:p>
            <a:endParaRPr lang="en-US" dirty="0"/>
          </a:p>
        </p:txBody>
      </p:sp>
      <p:pic>
        <p:nvPicPr>
          <p:cNvPr id="5122" name="Picture 2" descr="http://worldartsme.com/images/baby-birth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32306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/>
          <a:lstStyle/>
          <a:p>
            <a:r>
              <a:rPr lang="en-US" b="1" u="sng" dirty="0"/>
              <a:t>First STAT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715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team met in Boulder in October, 2015.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A final report from that meeting was produced.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Defined topics for foundational training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Defined training/learning objectives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Suggested interaction methods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Reviewed existing satellite resources (i.e. </a:t>
            </a:r>
            <a:r>
              <a:rPr lang="en-US" sz="2400" dirty="0" err="1">
                <a:solidFill>
                  <a:srgbClr val="002060"/>
                </a:solidFill>
              </a:rPr>
              <a:t>Himawari</a:t>
            </a:r>
            <a:r>
              <a:rPr lang="en-US" sz="2400" dirty="0">
                <a:solidFill>
                  <a:srgbClr val="002060"/>
                </a:solidFill>
              </a:rPr>
              <a:t>, GOES-14 SRSOR)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Reviewed existing training resources (big help from Jim </a:t>
            </a:r>
            <a:r>
              <a:rPr lang="en-US" sz="2400" dirty="0" err="1">
                <a:solidFill>
                  <a:srgbClr val="002060"/>
                </a:solidFill>
              </a:rPr>
              <a:t>Gurka</a:t>
            </a:r>
            <a:r>
              <a:rPr lang="en-US" sz="2400" dirty="0">
                <a:solidFill>
                  <a:srgbClr val="002060"/>
                </a:solidFill>
              </a:rPr>
              <a:t> in pre-mapping)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Identified gaps in current training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Accounted for NWS operational considerations  (i.e. training time constraints due to staff shortages).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22612"/>
            <a:ext cx="336074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/>
              <a:t>Follow-On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867400" cy="55626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Weekly conference calls with STAT Team, advisors, and training developers.</a:t>
            </a:r>
          </a:p>
          <a:p>
            <a:r>
              <a:rPr lang="en-US" dirty="0">
                <a:solidFill>
                  <a:srgbClr val="002060"/>
                </a:solidFill>
              </a:rPr>
              <a:t>A second face-to-face (mostly) meeting took place in February to take the details from the STAT report and refine them into a spreadsheet to refine and track the process of the module development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aartrijk.com/wp-content/uploads/2014/03/Aartrijk-Blog-Conference-Call-Hell-538x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9603"/>
            <a:ext cx="3162300" cy="14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rm3.static.flickr.com/2428/3528754669_fd0bab67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31623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/>
              <a:t>Tracking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019800" cy="55626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 tracking spreadsheet was developed to: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Show course organization and modules.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Identify training leads, SMEs, and reviewers.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Identify critical dates in the development process.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Color coded to ensure that dates are being met or are in danger of being missed.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://s.quickmeme.com/img/28/28a16f699b706a0b741ca16af6cb97bb180fc39f7caf2abb4aeb5d3b95772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65514"/>
            <a:ext cx="304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/>
              <a:t>Remaining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Identify STAT team lead reviewers (finished this week).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Continue to meet deadlines in tracking spreadsheet.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Ensure color curves are consistent between training and availability in AWIPS II.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Ensure local office expertise to support training effort.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Have face-to-face in September to clean up any loose ends and start getting ready to plan for level 2 training.</a:t>
            </a:r>
          </a:p>
          <a:p>
            <a:r>
              <a:rPr lang="en-US" sz="6000" b="1" dirty="0">
                <a:solidFill>
                  <a:srgbClr val="C00000"/>
                </a:solidFill>
              </a:rPr>
              <a:t>GET THE BIRD IN THE AIR!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iki.oneworld.org/questions/tiki_question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416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Satellite Training  Advisory Team (STAT)</vt:lpstr>
      <vt:lpstr>What is the STAT?</vt:lpstr>
      <vt:lpstr>The STAT team</vt:lpstr>
      <vt:lpstr>Birth of the STAT</vt:lpstr>
      <vt:lpstr>First STAT Meeting</vt:lpstr>
      <vt:lpstr>Follow-On Activities</vt:lpstr>
      <vt:lpstr>Tracking Spreadsheet</vt:lpstr>
      <vt:lpstr>Remaining Tasks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Training  Advisory Team (STAT)</dc:title>
  <dc:creator>Frank Alsheimer</dc:creator>
  <cp:lastModifiedBy>frank</cp:lastModifiedBy>
  <cp:revision>15</cp:revision>
  <dcterms:created xsi:type="dcterms:W3CDTF">2016-05-02T12:45:49Z</dcterms:created>
  <dcterms:modified xsi:type="dcterms:W3CDTF">2016-05-11T21:19:19Z</dcterms:modified>
</cp:coreProperties>
</file>