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74" r:id="rId6"/>
    <p:sldId id="260" r:id="rId7"/>
    <p:sldId id="265" r:id="rId8"/>
    <p:sldId id="262" r:id="rId9"/>
    <p:sldId id="269" r:id="rId10"/>
    <p:sldId id="264" r:id="rId11"/>
    <p:sldId id="266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531" autoAdjust="0"/>
  </p:normalViewPr>
  <p:slideViewPr>
    <p:cSldViewPr snapToGrid="0" showGuides="1">
      <p:cViewPr varScale="1">
        <p:scale>
          <a:sx n="49" d="100"/>
          <a:sy n="49" d="100"/>
        </p:scale>
        <p:origin x="300" y="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CBF2F-F935-455B-87F7-4937A1CE7198}" type="datetimeFigureOut">
              <a:rPr lang="en-US" smtClean="0"/>
              <a:t>5/11/2016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C1E3A-A6ED-429E-A933-0CDBAFBFA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0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C1E3A-A6ED-429E-A933-0CDBAFBFA6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42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C1E3A-A6ED-429E-A933-0CDBAFBFA6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451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C1E3A-A6ED-429E-A933-0CDBAFBFA6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97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C1E3A-A6ED-429E-A933-0CDBAFBFA6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75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C1E3A-A6ED-429E-A933-0CDBAFBFA6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01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C1E3A-A6ED-429E-A933-0CDBAFBFA6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3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C1E3A-A6ED-429E-A933-0CDBAFBFA6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7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C1E3A-A6ED-429E-A933-0CDBAFBFA6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5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C1E3A-A6ED-429E-A933-0CDBAFBFA6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06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C1E3A-A6ED-429E-A933-0CDBAFBFA6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91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1086A-DCDB-4BD9-B9A1-2E9F16E27942}" type="datetimeFigureOut">
              <a:rPr lang="en-US" smtClean="0"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24BEF-6354-4FA8-8A15-DB60B51B7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08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1086A-DCDB-4BD9-B9A1-2E9F16E27942}" type="datetimeFigureOut">
              <a:rPr lang="en-US" smtClean="0"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24BEF-6354-4FA8-8A15-DB60B51B7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38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1086A-DCDB-4BD9-B9A1-2E9F16E27942}" type="datetimeFigureOut">
              <a:rPr lang="en-US" smtClean="0"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24BEF-6354-4FA8-8A15-DB60B51B7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59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1086A-DCDB-4BD9-B9A1-2E9F16E27942}" type="datetimeFigureOut">
              <a:rPr lang="en-US" smtClean="0"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24BEF-6354-4FA8-8A15-DB60B51B7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29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1086A-DCDB-4BD9-B9A1-2E9F16E27942}" type="datetimeFigureOut">
              <a:rPr lang="en-US" smtClean="0"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24BEF-6354-4FA8-8A15-DB60B51B7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4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1086A-DCDB-4BD9-B9A1-2E9F16E27942}" type="datetimeFigureOut">
              <a:rPr lang="en-US" smtClean="0"/>
              <a:t>5/11/2016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24BEF-6354-4FA8-8A15-DB60B51B7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91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1086A-DCDB-4BD9-B9A1-2E9F16E27942}" type="datetimeFigureOut">
              <a:rPr lang="en-US" smtClean="0"/>
              <a:t>5/11/2016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24BEF-6354-4FA8-8A15-DB60B51B7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24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1086A-DCDB-4BD9-B9A1-2E9F16E27942}" type="datetimeFigureOut">
              <a:rPr lang="en-US" smtClean="0"/>
              <a:t>5/11/2016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24BEF-6354-4FA8-8A15-DB60B51B7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9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1086A-DCDB-4BD9-B9A1-2E9F16E27942}" type="datetimeFigureOut">
              <a:rPr lang="en-US" smtClean="0"/>
              <a:t>5/11/2016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24BEF-6354-4FA8-8A15-DB60B51B7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38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1086A-DCDB-4BD9-B9A1-2E9F16E27942}" type="datetimeFigureOut">
              <a:rPr lang="en-US" smtClean="0"/>
              <a:t>5/11/2016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24BEF-6354-4FA8-8A15-DB60B51B7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00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1086A-DCDB-4BD9-B9A1-2E9F16E27942}" type="datetimeFigureOut">
              <a:rPr lang="en-US" smtClean="0"/>
              <a:t>5/11/2016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24BEF-6354-4FA8-8A15-DB60B51B7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44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1086A-DCDB-4BD9-B9A1-2E9F16E27942}" type="datetimeFigureOut">
              <a:rPr lang="en-US" smtClean="0"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24BEF-6354-4FA8-8A15-DB60B51B7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37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7"/>
            <a:ext cx="12192000" cy="68386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062"/>
            <a:ext cx="12192000" cy="6840312"/>
          </a:xfrm>
          <a:prstGeom prst="rect">
            <a:avLst/>
          </a:prstGeom>
          <a:solidFill>
            <a:schemeClr val="bg1">
              <a:lumMod val="9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413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NASA SPoRT Training Activities in Preparation for the Geostationary Lightning Mapper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98683"/>
            <a:ext cx="9144000" cy="2214430"/>
          </a:xfrm>
        </p:spPr>
        <p:txBody>
          <a:bodyPr>
            <a:normAutofit/>
          </a:bodyPr>
          <a:lstStyle/>
          <a:p>
            <a:r>
              <a:rPr lang="en-US" dirty="0" smtClean="0"/>
              <a:t>Geoffrey Stano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User Readiness Meeting</a:t>
            </a:r>
          </a:p>
          <a:p>
            <a:r>
              <a:rPr lang="en-US" dirty="0" smtClean="0"/>
              <a:t>12 May 2016, Norman OK</a:t>
            </a:r>
            <a:endParaRPr lang="en-US" dirty="0"/>
          </a:p>
        </p:txBody>
      </p: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3293113" y="6137073"/>
            <a:ext cx="5784521" cy="460375"/>
            <a:chOff x="2286000" y="6245225"/>
            <a:chExt cx="5784521" cy="460375"/>
          </a:xfrm>
        </p:grpSpPr>
        <p:grpSp>
          <p:nvGrpSpPr>
            <p:cNvPr id="9" name="Group 11"/>
            <p:cNvGrpSpPr>
              <a:grpSpLocks/>
            </p:cNvGrpSpPr>
            <p:nvPr/>
          </p:nvGrpSpPr>
          <p:grpSpPr bwMode="auto">
            <a:xfrm>
              <a:off x="2286000" y="6525768"/>
              <a:ext cx="5784521" cy="179832"/>
              <a:chOff x="2514600" y="5916168"/>
              <a:chExt cx="5784521" cy="179832"/>
            </a:xfrm>
          </p:grpSpPr>
          <p:sp>
            <p:nvSpPr>
              <p:cNvPr id="11" name="Line 13"/>
              <p:cNvSpPr>
                <a:spLocks noChangeShapeType="1"/>
              </p:cNvSpPr>
              <p:nvPr/>
            </p:nvSpPr>
            <p:spPr bwMode="auto">
              <a:xfrm>
                <a:off x="2697480" y="5916168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14"/>
              <p:cNvSpPr>
                <a:spLocks noChangeShapeType="1"/>
              </p:cNvSpPr>
              <p:nvPr/>
            </p:nvSpPr>
            <p:spPr bwMode="auto">
              <a:xfrm>
                <a:off x="2603123" y="6007608"/>
                <a:ext cx="560470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15"/>
              <p:cNvSpPr>
                <a:spLocks noChangeShapeType="1"/>
              </p:cNvSpPr>
              <p:nvPr/>
            </p:nvSpPr>
            <p:spPr bwMode="auto">
              <a:xfrm>
                <a:off x="2514600" y="6096000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3036140" y="6245225"/>
              <a:ext cx="4519571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00" b="1" dirty="0" smtClean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Transitioning unique data and research technologies to operations</a:t>
              </a:r>
              <a:endParaRPr lang="en-US" sz="1300" b="1" dirty="0">
                <a:solidFill>
                  <a:schemeClr val="bg1">
                    <a:lumMod val="95000"/>
                  </a:schemeClr>
                </a:solidFill>
                <a:latin typeface="+mj-lt"/>
              </a:endParaRPr>
            </a:p>
          </p:txBody>
        </p:sp>
      </p:grpSp>
      <p:pic>
        <p:nvPicPr>
          <p:cNvPr id="8" name="Picture 10" descr="S:\SPoRT Logo\NASA_L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91571" y="6096000"/>
            <a:ext cx="8566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sport_redblue_lg_tran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6245225"/>
            <a:ext cx="1676400" cy="44984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0" y="5613505"/>
            <a:ext cx="263149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300" b="1" dirty="0" smtClean="0">
                <a:solidFill>
                  <a:schemeClr val="bg1"/>
                </a:solidFill>
                <a:latin typeface="+mj-lt"/>
              </a:rPr>
              <a:t>Image courtesy of Marcus Hustedde</a:t>
            </a:r>
            <a:endParaRPr lang="en-US" sz="13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109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335"/>
            <a:ext cx="12192000" cy="68566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223742"/>
            <a:ext cx="9741061" cy="4930044"/>
          </a:xfrm>
        </p:spPr>
        <p:txBody>
          <a:bodyPr>
            <a:normAutofit/>
          </a:bodyPr>
          <a:lstStyle/>
          <a:p>
            <a:r>
              <a:rPr lang="en-US" dirty="0" smtClean="0"/>
              <a:t>Develop derived GLM products based on LMA experience</a:t>
            </a:r>
          </a:p>
          <a:p>
            <a:pPr lvl="1"/>
            <a:r>
              <a:rPr lang="en-US" dirty="0" smtClean="0"/>
              <a:t>Flash extent density (as a running summation)</a:t>
            </a:r>
          </a:p>
          <a:p>
            <a:r>
              <a:rPr lang="en-US" dirty="0" smtClean="0"/>
              <a:t>Serving as subject matter expert for COMET GLM Intro</a:t>
            </a:r>
          </a:p>
          <a:p>
            <a:r>
              <a:rPr lang="en-US" dirty="0"/>
              <a:t>Visualizing GLM in AWIPS STAT module</a:t>
            </a:r>
          </a:p>
          <a:p>
            <a:pPr lvl="1"/>
            <a:r>
              <a:rPr lang="en-US" dirty="0"/>
              <a:t>GLM proxy data provide </a:t>
            </a:r>
            <a:r>
              <a:rPr lang="en-US" dirty="0" smtClean="0"/>
              <a:t>AWIPS examples (</a:t>
            </a:r>
            <a:r>
              <a:rPr lang="en-US" dirty="0"/>
              <a:t>events, groups, flashes)</a:t>
            </a:r>
          </a:p>
          <a:p>
            <a:r>
              <a:rPr lang="en-US" dirty="0" smtClean="0"/>
              <a:t>Leverage activities as GOES-R GLM liaison</a:t>
            </a:r>
          </a:p>
          <a:p>
            <a:pPr lvl="1"/>
            <a:r>
              <a:rPr lang="en-US" dirty="0" smtClean="0"/>
              <a:t>Focus on Level 2 (applications) training</a:t>
            </a:r>
          </a:p>
          <a:p>
            <a:pPr lvl="1"/>
            <a:r>
              <a:rPr lang="en-US" dirty="0" smtClean="0"/>
              <a:t>Develop applications of GLM for simulated training</a:t>
            </a:r>
          </a:p>
          <a:p>
            <a:pPr lvl="1"/>
            <a:r>
              <a:rPr lang="en-US" dirty="0" smtClean="0"/>
              <a:t>More than just severe weather and lightning jumps</a:t>
            </a:r>
          </a:p>
          <a:p>
            <a:pPr lvl="1"/>
            <a:r>
              <a:rPr lang="en-US" dirty="0" smtClean="0"/>
              <a:t>Previous LMA/PGLM work provides examples for Applications Library</a:t>
            </a:r>
          </a:p>
          <a:p>
            <a:pPr lvl="1"/>
            <a:r>
              <a:rPr lang="en-US" dirty="0" smtClean="0"/>
              <a:t>Incorporate forecaster experience using LMAs (WFOs, CWSUs, NCs)</a:t>
            </a:r>
          </a:p>
        </p:txBody>
      </p: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3293113" y="6417616"/>
            <a:ext cx="5784521" cy="179832"/>
            <a:chOff x="2514600" y="5916168"/>
            <a:chExt cx="5784521" cy="179832"/>
          </a:xfrm>
        </p:grpSpPr>
        <p:sp>
          <p:nvSpPr>
            <p:cNvPr id="6" name="Line 13"/>
            <p:cNvSpPr>
              <a:spLocks noChangeShapeType="1"/>
            </p:cNvSpPr>
            <p:nvPr/>
          </p:nvSpPr>
          <p:spPr bwMode="auto">
            <a:xfrm>
              <a:off x="2697480" y="5916168"/>
              <a:ext cx="5601641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14"/>
            <p:cNvSpPr>
              <a:spLocks noChangeShapeType="1"/>
            </p:cNvSpPr>
            <p:nvPr/>
          </p:nvSpPr>
          <p:spPr bwMode="auto">
            <a:xfrm>
              <a:off x="2603123" y="6007608"/>
              <a:ext cx="5604700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15"/>
            <p:cNvSpPr>
              <a:spLocks noChangeShapeType="1"/>
            </p:cNvSpPr>
            <p:nvPr/>
          </p:nvSpPr>
          <p:spPr bwMode="auto">
            <a:xfrm>
              <a:off x="2514600" y="6096000"/>
              <a:ext cx="5601641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10" descr="S:\SPoRT Logo\NASA_L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91571" y="6096000"/>
            <a:ext cx="8566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sport_redblue_lg_tra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6245225"/>
            <a:ext cx="1676400" cy="44984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838200" y="1334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– Previous Work Guides Path Forward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102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7"/>
            <a:ext cx="12192000" cy="683862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062"/>
            <a:ext cx="12192000" cy="6840312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111625"/>
            <a:ext cx="5181600" cy="1152353"/>
          </a:xfrm>
        </p:spPr>
        <p:txBody>
          <a:bodyPr/>
          <a:lstStyle/>
          <a:p>
            <a:r>
              <a:rPr lang="en-US" dirty="0" smtClean="0"/>
              <a:t>Dr. Geoffrey Stano</a:t>
            </a:r>
            <a:endParaRPr lang="en-US" dirty="0"/>
          </a:p>
          <a:p>
            <a:r>
              <a:rPr lang="en-US" dirty="0" smtClean="0"/>
              <a:t>geoffrey.stano@nasa.gov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3293113" y="6417616"/>
            <a:ext cx="5784521" cy="179832"/>
            <a:chOff x="2514600" y="5916168"/>
            <a:chExt cx="5784521" cy="179832"/>
          </a:xfrm>
        </p:grpSpPr>
        <p:sp>
          <p:nvSpPr>
            <p:cNvPr id="6" name="Line 13"/>
            <p:cNvSpPr>
              <a:spLocks noChangeShapeType="1"/>
            </p:cNvSpPr>
            <p:nvPr/>
          </p:nvSpPr>
          <p:spPr bwMode="auto">
            <a:xfrm>
              <a:off x="2697480" y="5916168"/>
              <a:ext cx="5601641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14"/>
            <p:cNvSpPr>
              <a:spLocks noChangeShapeType="1"/>
            </p:cNvSpPr>
            <p:nvPr/>
          </p:nvSpPr>
          <p:spPr bwMode="auto">
            <a:xfrm>
              <a:off x="2603123" y="6007608"/>
              <a:ext cx="5604700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15"/>
            <p:cNvSpPr>
              <a:spLocks noChangeShapeType="1"/>
            </p:cNvSpPr>
            <p:nvPr/>
          </p:nvSpPr>
          <p:spPr bwMode="auto">
            <a:xfrm>
              <a:off x="2514600" y="6096000"/>
              <a:ext cx="5601641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10" descr="S:\SPoRT Logo\NASA_L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91571" y="6096000"/>
            <a:ext cx="8566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sport_redblue_lg_tra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6245225"/>
            <a:ext cx="1676400" cy="44984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838200" y="13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0" y="5613505"/>
            <a:ext cx="263149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300" b="1" dirty="0" smtClean="0">
                <a:solidFill>
                  <a:schemeClr val="bg1"/>
                </a:solidFill>
                <a:latin typeface="+mj-lt"/>
              </a:rPr>
              <a:t>Image courtesy of Marcus Hustedde</a:t>
            </a:r>
            <a:endParaRPr lang="en-US" sz="13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56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1335"/>
            <a:ext cx="12192000" cy="68566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4"/>
            <a:ext cx="10515600" cy="1325563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Overarching plan of SPoRT Activities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5193" y="1033206"/>
            <a:ext cx="6015607" cy="534885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Completion and hand-off of GLM plug-in for AWIPS to NOAA</a:t>
            </a:r>
          </a:p>
          <a:p>
            <a:r>
              <a:rPr lang="en-US" dirty="0" smtClean="0"/>
              <a:t>STAT item “Using GLM in AWIPS”</a:t>
            </a:r>
          </a:p>
          <a:p>
            <a:pPr lvl="1"/>
            <a:r>
              <a:rPr lang="en-US" dirty="0" smtClean="0"/>
              <a:t>What products are expected?</a:t>
            </a:r>
          </a:p>
          <a:p>
            <a:pPr lvl="1"/>
            <a:r>
              <a:rPr lang="en-US" dirty="0" smtClean="0"/>
              <a:t>Available tools</a:t>
            </a:r>
          </a:p>
          <a:p>
            <a:pPr lvl="1"/>
            <a:r>
              <a:rPr lang="en-US" dirty="0" smtClean="0"/>
              <a:t>How lightning detection systems interrelate</a:t>
            </a:r>
          </a:p>
          <a:p>
            <a:pPr lvl="1"/>
            <a:r>
              <a:rPr lang="en-US" dirty="0" smtClean="0"/>
              <a:t>Integrate GLM with existing data</a:t>
            </a:r>
          </a:p>
          <a:p>
            <a:r>
              <a:rPr lang="en-US" dirty="0" smtClean="0"/>
              <a:t>How is this accomplished?</a:t>
            </a:r>
          </a:p>
          <a:p>
            <a:pPr lvl="1"/>
            <a:r>
              <a:rPr lang="en-US" dirty="0" smtClean="0"/>
              <a:t>Integrate Marshall Space Flight Center’s GLM proxy for STAT training</a:t>
            </a:r>
          </a:p>
          <a:p>
            <a:r>
              <a:rPr lang="en-US" dirty="0" smtClean="0"/>
              <a:t>Involve operational forecasters</a:t>
            </a:r>
          </a:p>
          <a:p>
            <a:pPr lvl="1"/>
            <a:r>
              <a:rPr lang="en-US" dirty="0" smtClean="0"/>
              <a:t>Applications library</a:t>
            </a:r>
          </a:p>
          <a:p>
            <a:r>
              <a:rPr lang="en-US" dirty="0" smtClean="0"/>
              <a:t>New role as GLM satellite liaison</a:t>
            </a:r>
          </a:p>
        </p:txBody>
      </p:sp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3293113" y="6417616"/>
            <a:ext cx="5784521" cy="179832"/>
            <a:chOff x="2514600" y="5916168"/>
            <a:chExt cx="5784521" cy="179832"/>
          </a:xfrm>
        </p:grpSpPr>
        <p:sp>
          <p:nvSpPr>
            <p:cNvPr id="10" name="Line 13"/>
            <p:cNvSpPr>
              <a:spLocks noChangeShapeType="1"/>
            </p:cNvSpPr>
            <p:nvPr/>
          </p:nvSpPr>
          <p:spPr bwMode="auto">
            <a:xfrm>
              <a:off x="2697480" y="5916168"/>
              <a:ext cx="5601641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603123" y="6007608"/>
              <a:ext cx="5604700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5"/>
            <p:cNvSpPr>
              <a:spLocks noChangeShapeType="1"/>
            </p:cNvSpPr>
            <p:nvPr/>
          </p:nvSpPr>
          <p:spPr bwMode="auto">
            <a:xfrm>
              <a:off x="2514600" y="6096000"/>
              <a:ext cx="5601641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0" descr="S:\SPoRT Logo\NASA_L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91571" y="6096000"/>
            <a:ext cx="8566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sport_redblue_lg_tran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6245225"/>
            <a:ext cx="1676400" cy="44984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267" y="3627672"/>
            <a:ext cx="4495801" cy="2578841"/>
          </a:xfrm>
          <a:prstGeom prst="rect">
            <a:avLst/>
          </a:prstGeom>
          <a:ln w="12700">
            <a:solidFill>
              <a:schemeClr val="accent1">
                <a:lumMod val="50000"/>
              </a:schemeClr>
            </a:solidFill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268" y="972063"/>
            <a:ext cx="4495800" cy="2578841"/>
          </a:xfrm>
          <a:prstGeom prst="rect">
            <a:avLst/>
          </a:prstGeom>
          <a:ln w="12700">
            <a:solidFill>
              <a:schemeClr val="accent1">
                <a:lumMod val="50000"/>
              </a:schemeClr>
            </a:solidFill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ounded Rectangle 16"/>
          <p:cNvSpPr/>
          <p:nvPr/>
        </p:nvSpPr>
        <p:spPr>
          <a:xfrm>
            <a:off x="9089744" y="2715652"/>
            <a:ext cx="2353647" cy="726460"/>
          </a:xfrm>
          <a:prstGeom prst="roundRect">
            <a:avLst/>
          </a:prstGeom>
          <a:solidFill>
            <a:srgbClr val="18335E"/>
          </a:solidFill>
          <a:ln>
            <a:solidFill>
              <a:srgbClr val="2C5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Washington D.C. (non-interpolated)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690791" y="4694472"/>
            <a:ext cx="1752600" cy="829571"/>
          </a:xfrm>
          <a:prstGeom prst="roundRect">
            <a:avLst/>
          </a:prstGeom>
          <a:solidFill>
            <a:srgbClr val="18335E"/>
          </a:solidFill>
          <a:ln>
            <a:solidFill>
              <a:srgbClr val="2C5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Oklahoma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(interpolated)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557392" y="3052385"/>
            <a:ext cx="2143619" cy="1278315"/>
          </a:xfrm>
          <a:prstGeom prst="roundRect">
            <a:avLst/>
          </a:prstGeom>
          <a:solidFill>
            <a:srgbClr val="18335E"/>
          </a:solidFill>
          <a:ln>
            <a:solidFill>
              <a:srgbClr val="2C5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Pseudo-GLM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de facto training product since 2010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932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1335"/>
            <a:ext cx="12192000" cy="68566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1334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total lightning sources: User information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 descr="S:\SPoRT Logo\NASA_L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91571" y="6096000"/>
            <a:ext cx="8566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sport_redblue_lg_tran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56359" y="6331953"/>
            <a:ext cx="1676400" cy="44984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248" y="1146115"/>
            <a:ext cx="2948729" cy="24323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492578" y="1152635"/>
            <a:ext cx="2953512" cy="24323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654706" y="1158834"/>
            <a:ext cx="2953512" cy="24323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386465" y="3921782"/>
            <a:ext cx="2953512" cy="24323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6654706" y="3913434"/>
            <a:ext cx="2953512" cy="24323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Picture 18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3534404" y="3920720"/>
            <a:ext cx="2953512" cy="24323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386465" y="3427627"/>
            <a:ext cx="2953512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Reflectivity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92577" y="3441629"/>
            <a:ext cx="2953513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ENTLN IC/CG (5 min)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52480" y="3421813"/>
            <a:ext cx="2955736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ENTLN Pulses (5 min)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6465" y="6206169"/>
            <a:ext cx="295351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LMA Flash Extent Density</a:t>
            </a:r>
          </a:p>
          <a:p>
            <a:pPr algn="ctr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(2x2 km, 1 min)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34404" y="6206169"/>
            <a:ext cx="295351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LMA Source Density</a:t>
            </a:r>
          </a:p>
          <a:p>
            <a:pPr algn="ctr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(2x2 km, 1 min)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52480" y="6195993"/>
            <a:ext cx="2955735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NLDN CG (5 min)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17924" y="5118455"/>
            <a:ext cx="1052688" cy="10156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Images courtesy of Lance Wood (SOO, WFO Houston)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" name="Content Placeholder 3"/>
          <p:cNvSpPr>
            <a:spLocks noGrp="1"/>
          </p:cNvSpPr>
          <p:nvPr>
            <p:ph sz="half" idx="2"/>
          </p:nvPr>
        </p:nvSpPr>
        <p:spPr>
          <a:xfrm>
            <a:off x="9608217" y="1534556"/>
            <a:ext cx="2538941" cy="463135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Users most familiar with the NLDN</a:t>
            </a:r>
          </a:p>
          <a:p>
            <a:r>
              <a:rPr lang="en-US" sz="2400" dirty="0" smtClean="0"/>
              <a:t>Total lightning still relatively new concept to majority of users</a:t>
            </a:r>
          </a:p>
          <a:p>
            <a:r>
              <a:rPr lang="en-US" sz="2400" dirty="0" smtClean="0"/>
              <a:t>Training must address GLM, total lightning, and relation to existing datasets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2487561" y="4228408"/>
            <a:ext cx="1868129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LMAs are limited to only a few WFOs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662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1335"/>
            <a:ext cx="12192000" cy="68566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5279922" y="1326897"/>
            <a:ext cx="6768261" cy="4615532"/>
            <a:chOff x="-3155532" y="-4200865"/>
            <a:chExt cx="6768261" cy="46155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55532" y="-4200865"/>
              <a:ext cx="6768261" cy="4615532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101600" dist="76200" dir="2700000" algn="tl" rotWithShape="0">
                <a:schemeClr val="accent1">
                  <a:lumMod val="75000"/>
                  <a:alpha val="60000"/>
                </a:scheme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564478" y="-4162471"/>
              <a:ext cx="2943916" cy="83099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dirty="0" smtClean="0">
                  <a:solidFill>
                    <a:schemeClr val="bg1">
                      <a:lumMod val="95000"/>
                    </a:schemeClr>
                  </a:solidFill>
                </a:rPr>
                <a:t>Pseudo GLM flash extent density</a:t>
              </a:r>
            </a:p>
            <a:p>
              <a:pPr algn="just"/>
              <a:r>
                <a:rPr lang="en-US" sz="1600" dirty="0" smtClean="0">
                  <a:solidFill>
                    <a:schemeClr val="bg1">
                      <a:lumMod val="95000"/>
                    </a:schemeClr>
                  </a:solidFill>
                </a:rPr>
                <a:t>Earth Networks IC/CG flashes</a:t>
              </a:r>
            </a:p>
            <a:p>
              <a:pPr algn="just"/>
              <a:r>
                <a:rPr lang="en-US" sz="1600" dirty="0" smtClean="0">
                  <a:solidFill>
                    <a:schemeClr val="bg1">
                      <a:lumMod val="95000"/>
                    </a:schemeClr>
                  </a:solidFill>
                </a:rPr>
                <a:t>GOES-14 super rapid scan IR</a:t>
              </a:r>
              <a:endParaRPr lang="en-US" sz="16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69652" y="-3295764"/>
              <a:ext cx="2022854" cy="58477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dirty="0" smtClean="0">
                  <a:solidFill>
                    <a:schemeClr val="bg1">
                      <a:lumMod val="95000"/>
                    </a:schemeClr>
                  </a:solidFill>
                </a:rPr>
                <a:t>From 2015 Hazardous Weather Testbed</a:t>
              </a:r>
              <a:endParaRPr lang="en-US" sz="16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268" y="-2165221"/>
              <a:ext cx="3071126" cy="2011854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2265679" y="-2052568"/>
              <a:ext cx="1210313" cy="83099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95000"/>
                    </a:schemeClr>
                  </a:solidFill>
                </a:rPr>
                <a:t>PGLM – Shaded</a:t>
              </a:r>
            </a:p>
            <a:p>
              <a:pPr algn="ctr"/>
              <a:r>
                <a:rPr lang="en-US" sz="1200" dirty="0" smtClean="0">
                  <a:solidFill>
                    <a:schemeClr val="bg1">
                      <a:lumMod val="95000"/>
                    </a:schemeClr>
                  </a:solidFill>
                </a:rPr>
                <a:t>ENI CGs – Blue</a:t>
              </a:r>
            </a:p>
            <a:p>
              <a:pPr algn="ctr"/>
              <a:r>
                <a:rPr lang="en-US" sz="1200" dirty="0" smtClean="0">
                  <a:solidFill>
                    <a:schemeClr val="bg1">
                      <a:lumMod val="95000"/>
                    </a:schemeClr>
                  </a:solidFill>
                </a:rPr>
                <a:t>ENI ICs – Yellow circles</a:t>
              </a:r>
              <a:endParaRPr lang="en-US" sz="1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599" y="1130710"/>
            <a:ext cx="5051323" cy="5286906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SPoRT STAT module includes …</a:t>
            </a:r>
          </a:p>
          <a:p>
            <a:pPr lvl="1"/>
            <a:r>
              <a:rPr lang="en-US" sz="2000" dirty="0" smtClean="0"/>
              <a:t>What GLM will look like in AWIPS</a:t>
            </a:r>
          </a:p>
          <a:p>
            <a:pPr lvl="1"/>
            <a:r>
              <a:rPr lang="en-US" sz="2000" dirty="0" smtClean="0"/>
              <a:t>GLM and ground networks complement one another via points below</a:t>
            </a:r>
          </a:p>
          <a:p>
            <a:r>
              <a:rPr lang="en-US" sz="2400" dirty="0" smtClean="0"/>
              <a:t>Ground networks</a:t>
            </a:r>
          </a:p>
          <a:p>
            <a:pPr lvl="1"/>
            <a:r>
              <a:rPr lang="en-US" sz="2000" dirty="0" smtClean="0"/>
              <a:t>High spatial resolution</a:t>
            </a:r>
          </a:p>
          <a:p>
            <a:pPr lvl="1"/>
            <a:r>
              <a:rPr lang="en-US" sz="2000" dirty="0" smtClean="0"/>
              <a:t>Discriminate between ICs and CGs</a:t>
            </a:r>
          </a:p>
          <a:p>
            <a:r>
              <a:rPr lang="en-US" sz="2400" dirty="0" smtClean="0"/>
              <a:t>GLM imagery</a:t>
            </a:r>
          </a:p>
          <a:p>
            <a:pPr lvl="1"/>
            <a:r>
              <a:rPr lang="en-US" sz="2000" dirty="0" smtClean="0"/>
              <a:t>Relatively homogenous detection efficiency over field of view</a:t>
            </a:r>
          </a:p>
          <a:p>
            <a:pPr lvl="1"/>
            <a:r>
              <a:rPr lang="en-US" sz="2000" dirty="0" smtClean="0"/>
              <a:t>Spatial extent of total lightning</a:t>
            </a:r>
          </a:p>
          <a:p>
            <a:r>
              <a:rPr lang="en-US" sz="2400" dirty="0" smtClean="0"/>
              <a:t>(Training to demo complimentary nature)</a:t>
            </a:r>
          </a:p>
          <a:p>
            <a:pPr lvl="1"/>
            <a:r>
              <a:rPr lang="en-US" sz="2000" dirty="0" smtClean="0"/>
              <a:t>Key for both foundational and application efforts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13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GLM working with current ground-based data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3293113" y="6417616"/>
            <a:ext cx="5784521" cy="179832"/>
            <a:chOff x="2514600" y="5916168"/>
            <a:chExt cx="5784521" cy="179832"/>
          </a:xfrm>
        </p:grpSpPr>
        <p:sp>
          <p:nvSpPr>
            <p:cNvPr id="8" name="Line 13"/>
            <p:cNvSpPr>
              <a:spLocks noChangeShapeType="1"/>
            </p:cNvSpPr>
            <p:nvPr/>
          </p:nvSpPr>
          <p:spPr bwMode="auto">
            <a:xfrm>
              <a:off x="2697480" y="5916168"/>
              <a:ext cx="5601641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14"/>
            <p:cNvSpPr>
              <a:spLocks noChangeShapeType="1"/>
            </p:cNvSpPr>
            <p:nvPr/>
          </p:nvSpPr>
          <p:spPr bwMode="auto">
            <a:xfrm>
              <a:off x="2603123" y="6007608"/>
              <a:ext cx="5604700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5"/>
            <p:cNvSpPr>
              <a:spLocks noChangeShapeType="1"/>
            </p:cNvSpPr>
            <p:nvPr/>
          </p:nvSpPr>
          <p:spPr bwMode="auto">
            <a:xfrm>
              <a:off x="2514600" y="6096000"/>
              <a:ext cx="5601641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0" descr="S:\SPoRT Logo\NASA_L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91571" y="6096000"/>
            <a:ext cx="8566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sport_redblue_lg_tran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6245225"/>
            <a:ext cx="1676400" cy="44984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972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335"/>
            <a:ext cx="12192000" cy="68566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13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LMAs shape how GLM is viewed in AWIPS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3293113" y="6417616"/>
            <a:ext cx="5784521" cy="179832"/>
            <a:chOff x="2514600" y="5916168"/>
            <a:chExt cx="5784521" cy="179832"/>
          </a:xfrm>
        </p:grpSpPr>
        <p:sp>
          <p:nvSpPr>
            <p:cNvPr id="8" name="Line 13"/>
            <p:cNvSpPr>
              <a:spLocks noChangeShapeType="1"/>
            </p:cNvSpPr>
            <p:nvPr/>
          </p:nvSpPr>
          <p:spPr bwMode="auto">
            <a:xfrm>
              <a:off x="2697480" y="5916168"/>
              <a:ext cx="5601641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14"/>
            <p:cNvSpPr>
              <a:spLocks noChangeShapeType="1"/>
            </p:cNvSpPr>
            <p:nvPr/>
          </p:nvSpPr>
          <p:spPr bwMode="auto">
            <a:xfrm>
              <a:off x="2603123" y="6007608"/>
              <a:ext cx="5604700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5"/>
            <p:cNvSpPr>
              <a:spLocks noChangeShapeType="1"/>
            </p:cNvSpPr>
            <p:nvPr/>
          </p:nvSpPr>
          <p:spPr bwMode="auto">
            <a:xfrm>
              <a:off x="2514600" y="6096000"/>
              <a:ext cx="5601641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0" descr="S:\SPoRT Logo\NASA_L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91571" y="6096000"/>
            <a:ext cx="8566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sport_redblue_lg_tran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6245225"/>
            <a:ext cx="1676400" cy="44984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7993627" y="1205767"/>
            <a:ext cx="4054556" cy="504755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Lessons learned from LMA transitions</a:t>
            </a:r>
          </a:p>
          <a:p>
            <a:pPr lvl="1"/>
            <a:r>
              <a:rPr lang="en-US" sz="2000" dirty="0" smtClean="0"/>
              <a:t>Initially source density</a:t>
            </a:r>
          </a:p>
          <a:p>
            <a:pPr lvl="1"/>
            <a:r>
              <a:rPr lang="en-US" sz="2000" dirty="0" smtClean="0"/>
              <a:t>Moved to flash extent density</a:t>
            </a:r>
          </a:p>
          <a:p>
            <a:pPr lvl="1"/>
            <a:r>
              <a:rPr lang="en-US" sz="2000" dirty="0" smtClean="0"/>
              <a:t>Allowed development of pseudo-GLM</a:t>
            </a:r>
          </a:p>
          <a:p>
            <a:r>
              <a:rPr lang="en-US" sz="2400" dirty="0" smtClean="0"/>
              <a:t>LMA showed need to bin data for 1-2 minutes</a:t>
            </a:r>
          </a:p>
          <a:p>
            <a:pPr lvl="1"/>
            <a:r>
              <a:rPr lang="en-US" sz="2000" dirty="0" smtClean="0"/>
              <a:t>Best to see trends </a:t>
            </a:r>
          </a:p>
          <a:p>
            <a:pPr lvl="1"/>
            <a:r>
              <a:rPr lang="en-US" sz="2000" dirty="0" smtClean="0"/>
              <a:t>GLM: running 1-2 minute summation</a:t>
            </a:r>
          </a:p>
          <a:p>
            <a:r>
              <a:rPr lang="en-US" sz="2400" dirty="0" smtClean="0"/>
              <a:t>Critical to view spatial extent (strength of GLM)</a:t>
            </a:r>
          </a:p>
          <a:p>
            <a:r>
              <a:rPr lang="en-US" sz="2400" dirty="0" smtClean="0"/>
              <a:t>LMA plug-in framework for GLM plug-in</a:t>
            </a:r>
          </a:p>
          <a:p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903" y="1122810"/>
            <a:ext cx="6908352" cy="4776010"/>
          </a:xfrm>
          <a:prstGeom prst="rect">
            <a:avLst/>
          </a:prstGeom>
          <a:effectLst>
            <a:outerShdw blurRad="101600" dist="76200" dir="8100000" algn="tr" rotWithShape="0">
              <a:schemeClr val="accent1">
                <a:lumMod val="75000"/>
                <a:alpha val="60000"/>
              </a:scheme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757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1335"/>
            <a:ext cx="12192000" cy="68566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5579" y="1137365"/>
            <a:ext cx="5370871" cy="4970305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What have we learned so far?</a:t>
            </a:r>
          </a:p>
          <a:p>
            <a:pPr lvl="1"/>
            <a:r>
              <a:rPr lang="en-US" sz="2000" dirty="0" smtClean="0"/>
              <a:t>Why is GLM important?</a:t>
            </a:r>
          </a:p>
          <a:p>
            <a:r>
              <a:rPr lang="en-US" sz="2400" dirty="0" smtClean="0"/>
              <a:t>LMAs paved the way for training</a:t>
            </a:r>
          </a:p>
          <a:p>
            <a:pPr lvl="1"/>
            <a:r>
              <a:rPr lang="en-US" sz="2000" dirty="0" smtClean="0"/>
              <a:t>Identify relationship between total lightning and familiar tools (e.g., radar)</a:t>
            </a:r>
          </a:p>
          <a:p>
            <a:pPr lvl="1"/>
            <a:r>
              <a:rPr lang="en-US" sz="2000" dirty="0" smtClean="0"/>
              <a:t>4 modules in learning management system</a:t>
            </a:r>
          </a:p>
          <a:p>
            <a:r>
              <a:rPr lang="en-US" sz="2400" dirty="0" smtClean="0"/>
              <a:t>Transition to forecasters have led to numerous uses</a:t>
            </a:r>
          </a:p>
          <a:p>
            <a:pPr lvl="1"/>
            <a:r>
              <a:rPr lang="en-US" sz="2000" dirty="0" smtClean="0"/>
              <a:t>Severe weather, lightning safety, </a:t>
            </a:r>
            <a:r>
              <a:rPr lang="en-US" sz="2000" dirty="0" smtClean="0"/>
              <a:t>aviation</a:t>
            </a:r>
          </a:p>
          <a:p>
            <a:pPr lvl="1"/>
            <a:r>
              <a:rPr lang="en-US" sz="2000" dirty="0" smtClean="0"/>
              <a:t>Serve as core for Applications Library</a:t>
            </a:r>
            <a:endParaRPr lang="en-US" sz="2000" dirty="0" smtClean="0"/>
          </a:p>
          <a:p>
            <a:r>
              <a:rPr lang="en-US" sz="2400" dirty="0" smtClean="0"/>
              <a:t>Development of SPoRT pseudo-GLM</a:t>
            </a:r>
          </a:p>
          <a:p>
            <a:pPr lvl="1"/>
            <a:r>
              <a:rPr lang="en-US" sz="2000" dirty="0" smtClean="0"/>
              <a:t>De facto GLM demo since 2010</a:t>
            </a:r>
          </a:p>
          <a:p>
            <a:pPr lvl="1"/>
            <a:r>
              <a:rPr lang="en-US" sz="2000" dirty="0" smtClean="0"/>
              <a:t>Effectiveness of 8 km lightning data</a:t>
            </a:r>
          </a:p>
          <a:p>
            <a:pPr lvl="1"/>
            <a:r>
              <a:rPr lang="en-US" sz="2000" dirty="0" smtClean="0"/>
              <a:t>Widened number of forecasters trained through HWT and visiting scientists</a:t>
            </a:r>
            <a:endParaRPr lang="en-US" dirty="0" smtClean="0"/>
          </a:p>
          <a:p>
            <a:pPr lvl="1"/>
            <a:endParaRPr lang="en-US" sz="2000" dirty="0" smtClean="0"/>
          </a:p>
          <a:p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13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 transition and training experiences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 descr="S:\SPoRT Logo\NASA_L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47571" y="6096000"/>
            <a:ext cx="8566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sport_redblue_lg_tran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6245225"/>
            <a:ext cx="1676400" cy="44984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9993" r="24174"/>
          <a:stretch/>
        </p:blipFill>
        <p:spPr>
          <a:xfrm>
            <a:off x="6344373" y="1178874"/>
            <a:ext cx="5428527" cy="526002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01600" dist="76200" dir="2700000" algn="tl" rotWithShape="0">
              <a:schemeClr val="accent1">
                <a:lumMod val="75000"/>
                <a:alpha val="60000"/>
              </a:scheme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850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1335"/>
            <a:ext cx="12192000" cy="68566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979" y="1130371"/>
            <a:ext cx="5289263" cy="3167028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  <a:effectLst>
            <a:outerShdw blurRad="101600" dist="76200" dir="2700000" algn="tl" rotWithShape="0">
              <a:schemeClr val="accent1">
                <a:lumMod val="75000"/>
                <a:alpha val="60000"/>
              </a:schemeClr>
            </a:outerShdw>
          </a:effectLst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729365" y="3598270"/>
            <a:ext cx="5288805" cy="3165448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  <a:effectLst>
            <a:outerShdw blurRad="101600" dist="76200" dir="2700000" algn="tl" rotWithShape="0">
              <a:schemeClr val="accent1">
                <a:lumMod val="75000"/>
                <a:alpha val="60000"/>
              </a:schemeClr>
            </a:outerShdw>
          </a:effectLst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729984" y="3602736"/>
            <a:ext cx="5288805" cy="3165448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</a:ln>
          <a:effectLst>
            <a:outerShdw blurRad="101600" dist="76200" dir="2700000" algn="tl" rotWithShape="0">
              <a:schemeClr val="accent1">
                <a:lumMod val="75000"/>
                <a:alpha val="60000"/>
              </a:schemeClr>
            </a:outerShdw>
          </a:effectLst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729984" y="3602736"/>
            <a:ext cx="5289263" cy="316544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  <a:effectLst>
            <a:outerShdw blurRad="101600" dist="76200" dir="2700000" algn="tl" rotWithShape="0">
              <a:schemeClr val="accent1">
                <a:lumMod val="75000"/>
                <a:alpha val="60000"/>
              </a:scheme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7089619" y="5533457"/>
            <a:ext cx="1052688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Flashes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00801" y="5537923"/>
            <a:ext cx="1052688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Groups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Picture 10" descr="S:\SPoRT Logo\NASA_L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61971" y="6096000"/>
            <a:ext cx="8566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sport_redblue_lg_tran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6245225"/>
            <a:ext cx="1676400" cy="44984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838200" y="13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GLM products planned for AWIPS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228599" y="1130370"/>
            <a:ext cx="4702216" cy="527042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3 GLM products for user training </a:t>
            </a:r>
          </a:p>
          <a:p>
            <a:r>
              <a:rPr lang="en-US" sz="2400" dirty="0" smtClean="0"/>
              <a:t>Event density</a:t>
            </a:r>
          </a:p>
          <a:p>
            <a:pPr lvl="1"/>
            <a:r>
              <a:rPr lang="en-US" sz="2000" dirty="0" smtClean="0"/>
              <a:t>Individual light detections in pixel</a:t>
            </a:r>
          </a:p>
          <a:p>
            <a:pPr lvl="1"/>
            <a:r>
              <a:rPr lang="en-US" sz="2000" dirty="0" smtClean="0"/>
              <a:t>Spatial extent information</a:t>
            </a:r>
          </a:p>
          <a:p>
            <a:pPr lvl="1"/>
            <a:r>
              <a:rPr lang="en-US" sz="2000" dirty="0" smtClean="0"/>
              <a:t>Lightning safety</a:t>
            </a:r>
          </a:p>
          <a:p>
            <a:pPr lvl="1"/>
            <a:r>
              <a:rPr lang="en-US" sz="2000" dirty="0" smtClean="0"/>
              <a:t>Aviation route management</a:t>
            </a:r>
          </a:p>
          <a:p>
            <a:r>
              <a:rPr lang="en-US" sz="2400" dirty="0" smtClean="0"/>
              <a:t>Group density</a:t>
            </a:r>
          </a:p>
          <a:p>
            <a:pPr lvl="1"/>
            <a:r>
              <a:rPr lang="en-US" sz="2000" dirty="0" smtClean="0"/>
              <a:t>Weighted clusters of events</a:t>
            </a:r>
          </a:p>
          <a:p>
            <a:pPr lvl="1"/>
            <a:r>
              <a:rPr lang="en-US" sz="2000" dirty="0" smtClean="0"/>
              <a:t>Analogous to “flash extent density”</a:t>
            </a:r>
          </a:p>
          <a:p>
            <a:pPr lvl="1"/>
            <a:r>
              <a:rPr lang="en-US" sz="2000" dirty="0"/>
              <a:t>Lightning jump</a:t>
            </a:r>
          </a:p>
          <a:p>
            <a:r>
              <a:rPr lang="en-US" sz="2400" dirty="0" smtClean="0"/>
              <a:t>Flash density</a:t>
            </a:r>
          </a:p>
          <a:p>
            <a:pPr lvl="1"/>
            <a:r>
              <a:rPr lang="en-US" sz="2000" dirty="0" smtClean="0"/>
              <a:t>Plots “centroid” of groups</a:t>
            </a:r>
          </a:p>
          <a:p>
            <a:pPr lvl="1"/>
            <a:r>
              <a:rPr lang="en-US" sz="2000" dirty="0" smtClean="0"/>
              <a:t>ID initial electrification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9316720" y="6614160"/>
            <a:ext cx="655320" cy="123825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089619" y="5537923"/>
            <a:ext cx="1052688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Events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21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9" grpId="1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1335"/>
            <a:ext cx="12192000" cy="68566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910" y="1122743"/>
            <a:ext cx="6569597" cy="500792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SPoRT focus on both foundational (Level 1) and applications (Level 2) training</a:t>
            </a:r>
          </a:p>
          <a:p>
            <a:r>
              <a:rPr lang="en-US" sz="2400" dirty="0" smtClean="0"/>
              <a:t>SPoRT serving as subject matter expert</a:t>
            </a:r>
          </a:p>
          <a:p>
            <a:pPr lvl="1"/>
            <a:r>
              <a:rPr lang="en-US" sz="2000" dirty="0" smtClean="0"/>
              <a:t>COMET Intro to the GLM module</a:t>
            </a:r>
          </a:p>
          <a:p>
            <a:r>
              <a:rPr lang="en-US" sz="2400" dirty="0" smtClean="0"/>
              <a:t>SPoRT leading “GLM in AWIPS” module</a:t>
            </a:r>
          </a:p>
          <a:p>
            <a:pPr lvl="1"/>
            <a:r>
              <a:rPr lang="en-US" sz="2000" dirty="0" smtClean="0"/>
              <a:t>What will GLM look like in AWIPS?</a:t>
            </a:r>
          </a:p>
          <a:p>
            <a:pPr lvl="1"/>
            <a:r>
              <a:rPr lang="en-US" sz="2000" dirty="0" smtClean="0"/>
              <a:t>Show GLM products with radar</a:t>
            </a:r>
          </a:p>
          <a:p>
            <a:pPr lvl="1"/>
            <a:r>
              <a:rPr lang="en-US" sz="2000" dirty="0" smtClean="0"/>
              <a:t>Compare to existing lightning data</a:t>
            </a:r>
          </a:p>
          <a:p>
            <a:pPr lvl="1"/>
            <a:r>
              <a:rPr lang="en-US" sz="2000" dirty="0" smtClean="0"/>
              <a:t>Include with </a:t>
            </a:r>
            <a:r>
              <a:rPr lang="en-US" sz="2000" dirty="0"/>
              <a:t>I</a:t>
            </a:r>
            <a:r>
              <a:rPr lang="en-US" sz="2000" dirty="0" smtClean="0"/>
              <a:t>ntegrated Training Tool</a:t>
            </a:r>
          </a:p>
          <a:p>
            <a:r>
              <a:rPr lang="en-US" sz="2400" dirty="0" smtClean="0"/>
              <a:t>Coordinate with forecasters once GLM is launched for applications examples</a:t>
            </a:r>
          </a:p>
          <a:p>
            <a:pPr lvl="1"/>
            <a:r>
              <a:rPr lang="en-US" sz="2000" dirty="0" smtClean="0"/>
              <a:t>To be used with the Applications Library</a:t>
            </a:r>
          </a:p>
          <a:p>
            <a:pPr lvl="1"/>
            <a:r>
              <a:rPr lang="en-US" sz="2000" dirty="0" smtClean="0"/>
              <a:t>“Job </a:t>
            </a:r>
            <a:r>
              <a:rPr lang="en-US" sz="2000" dirty="0"/>
              <a:t>sheet” for forecasters to explore GLM </a:t>
            </a:r>
            <a:r>
              <a:rPr lang="en-US" sz="2000" dirty="0" smtClean="0"/>
              <a:t>data</a:t>
            </a:r>
          </a:p>
          <a:p>
            <a:pPr lvl="1"/>
            <a:endParaRPr lang="en-US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13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“Using GLM in AWIPS” Training item for STAT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3293113" y="6417616"/>
            <a:ext cx="5784521" cy="179832"/>
            <a:chOff x="2514600" y="5916168"/>
            <a:chExt cx="5784521" cy="179832"/>
          </a:xfrm>
        </p:grpSpPr>
        <p:sp>
          <p:nvSpPr>
            <p:cNvPr id="8" name="Line 13"/>
            <p:cNvSpPr>
              <a:spLocks noChangeShapeType="1"/>
            </p:cNvSpPr>
            <p:nvPr/>
          </p:nvSpPr>
          <p:spPr bwMode="auto">
            <a:xfrm>
              <a:off x="2697480" y="5916168"/>
              <a:ext cx="5601641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14"/>
            <p:cNvSpPr>
              <a:spLocks noChangeShapeType="1"/>
            </p:cNvSpPr>
            <p:nvPr/>
          </p:nvSpPr>
          <p:spPr bwMode="auto">
            <a:xfrm>
              <a:off x="2603123" y="6007608"/>
              <a:ext cx="5604700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5"/>
            <p:cNvSpPr>
              <a:spLocks noChangeShapeType="1"/>
            </p:cNvSpPr>
            <p:nvPr/>
          </p:nvSpPr>
          <p:spPr bwMode="auto">
            <a:xfrm>
              <a:off x="2514600" y="6096000"/>
              <a:ext cx="5601641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0" descr="S:\SPoRT Logo\NASA_L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91571" y="6096000"/>
            <a:ext cx="8566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sport_redblue_lg_tran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6245225"/>
            <a:ext cx="1676400" cy="44984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025" y="1793682"/>
            <a:ext cx="5988621" cy="357099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101600" dist="76200" dir="2700000" algn="tl" rotWithShape="0">
              <a:schemeClr val="accent1">
                <a:lumMod val="75000"/>
                <a:alpha val="60000"/>
              </a:scheme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7808725" y="4627686"/>
            <a:ext cx="1052688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Events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32079" y="2702853"/>
            <a:ext cx="1054256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26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Flashes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827456" y="3010629"/>
            <a:ext cx="1052688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Groups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5143" y="5680627"/>
            <a:ext cx="2283013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Note spatial extent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7398976" y="4827741"/>
            <a:ext cx="322499" cy="71987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497249" y="1193349"/>
            <a:ext cx="2761176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Primary core stands out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7298474" y="1793682"/>
            <a:ext cx="510251" cy="69234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9138157" y="1793682"/>
            <a:ext cx="977393" cy="69234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7298474" y="1793682"/>
            <a:ext cx="910218" cy="243541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2774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335"/>
            <a:ext cx="12192000" cy="68566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472" y="1014984"/>
            <a:ext cx="9323472" cy="5559552"/>
          </a:xfrm>
          <a:prstGeom prst="rect">
            <a:avLst/>
          </a:prstGeom>
          <a:effectLst>
            <a:outerShdw blurRad="101600" dist="76200" dir="2700000" algn="tl" rotWithShape="0">
              <a:schemeClr val="accent1">
                <a:lumMod val="75000"/>
                <a:alpha val="60000"/>
              </a:scheme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1334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“Using GLM in AWIPS” Training – First look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 descr="S:\SPoRT Logo\NASA_L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6620" y="6096000"/>
            <a:ext cx="8566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sport_redblue_lg_tran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6245225"/>
            <a:ext cx="1676400" cy="44984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385" y="1014043"/>
            <a:ext cx="9324858" cy="5560378"/>
          </a:xfrm>
          <a:prstGeom prst="rect">
            <a:avLst/>
          </a:prstGeom>
          <a:effectLst>
            <a:outerShdw blurRad="101600" dist="76200" dir="2700000" algn="tl" rotWithShape="0">
              <a:schemeClr val="accent1">
                <a:lumMod val="75000"/>
                <a:alpha val="60000"/>
              </a:schemeClr>
            </a:outerShdw>
          </a:effectLst>
        </p:spPr>
      </p:pic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101279" y="1062102"/>
            <a:ext cx="2536106" cy="540899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First use of GLM proxy in AWIPS</a:t>
            </a:r>
          </a:p>
          <a:p>
            <a:r>
              <a:rPr lang="en-US" sz="2400" dirty="0" smtClean="0"/>
              <a:t>Concept created transformation function between TRMM- LIS and North Alabama LMA</a:t>
            </a:r>
          </a:p>
          <a:p>
            <a:r>
              <a:rPr lang="en-US" sz="2400" dirty="0" smtClean="0"/>
              <a:t>Closest to GLM that can display a full case</a:t>
            </a:r>
          </a:p>
          <a:p>
            <a:r>
              <a:rPr lang="en-US" sz="2400" dirty="0" smtClean="0"/>
              <a:t>2 March 2012 1430-1530 UTC (1 min update)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72537" y="2834286"/>
            <a:ext cx="1161077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Flashes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67673" y="2834286"/>
            <a:ext cx="1161077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Groups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72537" y="5684944"/>
            <a:ext cx="1161077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Events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32021" y="5684944"/>
            <a:ext cx="1396730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Reflectivity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09185" y="6440805"/>
            <a:ext cx="567690" cy="91255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927746" y="3665821"/>
            <a:ext cx="567690" cy="91255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574041" y="3665821"/>
            <a:ext cx="567690" cy="91255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796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1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506</TotalTime>
  <Words>796</Words>
  <Application>Microsoft Office PowerPoint</Application>
  <PresentationFormat>Widescreen</PresentationFormat>
  <Paragraphs>150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NASA SPoRT Training Activities in Preparation for the Geostationary Lightning Mapper</vt:lpstr>
      <vt:lpstr>Overarching plan of SPoRT 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User Readiness</dc:title>
  <dc:creator>Fuell, Kevin K. (MSFC-ZP11)[UAH]</dc:creator>
  <cp:lastModifiedBy>Stano, Geoffrey T. (MSFC-ZP11)[ENSCO INC]</cp:lastModifiedBy>
  <cp:revision>103</cp:revision>
  <dcterms:created xsi:type="dcterms:W3CDTF">2016-05-05T16:49:22Z</dcterms:created>
  <dcterms:modified xsi:type="dcterms:W3CDTF">2016-05-11T21:41:45Z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Path">
    <vt:lpwstr>Presentation1</vt:lpwstr>
  </property>
  <property fmtid="{D5CDD505-2E9C-101B-9397-08002B2CF9AE}" pid="3" name="ArticulateUseProject">
    <vt:lpwstr>1</vt:lpwstr>
  </property>
  <property fmtid="{D5CDD505-2E9C-101B-9397-08002B2CF9AE}" pid="4" name="ArticulateGUID">
    <vt:lpwstr>64C446CE-0B46-4559-9968-FE98AC90ECF2</vt:lpwstr>
  </property>
  <property fmtid="{D5CDD505-2E9C-101B-9397-08002B2CF9AE}" pid="5" name="ArticulateProjectFull">
    <vt:lpwstr>C:\Users\gstano\Desktop\geoffrey_stano_glmTraining_12may16_update.ppta</vt:lpwstr>
  </property>
</Properties>
</file>