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3" r:id="rId13"/>
    <p:sldId id="272" r:id="rId14"/>
    <p:sldId id="266" r:id="rId15"/>
    <p:sldId id="275" r:id="rId16"/>
    <p:sldId id="274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9F693-4026-41C7-A1A1-FD4F4F582FB4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963DB-3E8F-4E8F-9CF7-5488F9A9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4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0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88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2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91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2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71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glob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4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52400" y="6096000"/>
            <a:ext cx="8781411" cy="685800"/>
            <a:chOff x="228600" y="6096000"/>
            <a:chExt cx="8781411" cy="685800"/>
          </a:xfrm>
        </p:grpSpPr>
        <p:grpSp>
          <p:nvGrpSpPr>
            <p:cNvPr id="26" name="Group 22"/>
            <p:cNvGrpSpPr/>
            <p:nvPr/>
          </p:nvGrpSpPr>
          <p:grpSpPr>
            <a:xfrm>
              <a:off x="2064079" y="6096000"/>
              <a:ext cx="6945932" cy="685800"/>
              <a:chOff x="2140279" y="6096000"/>
              <a:chExt cx="6945932" cy="685800"/>
            </a:xfrm>
          </p:grpSpPr>
          <p:grpSp>
            <p:nvGrpSpPr>
              <p:cNvPr id="28" name="Group 13"/>
              <p:cNvGrpSpPr>
                <a:grpSpLocks/>
              </p:cNvGrpSpPr>
              <p:nvPr userDrawn="1"/>
            </p:nvGrpSpPr>
            <p:grpSpPr bwMode="auto">
              <a:xfrm>
                <a:off x="2140279" y="6245225"/>
                <a:ext cx="5784521" cy="460375"/>
                <a:chOff x="2286000" y="6245225"/>
                <a:chExt cx="5784521" cy="460375"/>
              </a:xfrm>
            </p:grpSpPr>
            <p:grpSp>
              <p:nvGrpSpPr>
                <p:cNvPr id="30" name="Group 29"/>
                <p:cNvGrpSpPr>
                  <a:grpSpLocks/>
                </p:cNvGrpSpPr>
                <p:nvPr/>
              </p:nvGrpSpPr>
              <p:grpSpPr bwMode="auto">
                <a:xfrm>
                  <a:off x="2286000" y="6525768"/>
                  <a:ext cx="5784521" cy="179832"/>
                  <a:chOff x="2514600" y="5916168"/>
                  <a:chExt cx="5784521" cy="179832"/>
                </a:xfrm>
              </p:grpSpPr>
              <p:sp>
                <p:nvSpPr>
                  <p:cNvPr id="3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97480" y="5916168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03123" y="6007608"/>
                    <a:ext cx="56047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14600" y="6096000"/>
                    <a:ext cx="560164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Text Box 16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2841445" y="6245225"/>
                  <a:ext cx="4746171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3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Transitioning unique data and research technologies to operations</a:t>
                  </a:r>
                  <a:endParaRPr lang="en-US" sz="13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9" name="Picture 28" descr="S:\SPoRT Logo\NASA_Lg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229599" y="6096000"/>
                <a:ext cx="85661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" name="Picture 2" descr="sport_redblue_lg_trans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8600" y="6245225"/>
              <a:ext cx="1676400" cy="4498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442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458200" cy="1470025"/>
          </a:xfrm>
        </p:spPr>
        <p:txBody>
          <a:bodyPr>
            <a:normAutofit/>
          </a:bodyPr>
          <a:lstStyle/>
          <a:p>
            <a:r>
              <a:rPr lang="en-US" b="1" dirty="0"/>
              <a:t>Experimental Products Development Team (</a:t>
            </a:r>
            <a:r>
              <a:rPr lang="en-US" b="1"/>
              <a:t>EPDT</a:t>
            </a:r>
            <a:r>
              <a:rPr lang="en-US" b="1" smtClean="0"/>
              <a:t>)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8458200" cy="1752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Jason Burks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NASA SPoRT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7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RGB Recipe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43" y="1390135"/>
            <a:ext cx="481584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Identified current deficiency in AWIPS II true color imagery display</a:t>
            </a:r>
          </a:p>
          <a:p>
            <a:r>
              <a:rPr lang="en-US" dirty="0"/>
              <a:t>All EUMETSAT Recipes implemented</a:t>
            </a:r>
          </a:p>
          <a:p>
            <a:pPr lvl="1"/>
            <a:r>
              <a:rPr lang="en-US" dirty="0"/>
              <a:t>Air mass (VIIRS/</a:t>
            </a:r>
            <a:r>
              <a:rPr lang="en-US" dirty="0" err="1"/>
              <a:t>CrIS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Dust</a:t>
            </a:r>
          </a:p>
          <a:p>
            <a:pPr lvl="1"/>
            <a:r>
              <a:rPr lang="en-US" dirty="0"/>
              <a:t>Nighttime Microphysics</a:t>
            </a:r>
          </a:p>
          <a:p>
            <a:r>
              <a:rPr lang="en-US" dirty="0"/>
              <a:t>RGB Composites</a:t>
            </a:r>
          </a:p>
          <a:p>
            <a:pPr lvl="1"/>
            <a:r>
              <a:rPr lang="en-US" dirty="0"/>
              <a:t>Natural Color composite</a:t>
            </a:r>
          </a:p>
          <a:p>
            <a:pPr lvl="1"/>
            <a:r>
              <a:rPr lang="en-US" dirty="0"/>
              <a:t>Snow Cloud composite</a:t>
            </a:r>
          </a:p>
          <a:p>
            <a:pPr lvl="1"/>
            <a:r>
              <a:rPr lang="en-US" dirty="0"/>
              <a:t>VIS/VIS/IR composite</a:t>
            </a:r>
          </a:p>
          <a:p>
            <a:r>
              <a:rPr lang="en-US" dirty="0"/>
              <a:t>Can be used in </a:t>
            </a:r>
            <a:r>
              <a:rPr lang="en-US" dirty="0" smtClean="0"/>
              <a:t>14.3.1</a:t>
            </a:r>
            <a:r>
              <a:rPr lang="en-US" dirty="0"/>
              <a:t>, only localization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Implemented at WFO HUN</a:t>
            </a:r>
          </a:p>
          <a:p>
            <a:pPr lvl="2"/>
            <a:r>
              <a:rPr lang="en-US" dirty="0" smtClean="0"/>
              <a:t>MODIS RGBs</a:t>
            </a:r>
          </a:p>
          <a:p>
            <a:pPr lvl="3"/>
            <a:r>
              <a:rPr lang="en-US" dirty="0" smtClean="0"/>
              <a:t>Dust</a:t>
            </a:r>
          </a:p>
          <a:p>
            <a:pPr lvl="3"/>
            <a:r>
              <a:rPr lang="en-US" dirty="0" err="1" smtClean="0"/>
              <a:t>NtMicro</a:t>
            </a:r>
            <a:endParaRPr lang="en-US" dirty="0" smtClean="0"/>
          </a:p>
          <a:p>
            <a:pPr lvl="3"/>
            <a:r>
              <a:rPr lang="en-US" dirty="0" smtClean="0"/>
              <a:t>24-hr </a:t>
            </a:r>
            <a:r>
              <a:rPr lang="en-US" dirty="0"/>
              <a:t>Micro 24-bit </a:t>
            </a:r>
            <a:r>
              <a:rPr lang="en-US" dirty="0" smtClean="0"/>
              <a:t>RGB</a:t>
            </a:r>
          </a:p>
          <a:p>
            <a:pPr lvl="2"/>
            <a:r>
              <a:rPr lang="en-US" dirty="0" smtClean="0"/>
              <a:t>VIIRS RGBs</a:t>
            </a:r>
          </a:p>
          <a:p>
            <a:pPr lvl="3"/>
            <a:r>
              <a:rPr lang="en-US" dirty="0"/>
              <a:t>Dust</a:t>
            </a:r>
          </a:p>
          <a:p>
            <a:pPr lvl="3"/>
            <a:r>
              <a:rPr lang="en-US" dirty="0" err="1"/>
              <a:t>NtMicro</a:t>
            </a:r>
            <a:endParaRPr lang="en-US" dirty="0"/>
          </a:p>
          <a:p>
            <a:pPr lvl="3"/>
            <a:r>
              <a:rPr lang="en-US" dirty="0"/>
              <a:t>24-hr Micro 24-bit RGB</a:t>
            </a:r>
          </a:p>
          <a:p>
            <a:pPr lvl="2"/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ython code to be base-lined to provide ability to wider community (Working with SEC NWS)</a:t>
            </a:r>
          </a:p>
          <a:p>
            <a:r>
              <a:rPr lang="en-US" dirty="0" smtClean="0"/>
              <a:t>Testing RGBs in OPG in early Fall 2015</a:t>
            </a:r>
            <a:endParaRPr lang="en-US" dirty="0"/>
          </a:p>
        </p:txBody>
      </p:sp>
      <p:pic>
        <p:nvPicPr>
          <p:cNvPr id="4098" name="Picture 2" descr="C:\Jason\Documents\SPoRT\EPDT\Spring2014_GroupA\photos\VSP RGB Spring 2014\IMG_3277_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307246"/>
            <a:ext cx="2774315" cy="1848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Jason\Documents\SPoRT\EPDT\Spring2014_GroupA\photos\VSP RGB Spring 2014\IMG_328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80" y="3418885"/>
            <a:ext cx="3665538" cy="2442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734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118"/>
            <a:ext cx="8229600" cy="1143000"/>
          </a:xfrm>
        </p:spPr>
        <p:txBody>
          <a:bodyPr/>
          <a:lstStyle/>
          <a:p>
            <a:r>
              <a:rPr lang="en-US" dirty="0" smtClean="0"/>
              <a:t>RGB Display at WFO HUN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5" y="3817119"/>
            <a:ext cx="1769652" cy="2057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5" y="965542"/>
            <a:ext cx="176477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81401"/>
            <a:ext cx="2995263" cy="2272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56" y="965542"/>
            <a:ext cx="2995263" cy="2272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04" y="3581401"/>
            <a:ext cx="2995264" cy="2272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990600"/>
            <a:ext cx="2962238" cy="2247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7400" y="3200400"/>
            <a:ext cx="289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MODIS 24Hr Micro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3232" y="3200400"/>
            <a:ext cx="289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MODIS True </a:t>
            </a:r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3231" y="5827928"/>
            <a:ext cx="289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MODIS Vis/Vis/IR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5827928"/>
            <a:ext cx="289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MODIS </a:t>
            </a:r>
            <a:r>
              <a:rPr lang="en-US" dirty="0" err="1" smtClean="0"/>
              <a:t>Airmass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5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EPDT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Expanded AWIPS II development knowledge in community</a:t>
            </a:r>
          </a:p>
          <a:p>
            <a:r>
              <a:rPr lang="en-US" dirty="0" smtClean="0"/>
              <a:t>Helps NWS to assist in integration tasks from product developers</a:t>
            </a:r>
          </a:p>
          <a:p>
            <a:r>
              <a:rPr lang="en-US" dirty="0" smtClean="0"/>
              <a:t>Direct Plugin development</a:t>
            </a:r>
          </a:p>
          <a:p>
            <a:r>
              <a:rPr lang="en-US" dirty="0" smtClean="0"/>
              <a:t>Continued development keeps community up on technology within AWIPS II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957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EPDT Code Sprint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RGB Localization Editor</a:t>
            </a:r>
          </a:p>
          <a:p>
            <a:pPr lvl="1"/>
            <a:r>
              <a:rPr lang="en-US" dirty="0" smtClean="0"/>
              <a:t>Visual manipulation of RGB components</a:t>
            </a:r>
          </a:p>
          <a:p>
            <a:pPr lvl="1"/>
            <a:r>
              <a:rPr lang="en-US" dirty="0" smtClean="0"/>
              <a:t>Drag and Drop interface </a:t>
            </a:r>
          </a:p>
          <a:p>
            <a:r>
              <a:rPr lang="en-US" dirty="0" smtClean="0"/>
              <a:t>Just in Time Training plugin for AWIPS 2</a:t>
            </a:r>
          </a:p>
          <a:p>
            <a:r>
              <a:rPr lang="en-US" dirty="0" smtClean="0"/>
              <a:t>Meet with product developers to address specialized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9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46" y="-106253"/>
            <a:ext cx="8229600" cy="1143000"/>
          </a:xfrm>
        </p:spPr>
        <p:txBody>
          <a:bodyPr/>
          <a:lstStyle/>
          <a:p>
            <a:r>
              <a:rPr lang="en-US" dirty="0" smtClean="0"/>
              <a:t>RGB Localization Editor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226901" y="963144"/>
            <a:ext cx="4997478" cy="50978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537181" y="2554257"/>
            <a:ext cx="745557" cy="559140"/>
            <a:chOff x="2062670" y="1806174"/>
            <a:chExt cx="1361508" cy="775892"/>
          </a:xfrm>
          <a:effectLst>
            <a:outerShdw blurRad="215900" dist="228600" dir="3120000" algn="ctr" rotWithShape="0">
              <a:srgbClr val="000000">
                <a:alpha val="43137"/>
              </a:srgbClr>
            </a:outerShdw>
          </a:effectLst>
        </p:grpSpPr>
        <p:sp>
          <p:nvSpPr>
            <p:cNvPr id="92" name="Rectangle 91"/>
            <p:cNvSpPr/>
            <p:nvPr/>
          </p:nvSpPr>
          <p:spPr>
            <a:xfrm>
              <a:off x="2062670" y="1806174"/>
              <a:ext cx="1286536" cy="7758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7.3</a:t>
              </a:r>
              <a:r>
                <a:rPr lang="en-US" sz="1100" b="1" dirty="0">
                  <a:sym typeface="Symbol" panose="05050102010706020507" pitchFamily="18" charset="2"/>
                </a:rPr>
                <a:t></a:t>
              </a:r>
              <a:r>
                <a:rPr lang="en-US" sz="1100" b="1" dirty="0" smtClean="0"/>
                <a:t>m</a:t>
              </a:r>
              <a:endParaRPr lang="en-US" sz="1100" b="1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254399" y="2029553"/>
              <a:ext cx="169779" cy="114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baseline="-25000" dirty="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5220208" y="959452"/>
            <a:ext cx="3765522" cy="510152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97" name="Group 96"/>
          <p:cNvGrpSpPr/>
          <p:nvPr/>
        </p:nvGrpSpPr>
        <p:grpSpPr>
          <a:xfrm>
            <a:off x="4014965" y="3450436"/>
            <a:ext cx="998774" cy="741349"/>
            <a:chOff x="331083" y="1915297"/>
            <a:chExt cx="1582706" cy="1028736"/>
          </a:xfrm>
          <a:solidFill>
            <a:schemeClr val="bg1"/>
          </a:solidFill>
          <a:effectLst>
            <a:outerShdw blurRad="215900" dist="228600" dir="3120000" algn="ctr" rotWithShape="0">
              <a:srgbClr val="000000">
                <a:alpha val="43137"/>
              </a:srgbClr>
            </a:outerShdw>
          </a:effectLst>
        </p:grpSpPr>
        <p:sp>
          <p:nvSpPr>
            <p:cNvPr id="104" name="Rectangle 103"/>
            <p:cNvSpPr/>
            <p:nvPr/>
          </p:nvSpPr>
          <p:spPr>
            <a:xfrm>
              <a:off x="420131" y="1915297"/>
              <a:ext cx="1493658" cy="102873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31083" y="2102310"/>
              <a:ext cx="169778" cy="11464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baseline="-250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31083" y="2364795"/>
              <a:ext cx="169777" cy="11464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baseline="-250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1084" y="2622744"/>
              <a:ext cx="169777" cy="11464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baseline="-250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570546" y="1947542"/>
            <a:ext cx="1046622" cy="826660"/>
            <a:chOff x="2764829" y="1622465"/>
            <a:chExt cx="1658529" cy="1147118"/>
          </a:xfrm>
          <a:solidFill>
            <a:schemeClr val="bg1"/>
          </a:solidFill>
          <a:effectLst>
            <a:outerShdw blurRad="215900" dist="228600" dir="312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10" name="Group 109"/>
            <p:cNvGrpSpPr/>
            <p:nvPr/>
          </p:nvGrpSpPr>
          <p:grpSpPr>
            <a:xfrm>
              <a:off x="2764829" y="1659131"/>
              <a:ext cx="1570090" cy="1110452"/>
              <a:chOff x="323250" y="1870729"/>
              <a:chExt cx="1570090" cy="1110452"/>
            </a:xfrm>
            <a:grpFill/>
          </p:grpSpPr>
          <p:sp>
            <p:nvSpPr>
              <p:cNvPr id="113" name="Rectangle 112"/>
              <p:cNvSpPr/>
              <p:nvPr/>
            </p:nvSpPr>
            <p:spPr>
              <a:xfrm>
                <a:off x="434393" y="1870729"/>
                <a:ext cx="1458947" cy="111045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26470" y="2210172"/>
                <a:ext cx="169778" cy="114643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baseline="-25000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23250" y="2528583"/>
                <a:ext cx="169778" cy="114643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baseline="-25000" dirty="0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2960007" y="1622465"/>
              <a:ext cx="1352847" cy="36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Difference</a:t>
              </a:r>
              <a:endParaRPr lang="en-US" sz="1100" b="1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253580" y="2449590"/>
              <a:ext cx="169778" cy="114642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baseline="-25000" dirty="0"/>
            </a:p>
          </p:txBody>
        </p:sp>
      </p:grpSp>
      <p:cxnSp>
        <p:nvCxnSpPr>
          <p:cNvPr id="118" name="Curved Connector 117"/>
          <p:cNvCxnSpPr>
            <a:stCxn id="112" idx="3"/>
            <a:endCxn id="106" idx="1"/>
          </p:cNvCxnSpPr>
          <p:nvPr/>
        </p:nvCxnSpPr>
        <p:spPr>
          <a:xfrm>
            <a:off x="3617168" y="2584910"/>
            <a:ext cx="397797" cy="1041603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2602289" y="4896838"/>
            <a:ext cx="977671" cy="759971"/>
            <a:chOff x="2783350" y="1687947"/>
            <a:chExt cx="1549268" cy="1054577"/>
          </a:xfrm>
          <a:solidFill>
            <a:schemeClr val="bg1"/>
          </a:solidFill>
          <a:effectLst>
            <a:outerShdw blurRad="215900" dist="228600" dir="312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29" name="Group 128"/>
            <p:cNvGrpSpPr/>
            <p:nvPr/>
          </p:nvGrpSpPr>
          <p:grpSpPr>
            <a:xfrm>
              <a:off x="2783350" y="1703698"/>
              <a:ext cx="1438449" cy="1038826"/>
              <a:chOff x="341771" y="1915296"/>
              <a:chExt cx="1438449" cy="1038826"/>
            </a:xfrm>
            <a:grpFill/>
          </p:grpSpPr>
          <p:sp>
            <p:nvSpPr>
              <p:cNvPr id="132" name="Rectangle 131"/>
              <p:cNvSpPr/>
              <p:nvPr/>
            </p:nvSpPr>
            <p:spPr>
              <a:xfrm>
                <a:off x="420130" y="1915296"/>
                <a:ext cx="1360090" cy="103882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77669" y="2260875"/>
                <a:ext cx="263627" cy="363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A</a:t>
                </a:r>
                <a:endParaRPr lang="en-US" sz="1100" b="1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41771" y="2376365"/>
                <a:ext cx="169778" cy="114643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baseline="-25000" dirty="0"/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2925840" y="1687947"/>
              <a:ext cx="1069142" cy="36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Invert</a:t>
              </a:r>
              <a:endParaRPr lang="en-US" sz="1100" b="1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162840" y="2169752"/>
              <a:ext cx="169778" cy="114642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baseline="-25000" dirty="0"/>
            </a:p>
          </p:txBody>
        </p:sp>
      </p:grpSp>
      <p:cxnSp>
        <p:nvCxnSpPr>
          <p:cNvPr id="135" name="Curved Connector 134"/>
          <p:cNvCxnSpPr>
            <a:stCxn id="188" idx="3"/>
            <a:endCxn id="107" idx="1"/>
          </p:cNvCxnSpPr>
          <p:nvPr/>
        </p:nvCxnSpPr>
        <p:spPr>
          <a:xfrm flipV="1">
            <a:off x="3598544" y="3815671"/>
            <a:ext cx="416421" cy="14458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131" idx="3"/>
            <a:endCxn id="108" idx="1"/>
          </p:cNvCxnSpPr>
          <p:nvPr/>
        </p:nvCxnSpPr>
        <p:spPr>
          <a:xfrm flipV="1">
            <a:off x="3579960" y="4001559"/>
            <a:ext cx="435006" cy="128379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537182" y="1616956"/>
            <a:ext cx="726783" cy="559139"/>
            <a:chOff x="28765010" y="19924728"/>
            <a:chExt cx="1884263" cy="1253295"/>
          </a:xfrm>
          <a:effectLst>
            <a:outerShdw blurRad="215900" dist="228600" dir="3120000" algn="ctr" rotWithShape="0">
              <a:srgbClr val="000000">
                <a:alpha val="43137"/>
              </a:srgbClr>
            </a:outerShdw>
          </a:effectLst>
        </p:grpSpPr>
        <p:sp>
          <p:nvSpPr>
            <p:cNvPr id="138" name="Rectangle 137"/>
            <p:cNvSpPr/>
            <p:nvPr/>
          </p:nvSpPr>
          <p:spPr>
            <a:xfrm>
              <a:off x="28765010" y="19924728"/>
              <a:ext cx="1828023" cy="12532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6.2</a:t>
              </a:r>
              <a:r>
                <a:rPr lang="en-US" sz="1100" b="1" dirty="0">
                  <a:sym typeface="Symbol" panose="05050102010706020507" pitchFamily="18" charset="2"/>
                </a:rPr>
                <a:t></a:t>
              </a:r>
              <a:r>
                <a:rPr lang="en-US" sz="1100" b="1" dirty="0"/>
                <a:t>m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0371504" y="20463671"/>
              <a:ext cx="277769" cy="185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baseline="-25000" dirty="0"/>
            </a:p>
          </p:txBody>
        </p:sp>
      </p:grpSp>
      <p:cxnSp>
        <p:nvCxnSpPr>
          <p:cNvPr id="140" name="Curved Connector 139"/>
          <p:cNvCxnSpPr>
            <a:stCxn id="139" idx="3"/>
            <a:endCxn id="134" idx="1"/>
          </p:cNvCxnSpPr>
          <p:nvPr/>
        </p:nvCxnSpPr>
        <p:spPr>
          <a:xfrm>
            <a:off x="1263965" y="1898706"/>
            <a:ext cx="1338325" cy="338305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152" idx="3"/>
            <a:endCxn id="180" idx="1"/>
          </p:cNvCxnSpPr>
          <p:nvPr/>
        </p:nvCxnSpPr>
        <p:spPr>
          <a:xfrm flipV="1">
            <a:off x="1281080" y="3853609"/>
            <a:ext cx="1287481" cy="82535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49" idx="3"/>
            <a:endCxn id="179" idx="1"/>
          </p:cNvCxnSpPr>
          <p:nvPr/>
        </p:nvCxnSpPr>
        <p:spPr>
          <a:xfrm flipV="1">
            <a:off x="1289839" y="3624149"/>
            <a:ext cx="1280754" cy="12041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94" idx="3"/>
            <a:endCxn id="117" idx="1"/>
          </p:cNvCxnSpPr>
          <p:nvPr/>
        </p:nvCxnSpPr>
        <p:spPr>
          <a:xfrm flipV="1">
            <a:off x="1282738" y="2489349"/>
            <a:ext cx="1287808" cy="267193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139" idx="3"/>
            <a:endCxn id="116" idx="1"/>
          </p:cNvCxnSpPr>
          <p:nvPr/>
        </p:nvCxnSpPr>
        <p:spPr>
          <a:xfrm>
            <a:off x="1263965" y="1898706"/>
            <a:ext cx="1308613" cy="36118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254301" y="1000399"/>
            <a:ext cx="2100280" cy="67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Python Derived Parameters</a:t>
            </a:r>
            <a:endParaRPr lang="en-US" sz="1600" b="1" dirty="0"/>
          </a:p>
        </p:txBody>
      </p:sp>
      <p:pic>
        <p:nvPicPr>
          <p:cNvPr id="146" name="Picture 3" descr="C:\Users\jeburks\AppData\Local\Microsoft\Windows\Temporary Internet Files\Content.IE5\6QCAHL89\MC90043261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85" y="1614035"/>
            <a:ext cx="954839" cy="110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" name="Group 146"/>
          <p:cNvGrpSpPr/>
          <p:nvPr/>
        </p:nvGrpSpPr>
        <p:grpSpPr>
          <a:xfrm>
            <a:off x="552191" y="3577408"/>
            <a:ext cx="737648" cy="559139"/>
            <a:chOff x="2107784" y="2230371"/>
            <a:chExt cx="1300343" cy="775892"/>
          </a:xfrm>
          <a:effectLst>
            <a:outerShdw blurRad="215900" dist="228600" dir="3120000" algn="ctr" rotWithShape="0">
              <a:srgbClr val="000000">
                <a:alpha val="43137"/>
              </a:srgbClr>
            </a:outerShdw>
          </a:effectLst>
        </p:grpSpPr>
        <p:sp>
          <p:nvSpPr>
            <p:cNvPr id="148" name="Rectangle 147"/>
            <p:cNvSpPr/>
            <p:nvPr/>
          </p:nvSpPr>
          <p:spPr>
            <a:xfrm>
              <a:off x="2107784" y="2230371"/>
              <a:ext cx="1198606" cy="7758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9.7</a:t>
              </a:r>
              <a:r>
                <a:rPr lang="en-US" sz="1100" b="1" dirty="0">
                  <a:sym typeface="Symbol" panose="05050102010706020507" pitchFamily="18" charset="2"/>
                </a:rPr>
                <a:t></a:t>
              </a:r>
              <a:r>
                <a:rPr lang="en-US" sz="1100" b="1" dirty="0" smtClean="0"/>
                <a:t>m</a:t>
              </a:r>
              <a:endParaRPr lang="en-US" sz="1100" b="1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238349" y="2404998"/>
              <a:ext cx="169778" cy="114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baseline="-25000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45784" y="4513414"/>
            <a:ext cx="735296" cy="559139"/>
            <a:chOff x="2104978" y="2479614"/>
            <a:chExt cx="1275064" cy="775892"/>
          </a:xfrm>
          <a:effectLst>
            <a:outerShdw blurRad="215900" dist="228600" dir="3120000" algn="ctr" rotWithShape="0">
              <a:srgbClr val="000000">
                <a:alpha val="43137"/>
              </a:srgbClr>
            </a:outerShdw>
          </a:effectLst>
        </p:grpSpPr>
        <p:sp>
          <p:nvSpPr>
            <p:cNvPr id="151" name="Rectangle 150"/>
            <p:cNvSpPr/>
            <p:nvPr/>
          </p:nvSpPr>
          <p:spPr>
            <a:xfrm>
              <a:off x="2104978" y="2479614"/>
              <a:ext cx="1198604" cy="7758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10.8</a:t>
              </a:r>
              <a:r>
                <a:rPr lang="en-US" sz="1100" b="1" dirty="0">
                  <a:sym typeface="Symbol" panose="05050102010706020507" pitchFamily="18" charset="2"/>
                </a:rPr>
                <a:t></a:t>
              </a:r>
              <a:r>
                <a:rPr lang="en-US" sz="1100" b="1" dirty="0" smtClean="0"/>
                <a:t>m</a:t>
              </a:r>
              <a:endParaRPr lang="en-US" sz="1100" b="1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210264" y="2652012"/>
              <a:ext cx="169778" cy="114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baseline="-25000" dirty="0"/>
            </a:p>
          </p:txBody>
        </p:sp>
      </p:grpSp>
      <p:sp>
        <p:nvSpPr>
          <p:cNvPr id="153" name="Rectangle 152"/>
          <p:cNvSpPr/>
          <p:nvPr/>
        </p:nvSpPr>
        <p:spPr>
          <a:xfrm>
            <a:off x="226901" y="950382"/>
            <a:ext cx="8752464" cy="50993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54" name="Picture 2" descr="G:\rg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72" y="2514733"/>
            <a:ext cx="3191909" cy="22227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215900" dist="228600" dir="312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Box 154"/>
          <p:cNvSpPr txBox="1"/>
          <p:nvPr/>
        </p:nvSpPr>
        <p:spPr>
          <a:xfrm>
            <a:off x="5558486" y="4833120"/>
            <a:ext cx="3229106" cy="39269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2000">
                <a:schemeClr val="bg1">
                  <a:lumMod val="95000"/>
                </a:schemeClr>
              </a:gs>
              <a:gs pos="64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215900" dist="228600" dir="312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24-bit Air Mass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52252" y="1144941"/>
            <a:ext cx="2112852" cy="303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Air Mass RGB Recipe (XML)</a:t>
            </a:r>
            <a:endParaRPr lang="en-US" sz="1100" dirty="0"/>
          </a:p>
        </p:txBody>
      </p:sp>
      <p:sp>
        <p:nvSpPr>
          <p:cNvPr id="157" name="TextBox 156"/>
          <p:cNvSpPr txBox="1"/>
          <p:nvPr/>
        </p:nvSpPr>
        <p:spPr>
          <a:xfrm>
            <a:off x="4088455" y="3510214"/>
            <a:ext cx="900418" cy="600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/>
              <a:t>TrueColor</a:t>
            </a:r>
            <a:r>
              <a:rPr lang="en-US" sz="1100" b="1" dirty="0" smtClean="0"/>
              <a:t> Vis </a:t>
            </a:r>
          </a:p>
          <a:p>
            <a:pPr algn="ctr"/>
            <a:r>
              <a:rPr lang="en-US" sz="1100" b="1" dirty="0" smtClean="0"/>
              <a:t>Plug-in</a:t>
            </a:r>
            <a:endParaRPr lang="en-US" sz="1100" b="1" dirty="0"/>
          </a:p>
        </p:txBody>
      </p:sp>
      <p:sp>
        <p:nvSpPr>
          <p:cNvPr id="158" name="Right Arrow 157"/>
          <p:cNvSpPr/>
          <p:nvPr/>
        </p:nvSpPr>
        <p:spPr>
          <a:xfrm>
            <a:off x="4925899" y="3630844"/>
            <a:ext cx="582448" cy="412023"/>
          </a:xfrm>
          <a:prstGeom prst="rightArrow">
            <a:avLst/>
          </a:prstGeom>
          <a:effectLst>
            <a:outerShdw blurRad="215900" dist="228600" dir="31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9" name="TextBox 158"/>
          <p:cNvSpPr txBox="1"/>
          <p:nvPr/>
        </p:nvSpPr>
        <p:spPr>
          <a:xfrm>
            <a:off x="5798541" y="1776556"/>
            <a:ext cx="2725928" cy="67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AWIPS II</a:t>
            </a:r>
          </a:p>
          <a:p>
            <a:pPr algn="ctr"/>
            <a:r>
              <a:rPr lang="en-US" sz="1600" dirty="0" smtClean="0"/>
              <a:t>Visualization</a:t>
            </a:r>
            <a:endParaRPr lang="en-US" sz="1600" dirty="0"/>
          </a:p>
        </p:txBody>
      </p:sp>
      <p:pic>
        <p:nvPicPr>
          <p:cNvPr id="160" name="Picture 2" descr="http://www.unixstickers.com/image/cache/data/stickers/python/python.sh-600x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58" y="1660957"/>
            <a:ext cx="814201" cy="85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2967627" y="2454840"/>
            <a:ext cx="673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Output</a:t>
            </a:r>
            <a:endParaRPr lang="en-US" sz="11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2935293" y="5165900"/>
            <a:ext cx="6516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Output</a:t>
            </a:r>
            <a:endParaRPr lang="en-US" sz="1100" b="1" dirty="0"/>
          </a:p>
        </p:txBody>
      </p:sp>
      <p:sp>
        <p:nvSpPr>
          <p:cNvPr id="178" name="Rectangle 177"/>
          <p:cNvSpPr/>
          <p:nvPr/>
        </p:nvSpPr>
        <p:spPr>
          <a:xfrm>
            <a:off x="2638698" y="3338225"/>
            <a:ext cx="920675" cy="800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179" name="Rectangle 178"/>
          <p:cNvSpPr/>
          <p:nvPr/>
        </p:nvSpPr>
        <p:spPr>
          <a:xfrm>
            <a:off x="2570593" y="3582841"/>
            <a:ext cx="107139" cy="826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baseline="-25000" dirty="0"/>
          </a:p>
        </p:txBody>
      </p:sp>
      <p:sp>
        <p:nvSpPr>
          <p:cNvPr id="180" name="Rectangle 179"/>
          <p:cNvSpPr/>
          <p:nvPr/>
        </p:nvSpPr>
        <p:spPr>
          <a:xfrm>
            <a:off x="2568561" y="3812301"/>
            <a:ext cx="107139" cy="826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baseline="-25000" dirty="0"/>
          </a:p>
        </p:txBody>
      </p:sp>
      <p:sp>
        <p:nvSpPr>
          <p:cNvPr id="181" name="TextBox 180"/>
          <p:cNvSpPr txBox="1"/>
          <p:nvPr/>
        </p:nvSpPr>
        <p:spPr>
          <a:xfrm>
            <a:off x="2691729" y="3311802"/>
            <a:ext cx="853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Difference</a:t>
            </a:r>
            <a:endParaRPr lang="en-US" sz="1100" b="1" dirty="0"/>
          </a:p>
        </p:txBody>
      </p:sp>
      <p:sp>
        <p:nvSpPr>
          <p:cNvPr id="182" name="TextBox 181"/>
          <p:cNvSpPr txBox="1"/>
          <p:nvPr/>
        </p:nvSpPr>
        <p:spPr>
          <a:xfrm>
            <a:off x="2962747" y="3827470"/>
            <a:ext cx="673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Output</a:t>
            </a:r>
            <a:endParaRPr lang="en-US" sz="1100" b="1" dirty="0"/>
          </a:p>
        </p:txBody>
      </p:sp>
      <p:sp>
        <p:nvSpPr>
          <p:cNvPr id="188" name="Rectangle 187"/>
          <p:cNvSpPr/>
          <p:nvPr/>
        </p:nvSpPr>
        <p:spPr>
          <a:xfrm>
            <a:off x="3491405" y="3918943"/>
            <a:ext cx="107139" cy="826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baseline="-25000" dirty="0"/>
          </a:p>
        </p:txBody>
      </p:sp>
      <p:sp>
        <p:nvSpPr>
          <p:cNvPr id="191" name="TextBox 190"/>
          <p:cNvSpPr txBox="1"/>
          <p:nvPr/>
        </p:nvSpPr>
        <p:spPr>
          <a:xfrm>
            <a:off x="2677461" y="3500039"/>
            <a:ext cx="166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</a:t>
            </a:r>
            <a:endParaRPr lang="en-US" sz="1100" b="1" dirty="0"/>
          </a:p>
        </p:txBody>
      </p:sp>
      <p:sp>
        <p:nvSpPr>
          <p:cNvPr id="192" name="TextBox 191"/>
          <p:cNvSpPr txBox="1"/>
          <p:nvPr/>
        </p:nvSpPr>
        <p:spPr>
          <a:xfrm>
            <a:off x="2675346" y="3725132"/>
            <a:ext cx="166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675346" y="2123437"/>
            <a:ext cx="166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</a:t>
            </a:r>
            <a:endParaRPr lang="en-US" sz="1100" b="1" dirty="0"/>
          </a:p>
        </p:txBody>
      </p:sp>
      <p:sp>
        <p:nvSpPr>
          <p:cNvPr id="194" name="TextBox 193"/>
          <p:cNvSpPr txBox="1"/>
          <p:nvPr/>
        </p:nvSpPr>
        <p:spPr>
          <a:xfrm>
            <a:off x="2676079" y="2376861"/>
            <a:ext cx="166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sp>
        <p:nvSpPr>
          <p:cNvPr id="3" name="Right Arrow 2"/>
          <p:cNvSpPr/>
          <p:nvPr/>
        </p:nvSpPr>
        <p:spPr>
          <a:xfrm rot="12938383">
            <a:off x="3855576" y="2645753"/>
            <a:ext cx="312104" cy="180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 descr="G:\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72" y="2514733"/>
            <a:ext cx="3191909" cy="22227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215900" dist="228600" dir="312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cons.iconarchive.com/icons/iconleak/atrous/256/disk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65245" y="5344803"/>
            <a:ext cx="624012" cy="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2 -0.01018 L -0.02865 0.04861 L -0.02344 0.0875 L -0.01667 0.12662 L 0.00677 0.13935 L 0.00677 0.13982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49" y="87868"/>
            <a:ext cx="8229600" cy="1143000"/>
          </a:xfrm>
        </p:spPr>
        <p:txBody>
          <a:bodyPr/>
          <a:lstStyle/>
          <a:p>
            <a:r>
              <a:rPr lang="en-US" dirty="0" smtClean="0"/>
              <a:t>RGB Localization Editor</a:t>
            </a:r>
            <a:endParaRPr lang="en-US" dirty="0"/>
          </a:p>
        </p:txBody>
      </p:sp>
      <p:pic>
        <p:nvPicPr>
          <p:cNvPr id="5" name="Picture 2" descr="G:\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112671" cy="4953000"/>
          </a:xfrm>
          <a:prstGeom prst="rect">
            <a:avLst/>
          </a:prstGeom>
          <a:ln w="127000" cap="rnd">
            <a:noFill/>
          </a:ln>
          <a:effectLst>
            <a:outerShdw blurRad="215900" dist="228600" dir="312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5" t="52113" r="44282" b="18430"/>
          <a:stretch/>
        </p:blipFill>
        <p:spPr>
          <a:xfrm>
            <a:off x="4343400" y="1841490"/>
            <a:ext cx="3276600" cy="210863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3063" r="48431" b="66476"/>
          <a:stretch/>
        </p:blipFill>
        <p:spPr>
          <a:xfrm>
            <a:off x="1295400" y="1828801"/>
            <a:ext cx="3048000" cy="21335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0" t="52112" r="1225" b="18426"/>
          <a:stretch/>
        </p:blipFill>
        <p:spPr>
          <a:xfrm>
            <a:off x="4343400" y="3956263"/>
            <a:ext cx="3276600" cy="2063537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5" t="3493" r="4123" b="67235"/>
          <a:stretch/>
        </p:blipFill>
        <p:spPr>
          <a:xfrm>
            <a:off x="1315810" y="3962400"/>
            <a:ext cx="3027590" cy="205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18091" y="1828801"/>
            <a:ext cx="45719" cy="4190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445045" y="816858"/>
            <a:ext cx="45719" cy="6304190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8210" b="22222"/>
          <a:stretch/>
        </p:blipFill>
        <p:spPr>
          <a:xfrm>
            <a:off x="8077200" y="1752600"/>
            <a:ext cx="588686" cy="351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9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in Time Training Concept</a:t>
            </a:r>
            <a:endParaRPr lang="en-US" dirty="0"/>
          </a:p>
        </p:txBody>
      </p:sp>
      <p:pic>
        <p:nvPicPr>
          <p:cNvPr id="4" name="Content Placeholder 3" descr="C:\Users\gstano\Desktop\More_Documents\Liason\Training\Trending_Tool\track_training\more_tracks\third_trac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045" y="1295400"/>
            <a:ext cx="7678344" cy="48006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76200" dist="76200" dir="8100000" algn="tr" rotWithShape="0">
              <a:schemeClr val="accent1">
                <a:lumMod val="50000"/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288" t="13400" r="6535"/>
          <a:stretch/>
        </p:blipFill>
        <p:spPr>
          <a:xfrm>
            <a:off x="877578" y="4121542"/>
            <a:ext cx="2770910" cy="180109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4223946">
            <a:off x="4293588" y="3262417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99661" y="4906970"/>
            <a:ext cx="1447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Training on product</a:t>
            </a:r>
          </a:p>
          <a:p>
            <a:r>
              <a:rPr lang="en-US" sz="1200" dirty="0" smtClean="0"/>
              <a:t>Color</a:t>
            </a:r>
          </a:p>
          <a:p>
            <a:r>
              <a:rPr lang="en-US" sz="1200" dirty="0" smtClean="0"/>
              <a:t>Density</a:t>
            </a:r>
          </a:p>
          <a:p>
            <a:r>
              <a:rPr lang="en-US" sz="1200" dirty="0" smtClean="0"/>
              <a:t>Magnification</a:t>
            </a:r>
          </a:p>
          <a:p>
            <a:r>
              <a:rPr lang="en-US" sz="1200" dirty="0" smtClean="0"/>
              <a:t>Sampling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7010904" y="4943228"/>
            <a:ext cx="1424283" cy="207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4223946">
            <a:off x="7722588" y="5864845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8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00347 L 0.33959 0.38033 L 0.37153 0.3819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713 L -0.01163 -0.12824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EPDT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Group C </a:t>
            </a:r>
            <a:r>
              <a:rPr lang="en-US" dirty="0"/>
              <a:t>C</a:t>
            </a:r>
            <a:r>
              <a:rPr lang="en-US" dirty="0" smtClean="0"/>
              <a:t>ode Sprint Fall 2015</a:t>
            </a:r>
          </a:p>
          <a:p>
            <a:r>
              <a:rPr lang="en-US" dirty="0" smtClean="0"/>
              <a:t>Previous EPDT Members continue to work on AWIPS II</a:t>
            </a:r>
          </a:p>
          <a:p>
            <a:pPr lvl="1"/>
            <a:r>
              <a:rPr lang="en-US" dirty="0"/>
              <a:t>Code Sprints to address GOES-R display and ingest </a:t>
            </a:r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JPSS Proposal funding to host code sprints to address JPSS needs</a:t>
            </a:r>
          </a:p>
          <a:p>
            <a:r>
              <a:rPr lang="en-US" dirty="0" smtClean="0"/>
              <a:t>Previous EPDT members have real world experience troubleshooting problems in AWIPS II</a:t>
            </a:r>
          </a:p>
        </p:txBody>
      </p:sp>
    </p:spTree>
    <p:extLst>
      <p:ext uri="{BB962C8B-B14F-4D97-AF65-F5344CB8AC3E}">
        <p14:creationId xmlns:p14="http://schemas.microsoft.com/office/powerpoint/2010/main" val="287949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35" y="2517389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2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-533400" y="228600"/>
            <a:ext cx="10058400" cy="1025525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 of EPDT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51460" y="1850208"/>
            <a:ext cx="8458200" cy="3552371"/>
          </a:xfrm>
        </p:spPr>
        <p:txBody>
          <a:bodyPr>
            <a:normAutofit fontScale="92500"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altLang="en-US" sz="2400" dirty="0" smtClean="0"/>
              <a:t>Originally SPoRT formed EPDT internally to focus on: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altLang="en-US" sz="1900" dirty="0"/>
              <a:t>C</a:t>
            </a:r>
            <a:r>
              <a:rPr lang="en-US" altLang="en-US" sz="1900" dirty="0" smtClean="0"/>
              <a:t>reating advanced display capabilities for NASA research data in AWIPS II environment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altLang="en-US" sz="1900" dirty="0"/>
              <a:t>C</a:t>
            </a:r>
            <a:r>
              <a:rPr lang="en-US" altLang="en-US" sz="1900" dirty="0" smtClean="0"/>
              <a:t>reate training for AWIPS II development</a:t>
            </a: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/>
              <a:t>General need for </a:t>
            </a:r>
            <a:r>
              <a:rPr lang="en-US" altLang="en-US" sz="2400" dirty="0"/>
              <a:t>AWIPS </a:t>
            </a:r>
            <a:r>
              <a:rPr lang="en-US" altLang="en-US" sz="2400" dirty="0" smtClean="0"/>
              <a:t>II development training within community</a:t>
            </a: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/>
              <a:t>Expanded EPDT out into the community</a:t>
            </a: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/>
              <a:t>Funded jointly by GOES-R Proving Ground, JPSS, and NASA SPoRT</a:t>
            </a: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/>
              <a:t>Support from the National Weather Service</a:t>
            </a:r>
          </a:p>
        </p:txBody>
      </p:sp>
    </p:spTree>
    <p:extLst>
      <p:ext uri="{BB962C8B-B14F-4D97-AF65-F5344CB8AC3E}">
        <p14:creationId xmlns:p14="http://schemas.microsoft.com/office/powerpoint/2010/main" val="147159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624840" y="228600"/>
            <a:ext cx="7490460" cy="1025525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GOES-R/JPSS Proving Ground EPDT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200" b="1" u="sng" dirty="0" smtClean="0"/>
              <a:t>Objectives: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Create a community environment to </a:t>
            </a:r>
            <a:r>
              <a:rPr lang="en-US" sz="2200" dirty="0"/>
              <a:t>share AWIPS II development </a:t>
            </a:r>
            <a:r>
              <a:rPr lang="en-US" sz="2200" dirty="0" smtClean="0"/>
              <a:t>knowledge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Develop technical expertise of AWIPS II within NASA</a:t>
            </a:r>
            <a:r>
              <a:rPr lang="en-US" sz="2200" dirty="0"/>
              <a:t>, NOAA’s CIs, and </a:t>
            </a:r>
            <a:r>
              <a:rPr lang="en-US" sz="2200" dirty="0" smtClean="0"/>
              <a:t>NWS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Create AWIPS II plug-ins for GOES-R proxy and JPSS data </a:t>
            </a:r>
          </a:p>
          <a:p>
            <a:pPr marL="627063" lvl="1" indent="-2270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Ingest</a:t>
            </a:r>
          </a:p>
          <a:p>
            <a:pPr marL="627063" lvl="1" indent="-2270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Analysis</a:t>
            </a:r>
          </a:p>
          <a:p>
            <a:pPr marL="627063" lvl="1" indent="-2270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Display 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Provide feedback to NWS on:</a:t>
            </a:r>
          </a:p>
          <a:p>
            <a:pPr marL="627063" lvl="1" indent="-2270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 External development process</a:t>
            </a:r>
          </a:p>
          <a:p>
            <a:pPr marL="627063" lvl="1" indent="-2270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 Governance of locally developed AWIPS II software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320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7"/>
            <a:ext cx="8229600" cy="908703"/>
          </a:xfrm>
        </p:spPr>
        <p:txBody>
          <a:bodyPr/>
          <a:lstStyle/>
          <a:p>
            <a:r>
              <a:rPr lang="en-US" dirty="0" smtClean="0"/>
              <a:t>Learning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53" y="2768881"/>
            <a:ext cx="7221071" cy="31745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Conference Calls</a:t>
            </a:r>
          </a:p>
          <a:p>
            <a:pPr lvl="1"/>
            <a:r>
              <a:rPr lang="en-US" sz="2600" dirty="0" smtClean="0"/>
              <a:t>Prepare for initial hands-on learning</a:t>
            </a:r>
          </a:p>
          <a:p>
            <a:pPr lvl="1"/>
            <a:r>
              <a:rPr lang="en-US" sz="2600" dirty="0" smtClean="0"/>
              <a:t>Supplemental topics</a:t>
            </a:r>
            <a:endParaRPr lang="en-US" dirty="0" smtClean="0"/>
          </a:p>
          <a:p>
            <a:r>
              <a:rPr lang="en-US" dirty="0" smtClean="0"/>
              <a:t>Hands-on Learning</a:t>
            </a:r>
            <a:endParaRPr lang="en-US" dirty="0"/>
          </a:p>
          <a:p>
            <a:pPr lvl="1"/>
            <a:r>
              <a:rPr lang="en-US" sz="2600" dirty="0" smtClean="0"/>
              <a:t>Classroom setting learning</a:t>
            </a:r>
          </a:p>
          <a:p>
            <a:pPr lvl="1"/>
            <a:r>
              <a:rPr lang="en-US" sz="2600" dirty="0" smtClean="0"/>
              <a:t>Learn to develop a plug-in from ingest to display</a:t>
            </a:r>
          </a:p>
          <a:p>
            <a:r>
              <a:rPr lang="en-US" dirty="0" smtClean="0"/>
              <a:t>Code Sprint</a:t>
            </a:r>
          </a:p>
          <a:p>
            <a:pPr lvl="1"/>
            <a:r>
              <a:rPr lang="en-US" sz="2600" dirty="0" smtClean="0"/>
              <a:t>Participants pick project and “learn by doing”</a:t>
            </a:r>
          </a:p>
          <a:p>
            <a:pPr lvl="1"/>
            <a:r>
              <a:rPr lang="en-US" sz="2600" dirty="0" smtClean="0"/>
              <a:t>Work on projects in small groups</a:t>
            </a:r>
          </a:p>
          <a:p>
            <a:pPr lvl="1"/>
            <a:r>
              <a:rPr lang="en-US" sz="2600" dirty="0" smtClean="0"/>
              <a:t>Groups help each other</a:t>
            </a:r>
          </a:p>
        </p:txBody>
      </p:sp>
      <p:sp>
        <p:nvSpPr>
          <p:cNvPr id="4" name="Down Arrow 3"/>
          <p:cNvSpPr/>
          <p:nvPr/>
        </p:nvSpPr>
        <p:spPr>
          <a:xfrm rot="16200000">
            <a:off x="4464426" y="-2077571"/>
            <a:ext cx="275665" cy="8720418"/>
          </a:xfrm>
          <a:prstGeom prst="downArrow">
            <a:avLst/>
          </a:prstGeom>
          <a:gradFill>
            <a:gsLst>
              <a:gs pos="0">
                <a:schemeClr val="bg1"/>
              </a:gs>
              <a:gs pos="32000">
                <a:srgbClr val="FFFF00"/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 rot="5400000">
            <a:off x="262217" y="1993526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rot="5400000">
            <a:off x="531158" y="1992404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 rot="5400000">
            <a:off x="811306" y="1992404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 rot="5400000">
            <a:off x="1093694" y="1993526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 rot="5400000">
            <a:off x="1581149" y="1897152"/>
            <a:ext cx="389966" cy="374275"/>
          </a:xfrm>
          <a:prstGeom prst="homePlate">
            <a:avLst/>
          </a:prstGeom>
          <a:gradFill>
            <a:gsLst>
              <a:gs pos="14000">
                <a:schemeClr val="bg1">
                  <a:lumMod val="95000"/>
                </a:schemeClr>
              </a:gs>
              <a:gs pos="100000">
                <a:srgbClr val="00B050"/>
              </a:gs>
            </a:gsLst>
            <a:lin ang="5400000" scaled="0"/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 rot="5400000">
            <a:off x="2097740" y="1992404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 rot="5400000">
            <a:off x="2366681" y="1991282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 rot="5400000">
            <a:off x="2646829" y="1991282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 rot="5400000">
            <a:off x="2929217" y="1992404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 rot="5400000">
            <a:off x="3211605" y="1995766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 rot="5400000">
            <a:off x="3480546" y="1994644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 rot="5400000">
            <a:off x="3760694" y="1994644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 rot="5400000">
            <a:off x="4043082" y="1995766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 rot="5400000">
            <a:off x="4307541" y="1995766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 rot="5400000">
            <a:off x="4576482" y="1994644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/>
        </p:nvSpPr>
        <p:spPr>
          <a:xfrm rot="5400000">
            <a:off x="4856630" y="1994644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/>
          <p:cNvSpPr/>
          <p:nvPr/>
        </p:nvSpPr>
        <p:spPr>
          <a:xfrm rot="5400000">
            <a:off x="5351932" y="1902762"/>
            <a:ext cx="389966" cy="374275"/>
          </a:xfrm>
          <a:prstGeom prst="homePlate">
            <a:avLst/>
          </a:prstGeom>
          <a:gradFill>
            <a:gsLst>
              <a:gs pos="14000">
                <a:schemeClr val="bg1">
                  <a:lumMod val="95000"/>
                </a:schemeClr>
              </a:gs>
              <a:gs pos="100000">
                <a:srgbClr val="FF0000"/>
              </a:gs>
            </a:gsLst>
            <a:lin ang="5400000" scaled="0"/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 rot="5400000">
            <a:off x="8260977" y="1900519"/>
            <a:ext cx="389966" cy="374275"/>
          </a:xfrm>
          <a:prstGeom prst="homePlate">
            <a:avLst/>
          </a:prstGeom>
          <a:gradFill>
            <a:gsLst>
              <a:gs pos="14000">
                <a:schemeClr val="bg1">
                  <a:lumMod val="95000"/>
                </a:schemeClr>
              </a:gs>
              <a:gs pos="100000">
                <a:srgbClr val="00B050"/>
              </a:gs>
            </a:gsLst>
            <a:lin ang="5400000" scaled="0"/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 rot="5400000">
            <a:off x="5867399" y="1991282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/>
          <p:cNvSpPr/>
          <p:nvPr/>
        </p:nvSpPr>
        <p:spPr>
          <a:xfrm rot="5400000">
            <a:off x="6136340" y="1990160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/>
          <p:cNvSpPr/>
          <p:nvPr/>
        </p:nvSpPr>
        <p:spPr>
          <a:xfrm rot="5400000">
            <a:off x="6416488" y="1990160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ntagon 26"/>
          <p:cNvSpPr/>
          <p:nvPr/>
        </p:nvSpPr>
        <p:spPr>
          <a:xfrm rot="5400000">
            <a:off x="6698876" y="1991282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entagon 27"/>
          <p:cNvSpPr/>
          <p:nvPr/>
        </p:nvSpPr>
        <p:spPr>
          <a:xfrm rot="5400000">
            <a:off x="6981264" y="1994644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entagon 28"/>
          <p:cNvSpPr/>
          <p:nvPr/>
        </p:nvSpPr>
        <p:spPr>
          <a:xfrm rot="5400000">
            <a:off x="7250205" y="1993522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entagon 29"/>
          <p:cNvSpPr/>
          <p:nvPr/>
        </p:nvSpPr>
        <p:spPr>
          <a:xfrm rot="5400000">
            <a:off x="7530353" y="1993522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entagon 30"/>
          <p:cNvSpPr/>
          <p:nvPr/>
        </p:nvSpPr>
        <p:spPr>
          <a:xfrm rot="5400000">
            <a:off x="7812741" y="1994644"/>
            <a:ext cx="389966" cy="188258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chemeClr val="bg1">
                  <a:lumMod val="95000"/>
                </a:schemeClr>
              </a:gs>
            </a:gsLst>
          </a:gradFill>
          <a:ln w="19050">
            <a:solidFill>
              <a:schemeClr val="bg1">
                <a:lumMod val="65000"/>
              </a:schemeClr>
            </a:solidFill>
          </a:ln>
          <a:effectLst>
            <a:outerShdw blurRad="40000" dist="88900" dir="5400000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250393" y="2430327"/>
            <a:ext cx="110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 rot="18990046">
            <a:off x="173138" y="1025170"/>
            <a:ext cx="142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Conference</a:t>
            </a:r>
          </a:p>
          <a:p>
            <a:r>
              <a:rPr lang="en-US" sz="1600" dirty="0" smtClean="0"/>
              <a:t> Call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 rot="18990046">
            <a:off x="1499293" y="1087174"/>
            <a:ext cx="1104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Hands-on</a:t>
            </a:r>
          </a:p>
          <a:p>
            <a:pPr algn="ctr"/>
            <a:r>
              <a:rPr lang="en-US" sz="1600" dirty="0" smtClean="0"/>
              <a:t>Learning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 rot="18990046">
            <a:off x="5245919" y="1131216"/>
            <a:ext cx="1321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Code Sprint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 rot="18990046">
            <a:off x="8071737" y="987833"/>
            <a:ext cx="1104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Hands-on</a:t>
            </a:r>
          </a:p>
          <a:p>
            <a:r>
              <a:rPr lang="en-US" sz="1600" dirty="0" smtClean="0"/>
              <a:t>Learning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961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Learning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79" y="2121814"/>
            <a:ext cx="5181600" cy="285853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Topics covering:</a:t>
            </a:r>
          </a:p>
          <a:p>
            <a:pPr lvl="1"/>
            <a:r>
              <a:rPr lang="en-US" sz="1800" dirty="0" smtClean="0"/>
              <a:t>Ingest Plug-in EDEX (Day 1)</a:t>
            </a:r>
          </a:p>
          <a:p>
            <a:pPr lvl="1"/>
            <a:r>
              <a:rPr lang="en-US" sz="1800" dirty="0" smtClean="0"/>
              <a:t>Data Model Plug-in (Day 1)</a:t>
            </a:r>
          </a:p>
          <a:p>
            <a:pPr lvl="1"/>
            <a:r>
              <a:rPr lang="en-US" sz="1800" dirty="0" smtClean="0"/>
              <a:t>Visualization Plug-in CAVE (Days 2-3)</a:t>
            </a:r>
          </a:p>
          <a:p>
            <a:r>
              <a:rPr lang="en-US" sz="2200" dirty="0" smtClean="0"/>
              <a:t>Hands-on </a:t>
            </a:r>
            <a:r>
              <a:rPr lang="en-US" sz="2200" dirty="0"/>
              <a:t>e</a:t>
            </a:r>
            <a:r>
              <a:rPr lang="en-US" sz="2200" dirty="0" smtClean="0"/>
              <a:t>xercises</a:t>
            </a:r>
          </a:p>
          <a:p>
            <a:r>
              <a:rPr lang="en-US" sz="2200" dirty="0" smtClean="0"/>
              <a:t>Training was recorded and provided back to NWS</a:t>
            </a:r>
          </a:p>
          <a:p>
            <a:r>
              <a:rPr lang="en-US" sz="2200" dirty="0" smtClean="0"/>
              <a:t>Training Hosted on </a:t>
            </a:r>
            <a:r>
              <a:rPr lang="en-US" sz="2200" dirty="0" err="1" smtClean="0"/>
              <a:t>VLab</a:t>
            </a:r>
            <a:endParaRPr lang="en-US" sz="2200" dirty="0"/>
          </a:p>
        </p:txBody>
      </p:sp>
      <p:pic>
        <p:nvPicPr>
          <p:cNvPr id="1026" name="Picture 2" descr="C:\Jason\Documents\SPoRT\EPDT\Spring Meeting\Photos\IMG_0703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43" y="2857818"/>
            <a:ext cx="2079783" cy="1386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Jason\Documents\SPoRT\EPDT\Spring Meeting\Photos\IMG_0733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42" y="4407561"/>
            <a:ext cx="2079783" cy="1425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Z:\EPDT\pictures_march2013\IMG_07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43" y="1325880"/>
            <a:ext cx="2076447" cy="1384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609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Sprint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Team broken into small groups</a:t>
            </a:r>
          </a:p>
          <a:p>
            <a:r>
              <a:rPr lang="en-US" sz="2800" dirty="0" smtClean="0"/>
              <a:t>Groups actively develop project during sprint</a:t>
            </a:r>
          </a:p>
          <a:p>
            <a:r>
              <a:rPr lang="en-US" sz="2800" dirty="0" smtClean="0"/>
              <a:t>“Learn by doing” something meaningful</a:t>
            </a:r>
          </a:p>
          <a:p>
            <a:r>
              <a:rPr lang="en-US" sz="2800" dirty="0" smtClean="0"/>
              <a:t>Produce working AWIPS II feature by end of code sprint</a:t>
            </a:r>
          </a:p>
          <a:p>
            <a:r>
              <a:rPr lang="en-US" sz="2800" dirty="0" smtClean="0"/>
              <a:t>Continue working on feature after code sprint ends</a:t>
            </a:r>
          </a:p>
        </p:txBody>
      </p:sp>
    </p:spTree>
    <p:extLst>
      <p:ext uri="{BB962C8B-B14F-4D97-AF65-F5344CB8AC3E}">
        <p14:creationId xmlns:p14="http://schemas.microsoft.com/office/powerpoint/2010/main" val="26401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A, B, and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Group A (14 Participants)</a:t>
            </a:r>
          </a:p>
          <a:p>
            <a:pPr lvl="1"/>
            <a:r>
              <a:rPr lang="en-US" dirty="0" smtClean="0"/>
              <a:t> Hands-on Learning March 2013</a:t>
            </a:r>
          </a:p>
          <a:p>
            <a:pPr lvl="1"/>
            <a:r>
              <a:rPr lang="en-US" dirty="0" smtClean="0"/>
              <a:t>Code Sprint Fall 2013</a:t>
            </a:r>
          </a:p>
          <a:p>
            <a:pPr lvl="1"/>
            <a:r>
              <a:rPr lang="en-US" dirty="0" smtClean="0"/>
              <a:t>Code Sprint Fall 2014</a:t>
            </a:r>
          </a:p>
          <a:p>
            <a:r>
              <a:rPr lang="en-US" dirty="0" smtClean="0"/>
              <a:t>Group B (14 Participants)</a:t>
            </a:r>
          </a:p>
          <a:p>
            <a:pPr lvl="1"/>
            <a:r>
              <a:rPr lang="en-US" dirty="0" smtClean="0"/>
              <a:t> Hands-on Learning April 2014</a:t>
            </a:r>
          </a:p>
          <a:p>
            <a:pPr lvl="1"/>
            <a:r>
              <a:rPr lang="en-US" dirty="0" smtClean="0"/>
              <a:t>Code Sprint Fall 2014</a:t>
            </a:r>
          </a:p>
          <a:p>
            <a:r>
              <a:rPr lang="en-US" dirty="0" smtClean="0"/>
              <a:t>Group C (14 Participants)</a:t>
            </a:r>
          </a:p>
          <a:p>
            <a:pPr lvl="1"/>
            <a:r>
              <a:rPr lang="en-US" dirty="0" smtClean="0"/>
              <a:t>Hands-on Learning May 2015</a:t>
            </a:r>
          </a:p>
          <a:p>
            <a:pPr lvl="1"/>
            <a:r>
              <a:rPr lang="en-US" dirty="0" smtClean="0"/>
              <a:t>Code Sprint 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4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-533400" y="76200"/>
            <a:ext cx="10058400" cy="1025525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Participant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58724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2200" dirty="0" smtClean="0"/>
              <a:t>Limit size </a:t>
            </a:r>
            <a:r>
              <a:rPr lang="en-US" sz="2200" dirty="0"/>
              <a:t>to facilitate </a:t>
            </a:r>
            <a:r>
              <a:rPr lang="en-US" sz="2200" dirty="0" smtClean="0"/>
              <a:t>group </a:t>
            </a:r>
            <a:r>
              <a:rPr lang="en-US" sz="2200" dirty="0"/>
              <a:t>learning and development activities </a:t>
            </a:r>
            <a:endParaRPr lang="en-US" sz="2200" dirty="0" smtClean="0"/>
          </a:p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2200" dirty="0"/>
              <a:t>Participants are nominated by organizational </a:t>
            </a:r>
            <a:r>
              <a:rPr lang="en-US" sz="2200" dirty="0" smtClean="0"/>
              <a:t>leaders</a:t>
            </a:r>
          </a:p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2200" dirty="0" smtClean="0"/>
              <a:t>One representative </a:t>
            </a:r>
            <a:r>
              <a:rPr lang="en-US" sz="2200" dirty="0"/>
              <a:t>from:</a:t>
            </a:r>
          </a:p>
          <a:p>
            <a:pPr marL="687388" lvl="1" indent="-230188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NWS Regions</a:t>
            </a:r>
          </a:p>
          <a:p>
            <a:pPr marL="687388" lvl="1" indent="-230188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Each NOAA </a:t>
            </a:r>
            <a:r>
              <a:rPr lang="en-US" sz="1800" dirty="0"/>
              <a:t>Cooperative </a:t>
            </a:r>
            <a:r>
              <a:rPr lang="en-US" sz="1800" dirty="0" smtClean="0"/>
              <a:t>Institute </a:t>
            </a:r>
            <a:r>
              <a:rPr lang="en-US" sz="1800" dirty="0"/>
              <a:t>(and SPoRT)</a:t>
            </a:r>
          </a:p>
          <a:p>
            <a:pPr marL="687388" lvl="1" indent="-230188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MDL and </a:t>
            </a:r>
            <a:r>
              <a:rPr lang="en-US" sz="1800" dirty="0" smtClean="0"/>
              <a:t>GSD</a:t>
            </a:r>
          </a:p>
          <a:p>
            <a:pPr marL="687388" lvl="1" indent="-230188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NWS </a:t>
            </a:r>
            <a:r>
              <a:rPr lang="en-US" sz="1800" dirty="0"/>
              <a:t>SEC</a:t>
            </a:r>
          </a:p>
          <a:p>
            <a:pPr marL="687388" lvl="1" indent="-230188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GOES-R PG </a:t>
            </a:r>
            <a:r>
              <a:rPr lang="en-US" sz="1800" dirty="0" smtClean="0"/>
              <a:t>AWIPS II </a:t>
            </a:r>
            <a:r>
              <a:rPr lang="en-US" sz="1800" dirty="0"/>
              <a:t>developer</a:t>
            </a:r>
          </a:p>
          <a:p>
            <a:pPr marL="344488" indent="-344488">
              <a:lnSpc>
                <a:spcPct val="85000"/>
              </a:lnSpc>
              <a:defRPr/>
            </a:pPr>
            <a:r>
              <a:rPr lang="en-US" sz="2200" b="1" dirty="0" smtClean="0"/>
              <a:t>Team Lead/Instructor: </a:t>
            </a:r>
            <a:r>
              <a:rPr lang="en-US" sz="2200" dirty="0"/>
              <a:t>Jason Burks </a:t>
            </a:r>
            <a:r>
              <a:rPr lang="en-US" sz="2200" dirty="0" smtClean="0"/>
              <a:t>(NASA SPoRT)</a:t>
            </a:r>
          </a:p>
          <a:p>
            <a:pPr marL="344488" indent="-344488">
              <a:lnSpc>
                <a:spcPct val="85000"/>
              </a:lnSpc>
              <a:defRPr/>
            </a:pPr>
            <a:r>
              <a:rPr lang="en-US" sz="2200" b="1" dirty="0" smtClean="0"/>
              <a:t>Instructor: </a:t>
            </a:r>
            <a:r>
              <a:rPr lang="en-US" sz="2200" dirty="0" smtClean="0"/>
              <a:t>Max </a:t>
            </a:r>
            <a:r>
              <a:rPr lang="en-US" sz="2200" dirty="0"/>
              <a:t>Schenkelberg </a:t>
            </a:r>
            <a:r>
              <a:rPr lang="en-US" sz="2200" dirty="0" smtClean="0"/>
              <a:t>(Raytheon)</a:t>
            </a:r>
          </a:p>
          <a:p>
            <a:pPr marL="344488" indent="-344488">
              <a:lnSpc>
                <a:spcPct val="85000"/>
              </a:lnSpc>
              <a:defRPr/>
            </a:pPr>
            <a:r>
              <a:rPr lang="en-US" sz="2200" b="1" dirty="0" smtClean="0"/>
              <a:t>Advisor</a:t>
            </a:r>
            <a:r>
              <a:rPr lang="en-US" sz="2200" b="1" dirty="0"/>
              <a:t>: </a:t>
            </a:r>
            <a:r>
              <a:rPr lang="en-US" sz="2200" dirty="0"/>
              <a:t>Ed Mandel (</a:t>
            </a:r>
            <a:r>
              <a:rPr lang="en-US" sz="2200" dirty="0" smtClean="0"/>
              <a:t>NWS/OST </a:t>
            </a:r>
            <a:r>
              <a:rPr lang="en-US" sz="2200" dirty="0"/>
              <a:t>SEC Development Branch Chief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504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8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Code Sprint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08" y="1828800"/>
            <a:ext cx="4902040" cy="37008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EPDT subgroups worked on projects</a:t>
            </a:r>
          </a:p>
          <a:p>
            <a:pPr lvl="1"/>
            <a:r>
              <a:rPr lang="en-US" sz="1800" dirty="0" smtClean="0"/>
              <a:t>Tracking </a:t>
            </a:r>
            <a:r>
              <a:rPr lang="en-US" sz="1800" dirty="0" err="1" smtClean="0"/>
              <a:t>Meteogram</a:t>
            </a:r>
            <a:endParaRPr lang="en-US" sz="1800" dirty="0" smtClean="0"/>
          </a:p>
          <a:p>
            <a:pPr lvl="2"/>
            <a:r>
              <a:rPr lang="en-US" sz="1400" dirty="0" smtClean="0"/>
              <a:t>Base-lined 15.1.1</a:t>
            </a:r>
          </a:p>
          <a:p>
            <a:pPr lvl="1"/>
            <a:r>
              <a:rPr lang="en-US" sz="1800" dirty="0" smtClean="0"/>
              <a:t>RGB Recipe</a:t>
            </a:r>
          </a:p>
          <a:p>
            <a:pPr lvl="2"/>
            <a:r>
              <a:rPr lang="en-US" sz="1400" dirty="0" smtClean="0"/>
              <a:t>Working on base-lining</a:t>
            </a:r>
          </a:p>
          <a:p>
            <a:pPr lvl="1"/>
            <a:r>
              <a:rPr lang="en-US" sz="1800" dirty="0" err="1" smtClean="0"/>
              <a:t>mPing</a:t>
            </a:r>
            <a:r>
              <a:rPr lang="en-US" sz="1800" dirty="0" smtClean="0"/>
              <a:t> ingest and display</a:t>
            </a:r>
          </a:p>
          <a:p>
            <a:pPr lvl="2"/>
            <a:r>
              <a:rPr lang="en-US" sz="1400" dirty="0" smtClean="0"/>
              <a:t>Moving toward base-lining soon.</a:t>
            </a:r>
          </a:p>
          <a:p>
            <a:pPr lvl="1"/>
            <a:r>
              <a:rPr lang="en-US" sz="1800" dirty="0" smtClean="0"/>
              <a:t>GOES-R product ingest</a:t>
            </a:r>
          </a:p>
          <a:p>
            <a:pPr lvl="2"/>
            <a:r>
              <a:rPr lang="en-US" sz="1800" dirty="0" smtClean="0"/>
              <a:t>Developing GLM ingest</a:t>
            </a:r>
          </a:p>
        </p:txBody>
      </p:sp>
      <p:pic>
        <p:nvPicPr>
          <p:cNvPr id="3074" name="Picture 2" descr="C:\Jason\Documents\SPoRT\EPDT\Spring2014_GroupA\photos\code sprint 2013\IMG_2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09" y="1009332"/>
            <a:ext cx="35433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Jason\Documents\SPoRT\EPDT\Spring2014_GroupA\photos\code sprint 2013\IMG_28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09" y="3545442"/>
            <a:ext cx="35433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330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784</Words>
  <Application>Microsoft Macintosh PowerPoint</Application>
  <PresentationFormat>On-screen Show (4:3)</PresentationFormat>
  <Paragraphs>164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Experimental Products Development Team (EPDT)</vt:lpstr>
      <vt:lpstr>Origins of EPDT</vt:lpstr>
      <vt:lpstr>GOES-R/JPSS Proving Ground EPDT</vt:lpstr>
      <vt:lpstr>Learning Structure</vt:lpstr>
      <vt:lpstr>Hands-on Learning Training</vt:lpstr>
      <vt:lpstr>Code Sprint Training</vt:lpstr>
      <vt:lpstr>Group A, B, and C</vt:lpstr>
      <vt:lpstr>Participant Breakdown</vt:lpstr>
      <vt:lpstr>Code Sprint Development</vt:lpstr>
      <vt:lpstr>RGB Recipe Project</vt:lpstr>
      <vt:lpstr>RGB Display at WFO HUN</vt:lpstr>
      <vt:lpstr>Benefits of EPDT</vt:lpstr>
      <vt:lpstr>Proposed EPDT Code Sprint development</vt:lpstr>
      <vt:lpstr>RGB Localization Editor</vt:lpstr>
      <vt:lpstr>RGB Localization Editor</vt:lpstr>
      <vt:lpstr>Just in Time Training Concept</vt:lpstr>
      <vt:lpstr>Future EPDT</vt:lpstr>
      <vt:lpstr>Questions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M. McGrath</dc:creator>
  <cp:lastModifiedBy>BURKS, JASON E. (MSFC-ZP11)</cp:lastModifiedBy>
  <cp:revision>87</cp:revision>
  <dcterms:created xsi:type="dcterms:W3CDTF">2013-01-04T20:22:19Z</dcterms:created>
  <dcterms:modified xsi:type="dcterms:W3CDTF">2015-06-10T14:30:40Z</dcterms:modified>
</cp:coreProperties>
</file>