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media1.gif" ContentType="video/unknown"/>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67" r:id="rId3"/>
    <p:sldId id="268" r:id="rId4"/>
    <p:sldId id="269" r:id="rId5"/>
    <p:sldId id="270" r:id="rId6"/>
    <p:sldId id="272" r:id="rId7"/>
    <p:sldId id="279" r:id="rId8"/>
    <p:sldId id="264" r:id="rId9"/>
    <p:sldId id="280" r:id="rId10"/>
    <p:sldId id="277" r:id="rId11"/>
    <p:sldId id="283" r:id="rId12"/>
    <p:sldId id="271" r:id="rId13"/>
    <p:sldId id="281" r:id="rId14"/>
    <p:sldId id="263" r:id="rId15"/>
    <p:sldId id="284" r:id="rId16"/>
    <p:sldId id="275" r:id="rId17"/>
    <p:sldId id="273" r:id="rId18"/>
    <p:sldId id="259" r:id="rId19"/>
    <p:sldId id="282" r:id="rId20"/>
    <p:sldId id="265" r:id="rId21"/>
    <p:sldId id="27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7" d="100"/>
          <a:sy n="87" d="100"/>
        </p:scale>
        <p:origin x="-1768" y="-96"/>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42DE40-77AC-4D85-A70E-AA98C574ED29}" type="datetimeFigureOut">
              <a:rPr lang="en-US" smtClean="0"/>
              <a:t>2/23/2015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27E847-456D-4FDE-BEDD-2EAC91AA53FE}" type="slidenum">
              <a:rPr lang="en-US" smtClean="0"/>
              <a:t>‹#›</a:t>
            </a:fld>
            <a:endParaRPr lang="en-US"/>
          </a:p>
        </p:txBody>
      </p:sp>
    </p:spTree>
    <p:extLst>
      <p:ext uri="{BB962C8B-B14F-4D97-AF65-F5344CB8AC3E}">
        <p14:creationId xmlns:p14="http://schemas.microsoft.com/office/powerpoint/2010/main" val="3854906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 dirty="0"/>
          </a:p>
        </p:txBody>
      </p:sp>
      <p:sp>
        <p:nvSpPr>
          <p:cNvPr id="4" name="Slide Number Placeholder 3"/>
          <p:cNvSpPr>
            <a:spLocks noGrp="1"/>
          </p:cNvSpPr>
          <p:nvPr>
            <p:ph type="sldNum" sz="quarter" idx="10"/>
          </p:nvPr>
        </p:nvSpPr>
        <p:spPr/>
        <p:txBody>
          <a:bodyPr/>
          <a:lstStyle/>
          <a:p>
            <a:fld id="{2127E847-456D-4FDE-BEDD-2EAC91AA53FE}" type="slidenum">
              <a:rPr lang="en-US" smtClean="0"/>
              <a:t>3</a:t>
            </a:fld>
            <a:endParaRPr lang="en-US"/>
          </a:p>
        </p:txBody>
      </p:sp>
    </p:spTree>
    <p:extLst>
      <p:ext uri="{BB962C8B-B14F-4D97-AF65-F5344CB8AC3E}">
        <p14:creationId xmlns:p14="http://schemas.microsoft.com/office/powerpoint/2010/main" val="160399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B221CB9-01DC-804B-9EDD-80CCB9C4BE19}" type="slidenum">
              <a:rPr lang="en-US"/>
              <a:pPr eaLnBrk="1" hangingPunct="1"/>
              <a:t>11</a:t>
            </a:fld>
            <a:endParaRPr lang="en-US"/>
          </a:p>
        </p:txBody>
      </p:sp>
      <p:sp>
        <p:nvSpPr>
          <p:cNvPr id="51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37931725" indent="-37474525"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3D35DA3-A0E0-644A-B63B-B98FE98EDC11}" type="slidenum">
              <a:rPr lang="en-US" sz="1200">
                <a:ea typeface="MS PGothic" charset="0"/>
                <a:cs typeface="MS PGothic" charset="0"/>
              </a:rPr>
              <a:pPr algn="r" eaLnBrk="1" hangingPunct="1"/>
              <a:t>11</a:t>
            </a:fld>
            <a:endParaRPr lang="en-US" sz="1200">
              <a:ea typeface="MS PGothic" charset="0"/>
              <a:cs typeface="MS PGothic" charset="0"/>
            </a:endParaRPr>
          </a:p>
        </p:txBody>
      </p:sp>
      <p:sp>
        <p:nvSpPr>
          <p:cNvPr id="5124" name="Rectangle 2"/>
          <p:cNvSpPr>
            <a:spLocks noGrp="1" noRot="1" noChangeAspect="1" noChangeArrowheads="1" noTextEdit="1"/>
          </p:cNvSpPr>
          <p:nvPr>
            <p:ph type="sldImg"/>
          </p:nvPr>
        </p:nvSpPr>
        <p:spPr>
          <a:ln/>
        </p:spPr>
      </p:sp>
      <p:sp>
        <p:nvSpPr>
          <p:cNvPr id="512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Arial" charset="0"/>
              </a:rPr>
              <a:t>1. Storm Reports (top right) from the Storm Prediction Center indicate severe storms that were observed on February 10, 2009.</a:t>
            </a:r>
          </a:p>
          <a:p>
            <a:pPr eaLnBrk="1" hangingPunct="1"/>
            <a:r>
              <a:rPr lang="en-US">
                <a:latin typeface="Arial" charset="0"/>
              </a:rPr>
              <a:t>2. The image below shows a 4-hour nearcast of de-stabilization forming in Central Oklahoma.  Larger values of instability (mm differences) indicate a greaster potential for severe weather.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smtClean="0"/>
          </a:p>
        </p:txBody>
      </p:sp>
      <p:sp>
        <p:nvSpPr>
          <p:cNvPr id="25604" name="Slide Number Placeholder 3"/>
          <p:cNvSpPr>
            <a:spLocks noGrp="1"/>
          </p:cNvSpPr>
          <p:nvPr>
            <p:ph type="sldNum" sz="quarter" idx="5"/>
          </p:nvPr>
        </p:nvSpPr>
        <p:spPr>
          <a:noFill/>
        </p:spPr>
        <p:txBody>
          <a:bodyPr/>
          <a:lstStyle/>
          <a:p>
            <a:fld id="{D64A14C2-06B6-4AC5-8530-C5A1C26F6810}" type="slidenum">
              <a:rPr lang="en-US" smtClean="0"/>
              <a:pPr/>
              <a:t>14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Arctic winter: no COD/REF for a long time. Now we have ..  Advantages: higher resolution, MW more physical, but low resolution..   Future: hybrid? Or using as test / train data ..</a:t>
            </a:r>
          </a:p>
          <a:p>
            <a:r>
              <a:rPr lang="en-US">
                <a:ea typeface="MS PGothic" charset="0"/>
              </a:rPr>
              <a:t>Other example : icing… etc..</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a:defRPr sz="1200">
                <a:solidFill>
                  <a:schemeClr val="tx1"/>
                </a:solidFill>
                <a:latin typeface="Arial" charset="0"/>
                <a:ea typeface="MS PGothic" charset="0"/>
                <a:cs typeface="MS PGothic" charset="0"/>
              </a:defRPr>
            </a:lvl2pPr>
            <a:lvl3pPr>
              <a:defRPr sz="1200">
                <a:solidFill>
                  <a:schemeClr val="tx1"/>
                </a:solidFill>
                <a:latin typeface="Arial" charset="0"/>
                <a:ea typeface="MS PGothic" charset="0"/>
                <a:cs typeface="MS PGothic" charset="0"/>
              </a:defRPr>
            </a:lvl3pPr>
            <a:lvl4pPr>
              <a:defRPr sz="1200">
                <a:solidFill>
                  <a:schemeClr val="tx1"/>
                </a:solidFill>
                <a:latin typeface="Arial" charset="0"/>
                <a:ea typeface="MS PGothic" charset="0"/>
                <a:cs typeface="MS PGothic" charset="0"/>
              </a:defRPr>
            </a:lvl4pPr>
            <a:lvl5pPr>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C561C659-CBA2-B349-97F0-69EDB80BED52}" type="slidenum">
              <a:rPr lang="en-US"/>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Arctic winter: no COD/REF for a long time. Now we have ..  Advantages: higher resolution, MW more physical, but low resolution..   Future: hybrid? Or using as test / train data ..</a:t>
            </a:r>
          </a:p>
          <a:p>
            <a:r>
              <a:rPr lang="en-US">
                <a:ea typeface="MS PGothic" charset="0"/>
              </a:rPr>
              <a:t>Other example : icing… etc..</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a:defRPr sz="1200">
                <a:solidFill>
                  <a:schemeClr val="tx1"/>
                </a:solidFill>
                <a:latin typeface="Arial" charset="0"/>
                <a:ea typeface="MS PGothic" charset="0"/>
                <a:cs typeface="MS PGothic" charset="0"/>
              </a:defRPr>
            </a:lvl2pPr>
            <a:lvl3pPr>
              <a:defRPr sz="1200">
                <a:solidFill>
                  <a:schemeClr val="tx1"/>
                </a:solidFill>
                <a:latin typeface="Arial" charset="0"/>
                <a:ea typeface="MS PGothic" charset="0"/>
                <a:cs typeface="MS PGothic" charset="0"/>
              </a:defRPr>
            </a:lvl3pPr>
            <a:lvl4pPr>
              <a:defRPr sz="1200">
                <a:solidFill>
                  <a:schemeClr val="tx1"/>
                </a:solidFill>
                <a:latin typeface="Arial" charset="0"/>
                <a:ea typeface="MS PGothic" charset="0"/>
                <a:cs typeface="MS PGothic" charset="0"/>
              </a:defRPr>
            </a:lvl4pPr>
            <a:lvl5pPr>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C561C659-CBA2-B349-97F0-69EDB80BED52}" type="slidenum">
              <a:rPr lang="en-US"/>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FE7D661-1836-44F7-8FAF-35E8F866ECD3}" type="datetime1">
              <a:rPr lang="en-US" smtClean="0"/>
              <a:pPr/>
              <a:t>2/23/2015</a:t>
            </a:fld>
            <a:endParaRPr lang="en-US"/>
          </a:p>
        </p:txBody>
      </p:sp>
      <p:sp>
        <p:nvSpPr>
          <p:cNvPr id="8" name="Slide Number Placeholder 7"/>
          <p:cNvSpPr>
            <a:spLocks noGrp="1"/>
          </p:cNvSpPr>
          <p:nvPr>
            <p:ph type="sldNum" sz="quarter" idx="11"/>
          </p:nvPr>
        </p:nvSpPr>
        <p:spPr/>
        <p:txBody>
          <a:bodyPr/>
          <a:lstStyle/>
          <a:p>
            <a:fld id="{CE8079A4-7AA8-4A4F-87E2-7781EC5097DD}" type="slidenum">
              <a:rPr lang="en-US" smtClean="0"/>
              <a:pPr/>
              <a:t>‹#›</a:t>
            </a:fld>
            <a:endParaRPr lang="en-US"/>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F71CE-B899-4B2B-848D-9F12F0C901B6}"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7606D-E5C4-4C2F-8241-EC2663EF1CD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2CF1CA-F464-4B29-B867-EAF8A9B936E3}" type="datetime1">
              <a:rPr lang="en-US" smtClean="0"/>
              <a:pPr/>
              <a:t>2/23/2015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pPr/>
              <a:t>2/23/2015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3A17B41-4A0C-4639-A132-E5C8F99A4BE8}" type="datetime1">
              <a:rPr lang="en-US" smtClean="0"/>
              <a:pPr/>
              <a:t>2/23/2015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9967FD-6084-4075-993E-77EC8038773F}" type="datetime1">
              <a:rPr lang="en-US" smtClean="0"/>
              <a:pPr/>
              <a:t>2/23/2015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2/23/2015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2/23/2015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2/23/2015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A47DADC-55EA-4839-91C8-5BCC0EC06F5C}" type="datetime1">
              <a:rPr lang="en-US" smtClean="0"/>
              <a:pPr/>
              <a:t>2/23/2015</a:t>
            </a:fld>
            <a:endParaRPr lang="en-US"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CE8079A4-7AA8-4A4F-87E2-7781EC5097DD}" type="slidenum">
              <a:rPr lang="en-US" smtClean="0"/>
              <a:pPr/>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1" r:id="rId11"/>
  </p:sldLayoutIdLst>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Cloud Products in the GOES-R and JPSS Era; Current Applications and Opportunities for Growth</a:t>
            </a:r>
            <a:endParaRPr lang="en-US" dirty="0"/>
          </a:p>
        </p:txBody>
      </p:sp>
      <p:sp>
        <p:nvSpPr>
          <p:cNvPr id="3" name="Subtitle 2"/>
          <p:cNvSpPr>
            <a:spLocks noGrp="1"/>
          </p:cNvSpPr>
          <p:nvPr>
            <p:ph type="subTitle" idx="1"/>
          </p:nvPr>
        </p:nvSpPr>
        <p:spPr/>
        <p:txBody>
          <a:bodyPr/>
          <a:lstStyle/>
          <a:p>
            <a:r>
              <a:rPr lang="en-US" dirty="0" smtClean="0"/>
              <a:t>Andrew Heidinger, NOAA/NESDIS@CIMSS</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77964" y="0"/>
            <a:ext cx="1885951" cy="13716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415" y="0"/>
            <a:ext cx="1371600" cy="1371600"/>
          </a:xfrm>
          <a:prstGeom prst="rect">
            <a:avLst/>
          </a:prstGeom>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477258" y="0"/>
            <a:ext cx="1334463" cy="13716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email">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30157" y="0"/>
            <a:ext cx="3429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327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8056179" cy="693683"/>
          </a:xfrm>
        </p:spPr>
        <p:txBody>
          <a:bodyPr>
            <a:normAutofit fontScale="90000"/>
          </a:bodyPr>
          <a:lstStyle/>
          <a:p>
            <a:r>
              <a:rPr lang="en-US" dirty="0" smtClean="0"/>
              <a:t>CCL Comparisons to NCEP Models</a:t>
            </a:r>
            <a:endParaRPr lang="en-US" dirty="0"/>
          </a:p>
        </p:txBody>
      </p:sp>
      <p:pic>
        <p:nvPicPr>
          <p:cNvPr id="3075" name="Picture 3"/>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11805" y="3897297"/>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02699" y="3897297"/>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945899" y="1154097"/>
            <a:ext cx="2709106" cy="230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02699" y="1154097"/>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01408" y="1154097"/>
            <a:ext cx="683225" cy="90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11805" y="3460531"/>
            <a:ext cx="2743200" cy="4367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Satellite – NCEP NAM</a:t>
            </a:r>
            <a:endParaRPr lang="en-US" dirty="0">
              <a:solidFill>
                <a:srgbClr val="FFC000"/>
              </a:solidFill>
            </a:endParaRPr>
          </a:p>
        </p:txBody>
      </p:sp>
      <p:sp>
        <p:nvSpPr>
          <p:cNvPr id="3" name="TextBox 2"/>
          <p:cNvSpPr txBox="1"/>
          <p:nvPr/>
        </p:nvSpPr>
        <p:spPr>
          <a:xfrm>
            <a:off x="173421" y="1154097"/>
            <a:ext cx="2861441"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NESDIS has sent H/M/L cloud fractions to NCEP for model verification for 15+ years.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At CIMSS, Jay Hoffman has set up an automated web tool to interrogate CCL from GOES E/W and the NCEP NAM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We would like to include GOES-R H/M/L amounts into the RTMA/URMA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The CIMSS Sky Cover uses the same GOES E/W processing.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60611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4"/>
          <p:cNvSpPr>
            <a:spLocks noGrp="1" noChangeArrowheads="1"/>
          </p:cNvSpPr>
          <p:nvPr>
            <p:ph type="title" idx="4294967295"/>
          </p:nvPr>
        </p:nvSpPr>
        <p:spPr>
          <a:xfrm>
            <a:off x="822325" y="0"/>
            <a:ext cx="7823200" cy="889000"/>
          </a:xfrm>
        </p:spPr>
        <p:txBody>
          <a:bodyPr/>
          <a:lstStyle/>
          <a:p>
            <a:pPr eaLnBrk="1" hangingPunct="1">
              <a:lnSpc>
                <a:spcPct val="90000"/>
              </a:lnSpc>
            </a:pPr>
            <a:r>
              <a:rPr lang="en-US" sz="2000" b="1">
                <a:solidFill>
                  <a:schemeClr val="accent2"/>
                </a:solidFill>
                <a:latin typeface="Arial" charset="0"/>
              </a:rPr>
              <a:t>Using GOES to Generate Sky Cover (%) for the National Weather Service’s Real Time Mesoscale Analysis (RTMA)</a:t>
            </a:r>
          </a:p>
        </p:txBody>
      </p:sp>
      <p:sp>
        <p:nvSpPr>
          <p:cNvPr id="2051" name="Text Box 51"/>
          <p:cNvSpPr txBox="1">
            <a:spLocks noChangeArrowheads="1"/>
          </p:cNvSpPr>
          <p:nvPr/>
        </p:nvSpPr>
        <p:spPr bwMode="auto">
          <a:xfrm>
            <a:off x="4724400" y="1295400"/>
            <a:ext cx="167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37931725" indent="-37474525"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000" i="1">
                <a:ea typeface="MS PGothic" charset="0"/>
                <a:cs typeface="MS PGothic" charset="0"/>
              </a:rPr>
              <a:t>15-hour forecast sky cover (%) generated by the NWS forecast offices for the NDFD valid 12UTC Oct 19, 2009. Note discrepancies between forecast offices.  </a:t>
            </a:r>
          </a:p>
        </p:txBody>
      </p:sp>
      <p:sp>
        <p:nvSpPr>
          <p:cNvPr id="12" name="Rectangle 11"/>
          <p:cNvSpPr/>
          <p:nvPr/>
        </p:nvSpPr>
        <p:spPr>
          <a:xfrm>
            <a:off x="152400" y="5627688"/>
            <a:ext cx="5913438" cy="1077912"/>
          </a:xfrm>
          <a:prstGeom prst="rect">
            <a:avLst/>
          </a:prstGeom>
          <a:solidFill>
            <a:schemeClr val="accent5">
              <a:lumMod val="90000"/>
            </a:schemeClr>
          </a:solidFill>
          <a:ln>
            <a:solidFill>
              <a:schemeClr val="tx1"/>
            </a:solidFill>
          </a:ln>
        </p:spPr>
        <p:txBody>
          <a:bodyPr>
            <a:spAutoFit/>
          </a:bodyPr>
          <a:lstStyle>
            <a:lvl1pPr marL="1588" indent="-1588">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marL="0" indent="0">
              <a:defRPr/>
            </a:pPr>
            <a:r>
              <a:rPr lang="en-US" altLang="en-US" sz="1600" dirty="0" smtClean="0">
                <a:ea typeface="MS PGothic" pitchFamily="34" charset="-128"/>
              </a:rPr>
              <a:t>A new sky cover algorithm is currently being used at the Cooperative Institute for Meteorological Satellite Studies to generate sky cover in real time. It is being evaluated by the  NWS Office in Milwaukee.</a:t>
            </a:r>
            <a:endParaRPr lang="en-US" altLang="en-US" sz="1600" dirty="0">
              <a:ea typeface="MS PGothic" pitchFamily="34" charset="-128"/>
            </a:endParaRPr>
          </a:p>
        </p:txBody>
      </p:sp>
      <p:sp>
        <p:nvSpPr>
          <p:cNvPr id="2053" name="WordArt 4"/>
          <p:cNvSpPr>
            <a:spLocks noChangeArrowheads="1" noChangeShapeType="1" noTextEdit="1"/>
          </p:cNvSpPr>
          <p:nvPr/>
        </p:nvSpPr>
        <p:spPr bwMode="auto">
          <a:xfrm>
            <a:off x="212725" y="673100"/>
            <a:ext cx="452438" cy="4683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endParaRPr lang="de"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Arial Black"/>
              <a:ea typeface="Arial Black"/>
              <a:cs typeface="Arial Black"/>
            </a:endParaRPr>
          </a:p>
        </p:txBody>
      </p:sp>
      <p:sp>
        <p:nvSpPr>
          <p:cNvPr id="2054" name="Line 7"/>
          <p:cNvSpPr>
            <a:spLocks noChangeShapeType="1"/>
          </p:cNvSpPr>
          <p:nvPr/>
        </p:nvSpPr>
        <p:spPr bwMode="auto">
          <a:xfrm>
            <a:off x="457200" y="881063"/>
            <a:ext cx="8229600"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a:lstStyle/>
          <a:p>
            <a:endParaRPr lang="de"/>
          </a:p>
        </p:txBody>
      </p:sp>
      <p:sp>
        <p:nvSpPr>
          <p:cNvPr id="2055" name="TextBox 10"/>
          <p:cNvSpPr txBox="1">
            <a:spLocks noChangeArrowheads="1"/>
          </p:cNvSpPr>
          <p:nvPr/>
        </p:nvSpPr>
        <p:spPr bwMode="auto">
          <a:xfrm>
            <a:off x="7107238" y="6583363"/>
            <a:ext cx="20367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37931725" indent="-37474525"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i="1">
                <a:ea typeface="MS PGothic" charset="0"/>
                <a:cs typeface="MS PGothic" charset="0"/>
              </a:rPr>
              <a:t>(Courtesy of  Robert Aune)</a:t>
            </a:r>
          </a:p>
        </p:txBody>
      </p:sp>
      <p:sp>
        <p:nvSpPr>
          <p:cNvPr id="2056" name="Text Box 17"/>
          <p:cNvSpPr txBox="1">
            <a:spLocks noChangeArrowheads="1"/>
          </p:cNvSpPr>
          <p:nvPr/>
        </p:nvSpPr>
        <p:spPr bwMode="auto">
          <a:xfrm>
            <a:off x="76200" y="1143000"/>
            <a:ext cx="44958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ＭＳ Ｐゴシック" charset="0"/>
              </a:defRPr>
            </a:lvl1pPr>
            <a:lvl2pPr marL="38046025" indent="-37474525"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35810825" indent="-507873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Tx/>
              <a:buChar char="•"/>
            </a:pPr>
            <a:r>
              <a:rPr lang="en-US" sz="1600">
                <a:ea typeface="MS PGothic" charset="0"/>
                <a:cs typeface="MS PGothic" charset="0"/>
              </a:rPr>
              <a:t>Effective Cloud Amount (ECA), retrieved from the GOES-13/15 sounders, is currently used to populate the hourly, 5 km resolution, sky cover grid in the RTMA. This is a proxy at best.</a:t>
            </a:r>
          </a:p>
          <a:p>
            <a:pPr eaLnBrk="1" hangingPunct="1">
              <a:buFontTx/>
              <a:buChar char="•"/>
            </a:pPr>
            <a:endParaRPr lang="en-US" sz="1600">
              <a:ea typeface="MS PGothic" charset="0"/>
              <a:cs typeface="MS PGothic" charset="0"/>
            </a:endParaRPr>
          </a:p>
          <a:p>
            <a:pPr eaLnBrk="1" hangingPunct="1">
              <a:buFontTx/>
              <a:buChar char="•"/>
            </a:pPr>
            <a:r>
              <a:rPr lang="en-US" sz="1600">
                <a:ea typeface="MS PGothic" charset="0"/>
                <a:cs typeface="MS PGothic" charset="0"/>
              </a:rPr>
              <a:t>A new algorithm is needed that uses GOES imager channels at 1 km resolution, forward calculated radiative transfer and spherical geometry to improve sky cover accuracy for all cloud regimes.</a:t>
            </a:r>
          </a:p>
          <a:p>
            <a:pPr eaLnBrk="1" hangingPunct="1"/>
            <a:endParaRPr lang="en-US" sz="1600">
              <a:ea typeface="MS PGothic" charset="0"/>
              <a:cs typeface="MS PGothic" charset="0"/>
            </a:endParaRPr>
          </a:p>
          <a:p>
            <a:pPr eaLnBrk="1" hangingPunct="1">
              <a:buFontTx/>
              <a:buChar char="•"/>
            </a:pPr>
            <a:r>
              <a:rPr lang="en-US" sz="1600">
                <a:ea typeface="MS PGothic" charset="0"/>
                <a:cs typeface="MS PGothic" charset="0"/>
              </a:rPr>
              <a:t>The algorithm must include a forward model that  calculates sky cover using inputs from a forecast model. This will allow verification of  sky cover forecasts from the operational  models.</a:t>
            </a:r>
          </a:p>
        </p:txBody>
      </p:sp>
      <p:sp>
        <p:nvSpPr>
          <p:cNvPr id="2057" name="Line 15"/>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e"/>
          </a:p>
        </p:txBody>
      </p:sp>
      <p:sp>
        <p:nvSpPr>
          <p:cNvPr id="2058" name="Text Box 51"/>
          <p:cNvSpPr txBox="1">
            <a:spLocks noChangeArrowheads="1"/>
          </p:cNvSpPr>
          <p:nvPr/>
        </p:nvSpPr>
        <p:spPr bwMode="auto">
          <a:xfrm>
            <a:off x="7391400" y="3352800"/>
            <a:ext cx="154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37931725" indent="-37474525"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000" i="1">
                <a:ea typeface="MS PGothic" charset="0"/>
                <a:cs typeface="MS PGothic" charset="0"/>
              </a:rPr>
              <a:t>24-hour forecast sky cover derived from model output  valid 12UTC 19 Oct, 2010.  </a:t>
            </a:r>
          </a:p>
        </p:txBody>
      </p:sp>
      <p:sp>
        <p:nvSpPr>
          <p:cNvPr id="2059" name="Text Box 51"/>
          <p:cNvSpPr txBox="1">
            <a:spLocks noChangeArrowheads="1"/>
          </p:cNvSpPr>
          <p:nvPr/>
        </p:nvSpPr>
        <p:spPr bwMode="auto">
          <a:xfrm>
            <a:off x="6629400" y="6232525"/>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37931725" indent="-37474525"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000" i="1">
                <a:ea typeface="MS PGothic" charset="0"/>
                <a:cs typeface="MS PGothic" charset="0"/>
              </a:rPr>
              <a:t>Validating IR image from GOES-13 valid 12UTC 19 Oct, 2009.  </a:t>
            </a:r>
          </a:p>
        </p:txBody>
      </p:sp>
      <p:pic>
        <p:nvPicPr>
          <p:cNvPr id="2060" name="Picture 3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0" y="2514600"/>
            <a:ext cx="241776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61" name="Picture 3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24600" y="681038"/>
            <a:ext cx="2590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62" name="Picture 33"/>
          <p:cNvPicPr>
            <a:picLocks noChangeAspect="1" noChangeArrowheads="1"/>
          </p:cNvPicPr>
          <p:nvPr/>
        </p:nvPicPr>
        <p:blipFill>
          <a:blip r:embed="rId5" cstate="email">
            <a:extLst>
              <a:ext uri="{28A0092B-C50C-407E-A947-70E740481C1C}">
                <a14:useLocalDpi xmlns:a14="http://schemas.microsoft.com/office/drawing/2010/main" val="0"/>
              </a:ext>
            </a:extLst>
          </a:blip>
          <a:srcRect l="19994" r="23335" b="23337"/>
          <a:stretch>
            <a:fillRect/>
          </a:stretch>
        </p:blipFill>
        <p:spPr bwMode="auto">
          <a:xfrm>
            <a:off x="6629400" y="4572000"/>
            <a:ext cx="2286000" cy="165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Oval 1"/>
          <p:cNvSpPr/>
          <p:nvPr/>
        </p:nvSpPr>
        <p:spPr>
          <a:xfrm>
            <a:off x="6477000" y="1676400"/>
            <a:ext cx="457200" cy="479425"/>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5181600" y="3429000"/>
            <a:ext cx="457200" cy="479425"/>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a:stCxn id="2" idx="3"/>
            <a:endCxn id="21" idx="7"/>
          </p:cNvCxnSpPr>
          <p:nvPr/>
        </p:nvCxnSpPr>
        <p:spPr>
          <a:xfrm flipH="1">
            <a:off x="5572125" y="2085975"/>
            <a:ext cx="971550" cy="1412875"/>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305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New </a:t>
            </a:r>
            <a:r>
              <a:rPr lang="en-US" dirty="0" smtClean="0"/>
              <a:t>Applications </a:t>
            </a:r>
            <a:r>
              <a:rPr lang="en-US" dirty="0"/>
              <a:t>of the Cloud Optical Properties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1877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09" y="37484"/>
            <a:ext cx="8923283" cy="567864"/>
          </a:xfrm>
        </p:spPr>
        <p:txBody>
          <a:bodyPr>
            <a:normAutofit fontScale="90000"/>
          </a:bodyPr>
          <a:lstStyle/>
          <a:p>
            <a:r>
              <a:rPr lang="en-US" dirty="0" smtClean="0"/>
              <a:t>Cloud Optical Products and Precipitation</a:t>
            </a:r>
            <a:endParaRPr lang="en-US" dirty="0"/>
          </a:p>
        </p:txBody>
      </p:sp>
      <p:sp>
        <p:nvSpPr>
          <p:cNvPr id="3" name="Content Placeholder 2"/>
          <p:cNvSpPr>
            <a:spLocks noGrp="1"/>
          </p:cNvSpPr>
          <p:nvPr>
            <p:ph idx="1"/>
          </p:nvPr>
        </p:nvSpPr>
        <p:spPr>
          <a:xfrm>
            <a:off x="204952" y="673019"/>
            <a:ext cx="4093823" cy="6003677"/>
          </a:xfrm>
        </p:spPr>
        <p:txBody>
          <a:bodyPr>
            <a:normAutofit fontScale="92500" lnSpcReduction="10000"/>
          </a:bodyPr>
          <a:lstStyle/>
          <a:p>
            <a:r>
              <a:rPr lang="en-US" dirty="0" smtClean="0"/>
              <a:t>Cloud optical depth and particle size are standard  L1RD products and meet their specifications.</a:t>
            </a:r>
          </a:p>
          <a:p>
            <a:r>
              <a:rPr lang="en-US" i="1" dirty="0" smtClean="0">
                <a:solidFill>
                  <a:srgbClr val="FFFF00"/>
                </a:solidFill>
              </a:rPr>
              <a:t>But images of these products in general are not informative in AWIPS</a:t>
            </a:r>
            <a:r>
              <a:rPr lang="en-US" dirty="0" smtClean="0">
                <a:solidFill>
                  <a:srgbClr val="FFFF00"/>
                </a:solidFill>
              </a:rPr>
              <a:t>.</a:t>
            </a:r>
          </a:p>
          <a:p>
            <a:r>
              <a:rPr lang="en-US" dirty="0" smtClean="0"/>
              <a:t>However, we can translate them into other quantities, namely precipitation, using simple relationships from the microwave community.  </a:t>
            </a:r>
          </a:p>
          <a:p>
            <a:r>
              <a:rPr lang="en-US" dirty="0" smtClean="0"/>
              <a:t>This </a:t>
            </a:r>
            <a:r>
              <a:rPr lang="en-US" dirty="0" err="1" smtClean="0"/>
              <a:t>precip</a:t>
            </a:r>
            <a:r>
              <a:rPr lang="en-US" dirty="0" smtClean="0"/>
              <a:t> product is limited but  complements IR and microwave.</a:t>
            </a:r>
          </a:p>
          <a:p>
            <a:r>
              <a:rPr lang="en-US" i="1" dirty="0" smtClean="0">
                <a:solidFill>
                  <a:srgbClr val="FFC000"/>
                </a:solidFill>
              </a:rPr>
              <a:t>This translates the baseline optical depth and particle products into an AWIPS image relevant to a forecaster</a:t>
            </a:r>
            <a:r>
              <a:rPr lang="en-US" dirty="0" smtClean="0"/>
              <a:t>.</a:t>
            </a:r>
          </a:p>
          <a:p>
            <a:r>
              <a:rPr lang="en-US" dirty="0" smtClean="0"/>
              <a:t>This product is successful in European forecast offices.  (KNMI especially – GOES-R VSP 2014)</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409984" y="538854"/>
            <a:ext cx="2736518" cy="2743200"/>
          </a:xfrm>
          <a:prstGeom prst="flowChartConnector">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414048" y="4114800"/>
            <a:ext cx="2719952" cy="2743200"/>
          </a:xfrm>
          <a:prstGeom prst="ellipse">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414048" y="1283835"/>
            <a:ext cx="2720008" cy="2743200"/>
          </a:xfrm>
          <a:prstGeom prst="flowChartConnector">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298775" y="3075280"/>
            <a:ext cx="2743199" cy="2743200"/>
          </a:xfrm>
          <a:prstGeom prst="ellipse">
            <a:avLst/>
          </a:prstGeom>
        </p:spPr>
      </p:pic>
      <p:sp>
        <p:nvSpPr>
          <p:cNvPr id="11" name="TextBox 10"/>
          <p:cNvSpPr txBox="1"/>
          <p:nvPr/>
        </p:nvSpPr>
        <p:spPr>
          <a:xfrm>
            <a:off x="7328160" y="1483924"/>
            <a:ext cx="1037463" cy="276999"/>
          </a:xfrm>
          <a:prstGeom prst="rect">
            <a:avLst/>
          </a:prstGeom>
          <a:solidFill>
            <a:srgbClr val="0070C0">
              <a:alpha val="74902"/>
            </a:srgbClr>
          </a:solidFill>
        </p:spPr>
        <p:txBody>
          <a:bodyPr wrap="none" rtlCol="0">
            <a:spAutoFit/>
          </a:bodyPr>
          <a:lstStyle/>
          <a:p>
            <a:r>
              <a:rPr lang="en-US" sz="1200" dirty="0" smtClean="0"/>
              <a:t>Particle Size</a:t>
            </a:r>
            <a:endParaRPr lang="en-US" sz="1200" dirty="0"/>
          </a:p>
        </p:txBody>
      </p:sp>
      <p:sp>
        <p:nvSpPr>
          <p:cNvPr id="14" name="TextBox 13"/>
          <p:cNvSpPr txBox="1"/>
          <p:nvPr/>
        </p:nvSpPr>
        <p:spPr>
          <a:xfrm>
            <a:off x="4974959" y="3266634"/>
            <a:ext cx="1390830" cy="276999"/>
          </a:xfrm>
          <a:prstGeom prst="rect">
            <a:avLst/>
          </a:prstGeom>
          <a:solidFill>
            <a:srgbClr val="0070C0">
              <a:alpha val="74902"/>
            </a:srgbClr>
          </a:solidFill>
        </p:spPr>
        <p:txBody>
          <a:bodyPr wrap="none" rtlCol="0">
            <a:spAutoFit/>
          </a:bodyPr>
          <a:lstStyle/>
          <a:p>
            <a:r>
              <a:rPr lang="en-US" sz="1200" dirty="0" smtClean="0"/>
              <a:t>Cloud Water Path</a:t>
            </a:r>
            <a:endParaRPr lang="en-US" sz="1200" dirty="0"/>
          </a:p>
        </p:txBody>
      </p:sp>
      <p:sp>
        <p:nvSpPr>
          <p:cNvPr id="15" name="TextBox 14"/>
          <p:cNvSpPr txBox="1"/>
          <p:nvPr/>
        </p:nvSpPr>
        <p:spPr>
          <a:xfrm>
            <a:off x="6871303" y="6141158"/>
            <a:ext cx="1951175" cy="276999"/>
          </a:xfrm>
          <a:prstGeom prst="rect">
            <a:avLst/>
          </a:prstGeom>
          <a:solidFill>
            <a:srgbClr val="0070C0">
              <a:alpha val="74902"/>
            </a:srgbClr>
          </a:solidFill>
        </p:spPr>
        <p:txBody>
          <a:bodyPr wrap="none" rtlCol="0">
            <a:spAutoFit/>
          </a:bodyPr>
          <a:lstStyle/>
          <a:p>
            <a:r>
              <a:rPr lang="en-US" sz="1200" dirty="0" smtClean="0"/>
              <a:t>Rain Rate From </a:t>
            </a:r>
            <a:r>
              <a:rPr lang="en-US" sz="1200" dirty="0" err="1" smtClean="0"/>
              <a:t>Cld</a:t>
            </a:r>
            <a:r>
              <a:rPr lang="en-US" sz="1200" dirty="0" smtClean="0"/>
              <a:t> Prod.</a:t>
            </a:r>
            <a:endParaRPr lang="en-US" sz="1200" dirty="0"/>
          </a:p>
        </p:txBody>
      </p:sp>
      <p:sp>
        <p:nvSpPr>
          <p:cNvPr id="4" name="Bent Arrow 3"/>
          <p:cNvSpPr/>
          <p:nvPr/>
        </p:nvSpPr>
        <p:spPr>
          <a:xfrm rot="2491289">
            <a:off x="6894195" y="653873"/>
            <a:ext cx="780393" cy="5148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2491289" flipV="1">
            <a:off x="4129961" y="2760305"/>
            <a:ext cx="780393" cy="50264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8062375">
            <a:off x="8441560" y="3857359"/>
            <a:ext cx="780393" cy="5148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rot="19462206" flipV="1">
            <a:off x="5756060" y="5707954"/>
            <a:ext cx="780393" cy="55094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4183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12827"/>
            <a:ext cx="8228538" cy="703224"/>
          </a:xfrm>
        </p:spPr>
        <p:txBody>
          <a:bodyPr>
            <a:normAutofit fontScale="90000"/>
          </a:bodyPr>
          <a:lstStyle/>
          <a:p>
            <a:r>
              <a:rPr lang="en-US" dirty="0" smtClean="0"/>
              <a:t>Application of Cloud Products for Snow</a:t>
            </a:r>
            <a:endParaRPr lang="en-US" dirty="0"/>
          </a:p>
        </p:txBody>
      </p:sp>
      <p:pic>
        <p:nvPicPr>
          <p:cNvPr id="10" name="Picture 9" descr="kmqt_2013021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02367" y="1134780"/>
            <a:ext cx="2743200" cy="2743200"/>
          </a:xfrm>
          <a:prstGeom prst="rect">
            <a:avLst/>
          </a:prstGeom>
        </p:spPr>
      </p:pic>
      <p:pic>
        <p:nvPicPr>
          <p:cNvPr id="7" name="Picture 6" descr="awg_cwp_20130217_AVHRR.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78167" y="4030380"/>
            <a:ext cx="2743200" cy="2743200"/>
          </a:xfrm>
          <a:prstGeom prst="rect">
            <a:avLst/>
          </a:prstGeom>
        </p:spPr>
      </p:pic>
      <p:pic>
        <p:nvPicPr>
          <p:cNvPr id="11" name="Picture 10" descr="avhrr_snow_2013021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02367" y="4030380"/>
            <a:ext cx="2743200" cy="2743200"/>
          </a:xfrm>
          <a:prstGeom prst="rect">
            <a:avLst/>
          </a:prstGeom>
        </p:spPr>
      </p:pic>
      <p:pic>
        <p:nvPicPr>
          <p:cNvPr id="14" name="Picture 13" descr="AQUA_MODIS_17FEB2013.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71741" y="1134780"/>
            <a:ext cx="2749626" cy="2667000"/>
          </a:xfrm>
          <a:prstGeom prst="rect">
            <a:avLst/>
          </a:prstGeom>
        </p:spPr>
      </p:pic>
      <p:sp>
        <p:nvSpPr>
          <p:cNvPr id="2" name="TextBox 1"/>
          <p:cNvSpPr txBox="1"/>
          <p:nvPr/>
        </p:nvSpPr>
        <p:spPr>
          <a:xfrm>
            <a:off x="0" y="847124"/>
            <a:ext cx="2966474" cy="5909311"/>
          </a:xfrm>
          <a:prstGeom prst="rect">
            <a:avLst/>
          </a:prstGeom>
          <a:noFill/>
        </p:spPr>
        <p:txBody>
          <a:bodyPr wrap="square" rtlCol="0">
            <a:spAutoFit/>
          </a:bodyPr>
          <a:lstStyle/>
          <a:p>
            <a:pPr marL="285750" indent="-285750">
              <a:buFont typeface="Arial"/>
              <a:buChar char="•"/>
            </a:pPr>
            <a:r>
              <a:rPr lang="en-US" dirty="0" smtClean="0"/>
              <a:t>Lake effect snow bands  are shallow and are often missed by radar.</a:t>
            </a:r>
          </a:p>
          <a:p>
            <a:pPr marL="285750" indent="-285750">
              <a:buFont typeface="Arial"/>
              <a:buChar char="•"/>
            </a:pPr>
            <a:endParaRPr lang="en-US" dirty="0"/>
          </a:p>
          <a:p>
            <a:pPr marL="285750" indent="-285750">
              <a:buFont typeface="Arial"/>
              <a:buChar char="•"/>
            </a:pPr>
            <a:r>
              <a:rPr lang="en-US" dirty="0" smtClean="0"/>
              <a:t>Like rain, cloud products offer skill in snow detection and characterization.</a:t>
            </a:r>
          </a:p>
          <a:p>
            <a:pPr marL="285750" indent="-285750">
              <a:buFont typeface="Arial"/>
              <a:buChar char="•"/>
            </a:pPr>
            <a:endParaRPr lang="en-US" dirty="0"/>
          </a:p>
          <a:p>
            <a:pPr marL="285750" indent="-285750">
              <a:buFont typeface="Arial"/>
              <a:buChar char="•"/>
            </a:pPr>
            <a:r>
              <a:rPr lang="en-US" dirty="0" smtClean="0"/>
              <a:t>M. </a:t>
            </a:r>
            <a:r>
              <a:rPr lang="en-US" dirty="0" err="1" smtClean="0"/>
              <a:t>Kulie</a:t>
            </a:r>
            <a:r>
              <a:rPr lang="en-US" dirty="0" smtClean="0"/>
              <a:t> compared satellite cloud products and radar in overlap regions.</a:t>
            </a:r>
          </a:p>
          <a:p>
            <a:pPr marL="285750" indent="-285750">
              <a:buFont typeface="Arial"/>
              <a:buChar char="•"/>
            </a:pPr>
            <a:endParaRPr lang="en-US" dirty="0"/>
          </a:p>
          <a:p>
            <a:pPr marL="285750" indent="-285750">
              <a:buFont typeface="Arial"/>
              <a:buChar char="•"/>
            </a:pPr>
            <a:r>
              <a:rPr lang="en-US" dirty="0" smtClean="0"/>
              <a:t>Resulting snow rate is shown on lower right.</a:t>
            </a:r>
          </a:p>
          <a:p>
            <a:pPr marL="285750" indent="-285750">
              <a:buFont typeface="Arial"/>
              <a:buChar char="•"/>
            </a:pPr>
            <a:endParaRPr lang="en-US" dirty="0"/>
          </a:p>
          <a:p>
            <a:pPr marL="285750" indent="-285750">
              <a:buFont typeface="Arial"/>
              <a:buChar char="•"/>
            </a:pPr>
            <a:r>
              <a:rPr lang="en-US" dirty="0" smtClean="0"/>
              <a:t>Good example of transforming cloud properties into a useful metric for NWS.</a:t>
            </a:r>
            <a:endParaRPr lang="en-US" dirty="0"/>
          </a:p>
        </p:txBody>
      </p:sp>
      <p:sp>
        <p:nvSpPr>
          <p:cNvPr id="3" name="TextBox 2"/>
          <p:cNvSpPr txBox="1"/>
          <p:nvPr/>
        </p:nvSpPr>
        <p:spPr>
          <a:xfrm>
            <a:off x="6302367" y="739862"/>
            <a:ext cx="2188748" cy="369332"/>
          </a:xfrm>
          <a:prstGeom prst="rect">
            <a:avLst/>
          </a:prstGeom>
          <a:noFill/>
        </p:spPr>
        <p:txBody>
          <a:bodyPr wrap="none" rtlCol="0">
            <a:spAutoFit/>
          </a:bodyPr>
          <a:lstStyle/>
          <a:p>
            <a:r>
              <a:rPr lang="en-US" i="1" dirty="0" smtClean="0">
                <a:solidFill>
                  <a:srgbClr val="FFFF00"/>
                </a:solidFill>
              </a:rPr>
              <a:t>Mark </a:t>
            </a:r>
            <a:r>
              <a:rPr lang="en-US" i="1" dirty="0" err="1" smtClean="0">
                <a:solidFill>
                  <a:srgbClr val="FFFF00"/>
                </a:solidFill>
              </a:rPr>
              <a:t>Kulie</a:t>
            </a:r>
            <a:r>
              <a:rPr lang="en-US" i="1" dirty="0" smtClean="0">
                <a:solidFill>
                  <a:srgbClr val="FFFF00"/>
                </a:solidFill>
              </a:rPr>
              <a:t>, CIMSS</a:t>
            </a:r>
            <a:endParaRPr lang="en-US" i="1" dirty="0">
              <a:solidFill>
                <a:srgbClr val="FFFF00"/>
              </a:solidFill>
            </a:endParaRPr>
          </a:p>
        </p:txBody>
      </p:sp>
    </p:spTree>
    <p:extLst>
      <p:ext uri="{BB962C8B-B14F-4D97-AF65-F5344CB8AC3E}">
        <p14:creationId xmlns:p14="http://schemas.microsoft.com/office/powerpoint/2010/main" val="3449959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7"/>
          <p:cNvSpPr txBox="1">
            <a:spLocks noChangeArrowheads="1"/>
          </p:cNvSpPr>
          <p:nvPr/>
        </p:nvSpPr>
        <p:spPr bwMode="auto">
          <a:xfrm>
            <a:off x="4799263" y="5384968"/>
            <a:ext cx="4086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r>
              <a:rPr lang="en-US" dirty="0">
                <a:solidFill>
                  <a:schemeClr val="tx1"/>
                </a:solidFill>
              </a:rPr>
              <a:t>Quantitative rain rate estimates from VIS/NIR algorithms ( </a:t>
            </a:r>
            <a:r>
              <a:rPr lang="en-US" dirty="0" err="1">
                <a:solidFill>
                  <a:schemeClr val="tx1"/>
                </a:solidFill>
              </a:rPr>
              <a:t>Roebeling</a:t>
            </a:r>
            <a:r>
              <a:rPr lang="en-US" dirty="0">
                <a:solidFill>
                  <a:schemeClr val="tx1"/>
                </a:solidFill>
              </a:rPr>
              <a:t> 2009)</a:t>
            </a:r>
          </a:p>
        </p:txBody>
      </p:sp>
      <p:sp>
        <p:nvSpPr>
          <p:cNvPr id="23556" name="TextBox 11"/>
          <p:cNvSpPr txBox="1">
            <a:spLocks noChangeArrowheads="1"/>
          </p:cNvSpPr>
          <p:nvPr/>
        </p:nvSpPr>
        <p:spPr bwMode="auto">
          <a:xfrm>
            <a:off x="381000" y="4876800"/>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r>
              <a:rPr lang="en-US">
                <a:solidFill>
                  <a:schemeClr val="tx1"/>
                </a:solidFill>
              </a:rPr>
              <a:t>ATMS sensor on NPP provides MW–based rain rate</a:t>
            </a:r>
          </a:p>
        </p:txBody>
      </p:sp>
      <p:pic>
        <p:nvPicPr>
          <p:cNvPr id="23557" name="Picture 12" descr="Screen Shot 2015-01-06 at 2.10.34 P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1143000"/>
            <a:ext cx="3987024"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alaska_example_2014_283_12.jpg"/>
          <p:cNvPicPr>
            <a:picLocks noChangeAspect="1"/>
          </p:cNvPicPr>
          <p:nvPr/>
        </p:nvPicPr>
        <p:blipFill rotWithShape="1">
          <a:blip r:embed="rId4" cstate="email">
            <a:extLst>
              <a:ext uri="{28A0092B-C50C-407E-A947-70E740481C1C}">
                <a14:useLocalDpi xmlns:a14="http://schemas.microsoft.com/office/drawing/2010/main" val="0"/>
              </a:ext>
            </a:extLst>
          </a:blip>
          <a:srcRect l="49701" t="54630"/>
          <a:stretch/>
        </p:blipFill>
        <p:spPr bwMode="auto">
          <a:xfrm>
            <a:off x="4566648" y="1143001"/>
            <a:ext cx="4140859" cy="381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itle 2"/>
          <p:cNvSpPr txBox="1">
            <a:spLocks/>
          </p:cNvSpPr>
          <p:nvPr/>
        </p:nvSpPr>
        <p:spPr bwMode="auto">
          <a:xfrm>
            <a:off x="380999" y="152400"/>
            <a:ext cx="7998373" cy="47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pPr algn="l"/>
            <a:r>
              <a:rPr lang="en-US" sz="2400" dirty="0">
                <a:solidFill>
                  <a:schemeClr val="tx2"/>
                </a:solidFill>
                <a:latin typeface="Arial" charset="0"/>
              </a:rPr>
              <a:t>NLCOMP: Filling the Arctic winter </a:t>
            </a:r>
            <a:r>
              <a:rPr lang="en-US" sz="2400" dirty="0" smtClean="0">
                <a:solidFill>
                  <a:schemeClr val="tx2"/>
                </a:solidFill>
                <a:latin typeface="Arial" charset="0"/>
              </a:rPr>
              <a:t>gap:  Precipitation</a:t>
            </a:r>
            <a:endParaRPr lang="en-US" sz="2400" dirty="0">
              <a:solidFill>
                <a:schemeClr val="tx2"/>
              </a:solidFill>
              <a:latin typeface="Arial" charset="0"/>
            </a:endParaRPr>
          </a:p>
        </p:txBody>
      </p:sp>
      <p:sp>
        <p:nvSpPr>
          <p:cNvPr id="23560" name="TextBox 5"/>
          <p:cNvSpPr txBox="1">
            <a:spLocks noChangeArrowheads="1"/>
          </p:cNvSpPr>
          <p:nvPr/>
        </p:nvSpPr>
        <p:spPr bwMode="auto">
          <a:xfrm>
            <a:off x="304799" y="5842337"/>
            <a:ext cx="46298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pPr algn="l"/>
            <a:r>
              <a:rPr lang="en-US" dirty="0">
                <a:solidFill>
                  <a:srgbClr val="FFC000"/>
                </a:solidFill>
              </a:rPr>
              <a:t>-   less physical retrieval </a:t>
            </a:r>
          </a:p>
          <a:p>
            <a:pPr algn="l"/>
            <a:r>
              <a:rPr lang="en-US" dirty="0">
                <a:solidFill>
                  <a:srgbClr val="FFC000"/>
                </a:solidFill>
              </a:rPr>
              <a:t>+ much higher spatial resolution </a:t>
            </a:r>
            <a:endParaRPr lang="en-US" dirty="0" smtClean="0">
              <a:solidFill>
                <a:srgbClr val="FFC000"/>
              </a:solidFill>
            </a:endParaRPr>
          </a:p>
          <a:p>
            <a:pPr algn="l"/>
            <a:r>
              <a:rPr lang="en-US" dirty="0" smtClean="0">
                <a:solidFill>
                  <a:srgbClr val="FFC000"/>
                </a:solidFill>
              </a:rPr>
              <a:t>( </a:t>
            </a:r>
            <a:r>
              <a:rPr lang="en-US" dirty="0">
                <a:solidFill>
                  <a:srgbClr val="FFC000"/>
                </a:solidFill>
              </a:rPr>
              <a:t>750m vs 35km )</a:t>
            </a:r>
            <a:r>
              <a:rPr lang="en-US" dirty="0">
                <a:solidFill>
                  <a:srgbClr val="175A26"/>
                </a:solidFill>
              </a:rPr>
              <a:t> </a:t>
            </a:r>
          </a:p>
        </p:txBody>
      </p:sp>
      <p:sp>
        <p:nvSpPr>
          <p:cNvPr id="2" name="TextBox 1"/>
          <p:cNvSpPr txBox="1"/>
          <p:nvPr/>
        </p:nvSpPr>
        <p:spPr>
          <a:xfrm>
            <a:off x="304799" y="630621"/>
            <a:ext cx="8201284" cy="338554"/>
          </a:xfrm>
          <a:prstGeom prst="rect">
            <a:avLst/>
          </a:prstGeom>
          <a:noFill/>
        </p:spPr>
        <p:txBody>
          <a:bodyPr wrap="none" rtlCol="0">
            <a:spAutoFit/>
          </a:bodyPr>
          <a:lstStyle/>
          <a:p>
            <a:r>
              <a:rPr lang="en-US" sz="1600" dirty="0" smtClean="0"/>
              <a:t>With the success of the JPSS-RR VIIRS DNB Cloud Project, we can also do this at night</a:t>
            </a:r>
            <a:endParaRPr lang="en-US" sz="1600" dirty="0"/>
          </a:p>
        </p:txBody>
      </p:sp>
      <p:sp>
        <p:nvSpPr>
          <p:cNvPr id="3" name="TextBox 2"/>
          <p:cNvSpPr txBox="1"/>
          <p:nvPr/>
        </p:nvSpPr>
        <p:spPr>
          <a:xfrm>
            <a:off x="6542690" y="6526924"/>
            <a:ext cx="2343398" cy="369332"/>
          </a:xfrm>
          <a:prstGeom prst="rect">
            <a:avLst/>
          </a:prstGeom>
          <a:noFill/>
        </p:spPr>
        <p:txBody>
          <a:bodyPr wrap="none" rtlCol="0">
            <a:spAutoFit/>
          </a:bodyPr>
          <a:lstStyle/>
          <a:p>
            <a:r>
              <a:rPr lang="en-US" dirty="0" smtClean="0">
                <a:solidFill>
                  <a:srgbClr val="FFFF00"/>
                </a:solidFill>
              </a:rPr>
              <a:t>Andi Walther, CIMSS</a:t>
            </a:r>
            <a:endParaRPr lang="en-US" dirty="0">
              <a:solidFill>
                <a:srgbClr val="FFFF00"/>
              </a:solidFill>
            </a:endParaRPr>
          </a:p>
        </p:txBody>
      </p:sp>
    </p:spTree>
    <p:extLst>
      <p:ext uri="{BB962C8B-B14F-4D97-AF65-F5344CB8AC3E}">
        <p14:creationId xmlns:p14="http://schemas.microsoft.com/office/powerpoint/2010/main" val="2365951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75"/>
            <a:ext cx="7315200" cy="667126"/>
          </a:xfrm>
        </p:spPr>
        <p:txBody>
          <a:bodyPr>
            <a:normAutofit/>
          </a:bodyPr>
          <a:lstStyle/>
          <a:p>
            <a:r>
              <a:rPr lang="en-US" sz="3200" dirty="0" smtClean="0"/>
              <a:t>Alaska Composites of Cloud Products</a:t>
            </a:r>
            <a:endParaRPr lang="en-US" sz="3200" dirty="0"/>
          </a:p>
        </p:txBody>
      </p:sp>
      <p:sp>
        <p:nvSpPr>
          <p:cNvPr id="6" name="Content Placeholder 5"/>
          <p:cNvSpPr>
            <a:spLocks noGrp="1"/>
          </p:cNvSpPr>
          <p:nvPr>
            <p:ph idx="1"/>
          </p:nvPr>
        </p:nvSpPr>
        <p:spPr>
          <a:xfrm>
            <a:off x="317490" y="844147"/>
            <a:ext cx="3820958" cy="4892209"/>
          </a:xfrm>
        </p:spPr>
        <p:txBody>
          <a:bodyPr>
            <a:normAutofit lnSpcReduction="10000"/>
          </a:bodyPr>
          <a:lstStyle/>
          <a:p>
            <a:r>
              <a:rPr lang="en-US" dirty="0" smtClean="0"/>
              <a:t>Over Alaska, polar orbiter data is frequent but asynchronous with varying viewing angles and spatial resolutions.</a:t>
            </a:r>
          </a:p>
          <a:p>
            <a:r>
              <a:rPr lang="en-US" dirty="0" smtClean="0">
                <a:solidFill>
                  <a:srgbClr val="FF6600"/>
                </a:solidFill>
              </a:rPr>
              <a:t>Tony </a:t>
            </a:r>
            <a:r>
              <a:rPr lang="en-US" dirty="0" err="1" smtClean="0">
                <a:solidFill>
                  <a:srgbClr val="FF6600"/>
                </a:solidFill>
              </a:rPr>
              <a:t>Wimmers</a:t>
            </a:r>
            <a:r>
              <a:rPr lang="en-US" dirty="0" smtClean="0">
                <a:solidFill>
                  <a:srgbClr val="FF6600"/>
                </a:solidFill>
              </a:rPr>
              <a:t> has applied “optical flow” to composite polar and geo data to make polar orbiter data more useful for forecasters.</a:t>
            </a:r>
          </a:p>
          <a:p>
            <a:r>
              <a:rPr lang="en-US" dirty="0" smtClean="0"/>
              <a:t>This applied to cloud height but it applicable to many products.</a:t>
            </a:r>
          </a:p>
          <a:p>
            <a:r>
              <a:rPr lang="en-US" dirty="0" smtClean="0"/>
              <a:t>Does not “fix” artifacts due to algorithm performance on different sensors.</a:t>
            </a:r>
            <a:endParaRPr lang="en-US" dirty="0"/>
          </a:p>
        </p:txBody>
      </p:sp>
      <p:sp>
        <p:nvSpPr>
          <p:cNvPr id="3" name="TextBox 2"/>
          <p:cNvSpPr txBox="1"/>
          <p:nvPr/>
        </p:nvSpPr>
        <p:spPr>
          <a:xfrm>
            <a:off x="317490" y="1352199"/>
            <a:ext cx="265480" cy="369332"/>
          </a:xfrm>
          <a:prstGeom prst="rect">
            <a:avLst/>
          </a:prstGeom>
          <a:noFill/>
        </p:spPr>
        <p:txBody>
          <a:bodyPr wrap="none" rtlCol="0">
            <a:spAutoFit/>
          </a:bodyPr>
          <a:lstStyle/>
          <a:p>
            <a:pPr marL="285750" indent="-285750">
              <a:buFont typeface="Arial"/>
              <a:buChar char="•"/>
            </a:pPr>
            <a:endParaRPr lang="en-US" dirty="0"/>
          </a:p>
        </p:txBody>
      </p:sp>
      <p:sp>
        <p:nvSpPr>
          <p:cNvPr id="4" name="TextBox 3"/>
          <p:cNvSpPr txBox="1"/>
          <p:nvPr/>
        </p:nvSpPr>
        <p:spPr>
          <a:xfrm>
            <a:off x="73124" y="6358024"/>
            <a:ext cx="2937727" cy="369332"/>
          </a:xfrm>
          <a:prstGeom prst="rect">
            <a:avLst/>
          </a:prstGeom>
          <a:noFill/>
        </p:spPr>
        <p:txBody>
          <a:bodyPr wrap="none" rtlCol="0">
            <a:spAutoFit/>
          </a:bodyPr>
          <a:lstStyle/>
          <a:p>
            <a:r>
              <a:rPr lang="en-US" dirty="0">
                <a:solidFill>
                  <a:srgbClr val="FFC000"/>
                </a:solidFill>
              </a:rPr>
              <a:t>s</a:t>
            </a:r>
            <a:r>
              <a:rPr lang="en-US" dirty="0" smtClean="0">
                <a:solidFill>
                  <a:srgbClr val="FFC000"/>
                </a:solidFill>
              </a:rPr>
              <a:t>ee Tony </a:t>
            </a:r>
            <a:r>
              <a:rPr lang="en-US" dirty="0" err="1" smtClean="0">
                <a:solidFill>
                  <a:srgbClr val="FFC000"/>
                </a:solidFill>
              </a:rPr>
              <a:t>Wimmers</a:t>
            </a:r>
            <a:r>
              <a:rPr lang="en-US" dirty="0" smtClean="0">
                <a:solidFill>
                  <a:srgbClr val="FFC000"/>
                </a:solidFill>
              </a:rPr>
              <a:t>’ Poster</a:t>
            </a:r>
            <a:endParaRPr lang="en-US" dirty="0">
              <a:solidFill>
                <a:srgbClr val="FFC000"/>
              </a:solidFill>
            </a:endParaRPr>
          </a:p>
        </p:txBody>
      </p:sp>
      <p:pic>
        <p:nvPicPr>
          <p:cNvPr id="8" name="slide83_cloudHeightLeoGeo.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26096" y="3567177"/>
            <a:ext cx="4436785" cy="2959397"/>
          </a:xfrm>
          <a:prstGeom prst="rect">
            <a:avLst/>
          </a:prstGeom>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30110" y="1246862"/>
            <a:ext cx="3947182" cy="17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11685" y="934474"/>
            <a:ext cx="3865606" cy="307777"/>
          </a:xfrm>
          <a:prstGeom prst="rect">
            <a:avLst/>
          </a:prstGeom>
          <a:noFill/>
        </p:spPr>
        <p:txBody>
          <a:bodyPr wrap="square" rtlCol="0">
            <a:spAutoFit/>
          </a:bodyPr>
          <a:lstStyle/>
          <a:p>
            <a:r>
              <a:rPr lang="en-US" sz="1400" dirty="0" smtClean="0">
                <a:solidFill>
                  <a:srgbClr val="FFC000"/>
                </a:solidFill>
              </a:rPr>
              <a:t>AVHRR 11</a:t>
            </a:r>
            <a:r>
              <a:rPr lang="en-US" sz="1400" dirty="0" smtClean="0">
                <a:solidFill>
                  <a:srgbClr val="FFC000"/>
                </a:solidFill>
                <a:latin typeface="Symbol" panose="05050102010706020507" pitchFamily="18" charset="2"/>
              </a:rPr>
              <a:t>m</a:t>
            </a:r>
            <a:r>
              <a:rPr lang="en-US" sz="1400" dirty="0" smtClean="0">
                <a:solidFill>
                  <a:srgbClr val="FFC000"/>
                </a:solidFill>
              </a:rPr>
              <a:t>m Tb, 22 May 2013 0330 to 0630</a:t>
            </a:r>
            <a:endParaRPr lang="en-US" sz="1400" dirty="0">
              <a:solidFill>
                <a:srgbClr val="FFC000"/>
              </a:solidFill>
            </a:endParaRPr>
          </a:p>
        </p:txBody>
      </p:sp>
      <p:sp>
        <p:nvSpPr>
          <p:cNvPr id="11" name="TextBox 10"/>
          <p:cNvSpPr txBox="1"/>
          <p:nvPr/>
        </p:nvSpPr>
        <p:spPr>
          <a:xfrm>
            <a:off x="4511685" y="3275516"/>
            <a:ext cx="4411597" cy="307777"/>
          </a:xfrm>
          <a:prstGeom prst="rect">
            <a:avLst/>
          </a:prstGeom>
          <a:noFill/>
        </p:spPr>
        <p:txBody>
          <a:bodyPr wrap="square" rtlCol="0">
            <a:spAutoFit/>
          </a:bodyPr>
          <a:lstStyle/>
          <a:p>
            <a:r>
              <a:rPr lang="en-US" sz="1400" dirty="0" smtClean="0">
                <a:solidFill>
                  <a:srgbClr val="FFC000"/>
                </a:solidFill>
              </a:rPr>
              <a:t>AVHRR Cloud Height Composited Image</a:t>
            </a:r>
            <a:endParaRPr lang="en-US" sz="1400" dirty="0">
              <a:solidFill>
                <a:srgbClr val="FFC000"/>
              </a:solidFill>
            </a:endParaRPr>
          </a:p>
        </p:txBody>
      </p:sp>
      <p:sp>
        <p:nvSpPr>
          <p:cNvPr id="12" name="TextBox 11"/>
          <p:cNvSpPr txBox="1"/>
          <p:nvPr/>
        </p:nvSpPr>
        <p:spPr>
          <a:xfrm>
            <a:off x="7037974" y="6526574"/>
            <a:ext cx="2106026" cy="307777"/>
          </a:xfrm>
          <a:prstGeom prst="rect">
            <a:avLst/>
          </a:prstGeom>
          <a:noFill/>
        </p:spPr>
        <p:txBody>
          <a:bodyPr wrap="none" rtlCol="0">
            <a:spAutoFit/>
          </a:bodyPr>
          <a:lstStyle/>
          <a:p>
            <a:r>
              <a:rPr lang="en-US" sz="1400" dirty="0" smtClean="0">
                <a:solidFill>
                  <a:srgbClr val="FFC000"/>
                </a:solidFill>
              </a:rPr>
              <a:t>Tony </a:t>
            </a:r>
            <a:r>
              <a:rPr lang="en-US" sz="1400" dirty="0" err="1" smtClean="0">
                <a:solidFill>
                  <a:srgbClr val="FFC000"/>
                </a:solidFill>
              </a:rPr>
              <a:t>Wimmers</a:t>
            </a:r>
            <a:r>
              <a:rPr lang="en-US" sz="1400" dirty="0" smtClean="0">
                <a:solidFill>
                  <a:srgbClr val="FFC000"/>
                </a:solidFill>
              </a:rPr>
              <a:t> (CIMSS)</a:t>
            </a:r>
            <a:endParaRPr lang="en-US" sz="1400" dirty="0">
              <a:solidFill>
                <a:srgbClr val="FFC000"/>
              </a:solidFill>
            </a:endParaRPr>
          </a:p>
        </p:txBody>
      </p:sp>
    </p:spTree>
    <p:extLst>
      <p:ext uri="{BB962C8B-B14F-4D97-AF65-F5344CB8AC3E}">
        <p14:creationId xmlns:p14="http://schemas.microsoft.com/office/powerpoint/2010/main" val="684550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Improving the </a:t>
            </a:r>
            <a:r>
              <a:rPr lang="en-US" dirty="0" smtClean="0"/>
              <a:t>Retrievals </a:t>
            </a:r>
            <a:r>
              <a:rPr lang="en-US" dirty="0"/>
              <a:t>U</a:t>
            </a:r>
            <a:r>
              <a:rPr lang="en-US" dirty="0" smtClean="0"/>
              <a:t>sing </a:t>
            </a:r>
            <a:r>
              <a:rPr lang="en-US" dirty="0"/>
              <a:t>N</a:t>
            </a:r>
            <a:r>
              <a:rPr lang="en-US" dirty="0" smtClean="0"/>
              <a:t>ew </a:t>
            </a:r>
            <a:r>
              <a:rPr lang="en-US" dirty="0"/>
              <a:t>D</a:t>
            </a:r>
            <a:r>
              <a:rPr lang="en-US" dirty="0" smtClean="0"/>
              <a:t>ata </a:t>
            </a:r>
            <a:r>
              <a:rPr lang="en-US" dirty="0"/>
              <a:t>S</a:t>
            </a:r>
            <a:r>
              <a:rPr lang="en-US" dirty="0" smtClean="0"/>
              <a:t>ources</a:t>
            </a:r>
            <a:r>
              <a:rPr lang="en-US" dirty="0"/>
              <a:t/>
            </a:r>
            <a:br>
              <a:rPr lang="en-US" dirty="0"/>
            </a:br>
            <a:endParaRPr lang="en-US" dirty="0"/>
          </a:p>
        </p:txBody>
      </p:sp>
      <p:sp>
        <p:nvSpPr>
          <p:cNvPr id="4" name="Content Placeholder 3"/>
          <p:cNvSpPr>
            <a:spLocks noGrp="1"/>
          </p:cNvSpPr>
          <p:nvPr>
            <p:ph idx="1"/>
          </p:nvPr>
        </p:nvSpPr>
        <p:spPr/>
        <p:txBody>
          <a:bodyPr/>
          <a:lstStyle/>
          <a:p>
            <a:r>
              <a:rPr lang="en-US" dirty="0" smtClean="0">
                <a:solidFill>
                  <a:srgbClr val="FFC000"/>
                </a:solidFill>
              </a:rPr>
              <a:t>VIIRS Day-Night-Band </a:t>
            </a:r>
            <a:r>
              <a:rPr lang="en-US" dirty="0" smtClean="0"/>
              <a:t>project is in its last year of JPSS-RR and we demonstrated day-time like performance for some key baseline cloud </a:t>
            </a:r>
            <a:r>
              <a:rPr lang="en-US" dirty="0" err="1" smtClean="0"/>
              <a:t>edrs</a:t>
            </a:r>
            <a:r>
              <a:rPr lang="en-US" dirty="0" smtClean="0"/>
              <a:t>.</a:t>
            </a:r>
          </a:p>
          <a:p>
            <a:r>
              <a:rPr lang="en-US" dirty="0" smtClean="0"/>
              <a:t>VIIRS lacks some channels needed for accurate cloud detection and height estimation.  We are developing a technique to use </a:t>
            </a:r>
            <a:r>
              <a:rPr lang="en-US" dirty="0" smtClean="0">
                <a:solidFill>
                  <a:srgbClr val="FFC000"/>
                </a:solidFill>
              </a:rPr>
              <a:t>CrIS with VIIRS </a:t>
            </a:r>
            <a:r>
              <a:rPr lang="en-US" dirty="0" smtClean="0"/>
              <a:t>for improvements (JPSS-RR Proposal being drafted)</a:t>
            </a:r>
          </a:p>
          <a:p>
            <a:r>
              <a:rPr lang="en-US" dirty="0" smtClean="0"/>
              <a:t>As shown earlier, </a:t>
            </a:r>
            <a:r>
              <a:rPr lang="en-US" dirty="0" smtClean="0">
                <a:solidFill>
                  <a:srgbClr val="FFC000"/>
                </a:solidFill>
              </a:rPr>
              <a:t>ATMS cloud &amp; precipitation products </a:t>
            </a:r>
            <a:r>
              <a:rPr lang="en-US" dirty="0" smtClean="0"/>
              <a:t>are highly complementary to those from VIIRS.  We are exploring this synergy for CCL and icing.</a:t>
            </a:r>
          </a:p>
        </p:txBody>
      </p:sp>
    </p:spTree>
    <p:extLst>
      <p:ext uri="{BB962C8B-B14F-4D97-AF65-F5344CB8AC3E}">
        <p14:creationId xmlns:p14="http://schemas.microsoft.com/office/powerpoint/2010/main" val="272933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Baseline product </a:t>
            </a:r>
            <a:r>
              <a:rPr lang="en-US" dirty="0"/>
              <a:t>m</a:t>
            </a:r>
            <a:r>
              <a:rPr lang="en-US" dirty="0" smtClean="0"/>
              <a:t>ission is accomplished</a:t>
            </a:r>
          </a:p>
          <a:p>
            <a:r>
              <a:rPr lang="en-US" dirty="0" smtClean="0"/>
              <a:t>Cloud products are being used in more and more applications (probably due to a combination of product trust and availability).</a:t>
            </a:r>
          </a:p>
          <a:p>
            <a:r>
              <a:rPr lang="en-US" dirty="0" smtClean="0"/>
              <a:t>Algorithms have evolved recently based mainly on interactions with meeting needs of other Applications.   </a:t>
            </a:r>
          </a:p>
          <a:p>
            <a:r>
              <a:rPr lang="en-US" dirty="0" smtClean="0"/>
              <a:t>Several new applications should have NWS relevance</a:t>
            </a:r>
          </a:p>
          <a:p>
            <a:pPr lvl="1"/>
            <a:r>
              <a:rPr lang="en-US" dirty="0" smtClean="0">
                <a:solidFill>
                  <a:srgbClr val="FFC000"/>
                </a:solidFill>
              </a:rPr>
              <a:t>Alaska Composites</a:t>
            </a:r>
          </a:p>
          <a:p>
            <a:pPr lvl="1"/>
            <a:r>
              <a:rPr lang="en-US" dirty="0" smtClean="0">
                <a:solidFill>
                  <a:srgbClr val="FFC000"/>
                </a:solidFill>
              </a:rPr>
              <a:t>Cloud Cover Layers</a:t>
            </a:r>
          </a:p>
          <a:p>
            <a:pPr lvl="1"/>
            <a:r>
              <a:rPr lang="en-US" dirty="0" smtClean="0">
                <a:solidFill>
                  <a:srgbClr val="FFC000"/>
                </a:solidFill>
              </a:rPr>
              <a:t>VIIRS DNB</a:t>
            </a:r>
          </a:p>
          <a:p>
            <a:pPr lvl="1"/>
            <a:r>
              <a:rPr lang="en-US" dirty="0" smtClean="0">
                <a:solidFill>
                  <a:srgbClr val="FFC000"/>
                </a:solidFill>
              </a:rPr>
              <a:t>Model Verification of Cloud Fractions</a:t>
            </a:r>
          </a:p>
          <a:p>
            <a:pPr lvl="1"/>
            <a:r>
              <a:rPr lang="en-US" dirty="0" smtClean="0">
                <a:solidFill>
                  <a:srgbClr val="FFC000"/>
                </a:solidFill>
              </a:rPr>
              <a:t>CSBT – Radiance Assimilation </a:t>
            </a:r>
          </a:p>
          <a:p>
            <a:r>
              <a:rPr lang="en-US" dirty="0"/>
              <a:t>Process to implement improvement into NESDIS Ops </a:t>
            </a:r>
            <a:r>
              <a:rPr lang="en-US" dirty="0" smtClean="0"/>
              <a:t>unclear</a:t>
            </a:r>
            <a:endParaRPr lang="en-US" dirty="0"/>
          </a:p>
        </p:txBody>
      </p:sp>
    </p:spTree>
    <p:extLst>
      <p:ext uri="{BB962C8B-B14F-4D97-AF65-F5344CB8AC3E}">
        <p14:creationId xmlns:p14="http://schemas.microsoft.com/office/powerpoint/2010/main" val="3594379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Extra Material Follows</a:t>
            </a:r>
            <a:endParaRPr lang="de" dirty="0"/>
          </a:p>
        </p:txBody>
      </p:sp>
      <p:sp>
        <p:nvSpPr>
          <p:cNvPr id="5" name="Text Placeholder 4"/>
          <p:cNvSpPr>
            <a:spLocks noGrp="1"/>
          </p:cNvSpPr>
          <p:nvPr>
            <p:ph type="body" idx="1"/>
          </p:nvPr>
        </p:nvSpPr>
        <p:spPr/>
        <p:txBody>
          <a:bodyPr/>
          <a:lstStyle/>
          <a:p>
            <a:endParaRPr lang="de"/>
          </a:p>
        </p:txBody>
      </p:sp>
    </p:spTree>
    <p:extLst>
      <p:ext uri="{BB962C8B-B14F-4D97-AF65-F5344CB8AC3E}">
        <p14:creationId xmlns:p14="http://schemas.microsoft.com/office/powerpoint/2010/main" val="29983421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Baseline Products   (Where we are)</a:t>
            </a:r>
          </a:p>
          <a:p>
            <a:pPr lvl="1">
              <a:buFont typeface="Wingdings" panose="05000000000000000000" pitchFamily="2" charset="2"/>
              <a:buChar char="Ø"/>
            </a:pPr>
            <a:r>
              <a:rPr lang="en-US" dirty="0" smtClean="0"/>
              <a:t>Cloud Product Review</a:t>
            </a:r>
          </a:p>
          <a:p>
            <a:pPr lvl="1">
              <a:buFont typeface="Wingdings" panose="05000000000000000000" pitchFamily="2" charset="2"/>
              <a:buChar char="Ø"/>
            </a:pPr>
            <a:r>
              <a:rPr lang="en-US" dirty="0" smtClean="0"/>
              <a:t>Cloud Product Uses/Users</a:t>
            </a:r>
          </a:p>
          <a:p>
            <a:endParaRPr lang="en-US" dirty="0"/>
          </a:p>
          <a:p>
            <a:r>
              <a:rPr lang="en-US" dirty="0" smtClean="0"/>
              <a:t>Areas of Growth  (Where are going)</a:t>
            </a:r>
          </a:p>
          <a:p>
            <a:pPr lvl="1">
              <a:buFont typeface="Wingdings" panose="05000000000000000000" pitchFamily="2" charset="2"/>
              <a:buChar char="Ø"/>
            </a:pPr>
            <a:r>
              <a:rPr lang="en-US" dirty="0"/>
              <a:t>Cloud Cover Layer Applications</a:t>
            </a:r>
          </a:p>
          <a:p>
            <a:pPr lvl="1">
              <a:buFont typeface="Wingdings" panose="05000000000000000000" pitchFamily="2" charset="2"/>
              <a:buChar char="Ø"/>
            </a:pPr>
            <a:r>
              <a:rPr lang="en-US" dirty="0"/>
              <a:t>New Applications of the Cloud Optical Properties</a:t>
            </a:r>
          </a:p>
          <a:p>
            <a:pPr lvl="1">
              <a:buFont typeface="Wingdings" panose="05000000000000000000" pitchFamily="2" charset="2"/>
              <a:buChar char="Ø"/>
            </a:pPr>
            <a:r>
              <a:rPr lang="en-US" dirty="0"/>
              <a:t>Improving the Retrievals using New Data Sources</a:t>
            </a:r>
          </a:p>
          <a:p>
            <a:pPr lvl="1"/>
            <a:endParaRPr lang="en-US" dirty="0"/>
          </a:p>
        </p:txBody>
      </p:sp>
    </p:spTree>
    <p:extLst>
      <p:ext uri="{BB962C8B-B14F-4D97-AF65-F5344CB8AC3E}">
        <p14:creationId xmlns:p14="http://schemas.microsoft.com/office/powerpoint/2010/main" val="3831391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3332" y="0"/>
            <a:ext cx="7315200" cy="1154097"/>
          </a:xfrm>
        </p:spPr>
        <p:txBody>
          <a:bodyPr>
            <a:normAutofit fontScale="90000"/>
          </a:bodyPr>
          <a:lstStyle/>
          <a:p>
            <a:r>
              <a:rPr lang="en-US" dirty="0" smtClean="0"/>
              <a:t>Using Cloud Products to Improve Radiance Assimilation for GOES-R</a:t>
            </a:r>
            <a:endParaRPr lang="en-US" dirty="0"/>
          </a:p>
        </p:txBody>
      </p:sp>
      <p:sp>
        <p:nvSpPr>
          <p:cNvPr id="10" name="TextBox 9"/>
          <p:cNvSpPr txBox="1"/>
          <p:nvPr/>
        </p:nvSpPr>
        <p:spPr>
          <a:xfrm>
            <a:off x="205267" y="1367484"/>
            <a:ext cx="8672527" cy="2031325"/>
          </a:xfrm>
          <a:prstGeom prst="rect">
            <a:avLst/>
          </a:prstGeom>
          <a:noFill/>
        </p:spPr>
        <p:txBody>
          <a:bodyPr wrap="square" rtlCol="0">
            <a:spAutoFit/>
          </a:bodyPr>
          <a:lstStyle/>
          <a:p>
            <a:pPr marL="285750" indent="-285750">
              <a:buFont typeface="Arial"/>
              <a:buChar char="•"/>
            </a:pPr>
            <a:r>
              <a:rPr lang="en-US" dirty="0" smtClean="0"/>
              <a:t>CIMSS/NESDIS makes the Clear-Sky Brightness Temperature (CSBT) product.</a:t>
            </a:r>
          </a:p>
          <a:p>
            <a:pPr marL="285750" indent="-285750">
              <a:buFont typeface="Arial"/>
              <a:buChar char="•"/>
            </a:pPr>
            <a:r>
              <a:rPr lang="en-US" dirty="0" smtClean="0"/>
              <a:t>Generated at 50 km resolution and used by ECMWF.</a:t>
            </a:r>
          </a:p>
          <a:p>
            <a:pPr marL="285750" indent="-285750">
              <a:buFont typeface="Arial"/>
              <a:buChar char="•"/>
            </a:pPr>
            <a:r>
              <a:rPr lang="en-US" dirty="0"/>
              <a:t>Uses a standard cloud mask applied to all IR BT </a:t>
            </a:r>
            <a:r>
              <a:rPr lang="en-US" dirty="0" smtClean="0"/>
              <a:t>values (middle)</a:t>
            </a:r>
          </a:p>
          <a:p>
            <a:pPr marL="285750" indent="-285750">
              <a:buFont typeface="Arial"/>
              <a:buChar char="•"/>
            </a:pPr>
            <a:r>
              <a:rPr lang="en-US" dirty="0" smtClean="0"/>
              <a:t>GOES-R provides many more channels and high temporal/spatial resolution.</a:t>
            </a:r>
          </a:p>
          <a:p>
            <a:pPr marL="285750" indent="-285750">
              <a:buFont typeface="Arial"/>
              <a:buChar char="•"/>
            </a:pPr>
            <a:r>
              <a:rPr lang="en-US" dirty="0" smtClean="0"/>
              <a:t>We developed a </a:t>
            </a:r>
            <a:r>
              <a:rPr lang="en-US" dirty="0" smtClean="0">
                <a:solidFill>
                  <a:srgbClr val="FFC000"/>
                </a:solidFill>
              </a:rPr>
              <a:t>channel dependent mask that uses cloud height and clear-sky </a:t>
            </a:r>
            <a:r>
              <a:rPr lang="en-US" dirty="0" smtClean="0"/>
              <a:t>transmission functions to make an optimal mask (right).</a:t>
            </a:r>
          </a:p>
          <a:p>
            <a:pPr marL="285750" indent="-285750">
              <a:buFont typeface="Arial"/>
              <a:buChar char="•"/>
            </a:pPr>
            <a:r>
              <a:rPr lang="en-US" dirty="0" smtClean="0">
                <a:solidFill>
                  <a:schemeClr val="tx2">
                    <a:lumMod val="60000"/>
                    <a:lumOff val="40000"/>
                  </a:schemeClr>
                </a:solidFill>
              </a:rPr>
              <a:t>AHI Demonstration will be delivered to ECMWF in Summer 2015</a:t>
            </a:r>
            <a:r>
              <a:rPr lang="en-US" dirty="0" smtClean="0"/>
              <a:t>.</a:t>
            </a:r>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3332" y="3899338"/>
            <a:ext cx="9144000" cy="3048000"/>
          </a:xfrm>
          <a:prstGeom prst="rect">
            <a:avLst/>
          </a:prstGeom>
        </p:spPr>
      </p:pic>
      <p:sp>
        <p:nvSpPr>
          <p:cNvPr id="4" name="TextBox 3"/>
          <p:cNvSpPr txBox="1"/>
          <p:nvPr/>
        </p:nvSpPr>
        <p:spPr>
          <a:xfrm>
            <a:off x="326180" y="3730061"/>
            <a:ext cx="2546131" cy="338554"/>
          </a:xfrm>
          <a:prstGeom prst="rect">
            <a:avLst/>
          </a:prstGeom>
          <a:noFill/>
        </p:spPr>
        <p:txBody>
          <a:bodyPr wrap="square" rtlCol="0">
            <a:spAutoFit/>
          </a:bodyPr>
          <a:lstStyle/>
          <a:p>
            <a:r>
              <a:rPr lang="en-US" sz="1600" dirty="0" smtClean="0"/>
              <a:t>6.7 </a:t>
            </a:r>
            <a:r>
              <a:rPr lang="en-US" sz="1600" dirty="0" smtClean="0">
                <a:latin typeface="Symbol" panose="05050102010706020507" pitchFamily="18" charset="2"/>
              </a:rPr>
              <a:t>m</a:t>
            </a:r>
            <a:r>
              <a:rPr lang="en-US" sz="1600" dirty="0" smtClean="0"/>
              <a:t>m Brightness Temp.</a:t>
            </a:r>
            <a:endParaRPr lang="en-US" sz="1600" dirty="0"/>
          </a:p>
        </p:txBody>
      </p:sp>
      <p:sp>
        <p:nvSpPr>
          <p:cNvPr id="11" name="TextBox 10"/>
          <p:cNvSpPr txBox="1"/>
          <p:nvPr/>
        </p:nvSpPr>
        <p:spPr>
          <a:xfrm>
            <a:off x="3806507" y="3722240"/>
            <a:ext cx="1944362" cy="338554"/>
          </a:xfrm>
          <a:prstGeom prst="rect">
            <a:avLst/>
          </a:prstGeom>
          <a:noFill/>
        </p:spPr>
        <p:txBody>
          <a:bodyPr wrap="square" rtlCol="0">
            <a:spAutoFit/>
          </a:bodyPr>
          <a:lstStyle/>
          <a:p>
            <a:r>
              <a:rPr lang="en-US" sz="1600" dirty="0" smtClean="0"/>
              <a:t>Standard Mask</a:t>
            </a:r>
            <a:endParaRPr lang="en-US" sz="1600" dirty="0"/>
          </a:p>
        </p:txBody>
      </p:sp>
      <p:sp>
        <p:nvSpPr>
          <p:cNvPr id="12" name="TextBox 11"/>
          <p:cNvSpPr txBox="1"/>
          <p:nvPr/>
        </p:nvSpPr>
        <p:spPr>
          <a:xfrm>
            <a:off x="6277713" y="3718482"/>
            <a:ext cx="2683208" cy="338554"/>
          </a:xfrm>
          <a:prstGeom prst="rect">
            <a:avLst/>
          </a:prstGeom>
          <a:noFill/>
        </p:spPr>
        <p:txBody>
          <a:bodyPr wrap="square" rtlCol="0">
            <a:spAutoFit/>
          </a:bodyPr>
          <a:lstStyle/>
          <a:p>
            <a:r>
              <a:rPr lang="en-US" sz="1600" dirty="0" smtClean="0"/>
              <a:t>Channel Dependent  Mask</a:t>
            </a:r>
            <a:endParaRPr lang="en-US" sz="1600" dirty="0"/>
          </a:p>
        </p:txBody>
      </p:sp>
    </p:spTree>
    <p:extLst>
      <p:ext uri="{BB962C8B-B14F-4D97-AF65-F5344CB8AC3E}">
        <p14:creationId xmlns:p14="http://schemas.microsoft.com/office/powerpoint/2010/main" val="2026117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7"/>
          <p:cNvSpPr txBox="1">
            <a:spLocks noChangeArrowheads="1"/>
          </p:cNvSpPr>
          <p:nvPr/>
        </p:nvSpPr>
        <p:spPr bwMode="auto">
          <a:xfrm>
            <a:off x="4799263" y="5384968"/>
            <a:ext cx="4086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r>
              <a:rPr lang="en-US" dirty="0">
                <a:solidFill>
                  <a:schemeClr val="tx1"/>
                </a:solidFill>
              </a:rPr>
              <a:t>Quantitative rain rate estimates from VIS/NIR algorithms ( </a:t>
            </a:r>
            <a:r>
              <a:rPr lang="en-US" dirty="0" err="1">
                <a:solidFill>
                  <a:schemeClr val="tx1"/>
                </a:solidFill>
              </a:rPr>
              <a:t>Roebeling</a:t>
            </a:r>
            <a:r>
              <a:rPr lang="en-US" dirty="0">
                <a:solidFill>
                  <a:schemeClr val="tx1"/>
                </a:solidFill>
              </a:rPr>
              <a:t> 2009)</a:t>
            </a:r>
          </a:p>
        </p:txBody>
      </p:sp>
      <p:sp>
        <p:nvSpPr>
          <p:cNvPr id="23556" name="TextBox 11"/>
          <p:cNvSpPr txBox="1">
            <a:spLocks noChangeArrowheads="1"/>
          </p:cNvSpPr>
          <p:nvPr/>
        </p:nvSpPr>
        <p:spPr bwMode="auto">
          <a:xfrm>
            <a:off x="381000" y="4876800"/>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r>
              <a:rPr lang="en-US">
                <a:solidFill>
                  <a:schemeClr val="tx1"/>
                </a:solidFill>
              </a:rPr>
              <a:t>ATMS sensor on NPP provides MW–based rain rate</a:t>
            </a:r>
          </a:p>
        </p:txBody>
      </p:sp>
      <p:pic>
        <p:nvPicPr>
          <p:cNvPr id="23557" name="Picture 12" descr="Screen Shot 2015-01-06 at 2.10.34 P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1143000"/>
            <a:ext cx="38242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alaska_example_2014_283_12.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99263" y="1143000"/>
            <a:ext cx="4039937" cy="412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itle 2"/>
          <p:cNvSpPr txBox="1">
            <a:spLocks/>
          </p:cNvSpPr>
          <p:nvPr/>
        </p:nvSpPr>
        <p:spPr bwMode="auto">
          <a:xfrm>
            <a:off x="380999" y="152400"/>
            <a:ext cx="7998373" cy="47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pPr algn="l"/>
            <a:r>
              <a:rPr lang="en-US" sz="2400" dirty="0">
                <a:solidFill>
                  <a:schemeClr val="tx2"/>
                </a:solidFill>
                <a:latin typeface="Arial" charset="0"/>
              </a:rPr>
              <a:t>NLCOMP: Filling the Arctic winter </a:t>
            </a:r>
            <a:r>
              <a:rPr lang="en-US" sz="2400" dirty="0" smtClean="0">
                <a:solidFill>
                  <a:schemeClr val="tx2"/>
                </a:solidFill>
                <a:latin typeface="Arial" charset="0"/>
              </a:rPr>
              <a:t>gap:  Precipitation</a:t>
            </a:r>
            <a:endParaRPr lang="en-US" sz="2400" dirty="0">
              <a:solidFill>
                <a:schemeClr val="tx2"/>
              </a:solidFill>
              <a:latin typeface="Arial" charset="0"/>
            </a:endParaRPr>
          </a:p>
        </p:txBody>
      </p:sp>
      <p:sp>
        <p:nvSpPr>
          <p:cNvPr id="23560" name="TextBox 5"/>
          <p:cNvSpPr txBox="1">
            <a:spLocks noChangeArrowheads="1"/>
          </p:cNvSpPr>
          <p:nvPr/>
        </p:nvSpPr>
        <p:spPr bwMode="auto">
          <a:xfrm>
            <a:off x="304799" y="5842337"/>
            <a:ext cx="46298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pPr algn="l"/>
            <a:r>
              <a:rPr lang="en-US" dirty="0">
                <a:solidFill>
                  <a:srgbClr val="FFC000"/>
                </a:solidFill>
              </a:rPr>
              <a:t>-   less physical retrieval </a:t>
            </a:r>
          </a:p>
          <a:p>
            <a:pPr algn="l"/>
            <a:r>
              <a:rPr lang="en-US" dirty="0">
                <a:solidFill>
                  <a:srgbClr val="FFC000"/>
                </a:solidFill>
              </a:rPr>
              <a:t>+ much higher spatial resolution </a:t>
            </a:r>
            <a:endParaRPr lang="en-US" dirty="0" smtClean="0">
              <a:solidFill>
                <a:srgbClr val="FFC000"/>
              </a:solidFill>
            </a:endParaRPr>
          </a:p>
          <a:p>
            <a:pPr algn="l"/>
            <a:r>
              <a:rPr lang="en-US" dirty="0" smtClean="0">
                <a:solidFill>
                  <a:srgbClr val="FFC000"/>
                </a:solidFill>
              </a:rPr>
              <a:t>( </a:t>
            </a:r>
            <a:r>
              <a:rPr lang="en-US" dirty="0">
                <a:solidFill>
                  <a:srgbClr val="FFC000"/>
                </a:solidFill>
              </a:rPr>
              <a:t>750m vs 35km )</a:t>
            </a:r>
            <a:r>
              <a:rPr lang="en-US" dirty="0">
                <a:solidFill>
                  <a:srgbClr val="175A26"/>
                </a:solidFill>
              </a:rPr>
              <a:t> </a:t>
            </a:r>
          </a:p>
        </p:txBody>
      </p:sp>
      <p:sp>
        <p:nvSpPr>
          <p:cNvPr id="2" name="TextBox 1"/>
          <p:cNvSpPr txBox="1"/>
          <p:nvPr/>
        </p:nvSpPr>
        <p:spPr>
          <a:xfrm>
            <a:off x="304799" y="630621"/>
            <a:ext cx="8201284" cy="338554"/>
          </a:xfrm>
          <a:prstGeom prst="rect">
            <a:avLst/>
          </a:prstGeom>
          <a:noFill/>
        </p:spPr>
        <p:txBody>
          <a:bodyPr wrap="none" rtlCol="0">
            <a:spAutoFit/>
          </a:bodyPr>
          <a:lstStyle/>
          <a:p>
            <a:r>
              <a:rPr lang="en-US" sz="1600" dirty="0" smtClean="0"/>
              <a:t>With the success of the JPSS-RR VIIRS DNB Cloud Project, we can also do this at night</a:t>
            </a:r>
            <a:endParaRPr lang="en-US" sz="1600" dirty="0"/>
          </a:p>
        </p:txBody>
      </p:sp>
      <p:sp>
        <p:nvSpPr>
          <p:cNvPr id="3" name="TextBox 2"/>
          <p:cNvSpPr txBox="1"/>
          <p:nvPr/>
        </p:nvSpPr>
        <p:spPr>
          <a:xfrm>
            <a:off x="6542690" y="6526924"/>
            <a:ext cx="2343398" cy="369332"/>
          </a:xfrm>
          <a:prstGeom prst="rect">
            <a:avLst/>
          </a:prstGeom>
          <a:noFill/>
        </p:spPr>
        <p:txBody>
          <a:bodyPr wrap="none" rtlCol="0">
            <a:spAutoFit/>
          </a:bodyPr>
          <a:lstStyle/>
          <a:p>
            <a:r>
              <a:rPr lang="en-US" dirty="0" smtClean="0">
                <a:solidFill>
                  <a:srgbClr val="FFFF00"/>
                </a:solidFill>
              </a:rPr>
              <a:t>Andi Walther, CIMSS</a:t>
            </a:r>
            <a:endParaRPr lang="en-US" dirty="0">
              <a:solidFill>
                <a:srgbClr val="FFFF00"/>
              </a:solidFill>
            </a:endParaRPr>
          </a:p>
        </p:txBody>
      </p:sp>
    </p:spTree>
    <p:extLst>
      <p:ext uri="{BB962C8B-B14F-4D97-AF65-F5344CB8AC3E}">
        <p14:creationId xmlns:p14="http://schemas.microsoft.com/office/powerpoint/2010/main" val="1723365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2-18 at 9.30.26 PM.png"/>
          <p:cNvPicPr>
            <a:picLocks/>
          </p:cNvPicPr>
          <p:nvPr/>
        </p:nvPicPr>
        <p:blipFill rotWithShape="1">
          <a:blip r:embed="rId3" cstate="email">
            <a:extLst>
              <a:ext uri="{28A0092B-C50C-407E-A947-70E740481C1C}">
                <a14:useLocalDpi xmlns:a14="http://schemas.microsoft.com/office/drawing/2010/main" val="0"/>
              </a:ext>
            </a:extLst>
          </a:blip>
          <a:srcRect/>
          <a:stretch/>
        </p:blipFill>
        <p:spPr>
          <a:xfrm>
            <a:off x="6897414" y="1435768"/>
            <a:ext cx="2286000" cy="1828800"/>
          </a:xfrm>
          <a:prstGeom prst="rect">
            <a:avLst/>
          </a:prstGeom>
        </p:spPr>
      </p:pic>
      <p:pic>
        <p:nvPicPr>
          <p:cNvPr id="8" name="Picture 7" descr="Screen Shot 2015-02-18 at 9.39.51 PM.png"/>
          <p:cNvPicPr>
            <a:picLocks/>
          </p:cNvPicPr>
          <p:nvPr/>
        </p:nvPicPr>
        <p:blipFill rotWithShape="1">
          <a:blip r:embed="rId4" cstate="email">
            <a:extLst>
              <a:ext uri="{28A0092B-C50C-407E-A947-70E740481C1C}">
                <a14:useLocalDpi xmlns:a14="http://schemas.microsoft.com/office/drawing/2010/main" val="0"/>
              </a:ext>
            </a:extLst>
          </a:blip>
          <a:srcRect/>
          <a:stretch/>
        </p:blipFill>
        <p:spPr>
          <a:xfrm>
            <a:off x="6858000" y="5029200"/>
            <a:ext cx="2286000" cy="1828800"/>
          </a:xfrm>
          <a:prstGeom prst="rect">
            <a:avLst/>
          </a:prstGeom>
        </p:spPr>
      </p:pic>
      <p:pic>
        <p:nvPicPr>
          <p:cNvPr id="9" name="Picture 8" descr="Screen Shot 2015-02-18 at 9.39.01 PM.png"/>
          <p:cNvPicPr>
            <a:picLocks/>
          </p:cNvPicPr>
          <p:nvPr/>
        </p:nvPicPr>
        <p:blipFill rotWithShape="1">
          <a:blip r:embed="rId5" cstate="email">
            <a:extLst>
              <a:ext uri="{28A0092B-C50C-407E-A947-70E740481C1C}">
                <a14:useLocalDpi xmlns:a14="http://schemas.microsoft.com/office/drawing/2010/main" val="0"/>
              </a:ext>
            </a:extLst>
          </a:blip>
          <a:srcRect/>
          <a:stretch/>
        </p:blipFill>
        <p:spPr>
          <a:xfrm>
            <a:off x="4650828" y="5029200"/>
            <a:ext cx="2286000" cy="1828800"/>
          </a:xfrm>
          <a:prstGeom prst="rect">
            <a:avLst/>
          </a:prstGeom>
        </p:spPr>
      </p:pic>
      <p:pic>
        <p:nvPicPr>
          <p:cNvPr id="11" name="Picture 10" descr="Screen Shot 2015-02-18 at 9.37.56 PM.png"/>
          <p:cNvPicPr>
            <a:picLocks/>
          </p:cNvPicPr>
          <p:nvPr/>
        </p:nvPicPr>
        <p:blipFill rotWithShape="1">
          <a:blip r:embed="rId6" cstate="email">
            <a:extLst>
              <a:ext uri="{28A0092B-C50C-407E-A947-70E740481C1C}">
                <a14:useLocalDpi xmlns:a14="http://schemas.microsoft.com/office/drawing/2010/main" val="0"/>
              </a:ext>
            </a:extLst>
          </a:blip>
          <a:srcRect/>
          <a:stretch/>
        </p:blipFill>
        <p:spPr>
          <a:xfrm>
            <a:off x="6858000" y="3208283"/>
            <a:ext cx="2286000" cy="1885085"/>
          </a:xfrm>
          <a:prstGeom prst="rect">
            <a:avLst/>
          </a:prstGeom>
        </p:spPr>
      </p:pic>
      <p:pic>
        <p:nvPicPr>
          <p:cNvPr id="12" name="Picture 11" descr="Screen Shot 2015-02-18 at 9.34.09 PM.png"/>
          <p:cNvPicPr>
            <a:picLocks/>
          </p:cNvPicPr>
          <p:nvPr/>
        </p:nvPicPr>
        <p:blipFill rotWithShape="1">
          <a:blip r:embed="rId7" cstate="email">
            <a:extLst>
              <a:ext uri="{28A0092B-C50C-407E-A947-70E740481C1C}">
                <a14:useLocalDpi xmlns:a14="http://schemas.microsoft.com/office/drawing/2010/main" val="0"/>
              </a:ext>
            </a:extLst>
          </a:blip>
          <a:srcRect/>
          <a:stretch/>
        </p:blipFill>
        <p:spPr>
          <a:xfrm>
            <a:off x="4682359" y="1435768"/>
            <a:ext cx="2254469" cy="1828800"/>
          </a:xfrm>
          <a:prstGeom prst="rect">
            <a:avLst/>
          </a:prstGeom>
        </p:spPr>
      </p:pic>
      <p:sp>
        <p:nvSpPr>
          <p:cNvPr id="13" name="Title 12"/>
          <p:cNvSpPr>
            <a:spLocks noGrp="1"/>
          </p:cNvSpPr>
          <p:nvPr>
            <p:ph type="title"/>
          </p:nvPr>
        </p:nvSpPr>
        <p:spPr>
          <a:xfrm>
            <a:off x="0" y="-1167"/>
            <a:ext cx="7315200" cy="521429"/>
          </a:xfrm>
        </p:spPr>
        <p:txBody>
          <a:bodyPr>
            <a:normAutofit fontScale="90000"/>
          </a:bodyPr>
          <a:lstStyle/>
          <a:p>
            <a:r>
              <a:rPr lang="en-US" dirty="0" smtClean="0"/>
              <a:t>Cloud Product Review</a:t>
            </a:r>
            <a:endParaRPr lang="en-US" dirty="0"/>
          </a:p>
        </p:txBody>
      </p:sp>
      <p:pic>
        <p:nvPicPr>
          <p:cNvPr id="15" name="Picture 14" descr="Screen Shot 2015-02-18 at 9.49.54 PM.png"/>
          <p:cNvPicPr>
            <a:picLocks/>
          </p:cNvPicPr>
          <p:nvPr/>
        </p:nvPicPr>
        <p:blipFill rotWithShape="1">
          <a:blip r:embed="rId8" cstate="email">
            <a:extLst>
              <a:ext uri="{28A0092B-C50C-407E-A947-70E740481C1C}">
                <a14:useLocalDpi xmlns:a14="http://schemas.microsoft.com/office/drawing/2010/main" val="0"/>
              </a:ext>
            </a:extLst>
          </a:blip>
          <a:srcRect/>
          <a:stretch/>
        </p:blipFill>
        <p:spPr>
          <a:xfrm>
            <a:off x="4650828" y="3264568"/>
            <a:ext cx="2246586" cy="1828800"/>
          </a:xfrm>
          <a:prstGeom prst="rect">
            <a:avLst/>
          </a:prstGeom>
        </p:spPr>
      </p:pic>
      <p:sp>
        <p:nvSpPr>
          <p:cNvPr id="2" name="TextBox 1"/>
          <p:cNvSpPr txBox="1"/>
          <p:nvPr/>
        </p:nvSpPr>
        <p:spPr>
          <a:xfrm>
            <a:off x="126124" y="654269"/>
            <a:ext cx="4524704" cy="618630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We make 11 L1RD products. These fall into 4 general categories</a:t>
            </a:r>
          </a:p>
          <a:p>
            <a:pPr marL="742950" lvl="1" indent="-285750">
              <a:buFont typeface="Wingdings" panose="05000000000000000000" pitchFamily="2" charset="2"/>
              <a:buChar char="Ø"/>
            </a:pPr>
            <a:r>
              <a:rPr lang="en-US" dirty="0" smtClean="0"/>
              <a:t>classify cloud</a:t>
            </a:r>
          </a:p>
          <a:p>
            <a:pPr lvl="2"/>
            <a:r>
              <a:rPr lang="en-US" dirty="0">
                <a:solidFill>
                  <a:srgbClr val="FFC000"/>
                </a:solidFill>
              </a:rPr>
              <a:t>m</a:t>
            </a:r>
            <a:r>
              <a:rPr lang="en-US" dirty="0" smtClean="0">
                <a:solidFill>
                  <a:srgbClr val="FFC000"/>
                </a:solidFill>
              </a:rPr>
              <a:t>ask, phase, type</a:t>
            </a:r>
          </a:p>
          <a:p>
            <a:pPr marL="742950" lvl="1" indent="-285750">
              <a:buFont typeface="Wingdings" panose="05000000000000000000" pitchFamily="2" charset="2"/>
              <a:buChar char="Ø"/>
            </a:pPr>
            <a:r>
              <a:rPr lang="en-US" dirty="0" smtClean="0"/>
              <a:t> the mass of water/ice</a:t>
            </a:r>
          </a:p>
          <a:p>
            <a:pPr lvl="2"/>
            <a:r>
              <a:rPr lang="en-US" dirty="0" smtClean="0">
                <a:solidFill>
                  <a:srgbClr val="FFC000"/>
                </a:solidFill>
              </a:rPr>
              <a:t>Optical depth, emissivity, water path</a:t>
            </a:r>
          </a:p>
          <a:p>
            <a:pPr marL="742950" lvl="1" indent="-285750">
              <a:buFont typeface="Wingdings" panose="05000000000000000000" pitchFamily="2" charset="2"/>
              <a:buChar char="Ø"/>
            </a:pPr>
            <a:r>
              <a:rPr lang="en-US" dirty="0" smtClean="0"/>
              <a:t> the vertical extent</a:t>
            </a:r>
          </a:p>
          <a:p>
            <a:pPr lvl="2"/>
            <a:r>
              <a:rPr lang="en-US" dirty="0">
                <a:solidFill>
                  <a:srgbClr val="FFC000"/>
                </a:solidFill>
              </a:rPr>
              <a:t>h</a:t>
            </a:r>
            <a:r>
              <a:rPr lang="en-US" dirty="0" smtClean="0">
                <a:solidFill>
                  <a:srgbClr val="FFC000"/>
                </a:solidFill>
              </a:rPr>
              <a:t>eight, pressure, temperature, fraction by vertical layer, base</a:t>
            </a:r>
          </a:p>
          <a:p>
            <a:pPr marL="742950" lvl="1" indent="-285750">
              <a:buFont typeface="Wingdings" panose="05000000000000000000" pitchFamily="2" charset="2"/>
              <a:buChar char="Ø"/>
            </a:pPr>
            <a:r>
              <a:rPr lang="en-US" dirty="0" smtClean="0"/>
              <a:t>cloud-top particle sizes</a:t>
            </a:r>
          </a:p>
          <a:p>
            <a:pPr lvl="2"/>
            <a:r>
              <a:rPr lang="en-US" dirty="0">
                <a:solidFill>
                  <a:srgbClr val="FFC000"/>
                </a:solidFill>
              </a:rPr>
              <a:t>e</a:t>
            </a:r>
            <a:r>
              <a:rPr lang="en-US" dirty="0" smtClean="0">
                <a:solidFill>
                  <a:srgbClr val="FFC000"/>
                </a:solidFill>
              </a:rPr>
              <a:t>ffective radius, IR microphysical index.</a:t>
            </a:r>
          </a:p>
          <a:p>
            <a:pPr marL="742950" lvl="1" indent="-285750">
              <a:buFont typeface="Wingdings" panose="05000000000000000000" pitchFamily="2" charset="2"/>
              <a:buChar char="Ø"/>
            </a:pPr>
            <a:endParaRPr lang="en-US" dirty="0"/>
          </a:p>
          <a:p>
            <a:pPr marL="285750" indent="-285750">
              <a:buFont typeface="Arial" panose="020B0604020202020204" pitchFamily="34" charset="0"/>
              <a:buChar char="•"/>
            </a:pPr>
            <a:r>
              <a:rPr lang="en-US" dirty="0" smtClean="0"/>
              <a:t>We successfully demonstrated that we meet the L1RD specs on many of the current sensors.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AWG uses complex retrievals that rely on RTM and NWP information but meet the real-time every pixel requirement</a:t>
            </a:r>
            <a:endParaRPr lang="en-US" dirty="0"/>
          </a:p>
        </p:txBody>
      </p:sp>
      <p:sp>
        <p:nvSpPr>
          <p:cNvPr id="3" name="TextBox 2"/>
          <p:cNvSpPr txBox="1"/>
          <p:nvPr/>
        </p:nvSpPr>
        <p:spPr>
          <a:xfrm>
            <a:off x="4682359" y="1436870"/>
            <a:ext cx="1253358" cy="276999"/>
          </a:xfrm>
          <a:prstGeom prst="rect">
            <a:avLst/>
          </a:prstGeom>
          <a:solidFill>
            <a:schemeClr val="bg1">
              <a:lumMod val="65000"/>
              <a:lumOff val="35000"/>
            </a:schemeClr>
          </a:solidFill>
        </p:spPr>
        <p:txBody>
          <a:bodyPr wrap="square" rtlCol="0">
            <a:spAutoFit/>
          </a:bodyPr>
          <a:lstStyle/>
          <a:p>
            <a:r>
              <a:rPr lang="en-US" sz="1200" dirty="0" smtClean="0"/>
              <a:t>False Color</a:t>
            </a:r>
            <a:endParaRPr lang="en-US" sz="1200" dirty="0"/>
          </a:p>
        </p:txBody>
      </p:sp>
      <p:sp>
        <p:nvSpPr>
          <p:cNvPr id="14" name="TextBox 13"/>
          <p:cNvSpPr txBox="1"/>
          <p:nvPr/>
        </p:nvSpPr>
        <p:spPr>
          <a:xfrm>
            <a:off x="6936828" y="1435768"/>
            <a:ext cx="1253358" cy="276999"/>
          </a:xfrm>
          <a:prstGeom prst="rect">
            <a:avLst/>
          </a:prstGeom>
          <a:solidFill>
            <a:schemeClr val="bg1">
              <a:lumMod val="65000"/>
              <a:lumOff val="35000"/>
            </a:schemeClr>
          </a:solidFill>
        </p:spPr>
        <p:txBody>
          <a:bodyPr wrap="square" rtlCol="0">
            <a:spAutoFit/>
          </a:bodyPr>
          <a:lstStyle/>
          <a:p>
            <a:r>
              <a:rPr lang="en-US" sz="1200" dirty="0" smtClean="0"/>
              <a:t>Classify: Type</a:t>
            </a:r>
            <a:endParaRPr lang="en-US" sz="1200" dirty="0"/>
          </a:p>
        </p:txBody>
      </p:sp>
      <p:sp>
        <p:nvSpPr>
          <p:cNvPr id="16" name="TextBox 15"/>
          <p:cNvSpPr txBox="1"/>
          <p:nvPr/>
        </p:nvSpPr>
        <p:spPr>
          <a:xfrm>
            <a:off x="4779579" y="3285169"/>
            <a:ext cx="1361089" cy="276999"/>
          </a:xfrm>
          <a:prstGeom prst="rect">
            <a:avLst/>
          </a:prstGeom>
          <a:solidFill>
            <a:schemeClr val="bg1">
              <a:lumMod val="65000"/>
              <a:lumOff val="35000"/>
            </a:schemeClr>
          </a:solidFill>
        </p:spPr>
        <p:txBody>
          <a:bodyPr wrap="square" rtlCol="0">
            <a:spAutoFit/>
          </a:bodyPr>
          <a:lstStyle/>
          <a:p>
            <a:r>
              <a:rPr lang="en-US" sz="1200" dirty="0" smtClean="0"/>
              <a:t>Mass: Emissivity</a:t>
            </a:r>
            <a:endParaRPr lang="en-US" sz="1200" dirty="0"/>
          </a:p>
        </p:txBody>
      </p:sp>
      <p:sp>
        <p:nvSpPr>
          <p:cNvPr id="17" name="TextBox 16"/>
          <p:cNvSpPr txBox="1"/>
          <p:nvPr/>
        </p:nvSpPr>
        <p:spPr>
          <a:xfrm>
            <a:off x="6976241" y="3217954"/>
            <a:ext cx="1947041" cy="276999"/>
          </a:xfrm>
          <a:prstGeom prst="rect">
            <a:avLst/>
          </a:prstGeom>
          <a:solidFill>
            <a:schemeClr val="bg1">
              <a:lumMod val="65000"/>
              <a:lumOff val="35000"/>
            </a:schemeClr>
          </a:solidFill>
        </p:spPr>
        <p:txBody>
          <a:bodyPr wrap="square" rtlCol="0">
            <a:spAutoFit/>
          </a:bodyPr>
          <a:lstStyle/>
          <a:p>
            <a:r>
              <a:rPr lang="en-US" sz="1200" dirty="0" smtClean="0"/>
              <a:t>Vertical Extent: Pressure</a:t>
            </a:r>
            <a:endParaRPr lang="en-US" sz="1200" dirty="0"/>
          </a:p>
        </p:txBody>
      </p:sp>
      <p:sp>
        <p:nvSpPr>
          <p:cNvPr id="22" name="TextBox 21"/>
          <p:cNvSpPr txBox="1"/>
          <p:nvPr/>
        </p:nvSpPr>
        <p:spPr>
          <a:xfrm>
            <a:off x="4682359" y="5069717"/>
            <a:ext cx="1970690" cy="276999"/>
          </a:xfrm>
          <a:prstGeom prst="rect">
            <a:avLst/>
          </a:prstGeom>
          <a:solidFill>
            <a:schemeClr val="bg1">
              <a:lumMod val="65000"/>
              <a:lumOff val="35000"/>
            </a:schemeClr>
          </a:solidFill>
        </p:spPr>
        <p:txBody>
          <a:bodyPr wrap="square" rtlCol="0">
            <a:spAutoFit/>
          </a:bodyPr>
          <a:lstStyle/>
          <a:p>
            <a:r>
              <a:rPr lang="en-US" sz="1200" dirty="0" smtClean="0"/>
              <a:t>Mass: Cloud Water Path</a:t>
            </a:r>
            <a:endParaRPr lang="en-US" sz="1200" dirty="0"/>
          </a:p>
        </p:txBody>
      </p:sp>
      <p:sp>
        <p:nvSpPr>
          <p:cNvPr id="23" name="TextBox 22"/>
          <p:cNvSpPr txBox="1"/>
          <p:nvPr/>
        </p:nvSpPr>
        <p:spPr>
          <a:xfrm>
            <a:off x="6936828" y="5069716"/>
            <a:ext cx="1974632" cy="276999"/>
          </a:xfrm>
          <a:prstGeom prst="rect">
            <a:avLst/>
          </a:prstGeom>
          <a:solidFill>
            <a:schemeClr val="bg1">
              <a:lumMod val="65000"/>
              <a:lumOff val="35000"/>
            </a:schemeClr>
          </a:solidFill>
        </p:spPr>
        <p:txBody>
          <a:bodyPr wrap="square" rtlCol="0">
            <a:spAutoFit/>
          </a:bodyPr>
          <a:lstStyle/>
          <a:p>
            <a:r>
              <a:rPr lang="en-US" sz="1200" dirty="0">
                <a:latin typeface="Symbol" panose="05050102010706020507" pitchFamily="18" charset="2"/>
              </a:rPr>
              <a:t>m</a:t>
            </a:r>
            <a:r>
              <a:rPr lang="en-US" sz="1200" dirty="0" smtClean="0"/>
              <a:t>-physics: Particle Size</a:t>
            </a:r>
            <a:endParaRPr lang="en-US" sz="1200" dirty="0"/>
          </a:p>
        </p:txBody>
      </p:sp>
      <p:sp>
        <p:nvSpPr>
          <p:cNvPr id="4" name="TextBox 3"/>
          <p:cNvSpPr txBox="1"/>
          <p:nvPr/>
        </p:nvSpPr>
        <p:spPr>
          <a:xfrm>
            <a:off x="5295853" y="1112877"/>
            <a:ext cx="3203121" cy="307777"/>
          </a:xfrm>
          <a:prstGeom prst="rect">
            <a:avLst/>
          </a:prstGeom>
          <a:noFill/>
        </p:spPr>
        <p:txBody>
          <a:bodyPr wrap="none" rtlCol="0">
            <a:spAutoFit/>
          </a:bodyPr>
          <a:lstStyle/>
          <a:p>
            <a:r>
              <a:rPr lang="en-US" sz="1400" i="1" dirty="0" smtClean="0">
                <a:solidFill>
                  <a:srgbClr val="FFC000"/>
                </a:solidFill>
              </a:rPr>
              <a:t>Baseline Product Examples GOES-15</a:t>
            </a:r>
            <a:endParaRPr lang="en-US" sz="1400" i="1" dirty="0">
              <a:solidFill>
                <a:srgbClr val="FFC000"/>
              </a:solidFill>
            </a:endParaRPr>
          </a:p>
        </p:txBody>
      </p:sp>
    </p:spTree>
    <p:extLst>
      <p:ext uri="{BB962C8B-B14F-4D97-AF65-F5344CB8AC3E}">
        <p14:creationId xmlns:p14="http://schemas.microsoft.com/office/powerpoint/2010/main" val="3840655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180" y="0"/>
            <a:ext cx="7315200" cy="638809"/>
          </a:xfrm>
        </p:spPr>
        <p:txBody>
          <a:bodyPr>
            <a:normAutofit fontScale="90000"/>
          </a:bodyPr>
          <a:lstStyle/>
          <a:p>
            <a:r>
              <a:rPr lang="en-US" dirty="0" smtClean="0"/>
              <a:t>Cloud Product Uses/Users</a:t>
            </a:r>
            <a:endParaRPr lang="en-US" dirty="0"/>
          </a:p>
        </p:txBody>
      </p:sp>
      <p:sp>
        <p:nvSpPr>
          <p:cNvPr id="4" name="Content Placeholder 3"/>
          <p:cNvSpPr>
            <a:spLocks noGrp="1"/>
          </p:cNvSpPr>
          <p:nvPr>
            <p:ph idx="1"/>
          </p:nvPr>
        </p:nvSpPr>
        <p:spPr>
          <a:xfrm>
            <a:off x="118243" y="661415"/>
            <a:ext cx="4571998" cy="6127982"/>
          </a:xfrm>
        </p:spPr>
        <p:txBody>
          <a:bodyPr>
            <a:normAutofit fontScale="85000" lnSpcReduction="10000"/>
          </a:bodyPr>
          <a:lstStyle/>
          <a:p>
            <a:r>
              <a:rPr lang="en-US" dirty="0" smtClean="0"/>
              <a:t>Traditionally, many applications would use imagery metrics that were related to cloud products in other applications (i.e. BTD values for cirrus screening)</a:t>
            </a:r>
          </a:p>
          <a:p>
            <a:r>
              <a:rPr lang="en-US" dirty="0" smtClean="0"/>
              <a:t>This has changed recently and many of the baseline cloud products feed into other applications including</a:t>
            </a:r>
          </a:p>
          <a:p>
            <a:pPr lvl="1">
              <a:buFont typeface="Wingdings" panose="05000000000000000000" pitchFamily="2" charset="2"/>
              <a:buChar char="Ø"/>
            </a:pPr>
            <a:r>
              <a:rPr lang="en-US" dirty="0" smtClean="0">
                <a:solidFill>
                  <a:srgbClr val="FFC000"/>
                </a:solidFill>
              </a:rPr>
              <a:t>Aircraft icing</a:t>
            </a:r>
          </a:p>
          <a:p>
            <a:pPr lvl="1">
              <a:buFont typeface="Wingdings" panose="05000000000000000000" pitchFamily="2" charset="2"/>
              <a:buChar char="Ø"/>
            </a:pPr>
            <a:r>
              <a:rPr lang="en-US" dirty="0" smtClean="0">
                <a:solidFill>
                  <a:srgbClr val="FFC000"/>
                </a:solidFill>
              </a:rPr>
              <a:t>Fog</a:t>
            </a:r>
          </a:p>
          <a:p>
            <a:pPr lvl="1">
              <a:buFont typeface="Wingdings" panose="05000000000000000000" pitchFamily="2" charset="2"/>
              <a:buChar char="Ø"/>
            </a:pPr>
            <a:r>
              <a:rPr lang="en-US" dirty="0" smtClean="0">
                <a:solidFill>
                  <a:srgbClr val="FFC000"/>
                </a:solidFill>
              </a:rPr>
              <a:t>AWV’s</a:t>
            </a:r>
          </a:p>
          <a:p>
            <a:pPr lvl="1">
              <a:buFont typeface="Wingdings" panose="05000000000000000000" pitchFamily="2" charset="2"/>
              <a:buChar char="Ø"/>
            </a:pPr>
            <a:r>
              <a:rPr lang="en-US" dirty="0" smtClean="0">
                <a:solidFill>
                  <a:srgbClr val="FFC000"/>
                </a:solidFill>
              </a:rPr>
              <a:t>Convective Applications</a:t>
            </a:r>
          </a:p>
          <a:p>
            <a:r>
              <a:rPr lang="en-US" dirty="0" smtClean="0"/>
              <a:t>More applications use cloud products than any other AWG team’s products.</a:t>
            </a:r>
          </a:p>
          <a:p>
            <a:r>
              <a:rPr lang="en-US" dirty="0" smtClean="0"/>
              <a:t>Many of these applications are pushing the development of the algorithms.</a:t>
            </a:r>
          </a:p>
          <a:p>
            <a:pPr lvl="1"/>
            <a:r>
              <a:rPr lang="en-US" dirty="0" smtClean="0">
                <a:solidFill>
                  <a:srgbClr val="FFC000"/>
                </a:solidFill>
              </a:rPr>
              <a:t>Cloud drift winds need accurate height assignments at cloud edges.</a:t>
            </a:r>
          </a:p>
          <a:p>
            <a:r>
              <a:rPr lang="en-US" dirty="0" smtClean="0"/>
              <a:t>Real-time feeds </a:t>
            </a:r>
          </a:p>
          <a:p>
            <a:pPr lvl="1"/>
            <a:r>
              <a:rPr lang="en-US" dirty="0" smtClean="0">
                <a:solidFill>
                  <a:srgbClr val="FFC000"/>
                </a:solidFill>
              </a:rPr>
              <a:t>NOAA ESRL (RAP and LAP)</a:t>
            </a:r>
          </a:p>
          <a:p>
            <a:pPr lvl="1"/>
            <a:r>
              <a:rPr lang="en-US" dirty="0" smtClean="0">
                <a:solidFill>
                  <a:srgbClr val="FFC000"/>
                </a:solidFill>
              </a:rPr>
              <a:t>University of Alabama / Huntsville</a:t>
            </a:r>
          </a:p>
          <a:p>
            <a:pPr lvl="1"/>
            <a:r>
              <a:rPr lang="en-US" dirty="0" smtClean="0">
                <a:solidFill>
                  <a:srgbClr val="FFC000"/>
                </a:solidFill>
              </a:rPr>
              <a:t>NSSL</a:t>
            </a:r>
          </a:p>
          <a:p>
            <a:pPr lvl="1"/>
            <a:r>
              <a:rPr lang="en-US" dirty="0" smtClean="0">
                <a:solidFill>
                  <a:srgbClr val="FFC000"/>
                </a:solidFill>
              </a:rPr>
              <a:t>NWS AWC (CIMSS LDM)</a:t>
            </a:r>
          </a:p>
          <a:p>
            <a:pPr lvl="1"/>
            <a:r>
              <a:rPr lang="en-US" dirty="0" smtClean="0">
                <a:solidFill>
                  <a:srgbClr val="FFC000"/>
                </a:solidFill>
              </a:rPr>
              <a:t>NREL (Solar Energy Forecasting)</a:t>
            </a:r>
          </a:p>
          <a:p>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51497" y="1531812"/>
            <a:ext cx="4378561" cy="1983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799623" y="4221453"/>
            <a:ext cx="2091756" cy="2112885"/>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910420" y="4221453"/>
            <a:ext cx="2082915" cy="2112885"/>
          </a:xfrm>
          <a:prstGeom prst="rect">
            <a:avLst/>
          </a:prstGeom>
        </p:spPr>
      </p:pic>
      <p:sp>
        <p:nvSpPr>
          <p:cNvPr id="7" name="TextBox 6"/>
          <p:cNvSpPr txBox="1"/>
          <p:nvPr/>
        </p:nvSpPr>
        <p:spPr>
          <a:xfrm>
            <a:off x="4909873" y="1224035"/>
            <a:ext cx="4193712" cy="307777"/>
          </a:xfrm>
          <a:prstGeom prst="rect">
            <a:avLst/>
          </a:prstGeom>
          <a:noFill/>
        </p:spPr>
        <p:txBody>
          <a:bodyPr wrap="none" rtlCol="0">
            <a:spAutoFit/>
          </a:bodyPr>
          <a:lstStyle/>
          <a:p>
            <a:r>
              <a:rPr lang="en-US" sz="1400" dirty="0" smtClean="0">
                <a:solidFill>
                  <a:srgbClr val="FFC000"/>
                </a:solidFill>
              </a:rPr>
              <a:t>CIMSS Cloud Website showing supported sensors</a:t>
            </a:r>
            <a:endParaRPr lang="en-US" sz="1400" dirty="0">
              <a:solidFill>
                <a:srgbClr val="FFC000"/>
              </a:solidFill>
            </a:endParaRPr>
          </a:p>
        </p:txBody>
      </p:sp>
      <p:sp>
        <p:nvSpPr>
          <p:cNvPr id="10" name="TextBox 9"/>
          <p:cNvSpPr txBox="1"/>
          <p:nvPr/>
        </p:nvSpPr>
        <p:spPr>
          <a:xfrm>
            <a:off x="5070168" y="3662435"/>
            <a:ext cx="3741217" cy="523220"/>
          </a:xfrm>
          <a:prstGeom prst="rect">
            <a:avLst/>
          </a:prstGeom>
          <a:noFill/>
        </p:spPr>
        <p:txBody>
          <a:bodyPr wrap="none" rtlCol="0">
            <a:spAutoFit/>
          </a:bodyPr>
          <a:lstStyle/>
          <a:p>
            <a:pPr algn="ctr"/>
            <a:r>
              <a:rPr lang="en-US" sz="1400" dirty="0" smtClean="0">
                <a:solidFill>
                  <a:srgbClr val="FFC000"/>
                </a:solidFill>
              </a:rPr>
              <a:t>VIIRS DB data processed in CLAVR-x/CSPP</a:t>
            </a:r>
          </a:p>
          <a:p>
            <a:pPr algn="ctr"/>
            <a:r>
              <a:rPr lang="en-US" sz="1400" dirty="0" smtClean="0">
                <a:solidFill>
                  <a:srgbClr val="FFC000"/>
                </a:solidFill>
              </a:rPr>
              <a:t> real-time from CIMSS</a:t>
            </a:r>
            <a:endParaRPr lang="en-US" sz="1400" dirty="0">
              <a:solidFill>
                <a:srgbClr val="FFC000"/>
              </a:solidFill>
            </a:endParaRPr>
          </a:p>
        </p:txBody>
      </p:sp>
      <p:sp>
        <p:nvSpPr>
          <p:cNvPr id="11" name="TextBox 10"/>
          <p:cNvSpPr txBox="1"/>
          <p:nvPr/>
        </p:nvSpPr>
        <p:spPr>
          <a:xfrm>
            <a:off x="7424667" y="6052399"/>
            <a:ext cx="1529008" cy="276999"/>
          </a:xfrm>
          <a:prstGeom prst="rect">
            <a:avLst/>
          </a:prstGeom>
          <a:solidFill>
            <a:srgbClr val="0070C0">
              <a:alpha val="74902"/>
            </a:srgbClr>
          </a:solidFill>
        </p:spPr>
        <p:txBody>
          <a:bodyPr wrap="none" rtlCol="0">
            <a:spAutoFit/>
          </a:bodyPr>
          <a:lstStyle/>
          <a:p>
            <a:r>
              <a:rPr lang="en-US" sz="1200" dirty="0" smtClean="0"/>
              <a:t>Cloud Top Pressure</a:t>
            </a:r>
            <a:endParaRPr lang="en-US" sz="1200" dirty="0"/>
          </a:p>
        </p:txBody>
      </p:sp>
      <p:sp>
        <p:nvSpPr>
          <p:cNvPr id="12" name="TextBox 11"/>
          <p:cNvSpPr txBox="1"/>
          <p:nvPr/>
        </p:nvSpPr>
        <p:spPr>
          <a:xfrm>
            <a:off x="5845501" y="6057339"/>
            <a:ext cx="1011815" cy="276999"/>
          </a:xfrm>
          <a:prstGeom prst="rect">
            <a:avLst/>
          </a:prstGeom>
          <a:solidFill>
            <a:srgbClr val="0070C0">
              <a:alpha val="74902"/>
            </a:srgbClr>
          </a:solidFill>
        </p:spPr>
        <p:txBody>
          <a:bodyPr wrap="none" rtlCol="0">
            <a:spAutoFit/>
          </a:bodyPr>
          <a:lstStyle/>
          <a:p>
            <a:r>
              <a:rPr lang="en-US" sz="1200" dirty="0" smtClean="0"/>
              <a:t>False Color </a:t>
            </a:r>
            <a:endParaRPr lang="en-US" sz="1200" dirty="0"/>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913229" y="6365482"/>
            <a:ext cx="2040446" cy="423915"/>
          </a:xfrm>
          <a:prstGeom prst="rect">
            <a:avLst/>
          </a:prstGeom>
        </p:spPr>
      </p:pic>
    </p:spTree>
    <p:extLst>
      <p:ext uri="{BB962C8B-B14F-4D97-AF65-F5344CB8AC3E}">
        <p14:creationId xmlns:p14="http://schemas.microsoft.com/office/powerpoint/2010/main" val="19592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Examples of NWS-relevant Research Related to Cloud Products</a:t>
            </a:r>
            <a:endParaRPr lang="en-US" dirty="0"/>
          </a:p>
        </p:txBody>
      </p:sp>
      <p:sp>
        <p:nvSpPr>
          <p:cNvPr id="6" name="Content Placeholder 5"/>
          <p:cNvSpPr>
            <a:spLocks noGrp="1"/>
          </p:cNvSpPr>
          <p:nvPr>
            <p:ph idx="1"/>
          </p:nvPr>
        </p:nvSpPr>
        <p:spPr/>
        <p:txBody>
          <a:bodyPr/>
          <a:lstStyle/>
          <a:p>
            <a:r>
              <a:rPr lang="en-US" dirty="0" smtClean="0"/>
              <a:t>Cloud Cover Layer Applications</a:t>
            </a:r>
          </a:p>
          <a:p>
            <a:r>
              <a:rPr lang="en-US" dirty="0"/>
              <a:t>New </a:t>
            </a:r>
            <a:r>
              <a:rPr lang="en-US" dirty="0" smtClean="0"/>
              <a:t>Applications </a:t>
            </a:r>
            <a:r>
              <a:rPr lang="en-US" dirty="0"/>
              <a:t>of the Cloud Optical </a:t>
            </a:r>
            <a:r>
              <a:rPr lang="en-US" dirty="0" smtClean="0"/>
              <a:t>Properties</a:t>
            </a:r>
          </a:p>
          <a:p>
            <a:r>
              <a:rPr lang="en-US" dirty="0" smtClean="0"/>
              <a:t>Improving the Retrievals using New Data Sources</a:t>
            </a:r>
            <a:endParaRPr lang="en-US" dirty="0"/>
          </a:p>
        </p:txBody>
      </p:sp>
    </p:spTree>
    <p:extLst>
      <p:ext uri="{BB962C8B-B14F-4D97-AF65-F5344CB8AC3E}">
        <p14:creationId xmlns:p14="http://schemas.microsoft.com/office/powerpoint/2010/main" val="4058897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Cloud Cover Layer Applications</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831149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705495"/>
          </a:xfrm>
        </p:spPr>
        <p:txBody>
          <a:bodyPr/>
          <a:lstStyle/>
          <a:p>
            <a:r>
              <a:rPr lang="en-US" dirty="0" smtClean="0"/>
              <a:t>Cloud Cover Layers (CCL)</a:t>
            </a:r>
            <a:endParaRPr lang="en-US" dirty="0"/>
          </a:p>
        </p:txBody>
      </p:sp>
      <p:pic>
        <p:nvPicPr>
          <p:cNvPr id="3" name="Picture 2" descr="clavrx_goes13_2015_050_1745.level2.day_rgb.tif"/>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432225" y="881868"/>
            <a:ext cx="2765119" cy="2743200"/>
          </a:xfrm>
          <a:prstGeom prst="ellipse">
            <a:avLst/>
          </a:prstGeom>
        </p:spPr>
      </p:pic>
      <p:pic>
        <p:nvPicPr>
          <p:cNvPr id="4" name="Picture 3" descr="clavrx_goes13_2015_050_1745.level2.hdf.cloud_fraction.png"/>
          <p:cNvPicPr>
            <a:picLocks noChangeAspect="1"/>
          </p:cNvPicPr>
          <p:nvPr/>
        </p:nvPicPr>
        <p:blipFill rotWithShape="1">
          <a:blip r:embed="rId3" cstate="email">
            <a:extLst>
              <a:ext uri="{28A0092B-C50C-407E-A947-70E740481C1C}">
                <a14:useLocalDpi xmlns:a14="http://schemas.microsoft.com/office/drawing/2010/main" val="0"/>
              </a:ext>
            </a:extLst>
          </a:blip>
          <a:srcRect l="5624" t="4629" r="13275" b="14273"/>
          <a:stretch/>
        </p:blipFill>
        <p:spPr>
          <a:xfrm>
            <a:off x="6461736" y="1643671"/>
            <a:ext cx="2743346" cy="2743200"/>
          </a:xfrm>
          <a:prstGeom prst="ellipse">
            <a:avLst/>
          </a:prstGeom>
        </p:spPr>
      </p:pic>
      <p:pic>
        <p:nvPicPr>
          <p:cNvPr id="5" name="Picture 4" descr="clavrx_goes13_2015_050_1745.level2.hdf.high_cloud_fraction.png"/>
          <p:cNvPicPr>
            <a:picLocks noChangeAspect="1"/>
          </p:cNvPicPr>
          <p:nvPr/>
        </p:nvPicPr>
        <p:blipFill rotWithShape="1">
          <a:blip r:embed="rId4" cstate="email">
            <a:extLst>
              <a:ext uri="{28A0092B-C50C-407E-A947-70E740481C1C}">
                <a14:useLocalDpi xmlns:a14="http://schemas.microsoft.com/office/drawing/2010/main" val="0"/>
              </a:ext>
            </a:extLst>
          </a:blip>
          <a:srcRect l="5624" t="4629" r="13275" b="14273"/>
          <a:stretch/>
        </p:blipFill>
        <p:spPr>
          <a:xfrm>
            <a:off x="6400654" y="4114800"/>
            <a:ext cx="2743346" cy="2743200"/>
          </a:xfrm>
          <a:prstGeom prst="ellipse">
            <a:avLst/>
          </a:prstGeom>
        </p:spPr>
      </p:pic>
      <p:sp>
        <p:nvSpPr>
          <p:cNvPr id="7" name="TextBox 6"/>
          <p:cNvSpPr txBox="1"/>
          <p:nvPr/>
        </p:nvSpPr>
        <p:spPr>
          <a:xfrm>
            <a:off x="129347" y="881868"/>
            <a:ext cx="4302878" cy="5909311"/>
          </a:xfrm>
          <a:prstGeom prst="rect">
            <a:avLst/>
          </a:prstGeom>
          <a:noFill/>
        </p:spPr>
        <p:txBody>
          <a:bodyPr wrap="square" rtlCol="0">
            <a:spAutoFit/>
          </a:bodyPr>
          <a:lstStyle/>
          <a:p>
            <a:pPr marL="285750" indent="-285750">
              <a:buFont typeface="Arial"/>
              <a:buChar char="•"/>
            </a:pPr>
            <a:r>
              <a:rPr lang="en-US" dirty="0" smtClean="0"/>
              <a:t>CCL is  an option-2 product selected by NOAT for activation.</a:t>
            </a:r>
          </a:p>
          <a:p>
            <a:pPr marL="285750" indent="-285750">
              <a:buFont typeface="Arial"/>
              <a:buChar char="•"/>
            </a:pPr>
            <a:endParaRPr lang="en-US" dirty="0"/>
          </a:p>
          <a:p>
            <a:pPr marL="285750" indent="-285750">
              <a:buFont typeface="Arial"/>
              <a:buChar char="•"/>
            </a:pPr>
            <a:r>
              <a:rPr lang="en-US" dirty="0" smtClean="0"/>
              <a:t>CCL reports the presence of cloud in 3 layers.</a:t>
            </a:r>
          </a:p>
          <a:p>
            <a:pPr marL="285750" indent="-285750">
              <a:buFont typeface="Arial"/>
              <a:buChar char="•"/>
            </a:pPr>
            <a:endParaRPr lang="en-US" dirty="0"/>
          </a:p>
          <a:p>
            <a:pPr marL="285750" indent="-285750">
              <a:buFont typeface="Arial"/>
              <a:buChar char="•"/>
            </a:pPr>
            <a:r>
              <a:rPr lang="en-US" dirty="0" smtClean="0"/>
              <a:t>NOAT suggested modifications to CCL.</a:t>
            </a:r>
          </a:p>
          <a:p>
            <a:pPr marL="742950" lvl="1" indent="-285750">
              <a:buFont typeface="Arial"/>
              <a:buChar char="•"/>
            </a:pPr>
            <a:r>
              <a:rPr lang="en-US" dirty="0" smtClean="0">
                <a:solidFill>
                  <a:srgbClr val="FFC000"/>
                </a:solidFill>
              </a:rPr>
              <a:t>Match levels to 4 standard FLs</a:t>
            </a:r>
          </a:p>
          <a:p>
            <a:pPr marL="742950" lvl="1" indent="-285750">
              <a:buFont typeface="Arial"/>
              <a:buChar char="•"/>
            </a:pPr>
            <a:r>
              <a:rPr lang="en-US" dirty="0" smtClean="0">
                <a:solidFill>
                  <a:srgbClr val="FFC000"/>
                </a:solidFill>
              </a:rPr>
              <a:t>Include other fields like identifying convective cloud and super-cooled liquid water</a:t>
            </a:r>
            <a:r>
              <a:rPr lang="en-US" dirty="0" smtClean="0"/>
              <a:t>.</a:t>
            </a:r>
          </a:p>
          <a:p>
            <a:pPr marL="285750" indent="-285750">
              <a:buFont typeface="Arial"/>
              <a:buChar char="•"/>
            </a:pPr>
            <a:endParaRPr lang="en-US" dirty="0"/>
          </a:p>
          <a:p>
            <a:pPr marL="285750" indent="-285750">
              <a:buFont typeface="Arial"/>
              <a:buChar char="•"/>
            </a:pPr>
            <a:r>
              <a:rPr lang="en-US" dirty="0" smtClean="0"/>
              <a:t>We have experimentally modified the baseline code to match the 4 FLs</a:t>
            </a:r>
          </a:p>
          <a:p>
            <a:pPr marL="285750" indent="-285750">
              <a:buFont typeface="Arial"/>
              <a:buChar char="•"/>
            </a:pPr>
            <a:endParaRPr lang="en-US" dirty="0"/>
          </a:p>
          <a:p>
            <a:pPr marL="285750" indent="-285750">
              <a:buFont typeface="Arial"/>
              <a:buChar char="•"/>
            </a:pPr>
            <a:r>
              <a:rPr lang="en-US" dirty="0" smtClean="0"/>
              <a:t>We are waiting on direction if proceed with delivery to AIT/Ground System and with other extensions.</a:t>
            </a:r>
          </a:p>
          <a:p>
            <a:pPr marL="285750" indent="-285750">
              <a:buFont typeface="Arial"/>
              <a:buChar char="•"/>
            </a:pPr>
            <a:endParaRPr lang="en-US" dirty="0"/>
          </a:p>
          <a:p>
            <a:pPr marL="285750" indent="-285750">
              <a:buFont typeface="Arial"/>
              <a:buChar char="•"/>
            </a:pPr>
            <a:r>
              <a:rPr lang="en-US" dirty="0" smtClean="0"/>
              <a:t>We appreciate the feedback/direction.</a:t>
            </a:r>
            <a:endParaRPr lang="en-US" dirty="0"/>
          </a:p>
        </p:txBody>
      </p:sp>
      <p:sp>
        <p:nvSpPr>
          <p:cNvPr id="10" name="TextBox 9"/>
          <p:cNvSpPr txBox="1"/>
          <p:nvPr/>
        </p:nvSpPr>
        <p:spPr>
          <a:xfrm>
            <a:off x="7115032" y="2067292"/>
            <a:ext cx="1561921" cy="276999"/>
          </a:xfrm>
          <a:prstGeom prst="rect">
            <a:avLst/>
          </a:prstGeom>
          <a:solidFill>
            <a:srgbClr val="0070C0">
              <a:alpha val="74902"/>
            </a:srgbClr>
          </a:solidFill>
        </p:spPr>
        <p:txBody>
          <a:bodyPr wrap="none" rtlCol="0">
            <a:spAutoFit/>
          </a:bodyPr>
          <a:lstStyle/>
          <a:p>
            <a:r>
              <a:rPr lang="en-US" sz="1200" dirty="0" smtClean="0"/>
              <a:t>Total Cloud  Amount</a:t>
            </a:r>
            <a:endParaRPr lang="en-US" sz="1200" dirty="0"/>
          </a:p>
        </p:txBody>
      </p:sp>
      <p:sp>
        <p:nvSpPr>
          <p:cNvPr id="11" name="TextBox 10"/>
          <p:cNvSpPr txBox="1"/>
          <p:nvPr/>
        </p:nvSpPr>
        <p:spPr>
          <a:xfrm>
            <a:off x="7315200" y="5916411"/>
            <a:ext cx="1706173" cy="276999"/>
          </a:xfrm>
          <a:prstGeom prst="rect">
            <a:avLst/>
          </a:prstGeom>
          <a:solidFill>
            <a:srgbClr val="0070C0">
              <a:alpha val="74902"/>
            </a:srgbClr>
          </a:solidFill>
        </p:spPr>
        <p:txBody>
          <a:bodyPr wrap="none" rtlCol="0">
            <a:spAutoFit/>
          </a:bodyPr>
          <a:lstStyle/>
          <a:p>
            <a:r>
              <a:rPr lang="en-US" sz="1200" dirty="0" smtClean="0"/>
              <a:t>FL 240 Cloud  Amount</a:t>
            </a:r>
          </a:p>
        </p:txBody>
      </p:sp>
      <p:sp>
        <p:nvSpPr>
          <p:cNvPr id="13" name="TextBox 12"/>
          <p:cNvSpPr txBox="1"/>
          <p:nvPr/>
        </p:nvSpPr>
        <p:spPr>
          <a:xfrm>
            <a:off x="4703996" y="2654748"/>
            <a:ext cx="1685077" cy="276999"/>
          </a:xfrm>
          <a:prstGeom prst="rect">
            <a:avLst/>
          </a:prstGeom>
          <a:solidFill>
            <a:srgbClr val="0070C0">
              <a:alpha val="74902"/>
            </a:srgbClr>
          </a:solidFill>
        </p:spPr>
        <p:txBody>
          <a:bodyPr wrap="none" rtlCol="0">
            <a:spAutoFit/>
          </a:bodyPr>
          <a:lstStyle/>
          <a:p>
            <a:r>
              <a:rPr lang="en-US" sz="1200" dirty="0" smtClean="0"/>
              <a:t>GOES-13 False Color</a:t>
            </a:r>
            <a:endParaRPr lang="en-US" sz="1200" dirty="0"/>
          </a:p>
        </p:txBody>
      </p:sp>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5307" t="5431" r="12710" b="15190"/>
          <a:stretch/>
        </p:blipFill>
        <p:spPr bwMode="auto">
          <a:xfrm>
            <a:off x="4348445" y="3337902"/>
            <a:ext cx="2743200" cy="265605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866958" y="5209401"/>
            <a:ext cx="1706173" cy="276999"/>
          </a:xfrm>
          <a:prstGeom prst="rect">
            <a:avLst/>
          </a:prstGeom>
          <a:solidFill>
            <a:srgbClr val="0070C0">
              <a:alpha val="74902"/>
            </a:srgbClr>
          </a:solidFill>
        </p:spPr>
        <p:txBody>
          <a:bodyPr wrap="none" rtlCol="0">
            <a:spAutoFit/>
          </a:bodyPr>
          <a:lstStyle/>
          <a:p>
            <a:r>
              <a:rPr lang="en-US" sz="1200" dirty="0" smtClean="0"/>
              <a:t>FL 100 Cloud  Amount</a:t>
            </a:r>
            <a:endParaRPr lang="en-US" sz="1200" dirty="0"/>
          </a:p>
        </p:txBody>
      </p:sp>
    </p:spTree>
    <p:extLst>
      <p:ext uri="{BB962C8B-B14F-4D97-AF65-F5344CB8AC3E}">
        <p14:creationId xmlns:p14="http://schemas.microsoft.com/office/powerpoint/2010/main" val="234277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78" y="1"/>
            <a:ext cx="8357963" cy="687950"/>
          </a:xfrm>
        </p:spPr>
        <p:txBody>
          <a:bodyPr>
            <a:normAutofit fontScale="90000"/>
          </a:bodyPr>
          <a:lstStyle/>
          <a:p>
            <a:r>
              <a:rPr lang="en-US" dirty="0" smtClean="0"/>
              <a:t>CCL and Global Cloud Altitude for AWC</a:t>
            </a:r>
            <a:endParaRPr lang="en-US" dirty="0"/>
          </a:p>
        </p:txBody>
      </p:sp>
      <p:sp>
        <p:nvSpPr>
          <p:cNvPr id="7" name="Content Placeholder 6"/>
          <p:cNvSpPr>
            <a:spLocks noGrp="1"/>
          </p:cNvSpPr>
          <p:nvPr>
            <p:ph idx="1"/>
          </p:nvPr>
        </p:nvSpPr>
        <p:spPr>
          <a:xfrm>
            <a:off x="144649" y="1529256"/>
            <a:ext cx="3181875" cy="5210503"/>
          </a:xfrm>
        </p:spPr>
        <p:txBody>
          <a:bodyPr>
            <a:normAutofit fontScale="92500" lnSpcReduction="20000"/>
          </a:bodyPr>
          <a:lstStyle/>
          <a:p>
            <a:pPr marL="285750" indent="-285750">
              <a:buFont typeface="Arial" panose="020B0604020202020204" pitchFamily="34" charset="0"/>
              <a:buChar char="•"/>
            </a:pPr>
            <a:r>
              <a:rPr lang="en-US" dirty="0"/>
              <a:t>In 2013 AWC requested global composites of the AWG cloud height from the current geo constellation.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Done at CIMSS via PG.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do this for GOES E/W, MSG, COMS and </a:t>
            </a:r>
            <a:r>
              <a:rPr lang="en-US" dirty="0" smtClean="0"/>
              <a:t>MTSAT. </a:t>
            </a:r>
            <a:r>
              <a:rPr lang="en-US" dirty="0" smtClean="0">
                <a:solidFill>
                  <a:srgbClr val="FF6600"/>
                </a:solidFill>
              </a:rPr>
              <a:t>AHI in testing</a:t>
            </a:r>
            <a:r>
              <a:rPr lang="en-US" dirty="0" smtClean="0"/>
              <a: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Amanda </a:t>
            </a:r>
            <a:r>
              <a:rPr lang="en-US" dirty="0" err="1"/>
              <a:t>Terborg</a:t>
            </a:r>
            <a:r>
              <a:rPr lang="en-US" dirty="0"/>
              <a:t> reports:</a:t>
            </a:r>
          </a:p>
          <a:p>
            <a:endParaRPr lang="en-US" dirty="0"/>
          </a:p>
          <a:p>
            <a:pPr lvl="1">
              <a:buFont typeface="Arial" panose="020B0604020202020204" pitchFamily="34" charset="0"/>
              <a:buChar char="•"/>
            </a:pPr>
            <a:r>
              <a:rPr lang="en-US" sz="1200" dirty="0">
                <a:solidFill>
                  <a:srgbClr val="FFC000"/>
                </a:solidFill>
              </a:rPr>
              <a:t>“</a:t>
            </a:r>
            <a:r>
              <a:rPr lang="en-US" sz="1200" i="1" dirty="0">
                <a:solidFill>
                  <a:srgbClr val="FFC000"/>
                </a:solidFill>
              </a:rPr>
              <a:t>It provides an easy, on the fly tool to identify which tops are above the FL200-FL250 threshold that requires a SIGMET”</a:t>
            </a:r>
          </a:p>
          <a:p>
            <a:pPr lvl="1">
              <a:buFont typeface="Arial" panose="020B0604020202020204" pitchFamily="34" charset="0"/>
              <a:buChar char="•"/>
            </a:pPr>
            <a:r>
              <a:rPr lang="en-US" sz="1200" i="1" dirty="0">
                <a:solidFill>
                  <a:srgbClr val="FFC000"/>
                </a:solidFill>
              </a:rPr>
              <a:t>“ they were curious if it would be possible to identify only convective cloud tops.”</a:t>
            </a:r>
          </a:p>
          <a:p>
            <a:pPr lvl="1">
              <a:buFont typeface="Arial" panose="020B0604020202020204" pitchFamily="34" charset="0"/>
              <a:buChar char="•"/>
            </a:pPr>
            <a:r>
              <a:rPr lang="en-US" sz="1200" i="1" dirty="0">
                <a:solidFill>
                  <a:srgbClr val="FFC000"/>
                </a:solidFill>
              </a:rPr>
              <a:t>Would like  a high temporal resolution CONUS Display from GOES E/W</a:t>
            </a:r>
          </a:p>
          <a:p>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26524" y="1560383"/>
            <a:ext cx="5588876" cy="3702410"/>
          </a:xfrm>
          <a:prstGeom prst="rect">
            <a:avLst/>
          </a:prstGeom>
        </p:spPr>
      </p:pic>
      <p:sp>
        <p:nvSpPr>
          <p:cNvPr id="5" name="TextBox 4"/>
          <p:cNvSpPr txBox="1"/>
          <p:nvPr/>
        </p:nvSpPr>
        <p:spPr>
          <a:xfrm>
            <a:off x="3477264" y="5262793"/>
            <a:ext cx="5438136" cy="830997"/>
          </a:xfrm>
          <a:prstGeom prst="rect">
            <a:avLst/>
          </a:prstGeom>
          <a:noFill/>
        </p:spPr>
        <p:txBody>
          <a:bodyPr wrap="square" rtlCol="0">
            <a:spAutoFit/>
          </a:bodyPr>
          <a:lstStyle/>
          <a:p>
            <a:r>
              <a:rPr lang="en-US" sz="1600" dirty="0" smtClean="0"/>
              <a:t>This product is a pressure altitude in kilo-feet. This differs from the baseline product and requires a code change. SPSRB request submitted for this product.</a:t>
            </a:r>
            <a:endParaRPr lang="en-US" sz="1600" dirty="0"/>
          </a:p>
        </p:txBody>
      </p:sp>
      <p:sp>
        <p:nvSpPr>
          <p:cNvPr id="6" name="TextBox 5"/>
          <p:cNvSpPr txBox="1"/>
          <p:nvPr/>
        </p:nvSpPr>
        <p:spPr>
          <a:xfrm>
            <a:off x="4170118" y="1221829"/>
            <a:ext cx="4365169" cy="338554"/>
          </a:xfrm>
          <a:prstGeom prst="rect">
            <a:avLst/>
          </a:prstGeom>
          <a:noFill/>
        </p:spPr>
        <p:txBody>
          <a:bodyPr wrap="none" rtlCol="0">
            <a:spAutoFit/>
          </a:bodyPr>
          <a:lstStyle/>
          <a:p>
            <a:r>
              <a:rPr lang="en-US" sz="1600" i="1" dirty="0" smtClean="0">
                <a:solidFill>
                  <a:srgbClr val="FFC000"/>
                </a:solidFill>
              </a:rPr>
              <a:t>NAWIPS Display of Global Geo Cloud Altitude</a:t>
            </a:r>
            <a:endParaRPr lang="en-US" sz="1600" i="1" dirty="0">
              <a:solidFill>
                <a:srgbClr val="FFC000"/>
              </a:solidFill>
            </a:endParaRPr>
          </a:p>
        </p:txBody>
      </p:sp>
      <p:sp>
        <p:nvSpPr>
          <p:cNvPr id="8" name="TextBox 7"/>
          <p:cNvSpPr txBox="1"/>
          <p:nvPr/>
        </p:nvSpPr>
        <p:spPr>
          <a:xfrm>
            <a:off x="3389033" y="6401205"/>
            <a:ext cx="5758179" cy="338554"/>
          </a:xfrm>
          <a:prstGeom prst="rect">
            <a:avLst/>
          </a:prstGeom>
          <a:noFill/>
        </p:spPr>
        <p:txBody>
          <a:bodyPr wrap="none" rtlCol="0">
            <a:spAutoFit/>
          </a:bodyPr>
          <a:lstStyle/>
          <a:p>
            <a:r>
              <a:rPr lang="en-US" sz="1600" i="1" dirty="0" smtClean="0">
                <a:solidFill>
                  <a:srgbClr val="FFC000"/>
                </a:solidFill>
              </a:rPr>
              <a:t>A similar in-cockpit display on IPads being explored at CIMSS</a:t>
            </a:r>
            <a:endParaRPr lang="en-US" sz="1600" i="1" dirty="0">
              <a:solidFill>
                <a:srgbClr val="FFC000"/>
              </a:solidFill>
            </a:endParaRPr>
          </a:p>
        </p:txBody>
      </p:sp>
    </p:spTree>
    <p:extLst>
      <p:ext uri="{BB962C8B-B14F-4D97-AF65-F5344CB8AC3E}">
        <p14:creationId xmlns:p14="http://schemas.microsoft.com/office/powerpoint/2010/main" val="2251941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107" y="171686"/>
            <a:ext cx="8112333" cy="733700"/>
          </a:xfrm>
        </p:spPr>
        <p:txBody>
          <a:bodyPr>
            <a:normAutofit fontScale="90000"/>
          </a:bodyPr>
          <a:lstStyle/>
          <a:p>
            <a:r>
              <a:rPr lang="en-US" dirty="0" smtClean="0"/>
              <a:t>Detecting Convective Clouds in CCL</a:t>
            </a:r>
            <a:endParaRPr lang="en-US" dirty="0"/>
          </a:p>
        </p:txBody>
      </p:sp>
      <p:pic>
        <p:nvPicPr>
          <p:cNvPr id="5" name="Picture 4" descr="awc_conv_anim.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185359"/>
            <a:ext cx="9144000" cy="2286000"/>
          </a:xfrm>
          <a:prstGeom prst="rect">
            <a:avLst/>
          </a:prstGeom>
        </p:spPr>
      </p:pic>
      <p:sp>
        <p:nvSpPr>
          <p:cNvPr id="6" name="TextBox 5"/>
          <p:cNvSpPr txBox="1"/>
          <p:nvPr/>
        </p:nvSpPr>
        <p:spPr>
          <a:xfrm>
            <a:off x="102108" y="916990"/>
            <a:ext cx="8969122" cy="2862323"/>
          </a:xfrm>
          <a:prstGeom prst="rect">
            <a:avLst/>
          </a:prstGeom>
          <a:noFill/>
        </p:spPr>
        <p:txBody>
          <a:bodyPr wrap="none" rtlCol="0">
            <a:spAutoFit/>
          </a:bodyPr>
          <a:lstStyle/>
          <a:p>
            <a:pPr marL="285750" indent="-285750">
              <a:buFont typeface="Arial"/>
              <a:buChar char="•"/>
            </a:pPr>
            <a:r>
              <a:rPr lang="en-US" dirty="0" smtClean="0"/>
              <a:t>AWC and the NOAT have asked for us to identify areas of convection</a:t>
            </a:r>
          </a:p>
          <a:p>
            <a:pPr marL="285750" indent="-285750">
              <a:buFont typeface="Arial"/>
              <a:buChar char="•"/>
            </a:pPr>
            <a:endParaRPr lang="en-US" dirty="0"/>
          </a:p>
          <a:p>
            <a:pPr marL="285750" indent="-285750">
              <a:buFont typeface="Arial"/>
              <a:buChar char="•"/>
            </a:pPr>
            <a:r>
              <a:rPr lang="en-US" dirty="0" smtClean="0"/>
              <a:t>We have implemented a scheme to detect deep convection by</a:t>
            </a:r>
          </a:p>
          <a:p>
            <a:pPr marL="742950" lvl="1" indent="-285750">
              <a:buFont typeface="Arial"/>
              <a:buChar char="•"/>
            </a:pPr>
            <a:r>
              <a:rPr lang="en-US" dirty="0" smtClean="0"/>
              <a:t>11 </a:t>
            </a:r>
            <a:r>
              <a:rPr lang="en-US" dirty="0">
                <a:latin typeface="Symbol" charset="2"/>
                <a:cs typeface="Symbol" charset="2"/>
              </a:rPr>
              <a:t>u</a:t>
            </a:r>
            <a:r>
              <a:rPr lang="en-US" dirty="0" smtClean="0"/>
              <a:t>m brightness temperatures close to the </a:t>
            </a:r>
            <a:r>
              <a:rPr lang="en-US" dirty="0" err="1" smtClean="0"/>
              <a:t>tropopause</a:t>
            </a:r>
            <a:r>
              <a:rPr lang="en-US" dirty="0" smtClean="0"/>
              <a:t> temperature</a:t>
            </a:r>
          </a:p>
          <a:p>
            <a:pPr marL="742950" lvl="1" indent="-285750">
              <a:buFont typeface="Arial"/>
              <a:buChar char="•"/>
            </a:pPr>
            <a:r>
              <a:rPr lang="en-US" dirty="0" smtClean="0"/>
              <a:t>6.7 – 11 </a:t>
            </a:r>
            <a:r>
              <a:rPr lang="en-US" dirty="0">
                <a:latin typeface="Symbol" charset="2"/>
                <a:cs typeface="Symbol" charset="2"/>
              </a:rPr>
              <a:t>u</a:t>
            </a:r>
            <a:r>
              <a:rPr lang="en-US" dirty="0" smtClean="0"/>
              <a:t>m brightness temperatures &gt; -2K</a:t>
            </a:r>
          </a:p>
          <a:p>
            <a:pPr marL="742950" lvl="1" indent="-285750">
              <a:buFont typeface="Arial"/>
              <a:buChar char="•"/>
            </a:pPr>
            <a:endParaRPr lang="en-US" dirty="0"/>
          </a:p>
          <a:p>
            <a:pPr marL="285750" indent="-285750">
              <a:buFont typeface="Arial"/>
              <a:buChar char="•"/>
            </a:pPr>
            <a:r>
              <a:rPr lang="en-US" dirty="0" smtClean="0"/>
              <a:t>We are implementing temporal tests to help identify active convection.</a:t>
            </a:r>
          </a:p>
          <a:p>
            <a:pPr marL="742950" lvl="1" indent="-285750">
              <a:buFont typeface="Arial"/>
              <a:buChar char="•"/>
            </a:pPr>
            <a:endParaRPr lang="en-US" dirty="0" smtClean="0"/>
          </a:p>
          <a:p>
            <a:pPr marL="285750" indent="-285750">
              <a:buFont typeface="Arial"/>
              <a:buChar char="•"/>
            </a:pPr>
            <a:r>
              <a:rPr lang="en-US" dirty="0" smtClean="0"/>
              <a:t>Examples are shown below from same Global Geo data sent to AWC. </a:t>
            </a:r>
            <a:r>
              <a:rPr lang="en-US" dirty="0"/>
              <a:t>(</a:t>
            </a:r>
            <a:r>
              <a:rPr lang="en-US" dirty="0" smtClean="0"/>
              <a:t>2 days total)</a:t>
            </a:r>
          </a:p>
          <a:p>
            <a:endParaRPr lang="en-US" dirty="0"/>
          </a:p>
        </p:txBody>
      </p:sp>
      <p:sp>
        <p:nvSpPr>
          <p:cNvPr id="7" name="TextBox 6"/>
          <p:cNvSpPr txBox="1"/>
          <p:nvPr/>
        </p:nvSpPr>
        <p:spPr>
          <a:xfrm>
            <a:off x="686443" y="3752949"/>
            <a:ext cx="1594422" cy="369332"/>
          </a:xfrm>
          <a:prstGeom prst="rect">
            <a:avLst/>
          </a:prstGeom>
          <a:noFill/>
        </p:spPr>
        <p:txBody>
          <a:bodyPr wrap="none" rtlCol="0">
            <a:spAutoFit/>
          </a:bodyPr>
          <a:lstStyle/>
          <a:p>
            <a:r>
              <a:rPr lang="en-US" i="1" dirty="0" smtClean="0">
                <a:solidFill>
                  <a:srgbClr val="FF6600"/>
                </a:solidFill>
              </a:rPr>
              <a:t>11 um BT (K)</a:t>
            </a:r>
            <a:endParaRPr lang="en-US" i="1" dirty="0">
              <a:solidFill>
                <a:srgbClr val="FF6600"/>
              </a:solidFill>
            </a:endParaRPr>
          </a:p>
        </p:txBody>
      </p:sp>
      <p:sp>
        <p:nvSpPr>
          <p:cNvPr id="8" name="TextBox 7"/>
          <p:cNvSpPr txBox="1"/>
          <p:nvPr/>
        </p:nvSpPr>
        <p:spPr>
          <a:xfrm>
            <a:off x="3287158" y="3752949"/>
            <a:ext cx="2625504" cy="369332"/>
          </a:xfrm>
          <a:prstGeom prst="rect">
            <a:avLst/>
          </a:prstGeom>
          <a:noFill/>
        </p:spPr>
        <p:txBody>
          <a:bodyPr wrap="none" rtlCol="0">
            <a:spAutoFit/>
          </a:bodyPr>
          <a:lstStyle/>
          <a:p>
            <a:r>
              <a:rPr lang="en-US" i="1" dirty="0" smtClean="0">
                <a:solidFill>
                  <a:srgbClr val="FF6600"/>
                </a:solidFill>
              </a:rPr>
              <a:t>Deep Convection Mask</a:t>
            </a:r>
            <a:endParaRPr lang="en-US" i="1" dirty="0">
              <a:solidFill>
                <a:srgbClr val="FF6600"/>
              </a:solidFill>
            </a:endParaRPr>
          </a:p>
        </p:txBody>
      </p:sp>
      <p:sp>
        <p:nvSpPr>
          <p:cNvPr id="9" name="TextBox 8"/>
          <p:cNvSpPr txBox="1"/>
          <p:nvPr/>
        </p:nvSpPr>
        <p:spPr>
          <a:xfrm>
            <a:off x="5912662" y="3752949"/>
            <a:ext cx="3279116" cy="369332"/>
          </a:xfrm>
          <a:prstGeom prst="rect">
            <a:avLst/>
          </a:prstGeom>
          <a:noFill/>
        </p:spPr>
        <p:txBody>
          <a:bodyPr wrap="none" rtlCol="0">
            <a:spAutoFit/>
          </a:bodyPr>
          <a:lstStyle/>
          <a:p>
            <a:r>
              <a:rPr lang="en-US" i="1" dirty="0" smtClean="0">
                <a:solidFill>
                  <a:srgbClr val="FF6600"/>
                </a:solidFill>
              </a:rPr>
              <a:t>K-Index (Instability) from GFS</a:t>
            </a:r>
            <a:endParaRPr lang="en-US" i="1" dirty="0">
              <a:solidFill>
                <a:srgbClr val="FF6600"/>
              </a:solidFill>
            </a:endParaRPr>
          </a:p>
        </p:txBody>
      </p:sp>
    </p:spTree>
    <p:extLst>
      <p:ext uri="{BB962C8B-B14F-4D97-AF65-F5344CB8AC3E}">
        <p14:creationId xmlns:p14="http://schemas.microsoft.com/office/powerpoint/2010/main" val="26542581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2247</TotalTime>
  <Words>1798</Words>
  <Application>Microsoft Office PowerPoint</Application>
  <PresentationFormat>On-screen Show (4:3)</PresentationFormat>
  <Paragraphs>209</Paragraphs>
  <Slides>21</Slides>
  <Notes>5</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Perspective</vt:lpstr>
      <vt:lpstr>Cloud Products in the GOES-R and JPSS Era; Current Applications and Opportunities for Growth</vt:lpstr>
      <vt:lpstr>Outline</vt:lpstr>
      <vt:lpstr>Cloud Product Review</vt:lpstr>
      <vt:lpstr>Cloud Product Uses/Users</vt:lpstr>
      <vt:lpstr>Examples of NWS-relevant Research Related to Cloud Products</vt:lpstr>
      <vt:lpstr>Cloud Cover Layer Applications</vt:lpstr>
      <vt:lpstr>Cloud Cover Layers (CCL)</vt:lpstr>
      <vt:lpstr>CCL and Global Cloud Altitude for AWC</vt:lpstr>
      <vt:lpstr>Detecting Convective Clouds in CCL</vt:lpstr>
      <vt:lpstr>CCL Comparisons to NCEP Models</vt:lpstr>
      <vt:lpstr>Using GOES to Generate Sky Cover (%) for the National Weather Service’s Real Time Mesoscale Analysis (RTMA)</vt:lpstr>
      <vt:lpstr>New Applications of the Cloud Optical Properties</vt:lpstr>
      <vt:lpstr>Cloud Optical Products and Precipitation</vt:lpstr>
      <vt:lpstr>Application of Cloud Products for Snow</vt:lpstr>
      <vt:lpstr>PowerPoint Presentation</vt:lpstr>
      <vt:lpstr>Alaska Composites of Cloud Products</vt:lpstr>
      <vt:lpstr>Improving the Retrievals Using New Data Sources </vt:lpstr>
      <vt:lpstr>Conclusions</vt:lpstr>
      <vt:lpstr>Extra Material Follows</vt:lpstr>
      <vt:lpstr>Using Cloud Products to Improve Radiance Assimilation for GOES-R</vt:lpstr>
      <vt:lpstr>PowerPoint Presentation</vt:lpstr>
    </vt:vector>
  </TitlesOfParts>
  <Company>NOAA@CIMSS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Product Status</dc:title>
  <dc:creator>Andrew Heidinger</dc:creator>
  <cp:lastModifiedBy>Comet User</cp:lastModifiedBy>
  <cp:revision>85</cp:revision>
  <dcterms:created xsi:type="dcterms:W3CDTF">2015-02-16T04:20:22Z</dcterms:created>
  <dcterms:modified xsi:type="dcterms:W3CDTF">2015-02-23T22:41:16Z</dcterms:modified>
</cp:coreProperties>
</file>