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2062400" cy="32918400"/>
  <p:notesSz cx="6858000" cy="91440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2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89915" autoAdjust="0"/>
  </p:normalViewPr>
  <p:slideViewPr>
    <p:cSldViewPr>
      <p:cViewPr>
        <p:scale>
          <a:sx n="50" d="100"/>
          <a:sy n="50" d="100"/>
        </p:scale>
        <p:origin x="36" y="-7014"/>
      </p:cViewPr>
      <p:guideLst>
        <p:guide orient="horz" pos="10368"/>
        <p:guide pos="132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28214D-08A1-4B4B-983F-FF97D679A40F}" type="datetimeFigureOut">
              <a:rPr lang="en-US" smtClean="0"/>
              <a:pPr/>
              <a:t>2/18/2015</a:t>
            </a:fld>
            <a:endParaRPr lang="en-US"/>
          </a:p>
        </p:txBody>
      </p:sp>
      <p:sp>
        <p:nvSpPr>
          <p:cNvPr id="4" name="Slide Image Placeholder 3"/>
          <p:cNvSpPr>
            <a:spLocks noGrp="1" noRot="1" noChangeAspect="1"/>
          </p:cNvSpPr>
          <p:nvPr>
            <p:ph type="sldImg" idx="2"/>
          </p:nvPr>
        </p:nvSpPr>
        <p:spPr>
          <a:xfrm>
            <a:off x="1238250" y="685800"/>
            <a:ext cx="43815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6CF321-4BD6-49E1-B402-87439A9A693C}" type="slidenum">
              <a:rPr lang="en-US" smtClean="0"/>
              <a:pPr/>
              <a:t>‹#›</a:t>
            </a:fld>
            <a:endParaRPr lang="en-US"/>
          </a:p>
        </p:txBody>
      </p:sp>
    </p:spTree>
    <p:extLst>
      <p:ext uri="{BB962C8B-B14F-4D97-AF65-F5344CB8AC3E}">
        <p14:creationId xmlns:p14="http://schemas.microsoft.com/office/powerpoint/2010/main" val="144974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6CF321-4BD6-49E1-B402-87439A9A693C}" type="slidenum">
              <a:rPr lang="en-US" smtClean="0"/>
              <a:pPr/>
              <a:t>1</a:t>
            </a:fld>
            <a:endParaRPr lang="en-US"/>
          </a:p>
        </p:txBody>
      </p:sp>
    </p:spTree>
    <p:extLst>
      <p:ext uri="{BB962C8B-B14F-4D97-AF65-F5344CB8AC3E}">
        <p14:creationId xmlns:p14="http://schemas.microsoft.com/office/powerpoint/2010/main" val="2466278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54680" y="10226042"/>
            <a:ext cx="3575304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309360" y="18653760"/>
            <a:ext cx="2944368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A5B3B7-8421-428F-AD15-1C89141A0918}" type="datetimeFigureOut">
              <a:rPr lang="en-US" smtClean="0"/>
              <a:pPr/>
              <a:t>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CE408E-9684-4F5C-93C4-540215ADC0A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A5B3B7-8421-428F-AD15-1C89141A0918}" type="datetimeFigureOut">
              <a:rPr lang="en-US" smtClean="0"/>
              <a:pPr/>
              <a:t>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CE408E-9684-4F5C-93C4-540215ADC0A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495240" y="1318265"/>
            <a:ext cx="946404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03120" y="1318265"/>
            <a:ext cx="2769108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A5B3B7-8421-428F-AD15-1C89141A0918}" type="datetimeFigureOut">
              <a:rPr lang="en-US" smtClean="0"/>
              <a:pPr/>
              <a:t>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CE408E-9684-4F5C-93C4-540215ADC0A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A5B3B7-8421-428F-AD15-1C89141A0918}" type="datetimeFigureOut">
              <a:rPr lang="en-US" smtClean="0"/>
              <a:pPr/>
              <a:t>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CE408E-9684-4F5C-93C4-540215ADC0A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22639" y="21153122"/>
            <a:ext cx="3575304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322639" y="13952225"/>
            <a:ext cx="3575304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A5B3B7-8421-428F-AD15-1C89141A0918}" type="datetimeFigureOut">
              <a:rPr lang="en-US" smtClean="0"/>
              <a:pPr/>
              <a:t>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CE408E-9684-4F5C-93C4-540215ADC0A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03120" y="7680963"/>
            <a:ext cx="1857756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1381720" y="7680963"/>
            <a:ext cx="1857756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A5B3B7-8421-428F-AD15-1C89141A0918}" type="datetimeFigureOut">
              <a:rPr lang="en-US" smtClean="0"/>
              <a:pPr/>
              <a:t>2/18/2015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CE408E-9684-4F5C-93C4-540215ADC0A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03120" y="7368542"/>
            <a:ext cx="18584864"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03120" y="10439400"/>
            <a:ext cx="18584864"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1367117" y="7368542"/>
            <a:ext cx="18592165"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1367117" y="10439400"/>
            <a:ext cx="18592165"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A5B3B7-8421-428F-AD15-1C89141A0918}" type="datetimeFigureOut">
              <a:rPr lang="en-US" smtClean="0"/>
              <a:pPr/>
              <a:t>2/18/2015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CE408E-9684-4F5C-93C4-540215ADC0A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A5B3B7-8421-428F-AD15-1C89141A0918}" type="datetimeFigureOut">
              <a:rPr lang="en-US" smtClean="0"/>
              <a:pPr/>
              <a:t>2/18/2015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CE408E-9684-4F5C-93C4-540215ADC0A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A5B3B7-8421-428F-AD15-1C89141A0918}" type="datetimeFigureOut">
              <a:rPr lang="en-US" smtClean="0"/>
              <a:pPr/>
              <a:t>2/18/2015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CE408E-9684-4F5C-93C4-540215ADC0A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03123" y="1310640"/>
            <a:ext cx="13838239"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6445230" y="1310643"/>
            <a:ext cx="2351405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03123" y="6888483"/>
            <a:ext cx="13838239"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A5B3B7-8421-428F-AD15-1C89141A0918}" type="datetimeFigureOut">
              <a:rPr lang="en-US" smtClean="0"/>
              <a:pPr/>
              <a:t>2/18/2015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CE408E-9684-4F5C-93C4-540215ADC0A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244524" y="23042880"/>
            <a:ext cx="2523744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244524" y="2941320"/>
            <a:ext cx="2523744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244524" y="25763222"/>
            <a:ext cx="2523744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A5B3B7-8421-428F-AD15-1C89141A0918}" type="datetimeFigureOut">
              <a:rPr lang="en-US" smtClean="0"/>
              <a:pPr/>
              <a:t>2/18/2015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CE408E-9684-4F5C-93C4-540215ADC0A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03120" y="1318262"/>
            <a:ext cx="3785616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03120" y="7680963"/>
            <a:ext cx="3785616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03120" y="30510482"/>
            <a:ext cx="981456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A2A5B3B7-8421-428F-AD15-1C89141A0918}" type="datetimeFigureOut">
              <a:rPr lang="en-US" smtClean="0"/>
              <a:pPr/>
              <a:t>2/18/2015</a:t>
            </a:fld>
            <a:endParaRPr lang="en-US"/>
          </a:p>
        </p:txBody>
      </p:sp>
      <p:sp>
        <p:nvSpPr>
          <p:cNvPr id="5" name="Footer Placeholder 4"/>
          <p:cNvSpPr>
            <a:spLocks noGrp="1"/>
          </p:cNvSpPr>
          <p:nvPr>
            <p:ph type="ftr" sz="quarter" idx="3"/>
          </p:nvPr>
        </p:nvSpPr>
        <p:spPr>
          <a:xfrm>
            <a:off x="14371320" y="30510482"/>
            <a:ext cx="1331976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144720" y="30510482"/>
            <a:ext cx="981456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B9CE408E-9684-4F5C-93C4-540215ADC0A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cid:part1.01080801.00000406@noaa.gov"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p:cNvSpPr txBox="1"/>
          <p:nvPr/>
        </p:nvSpPr>
        <p:spPr>
          <a:xfrm>
            <a:off x="18053053" y="8514650"/>
            <a:ext cx="7796676" cy="6001643"/>
          </a:xfrm>
          <a:prstGeom prst="rect">
            <a:avLst/>
          </a:prstGeom>
          <a:blipFill>
            <a:blip r:embed="rId3" cstate="print"/>
            <a:tile tx="0" ty="0" sx="100000" sy="100000" flip="none" algn="tl"/>
          </a:blipFill>
        </p:spPr>
        <p:txBody>
          <a:bodyPr wrap="square" rtlCol="0">
            <a:spAutoFit/>
          </a:bodyPr>
          <a:lstStyle/>
          <a:p>
            <a:r>
              <a:rPr lang="en-US" sz="2400" b="1" dirty="0"/>
              <a:t>The Suomi-NPP VIIRS IST product for the Arctic Ocean on February 27, 2012 is shown at left.  The VIIRS cloud mask is not applied here, but we see the general trend of sea ice surface temperature, being colder in interior ice pack locations and warmer in more southerly areas.  </a:t>
            </a:r>
          </a:p>
          <a:p>
            <a:endParaRPr lang="en-US" sz="2400" b="1" dirty="0"/>
          </a:p>
          <a:p>
            <a:r>
              <a:rPr lang="en-US" sz="2400" b="1" dirty="0"/>
              <a:t>VIIRS IST is computed using a </a:t>
            </a:r>
            <a:r>
              <a:rPr lang="en-US" sz="2400" b="1" dirty="0"/>
              <a:t>split window </a:t>
            </a:r>
            <a:r>
              <a:rPr lang="en-US" sz="2400" b="1" dirty="0"/>
              <a:t>algorithm that employs </a:t>
            </a:r>
            <a:r>
              <a:rPr lang="en-US" sz="2400" b="1" dirty="0"/>
              <a:t>two VIIRS Infrared  bands, 10.76 </a:t>
            </a:r>
            <a:r>
              <a:rPr lang="en-US" sz="2400" b="1" dirty="0" err="1"/>
              <a:t>μm</a:t>
            </a:r>
            <a:r>
              <a:rPr lang="en-US" sz="2400" b="1" dirty="0"/>
              <a:t> (M15) and 12.01 </a:t>
            </a:r>
            <a:r>
              <a:rPr lang="en-US" sz="2400" b="1" dirty="0" err="1"/>
              <a:t>μm</a:t>
            </a:r>
            <a:r>
              <a:rPr lang="en-US" sz="2400" b="1" dirty="0"/>
              <a:t> (M16</a:t>
            </a:r>
            <a:r>
              <a:rPr lang="en-US" sz="2400" b="1" dirty="0"/>
              <a:t>), </a:t>
            </a:r>
            <a:r>
              <a:rPr lang="en-US" sz="2400" b="1" dirty="0"/>
              <a:t>for </a:t>
            </a:r>
            <a:r>
              <a:rPr lang="en-US" sz="2400" b="1" dirty="0"/>
              <a:t>both </a:t>
            </a:r>
            <a:r>
              <a:rPr lang="en-US" sz="2400" b="1" dirty="0"/>
              <a:t>day and </a:t>
            </a:r>
            <a:r>
              <a:rPr lang="en-US" sz="2400" b="1" dirty="0"/>
              <a:t>night. This technique based </a:t>
            </a:r>
            <a:r>
              <a:rPr lang="en-US" sz="2400" b="1" dirty="0"/>
              <a:t>on the AVHRR heritage IST algorithm (Yu </a:t>
            </a:r>
            <a:r>
              <a:rPr lang="en-US" sz="2400" b="1" i="1" dirty="0"/>
              <a:t>et al</a:t>
            </a:r>
            <a:r>
              <a:rPr lang="en-US" sz="2400" b="1" dirty="0"/>
              <a:t>., 1995</a:t>
            </a:r>
            <a:r>
              <a:rPr lang="en-US" sz="2400" b="1" dirty="0"/>
              <a:t>):</a:t>
            </a:r>
          </a:p>
          <a:p>
            <a:endParaRPr lang="en-US" sz="2400" b="1" dirty="0"/>
          </a:p>
          <a:p>
            <a:pPr algn="ctr"/>
            <a:r>
              <a:rPr lang="en-US" sz="2400" b="1" dirty="0"/>
              <a:t>IST = a</a:t>
            </a:r>
            <a:r>
              <a:rPr lang="en-US" sz="2400" b="1" baseline="-25000" dirty="0"/>
              <a:t>0 </a:t>
            </a:r>
            <a:r>
              <a:rPr lang="en-US" sz="2400" b="1" dirty="0"/>
              <a:t>+</a:t>
            </a:r>
            <a:r>
              <a:rPr lang="en-US" sz="2400" b="1" baseline="-25000" dirty="0"/>
              <a:t> </a:t>
            </a:r>
            <a:r>
              <a:rPr lang="en-US" sz="2400" b="1" baseline="30000" dirty="0"/>
              <a:t> </a:t>
            </a:r>
            <a:r>
              <a:rPr lang="en-US" sz="2400" b="1" dirty="0"/>
              <a:t>a</a:t>
            </a:r>
            <a:r>
              <a:rPr lang="en-US" sz="2400" b="1" baseline="-25000" dirty="0"/>
              <a:t>1</a:t>
            </a:r>
            <a:r>
              <a:rPr lang="en-US" sz="2400" b="1" dirty="0"/>
              <a:t>*T</a:t>
            </a:r>
            <a:r>
              <a:rPr lang="en-US" sz="2400" b="1" baseline="-25000" dirty="0"/>
              <a:t>M15 </a:t>
            </a:r>
            <a:r>
              <a:rPr lang="en-US" sz="2400" b="1" dirty="0">
                <a:solidFill>
                  <a:prstClr val="black"/>
                </a:solidFill>
              </a:rPr>
              <a:t>+</a:t>
            </a:r>
            <a:r>
              <a:rPr lang="en-US" sz="2400" b="1" baseline="-25000" dirty="0">
                <a:solidFill>
                  <a:prstClr val="black"/>
                </a:solidFill>
              </a:rPr>
              <a:t> </a:t>
            </a:r>
            <a:r>
              <a:rPr lang="en-US" sz="2400" b="1" baseline="30000" dirty="0">
                <a:solidFill>
                  <a:prstClr val="black"/>
                </a:solidFill>
              </a:rPr>
              <a:t> </a:t>
            </a:r>
            <a:r>
              <a:rPr lang="en-US" sz="2400" b="1" dirty="0">
                <a:solidFill>
                  <a:prstClr val="black"/>
                </a:solidFill>
              </a:rPr>
              <a:t>a</a:t>
            </a:r>
            <a:r>
              <a:rPr lang="en-US" sz="2400" b="1" baseline="-25000" dirty="0">
                <a:solidFill>
                  <a:prstClr val="black"/>
                </a:solidFill>
              </a:rPr>
              <a:t>2</a:t>
            </a:r>
            <a:r>
              <a:rPr lang="en-US" sz="2400" b="1" dirty="0">
                <a:solidFill>
                  <a:prstClr val="black"/>
                </a:solidFill>
              </a:rPr>
              <a:t>*(T</a:t>
            </a:r>
            <a:r>
              <a:rPr lang="en-US" sz="2400" b="1" baseline="-25000" dirty="0">
                <a:solidFill>
                  <a:prstClr val="black"/>
                </a:solidFill>
              </a:rPr>
              <a:t>M15</a:t>
            </a:r>
            <a:r>
              <a:rPr lang="en-US" sz="2400" b="1" dirty="0">
                <a:solidFill>
                  <a:prstClr val="black"/>
                </a:solidFill>
              </a:rPr>
              <a:t> - T</a:t>
            </a:r>
            <a:r>
              <a:rPr lang="en-US" sz="2400" b="1" baseline="-25000" dirty="0">
                <a:solidFill>
                  <a:prstClr val="black"/>
                </a:solidFill>
              </a:rPr>
              <a:t>M16</a:t>
            </a:r>
            <a:r>
              <a:rPr lang="en-US" sz="2400" b="1" dirty="0">
                <a:solidFill>
                  <a:prstClr val="black"/>
                </a:solidFill>
              </a:rPr>
              <a:t>) + a</a:t>
            </a:r>
            <a:r>
              <a:rPr lang="en-US" sz="2400" b="1" baseline="-25000" dirty="0">
                <a:solidFill>
                  <a:prstClr val="black"/>
                </a:solidFill>
              </a:rPr>
              <a:t>3</a:t>
            </a:r>
            <a:r>
              <a:rPr lang="en-US" sz="2400" b="1" dirty="0">
                <a:solidFill>
                  <a:prstClr val="black"/>
                </a:solidFill>
              </a:rPr>
              <a:t>*(sec(z)-1) ,</a:t>
            </a:r>
          </a:p>
          <a:p>
            <a:endParaRPr lang="en-US" sz="2400" b="1" dirty="0">
              <a:solidFill>
                <a:prstClr val="black"/>
              </a:solidFill>
            </a:endParaRPr>
          </a:p>
          <a:p>
            <a:r>
              <a:rPr lang="en-US" sz="2400" b="1" dirty="0">
                <a:solidFill>
                  <a:prstClr val="black"/>
                </a:solidFill>
              </a:rPr>
              <a:t>w</a:t>
            </a:r>
            <a:r>
              <a:rPr lang="en-US" sz="2400" b="1" dirty="0">
                <a:solidFill>
                  <a:prstClr val="black"/>
                </a:solidFill>
              </a:rPr>
              <a:t>here </a:t>
            </a:r>
            <a:r>
              <a:rPr lang="en-US" sz="2400" b="1" dirty="0"/>
              <a:t>T</a:t>
            </a:r>
            <a:r>
              <a:rPr lang="en-US" sz="2400" b="1" baseline="-25000" dirty="0"/>
              <a:t>M15 </a:t>
            </a:r>
            <a:r>
              <a:rPr lang="en-US" sz="2400" b="1" dirty="0">
                <a:solidFill>
                  <a:prstClr val="black"/>
                </a:solidFill>
              </a:rPr>
              <a:t>and </a:t>
            </a:r>
            <a:r>
              <a:rPr lang="en-US" sz="2400" b="1" dirty="0" smtClean="0"/>
              <a:t>T</a:t>
            </a:r>
            <a:r>
              <a:rPr lang="en-US" sz="2400" b="1" baseline="-25000" dirty="0" smtClean="0"/>
              <a:t>M16 </a:t>
            </a:r>
            <a:r>
              <a:rPr lang="en-US" sz="2400" b="1" dirty="0">
                <a:solidFill>
                  <a:prstClr val="black"/>
                </a:solidFill>
              </a:rPr>
              <a:t>are the brightness temperatures for bands M15 and M16, respectively, and </a:t>
            </a:r>
            <a:r>
              <a:rPr lang="en-US" sz="2400" b="1" dirty="0"/>
              <a:t>a</a:t>
            </a:r>
            <a:r>
              <a:rPr lang="en-US" sz="2400" b="1" baseline="-25000" dirty="0"/>
              <a:t>0</a:t>
            </a:r>
            <a:r>
              <a:rPr lang="en-US" sz="2400" b="1" dirty="0">
                <a:solidFill>
                  <a:prstClr val="black"/>
                </a:solidFill>
              </a:rPr>
              <a:t>, </a:t>
            </a:r>
            <a:r>
              <a:rPr lang="en-US" sz="2400" b="1" dirty="0"/>
              <a:t>a</a:t>
            </a:r>
            <a:r>
              <a:rPr lang="en-US" sz="2400" b="1" baseline="-25000" dirty="0"/>
              <a:t>1</a:t>
            </a:r>
            <a:r>
              <a:rPr lang="en-US" sz="2400" b="1" dirty="0">
                <a:solidFill>
                  <a:prstClr val="black"/>
                </a:solidFill>
              </a:rPr>
              <a:t>, </a:t>
            </a:r>
            <a:r>
              <a:rPr lang="en-US" sz="2400" b="1" dirty="0"/>
              <a:t>a</a:t>
            </a:r>
            <a:r>
              <a:rPr lang="en-US" sz="2400" b="1" baseline="-25000" dirty="0"/>
              <a:t>2</a:t>
            </a:r>
            <a:r>
              <a:rPr lang="en-US" sz="2400" b="1" dirty="0">
                <a:solidFill>
                  <a:prstClr val="black"/>
                </a:solidFill>
              </a:rPr>
              <a:t>, and </a:t>
            </a:r>
            <a:r>
              <a:rPr lang="en-US" sz="2400" b="1" dirty="0"/>
              <a:t>a</a:t>
            </a:r>
            <a:r>
              <a:rPr lang="en-US" sz="2400" b="1" baseline="-25000" dirty="0"/>
              <a:t>3</a:t>
            </a:r>
            <a:r>
              <a:rPr lang="en-US" sz="2400" b="1" dirty="0"/>
              <a:t> are regression coefficients determined empirically.</a:t>
            </a:r>
          </a:p>
        </p:txBody>
      </p:sp>
      <p:sp>
        <p:nvSpPr>
          <p:cNvPr id="11" name="Title 10"/>
          <p:cNvSpPr>
            <a:spLocks noGrp="1"/>
          </p:cNvSpPr>
          <p:nvPr>
            <p:ph type="title"/>
          </p:nvPr>
        </p:nvSpPr>
        <p:spPr>
          <a:xfrm>
            <a:off x="1280160" y="189519"/>
            <a:ext cx="39502080" cy="5486400"/>
          </a:xfrm>
        </p:spPr>
        <p:txBody>
          <a:bodyPr>
            <a:normAutofit/>
          </a:bodyPr>
          <a:lstStyle/>
          <a:p>
            <a:r>
              <a:rPr lang="en-US" sz="9600" b="1" dirty="0">
                <a:solidFill>
                  <a:schemeClr val="bg1"/>
                </a:solidFill>
              </a:rPr>
              <a:t>Validation of Suomi NPP-VIIRS IST using </a:t>
            </a:r>
            <a:r>
              <a:rPr lang="en-US" sz="9600" b="1" dirty="0" err="1">
                <a:solidFill>
                  <a:schemeClr val="bg1"/>
                </a:solidFill>
              </a:rPr>
              <a:t>IceBridge</a:t>
            </a:r>
            <a:r>
              <a:rPr lang="en-US" sz="9600" b="1" dirty="0">
                <a:solidFill>
                  <a:schemeClr val="bg1"/>
                </a:solidFill>
              </a:rPr>
              <a:t> </a:t>
            </a:r>
            <a:r>
              <a:rPr lang="en-US" sz="9600" b="1" dirty="0">
                <a:solidFill>
                  <a:schemeClr val="bg1"/>
                </a:solidFill>
              </a:rPr>
              <a:t>Measurements </a:t>
            </a:r>
            <a:r>
              <a:rPr lang="en-US" sz="9600" dirty="0"/>
              <a:t>	</a:t>
            </a:r>
            <a:br>
              <a:rPr lang="en-US" sz="9600" dirty="0"/>
            </a:br>
            <a:r>
              <a:rPr lang="nl-NL" sz="8000" b="1" i="1" dirty="0">
                <a:solidFill>
                  <a:schemeClr val="bg1"/>
                </a:solidFill>
              </a:rPr>
              <a:t>M</a:t>
            </a:r>
            <a:r>
              <a:rPr lang="nl-NL" sz="8000" b="1" i="1" dirty="0">
                <a:solidFill>
                  <a:schemeClr val="bg1"/>
                </a:solidFill>
              </a:rPr>
              <a:t>. </a:t>
            </a:r>
            <a:r>
              <a:rPr lang="nl-NL" sz="8000" b="1" i="1" dirty="0">
                <a:solidFill>
                  <a:schemeClr val="bg1"/>
                </a:solidFill>
              </a:rPr>
              <a:t>Tschudi</a:t>
            </a:r>
            <a:r>
              <a:rPr lang="nl-NL" sz="8000" b="1" i="1" baseline="30000" dirty="0">
                <a:solidFill>
                  <a:schemeClr val="bg1"/>
                </a:solidFill>
              </a:rPr>
              <a:t>1</a:t>
            </a:r>
            <a:r>
              <a:rPr lang="nl-NL" sz="8000" b="1" i="1" dirty="0">
                <a:solidFill>
                  <a:schemeClr val="bg1"/>
                </a:solidFill>
              </a:rPr>
              <a:t>, R. Dworak</a:t>
            </a:r>
            <a:r>
              <a:rPr lang="nl-NL" sz="8000" b="1" i="1" baseline="30000" dirty="0">
                <a:solidFill>
                  <a:schemeClr val="bg1"/>
                </a:solidFill>
              </a:rPr>
              <a:t>2</a:t>
            </a:r>
            <a:r>
              <a:rPr lang="nl-NL" sz="8000" b="1" i="1" dirty="0">
                <a:solidFill>
                  <a:schemeClr val="bg1"/>
                </a:solidFill>
              </a:rPr>
              <a:t>, Y. Liu</a:t>
            </a:r>
            <a:r>
              <a:rPr lang="nl-NL" sz="8000" b="1" i="1" baseline="30000" dirty="0">
                <a:solidFill>
                  <a:schemeClr val="bg1"/>
                </a:solidFill>
              </a:rPr>
              <a:t>2</a:t>
            </a:r>
            <a:r>
              <a:rPr lang="nl-NL" sz="8000" b="1" i="1" dirty="0">
                <a:solidFill>
                  <a:schemeClr val="bg1"/>
                </a:solidFill>
              </a:rPr>
              <a:t>, R. </a:t>
            </a:r>
            <a:r>
              <a:rPr lang="nl-NL" sz="8000" b="1" i="1" dirty="0">
                <a:solidFill>
                  <a:schemeClr val="bg1"/>
                </a:solidFill>
              </a:rPr>
              <a:t>Mahoney</a:t>
            </a:r>
            <a:r>
              <a:rPr lang="nl-NL" sz="8000" b="1" i="1" baseline="30000" dirty="0">
                <a:solidFill>
                  <a:schemeClr val="bg1"/>
                </a:solidFill>
              </a:rPr>
              <a:t>3</a:t>
            </a:r>
            <a:r>
              <a:rPr lang="nl-NL" sz="8000" b="1" i="1" dirty="0">
                <a:solidFill>
                  <a:schemeClr val="bg1"/>
                </a:solidFill>
              </a:rPr>
              <a:t>, and J. </a:t>
            </a:r>
            <a:r>
              <a:rPr lang="nl-NL" sz="8000" b="1" i="1" dirty="0" smtClean="0">
                <a:solidFill>
                  <a:schemeClr val="bg1"/>
                </a:solidFill>
              </a:rPr>
              <a:t>Key</a:t>
            </a:r>
            <a:r>
              <a:rPr lang="nl-NL" sz="8000" b="1" i="1" baseline="30000" dirty="0" smtClean="0">
                <a:solidFill>
                  <a:schemeClr val="bg1"/>
                </a:solidFill>
              </a:rPr>
              <a:t>4</a:t>
            </a:r>
            <a:endParaRPr lang="en-US" sz="7200" b="1" dirty="0">
              <a:solidFill>
                <a:schemeClr val="bg1"/>
              </a:solidFill>
            </a:endParaRPr>
          </a:p>
        </p:txBody>
      </p:sp>
      <p:sp>
        <p:nvSpPr>
          <p:cNvPr id="12" name="TextBox 11"/>
          <p:cNvSpPr txBox="1"/>
          <p:nvPr/>
        </p:nvSpPr>
        <p:spPr>
          <a:xfrm>
            <a:off x="449580" y="31310271"/>
            <a:ext cx="8153400" cy="830997"/>
          </a:xfrm>
          <a:prstGeom prst="rect">
            <a:avLst/>
          </a:prstGeom>
          <a:noFill/>
        </p:spPr>
        <p:txBody>
          <a:bodyPr wrap="square" rtlCol="0">
            <a:spAutoFit/>
          </a:bodyPr>
          <a:lstStyle/>
          <a:p>
            <a:r>
              <a:rPr lang="en-US" sz="2400" b="1" dirty="0"/>
              <a:t>Photo: sea ice in Chukchi Sea, ~ 50 km off the NW Alaska coast, June 19,2008. Acquired by M. Tschudi from a USCG C-130.</a:t>
            </a:r>
            <a:endParaRPr lang="en-US" sz="2400" b="1" dirty="0"/>
          </a:p>
        </p:txBody>
      </p:sp>
      <p:sp>
        <p:nvSpPr>
          <p:cNvPr id="13" name="TextBox 12"/>
          <p:cNvSpPr txBox="1"/>
          <p:nvPr/>
        </p:nvSpPr>
        <p:spPr>
          <a:xfrm>
            <a:off x="589371" y="26850388"/>
            <a:ext cx="6781800" cy="4154984"/>
          </a:xfrm>
          <a:prstGeom prst="rect">
            <a:avLst/>
          </a:prstGeom>
          <a:noFill/>
        </p:spPr>
        <p:txBody>
          <a:bodyPr wrap="square" rtlCol="0">
            <a:spAutoFit/>
          </a:bodyPr>
          <a:lstStyle/>
          <a:p>
            <a:r>
              <a:rPr lang="en-US" sz="2400" b="1" dirty="0"/>
              <a:t>1. CCAR, Aerospace Engr., UCB 431</a:t>
            </a:r>
          </a:p>
          <a:p>
            <a:r>
              <a:rPr lang="en-US" sz="2400" b="1" dirty="0"/>
              <a:t> </a:t>
            </a:r>
            <a:r>
              <a:rPr lang="en-US" sz="2400" b="1" dirty="0"/>
              <a:t>   Univ. of CO, Boulder, CO 80309</a:t>
            </a:r>
          </a:p>
          <a:p>
            <a:r>
              <a:rPr lang="en-US" sz="2400" b="1" dirty="0"/>
              <a:t> </a:t>
            </a:r>
            <a:r>
              <a:rPr lang="en-US" sz="2400" b="1" dirty="0"/>
              <a:t>   mark.tschudi@colorado.edu</a:t>
            </a:r>
            <a:endParaRPr lang="en-US" sz="2400" b="1" dirty="0"/>
          </a:p>
          <a:p>
            <a:r>
              <a:rPr lang="en-US" sz="2400" b="1" dirty="0"/>
              <a:t>2. SSEC, Univ. of Wisconsin, Madison, WI</a:t>
            </a:r>
          </a:p>
          <a:p>
            <a:r>
              <a:rPr lang="en-US" sz="2400" b="1" dirty="0"/>
              <a:t> </a:t>
            </a:r>
            <a:r>
              <a:rPr lang="en-US" sz="2400" b="1" dirty="0"/>
              <a:t>    rdworak@ssec.wisc.edu;  yinghuil@ssec.wisc.edu</a:t>
            </a:r>
          </a:p>
          <a:p>
            <a:r>
              <a:rPr lang="en-US" sz="2400" b="1" dirty="0"/>
              <a:t>3. Northrup Grumman Aerospace Systems</a:t>
            </a:r>
          </a:p>
          <a:p>
            <a:r>
              <a:rPr lang="en-US" sz="2400" b="1" dirty="0"/>
              <a:t> </a:t>
            </a:r>
            <a:r>
              <a:rPr lang="en-US" sz="2400" b="1" dirty="0"/>
              <a:t>    Redondo Beach, CA  </a:t>
            </a:r>
          </a:p>
          <a:p>
            <a:r>
              <a:rPr lang="en-US" sz="2400" b="1" dirty="0"/>
              <a:t>     </a:t>
            </a:r>
            <a:r>
              <a:rPr lang="en-US" sz="2400" b="1" dirty="0"/>
              <a:t>robert.mahoney@ngc.com</a:t>
            </a:r>
            <a:endParaRPr lang="en-US" sz="2400" b="1" dirty="0"/>
          </a:p>
          <a:p>
            <a:r>
              <a:rPr lang="en-US" sz="2400" b="1" dirty="0"/>
              <a:t>4.  NOAA/NESDIS, Madison, WI</a:t>
            </a:r>
          </a:p>
          <a:p>
            <a:r>
              <a:rPr lang="en-US" sz="2400" b="1" dirty="0"/>
              <a:t> </a:t>
            </a:r>
            <a:r>
              <a:rPr lang="en-US" sz="2400" b="1" dirty="0"/>
              <a:t>    jkey@ssec.wisc.edu</a:t>
            </a:r>
          </a:p>
          <a:p>
            <a:endParaRPr lang="en-US" sz="2400" b="1" dirty="0"/>
          </a:p>
        </p:txBody>
      </p:sp>
      <p:sp>
        <p:nvSpPr>
          <p:cNvPr id="14" name="TextBox 13"/>
          <p:cNvSpPr txBox="1"/>
          <p:nvPr/>
        </p:nvSpPr>
        <p:spPr>
          <a:xfrm>
            <a:off x="385799" y="6544202"/>
            <a:ext cx="10053602" cy="19174480"/>
          </a:xfrm>
          <a:prstGeom prst="rect">
            <a:avLst/>
          </a:prstGeom>
          <a:blipFill>
            <a:blip r:embed="rId3"/>
            <a:tile tx="0" ty="0" sx="100000" sy="100000" flip="none" algn="tl"/>
          </a:blipFill>
        </p:spPr>
        <p:txBody>
          <a:bodyPr wrap="square" rtlCol="0">
            <a:spAutoFit/>
          </a:bodyPr>
          <a:lstStyle/>
          <a:p>
            <a:r>
              <a:rPr lang="en-US" sz="3600" b="1" u="sng" dirty="0"/>
              <a:t>Abstract</a:t>
            </a:r>
            <a:r>
              <a:rPr lang="en-US" sz="2400" b="1" u="sng" dirty="0"/>
              <a:t>:</a:t>
            </a:r>
          </a:p>
          <a:p>
            <a:endParaRPr lang="en-US" sz="2400" b="1" u="sng" dirty="0"/>
          </a:p>
          <a:p>
            <a:r>
              <a:rPr lang="en-US" sz="2400" b="1" dirty="0"/>
              <a:t>Since </a:t>
            </a:r>
            <a:r>
              <a:rPr lang="en-US" sz="2400" b="1" dirty="0"/>
              <a:t>the beginning of the modern satellite record starting in October 1978, the Arctic sea ice cover has been shrinking, with the largest changes observed at the end of the melt season in September. Through </a:t>
            </a:r>
            <a:r>
              <a:rPr lang="en-US" sz="2400" b="1" dirty="0"/>
              <a:t>2014, </a:t>
            </a:r>
            <a:r>
              <a:rPr lang="en-US" sz="2400" b="1" dirty="0"/>
              <a:t>the September ice extent has declined at a rate of -</a:t>
            </a:r>
            <a:r>
              <a:rPr lang="en-US" sz="2400" b="1" dirty="0"/>
              <a:t>13.3% </a:t>
            </a:r>
            <a:r>
              <a:rPr lang="en-US" sz="2400" b="1" dirty="0"/>
              <a:t>dec</a:t>
            </a:r>
            <a:r>
              <a:rPr lang="en-US" sz="2400" b="1" baseline="30000" dirty="0"/>
              <a:t>-1</a:t>
            </a:r>
            <a:r>
              <a:rPr lang="en-US" sz="2400" b="1" dirty="0"/>
              <a:t>, or -</a:t>
            </a:r>
            <a:r>
              <a:rPr lang="en-US" sz="2400" b="1" dirty="0"/>
              <a:t>850,500 </a:t>
            </a:r>
            <a:r>
              <a:rPr lang="en-US" sz="2400" b="1" dirty="0"/>
              <a:t>km</a:t>
            </a:r>
            <a:r>
              <a:rPr lang="en-US" sz="2400" b="1" baseline="30000" dirty="0"/>
              <a:t>2</a:t>
            </a:r>
            <a:r>
              <a:rPr lang="en-US" sz="2400" b="1" dirty="0"/>
              <a:t> dec</a:t>
            </a:r>
            <a:r>
              <a:rPr lang="en-US" sz="2400" b="1" baseline="30000" dirty="0"/>
              <a:t>-1</a:t>
            </a:r>
            <a:r>
              <a:rPr lang="en-US" sz="2400" b="1" dirty="0"/>
              <a:t>. The </a:t>
            </a:r>
            <a:r>
              <a:rPr lang="en-US" sz="2400" b="1" dirty="0"/>
              <a:t>eight </a:t>
            </a:r>
            <a:r>
              <a:rPr lang="en-US" sz="2400" b="1" dirty="0"/>
              <a:t>lowest September extents in the satellite record have all occurred in the past </a:t>
            </a:r>
            <a:r>
              <a:rPr lang="en-US" sz="2400" b="1" dirty="0"/>
              <a:t>eight years.</a:t>
            </a:r>
          </a:p>
          <a:p>
            <a:endParaRPr lang="en-US" sz="2400" b="1" u="sng" dirty="0"/>
          </a:p>
          <a:p>
            <a:r>
              <a:rPr lang="en-US" sz="2400" b="1" i="1" dirty="0"/>
              <a:t>D. </a:t>
            </a:r>
            <a:r>
              <a:rPr lang="en-US" sz="2400" b="1" i="1" dirty="0" err="1"/>
              <a:t>Perovich</a:t>
            </a:r>
            <a:r>
              <a:rPr lang="en-US" sz="2400" b="1" i="1" dirty="0"/>
              <a:t> </a:t>
            </a:r>
            <a:r>
              <a:rPr lang="en-US" sz="2400" b="1" i="1" dirty="0"/>
              <a:t>et al</a:t>
            </a:r>
            <a:r>
              <a:rPr lang="en-US" sz="2400" b="1" dirty="0"/>
              <a:t>. [2009] have shown </a:t>
            </a:r>
            <a:r>
              <a:rPr lang="en-US" sz="2400" b="1" dirty="0"/>
              <a:t>that an early start to sea ice melt increases the total amount of sunlight absorbed through the melt season</a:t>
            </a:r>
            <a:r>
              <a:rPr lang="en-US" sz="2400" b="1" dirty="0"/>
              <a:t>.  </a:t>
            </a:r>
            <a:r>
              <a:rPr lang="en-US" sz="2400" b="1" i="1" dirty="0"/>
              <a:t>T. Markus and J. </a:t>
            </a:r>
            <a:r>
              <a:rPr lang="en-US" sz="2400" b="1" i="1" dirty="0"/>
              <a:t>Miller</a:t>
            </a:r>
            <a:r>
              <a:rPr lang="en-US" sz="2400" b="1" dirty="0"/>
              <a:t> [2011] found that, in 2011, surface </a:t>
            </a:r>
            <a:r>
              <a:rPr lang="en-US" sz="2400" b="1" dirty="0"/>
              <a:t>melting </a:t>
            </a:r>
            <a:r>
              <a:rPr lang="en-US" sz="2400" b="1" dirty="0"/>
              <a:t>on </a:t>
            </a:r>
            <a:r>
              <a:rPr lang="en-US" sz="2400" b="1" dirty="0"/>
              <a:t>sea ice began from two weeks to two months earlier than the 1979 to 2000 average in </a:t>
            </a:r>
            <a:r>
              <a:rPr lang="en-US" sz="2400" b="1" dirty="0"/>
              <a:t>the Chukchi Sea, off the NW coast of Alaska, and the Barents, Kara, and Laptev Seas, bordering the </a:t>
            </a:r>
            <a:r>
              <a:rPr lang="en-US" sz="2400" b="1" dirty="0" smtClean="0"/>
              <a:t>northern </a:t>
            </a:r>
            <a:r>
              <a:rPr lang="en-US" sz="2400" b="1" dirty="0"/>
              <a:t>coast of Russia.</a:t>
            </a:r>
          </a:p>
          <a:p>
            <a:endParaRPr lang="en-US" sz="2400" b="1" dirty="0"/>
          </a:p>
          <a:p>
            <a:r>
              <a:rPr lang="en-US" sz="4000" b="1" i="1" dirty="0"/>
              <a:t>Ice surface temperature (IST) </a:t>
            </a:r>
            <a:r>
              <a:rPr lang="en-US" sz="2400" b="1" dirty="0"/>
              <a:t>on sea ice is a critical parameter to discern the timing of the onset and duration of sea ice melt</a:t>
            </a:r>
            <a:r>
              <a:rPr lang="en-US" sz="2400" b="1" dirty="0"/>
              <a:t>. IST is the </a:t>
            </a:r>
            <a:r>
              <a:rPr lang="en-US" sz="2400" b="1" dirty="0"/>
              <a:t>radiating </a:t>
            </a:r>
            <a:r>
              <a:rPr lang="en-US" sz="2400" b="1" dirty="0"/>
              <a:t>or "skin</a:t>
            </a:r>
            <a:r>
              <a:rPr lang="en-US" sz="2400" b="1" dirty="0"/>
              <a:t>" </a:t>
            </a:r>
            <a:r>
              <a:rPr lang="en-US" sz="2400" b="1" dirty="0"/>
              <a:t>temperature at the ice surface. It includes the aggregate temperature of objects comprising the ice surface, including snow and melt water on the ice</a:t>
            </a:r>
            <a:r>
              <a:rPr lang="en-US" sz="2400" b="1" dirty="0"/>
              <a:t>.</a:t>
            </a:r>
          </a:p>
          <a:p>
            <a:endParaRPr lang="en-US" sz="2400" b="1" dirty="0"/>
          </a:p>
          <a:p>
            <a:r>
              <a:rPr lang="en-US" sz="2400" b="1" dirty="0"/>
              <a:t>The Suomi-NPP </a:t>
            </a:r>
            <a:r>
              <a:rPr lang="en-US" sz="2400" b="1" dirty="0"/>
              <a:t>VIIRS </a:t>
            </a:r>
            <a:r>
              <a:rPr lang="en-US" sz="2400" b="1" dirty="0"/>
              <a:t>IST Product </a:t>
            </a:r>
            <a:r>
              <a:rPr lang="en-US" sz="2400" b="1" dirty="0"/>
              <a:t>provides surface temperatures retrieved at VIIRS moderate resolution (750m</a:t>
            </a:r>
            <a:r>
              <a:rPr lang="en-US" sz="2400" b="1" dirty="0"/>
              <a:t>) </a:t>
            </a:r>
            <a:r>
              <a:rPr lang="en-US" sz="2400" b="1" dirty="0"/>
              <a:t>for snow/ice covered oceans for both day and </a:t>
            </a:r>
            <a:r>
              <a:rPr lang="en-US" sz="2400" b="1" dirty="0" smtClean="0"/>
              <a:t>night [</a:t>
            </a:r>
            <a:r>
              <a:rPr lang="en-US" sz="2400" b="1" i="1" dirty="0" smtClean="0"/>
              <a:t>Key et al</a:t>
            </a:r>
            <a:r>
              <a:rPr lang="en-US" sz="2400" b="1" dirty="0" smtClean="0"/>
              <a:t>., 2013; </a:t>
            </a:r>
            <a:r>
              <a:rPr lang="en-US" sz="2400" b="1" i="1" dirty="0" smtClean="0"/>
              <a:t>Justice et al</a:t>
            </a:r>
            <a:r>
              <a:rPr lang="en-US" sz="2400" b="1" dirty="0" smtClean="0"/>
              <a:t>., 2013]</a:t>
            </a:r>
            <a:r>
              <a:rPr lang="en-US" sz="2400" b="1" i="1" dirty="0" smtClean="0"/>
              <a:t>.</a:t>
            </a:r>
            <a:r>
              <a:rPr lang="en-US" sz="2400" b="1" dirty="0" smtClean="0"/>
              <a:t>  </a:t>
            </a:r>
            <a:r>
              <a:rPr lang="en-US" sz="2400" b="1" dirty="0"/>
              <a:t>To </a:t>
            </a:r>
            <a:r>
              <a:rPr lang="en-US" sz="2400" b="1" dirty="0"/>
              <a:t>validate the VIIRS IST data, measurements of IST on sea ice must be compared to IST computed </a:t>
            </a:r>
            <a:r>
              <a:rPr lang="en-US" sz="2400" b="1" dirty="0"/>
              <a:t>using VIIRS thermal channel data during </a:t>
            </a:r>
            <a:r>
              <a:rPr lang="en-US" sz="2400" b="1" dirty="0"/>
              <a:t>overpasses.  Unfortunately, on-ice IST observations are infrequent and limited in spatial coverage.  </a:t>
            </a:r>
          </a:p>
          <a:p>
            <a:endParaRPr lang="en-US" sz="2400" b="1" dirty="0"/>
          </a:p>
          <a:p>
            <a:r>
              <a:rPr lang="en-US" sz="2400" b="1" dirty="0"/>
              <a:t>NASA’s </a:t>
            </a:r>
            <a:r>
              <a:rPr lang="en-US" sz="2400" b="1" dirty="0" err="1"/>
              <a:t>IceBridge</a:t>
            </a:r>
            <a:r>
              <a:rPr lang="en-US" sz="2400" b="1" dirty="0"/>
              <a:t> </a:t>
            </a:r>
            <a:r>
              <a:rPr lang="en-US" sz="2400" b="1" dirty="0"/>
              <a:t>campaign, which began in 2009 and is ongoing, </a:t>
            </a:r>
            <a:r>
              <a:rPr lang="en-US" sz="2400" b="1" dirty="0"/>
              <a:t>provides an IST dataset that is extensive spatially</a:t>
            </a:r>
            <a:r>
              <a:rPr lang="en-US" sz="2400" b="1" dirty="0"/>
              <a:t>, with several flights each spring over Arctic sea ice and in the fall over Antarctic sea ice.  Although the IST measurements from </a:t>
            </a:r>
            <a:r>
              <a:rPr lang="en-US" sz="2400" b="1" dirty="0" err="1"/>
              <a:t>IceBridge</a:t>
            </a:r>
            <a:r>
              <a:rPr lang="en-US" sz="2400" b="1" dirty="0"/>
              <a:t> are not ground-based, they do provide high-frequency (10 Hz) IST measurements with a small (15m) spot size, ideal for comparing to VIIRS IST in clear sky conditions.</a:t>
            </a:r>
          </a:p>
          <a:p>
            <a:endParaRPr lang="en-US" sz="2400" b="1" dirty="0"/>
          </a:p>
          <a:p>
            <a:r>
              <a:rPr lang="en-US" sz="3600" b="1" u="sng" dirty="0"/>
              <a:t>Conclusions:</a:t>
            </a:r>
          </a:p>
          <a:p>
            <a:endParaRPr lang="en-US" sz="2400" b="1" u="sng" dirty="0"/>
          </a:p>
          <a:p>
            <a:r>
              <a:rPr lang="en-US" sz="2400" b="1" dirty="0"/>
              <a:t>Airborne KT-19 IST observations from </a:t>
            </a:r>
            <a:r>
              <a:rPr lang="en-US" sz="2400" b="1" dirty="0" err="1" smtClean="0"/>
              <a:t>IceBridge</a:t>
            </a:r>
            <a:r>
              <a:rPr lang="en-US" sz="2400" b="1" dirty="0" smtClean="0"/>
              <a:t> provide </a:t>
            </a:r>
            <a:r>
              <a:rPr lang="en-US" sz="2400" b="1" dirty="0"/>
              <a:t>a means to validate the Suomi-NPP VIIRS IST product over a large area of Arctic sea ice in the spring and Antarctic sea ice in the fall.  </a:t>
            </a:r>
          </a:p>
          <a:p>
            <a:endParaRPr lang="en-US" sz="2400" b="1" dirty="0"/>
          </a:p>
          <a:p>
            <a:r>
              <a:rPr lang="en-US" sz="2400" b="1" dirty="0"/>
              <a:t>Comparisons between the KT-19 and the operational VIIRS IST product have shown good agreement, with errors &lt; 1K, as per </a:t>
            </a:r>
            <a:r>
              <a:rPr lang="en-US" sz="2400" b="1" dirty="0" smtClean="0"/>
              <a:t>specification.  </a:t>
            </a:r>
            <a:endParaRPr lang="en-US" sz="2400" b="1" dirty="0"/>
          </a:p>
          <a:p>
            <a:endParaRPr lang="en-US" sz="2400" b="1" dirty="0"/>
          </a:p>
          <a:p>
            <a:r>
              <a:rPr lang="en-US" sz="2400" b="1" dirty="0"/>
              <a:t>These comparisons </a:t>
            </a:r>
            <a:r>
              <a:rPr lang="en-US" sz="2400" b="1" dirty="0"/>
              <a:t>have led </a:t>
            </a:r>
            <a:r>
              <a:rPr lang="en-US" sz="2400" b="1" dirty="0"/>
              <a:t>to further tuning of the VIIRS IST </a:t>
            </a:r>
            <a:r>
              <a:rPr lang="en-US" sz="2400" b="1" dirty="0"/>
              <a:t>algorithm maintained at CIMMS (</a:t>
            </a:r>
            <a:r>
              <a:rPr lang="en-US" sz="2400" b="1" dirty="0" err="1"/>
              <a:t>UWisc</a:t>
            </a:r>
            <a:r>
              <a:rPr lang="en-US" sz="2400" b="1" dirty="0"/>
              <a:t>), </a:t>
            </a:r>
            <a:r>
              <a:rPr lang="en-US" sz="2400" b="1" dirty="0"/>
              <a:t>by adjusting the IST regression coefficients</a:t>
            </a:r>
            <a:r>
              <a:rPr lang="en-US" sz="2400" b="1" dirty="0"/>
              <a:t>. Comparisons to </a:t>
            </a:r>
            <a:r>
              <a:rPr lang="en-US" sz="2400" b="1" dirty="0" err="1"/>
              <a:t>IceBridge</a:t>
            </a:r>
            <a:r>
              <a:rPr lang="en-US" sz="2400" b="1" dirty="0"/>
              <a:t> KT-19 data is ongoing.  Another set of Arctic flights is scheduled for March-April 2015.</a:t>
            </a:r>
            <a:endParaRPr lang="en-US" sz="2400" b="1" u="sng" dirty="0"/>
          </a:p>
        </p:txBody>
      </p:sp>
      <p:sp>
        <p:nvSpPr>
          <p:cNvPr id="17" name="TextBox 16"/>
          <p:cNvSpPr txBox="1"/>
          <p:nvPr/>
        </p:nvSpPr>
        <p:spPr>
          <a:xfrm>
            <a:off x="26013873" y="26850388"/>
            <a:ext cx="15456452" cy="7048083"/>
          </a:xfrm>
          <a:prstGeom prst="rect">
            <a:avLst/>
          </a:prstGeom>
          <a:noFill/>
        </p:spPr>
        <p:txBody>
          <a:bodyPr wrap="square" rtlCol="0">
            <a:spAutoFit/>
          </a:bodyPr>
          <a:lstStyle/>
          <a:p>
            <a:r>
              <a:rPr lang="en-US" sz="2400" b="1" u="sng" dirty="0"/>
              <a:t>References:</a:t>
            </a:r>
          </a:p>
          <a:p>
            <a:r>
              <a:rPr lang="en-US" sz="2400" b="1" dirty="0"/>
              <a:t>     Justice, C.O., M. </a:t>
            </a:r>
            <a:r>
              <a:rPr lang="en-US" sz="2400" b="1" dirty="0"/>
              <a:t>O. </a:t>
            </a:r>
            <a:r>
              <a:rPr lang="en-US" sz="2400" b="1" dirty="0" err="1"/>
              <a:t>Román</a:t>
            </a:r>
            <a:r>
              <a:rPr lang="en-US" sz="2400" b="1" dirty="0"/>
              <a:t>, </a:t>
            </a:r>
            <a:r>
              <a:rPr lang="en-US" sz="2400" b="1" dirty="0"/>
              <a:t>I. </a:t>
            </a:r>
            <a:r>
              <a:rPr lang="en-US" sz="2400" b="1" dirty="0" err="1"/>
              <a:t>Csiszar</a:t>
            </a:r>
            <a:r>
              <a:rPr lang="en-US" sz="2400" b="1" dirty="0"/>
              <a:t>, </a:t>
            </a:r>
            <a:r>
              <a:rPr lang="en-US" sz="2400" b="1" dirty="0"/>
              <a:t>E. </a:t>
            </a:r>
            <a:r>
              <a:rPr lang="en-US" sz="2400" b="1" dirty="0"/>
              <a:t>F. </a:t>
            </a:r>
            <a:r>
              <a:rPr lang="en-US" sz="2400" b="1" dirty="0" err="1"/>
              <a:t>Vermote</a:t>
            </a:r>
            <a:r>
              <a:rPr lang="en-US" sz="2400" b="1" dirty="0"/>
              <a:t>, </a:t>
            </a:r>
            <a:r>
              <a:rPr lang="en-US" sz="2400" b="1" dirty="0"/>
              <a:t>R. </a:t>
            </a:r>
            <a:r>
              <a:rPr lang="en-US" sz="2400" b="1" dirty="0"/>
              <a:t>E. Wolfe, </a:t>
            </a:r>
            <a:r>
              <a:rPr lang="en-US" sz="2400" b="1" dirty="0"/>
              <a:t>S. </a:t>
            </a:r>
            <a:r>
              <a:rPr lang="en-US" sz="2400" b="1" dirty="0"/>
              <a:t>J. Hook, </a:t>
            </a:r>
            <a:r>
              <a:rPr lang="en-US" sz="2400" b="1" dirty="0"/>
              <a:t>M. </a:t>
            </a:r>
            <a:r>
              <a:rPr lang="en-US" sz="2400" b="1" dirty="0" err="1"/>
              <a:t>Friedl</a:t>
            </a:r>
            <a:r>
              <a:rPr lang="en-US" sz="2400" b="1" dirty="0"/>
              <a:t>, </a:t>
            </a:r>
            <a:r>
              <a:rPr lang="en-US" sz="2400" b="1" dirty="0"/>
              <a:t>Z. </a:t>
            </a:r>
            <a:r>
              <a:rPr lang="en-US" sz="2400" b="1" dirty="0"/>
              <a:t>Wang, </a:t>
            </a:r>
            <a:r>
              <a:rPr lang="en-US" sz="2400" b="1" dirty="0"/>
              <a:t>C. </a:t>
            </a:r>
            <a:r>
              <a:rPr lang="en-US" sz="2400" b="1" dirty="0"/>
              <a:t>B. </a:t>
            </a:r>
            <a:r>
              <a:rPr lang="en-US" sz="2400" b="1" dirty="0" err="1"/>
              <a:t>Schaaf</a:t>
            </a:r>
            <a:r>
              <a:rPr lang="en-US" sz="2400" b="1" dirty="0"/>
              <a:t>,  </a:t>
            </a:r>
            <a:r>
              <a:rPr lang="en-US" sz="2400" b="1" dirty="0"/>
              <a:t>T. </a:t>
            </a:r>
            <a:r>
              <a:rPr lang="en-US" sz="2400" b="1" dirty="0"/>
              <a:t>Miura, </a:t>
            </a:r>
            <a:r>
              <a:rPr lang="en-US" sz="2400" b="1" dirty="0"/>
              <a:t>M. Tschudi</a:t>
            </a:r>
            <a:r>
              <a:rPr lang="en-US" sz="2400" b="1" dirty="0"/>
              <a:t>, </a:t>
            </a:r>
            <a:r>
              <a:rPr lang="en-US" sz="2400" b="1" dirty="0"/>
              <a:t>G. </a:t>
            </a:r>
            <a:r>
              <a:rPr lang="en-US" sz="2400" b="1" dirty="0"/>
              <a:t>Riggs, </a:t>
            </a:r>
            <a:r>
              <a:rPr lang="en-US" sz="2400" b="1" dirty="0"/>
              <a:t>D. </a:t>
            </a:r>
            <a:r>
              <a:rPr lang="en-US" sz="2400" b="1" dirty="0"/>
              <a:t>K. Hall, </a:t>
            </a:r>
            <a:r>
              <a:rPr lang="en-US" sz="2400" b="1" dirty="0"/>
              <a:t>A. </a:t>
            </a:r>
            <a:r>
              <a:rPr lang="en-US" sz="2400" b="1" dirty="0"/>
              <a:t>I. </a:t>
            </a:r>
            <a:r>
              <a:rPr lang="en-US" sz="2400" b="1" dirty="0" err="1"/>
              <a:t>Lyapustin</a:t>
            </a:r>
            <a:r>
              <a:rPr lang="en-US" sz="2400" b="1" dirty="0"/>
              <a:t>, </a:t>
            </a:r>
            <a:r>
              <a:rPr lang="en-US" sz="2400" b="1" dirty="0"/>
              <a:t>S. </a:t>
            </a:r>
            <a:r>
              <a:rPr lang="en-US" sz="2400" b="1" dirty="0" err="1"/>
              <a:t>Devadiga</a:t>
            </a:r>
            <a:r>
              <a:rPr lang="en-US" sz="2400" b="1" dirty="0"/>
              <a:t>, </a:t>
            </a:r>
            <a:r>
              <a:rPr lang="en-US" sz="2400" b="1" dirty="0"/>
              <a:t>C. </a:t>
            </a:r>
            <a:r>
              <a:rPr lang="en-US" sz="2400" b="1" dirty="0"/>
              <a:t>Davidson and </a:t>
            </a:r>
            <a:r>
              <a:rPr lang="en-US" sz="2400" b="1" dirty="0"/>
              <a:t>E. </a:t>
            </a:r>
            <a:r>
              <a:rPr lang="en-US" sz="2400" b="1" dirty="0"/>
              <a:t>J. </a:t>
            </a:r>
            <a:r>
              <a:rPr lang="en-US" sz="2400" b="1" dirty="0" err="1"/>
              <a:t>Masuoka</a:t>
            </a:r>
            <a:r>
              <a:rPr lang="en-US" sz="2400" b="1" dirty="0"/>
              <a:t>, 2013: Land and cryosphere products from Suomi NPP VIIRS: Overview and status. </a:t>
            </a:r>
            <a:r>
              <a:rPr lang="en-US" sz="2400" b="1" i="1" dirty="0"/>
              <a:t>Journal of Geophysical Research: Atmospheres</a:t>
            </a:r>
            <a:r>
              <a:rPr lang="en-US" sz="2400" b="1" dirty="0"/>
              <a:t>, Volume 118, Issue 17, Pages: 9753–9765, DOI: 10.1002/jgrd.50771</a:t>
            </a:r>
          </a:p>
          <a:p>
            <a:r>
              <a:rPr lang="en-US" sz="2400" b="1" dirty="0"/>
              <a:t>     Key, J.R.,  R. </a:t>
            </a:r>
            <a:r>
              <a:rPr lang="en-US" sz="2400" b="1" dirty="0"/>
              <a:t>Mahoney, </a:t>
            </a:r>
            <a:r>
              <a:rPr lang="en-US" sz="2400" b="1" dirty="0"/>
              <a:t>Y. </a:t>
            </a:r>
            <a:r>
              <a:rPr lang="en-US" sz="2400" b="1" dirty="0"/>
              <a:t>Liu, </a:t>
            </a:r>
            <a:r>
              <a:rPr lang="en-US" sz="2400" b="1" dirty="0"/>
              <a:t>P. </a:t>
            </a:r>
            <a:r>
              <a:rPr lang="en-US" sz="2400" b="1" dirty="0"/>
              <a:t>Romanov, </a:t>
            </a:r>
            <a:r>
              <a:rPr lang="en-US" sz="2400" b="1" dirty="0"/>
              <a:t>M. </a:t>
            </a:r>
            <a:r>
              <a:rPr lang="en-US" sz="2400" b="1" dirty="0"/>
              <a:t>Tschudi, </a:t>
            </a:r>
            <a:r>
              <a:rPr lang="en-US" sz="2400" b="1" dirty="0"/>
              <a:t>I. </a:t>
            </a:r>
            <a:r>
              <a:rPr lang="en-US" sz="2400" b="1" dirty="0"/>
              <a:t>Appel, </a:t>
            </a:r>
            <a:r>
              <a:rPr lang="en-US" sz="2400" b="1" dirty="0"/>
              <a:t>J. </a:t>
            </a:r>
            <a:r>
              <a:rPr lang="en-US" sz="2400" b="1" dirty="0" err="1"/>
              <a:t>Maslanik</a:t>
            </a:r>
            <a:r>
              <a:rPr lang="en-US" sz="2400" b="1" dirty="0"/>
              <a:t>, </a:t>
            </a:r>
            <a:r>
              <a:rPr lang="en-US" sz="2400" b="1" dirty="0"/>
              <a:t>D. </a:t>
            </a:r>
            <a:r>
              <a:rPr lang="en-US" sz="2400" b="1" dirty="0"/>
              <a:t>Baldwin, </a:t>
            </a:r>
            <a:r>
              <a:rPr lang="en-US" sz="2400" b="1" dirty="0"/>
              <a:t>X. </a:t>
            </a:r>
            <a:r>
              <a:rPr lang="en-US" sz="2400" b="1" dirty="0"/>
              <a:t>Wang and </a:t>
            </a:r>
            <a:r>
              <a:rPr lang="en-US" sz="2400" b="1" dirty="0"/>
              <a:t>P. </a:t>
            </a:r>
            <a:r>
              <a:rPr lang="en-US" sz="2400" b="1" dirty="0" smtClean="0"/>
              <a:t>Meade, 2013: </a:t>
            </a:r>
            <a:r>
              <a:rPr lang="en-US" sz="2400" b="1" dirty="0"/>
              <a:t>Snow and ice products from Suomi NPP VIIRS</a:t>
            </a:r>
            <a:r>
              <a:rPr lang="en-US" sz="2400" b="1" dirty="0" smtClean="0"/>
              <a:t>,  </a:t>
            </a:r>
            <a:r>
              <a:rPr lang="en-US" sz="2400" b="1" i="1" dirty="0"/>
              <a:t>Journal of Geophysical Research: Atmospheres</a:t>
            </a:r>
            <a:r>
              <a:rPr lang="en-US" sz="2400" b="1" dirty="0"/>
              <a:t>. </a:t>
            </a:r>
            <a:r>
              <a:rPr lang="en-US" sz="2400" b="1" dirty="0"/>
              <a:t>DOI: </a:t>
            </a:r>
            <a:r>
              <a:rPr lang="en-US" sz="2400" b="1" dirty="0"/>
              <a:t>10.1002/2013JD020459.</a:t>
            </a:r>
          </a:p>
          <a:p>
            <a:r>
              <a:rPr lang="en-US" sz="2400" b="1" dirty="0"/>
              <a:t> </a:t>
            </a:r>
            <a:r>
              <a:rPr lang="en-US" sz="2400" b="1" dirty="0"/>
              <a:t>    </a:t>
            </a:r>
            <a:r>
              <a:rPr lang="en-US" sz="2400" b="1" dirty="0" err="1"/>
              <a:t>Krabill</a:t>
            </a:r>
            <a:r>
              <a:rPr lang="en-US" sz="2400" b="1" dirty="0"/>
              <a:t>, W.B., </a:t>
            </a:r>
            <a:r>
              <a:rPr lang="en-US" sz="2400" b="1" dirty="0"/>
              <a:t>and E. </a:t>
            </a:r>
            <a:r>
              <a:rPr lang="en-US" sz="2400" b="1" dirty="0" err="1"/>
              <a:t>Buzay</a:t>
            </a:r>
            <a:r>
              <a:rPr lang="en-US" sz="2400" b="1" dirty="0"/>
              <a:t>,</a:t>
            </a:r>
            <a:r>
              <a:rPr lang="en-US" sz="2400" b="1" dirty="0"/>
              <a:t> </a:t>
            </a:r>
            <a:r>
              <a:rPr lang="en-US" sz="2400" b="1" dirty="0"/>
              <a:t>2012, updated 2014. </a:t>
            </a:r>
            <a:r>
              <a:rPr lang="en-US" sz="2400" b="1" dirty="0" err="1"/>
              <a:t>IceBridge</a:t>
            </a:r>
            <a:r>
              <a:rPr lang="en-US" sz="2400" b="1" dirty="0"/>
              <a:t> KT19 IR Surface Temperature</a:t>
            </a:r>
            <a:r>
              <a:rPr lang="en-US" sz="2400" b="1" i="1" dirty="0"/>
              <a:t>.</a:t>
            </a:r>
            <a:r>
              <a:rPr lang="en-US" sz="2400" b="1" dirty="0"/>
              <a:t> </a:t>
            </a:r>
            <a:r>
              <a:rPr lang="en-US" sz="2400" b="1" i="1" dirty="0"/>
              <a:t>Boulder, Colorado USA: NASA DAAC at the National Snow and Ice </a:t>
            </a:r>
            <a:r>
              <a:rPr lang="en-US" sz="2400" b="1" i="1" dirty="0"/>
              <a:t>Data Center</a:t>
            </a:r>
            <a:r>
              <a:rPr lang="en-US" sz="2400" b="1" dirty="0"/>
              <a:t>. </a:t>
            </a:r>
          </a:p>
          <a:p>
            <a:r>
              <a:rPr lang="en-US" sz="2400" b="1" dirty="0"/>
              <a:t>     Markus</a:t>
            </a:r>
            <a:r>
              <a:rPr lang="en-US" sz="2400" b="1" dirty="0"/>
              <a:t>, T., J. C. </a:t>
            </a:r>
            <a:r>
              <a:rPr lang="en-US" sz="2400" b="1" dirty="0" err="1"/>
              <a:t>Stroeve</a:t>
            </a:r>
            <a:r>
              <a:rPr lang="en-US" sz="2400" b="1" dirty="0"/>
              <a:t>, and J. Miller. 2009 Recent changes in </a:t>
            </a:r>
            <a:r>
              <a:rPr lang="en-US" sz="2400" b="1" dirty="0"/>
              <a:t>Arctic sea </a:t>
            </a:r>
            <a:r>
              <a:rPr lang="en-US" sz="2400" b="1" dirty="0"/>
              <a:t>ice melt onset, </a:t>
            </a:r>
            <a:r>
              <a:rPr lang="en-US" sz="2400" b="1" dirty="0" err="1"/>
              <a:t>freezeup</a:t>
            </a:r>
            <a:r>
              <a:rPr lang="en-US" sz="2400" b="1" dirty="0"/>
              <a:t>, and melt season length,</a:t>
            </a:r>
            <a:r>
              <a:rPr lang="en-US" sz="2400" b="1" i="1" dirty="0"/>
              <a:t> J. </a:t>
            </a:r>
            <a:r>
              <a:rPr lang="en-US" sz="2400" b="1" i="1" dirty="0" err="1"/>
              <a:t>Geophys</a:t>
            </a:r>
            <a:r>
              <a:rPr lang="en-US" sz="2400" b="1" i="1" dirty="0"/>
              <a:t>. Res</a:t>
            </a:r>
            <a:r>
              <a:rPr lang="en-US" sz="2400" b="1" dirty="0"/>
              <a:t>., 114, C12024, </a:t>
            </a:r>
            <a:r>
              <a:rPr lang="en-US" sz="2400" b="1" dirty="0"/>
              <a:t>doi:10.1029/2009JC005436.</a:t>
            </a:r>
          </a:p>
          <a:p>
            <a:r>
              <a:rPr lang="en-US" sz="2400" b="1" dirty="0"/>
              <a:t>     </a:t>
            </a:r>
            <a:r>
              <a:rPr lang="en-US" sz="2400" b="1" dirty="0" err="1"/>
              <a:t>Perovich</a:t>
            </a:r>
            <a:r>
              <a:rPr lang="en-US" sz="2400" b="1" dirty="0"/>
              <a:t>, D.K., K.F. Jones, B. Light, H. </a:t>
            </a:r>
            <a:r>
              <a:rPr lang="en-US" sz="2400" b="1" dirty="0" err="1"/>
              <a:t>Eicken</a:t>
            </a:r>
            <a:r>
              <a:rPr lang="en-US" sz="2400" b="1" dirty="0"/>
              <a:t>, T. Markus, J. </a:t>
            </a:r>
            <a:r>
              <a:rPr lang="en-US" sz="2400" b="1" dirty="0" err="1"/>
              <a:t>Stroeve</a:t>
            </a:r>
            <a:r>
              <a:rPr lang="en-US" sz="2400" b="1" dirty="0"/>
              <a:t>, R. Lindsay. 2011. Solar partitioning in a changing Arctic sea-ice cover, </a:t>
            </a:r>
            <a:r>
              <a:rPr lang="en-US" sz="2400" b="1" i="1" dirty="0"/>
              <a:t>Annals of Glaciology</a:t>
            </a:r>
            <a:r>
              <a:rPr lang="en-US" sz="2400" b="1" dirty="0"/>
              <a:t>, 52(57), 192-196</a:t>
            </a:r>
            <a:r>
              <a:rPr lang="en-US" sz="2400" b="1" dirty="0"/>
              <a:t>.</a:t>
            </a:r>
          </a:p>
          <a:p>
            <a:r>
              <a:rPr lang="en-US" sz="2400" b="1" dirty="0"/>
              <a:t> </a:t>
            </a:r>
            <a:r>
              <a:rPr lang="en-US" sz="2400" b="1" dirty="0"/>
              <a:t>     Yu, Y., D.A. </a:t>
            </a:r>
            <a:r>
              <a:rPr lang="en-US" sz="2400" b="1" dirty="0" err="1"/>
              <a:t>Rothrock</a:t>
            </a:r>
            <a:r>
              <a:rPr lang="en-US" sz="2400" b="1" dirty="0"/>
              <a:t>, and R.W. Lindsay, 1995: </a:t>
            </a:r>
            <a:r>
              <a:rPr lang="en-US" sz="2400" b="1" dirty="0"/>
              <a:t>Accuracy of sea ice temperature derived from the Advanced Very High Resolution </a:t>
            </a:r>
            <a:r>
              <a:rPr lang="en-US" sz="2400" b="1" dirty="0"/>
              <a:t>Radiometer. </a:t>
            </a:r>
            <a:r>
              <a:rPr lang="en-US" sz="2400" b="1" i="1" dirty="0"/>
              <a:t>J. </a:t>
            </a:r>
            <a:r>
              <a:rPr lang="en-US" sz="2400" b="1" i="1" dirty="0" err="1"/>
              <a:t>Geophys</a:t>
            </a:r>
            <a:r>
              <a:rPr lang="en-US" sz="2400" b="1" i="1" dirty="0"/>
              <a:t>. Res., 100(C3), 4525-4532</a:t>
            </a:r>
          </a:p>
          <a:p>
            <a:r>
              <a:rPr lang="en-US" sz="2000" b="1" dirty="0"/>
              <a:t>  </a:t>
            </a:r>
            <a:endParaRPr lang="en-US" sz="2000" b="1" dirty="0"/>
          </a:p>
          <a:p>
            <a:endParaRPr lang="en-US" sz="2400" b="1" dirty="0"/>
          </a:p>
          <a:p>
            <a:endParaRPr lang="en-US" sz="2400" dirty="0"/>
          </a:p>
        </p:txBody>
      </p:sp>
      <p:sp>
        <p:nvSpPr>
          <p:cNvPr id="22" name="Footer Placeholder 21"/>
          <p:cNvSpPr>
            <a:spLocks noGrp="1"/>
          </p:cNvSpPr>
          <p:nvPr>
            <p:ph type="ftr" sz="quarter" idx="11"/>
          </p:nvPr>
        </p:nvSpPr>
        <p:spPr>
          <a:xfrm>
            <a:off x="16230600" y="30035876"/>
            <a:ext cx="9601200" cy="1752600"/>
          </a:xfrm>
        </p:spPr>
        <p:txBody>
          <a:bodyPr/>
          <a:lstStyle/>
          <a:p>
            <a:r>
              <a:rPr lang="en-US" dirty="0">
                <a:solidFill>
                  <a:schemeClr val="bg1"/>
                </a:solidFill>
              </a:rPr>
              <a:t>NOAA Satellite Science </a:t>
            </a:r>
            <a:r>
              <a:rPr lang="en-US" dirty="0" smtClean="0">
                <a:solidFill>
                  <a:schemeClr val="bg1"/>
                </a:solidFill>
              </a:rPr>
              <a:t>Week</a:t>
            </a:r>
          </a:p>
          <a:p>
            <a:r>
              <a:rPr lang="en-US" dirty="0" smtClean="0">
                <a:solidFill>
                  <a:schemeClr val="bg1"/>
                </a:solidFill>
              </a:rPr>
              <a:t>February 23-27, 2015</a:t>
            </a:r>
          </a:p>
          <a:p>
            <a:r>
              <a:rPr lang="en-US" dirty="0" smtClean="0">
                <a:solidFill>
                  <a:schemeClr val="bg1"/>
                </a:solidFill>
              </a:rPr>
              <a:t>Boulder, CO</a:t>
            </a:r>
            <a:endParaRPr lang="en-US" dirty="0">
              <a:solidFill>
                <a:schemeClr val="bg1"/>
              </a:solidFill>
            </a:endParaRPr>
          </a:p>
        </p:txBody>
      </p:sp>
      <p:sp>
        <p:nvSpPr>
          <p:cNvPr id="28" name="Rectangle 27"/>
          <p:cNvSpPr/>
          <p:nvPr/>
        </p:nvSpPr>
        <p:spPr>
          <a:xfrm>
            <a:off x="23185780" y="7876152"/>
            <a:ext cx="10744200" cy="1097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0926274" y="6544202"/>
            <a:ext cx="15087599" cy="8525444"/>
          </a:xfrm>
          <a:prstGeom prst="rect">
            <a:avLst/>
          </a:prstGeom>
          <a:noFill/>
          <a:ln w="38100">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0124212" y="15757132"/>
            <a:ext cx="12018534" cy="1323439"/>
          </a:xfrm>
          <a:prstGeom prst="rect">
            <a:avLst/>
          </a:prstGeom>
          <a:noFill/>
        </p:spPr>
        <p:txBody>
          <a:bodyPr wrap="square" rtlCol="0">
            <a:spAutoFit/>
          </a:bodyPr>
          <a:lstStyle/>
          <a:p>
            <a:pPr algn="ctr"/>
            <a:r>
              <a:rPr lang="en-US" sz="8000" b="1" dirty="0">
                <a:solidFill>
                  <a:schemeClr val="bg1"/>
                </a:solidFill>
              </a:rPr>
              <a:t>3. VIIRS IST vs. </a:t>
            </a:r>
            <a:r>
              <a:rPr lang="en-US" sz="8000" b="1" dirty="0" err="1">
                <a:solidFill>
                  <a:schemeClr val="bg1"/>
                </a:solidFill>
              </a:rPr>
              <a:t>IceBridge</a:t>
            </a:r>
            <a:endParaRPr lang="en-US" sz="8000" b="1" dirty="0">
              <a:solidFill>
                <a:schemeClr val="bg1"/>
              </a:solidFill>
            </a:endParaRPr>
          </a:p>
        </p:txBody>
      </p:sp>
      <p:sp>
        <p:nvSpPr>
          <p:cNvPr id="21" name="TextBox 20"/>
          <p:cNvSpPr txBox="1"/>
          <p:nvPr/>
        </p:nvSpPr>
        <p:spPr>
          <a:xfrm>
            <a:off x="42976801" y="29033854"/>
            <a:ext cx="13906845" cy="1415772"/>
          </a:xfrm>
          <a:prstGeom prst="rect">
            <a:avLst/>
          </a:prstGeom>
          <a:noFill/>
        </p:spPr>
        <p:txBody>
          <a:bodyPr wrap="square" rtlCol="0">
            <a:spAutoFit/>
          </a:bodyPr>
          <a:lstStyle/>
          <a:p>
            <a:r>
              <a:rPr lang="en-US" dirty="0"/>
              <a:t> </a:t>
            </a:r>
          </a:p>
        </p:txBody>
      </p:sp>
      <p:sp>
        <p:nvSpPr>
          <p:cNvPr id="18" name="TextBox 17"/>
          <p:cNvSpPr txBox="1"/>
          <p:nvPr/>
        </p:nvSpPr>
        <p:spPr>
          <a:xfrm>
            <a:off x="15421779" y="17731889"/>
            <a:ext cx="6451782" cy="8217634"/>
          </a:xfrm>
          <a:prstGeom prst="rect">
            <a:avLst/>
          </a:prstGeom>
          <a:blipFill>
            <a:blip r:embed="rId3"/>
            <a:tile tx="0" ty="0" sx="100000" sy="100000" flip="none" algn="tl"/>
          </a:blipFill>
        </p:spPr>
        <p:txBody>
          <a:bodyPr wrap="square" rtlCol="0">
            <a:spAutoFit/>
          </a:bodyPr>
          <a:lstStyle/>
          <a:p>
            <a:r>
              <a:rPr lang="en-US" sz="2400" b="1" dirty="0"/>
              <a:t>The map at left shows a flight track by the P-3 on March 15, 2014.  The flight originated in Fairbanks, AK and proceeded to Barrow, then over the Chukchi and Beaufort Seas in the zig-</a:t>
            </a:r>
            <a:r>
              <a:rPr lang="en-US" sz="2400" b="1" dirty="0" err="1"/>
              <a:t>zag</a:t>
            </a:r>
            <a:r>
              <a:rPr lang="en-US" sz="2400" b="1" dirty="0"/>
              <a:t> pattern.  While over the sea ice, the aircraft maintained a ~450m altitude with the KT-19 recording as it stared downward at the sea ice.</a:t>
            </a:r>
          </a:p>
          <a:p>
            <a:endParaRPr lang="en-US" sz="2400" b="1" dirty="0"/>
          </a:p>
          <a:p>
            <a:r>
              <a:rPr lang="en-US" sz="2400" b="1" dirty="0"/>
              <a:t>The IST computed by the KT-19 is plotted  (black) at left.  Observation “0” starts around 19Z, off the coast of Barrow, and the plot continues until ~23:30Z, when land is reached near </a:t>
            </a:r>
            <a:r>
              <a:rPr lang="en-US" sz="2400" b="1" dirty="0" err="1"/>
              <a:t>Deadhorse</a:t>
            </a:r>
            <a:r>
              <a:rPr lang="en-US" sz="2400" b="1" dirty="0"/>
              <a:t>, AK.  Observations are only counted during clear skies, when VIIRS, which was passing over the flight track, can also see the surface.  </a:t>
            </a:r>
          </a:p>
          <a:p>
            <a:endParaRPr lang="en-US" sz="2400" b="1" dirty="0"/>
          </a:p>
          <a:p>
            <a:r>
              <a:rPr lang="en-US" sz="2400" b="1" dirty="0"/>
              <a:t>The VIIRS IST, in this case, is a bit warmer than the KT-19 IST for the early portion of the flight.  Later, the KT-19 IST is slightly warmer.  Overall, the mean KT-19 IST =-17.27°C and the VIIRS is cooler, at -17.75°C. </a:t>
            </a:r>
            <a:r>
              <a:rPr lang="en-US" sz="2400" b="1" dirty="0"/>
              <a:t>The RMS difference is </a:t>
            </a:r>
            <a:r>
              <a:rPr lang="en-US" sz="2400" b="1" dirty="0" smtClean="0"/>
              <a:t>0.118</a:t>
            </a:r>
            <a:r>
              <a:rPr lang="en-US" sz="2400" b="1" dirty="0"/>
              <a:t>.</a:t>
            </a:r>
          </a:p>
          <a:p>
            <a:r>
              <a:rPr lang="en-US" sz="2400" b="1" i="1" dirty="0"/>
              <a:t>Figures by M. Tschudi</a:t>
            </a:r>
            <a:r>
              <a:rPr lang="en-US" sz="2400" b="1" dirty="0"/>
              <a:t>  </a:t>
            </a:r>
          </a:p>
        </p:txBody>
      </p:sp>
      <p:sp>
        <p:nvSpPr>
          <p:cNvPr id="35" name="Rectangle 34"/>
          <p:cNvSpPr/>
          <p:nvPr/>
        </p:nvSpPr>
        <p:spPr>
          <a:xfrm>
            <a:off x="10926274" y="15558058"/>
            <a:ext cx="30544051" cy="10813045"/>
          </a:xfrm>
          <a:prstGeom prst="rect">
            <a:avLst/>
          </a:prstGeom>
          <a:noFill/>
          <a:ln w="38100">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13046969" y="6975888"/>
            <a:ext cx="10841380" cy="1415772"/>
          </a:xfrm>
          <a:prstGeom prst="rect">
            <a:avLst/>
          </a:prstGeom>
          <a:noFill/>
        </p:spPr>
        <p:txBody>
          <a:bodyPr wrap="square" rtlCol="0">
            <a:spAutoFit/>
          </a:bodyPr>
          <a:lstStyle/>
          <a:p>
            <a:pPr algn="ctr"/>
            <a:r>
              <a:rPr lang="en-US" b="1" dirty="0">
                <a:solidFill>
                  <a:schemeClr val="bg1"/>
                </a:solidFill>
              </a:rPr>
              <a:t>1. VIIRS IST Product</a:t>
            </a:r>
            <a:endParaRPr lang="en-US" b="1" dirty="0">
              <a:solidFill>
                <a:schemeClr val="bg1"/>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54364" y="8515296"/>
            <a:ext cx="6021081" cy="6021081"/>
          </a:xfrm>
          <a:prstGeom prst="rect">
            <a:avLst/>
          </a:prstGeom>
        </p:spPr>
      </p:pic>
      <p:sp>
        <p:nvSpPr>
          <p:cNvPr id="23" name="Rectangle 22"/>
          <p:cNvSpPr/>
          <p:nvPr/>
        </p:nvSpPr>
        <p:spPr>
          <a:xfrm>
            <a:off x="26382725" y="6544202"/>
            <a:ext cx="15087600" cy="8525444"/>
          </a:xfrm>
          <a:prstGeom prst="rect">
            <a:avLst/>
          </a:prstGeom>
          <a:noFill/>
          <a:ln w="38100">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nvSpPr>
        <p:spPr>
          <a:xfrm>
            <a:off x="32142746" y="9068648"/>
            <a:ext cx="8860179" cy="4893647"/>
          </a:xfrm>
          <a:prstGeom prst="rect">
            <a:avLst/>
          </a:prstGeom>
          <a:blipFill>
            <a:blip r:embed="rId3" cstate="print"/>
            <a:tile tx="0" ty="0" sx="100000" sy="100000" flip="none" algn="tl"/>
          </a:blipFill>
        </p:spPr>
        <p:txBody>
          <a:bodyPr wrap="square" rtlCol="0">
            <a:spAutoFit/>
          </a:bodyPr>
          <a:lstStyle/>
          <a:p>
            <a:r>
              <a:rPr lang="en-US" sz="2400" b="1" dirty="0"/>
              <a:t>The </a:t>
            </a:r>
            <a:r>
              <a:rPr lang="en-US" sz="2400" b="1" dirty="0" err="1"/>
              <a:t>IceBridge</a:t>
            </a:r>
            <a:r>
              <a:rPr lang="en-US" sz="2400" b="1" dirty="0"/>
              <a:t> aircraft campaign </a:t>
            </a:r>
            <a:r>
              <a:rPr lang="en-US" sz="2400" b="1" dirty="0"/>
              <a:t>commenced in 2009 and is ongoing.   </a:t>
            </a:r>
            <a:r>
              <a:rPr lang="en-US" sz="2400" b="1" dirty="0" err="1"/>
              <a:t>IceBridge</a:t>
            </a:r>
            <a:r>
              <a:rPr lang="en-US" sz="2400" b="1" dirty="0"/>
              <a:t> utilizes </a:t>
            </a:r>
            <a:r>
              <a:rPr lang="en-US" sz="2400" b="1" dirty="0"/>
              <a:t>a P-3 </a:t>
            </a:r>
            <a:r>
              <a:rPr lang="en-US" sz="2400" b="1" dirty="0"/>
              <a:t>aircraft (left) </a:t>
            </a:r>
            <a:r>
              <a:rPr lang="en-US" sz="2400" b="1" dirty="0"/>
              <a:t>carrying several instruments to measure sea ice and ice sheet characteristics over the Arctic during the spring and the Antarctic in the fall.  The aircraft deploys a </a:t>
            </a:r>
            <a:r>
              <a:rPr lang="en-US" sz="2400" b="1" dirty="0" err="1"/>
              <a:t>Heitronics</a:t>
            </a:r>
            <a:r>
              <a:rPr lang="en-US" sz="2400" b="1" dirty="0"/>
              <a:t>, Inc. </a:t>
            </a:r>
            <a:r>
              <a:rPr lang="en-US" sz="2400" b="1" dirty="0"/>
              <a:t>KT-19 (left), </a:t>
            </a:r>
            <a:r>
              <a:rPr lang="en-US" sz="2400" b="1" dirty="0"/>
              <a:t>which is a downward pointing IR pyrometer that measures </a:t>
            </a:r>
            <a:r>
              <a:rPr lang="en-US" sz="2400" b="1" dirty="0" smtClean="0"/>
              <a:t>infrared </a:t>
            </a:r>
            <a:r>
              <a:rPr lang="en-US" sz="2400" b="1" dirty="0"/>
              <a:t>radiation wavelengths between 9.6 and 11.5 microns. </a:t>
            </a:r>
            <a:r>
              <a:rPr lang="en-US" sz="2400" b="1" dirty="0"/>
              <a:t>By assuming an emissivity of </a:t>
            </a:r>
            <a:r>
              <a:rPr lang="en-US" sz="2400" b="1" dirty="0"/>
              <a:t>0.97, this measurement is directly converted to surface temperature with a resolution of 0.1° C.</a:t>
            </a:r>
          </a:p>
          <a:p>
            <a:endParaRPr lang="en-US" sz="2400" b="1" dirty="0"/>
          </a:p>
          <a:p>
            <a:r>
              <a:rPr lang="en-US" sz="2400" b="1" dirty="0"/>
              <a:t>To obtain IST measurements, the P-3 flies about 460m above the surface, resulting in a KT-19 spot size of 15m [</a:t>
            </a:r>
            <a:r>
              <a:rPr lang="en-US" sz="2400" b="1" i="1" dirty="0" err="1"/>
              <a:t>Krabill</a:t>
            </a:r>
            <a:r>
              <a:rPr lang="en-US" sz="2400" b="1" i="1" dirty="0"/>
              <a:t> et. al.</a:t>
            </a:r>
            <a:r>
              <a:rPr lang="en-US" sz="2400" b="1" dirty="0"/>
              <a:t>, 2009].  This pyrometer records at 10Hz.</a:t>
            </a:r>
            <a:endParaRPr lang="en-US" sz="2400" b="1" dirty="0"/>
          </a:p>
        </p:txBody>
      </p:sp>
      <p:sp>
        <p:nvSpPr>
          <p:cNvPr id="27" name="TextBox 26"/>
          <p:cNvSpPr txBox="1"/>
          <p:nvPr/>
        </p:nvSpPr>
        <p:spPr>
          <a:xfrm>
            <a:off x="27778760" y="6989929"/>
            <a:ext cx="12496800" cy="1415772"/>
          </a:xfrm>
          <a:prstGeom prst="rect">
            <a:avLst/>
          </a:prstGeom>
          <a:noFill/>
        </p:spPr>
        <p:txBody>
          <a:bodyPr wrap="square" rtlCol="0">
            <a:spAutoFit/>
          </a:bodyPr>
          <a:lstStyle/>
          <a:p>
            <a:pPr algn="ctr"/>
            <a:r>
              <a:rPr lang="en-US" b="1" dirty="0">
                <a:solidFill>
                  <a:schemeClr val="bg1"/>
                </a:solidFill>
              </a:rPr>
              <a:t>2. </a:t>
            </a:r>
            <a:r>
              <a:rPr lang="en-US" b="1" dirty="0" err="1">
                <a:solidFill>
                  <a:schemeClr val="bg1"/>
                </a:solidFill>
              </a:rPr>
              <a:t>IceBridge</a:t>
            </a:r>
            <a:r>
              <a:rPr lang="en-US" b="1" dirty="0">
                <a:solidFill>
                  <a:schemeClr val="bg1"/>
                </a:solidFill>
              </a:rPr>
              <a:t> IST</a:t>
            </a:r>
            <a:endParaRPr lang="en-US" b="1" dirty="0">
              <a:solidFill>
                <a:schemeClr val="bg1"/>
              </a:solidFill>
            </a:endParaRPr>
          </a:p>
        </p:txBody>
      </p:sp>
      <p:pic>
        <p:nvPicPr>
          <p:cNvPr id="42" name="Picture 41" descr="P3_VIIRS_STIP_15_16_27_28_Mar2012_15min_1km_bin_STIPcorrected_day_goodqual_matchup_scatterplot.png"/>
          <p:cNvPicPr>
            <a:picLocks noChangeAspect="1"/>
          </p:cNvPicPr>
          <p:nvPr/>
        </p:nvPicPr>
        <p:blipFill>
          <a:blip r:embed="rId5" cstate="print"/>
          <a:stretch>
            <a:fillRect/>
          </a:stretch>
        </p:blipFill>
        <p:spPr>
          <a:xfrm>
            <a:off x="23006438" y="17780114"/>
            <a:ext cx="4465801" cy="3349350"/>
          </a:xfrm>
          <a:prstGeom prst="rect">
            <a:avLst/>
          </a:prstGeom>
        </p:spPr>
      </p:pic>
      <p:pic>
        <p:nvPicPr>
          <p:cNvPr id="3" name="Picture 2"/>
          <p:cNvPicPr>
            <a:picLocks noChangeAspect="1"/>
          </p:cNvPicPr>
          <p:nvPr/>
        </p:nvPicPr>
        <p:blipFill rotWithShape="1">
          <a:blip r:embed="rId6"/>
          <a:srcRect l="-743" r="49997"/>
          <a:stretch/>
        </p:blipFill>
        <p:spPr>
          <a:xfrm>
            <a:off x="28413991" y="9068648"/>
            <a:ext cx="3108960" cy="2197450"/>
          </a:xfrm>
          <a:prstGeom prst="rect">
            <a:avLst/>
          </a:prstGeom>
        </p:spPr>
      </p:pic>
      <p:pic>
        <p:nvPicPr>
          <p:cNvPr id="5" name="Picture 4"/>
          <p:cNvPicPr>
            <a:picLocks noChangeAspect="1"/>
          </p:cNvPicPr>
          <p:nvPr/>
        </p:nvPicPr>
        <p:blipFill>
          <a:blip r:embed="rId7"/>
          <a:stretch>
            <a:fillRect/>
          </a:stretch>
        </p:blipFill>
        <p:spPr>
          <a:xfrm>
            <a:off x="28860711" y="11670982"/>
            <a:ext cx="2215520" cy="1550864"/>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354364" y="21019866"/>
            <a:ext cx="3834932" cy="2396833"/>
          </a:xfrm>
          <a:prstGeom prst="rect">
            <a:avLst/>
          </a:prstGeom>
        </p:spPr>
      </p:pic>
      <p:pic>
        <p:nvPicPr>
          <p:cNvPr id="1026" name="Picture 2" descr="http://asapdata.arc.nasa.gov/dms/trackmaps/1442615tm.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354364" y="17780114"/>
            <a:ext cx="3834932" cy="29633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543646" y="21469230"/>
            <a:ext cx="3980319" cy="2985240"/>
          </a:xfrm>
          <a:prstGeom prst="rect">
            <a:avLst/>
          </a:prstGeom>
        </p:spPr>
      </p:pic>
      <p:sp>
        <p:nvSpPr>
          <p:cNvPr id="31" name="TextBox 30"/>
          <p:cNvSpPr txBox="1"/>
          <p:nvPr/>
        </p:nvSpPr>
        <p:spPr>
          <a:xfrm>
            <a:off x="33306726" y="17728228"/>
            <a:ext cx="7696199" cy="6370975"/>
          </a:xfrm>
          <a:prstGeom prst="rect">
            <a:avLst/>
          </a:prstGeom>
          <a:blipFill>
            <a:blip r:embed="rId3"/>
            <a:tile tx="0" ty="0" sx="100000" sy="100000" flip="none" algn="tl"/>
          </a:blipFill>
        </p:spPr>
        <p:txBody>
          <a:bodyPr wrap="square" rtlCol="0">
            <a:spAutoFit/>
          </a:bodyPr>
          <a:lstStyle/>
          <a:p>
            <a:r>
              <a:rPr lang="en-US" sz="2400" b="1" dirty="0"/>
              <a:t>VIIRS IST retrieval coefficients </a:t>
            </a:r>
            <a:r>
              <a:rPr lang="en-US" sz="2400" b="1" dirty="0"/>
              <a:t>for the algorithm developed </a:t>
            </a:r>
            <a:r>
              <a:rPr lang="en-US" sz="2400" b="1" dirty="0"/>
              <a:t>at CIMSS (</a:t>
            </a:r>
            <a:r>
              <a:rPr lang="en-US" sz="2400" b="1" dirty="0" err="1"/>
              <a:t>UWisc</a:t>
            </a:r>
            <a:r>
              <a:rPr lang="en-US" sz="2400" b="1" dirty="0"/>
              <a:t>) </a:t>
            </a:r>
            <a:r>
              <a:rPr lang="en-US" sz="2400" b="1" dirty="0"/>
              <a:t>have been updated based on </a:t>
            </a:r>
            <a:r>
              <a:rPr lang="en-US" sz="2400" b="1" dirty="0"/>
              <a:t>spectral response bands </a:t>
            </a:r>
            <a:r>
              <a:rPr lang="en-US" sz="2400" b="1" dirty="0"/>
              <a:t>used operationally for VIIRS. </a:t>
            </a:r>
            <a:r>
              <a:rPr lang="en-US" sz="2400" b="1" dirty="0"/>
              <a:t>The </a:t>
            </a:r>
            <a:r>
              <a:rPr lang="en-US" sz="2400" b="1" dirty="0"/>
              <a:t>updated algorithm is being applied by the </a:t>
            </a:r>
            <a:r>
              <a:rPr lang="en-US" sz="2400" b="1" dirty="0"/>
              <a:t>CIMMS team </a:t>
            </a:r>
            <a:r>
              <a:rPr lang="en-US" sz="2400" b="1" dirty="0"/>
              <a:t>in near-real time. </a:t>
            </a:r>
            <a:r>
              <a:rPr lang="en-US" sz="2400" b="1" dirty="0"/>
              <a:t>A validation </a:t>
            </a:r>
            <a:r>
              <a:rPr lang="en-US" sz="2400" b="1" dirty="0"/>
              <a:t>case </a:t>
            </a:r>
            <a:r>
              <a:rPr lang="en-US" sz="2400" b="1" dirty="0"/>
              <a:t>study comparing </a:t>
            </a:r>
            <a:r>
              <a:rPr lang="en-US" sz="2400" b="1" dirty="0"/>
              <a:t>the operational VIIRS IST </a:t>
            </a:r>
            <a:r>
              <a:rPr lang="en-US" sz="2400" b="1" dirty="0"/>
              <a:t>EDR (VIIRS OPS), CIMSS algorithm (VIIRS MOD), and </a:t>
            </a:r>
            <a:r>
              <a:rPr lang="en-US" sz="2400" b="1" dirty="0" err="1"/>
              <a:t>IceBridge</a:t>
            </a:r>
            <a:r>
              <a:rPr lang="en-US" sz="2400" b="1" dirty="0"/>
              <a:t> </a:t>
            </a:r>
            <a:r>
              <a:rPr lang="en-US" sz="2400" b="1" dirty="0"/>
              <a:t>KT-19 for 2013 over the </a:t>
            </a:r>
            <a:r>
              <a:rPr lang="en-US" sz="2400" b="1" dirty="0"/>
              <a:t>Arctic is shown at left. </a:t>
            </a:r>
            <a:r>
              <a:rPr lang="en-US" sz="2400" b="1" dirty="0"/>
              <a:t>Both algorithms show similarly good </a:t>
            </a:r>
            <a:r>
              <a:rPr lang="en-US" sz="2400" b="1" dirty="0"/>
              <a:t>performance. </a:t>
            </a:r>
            <a:r>
              <a:rPr lang="en-US" sz="2400" b="1" dirty="0"/>
              <a:t>However, the </a:t>
            </a:r>
            <a:r>
              <a:rPr lang="en-US" sz="2400" b="1" dirty="0" smtClean="0"/>
              <a:t>operational VIIRS </a:t>
            </a:r>
            <a:r>
              <a:rPr lang="en-US" sz="2400" b="1" dirty="0"/>
              <a:t>IST </a:t>
            </a:r>
            <a:r>
              <a:rPr lang="en-US" sz="2400" b="1" dirty="0" smtClean="0"/>
              <a:t>showed </a:t>
            </a:r>
            <a:r>
              <a:rPr lang="en-US" sz="2400" b="1" dirty="0"/>
              <a:t>relatively poor performance when the IST is close to melting point (273 K). </a:t>
            </a:r>
            <a:r>
              <a:rPr lang="en-US" sz="2400" b="1" dirty="0"/>
              <a:t>The CIMSS </a:t>
            </a:r>
            <a:r>
              <a:rPr lang="en-US" sz="2400" b="1" dirty="0"/>
              <a:t>algorithm </a:t>
            </a:r>
            <a:r>
              <a:rPr lang="en-US" sz="2400" b="1" dirty="0"/>
              <a:t>is expected to perform well under those conditions due to a more sophisticated design. </a:t>
            </a:r>
            <a:endParaRPr lang="en-US" sz="2400" b="1" dirty="0"/>
          </a:p>
          <a:p>
            <a:endParaRPr lang="en-US" sz="2400" b="1" dirty="0"/>
          </a:p>
          <a:p>
            <a:r>
              <a:rPr lang="en-US" sz="2400" b="1" dirty="0"/>
              <a:t>Comparisons for the KT-19 and VIIRS over the Antarctic are also being used to adjust the CIMMS algorithm. </a:t>
            </a:r>
          </a:p>
          <a:p>
            <a:endParaRPr lang="en-US" sz="2400" b="1" dirty="0"/>
          </a:p>
          <a:p>
            <a:r>
              <a:rPr lang="en-US" sz="2400" b="1" i="1" dirty="0"/>
              <a:t>Figures by R. </a:t>
            </a:r>
            <a:r>
              <a:rPr lang="en-US" sz="2400" b="1" i="1" dirty="0" err="1"/>
              <a:t>Dworak</a:t>
            </a:r>
            <a:r>
              <a:rPr lang="en-US" sz="2400" b="1" i="1" dirty="0"/>
              <a:t>, Y. Liu</a:t>
            </a:r>
            <a:endParaRPr lang="en-US" sz="2400" b="1" dirty="0"/>
          </a:p>
        </p:txBody>
      </p:sp>
      <p:pic>
        <p:nvPicPr>
          <p:cNvPr id="33" name="Picture 32" descr="P3VIIRScompTempTotalNP13FixNOcldfinalsdMOD.png"/>
          <p:cNvPicPr/>
          <p:nvPr/>
        </p:nvPicPr>
        <p:blipFill>
          <a:blip r:embed="rId11" r:link="rId12">
            <a:extLst>
              <a:ext uri="{28A0092B-C50C-407E-A947-70E740481C1C}">
                <a14:useLocalDpi xmlns:a14="http://schemas.microsoft.com/office/drawing/2010/main" val="0"/>
              </a:ext>
            </a:extLst>
          </a:blip>
          <a:srcRect/>
          <a:stretch>
            <a:fillRect/>
          </a:stretch>
        </p:blipFill>
        <p:spPr bwMode="auto">
          <a:xfrm>
            <a:off x="28543647" y="17731889"/>
            <a:ext cx="3980319" cy="3397575"/>
          </a:xfrm>
          <a:prstGeom prst="rect">
            <a:avLst/>
          </a:prstGeom>
          <a:noFill/>
          <a:ln>
            <a:noFill/>
          </a:ln>
        </p:spPr>
      </p:pic>
      <p:sp>
        <p:nvSpPr>
          <p:cNvPr id="34" name="TextBox 33"/>
          <p:cNvSpPr txBox="1"/>
          <p:nvPr/>
        </p:nvSpPr>
        <p:spPr>
          <a:xfrm>
            <a:off x="23003178" y="21523873"/>
            <a:ext cx="4465801" cy="3785652"/>
          </a:xfrm>
          <a:prstGeom prst="rect">
            <a:avLst/>
          </a:prstGeom>
          <a:blipFill>
            <a:blip r:embed="rId3"/>
            <a:tile tx="0" ty="0" sx="100000" sy="100000" flip="none" algn="tl"/>
          </a:blipFill>
        </p:spPr>
        <p:txBody>
          <a:bodyPr wrap="square" rtlCol="0">
            <a:spAutoFit/>
          </a:bodyPr>
          <a:lstStyle/>
          <a:p>
            <a:r>
              <a:rPr lang="en-US" sz="2400" b="1" dirty="0"/>
              <a:t>KT-19 IST observations from several P-3 flights in spring 2012 are compared to VIIRS in the plot above.  In this case, the VIIRS was slightly warmer than the KT-19. </a:t>
            </a:r>
            <a:r>
              <a:rPr lang="en-US" sz="2400" b="1" dirty="0"/>
              <a:t>Two sets </a:t>
            </a:r>
            <a:r>
              <a:rPr lang="en-US" sz="2400" b="1" dirty="0" smtClean="0"/>
              <a:t>of the operational </a:t>
            </a:r>
            <a:r>
              <a:rPr lang="en-US" sz="2400" b="1" dirty="0"/>
              <a:t>VIIRS IST are shown here: the STIP (a preliminary VIIRS product) and the IST (the final product).  </a:t>
            </a:r>
          </a:p>
          <a:p>
            <a:r>
              <a:rPr lang="en-US" sz="2400" b="1" i="1" dirty="0"/>
              <a:t>Figure by R. Mahoney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3463</TotalTime>
  <Words>1677</Words>
  <Application>Microsoft Office PowerPoint</Application>
  <PresentationFormat>Custom</PresentationFormat>
  <Paragraphs>70</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Validation of Suomi NPP-VIIRS IST using IceBridge Measurements   M. Tschudi1, R. Dworak2, Y. Liu2, R. Mahoney3, and J. Key4</vt:lpstr>
    </vt:vector>
  </TitlesOfParts>
  <Company>CCAR - CU Boulder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 Tschudi</dc:creator>
  <cp:lastModifiedBy>Tschudi</cp:lastModifiedBy>
  <cp:revision>228</cp:revision>
  <dcterms:created xsi:type="dcterms:W3CDTF">2010-11-29T18:17:13Z</dcterms:created>
  <dcterms:modified xsi:type="dcterms:W3CDTF">2015-02-18T23:31:04Z</dcterms:modified>
</cp:coreProperties>
</file>