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84" r:id="rId4"/>
    <p:sldId id="331" r:id="rId5"/>
    <p:sldId id="381" r:id="rId6"/>
    <p:sldId id="382" r:id="rId7"/>
    <p:sldId id="316" r:id="rId8"/>
    <p:sldId id="383" r:id="rId9"/>
    <p:sldId id="386" r:id="rId10"/>
    <p:sldId id="380" r:id="rId11"/>
    <p:sldId id="385" r:id="rId12"/>
    <p:sldId id="38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33CC"/>
    <a:srgbClr val="83D997"/>
    <a:srgbClr val="CCFF99"/>
    <a:srgbClr val="CBE81E"/>
    <a:srgbClr val="FFF4C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3" autoAdjust="0"/>
    <p:restoredTop sz="94660"/>
  </p:normalViewPr>
  <p:slideViewPr>
    <p:cSldViewPr>
      <p:cViewPr>
        <p:scale>
          <a:sx n="110" d="100"/>
          <a:sy n="110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F1F7465C-3F5E-4C5C-99DC-AC9E5E82F370}" type="datetimeFigureOut">
              <a:rPr lang="en-US" smtClean="0"/>
              <a:t>6/14/2015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DB36FA09-B7B3-4258-A658-1EC3AF118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1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1F517-2EB4-4F65-ABB4-F5FDDE618FDF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0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AA55-347A-4025-AC86-30DF78AA369E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7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900F-41F8-4B70-A71E-3F129A88221D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E150-AC0A-4EB8-8795-5EEEC240E76A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8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74E8-0728-4500-8500-9FA70238EFC8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7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E63F-63AB-4413-B86B-2B8109A52FCB}" type="datetime1">
              <a:rPr lang="en-US" smtClean="0"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CE085-9C3A-48AD-858C-BA523BCDC638}" type="datetime1">
              <a:rPr lang="en-US" smtClean="0"/>
              <a:t>6/14/2015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5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AFE4-6538-4990-ACCE-AB04C4351E24}" type="datetime1">
              <a:rPr lang="en-US" smtClean="0"/>
              <a:t>6/14/2015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5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C09-D444-4099-9BEB-0C8FAE2D206B}" type="datetime1">
              <a:rPr lang="en-US" smtClean="0"/>
              <a:t>6/14/2015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8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B48A-D391-4366-B5F2-B9BE1F27DADE}" type="datetime1">
              <a:rPr lang="en-US" smtClean="0"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0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53D8-C361-45E7-98F2-445AD0703E44}" type="datetime1">
              <a:rPr lang="en-US" smtClean="0"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5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EAB8-0A63-4003-95C1-2F3ED97E5EB4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AFA3-C7B5-4884-8E91-B20B1B33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2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10600" cy="54864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>Readiness of JPSS Data</a:t>
            </a:r>
            <a:br>
              <a:rPr lang="en-US" dirty="0" smtClean="0"/>
            </a:br>
            <a:r>
              <a:rPr lang="en-US" dirty="0" smtClean="0"/>
              <a:t>into NWS Operations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Brian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Gockel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NOAA/NWS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of Observations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June 15, 2015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2015 Satellite Proving Ground/User-Readiness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Meeting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0" y="237956"/>
            <a:ext cx="1219370" cy="1209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33207"/>
            <a:ext cx="1211972" cy="12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915905"/>
            <a:ext cx="6172201" cy="5196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1547" y="6183868"/>
            <a:ext cx="632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Blending of TPW Product from Multiple Satellites done by NESDIS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8438"/>
            <a:ext cx="91440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AWIPS Screenshot of Blended Total </a:t>
            </a:r>
            <a:r>
              <a:rPr lang="en-US" sz="2400" dirty="0" err="1" smtClean="0"/>
              <a:t>Precipitable</a:t>
            </a:r>
            <a:r>
              <a:rPr lang="en-US" sz="2400" dirty="0" smtClean="0"/>
              <a:t> Water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66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16" y="838111"/>
            <a:ext cx="5467484" cy="4267200"/>
          </a:xfrm>
          <a:prstGeom prst="rect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98438"/>
            <a:ext cx="91440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AWIPS II Screenshot of VIIRS NCC Granule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/>
          <a:stretch/>
        </p:blipFill>
        <p:spPr>
          <a:xfrm>
            <a:off x="154648" y="3676112"/>
            <a:ext cx="4112552" cy="2852721"/>
          </a:xfrm>
          <a:prstGeom prst="rect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43400" y="5638800"/>
            <a:ext cx="4493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Geographical Sectors for VIIRS NCC </a:t>
            </a:r>
          </a:p>
          <a:p>
            <a:r>
              <a:rPr lang="en-US" dirty="0" smtClean="0"/>
              <a:t>Products on SBN (to be added </a:t>
            </a:r>
            <a:r>
              <a:rPr lang="en-US" dirty="0" smtClean="0"/>
              <a:t>Aug 2015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1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98438"/>
            <a:ext cx="9144000" cy="1630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Backup Slide</a:t>
            </a:r>
            <a:endParaRPr lang="en-US" sz="16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8072"/>
            <a:ext cx="8763000" cy="52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9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005840"/>
          </a:xfrm>
          <a:solidFill>
            <a:srgbClr val="99CCFF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Readiness of JPSS Data into NWS Operations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667000"/>
            <a:ext cx="8991600" cy="3352800"/>
          </a:xfrm>
        </p:spPr>
        <p:txBody>
          <a:bodyPr>
            <a:noAutofit/>
          </a:bodyPr>
          <a:lstStyle/>
          <a:p>
            <a:pPr lvl="1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S-NPP/JPSS Product Flow to AWIPS</a:t>
            </a:r>
          </a:p>
          <a:p>
            <a:pPr lvl="1">
              <a:lnSpc>
                <a:spcPts val="27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NOAAPort</a:t>
            </a:r>
            <a:r>
              <a:rPr lang="en-US" dirty="0" smtClean="0"/>
              <a:t> </a:t>
            </a:r>
            <a:r>
              <a:rPr lang="en-US" dirty="0" smtClean="0"/>
              <a:t>SBN</a:t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 S-NPP/JPSS Products Planned </a:t>
            </a:r>
            <a:r>
              <a:rPr lang="en-US" dirty="0" smtClean="0"/>
              <a:t>for AWIPS</a:t>
            </a:r>
            <a:endParaRPr lang="en-US" dirty="0" smtClean="0"/>
          </a:p>
          <a:p>
            <a:pPr lvl="1">
              <a:lnSpc>
                <a:spcPts val="27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AWIPS Screen Shots of S-NPP/JPSS </a:t>
            </a:r>
            <a:r>
              <a:rPr lang="en-US" dirty="0" smtClean="0"/>
              <a:t>Products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447800"/>
            <a:ext cx="8839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smtClean="0"/>
              <a:t>Topics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6050280"/>
            <a:ext cx="88392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2015 Satellite Proving Ground/User-Readiness Meeting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55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" y="3124200"/>
            <a:ext cx="5334000" cy="3200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5804AFA3-C7B5-4884-8E91-B20B1B331108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2"/>
          <a:stretch/>
        </p:blipFill>
        <p:spPr>
          <a:xfrm flipH="1">
            <a:off x="685800" y="3962400"/>
            <a:ext cx="1066800" cy="8382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26" name="Picture 2" descr="http://www.ncdc.noaa.gov/sites/default/files/styles/full_page_width/public/NPP-Satellite.png?itok=g0eJOlT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752600"/>
            <a:ext cx="948856" cy="7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2899" y="1167825"/>
            <a:ext cx="1774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S-NPP and JPSS</a:t>
            </a:r>
          </a:p>
          <a:p>
            <a:pPr algn="ctr"/>
            <a:r>
              <a:rPr lang="en-US" sz="1600" dirty="0" smtClean="0"/>
              <a:t>Space Segment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04408" y="4876800"/>
            <a:ext cx="2257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S-NPP/JPSS</a:t>
            </a:r>
          </a:p>
          <a:p>
            <a:pPr algn="ctr"/>
            <a:r>
              <a:rPr lang="en-US" sz="1600" dirty="0" smtClean="0"/>
              <a:t>Ground Stations</a:t>
            </a:r>
          </a:p>
          <a:p>
            <a:pPr algn="ctr"/>
            <a:r>
              <a:rPr lang="en-US" sz="1200" dirty="0" smtClean="0"/>
              <a:t>(Space/Ground </a:t>
            </a:r>
            <a:r>
              <a:rPr lang="en-US" sz="1200" dirty="0" err="1" smtClean="0"/>
              <a:t>Comms</a:t>
            </a:r>
            <a:r>
              <a:rPr lang="en-US" sz="1200" dirty="0" smtClean="0"/>
              <a:t> Node)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3429000"/>
            <a:ext cx="2514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en-US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NSOF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4812195"/>
            <a:ext cx="2514600" cy="1147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CBU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9600" y="2590800"/>
            <a:ext cx="567856" cy="129540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76400" y="5955268"/>
            <a:ext cx="226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JPSS Ground Segment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867400" y="3124200"/>
            <a:ext cx="3200400" cy="3200400"/>
          </a:xfrm>
          <a:prstGeom prst="roundRect">
            <a:avLst/>
          </a:prstGeom>
          <a:solidFill>
            <a:srgbClr val="83D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NOAA/NWS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486400" y="3883052"/>
            <a:ext cx="0" cy="15027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" idx="1"/>
          </p:cNvCxnSpPr>
          <p:nvPr/>
        </p:nvCxnSpPr>
        <p:spPr>
          <a:xfrm>
            <a:off x="1752600" y="438150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38400" y="3886200"/>
            <a:ext cx="304584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38400" y="5394298"/>
            <a:ext cx="304584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Rectangle 1029"/>
          <p:cNvSpPr/>
          <p:nvPr/>
        </p:nvSpPr>
        <p:spPr>
          <a:xfrm>
            <a:off x="5943600" y="4724400"/>
            <a:ext cx="7620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AWIPS</a:t>
            </a:r>
          </a:p>
          <a:p>
            <a:pPr algn="ctr"/>
            <a:r>
              <a:rPr lang="en-US" sz="1600" dirty="0" smtClean="0"/>
              <a:t>NCF</a:t>
            </a:r>
            <a:endParaRPr lang="en-US" sz="1600" dirty="0"/>
          </a:p>
        </p:txBody>
      </p:sp>
      <p:sp>
        <p:nvSpPr>
          <p:cNvPr id="46" name="Rounded Rectangle 45"/>
          <p:cNvSpPr/>
          <p:nvPr/>
        </p:nvSpPr>
        <p:spPr>
          <a:xfrm>
            <a:off x="4038600" y="4914900"/>
            <a:ext cx="1104900" cy="6477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819400" y="3581400"/>
            <a:ext cx="1104900" cy="6477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JPSS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IDPS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038600" y="3581400"/>
            <a:ext cx="1104900" cy="6477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NDE/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PDA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819400" y="4914900"/>
            <a:ext cx="1104900" cy="6477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JPSS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IDPS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486400" y="5105400"/>
            <a:ext cx="457200" cy="0"/>
          </a:xfrm>
          <a:prstGeom prst="line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438400" y="3886200"/>
            <a:ext cx="0" cy="15027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57800" y="3886200"/>
            <a:ext cx="228600" cy="0"/>
          </a:xfrm>
          <a:prstGeom prst="line">
            <a:avLst/>
          </a:prstGeom>
          <a:ln w="3175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257800" y="5394298"/>
            <a:ext cx="228600" cy="0"/>
          </a:xfrm>
          <a:prstGeom prst="line">
            <a:avLst/>
          </a:prstGeom>
          <a:ln w="3175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810000" y="3886200"/>
            <a:ext cx="381000" cy="0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10000" y="5410200"/>
            <a:ext cx="381000" cy="0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705816" y="5181600"/>
            <a:ext cx="228384" cy="0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</a:pPr>
            <a:r>
              <a:rPr lang="en-US" sz="3200" dirty="0" smtClean="0"/>
              <a:t>Flow of S-NPP and JPSS </a:t>
            </a:r>
            <a:r>
              <a:rPr lang="en-US" sz="3200" dirty="0" smtClean="0"/>
              <a:t>Baseline</a:t>
            </a:r>
          </a:p>
          <a:p>
            <a:pPr>
              <a:lnSpc>
                <a:spcPts val="3600"/>
              </a:lnSpc>
            </a:pPr>
            <a:r>
              <a:rPr lang="en-US" sz="3200" dirty="0" smtClean="0"/>
              <a:t>Products </a:t>
            </a:r>
            <a:r>
              <a:rPr lang="en-US" sz="3200" dirty="0" smtClean="0"/>
              <a:t>to AWIPS</a:t>
            </a:r>
            <a:endParaRPr lang="en-US" sz="3200" dirty="0"/>
          </a:p>
        </p:txBody>
      </p:sp>
      <p:pic>
        <p:nvPicPr>
          <p:cNvPr id="1040" name="Picture 10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5566" r="13044" b="5971"/>
          <a:stretch/>
        </p:blipFill>
        <p:spPr>
          <a:xfrm>
            <a:off x="6934201" y="3733800"/>
            <a:ext cx="1981200" cy="2009969"/>
          </a:xfrm>
          <a:prstGeom prst="rect">
            <a:avLst/>
          </a:prstGeom>
          <a:effectLst>
            <a:glow rad="76200">
              <a:srgbClr val="83D997"/>
            </a:glow>
            <a:softEdge rad="38100"/>
          </a:effectLst>
        </p:spPr>
      </p:pic>
      <p:sp>
        <p:nvSpPr>
          <p:cNvPr id="8" name="TextBox 7"/>
          <p:cNvSpPr txBox="1"/>
          <p:nvPr/>
        </p:nvSpPr>
        <p:spPr>
          <a:xfrm>
            <a:off x="2590800" y="6400800"/>
            <a:ext cx="4615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Alternative, local or secondary data paths not shown.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8459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9"/>
          <p:cNvSpPr>
            <a:spLocks noChangeArrowheads="1"/>
          </p:cNvSpPr>
          <p:nvPr/>
        </p:nvSpPr>
        <p:spPr bwMode="auto">
          <a:xfrm>
            <a:off x="4267200" y="1973679"/>
            <a:ext cx="4572000" cy="4198521"/>
          </a:xfrm>
          <a:prstGeom prst="rect">
            <a:avLst/>
          </a:prstGeom>
          <a:solidFill>
            <a:srgbClr val="777777">
              <a:alpha val="14902"/>
            </a:srgbClr>
          </a:solidFill>
          <a:ln w="38100">
            <a:solidFill>
              <a:srgbClr val="4D4D4D">
                <a:alpha val="3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293028"/>
            <a:ext cx="2133600" cy="365125"/>
          </a:xfrm>
        </p:spPr>
        <p:txBody>
          <a:bodyPr/>
          <a:lstStyle/>
          <a:p>
            <a:fld id="{5804AFA3-C7B5-4884-8E91-B20B1B33110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1898" y="141238"/>
            <a:ext cx="7875875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9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/>
              <a:t>Satellite </a:t>
            </a:r>
            <a:r>
              <a:rPr lang="en-US" altLang="en-US" dirty="0"/>
              <a:t>Broadcast </a:t>
            </a:r>
            <a:r>
              <a:rPr lang="en-US" altLang="en-US" dirty="0" smtClean="0"/>
              <a:t>Network ~ “</a:t>
            </a:r>
            <a:r>
              <a:rPr lang="en-US" altLang="en-US" dirty="0" err="1" smtClean="0"/>
              <a:t>NOAAPort</a:t>
            </a:r>
            <a:r>
              <a:rPr lang="en-US" altLang="en-US" dirty="0" smtClean="0"/>
              <a:t>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S-NPP/JPSS Product Distribution</a:t>
            </a:r>
            <a:endParaRPr lang="en-US" altLang="en-US" sz="2800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7162800" y="3048000"/>
            <a:ext cx="609600" cy="1458913"/>
          </a:xfrm>
          <a:prstGeom prst="line">
            <a:avLst/>
          </a:prstGeom>
          <a:noFill/>
          <a:ln w="28575">
            <a:solidFill>
              <a:srgbClr val="292929"/>
            </a:solidFill>
            <a:prstDash val="dash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086600" y="3048000"/>
            <a:ext cx="381000" cy="1516063"/>
          </a:xfrm>
          <a:prstGeom prst="line">
            <a:avLst/>
          </a:prstGeom>
          <a:noFill/>
          <a:ln w="28575">
            <a:solidFill>
              <a:srgbClr val="292929"/>
            </a:solidFill>
            <a:prstDash val="dash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52400" y="3657600"/>
            <a:ext cx="1600200" cy="2438400"/>
          </a:xfrm>
          <a:prstGeom prst="rect">
            <a:avLst/>
          </a:prstGeom>
          <a:solidFill>
            <a:srgbClr val="CAD77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-9525" y="164465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GOES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41375" y="1635125"/>
            <a:ext cx="13789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/>
              <a:t>S-NPP/JPSS</a:t>
            </a:r>
            <a:endParaRPr lang="en-US" altLang="en-US" sz="1600" dirty="0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304800" y="2514600"/>
            <a:ext cx="304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990600" y="2590800"/>
            <a:ext cx="0" cy="190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>
            <a:glow rad="50800">
              <a:srgbClr val="FFFF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133600" y="3276600"/>
            <a:ext cx="1752600" cy="2819400"/>
          </a:xfrm>
          <a:prstGeom prst="rect">
            <a:avLst/>
          </a:prstGeom>
          <a:solidFill>
            <a:srgbClr val="D5EF9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73038" y="5753100"/>
            <a:ext cx="1570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NOAA/NESDIS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438400" y="3276600"/>
            <a:ext cx="1289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NOAA/NWS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57200" y="2514600"/>
            <a:ext cx="304800" cy="199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1447800" y="54864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>
            <a:glow rad="38100">
              <a:srgbClr val="FFFF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1600200" y="5181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1600200" y="4953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22" descr="MCj043485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3"/>
          <p:cNvSpPr txBox="1">
            <a:spLocks noChangeArrowheads="1"/>
          </p:cNvSpPr>
          <p:nvPr/>
        </p:nvSpPr>
        <p:spPr bwMode="auto">
          <a:xfrm rot="4985525">
            <a:off x="405606" y="2996407"/>
            <a:ext cx="560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DCS</a:t>
            </a: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7010400" y="3047999"/>
            <a:ext cx="114300" cy="1516063"/>
          </a:xfrm>
          <a:prstGeom prst="line">
            <a:avLst/>
          </a:prstGeom>
          <a:noFill/>
          <a:ln w="28575">
            <a:solidFill>
              <a:srgbClr val="292929"/>
            </a:solidFill>
            <a:prstDash val="dashDot"/>
            <a:round/>
            <a:headEnd/>
            <a:tailEnd type="triangle" w="lg" len="med"/>
          </a:ln>
          <a:effectLst>
            <a:glow rad="38100">
              <a:srgbClr val="FFFF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 rot="5400000">
            <a:off x="555020" y="2898680"/>
            <a:ext cx="1242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VIIRS Imagery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Soundings etc.</a:t>
            </a:r>
            <a:endParaRPr lang="en-US" altLang="en-US" sz="1200" dirty="0"/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 rot="4985251">
            <a:off x="-39688" y="3084513"/>
            <a:ext cx="68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GVAR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2438400" y="3581400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620963" y="3581400"/>
            <a:ext cx="819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NCEP</a:t>
            </a:r>
          </a:p>
        </p:txBody>
      </p:sp>
      <p:cxnSp>
        <p:nvCxnSpPr>
          <p:cNvPr id="28" name="AutoShape 29"/>
          <p:cNvCxnSpPr>
            <a:cxnSpLocks noChangeShapeType="1"/>
            <a:stCxn id="26" idx="2"/>
          </p:cNvCxnSpPr>
          <p:nvPr/>
        </p:nvCxnSpPr>
        <p:spPr bwMode="auto">
          <a:xfrm rot="16200000" flipH="1">
            <a:off x="3143250" y="3829050"/>
            <a:ext cx="990600" cy="1257300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658813" y="6291263"/>
            <a:ext cx="23129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Hydromet Sensor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 Products (e.g., radar, ASOS,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Profiler, River Gages)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276600" y="4495800"/>
            <a:ext cx="533400" cy="1371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2209800" y="49657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/>
              <a:t>TOC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/>
              <a:t>NWSTG</a:t>
            </a: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V="1">
            <a:off x="4836318" y="2971800"/>
            <a:ext cx="1640682" cy="1993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med"/>
          </a:ln>
          <a:effectLst>
            <a:glow rad="25400">
              <a:srgbClr val="FFFF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228600" y="4495800"/>
            <a:ext cx="14478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Satellite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Product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Generation</a:t>
            </a: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V="1">
            <a:off x="3525149" y="5638798"/>
            <a:ext cx="0" cy="9144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2286000" y="4800600"/>
            <a:ext cx="914400" cy="6096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3048000" y="4495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/>
              <a:t>AWIPS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/>
              <a:t>NCF</a:t>
            </a: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2286000" y="4953000"/>
            <a:ext cx="762000" cy="0"/>
          </a:xfrm>
          <a:prstGeom prst="line">
            <a:avLst/>
          </a:prstGeom>
          <a:noFill/>
          <a:ln w="6350">
            <a:solidFill>
              <a:srgbClr val="5F5F5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2286000" y="5181600"/>
            <a:ext cx="914400" cy="0"/>
          </a:xfrm>
          <a:prstGeom prst="line">
            <a:avLst/>
          </a:prstGeom>
          <a:noFill/>
          <a:ln w="3175">
            <a:solidFill>
              <a:srgbClr val="5F5F5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V="1">
            <a:off x="3200400" y="5181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2068513" y="3976688"/>
            <a:ext cx="9779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Guidance &amp;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Model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/>
              <a:t>Products</a:t>
            </a: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2135188" y="5454650"/>
            <a:ext cx="12176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i="1" dirty="0"/>
              <a:t>Satellite imagery</a:t>
            </a:r>
          </a:p>
        </p:txBody>
      </p:sp>
      <p:sp>
        <p:nvSpPr>
          <p:cNvPr id="47" name="Line 48"/>
          <p:cNvSpPr>
            <a:spLocks noChangeShapeType="1"/>
          </p:cNvSpPr>
          <p:nvPr/>
        </p:nvSpPr>
        <p:spPr bwMode="auto">
          <a:xfrm flipV="1">
            <a:off x="3505200" y="5638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" name="Picture 49" descr="GOES_satel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981200"/>
            <a:ext cx="552450" cy="609600"/>
          </a:xfrm>
          <a:prstGeom prst="rect">
            <a:avLst/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0" descr="POES_satell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936750"/>
            <a:ext cx="8382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Line 51"/>
          <p:cNvSpPr>
            <a:spLocks noChangeShapeType="1"/>
          </p:cNvSpPr>
          <p:nvPr/>
        </p:nvSpPr>
        <p:spPr bwMode="auto">
          <a:xfrm flipH="1">
            <a:off x="1154113" y="2830513"/>
            <a:ext cx="6096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1524000" y="2362200"/>
            <a:ext cx="19559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Other Environmental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Satellite Products</a:t>
            </a: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7096125" y="2416175"/>
            <a:ext cx="9048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SES-1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Satellite</a:t>
            </a:r>
          </a:p>
        </p:txBody>
      </p:sp>
      <p:sp>
        <p:nvSpPr>
          <p:cNvPr id="53" name="Line 55"/>
          <p:cNvSpPr>
            <a:spLocks noChangeShapeType="1"/>
          </p:cNvSpPr>
          <p:nvPr/>
        </p:nvSpPr>
        <p:spPr bwMode="auto">
          <a:xfrm>
            <a:off x="3009900" y="49403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7"/>
          <p:cNvSpPr>
            <a:spLocks noChangeShapeType="1"/>
          </p:cNvSpPr>
          <p:nvPr/>
        </p:nvSpPr>
        <p:spPr bwMode="auto">
          <a:xfrm>
            <a:off x="7239000" y="3048000"/>
            <a:ext cx="819150" cy="1409700"/>
          </a:xfrm>
          <a:prstGeom prst="line">
            <a:avLst/>
          </a:prstGeom>
          <a:noFill/>
          <a:ln w="28575">
            <a:solidFill>
              <a:srgbClr val="292929"/>
            </a:solidFill>
            <a:prstDash val="dashDot"/>
            <a:round/>
            <a:headEnd/>
            <a:tailEnd type="triangle" w="lg" len="med"/>
          </a:ln>
          <a:effectLst>
            <a:glow rad="38100">
              <a:srgbClr val="FFFF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4312567" y="5715000"/>
            <a:ext cx="1021433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SBN Uplink</a:t>
            </a:r>
            <a:endParaRPr lang="en-US" altLang="en-US" sz="1200" dirty="0"/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Facility (NY)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4954171" y="6291928"/>
            <a:ext cx="1980029" cy="50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/>
              <a:t>WFO/RFC/NC Forecasts,</a:t>
            </a:r>
            <a:br>
              <a:rPr lang="en-US" altLang="en-US" sz="1200" b="1" dirty="0" smtClean="0"/>
            </a:br>
            <a:r>
              <a:rPr lang="en-US" altLang="en-US" sz="1200" b="1" dirty="0" smtClean="0"/>
              <a:t>Watches Warnings</a:t>
            </a:r>
            <a:endParaRPr lang="en-US" altLang="en-US" sz="1200" b="1" dirty="0"/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5867400" y="5638800"/>
            <a:ext cx="2057400" cy="56323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 smtClean="0"/>
              <a:t>SBN Users – </a:t>
            </a:r>
            <a:r>
              <a:rPr lang="en-US" altLang="en-US" sz="1200" i="1" dirty="0" smtClean="0"/>
              <a:t>includes</a:t>
            </a:r>
            <a:endParaRPr lang="en-US" altLang="en-US" sz="1200" i="1" dirty="0"/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 i="1" dirty="0" smtClean="0"/>
              <a:t>NWS-internal (AWIPS)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200" i="1" dirty="0" smtClean="0"/>
              <a:t>and externals</a:t>
            </a:r>
            <a:endParaRPr lang="en-US" altLang="en-US" sz="12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55883" y="6096000"/>
            <a:ext cx="3398944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ts val="1300"/>
              </a:lnSpc>
              <a:buFont typeface="Arial" charset="0"/>
              <a:buChar char="•"/>
            </a:pPr>
            <a:r>
              <a:rPr lang="en-US" sz="1200" dirty="0" smtClean="0"/>
              <a:t>The SBN disseminates satellite, model, radar and</a:t>
            </a:r>
            <a:br>
              <a:rPr lang="en-US" sz="1200" dirty="0" smtClean="0"/>
            </a:br>
            <a:r>
              <a:rPr lang="en-US" sz="1200" dirty="0" smtClean="0"/>
              <a:t>other products to AWIPS and other users</a:t>
            </a:r>
          </a:p>
          <a:p>
            <a:pPr marL="171450" indent="-171450">
              <a:lnSpc>
                <a:spcPts val="1300"/>
              </a:lnSpc>
              <a:buFont typeface="Arial" charset="0"/>
              <a:buChar char="•"/>
            </a:pPr>
            <a:r>
              <a:rPr lang="en-US" sz="1200" dirty="0" smtClean="0"/>
              <a:t>SBN Bandwidth is 60+ Mbps</a:t>
            </a:r>
          </a:p>
          <a:p>
            <a:pPr marL="171450" indent="-171450">
              <a:lnSpc>
                <a:spcPts val="1300"/>
              </a:lnSpc>
              <a:buFont typeface="Arial" charset="0"/>
              <a:buChar char="•"/>
            </a:pPr>
            <a:r>
              <a:rPr lang="en-US" sz="1200" dirty="0" smtClean="0"/>
              <a:t>Only SBN-related product flows shown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4502150" y="2154565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SBN</a:t>
            </a:r>
            <a:endParaRPr lang="en-US" sz="2800" b="1" dirty="0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26068" r="19963" b="8765"/>
          <a:stretch/>
        </p:blipFill>
        <p:spPr bwMode="auto">
          <a:xfrm>
            <a:off x="7069138" y="4756150"/>
            <a:ext cx="136430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5" descr="MCj039689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44958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6" descr="MCj039689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4648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6896100" y="3048000"/>
            <a:ext cx="0" cy="1524000"/>
          </a:xfrm>
          <a:prstGeom prst="line">
            <a:avLst/>
          </a:prstGeom>
          <a:noFill/>
          <a:ln w="28575">
            <a:solidFill>
              <a:srgbClr val="292929"/>
            </a:solidFill>
            <a:prstDash val="dash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H="1">
            <a:off x="3543299" y="6557953"/>
            <a:ext cx="4057649" cy="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096250" y="5194300"/>
            <a:ext cx="57150" cy="109696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loud 70"/>
          <p:cNvSpPr/>
          <p:nvPr/>
        </p:nvSpPr>
        <p:spPr>
          <a:xfrm>
            <a:off x="7162800" y="6291263"/>
            <a:ext cx="1447800" cy="5333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NWS</a:t>
            </a:r>
          </a:p>
          <a:p>
            <a:pPr algn="ctr"/>
            <a:r>
              <a:rPr lang="en-US" sz="1400" dirty="0" smtClean="0"/>
              <a:t>Networks</a:t>
            </a:r>
            <a:endParaRPr lang="en-US" sz="14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7927503" y="4965700"/>
            <a:ext cx="73497" cy="135606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835939" y="5257800"/>
            <a:ext cx="88861" cy="1067047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4" descr="MCj039689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44958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Straight Arrow Connector 67"/>
          <p:cNvCxnSpPr/>
          <p:nvPr/>
        </p:nvCxnSpPr>
        <p:spPr>
          <a:xfrm>
            <a:off x="7708919" y="5257800"/>
            <a:ext cx="63481" cy="1031052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8153400" y="5105400"/>
            <a:ext cx="119063" cy="118586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283871" y="5007910"/>
            <a:ext cx="790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dirty="0" smtClean="0"/>
              <a:t>SBN Rec.</a:t>
            </a:r>
          </a:p>
          <a:p>
            <a:pPr algn="ctr">
              <a:lnSpc>
                <a:spcPts val="1200"/>
              </a:lnSpc>
            </a:pPr>
            <a:r>
              <a:rPr lang="en-US" sz="1200" b="1" dirty="0" smtClean="0"/>
              <a:t>Antennas</a:t>
            </a:r>
            <a:endParaRPr lang="en-US" sz="1200" b="1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2"/>
          <a:stretch/>
        </p:blipFill>
        <p:spPr>
          <a:xfrm>
            <a:off x="4267200" y="4876801"/>
            <a:ext cx="1138237" cy="8382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981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5</a:t>
            </a:fld>
            <a:endParaRPr lang="en-US"/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65532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04AFA3-C7B5-4884-8E91-B20B1B33110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469790"/>
            <a:ext cx="771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SBN Channels Carrying S-NPP/JPSS Products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33679"/>
              </p:ext>
            </p:extLst>
          </p:nvPr>
        </p:nvGraphicFramePr>
        <p:xfrm>
          <a:off x="228600" y="1676400"/>
          <a:ext cx="8610600" cy="4125467"/>
        </p:xfrm>
        <a:graphic>
          <a:graphicData uri="http://schemas.openxmlformats.org/drawingml/2006/table">
            <a:tbl>
              <a:tblPr/>
              <a:tblGrid>
                <a:gridCol w="1752600"/>
                <a:gridCol w="1676400"/>
                <a:gridCol w="5181600"/>
              </a:tblGrid>
              <a:tr h="579200"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Channel</a:t>
                      </a:r>
                    </a:p>
                    <a:p>
                      <a:r>
                        <a:rPr lang="en-US" sz="2000" b="1" dirty="0" smtClean="0"/>
                        <a:t>Name</a:t>
                      </a:r>
                      <a:endParaRPr lang="en-US" sz="2000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S-NPP/JPSS</a:t>
                      </a:r>
                    </a:p>
                    <a:p>
                      <a:pPr algn="ctr"/>
                      <a:r>
                        <a:rPr lang="en-US" sz="2000" b="1" dirty="0" smtClean="0"/>
                        <a:t>Products</a:t>
                      </a:r>
                      <a:endParaRPr lang="en-US" sz="2000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endParaRPr lang="en-US" sz="2000" b="1" dirty="0" smtClean="0"/>
                    </a:p>
                    <a:p>
                      <a:pPr algn="ctr"/>
                      <a:r>
                        <a:rPr lang="en-US" sz="2000" b="1" dirty="0" smtClean="0"/>
                        <a:t>Example Products</a:t>
                      </a:r>
                      <a:endParaRPr lang="en-US" sz="20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NMC/NWSTG</a:t>
                      </a:r>
                      <a:endParaRPr lang="en-US" sz="16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S-NPP Point Data (e.g., NUCAPS</a:t>
                      </a:r>
                      <a:r>
                        <a:rPr lang="en-US" sz="1600" b="1" baseline="0" dirty="0" smtClean="0"/>
                        <a:t> soundings)</a:t>
                      </a:r>
                      <a:endParaRPr lang="en-US" sz="16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GOES/GINI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Legacy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GOES Imagery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(Mostly CONUS)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GOES-R West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GOES-R ABI Imagery (West)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GOES-R East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GOES-R ABI Imagery (East)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491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NMC2/NWSTG2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GRIB2 model/analysis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/forecast </a:t>
                      </a: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grids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OCONUS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GRIB1 OCONUS Grids, Legacy OCONUS GOES Imagery, DCS </a:t>
                      </a:r>
                      <a:endParaRPr lang="en-US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67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POLARSAT</a:t>
                      </a:r>
                      <a:endParaRPr lang="en-US" sz="16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S-NPP/JPSS</a:t>
                      </a:r>
                      <a:r>
                        <a:rPr lang="en-US" sz="1600" b="1" baseline="0" dirty="0" smtClean="0"/>
                        <a:t> VIIRS Imagery</a:t>
                      </a:r>
                      <a:endParaRPr lang="en-US" sz="16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79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EXP</a:t>
                      </a:r>
                      <a:endParaRPr lang="en-US" sz="16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Test or Experimental Products</a:t>
                      </a:r>
                      <a:endParaRPr lang="en-US" sz="1600" b="1" dirty="0"/>
                    </a:p>
                  </a:txBody>
                  <a:tcPr marL="12814" marR="12814" marT="12814" marB="128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84538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42821"/>
            <a:ext cx="219075" cy="2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81221"/>
            <a:ext cx="219075" cy="2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62221"/>
            <a:ext cx="219075" cy="25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94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838200"/>
            <a:ext cx="89916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7230" lvl="3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VIIRS Imagery Channels for AK Region - added in 2012</a:t>
            </a:r>
          </a:p>
          <a:p>
            <a:pPr marL="1611630" lvl="5" indent="-514350">
              <a:spcAft>
                <a:spcPts val="600"/>
              </a:spcAft>
              <a:buFont typeface="+mj-lt"/>
              <a:buAutoNum type="alphaLcPeriod"/>
            </a:pPr>
            <a:r>
              <a:rPr lang="en-US" sz="2000" dirty="0" smtClean="0"/>
              <a:t>Channel I1 (0.64 um)</a:t>
            </a:r>
          </a:p>
          <a:p>
            <a:pPr marL="1611630" lvl="5" indent="-514350">
              <a:spcAft>
                <a:spcPts val="600"/>
              </a:spcAft>
              <a:buFont typeface="+mj-lt"/>
              <a:buAutoNum type="alphaLcPeriod"/>
            </a:pPr>
            <a:r>
              <a:rPr lang="en-US" sz="2000" dirty="0"/>
              <a:t>Channel </a:t>
            </a:r>
            <a:r>
              <a:rPr lang="en-US" sz="2000" dirty="0" smtClean="0"/>
              <a:t>I4 (3.74 </a:t>
            </a:r>
            <a:r>
              <a:rPr lang="en-US" sz="2000" dirty="0"/>
              <a:t>um</a:t>
            </a:r>
            <a:r>
              <a:rPr lang="en-US" sz="2000" dirty="0" smtClean="0"/>
              <a:t>)</a:t>
            </a:r>
          </a:p>
          <a:p>
            <a:pPr marL="1611630" lvl="5" indent="-514350">
              <a:spcAft>
                <a:spcPts val="600"/>
              </a:spcAft>
              <a:buFont typeface="+mj-lt"/>
              <a:buAutoNum type="alphaLcPeriod"/>
            </a:pPr>
            <a:r>
              <a:rPr lang="en-US" sz="2000" dirty="0" smtClean="0"/>
              <a:t>Channel I5 (11.45 </a:t>
            </a:r>
            <a:r>
              <a:rPr lang="en-US" sz="2000" dirty="0"/>
              <a:t>um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 smtClean="0"/>
          </a:p>
          <a:p>
            <a:pPr marL="697230" lvl="3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Western Hemisphere NUCAPS (NOAA-Unique </a:t>
            </a:r>
            <a:r>
              <a:rPr lang="en-US" sz="2400" dirty="0" err="1" smtClean="0"/>
              <a:t>CrIS</a:t>
            </a:r>
            <a:r>
              <a:rPr lang="en-US" sz="2400" dirty="0" smtClean="0"/>
              <a:t>/ATMS Processing System Soundings) – </a:t>
            </a:r>
            <a:r>
              <a:rPr lang="en-US" sz="2400" dirty="0" smtClean="0"/>
              <a:t>added April </a:t>
            </a:r>
            <a:r>
              <a:rPr lang="en-US" sz="2400" dirty="0" smtClean="0"/>
              <a:t>2014</a:t>
            </a:r>
            <a:br>
              <a:rPr lang="en-US" sz="2400" dirty="0" smtClean="0"/>
            </a:br>
            <a:endParaRPr lang="en-US" sz="2400" dirty="0" smtClean="0"/>
          </a:p>
          <a:p>
            <a:pPr marL="697230" lvl="3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VIIRS Near-Constant Contrast Imagery – Regional, planned for addition in </a:t>
            </a:r>
            <a:r>
              <a:rPr lang="en-US" sz="2400" dirty="0" smtClean="0"/>
              <a:t>August 2015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697230" lvl="3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Blended Products (e.g., Total </a:t>
            </a:r>
            <a:r>
              <a:rPr lang="en-US" sz="2400" dirty="0" err="1" smtClean="0"/>
              <a:t>Precip</a:t>
            </a:r>
            <a:r>
              <a:rPr lang="en-US" sz="2400" dirty="0" smtClean="0"/>
              <a:t> Water)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76200"/>
            <a:ext cx="91440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S-NPP/JPSS Products Planned for AWIPS SBN Addition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2821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1459498"/>
            <a:ext cx="89916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3">
              <a:spcAft>
                <a:spcPts val="600"/>
              </a:spcAft>
            </a:pPr>
            <a:r>
              <a:rPr lang="en-US" sz="2400" i="1" dirty="0"/>
              <a:t>Other </a:t>
            </a:r>
            <a:r>
              <a:rPr lang="en-US" sz="2400" b="1" i="1" dirty="0" smtClean="0"/>
              <a:t>candidate</a:t>
            </a:r>
            <a:r>
              <a:rPr lang="en-US" sz="2400" dirty="0" smtClean="0"/>
              <a:t> products, in addition to products on preceding slide, include</a:t>
            </a:r>
            <a:r>
              <a:rPr lang="en-US" sz="2400" dirty="0"/>
              <a:t>: VIIRS Channel  I3 (</a:t>
            </a:r>
            <a:r>
              <a:rPr lang="en-US" sz="2400" dirty="0" smtClean="0"/>
              <a:t>1.61um) </a:t>
            </a:r>
            <a:r>
              <a:rPr lang="en-US" sz="2400" dirty="0"/>
              <a:t>imagery, S-NPP/JPSS Active Fires </a:t>
            </a:r>
            <a:r>
              <a:rPr lang="en-US" sz="2400" dirty="0" smtClean="0"/>
              <a:t>Product, Cloud </a:t>
            </a:r>
            <a:r>
              <a:rPr lang="en-US" sz="2400" dirty="0"/>
              <a:t>Liquid Water (ATMS – NUP), Snow Products, Sea Ice </a:t>
            </a:r>
            <a:r>
              <a:rPr lang="en-US" sz="2400" dirty="0" smtClean="0"/>
              <a:t>Characterization and/or Concentration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182880" lvl="3">
              <a:spcAft>
                <a:spcPts val="600"/>
              </a:spcAft>
            </a:pPr>
            <a:endParaRPr lang="en-US" sz="2400" dirty="0" smtClean="0"/>
          </a:p>
          <a:p>
            <a:pPr marL="182880" lvl="3">
              <a:spcAft>
                <a:spcPts val="600"/>
              </a:spcAft>
            </a:pPr>
            <a:endParaRPr lang="en-US" sz="2400" dirty="0"/>
          </a:p>
          <a:p>
            <a:pPr marL="182880" lvl="3">
              <a:spcAft>
                <a:spcPts val="600"/>
              </a:spcAft>
            </a:pPr>
            <a:r>
              <a:rPr lang="en-US" sz="2400" dirty="0" smtClean="0"/>
              <a:t>Notes: </a:t>
            </a:r>
          </a:p>
          <a:p>
            <a:pPr marL="640080" lvl="3" indent="-457200">
              <a:spcAft>
                <a:spcPts val="600"/>
              </a:spcAft>
              <a:buAutoNum type="arabicPeriod"/>
            </a:pPr>
            <a:r>
              <a:rPr lang="en-US" sz="2000" i="1" dirty="0" smtClean="0"/>
              <a:t>NWS field sites with a polar-satellite direct readout feed and ingest/processing systems receive more expansive product set than that which is available via the SBN.</a:t>
            </a:r>
          </a:p>
          <a:p>
            <a:pPr marL="640080" lvl="3" indent="-457200">
              <a:spcAft>
                <a:spcPts val="600"/>
              </a:spcAft>
              <a:buAutoNum type="arabicPeriod"/>
            </a:pPr>
            <a:r>
              <a:rPr lang="en-US" sz="2000" i="1" dirty="0" smtClean="0"/>
              <a:t>All </a:t>
            </a:r>
            <a:r>
              <a:rPr lang="en-US" sz="2000" i="1" dirty="0"/>
              <a:t>NWS field sites have secondary/local methods for acquiring products that are not on the </a:t>
            </a:r>
            <a:r>
              <a:rPr lang="en-US" sz="2000" i="1" dirty="0" smtClean="0"/>
              <a:t>SBN/</a:t>
            </a:r>
            <a:r>
              <a:rPr lang="en-US" sz="2000" i="1" dirty="0" err="1" smtClean="0"/>
              <a:t>NOAAPort</a:t>
            </a:r>
            <a:r>
              <a:rPr lang="en-US" sz="2000" i="1" dirty="0" smtClean="0"/>
              <a:t>.</a:t>
            </a:r>
            <a:r>
              <a:rPr lang="en-US" sz="2400" dirty="0" smtClean="0"/>
              <a:t>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91440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S-NPP/JPSS Products Planned for AWIPS SBN Addition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90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6019800"/>
            <a:ext cx="4788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VIIRS Imagery (Channel I4 – 3.74 um)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8438"/>
            <a:ext cx="91440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AWIPS II Screenshots of S-NPP Products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199"/>
            <a:ext cx="6221394" cy="52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0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AFA3-C7B5-4884-8E91-B20B1B331108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419601" cy="368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2895600"/>
            <a:ext cx="4089400" cy="3067050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98438"/>
            <a:ext cx="91440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AWIPS II Screenshot NUCAPS Soundings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10376" y="5943600"/>
            <a:ext cx="450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Geographical Sectors for NUCAPS Soundings on SBN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7432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443</Words>
  <Application>Microsoft Office PowerPoint</Application>
  <PresentationFormat>On-screen Show (4:3)</PresentationFormat>
  <Paragraphs>156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Readiness of JPSS Data into NWS Operations   Brian Gockel NOAA/NWS Office of Observations   June 15, 2015     2015 Satellite Proving Ground/User-Readiness Meeting</vt:lpstr>
      <vt:lpstr>Readiness of JPSS Data into NWS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11.1 NWS Customer</dc:title>
  <dc:creator>Brian Gockel</dc:creator>
  <cp:lastModifiedBy>Brian</cp:lastModifiedBy>
  <cp:revision>231</cp:revision>
  <cp:lastPrinted>2015-04-20T19:01:34Z</cp:lastPrinted>
  <dcterms:created xsi:type="dcterms:W3CDTF">2014-03-20T18:27:48Z</dcterms:created>
  <dcterms:modified xsi:type="dcterms:W3CDTF">2015-06-14T23:52:29Z</dcterms:modified>
</cp:coreProperties>
</file>