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4" r:id="rId3"/>
    <p:sldId id="360" r:id="rId4"/>
    <p:sldId id="266" r:id="rId5"/>
    <p:sldId id="348" r:id="rId6"/>
    <p:sldId id="361" r:id="rId7"/>
    <p:sldId id="271" r:id="rId8"/>
    <p:sldId id="352" r:id="rId9"/>
    <p:sldId id="327" r:id="rId10"/>
    <p:sldId id="353" r:id="rId11"/>
    <p:sldId id="358" r:id="rId12"/>
    <p:sldId id="357" r:id="rId13"/>
    <p:sldId id="273" r:id="rId14"/>
    <p:sldId id="342" r:id="rId15"/>
    <p:sldId id="337" r:id="rId16"/>
    <p:sldId id="338" r:id="rId17"/>
    <p:sldId id="339" r:id="rId18"/>
    <p:sldId id="341" r:id="rId19"/>
    <p:sldId id="333" r:id="rId20"/>
    <p:sldId id="33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0" autoAdjust="0"/>
    <p:restoredTop sz="99865" autoAdjust="0"/>
  </p:normalViewPr>
  <p:slideViewPr>
    <p:cSldViewPr>
      <p:cViewPr varScale="1">
        <p:scale>
          <a:sx n="113" d="100"/>
          <a:sy n="113" d="100"/>
        </p:scale>
        <p:origin x="17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4F5B0-C8CC-4079-85A7-0EB8690D5E7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ED4B9-6805-4072-B592-0453CC40F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41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EAB5F-801C-4AC7-A727-56CDBF9F652A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746AD4-D5BC-43EB-85D0-699A7837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3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3597-6DE3-6644-98DE-74C7108571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3597-6DE3-6644-98DE-74C7108571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Employees should</a:t>
            </a:r>
            <a:r>
              <a:rPr lang="en-US" sz="1200" baseline="0" dirty="0" smtClean="0"/>
              <a:t> keep guests invites to six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Because of security requirements, international guests cannot be added to the database after 45 days prior to launch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6AD4-D5BC-43EB-85D0-699A783757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5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9800"/>
            <a:ext cx="64008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0" y="3112634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299" y="6521450"/>
            <a:ext cx="351944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Launch Commit Criteria FOR Nov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11B-</a:t>
            </a:r>
            <a:fld id="{49EF287A-B048-495E-AED9-535BD4176C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1270039" cy="790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GOES-R-Nov20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573093"/>
            <a:ext cx="3344333" cy="22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9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49260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400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11C</a:t>
            </a:r>
            <a:r>
              <a:rPr lang="en-US" dirty="0" smtClean="0">
                <a:solidFill>
                  <a:srgbClr val="000000"/>
                </a:solidFill>
              </a:rPr>
              <a:t> -</a:t>
            </a:r>
            <a:fld id="{13AF08EC-556D-4A1C-845F-2ABFACE9E84C}" type="slidenum">
              <a:rPr smtClean="0"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1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ED66-872B-41F3-80E5-52A2275B4E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1CD421-B8E6-4EF1-AA36-81011893A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3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74232-15B6-4DBF-AE67-8F67DDD56A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ED66-872B-41F3-80E5-52A2275B4E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0A0B01-48EE-4FD8-A00D-364CDC34377F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1CD421-B8E6-4EF1-AA36-81011893AD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7" descr="Meatb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4150"/>
            <a:ext cx="825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orizonta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6629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53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74232-15B6-4DBF-AE67-8F67DDD56A86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ED66-872B-41F3-80E5-52A2275B4E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0A0B01-48EE-4FD8-A00D-364CDC34377F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1CD421-B8E6-4EF1-AA36-81011893AD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7" descr="Meatb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4150"/>
            <a:ext cx="825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orizonta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6629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531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ED66-872B-41F3-80E5-52A2275B4E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3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3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0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4300" y="6521450"/>
            <a:ext cx="3413478" cy="304800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Launch Commit Criteria FOR Nov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11B-</a:t>
            </a: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11B-</a:t>
            </a: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6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102"/>
            <a:ext cx="8229600" cy="643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3197"/>
            <a:ext cx="4040188" cy="8027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7838"/>
            <a:ext cx="4040188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73197"/>
            <a:ext cx="4041775" cy="8182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7838"/>
            <a:ext cx="4041775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114300" y="6521450"/>
            <a:ext cx="3413478" cy="304800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Launch Commit Criteria FOR Nov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11B-</a:t>
            </a: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3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4300" y="6521450"/>
            <a:ext cx="3413478" cy="304800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Launch Commit Criteria FOR Nov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11B-</a:t>
            </a: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5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4300" y="6521450"/>
            <a:ext cx="3413478" cy="304800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Launch Commit Criteria FOR Nov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11B-</a:t>
            </a: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6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4300" y="6521450"/>
            <a:ext cx="3413478" cy="304800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Launch Commit Criteria FOR Nov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11B-</a:t>
            </a: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4300" y="6521450"/>
            <a:ext cx="3413478" cy="304800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Launch Commit Criteria FOR Nov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11B-</a:t>
            </a: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7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5088"/>
            <a:ext cx="6019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8475" y="650240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11B-</a:t>
            </a: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4300" y="6521450"/>
            <a:ext cx="3413478" cy="304800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i="1" dirty="0" smtClean="0">
                <a:solidFill>
                  <a:srgbClr val="000000"/>
                </a:solidFill>
              </a:rPr>
              <a:t>Launch Commit Criteria FOR Nov 2015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GOES-R-Nov2010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4"/>
            <a:ext cx="1213665" cy="8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6" r:id="rId11"/>
    <p:sldLayoutId id="2147483678" r:id="rId12"/>
    <p:sldLayoutId id="2147483679" r:id="rId13"/>
    <p:sldLayoutId id="2147483680" r:id="rId14"/>
    <p:sldLayoutId id="2147483686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0425"/>
            <a:ext cx="8458200" cy="23653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GOES-R Launch Guest Ops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43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playing IMG_7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5183"/>
            <a:ext cx="7602616" cy="57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62100" y="65088"/>
            <a:ext cx="6019800" cy="7524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/>
              <a:t>Astronaut Encounter Theatre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237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isplaying SOS Ent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6075"/>
            <a:ext cx="3886199" cy="29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62100" y="65088"/>
            <a:ext cx="6019800" cy="7524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/>
              <a:t>Science On a Sphere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7750" y="1619250"/>
            <a:ext cx="4419600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-556" r="18333" b="556"/>
          <a:stretch/>
        </p:blipFill>
        <p:spPr>
          <a:xfrm rot="5400000">
            <a:off x="2057400" y="3627120"/>
            <a:ext cx="2971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5080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3295" y="1587500"/>
            <a:ext cx="4775200" cy="3581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62100" y="65088"/>
            <a:ext cx="6019800" cy="7524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/>
              <a:t>Rocket Garden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442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160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en-US" sz="1800" dirty="0" smtClean="0"/>
              <a:t>Operations Support Building II (OSB II) – V/VIP Viewing (450 guests)</a:t>
            </a:r>
          </a:p>
          <a:p>
            <a:pPr lvl="1"/>
            <a:r>
              <a:rPr lang="en-US" sz="1800" dirty="0" smtClean="0"/>
              <a:t>Banana Creek (</a:t>
            </a:r>
            <a:r>
              <a:rPr lang="en-US" dirty="0"/>
              <a:t>~</a:t>
            </a:r>
            <a:r>
              <a:rPr lang="en-US" sz="1800" dirty="0" smtClean="0"/>
              <a:t>4,000)</a:t>
            </a:r>
          </a:p>
          <a:p>
            <a:pPr lvl="1"/>
            <a:r>
              <a:rPr lang="en-US" sz="1800" dirty="0" smtClean="0"/>
              <a:t>Causeway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152400"/>
            <a:ext cx="7086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Guest Activities</a:t>
            </a:r>
            <a:br>
              <a:rPr lang="en-US" sz="2700" dirty="0" smtClean="0"/>
            </a:br>
            <a:r>
              <a:rPr lang="en-US" sz="2700" dirty="0" smtClean="0"/>
              <a:t>Launch Viewing Sites</a:t>
            </a:r>
            <a:endParaRPr lang="en-US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762390" y="3059669"/>
            <a:ext cx="253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OSB II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61790" y="3046266"/>
            <a:ext cx="2388678" cy="370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Banana Creek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76" y="3429000"/>
            <a:ext cx="2753785" cy="2065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3655" y="3046266"/>
            <a:ext cx="1803646" cy="370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Causeway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/>
          <a:stretch/>
        </p:blipFill>
        <p:spPr>
          <a:xfrm>
            <a:off x="160631" y="3452702"/>
            <a:ext cx="2620641" cy="2440783"/>
          </a:xfrm>
          <a:prstGeom prst="rect">
            <a:avLst/>
          </a:prstGeom>
        </p:spPr>
      </p:pic>
      <p:pic>
        <p:nvPicPr>
          <p:cNvPr id="2050" name="Picture 2" descr="Click to View Full-Screen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4"/>
          <a:stretch/>
        </p:blipFill>
        <p:spPr bwMode="auto">
          <a:xfrm>
            <a:off x="2895600" y="3429000"/>
            <a:ext cx="3276600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4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7367618" cy="55807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858000" y="2391181"/>
            <a:ext cx="533400" cy="2758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987504" y="2743200"/>
            <a:ext cx="457200" cy="575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343400" y="1731840"/>
            <a:ext cx="307992" cy="3255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0009" y="13699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 Creek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4967" y="2558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OSB II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1744850"/>
            <a:ext cx="113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 Pad 41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47800" y="228600"/>
            <a:ext cx="7086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Guest Activities – Potential Launch Viewing Sites</a:t>
            </a:r>
            <a:endParaRPr lang="en-US" sz="27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525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Causeway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414967" y="4945978"/>
            <a:ext cx="274013" cy="3880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60801" y="370311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Visitors Center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57600" y="4067277"/>
            <a:ext cx="178609" cy="4521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2100" y="176667"/>
            <a:ext cx="6019800" cy="75247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sym typeface="Arial Narrow"/>
              </a:rPr>
              <a:t>Launch Viewing Locations: OSB II (V/VIP)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285"/>
            <a:ext cx="8229600" cy="4926013"/>
          </a:xfrm>
        </p:spPr>
        <p:txBody>
          <a:bodyPr/>
          <a:lstStyle/>
          <a:p>
            <a:r>
              <a:rPr lang="en-US" sz="1800" dirty="0" smtClean="0"/>
              <a:t>Capacity 400 (V/VIPs, i.e., Secretaries, Agency Leadership, Congressional, Other Special Invited Guests)</a:t>
            </a:r>
          </a:p>
          <a:p>
            <a:r>
              <a:rPr lang="en-US" sz="1800" dirty="0" smtClean="0"/>
              <a:t>Slots allocated between NOAA and NASA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8" y="2290826"/>
            <a:ext cx="3048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99" y="3103266"/>
            <a:ext cx="555235" cy="78483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 sz="500" dirty="0" smtClean="0"/>
          </a:p>
          <a:p>
            <a:endParaRPr lang="en-US" sz="500" dirty="0"/>
          </a:p>
          <a:p>
            <a:endParaRPr lang="en-US" sz="500" dirty="0" smtClean="0"/>
          </a:p>
          <a:p>
            <a:endParaRPr lang="en-US" sz="500" dirty="0"/>
          </a:p>
          <a:p>
            <a:endParaRPr lang="en-US" sz="500" dirty="0" smtClean="0"/>
          </a:p>
          <a:p>
            <a:pPr algn="ctr"/>
            <a:r>
              <a:rPr lang="en-US" sz="500" b="1" dirty="0" smtClean="0"/>
              <a:t>WELCOME to the</a:t>
            </a:r>
          </a:p>
          <a:p>
            <a:pPr algn="ctr"/>
            <a:r>
              <a:rPr lang="en-US" sz="500" b="1" dirty="0" smtClean="0"/>
              <a:t> GOES-R LAUNCH</a:t>
            </a:r>
            <a:endParaRPr lang="en-US" sz="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24" y="3200400"/>
            <a:ext cx="288184" cy="183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14575"/>
            <a:ext cx="2362200" cy="1771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377844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OSB II Guest Foyer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244801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OSB II Entrance Lobby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69" y="2314575"/>
            <a:ext cx="2362200" cy="17716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5469" y="3768891"/>
            <a:ext cx="23973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OSB II Guest Briefing Room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6" y="4612355"/>
            <a:ext cx="2863199" cy="2147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51" y="4337341"/>
            <a:ext cx="2904472" cy="2178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82" y="4280772"/>
            <a:ext cx="1852235" cy="24696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28338" y="5163514"/>
            <a:ext cx="691662" cy="1061829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 sz="500" dirty="0" smtClean="0"/>
          </a:p>
          <a:p>
            <a:endParaRPr lang="en-US" sz="500" dirty="0"/>
          </a:p>
          <a:p>
            <a:endParaRPr lang="en-US" sz="500" dirty="0" smtClean="0"/>
          </a:p>
          <a:p>
            <a:endParaRPr lang="en-US" sz="500" dirty="0"/>
          </a:p>
          <a:p>
            <a:endParaRPr lang="en-US" sz="500" dirty="0" smtClean="0"/>
          </a:p>
          <a:p>
            <a:endParaRPr lang="en-US" sz="500" dirty="0"/>
          </a:p>
          <a:p>
            <a:endParaRPr lang="en-US" sz="500" dirty="0"/>
          </a:p>
          <a:p>
            <a:pPr algn="ctr"/>
            <a:r>
              <a:rPr lang="en-US" sz="700" b="1" dirty="0" smtClean="0"/>
              <a:t>WELCOME to the</a:t>
            </a:r>
          </a:p>
          <a:p>
            <a:pPr algn="ctr"/>
            <a:r>
              <a:rPr lang="en-US" sz="700" b="1" dirty="0" smtClean="0"/>
              <a:t> GOES-R LAUNCH</a:t>
            </a:r>
            <a:endParaRPr lang="en-US" sz="7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84" y="5242523"/>
            <a:ext cx="576370" cy="3679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7654" y="612009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OSB II View of Pad from Balcony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36658" y="5374343"/>
            <a:ext cx="381000" cy="282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88635" y="5281159"/>
            <a:ext cx="69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29365" y="6073924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OSB II View of Balcony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1574" y="643248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OSB II Balcony Entrance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852" y="1079958"/>
            <a:ext cx="8229600" cy="1143000"/>
          </a:xfrm>
        </p:spPr>
        <p:txBody>
          <a:bodyPr/>
          <a:lstStyle/>
          <a:p>
            <a:r>
              <a:rPr lang="en-US" dirty="0" smtClean="0"/>
              <a:t>Capacity: up to 4000-4500 Friends and Family</a:t>
            </a:r>
          </a:p>
          <a:p>
            <a:r>
              <a:rPr lang="en-US" dirty="0"/>
              <a:t>R</a:t>
            </a:r>
            <a:r>
              <a:rPr lang="en-US" dirty="0" smtClean="0"/>
              <a:t>estrooms and concessions available</a:t>
            </a:r>
            <a:endParaRPr lang="en-US" dirty="0"/>
          </a:p>
          <a:p>
            <a:r>
              <a:rPr lang="en-US" dirty="0"/>
              <a:t>Slots allocated between NOAA and </a:t>
            </a:r>
            <a:r>
              <a:rPr lang="en-US" dirty="0" smtClean="0"/>
              <a:t>NASA</a:t>
            </a:r>
          </a:p>
          <a:p>
            <a:r>
              <a:rPr lang="en-US" dirty="0" smtClean="0"/>
              <a:t>Apollo Museum located there which F&amp;F have access to during launch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2100" y="124075"/>
            <a:ext cx="6019800" cy="75247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sym typeface="Arial Narrow"/>
              </a:rPr>
              <a:t>Launch Viewing Locations: Banana Creek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0" y="3414892"/>
            <a:ext cx="2981522" cy="22361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25681" y="3986689"/>
            <a:ext cx="322382" cy="95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1061" y="3715618"/>
            <a:ext cx="89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5359" y="5263060"/>
            <a:ext cx="2652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View across Banana Creek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40" y="4514116"/>
            <a:ext cx="2819400" cy="2114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57366" y="6320889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Bleachers for Guests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tomsworkbench.com/wp-content/uploads/2014/10/Saturn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66" y="3126395"/>
            <a:ext cx="2772268" cy="20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51438" y="487436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Apollo Museum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777cc8972c519c5a77-16a60f337953f8c8dd5fba71a5f9c67e.ssl.cf1.rackcdn.com/96/7/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76" y="4038600"/>
            <a:ext cx="4013447" cy="267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71800"/>
            <a:ext cx="2280024" cy="1710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0"/>
          <a:stretch/>
        </p:blipFill>
        <p:spPr>
          <a:xfrm>
            <a:off x="315047" y="3174420"/>
            <a:ext cx="2083505" cy="1752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59528"/>
            <a:ext cx="8229600" cy="1143000"/>
          </a:xfrm>
        </p:spPr>
        <p:txBody>
          <a:bodyPr/>
          <a:lstStyle/>
          <a:p>
            <a:r>
              <a:rPr lang="en-US" dirty="0" smtClean="0"/>
              <a:t>Capacity: 3,500 with LIMITED parking for cars</a:t>
            </a:r>
            <a:endParaRPr lang="en-US" dirty="0"/>
          </a:p>
          <a:p>
            <a:r>
              <a:rPr lang="en-US" dirty="0" smtClean="0"/>
              <a:t>Overflow for NASA badged employees/friends and family</a:t>
            </a:r>
          </a:p>
          <a:p>
            <a:r>
              <a:rPr lang="en-US" dirty="0" smtClean="0"/>
              <a:t>Portable restrooms available, no audio, bring your own food</a:t>
            </a:r>
          </a:p>
          <a:p>
            <a:r>
              <a:rPr lang="en-US" dirty="0" smtClean="0"/>
              <a:t>Advantage: provides a better view of launch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2100" y="152400"/>
            <a:ext cx="6019800" cy="75247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sym typeface="Arial Narrow"/>
              </a:rPr>
              <a:t>Launch Viewing Locations: Causeway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4777" y="3642143"/>
            <a:ext cx="410288" cy="1952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5065" y="3394654"/>
            <a:ext cx="81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21013" y="4343400"/>
            <a:ext cx="231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View Looking Toward CCAFS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909" y="4557688"/>
            <a:ext cx="161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Pad View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019800" cy="75247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sym typeface="Arial Narrow"/>
              </a:rPr>
              <a:t>Launch Pad V/VIP Photo Opportunity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9436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A photo opportunity/tour </a:t>
            </a:r>
            <a:r>
              <a:rPr lang="en-US" sz="1600" dirty="0" smtClean="0"/>
              <a:t>is being organized </a:t>
            </a:r>
            <a:r>
              <a:rPr lang="en-US" sz="1600" dirty="0"/>
              <a:t>for </a:t>
            </a:r>
            <a:r>
              <a:rPr lang="en-US" sz="1600" dirty="0" smtClean="0"/>
              <a:t>V/VIPs and guests</a:t>
            </a:r>
            <a:endParaRPr lang="en-US" sz="1600" dirty="0"/>
          </a:p>
        </p:txBody>
      </p:sp>
      <p:pic>
        <p:nvPicPr>
          <p:cNvPr id="5122" name="Picture 2" descr="https://c1.staticflickr.com/7/6132/6011553008_923903746d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/>
          <a:stretch/>
        </p:blipFill>
        <p:spPr bwMode="auto">
          <a:xfrm>
            <a:off x="1752600" y="1371600"/>
            <a:ext cx="528692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260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Guest Rooms </a:t>
            </a:r>
            <a:r>
              <a:rPr lang="en-US" sz="1800" dirty="0"/>
              <a:t>– it is the responsibility of all </a:t>
            </a:r>
            <a:r>
              <a:rPr lang="en-US" sz="1800" dirty="0" smtClean="0"/>
              <a:t>participants to </a:t>
            </a:r>
            <a:r>
              <a:rPr lang="en-US" sz="1800" dirty="0"/>
              <a:t>secure hotel accommodations they may require.  </a:t>
            </a: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NESDIS has booked the Hilton Cocoa Beach as the “official” host hotel for </a:t>
            </a:r>
            <a:r>
              <a:rPr lang="en-US" sz="1800" dirty="0"/>
              <a:t>senior </a:t>
            </a:r>
            <a:r>
              <a:rPr lang="en-US" sz="1800" dirty="0" smtClean="0"/>
              <a:t>leadership and other </a:t>
            </a:r>
            <a:r>
              <a:rPr lang="en-US" sz="1800" dirty="0"/>
              <a:t>high-level individuals, guests, and </a:t>
            </a:r>
            <a:r>
              <a:rPr lang="en-US" sz="1800" dirty="0" smtClean="0"/>
              <a:t>their staff.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media-cdn.tripadvisor.com/media/photo-o/07/9e/6a/0a/entrance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743200"/>
            <a:ext cx="6092825" cy="393891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GOES-R Launch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038600" cy="4926013"/>
          </a:xfrm>
        </p:spPr>
        <p:txBody>
          <a:bodyPr/>
          <a:lstStyle/>
          <a:p>
            <a:pPr indent="-231775"/>
            <a:r>
              <a:rPr lang="en-US" sz="2000" dirty="0"/>
              <a:t>Atlas V 541 launch from </a:t>
            </a:r>
            <a:r>
              <a:rPr lang="en-US" sz="2000" dirty="0" smtClean="0"/>
              <a:t>    SLC-41 </a:t>
            </a:r>
            <a:r>
              <a:rPr lang="en-US" sz="2000" dirty="0"/>
              <a:t>at </a:t>
            </a:r>
            <a:r>
              <a:rPr lang="en-US" sz="2000" dirty="0" smtClean="0"/>
              <a:t>CCAFS</a:t>
            </a:r>
          </a:p>
          <a:p>
            <a:pPr indent="-231775"/>
            <a:r>
              <a:rPr lang="en-US" sz="1800" dirty="0" smtClean="0"/>
              <a:t>Current </a:t>
            </a:r>
            <a:r>
              <a:rPr lang="en-US" sz="1800" dirty="0"/>
              <a:t>launch planning date of </a:t>
            </a:r>
            <a:r>
              <a:rPr lang="en-US" sz="1800" dirty="0" smtClean="0"/>
              <a:t>10/13/2016 at 5:43 PM EDT </a:t>
            </a:r>
            <a:br>
              <a:rPr lang="en-US" sz="1800" dirty="0" smtClean="0"/>
            </a:br>
            <a:r>
              <a:rPr lang="en-US" sz="1800" dirty="0" smtClean="0"/>
              <a:t>(21:43 GMT)</a:t>
            </a:r>
          </a:p>
          <a:p>
            <a:pPr lvl="1" indent="-231775"/>
            <a:r>
              <a:rPr lang="en-US" sz="1400" b="1" i="1" dirty="0" smtClean="0"/>
              <a:t>NOTE</a:t>
            </a:r>
            <a:r>
              <a:rPr lang="en-US" sz="1400" dirty="0" smtClean="0"/>
              <a:t>: this is LIKELY to change</a:t>
            </a:r>
          </a:p>
          <a:p>
            <a:pPr indent="-231775"/>
            <a:r>
              <a:rPr lang="en-US" sz="1800" dirty="0" smtClean="0"/>
              <a:t>Two hour daily launch window</a:t>
            </a:r>
          </a:p>
          <a:p>
            <a:pPr indent="-231775"/>
            <a:r>
              <a:rPr lang="en-US" sz="1800" dirty="0" smtClean="0"/>
              <a:t>Three </a:t>
            </a:r>
            <a:r>
              <a:rPr lang="en-US" sz="1800" dirty="0"/>
              <a:t>hour coast between 2</a:t>
            </a:r>
            <a:r>
              <a:rPr lang="en-US" sz="1800" baseline="30000" dirty="0"/>
              <a:t>nd</a:t>
            </a:r>
            <a:r>
              <a:rPr lang="en-US" sz="1800" dirty="0"/>
              <a:t> and 3</a:t>
            </a:r>
            <a:r>
              <a:rPr lang="en-US" sz="1800" baseline="30000" dirty="0"/>
              <a:t>rd</a:t>
            </a:r>
            <a:r>
              <a:rPr lang="en-US" sz="1800" dirty="0"/>
              <a:t> Centaur burns </a:t>
            </a:r>
            <a:r>
              <a:rPr lang="en-US" sz="1800" dirty="0" smtClean="0"/>
              <a:t>(SC separation approx. 3 ½ hours after launch)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1026" name="Picture 2" descr="http://www.losangeles.af.mil/shared/media/photodb/photos/2015/05/150520-F-ZZ999-1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7" r="18793"/>
          <a:stretch/>
        </p:blipFill>
        <p:spPr bwMode="auto">
          <a:xfrm>
            <a:off x="4343400" y="1066800"/>
            <a:ext cx="4572001" cy="4876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/>
              <a:t>Guest Reception </a:t>
            </a:r>
            <a:r>
              <a:rPr lang="en-US" sz="1800" dirty="0" smtClean="0"/>
              <a:t>– a guest welcome reception may be hosted by a contractor’s organization.  If there is a reception invitations may be distributed to guests as they check in at the Guest Center.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0" y="228600"/>
            <a:ext cx="7086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Guest Reception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14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GOES-R Launch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793" y="817563"/>
            <a:ext cx="6348413" cy="59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Guests </a:t>
            </a:r>
            <a:r>
              <a:rPr lang="en-US" sz="1400" dirty="0" smtClean="0"/>
              <a:t>lists will be divided by NOAA/NESDIS into separate categories: V/VIP (highest-level </a:t>
            </a:r>
            <a:r>
              <a:rPr lang="en-US" sz="1400" dirty="0"/>
              <a:t>guests</a:t>
            </a:r>
            <a:r>
              <a:rPr lang="en-US" sz="1400" dirty="0" smtClean="0"/>
              <a:t>), </a:t>
            </a:r>
            <a:r>
              <a:rPr lang="en-US" sz="1400" dirty="0"/>
              <a:t>Launch Attendees (</a:t>
            </a:r>
            <a:r>
              <a:rPr lang="en-US" sz="1400" dirty="0" smtClean="0"/>
              <a:t>employees, friends </a:t>
            </a:r>
            <a:r>
              <a:rPr lang="en-US" sz="1400" dirty="0"/>
              <a:t>and </a:t>
            </a:r>
            <a:r>
              <a:rPr lang="en-US" sz="1400" dirty="0" smtClean="0"/>
              <a:t>families), International </a:t>
            </a:r>
            <a:r>
              <a:rPr lang="en-US" sz="1400" dirty="0"/>
              <a:t>Guests (all guests who are not U.S. citizens</a:t>
            </a:r>
            <a:r>
              <a:rPr lang="en-US" sz="1400" dirty="0" smtClean="0"/>
              <a:t>), etc.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Guest </a:t>
            </a:r>
            <a:r>
              <a:rPr lang="en-US" sz="1400" dirty="0"/>
              <a:t>lists are </a:t>
            </a:r>
            <a:r>
              <a:rPr lang="en-US" sz="1400" dirty="0" smtClean="0"/>
              <a:t>being generated using </a:t>
            </a:r>
            <a:r>
              <a:rPr lang="en-US" sz="1400" dirty="0"/>
              <a:t>the provided template </a:t>
            </a:r>
            <a:r>
              <a:rPr lang="en-US" sz="1400" dirty="0" smtClean="0"/>
              <a:t>spreadsheets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Templates </a:t>
            </a:r>
            <a:r>
              <a:rPr lang="en-US" sz="1400" dirty="0"/>
              <a:t>must not be modified </a:t>
            </a:r>
            <a:r>
              <a:rPr lang="en-US" sz="1400" dirty="0" smtClean="0"/>
              <a:t>(please </a:t>
            </a:r>
            <a:r>
              <a:rPr lang="en-US" sz="1400" dirty="0"/>
              <a:t>do not add/delete columns</a:t>
            </a:r>
            <a:r>
              <a:rPr lang="en-US" sz="1400" dirty="0" smtClean="0"/>
              <a:t>).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Each “head of household” is limited to 4 guests. 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Anymore than 4 requires </a:t>
            </a:r>
            <a:r>
              <a:rPr lang="en-US" sz="1400" dirty="0" err="1" smtClean="0"/>
              <a:t>add’l</a:t>
            </a:r>
            <a:r>
              <a:rPr lang="en-US" sz="1400" dirty="0" smtClean="0"/>
              <a:t> “heads-of-households” with an associated email address to receive the invitation.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dirty="0" smtClean="0"/>
              <a:t>Electronic </a:t>
            </a:r>
            <a:r>
              <a:rPr lang="en-US" sz="1400" dirty="0"/>
              <a:t>Invitations are sent approximately 6-8 weeks prior to </a:t>
            </a:r>
            <a:r>
              <a:rPr lang="en-US" sz="1400" dirty="0" smtClean="0"/>
              <a:t>launch.</a:t>
            </a:r>
            <a:endParaRPr lang="en-US" sz="1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dirty="0"/>
              <a:t>RSVPs must be received no later than 3-4 weeks prior to launch, after which the database is </a:t>
            </a:r>
            <a:r>
              <a:rPr lang="en-US" sz="1400" dirty="0" smtClean="0"/>
              <a:t>closed.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dirty="0" smtClean="0"/>
              <a:t>The </a:t>
            </a:r>
            <a:r>
              <a:rPr lang="en-US" sz="1400" dirty="0"/>
              <a:t>Guest </a:t>
            </a:r>
            <a:r>
              <a:rPr lang="en-US" sz="1400" dirty="0" smtClean="0"/>
              <a:t>Site Center </a:t>
            </a:r>
            <a:r>
              <a:rPr lang="en-US" sz="1400" dirty="0"/>
              <a:t>(Visitor Complex, Hotel or </a:t>
            </a:r>
            <a:r>
              <a:rPr lang="en-US" sz="1400" dirty="0" smtClean="0"/>
              <a:t>other location </a:t>
            </a:r>
            <a:r>
              <a:rPr lang="en-US" sz="1400" dirty="0" err="1" smtClean="0"/>
              <a:t>tbd</a:t>
            </a:r>
            <a:r>
              <a:rPr lang="en-US" sz="1400" dirty="0" smtClean="0"/>
              <a:t>) </a:t>
            </a:r>
            <a:r>
              <a:rPr lang="en-US" sz="1400" dirty="0"/>
              <a:t>is where </a:t>
            </a:r>
            <a:r>
              <a:rPr lang="en-US" sz="1400" dirty="0" smtClean="0"/>
              <a:t>all guests </a:t>
            </a:r>
            <a:r>
              <a:rPr lang="en-US" sz="1400" dirty="0"/>
              <a:t>will check-in to confirm their launch viewing participation and receive their badge for launch viewing </a:t>
            </a:r>
            <a:r>
              <a:rPr lang="en-US" sz="1400" dirty="0" smtClean="0"/>
              <a:t>access.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400" dirty="0" smtClean="0"/>
              <a:t>ID is required for all participants 18 y/o and older. 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400" dirty="0" smtClean="0"/>
              <a:t>Guests or heads-of-party cannot check in for other guests due to background checks.</a:t>
            </a:r>
            <a:endParaRPr lang="en-US" sz="1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" y="152400"/>
            <a:ext cx="7315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Guest Invitations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1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019800" cy="752475"/>
          </a:xfrm>
        </p:spPr>
        <p:txBody>
          <a:bodyPr/>
          <a:lstStyle/>
          <a:p>
            <a:r>
              <a:rPr lang="en-US" dirty="0" smtClean="0"/>
              <a:t>Schedule of Activities (DRAFT)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121833"/>
            <a:ext cx="4038600" cy="4926013"/>
          </a:xfrm>
        </p:spPr>
        <p:txBody>
          <a:bodyPr/>
          <a:lstStyle/>
          <a:p>
            <a:pPr marL="0" indent="0">
              <a:buNone/>
            </a:pPr>
            <a:r>
              <a:rPr lang="en-US" sz="1100" b="1" u="sng" dirty="0" smtClean="0"/>
              <a:t>Monday - October 10 (Columbus Day)</a:t>
            </a:r>
            <a:endParaRPr lang="en-US" sz="1100" u="sng" dirty="0" smtClean="0"/>
          </a:p>
          <a:p>
            <a:r>
              <a:rPr lang="en-US" sz="1100" dirty="0" smtClean="0">
                <a:solidFill>
                  <a:srgbClr val="FF0000"/>
                </a:solidFill>
              </a:rPr>
              <a:t>Dry-run rehearsal for L-2 press briefing</a:t>
            </a:r>
          </a:p>
          <a:p>
            <a:r>
              <a:rPr lang="en-US" sz="1100" dirty="0" smtClean="0">
                <a:solidFill>
                  <a:srgbClr val="008000"/>
                </a:solidFill>
              </a:rPr>
              <a:t>1pm </a:t>
            </a:r>
            <a:r>
              <a:rPr lang="en-US" sz="1100" dirty="0">
                <a:solidFill>
                  <a:srgbClr val="008000"/>
                </a:solidFill>
              </a:rPr>
              <a:t>– </a:t>
            </a:r>
            <a:r>
              <a:rPr lang="en-US" sz="1100" dirty="0" smtClean="0">
                <a:solidFill>
                  <a:srgbClr val="008000"/>
                </a:solidFill>
              </a:rPr>
              <a:t>6pm: </a:t>
            </a:r>
            <a:r>
              <a:rPr lang="en-US" sz="1100" dirty="0">
                <a:solidFill>
                  <a:srgbClr val="008000"/>
                </a:solidFill>
              </a:rPr>
              <a:t>GOES-R Science </a:t>
            </a:r>
            <a:r>
              <a:rPr lang="en-US" sz="1100" dirty="0" smtClean="0">
                <a:solidFill>
                  <a:srgbClr val="008000"/>
                </a:solidFill>
              </a:rPr>
              <a:t>Workshop</a:t>
            </a:r>
          </a:p>
          <a:p>
            <a:r>
              <a:rPr lang="en-US" sz="1100" dirty="0" smtClean="0">
                <a:solidFill>
                  <a:srgbClr val="0000FF"/>
                </a:solidFill>
              </a:rPr>
              <a:t>6pm – 8pm: Broadcast Mets Reception at KSC Visitor Complex</a:t>
            </a:r>
            <a:endParaRPr lang="en-US" sz="11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r>
              <a:rPr lang="en-US" sz="1100" b="1" u="sng" dirty="0" smtClean="0"/>
              <a:t>Tuesday -  October 11</a:t>
            </a:r>
            <a:endParaRPr lang="en-US" sz="1100" u="sng" dirty="0" smtClean="0"/>
          </a:p>
          <a:p>
            <a:r>
              <a:rPr lang="en-US" sz="1100" dirty="0" smtClean="0"/>
              <a:t>Morning- </a:t>
            </a:r>
            <a:r>
              <a:rPr lang="en-US" sz="1100" dirty="0" smtClean="0"/>
              <a:t>Launch Readiness Review (LRR)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1pm: L-2 Press Briefing (media briefing room) </a:t>
            </a:r>
            <a:r>
              <a:rPr lang="en-US" sz="1100" dirty="0" smtClean="0">
                <a:solidFill>
                  <a:srgbClr val="0000FF"/>
                </a:solidFill>
              </a:rPr>
              <a:t>+BMs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3pm: L-2 Spanish language press event </a:t>
            </a:r>
            <a:r>
              <a:rPr lang="en-US" sz="1100" dirty="0" smtClean="0">
                <a:solidFill>
                  <a:srgbClr val="0000FF"/>
                </a:solidFill>
              </a:rPr>
              <a:t>(+BMs)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Time TBD: Mission Science Briefing</a:t>
            </a:r>
            <a:r>
              <a:rPr lang="en-US" sz="1100" dirty="0" smtClean="0">
                <a:solidFill>
                  <a:srgbClr val="0000FF"/>
                </a:solidFill>
              </a:rPr>
              <a:t> (+BMs)</a:t>
            </a:r>
          </a:p>
          <a:p>
            <a:r>
              <a:rPr lang="en-US" sz="1100" dirty="0" smtClean="0"/>
              <a:t>1pm-4pm: Guest Center open for guest check-in</a:t>
            </a:r>
          </a:p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r>
              <a:rPr lang="en-US" sz="1100" b="1" u="sng" dirty="0" smtClean="0"/>
              <a:t>Wednesday -  October 12</a:t>
            </a:r>
            <a:endParaRPr lang="en-US" sz="1100" u="sng" dirty="0" smtClean="0"/>
          </a:p>
          <a:p>
            <a:r>
              <a:rPr lang="en-US" sz="1100" dirty="0" smtClean="0"/>
              <a:t>9am – 4pm: Guest Center open for guest check-in</a:t>
            </a:r>
          </a:p>
          <a:p>
            <a:r>
              <a:rPr lang="en-US" sz="1100" dirty="0" smtClean="0">
                <a:solidFill>
                  <a:srgbClr val="0000FF"/>
                </a:solidFill>
              </a:rPr>
              <a:t>9am – </a:t>
            </a:r>
            <a:r>
              <a:rPr lang="en-US" sz="1100" dirty="0" err="1" smtClean="0">
                <a:solidFill>
                  <a:srgbClr val="0000FF"/>
                </a:solidFill>
              </a:rPr>
              <a:t>tbd</a:t>
            </a:r>
            <a:r>
              <a:rPr lang="en-US" sz="1100" dirty="0" smtClean="0">
                <a:solidFill>
                  <a:srgbClr val="0000FF"/>
                </a:solidFill>
              </a:rPr>
              <a:t>: Broadcast </a:t>
            </a:r>
            <a:r>
              <a:rPr lang="en-US" sz="1100" dirty="0">
                <a:solidFill>
                  <a:srgbClr val="0000FF"/>
                </a:solidFill>
              </a:rPr>
              <a:t>Met Workshop and KSC Tour</a:t>
            </a:r>
            <a:endParaRPr lang="en-US" sz="1100" u="sng" dirty="0"/>
          </a:p>
          <a:p>
            <a:r>
              <a:rPr lang="en-US" sz="1100" dirty="0" smtClean="0"/>
              <a:t>10am: Rollout to pad (attended by </a:t>
            </a:r>
            <a:r>
              <a:rPr lang="en-US" sz="1100" dirty="0" smtClean="0">
                <a:solidFill>
                  <a:srgbClr val="FF0000"/>
                </a:solidFill>
              </a:rPr>
              <a:t>media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rgbClr val="0000FF"/>
                </a:solidFill>
              </a:rPr>
              <a:t>+ BMs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1030am: Guest Briefing at KSC Visitor Complex</a:t>
            </a:r>
            <a:br>
              <a:rPr lang="en-US" sz="1100" dirty="0" smtClean="0"/>
            </a:br>
            <a:r>
              <a:rPr lang="en-US" sz="1100" dirty="0" smtClean="0"/>
              <a:t>1pm:  Guest Briefing at KSC Visitor Complex</a:t>
            </a:r>
            <a:br>
              <a:rPr lang="en-US" sz="1100" dirty="0" smtClean="0"/>
            </a:br>
            <a:r>
              <a:rPr lang="en-US" sz="1100" dirty="0" smtClean="0"/>
              <a:t>3pm</a:t>
            </a:r>
            <a:r>
              <a:rPr lang="en-US" sz="1100" dirty="0"/>
              <a:t>: Guest Briefing at KSC Visitor </a:t>
            </a:r>
            <a:r>
              <a:rPr lang="en-US" sz="1100" dirty="0" smtClean="0"/>
              <a:t>Complex</a:t>
            </a:r>
          </a:p>
          <a:p>
            <a:r>
              <a:rPr lang="en-US" sz="1100" dirty="0" smtClean="0">
                <a:solidFill>
                  <a:srgbClr val="00B050"/>
                </a:solidFill>
              </a:rPr>
              <a:t>1pm-3:30p: GOES-R Science Team KSC tour</a:t>
            </a:r>
            <a:endParaRPr lang="en-US" sz="11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1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10100" y="1121833"/>
            <a:ext cx="4038600" cy="4926013"/>
          </a:xfrm>
        </p:spPr>
        <p:txBody>
          <a:bodyPr/>
          <a:lstStyle/>
          <a:p>
            <a:pPr marL="0" indent="0">
              <a:buNone/>
            </a:pPr>
            <a:r>
              <a:rPr lang="en-US" sz="1100" b="1" u="sng" dirty="0" smtClean="0"/>
              <a:t>Thursday - October 13</a:t>
            </a:r>
            <a:endParaRPr lang="en-US" sz="1100" u="sng" dirty="0" smtClean="0"/>
          </a:p>
          <a:p>
            <a:r>
              <a:rPr lang="en-US" sz="1100" dirty="0"/>
              <a:t>9am – </a:t>
            </a:r>
            <a:r>
              <a:rPr lang="en-US" sz="1100" dirty="0" err="1" smtClean="0"/>
              <a:t>tbd</a:t>
            </a:r>
            <a:r>
              <a:rPr lang="en-US" sz="1100" dirty="0" smtClean="0"/>
              <a:t>: </a:t>
            </a:r>
            <a:r>
              <a:rPr lang="en-US" sz="1100" dirty="0"/>
              <a:t>Guest Center open for guest </a:t>
            </a:r>
            <a:r>
              <a:rPr lang="en-US" sz="1100" dirty="0" smtClean="0"/>
              <a:t>check-in</a:t>
            </a:r>
          </a:p>
          <a:p>
            <a:r>
              <a:rPr lang="en-US" sz="1100" dirty="0" smtClean="0"/>
              <a:t>2pm – 4:30pm: Guest boarding at KSC Visitor Complex or designated boarding sites</a:t>
            </a:r>
            <a:endParaRPr lang="en-US" sz="1100" dirty="0"/>
          </a:p>
          <a:p>
            <a:r>
              <a:rPr lang="en-US" sz="1100" dirty="0" smtClean="0">
                <a:solidFill>
                  <a:srgbClr val="7030A0"/>
                </a:solidFill>
              </a:rPr>
              <a:t>Educators Day</a:t>
            </a:r>
            <a:endParaRPr lang="is-IS" sz="1100" dirty="0" smtClean="0">
              <a:solidFill>
                <a:srgbClr val="7030A0"/>
              </a:solidFill>
            </a:endParaRPr>
          </a:p>
          <a:p>
            <a:pPr lvl="1"/>
            <a:r>
              <a:rPr lang="en-US" sz="1000" dirty="0">
                <a:solidFill>
                  <a:srgbClr val="7030A0"/>
                </a:solidFill>
              </a:rPr>
              <a:t>Educators workshop (Kennedy Educator Resource </a:t>
            </a:r>
            <a:r>
              <a:rPr lang="en-US" sz="1000" dirty="0" smtClean="0">
                <a:solidFill>
                  <a:srgbClr val="7030A0"/>
                </a:solidFill>
              </a:rPr>
              <a:t>Center-booked) and KSC tour</a:t>
            </a:r>
          </a:p>
          <a:p>
            <a:pPr lvl="1"/>
            <a:r>
              <a:rPr lang="en-US" sz="1000" dirty="0" smtClean="0">
                <a:solidFill>
                  <a:srgbClr val="7030A0"/>
                </a:solidFill>
              </a:rPr>
              <a:t>Science Exhibit Presentations for teachers (KSC Visitor Center)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Media Availability- Interviews with  SMEs for media and </a:t>
            </a:r>
            <a:r>
              <a:rPr lang="en-US" sz="1100" dirty="0" smtClean="0">
                <a:solidFill>
                  <a:srgbClr val="0000FF"/>
                </a:solidFill>
              </a:rPr>
              <a:t>broadcast meets </a:t>
            </a:r>
            <a:r>
              <a:rPr lang="en-US" sz="1100" dirty="0" smtClean="0">
                <a:solidFill>
                  <a:srgbClr val="FF0000"/>
                </a:solidFill>
              </a:rPr>
              <a:t>(location TBD)</a:t>
            </a:r>
          </a:p>
          <a:p>
            <a:r>
              <a:rPr lang="en-US" sz="1100" dirty="0" smtClean="0"/>
              <a:t>3pm: VVIP guests arrive at OSB-II viewing site</a:t>
            </a:r>
          </a:p>
          <a:p>
            <a:r>
              <a:rPr lang="en-US" sz="1100" dirty="0" smtClean="0"/>
              <a:t>4pm: VVIP guest briefing (OSB-II)</a:t>
            </a:r>
          </a:p>
          <a:p>
            <a:r>
              <a:rPr lang="en-US" sz="1100" b="1" dirty="0" smtClean="0"/>
              <a:t>Launch @ 5:43PM!</a:t>
            </a:r>
          </a:p>
          <a:p>
            <a:pPr marL="0" indent="0">
              <a:buNone/>
            </a:pPr>
            <a:endParaRPr lang="en-US" sz="1050" b="1" dirty="0" smtClean="0"/>
          </a:p>
          <a:p>
            <a:pPr marL="0" indent="0">
              <a:buNone/>
            </a:pPr>
            <a:r>
              <a:rPr lang="en-US" sz="1100" b="1" u="sng" dirty="0" smtClean="0"/>
              <a:t>Friday - October 14</a:t>
            </a:r>
            <a:endParaRPr lang="en-US" sz="1100" u="sng" dirty="0" smtClean="0"/>
          </a:p>
          <a:p>
            <a:r>
              <a:rPr lang="en-US" sz="1100" dirty="0" smtClean="0">
                <a:solidFill>
                  <a:srgbClr val="7030A0"/>
                </a:solidFill>
              </a:rPr>
              <a:t>Educators Day 2</a:t>
            </a:r>
          </a:p>
          <a:p>
            <a:pPr marL="0" indent="0">
              <a:buNone/>
            </a:pPr>
            <a:endParaRPr lang="en-US" sz="105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378773" y="6005513"/>
            <a:ext cx="176522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0000"/>
                </a:solidFill>
              </a:rPr>
              <a:t>Media Activities</a:t>
            </a:r>
          </a:p>
          <a:p>
            <a:pPr algn="r"/>
            <a:r>
              <a:rPr lang="en-US" sz="1200" dirty="0" smtClean="0">
                <a:solidFill>
                  <a:srgbClr val="008000"/>
                </a:solidFill>
              </a:rPr>
              <a:t>Science Activities</a:t>
            </a:r>
          </a:p>
          <a:p>
            <a:pPr algn="r"/>
            <a:r>
              <a:rPr lang="en-US" sz="1200" dirty="0" smtClean="0">
                <a:solidFill>
                  <a:srgbClr val="0000FF"/>
                </a:solidFill>
              </a:rPr>
              <a:t>Broadcast Mets Events</a:t>
            </a:r>
          </a:p>
          <a:p>
            <a:pPr algn="r"/>
            <a:r>
              <a:rPr lang="en-US" sz="1200" dirty="0" smtClean="0">
                <a:solidFill>
                  <a:srgbClr val="7030A0"/>
                </a:solidFill>
              </a:rPr>
              <a:t>Educators Activities</a:t>
            </a:r>
          </a:p>
          <a:p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KSC Visitor Complex</a:t>
            </a:r>
            <a:endParaRPr lang="en-US" dirty="0"/>
          </a:p>
        </p:txBody>
      </p:sp>
      <p:pic>
        <p:nvPicPr>
          <p:cNvPr id="3074" name="Picture 2" descr="https://upload.wikimedia.org/wikipedia/commons/f/fa/Aerial_view_of_most_of_the_KSC_visitor_compl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447800"/>
            <a:ext cx="7848600" cy="523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831" y="986115"/>
            <a:ext cx="820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check-in, guests are provided with FREE admission to KSC Visitor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772400" cy="752475"/>
          </a:xfrm>
        </p:spPr>
        <p:txBody>
          <a:bodyPr/>
          <a:lstStyle/>
          <a:p>
            <a:r>
              <a:rPr lang="en-US" dirty="0" smtClean="0"/>
              <a:t>Guest Briefings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260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Guest briefings </a:t>
            </a:r>
            <a:r>
              <a:rPr lang="en-US" dirty="0" smtClean="0"/>
              <a:t>on GOES-R to be held at KSC Visitor Complex</a:t>
            </a:r>
            <a:endParaRPr lang="en-US" sz="2000" dirty="0" smtClean="0"/>
          </a:p>
          <a:p>
            <a:pPr lvl="1"/>
            <a:r>
              <a:rPr lang="en-US" sz="1600" dirty="0" smtClean="0"/>
              <a:t>Held on L-2 and L-1</a:t>
            </a:r>
          </a:p>
          <a:p>
            <a:pPr lvl="1"/>
            <a:r>
              <a:rPr lang="en-US" sz="1600" dirty="0" smtClean="0"/>
              <a:t>Potential topics include:</a:t>
            </a:r>
          </a:p>
          <a:p>
            <a:pPr lvl="2"/>
            <a:r>
              <a:rPr lang="en-US" sz="1400" dirty="0" smtClean="0"/>
              <a:t>Mission Overview</a:t>
            </a:r>
          </a:p>
          <a:p>
            <a:pPr lvl="2"/>
            <a:r>
              <a:rPr lang="en-US" sz="1400" dirty="0" smtClean="0"/>
              <a:t>Science Overview </a:t>
            </a:r>
          </a:p>
          <a:p>
            <a:pPr lvl="2"/>
            <a:r>
              <a:rPr lang="en-US" sz="1400" dirty="0" smtClean="0"/>
              <a:t>Spacecraft </a:t>
            </a:r>
          </a:p>
          <a:p>
            <a:pPr lvl="2"/>
            <a:r>
              <a:rPr lang="en-US" sz="1400" dirty="0" smtClean="0"/>
              <a:t>Launch Services </a:t>
            </a:r>
          </a:p>
          <a:p>
            <a:pPr lvl="2"/>
            <a:r>
              <a:rPr lang="en-US" sz="1400" dirty="0" smtClean="0"/>
              <a:t>Launch Vehicle</a:t>
            </a:r>
            <a:endParaRPr lang="en-US" sz="1400" dirty="0"/>
          </a:p>
          <a:p>
            <a:r>
              <a:rPr lang="en-US" sz="1800" dirty="0" smtClean="0"/>
              <a:t>Program to coordinate presenters for Guest Briefings</a:t>
            </a:r>
          </a:p>
        </p:txBody>
      </p:sp>
    </p:spTree>
    <p:extLst>
      <p:ext uri="{BB962C8B-B14F-4D97-AF65-F5344CB8AC3E}">
        <p14:creationId xmlns:p14="http://schemas.microsoft.com/office/powerpoint/2010/main" val="12668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781800" cy="752475"/>
          </a:xfrm>
        </p:spPr>
        <p:txBody>
          <a:bodyPr/>
          <a:lstStyle/>
          <a:p>
            <a:r>
              <a:rPr lang="en-US" dirty="0" smtClean="0"/>
              <a:t>Primary Guest Briefing Location</a:t>
            </a:r>
            <a:br>
              <a:rPr lang="en-US" dirty="0" smtClean="0"/>
            </a:br>
            <a:r>
              <a:rPr lang="en-US" dirty="0" smtClean="0"/>
              <a:t>IMAX Theater</a:t>
            </a:r>
            <a:endParaRPr lang="en-US" dirty="0"/>
          </a:p>
        </p:txBody>
      </p:sp>
      <p:pic>
        <p:nvPicPr>
          <p:cNvPr id="4100" name="Picture 4" descr="http://images.ksc.nasa.gov/photos/1999/medium/KSC-99PP-0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613906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totalorlando.com/slideshow.asp?Img=299&amp;Type=ParkEntertain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/>
        </p:blipFill>
        <p:spPr bwMode="auto">
          <a:xfrm>
            <a:off x="212623" y="1295400"/>
            <a:ext cx="47784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Speaker Series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6975"/>
            <a:ext cx="8229600" cy="4926013"/>
          </a:xfrm>
        </p:spPr>
        <p:txBody>
          <a:bodyPr/>
          <a:lstStyle/>
          <a:p>
            <a:r>
              <a:rPr lang="en-US" dirty="0" smtClean="0"/>
              <a:t>There may/will be additional speakers to brief the guests at the Astronaut Encounter Theater, Science on a Sphere (next to IMAX), and at the Rocket Garden.</a:t>
            </a:r>
          </a:p>
          <a:p>
            <a:endParaRPr lang="en-US" dirty="0" smtClean="0"/>
          </a:p>
          <a:p>
            <a:r>
              <a:rPr lang="en-US" dirty="0" smtClean="0"/>
              <a:t>Bill Nye “The Science Guy” </a:t>
            </a:r>
          </a:p>
          <a:p>
            <a:pPr lvl="1"/>
            <a:r>
              <a:rPr lang="en-US" dirty="0" smtClean="0"/>
              <a:t>Tentative Launch Campaign Spokesperson</a:t>
            </a:r>
          </a:p>
          <a:p>
            <a:pPr lvl="1"/>
            <a:r>
              <a:rPr lang="en-US" dirty="0"/>
              <a:t>Public Talk @ Kennedy Center Visitor Complex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11667</TotalTime>
  <Words>899</Words>
  <Application>Microsoft Office PowerPoint</Application>
  <PresentationFormat>On-screen Show (4:3)</PresentationFormat>
  <Paragraphs>147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Default Design</vt:lpstr>
      <vt:lpstr> GOES-R Launch Guest Ops</vt:lpstr>
      <vt:lpstr>GOES-R Launch</vt:lpstr>
      <vt:lpstr>GOES-R Launch</vt:lpstr>
      <vt:lpstr>PowerPoint Presentation</vt:lpstr>
      <vt:lpstr>Schedule of Activities (DRAFT)</vt:lpstr>
      <vt:lpstr>KSC Visitor Complex</vt:lpstr>
      <vt:lpstr>Guest Briefings</vt:lpstr>
      <vt:lpstr>Primary Guest Briefing Location IMAX Theater</vt:lpstr>
      <vt:lpstr>Other Speaker Series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Launch Viewing Locations: OSB II (V/VIP)</vt:lpstr>
      <vt:lpstr>Launch Viewing Locations: Banana Creek</vt:lpstr>
      <vt:lpstr>Launch Viewing Locations: Causeway</vt:lpstr>
      <vt:lpstr>Launch Pad V/VIP Photo Opportunity</vt:lpstr>
      <vt:lpstr>Hotels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Services Division</dc:title>
  <dc:creator>LMIT-ODIN</dc:creator>
  <cp:lastModifiedBy>Karlson, Daniel K. (GSFC-410.0)[NOAA]</cp:lastModifiedBy>
  <cp:revision>461</cp:revision>
  <cp:lastPrinted>2015-05-20T21:40:02Z</cp:lastPrinted>
  <dcterms:created xsi:type="dcterms:W3CDTF">2012-11-28T13:51:46Z</dcterms:created>
  <dcterms:modified xsi:type="dcterms:W3CDTF">2016-05-11T17:00:23Z</dcterms:modified>
</cp:coreProperties>
</file>