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5524" r:id="rId2"/>
    <p:sldMasterId id="2147485552" r:id="rId3"/>
    <p:sldMasterId id="2147485554" r:id="rId4"/>
    <p:sldMasterId id="2147485590" r:id="rId5"/>
    <p:sldMasterId id="2147485638" r:id="rId6"/>
  </p:sldMasterIdLst>
  <p:notesMasterIdLst>
    <p:notesMasterId r:id="rId25"/>
  </p:notesMasterIdLst>
  <p:handoutMasterIdLst>
    <p:handoutMasterId r:id="rId26"/>
  </p:handoutMasterIdLst>
  <p:sldIdLst>
    <p:sldId id="479" r:id="rId7"/>
    <p:sldId id="564" r:id="rId8"/>
    <p:sldId id="523" r:id="rId9"/>
    <p:sldId id="569" r:id="rId10"/>
    <p:sldId id="545" r:id="rId11"/>
    <p:sldId id="549" r:id="rId12"/>
    <p:sldId id="489" r:id="rId13"/>
    <p:sldId id="561" r:id="rId14"/>
    <p:sldId id="546" r:id="rId15"/>
    <p:sldId id="548" r:id="rId16"/>
    <p:sldId id="562" r:id="rId17"/>
    <p:sldId id="556" r:id="rId18"/>
    <p:sldId id="570" r:id="rId19"/>
    <p:sldId id="565" r:id="rId20"/>
    <p:sldId id="568" r:id="rId21"/>
    <p:sldId id="567" r:id="rId22"/>
    <p:sldId id="543" r:id="rId23"/>
    <p:sldId id="494" r:id="rId24"/>
  </p:sldIdLst>
  <p:sldSz cx="9144000" cy="6858000" type="screen4x3"/>
  <p:notesSz cx="7010400" cy="9296400"/>
  <p:defaultTextStyle>
    <a:defPPr>
      <a:defRPr lang="en-US"/>
    </a:defPPr>
    <a:lvl1pPr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1pPr>
    <a:lvl2pPr marL="456963"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2pPr>
    <a:lvl3pPr marL="913926"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3pPr>
    <a:lvl4pPr marL="1370890"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4pPr>
    <a:lvl5pPr marL="1827852"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5pPr>
    <a:lvl6pPr marL="2284815" algn="l" defTabSz="456963" rtl="0" eaLnBrk="1" latinLnBrk="0" hangingPunct="1">
      <a:defRPr sz="1600" b="1" kern="1200">
        <a:solidFill>
          <a:schemeClr val="tx1"/>
        </a:solidFill>
        <a:latin typeface="Times New Roman" charset="0"/>
        <a:ea typeface="ＭＳ Ｐゴシック" charset="0"/>
        <a:cs typeface="ＭＳ Ｐゴシック" charset="0"/>
      </a:defRPr>
    </a:lvl6pPr>
    <a:lvl7pPr marL="2741778" algn="l" defTabSz="456963" rtl="0" eaLnBrk="1" latinLnBrk="0" hangingPunct="1">
      <a:defRPr sz="1600" b="1" kern="1200">
        <a:solidFill>
          <a:schemeClr val="tx1"/>
        </a:solidFill>
        <a:latin typeface="Times New Roman" charset="0"/>
        <a:ea typeface="ＭＳ Ｐゴシック" charset="0"/>
        <a:cs typeface="ＭＳ Ｐゴシック" charset="0"/>
      </a:defRPr>
    </a:lvl7pPr>
    <a:lvl8pPr marL="3198740" algn="l" defTabSz="456963" rtl="0" eaLnBrk="1" latinLnBrk="0" hangingPunct="1">
      <a:defRPr sz="1600" b="1" kern="1200">
        <a:solidFill>
          <a:schemeClr val="tx1"/>
        </a:solidFill>
        <a:latin typeface="Times New Roman" charset="0"/>
        <a:ea typeface="ＭＳ Ｐゴシック" charset="0"/>
        <a:cs typeface="ＭＳ Ｐゴシック" charset="0"/>
      </a:defRPr>
    </a:lvl8pPr>
    <a:lvl9pPr marL="3655704" algn="l" defTabSz="456963" rtl="0" eaLnBrk="1" latinLnBrk="0" hangingPunct="1">
      <a:defRPr sz="16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22485B"/>
    <a:srgbClr val="2E5F78"/>
    <a:srgbClr val="008000"/>
    <a:srgbClr val="008040"/>
    <a:srgbClr val="996600"/>
    <a:srgbClr val="CC9900"/>
    <a:srgbClr val="66FFFF"/>
    <a:srgbClr val="9999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33" autoAdjust="0"/>
  </p:normalViewPr>
  <p:slideViewPr>
    <p:cSldViewPr snapToGrid="0">
      <p:cViewPr varScale="1">
        <p:scale>
          <a:sx n="96" d="100"/>
          <a:sy n="96" d="100"/>
        </p:scale>
        <p:origin x="-480" y="-96"/>
      </p:cViewPr>
      <p:guideLst>
        <p:guide orient="horz" pos="2160"/>
        <p:guide pos="2880"/>
      </p:guideLst>
    </p:cSldViewPr>
  </p:slideViewPr>
  <p:outlineViewPr>
    <p:cViewPr>
      <p:scale>
        <a:sx n="30" d="100"/>
        <a:sy n="3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2" d="100"/>
          <a:sy n="62" d="100"/>
        </p:scale>
        <p:origin x="-1656" y="-84"/>
      </p:cViewPr>
      <p:guideLst>
        <p:guide orient="horz" pos="2927"/>
        <p:guide pos="2207"/>
      </p:guideLst>
    </p:cSldViewPr>
  </p:notes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r>
              <a:rPr lang="en-US" altLang="zh-CN"/>
              <a:t>Recent Arctic Climate Trends</a:t>
            </a:r>
          </a:p>
        </p:txBody>
      </p:sp>
      <p:sp>
        <p:nvSpPr>
          <p:cNvPr id="37891" name="Rectangle 3"/>
          <p:cNvSpPr>
            <a:spLocks noGrp="1" noChangeArrowheads="1"/>
          </p:cNvSpPr>
          <p:nvPr>
            <p:ph type="dt" sz="quarter"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37892" name="Rectangle 4"/>
          <p:cNvSpPr>
            <a:spLocks noGrp="1" noChangeArrowheads="1"/>
          </p:cNvSpPr>
          <p:nvPr>
            <p:ph type="ftr" sz="quarter" idx="2"/>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37893" name="Rectangle 5"/>
          <p:cNvSpPr>
            <a:spLocks noGrp="1" noChangeArrowheads="1"/>
          </p:cNvSpPr>
          <p:nvPr>
            <p:ph type="sldNum" sz="quarter" idx="3"/>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fld id="{BBEAF5B2-5E66-8944-9E50-7625866515E8}" type="slidenum">
              <a:rPr lang="en-US" altLang="zh-CN"/>
              <a:pPr>
                <a:defRPr/>
              </a:pPr>
              <a:t>‹#›</a:t>
            </a:fld>
            <a:endParaRPr lang="en-US" altLang="zh-CN"/>
          </a:p>
        </p:txBody>
      </p:sp>
    </p:spTree>
    <p:extLst>
      <p:ext uri="{BB962C8B-B14F-4D97-AF65-F5344CB8AC3E}">
        <p14:creationId xmlns:p14="http://schemas.microsoft.com/office/powerpoint/2010/main" val="2646888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r>
              <a:rPr lang="zh-CN" altLang="en-US"/>
              <a:t>Recent Arctic Climate Trends</a:t>
            </a:r>
            <a:endParaRPr lang="en-US" altLang="zh-CN"/>
          </a:p>
        </p:txBody>
      </p:sp>
      <p:sp>
        <p:nvSpPr>
          <p:cNvPr id="102403"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1024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700088" y="4416425"/>
            <a:ext cx="56102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102406"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102407"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fld id="{6600C2EC-E2F9-E14F-AF9D-9DD7FA76076B}" type="slidenum">
              <a:rPr lang="zh-CN" altLang="en-US"/>
              <a:pPr>
                <a:defRPr/>
              </a:pPr>
              <a:t>‹#›</a:t>
            </a:fld>
            <a:endParaRPr lang="en-US" altLang="zh-CN"/>
          </a:p>
        </p:txBody>
      </p:sp>
    </p:spTree>
    <p:extLst>
      <p:ext uri="{BB962C8B-B14F-4D97-AF65-F5344CB8AC3E}">
        <p14:creationId xmlns:p14="http://schemas.microsoft.com/office/powerpoint/2010/main" val="2273892722"/>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696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3926"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089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7852"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4815" algn="l" defTabSz="456963" rtl="0" eaLnBrk="1" latinLnBrk="0" hangingPunct="1">
      <a:defRPr sz="1200" kern="1200">
        <a:solidFill>
          <a:schemeClr val="tx1"/>
        </a:solidFill>
        <a:latin typeface="+mn-lt"/>
        <a:ea typeface="+mn-ea"/>
        <a:cs typeface="+mn-cs"/>
      </a:defRPr>
    </a:lvl6pPr>
    <a:lvl7pPr marL="2741778" algn="l" defTabSz="456963" rtl="0" eaLnBrk="1" latinLnBrk="0" hangingPunct="1">
      <a:defRPr sz="1200" kern="1200">
        <a:solidFill>
          <a:schemeClr val="tx1"/>
        </a:solidFill>
        <a:latin typeface="+mn-lt"/>
        <a:ea typeface="+mn-ea"/>
        <a:cs typeface="+mn-cs"/>
      </a:defRPr>
    </a:lvl7pPr>
    <a:lvl8pPr marL="3198740" algn="l" defTabSz="456963" rtl="0" eaLnBrk="1" latinLnBrk="0" hangingPunct="1">
      <a:defRPr sz="1200" kern="1200">
        <a:solidFill>
          <a:schemeClr val="tx1"/>
        </a:solidFill>
        <a:latin typeface="+mn-lt"/>
        <a:ea typeface="+mn-ea"/>
        <a:cs typeface="+mn-cs"/>
      </a:defRPr>
    </a:lvl8pPr>
    <a:lvl9pPr marL="3655704" algn="l" defTabSz="4569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earthobservatory.nasa.gov/Features/BlueMarbl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endParaRPr lang="en-US" dirty="0">
              <a:latin typeface="Calibri" charset="0"/>
            </a:endParaRPr>
          </a:p>
        </p:txBody>
      </p:sp>
      <p:sp>
        <p:nvSpPr>
          <p:cNvPr id="52227"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B5112793-02C0-6143-93E0-F0EDA67D9535}" type="slidenum">
              <a:rPr lang="en-US" sz="1200">
                <a:solidFill>
                  <a:srgbClr val="000000"/>
                </a:solidFill>
              </a:rPr>
              <a:pPr eaLnBrk="1" hangingPunct="1">
                <a:defRPr/>
              </a:pPr>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Header Placeholder 3"/>
          <p:cNvSpPr>
            <a:spLocks noGrp="1"/>
          </p:cNvSpPr>
          <p:nvPr>
            <p:ph type="hdr" sz="quarter"/>
          </p:nvPr>
        </p:nvSpPr>
        <p:spPr/>
        <p:txBody>
          <a:bodyPr/>
          <a:lstStyle/>
          <a:p>
            <a:pPr>
              <a:defRPr/>
            </a:pPr>
            <a:r>
              <a:rPr lang="zh-CN" altLang="en-US" smtClean="0">
                <a:solidFill>
                  <a:prstClr val="black"/>
                </a:solidFill>
              </a:rPr>
              <a:t>Recent Arctic Climate Trends</a:t>
            </a:r>
            <a:endParaRPr lang="en-US" altLang="zh-CN">
              <a:solidFill>
                <a:prstClr val="black"/>
              </a:solidFill>
            </a:endParaRPr>
          </a:p>
        </p:txBody>
      </p:sp>
      <p:sp>
        <p:nvSpPr>
          <p:cNvPr id="5" name="Slide Number Placeholder 4"/>
          <p:cNvSpPr>
            <a:spLocks noGrp="1"/>
          </p:cNvSpPr>
          <p:nvPr>
            <p:ph type="sldNum" sz="quarter" idx="5"/>
          </p:nvPr>
        </p:nvSpPr>
        <p:spPr/>
        <p:txBody>
          <a:bodyPr/>
          <a:lstStyle/>
          <a:p>
            <a:pPr>
              <a:defRPr/>
            </a:pPr>
            <a:fld id="{A582DD2E-4C2E-0840-B920-AE634AF58556}" type="slidenum">
              <a:rPr lang="zh-CN" altLang="en-US" smtClean="0">
                <a:solidFill>
                  <a:prstClr val="black"/>
                </a:solidFill>
              </a:rPr>
              <a:pPr>
                <a:defRPr/>
              </a:pPr>
              <a:t>15</a:t>
            </a:fld>
            <a:endParaRPr lang="en-US" altLang="zh-CN">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latin typeface="Arial" charset="0"/>
                <a:cs typeface="Arial" charset="0"/>
              </a:rPr>
              <a:t>23-year trends (1979 to 2001) in east-west (zonal) winds from satellite sounders. </a:t>
            </a:r>
            <a:r>
              <a:rPr lang="en-US" b="0" i="0" dirty="0" smtClean="0">
                <a:latin typeface="Arial" charset="0"/>
                <a:cs typeface="Arial" charset="0"/>
              </a:rPr>
              <a:t> </a:t>
            </a:r>
            <a:r>
              <a:rPr lang="en-US" b="0" dirty="0" smtClean="0">
                <a:latin typeface="Arial" charset="0"/>
                <a:cs typeface="Arial" charset="0"/>
              </a:rPr>
              <a:t>Total column winds, surface to 300 hPa. Zonal winds are more westerly over Eurasia and the western Arctic Ocean, while westerlies have weakened over northern Canada. Combined with the corresponding pattern in meridional winds, these results suggest that the polar vortex has, on average, shifted toward Siberia. </a:t>
            </a:r>
          </a:p>
          <a:p>
            <a:endParaRPr lang="en-US" dirty="0"/>
          </a:p>
        </p:txBody>
      </p:sp>
      <p:sp>
        <p:nvSpPr>
          <p:cNvPr id="4" name="Header Placeholder 3"/>
          <p:cNvSpPr>
            <a:spLocks noGrp="1"/>
          </p:cNvSpPr>
          <p:nvPr>
            <p:ph type="hdr" sz="quarter" idx="10"/>
          </p:nvPr>
        </p:nvSpPr>
        <p:spPr/>
        <p:txBody>
          <a:bodyPr/>
          <a:lstStyle/>
          <a:p>
            <a:pPr>
              <a:defRPr/>
            </a:pPr>
            <a:r>
              <a:rPr lang="zh-CN" altLang="en-US" smtClean="0">
                <a:solidFill>
                  <a:prstClr val="black"/>
                </a:solidFill>
              </a:rPr>
              <a:t>Recent Arctic Climate Trends</a:t>
            </a:r>
            <a:endParaRPr lang="en-US" altLang="zh-CN">
              <a:solidFill>
                <a:prstClr val="black"/>
              </a:solidFill>
            </a:endParaRPr>
          </a:p>
        </p:txBody>
      </p:sp>
      <p:sp>
        <p:nvSpPr>
          <p:cNvPr id="5" name="Slide Number Placeholder 4"/>
          <p:cNvSpPr>
            <a:spLocks noGrp="1"/>
          </p:cNvSpPr>
          <p:nvPr>
            <p:ph type="sldNum" sz="quarter" idx="11"/>
          </p:nvPr>
        </p:nvSpPr>
        <p:spPr/>
        <p:txBody>
          <a:bodyPr/>
          <a:lstStyle/>
          <a:p>
            <a:pPr>
              <a:defRPr/>
            </a:pPr>
            <a:fld id="{6600C2EC-E2F9-E14F-AF9D-9DD7FA76076B}" type="slidenum">
              <a:rPr lang="zh-CN" altLang="en-US" smtClean="0">
                <a:solidFill>
                  <a:prstClr val="black"/>
                </a:solidFill>
              </a:rPr>
              <a:pPr>
                <a:defRPr/>
              </a:pPr>
              <a:t>16</a:t>
            </a:fld>
            <a:endParaRPr lang="en-US" altLang="zh-CN">
              <a:solidFill>
                <a:prstClr val="black"/>
              </a:solidFill>
            </a:endParaRPr>
          </a:p>
        </p:txBody>
      </p:sp>
    </p:spTree>
    <p:extLst>
      <p:ext uri="{BB962C8B-B14F-4D97-AF65-F5344CB8AC3E}">
        <p14:creationId xmlns:p14="http://schemas.microsoft.com/office/powerpoint/2010/main" val="397252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xfrm>
            <a:off x="1381125" y="930275"/>
            <a:ext cx="4248150" cy="3186113"/>
          </a:xfrm>
          <a:solidFill>
            <a:srgbClr val="FFFFFF"/>
          </a:solidFill>
          <a:ln/>
          <a:extLst>
            <a:ext uri="{FAA26D3D-D897-4be2-8F04-BA451C77F1D7}">
              <ma14:placeholderFlag xmlns:ma14="http://schemas.microsoft.com/office/mac/drawingml/2011/main" val="1"/>
            </a:ext>
          </a:extLst>
        </p:spPr>
      </p:sp>
      <p:sp>
        <p:nvSpPr>
          <p:cNvPr id="261123" name="Text Box 3"/>
          <p:cNvSpPr txBox="1">
            <a:spLocks noGrp="1" noChangeArrowheads="1"/>
          </p:cNvSpPr>
          <p:nvPr>
            <p:ph type="body" idx="1"/>
          </p:nvPr>
        </p:nvSpPr>
        <p:spPr>
          <a:xfrm>
            <a:off x="1069975" y="4425950"/>
            <a:ext cx="4876800" cy="3535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622" tIns="41811" rIns="83622" bIns="41811" anchor="ct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smtClean="0">
                <a:latin typeface="Arial"/>
                <a:ea typeface="Optima" charset="0"/>
                <a:cs typeface="Arial"/>
              </a:rPr>
              <a:t>Jan-Feb 2013 cloud cover was as much as 20% below normal, which cooled the surface and allowed more ice to grow. After allowing the ice to drift for 7 months, the agreement with the summertime ice anomalies is striking.</a:t>
            </a:r>
          </a:p>
          <a:p>
            <a:pPr>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2E5F59A-2EA3-7A4D-96E8-A56FFDF00B9B}" type="slidenum">
              <a:rPr lang="en-CA" smtClean="0"/>
              <a:pPr>
                <a:defRPr/>
              </a:pPr>
              <a:t>18</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Arctic, with the March 2009 sea extent. Image by Matt </a:t>
            </a:r>
            <a:r>
              <a:rPr lang="en-US" dirty="0" err="1" smtClean="0"/>
              <a:t>Savoie</a:t>
            </a:r>
            <a:r>
              <a:rPr lang="en-US" dirty="0" smtClean="0"/>
              <a:t>, National Snow and Ice Data Center, University of Colorado, Boulder, using SSM/I data overlaid onto the NASA </a:t>
            </a:r>
            <a:r>
              <a:rPr lang="en-US" u="sng" dirty="0" smtClean="0">
                <a:hlinkClick r:id="rId3"/>
              </a:rPr>
              <a:t>Blue Marble</a:t>
            </a:r>
            <a:r>
              <a:rPr lang="en-US" dirty="0" smtClean="0"/>
              <a:t>. The 60</a:t>
            </a:r>
            <a:r>
              <a:rPr lang="en-US" baseline="30000" dirty="0" smtClean="0"/>
              <a:t>o</a:t>
            </a:r>
            <a:r>
              <a:rPr lang="en-US" dirty="0" smtClean="0"/>
              <a:t> N latitude circle is shown. </a:t>
            </a:r>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Glaciers: On June 21, 2014—the summer solstice—the Operational Land Imager (OLI) on Landsat 8 acquired 52 individual scenes that were subsequently stitched together into one long swath. http://</a:t>
            </a:r>
            <a:r>
              <a:rPr lang="en-US" dirty="0" err="1" smtClean="0"/>
              <a:t>earthobservatory.nasa.gov</a:t>
            </a:r>
            <a:r>
              <a:rPr lang="en-US" dirty="0" smtClean="0"/>
              <a:t>/IOTD/</a:t>
            </a:r>
            <a:r>
              <a:rPr lang="en-US" dirty="0" err="1" smtClean="0"/>
              <a:t>view.php?id</a:t>
            </a:r>
            <a:r>
              <a:rPr lang="en-US" dirty="0" smtClean="0"/>
              <a:t>=85296&amp;src=</a:t>
            </a:r>
            <a:r>
              <a:rPr lang="en-US" dirty="0" err="1" smtClean="0"/>
              <a:t>eorss-iotd</a:t>
            </a:r>
            <a:endParaRPr lang="en-US" dirty="0" smtClean="0"/>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i="1" dirty="0" smtClean="0">
                <a:latin typeface="Arial"/>
                <a:cs typeface="Arial"/>
              </a:rPr>
              <a:t>Animation</a:t>
            </a:r>
            <a:r>
              <a:rPr lang="en-US" b="0" dirty="0" smtClean="0">
                <a:latin typeface="Arial"/>
                <a:cs typeface="Arial"/>
              </a:rPr>
              <a:t>: Multi-satellite infrared composite,</a:t>
            </a:r>
            <a:r>
              <a:rPr lang="en-US" b="0" baseline="0" dirty="0" smtClean="0">
                <a:latin typeface="Arial"/>
                <a:cs typeface="Arial"/>
              </a:rPr>
              <a:t> courtesy of M. Lazzara (AMRC)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latin typeface="Arial"/>
              <a:cs typeface="Arial"/>
            </a:endParaRPr>
          </a:p>
        </p:txBody>
      </p:sp>
      <p:sp>
        <p:nvSpPr>
          <p:cNvPr id="4" name="Header Placeholder 3"/>
          <p:cNvSpPr>
            <a:spLocks noGrp="1"/>
          </p:cNvSpPr>
          <p:nvPr>
            <p:ph type="hdr" sz="quarter"/>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5"/>
          </p:nvPr>
        </p:nvSpPr>
        <p:spPr/>
        <p:txBody>
          <a:bodyPr/>
          <a:lstStyle/>
          <a:p>
            <a:pPr>
              <a:defRPr/>
            </a:pPr>
            <a:fld id="{BDAEE424-FAE9-164A-B6FA-778E8D480937}" type="slidenum">
              <a:rPr lang="zh-CN" altLang="en-US" smtClean="0"/>
              <a:pPr>
                <a:defRPr/>
              </a:pPr>
              <a:t>2</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Passive microwave:</a:t>
            </a:r>
            <a:r>
              <a:rPr lang="en-US" baseline="0" dirty="0" smtClean="0"/>
              <a:t> 18H-37H Tb, March 1, 2008 from NSIDC (Walt Meier); </a:t>
            </a:r>
            <a:r>
              <a:rPr lang="en-US" dirty="0" smtClean="0"/>
              <a:t>Radar image: </a:t>
            </a:r>
            <a:r>
              <a:rPr lang="en-US" dirty="0" err="1" smtClean="0"/>
              <a:t>Quikscat</a:t>
            </a:r>
            <a:r>
              <a:rPr lang="en-US" dirty="0" smtClean="0"/>
              <a:t>, Environment Canada; </a:t>
            </a:r>
            <a:r>
              <a:rPr lang="en-US" dirty="0" err="1" smtClean="0"/>
              <a:t>lidar</a:t>
            </a:r>
            <a:r>
              <a:rPr lang="en-US" dirty="0" smtClean="0"/>
              <a:t>: NASA CALIPSO</a:t>
            </a:r>
            <a:endParaRPr lang="en-US" dirty="0"/>
          </a:p>
        </p:txBody>
      </p:sp>
      <p:sp>
        <p:nvSpPr>
          <p:cNvPr id="4" name="Header Placeholder 3"/>
          <p:cNvSpPr>
            <a:spLocks noGrp="1"/>
          </p:cNvSpPr>
          <p:nvPr>
            <p:ph type="hdr" sz="quarter"/>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5"/>
          </p:nvPr>
        </p:nvSpPr>
        <p:spPr/>
        <p:txBody>
          <a:bodyPr/>
          <a:lstStyle/>
          <a:p>
            <a:pPr>
              <a:defRPr/>
            </a:pPr>
            <a:fld id="{AE51A15A-D927-9444-815D-BC93B4AAD8CB}" type="slidenum">
              <a:rPr lang="zh-CN" altLang="en-US" smtClean="0"/>
              <a:pPr>
                <a:defRPr/>
              </a:pPr>
              <a:t>3</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Passive microwave:</a:t>
            </a:r>
            <a:r>
              <a:rPr lang="en-US" baseline="0" dirty="0" smtClean="0"/>
              <a:t> 18H-37H Tb, March 1, 2008 from NSIDC (Walt Meier); </a:t>
            </a:r>
            <a:r>
              <a:rPr lang="en-US" dirty="0" smtClean="0"/>
              <a:t>Radar image: </a:t>
            </a:r>
            <a:r>
              <a:rPr lang="en-US" dirty="0" err="1" smtClean="0"/>
              <a:t>Quikscat</a:t>
            </a:r>
            <a:r>
              <a:rPr lang="en-US" dirty="0" smtClean="0"/>
              <a:t>, Environment Canada; </a:t>
            </a:r>
            <a:r>
              <a:rPr lang="en-US" dirty="0" err="1" smtClean="0"/>
              <a:t>lidar</a:t>
            </a:r>
            <a:r>
              <a:rPr lang="en-US" dirty="0" smtClean="0"/>
              <a:t>: NASA CALIPSO</a:t>
            </a:r>
            <a:endParaRPr lang="en-US" dirty="0"/>
          </a:p>
        </p:txBody>
      </p:sp>
      <p:sp>
        <p:nvSpPr>
          <p:cNvPr id="4" name="Header Placeholder 3"/>
          <p:cNvSpPr>
            <a:spLocks noGrp="1"/>
          </p:cNvSpPr>
          <p:nvPr>
            <p:ph type="hdr" sz="quarter"/>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5"/>
          </p:nvPr>
        </p:nvSpPr>
        <p:spPr/>
        <p:txBody>
          <a:bodyPr/>
          <a:lstStyle/>
          <a:p>
            <a:pPr>
              <a:defRPr/>
            </a:pPr>
            <a:fld id="{AE51A15A-D927-9444-815D-BC93B4AAD8CB}" type="slidenum">
              <a:rPr lang="zh-CN" altLang="en-US" smtClean="0"/>
              <a:pPr>
                <a:defRPr/>
              </a:pPr>
              <a:t>4</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BEEACE-4CF1-42EB-B55C-8F0E1225548C}"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charset="0"/>
                <a:cs typeface="Arial" charset="0"/>
              </a:rPr>
              <a:t>Thermodynamically and dynamically it is ice thickness, not ice extent, that is important. Thickness provides an integrated measure of changes in the energy balance. It is critical to navigation. While little work has been done on assimilating ice thickness in models, indications are that doing so would improve ice forecasts.</a:t>
            </a:r>
          </a:p>
          <a:p>
            <a:pPr>
              <a:defRPr/>
            </a:pPr>
            <a:endParaRPr lang="en-US" dirty="0"/>
          </a:p>
        </p:txBody>
      </p:sp>
      <p:sp>
        <p:nvSpPr>
          <p:cNvPr id="4" name="Header Placeholder 3"/>
          <p:cNvSpPr>
            <a:spLocks noGrp="1"/>
          </p:cNvSpPr>
          <p:nvPr>
            <p:ph type="hdr" sz="quarter"/>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5"/>
          </p:nvPr>
        </p:nvSpPr>
        <p:spPr/>
        <p:txBody>
          <a:bodyPr/>
          <a:lstStyle/>
          <a:p>
            <a:pPr>
              <a:defRPr/>
            </a:pPr>
            <a:fld id="{D23F1BAF-B54E-254A-B075-D394F7A1E0BA}" type="slidenum">
              <a:rPr lang="zh-CN" altLang="en-US" smtClean="0"/>
              <a:pPr>
                <a:defRPr/>
              </a:pPr>
              <a:t>7</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BEEACE-4CF1-42EB-B55C-8F0E1225548C}"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Gridded 1km resolution global maps of VIIRS reflectance-based snow fraction have been generated daily since the beginning of 2014. </a:t>
            </a:r>
            <a:endParaRPr lang="en-US" dirty="0"/>
          </a:p>
        </p:txBody>
      </p:sp>
      <p:sp>
        <p:nvSpPr>
          <p:cNvPr id="4" name="Header Placeholder 3"/>
          <p:cNvSpPr>
            <a:spLocks noGrp="1"/>
          </p:cNvSpPr>
          <p:nvPr>
            <p:ph type="hdr" sz="quarter" idx="10"/>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11"/>
          </p:nvPr>
        </p:nvSpPr>
        <p:spPr/>
        <p:txBody>
          <a:bodyPr/>
          <a:lstStyle/>
          <a:p>
            <a:pPr>
              <a:defRPr/>
            </a:pPr>
            <a:fld id="{6600C2EC-E2F9-E14F-AF9D-9DD7FA76076B}" type="slidenum">
              <a:rPr lang="zh-CN" altLang="en-US" smtClean="0"/>
              <a:pPr>
                <a:defRPr/>
              </a:pPr>
              <a:t>9</a:t>
            </a:fld>
            <a:endParaRPr lang="en-US" altLang="zh-CN"/>
          </a:p>
        </p:txBody>
      </p:sp>
    </p:spTree>
    <p:extLst>
      <p:ext uri="{BB962C8B-B14F-4D97-AF65-F5344CB8AC3E}">
        <p14:creationId xmlns:p14="http://schemas.microsoft.com/office/powerpoint/2010/main" val="2440319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BEEACE-4CF1-42EB-B55C-8F0E1225548C}" type="slidenum">
              <a:rPr lang="en-US" smtClean="0">
                <a:solidFill>
                  <a:prstClr val="black"/>
                </a:solidFill>
              </a:rPr>
              <a:pPr>
                <a:defRPr/>
              </a:pPr>
              <a:t>11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48953958-1D10-5640-9DA4-49C672A2A37F}" type="datetime1">
              <a:rPr lang="en-US"/>
              <a:pPr>
                <a:defRPr/>
              </a:pPr>
              <a:t>2/25/15</a:t>
            </a:fld>
            <a:endParaRPr lang="en-US"/>
          </a:p>
        </p:txBody>
      </p:sp>
      <p:sp>
        <p:nvSpPr>
          <p:cNvPr id="5"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60A51C8B-A132-A944-9ADE-426BF60763A9}" type="slidenum">
              <a:rPr lang="en-US"/>
              <a:pPr>
                <a:defRPr/>
              </a:pPr>
              <a:t>‹#›</a:t>
            </a:fld>
            <a:endParaRPr lang="en-US"/>
          </a:p>
        </p:txBody>
      </p:sp>
    </p:spTree>
    <p:extLst>
      <p:ext uri="{BB962C8B-B14F-4D97-AF65-F5344CB8AC3E}">
        <p14:creationId xmlns:p14="http://schemas.microsoft.com/office/powerpoint/2010/main" val="277881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63" indent="0" algn="ctr">
              <a:buNone/>
              <a:defRPr/>
            </a:lvl2pPr>
            <a:lvl3pPr marL="913926" indent="0" algn="ctr">
              <a:buNone/>
              <a:defRPr/>
            </a:lvl3pPr>
            <a:lvl4pPr marL="1370890" indent="0" algn="ctr">
              <a:buNone/>
              <a:defRPr/>
            </a:lvl4pPr>
            <a:lvl5pPr marL="1827852" indent="0" algn="ctr">
              <a:buNone/>
              <a:defRPr/>
            </a:lvl5pPr>
            <a:lvl6pPr marL="2284815" indent="0" algn="ctr">
              <a:buNone/>
              <a:defRPr/>
            </a:lvl6pPr>
            <a:lvl7pPr marL="2741778" indent="0" algn="ctr">
              <a:buNone/>
              <a:defRPr/>
            </a:lvl7pPr>
            <a:lvl8pPr marL="3198740" indent="0" algn="ctr">
              <a:buNone/>
              <a:defRPr/>
            </a:lvl8pPr>
            <a:lvl9pPr marL="3655704"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3802534D-0613-2742-983F-02313151B3B1}"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232207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F2017E43-4033-8243-80CB-6000C43B46DB}"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34859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36D5C691-E89A-624F-9AE8-C282AF62C1B2}"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2782400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F6F09799-DBCE-DC44-882B-55F7A8ED5A56}"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859231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51E98194-BA0F-334B-A11D-86E335E52A33}" type="slidenum">
              <a:rPr lang="en-GB"/>
              <a:pPr>
                <a:defRPr/>
              </a:pPr>
              <a:t>‹#›</a:t>
            </a:fld>
            <a:endParaRPr lang="en-GB"/>
          </a:p>
        </p:txBody>
      </p:sp>
      <p:sp>
        <p:nvSpPr>
          <p:cNvPr id="8" name="Rectangle 7"/>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240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67DCA4F9-D6FA-9848-887E-24269E9383E4}"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010841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D6EE3518-9A96-D942-AC30-57233982C172}" type="slidenum">
              <a:rPr lang="en-GB"/>
              <a:pPr>
                <a:defRPr/>
              </a:pPr>
              <a:t>‹#›</a:t>
            </a:fld>
            <a:endParaRPr lang="en-GB"/>
          </a:p>
        </p:txBody>
      </p:sp>
      <p:sp>
        <p:nvSpPr>
          <p:cNvPr id="3" name="Rectangle 2"/>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11929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18F5E4E8-F9E5-A644-B063-8FAFB184571C}"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3622515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90FEA4DD-4A26-7042-B46A-E1AF3AD8B027}"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3621362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9B7938BB-8CA7-B747-A855-5AFA507CCEEA}"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56898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4D45EA0A-5851-9644-8094-CF8F41EC996E}" type="datetime1">
              <a:rPr lang="en-US"/>
              <a:pPr>
                <a:defRPr/>
              </a:pPr>
              <a:t>2/25/15</a:t>
            </a:fld>
            <a:endParaRPr lang="en-US"/>
          </a:p>
        </p:txBody>
      </p:sp>
      <p:sp>
        <p:nvSpPr>
          <p:cNvPr id="5"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D3B4AF75-3991-174F-8E86-208BD4DD7BB7}" type="slidenum">
              <a:rPr lang="en-US"/>
              <a:pPr>
                <a:defRPr/>
              </a:pPr>
              <a:t>‹#›</a:t>
            </a:fld>
            <a:endParaRPr lang="en-US"/>
          </a:p>
        </p:txBody>
      </p:sp>
    </p:spTree>
    <p:extLst>
      <p:ext uri="{BB962C8B-B14F-4D97-AF65-F5344CB8AC3E}">
        <p14:creationId xmlns:p14="http://schemas.microsoft.com/office/powerpoint/2010/main" val="307279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7CF4E903-D5C7-1646-93F4-A8F728054E9F}"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204904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B037F8D3-9EC2-9F4D-9FEB-14FBD0B089E0}"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88311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7200" y="6356359"/>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defRPr/>
            </a:pPr>
            <a:r>
              <a:rPr lang="en-US">
                <a:solidFill>
                  <a:srgbClr val="FFFFFF">
                    <a:lumMod val="50000"/>
                  </a:srgbClr>
                </a:solidFill>
                <a:latin typeface="Times New Roman"/>
              </a:rPr>
              <a:t>October 27, 2010</a:t>
            </a:r>
          </a:p>
        </p:txBody>
      </p:sp>
      <p:sp>
        <p:nvSpPr>
          <p:cNvPr id="6" name="Slide Number Placeholder 2"/>
          <p:cNvSpPr>
            <a:spLocks noGrp="1"/>
          </p:cNvSpPr>
          <p:nvPr userDrawn="1">
            <p:ph type="sldNum" sz="quarter" idx="11"/>
          </p:nvPr>
        </p:nvSpPr>
        <p:spPr>
          <a:xfrm>
            <a:off x="7010400" y="6356359"/>
            <a:ext cx="1905000" cy="365125"/>
          </a:xfrm>
        </p:spPr>
        <p:txBody>
          <a:bodyPr/>
          <a:lstStyle>
            <a:lvl1pPr algn="r">
              <a:defRPr sz="1100">
                <a:solidFill>
                  <a:schemeClr val="tx1">
                    <a:lumMod val="75000"/>
                    <a:lumOff val="25000"/>
                  </a:schemeClr>
                </a:solidFill>
                <a:ea typeface="ＭＳ Ｐゴシック"/>
                <a:cs typeface="ＭＳ Ｐゴシック"/>
              </a:defRPr>
            </a:lvl1pPr>
          </a:lstStyle>
          <a:p>
            <a:pPr>
              <a:defRPr/>
            </a:pPr>
            <a:fld id="{26E45C5D-EBE0-4B13-9B94-26DB1AFA5844}"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188455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9E520A-2FF3-B64A-ABA0-C8B8C10E8A8D}" type="datetime1">
              <a:rPr lang="en-US"/>
              <a:pPr>
                <a:defRPr/>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4F5486-809F-5344-9BD5-C69FAFFDA0B8}" type="slidenum">
              <a:rPr lang="en-US"/>
              <a:pPr>
                <a:defRPr/>
              </a:pPr>
              <a:t>‹#›</a:t>
            </a:fld>
            <a:endParaRPr lang="en-US"/>
          </a:p>
        </p:txBody>
      </p:sp>
    </p:spTree>
    <p:extLst>
      <p:ext uri="{BB962C8B-B14F-4D97-AF65-F5344CB8AC3E}">
        <p14:creationId xmlns:p14="http://schemas.microsoft.com/office/powerpoint/2010/main" val="3707515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6DCEC0-EE0C-1E4E-B381-CAC1B209DD6E}" type="datetime1">
              <a:rPr lang="en-US"/>
              <a:pPr>
                <a:defRPr/>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608D4D-4F2D-9E46-9281-E2A12B07D89D}" type="slidenum">
              <a:rPr lang="en-US"/>
              <a:pPr>
                <a:defRPr/>
              </a:pPr>
              <a:t>‹#›</a:t>
            </a:fld>
            <a:endParaRPr lang="en-US"/>
          </a:p>
        </p:txBody>
      </p:sp>
    </p:spTree>
    <p:extLst>
      <p:ext uri="{BB962C8B-B14F-4D97-AF65-F5344CB8AC3E}">
        <p14:creationId xmlns:p14="http://schemas.microsoft.com/office/powerpoint/2010/main" val="38952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3FDCBC-BC7A-4B44-BEFC-A6C07E2108B4}" type="datetime1">
              <a:rPr lang="en-US"/>
              <a:pPr>
                <a:defRPr/>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38636A-AAAE-D94E-A47C-E69F086E2B8D}" type="slidenum">
              <a:rPr lang="en-US"/>
              <a:pPr>
                <a:defRPr/>
              </a:pPr>
              <a:t>‹#›</a:t>
            </a:fld>
            <a:endParaRPr lang="en-US"/>
          </a:p>
        </p:txBody>
      </p:sp>
    </p:spTree>
    <p:extLst>
      <p:ext uri="{BB962C8B-B14F-4D97-AF65-F5344CB8AC3E}">
        <p14:creationId xmlns:p14="http://schemas.microsoft.com/office/powerpoint/2010/main" val="883575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5B4B4A-BB09-3845-A33C-2A4205A01301}" type="datetime1">
              <a:rPr lang="en-US"/>
              <a:pPr>
                <a:defRPr/>
              </a:pPr>
              <a:t>2/25/15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B60DBA-A47F-AD4A-8D43-18AA58C18912}" type="slidenum">
              <a:rPr lang="en-US"/>
              <a:pPr>
                <a:defRPr/>
              </a:pPr>
              <a:t>‹#›</a:t>
            </a:fld>
            <a:endParaRPr lang="en-US"/>
          </a:p>
        </p:txBody>
      </p:sp>
    </p:spTree>
    <p:extLst>
      <p:ext uri="{BB962C8B-B14F-4D97-AF65-F5344CB8AC3E}">
        <p14:creationId xmlns:p14="http://schemas.microsoft.com/office/powerpoint/2010/main" val="1098493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3B4E7D-1E12-E843-8AAE-2D10DEED93D0}" type="datetime1">
              <a:rPr lang="en-US"/>
              <a:pPr>
                <a:defRPr/>
              </a:pPr>
              <a:t>2/25/15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83905A-EA8B-634E-9FFE-EB9BB4A63BEE}" type="slidenum">
              <a:rPr lang="en-US"/>
              <a:pPr>
                <a:defRPr/>
              </a:pPr>
              <a:t>‹#›</a:t>
            </a:fld>
            <a:endParaRPr lang="en-US"/>
          </a:p>
        </p:txBody>
      </p:sp>
    </p:spTree>
    <p:extLst>
      <p:ext uri="{BB962C8B-B14F-4D97-AF65-F5344CB8AC3E}">
        <p14:creationId xmlns:p14="http://schemas.microsoft.com/office/powerpoint/2010/main" val="1328162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47245B9-ADF5-B94E-979F-F396C786D0C5}" type="datetime1">
              <a:rPr lang="en-US"/>
              <a:pPr>
                <a:defRPr/>
              </a:pPr>
              <a:t>2/25/15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0835CB-5DD3-B04B-8C6A-A3B542F0959A}" type="slidenum">
              <a:rPr lang="en-US"/>
              <a:pPr>
                <a:defRPr/>
              </a:pPr>
              <a:t>‹#›</a:t>
            </a:fld>
            <a:endParaRPr lang="en-US"/>
          </a:p>
        </p:txBody>
      </p:sp>
    </p:spTree>
    <p:extLst>
      <p:ext uri="{BB962C8B-B14F-4D97-AF65-F5344CB8AC3E}">
        <p14:creationId xmlns:p14="http://schemas.microsoft.com/office/powerpoint/2010/main" val="1219163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38BFED-647C-FE46-92CA-52EB566DC3AD}" type="datetime1">
              <a:rPr lang="en-US"/>
              <a:pPr>
                <a:defRPr/>
              </a:pPr>
              <a:t>2/25/15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20DAEB9-FC2B-404A-AA6F-BBE1252DF886}" type="slidenum">
              <a:rPr lang="en-US"/>
              <a:pPr>
                <a:defRPr/>
              </a:pPr>
              <a:t>‹#›</a:t>
            </a:fld>
            <a:endParaRPr lang="en-US"/>
          </a:p>
        </p:txBody>
      </p:sp>
    </p:spTree>
    <p:extLst>
      <p:ext uri="{BB962C8B-B14F-4D97-AF65-F5344CB8AC3E}">
        <p14:creationId xmlns:p14="http://schemas.microsoft.com/office/powerpoint/2010/main" val="171181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DF34E544-1EBE-9240-8979-94E6B84AA44B}" type="datetime1">
              <a:rPr lang="en-US"/>
              <a:pPr>
                <a:defRPr/>
              </a:pPr>
              <a:t>2/25/15</a:t>
            </a:fld>
            <a:endParaRPr lang="en-US"/>
          </a:p>
        </p:txBody>
      </p:sp>
      <p:sp>
        <p:nvSpPr>
          <p:cNvPr id="5"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1DC3EB1B-FA95-CE40-8819-35418DE53FE7}" type="slidenum">
              <a:rPr lang="en-US"/>
              <a:pPr>
                <a:defRPr/>
              </a:pPr>
              <a:t>‹#›</a:t>
            </a:fld>
            <a:endParaRPr lang="en-US"/>
          </a:p>
        </p:txBody>
      </p:sp>
    </p:spTree>
    <p:extLst>
      <p:ext uri="{BB962C8B-B14F-4D97-AF65-F5344CB8AC3E}">
        <p14:creationId xmlns:p14="http://schemas.microsoft.com/office/powerpoint/2010/main" val="523502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9D3F8F-3CE9-A346-A8C4-FD9C884FED31}" type="datetime1">
              <a:rPr lang="en-US"/>
              <a:pPr>
                <a:defRPr/>
              </a:pPr>
              <a:t>2/25/15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D567C7-7924-EA47-96E6-EBA5A67CAF3E}" type="slidenum">
              <a:rPr lang="en-US"/>
              <a:pPr>
                <a:defRPr/>
              </a:pPr>
              <a:t>‹#›</a:t>
            </a:fld>
            <a:endParaRPr lang="en-US"/>
          </a:p>
        </p:txBody>
      </p:sp>
    </p:spTree>
    <p:extLst>
      <p:ext uri="{BB962C8B-B14F-4D97-AF65-F5344CB8AC3E}">
        <p14:creationId xmlns:p14="http://schemas.microsoft.com/office/powerpoint/2010/main" val="4172136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1500B3-D440-9345-9D5B-0BA9BDE169A2}" type="datetime1">
              <a:rPr lang="en-US"/>
              <a:pPr>
                <a:defRPr/>
              </a:pPr>
              <a:t>2/25/15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136841-AD9A-FD43-81C7-6262BFF6A1C9}" type="slidenum">
              <a:rPr lang="en-US"/>
              <a:pPr>
                <a:defRPr/>
              </a:pPr>
              <a:t>‹#›</a:t>
            </a:fld>
            <a:endParaRPr lang="en-US"/>
          </a:p>
        </p:txBody>
      </p:sp>
    </p:spTree>
    <p:extLst>
      <p:ext uri="{BB962C8B-B14F-4D97-AF65-F5344CB8AC3E}">
        <p14:creationId xmlns:p14="http://schemas.microsoft.com/office/powerpoint/2010/main" val="232074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AE875D-6A5E-4C40-AB6F-C6B427C6163F}" type="datetime1">
              <a:rPr lang="en-US"/>
              <a:pPr>
                <a:defRPr/>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8EA7E-7369-284E-A6FA-8E7E8C3E3138}" type="slidenum">
              <a:rPr lang="en-US"/>
              <a:pPr>
                <a:defRPr/>
              </a:pPr>
              <a:t>‹#›</a:t>
            </a:fld>
            <a:endParaRPr lang="en-US"/>
          </a:p>
        </p:txBody>
      </p:sp>
    </p:spTree>
    <p:extLst>
      <p:ext uri="{BB962C8B-B14F-4D97-AF65-F5344CB8AC3E}">
        <p14:creationId xmlns:p14="http://schemas.microsoft.com/office/powerpoint/2010/main" val="2749245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945D7F-5424-9A43-8B9B-1AD786A44504}" type="datetime1">
              <a:rPr lang="en-US"/>
              <a:pPr>
                <a:defRPr/>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D13B1F-3B2D-6E4D-9D72-D410C7EE9FE3}" type="slidenum">
              <a:rPr lang="en-US"/>
              <a:pPr>
                <a:defRPr/>
              </a:pPr>
              <a:t>‹#›</a:t>
            </a:fld>
            <a:endParaRPr lang="en-US"/>
          </a:p>
        </p:txBody>
      </p:sp>
    </p:spTree>
    <p:extLst>
      <p:ext uri="{BB962C8B-B14F-4D97-AF65-F5344CB8AC3E}">
        <p14:creationId xmlns:p14="http://schemas.microsoft.com/office/powerpoint/2010/main" val="2908959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A614ABA-CDF8-3A41-88CE-C985FEAC4F2D}" type="datetime1">
              <a:rPr lang="en-US"/>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DD63A7E-E18E-BF4A-A630-9BB8238B9227}" type="slidenum">
              <a:rPr lang="en-US"/>
              <a:pPr/>
              <a:t>‹#›</a:t>
            </a:fld>
            <a:endParaRPr lang="en-US"/>
          </a:p>
        </p:txBody>
      </p:sp>
    </p:spTree>
    <p:extLst>
      <p:ext uri="{BB962C8B-B14F-4D97-AF65-F5344CB8AC3E}">
        <p14:creationId xmlns:p14="http://schemas.microsoft.com/office/powerpoint/2010/main" val="680493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103E4DA-9F92-8148-8AF8-188A2AA6A3A0}" type="datetime1">
              <a:rPr lang="en-US"/>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6571D99-8B92-D14F-AF5B-E5B0B707B4C8}" type="slidenum">
              <a:rPr lang="en-US"/>
              <a:pPr/>
              <a:t>‹#›</a:t>
            </a:fld>
            <a:endParaRPr lang="en-US"/>
          </a:p>
        </p:txBody>
      </p:sp>
    </p:spTree>
    <p:extLst>
      <p:ext uri="{BB962C8B-B14F-4D97-AF65-F5344CB8AC3E}">
        <p14:creationId xmlns:p14="http://schemas.microsoft.com/office/powerpoint/2010/main" val="548753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3799DE1-E4C9-6F4D-B7BC-07F514E01E64}" type="datetime1">
              <a:rPr lang="en-US"/>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5B65812-3745-5444-9FAE-CCFB129185F8}" type="slidenum">
              <a:rPr lang="en-US"/>
              <a:pPr/>
              <a:t>‹#›</a:t>
            </a:fld>
            <a:endParaRPr lang="en-US"/>
          </a:p>
        </p:txBody>
      </p:sp>
    </p:spTree>
    <p:extLst>
      <p:ext uri="{BB962C8B-B14F-4D97-AF65-F5344CB8AC3E}">
        <p14:creationId xmlns:p14="http://schemas.microsoft.com/office/powerpoint/2010/main" val="1079504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E1D49AF-E792-3B40-84AE-20F64623D890}" type="datetime1">
              <a:rPr lang="en-US"/>
              <a:pPr/>
              <a:t>2/25/15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4048B97F-CA00-D046-8E74-03067250C08D}" type="slidenum">
              <a:rPr lang="en-US"/>
              <a:pPr/>
              <a:t>‹#›</a:t>
            </a:fld>
            <a:endParaRPr lang="en-US"/>
          </a:p>
        </p:txBody>
      </p:sp>
    </p:spTree>
    <p:extLst>
      <p:ext uri="{BB962C8B-B14F-4D97-AF65-F5344CB8AC3E}">
        <p14:creationId xmlns:p14="http://schemas.microsoft.com/office/powerpoint/2010/main" val="789742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55B4D2C-CDBA-BF43-94FC-E59531E6D587}" type="datetime1">
              <a:rPr lang="en-US"/>
              <a:pPr/>
              <a:t>2/25/15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FB828150-98DE-4744-A054-1934ED4A0A3C}" type="slidenum">
              <a:rPr lang="en-US"/>
              <a:pPr/>
              <a:t>‹#›</a:t>
            </a:fld>
            <a:endParaRPr lang="en-US"/>
          </a:p>
        </p:txBody>
      </p:sp>
    </p:spTree>
    <p:extLst>
      <p:ext uri="{BB962C8B-B14F-4D97-AF65-F5344CB8AC3E}">
        <p14:creationId xmlns:p14="http://schemas.microsoft.com/office/powerpoint/2010/main" val="173662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3B80737-EFD4-2945-A26C-6B37C2258D5C}" type="datetime1">
              <a:rPr lang="en-US"/>
              <a:pPr/>
              <a:t>2/25/15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ADE2FC09-5CA2-D84C-9F6E-3C0B7F682E81}" type="slidenum">
              <a:rPr lang="en-US"/>
              <a:pPr/>
              <a:t>‹#›</a:t>
            </a:fld>
            <a:endParaRPr lang="en-US"/>
          </a:p>
        </p:txBody>
      </p:sp>
    </p:spTree>
    <p:extLst>
      <p:ext uri="{BB962C8B-B14F-4D97-AF65-F5344CB8AC3E}">
        <p14:creationId xmlns:p14="http://schemas.microsoft.com/office/powerpoint/2010/main" val="378541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E7B4B5EB-8A44-1D4F-8747-0B3B20305AF3}" type="datetime1">
              <a:rPr lang="en-US"/>
              <a:pPr>
                <a:defRPr/>
              </a:pPr>
              <a:t>2/25/15</a:t>
            </a:fld>
            <a:endParaRPr lang="en-US"/>
          </a:p>
        </p:txBody>
      </p:sp>
      <p:sp>
        <p:nvSpPr>
          <p:cNvPr id="6"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BDB7EAB0-866C-5A4A-87CF-47EE4A42B4E9}" type="slidenum">
              <a:rPr lang="en-US"/>
              <a:pPr>
                <a:defRPr/>
              </a:pPr>
              <a:t>‹#›</a:t>
            </a:fld>
            <a:endParaRPr lang="en-US"/>
          </a:p>
        </p:txBody>
      </p:sp>
    </p:spTree>
    <p:extLst>
      <p:ext uri="{BB962C8B-B14F-4D97-AF65-F5344CB8AC3E}">
        <p14:creationId xmlns:p14="http://schemas.microsoft.com/office/powerpoint/2010/main" val="108887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7C71763-4729-8D4D-B01C-69E565D043FD}" type="datetime1">
              <a:rPr lang="en-US"/>
              <a:pPr/>
              <a:t>2/25/15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CE52BB8F-A535-0F41-92B8-984B598216AC}" type="slidenum">
              <a:rPr lang="en-US"/>
              <a:pPr/>
              <a:t>‹#›</a:t>
            </a:fld>
            <a:endParaRPr lang="en-US"/>
          </a:p>
        </p:txBody>
      </p:sp>
    </p:spTree>
    <p:extLst>
      <p:ext uri="{BB962C8B-B14F-4D97-AF65-F5344CB8AC3E}">
        <p14:creationId xmlns:p14="http://schemas.microsoft.com/office/powerpoint/2010/main" val="3654086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091CAD6-6068-6742-BAA4-A27AF4C0EF2E}" type="datetime1">
              <a:rPr lang="en-US"/>
              <a:pPr/>
              <a:t>2/25/15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91F5895-8990-7F4A-95A5-6AA8A45270B7}" type="slidenum">
              <a:rPr lang="en-US"/>
              <a:pPr/>
              <a:t>‹#›</a:t>
            </a:fld>
            <a:endParaRPr lang="en-US"/>
          </a:p>
        </p:txBody>
      </p:sp>
    </p:spTree>
    <p:extLst>
      <p:ext uri="{BB962C8B-B14F-4D97-AF65-F5344CB8AC3E}">
        <p14:creationId xmlns:p14="http://schemas.microsoft.com/office/powerpoint/2010/main" val="232426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076EFA9-BC86-6940-B56B-E7352905BA9C}" type="datetime1">
              <a:rPr lang="en-US"/>
              <a:pPr/>
              <a:t>2/25/15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F0BDAAE-B6F5-F64F-A7D0-B3CE6955DBD5}" type="slidenum">
              <a:rPr lang="en-US"/>
              <a:pPr/>
              <a:t>‹#›</a:t>
            </a:fld>
            <a:endParaRPr lang="en-US"/>
          </a:p>
        </p:txBody>
      </p:sp>
    </p:spTree>
    <p:extLst>
      <p:ext uri="{BB962C8B-B14F-4D97-AF65-F5344CB8AC3E}">
        <p14:creationId xmlns:p14="http://schemas.microsoft.com/office/powerpoint/2010/main" val="2763066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4EA6AB-22E7-094C-AD9C-6BDCFFED8FC2}" type="datetime1">
              <a:rPr lang="en-US"/>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E2CC702-6CF1-EC45-9B61-B9560D8E00B8}" type="slidenum">
              <a:rPr lang="en-US"/>
              <a:pPr/>
              <a:t>‹#›</a:t>
            </a:fld>
            <a:endParaRPr lang="en-US"/>
          </a:p>
        </p:txBody>
      </p:sp>
    </p:spTree>
    <p:extLst>
      <p:ext uri="{BB962C8B-B14F-4D97-AF65-F5344CB8AC3E}">
        <p14:creationId xmlns:p14="http://schemas.microsoft.com/office/powerpoint/2010/main" val="632466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156C05-BBC8-0543-9538-F1678A2D4A27}" type="datetime1">
              <a:rPr lang="en-US"/>
              <a:pPr/>
              <a:t>2/25/15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6676F57-ADF2-AF4D-96E1-679192B35527}" type="slidenum">
              <a:rPr lang="en-US"/>
              <a:pPr/>
              <a:t>‹#›</a:t>
            </a:fld>
            <a:endParaRPr lang="en-US"/>
          </a:p>
        </p:txBody>
      </p:sp>
    </p:spTree>
    <p:extLst>
      <p:ext uri="{BB962C8B-B14F-4D97-AF65-F5344CB8AC3E}">
        <p14:creationId xmlns:p14="http://schemas.microsoft.com/office/powerpoint/2010/main" val="416347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48953958-1D10-5640-9DA4-49C672A2A37F}" type="datetime1">
              <a:rPr lang="en-US"/>
              <a:pPr>
                <a:defRPr/>
              </a:pPr>
              <a:t>2/25/15</a:t>
            </a:fld>
            <a:endParaRPr lang="en-US"/>
          </a:p>
        </p:txBody>
      </p:sp>
      <p:sp>
        <p:nvSpPr>
          <p:cNvPr id="5"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60A51C8B-A132-A944-9ADE-426BF60763A9}" type="slidenum">
              <a:rPr lang="en-US"/>
              <a:pPr>
                <a:defRPr/>
              </a:pPr>
              <a:t>‹#›</a:t>
            </a:fld>
            <a:endParaRPr lang="en-US"/>
          </a:p>
        </p:txBody>
      </p:sp>
    </p:spTree>
    <p:extLst>
      <p:ext uri="{BB962C8B-B14F-4D97-AF65-F5344CB8AC3E}">
        <p14:creationId xmlns:p14="http://schemas.microsoft.com/office/powerpoint/2010/main" val="3795249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4D45EA0A-5851-9644-8094-CF8F41EC996E}" type="datetime1">
              <a:rPr lang="en-US"/>
              <a:pPr>
                <a:defRPr/>
              </a:pPr>
              <a:t>2/25/15</a:t>
            </a:fld>
            <a:endParaRPr lang="en-US"/>
          </a:p>
        </p:txBody>
      </p:sp>
      <p:sp>
        <p:nvSpPr>
          <p:cNvPr id="5"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D3B4AF75-3991-174F-8E86-208BD4DD7BB7}" type="slidenum">
              <a:rPr lang="en-US"/>
              <a:pPr>
                <a:defRPr/>
              </a:pPr>
              <a:t>‹#›</a:t>
            </a:fld>
            <a:endParaRPr lang="en-US"/>
          </a:p>
        </p:txBody>
      </p:sp>
    </p:spTree>
    <p:extLst>
      <p:ext uri="{BB962C8B-B14F-4D97-AF65-F5344CB8AC3E}">
        <p14:creationId xmlns:p14="http://schemas.microsoft.com/office/powerpoint/2010/main" val="1754360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DF34E544-1EBE-9240-8979-94E6B84AA44B}" type="datetime1">
              <a:rPr lang="en-US"/>
              <a:pPr>
                <a:defRPr/>
              </a:pPr>
              <a:t>2/25/15</a:t>
            </a:fld>
            <a:endParaRPr lang="en-US"/>
          </a:p>
        </p:txBody>
      </p:sp>
      <p:sp>
        <p:nvSpPr>
          <p:cNvPr id="5"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1DC3EB1B-FA95-CE40-8819-35418DE53FE7}" type="slidenum">
              <a:rPr lang="en-US"/>
              <a:pPr>
                <a:defRPr/>
              </a:pPr>
              <a:t>‹#›</a:t>
            </a:fld>
            <a:endParaRPr lang="en-US"/>
          </a:p>
        </p:txBody>
      </p:sp>
    </p:spTree>
    <p:extLst>
      <p:ext uri="{BB962C8B-B14F-4D97-AF65-F5344CB8AC3E}">
        <p14:creationId xmlns:p14="http://schemas.microsoft.com/office/powerpoint/2010/main" val="4256152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E7B4B5EB-8A44-1D4F-8747-0B3B20305AF3}" type="datetime1">
              <a:rPr lang="en-US"/>
              <a:pPr>
                <a:defRPr/>
              </a:pPr>
              <a:t>2/25/15</a:t>
            </a:fld>
            <a:endParaRPr lang="en-US"/>
          </a:p>
        </p:txBody>
      </p:sp>
      <p:sp>
        <p:nvSpPr>
          <p:cNvPr id="6"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BDB7EAB0-866C-5A4A-87CF-47EE4A42B4E9}" type="slidenum">
              <a:rPr lang="en-US"/>
              <a:pPr>
                <a:defRPr/>
              </a:pPr>
              <a:t>‹#›</a:t>
            </a:fld>
            <a:endParaRPr lang="en-US"/>
          </a:p>
        </p:txBody>
      </p:sp>
    </p:spTree>
    <p:extLst>
      <p:ext uri="{BB962C8B-B14F-4D97-AF65-F5344CB8AC3E}">
        <p14:creationId xmlns:p14="http://schemas.microsoft.com/office/powerpoint/2010/main" val="416198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04156754-0189-A345-9A13-6D66749355E7}" type="datetime1">
              <a:rPr lang="en-US"/>
              <a:pPr>
                <a:defRPr/>
              </a:pPr>
              <a:t>2/25/15</a:t>
            </a:fld>
            <a:endParaRPr lang="en-US"/>
          </a:p>
        </p:txBody>
      </p:sp>
      <p:sp>
        <p:nvSpPr>
          <p:cNvPr id="8"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4689B3ED-D019-C44F-AB0A-C3FC55819C66}" type="slidenum">
              <a:rPr lang="en-US"/>
              <a:pPr>
                <a:defRPr/>
              </a:pPr>
              <a:t>‹#›</a:t>
            </a:fld>
            <a:endParaRPr lang="en-US"/>
          </a:p>
        </p:txBody>
      </p:sp>
    </p:spTree>
    <p:extLst>
      <p:ext uri="{BB962C8B-B14F-4D97-AF65-F5344CB8AC3E}">
        <p14:creationId xmlns:p14="http://schemas.microsoft.com/office/powerpoint/2010/main" val="158369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04156754-0189-A345-9A13-6D66749355E7}" type="datetime1">
              <a:rPr lang="en-US"/>
              <a:pPr>
                <a:defRPr/>
              </a:pPr>
              <a:t>2/25/15</a:t>
            </a:fld>
            <a:endParaRPr lang="en-US"/>
          </a:p>
        </p:txBody>
      </p:sp>
      <p:sp>
        <p:nvSpPr>
          <p:cNvPr id="8"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9"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4689B3ED-D019-C44F-AB0A-C3FC55819C66}" type="slidenum">
              <a:rPr lang="en-US"/>
              <a:pPr>
                <a:defRPr/>
              </a:pPr>
              <a:t>‹#›</a:t>
            </a:fld>
            <a:endParaRPr lang="en-US"/>
          </a:p>
        </p:txBody>
      </p:sp>
    </p:spTree>
    <p:extLst>
      <p:ext uri="{BB962C8B-B14F-4D97-AF65-F5344CB8AC3E}">
        <p14:creationId xmlns:p14="http://schemas.microsoft.com/office/powerpoint/2010/main" val="2589805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047B97BE-3E1A-0B49-99C2-27E7751B1E11}" type="datetime1">
              <a:rPr lang="en-US"/>
              <a:pPr>
                <a:defRPr/>
              </a:pPr>
              <a:t>2/25/15</a:t>
            </a:fld>
            <a:endParaRPr lang="en-US"/>
          </a:p>
        </p:txBody>
      </p:sp>
      <p:sp>
        <p:nvSpPr>
          <p:cNvPr id="4"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845AACCA-7E23-9746-80AE-C13FF6F3A18C}" type="slidenum">
              <a:rPr lang="en-US"/>
              <a:pPr>
                <a:defRPr/>
              </a:pPr>
              <a:t>‹#›</a:t>
            </a:fld>
            <a:endParaRPr lang="en-US"/>
          </a:p>
        </p:txBody>
      </p:sp>
    </p:spTree>
    <p:extLst>
      <p:ext uri="{BB962C8B-B14F-4D97-AF65-F5344CB8AC3E}">
        <p14:creationId xmlns:p14="http://schemas.microsoft.com/office/powerpoint/2010/main" val="3875166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3DD4A281-93EB-5B44-8CA4-581AE61D5105}" type="datetime1">
              <a:rPr lang="en-US"/>
              <a:pPr>
                <a:defRPr/>
              </a:pPr>
              <a:t>2/25/15</a:t>
            </a:fld>
            <a:endParaRPr lang="en-US"/>
          </a:p>
        </p:txBody>
      </p:sp>
      <p:sp>
        <p:nvSpPr>
          <p:cNvPr id="3"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E6F8218C-FB6A-E449-94ED-7BF5812D714B}" type="slidenum">
              <a:rPr lang="en-US"/>
              <a:pPr>
                <a:defRPr/>
              </a:pPr>
              <a:t>‹#›</a:t>
            </a:fld>
            <a:endParaRPr lang="en-US"/>
          </a:p>
        </p:txBody>
      </p:sp>
    </p:spTree>
    <p:extLst>
      <p:ext uri="{BB962C8B-B14F-4D97-AF65-F5344CB8AC3E}">
        <p14:creationId xmlns:p14="http://schemas.microsoft.com/office/powerpoint/2010/main" val="3589563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C8D8CA85-07C8-1B41-A181-86DBCED69C7A}" type="datetime1">
              <a:rPr lang="en-US"/>
              <a:pPr>
                <a:defRPr/>
              </a:pPr>
              <a:t>2/25/15</a:t>
            </a:fld>
            <a:endParaRPr lang="en-US"/>
          </a:p>
        </p:txBody>
      </p:sp>
      <p:sp>
        <p:nvSpPr>
          <p:cNvPr id="6"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C9F4B1FF-D4D5-C84C-986F-F4EF18BA0703}" type="slidenum">
              <a:rPr lang="en-US"/>
              <a:pPr>
                <a:defRPr/>
              </a:pPr>
              <a:t>‹#›</a:t>
            </a:fld>
            <a:endParaRPr lang="en-US"/>
          </a:p>
        </p:txBody>
      </p:sp>
    </p:spTree>
    <p:extLst>
      <p:ext uri="{BB962C8B-B14F-4D97-AF65-F5344CB8AC3E}">
        <p14:creationId xmlns:p14="http://schemas.microsoft.com/office/powerpoint/2010/main" val="3588496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lnSpc>
                <a:spcPct val="120000"/>
              </a:lnSpc>
              <a:spcBef>
                <a:spcPct val="50000"/>
              </a:spcBef>
              <a:buClr>
                <a:srgbClr val="6600CC"/>
              </a:buClr>
              <a:buFont typeface="Wingdings" charset="0"/>
              <a:buNone/>
              <a:defRPr b="1"/>
            </a:lvl1pPr>
          </a:lstStyle>
          <a:p>
            <a:pPr>
              <a:defRPr/>
            </a:pPr>
            <a:fld id="{DAC6D4AA-CBE1-AC45-B236-2D73287ECD0A}" type="datetime1">
              <a:rPr lang="en-US"/>
              <a:pPr>
                <a:defRPr/>
              </a:pPr>
              <a:t>2/25/15</a:t>
            </a:fld>
            <a:endParaRPr lang="en-US"/>
          </a:p>
        </p:txBody>
      </p:sp>
      <p:sp>
        <p:nvSpPr>
          <p:cNvPr id="6" name="Footer Placeholder 4"/>
          <p:cNvSpPr>
            <a:spLocks noGrp="1"/>
          </p:cNvSpPr>
          <p:nvPr>
            <p:ph type="ftr" sz="quarter" idx="11"/>
          </p:nvPr>
        </p:nvSpPr>
        <p:spPr/>
        <p:txBody>
          <a:bodyPr/>
          <a:lstStyle>
            <a:lvl1pPr defTabSz="914400">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lnSpc>
                <a:spcPct val="120000"/>
              </a:lnSpc>
              <a:spcBef>
                <a:spcPct val="50000"/>
              </a:spcBef>
              <a:buClr>
                <a:srgbClr val="6600CC"/>
              </a:buClr>
              <a:buFont typeface="Wingdings" charset="0"/>
              <a:buNone/>
              <a:defRPr b="1"/>
            </a:lvl1pPr>
          </a:lstStyle>
          <a:p>
            <a:pPr>
              <a:defRPr/>
            </a:pPr>
            <a:fld id="{ACDC9E5D-E50D-9E4F-8208-B8261BA57390}" type="slidenum">
              <a:rPr lang="en-US"/>
              <a:pPr>
                <a:defRPr/>
              </a:pPr>
              <a:t>‹#›</a:t>
            </a:fld>
            <a:endParaRPr lang="en-US"/>
          </a:p>
        </p:txBody>
      </p:sp>
    </p:spTree>
    <p:extLst>
      <p:ext uri="{BB962C8B-B14F-4D97-AF65-F5344CB8AC3E}">
        <p14:creationId xmlns:p14="http://schemas.microsoft.com/office/powerpoint/2010/main" val="27514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047B97BE-3E1A-0B49-99C2-27E7751B1E11}" type="datetime1">
              <a:rPr lang="en-US"/>
              <a:pPr>
                <a:defRPr/>
              </a:pPr>
              <a:t>2/25/15</a:t>
            </a:fld>
            <a:endParaRPr lang="en-US"/>
          </a:p>
        </p:txBody>
      </p:sp>
      <p:sp>
        <p:nvSpPr>
          <p:cNvPr id="4"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5"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845AACCA-7E23-9746-80AE-C13FF6F3A18C}" type="slidenum">
              <a:rPr lang="en-US"/>
              <a:pPr>
                <a:defRPr/>
              </a:pPr>
              <a:t>‹#›</a:t>
            </a:fld>
            <a:endParaRPr lang="en-US"/>
          </a:p>
        </p:txBody>
      </p:sp>
    </p:spTree>
    <p:extLst>
      <p:ext uri="{BB962C8B-B14F-4D97-AF65-F5344CB8AC3E}">
        <p14:creationId xmlns:p14="http://schemas.microsoft.com/office/powerpoint/2010/main" val="346211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3DD4A281-93EB-5B44-8CA4-581AE61D5105}" type="datetime1">
              <a:rPr lang="en-US"/>
              <a:pPr>
                <a:defRPr/>
              </a:pPr>
              <a:t>2/25/15</a:t>
            </a:fld>
            <a:endParaRPr lang="en-US"/>
          </a:p>
        </p:txBody>
      </p:sp>
      <p:sp>
        <p:nvSpPr>
          <p:cNvPr id="3"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4"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E6F8218C-FB6A-E449-94ED-7BF5812D714B}" type="slidenum">
              <a:rPr lang="en-US"/>
              <a:pPr>
                <a:defRPr/>
              </a:pPr>
              <a:t>‹#›</a:t>
            </a:fld>
            <a:endParaRPr lang="en-US"/>
          </a:p>
        </p:txBody>
      </p:sp>
    </p:spTree>
    <p:extLst>
      <p:ext uri="{BB962C8B-B14F-4D97-AF65-F5344CB8AC3E}">
        <p14:creationId xmlns:p14="http://schemas.microsoft.com/office/powerpoint/2010/main" val="1843673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C8D8CA85-07C8-1B41-A181-86DBCED69C7A}" type="datetime1">
              <a:rPr lang="en-US"/>
              <a:pPr>
                <a:defRPr/>
              </a:pPr>
              <a:t>2/25/15</a:t>
            </a:fld>
            <a:endParaRPr lang="en-US"/>
          </a:p>
        </p:txBody>
      </p:sp>
      <p:sp>
        <p:nvSpPr>
          <p:cNvPr id="6"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C9F4B1FF-D4D5-C84C-986F-F4EF18BA0703}" type="slidenum">
              <a:rPr lang="en-US"/>
              <a:pPr>
                <a:defRPr/>
              </a:pPr>
              <a:t>‹#›</a:t>
            </a:fld>
            <a:endParaRPr lang="en-US"/>
          </a:p>
        </p:txBody>
      </p:sp>
    </p:spTree>
    <p:extLst>
      <p:ext uri="{BB962C8B-B14F-4D97-AF65-F5344CB8AC3E}">
        <p14:creationId xmlns:p14="http://schemas.microsoft.com/office/powerpoint/2010/main" val="277935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DAC6D4AA-CBE1-AC45-B236-2D73287ECD0A}" type="datetime1">
              <a:rPr lang="en-US"/>
              <a:pPr>
                <a:defRPr/>
              </a:pPr>
              <a:t>2/25/15</a:t>
            </a:fld>
            <a:endParaRPr lang="en-US"/>
          </a:p>
        </p:txBody>
      </p:sp>
      <p:sp>
        <p:nvSpPr>
          <p:cNvPr id="6"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ACDC9E5D-E50D-9E4F-8208-B8261BA57390}" type="slidenum">
              <a:rPr lang="en-US"/>
              <a:pPr>
                <a:defRPr/>
              </a:pPr>
              <a:t>‹#›</a:t>
            </a:fld>
            <a:endParaRPr lang="en-US"/>
          </a:p>
        </p:txBody>
      </p:sp>
    </p:spTree>
    <p:extLst>
      <p:ext uri="{BB962C8B-B14F-4D97-AF65-F5344CB8AC3E}">
        <p14:creationId xmlns:p14="http://schemas.microsoft.com/office/powerpoint/2010/main" val="2238208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theme" Target="../theme/theme6.xml"/><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340" tIns="45672" rIns="91340" bIns="45672" numCol="1" anchor="ctr" anchorCtr="0" compatLnSpc="1">
            <a:prstTxWarp prst="textNoShape">
              <a:avLst/>
            </a:prstTxWarp>
          </a:bodyPr>
          <a:lstStyle>
            <a:lvl1pPr defTabSz="456725">
              <a:lnSpc>
                <a:spcPct val="100000"/>
              </a:lnSpc>
              <a:spcBef>
                <a:spcPct val="0"/>
              </a:spcBef>
              <a:buClrTx/>
              <a:buFontTx/>
              <a:buNone/>
              <a:defRPr sz="1200" b="0">
                <a:solidFill>
                  <a:srgbClr val="898989"/>
                </a:solidFill>
                <a:latin typeface="Calibri" charset="0"/>
              </a:defRPr>
            </a:lvl1pPr>
          </a:lstStyle>
          <a:p>
            <a:pPr>
              <a:defRPr/>
            </a:pPr>
            <a:fld id="{B2591D4E-9A08-4742-BA8C-A5ACA02487D3}" type="datetime1">
              <a:rPr lang="en-US"/>
              <a:pPr>
                <a:defRPr/>
              </a:pPr>
              <a:t>2/25/15</a:t>
            </a:fld>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340" tIns="45672" rIns="91340" bIns="45672" numCol="1" anchor="ctr" anchorCtr="0" compatLnSpc="1">
            <a:prstTxWarp prst="textNoShape">
              <a:avLst/>
            </a:prstTxWarp>
          </a:bodyPr>
          <a:lstStyle>
            <a:lvl1pPr algn="ctr" defTabSz="456725">
              <a:lnSpc>
                <a:spcPct val="100000"/>
              </a:lnSpc>
              <a:spcBef>
                <a:spcPct val="0"/>
              </a:spcBef>
              <a:buClrTx/>
              <a:buFontTx/>
              <a:buNone/>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340" tIns="45672" rIns="91340" bIns="45672" numCol="1" anchor="ctr" anchorCtr="0" compatLnSpc="1">
            <a:prstTxWarp prst="textNoShape">
              <a:avLst/>
            </a:prstTxWarp>
          </a:bodyPr>
          <a:lstStyle>
            <a:lvl1pPr algn="r" defTabSz="456725">
              <a:lnSpc>
                <a:spcPct val="100000"/>
              </a:lnSpc>
              <a:spcBef>
                <a:spcPct val="0"/>
              </a:spcBef>
              <a:buClrTx/>
              <a:buFontTx/>
              <a:buNone/>
              <a:defRPr sz="1200" b="0">
                <a:solidFill>
                  <a:srgbClr val="898989"/>
                </a:solidFill>
                <a:latin typeface="Calibri" charset="0"/>
              </a:defRPr>
            </a:lvl1pPr>
          </a:lstStyle>
          <a:p>
            <a:pPr>
              <a:defRPr/>
            </a:pPr>
            <a:fld id="{3B9905E3-927C-2947-B2CA-AE2F5814A8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Lst>
  <p:txStyles>
    <p:titleStyle>
      <a:lvl1pPr algn="ctr" defTabSz="45537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72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453"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180"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90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136" indent="-341136" algn="l" defTabSz="45537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0979" indent="-284018" algn="l" defTabSz="45537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21" indent="-226895" algn="l" defTabSz="45537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783" indent="-226895" algn="l" defTabSz="45537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748" indent="-226895" algn="l" defTabSz="45537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95" indent="-228363" algn="l" defTabSz="456725" rtl="0" eaLnBrk="1" latinLnBrk="0" hangingPunct="1">
        <a:spcBef>
          <a:spcPct val="20000"/>
        </a:spcBef>
        <a:buFont typeface="Arial"/>
        <a:buChar char="•"/>
        <a:defRPr sz="2000" kern="1200">
          <a:solidFill>
            <a:schemeClr val="tx1"/>
          </a:solidFill>
          <a:latin typeface="+mn-lt"/>
          <a:ea typeface="+mn-ea"/>
          <a:cs typeface="+mn-cs"/>
        </a:defRPr>
      </a:lvl6pPr>
      <a:lvl7pPr marL="2968722" indent="-228363" algn="l" defTabSz="456725" rtl="0" eaLnBrk="1" latinLnBrk="0" hangingPunct="1">
        <a:spcBef>
          <a:spcPct val="20000"/>
        </a:spcBef>
        <a:buFont typeface="Arial"/>
        <a:buChar char="•"/>
        <a:defRPr sz="2000" kern="1200">
          <a:solidFill>
            <a:schemeClr val="tx1"/>
          </a:solidFill>
          <a:latin typeface="+mn-lt"/>
          <a:ea typeface="+mn-ea"/>
          <a:cs typeface="+mn-cs"/>
        </a:defRPr>
      </a:lvl7pPr>
      <a:lvl8pPr marL="3425448" indent="-228363" algn="l" defTabSz="456725" rtl="0" eaLnBrk="1" latinLnBrk="0" hangingPunct="1">
        <a:spcBef>
          <a:spcPct val="20000"/>
        </a:spcBef>
        <a:buFont typeface="Arial"/>
        <a:buChar char="•"/>
        <a:defRPr sz="2000" kern="1200">
          <a:solidFill>
            <a:schemeClr val="tx1"/>
          </a:solidFill>
          <a:latin typeface="+mn-lt"/>
          <a:ea typeface="+mn-ea"/>
          <a:cs typeface="+mn-cs"/>
        </a:defRPr>
      </a:lvl8pPr>
      <a:lvl9pPr marL="3882174" indent="-228363" algn="l" defTabSz="4567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algn="r" eaLnBrk="1" hangingPunct="1">
              <a:lnSpc>
                <a:spcPct val="100000"/>
              </a:lnSpc>
              <a:spcBef>
                <a:spcPct val="0"/>
              </a:spcBef>
              <a:buClrTx/>
              <a:buFontTx/>
              <a:buNone/>
              <a:defRPr sz="1200" b="0">
                <a:solidFill>
                  <a:srgbClr val="000000"/>
                </a:solidFill>
                <a:latin typeface="Arial" charset="0"/>
                <a:cs typeface="Arial" charset="0"/>
              </a:defRPr>
            </a:lvl1pPr>
          </a:lstStyle>
          <a:p>
            <a:pPr>
              <a:defRPr/>
            </a:pPr>
            <a:fld id="{4248231F-EDE9-0B44-8AD8-916E7089441E}"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eaLnBrk="1" hangingPunct="1">
              <a:lnSpc>
                <a:spcPct val="100000"/>
              </a:lnSpc>
              <a:spcBef>
                <a:spcPct val="0"/>
              </a:spcBef>
              <a:buClrTx/>
              <a:buFontTx/>
              <a:buNone/>
              <a:defRPr sz="1400" b="0">
                <a:solidFill>
                  <a:srgbClr val="000000"/>
                </a:solidFill>
                <a:latin typeface="Arial" charset="0"/>
                <a:ea typeface="ＭＳ Ｐゴシック" pitchFamily="34" charset="-128"/>
                <a:cs typeface="Arial"/>
              </a:defRPr>
            </a:lvl1pPr>
          </a:lstStyle>
          <a:p>
            <a:pPr>
              <a:defRPr/>
            </a:pPr>
            <a:endParaRPr lang="en-GB"/>
          </a:p>
        </p:txBody>
      </p:sp>
    </p:spTree>
    <p:extLst>
      <p:ext uri="{BB962C8B-B14F-4D97-AF65-F5344CB8AC3E}">
        <p14:creationId xmlns:p14="http://schemas.microsoft.com/office/powerpoint/2010/main" val="1175295754"/>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6963" algn="l" rtl="0" fontAlgn="base">
        <a:spcBef>
          <a:spcPct val="0"/>
        </a:spcBef>
        <a:spcAft>
          <a:spcPct val="0"/>
        </a:spcAft>
        <a:defRPr sz="3600" b="1">
          <a:solidFill>
            <a:schemeClr val="tx2"/>
          </a:solidFill>
          <a:latin typeface="Arial" pitchFamily="34" charset="0"/>
          <a:cs typeface="Arial" pitchFamily="34" charset="0"/>
        </a:defRPr>
      </a:lvl6pPr>
      <a:lvl7pPr marL="913926" algn="l" rtl="0" fontAlgn="base">
        <a:spcBef>
          <a:spcPct val="0"/>
        </a:spcBef>
        <a:spcAft>
          <a:spcPct val="0"/>
        </a:spcAft>
        <a:defRPr sz="3600" b="1">
          <a:solidFill>
            <a:schemeClr val="tx2"/>
          </a:solidFill>
          <a:latin typeface="Arial" pitchFamily="34" charset="0"/>
          <a:cs typeface="Arial" pitchFamily="34" charset="0"/>
        </a:defRPr>
      </a:lvl7pPr>
      <a:lvl8pPr marL="1370890" algn="l" rtl="0" fontAlgn="base">
        <a:spcBef>
          <a:spcPct val="0"/>
        </a:spcBef>
        <a:spcAft>
          <a:spcPct val="0"/>
        </a:spcAft>
        <a:defRPr sz="3600" b="1">
          <a:solidFill>
            <a:schemeClr val="tx2"/>
          </a:solidFill>
          <a:latin typeface="Arial" pitchFamily="34" charset="0"/>
          <a:cs typeface="Arial" pitchFamily="34" charset="0"/>
        </a:defRPr>
      </a:lvl8pPr>
      <a:lvl9pPr marL="1827852"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722" indent="-342722"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565" indent="-285600" algn="l" rtl="0" eaLnBrk="0" fontAlgn="base" hangingPunct="0">
        <a:spcBef>
          <a:spcPct val="20000"/>
        </a:spcBef>
        <a:spcAft>
          <a:spcPct val="0"/>
        </a:spcAft>
        <a:buChar char="–"/>
        <a:defRPr sz="2800">
          <a:solidFill>
            <a:schemeClr val="tx1"/>
          </a:solidFill>
          <a:latin typeface="+mn-lt"/>
          <a:ea typeface="Arial" charset="0"/>
          <a:cs typeface="+mn-cs"/>
        </a:defRPr>
      </a:lvl2pPr>
      <a:lvl3pPr marL="1142410" indent="-228482" algn="l" rtl="0" eaLnBrk="0" fontAlgn="base" hangingPunct="0">
        <a:spcBef>
          <a:spcPct val="20000"/>
        </a:spcBef>
        <a:spcAft>
          <a:spcPct val="0"/>
        </a:spcAft>
        <a:buChar char="•"/>
        <a:defRPr sz="2800">
          <a:solidFill>
            <a:schemeClr val="tx1"/>
          </a:solidFill>
          <a:latin typeface="+mn-lt"/>
          <a:ea typeface="Arial" charset="0"/>
          <a:cs typeface="+mn-cs"/>
        </a:defRPr>
      </a:lvl3pPr>
      <a:lvl4pPr marL="1599372" indent="-228482"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6334" indent="-228482"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3297"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0260"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7223"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4186"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0" tIns="45677" rIns="91350" bIns="45677"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0" tIns="45677" rIns="91350" bIns="4567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0" tIns="45677" rIns="91350" bIns="45677" numCol="1" anchor="t" anchorCtr="0" compatLnSpc="1">
            <a:prstTxWarp prst="textNoShape">
              <a:avLst/>
            </a:prstTxWarp>
          </a:bodyPr>
          <a:lstStyle>
            <a:lvl1pPr eaLnBrk="1" hangingPunct="1">
              <a:defRPr sz="1400">
                <a:solidFill>
                  <a:srgbClr val="000000"/>
                </a:solidFill>
                <a:latin typeface="+mn-lt"/>
                <a:ea typeface="+mn-ea"/>
                <a:cs typeface="Times New Roman" pitchFamily="18" charset="0"/>
              </a:defRPr>
            </a:lvl1pPr>
          </a:lstStyle>
          <a:p>
            <a:pPr defTabSz="913548">
              <a:lnSpc>
                <a:spcPct val="100000"/>
              </a:lnSpc>
              <a:spcBef>
                <a:spcPct val="0"/>
              </a:spcBef>
              <a:buClrTx/>
              <a:defRPr/>
            </a:pPr>
            <a:r>
              <a:rPr lang="en-US" b="0" smtClean="0">
                <a:latin typeface="Times New Roman"/>
              </a:rPr>
              <a:t>February 24, 2005</a:t>
            </a:r>
            <a:endParaRPr lang="en-US" b="0">
              <a:latin typeface="Times New Roman"/>
            </a:endParaRPr>
          </a:p>
        </p:txBody>
      </p:sp>
      <p:sp>
        <p:nvSpPr>
          <p:cNvPr id="21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0" tIns="45677" rIns="91350" bIns="45677" numCol="1" anchor="t" anchorCtr="0" compatLnSpc="1">
            <a:prstTxWarp prst="textNoShape">
              <a:avLst/>
            </a:prstTxWarp>
          </a:bodyPr>
          <a:lstStyle>
            <a:lvl1pPr algn="ctr" eaLnBrk="1" hangingPunct="1">
              <a:defRPr sz="1400">
                <a:solidFill>
                  <a:srgbClr val="000000"/>
                </a:solidFill>
                <a:latin typeface="+mn-lt"/>
                <a:ea typeface="+mn-ea"/>
                <a:cs typeface="Times New Roman" pitchFamily="18" charset="0"/>
              </a:defRPr>
            </a:lvl1pPr>
          </a:lstStyle>
          <a:p>
            <a:pPr defTabSz="913548">
              <a:lnSpc>
                <a:spcPct val="100000"/>
              </a:lnSpc>
              <a:spcBef>
                <a:spcPct val="0"/>
              </a:spcBef>
              <a:buClrTx/>
              <a:defRPr/>
            </a:pPr>
            <a:r>
              <a:rPr lang="en-US" b="0" smtClean="0">
                <a:latin typeface="Times New Roman"/>
              </a:rPr>
              <a:t>World Meteorological Organization</a:t>
            </a:r>
            <a:endParaRPr lang="en-US" b="0">
              <a:latin typeface="Times New Roman"/>
            </a:endParaRPr>
          </a:p>
        </p:txBody>
      </p:sp>
      <p:sp>
        <p:nvSpPr>
          <p:cNvPr id="21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0" tIns="45677" rIns="91350" bIns="45677"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3548">
              <a:lnSpc>
                <a:spcPct val="100000"/>
              </a:lnSpc>
              <a:spcBef>
                <a:spcPct val="0"/>
              </a:spcBef>
              <a:buClrTx/>
            </a:pPr>
            <a:fld id="{DEA7D53C-86EE-0643-B6B5-A23FD8B6948A}" type="slidenum">
              <a:rPr lang="en-US" b="0" smtClean="0"/>
              <a:pPr defTabSz="913548">
                <a:lnSpc>
                  <a:spcPct val="100000"/>
                </a:lnSpc>
                <a:spcBef>
                  <a:spcPct val="0"/>
                </a:spcBef>
                <a:buClrTx/>
              </a:pPr>
              <a:t>‹#›</a:t>
            </a:fld>
            <a:endParaRPr lang="en-US" b="0" smtClean="0"/>
          </a:p>
        </p:txBody>
      </p:sp>
    </p:spTree>
    <p:extLst>
      <p:ext uri="{BB962C8B-B14F-4D97-AF65-F5344CB8AC3E}">
        <p14:creationId xmlns:p14="http://schemas.microsoft.com/office/powerpoint/2010/main" val="225079932"/>
      </p:ext>
    </p:extLst>
  </p:cSld>
  <p:clrMap bg1="lt1" tx1="dk1" bg2="lt2" tx2="dk2" accent1="accent1" accent2="accent2" accent3="accent3" accent4="accent4" accent5="accent5" accent6="accent6" hlink="hlink" folHlink="folHlink"/>
  <p:sldLayoutIdLst>
    <p:sldLayoutId id="2147485553"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6772" algn="ctr" rtl="0" fontAlgn="base">
        <a:spcBef>
          <a:spcPct val="0"/>
        </a:spcBef>
        <a:spcAft>
          <a:spcPct val="0"/>
        </a:spcAft>
        <a:defRPr sz="4400">
          <a:solidFill>
            <a:schemeClr val="tx2"/>
          </a:solidFill>
          <a:latin typeface="Times New Roman" pitchFamily="18" charset="0"/>
          <a:cs typeface="Arial" charset="0"/>
        </a:defRPr>
      </a:lvl6pPr>
      <a:lvl7pPr marL="913548" algn="ctr" rtl="0" fontAlgn="base">
        <a:spcBef>
          <a:spcPct val="0"/>
        </a:spcBef>
        <a:spcAft>
          <a:spcPct val="0"/>
        </a:spcAft>
        <a:defRPr sz="4400">
          <a:solidFill>
            <a:schemeClr val="tx2"/>
          </a:solidFill>
          <a:latin typeface="Times New Roman" pitchFamily="18" charset="0"/>
          <a:cs typeface="Arial" charset="0"/>
        </a:defRPr>
      </a:lvl7pPr>
      <a:lvl8pPr marL="1370322" algn="ctr" rtl="0" fontAlgn="base">
        <a:spcBef>
          <a:spcPct val="0"/>
        </a:spcBef>
        <a:spcAft>
          <a:spcPct val="0"/>
        </a:spcAft>
        <a:defRPr sz="4400">
          <a:solidFill>
            <a:schemeClr val="tx2"/>
          </a:solidFill>
          <a:latin typeface="Times New Roman" pitchFamily="18" charset="0"/>
          <a:cs typeface="Arial" charset="0"/>
        </a:defRPr>
      </a:lvl8pPr>
      <a:lvl9pPr marL="1827094" algn="ctr" rtl="0" fontAlgn="base">
        <a:spcBef>
          <a:spcPct val="0"/>
        </a:spcBef>
        <a:spcAft>
          <a:spcPct val="0"/>
        </a:spcAft>
        <a:defRPr sz="4400">
          <a:solidFill>
            <a:schemeClr val="tx2"/>
          </a:solidFill>
          <a:latin typeface="Times New Roman" pitchFamily="18" charset="0"/>
          <a:cs typeface="Arial" charset="0"/>
        </a:defRPr>
      </a:lvl9pPr>
    </p:titleStyle>
    <p:bodyStyle>
      <a:lvl1pPr marL="342580" indent="-34258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257" indent="-285483" algn="l" rtl="0" eaLnBrk="0" fontAlgn="base" hangingPunct="0">
        <a:spcBef>
          <a:spcPct val="20000"/>
        </a:spcBef>
        <a:spcAft>
          <a:spcPct val="0"/>
        </a:spcAft>
        <a:buChar char="–"/>
        <a:defRPr sz="2800">
          <a:solidFill>
            <a:schemeClr val="tx1"/>
          </a:solidFill>
          <a:latin typeface="+mn-lt"/>
          <a:ea typeface="Arial" charset="0"/>
          <a:cs typeface="+mn-cs"/>
        </a:defRPr>
      </a:lvl2pPr>
      <a:lvl3pPr marL="1141935" indent="-228387" algn="l" rtl="0" eaLnBrk="0" fontAlgn="base" hangingPunct="0">
        <a:spcBef>
          <a:spcPct val="20000"/>
        </a:spcBef>
        <a:spcAft>
          <a:spcPct val="0"/>
        </a:spcAft>
        <a:buChar char="•"/>
        <a:defRPr sz="2400">
          <a:solidFill>
            <a:schemeClr val="tx1"/>
          </a:solidFill>
          <a:latin typeface="+mn-lt"/>
          <a:ea typeface="Arial" charset="0"/>
          <a:cs typeface="+mn-cs"/>
        </a:defRPr>
      </a:lvl3pPr>
      <a:lvl4pPr marL="1598708" indent="-228387" algn="l" rtl="0" eaLnBrk="0" fontAlgn="base" hangingPunct="0">
        <a:spcBef>
          <a:spcPct val="20000"/>
        </a:spcBef>
        <a:spcAft>
          <a:spcPct val="0"/>
        </a:spcAft>
        <a:buChar char="–"/>
        <a:defRPr sz="2000">
          <a:solidFill>
            <a:schemeClr val="tx1"/>
          </a:solidFill>
          <a:latin typeface="+mn-lt"/>
          <a:ea typeface="Arial" charset="0"/>
          <a:cs typeface="+mn-cs"/>
        </a:defRPr>
      </a:lvl4pPr>
      <a:lvl5pPr marL="2055482" indent="-228387" algn="l" rtl="0" eaLnBrk="0" fontAlgn="base" hangingPunct="0">
        <a:spcBef>
          <a:spcPct val="20000"/>
        </a:spcBef>
        <a:spcAft>
          <a:spcPct val="0"/>
        </a:spcAft>
        <a:buChar char="»"/>
        <a:defRPr sz="2000">
          <a:solidFill>
            <a:schemeClr val="tx1"/>
          </a:solidFill>
          <a:latin typeface="+mn-lt"/>
          <a:ea typeface="Arial" charset="0"/>
          <a:cs typeface="+mn-cs"/>
        </a:defRPr>
      </a:lvl5pPr>
      <a:lvl6pPr marL="2512255" indent="-228387" algn="l" rtl="0" fontAlgn="base">
        <a:spcBef>
          <a:spcPct val="20000"/>
        </a:spcBef>
        <a:spcAft>
          <a:spcPct val="0"/>
        </a:spcAft>
        <a:buChar char="»"/>
        <a:defRPr sz="2000">
          <a:solidFill>
            <a:schemeClr val="tx1"/>
          </a:solidFill>
          <a:latin typeface="+mn-lt"/>
          <a:cs typeface="+mn-cs"/>
        </a:defRPr>
      </a:lvl6pPr>
      <a:lvl7pPr marL="2969029" indent="-228387" algn="l" rtl="0" fontAlgn="base">
        <a:spcBef>
          <a:spcPct val="20000"/>
        </a:spcBef>
        <a:spcAft>
          <a:spcPct val="0"/>
        </a:spcAft>
        <a:buChar char="»"/>
        <a:defRPr sz="2000">
          <a:solidFill>
            <a:schemeClr val="tx1"/>
          </a:solidFill>
          <a:latin typeface="+mn-lt"/>
          <a:cs typeface="+mn-cs"/>
        </a:defRPr>
      </a:lvl7pPr>
      <a:lvl8pPr marL="3425803" indent="-228387" algn="l" rtl="0" fontAlgn="base">
        <a:spcBef>
          <a:spcPct val="20000"/>
        </a:spcBef>
        <a:spcAft>
          <a:spcPct val="0"/>
        </a:spcAft>
        <a:buChar char="»"/>
        <a:defRPr sz="2000">
          <a:solidFill>
            <a:schemeClr val="tx1"/>
          </a:solidFill>
          <a:latin typeface="+mn-lt"/>
          <a:cs typeface="+mn-cs"/>
        </a:defRPr>
      </a:lvl8pPr>
      <a:lvl9pPr marL="3882576" indent="-228387"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wrap="square" lIns="91340" tIns="45672" rIns="91340" bIns="45672" numCol="1" anchor="ctr" anchorCtr="0" compatLnSpc="1">
            <a:prstTxWarp prst="textNoShape">
              <a:avLst/>
            </a:prstTxWarp>
          </a:bodyPr>
          <a:lstStyle>
            <a:lvl1pPr>
              <a:defRPr sz="1200" smtClean="0">
                <a:solidFill>
                  <a:srgbClr val="898989"/>
                </a:solidFill>
                <a:latin typeface="Calibri" charset="0"/>
              </a:defRPr>
            </a:lvl1pPr>
          </a:lstStyle>
          <a:p>
            <a:pPr defTabSz="456725">
              <a:lnSpc>
                <a:spcPct val="100000"/>
              </a:lnSpc>
              <a:spcBef>
                <a:spcPct val="0"/>
              </a:spcBef>
              <a:buClrTx/>
              <a:defRPr/>
            </a:pPr>
            <a:fld id="{5B565FDD-02D8-1F4E-BBD5-0DEAC878E8F0}" type="datetime1">
              <a:rPr lang="en-US" b="0" smtClean="0"/>
              <a:pPr defTabSz="456725">
                <a:lnSpc>
                  <a:spcPct val="100000"/>
                </a:lnSpc>
                <a:spcBef>
                  <a:spcPct val="0"/>
                </a:spcBef>
                <a:buClrTx/>
                <a:defRPr/>
              </a:pPr>
              <a:t>2/25/15</a:t>
            </a:fld>
            <a:endParaRPr lang="en-US" b="0"/>
          </a:p>
        </p:txBody>
      </p:sp>
      <p:sp>
        <p:nvSpPr>
          <p:cNvPr id="5" name="Footer Placeholder 4"/>
          <p:cNvSpPr>
            <a:spLocks noGrp="1"/>
          </p:cNvSpPr>
          <p:nvPr>
            <p:ph type="ftr" sz="quarter" idx="3"/>
          </p:nvPr>
        </p:nvSpPr>
        <p:spPr>
          <a:xfrm>
            <a:off x="3124200" y="6356360"/>
            <a:ext cx="2895600" cy="365125"/>
          </a:xfrm>
          <a:prstGeom prst="rect">
            <a:avLst/>
          </a:prstGeom>
        </p:spPr>
        <p:txBody>
          <a:bodyPr vert="horz" wrap="square" lIns="91340" tIns="45672" rIns="91340" bIns="45672" numCol="1" anchor="ctr" anchorCtr="0" compatLnSpc="1">
            <a:prstTxWarp prst="textNoShape">
              <a:avLst/>
            </a:prstTxWarp>
          </a:bodyPr>
          <a:lstStyle>
            <a:lvl1pPr algn="ctr">
              <a:defRPr sz="1200" smtClean="0">
                <a:solidFill>
                  <a:srgbClr val="898989"/>
                </a:solidFill>
                <a:latin typeface="Calibri" charset="0"/>
              </a:defRPr>
            </a:lvl1pPr>
          </a:lstStyle>
          <a:p>
            <a:pPr defTabSz="456725">
              <a:lnSpc>
                <a:spcPct val="100000"/>
              </a:lnSpc>
              <a:spcBef>
                <a:spcPct val="0"/>
              </a:spcBef>
              <a:buClrTx/>
              <a:defRPr/>
            </a:pPr>
            <a:endParaRPr lang="en-US" b="0"/>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wrap="square" lIns="91340" tIns="45672" rIns="91340" bIns="45672" numCol="1" anchor="ctr" anchorCtr="0" compatLnSpc="1">
            <a:prstTxWarp prst="textNoShape">
              <a:avLst/>
            </a:prstTxWarp>
          </a:bodyPr>
          <a:lstStyle>
            <a:lvl1pPr algn="r">
              <a:defRPr sz="1200" smtClean="0">
                <a:solidFill>
                  <a:srgbClr val="898989"/>
                </a:solidFill>
                <a:latin typeface="Calibri" charset="0"/>
              </a:defRPr>
            </a:lvl1pPr>
          </a:lstStyle>
          <a:p>
            <a:pPr defTabSz="456725">
              <a:lnSpc>
                <a:spcPct val="100000"/>
              </a:lnSpc>
              <a:spcBef>
                <a:spcPct val="0"/>
              </a:spcBef>
              <a:buClrTx/>
              <a:defRPr/>
            </a:pPr>
            <a:fld id="{EE5782EF-C63B-4D41-BF06-5F202CB23087}" type="slidenum">
              <a:rPr lang="en-US" b="0" smtClean="0"/>
              <a:pPr defTabSz="456725">
                <a:lnSpc>
                  <a:spcPct val="100000"/>
                </a:lnSpc>
                <a:spcBef>
                  <a:spcPct val="0"/>
                </a:spcBef>
                <a:buClrTx/>
                <a:defRPr/>
              </a:pPr>
              <a:t>‹#›</a:t>
            </a:fld>
            <a:endParaRPr lang="en-US" b="0"/>
          </a:p>
        </p:txBody>
      </p:sp>
    </p:spTree>
    <p:extLst>
      <p:ext uri="{BB962C8B-B14F-4D97-AF65-F5344CB8AC3E}">
        <p14:creationId xmlns:p14="http://schemas.microsoft.com/office/powerpoint/2010/main" val="1508458365"/>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xStyles>
    <p:titleStyle>
      <a:lvl1pPr algn="ctr" defTabSz="4567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72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453"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180"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90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545" indent="-342545" algn="l" defTabSz="4567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180" indent="-285453" algn="l" defTabSz="4567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817" indent="-228363" algn="l" defTabSz="4567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42" indent="-228363" algn="l" defTabSz="4567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269" indent="-228363" algn="l" defTabSz="4567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95" indent="-228363" algn="l" defTabSz="456725" rtl="0" eaLnBrk="1" latinLnBrk="0" hangingPunct="1">
        <a:spcBef>
          <a:spcPct val="20000"/>
        </a:spcBef>
        <a:buFont typeface="Arial"/>
        <a:buChar char="•"/>
        <a:defRPr sz="2000" kern="1200">
          <a:solidFill>
            <a:schemeClr val="tx1"/>
          </a:solidFill>
          <a:latin typeface="+mn-lt"/>
          <a:ea typeface="+mn-ea"/>
          <a:cs typeface="+mn-cs"/>
        </a:defRPr>
      </a:lvl6pPr>
      <a:lvl7pPr marL="2968722" indent="-228363" algn="l" defTabSz="456725" rtl="0" eaLnBrk="1" latinLnBrk="0" hangingPunct="1">
        <a:spcBef>
          <a:spcPct val="20000"/>
        </a:spcBef>
        <a:buFont typeface="Arial"/>
        <a:buChar char="•"/>
        <a:defRPr sz="2000" kern="1200">
          <a:solidFill>
            <a:schemeClr val="tx1"/>
          </a:solidFill>
          <a:latin typeface="+mn-lt"/>
          <a:ea typeface="+mn-ea"/>
          <a:cs typeface="+mn-cs"/>
        </a:defRPr>
      </a:lvl7pPr>
      <a:lvl8pPr marL="3425448" indent="-228363" algn="l" defTabSz="456725" rtl="0" eaLnBrk="1" latinLnBrk="0" hangingPunct="1">
        <a:spcBef>
          <a:spcPct val="20000"/>
        </a:spcBef>
        <a:buFont typeface="Arial"/>
        <a:buChar char="•"/>
        <a:defRPr sz="2000" kern="1200">
          <a:solidFill>
            <a:schemeClr val="tx1"/>
          </a:solidFill>
          <a:latin typeface="+mn-lt"/>
          <a:ea typeface="+mn-ea"/>
          <a:cs typeface="+mn-cs"/>
        </a:defRPr>
      </a:lvl8pPr>
      <a:lvl9pPr marL="3882174" indent="-228363" algn="l" defTabSz="4567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390" tIns="45697" rIns="91390" bIns="45697" numCol="1" anchor="ctr" anchorCtr="0" compatLnSpc="1">
            <a:prstTxWarp prst="textNoShape">
              <a:avLst/>
            </a:prstTxWarp>
          </a:bodyPr>
          <a:lstStyle>
            <a:lvl1pPr>
              <a:defRPr sz="1200">
                <a:solidFill>
                  <a:srgbClr val="898989"/>
                </a:solidFill>
                <a:latin typeface="Calibri" charset="0"/>
              </a:defRPr>
            </a:lvl1pPr>
          </a:lstStyle>
          <a:p>
            <a:pPr defTabSz="456963">
              <a:lnSpc>
                <a:spcPct val="100000"/>
              </a:lnSpc>
              <a:spcBef>
                <a:spcPct val="0"/>
              </a:spcBef>
              <a:buClrTx/>
            </a:pPr>
            <a:fld id="{5FC6ACAE-C74F-B740-AA71-ECE5AF933983}" type="datetime1">
              <a:rPr lang="en-US" b="0" smtClean="0"/>
              <a:pPr defTabSz="456963">
                <a:lnSpc>
                  <a:spcPct val="100000"/>
                </a:lnSpc>
                <a:spcBef>
                  <a:spcPct val="0"/>
                </a:spcBef>
                <a:buClrTx/>
              </a:pPr>
              <a:t>2/25/15</a:t>
            </a:fld>
            <a:endParaRPr lang="en-US" b="0" smtClean="0"/>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390" tIns="45697" rIns="91390" bIns="45697"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456963">
              <a:lnSpc>
                <a:spcPct val="100000"/>
              </a:lnSpc>
              <a:buClrTx/>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390" tIns="45697" rIns="91390" bIns="45697" numCol="1" anchor="ctr" anchorCtr="0" compatLnSpc="1">
            <a:prstTxWarp prst="textNoShape">
              <a:avLst/>
            </a:prstTxWarp>
          </a:bodyPr>
          <a:lstStyle>
            <a:lvl1pPr algn="r">
              <a:defRPr sz="1200">
                <a:solidFill>
                  <a:srgbClr val="898989"/>
                </a:solidFill>
                <a:latin typeface="Calibri" charset="0"/>
              </a:defRPr>
            </a:lvl1pPr>
          </a:lstStyle>
          <a:p>
            <a:pPr defTabSz="456963">
              <a:lnSpc>
                <a:spcPct val="100000"/>
              </a:lnSpc>
              <a:spcBef>
                <a:spcPct val="0"/>
              </a:spcBef>
              <a:buClrTx/>
            </a:pPr>
            <a:fld id="{81D51B89-6E4B-824F-81BC-DF2A8C118A12}" type="slidenum">
              <a:rPr lang="en-US" b="0" smtClean="0"/>
              <a:pPr defTabSz="456963">
                <a:lnSpc>
                  <a:spcPct val="100000"/>
                </a:lnSpc>
                <a:spcBef>
                  <a:spcPct val="0"/>
                </a:spcBef>
                <a:buClrTx/>
              </a:pPr>
              <a:t>‹#›</a:t>
            </a:fld>
            <a:endParaRPr lang="en-US" b="0" smtClean="0"/>
          </a:p>
        </p:txBody>
      </p:sp>
    </p:spTree>
    <p:extLst>
      <p:ext uri="{BB962C8B-B14F-4D97-AF65-F5344CB8AC3E}">
        <p14:creationId xmlns:p14="http://schemas.microsoft.com/office/powerpoint/2010/main" val="1251374054"/>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Lst>
  <p:txStyles>
    <p:titleStyle>
      <a:lvl1pPr algn="ctr" defTabSz="45696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963"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926"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890"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852"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22" indent="-342722" algn="l" defTabSz="45696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65" indent="-285600" algn="l" defTabSz="45696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410" indent="-228482" algn="l" defTabSz="45696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72" indent="-228482" algn="l" defTabSz="45696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334" indent="-228482" algn="l" defTabSz="45696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90" tIns="45697" rIns="91390" bIns="45697" numCol="1" anchor="ctr" anchorCtr="0" compatLnSpc="1">
            <a:prstTxWarp prst="textNoShape">
              <a:avLst/>
            </a:prstTxWarp>
          </a:bodyPr>
          <a:lstStyle>
            <a:lvl1pPr defTabSz="456963">
              <a:lnSpc>
                <a:spcPct val="100000"/>
              </a:lnSpc>
              <a:spcBef>
                <a:spcPct val="0"/>
              </a:spcBef>
              <a:buClrTx/>
              <a:buFontTx/>
              <a:buNone/>
              <a:defRPr sz="1200" b="0">
                <a:solidFill>
                  <a:srgbClr val="898989"/>
                </a:solidFill>
                <a:latin typeface="Calibri" charset="0"/>
              </a:defRPr>
            </a:lvl1pPr>
          </a:lstStyle>
          <a:p>
            <a:pPr>
              <a:defRPr/>
            </a:pPr>
            <a:fld id="{B2591D4E-9A08-4742-BA8C-A5ACA02487D3}" type="datetime1">
              <a:rPr lang="en-US"/>
              <a:pPr>
                <a:defRPr/>
              </a:pPr>
              <a:t>2/25/15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90" tIns="45697" rIns="91390" bIns="45697" numCol="1" anchor="ctr" anchorCtr="0" compatLnSpc="1">
            <a:prstTxWarp prst="textNoShape">
              <a:avLst/>
            </a:prstTxWarp>
          </a:bodyPr>
          <a:lstStyle>
            <a:lvl1pPr algn="ctr" defTabSz="456963">
              <a:lnSpc>
                <a:spcPct val="100000"/>
              </a:lnSpc>
              <a:spcBef>
                <a:spcPct val="0"/>
              </a:spcBef>
              <a:buClrTx/>
              <a:buFontTx/>
              <a:buNone/>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90" tIns="45697" rIns="91390" bIns="45697" numCol="1" anchor="ctr" anchorCtr="0" compatLnSpc="1">
            <a:prstTxWarp prst="textNoShape">
              <a:avLst/>
            </a:prstTxWarp>
          </a:bodyPr>
          <a:lstStyle>
            <a:lvl1pPr algn="r" defTabSz="456963">
              <a:lnSpc>
                <a:spcPct val="100000"/>
              </a:lnSpc>
              <a:spcBef>
                <a:spcPct val="0"/>
              </a:spcBef>
              <a:buClrTx/>
              <a:buFontTx/>
              <a:buNone/>
              <a:defRPr sz="1200" b="0">
                <a:solidFill>
                  <a:srgbClr val="898989"/>
                </a:solidFill>
                <a:latin typeface="Calibri" charset="0"/>
              </a:defRPr>
            </a:lvl1pPr>
          </a:lstStyle>
          <a:p>
            <a:pPr>
              <a:defRPr/>
            </a:pPr>
            <a:fld id="{3B9905E3-927C-2947-B2CA-AE2F5814A8A4}" type="slidenum">
              <a:rPr lang="en-US"/>
              <a:pPr>
                <a:defRPr/>
              </a:pPr>
              <a:t>‹#›</a:t>
            </a:fld>
            <a:endParaRPr lang="en-US"/>
          </a:p>
        </p:txBody>
      </p:sp>
    </p:spTree>
    <p:extLst>
      <p:ext uri="{BB962C8B-B14F-4D97-AF65-F5344CB8AC3E}">
        <p14:creationId xmlns:p14="http://schemas.microsoft.com/office/powerpoint/2010/main" val="816108255"/>
      </p:ext>
    </p:extLst>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63"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926"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890"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852" algn="ctr" defTabSz="45696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3.png"/><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6.png"/><Relationship Id="rId3" Type="http://schemas.openxmlformats.org/officeDocument/2006/relationships/image" Target="../media/image2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51.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jpg"/><Relationship Id="rId7" Type="http://schemas.openxmlformats.org/officeDocument/2006/relationships/image" Target="../media/image12.gi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1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86400"/>
            <a:ext cx="10572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16"/>
          <p:cNvSpPr>
            <a:spLocks noChangeArrowheads="1"/>
          </p:cNvSpPr>
          <p:nvPr/>
        </p:nvSpPr>
        <p:spPr bwMode="auto">
          <a:xfrm>
            <a:off x="5503463" y="3445070"/>
            <a:ext cx="3349916" cy="7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p>
            <a:pPr algn="r" defTabSz="912340">
              <a:lnSpc>
                <a:spcPct val="100000"/>
              </a:lnSpc>
              <a:spcBef>
                <a:spcPct val="20000"/>
              </a:spcBef>
              <a:buClrTx/>
            </a:pPr>
            <a:r>
              <a:rPr lang="en-US" b="0" dirty="0">
                <a:solidFill>
                  <a:srgbClr val="1D314E"/>
                </a:solidFill>
                <a:latin typeface="TradeGothicBoldCondTwenty" charset="0"/>
              </a:rPr>
              <a:t>Jeff </a:t>
            </a:r>
            <a:r>
              <a:rPr lang="en-US" b="0" dirty="0" smtClean="0">
                <a:solidFill>
                  <a:srgbClr val="1D314E"/>
                </a:solidFill>
                <a:latin typeface="TradeGothicBoldCondTwenty" charset="0"/>
              </a:rPr>
              <a:t>Key</a:t>
            </a:r>
            <a:endParaRPr lang="en-US" sz="1800" b="0" i="1" dirty="0">
              <a:solidFill>
                <a:srgbClr val="2B4A76"/>
              </a:solidFill>
              <a:latin typeface="Calibri" charset="0"/>
            </a:endParaRPr>
          </a:p>
          <a:p>
            <a:pPr algn="r" defTabSz="912340">
              <a:lnSpc>
                <a:spcPct val="100000"/>
              </a:lnSpc>
              <a:spcBef>
                <a:spcPct val="20000"/>
              </a:spcBef>
              <a:buClrTx/>
            </a:pPr>
            <a:r>
              <a:rPr lang="en-US" sz="1200" b="0" i="1" dirty="0">
                <a:solidFill>
                  <a:srgbClr val="2B4A76"/>
                </a:solidFill>
                <a:latin typeface="Calibri" charset="0"/>
              </a:rPr>
              <a:t>NOAA Satellite and Information Services</a:t>
            </a:r>
          </a:p>
          <a:p>
            <a:pPr algn="r" defTabSz="912340">
              <a:lnSpc>
                <a:spcPct val="100000"/>
              </a:lnSpc>
              <a:spcBef>
                <a:spcPct val="20000"/>
              </a:spcBef>
              <a:buClrTx/>
            </a:pPr>
            <a:r>
              <a:rPr lang="en-US" sz="1200" b="0" i="1" dirty="0">
                <a:solidFill>
                  <a:srgbClr val="2B4A76"/>
                </a:solidFill>
                <a:latin typeface="Calibri" charset="0"/>
              </a:rPr>
              <a:t>Madison, Wisconsin USA</a:t>
            </a:r>
          </a:p>
        </p:txBody>
      </p:sp>
      <p:pic>
        <p:nvPicPr>
          <p:cNvPr id="8192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93" y="4367218"/>
            <a:ext cx="19573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19" descr="nasa_arcti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8480" y="4367218"/>
            <a:ext cx="1941513"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24" descr="Seajul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367213"/>
            <a:ext cx="15684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3" descr="arctic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984" y="1949452"/>
            <a:ext cx="3252788"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2" descr="seaicevii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00975" y="4364039"/>
            <a:ext cx="14160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39" descr="noa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8528" y="6316849"/>
            <a:ext cx="341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4181455" y="6347383"/>
            <a:ext cx="3505235" cy="2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p>
            <a:pPr defTabSz="912340">
              <a:lnSpc>
                <a:spcPct val="100000"/>
              </a:lnSpc>
              <a:spcBef>
                <a:spcPct val="20000"/>
              </a:spcBef>
              <a:buClrTx/>
            </a:pPr>
            <a:r>
              <a:rPr lang="en-US" sz="1100" b="0" dirty="0">
                <a:solidFill>
                  <a:srgbClr val="000000"/>
                </a:solidFill>
                <a:latin typeface="Calibri" charset="0"/>
              </a:rPr>
              <a:t>NOAA Satellite Science Week, February 2015, Boulder, CO</a:t>
            </a:r>
          </a:p>
        </p:txBody>
      </p:sp>
      <p:sp>
        <p:nvSpPr>
          <p:cNvPr id="14" name="TextBox 13"/>
          <p:cNvSpPr txBox="1"/>
          <p:nvPr/>
        </p:nvSpPr>
        <p:spPr>
          <a:xfrm>
            <a:off x="366353" y="690238"/>
            <a:ext cx="8440951" cy="1077161"/>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3200" b="0" kern="0" dirty="0">
                <a:solidFill>
                  <a:sysClr val="window" lastClr="FFFFFF"/>
                </a:solidFill>
                <a:latin typeface="TradeGothic"/>
                <a:ea typeface="ＭＳ Ｐゴシック"/>
                <a:cs typeface="ＭＳ Ｐゴシック"/>
              </a:rPr>
              <a:t>Observing the Arctic from Space – </a:t>
            </a:r>
          </a:p>
          <a:p>
            <a:pPr algn="ctr" defTabSz="913832" fontAlgn="auto">
              <a:lnSpc>
                <a:spcPct val="100000"/>
              </a:lnSpc>
              <a:spcBef>
                <a:spcPts val="0"/>
              </a:spcBef>
              <a:spcAft>
                <a:spcPts val="0"/>
              </a:spcAft>
              <a:buClrTx/>
              <a:defRPr/>
            </a:pPr>
            <a:r>
              <a:rPr lang="en-US" sz="3200" b="0" kern="0" dirty="0">
                <a:solidFill>
                  <a:sysClr val="window" lastClr="FFFFFF"/>
                </a:solidFill>
                <a:latin typeface="TradeGothic"/>
                <a:ea typeface="ＭＳ Ｐゴシック"/>
                <a:cs typeface="ＭＳ Ｐゴシック"/>
              </a:rPr>
              <a:t>Past, Present, and Future</a:t>
            </a:r>
            <a:endParaRPr lang="en-US" sz="2000" b="0" kern="0" dirty="0">
              <a:solidFill>
                <a:sysClr val="window" lastClr="FFFFFF"/>
              </a:solidFill>
              <a:latin typeface="TradeGothic"/>
              <a:ea typeface="ＭＳ Ｐゴシック"/>
              <a:cs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763" y="533400"/>
            <a:ext cx="7924800" cy="867383"/>
          </a:xfrm>
        </p:spPr>
        <p:txBody>
          <a:bodyPr>
            <a:normAutofit fontScale="90000"/>
          </a:bodyPr>
          <a:lstStyle/>
          <a:p>
            <a:r>
              <a:rPr lang="en-US" sz="3200" dirty="0">
                <a:solidFill>
                  <a:srgbClr val="000000"/>
                </a:solidFill>
                <a:latin typeface="+mn-lt"/>
              </a:rPr>
              <a:t>AMSR2 Snow </a:t>
            </a:r>
            <a:r>
              <a:rPr lang="en-US" sz="3200" dirty="0" smtClean="0">
                <a:solidFill>
                  <a:srgbClr val="000000"/>
                </a:solidFill>
                <a:latin typeface="+mn-lt"/>
              </a:rPr>
              <a:t>Depth and </a:t>
            </a:r>
            <a:br>
              <a:rPr lang="en-US" sz="3200" dirty="0" smtClean="0">
                <a:solidFill>
                  <a:srgbClr val="000000"/>
                </a:solidFill>
                <a:latin typeface="+mn-lt"/>
              </a:rPr>
            </a:br>
            <a:r>
              <a:rPr lang="en-US" sz="3200" dirty="0" smtClean="0">
                <a:solidFill>
                  <a:srgbClr val="000000"/>
                </a:solidFill>
                <a:latin typeface="+mn-lt"/>
              </a:rPr>
              <a:t>Snow Water Equivalent (SWE)</a:t>
            </a:r>
            <a:endParaRPr lang="en-US" sz="3200" dirty="0">
              <a:solidFill>
                <a:srgbClr val="000000"/>
              </a:solidFill>
              <a:latin typeface="+mn-lt"/>
            </a:endParaRPr>
          </a:p>
        </p:txBody>
      </p:sp>
      <p:sp>
        <p:nvSpPr>
          <p:cNvPr id="7" name="TextBox 6"/>
          <p:cNvSpPr txBox="1"/>
          <p:nvPr/>
        </p:nvSpPr>
        <p:spPr>
          <a:xfrm>
            <a:off x="152400" y="1676400"/>
            <a:ext cx="8610600" cy="369332"/>
          </a:xfrm>
          <a:prstGeom prst="rect">
            <a:avLst/>
          </a:prstGeom>
          <a:noFill/>
        </p:spPr>
        <p:txBody>
          <a:bodyPr wrap="square" lIns="91390" tIns="45697" rIns="91390" bIns="45697" rtlCol="0">
            <a:spAutoFit/>
          </a:bodyPr>
          <a:lstStyle/>
          <a:p>
            <a:pPr marL="0" lvl="1" defTabSz="456725">
              <a:lnSpc>
                <a:spcPct val="100000"/>
              </a:lnSpc>
              <a:spcBef>
                <a:spcPct val="0"/>
              </a:spcBef>
              <a:buClrTx/>
            </a:pPr>
            <a:r>
              <a:rPr lang="en-US" sz="1800" b="0" dirty="0">
                <a:solidFill>
                  <a:srgbClr val="FFFFFF"/>
                </a:solidFill>
                <a:latin typeface="Arial" charset="0"/>
              </a:rPr>
              <a:t>Snow depth (left) and snow water equivalent product (right) on 25 December 2012</a:t>
            </a:r>
            <a:endParaRPr lang="en-US" sz="1800" dirty="0">
              <a:solidFill>
                <a:srgbClr val="FFFFFF"/>
              </a:solidFill>
              <a:latin typeface="Arial" charset="0"/>
            </a:endParaRPr>
          </a:p>
        </p:txBody>
      </p:sp>
      <p:sp>
        <p:nvSpPr>
          <p:cNvPr id="4" name="Slide Number Placeholder 5"/>
          <p:cNvSpPr>
            <a:spLocks noGrp="1"/>
          </p:cNvSpPr>
          <p:nvPr>
            <p:ph type="sldNum" sz="quarter" idx="4294967295"/>
          </p:nvPr>
        </p:nvSpPr>
        <p:spPr>
          <a:xfrm>
            <a:off x="6553200" y="6356355"/>
            <a:ext cx="2133600" cy="365125"/>
          </a:xfrm>
          <a:prstGeom prst="rect">
            <a:avLst/>
          </a:prstGeom>
        </p:spPr>
        <p:txBody>
          <a:bodyPr vert="horz" lIns="91390" tIns="45697" rIns="91390" bIns="45697" rtlCol="0" anchor="ctr"/>
          <a:lstStyle>
            <a:lvl1pPr algn="r">
              <a:defRPr sz="1200">
                <a:solidFill>
                  <a:schemeClr val="tx1">
                    <a:tint val="75000"/>
                  </a:schemeClr>
                </a:solidFill>
              </a:defRPr>
            </a:lvl1pPr>
          </a:lstStyle>
          <a:p>
            <a:fld id="{FA3C137C-73DA-4A46-B9A5-19C86CCA9503}" type="slidenum">
              <a:rPr lang="en-US" smtClean="0">
                <a:solidFill>
                  <a:prstClr val="black">
                    <a:tint val="75000"/>
                  </a:prstClr>
                </a:solidFill>
              </a:rPr>
              <a:pPr/>
              <a:t>10</a:t>
            </a:fld>
            <a:endParaRPr lang="en-US">
              <a:solidFill>
                <a:prstClr val="black">
                  <a:tint val="75000"/>
                </a:prstClr>
              </a:solidFill>
            </a:endParaRPr>
          </a:p>
        </p:txBody>
      </p:sp>
      <p:pic>
        <p:nvPicPr>
          <p:cNvPr id="3" name="Picture 2" descr="snowdep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44" y="1896969"/>
            <a:ext cx="5291284" cy="3968463"/>
          </a:xfrm>
          <a:prstGeom prst="rect">
            <a:avLst/>
          </a:prstGeom>
        </p:spPr>
      </p:pic>
      <p:pic>
        <p:nvPicPr>
          <p:cNvPr id="5" name="Picture 4" descr="sw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633" y="1878632"/>
            <a:ext cx="5380120" cy="4035090"/>
          </a:xfrm>
          <a:prstGeom prst="rect">
            <a:avLst/>
          </a:prstGeom>
        </p:spPr>
      </p:pic>
    </p:spTree>
    <p:extLst>
      <p:ext uri="{BB962C8B-B14F-4D97-AF65-F5344CB8AC3E}">
        <p14:creationId xmlns:p14="http://schemas.microsoft.com/office/powerpoint/2010/main" val="21902729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48098EA7-86A2-40E7-8EDD-564814474CFF}" type="slidenum">
              <a:rPr lang="en-US" smtClean="0">
                <a:solidFill>
                  <a:srgbClr val="000000">
                    <a:lumMod val="75000"/>
                    <a:lumOff val="25000"/>
                  </a:srgbClr>
                </a:solidFill>
              </a:rPr>
              <a:pPr>
                <a:defRPr/>
              </a:pPr>
              <a:t>11</a:t>
            </a:fld>
            <a:endParaRPr lang="en-US" dirty="0">
              <a:solidFill>
                <a:srgbClr val="000000">
                  <a:lumMod val="75000"/>
                  <a:lumOff val="25000"/>
                </a:srgbClr>
              </a:solidFill>
            </a:endParaRPr>
          </a:p>
        </p:txBody>
      </p:sp>
      <p:sp>
        <p:nvSpPr>
          <p:cNvPr id="7" name="TextBox 6"/>
          <p:cNvSpPr txBox="1"/>
          <p:nvPr/>
        </p:nvSpPr>
        <p:spPr>
          <a:xfrm>
            <a:off x="371306" y="303045"/>
            <a:ext cx="6416688"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3. Where the </a:t>
            </a:r>
            <a:r>
              <a:rPr lang="en-US" sz="2800" b="0" kern="0" dirty="0">
                <a:solidFill>
                  <a:sysClr val="window" lastClr="FFFFFF"/>
                </a:solidFill>
                <a:latin typeface="TradeGothic"/>
                <a:ea typeface="ＭＳ Ｐゴシック"/>
                <a:cs typeface="ＭＳ Ｐゴシック"/>
              </a:rPr>
              <a:t>Wind Blows</a:t>
            </a:r>
          </a:p>
        </p:txBody>
      </p:sp>
      <p:sp>
        <p:nvSpPr>
          <p:cNvPr id="6" name="Content Placeholder 2"/>
          <p:cNvSpPr txBox="1">
            <a:spLocks/>
          </p:cNvSpPr>
          <p:nvPr/>
        </p:nvSpPr>
        <p:spPr bwMode="auto">
          <a:xfrm>
            <a:off x="360420" y="1156193"/>
            <a:ext cx="8212021" cy="54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0" tIns="45677" rIns="91350" bIns="45677"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itchFamily="34" charset="0"/>
                <a:ea typeface="ＭＳ Ｐゴシック" charset="0"/>
                <a:cs typeface="+mn-cs"/>
              </a:defRPr>
            </a:lvl1pPr>
            <a:lvl2pPr marL="742950" indent="-285750" algn="l" rtl="0" eaLnBrk="0" fontAlgn="base" hangingPunct="0">
              <a:spcBef>
                <a:spcPct val="20000"/>
              </a:spcBef>
              <a:spcAft>
                <a:spcPct val="0"/>
              </a:spcAft>
              <a:buChar char="–"/>
              <a:defRPr sz="2400">
                <a:solidFill>
                  <a:schemeClr val="accent1">
                    <a:lumMod val="75000"/>
                  </a:schemeClr>
                </a:solidFill>
                <a:latin typeface="Calibri" pitchFamily="34" charset="0"/>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Arial" charset="0"/>
                <a:cs typeface="+mn-cs"/>
              </a:defRPr>
            </a:lvl3pPr>
            <a:lvl4pPr marL="16002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4pPr>
            <a:lvl5pPr marL="20574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defTabSz="456725">
              <a:lnSpc>
                <a:spcPct val="100000"/>
              </a:lnSpc>
              <a:spcBef>
                <a:spcPts val="0"/>
              </a:spcBef>
              <a:spcAft>
                <a:spcPts val="0"/>
              </a:spcAft>
              <a:buClrTx/>
              <a:buNone/>
            </a:pPr>
            <a:r>
              <a:rPr lang="en-US" sz="2000" u="sng" dirty="0" smtClean="0">
                <a:solidFill>
                  <a:srgbClr val="000000"/>
                </a:solidFill>
                <a:latin typeface="Calibri"/>
                <a:cs typeface="Calibri"/>
              </a:rPr>
              <a:t>Current</a:t>
            </a:r>
            <a:r>
              <a:rPr lang="en-US" sz="2000" u="sng" dirty="0">
                <a:solidFill>
                  <a:srgbClr val="000000"/>
                </a:solidFill>
                <a:latin typeface="Calibri"/>
                <a:cs typeface="Calibri"/>
              </a:rPr>
              <a:t>, New, and Planned Products</a:t>
            </a: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Imager winds – AVHRR, MODIS, VIIRS </a:t>
            </a:r>
            <a:r>
              <a:rPr lang="en-US" sz="2000" b="0" dirty="0">
                <a:solidFill>
                  <a:srgbClr val="008000"/>
                </a:solidFill>
                <a:latin typeface="Calibri"/>
                <a:cs typeface="Calibri"/>
              </a:rPr>
              <a:t>(</a:t>
            </a:r>
            <a:r>
              <a:rPr lang="en-US" sz="2000" b="0" i="1" dirty="0" smtClean="0">
                <a:solidFill>
                  <a:srgbClr val="008000"/>
                </a:solidFill>
                <a:latin typeface="Calibri"/>
                <a:cs typeface="Calibri"/>
              </a:rPr>
              <a:t>ops)</a:t>
            </a:r>
            <a:endParaRPr lang="en-US" sz="2000" b="0" dirty="0" smtClean="0">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NESDIS ops and direct broadcast (3 Arctic, 2 Antarctic sites)</a:t>
            </a: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Historical AVHRR winds for 30+ years</a:t>
            </a: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a:solidFill>
                  <a:srgbClr val="000000"/>
                </a:solidFill>
                <a:latin typeface="Calibri"/>
                <a:cs typeface="Calibri"/>
              </a:rPr>
              <a:t>Shortcomings, Gaps</a:t>
            </a:r>
            <a:endParaRPr lang="en-US" sz="2000" b="0" u="sng"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Imager winds do not provide complete 3D information. Retrieval winds may help.</a:t>
            </a:r>
            <a:endParaRPr lang="en-US" sz="2000" b="0"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smtClean="0">
                <a:solidFill>
                  <a:srgbClr val="000000"/>
                </a:solidFill>
                <a:latin typeface="Calibri"/>
                <a:cs typeface="Calibri"/>
              </a:rPr>
              <a:t>Algorithm Commonality</a:t>
            </a:r>
            <a:endParaRPr lang="en-US" sz="2000" b="0" u="sng"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b="0" dirty="0" smtClean="0">
                <a:solidFill>
                  <a:srgbClr val="000000"/>
                </a:solidFill>
                <a:latin typeface="Calibri"/>
                <a:cs typeface="Calibri"/>
              </a:rPr>
              <a:t>All imager winds will use the same algorithm but do not currently.</a:t>
            </a: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a:solidFill>
                  <a:srgbClr val="000000"/>
                </a:solidFill>
                <a:latin typeface="Calibri"/>
                <a:cs typeface="Calibri"/>
              </a:rPr>
              <a:t>Users</a:t>
            </a:r>
            <a:endParaRPr lang="en-US" sz="2000" b="0" u="sng"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dirty="0" smtClean="0">
                <a:solidFill>
                  <a:srgbClr val="FF0000"/>
                </a:solidFill>
                <a:latin typeface="Calibri"/>
                <a:cs typeface="Calibri"/>
              </a:rPr>
              <a:t>Used by 13 operational NWP centers in 9 countries</a:t>
            </a:r>
            <a:r>
              <a:rPr lang="en-US" sz="2000" b="0" dirty="0" smtClean="0">
                <a:solidFill>
                  <a:srgbClr val="FF0000"/>
                </a:solidFill>
                <a:latin typeface="Calibri"/>
                <a:cs typeface="Calibri"/>
              </a:rPr>
              <a:t>.</a:t>
            </a: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Historical AVHRR polar winds desired by NASA and ECMWF for reanalyses.</a:t>
            </a: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p:txBody>
      </p:sp>
      <p:pic>
        <p:nvPicPr>
          <p:cNvPr id="3" name="Picture 2" descr="Screen Shot 2015-02-23 at 5.38.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113" y="154565"/>
            <a:ext cx="1448282" cy="1540236"/>
          </a:xfrm>
          <a:prstGeom prst="rect">
            <a:avLst/>
          </a:prstGeom>
          <a:effectLst>
            <a:softEdge rad="76200"/>
          </a:effectLst>
        </p:spPr>
      </p:pic>
    </p:spTree>
    <p:extLst>
      <p:ext uri="{BB962C8B-B14F-4D97-AF65-F5344CB8AC3E}">
        <p14:creationId xmlns:p14="http://schemas.microsoft.com/office/powerpoint/2010/main" val="12487710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47488" y="2267841"/>
            <a:ext cx="4330560" cy="4330560"/>
          </a:xfrm>
          <a:prstGeom prst="rect">
            <a:avLst/>
          </a:prstGeom>
        </p:spPr>
      </p:pic>
      <p:sp>
        <p:nvSpPr>
          <p:cNvPr id="5" name="Rectangle 12"/>
          <p:cNvSpPr>
            <a:spLocks noChangeArrowheads="1"/>
          </p:cNvSpPr>
          <p:nvPr/>
        </p:nvSpPr>
        <p:spPr bwMode="auto">
          <a:xfrm>
            <a:off x="482219" y="4622582"/>
            <a:ext cx="3990564" cy="210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p>
            <a:pPr indent="1587" defTabSz="456963">
              <a:lnSpc>
                <a:spcPct val="95000"/>
              </a:lnSpc>
              <a:spcBef>
                <a:spcPct val="0"/>
              </a:spcBef>
              <a:spcAft>
                <a:spcPts val="1325"/>
              </a:spcAft>
              <a:buClr>
                <a:srgbClr val="000000"/>
              </a:buClr>
              <a:buSzPct val="45000"/>
              <a:tabLst>
                <a:tab pos="115828" algn="l"/>
                <a:tab pos="867913" algn="l"/>
                <a:tab pos="1316940" algn="l"/>
                <a:tab pos="1765972" algn="l"/>
                <a:tab pos="2215002" algn="l"/>
                <a:tab pos="2664032" algn="l"/>
                <a:tab pos="3113060" algn="l"/>
                <a:tab pos="3562090" algn="l"/>
                <a:tab pos="4011120" algn="l"/>
                <a:tab pos="4460151" algn="l"/>
                <a:tab pos="4909179" algn="l"/>
                <a:tab pos="5358209" algn="l"/>
                <a:tab pos="5807239" algn="l"/>
                <a:tab pos="6256269" algn="l"/>
                <a:tab pos="6705298" algn="l"/>
                <a:tab pos="7154329" algn="l"/>
                <a:tab pos="7603358" algn="l"/>
                <a:tab pos="8052387" algn="l"/>
                <a:tab pos="8501417" algn="l"/>
                <a:tab pos="8950448" algn="l"/>
                <a:tab pos="9399476" algn="l"/>
              </a:tabLst>
            </a:pPr>
            <a:r>
              <a:rPr lang="en-US" sz="1800" b="0" dirty="0" smtClean="0">
                <a:solidFill>
                  <a:prstClr val="black"/>
                </a:solidFill>
                <a:latin typeface="Arial"/>
                <a:cs typeface="Arial"/>
              </a:rPr>
              <a:t>Right: Leo-Geo: Geo </a:t>
            </a:r>
            <a:r>
              <a:rPr lang="en-US" sz="1800" b="0" dirty="0">
                <a:solidFill>
                  <a:prstClr val="black"/>
                </a:solidFill>
                <a:latin typeface="Arial"/>
                <a:cs typeface="Arial"/>
              </a:rPr>
              <a:t>(GOES, Meteosat-7 and -9, FY-2C, MTSAT-1R, Kalpana-1) and Leo satellites (NOAA-15 through NOAA-19, Metop-A, NASA</a:t>
            </a:r>
            <a:r>
              <a:rPr lang="ja-JP" altLang="en-US" sz="1800" b="0" dirty="0">
                <a:solidFill>
                  <a:prstClr val="black"/>
                </a:solidFill>
                <a:latin typeface="Arial"/>
                <a:cs typeface="Arial"/>
              </a:rPr>
              <a:t>’</a:t>
            </a:r>
            <a:r>
              <a:rPr lang="en-US" sz="1800" b="0" dirty="0">
                <a:solidFill>
                  <a:prstClr val="black"/>
                </a:solidFill>
                <a:latin typeface="Arial"/>
                <a:cs typeface="Arial"/>
              </a:rPr>
              <a:t>s Terra and Aqua).</a:t>
            </a:r>
          </a:p>
          <a:p>
            <a:pPr indent="1587" defTabSz="456963">
              <a:lnSpc>
                <a:spcPct val="95000"/>
              </a:lnSpc>
              <a:spcBef>
                <a:spcPct val="0"/>
              </a:spcBef>
              <a:spcAft>
                <a:spcPts val="1325"/>
              </a:spcAft>
              <a:buClr>
                <a:srgbClr val="000000"/>
              </a:buClr>
              <a:buSzPct val="45000"/>
              <a:tabLst>
                <a:tab pos="115828" algn="l"/>
                <a:tab pos="867913" algn="l"/>
                <a:tab pos="1316940" algn="l"/>
                <a:tab pos="1765972" algn="l"/>
                <a:tab pos="2215002" algn="l"/>
                <a:tab pos="2664032" algn="l"/>
                <a:tab pos="3113060" algn="l"/>
                <a:tab pos="3562090" algn="l"/>
                <a:tab pos="4011120" algn="l"/>
                <a:tab pos="4460151" algn="l"/>
                <a:tab pos="4909179" algn="l"/>
                <a:tab pos="5358209" algn="l"/>
                <a:tab pos="5807239" algn="l"/>
                <a:tab pos="6256269" algn="l"/>
                <a:tab pos="6705298" algn="l"/>
                <a:tab pos="7154329" algn="l"/>
                <a:tab pos="7603358" algn="l"/>
                <a:tab pos="8052387" algn="l"/>
                <a:tab pos="8501417" algn="l"/>
                <a:tab pos="8950448" algn="l"/>
                <a:tab pos="9399476" algn="l"/>
              </a:tabLst>
            </a:pPr>
            <a:r>
              <a:rPr lang="en-US" sz="1800" dirty="0">
                <a:solidFill>
                  <a:prstClr val="black"/>
                </a:solidFill>
                <a:latin typeface="Arial"/>
                <a:cs typeface="Arial"/>
              </a:rPr>
              <a:t>Fills the 60-70</a:t>
            </a:r>
            <a:r>
              <a:rPr lang="en-US" sz="1800" baseline="30000" dirty="0">
                <a:solidFill>
                  <a:prstClr val="black"/>
                </a:solidFill>
                <a:latin typeface="Arial"/>
                <a:cs typeface="Arial"/>
              </a:rPr>
              <a:t>o</a:t>
            </a:r>
            <a:r>
              <a:rPr lang="en-US" sz="1800" dirty="0">
                <a:solidFill>
                  <a:prstClr val="black"/>
                </a:solidFill>
                <a:latin typeface="Arial"/>
                <a:cs typeface="Arial"/>
              </a:rPr>
              <a:t> latitude gap.</a:t>
            </a:r>
          </a:p>
        </p:txBody>
      </p:sp>
      <p:sp>
        <p:nvSpPr>
          <p:cNvPr id="6" name="TextBox 5"/>
          <p:cNvSpPr txBox="1"/>
          <p:nvPr/>
        </p:nvSpPr>
        <p:spPr>
          <a:xfrm>
            <a:off x="1475367" y="174048"/>
            <a:ext cx="6359012" cy="523220"/>
          </a:xfrm>
          <a:prstGeom prst="rect">
            <a:avLst/>
          </a:prstGeom>
          <a:noFill/>
        </p:spPr>
        <p:txBody>
          <a:bodyPr wrap="square">
            <a:spAutoFit/>
          </a:bodyPr>
          <a:lstStyle/>
          <a:p>
            <a:pPr>
              <a:defRPr/>
            </a:pPr>
            <a:r>
              <a:rPr lang="en-US" sz="2400" b="0" dirty="0" smtClean="0">
                <a:latin typeface="+mn-lt"/>
              </a:rPr>
              <a:t>Single-satellite winds and Leo-Geo Polar Winds </a:t>
            </a:r>
          </a:p>
        </p:txBody>
      </p:sp>
      <p:pic>
        <p:nvPicPr>
          <p:cNvPr id="7" name="Picture 1" descr="modis_winds_1day_ani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17" y="916722"/>
            <a:ext cx="3497903" cy="349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1056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664" y="231096"/>
            <a:ext cx="8440951"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Product Summary</a:t>
            </a:r>
            <a:endParaRPr lang="en-US" sz="2800" b="0" kern="0" dirty="0">
              <a:solidFill>
                <a:sysClr val="window" lastClr="FFFFFF"/>
              </a:solidFill>
              <a:latin typeface="TradeGothic"/>
              <a:ea typeface="ＭＳ Ｐゴシック"/>
              <a:cs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4209282834"/>
              </p:ext>
            </p:extLst>
          </p:nvPr>
        </p:nvGraphicFramePr>
        <p:xfrm>
          <a:off x="461284" y="1128156"/>
          <a:ext cx="8254400" cy="4079240"/>
        </p:xfrm>
        <a:graphic>
          <a:graphicData uri="http://schemas.openxmlformats.org/drawingml/2006/table">
            <a:tbl>
              <a:tblPr firstRow="1" bandRow="1">
                <a:tableStyleId>{5C22544A-7EE6-4342-B048-85BDC9FD1C3A}</a:tableStyleId>
              </a:tblPr>
              <a:tblGrid>
                <a:gridCol w="2464000"/>
                <a:gridCol w="739201"/>
                <a:gridCol w="602311"/>
                <a:gridCol w="602311"/>
                <a:gridCol w="917155"/>
                <a:gridCol w="876089"/>
                <a:gridCol w="2053333"/>
              </a:tblGrid>
              <a:tr h="370840">
                <a:tc>
                  <a:txBody>
                    <a:bodyPr/>
                    <a:lstStyle/>
                    <a:p>
                      <a:r>
                        <a:rPr lang="en-US" dirty="0" smtClean="0"/>
                        <a:t>Product</a:t>
                      </a:r>
                      <a:endParaRPr lang="en-US" dirty="0"/>
                    </a:p>
                  </a:txBody>
                  <a:tcPr/>
                </a:tc>
                <a:tc>
                  <a:txBody>
                    <a:bodyPr/>
                    <a:lstStyle/>
                    <a:p>
                      <a:r>
                        <a:rPr lang="en-US" dirty="0" smtClean="0"/>
                        <a:t>VIIRS</a:t>
                      </a:r>
                      <a:endParaRPr lang="en-US" dirty="0"/>
                    </a:p>
                  </a:txBody>
                  <a:tcPr/>
                </a:tc>
                <a:tc>
                  <a:txBody>
                    <a:bodyPr/>
                    <a:lstStyle/>
                    <a:p>
                      <a:r>
                        <a:rPr lang="en-US" dirty="0" smtClean="0"/>
                        <a:t>ABI</a:t>
                      </a:r>
                      <a:endParaRPr lang="en-US" dirty="0"/>
                    </a:p>
                  </a:txBody>
                  <a:tcPr/>
                </a:tc>
                <a:tc>
                  <a:txBody>
                    <a:bodyPr/>
                    <a:lstStyle/>
                    <a:p>
                      <a:r>
                        <a:rPr lang="en-US" dirty="0" smtClean="0"/>
                        <a:t>AHI</a:t>
                      </a:r>
                      <a:endParaRPr lang="en-US" dirty="0"/>
                    </a:p>
                  </a:txBody>
                  <a:tcPr/>
                </a:tc>
                <a:tc>
                  <a:txBody>
                    <a:bodyPr/>
                    <a:lstStyle/>
                    <a:p>
                      <a:r>
                        <a:rPr lang="en-US" dirty="0" smtClean="0"/>
                        <a:t>AMSR2</a:t>
                      </a:r>
                      <a:endParaRPr lang="en-US" dirty="0"/>
                    </a:p>
                  </a:txBody>
                  <a:tcPr/>
                </a:tc>
                <a:tc>
                  <a:txBody>
                    <a:bodyPr/>
                    <a:lstStyle/>
                    <a:p>
                      <a:r>
                        <a:rPr lang="en-US" dirty="0" smtClean="0"/>
                        <a:t>MODIS</a:t>
                      </a:r>
                      <a:endParaRPr lang="en-US" dirty="0"/>
                    </a:p>
                  </a:txBody>
                  <a:tcPr/>
                </a:tc>
                <a:tc>
                  <a:txBody>
                    <a:bodyPr/>
                    <a:lstStyle/>
                    <a:p>
                      <a:r>
                        <a:rPr lang="en-US" baseline="0" dirty="0" smtClean="0"/>
                        <a:t>Users</a:t>
                      </a:r>
                      <a:endParaRPr lang="en-US" dirty="0"/>
                    </a:p>
                  </a:txBody>
                  <a:tcPr/>
                </a:tc>
              </a:tr>
              <a:tr h="370840">
                <a:tc>
                  <a:txBody>
                    <a:bodyPr/>
                    <a:lstStyle/>
                    <a:p>
                      <a:r>
                        <a:rPr lang="en-US" dirty="0" smtClean="0"/>
                        <a:t>Ice concentration</a:t>
                      </a:r>
                      <a:endParaRPr lang="en-US" dirty="0"/>
                    </a:p>
                  </a:txBody>
                  <a:tcPr/>
                </a:tc>
                <a:tc>
                  <a:txBody>
                    <a:bodyPr/>
                    <a:lstStyle/>
                    <a:p>
                      <a:r>
                        <a:rPr lang="en-US" dirty="0" smtClean="0"/>
                        <a:t>O</a:t>
                      </a:r>
                      <a:endParaRPr lang="en-US" dirty="0"/>
                    </a:p>
                  </a:txBody>
                  <a:tcPr/>
                </a:tc>
                <a:tc>
                  <a:txBody>
                    <a:bodyPr/>
                    <a:lstStyle/>
                    <a:p>
                      <a:r>
                        <a:rPr lang="en-US" dirty="0" smtClean="0"/>
                        <a:t>F</a:t>
                      </a:r>
                      <a:endParaRPr lang="en-US" dirty="0"/>
                    </a:p>
                  </a:txBody>
                  <a:tcPr/>
                </a:tc>
                <a:tc>
                  <a:txBody>
                    <a:bodyPr/>
                    <a:lstStyle/>
                    <a:p>
                      <a:r>
                        <a:rPr lang="en-US" dirty="0" smtClean="0"/>
                        <a:t>P</a:t>
                      </a:r>
                      <a:endParaRPr lang="en-US" dirty="0"/>
                    </a:p>
                  </a:txBody>
                  <a:tcPr/>
                </a:tc>
                <a:tc>
                  <a:txBody>
                    <a:bodyPr/>
                    <a:lstStyle/>
                    <a:p>
                      <a:r>
                        <a:rPr lang="en-US" dirty="0" smtClean="0"/>
                        <a:t>P</a:t>
                      </a:r>
                      <a:endParaRPr lang="en-US" dirty="0"/>
                    </a:p>
                  </a:txBody>
                  <a:tcPr/>
                </a:tc>
                <a:tc>
                  <a:txBody>
                    <a:bodyPr/>
                    <a:lstStyle/>
                    <a:p>
                      <a:endParaRPr lang="en-US" dirty="0"/>
                    </a:p>
                  </a:txBody>
                  <a:tcPr/>
                </a:tc>
                <a:tc>
                  <a:txBody>
                    <a:bodyPr/>
                    <a:lstStyle/>
                    <a:p>
                      <a:r>
                        <a:rPr lang="en-US" dirty="0" smtClean="0"/>
                        <a:t>NIC (IMS), AK, NWP</a:t>
                      </a:r>
                      <a:endParaRPr lang="en-US" dirty="0"/>
                    </a:p>
                  </a:txBody>
                  <a:tcPr/>
                </a:tc>
              </a:tr>
              <a:tr h="370840">
                <a:tc>
                  <a:txBody>
                    <a:bodyPr/>
                    <a:lstStyle/>
                    <a:p>
                      <a:r>
                        <a:rPr lang="en-US" dirty="0" smtClean="0"/>
                        <a:t>Ice</a:t>
                      </a:r>
                      <a:r>
                        <a:rPr lang="en-US" baseline="0" dirty="0" smtClean="0"/>
                        <a:t> surface temperature</a:t>
                      </a:r>
                      <a:endParaRPr lang="en-US" dirty="0"/>
                    </a:p>
                  </a:txBody>
                  <a:tcPr/>
                </a:tc>
                <a:tc>
                  <a:txBody>
                    <a:bodyPr/>
                    <a:lstStyle/>
                    <a:p>
                      <a:r>
                        <a:rPr lang="en-US" dirty="0" smtClean="0"/>
                        <a:t>O</a:t>
                      </a:r>
                      <a:endParaRPr lang="en-US" dirty="0"/>
                    </a:p>
                  </a:txBody>
                  <a:tcPr/>
                </a:tc>
                <a:tc>
                  <a:txBody>
                    <a:bodyPr/>
                    <a:lstStyle/>
                    <a:p>
                      <a:endParaRPr lang="en-US" dirty="0"/>
                    </a:p>
                  </a:txBody>
                  <a:tcPr/>
                </a:tc>
                <a:tc>
                  <a:txBody>
                    <a:bodyPr/>
                    <a:lstStyle/>
                    <a:p>
                      <a:r>
                        <a:rPr lang="en-US" dirty="0" smtClean="0"/>
                        <a:t>P</a:t>
                      </a:r>
                      <a:endParaRPr lang="en-US" dirty="0"/>
                    </a:p>
                  </a:txBody>
                  <a:tcPr/>
                </a:tc>
                <a:tc>
                  <a:txBody>
                    <a:bodyPr/>
                    <a:lstStyle/>
                    <a:p>
                      <a:endParaRPr lang="en-US" dirty="0"/>
                    </a:p>
                  </a:txBody>
                  <a:tcPr/>
                </a:tc>
                <a:tc>
                  <a:txBody>
                    <a:bodyPr/>
                    <a:lstStyle/>
                    <a:p>
                      <a:r>
                        <a:rPr lang="en-US" dirty="0" smtClean="0"/>
                        <a:t>O</a:t>
                      </a:r>
                      <a:endParaRPr lang="en-US" dirty="0"/>
                    </a:p>
                  </a:txBody>
                  <a:tcPr/>
                </a:tc>
                <a:tc>
                  <a:txBody>
                    <a:bodyPr/>
                    <a:lstStyle/>
                    <a:p>
                      <a:r>
                        <a:rPr lang="en-US" dirty="0" smtClean="0"/>
                        <a:t>NIC, NRL</a:t>
                      </a:r>
                      <a:endParaRPr lang="en-US" dirty="0"/>
                    </a:p>
                  </a:txBody>
                  <a:tcPr/>
                </a:tc>
              </a:tr>
              <a:tr h="370840">
                <a:tc>
                  <a:txBody>
                    <a:bodyPr/>
                    <a:lstStyle/>
                    <a:p>
                      <a:r>
                        <a:rPr lang="en-US" dirty="0" smtClean="0"/>
                        <a:t>Ice thickness</a:t>
                      </a:r>
                      <a:endParaRPr lang="en-US" dirty="0"/>
                    </a:p>
                  </a:txBody>
                  <a:tcPr/>
                </a:tc>
                <a:tc>
                  <a:txBody>
                    <a:bodyPr/>
                    <a:lstStyle/>
                    <a:p>
                      <a:r>
                        <a:rPr lang="en-US" dirty="0" smtClean="0"/>
                        <a:t>P</a:t>
                      </a:r>
                      <a:endParaRPr lang="en-US" dirty="0"/>
                    </a:p>
                  </a:txBody>
                  <a:tcPr/>
                </a:tc>
                <a:tc>
                  <a:txBody>
                    <a:bodyPr/>
                    <a:lstStyle/>
                    <a:p>
                      <a:r>
                        <a:rPr lang="en-US" dirty="0" smtClean="0"/>
                        <a:t>F</a:t>
                      </a:r>
                      <a:endParaRPr lang="en-US" dirty="0"/>
                    </a:p>
                  </a:txBody>
                  <a:tcPr/>
                </a:tc>
                <a:tc>
                  <a:txBody>
                    <a:bodyPr/>
                    <a:lstStyle/>
                    <a:p>
                      <a:r>
                        <a:rPr lang="en-US" dirty="0" smtClean="0"/>
                        <a:t>P</a:t>
                      </a:r>
                      <a:endParaRPr lang="en-US" dirty="0"/>
                    </a:p>
                  </a:txBody>
                  <a:tcPr/>
                </a:tc>
                <a:tc>
                  <a:txBody>
                    <a:bodyPr/>
                    <a:lstStyle/>
                    <a:p>
                      <a:endParaRPr lang="en-US" dirty="0"/>
                    </a:p>
                  </a:txBody>
                  <a:tcPr/>
                </a:tc>
                <a:tc>
                  <a:txBody>
                    <a:bodyPr/>
                    <a:lstStyle/>
                    <a:p>
                      <a:r>
                        <a:rPr lang="en-US" dirty="0" smtClean="0"/>
                        <a:t>P</a:t>
                      </a:r>
                      <a:endParaRPr lang="en-US" dirty="0"/>
                    </a:p>
                  </a:txBody>
                  <a:tcPr/>
                </a:tc>
                <a:tc>
                  <a:txBody>
                    <a:bodyPr/>
                    <a:lstStyle/>
                    <a:p>
                      <a:r>
                        <a:rPr lang="en-US" dirty="0" smtClean="0"/>
                        <a:t>NIC, AK, NRL</a:t>
                      </a:r>
                      <a:endParaRPr lang="en-US" dirty="0"/>
                    </a:p>
                  </a:txBody>
                  <a:tcPr/>
                </a:tc>
              </a:tr>
              <a:tr h="370840">
                <a:tc>
                  <a:txBody>
                    <a:bodyPr/>
                    <a:lstStyle/>
                    <a:p>
                      <a:r>
                        <a:rPr lang="en-US" dirty="0" smtClean="0"/>
                        <a:t>Ice motion</a:t>
                      </a:r>
                      <a:endParaRPr lang="en-US" dirty="0"/>
                    </a:p>
                  </a:txBody>
                  <a:tcPr/>
                </a:tc>
                <a:tc>
                  <a:txBody>
                    <a:bodyPr/>
                    <a:lstStyle/>
                    <a:p>
                      <a:r>
                        <a:rPr lang="en-US" dirty="0" smtClean="0"/>
                        <a:t>D</a:t>
                      </a:r>
                      <a:endParaRPr lang="en-US" dirty="0"/>
                    </a:p>
                  </a:txBody>
                  <a:tcPr/>
                </a:tc>
                <a:tc>
                  <a:txBody>
                    <a:bodyPr/>
                    <a:lstStyle/>
                    <a:p>
                      <a:r>
                        <a:rPr lang="en-US" dirty="0" smtClean="0"/>
                        <a:t>F</a:t>
                      </a:r>
                      <a:endParaRPr lang="en-US" dirty="0"/>
                    </a:p>
                  </a:txBody>
                  <a:tcPr/>
                </a:tc>
                <a:tc>
                  <a:txBody>
                    <a:bodyPr/>
                    <a:lstStyle/>
                    <a:p>
                      <a:r>
                        <a:rPr lang="en-US" dirty="0" smtClean="0"/>
                        <a:t>P</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NIC, AK</a:t>
                      </a:r>
                      <a:endParaRPr lang="en-US" dirty="0"/>
                    </a:p>
                  </a:txBody>
                  <a:tcPr/>
                </a:tc>
              </a:tr>
              <a:tr h="370840">
                <a:tc>
                  <a:txBody>
                    <a:bodyPr/>
                    <a:lstStyle/>
                    <a:p>
                      <a:r>
                        <a:rPr lang="en-US" dirty="0" smtClean="0"/>
                        <a:t>Sea ice leads</a:t>
                      </a:r>
                      <a:endParaRPr lang="en-US" dirty="0"/>
                    </a:p>
                  </a:txBody>
                  <a:tcPr/>
                </a:tc>
                <a:tc>
                  <a:txBody>
                    <a:bodyPr/>
                    <a:lstStyle/>
                    <a:p>
                      <a:r>
                        <a:rPr lang="en-US" dirty="0" smtClean="0"/>
                        <a:t>D</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D</a:t>
                      </a:r>
                      <a:endParaRPr lang="en-US" dirty="0"/>
                    </a:p>
                  </a:txBody>
                  <a:tcPr/>
                </a:tc>
                <a:tc>
                  <a:txBody>
                    <a:bodyPr/>
                    <a:lstStyle/>
                    <a:p>
                      <a:r>
                        <a:rPr lang="en-US" dirty="0" smtClean="0"/>
                        <a:t>NIC, AK</a:t>
                      </a:r>
                      <a:endParaRPr lang="en-US" dirty="0"/>
                    </a:p>
                  </a:txBody>
                  <a:tcPr/>
                </a:tc>
              </a:tr>
              <a:tr h="370840">
                <a:tc>
                  <a:txBody>
                    <a:bodyPr/>
                    <a:lstStyle/>
                    <a:p>
                      <a:r>
                        <a:rPr lang="en-US" dirty="0" smtClean="0"/>
                        <a:t>Snow cover (binary)</a:t>
                      </a:r>
                      <a:endParaRPr lang="en-US" dirty="0"/>
                    </a:p>
                  </a:txBody>
                  <a:tcPr/>
                </a:tc>
                <a:tc>
                  <a:txBody>
                    <a:bodyPr/>
                    <a:lstStyle/>
                    <a:p>
                      <a:r>
                        <a:rPr lang="en-US" dirty="0" smtClean="0"/>
                        <a:t>O</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P</a:t>
                      </a:r>
                      <a:endParaRPr lang="en-US" dirty="0"/>
                    </a:p>
                  </a:txBody>
                  <a:tcPr/>
                </a:tc>
                <a:tc>
                  <a:txBody>
                    <a:bodyPr/>
                    <a:lstStyle/>
                    <a:p>
                      <a:r>
                        <a:rPr lang="en-US" dirty="0" smtClean="0"/>
                        <a:t>O</a:t>
                      </a:r>
                      <a:endParaRPr lang="en-US" dirty="0"/>
                    </a:p>
                  </a:txBody>
                  <a:tcPr/>
                </a:tc>
                <a:tc>
                  <a:txBody>
                    <a:bodyPr/>
                    <a:lstStyle/>
                    <a:p>
                      <a:r>
                        <a:rPr lang="en-US" dirty="0" smtClean="0"/>
                        <a:t>NIC, NWP</a:t>
                      </a:r>
                      <a:endParaRPr lang="en-US" dirty="0"/>
                    </a:p>
                  </a:txBody>
                  <a:tcPr/>
                </a:tc>
              </a:tr>
              <a:tr h="370840">
                <a:tc>
                  <a:txBody>
                    <a:bodyPr/>
                    <a:lstStyle/>
                    <a:p>
                      <a:r>
                        <a:rPr lang="en-US" dirty="0" smtClean="0"/>
                        <a:t>Snow fraction</a:t>
                      </a:r>
                      <a:endParaRPr lang="en-US" dirty="0"/>
                    </a:p>
                  </a:txBody>
                  <a:tcPr/>
                </a:tc>
                <a:tc>
                  <a:txBody>
                    <a:bodyPr/>
                    <a:lstStyle/>
                    <a:p>
                      <a:r>
                        <a:rPr lang="en-US" dirty="0" smtClean="0"/>
                        <a:t>O,</a:t>
                      </a:r>
                      <a:r>
                        <a:rPr lang="en-US" baseline="0" dirty="0" smtClean="0"/>
                        <a:t> P</a:t>
                      </a:r>
                      <a:endParaRPr lang="en-US" dirty="0"/>
                    </a:p>
                  </a:txBody>
                  <a:tcPr/>
                </a:tc>
                <a:tc>
                  <a:txBody>
                    <a:bodyPr/>
                    <a:lstStyle/>
                    <a:p>
                      <a:r>
                        <a:rPr lang="en-US" dirty="0" smtClean="0"/>
                        <a:t>P</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O</a:t>
                      </a:r>
                      <a:endParaRPr lang="en-US" dirty="0"/>
                    </a:p>
                  </a:txBody>
                  <a:tcPr/>
                </a:tc>
                <a:tc>
                  <a:txBody>
                    <a:bodyPr/>
                    <a:lstStyle/>
                    <a:p>
                      <a:r>
                        <a:rPr lang="en-US" dirty="0" smtClean="0"/>
                        <a:t>NIC (IMS), AK, NWP</a:t>
                      </a:r>
                      <a:endParaRPr lang="en-US" dirty="0"/>
                    </a:p>
                  </a:txBody>
                  <a:tcPr/>
                </a:tc>
              </a:tr>
              <a:tr h="370840">
                <a:tc>
                  <a:txBody>
                    <a:bodyPr/>
                    <a:lstStyle/>
                    <a:p>
                      <a:r>
                        <a:rPr lang="en-US" dirty="0" smtClean="0"/>
                        <a:t>Snow depth</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r>
                        <a:rPr lang="en-US" dirty="0" smtClean="0"/>
                        <a:t>P</a:t>
                      </a:r>
                      <a:endParaRPr lang="en-US" dirty="0"/>
                    </a:p>
                  </a:txBody>
                  <a:tcPr/>
                </a:tc>
                <a:tc>
                  <a:txBody>
                    <a:bodyPr/>
                    <a:lstStyle/>
                    <a:p>
                      <a:endParaRPr lang="en-US" dirty="0"/>
                    </a:p>
                  </a:txBody>
                  <a:tcPr/>
                </a:tc>
                <a:tc>
                  <a:txBody>
                    <a:bodyPr/>
                    <a:lstStyle/>
                    <a:p>
                      <a:r>
                        <a:rPr lang="en-US" dirty="0" smtClean="0"/>
                        <a:t>NIC, NWP</a:t>
                      </a:r>
                      <a:endParaRPr lang="en-US" dirty="0"/>
                    </a:p>
                  </a:txBody>
                  <a:tcPr/>
                </a:tc>
              </a:tr>
              <a:tr h="370840">
                <a:tc>
                  <a:txBody>
                    <a:bodyPr/>
                    <a:lstStyle/>
                    <a:p>
                      <a:r>
                        <a:rPr lang="en-US" dirty="0" smtClean="0"/>
                        <a:t>Snow water equivalent</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smtClean="0"/>
                        <a:t>P</a:t>
                      </a:r>
                      <a:endParaRPr lang="en-US" dirty="0"/>
                    </a:p>
                  </a:txBody>
                  <a:tcPr/>
                </a:tc>
                <a:tc>
                  <a:txBody>
                    <a:bodyPr/>
                    <a:lstStyle/>
                    <a:p>
                      <a:endParaRPr lang="en-US"/>
                    </a:p>
                  </a:txBody>
                  <a:tcPr/>
                </a:tc>
                <a:tc>
                  <a:txBody>
                    <a:bodyPr/>
                    <a:lstStyle/>
                    <a:p>
                      <a:r>
                        <a:rPr lang="en-US" dirty="0" smtClean="0"/>
                        <a:t>NIC, NWP</a:t>
                      </a:r>
                      <a:endParaRPr lang="en-US" dirty="0"/>
                    </a:p>
                  </a:txBody>
                  <a:tcPr/>
                </a:tc>
              </a:tr>
              <a:tr h="370840">
                <a:tc>
                  <a:txBody>
                    <a:bodyPr/>
                    <a:lstStyle/>
                    <a:p>
                      <a:r>
                        <a:rPr lang="en-US" dirty="0" smtClean="0"/>
                        <a:t>Polar</a:t>
                      </a:r>
                      <a:r>
                        <a:rPr lang="en-US" baseline="0" dirty="0" smtClean="0"/>
                        <a:t> Winds</a:t>
                      </a:r>
                      <a:endParaRPr lang="en-US" dirty="0"/>
                    </a:p>
                  </a:txBody>
                  <a:tcPr/>
                </a:tc>
                <a:tc>
                  <a:txBody>
                    <a:bodyPr/>
                    <a:lstStyle/>
                    <a:p>
                      <a:r>
                        <a:rPr lang="en-US" dirty="0" smtClean="0"/>
                        <a:t>O</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O</a:t>
                      </a:r>
                      <a:endParaRPr lang="en-US" dirty="0"/>
                    </a:p>
                  </a:txBody>
                  <a:tcPr/>
                </a:tc>
                <a:tc>
                  <a:txBody>
                    <a:bodyPr/>
                    <a:lstStyle/>
                    <a:p>
                      <a:r>
                        <a:rPr lang="en-US" dirty="0" smtClean="0"/>
                        <a:t>NWP</a:t>
                      </a:r>
                      <a:endParaRPr lang="en-US" dirty="0"/>
                    </a:p>
                  </a:txBody>
                  <a:tcPr/>
                </a:tc>
              </a:tr>
            </a:tbl>
          </a:graphicData>
        </a:graphic>
      </p:graphicFrame>
      <p:sp>
        <p:nvSpPr>
          <p:cNvPr id="5" name="TextBox 4"/>
          <p:cNvSpPr txBox="1"/>
          <p:nvPr/>
        </p:nvSpPr>
        <p:spPr>
          <a:xfrm>
            <a:off x="296798" y="5509971"/>
            <a:ext cx="8823074" cy="1200329"/>
          </a:xfrm>
          <a:prstGeom prst="rect">
            <a:avLst/>
          </a:prstGeom>
          <a:noFill/>
        </p:spPr>
        <p:txBody>
          <a:bodyPr wrap="none" rtlCol="0">
            <a:spAutoFit/>
          </a:bodyPr>
          <a:lstStyle/>
          <a:p>
            <a:pPr>
              <a:lnSpc>
                <a:spcPct val="100000"/>
              </a:lnSpc>
              <a:spcBef>
                <a:spcPts val="0"/>
              </a:spcBef>
            </a:pPr>
            <a:r>
              <a:rPr lang="en-US" sz="1800" b="0" dirty="0" smtClean="0">
                <a:latin typeface="Arial"/>
                <a:cs typeface="Arial"/>
              </a:rPr>
              <a:t>O – operational, P – planned, may be operational soon, F - future capability, </a:t>
            </a:r>
          </a:p>
          <a:p>
            <a:pPr>
              <a:lnSpc>
                <a:spcPct val="100000"/>
              </a:lnSpc>
              <a:spcBef>
                <a:spcPts val="0"/>
              </a:spcBef>
            </a:pPr>
            <a:r>
              <a:rPr lang="en-US" sz="1800" b="0" dirty="0" smtClean="0">
                <a:latin typeface="Arial"/>
                <a:cs typeface="Arial"/>
              </a:rPr>
              <a:t>D – under development</a:t>
            </a:r>
          </a:p>
          <a:p>
            <a:pPr>
              <a:lnSpc>
                <a:spcPct val="100000"/>
              </a:lnSpc>
              <a:spcBef>
                <a:spcPts val="0"/>
              </a:spcBef>
            </a:pPr>
            <a:endParaRPr lang="en-US" sz="1800" b="0" dirty="0" smtClean="0">
              <a:latin typeface="Arial"/>
              <a:cs typeface="Arial"/>
            </a:endParaRPr>
          </a:p>
          <a:p>
            <a:pPr>
              <a:lnSpc>
                <a:spcPct val="100000"/>
              </a:lnSpc>
              <a:spcBef>
                <a:spcPts val="0"/>
              </a:spcBef>
            </a:pPr>
            <a:r>
              <a:rPr lang="en-US" sz="1800" b="0" dirty="0" smtClean="0">
                <a:latin typeface="Arial"/>
                <a:cs typeface="Arial"/>
              </a:rPr>
              <a:t>NIC – National Ice Center; AK – Alaska Ice Desk (NWS); NRL – Naval Research Lab</a:t>
            </a:r>
          </a:p>
        </p:txBody>
      </p:sp>
    </p:spTree>
    <p:extLst>
      <p:ext uri="{BB962C8B-B14F-4D97-AF65-F5344CB8AC3E}">
        <p14:creationId xmlns:p14="http://schemas.microsoft.com/office/powerpoint/2010/main" val="4435287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108" y="2010932"/>
            <a:ext cx="8905891" cy="1923988"/>
          </a:xfrm>
          <a:prstGeom prst="rect">
            <a:avLst/>
          </a:prstGeom>
        </p:spPr>
        <p:txBody>
          <a:bodyPr wrap="square">
            <a:spAutoFit/>
          </a:bodyPr>
          <a:lstStyle/>
          <a:p>
            <a:pPr eaLnBrk="1" hangingPunct="1">
              <a:spcBef>
                <a:spcPts val="1675"/>
              </a:spcBef>
            </a:pPr>
            <a:r>
              <a:rPr lang="en-CA" sz="2400" dirty="0">
                <a:latin typeface="Arial" charset="0"/>
                <a:cs typeface="Arial" charset="0"/>
              </a:rPr>
              <a:t>“</a:t>
            </a:r>
            <a:r>
              <a:rPr lang="en-CA" sz="2400" i="1" dirty="0">
                <a:solidFill>
                  <a:srgbClr val="3366FF"/>
                </a:solidFill>
                <a:latin typeface="Arial" charset="0"/>
                <a:cs typeface="Arial" charset="0"/>
              </a:rPr>
              <a:t>There is an unequivocal need for sustained long-term space-based observing systems provided by operational satellites that are primarily used for weather observations.</a:t>
            </a:r>
            <a:r>
              <a:rPr lang="en-CA" sz="2400" i="1" dirty="0">
                <a:latin typeface="Arial" charset="0"/>
                <a:cs typeface="Arial" charset="0"/>
              </a:rPr>
              <a:t>” </a:t>
            </a:r>
            <a:endParaRPr lang="en-CA" sz="2400" i="1" dirty="0" smtClean="0">
              <a:latin typeface="Arial" charset="0"/>
              <a:cs typeface="Arial" charset="0"/>
            </a:endParaRPr>
          </a:p>
          <a:p>
            <a:pPr eaLnBrk="1" hangingPunct="1">
              <a:spcBef>
                <a:spcPts val="1675"/>
              </a:spcBef>
            </a:pPr>
            <a:r>
              <a:rPr lang="en-CA" dirty="0" smtClean="0">
                <a:latin typeface="Arial" charset="0"/>
                <a:cs typeface="Arial" charset="0"/>
              </a:rPr>
              <a:t>Recommendation </a:t>
            </a:r>
            <a:r>
              <a:rPr lang="en-CA" dirty="0">
                <a:latin typeface="Arial" charset="0"/>
                <a:cs typeface="Arial" charset="0"/>
              </a:rPr>
              <a:t>from </a:t>
            </a:r>
            <a:r>
              <a:rPr lang="en-CA" i="1" dirty="0">
                <a:latin typeface="Arial" charset="0"/>
                <a:cs typeface="Arial" charset="0"/>
              </a:rPr>
              <a:t>The Climate Symposium </a:t>
            </a:r>
            <a:r>
              <a:rPr lang="en-CA" i="1" dirty="0" smtClean="0">
                <a:latin typeface="Arial" charset="0"/>
                <a:cs typeface="Arial" charset="0"/>
              </a:rPr>
              <a:t>2014</a:t>
            </a:r>
            <a:r>
              <a:rPr lang="en-CA" dirty="0" smtClean="0">
                <a:latin typeface="Arial" charset="0"/>
                <a:cs typeface="Arial" charset="0"/>
              </a:rPr>
              <a:t>, Darmstadt</a:t>
            </a:r>
            <a:r>
              <a:rPr lang="en-CA" dirty="0">
                <a:latin typeface="Arial" charset="0"/>
                <a:cs typeface="Arial" charset="0"/>
              </a:rPr>
              <a:t>, </a:t>
            </a:r>
            <a:r>
              <a:rPr lang="en-CA" dirty="0" smtClean="0">
                <a:latin typeface="Arial" charset="0"/>
                <a:cs typeface="Arial" charset="0"/>
              </a:rPr>
              <a:t>Germany</a:t>
            </a:r>
            <a:endParaRPr lang="en-CA" sz="2800" dirty="0">
              <a:latin typeface="Arial" charset="0"/>
              <a:cs typeface="Arial" charset="0"/>
            </a:endParaRPr>
          </a:p>
        </p:txBody>
      </p:sp>
      <p:sp>
        <p:nvSpPr>
          <p:cNvPr id="3" name="TextBox 2"/>
          <p:cNvSpPr txBox="1"/>
          <p:nvPr/>
        </p:nvSpPr>
        <p:spPr>
          <a:xfrm>
            <a:off x="319664" y="310476"/>
            <a:ext cx="8440951"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4. From Weather to </a:t>
            </a:r>
            <a:r>
              <a:rPr lang="en-US" sz="2800" b="0" kern="0" dirty="0" smtClean="0">
                <a:solidFill>
                  <a:sysClr val="window" lastClr="FFFFFF"/>
                </a:solidFill>
                <a:latin typeface="TradeGothic"/>
                <a:ea typeface="ＭＳ Ｐゴシック"/>
                <a:cs typeface="ＭＳ Ｐゴシック"/>
              </a:rPr>
              <a:t>Climate – The Big Picture</a:t>
            </a:r>
            <a:endParaRPr lang="en-US" sz="2800" b="0" kern="0" dirty="0">
              <a:solidFill>
                <a:sysClr val="window" lastClr="FFFFFF"/>
              </a:solidFill>
              <a:latin typeface="TradeGothic"/>
              <a:ea typeface="ＭＳ Ｐゴシック"/>
              <a:cs typeface="ＭＳ Ｐゴシック"/>
            </a:endParaRPr>
          </a:p>
        </p:txBody>
      </p:sp>
    </p:spTree>
    <p:extLst>
      <p:ext uri="{BB962C8B-B14F-4D97-AF65-F5344CB8AC3E}">
        <p14:creationId xmlns:p14="http://schemas.microsoft.com/office/powerpoint/2010/main" val="18842242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19664" y="204636"/>
            <a:ext cx="8440951"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Discoveries </a:t>
            </a:r>
            <a:r>
              <a:rPr lang="en-US" sz="2800" b="0" kern="0" dirty="0">
                <a:solidFill>
                  <a:sysClr val="window" lastClr="FFFFFF"/>
                </a:solidFill>
                <a:latin typeface="TradeGothic"/>
                <a:ea typeface="ＭＳ Ｐゴシック"/>
                <a:cs typeface="ＭＳ Ｐゴシック"/>
              </a:rPr>
              <a:t>of Arctic change from space</a:t>
            </a:r>
          </a:p>
        </p:txBody>
      </p:sp>
      <p:grpSp>
        <p:nvGrpSpPr>
          <p:cNvPr id="13" name="Group 12"/>
          <p:cNvGrpSpPr/>
          <p:nvPr/>
        </p:nvGrpSpPr>
        <p:grpSpPr>
          <a:xfrm>
            <a:off x="621726" y="943103"/>
            <a:ext cx="8129024" cy="5677959"/>
            <a:chOff x="621726" y="943103"/>
            <a:chExt cx="8129024" cy="5677959"/>
          </a:xfrm>
        </p:grpSpPr>
        <p:pic>
          <p:nvPicPr>
            <p:cNvPr id="15" name="Picture 4" descr="Img_b1982to2013_0400_SEP_ICETH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3421" y="1566429"/>
              <a:ext cx="4682987" cy="414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2037092" y="943103"/>
              <a:ext cx="5383936" cy="84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lstStyle>
              <a:lvl1pPr marL="457200" indent="-457200">
                <a:spcBef>
                  <a:spcPct val="0"/>
                </a:spcBef>
                <a:defRPr sz="2400">
                  <a:solidFill>
                    <a:schemeClr val="tx1"/>
                  </a:solidFill>
                  <a:latin typeface="Times New Roman" charset="0"/>
                  <a:ea typeface="ＭＳ Ｐゴシック" charset="0"/>
                </a:defRPr>
              </a:lvl1pPr>
              <a:lvl2pPr marL="1206500" indent="-457200">
                <a:spcBef>
                  <a:spcPct val="0"/>
                </a:spcBef>
                <a:defRPr sz="2400">
                  <a:solidFill>
                    <a:schemeClr val="tx1"/>
                  </a:solidFill>
                  <a:latin typeface="Times New Roman" charset="0"/>
                  <a:ea typeface="ＭＳ Ｐゴシック" charset="0"/>
                </a:defRPr>
              </a:lvl2pPr>
              <a:lvl3pPr marL="1600200" indent="-457200">
                <a:spcBef>
                  <a:spcPct val="0"/>
                </a:spcBef>
                <a:defRPr sz="2400">
                  <a:solidFill>
                    <a:schemeClr val="tx1"/>
                  </a:solidFill>
                  <a:latin typeface="Times New Roman" charset="0"/>
                  <a:ea typeface="ＭＳ Ｐゴシック" charset="0"/>
                </a:defRPr>
              </a:lvl3pPr>
              <a:lvl4pPr marL="2171700" indent="-457200">
                <a:spcBef>
                  <a:spcPct val="0"/>
                </a:spcBef>
                <a:defRPr sz="2400">
                  <a:solidFill>
                    <a:schemeClr val="tx1"/>
                  </a:solidFill>
                  <a:latin typeface="Times New Roman" charset="0"/>
                  <a:ea typeface="ＭＳ Ｐゴシック" charset="0"/>
                </a:defRPr>
              </a:lvl4pPr>
              <a:lvl5pPr marL="2743200" indent="-457200">
                <a:spcBef>
                  <a:spcPct val="0"/>
                </a:spcBef>
                <a:defRPr sz="2400">
                  <a:solidFill>
                    <a:schemeClr val="tx1"/>
                  </a:solidFill>
                  <a:latin typeface="Times New Roman" charset="0"/>
                  <a:ea typeface="ＭＳ Ｐゴシック" charset="0"/>
                </a:defRPr>
              </a:lvl5pPr>
              <a:lvl6pPr marL="3200400" indent="-457200" fontAlgn="base">
                <a:spcBef>
                  <a:spcPct val="0"/>
                </a:spcBef>
                <a:spcAft>
                  <a:spcPct val="0"/>
                </a:spcAft>
                <a:defRPr sz="2400">
                  <a:solidFill>
                    <a:schemeClr val="tx1"/>
                  </a:solidFill>
                  <a:latin typeface="Times New Roman" charset="0"/>
                  <a:ea typeface="ＭＳ Ｐゴシック" charset="0"/>
                </a:defRPr>
              </a:lvl6pPr>
              <a:lvl7pPr marL="3657600" indent="-457200" fontAlgn="base">
                <a:spcBef>
                  <a:spcPct val="0"/>
                </a:spcBef>
                <a:spcAft>
                  <a:spcPct val="0"/>
                </a:spcAft>
                <a:defRPr sz="2400">
                  <a:solidFill>
                    <a:schemeClr val="tx1"/>
                  </a:solidFill>
                  <a:latin typeface="Times New Roman" charset="0"/>
                  <a:ea typeface="ＭＳ Ｐゴシック" charset="0"/>
                </a:defRPr>
              </a:lvl7pPr>
              <a:lvl8pPr marL="4114800" indent="-457200" fontAlgn="base">
                <a:spcBef>
                  <a:spcPct val="0"/>
                </a:spcBef>
                <a:spcAft>
                  <a:spcPct val="0"/>
                </a:spcAft>
                <a:defRPr sz="2400">
                  <a:solidFill>
                    <a:schemeClr val="tx1"/>
                  </a:solidFill>
                  <a:latin typeface="Times New Roman" charset="0"/>
                  <a:ea typeface="ＭＳ Ｐゴシック" charset="0"/>
                </a:defRPr>
              </a:lvl8pPr>
              <a:lvl9pPr marL="4572000" indent="-4572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buClrTx/>
                <a:defRPr/>
              </a:pPr>
              <a:r>
                <a:rPr lang="en-US" altLang="zh-CN" b="0" dirty="0">
                  <a:solidFill>
                    <a:srgbClr val="000000"/>
                  </a:solidFill>
                  <a:latin typeface="Arial"/>
                  <a:ea typeface="宋体" charset="0"/>
                  <a:cs typeface="Arial"/>
                </a:rPr>
                <a:t>Sea Ice Thickness Trend, 1982-2013</a:t>
              </a:r>
              <a:endParaRPr lang="en-US" altLang="zh-CN" sz="1800" b="0" dirty="0">
                <a:solidFill>
                  <a:srgbClr val="000000"/>
                </a:solidFill>
                <a:latin typeface="Arial"/>
                <a:ea typeface="宋体" charset="0"/>
                <a:cs typeface="Arial"/>
              </a:endParaRPr>
            </a:p>
          </p:txBody>
        </p:sp>
        <p:sp>
          <p:nvSpPr>
            <p:cNvPr id="17" name="TextBox 9"/>
            <p:cNvSpPr txBox="1">
              <a:spLocks noChangeArrowheads="1"/>
            </p:cNvSpPr>
            <p:nvPr/>
          </p:nvSpPr>
          <p:spPr bwMode="auto">
            <a:xfrm>
              <a:off x="4797412" y="2034207"/>
              <a:ext cx="1429791" cy="37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lvl1pPr eaLnBrk="0" hangingPunct="0">
                <a:defRPr sz="1600" b="1">
                  <a:solidFill>
                    <a:schemeClr val="tx1"/>
                  </a:solidFill>
                  <a:latin typeface="Times New Roman" charset="0"/>
                  <a:ea typeface="ＭＳ Ｐゴシック" charset="0"/>
                  <a:cs typeface="ＭＳ Ｐゴシック" charset="0"/>
                </a:defRPr>
              </a:lvl1pPr>
              <a:lvl2pPr marL="742950" indent="-285750" eaLnBrk="0" hangingPunct="0">
                <a:defRPr sz="1600" b="1">
                  <a:solidFill>
                    <a:schemeClr val="tx1"/>
                  </a:solidFill>
                  <a:latin typeface="Times New Roman" charset="0"/>
                  <a:ea typeface="ＭＳ Ｐゴシック" charset="0"/>
                </a:defRPr>
              </a:lvl2pPr>
              <a:lvl3pPr marL="1143000" indent="-228600" eaLnBrk="0" hangingPunct="0">
                <a:defRPr sz="1600" b="1">
                  <a:solidFill>
                    <a:schemeClr val="tx1"/>
                  </a:solidFill>
                  <a:latin typeface="Times New Roman" charset="0"/>
                  <a:ea typeface="ＭＳ Ｐゴシック" charset="0"/>
                </a:defRPr>
              </a:lvl3pPr>
              <a:lvl4pPr marL="1600200" indent="-228600" eaLnBrk="0" hangingPunct="0">
                <a:defRPr sz="1600" b="1">
                  <a:solidFill>
                    <a:schemeClr val="tx1"/>
                  </a:solidFill>
                  <a:latin typeface="Times New Roman" charset="0"/>
                  <a:ea typeface="ＭＳ Ｐゴシック" charset="0"/>
                </a:defRPr>
              </a:lvl4pPr>
              <a:lvl5pPr marL="2057400" indent="-228600" eaLnBrk="0" hangingPunct="0">
                <a:defRPr sz="1600" b="1">
                  <a:solidFill>
                    <a:schemeClr val="tx1"/>
                  </a:solidFill>
                  <a:latin typeface="Times New Roman" charset="0"/>
                  <a:ea typeface="ＭＳ Ｐゴシック" charset="0"/>
                </a:defRPr>
              </a:lvl5pPr>
              <a:lvl6pPr marL="25146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6pPr>
              <a:lvl7pPr marL="29718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7pPr>
              <a:lvl8pPr marL="34290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8pPr>
              <a:lvl9pPr marL="38862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9pPr>
            </a:lstStyle>
            <a:p>
              <a:pPr eaLnBrk="1" hangingPunct="1"/>
              <a:r>
                <a:rPr lang="en-US" b="0" dirty="0" smtClean="0">
                  <a:solidFill>
                    <a:prstClr val="black"/>
                  </a:solidFill>
                  <a:latin typeface="Arial" charset="0"/>
                  <a:cs typeface="Arial" charset="0"/>
                </a:rPr>
                <a:t>September</a:t>
              </a:r>
              <a:endParaRPr lang="en-US" b="0" dirty="0">
                <a:solidFill>
                  <a:prstClr val="black"/>
                </a:solidFill>
                <a:latin typeface="Arial" charset="0"/>
                <a:cs typeface="Arial" charset="0"/>
              </a:endParaRPr>
            </a:p>
          </p:txBody>
        </p:sp>
        <p:sp>
          <p:nvSpPr>
            <p:cNvPr id="18" name="Rounded Rectangle 17"/>
            <p:cNvSpPr/>
            <p:nvPr/>
          </p:nvSpPr>
          <p:spPr>
            <a:xfrm>
              <a:off x="621726" y="5847574"/>
              <a:ext cx="8129024" cy="773488"/>
            </a:xfrm>
            <a:prstGeom prst="roundRect">
              <a:avLst/>
            </a:prstGeom>
            <a:solidFill>
              <a:srgbClr val="2E5F78"/>
            </a:solidFill>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defRPr/>
              </a:pPr>
              <a:r>
                <a:rPr lang="en-US" sz="2000" b="0" dirty="0" smtClean="0">
                  <a:solidFill>
                    <a:srgbClr val="FFFF00"/>
                  </a:solidFill>
                  <a:latin typeface="Arial"/>
                  <a:cs typeface="Arial"/>
                </a:rPr>
                <a:t>Sea </a:t>
              </a:r>
              <a:r>
                <a:rPr lang="en-US" sz="2000" b="0" dirty="0">
                  <a:solidFill>
                    <a:srgbClr val="FFFF00"/>
                  </a:solidFill>
                  <a:latin typeface="Arial"/>
                  <a:cs typeface="Arial"/>
                </a:rPr>
                <a:t>ice thickness has decreased </a:t>
              </a:r>
              <a:r>
                <a:rPr lang="en-US" sz="2000" b="0" dirty="0" smtClean="0">
                  <a:solidFill>
                    <a:srgbClr val="FFFF00"/>
                  </a:solidFill>
                  <a:latin typeface="Arial"/>
                  <a:cs typeface="Arial"/>
                </a:rPr>
                <a:t>1-</a:t>
              </a:r>
              <a:r>
                <a:rPr lang="en-US" sz="2000" b="0" dirty="0">
                  <a:solidFill>
                    <a:srgbClr val="FFFF00"/>
                  </a:solidFill>
                  <a:latin typeface="Arial"/>
                  <a:cs typeface="Arial"/>
                </a:rPr>
                <a:t>6 cm</a:t>
              </a:r>
              <a:r>
                <a:rPr lang="en-US" sz="2000" b="0" dirty="0" smtClean="0">
                  <a:solidFill>
                    <a:srgbClr val="FFFF00"/>
                  </a:solidFill>
                  <a:latin typeface="Arial"/>
                  <a:cs typeface="Arial"/>
                </a:rPr>
                <a:t>/yr </a:t>
              </a:r>
              <a:r>
                <a:rPr lang="en-US" sz="2000" b="0" dirty="0">
                  <a:solidFill>
                    <a:srgbClr val="FFFF00"/>
                  </a:solidFill>
                  <a:latin typeface="Arial"/>
                  <a:cs typeface="Arial"/>
                </a:rPr>
                <a:t>though there is large regional variability.</a:t>
              </a:r>
            </a:p>
          </p:txBody>
        </p:sp>
        <p:pic>
          <p:nvPicPr>
            <p:cNvPr id="19" name="Picture 18"/>
            <p:cNvPicPr>
              <a:picLocks noChangeAspect="1"/>
            </p:cNvPicPr>
            <p:nvPr/>
          </p:nvPicPr>
          <p:blipFill>
            <a:blip r:embed="rId4"/>
            <a:stretch>
              <a:fillRect/>
            </a:stretch>
          </p:blipFill>
          <p:spPr>
            <a:xfrm>
              <a:off x="2093912" y="1483807"/>
              <a:ext cx="403828" cy="403828"/>
            </a:xfrm>
            <a:prstGeom prst="rect">
              <a:avLst/>
            </a:prstGeom>
          </p:spPr>
        </p:pic>
      </p:grpSp>
      <p:grpSp>
        <p:nvGrpSpPr>
          <p:cNvPr id="20" name="Group 19"/>
          <p:cNvGrpSpPr/>
          <p:nvPr/>
        </p:nvGrpSpPr>
        <p:grpSpPr>
          <a:xfrm>
            <a:off x="1335505" y="915975"/>
            <a:ext cx="6620282" cy="5659151"/>
            <a:chOff x="1070940" y="717526"/>
            <a:chExt cx="6620282" cy="5659151"/>
          </a:xfrm>
        </p:grpSpPr>
        <p:pic>
          <p:nvPicPr>
            <p:cNvPr id="21" name="Picture 20"/>
            <p:cNvPicPr>
              <a:picLocks noChangeAspect="1"/>
            </p:cNvPicPr>
            <p:nvPr/>
          </p:nvPicPr>
          <p:blipFill>
            <a:blip r:embed="rId5"/>
            <a:stretch>
              <a:fillRect/>
            </a:stretch>
          </p:blipFill>
          <p:spPr>
            <a:xfrm>
              <a:off x="1070940" y="1294189"/>
              <a:ext cx="6433529" cy="5082488"/>
            </a:xfrm>
            <a:prstGeom prst="rect">
              <a:avLst/>
            </a:prstGeom>
          </p:spPr>
        </p:pic>
        <p:sp>
          <p:nvSpPr>
            <p:cNvPr id="22" name="Rectangle 1"/>
            <p:cNvSpPr>
              <a:spLocks noChangeArrowheads="1"/>
            </p:cNvSpPr>
            <p:nvPr/>
          </p:nvSpPr>
          <p:spPr bwMode="auto">
            <a:xfrm>
              <a:off x="2283572" y="5449465"/>
              <a:ext cx="1218193" cy="307777"/>
            </a:xfrm>
            <a:prstGeom prst="rect">
              <a:avLst/>
            </a:prstGeom>
            <a:solidFill>
              <a:schemeClr val="bg1"/>
            </a:solidFill>
            <a:ln>
              <a:noFill/>
            </a:ln>
            <a:extLst/>
          </p:spPr>
          <p:txBody>
            <a:bodyPr wrap="square">
              <a:spAutoFit/>
            </a:bodyPr>
            <a:lstStyle/>
            <a:p>
              <a:r>
                <a:rPr lang="en-US" sz="1200" b="0" i="1" dirty="0" smtClean="0">
                  <a:solidFill>
                    <a:prstClr val="black"/>
                  </a:solidFill>
                  <a:latin typeface="Arial"/>
                  <a:cs typeface="Arial"/>
                </a:rPr>
                <a:t>(from GRACE)</a:t>
              </a:r>
              <a:endParaRPr lang="en-US" sz="1200" b="0" i="1" dirty="0">
                <a:solidFill>
                  <a:prstClr val="black"/>
                </a:solidFill>
                <a:latin typeface="Arial"/>
                <a:cs typeface="Arial"/>
              </a:endParaRPr>
            </a:p>
          </p:txBody>
        </p:sp>
        <p:sp>
          <p:nvSpPr>
            <p:cNvPr id="23" name="Rectangle 1"/>
            <p:cNvSpPr>
              <a:spLocks noChangeArrowheads="1"/>
            </p:cNvSpPr>
            <p:nvPr/>
          </p:nvSpPr>
          <p:spPr bwMode="auto">
            <a:xfrm>
              <a:off x="2938492" y="1013321"/>
              <a:ext cx="3534169" cy="523220"/>
            </a:xfrm>
            <a:prstGeom prst="rect">
              <a:avLst/>
            </a:prstGeom>
            <a:solidFill>
              <a:schemeClr val="bg1"/>
            </a:solidFill>
            <a:ln>
              <a:noFill/>
            </a:ln>
            <a:extLst/>
          </p:spPr>
          <p:txBody>
            <a:bodyPr wrap="square">
              <a:spAutoFit/>
            </a:bodyPr>
            <a:lstStyle/>
            <a:p>
              <a:r>
                <a:rPr lang="en-US" sz="2400" b="0" dirty="0" smtClean="0">
                  <a:solidFill>
                    <a:prstClr val="black"/>
                  </a:solidFill>
                  <a:latin typeface="Arial"/>
                  <a:cs typeface="Arial"/>
                </a:rPr>
                <a:t>Greenland Ice Mass</a:t>
              </a:r>
              <a:endParaRPr lang="en-US" sz="2400" b="0" dirty="0">
                <a:solidFill>
                  <a:prstClr val="black"/>
                </a:solidFill>
                <a:latin typeface="Arial"/>
                <a:cs typeface="Arial"/>
              </a:endParaRPr>
            </a:p>
          </p:txBody>
        </p:sp>
        <p:sp>
          <p:nvSpPr>
            <p:cNvPr id="24" name="Rectangle 1"/>
            <p:cNvSpPr>
              <a:spLocks noChangeArrowheads="1"/>
            </p:cNvSpPr>
            <p:nvPr/>
          </p:nvSpPr>
          <p:spPr bwMode="auto">
            <a:xfrm>
              <a:off x="5502272" y="717526"/>
              <a:ext cx="2188950" cy="379591"/>
            </a:xfrm>
            <a:prstGeom prst="rect">
              <a:avLst/>
            </a:prstGeom>
            <a:solidFill>
              <a:schemeClr val="bg1"/>
            </a:solidFill>
            <a:ln>
              <a:noFill/>
            </a:ln>
            <a:extLst/>
          </p:spPr>
          <p:txBody>
            <a:bodyPr wrap="square">
              <a:spAutoFit/>
            </a:bodyPr>
            <a:lstStyle/>
            <a:p>
              <a:endParaRPr lang="en-US" b="0" dirty="0">
                <a:solidFill>
                  <a:prstClr val="black"/>
                </a:solidFill>
                <a:latin typeface="Arial"/>
                <a:cs typeface="Arial"/>
              </a:endParaRPr>
            </a:p>
          </p:txBody>
        </p:sp>
      </p:grpSp>
      <p:grpSp>
        <p:nvGrpSpPr>
          <p:cNvPr id="7" name="Group 6"/>
          <p:cNvGrpSpPr/>
          <p:nvPr/>
        </p:nvGrpSpPr>
        <p:grpSpPr>
          <a:xfrm>
            <a:off x="304249" y="926086"/>
            <a:ext cx="8446501" cy="5589135"/>
            <a:chOff x="304249" y="926086"/>
            <a:chExt cx="8446501" cy="5589135"/>
          </a:xfrm>
        </p:grpSpPr>
        <p:sp>
          <p:nvSpPr>
            <p:cNvPr id="12" name="Rounded Rectangle 11"/>
            <p:cNvSpPr/>
            <p:nvPr/>
          </p:nvSpPr>
          <p:spPr>
            <a:xfrm>
              <a:off x="304249" y="5768192"/>
              <a:ext cx="8446501" cy="747029"/>
            </a:xfrm>
            <a:prstGeom prst="roundRect">
              <a:avLst/>
            </a:prstGeom>
            <a:solidFill>
              <a:srgbClr val="2E5F78"/>
            </a:solidFill>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defRPr/>
              </a:pPr>
              <a:r>
                <a:rPr lang="en-US" sz="2000" b="0" dirty="0">
                  <a:solidFill>
                    <a:srgbClr val="FFFF00"/>
                  </a:solidFill>
                  <a:latin typeface="Arial"/>
                  <a:cs typeface="Arial"/>
                </a:rPr>
                <a:t>Sea ice extent has decreased 13% per decade over the last 35 years. </a:t>
              </a:r>
            </a:p>
          </p:txBody>
        </p:sp>
        <p:pic>
          <p:nvPicPr>
            <p:cNvPr id="5" name="Picture 4"/>
            <p:cNvPicPr>
              <a:picLocks noChangeAspect="1"/>
            </p:cNvPicPr>
            <p:nvPr/>
          </p:nvPicPr>
          <p:blipFill>
            <a:blip r:embed="rId6"/>
            <a:stretch>
              <a:fillRect/>
            </a:stretch>
          </p:blipFill>
          <p:spPr>
            <a:xfrm>
              <a:off x="1480273" y="926086"/>
              <a:ext cx="6261535" cy="4684440"/>
            </a:xfrm>
            <a:prstGeom prst="rect">
              <a:avLst/>
            </a:prstGeom>
          </p:spPr>
        </p:pic>
      </p:grpSp>
    </p:spTree>
    <p:extLst>
      <p:ext uri="{BB962C8B-B14F-4D97-AF65-F5344CB8AC3E}">
        <p14:creationId xmlns:p14="http://schemas.microsoft.com/office/powerpoint/2010/main" val="686048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9652" y="324080"/>
            <a:ext cx="8436644" cy="5992157"/>
            <a:chOff x="199652" y="324080"/>
            <a:chExt cx="8436644" cy="5992157"/>
          </a:xfrm>
        </p:grpSpPr>
        <p:pic>
          <p:nvPicPr>
            <p:cNvPr id="3" name="Picture 2" descr="tovs_wind_tr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229" y="999953"/>
              <a:ext cx="3908011" cy="4355804"/>
            </a:xfrm>
            <a:prstGeom prst="rect">
              <a:avLst/>
            </a:prstGeom>
          </p:spPr>
        </p:pic>
        <p:sp>
          <p:nvSpPr>
            <p:cNvPr id="211970" name="Rectangle 2"/>
            <p:cNvSpPr>
              <a:spLocks noChangeArrowheads="1"/>
            </p:cNvSpPr>
            <p:nvPr/>
          </p:nvSpPr>
          <p:spPr bwMode="auto">
            <a:xfrm>
              <a:off x="6037638" y="4159140"/>
              <a:ext cx="2194642" cy="3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p>
              <a:r>
                <a:rPr lang="en-US" sz="1400" b="0" i="1" dirty="0" smtClean="0">
                  <a:solidFill>
                    <a:prstClr val="black"/>
                  </a:solidFill>
                  <a:latin typeface="Arial" charset="0"/>
                  <a:cs typeface="Arial" charset="0"/>
                </a:rPr>
                <a:t>(</a:t>
              </a:r>
              <a:r>
                <a:rPr lang="en-US" sz="1400" b="0" i="1" dirty="0">
                  <a:solidFill>
                    <a:prstClr val="black"/>
                  </a:solidFill>
                  <a:latin typeface="Arial" charset="0"/>
                  <a:cs typeface="Arial" charset="0"/>
                </a:rPr>
                <a:t>Courtesy of J. Francis) </a:t>
              </a:r>
            </a:p>
          </p:txBody>
        </p:sp>
        <p:sp>
          <p:nvSpPr>
            <p:cNvPr id="5" name="Rounded Rectangle 4"/>
            <p:cNvSpPr/>
            <p:nvPr/>
          </p:nvSpPr>
          <p:spPr>
            <a:xfrm>
              <a:off x="343661" y="5494400"/>
              <a:ext cx="8292635" cy="821837"/>
            </a:xfrm>
            <a:prstGeom prst="roundRect">
              <a:avLst/>
            </a:prstGeom>
            <a:solidFill>
              <a:srgbClr val="2E5F78"/>
            </a:solidFill>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defRPr/>
              </a:pPr>
              <a:r>
                <a:rPr lang="en-US" sz="1800" b="0" dirty="0">
                  <a:solidFill>
                    <a:srgbClr val="FFFF00"/>
                  </a:solidFill>
                  <a:latin typeface="Arial"/>
                  <a:cs typeface="Arial"/>
                </a:rPr>
                <a:t>The location and strength of the polar vortex has changed over the past few decades, affecting the movement of heat and moisture into/out of the Arctic. </a:t>
              </a:r>
            </a:p>
          </p:txBody>
        </p:sp>
        <p:cxnSp>
          <p:nvCxnSpPr>
            <p:cNvPr id="4" name="Straight Arrow Connector 3"/>
            <p:cNvCxnSpPr/>
            <p:nvPr/>
          </p:nvCxnSpPr>
          <p:spPr bwMode="auto">
            <a:xfrm flipV="1">
              <a:off x="1913467" y="1833409"/>
              <a:ext cx="3234266" cy="550333"/>
            </a:xfrm>
            <a:prstGeom prst="straightConnector1">
              <a:avLst/>
            </a:prstGeom>
            <a:solidFill>
              <a:srgbClr val="00B8FF"/>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Rectangle 2"/>
            <p:cNvSpPr>
              <a:spLocks noChangeArrowheads="1"/>
            </p:cNvSpPr>
            <p:nvPr/>
          </p:nvSpPr>
          <p:spPr bwMode="auto">
            <a:xfrm>
              <a:off x="199652" y="1968873"/>
              <a:ext cx="2194642"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p>
              <a:r>
                <a:rPr lang="en-US" sz="1800" b="0" dirty="0">
                  <a:solidFill>
                    <a:prstClr val="black"/>
                  </a:solidFill>
                  <a:latin typeface="Arial" charset="0"/>
                  <a:cs typeface="Arial" charset="0"/>
                </a:rPr>
                <a:t>Winds have become </a:t>
              </a:r>
              <a:r>
                <a:rPr lang="en-US" sz="1800" dirty="0">
                  <a:solidFill>
                    <a:prstClr val="black"/>
                  </a:solidFill>
                  <a:latin typeface="Arial" charset="0"/>
                  <a:cs typeface="Arial" charset="0"/>
                </a:rPr>
                <a:t>more westerly over Eurasia</a:t>
              </a:r>
              <a:r>
                <a:rPr lang="en-US" sz="1800" b="0" dirty="0">
                  <a:solidFill>
                    <a:prstClr val="black"/>
                  </a:solidFill>
                  <a:latin typeface="Arial" charset="0"/>
                  <a:cs typeface="Arial" charset="0"/>
                </a:rPr>
                <a:t>, but weakened over northern Canada</a:t>
              </a:r>
            </a:p>
          </p:txBody>
        </p:sp>
        <p:cxnSp>
          <p:nvCxnSpPr>
            <p:cNvPr id="11" name="Straight Arrow Connector 10"/>
            <p:cNvCxnSpPr/>
            <p:nvPr/>
          </p:nvCxnSpPr>
          <p:spPr bwMode="auto">
            <a:xfrm flipV="1">
              <a:off x="2057400" y="2443008"/>
              <a:ext cx="965200" cy="1159934"/>
            </a:xfrm>
            <a:prstGeom prst="straightConnector1">
              <a:avLst/>
            </a:prstGeom>
            <a:solidFill>
              <a:srgbClr val="00B8FF"/>
            </a:solidFill>
            <a:ln w="28575" cap="flat" cmpd="sng" algn="ctr">
              <a:solidFill>
                <a:srgbClr val="000099"/>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2645615" y="324080"/>
              <a:ext cx="3447478"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0" kern="0" dirty="0" smtClean="0">
                  <a:solidFill>
                    <a:prstClr val="black"/>
                  </a:solidFill>
                  <a:latin typeface="TradeGothic"/>
                  <a:ea typeface="ＭＳ Ｐゴシック"/>
                  <a:cs typeface="ＭＳ Ｐゴシック"/>
                </a:rPr>
                <a:t>Atmospheric Circulation</a:t>
              </a:r>
              <a:endParaRPr lang="en-US" sz="2400" b="0" dirty="0">
                <a:solidFill>
                  <a:prstClr val="black"/>
                </a:solidFill>
                <a:latin typeface="Calibri"/>
              </a:endParaRPr>
            </a:p>
          </p:txBody>
        </p:sp>
      </p:grpSp>
      <p:grpSp>
        <p:nvGrpSpPr>
          <p:cNvPr id="12" name="Group 11"/>
          <p:cNvGrpSpPr/>
          <p:nvPr/>
        </p:nvGrpSpPr>
        <p:grpSpPr>
          <a:xfrm>
            <a:off x="406060" y="300073"/>
            <a:ext cx="8380470" cy="6292267"/>
            <a:chOff x="406060" y="300073"/>
            <a:chExt cx="8380470" cy="6292267"/>
          </a:xfrm>
        </p:grpSpPr>
        <p:pic>
          <p:nvPicPr>
            <p:cNvPr id="13" name="Picture 8" descr="tsurf-DJ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201" y="600803"/>
              <a:ext cx="4645964" cy="408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406060" y="4916160"/>
              <a:ext cx="8380470" cy="1676180"/>
            </a:xfrm>
            <a:prstGeom prst="roundRect">
              <a:avLst/>
            </a:prstGeom>
            <a:solidFill>
              <a:srgbClr val="2E5F78"/>
            </a:solidFill>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defRPr/>
              </a:pPr>
              <a:r>
                <a:rPr lang="en-US" sz="1800" b="0" dirty="0">
                  <a:solidFill>
                    <a:srgbClr val="FFFF00"/>
                  </a:solidFill>
                  <a:latin typeface="Arial"/>
                  <a:cs typeface="Arial"/>
                </a:rPr>
                <a:t>The decreasing trend in winter surface temperature over the central Arctic cannot be explained solely by large-scale atmospheric circulation changes. </a:t>
              </a:r>
            </a:p>
            <a:p>
              <a:pPr>
                <a:defRPr/>
              </a:pPr>
              <a:r>
                <a:rPr lang="en-US" sz="1800" b="0" dirty="0">
                  <a:solidFill>
                    <a:srgbClr val="FFFF00"/>
                  </a:solidFill>
                  <a:latin typeface="Arial"/>
                  <a:cs typeface="Arial"/>
                </a:rPr>
                <a:t>If Arctic cloud cover had not changed the way it did over the past two decades, Arctic surface temperature would probably have risen at an even greater rate. </a:t>
              </a:r>
            </a:p>
          </p:txBody>
        </p:sp>
        <p:sp>
          <p:nvSpPr>
            <p:cNvPr id="15" name="Rectangle 1"/>
            <p:cNvSpPr>
              <a:spLocks noChangeArrowheads="1"/>
            </p:cNvSpPr>
            <p:nvPr/>
          </p:nvSpPr>
          <p:spPr bwMode="auto">
            <a:xfrm>
              <a:off x="1174358" y="300073"/>
              <a:ext cx="6718463" cy="461618"/>
            </a:xfrm>
            <a:prstGeom prst="rect">
              <a:avLst/>
            </a:prstGeom>
            <a:solidFill>
              <a:schemeClr val="bg1"/>
            </a:solidFill>
            <a:ln>
              <a:noFill/>
            </a:ln>
            <a:extLst/>
          </p:spPr>
          <p:txBody>
            <a:bodyPr wrap="square" lIns="91390" tIns="45697" rIns="91390" bIns="45697">
              <a:spAutoFit/>
            </a:bodyPr>
            <a:lstStyle/>
            <a:p>
              <a:pPr>
                <a:lnSpc>
                  <a:spcPct val="100000"/>
                </a:lnSpc>
                <a:spcBef>
                  <a:spcPts val="0"/>
                </a:spcBef>
              </a:pPr>
              <a:r>
                <a:rPr lang="en-US" sz="2400" b="0" dirty="0" smtClean="0">
                  <a:solidFill>
                    <a:prstClr val="black"/>
                  </a:solidFill>
                  <a:latin typeface="Arial"/>
                  <a:cs typeface="Arial"/>
                </a:rPr>
                <a:t>Winter Surface Temperature Trend, 1982-2001</a:t>
              </a:r>
              <a:endParaRPr lang="en-US" sz="2400" b="0" dirty="0">
                <a:solidFill>
                  <a:prstClr val="black"/>
                </a:solidFill>
                <a:latin typeface="Arial"/>
                <a:cs typeface="Arial"/>
              </a:endParaRPr>
            </a:p>
          </p:txBody>
        </p:sp>
      </p:grpSp>
    </p:spTree>
    <p:extLst>
      <p:ext uri="{BB962C8B-B14F-4D97-AF65-F5344CB8AC3E}">
        <p14:creationId xmlns:p14="http://schemas.microsoft.com/office/powerpoint/2010/main" val="440157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creen Shot 2013-11-07 at Nov 7, 2.36.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8" y="1072546"/>
            <a:ext cx="2633560" cy="2098284"/>
          </a:xfrm>
          <a:prstGeom prst="rect">
            <a:avLst/>
          </a:prstGeom>
        </p:spPr>
      </p:pic>
      <p:pic>
        <p:nvPicPr>
          <p:cNvPr id="5" name="Picture 4" descr="arctic_seaice_sept2012_and_aug20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9089397"/>
            <a:ext cx="3124200" cy="3008604"/>
          </a:xfrm>
          <a:prstGeom prst="rect">
            <a:avLst/>
          </a:prstGeom>
          <a:effectLst>
            <a:softEdge rad="76200"/>
          </a:effectLst>
        </p:spPr>
      </p:pic>
      <p:pic>
        <p:nvPicPr>
          <p:cNvPr id="7" name="Picture 6" descr="arctic_seaice_sept2012_and_aug20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9241799"/>
            <a:ext cx="3124200" cy="3008604"/>
          </a:xfrm>
          <a:prstGeom prst="rect">
            <a:avLst/>
          </a:prstGeom>
          <a:effectLst>
            <a:softEdge rad="76200"/>
          </a:effectLst>
        </p:spPr>
      </p:pic>
      <p:pic>
        <p:nvPicPr>
          <p:cNvPr id="10" name="Picture 9" descr="Screen Shot 2013-11-07 at Nov 7, 2.34.3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20" y="1196448"/>
            <a:ext cx="1971984" cy="1943302"/>
          </a:xfrm>
          <a:prstGeom prst="rect">
            <a:avLst/>
          </a:prstGeom>
        </p:spPr>
      </p:pic>
      <p:sp>
        <p:nvSpPr>
          <p:cNvPr id="14" name="Down Arrow 13"/>
          <p:cNvSpPr/>
          <p:nvPr/>
        </p:nvSpPr>
        <p:spPr bwMode="auto">
          <a:xfrm rot="16200000">
            <a:off x="3080163" y="1809593"/>
            <a:ext cx="335754" cy="411350"/>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390" tIns="45697" rIns="91390" bIns="45697" numCol="1" rtlCol="0" anchor="t" anchorCtr="0" compatLnSpc="1">
            <a:prstTxWarp prst="textNoShape">
              <a:avLst/>
            </a:prstTxWarp>
          </a:bodyPr>
          <a:lstStyle/>
          <a:p>
            <a:pPr eaLnBrk="0" hangingPunct="0">
              <a:lnSpc>
                <a:spcPct val="100000"/>
              </a:lnSpc>
              <a:spcBef>
                <a:spcPct val="0"/>
              </a:spcBef>
              <a:buClrTx/>
              <a:buFontTx/>
              <a:buNone/>
            </a:pPr>
            <a:endParaRPr lang="en-US" sz="300" b="0">
              <a:solidFill>
                <a:srgbClr val="CC3300"/>
              </a:solidFill>
            </a:endParaRPr>
          </a:p>
        </p:txBody>
      </p:sp>
      <p:pic>
        <p:nvPicPr>
          <p:cNvPr id="25" name="Picture 24" descr="Macintosh HD:Users:jkey:Desktop:Screen Shot 2013-11-11 at 8.31.41 PM.png"/>
          <p:cNvPicPr/>
          <p:nvPr/>
        </p:nvPicPr>
        <p:blipFill>
          <a:blip r:embed="rId6">
            <a:extLst>
              <a:ext uri="{28A0092B-C50C-407E-A947-70E740481C1C}">
                <a14:useLocalDpi xmlns:a14="http://schemas.microsoft.com/office/drawing/2010/main" val="0"/>
              </a:ext>
            </a:extLst>
          </a:blip>
          <a:srcRect/>
          <a:stretch>
            <a:fillRect/>
          </a:stretch>
        </p:blipFill>
        <p:spPr bwMode="auto">
          <a:xfrm>
            <a:off x="6518646" y="1037961"/>
            <a:ext cx="2451575" cy="2122506"/>
          </a:xfrm>
          <a:prstGeom prst="rect">
            <a:avLst/>
          </a:prstGeom>
          <a:noFill/>
          <a:ln>
            <a:noFill/>
          </a:ln>
        </p:spPr>
      </p:pic>
      <p:sp>
        <p:nvSpPr>
          <p:cNvPr id="27" name="TextBox 26"/>
          <p:cNvSpPr txBox="1"/>
          <p:nvPr/>
        </p:nvSpPr>
        <p:spPr>
          <a:xfrm>
            <a:off x="346830" y="871344"/>
            <a:ext cx="2414348" cy="307777"/>
          </a:xfrm>
          <a:prstGeom prst="rect">
            <a:avLst/>
          </a:prstGeom>
          <a:noFill/>
        </p:spPr>
        <p:txBody>
          <a:bodyPr wrap="square" lIns="91390" tIns="45697" rIns="91390" bIns="45697" rtlCol="0">
            <a:spAutoFit/>
          </a:bodyPr>
          <a:lstStyle/>
          <a:p>
            <a:pPr>
              <a:lnSpc>
                <a:spcPct val="100000"/>
              </a:lnSpc>
              <a:spcBef>
                <a:spcPts val="0"/>
              </a:spcBef>
            </a:pPr>
            <a:r>
              <a:rPr lang="en-US" altLang="zh-CN" sz="1400" b="0" dirty="0">
                <a:solidFill>
                  <a:prstClr val="black"/>
                </a:solidFill>
                <a:latin typeface="Arial"/>
                <a:ea typeface="Optima" charset="0"/>
                <a:cs typeface="Arial"/>
              </a:rPr>
              <a:t>Below-average winter cloud</a:t>
            </a:r>
          </a:p>
        </p:txBody>
      </p:sp>
      <p:pic>
        <p:nvPicPr>
          <p:cNvPr id="29" name="Picture 28" descr="Screen Shot 2015-01-31 at 5.08.1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7578" y="1160402"/>
            <a:ext cx="2404701" cy="2039430"/>
          </a:xfrm>
          <a:prstGeom prst="rect">
            <a:avLst/>
          </a:prstGeom>
        </p:spPr>
      </p:pic>
      <p:sp>
        <p:nvSpPr>
          <p:cNvPr id="30" name="TextBox 29"/>
          <p:cNvSpPr txBox="1"/>
          <p:nvPr/>
        </p:nvSpPr>
        <p:spPr>
          <a:xfrm>
            <a:off x="3887623" y="871173"/>
            <a:ext cx="1702239" cy="307777"/>
          </a:xfrm>
          <a:prstGeom prst="rect">
            <a:avLst/>
          </a:prstGeom>
          <a:noFill/>
        </p:spPr>
        <p:txBody>
          <a:bodyPr wrap="square" lIns="91390" tIns="45697" rIns="91390" bIns="45697" rtlCol="0">
            <a:spAutoFit/>
          </a:bodyPr>
          <a:lstStyle/>
          <a:p>
            <a:pPr>
              <a:lnSpc>
                <a:spcPct val="100000"/>
              </a:lnSpc>
              <a:spcBef>
                <a:spcPts val="0"/>
              </a:spcBef>
            </a:pPr>
            <a:r>
              <a:rPr lang="en-US" altLang="zh-CN" sz="1400" b="0" dirty="0">
                <a:solidFill>
                  <a:prstClr val="black"/>
                </a:solidFill>
                <a:latin typeface="Arial"/>
                <a:ea typeface="Optima" charset="0"/>
                <a:cs typeface="Arial"/>
              </a:rPr>
              <a:t>Extra Ice Growth</a:t>
            </a:r>
          </a:p>
        </p:txBody>
      </p:sp>
      <p:sp>
        <p:nvSpPr>
          <p:cNvPr id="31" name="TextBox 30"/>
          <p:cNvSpPr txBox="1"/>
          <p:nvPr/>
        </p:nvSpPr>
        <p:spPr>
          <a:xfrm>
            <a:off x="6704383" y="845598"/>
            <a:ext cx="2047599" cy="307777"/>
          </a:xfrm>
          <a:prstGeom prst="rect">
            <a:avLst/>
          </a:prstGeom>
          <a:noFill/>
        </p:spPr>
        <p:txBody>
          <a:bodyPr wrap="square" lIns="91390" tIns="45697" rIns="91390" bIns="45697" rtlCol="0">
            <a:spAutoFit/>
          </a:bodyPr>
          <a:lstStyle/>
          <a:p>
            <a:pPr>
              <a:lnSpc>
                <a:spcPct val="100000"/>
              </a:lnSpc>
              <a:spcBef>
                <a:spcPts val="0"/>
              </a:spcBef>
            </a:pPr>
            <a:r>
              <a:rPr lang="en-US" altLang="zh-CN" sz="1400" b="0" dirty="0">
                <a:solidFill>
                  <a:prstClr val="black"/>
                </a:solidFill>
                <a:latin typeface="Arial"/>
                <a:ea typeface="Optima" charset="0"/>
                <a:cs typeface="Arial"/>
              </a:rPr>
              <a:t>More summer ice (red)</a:t>
            </a:r>
          </a:p>
        </p:txBody>
      </p:sp>
      <p:sp>
        <p:nvSpPr>
          <p:cNvPr id="32" name="Down Arrow 31"/>
          <p:cNvSpPr/>
          <p:nvPr/>
        </p:nvSpPr>
        <p:spPr bwMode="auto">
          <a:xfrm rot="16200000">
            <a:off x="6085828" y="1826528"/>
            <a:ext cx="335754" cy="411350"/>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390" tIns="45697" rIns="91390" bIns="45697" numCol="1" rtlCol="0" anchor="t" anchorCtr="0" compatLnSpc="1">
            <a:prstTxWarp prst="textNoShape">
              <a:avLst/>
            </a:prstTxWarp>
          </a:bodyPr>
          <a:lstStyle/>
          <a:p>
            <a:pPr eaLnBrk="0" hangingPunct="0">
              <a:lnSpc>
                <a:spcPct val="100000"/>
              </a:lnSpc>
              <a:spcBef>
                <a:spcPct val="0"/>
              </a:spcBef>
              <a:buClrTx/>
              <a:buFontTx/>
              <a:buNone/>
            </a:pPr>
            <a:endParaRPr lang="en-US" sz="300" b="0">
              <a:solidFill>
                <a:srgbClr val="CC3300"/>
              </a:solidFill>
            </a:endParaRPr>
          </a:p>
        </p:txBody>
      </p:sp>
      <p:sp>
        <p:nvSpPr>
          <p:cNvPr id="20" name="TextBox 19"/>
          <p:cNvSpPr txBox="1"/>
          <p:nvPr/>
        </p:nvSpPr>
        <p:spPr>
          <a:xfrm>
            <a:off x="302384" y="187356"/>
            <a:ext cx="8440951"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a:solidFill>
                  <a:sysClr val="window" lastClr="FFFFFF"/>
                </a:solidFill>
                <a:latin typeface="TradeGothic"/>
                <a:ea typeface="ＭＳ Ｐゴシック"/>
                <a:cs typeface="ＭＳ Ｐゴシック"/>
              </a:rPr>
              <a:t>An integrated example: Clouds and sea ice</a:t>
            </a:r>
          </a:p>
        </p:txBody>
      </p:sp>
      <p:grpSp>
        <p:nvGrpSpPr>
          <p:cNvPr id="2" name="Group 1"/>
          <p:cNvGrpSpPr/>
          <p:nvPr/>
        </p:nvGrpSpPr>
        <p:grpSpPr>
          <a:xfrm>
            <a:off x="137690" y="3454092"/>
            <a:ext cx="9115385" cy="3351549"/>
            <a:chOff x="137690" y="3454092"/>
            <a:chExt cx="9115385" cy="3351549"/>
          </a:xfrm>
        </p:grpSpPr>
        <p:pic>
          <p:nvPicPr>
            <p:cNvPr id="21" name="Picture 20"/>
            <p:cNvPicPr/>
            <p:nvPr/>
          </p:nvPicPr>
          <p:blipFill>
            <a:blip r:embed="rId8" cstate="print">
              <a:extLst>
                <a:ext uri="{28A0092B-C50C-407E-A947-70E740481C1C}">
                  <a14:useLocalDpi xmlns:a14="http://schemas.microsoft.com/office/drawing/2010/main" val="0"/>
                </a:ext>
              </a:extLst>
            </a:blip>
            <a:stretch>
              <a:fillRect/>
            </a:stretch>
          </p:blipFill>
          <p:spPr>
            <a:xfrm>
              <a:off x="1390989" y="3454092"/>
              <a:ext cx="5797979" cy="2560308"/>
            </a:xfrm>
            <a:prstGeom prst="rect">
              <a:avLst/>
            </a:prstGeom>
          </p:spPr>
        </p:pic>
        <p:sp>
          <p:nvSpPr>
            <p:cNvPr id="22" name="TextBox 21"/>
            <p:cNvSpPr txBox="1"/>
            <p:nvPr/>
          </p:nvSpPr>
          <p:spPr>
            <a:xfrm>
              <a:off x="2391454" y="3713533"/>
              <a:ext cx="1008115" cy="289823"/>
            </a:xfrm>
            <a:prstGeom prst="rect">
              <a:avLst/>
            </a:prstGeom>
            <a:solidFill>
              <a:srgbClr val="FFFFFF"/>
            </a:solidFill>
          </p:spPr>
          <p:txBody>
            <a:bodyPr wrap="none" lIns="91390" tIns="45697" rIns="91390" bIns="45697" rtlCol="0">
              <a:spAutoFit/>
            </a:bodyPr>
            <a:lstStyle/>
            <a:p>
              <a:r>
                <a:rPr lang="en-US" sz="1100" b="0" kern="0" dirty="0">
                  <a:solidFill>
                    <a:srgbClr val="000000"/>
                  </a:solidFill>
                  <a:latin typeface="Arial"/>
                  <a:cs typeface="Arial"/>
                </a:rPr>
                <a:t>Beaufort Sea</a:t>
              </a:r>
            </a:p>
          </p:txBody>
        </p:sp>
        <p:sp>
          <p:nvSpPr>
            <p:cNvPr id="23" name="TextBox 22"/>
            <p:cNvSpPr txBox="1"/>
            <p:nvPr/>
          </p:nvSpPr>
          <p:spPr>
            <a:xfrm>
              <a:off x="4898699" y="3710414"/>
              <a:ext cx="1771123" cy="594908"/>
            </a:xfrm>
            <a:prstGeom prst="rect">
              <a:avLst/>
            </a:prstGeom>
            <a:solidFill>
              <a:srgbClr val="FFFFFF"/>
            </a:solidFill>
          </p:spPr>
          <p:txBody>
            <a:bodyPr wrap="square" lIns="91390" tIns="45697" rIns="91390" bIns="45697" rtlCol="0">
              <a:spAutoFit/>
            </a:bodyPr>
            <a:lstStyle/>
            <a:p>
              <a:pPr>
                <a:lnSpc>
                  <a:spcPct val="100000"/>
                </a:lnSpc>
                <a:spcBef>
                  <a:spcPts val="0"/>
                </a:spcBef>
              </a:pPr>
              <a:r>
                <a:rPr lang="en-US" sz="1100" b="0" kern="0" dirty="0">
                  <a:solidFill>
                    <a:srgbClr val="FF0000"/>
                  </a:solidFill>
                  <a:latin typeface="Arial"/>
                  <a:cs typeface="Arial"/>
                </a:rPr>
                <a:t>Longwave CF anomaly</a:t>
              </a:r>
            </a:p>
            <a:p>
              <a:pPr>
                <a:lnSpc>
                  <a:spcPct val="100000"/>
                </a:lnSpc>
                <a:spcBef>
                  <a:spcPts val="0"/>
                </a:spcBef>
              </a:pPr>
              <a:r>
                <a:rPr lang="en-US" sz="1100" b="0" kern="0" dirty="0">
                  <a:solidFill>
                    <a:srgbClr val="3366FF"/>
                  </a:solidFill>
                  <a:latin typeface="Arial"/>
                  <a:cs typeface="Arial"/>
                </a:rPr>
                <a:t>Ice concentration anomaly</a:t>
              </a:r>
            </a:p>
          </p:txBody>
        </p:sp>
        <p:sp>
          <p:nvSpPr>
            <p:cNvPr id="24" name="TextBox 23"/>
            <p:cNvSpPr txBox="1"/>
            <p:nvPr/>
          </p:nvSpPr>
          <p:spPr>
            <a:xfrm>
              <a:off x="137690" y="6142030"/>
              <a:ext cx="4743723" cy="646331"/>
            </a:xfrm>
            <a:prstGeom prst="rect">
              <a:avLst/>
            </a:prstGeom>
            <a:noFill/>
          </p:spPr>
          <p:txBody>
            <a:bodyPr wrap="square" lIns="91390" tIns="45697" rIns="91390" bIns="45697" rtlCol="0">
              <a:spAutoFit/>
            </a:bodyPr>
            <a:lstStyle/>
            <a:p>
              <a:pPr>
                <a:lnSpc>
                  <a:spcPct val="100000"/>
                </a:lnSpc>
                <a:spcBef>
                  <a:spcPts val="0"/>
                </a:spcBef>
              </a:pPr>
              <a:r>
                <a:rPr lang="en-US" altLang="zh-CN" sz="1800" b="0" dirty="0">
                  <a:solidFill>
                    <a:srgbClr val="FF0000"/>
                  </a:solidFill>
                  <a:latin typeface="Arial"/>
                  <a:ea typeface="Optima" charset="0"/>
                  <a:cs typeface="Arial"/>
                </a:rPr>
                <a:t>Below-average winter cloud </a:t>
              </a:r>
              <a:r>
                <a:rPr lang="en-US" altLang="zh-CN" sz="1800" b="0" dirty="0">
                  <a:solidFill>
                    <a:prstClr val="black"/>
                  </a:solidFill>
                  <a:latin typeface="Arial"/>
                  <a:ea typeface="Optima" charset="0"/>
                  <a:cs typeface="Arial"/>
                </a:rPr>
                <a:t>corresponds to </a:t>
              </a:r>
              <a:r>
                <a:rPr lang="en-US" altLang="zh-CN" sz="1800" b="0" dirty="0">
                  <a:solidFill>
                    <a:srgbClr val="3366FF"/>
                  </a:solidFill>
                  <a:latin typeface="Arial"/>
                  <a:ea typeface="Optima" charset="0"/>
                  <a:cs typeface="Arial"/>
                </a:rPr>
                <a:t>above-average summer ice cover</a:t>
              </a:r>
              <a:r>
                <a:rPr lang="en-US" altLang="zh-CN" sz="1800" b="0" dirty="0">
                  <a:solidFill>
                    <a:prstClr val="black"/>
                  </a:solidFill>
                  <a:latin typeface="Arial"/>
                  <a:ea typeface="Optima" charset="0"/>
                  <a:cs typeface="Arial"/>
                </a:rPr>
                <a:t>.</a:t>
              </a:r>
            </a:p>
          </p:txBody>
        </p:sp>
        <p:sp>
          <p:nvSpPr>
            <p:cNvPr id="26" name="TextBox 25"/>
            <p:cNvSpPr txBox="1"/>
            <p:nvPr/>
          </p:nvSpPr>
          <p:spPr>
            <a:xfrm>
              <a:off x="4820930" y="6159310"/>
              <a:ext cx="4432145" cy="646331"/>
            </a:xfrm>
            <a:prstGeom prst="rect">
              <a:avLst/>
            </a:prstGeom>
            <a:noFill/>
          </p:spPr>
          <p:txBody>
            <a:bodyPr wrap="square" lIns="91390" tIns="45697" rIns="91390" bIns="45697" rtlCol="0">
              <a:spAutoFit/>
            </a:bodyPr>
            <a:lstStyle/>
            <a:p>
              <a:pPr>
                <a:lnSpc>
                  <a:spcPct val="100000"/>
                </a:lnSpc>
                <a:spcBef>
                  <a:spcPts val="0"/>
                </a:spcBef>
              </a:pPr>
              <a:r>
                <a:rPr lang="en-US" altLang="zh-CN" sz="1800" b="0" dirty="0">
                  <a:solidFill>
                    <a:srgbClr val="FF0000"/>
                  </a:solidFill>
                  <a:latin typeface="Arial"/>
                  <a:ea typeface="Optima" charset="0"/>
                  <a:cs typeface="Arial"/>
                </a:rPr>
                <a:t>Above-average winter cloud </a:t>
              </a:r>
              <a:r>
                <a:rPr lang="en-US" altLang="zh-CN" sz="1800" b="0" dirty="0">
                  <a:solidFill>
                    <a:prstClr val="black"/>
                  </a:solidFill>
                  <a:latin typeface="Arial"/>
                  <a:ea typeface="Optima" charset="0"/>
                  <a:cs typeface="Arial"/>
                </a:rPr>
                <a:t>corresponds to </a:t>
              </a:r>
              <a:r>
                <a:rPr lang="en-US" altLang="zh-CN" sz="1800" b="0" dirty="0">
                  <a:solidFill>
                    <a:srgbClr val="3366FF"/>
                  </a:solidFill>
                  <a:latin typeface="Arial"/>
                  <a:ea typeface="Optima" charset="0"/>
                  <a:cs typeface="Arial"/>
                </a:rPr>
                <a:t>below-average summer ice cover</a:t>
              </a:r>
              <a:r>
                <a:rPr lang="en-US" altLang="zh-CN" sz="1800" b="0" dirty="0">
                  <a:solidFill>
                    <a:prstClr val="black"/>
                  </a:solidFill>
                  <a:latin typeface="Arial"/>
                  <a:ea typeface="Optima" charset="0"/>
                  <a:cs typeface="Arial"/>
                </a:rPr>
                <a:t>.</a:t>
              </a:r>
            </a:p>
          </p:txBody>
        </p:sp>
        <p:cxnSp>
          <p:nvCxnSpPr>
            <p:cNvPr id="28" name="Straight Arrow Connector 27"/>
            <p:cNvCxnSpPr/>
            <p:nvPr/>
          </p:nvCxnSpPr>
          <p:spPr>
            <a:xfrm flipV="1">
              <a:off x="2056244" y="5244480"/>
              <a:ext cx="380145" cy="9849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5477545" y="5348160"/>
              <a:ext cx="233270" cy="8294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3" name="Rectangle 12"/>
          <p:cNvSpPr>
            <a:spLocks noChangeArrowheads="1"/>
          </p:cNvSpPr>
          <p:nvPr/>
        </p:nvSpPr>
        <p:spPr bwMode="auto">
          <a:xfrm>
            <a:off x="521904" y="3683266"/>
            <a:ext cx="8063204" cy="9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p>
            <a:pPr indent="1587" defTabSz="456963">
              <a:lnSpc>
                <a:spcPct val="95000"/>
              </a:lnSpc>
              <a:spcBef>
                <a:spcPct val="0"/>
              </a:spcBef>
              <a:spcAft>
                <a:spcPts val="1325"/>
              </a:spcAft>
              <a:buClr>
                <a:srgbClr val="000000"/>
              </a:buClr>
              <a:buSzPct val="45000"/>
              <a:tabLst>
                <a:tab pos="115828" algn="l"/>
                <a:tab pos="867913" algn="l"/>
                <a:tab pos="1316940" algn="l"/>
                <a:tab pos="1765972" algn="l"/>
                <a:tab pos="2215002" algn="l"/>
                <a:tab pos="2664032" algn="l"/>
                <a:tab pos="3113060" algn="l"/>
                <a:tab pos="3562090" algn="l"/>
                <a:tab pos="4011120" algn="l"/>
                <a:tab pos="4460151" algn="l"/>
                <a:tab pos="4909179" algn="l"/>
                <a:tab pos="5358209" algn="l"/>
                <a:tab pos="5807239" algn="l"/>
                <a:tab pos="6256269" algn="l"/>
                <a:tab pos="6705298" algn="l"/>
                <a:tab pos="7154329" algn="l"/>
                <a:tab pos="7603358" algn="l"/>
                <a:tab pos="8052387" algn="l"/>
                <a:tab pos="8501417" algn="l"/>
                <a:tab pos="8950448" algn="l"/>
                <a:tab pos="9399476" algn="l"/>
              </a:tabLst>
            </a:pPr>
            <a:r>
              <a:rPr lang="en-US" sz="2000" b="0" dirty="0" smtClean="0">
                <a:solidFill>
                  <a:prstClr val="black"/>
                </a:solidFill>
                <a:latin typeface="Arial"/>
                <a:cs typeface="Arial"/>
              </a:rPr>
              <a:t>Data used: MODIS clouds, MODIS ice thickness, CALIPSO clouds, Cryosat-2 ice thickness, SSMIS ice concentration, SSMIS ice motion, MERRA reanalysis.</a:t>
            </a:r>
            <a:endParaRPr lang="en-US" sz="2000" dirty="0">
              <a:solidFill>
                <a:prstClr val="black"/>
              </a:solidFill>
              <a:latin typeface="Arial"/>
              <a:cs typeface="Arial"/>
            </a:endParaRPr>
          </a:p>
        </p:txBody>
      </p:sp>
    </p:spTree>
    <p:extLst>
      <p:ext uri="{BB962C8B-B14F-4D97-AF65-F5344CB8AC3E}">
        <p14:creationId xmlns:p14="http://schemas.microsoft.com/office/powerpoint/2010/main" val="1209543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214438" y="142875"/>
            <a:ext cx="6526212" cy="1143000"/>
          </a:xfrm>
        </p:spPr>
        <p:txBody>
          <a:bodyPr/>
          <a:lstStyle/>
          <a:p>
            <a:pPr eaLnBrk="1" hangingPunct="1"/>
            <a:r>
              <a:rPr lang="en-US" sz="3200" dirty="0">
                <a:latin typeface="Arial"/>
                <a:cs typeface="Arial"/>
              </a:rPr>
              <a:t>Conclusions</a:t>
            </a:r>
            <a:endParaRPr lang="en-CA" sz="3200" dirty="0">
              <a:latin typeface="Arial"/>
              <a:cs typeface="Arial"/>
            </a:endParaRPr>
          </a:p>
        </p:txBody>
      </p:sp>
      <p:sp>
        <p:nvSpPr>
          <p:cNvPr id="128002" name="Rectangle 3"/>
          <p:cNvSpPr>
            <a:spLocks noGrp="1" noChangeArrowheads="1"/>
          </p:cNvSpPr>
          <p:nvPr>
            <p:ph idx="1"/>
          </p:nvPr>
        </p:nvSpPr>
        <p:spPr>
          <a:xfrm>
            <a:off x="194974" y="1608914"/>
            <a:ext cx="8712199" cy="3792643"/>
          </a:xfrm>
        </p:spPr>
        <p:txBody>
          <a:bodyPr/>
          <a:lstStyle/>
          <a:p>
            <a:pPr eaLnBrk="1" hangingPunct="1">
              <a:spcBef>
                <a:spcPts val="1675"/>
              </a:spcBef>
            </a:pPr>
            <a:r>
              <a:rPr lang="en-CA" sz="2400" dirty="0" smtClean="0">
                <a:latin typeface="Arial" charset="0"/>
                <a:cs typeface="Arial" charset="0"/>
              </a:rPr>
              <a:t>NOAA and partner satellites are being used to characterize polar winds, sea ice, and snow</a:t>
            </a:r>
            <a:r>
              <a:rPr lang="en-CA" sz="2400" dirty="0">
                <a:latin typeface="Arial" charset="0"/>
                <a:cs typeface="Arial" charset="0"/>
              </a:rPr>
              <a:t>. </a:t>
            </a:r>
            <a:r>
              <a:rPr lang="en-CA" sz="2400" dirty="0" smtClean="0">
                <a:latin typeface="Arial" charset="0"/>
                <a:cs typeface="Arial" charset="0"/>
              </a:rPr>
              <a:t>Some products are currently operational; others will be soon.</a:t>
            </a:r>
          </a:p>
          <a:p>
            <a:pPr eaLnBrk="1" hangingPunct="1">
              <a:spcBef>
                <a:spcPts val="1675"/>
              </a:spcBef>
            </a:pPr>
            <a:r>
              <a:rPr lang="en-CA" sz="2400" dirty="0" smtClean="0">
                <a:latin typeface="Arial" charset="0"/>
                <a:cs typeface="Arial" charset="0"/>
              </a:rPr>
              <a:t>Missing from NOAA’s satellite “fleet” are laser/radar altimeters and cloud radar/lidar. Missing from the U.S. fleet is </a:t>
            </a:r>
            <a:r>
              <a:rPr lang="en-CA" sz="2400" dirty="0" smtClean="0">
                <a:latin typeface="Arial" charset="0"/>
                <a:cs typeface="Arial" charset="0"/>
              </a:rPr>
              <a:t>SAR (radar)</a:t>
            </a:r>
            <a:r>
              <a:rPr lang="en-CA" sz="2400" dirty="0" smtClean="0">
                <a:latin typeface="Arial" charset="0"/>
                <a:cs typeface="Arial" charset="0"/>
              </a:rPr>
              <a:t>. </a:t>
            </a:r>
            <a:endParaRPr lang="en-CA" sz="2400" dirty="0" smtClean="0">
              <a:latin typeface="Arial" charset="0"/>
              <a:cs typeface="Arial" charset="0"/>
            </a:endParaRPr>
          </a:p>
          <a:p>
            <a:pPr eaLnBrk="1" hangingPunct="1">
              <a:spcBef>
                <a:spcPts val="1675"/>
              </a:spcBef>
            </a:pPr>
            <a:r>
              <a:rPr lang="en-CA" sz="2400" dirty="0" smtClean="0">
                <a:latin typeface="Arial" charset="0"/>
                <a:cs typeface="Arial" charset="0"/>
              </a:rPr>
              <a:t>The greatest benefit to NWP would come from the assimilation of ice thickness and snow water equivalent.</a:t>
            </a:r>
            <a:endParaRPr lang="en-CA" sz="2400" dirty="0">
              <a:latin typeface="Arial" charset="0"/>
              <a:cs typeface="Arial" charset="0"/>
            </a:endParaRPr>
          </a:p>
        </p:txBody>
      </p:sp>
      <p:sp>
        <p:nvSpPr>
          <p:cNvPr id="128003" name="Rectangle 7"/>
          <p:cNvSpPr>
            <a:spLocks noChangeArrowheads="1"/>
          </p:cNvSpPr>
          <p:nvPr/>
        </p:nvSpPr>
        <p:spPr bwMode="auto">
          <a:xfrm>
            <a:off x="228600" y="9144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nchor="ctr"/>
          <a:lstStyle/>
          <a:p>
            <a:pPr algn="ctr">
              <a:spcBef>
                <a:spcPct val="20000"/>
              </a:spcBef>
            </a:pPr>
            <a:r>
              <a:rPr lang="en-US" sz="1200">
                <a:solidFill>
                  <a:srgbClr val="FFFFFF"/>
                </a:solidFill>
                <a:latin typeface="Arial Black" charset="0"/>
              </a:rPr>
              <a:t>WMO</a:t>
            </a:r>
          </a:p>
        </p:txBody>
      </p:sp>
      <p:pic>
        <p:nvPicPr>
          <p:cNvPr id="7" name="Picture 4" descr="sea_ice2003to2005average_noOutline_web"/>
          <p:cNvPicPr>
            <a:picLocks noChangeAspect="1" noChangeArrowheads="1"/>
          </p:cNvPicPr>
          <p:nvPr/>
        </p:nvPicPr>
        <p:blipFill>
          <a:blip r:embed="rId3"/>
          <a:srcRect/>
          <a:stretch>
            <a:fillRect/>
          </a:stretch>
        </p:blipFill>
        <p:spPr bwMode="auto">
          <a:xfrm>
            <a:off x="228990" y="80876"/>
            <a:ext cx="1766771" cy="1484110"/>
          </a:xfrm>
          <a:prstGeom prst="rect">
            <a:avLst/>
          </a:prstGeom>
          <a:noFill/>
          <a:ln w="9525">
            <a:noFill/>
            <a:miter lim="800000"/>
            <a:headEnd/>
            <a:tailEnd/>
          </a:ln>
          <a:effectLst>
            <a:softEdge rad="127000"/>
          </a:effectLst>
        </p:spPr>
      </p:pic>
      <p:pic>
        <p:nvPicPr>
          <p:cNvPr id="9" name="Picture 8"/>
          <p:cNvPicPr>
            <a:picLocks noChangeAspect="1"/>
          </p:cNvPicPr>
          <p:nvPr/>
        </p:nvPicPr>
        <p:blipFill>
          <a:blip r:embed="rId4"/>
          <a:stretch>
            <a:fillRect/>
          </a:stretch>
        </p:blipFill>
        <p:spPr>
          <a:xfrm>
            <a:off x="6960857" y="153686"/>
            <a:ext cx="1932449" cy="1358660"/>
          </a:xfrm>
          <a:prstGeom prst="rect">
            <a:avLst/>
          </a:prstGeom>
          <a:effectLst>
            <a:softEdge rad="88900"/>
          </a:effectLst>
        </p:spPr>
      </p:pic>
      <p:sp>
        <p:nvSpPr>
          <p:cNvPr id="8" name="TextBox 7"/>
          <p:cNvSpPr txBox="1"/>
          <p:nvPr/>
        </p:nvSpPr>
        <p:spPr>
          <a:xfrm>
            <a:off x="2090283" y="506517"/>
            <a:ext cx="4743179"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a:solidFill>
                  <a:sysClr val="window" lastClr="FFFFFF"/>
                </a:solidFill>
                <a:latin typeface="TradeGothic"/>
                <a:ea typeface="ＭＳ Ｐゴシック"/>
                <a:cs typeface="ＭＳ Ｐゴシック"/>
              </a:rPr>
              <a:t>Conclusions</a:t>
            </a:r>
          </a:p>
        </p:txBody>
      </p:sp>
      <p:sp>
        <p:nvSpPr>
          <p:cNvPr id="10" name="Rounded Rectangle 9"/>
          <p:cNvSpPr/>
          <p:nvPr/>
        </p:nvSpPr>
        <p:spPr>
          <a:xfrm>
            <a:off x="449756" y="5199313"/>
            <a:ext cx="8320544" cy="1455278"/>
          </a:xfrm>
          <a:prstGeom prst="roundRect">
            <a:avLst/>
          </a:prstGeom>
          <a:solidFill>
            <a:srgbClr val="2E5F78"/>
          </a:solidFill>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a:defRPr/>
            </a:pPr>
            <a:r>
              <a:rPr lang="en-US" sz="2400" b="0" dirty="0" smtClean="0">
                <a:solidFill>
                  <a:srgbClr val="FFFF00"/>
                </a:solidFill>
                <a:latin typeface="Arial"/>
                <a:cs typeface="Arial"/>
              </a:rPr>
              <a:t>NOAA satellites are necessary, but not sufficient, for fully characterizing </a:t>
            </a:r>
            <a:r>
              <a:rPr lang="en-US" sz="2400" b="0" dirty="0" smtClean="0">
                <a:solidFill>
                  <a:srgbClr val="FFFF00"/>
                </a:solidFill>
                <a:latin typeface="Arial"/>
                <a:cs typeface="Arial"/>
              </a:rPr>
              <a:t>Arctic weather and climate. </a:t>
            </a:r>
            <a:r>
              <a:rPr lang="en-US" sz="2400" b="0" dirty="0" smtClean="0">
                <a:solidFill>
                  <a:srgbClr val="FFFF00"/>
                </a:solidFill>
                <a:latin typeface="Arial"/>
                <a:cs typeface="Arial"/>
              </a:rPr>
              <a:t>Interagency and international partnerships are essential.</a:t>
            </a:r>
            <a:endParaRPr lang="en-US" sz="2400" b="0" dirty="0">
              <a:solidFill>
                <a:srgbClr val="FFFF00"/>
              </a:solidFill>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37670" y="1020014"/>
            <a:ext cx="6180138" cy="5514134"/>
            <a:chOff x="1337670" y="1020014"/>
            <a:chExt cx="6180138" cy="5514134"/>
          </a:xfrm>
        </p:grpSpPr>
        <p:pic>
          <p:nvPicPr>
            <p:cNvPr id="205825" name="Picture 4" descr="arct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7670" y="1020014"/>
              <a:ext cx="6180138"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15063" y="6226173"/>
              <a:ext cx="1168400" cy="307975"/>
            </a:xfrm>
            <a:prstGeom prst="rect">
              <a:avLst/>
            </a:prstGeom>
            <a:noFill/>
          </p:spPr>
          <p:txBody>
            <a:bodyPr wrap="none">
              <a:spAutoFit/>
            </a:bodyPr>
            <a:lstStyle/>
            <a:p>
              <a:pPr>
                <a:defRPr/>
              </a:pPr>
              <a:r>
                <a:rPr lang="en-US" sz="1200" b="0" dirty="0">
                  <a:solidFill>
                    <a:srgbClr val="FFFF00"/>
                  </a:solidFill>
                  <a:latin typeface="+mn-lt"/>
                </a:rPr>
                <a:t>NASA, NSIDC</a:t>
              </a:r>
            </a:p>
          </p:txBody>
        </p:sp>
      </p:grpSp>
      <p:pic>
        <p:nvPicPr>
          <p:cNvPr id="5" name="Picture 1" descr="arat_modi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561" y="1004069"/>
            <a:ext cx="7444945" cy="561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371582" y="1093106"/>
            <a:ext cx="8465037" cy="5646360"/>
            <a:chOff x="371582" y="1211640"/>
            <a:chExt cx="8465037" cy="5646360"/>
          </a:xfrm>
        </p:grpSpPr>
        <p:pic>
          <p:nvPicPr>
            <p:cNvPr id="2" name="Picture 1"/>
            <p:cNvPicPr>
              <a:picLocks noChangeAspect="1"/>
            </p:cNvPicPr>
            <p:nvPr/>
          </p:nvPicPr>
          <p:blipFill>
            <a:blip r:embed="rId5"/>
            <a:stretch>
              <a:fillRect/>
            </a:stretch>
          </p:blipFill>
          <p:spPr>
            <a:xfrm>
              <a:off x="371582" y="1211640"/>
              <a:ext cx="8465037" cy="5646360"/>
            </a:xfrm>
            <a:prstGeom prst="rect">
              <a:avLst/>
            </a:prstGeom>
          </p:spPr>
        </p:pic>
        <p:sp>
          <p:nvSpPr>
            <p:cNvPr id="11" name="TextBox 10"/>
            <p:cNvSpPr txBox="1"/>
            <p:nvPr/>
          </p:nvSpPr>
          <p:spPr>
            <a:xfrm>
              <a:off x="4885267" y="1219211"/>
              <a:ext cx="1068822" cy="451406"/>
            </a:xfrm>
            <a:prstGeom prst="rect">
              <a:avLst/>
            </a:prstGeom>
            <a:noFill/>
          </p:spPr>
          <p:txBody>
            <a:bodyPr wrap="none" rtlCol="0">
              <a:spAutoFit/>
            </a:bodyPr>
            <a:lstStyle/>
            <a:p>
              <a:r>
                <a:rPr lang="en-US" sz="2000" dirty="0" smtClean="0">
                  <a:latin typeface="Arial"/>
                  <a:cs typeface="Arial"/>
                </a:rPr>
                <a:t>Sea ice</a:t>
              </a:r>
              <a:endParaRPr lang="en-US" sz="2000" dirty="0">
                <a:latin typeface="Arial"/>
                <a:cs typeface="Arial"/>
              </a:endParaRPr>
            </a:p>
          </p:txBody>
        </p:sp>
      </p:grpSp>
      <p:grpSp>
        <p:nvGrpSpPr>
          <p:cNvPr id="8" name="Group 7"/>
          <p:cNvGrpSpPr/>
          <p:nvPr/>
        </p:nvGrpSpPr>
        <p:grpSpPr>
          <a:xfrm>
            <a:off x="453254" y="1090050"/>
            <a:ext cx="8072680" cy="5700209"/>
            <a:chOff x="529455" y="184125"/>
            <a:chExt cx="8072680" cy="5700209"/>
          </a:xfrm>
        </p:grpSpPr>
        <p:pic>
          <p:nvPicPr>
            <p:cNvPr id="6" name="Picture 5" descr="ellesmere_oli_2014172_lr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455" y="184125"/>
              <a:ext cx="8072680" cy="5700209"/>
            </a:xfrm>
            <a:prstGeom prst="rect">
              <a:avLst/>
            </a:prstGeom>
          </p:spPr>
        </p:pic>
        <p:sp>
          <p:nvSpPr>
            <p:cNvPr id="4" name="TextBox 3"/>
            <p:cNvSpPr txBox="1"/>
            <p:nvPr/>
          </p:nvSpPr>
          <p:spPr>
            <a:xfrm>
              <a:off x="2260600" y="431801"/>
              <a:ext cx="1197063" cy="451406"/>
            </a:xfrm>
            <a:prstGeom prst="rect">
              <a:avLst/>
            </a:prstGeom>
            <a:noFill/>
          </p:spPr>
          <p:txBody>
            <a:bodyPr wrap="none" rtlCol="0">
              <a:spAutoFit/>
            </a:bodyPr>
            <a:lstStyle/>
            <a:p>
              <a:r>
                <a:rPr lang="en-US" sz="2000" dirty="0" smtClean="0">
                  <a:latin typeface="Arial"/>
                  <a:cs typeface="Arial"/>
                </a:rPr>
                <a:t>Glaciers</a:t>
              </a:r>
              <a:endParaRPr lang="en-US" sz="2000" dirty="0">
                <a:latin typeface="Arial"/>
                <a:cs typeface="Arial"/>
              </a:endParaRPr>
            </a:p>
          </p:txBody>
        </p:sp>
      </p:grpSp>
      <p:pic>
        <p:nvPicPr>
          <p:cNvPr id="9" name="Picture 8" descr="output_4Drlp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5276" y="956873"/>
            <a:ext cx="5789924" cy="5789924"/>
          </a:xfrm>
          <a:prstGeom prst="rect">
            <a:avLst/>
          </a:prstGeom>
        </p:spPr>
      </p:pic>
      <p:sp>
        <p:nvSpPr>
          <p:cNvPr id="7" name="TextBox 6"/>
          <p:cNvSpPr txBox="1"/>
          <p:nvPr/>
        </p:nvSpPr>
        <p:spPr>
          <a:xfrm>
            <a:off x="319664" y="204636"/>
            <a:ext cx="8440951"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430" tIns="45715" rIns="91430" bIns="45715">
            <a:spAutoFit/>
          </a:bodyPr>
          <a:lstStyle/>
          <a:p>
            <a:pPr algn="ctr" defTabSz="914305" fontAlgn="auto">
              <a:lnSpc>
                <a:spcPct val="100000"/>
              </a:lnSpc>
              <a:spcBef>
                <a:spcPts val="0"/>
              </a:spcBef>
              <a:spcAft>
                <a:spcPts val="0"/>
              </a:spcAft>
              <a:buClrTx/>
              <a:buFontTx/>
              <a:buNone/>
              <a:defRPr/>
            </a:pPr>
            <a:r>
              <a:rPr lang="en-US" sz="2800" b="0" kern="0" dirty="0" smtClean="0">
                <a:solidFill>
                  <a:sysClr val="window" lastClr="FFFFFF"/>
                </a:solidFill>
                <a:latin typeface="TradeGothic"/>
                <a:ea typeface="ＭＳ Ｐゴシック"/>
                <a:cs typeface="ＭＳ Ｐゴシック"/>
              </a:rPr>
              <a:t>How the Arctic looks from space</a:t>
            </a:r>
            <a:endParaRPr lang="en-US" sz="2800" b="0" kern="0" dirty="0">
              <a:solidFill>
                <a:sysClr val="window" lastClr="FFFFFF"/>
              </a:solidFill>
              <a:latin typeface="TradeGothic"/>
              <a:ea typeface="ＭＳ Ｐゴシック"/>
              <a:cs typeface="ＭＳ Ｐゴシック"/>
            </a:endParaRPr>
          </a:p>
        </p:txBody>
      </p:sp>
    </p:spTree>
    <p:extLst>
      <p:ext uri="{BB962C8B-B14F-4D97-AF65-F5344CB8AC3E}">
        <p14:creationId xmlns:p14="http://schemas.microsoft.com/office/powerpoint/2010/main" val="2383518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2800" y="179486"/>
            <a:ext cx="8760615"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a:solidFill>
                  <a:sysClr val="window" lastClr="FFFFFF"/>
                </a:solidFill>
                <a:latin typeface="TradeGothic"/>
                <a:ea typeface="ＭＳ Ｐゴシック"/>
                <a:cs typeface="ＭＳ Ｐゴシック"/>
              </a:rPr>
              <a:t>How the Arctic looks with “alien vision”</a:t>
            </a:r>
          </a:p>
        </p:txBody>
      </p:sp>
      <p:sp>
        <p:nvSpPr>
          <p:cNvPr id="2" name="Rectangle 1"/>
          <p:cNvSpPr/>
          <p:nvPr/>
        </p:nvSpPr>
        <p:spPr>
          <a:xfrm>
            <a:off x="6290733" y="4241799"/>
            <a:ext cx="778934" cy="220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lgn="ctr"/>
            <a:endParaRPr lang="en-US">
              <a:effectLst/>
            </a:endParaRPr>
          </a:p>
        </p:txBody>
      </p:sp>
      <p:grpSp>
        <p:nvGrpSpPr>
          <p:cNvPr id="13" name="Group 12"/>
          <p:cNvGrpSpPr/>
          <p:nvPr/>
        </p:nvGrpSpPr>
        <p:grpSpPr>
          <a:xfrm>
            <a:off x="1572416" y="853500"/>
            <a:ext cx="5365229" cy="5778772"/>
            <a:chOff x="1874806" y="758460"/>
            <a:chExt cx="5365229" cy="5778772"/>
          </a:xfrm>
        </p:grpSpPr>
        <p:pic>
          <p:nvPicPr>
            <p:cNvPr id="14" name="Picture 13" descr="Screen Shot 2015-02-05 at 1.53.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06" y="1246519"/>
              <a:ext cx="5365229" cy="5290713"/>
            </a:xfrm>
            <a:prstGeom prst="rect">
              <a:avLst/>
            </a:prstGeom>
          </p:spPr>
        </p:pic>
        <p:sp>
          <p:nvSpPr>
            <p:cNvPr id="15" name="TextBox 14"/>
            <p:cNvSpPr txBox="1"/>
            <p:nvPr/>
          </p:nvSpPr>
          <p:spPr>
            <a:xfrm>
              <a:off x="3636657" y="758460"/>
              <a:ext cx="2465400" cy="415498"/>
            </a:xfrm>
            <a:prstGeom prst="rect">
              <a:avLst/>
            </a:prstGeom>
            <a:noFill/>
          </p:spPr>
          <p:txBody>
            <a:bodyPr wrap="square">
              <a:spAutoFit/>
            </a:bodyPr>
            <a:lstStyle/>
            <a:p>
              <a:pPr>
                <a:defRPr/>
              </a:pPr>
              <a:r>
                <a:rPr lang="en-US" sz="1800" dirty="0">
                  <a:latin typeface="+mn-lt"/>
                </a:rPr>
                <a:t>Gravity sees ice sheets</a:t>
              </a:r>
            </a:p>
          </p:txBody>
        </p:sp>
      </p:grpSp>
      <p:grpSp>
        <p:nvGrpSpPr>
          <p:cNvPr id="16" name="Group 15"/>
          <p:cNvGrpSpPr/>
          <p:nvPr/>
        </p:nvGrpSpPr>
        <p:grpSpPr>
          <a:xfrm>
            <a:off x="370818" y="1136320"/>
            <a:ext cx="8513305" cy="4787950"/>
            <a:chOff x="250549" y="885067"/>
            <a:chExt cx="8513305" cy="4787950"/>
          </a:xfrm>
        </p:grpSpPr>
        <p:sp>
          <p:nvSpPr>
            <p:cNvPr id="17" name="TextBox 16"/>
            <p:cNvSpPr txBox="1"/>
            <p:nvPr/>
          </p:nvSpPr>
          <p:spPr>
            <a:xfrm>
              <a:off x="2499513" y="885067"/>
              <a:ext cx="3908417" cy="415498"/>
            </a:xfrm>
            <a:prstGeom prst="rect">
              <a:avLst/>
            </a:prstGeom>
            <a:noFill/>
          </p:spPr>
          <p:txBody>
            <a:bodyPr wrap="none">
              <a:spAutoFit/>
            </a:bodyPr>
            <a:lstStyle/>
            <a:p>
              <a:pPr>
                <a:defRPr/>
              </a:pPr>
              <a:r>
                <a:rPr lang="en-US" sz="1800" dirty="0">
                  <a:solidFill>
                    <a:srgbClr val="000000"/>
                  </a:solidFill>
                  <a:latin typeface="+mn-lt"/>
                </a:rPr>
                <a:t>Lidar sees clouds and surface elevation</a:t>
              </a:r>
            </a:p>
          </p:txBody>
        </p:sp>
        <p:pic>
          <p:nvPicPr>
            <p:cNvPr id="18" name="Picture 17" descr="12_6_12_andrew_greenlandcalipso2_1050_529_s_c1_c_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49" y="1383933"/>
              <a:ext cx="8513305" cy="4289084"/>
            </a:xfrm>
            <a:prstGeom prst="rect">
              <a:avLst/>
            </a:prstGeom>
          </p:spPr>
        </p:pic>
      </p:grpSp>
      <p:grpSp>
        <p:nvGrpSpPr>
          <p:cNvPr id="20" name="Group 19"/>
          <p:cNvGrpSpPr/>
          <p:nvPr/>
        </p:nvGrpSpPr>
        <p:grpSpPr>
          <a:xfrm>
            <a:off x="1151467" y="831032"/>
            <a:ext cx="6951133" cy="5883035"/>
            <a:chOff x="694266" y="907227"/>
            <a:chExt cx="6951133" cy="5883035"/>
          </a:xfrm>
        </p:grpSpPr>
        <p:sp>
          <p:nvSpPr>
            <p:cNvPr id="21" name="TextBox 20"/>
            <p:cNvSpPr txBox="1"/>
            <p:nvPr/>
          </p:nvSpPr>
          <p:spPr>
            <a:xfrm>
              <a:off x="694266" y="907227"/>
              <a:ext cx="6951133" cy="415498"/>
            </a:xfrm>
            <a:prstGeom prst="rect">
              <a:avLst/>
            </a:prstGeom>
            <a:noFill/>
          </p:spPr>
          <p:txBody>
            <a:bodyPr wrap="square">
              <a:spAutoFit/>
            </a:bodyPr>
            <a:lstStyle/>
            <a:p>
              <a:pPr>
                <a:spcBef>
                  <a:spcPts val="0"/>
                </a:spcBef>
                <a:defRPr/>
              </a:pPr>
              <a:r>
                <a:rPr lang="en-US" sz="1800" dirty="0">
                  <a:latin typeface="+mn-lt"/>
                </a:rPr>
                <a:t>Active (radar) and passive microwave see snow and </a:t>
              </a:r>
              <a:r>
                <a:rPr lang="en-US" sz="1800" dirty="0" smtClean="0">
                  <a:latin typeface="+mn-lt"/>
                </a:rPr>
                <a:t>ice </a:t>
              </a:r>
              <a:r>
                <a:rPr lang="en-US" sz="1800" dirty="0">
                  <a:latin typeface="+mn-lt"/>
                </a:rPr>
                <a:t>through clouds</a:t>
              </a:r>
            </a:p>
          </p:txBody>
        </p:sp>
        <p:pic>
          <p:nvPicPr>
            <p:cNvPr id="22" name="Picture 21" descr="Screen Shot 2015-02-18 at 11.06.3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682" y="1354663"/>
              <a:ext cx="5253826" cy="5435599"/>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0733" y="4241799"/>
            <a:ext cx="778934" cy="220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lgn="ctr"/>
            <a:endParaRPr lang="en-US">
              <a:effectLst/>
            </a:endParaRPr>
          </a:p>
        </p:txBody>
      </p:sp>
      <p:sp>
        <p:nvSpPr>
          <p:cNvPr id="19" name="Rounded Rectangle 18"/>
          <p:cNvSpPr/>
          <p:nvPr/>
        </p:nvSpPr>
        <p:spPr>
          <a:xfrm>
            <a:off x="1152787" y="2238091"/>
            <a:ext cx="6960335" cy="2218728"/>
          </a:xfrm>
          <a:prstGeom prst="roundRect">
            <a:avLst/>
          </a:prstGeom>
          <a:solidFill>
            <a:srgbClr val="2E5F78"/>
          </a:solidFill>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defRPr/>
            </a:pPr>
            <a:r>
              <a:rPr lang="en-US" sz="2400" b="0" dirty="0">
                <a:solidFill>
                  <a:srgbClr val="FFFF00"/>
                </a:solidFill>
                <a:latin typeface="Arial"/>
                <a:cs typeface="Arial"/>
              </a:rPr>
              <a:t>A comprehensive, space-based Arctic observing program requires NOAA, NASA, USGS, and international satellites</a:t>
            </a:r>
            <a:r>
              <a:rPr lang="en-US" sz="2400" b="0" dirty="0" smtClean="0">
                <a:solidFill>
                  <a:srgbClr val="FFFF00"/>
                </a:solidFill>
                <a:latin typeface="Arial"/>
                <a:cs typeface="Arial"/>
              </a:rPr>
              <a:t>. </a:t>
            </a:r>
          </a:p>
          <a:p>
            <a:pPr>
              <a:defRPr/>
            </a:pPr>
            <a:r>
              <a:rPr lang="en-US" sz="2400" b="0" dirty="0" smtClean="0">
                <a:solidFill>
                  <a:srgbClr val="FFFF00"/>
                </a:solidFill>
                <a:latin typeface="Arial"/>
                <a:cs typeface="Arial"/>
              </a:rPr>
              <a:t>What are we doing with NOAA satellites?</a:t>
            </a:r>
            <a:endParaRPr lang="en-US" sz="2400" b="0" dirty="0">
              <a:solidFill>
                <a:srgbClr val="FFFF00"/>
              </a:solidFill>
              <a:latin typeface="Arial"/>
              <a:cs typeface="Arial"/>
            </a:endParaRPr>
          </a:p>
        </p:txBody>
      </p:sp>
    </p:spTree>
    <p:extLst>
      <p:ext uri="{BB962C8B-B14F-4D97-AF65-F5344CB8AC3E}">
        <p14:creationId xmlns:p14="http://schemas.microsoft.com/office/powerpoint/2010/main" val="15207892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48098EA7-86A2-40E7-8EDD-564814474CFF}" type="slidenum">
              <a:rPr lang="en-US" smtClean="0">
                <a:solidFill>
                  <a:srgbClr val="000000">
                    <a:lumMod val="75000"/>
                    <a:lumOff val="25000"/>
                  </a:srgbClr>
                </a:solidFill>
              </a:rPr>
              <a:pPr>
                <a:defRPr/>
              </a:pPr>
              <a:t>5</a:t>
            </a:fld>
            <a:endParaRPr lang="en-US" dirty="0">
              <a:solidFill>
                <a:srgbClr val="000000">
                  <a:lumMod val="75000"/>
                  <a:lumOff val="25000"/>
                </a:srgbClr>
              </a:solidFill>
            </a:endParaRPr>
          </a:p>
        </p:txBody>
      </p:sp>
      <p:sp>
        <p:nvSpPr>
          <p:cNvPr id="11" name="Content Placeholder 2"/>
          <p:cNvSpPr txBox="1">
            <a:spLocks/>
          </p:cNvSpPr>
          <p:nvPr/>
        </p:nvSpPr>
        <p:spPr bwMode="auto">
          <a:xfrm>
            <a:off x="328516" y="1241915"/>
            <a:ext cx="8547612" cy="543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0" tIns="45677" rIns="91350" bIns="45677"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itchFamily="34" charset="0"/>
                <a:ea typeface="ＭＳ Ｐゴシック" charset="0"/>
                <a:cs typeface="+mn-cs"/>
              </a:defRPr>
            </a:lvl1pPr>
            <a:lvl2pPr marL="742950" indent="-285750" algn="l" rtl="0" eaLnBrk="0" fontAlgn="base" hangingPunct="0">
              <a:spcBef>
                <a:spcPct val="20000"/>
              </a:spcBef>
              <a:spcAft>
                <a:spcPct val="0"/>
              </a:spcAft>
              <a:buChar char="–"/>
              <a:defRPr sz="2400">
                <a:solidFill>
                  <a:schemeClr val="accent1">
                    <a:lumMod val="75000"/>
                  </a:schemeClr>
                </a:solidFill>
                <a:latin typeface="Calibri" pitchFamily="34" charset="0"/>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Arial" charset="0"/>
                <a:cs typeface="+mn-cs"/>
              </a:defRPr>
            </a:lvl3pPr>
            <a:lvl4pPr marL="16002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4pPr>
            <a:lvl5pPr marL="20574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defTabSz="456725">
              <a:lnSpc>
                <a:spcPct val="100000"/>
              </a:lnSpc>
              <a:spcBef>
                <a:spcPts val="0"/>
              </a:spcBef>
              <a:spcAft>
                <a:spcPts val="0"/>
              </a:spcAft>
              <a:buClrTx/>
              <a:buNone/>
            </a:pPr>
            <a:r>
              <a:rPr lang="en-US" sz="2000" u="sng" dirty="0" smtClean="0">
                <a:solidFill>
                  <a:srgbClr val="000000"/>
                </a:solidFill>
                <a:latin typeface="Calibri"/>
                <a:cs typeface="Calibri"/>
              </a:rPr>
              <a:t>Current</a:t>
            </a:r>
            <a:r>
              <a:rPr lang="en-US" sz="2000" u="sng" dirty="0">
                <a:solidFill>
                  <a:srgbClr val="000000"/>
                </a:solidFill>
                <a:latin typeface="Calibri"/>
                <a:cs typeface="Calibri"/>
              </a:rPr>
              <a:t>, New, and Planned Products</a:t>
            </a: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Ice </a:t>
            </a:r>
            <a:r>
              <a:rPr lang="en-US" sz="2000" b="0" dirty="0">
                <a:solidFill>
                  <a:srgbClr val="000000"/>
                </a:solidFill>
                <a:latin typeface="Calibri"/>
                <a:cs typeface="Calibri"/>
              </a:rPr>
              <a:t>thickness </a:t>
            </a:r>
            <a:r>
              <a:rPr lang="en-US" sz="2000" b="0" dirty="0" smtClean="0">
                <a:solidFill>
                  <a:srgbClr val="000000"/>
                </a:solidFill>
                <a:latin typeface="Calibri"/>
                <a:cs typeface="Calibri"/>
              </a:rPr>
              <a:t>– VIIRS, </a:t>
            </a:r>
            <a:r>
              <a:rPr lang="en-US" sz="2000" b="0" dirty="0">
                <a:solidFill>
                  <a:srgbClr val="000000"/>
                </a:solidFill>
                <a:latin typeface="Calibri"/>
                <a:cs typeface="Calibri"/>
              </a:rPr>
              <a:t>MODIS, </a:t>
            </a:r>
            <a:r>
              <a:rPr lang="en-US" sz="2000" b="0" dirty="0" smtClean="0">
                <a:solidFill>
                  <a:srgbClr val="000000"/>
                </a:solidFill>
                <a:latin typeface="Calibri"/>
                <a:cs typeface="Calibri"/>
              </a:rPr>
              <a:t>ABI </a:t>
            </a:r>
            <a:r>
              <a:rPr lang="en-US" sz="2000" b="0" dirty="0" smtClean="0">
                <a:solidFill>
                  <a:srgbClr val="0000FF"/>
                </a:solidFill>
                <a:latin typeface="Calibri"/>
                <a:cs typeface="Calibri"/>
              </a:rPr>
              <a:t>(</a:t>
            </a:r>
            <a:r>
              <a:rPr lang="en-US" sz="2000" b="0" i="1" dirty="0" smtClean="0">
                <a:solidFill>
                  <a:srgbClr val="0000FF"/>
                </a:solidFill>
                <a:latin typeface="Calibri"/>
                <a:cs typeface="Calibri"/>
              </a:rPr>
              <a:t>near ops and ABI future capability</a:t>
            </a:r>
            <a:r>
              <a:rPr lang="en-US" sz="2000" b="0" dirty="0" smtClean="0">
                <a:solidFill>
                  <a:srgbClr val="0000FF"/>
                </a:solidFill>
                <a:latin typeface="Calibri"/>
                <a:cs typeface="Calibri"/>
              </a:rPr>
              <a:t>)</a:t>
            </a:r>
            <a:endParaRPr lang="en-US" sz="2000" b="0"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Ice </a:t>
            </a:r>
            <a:r>
              <a:rPr lang="en-US" sz="2000" b="0" dirty="0">
                <a:solidFill>
                  <a:srgbClr val="000000"/>
                </a:solidFill>
                <a:latin typeface="Calibri"/>
                <a:cs typeface="Calibri"/>
              </a:rPr>
              <a:t>concentration, type – VIIRS, ABI, AMSR2 </a:t>
            </a:r>
            <a:r>
              <a:rPr lang="en-US" sz="2000" b="0" dirty="0">
                <a:solidFill>
                  <a:srgbClr val="008000"/>
                </a:solidFill>
                <a:latin typeface="Calibri"/>
                <a:cs typeface="Calibri"/>
              </a:rPr>
              <a:t>(</a:t>
            </a:r>
            <a:r>
              <a:rPr lang="en-US" sz="2000" b="0" i="1" dirty="0">
                <a:solidFill>
                  <a:srgbClr val="008000"/>
                </a:solidFill>
                <a:latin typeface="Calibri"/>
                <a:cs typeface="Calibri"/>
              </a:rPr>
              <a:t>ops,</a:t>
            </a:r>
            <a:r>
              <a:rPr lang="en-US" sz="2000" b="0" i="1" dirty="0">
                <a:solidFill>
                  <a:srgbClr val="0000FF"/>
                </a:solidFill>
                <a:latin typeface="Calibri"/>
                <a:cs typeface="Calibri"/>
              </a:rPr>
              <a:t> fut. cap., near ops.</a:t>
            </a:r>
            <a:r>
              <a:rPr lang="en-US" sz="2000" b="0" dirty="0">
                <a:solidFill>
                  <a:srgbClr val="008000"/>
                </a:solidFill>
                <a:latin typeface="Calibri"/>
                <a:cs typeface="Calibri"/>
              </a:rPr>
              <a:t>)</a:t>
            </a: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Ice surface temperature </a:t>
            </a:r>
            <a:r>
              <a:rPr lang="en-US" sz="2000" b="0" dirty="0">
                <a:solidFill>
                  <a:srgbClr val="000000"/>
                </a:solidFill>
                <a:latin typeface="Calibri"/>
                <a:cs typeface="Calibri"/>
              </a:rPr>
              <a:t>– VIIRS, </a:t>
            </a:r>
            <a:r>
              <a:rPr lang="en-US" sz="2000" b="0" dirty="0" smtClean="0">
                <a:solidFill>
                  <a:srgbClr val="000000"/>
                </a:solidFill>
                <a:latin typeface="Calibri"/>
                <a:cs typeface="Calibri"/>
              </a:rPr>
              <a:t>ABI</a:t>
            </a:r>
            <a:r>
              <a:rPr lang="en-US" sz="2000" b="0" dirty="0">
                <a:solidFill>
                  <a:srgbClr val="000000"/>
                </a:solidFill>
                <a:latin typeface="Calibri"/>
                <a:cs typeface="Calibri"/>
              </a:rPr>
              <a:t> </a:t>
            </a:r>
            <a:r>
              <a:rPr lang="en-US" sz="2000" b="0" dirty="0" smtClean="0">
                <a:solidFill>
                  <a:srgbClr val="008000"/>
                </a:solidFill>
                <a:latin typeface="Calibri"/>
                <a:cs typeface="Calibri"/>
              </a:rPr>
              <a:t>(</a:t>
            </a:r>
            <a:r>
              <a:rPr lang="en-US" sz="2000" b="0" i="1" dirty="0">
                <a:solidFill>
                  <a:srgbClr val="008000"/>
                </a:solidFill>
                <a:latin typeface="Calibri"/>
                <a:cs typeface="Calibri"/>
              </a:rPr>
              <a:t>ops,</a:t>
            </a:r>
            <a:r>
              <a:rPr lang="en-US" sz="2000" b="0" i="1" dirty="0">
                <a:solidFill>
                  <a:srgbClr val="0000FF"/>
                </a:solidFill>
                <a:latin typeface="Calibri"/>
                <a:cs typeface="Calibri"/>
              </a:rPr>
              <a:t> fut. cap., near ops.</a:t>
            </a:r>
            <a:r>
              <a:rPr lang="en-US" sz="2000" b="0" dirty="0">
                <a:solidFill>
                  <a:srgbClr val="008000"/>
                </a:solidFill>
                <a:latin typeface="Calibri"/>
                <a:cs typeface="Calibri"/>
              </a:rPr>
              <a:t>)</a:t>
            </a: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Sea ice motion – ABI, VIIRS </a:t>
            </a:r>
            <a:r>
              <a:rPr lang="en-US" sz="2000" b="0" dirty="0" smtClean="0">
                <a:solidFill>
                  <a:srgbClr val="0000FF"/>
                </a:solidFill>
                <a:latin typeface="Calibri"/>
                <a:cs typeface="Calibri"/>
              </a:rPr>
              <a:t>(</a:t>
            </a:r>
            <a:r>
              <a:rPr lang="en-US" sz="2000" b="0" i="1" dirty="0" smtClean="0">
                <a:solidFill>
                  <a:srgbClr val="0000FF"/>
                </a:solidFill>
                <a:latin typeface="Calibri"/>
                <a:cs typeface="Calibri"/>
              </a:rPr>
              <a:t>future capability</a:t>
            </a:r>
            <a:r>
              <a:rPr lang="en-US" sz="2000" b="0" dirty="0" smtClean="0">
                <a:solidFill>
                  <a:srgbClr val="0000FF"/>
                </a:solidFill>
                <a:latin typeface="Calibri"/>
                <a:cs typeface="Calibri"/>
              </a:rPr>
              <a:t>)</a:t>
            </a:r>
            <a:endParaRPr lang="en-US" sz="2000" b="0" dirty="0" smtClean="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Sea </a:t>
            </a:r>
            <a:r>
              <a:rPr lang="en-US" sz="2000" b="0" dirty="0">
                <a:solidFill>
                  <a:srgbClr val="000000"/>
                </a:solidFill>
                <a:latin typeface="Calibri"/>
                <a:cs typeface="Calibri"/>
              </a:rPr>
              <a:t>ice </a:t>
            </a:r>
            <a:r>
              <a:rPr lang="en-US" sz="2000" b="0" dirty="0" smtClean="0">
                <a:solidFill>
                  <a:srgbClr val="000000"/>
                </a:solidFill>
                <a:latin typeface="Calibri"/>
                <a:cs typeface="Calibri"/>
              </a:rPr>
              <a:t>leads (fractures) </a:t>
            </a:r>
            <a:r>
              <a:rPr lang="en-US" sz="2000" b="0" dirty="0">
                <a:solidFill>
                  <a:srgbClr val="000000"/>
                </a:solidFill>
                <a:latin typeface="Calibri"/>
                <a:cs typeface="Calibri"/>
              </a:rPr>
              <a:t>– </a:t>
            </a:r>
            <a:r>
              <a:rPr lang="en-US" sz="2000" b="0" dirty="0" smtClean="0">
                <a:solidFill>
                  <a:srgbClr val="000000"/>
                </a:solidFill>
                <a:latin typeface="Calibri"/>
                <a:cs typeface="Calibri"/>
              </a:rPr>
              <a:t>VIIRS, MODIS </a:t>
            </a:r>
            <a:r>
              <a:rPr lang="en-US" sz="2000" b="0" dirty="0" smtClean="0">
                <a:solidFill>
                  <a:srgbClr val="0000FF"/>
                </a:solidFill>
                <a:latin typeface="Calibri"/>
                <a:cs typeface="Calibri"/>
              </a:rPr>
              <a:t>(</a:t>
            </a:r>
            <a:r>
              <a:rPr lang="en-US" sz="2000" b="0" i="1" dirty="0" smtClean="0">
                <a:solidFill>
                  <a:srgbClr val="0000FF"/>
                </a:solidFill>
                <a:latin typeface="Calibri"/>
                <a:cs typeface="Calibri"/>
              </a:rPr>
              <a:t>under development</a:t>
            </a:r>
            <a:r>
              <a:rPr lang="en-US" sz="2000" b="0" dirty="0" smtClean="0">
                <a:solidFill>
                  <a:srgbClr val="0000FF"/>
                </a:solidFill>
                <a:latin typeface="Calibri"/>
                <a:cs typeface="Calibri"/>
              </a:rPr>
              <a:t>)</a:t>
            </a:r>
            <a:endParaRPr lang="en-US" sz="2000" b="0" dirty="0">
              <a:solidFill>
                <a:srgbClr val="0000FF"/>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a:solidFill>
                  <a:srgbClr val="000000"/>
                </a:solidFill>
                <a:latin typeface="Calibri"/>
                <a:cs typeface="Calibri"/>
              </a:rPr>
              <a:t>Shortcomings, Gaps</a:t>
            </a:r>
            <a:endParaRPr lang="en-US" sz="2000" b="0" u="sng"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a:solidFill>
                  <a:srgbClr val="000000"/>
                </a:solidFill>
                <a:latin typeface="Calibri"/>
                <a:cs typeface="Calibri"/>
              </a:rPr>
              <a:t>Ice thickness from optical imagers has limits. Blend with altimeter products. </a:t>
            </a:r>
          </a:p>
          <a:p>
            <a:pPr marL="225215" indent="-225215" defTabSz="456725">
              <a:lnSpc>
                <a:spcPct val="100000"/>
              </a:lnSpc>
              <a:spcBef>
                <a:spcPts val="0"/>
              </a:spcBef>
              <a:spcAft>
                <a:spcPts val="0"/>
              </a:spcAft>
              <a:buClrTx/>
              <a:buFont typeface="Arial"/>
              <a:buChar char="•"/>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smtClean="0">
                <a:solidFill>
                  <a:srgbClr val="000000"/>
                </a:solidFill>
                <a:latin typeface="Calibri"/>
                <a:cs typeface="Calibri"/>
              </a:rPr>
              <a:t>Algorithm Commonality</a:t>
            </a:r>
            <a:endParaRPr lang="en-US" sz="2000" b="0" u="sng"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b="0" dirty="0">
                <a:solidFill>
                  <a:srgbClr val="000000"/>
                </a:solidFill>
                <a:latin typeface="Calibri"/>
                <a:cs typeface="Calibri"/>
              </a:rPr>
              <a:t>Ice thickness, ice surface temperature: same for ABI, VIIRS, MODIS, AVHRR</a:t>
            </a:r>
          </a:p>
          <a:p>
            <a:pPr marL="0" indent="0" defTabSz="456725">
              <a:lnSpc>
                <a:spcPct val="100000"/>
              </a:lnSpc>
              <a:spcBef>
                <a:spcPts val="0"/>
              </a:spcBef>
              <a:spcAft>
                <a:spcPts val="0"/>
              </a:spcAft>
              <a:buClrTx/>
              <a:buNone/>
            </a:pPr>
            <a:r>
              <a:rPr lang="en-US" sz="2000" b="0" dirty="0">
                <a:solidFill>
                  <a:srgbClr val="000000"/>
                </a:solidFill>
                <a:latin typeface="Calibri"/>
                <a:cs typeface="Calibri"/>
              </a:rPr>
              <a:t>Ice </a:t>
            </a:r>
            <a:r>
              <a:rPr lang="en-US" sz="2000" b="0" dirty="0" smtClean="0">
                <a:solidFill>
                  <a:srgbClr val="000000"/>
                </a:solidFill>
                <a:latin typeface="Calibri"/>
                <a:cs typeface="Calibri"/>
              </a:rPr>
              <a:t>concentration, type: </a:t>
            </a:r>
            <a:r>
              <a:rPr lang="en-US" sz="2000" b="0" dirty="0">
                <a:solidFill>
                  <a:srgbClr val="000000"/>
                </a:solidFill>
                <a:latin typeface="Calibri"/>
                <a:cs typeface="Calibri"/>
              </a:rPr>
              <a:t>same for ABI, VIIRS, MODIS, AVHRR: different for AMSR2</a:t>
            </a: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smtClean="0">
                <a:solidFill>
                  <a:srgbClr val="000000"/>
                </a:solidFill>
                <a:latin typeface="Calibri"/>
                <a:cs typeface="Calibri"/>
              </a:rPr>
              <a:t>Users (Current and Planned)</a:t>
            </a:r>
            <a:endParaRPr lang="en-US" sz="2000" b="0" u="sng"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NIC, AK: </a:t>
            </a:r>
            <a:r>
              <a:rPr lang="en-US" sz="2000" b="0" dirty="0">
                <a:solidFill>
                  <a:srgbClr val="000000"/>
                </a:solidFill>
                <a:latin typeface="Calibri"/>
                <a:cs typeface="Calibri"/>
              </a:rPr>
              <a:t>ice concentration, ice thickness (</a:t>
            </a:r>
            <a:r>
              <a:rPr lang="en-US" sz="2000" b="0" dirty="0" smtClean="0">
                <a:solidFill>
                  <a:srgbClr val="000000"/>
                </a:solidFill>
                <a:latin typeface="Calibri"/>
                <a:cs typeface="Calibri"/>
              </a:rPr>
              <a:t>demo), IST; </a:t>
            </a:r>
            <a:r>
              <a:rPr lang="en-US" sz="2000" b="0" dirty="0" smtClean="0">
                <a:solidFill>
                  <a:srgbClr val="000000"/>
                </a:solidFill>
                <a:latin typeface="Calibri"/>
                <a:cs typeface="Calibri"/>
              </a:rPr>
              <a:t>NWP</a:t>
            </a:r>
          </a:p>
          <a:p>
            <a:pPr marL="225215" indent="-225215" defTabSz="456725">
              <a:lnSpc>
                <a:spcPct val="100000"/>
              </a:lnSpc>
              <a:spcBef>
                <a:spcPts val="0"/>
              </a:spcBef>
              <a:spcAft>
                <a:spcPts val="0"/>
              </a:spcAft>
              <a:buClrTx/>
              <a:buFont typeface="Arial"/>
              <a:buChar char="•"/>
            </a:pPr>
            <a:r>
              <a:rPr lang="en-US" sz="2000" dirty="0" smtClean="0">
                <a:solidFill>
                  <a:srgbClr val="FF0000"/>
                </a:solidFill>
                <a:latin typeface="Calibri"/>
                <a:cs typeface="Calibri"/>
              </a:rPr>
              <a:t>Sea ice thickness is not currently assimilated in NWP.</a:t>
            </a:r>
            <a:endParaRPr lang="en-US" sz="2000" dirty="0">
              <a:solidFill>
                <a:srgbClr val="FF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p:txBody>
      </p:sp>
      <p:sp>
        <p:nvSpPr>
          <p:cNvPr id="7" name="TextBox 6"/>
          <p:cNvSpPr txBox="1"/>
          <p:nvPr/>
        </p:nvSpPr>
        <p:spPr>
          <a:xfrm>
            <a:off x="371306" y="303045"/>
            <a:ext cx="6416688"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1. Sea </a:t>
            </a:r>
            <a:r>
              <a:rPr lang="en-US" sz="2800" b="0" kern="0" dirty="0">
                <a:solidFill>
                  <a:sysClr val="window" lastClr="FFFFFF"/>
                </a:solidFill>
                <a:latin typeface="TradeGothic"/>
                <a:ea typeface="ＭＳ Ｐゴシック"/>
                <a:cs typeface="ＭＳ Ｐゴシック"/>
              </a:rPr>
              <a:t>Ice Characterization</a:t>
            </a:r>
          </a:p>
        </p:txBody>
      </p:sp>
      <p:pic>
        <p:nvPicPr>
          <p:cNvPr id="10" name="Picture 24" descr="Seajul29"/>
          <p:cNvPicPr>
            <a:picLocks noChangeAspect="1" noChangeArrowheads="1"/>
          </p:cNvPicPr>
          <p:nvPr/>
        </p:nvPicPr>
        <p:blipFill>
          <a:blip r:embed="rId3"/>
          <a:srcRect/>
          <a:stretch>
            <a:fillRect/>
          </a:stretch>
        </p:blipFill>
        <p:spPr bwMode="auto">
          <a:xfrm>
            <a:off x="7106040" y="79228"/>
            <a:ext cx="2011768" cy="155466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33760320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766" y="740739"/>
            <a:ext cx="2379231" cy="1384958"/>
          </a:xfrm>
          <a:prstGeom prst="rect">
            <a:avLst/>
          </a:prstGeom>
          <a:noFill/>
        </p:spPr>
        <p:txBody>
          <a:bodyPr wrap="square" lIns="91350" tIns="45677" rIns="91350" bIns="45677" rtlCol="0">
            <a:spAutoFit/>
          </a:bodyPr>
          <a:lstStyle/>
          <a:p>
            <a:pPr defTabSz="456725">
              <a:lnSpc>
                <a:spcPct val="100000"/>
              </a:lnSpc>
              <a:spcBef>
                <a:spcPct val="0"/>
              </a:spcBef>
              <a:buClrTx/>
            </a:pPr>
            <a:r>
              <a:rPr lang="en-US" sz="2800" b="0" dirty="0">
                <a:solidFill>
                  <a:prstClr val="black"/>
                </a:solidFill>
                <a:latin typeface="Arial" charset="0"/>
              </a:rPr>
              <a:t>VIIRS Ice Surface Temperature</a:t>
            </a:r>
          </a:p>
        </p:txBody>
      </p:sp>
      <p:pic>
        <p:nvPicPr>
          <p:cNvPr id="13" name="Picture 1" descr="IST_VIIRS_4km_0227_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3867" y="343974"/>
            <a:ext cx="5662485" cy="591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34557" y="6366582"/>
            <a:ext cx="5099234" cy="415452"/>
          </a:xfrm>
          <a:prstGeom prst="rect">
            <a:avLst/>
          </a:prstGeom>
          <a:solidFill>
            <a:schemeClr val="bg1"/>
          </a:solidFill>
        </p:spPr>
        <p:txBody>
          <a:bodyPr wrap="none" lIns="91390" tIns="45697" rIns="91390" bIns="45697">
            <a:spAutoFit/>
          </a:bodyPr>
          <a:lstStyle/>
          <a:p>
            <a:pPr>
              <a:defRPr/>
            </a:pPr>
            <a:r>
              <a:rPr lang="en-US" sz="1800" b="0" i="1" dirty="0" smtClean="0">
                <a:solidFill>
                  <a:schemeClr val="accent6">
                    <a:lumMod val="75000"/>
                  </a:schemeClr>
                </a:solidFill>
                <a:latin typeface="+mn-lt"/>
              </a:rPr>
              <a:t>* See poster on ice surface temperature validation *</a:t>
            </a:r>
            <a:endParaRPr lang="en-US" sz="1800" b="0" i="1" dirty="0">
              <a:solidFill>
                <a:schemeClr val="accent6">
                  <a:lumMod val="75000"/>
                </a:schemeClr>
              </a:solidFill>
              <a:latin typeface="+mn-lt"/>
            </a:endParaRPr>
          </a:p>
        </p:txBody>
      </p:sp>
    </p:spTree>
    <p:extLst>
      <p:ext uri="{BB962C8B-B14F-4D97-AF65-F5344CB8AC3E}">
        <p14:creationId xmlns:p14="http://schemas.microsoft.com/office/powerpoint/2010/main" val="2617908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viirsi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577" y="812454"/>
            <a:ext cx="6629032" cy="539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p:cNvSpPr txBox="1">
            <a:spLocks noChangeArrowheads="1"/>
          </p:cNvSpPr>
          <p:nvPr/>
        </p:nvSpPr>
        <p:spPr bwMode="auto">
          <a:xfrm>
            <a:off x="3984998" y="1094272"/>
            <a:ext cx="2766200" cy="4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lvl1pPr eaLnBrk="0" hangingPunct="0">
              <a:defRPr sz="1600" b="1">
                <a:solidFill>
                  <a:schemeClr val="tx1"/>
                </a:solidFill>
                <a:latin typeface="Times New Roman" charset="0"/>
                <a:ea typeface="ＭＳ Ｐゴシック" charset="0"/>
                <a:cs typeface="ＭＳ Ｐゴシック" charset="0"/>
              </a:defRPr>
            </a:lvl1pPr>
            <a:lvl2pPr marL="742950" indent="-285750" eaLnBrk="0" hangingPunct="0">
              <a:defRPr sz="1600" b="1">
                <a:solidFill>
                  <a:schemeClr val="tx1"/>
                </a:solidFill>
                <a:latin typeface="Times New Roman" charset="0"/>
                <a:ea typeface="ＭＳ Ｐゴシック" charset="0"/>
              </a:defRPr>
            </a:lvl2pPr>
            <a:lvl3pPr marL="1143000" indent="-228600" eaLnBrk="0" hangingPunct="0">
              <a:defRPr sz="1600" b="1">
                <a:solidFill>
                  <a:schemeClr val="tx1"/>
                </a:solidFill>
                <a:latin typeface="Times New Roman" charset="0"/>
                <a:ea typeface="ＭＳ Ｐゴシック" charset="0"/>
              </a:defRPr>
            </a:lvl3pPr>
            <a:lvl4pPr marL="1600200" indent="-228600" eaLnBrk="0" hangingPunct="0">
              <a:defRPr sz="1600" b="1">
                <a:solidFill>
                  <a:schemeClr val="tx1"/>
                </a:solidFill>
                <a:latin typeface="Times New Roman" charset="0"/>
                <a:ea typeface="ＭＳ Ｐゴシック" charset="0"/>
              </a:defRPr>
            </a:lvl4pPr>
            <a:lvl5pPr marL="2057400" indent="-228600" eaLnBrk="0" hangingPunct="0">
              <a:defRPr sz="1600" b="1">
                <a:solidFill>
                  <a:schemeClr val="tx1"/>
                </a:solidFill>
                <a:latin typeface="Times New Roman" charset="0"/>
                <a:ea typeface="ＭＳ Ｐゴシック" charset="0"/>
              </a:defRPr>
            </a:lvl5pPr>
            <a:lvl6pPr marL="25146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6pPr>
            <a:lvl7pPr marL="29718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7pPr>
            <a:lvl8pPr marL="34290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8pPr>
            <a:lvl9pPr marL="38862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9pPr>
          </a:lstStyle>
          <a:p>
            <a:pPr algn="ctr" eaLnBrk="1" hangingPunct="1"/>
            <a:r>
              <a:rPr lang="en-US" sz="1800" b="0" dirty="0" smtClean="0">
                <a:latin typeface="Arial" charset="0"/>
                <a:cs typeface="Arial" charset="0"/>
              </a:rPr>
              <a:t>VIIRS </a:t>
            </a:r>
            <a:r>
              <a:rPr lang="en-US" sz="1800" b="0" dirty="0">
                <a:latin typeface="Arial" charset="0"/>
                <a:cs typeface="Arial" charset="0"/>
              </a:rPr>
              <a:t>Ice Thickness</a:t>
            </a:r>
          </a:p>
        </p:txBody>
      </p:sp>
      <p:pic>
        <p:nvPicPr>
          <p:cNvPr id="10" name="Picture 9"/>
          <p:cNvPicPr>
            <a:picLocks noChangeAspect="1"/>
          </p:cNvPicPr>
          <p:nvPr/>
        </p:nvPicPr>
        <p:blipFill>
          <a:blip r:embed="rId4"/>
          <a:stretch>
            <a:fillRect/>
          </a:stretch>
        </p:blipFill>
        <p:spPr>
          <a:xfrm>
            <a:off x="7441190" y="604457"/>
            <a:ext cx="403828" cy="403828"/>
          </a:xfrm>
          <a:prstGeom prst="rect">
            <a:avLst/>
          </a:prstGeom>
        </p:spPr>
      </p:pic>
      <p:sp>
        <p:nvSpPr>
          <p:cNvPr id="12" name="TextBox 11"/>
          <p:cNvSpPr txBox="1"/>
          <p:nvPr/>
        </p:nvSpPr>
        <p:spPr>
          <a:xfrm>
            <a:off x="1749101" y="140074"/>
            <a:ext cx="4921238" cy="594988"/>
          </a:xfrm>
          <a:prstGeom prst="rect">
            <a:avLst/>
          </a:prstGeom>
          <a:solidFill>
            <a:schemeClr val="bg1"/>
          </a:solidFill>
        </p:spPr>
        <p:txBody>
          <a:bodyPr wrap="none" lIns="91390" tIns="45697" rIns="91390" bIns="45697">
            <a:spAutoFit/>
          </a:bodyPr>
          <a:lstStyle/>
          <a:p>
            <a:pPr>
              <a:defRPr/>
            </a:pPr>
            <a:r>
              <a:rPr lang="en-US" sz="2800" b="0" dirty="0" smtClean="0">
                <a:latin typeface="+mn-lt"/>
              </a:rPr>
              <a:t>The Holy </a:t>
            </a:r>
            <a:r>
              <a:rPr lang="en-US" sz="2800" b="0" dirty="0">
                <a:latin typeface="+mn-lt"/>
              </a:rPr>
              <a:t>Grail: Sea Ice Thickness</a:t>
            </a:r>
          </a:p>
        </p:txBody>
      </p:sp>
      <p:sp>
        <p:nvSpPr>
          <p:cNvPr id="13" name="TextBox 2"/>
          <p:cNvSpPr txBox="1">
            <a:spLocks noChangeArrowheads="1"/>
          </p:cNvSpPr>
          <p:nvPr/>
        </p:nvSpPr>
        <p:spPr bwMode="auto">
          <a:xfrm rot="16200000">
            <a:off x="339935" y="3161632"/>
            <a:ext cx="3016489" cy="343684"/>
          </a:xfrm>
          <a:prstGeom prst="rect">
            <a:avLst/>
          </a:prstGeom>
          <a:solidFill>
            <a:schemeClr val="tx1"/>
          </a:solidFill>
          <a:ln w="9525">
            <a:noFill/>
            <a:miter lim="800000"/>
            <a:headEnd/>
            <a:tailEnd/>
          </a:ln>
          <a:extLst/>
        </p:spPr>
        <p:txBody>
          <a:bodyPr wrap="square" lIns="91390" tIns="45697" rIns="91390" bIns="45697">
            <a:spAutoFit/>
          </a:bodyPr>
          <a:lstStyle>
            <a:lvl1pPr eaLnBrk="0" hangingPunct="0">
              <a:defRPr sz="1600" b="1">
                <a:solidFill>
                  <a:schemeClr val="tx1"/>
                </a:solidFill>
                <a:latin typeface="Times New Roman" charset="0"/>
                <a:ea typeface="ＭＳ Ｐゴシック" charset="0"/>
                <a:cs typeface="ＭＳ Ｐゴシック" charset="0"/>
              </a:defRPr>
            </a:lvl1pPr>
            <a:lvl2pPr marL="742950" indent="-285750" eaLnBrk="0" hangingPunct="0">
              <a:defRPr sz="1600" b="1">
                <a:solidFill>
                  <a:schemeClr val="tx1"/>
                </a:solidFill>
                <a:latin typeface="Times New Roman" charset="0"/>
                <a:ea typeface="ＭＳ Ｐゴシック" charset="0"/>
              </a:defRPr>
            </a:lvl2pPr>
            <a:lvl3pPr marL="1143000" indent="-228600" eaLnBrk="0" hangingPunct="0">
              <a:defRPr sz="1600" b="1">
                <a:solidFill>
                  <a:schemeClr val="tx1"/>
                </a:solidFill>
                <a:latin typeface="Times New Roman" charset="0"/>
                <a:ea typeface="ＭＳ Ｐゴシック" charset="0"/>
              </a:defRPr>
            </a:lvl3pPr>
            <a:lvl4pPr marL="1600200" indent="-228600" eaLnBrk="0" hangingPunct="0">
              <a:defRPr sz="1600" b="1">
                <a:solidFill>
                  <a:schemeClr val="tx1"/>
                </a:solidFill>
                <a:latin typeface="Times New Roman" charset="0"/>
                <a:ea typeface="ＭＳ Ｐゴシック" charset="0"/>
              </a:defRPr>
            </a:lvl4pPr>
            <a:lvl5pPr marL="2057400" indent="-228600" eaLnBrk="0" hangingPunct="0">
              <a:defRPr sz="1600" b="1">
                <a:solidFill>
                  <a:schemeClr val="tx1"/>
                </a:solidFill>
                <a:latin typeface="Times New Roman" charset="0"/>
                <a:ea typeface="ＭＳ Ｐゴシック" charset="0"/>
              </a:defRPr>
            </a:lvl5pPr>
            <a:lvl6pPr marL="25146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6pPr>
            <a:lvl7pPr marL="29718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7pPr>
            <a:lvl8pPr marL="34290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8pPr>
            <a:lvl9pPr marL="38862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9pPr>
          </a:lstStyle>
          <a:p>
            <a:pPr algn="ctr" eaLnBrk="1" hangingPunct="1"/>
            <a:r>
              <a:rPr lang="en-US" sz="1400" b="0" dirty="0">
                <a:solidFill>
                  <a:srgbClr val="FFFFFF"/>
                </a:solidFill>
                <a:latin typeface="Arial" charset="0"/>
                <a:cs typeface="Arial" charset="0"/>
              </a:rPr>
              <a:t>Ice Thickness (m)</a:t>
            </a:r>
          </a:p>
        </p:txBody>
      </p:sp>
      <p:sp>
        <p:nvSpPr>
          <p:cNvPr id="8" name="TextBox 7"/>
          <p:cNvSpPr txBox="1"/>
          <p:nvPr/>
        </p:nvSpPr>
        <p:spPr>
          <a:xfrm>
            <a:off x="2034557" y="6385260"/>
            <a:ext cx="5420686" cy="415452"/>
          </a:xfrm>
          <a:prstGeom prst="rect">
            <a:avLst/>
          </a:prstGeom>
          <a:solidFill>
            <a:schemeClr val="bg1"/>
          </a:solidFill>
        </p:spPr>
        <p:txBody>
          <a:bodyPr wrap="none" lIns="91390" tIns="45697" rIns="91390" bIns="45697">
            <a:spAutoFit/>
          </a:bodyPr>
          <a:lstStyle/>
          <a:p>
            <a:pPr>
              <a:defRPr/>
            </a:pPr>
            <a:r>
              <a:rPr lang="en-US" sz="1800" b="0" i="1" dirty="0" smtClean="0">
                <a:solidFill>
                  <a:schemeClr val="accent6">
                    <a:lumMod val="75000"/>
                  </a:schemeClr>
                </a:solidFill>
                <a:latin typeface="+mn-lt"/>
              </a:rPr>
              <a:t>* See poster on ice thickness product </a:t>
            </a:r>
            <a:r>
              <a:rPr lang="en-US" sz="1800" b="0" i="1" dirty="0" err="1" smtClean="0">
                <a:solidFill>
                  <a:schemeClr val="accent6">
                    <a:lumMod val="75000"/>
                  </a:schemeClr>
                </a:solidFill>
                <a:latin typeface="+mn-lt"/>
              </a:rPr>
              <a:t>intercomparison</a:t>
            </a:r>
            <a:r>
              <a:rPr lang="en-US" sz="1800" b="0" i="1" dirty="0" smtClean="0">
                <a:solidFill>
                  <a:schemeClr val="accent6">
                    <a:lumMod val="75000"/>
                  </a:schemeClr>
                </a:solidFill>
                <a:latin typeface="+mn-lt"/>
              </a:rPr>
              <a:t> *</a:t>
            </a:r>
            <a:endParaRPr lang="en-US" sz="1800" b="0" i="1" dirty="0">
              <a:solidFill>
                <a:schemeClr val="accent6">
                  <a:lumMod val="75000"/>
                </a:schemeClr>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48098EA7-86A2-40E7-8EDD-564814474CFF}" type="slidenum">
              <a:rPr lang="en-US" smtClean="0">
                <a:solidFill>
                  <a:srgbClr val="000000">
                    <a:lumMod val="75000"/>
                    <a:lumOff val="25000"/>
                  </a:srgbClr>
                </a:solidFill>
              </a:rPr>
              <a:pPr>
                <a:defRPr/>
              </a:pPr>
              <a:t>8</a:t>
            </a:fld>
            <a:endParaRPr lang="en-US" dirty="0">
              <a:solidFill>
                <a:srgbClr val="000000">
                  <a:lumMod val="75000"/>
                  <a:lumOff val="25000"/>
                </a:srgbClr>
              </a:solidFill>
            </a:endParaRPr>
          </a:p>
        </p:txBody>
      </p:sp>
      <p:sp>
        <p:nvSpPr>
          <p:cNvPr id="7" name="TextBox 6"/>
          <p:cNvSpPr txBox="1"/>
          <p:nvPr/>
        </p:nvSpPr>
        <p:spPr>
          <a:xfrm>
            <a:off x="371306" y="303045"/>
            <a:ext cx="6416688"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2. Snow </a:t>
            </a:r>
            <a:r>
              <a:rPr lang="en-US" sz="2800" b="0" kern="0" dirty="0">
                <a:solidFill>
                  <a:sysClr val="window" lastClr="FFFFFF"/>
                </a:solidFill>
                <a:latin typeface="TradeGothic"/>
                <a:ea typeface="ＭＳ Ｐゴシック"/>
                <a:cs typeface="ＭＳ Ｐゴシック"/>
              </a:rPr>
              <a:t>Characterization</a:t>
            </a:r>
          </a:p>
        </p:txBody>
      </p:sp>
      <p:sp>
        <p:nvSpPr>
          <p:cNvPr id="6" name="Content Placeholder 2"/>
          <p:cNvSpPr txBox="1">
            <a:spLocks/>
          </p:cNvSpPr>
          <p:nvPr/>
        </p:nvSpPr>
        <p:spPr bwMode="auto">
          <a:xfrm>
            <a:off x="333963" y="901417"/>
            <a:ext cx="8914308" cy="57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0" tIns="45677" rIns="91350" bIns="45677"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itchFamily="34" charset="0"/>
                <a:ea typeface="ＭＳ Ｐゴシック" charset="0"/>
                <a:cs typeface="+mn-cs"/>
              </a:defRPr>
            </a:lvl1pPr>
            <a:lvl2pPr marL="742950" indent="-285750" algn="l" rtl="0" eaLnBrk="0" fontAlgn="base" hangingPunct="0">
              <a:spcBef>
                <a:spcPct val="20000"/>
              </a:spcBef>
              <a:spcAft>
                <a:spcPct val="0"/>
              </a:spcAft>
              <a:buChar char="–"/>
              <a:defRPr sz="2400">
                <a:solidFill>
                  <a:schemeClr val="accent1">
                    <a:lumMod val="75000"/>
                  </a:schemeClr>
                </a:solidFill>
                <a:latin typeface="Calibri" pitchFamily="34" charset="0"/>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Arial" charset="0"/>
                <a:cs typeface="+mn-cs"/>
              </a:defRPr>
            </a:lvl3pPr>
            <a:lvl4pPr marL="16002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4pPr>
            <a:lvl5pPr marL="20574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defTabSz="456725">
              <a:lnSpc>
                <a:spcPct val="100000"/>
              </a:lnSpc>
              <a:spcBef>
                <a:spcPts val="0"/>
              </a:spcBef>
              <a:spcAft>
                <a:spcPts val="0"/>
              </a:spcAft>
              <a:buClrTx/>
              <a:buNone/>
            </a:pPr>
            <a:endParaRPr lang="en-US" sz="2000" u="sng"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a:solidFill>
                  <a:srgbClr val="000000"/>
                </a:solidFill>
                <a:latin typeface="Calibri"/>
                <a:cs typeface="Calibri"/>
              </a:rPr>
              <a:t>Current, New, and Planned Products</a:t>
            </a:r>
          </a:p>
          <a:p>
            <a:pPr marL="225215" indent="-225215" defTabSz="456725">
              <a:lnSpc>
                <a:spcPct val="100000"/>
              </a:lnSpc>
              <a:spcBef>
                <a:spcPts val="0"/>
              </a:spcBef>
              <a:spcAft>
                <a:spcPts val="0"/>
              </a:spcAft>
              <a:buClrTx/>
              <a:buFont typeface="Arial"/>
              <a:buChar char="•"/>
            </a:pPr>
            <a:r>
              <a:rPr lang="en-US" sz="2000" b="0" dirty="0">
                <a:solidFill>
                  <a:srgbClr val="000000"/>
                </a:solidFill>
                <a:latin typeface="Calibri"/>
                <a:cs typeface="Calibri"/>
              </a:rPr>
              <a:t>Snow cover (binary</a:t>
            </a:r>
            <a:r>
              <a:rPr lang="en-US" sz="2000" b="0" dirty="0" smtClean="0">
                <a:solidFill>
                  <a:srgbClr val="000000"/>
                </a:solidFill>
                <a:latin typeface="Calibri"/>
                <a:cs typeface="Calibri"/>
              </a:rPr>
              <a:t>) – VIIRS, </a:t>
            </a:r>
            <a:r>
              <a:rPr lang="en-US" sz="2000" b="0" dirty="0">
                <a:solidFill>
                  <a:srgbClr val="000000"/>
                </a:solidFill>
                <a:latin typeface="Calibri"/>
                <a:cs typeface="Calibri"/>
              </a:rPr>
              <a:t>MODIS, ABI </a:t>
            </a:r>
            <a:r>
              <a:rPr lang="en-US" sz="2000" b="0" dirty="0">
                <a:solidFill>
                  <a:srgbClr val="008000"/>
                </a:solidFill>
                <a:latin typeface="Calibri"/>
                <a:cs typeface="Calibri"/>
              </a:rPr>
              <a:t>(</a:t>
            </a:r>
            <a:r>
              <a:rPr lang="en-US" sz="2000" b="0" i="1" dirty="0">
                <a:solidFill>
                  <a:srgbClr val="008000"/>
                </a:solidFill>
                <a:latin typeface="Calibri"/>
                <a:cs typeface="Calibri"/>
              </a:rPr>
              <a:t>ops </a:t>
            </a:r>
            <a:r>
              <a:rPr lang="en-US" sz="2000" b="0" i="1" dirty="0">
                <a:solidFill>
                  <a:srgbClr val="0000FF"/>
                </a:solidFill>
                <a:latin typeface="Calibri"/>
                <a:cs typeface="Calibri"/>
              </a:rPr>
              <a:t>and near ops</a:t>
            </a:r>
            <a:r>
              <a:rPr lang="en-US" sz="2000" b="0" dirty="0">
                <a:solidFill>
                  <a:srgbClr val="008000"/>
                </a:solidFill>
                <a:latin typeface="Calibri"/>
                <a:cs typeface="Calibri"/>
              </a:rPr>
              <a:t>)</a:t>
            </a:r>
            <a:endParaRPr lang="en-US" sz="2000" b="0"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a:solidFill>
                  <a:srgbClr val="000000"/>
                </a:solidFill>
                <a:latin typeface="Calibri"/>
                <a:cs typeface="Calibri"/>
              </a:rPr>
              <a:t>Snow </a:t>
            </a:r>
            <a:r>
              <a:rPr lang="en-US" sz="2000" b="0" dirty="0" smtClean="0">
                <a:solidFill>
                  <a:srgbClr val="000000"/>
                </a:solidFill>
                <a:latin typeface="Calibri"/>
                <a:cs typeface="Calibri"/>
              </a:rPr>
              <a:t>fraction – ABI, VIIRS</a:t>
            </a:r>
            <a:r>
              <a:rPr lang="en-US" sz="2000" b="0" dirty="0">
                <a:solidFill>
                  <a:srgbClr val="000000"/>
                </a:solidFill>
                <a:latin typeface="Calibri"/>
                <a:cs typeface="Calibri"/>
              </a:rPr>
              <a:t>, </a:t>
            </a:r>
            <a:r>
              <a:rPr lang="en-US" sz="2000" b="0" dirty="0" smtClean="0">
                <a:solidFill>
                  <a:srgbClr val="000000"/>
                </a:solidFill>
                <a:latin typeface="Calibri"/>
                <a:cs typeface="Calibri"/>
              </a:rPr>
              <a:t>MODIS, AVHRR </a:t>
            </a:r>
            <a:r>
              <a:rPr lang="en-US" sz="2000" b="0" dirty="0" smtClean="0">
                <a:solidFill>
                  <a:srgbClr val="008000"/>
                </a:solidFill>
                <a:latin typeface="Calibri"/>
                <a:cs typeface="Calibri"/>
              </a:rPr>
              <a:t>(</a:t>
            </a:r>
            <a:r>
              <a:rPr lang="en-US" sz="2000" b="0" i="1" dirty="0" smtClean="0">
                <a:solidFill>
                  <a:srgbClr val="0000FF"/>
                </a:solidFill>
                <a:latin typeface="Calibri"/>
                <a:cs typeface="Calibri"/>
              </a:rPr>
              <a:t>near ops and under development</a:t>
            </a:r>
            <a:r>
              <a:rPr lang="en-US" sz="2000" b="0" dirty="0" smtClean="0">
                <a:solidFill>
                  <a:srgbClr val="008000"/>
                </a:solidFill>
                <a:latin typeface="Calibri"/>
                <a:cs typeface="Calibri"/>
              </a:rPr>
              <a:t>)</a:t>
            </a:r>
            <a:endParaRPr lang="en-US" sz="2000" b="0"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Snow depth and snow water equivalent (SWE) – AMSR2 </a:t>
            </a:r>
            <a:r>
              <a:rPr lang="en-US" sz="2000" b="0" dirty="0" smtClean="0">
                <a:solidFill>
                  <a:srgbClr val="0000FF"/>
                </a:solidFill>
                <a:latin typeface="Calibri"/>
                <a:cs typeface="Calibri"/>
              </a:rPr>
              <a:t>(</a:t>
            </a:r>
            <a:r>
              <a:rPr lang="en-US" sz="2000" b="0" i="1" dirty="0" smtClean="0">
                <a:solidFill>
                  <a:srgbClr val="0000FF"/>
                </a:solidFill>
                <a:latin typeface="Calibri"/>
                <a:cs typeface="Calibri"/>
              </a:rPr>
              <a:t>near ops</a:t>
            </a:r>
            <a:r>
              <a:rPr lang="en-US" sz="2000" b="0" dirty="0" smtClean="0">
                <a:solidFill>
                  <a:srgbClr val="0000FF"/>
                </a:solidFill>
                <a:latin typeface="Calibri"/>
                <a:cs typeface="Calibri"/>
              </a:rPr>
              <a:t>)</a:t>
            </a:r>
            <a:endParaRPr lang="en-US" sz="2000" b="0" dirty="0">
              <a:solidFill>
                <a:srgbClr val="0000FF"/>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Snow depth in tall-grass prairie </a:t>
            </a:r>
            <a:r>
              <a:rPr lang="en-US" sz="2000" b="0" i="1" dirty="0" smtClean="0">
                <a:solidFill>
                  <a:srgbClr val="0000FF"/>
                </a:solidFill>
                <a:latin typeface="Calibri"/>
                <a:cs typeface="Calibri"/>
              </a:rPr>
              <a:t>(ABI future capability)</a:t>
            </a:r>
            <a:endParaRPr lang="en-US" sz="2000" b="0" i="1" dirty="0">
              <a:solidFill>
                <a:srgbClr val="0000FF"/>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a:solidFill>
                  <a:srgbClr val="000000"/>
                </a:solidFill>
                <a:latin typeface="Calibri"/>
                <a:cs typeface="Calibri"/>
              </a:rPr>
              <a:t>Shortcomings, Gaps</a:t>
            </a:r>
            <a:endParaRPr lang="en-US" sz="2000" b="0" u="sng"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SWE from passive microwave has large uncertainties. Blend with in situ (e.g., Globsnow).</a:t>
            </a:r>
            <a:endParaRPr lang="en-US" sz="2000" b="0"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smtClean="0">
                <a:solidFill>
                  <a:srgbClr val="000000"/>
                </a:solidFill>
                <a:latin typeface="Calibri"/>
                <a:cs typeface="Calibri"/>
              </a:rPr>
              <a:t>Algorithm Commonality</a:t>
            </a:r>
            <a:endParaRPr lang="en-US" sz="2000" b="0" u="sng"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b="0" dirty="0" smtClean="0">
                <a:solidFill>
                  <a:srgbClr val="000000"/>
                </a:solidFill>
                <a:latin typeface="Calibri"/>
                <a:cs typeface="Calibri"/>
              </a:rPr>
              <a:t>Snow cover (binary): can be the same </a:t>
            </a:r>
            <a:r>
              <a:rPr lang="en-US" sz="2000" b="0" dirty="0">
                <a:solidFill>
                  <a:srgbClr val="000000"/>
                </a:solidFill>
                <a:latin typeface="Calibri"/>
                <a:cs typeface="Calibri"/>
              </a:rPr>
              <a:t>for </a:t>
            </a:r>
            <a:r>
              <a:rPr lang="en-US" sz="2000" b="0" dirty="0" smtClean="0">
                <a:solidFill>
                  <a:srgbClr val="000000"/>
                </a:solidFill>
                <a:latin typeface="Calibri"/>
                <a:cs typeface="Calibri"/>
              </a:rPr>
              <a:t>GOES, VIIRS</a:t>
            </a:r>
            <a:r>
              <a:rPr lang="en-US" sz="2000" b="0" dirty="0">
                <a:solidFill>
                  <a:srgbClr val="000000"/>
                </a:solidFill>
                <a:latin typeface="Calibri"/>
                <a:cs typeface="Calibri"/>
              </a:rPr>
              <a:t>, MODIS, AVHRR</a:t>
            </a:r>
          </a:p>
          <a:p>
            <a:pPr marL="0" indent="0" defTabSz="456725">
              <a:lnSpc>
                <a:spcPct val="100000"/>
              </a:lnSpc>
              <a:spcBef>
                <a:spcPts val="0"/>
              </a:spcBef>
              <a:spcAft>
                <a:spcPts val="0"/>
              </a:spcAft>
              <a:buClrTx/>
              <a:buNone/>
            </a:pPr>
            <a:r>
              <a:rPr lang="en-US" sz="2000" b="0" dirty="0" smtClean="0">
                <a:solidFill>
                  <a:srgbClr val="000000"/>
                </a:solidFill>
                <a:latin typeface="Calibri"/>
                <a:cs typeface="Calibri"/>
              </a:rPr>
              <a:t>Snow depth, SWE: passive microwave only</a:t>
            </a: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r>
              <a:rPr lang="en-US" sz="2000" u="sng" dirty="0" smtClean="0">
                <a:solidFill>
                  <a:srgbClr val="000000"/>
                </a:solidFill>
                <a:latin typeface="Calibri"/>
                <a:cs typeface="Calibri"/>
              </a:rPr>
              <a:t>Users (Current and Planned)</a:t>
            </a:r>
            <a:endParaRPr lang="en-US" sz="2000" b="0" u="sng" dirty="0">
              <a:solidFill>
                <a:srgbClr val="000000"/>
              </a:solidFill>
              <a:latin typeface="Calibri"/>
              <a:cs typeface="Calibri"/>
            </a:endParaRPr>
          </a:p>
          <a:p>
            <a:pPr marL="225215" indent="-225215" defTabSz="456725">
              <a:lnSpc>
                <a:spcPct val="100000"/>
              </a:lnSpc>
              <a:spcBef>
                <a:spcPts val="0"/>
              </a:spcBef>
              <a:spcAft>
                <a:spcPts val="0"/>
              </a:spcAft>
              <a:buClrTx/>
              <a:buFont typeface="Arial"/>
              <a:buChar char="•"/>
            </a:pPr>
            <a:r>
              <a:rPr lang="en-US" sz="2000" b="0" dirty="0" smtClean="0">
                <a:solidFill>
                  <a:srgbClr val="000000"/>
                </a:solidFill>
                <a:latin typeface="Calibri"/>
                <a:cs typeface="Calibri"/>
              </a:rPr>
              <a:t>NIC, AK, NWP</a:t>
            </a:r>
          </a:p>
          <a:p>
            <a:pPr marL="225215" indent="-225215" defTabSz="456725">
              <a:lnSpc>
                <a:spcPct val="100000"/>
              </a:lnSpc>
              <a:spcBef>
                <a:spcPts val="0"/>
              </a:spcBef>
              <a:spcAft>
                <a:spcPts val="0"/>
              </a:spcAft>
              <a:buClrTx/>
              <a:buFont typeface="Arial"/>
              <a:buChar char="•"/>
            </a:pPr>
            <a:r>
              <a:rPr lang="en-US" sz="2000" dirty="0" smtClean="0">
                <a:solidFill>
                  <a:srgbClr val="FF0000"/>
                </a:solidFill>
                <a:latin typeface="Calibri"/>
                <a:cs typeface="Calibri"/>
              </a:rPr>
              <a:t>SWE is not currently assimilated in NWP.</a:t>
            </a:r>
            <a:endParaRPr lang="en-US" sz="2000" dirty="0">
              <a:solidFill>
                <a:srgbClr val="FF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a:p>
            <a:pPr marL="0" indent="0" defTabSz="456725">
              <a:lnSpc>
                <a:spcPct val="100000"/>
              </a:lnSpc>
              <a:spcBef>
                <a:spcPts val="0"/>
              </a:spcBef>
              <a:spcAft>
                <a:spcPts val="0"/>
              </a:spcAft>
              <a:buClrTx/>
              <a:buNone/>
            </a:pPr>
            <a:endParaRPr lang="en-US" sz="2000" b="0" dirty="0">
              <a:solidFill>
                <a:srgbClr val="000000"/>
              </a:solidFill>
              <a:latin typeface="Calibri"/>
              <a:cs typeface="Calibri"/>
            </a:endParaRPr>
          </a:p>
        </p:txBody>
      </p:sp>
      <p:pic>
        <p:nvPicPr>
          <p:cNvPr id="2" name="Picture 1" descr="Screen Shot 2015-02-18 at 6.5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810" y="88025"/>
            <a:ext cx="2027459" cy="1360057"/>
          </a:xfrm>
          <a:prstGeom prst="rect">
            <a:avLst/>
          </a:prstGeom>
          <a:effectLst>
            <a:softEdge rad="63500"/>
          </a:effectLst>
        </p:spPr>
      </p:pic>
    </p:spTree>
    <p:extLst>
      <p:ext uri="{BB962C8B-B14F-4D97-AF65-F5344CB8AC3E}">
        <p14:creationId xmlns:p14="http://schemas.microsoft.com/office/powerpoint/2010/main" val="14551072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76303" y="76205"/>
            <a:ext cx="7264400" cy="822325"/>
          </a:xfrm>
        </p:spPr>
        <p:txBody>
          <a:bodyPr/>
          <a:lstStyle/>
          <a:p>
            <a:pPr eaLnBrk="1" hangingPunct="1"/>
            <a:r>
              <a:rPr lang="en-US" sz="3200" dirty="0">
                <a:latin typeface="Calibri" charset="0"/>
              </a:rPr>
              <a:t>VIIRS </a:t>
            </a:r>
            <a:r>
              <a:rPr lang="en-US" sz="3200" dirty="0" smtClean="0">
                <a:latin typeface="Calibri" charset="0"/>
              </a:rPr>
              <a:t>Snow Fraction</a:t>
            </a:r>
            <a:endParaRPr lang="en-US" sz="3200" dirty="0">
              <a:latin typeface="Calibri" charset="0"/>
            </a:endParaRPr>
          </a:p>
        </p:txBody>
      </p:sp>
      <p:pic>
        <p:nvPicPr>
          <p:cNvPr id="25" name="Picture 3" descr="snfr_ref_daily_gl_rr_20140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628" y="1016052"/>
            <a:ext cx="457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428" y="3378252"/>
            <a:ext cx="5159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5"/>
          <p:cNvSpPr txBox="1">
            <a:spLocks noChangeArrowheads="1"/>
          </p:cNvSpPr>
          <p:nvPr/>
        </p:nvSpPr>
        <p:spPr bwMode="auto">
          <a:xfrm>
            <a:off x="203136" y="5415230"/>
            <a:ext cx="2814516" cy="86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b="0" dirty="0" smtClean="0"/>
              <a:t>Cloudy </a:t>
            </a:r>
            <a:r>
              <a:rPr lang="en-US" sz="1400" b="0" dirty="0"/>
              <a:t>regions </a:t>
            </a:r>
            <a:r>
              <a:rPr lang="en-US" sz="1400" b="0" dirty="0" smtClean="0"/>
              <a:t>are light gray; dark </a:t>
            </a:r>
            <a:r>
              <a:rPr lang="en-US" sz="1400" b="0" dirty="0"/>
              <a:t>gray represents </a:t>
            </a:r>
            <a:r>
              <a:rPr lang="ja-JP" altLang="en-US" sz="1400" b="0" dirty="0"/>
              <a:t>“</a:t>
            </a:r>
            <a:r>
              <a:rPr lang="en-US" sz="1400" b="0" dirty="0"/>
              <a:t>no snow retrieval</a:t>
            </a:r>
            <a:r>
              <a:rPr lang="ja-JP" altLang="en-US" sz="1400" b="0" dirty="0" smtClean="0"/>
              <a:t>”</a:t>
            </a:r>
            <a:endParaRPr lang="en-US" sz="1400" b="0" dirty="0"/>
          </a:p>
        </p:txBody>
      </p:sp>
      <p:pic>
        <p:nvPicPr>
          <p:cNvPr id="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876" y="2378361"/>
            <a:ext cx="25146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199028" y="1425627"/>
            <a:ext cx="152400" cy="104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cxnSp>
        <p:nvCxnSpPr>
          <p:cNvPr id="31" name="Straight Arrow Connector 30"/>
          <p:cNvCxnSpPr/>
          <p:nvPr/>
        </p:nvCxnSpPr>
        <p:spPr>
          <a:xfrm>
            <a:off x="1296365" y="1561117"/>
            <a:ext cx="1957775" cy="2487203"/>
          </a:xfrm>
          <a:prstGeom prst="straightConnector1">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 name="TextBox 17"/>
          <p:cNvSpPr txBox="1">
            <a:spLocks noChangeArrowheads="1"/>
          </p:cNvSpPr>
          <p:nvPr/>
        </p:nvSpPr>
        <p:spPr bwMode="auto">
          <a:xfrm>
            <a:off x="5135768" y="1175134"/>
            <a:ext cx="3383200"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0" dirty="0" smtClean="0">
                <a:latin typeface="Calibri" charset="0"/>
              </a:rPr>
              <a:t>Left: Global  </a:t>
            </a:r>
            <a:r>
              <a:rPr lang="en-US" sz="1800" b="0" dirty="0">
                <a:latin typeface="Calibri" charset="0"/>
              </a:rPr>
              <a:t>snow fraction map on </a:t>
            </a:r>
            <a:r>
              <a:rPr lang="en-US" sz="1800" b="0" dirty="0" smtClean="0">
                <a:latin typeface="Calibri" charset="0"/>
              </a:rPr>
              <a:t>9 Feb 2014 </a:t>
            </a:r>
            <a:endParaRPr lang="en-US" sz="1800" b="0" dirty="0">
              <a:latin typeface="Calibri" charset="0"/>
            </a:endParaRPr>
          </a:p>
        </p:txBody>
      </p:sp>
      <p:sp>
        <p:nvSpPr>
          <p:cNvPr id="11" name="TextBox 17"/>
          <p:cNvSpPr txBox="1">
            <a:spLocks noChangeArrowheads="1"/>
          </p:cNvSpPr>
          <p:nvPr/>
        </p:nvSpPr>
        <p:spPr bwMode="auto">
          <a:xfrm>
            <a:off x="264565" y="4185171"/>
            <a:ext cx="2804380"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0" dirty="0" smtClean="0">
                <a:latin typeface="Calibri" charset="0"/>
              </a:rPr>
              <a:t>Right: </a:t>
            </a:r>
            <a:r>
              <a:rPr lang="en-US" sz="1800" b="0" dirty="0" smtClean="0">
                <a:latin typeface="Calibri" charset="0"/>
              </a:rPr>
              <a:t>Full</a:t>
            </a:r>
            <a:r>
              <a:rPr lang="en-US" sz="1800" b="0" dirty="0">
                <a:latin typeface="Calibri" charset="0"/>
              </a:rPr>
              <a:t>-resolution (1km) fragment of the image </a:t>
            </a:r>
          </a:p>
        </p:txBody>
      </p:sp>
    </p:spTree>
    <p:extLst>
      <p:ext uri="{BB962C8B-B14F-4D97-AF65-F5344CB8AC3E}">
        <p14:creationId xmlns:p14="http://schemas.microsoft.com/office/powerpoint/2010/main" val="3983597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8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53727</TotalTime>
  <Words>1670</Words>
  <Application>Microsoft Macintosh PowerPoint</Application>
  <PresentationFormat>On-screen Show (4:3)</PresentationFormat>
  <Paragraphs>212</Paragraphs>
  <Slides>18</Slides>
  <Notes>13</Notes>
  <HiddenSlides>0</HiddenSlides>
  <MMClips>0</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Office Theme</vt:lpstr>
      <vt:lpstr>WMO Template</vt:lpstr>
      <vt:lpstr>48_Default Design</vt:lpstr>
      <vt:lpstr>1_Office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VIIRS Snow Fraction</vt:lpstr>
      <vt:lpstr>AMSR2 Snow Depth and  Snow Water Equivalent (SWE)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Manager/>
  <Company>University of Wisconsin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xuanji wang</dc:creator>
  <cp:keywords/>
  <dc:description/>
  <cp:lastModifiedBy>Jeff Key</cp:lastModifiedBy>
  <cp:revision>1442</cp:revision>
  <dcterms:created xsi:type="dcterms:W3CDTF">2002-06-20T01:56:14Z</dcterms:created>
  <dcterms:modified xsi:type="dcterms:W3CDTF">2015-02-25T18:04:32Z</dcterms:modified>
  <cp:category/>
</cp:coreProperties>
</file>