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1" r:id="rId5"/>
    <p:sldId id="260" r:id="rId6"/>
    <p:sldId id="285" r:id="rId7"/>
    <p:sldId id="281" r:id="rId8"/>
    <p:sldId id="284" r:id="rId9"/>
    <p:sldId id="291" r:id="rId10"/>
    <p:sldId id="292" r:id="rId11"/>
    <p:sldId id="269" r:id="rId12"/>
    <p:sldId id="290" r:id="rId13"/>
    <p:sldId id="293" r:id="rId14"/>
    <p:sldId id="289" r:id="rId15"/>
    <p:sldId id="28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34" autoAdjust="0"/>
    <p:restoredTop sz="66710" autoAdjust="0"/>
  </p:normalViewPr>
  <p:slideViewPr>
    <p:cSldViewPr>
      <p:cViewPr varScale="1">
        <p:scale>
          <a:sx n="50" d="100"/>
          <a:sy n="50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3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C9145-C52B-4B71-A744-08A5C3EDA22D}" type="doc">
      <dgm:prSet loTypeId="urn:microsoft.com/office/officeart/2005/8/layout/hChevron3" loCatId="process" qsTypeId="urn:microsoft.com/office/officeart/2005/8/quickstyle/simple5" qsCatId="simple" csTypeId="urn:microsoft.com/office/officeart/2005/8/colors/accent6_5" csCatId="accent6" phldr="1"/>
      <dgm:spPr/>
    </dgm:pt>
    <dgm:pt modelId="{20BE1734-8124-4004-9BCD-3F239E3F5465}" type="pres">
      <dgm:prSet presAssocID="{CB5C9145-C52B-4B71-A744-08A5C3EDA22D}" presName="Name0" presStyleCnt="0">
        <dgm:presLayoutVars>
          <dgm:dir/>
          <dgm:resizeHandles val="exact"/>
        </dgm:presLayoutVars>
      </dgm:prSet>
      <dgm:spPr/>
    </dgm:pt>
  </dgm:ptLst>
  <dgm:cxnLst>
    <dgm:cxn modelId="{14236469-C2BD-4BAA-BA8F-C50F81B7F16B}" type="presOf" srcId="{CB5C9145-C52B-4B71-A744-08A5C3EDA22D}" destId="{20BE1734-8124-4004-9BCD-3F239E3F5465}" srcOrd="0" destOrd="0" presId="urn:microsoft.com/office/officeart/2005/8/layout/hChevron3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90A2FD-3FD4-4333-A096-DADFD969285A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125173-59FF-408D-BB78-E3E043340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0A112-0D1C-4981-AB99-40A31018EA1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7618CB-03E6-46B8-9F0F-77343F91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4BF6-2A73-4CB7-BBDF-791C18685A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DEC4-0EB8-784A-A9B8-20CC5A8DBC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3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DEC4-0EB8-784A-A9B8-20CC5A8DBC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EF642E-9B4E-486C-A9F5-3927C586E8C8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00B4C5-146C-4DF1-8658-CD6911C8628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434D3-28D7-4C19-B380-AD55048AB2F1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6"/>
            <a:ext cx="5143500" cy="277813"/>
          </a:xfrm>
          <a:noFill/>
        </p:spPr>
        <p:txBody>
          <a:bodyPr/>
          <a:lstStyle/>
          <a:p>
            <a:pPr indent="-26136"/>
            <a:endParaRPr lang="en-US" alt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21ED4A-4AA5-4D43-B334-9054D0D71A3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6"/>
            <a:ext cx="5143500" cy="277813"/>
          </a:xfrm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302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302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00B4C5-146C-4DF1-8658-CD6911C8628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618CB-03E6-46B8-9F0F-77343F91D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DEC4-0EB8-784A-A9B8-20CC5A8DBC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68FF-ABDF-4DF8-AF46-1212FFFA6635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5EDF-3968-484E-8031-20540972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1450" y="1974850"/>
            <a:ext cx="51625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NOAA as the NATION’S ENVIRONMENTAL INTELLIGENCE AGENCY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i="1" dirty="0" smtClean="0">
                <a:solidFill>
                  <a:srgbClr val="FFC000"/>
                </a:solidFill>
              </a:rPr>
              <a:t>A Chief Scientist’s Perspective</a:t>
            </a:r>
            <a:endParaRPr lang="en-US" sz="2700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00800" cy="1295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b="1" dirty="0" smtClean="0">
                <a:solidFill>
                  <a:srgbClr val="33A8FF"/>
                </a:solidFill>
              </a:rPr>
              <a:t>Rick </a:t>
            </a:r>
            <a:r>
              <a:rPr lang="en-US" sz="3800" b="1" dirty="0" err="1" smtClean="0">
                <a:solidFill>
                  <a:srgbClr val="33A8FF"/>
                </a:solidFill>
              </a:rPr>
              <a:t>Spinrad</a:t>
            </a:r>
            <a:r>
              <a:rPr lang="en-US" sz="3800" b="1" dirty="0" smtClean="0">
                <a:solidFill>
                  <a:srgbClr val="33A8FF"/>
                </a:solidFill>
              </a:rPr>
              <a:t>, Ph.D., </a:t>
            </a:r>
            <a:r>
              <a:rPr lang="en-US" sz="3800" b="1" dirty="0" err="1" smtClean="0">
                <a:solidFill>
                  <a:srgbClr val="33A8FF"/>
                </a:solidFill>
              </a:rPr>
              <a:t>CMarSci</a:t>
            </a:r>
            <a:endParaRPr lang="en-US" sz="3800" b="1" dirty="0" smtClean="0">
              <a:solidFill>
                <a:srgbClr val="33A8FF"/>
              </a:solidFill>
            </a:endParaRPr>
          </a:p>
          <a:p>
            <a:pPr algn="l"/>
            <a:r>
              <a:rPr lang="en-US" dirty="0" smtClean="0">
                <a:solidFill>
                  <a:srgbClr val="33A8FF"/>
                </a:solidFill>
              </a:rPr>
              <a:t>Chief Scientist</a:t>
            </a:r>
          </a:p>
          <a:p>
            <a:pPr algn="l"/>
            <a:r>
              <a:rPr lang="en-US" dirty="0" smtClean="0">
                <a:solidFill>
                  <a:srgbClr val="33A8FF"/>
                </a:solidFill>
              </a:rPr>
              <a:t>National Oceanic and Atmospheric Administration  |  NOAA</a:t>
            </a:r>
            <a:endParaRPr lang="en-US" dirty="0">
              <a:solidFill>
                <a:srgbClr val="33A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2899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Satellite Science Week</a:t>
            </a:r>
          </a:p>
          <a:p>
            <a:r>
              <a:rPr lang="en-US" dirty="0" smtClean="0"/>
              <a:t>Boulder, CO</a:t>
            </a:r>
          </a:p>
          <a:p>
            <a:r>
              <a:rPr lang="en-US" dirty="0" smtClean="0"/>
              <a:t>March XX, 2015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71" y="5782056"/>
            <a:ext cx="1455756" cy="6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0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481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WATER PREDICTION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32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4287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FORECASTING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3125" r="3313" b="3125"/>
          <a:stretch/>
        </p:blipFill>
        <p:spPr bwMode="auto">
          <a:xfrm>
            <a:off x="5562600" y="-1350607"/>
            <a:ext cx="4704348" cy="82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940" y="5943600"/>
            <a:ext cx="8245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EARLY WARNINGS for HARMFUL ALGAL BLOOMS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52" y="248331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49" y="1752600"/>
            <a:ext cx="4324350" cy="39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0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CHALLENGE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40540"/>
              </p:ext>
            </p:extLst>
          </p:nvPr>
        </p:nvGraphicFramePr>
        <p:xfrm>
          <a:off x="152400" y="1219200"/>
          <a:ext cx="8915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entagon 2"/>
          <p:cNvSpPr/>
          <p:nvPr/>
        </p:nvSpPr>
        <p:spPr>
          <a:xfrm>
            <a:off x="-18154" y="1219200"/>
            <a:ext cx="3581400" cy="51054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3200" b="1" dirty="0"/>
          </a:p>
        </p:txBody>
      </p:sp>
      <p:sp>
        <p:nvSpPr>
          <p:cNvPr id="4" name="Pentagon 3"/>
          <p:cNvSpPr/>
          <p:nvPr/>
        </p:nvSpPr>
        <p:spPr>
          <a:xfrm rot="10800000" flipV="1">
            <a:off x="5486400" y="1219201"/>
            <a:ext cx="3657600" cy="510539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3200" b="1" dirty="0" smtClean="0"/>
              <a:t>Long-range </a:t>
            </a:r>
            <a:r>
              <a:rPr lang="en-US" sz="3200" b="1" dirty="0"/>
              <a:t>Climate Prediction</a:t>
            </a:r>
          </a:p>
          <a:p>
            <a:pPr algn="ctr"/>
            <a:endParaRPr lang="en-US" b="1" dirty="0"/>
          </a:p>
        </p:txBody>
      </p:sp>
      <p:sp>
        <p:nvSpPr>
          <p:cNvPr id="20" name="Notched Right Arrow 19"/>
          <p:cNvSpPr/>
          <p:nvPr/>
        </p:nvSpPr>
        <p:spPr>
          <a:xfrm>
            <a:off x="5638800" y="5701413"/>
            <a:ext cx="1600200" cy="63842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Decades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4343400" y="5701411"/>
            <a:ext cx="1416473" cy="63842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Years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048000" y="5701413"/>
            <a:ext cx="1612053" cy="63842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Months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905000" y="5701413"/>
            <a:ext cx="1416473" cy="638425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Weeks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676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MID-RANGE FORECASTING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49530" y="1219200"/>
            <a:ext cx="919353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06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81" y="2641141"/>
            <a:ext cx="1666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24" y="3600898"/>
            <a:ext cx="1666875" cy="11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24" y="4596945"/>
            <a:ext cx="1703037" cy="113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1606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Short-range prediction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69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1" y="263622"/>
            <a:ext cx="8703326" cy="970269"/>
          </a:xfrm>
          <a:noFill/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CHALLENGES OF THE FUTURE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Polar follow-on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Diversified observations, e.g. carbon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Sustained observations/monitoring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Public-private </a:t>
            </a:r>
            <a:r>
              <a:rPr lang="en-US" dirty="0" smtClean="0">
                <a:solidFill>
                  <a:schemeClr val="bg1"/>
                </a:solidFill>
              </a:rPr>
              <a:t>sector </a:t>
            </a:r>
            <a:r>
              <a:rPr lang="en-US" dirty="0" smtClean="0">
                <a:solidFill>
                  <a:schemeClr val="bg1"/>
                </a:solidFill>
              </a:rPr>
              <a:t>relations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" y="6534329"/>
            <a:ext cx="706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7808623" y="6343829"/>
            <a:ext cx="1219200" cy="3810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6D74F92-7B31-4569-AF32-2EB55F5F9280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079"/>
            <a:ext cx="14267934" cy="119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1" y="609600"/>
            <a:ext cx="4616533" cy="608356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399" y="5492835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  NOAA/NESDIS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USGS/Geography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1676400"/>
            <a:ext cx="3416911" cy="33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097" y="1423261"/>
            <a:ext cx="49602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THE NEXT DECADAL SURVEY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2018-2027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6418" y="-76200"/>
            <a:ext cx="4673562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 NOAA FOR THE FUTURE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716125"/>
            <a:ext cx="50291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Nation’s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Earth-system science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Integrated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Sustainable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9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" y="6534329"/>
            <a:ext cx="706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08623" y="6343829"/>
            <a:ext cx="1219200" cy="3810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6D74F92-7B31-4569-AF32-2EB55F5F9280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15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ast_glo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862" y="0"/>
            <a:ext cx="12192000" cy="6858000"/>
          </a:xfrm>
          <a:prstGeom prst="rect">
            <a:avLst/>
          </a:prstGeom>
        </p:spPr>
      </p:pic>
      <p:sp>
        <p:nvSpPr>
          <p:cNvPr id="6" name="Shape 234"/>
          <p:cNvSpPr txBox="1">
            <a:spLocks/>
          </p:cNvSpPr>
          <p:nvPr/>
        </p:nvSpPr>
        <p:spPr>
          <a:xfrm>
            <a:off x="-17023" y="5302202"/>
            <a:ext cx="9144000" cy="83819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32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/>
                <a:cs typeface="Arial Narrow"/>
                <a:sym typeface="Arial Narrow"/>
                <a:rtl val="0"/>
              </a:rPr>
              <a:t>THANK YOU</a:t>
            </a:r>
            <a:endParaRPr lang="en-US" sz="32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/>
              <a:cs typeface="Arial Narrow"/>
              <a:sym typeface="Arial Narrow"/>
              <a:rtl val="0"/>
            </a:endParaRPr>
          </a:p>
        </p:txBody>
      </p:sp>
      <p:sp>
        <p:nvSpPr>
          <p:cNvPr id="7" name="Shape 231"/>
          <p:cNvSpPr/>
          <p:nvPr/>
        </p:nvSpPr>
        <p:spPr>
          <a:xfrm>
            <a:off x="4171441" y="6007580"/>
            <a:ext cx="747711" cy="33624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0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175" y="0"/>
            <a:ext cx="9140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6750" y="6161088"/>
            <a:ext cx="857250" cy="6699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EF83D0-FEA5-4873-9587-8CE3081136E9}" type="slidenum">
              <a:rPr lang="en-US" altLang="en-US" sz="10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>
              <a:latin typeface="Times New Roman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87975" cy="69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00800"/>
            <a:ext cx="835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867400"/>
            <a:ext cx="3200400" cy="8302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SCIENCE-BASED SERVICE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4"/>
          <p:cNvSpPr>
            <a:spLocks noChangeArrowheads="1"/>
          </p:cNvSpPr>
          <p:nvPr/>
        </p:nvSpPr>
        <p:spPr bwMode="auto">
          <a:xfrm>
            <a:off x="457200" y="1377950"/>
            <a:ext cx="3124200" cy="42068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562600" y="1371600"/>
            <a:ext cx="3124200" cy="4213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6638"/>
            <a:ext cx="26304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89688"/>
            <a:ext cx="457200" cy="3159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141A40-7A56-4757-B11D-B6A3CCC74C66}" type="slidenum">
              <a:rPr lang="en-US" altLang="en-US" sz="10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>
              <a:latin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314575"/>
            <a:ext cx="16684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341563"/>
            <a:ext cx="1739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16600" cy="1143000"/>
          </a:xfrm>
        </p:spPr>
        <p:txBody>
          <a:bodyPr/>
          <a:lstStyle/>
          <a:p>
            <a:r>
              <a:rPr lang="en-US" altLang="en-US" sz="4400" b="1" smtClean="0">
                <a:solidFill>
                  <a:srgbClr val="C00000"/>
                </a:solidFill>
              </a:rPr>
              <a:t>CHIEF SCIENTIST</a:t>
            </a:r>
          </a:p>
        </p:txBody>
      </p:sp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468438"/>
            <a:ext cx="19732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938463"/>
            <a:ext cx="1981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3350" y="1579563"/>
            <a:ext cx="40354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1524000" y="5788025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Helvetica" pitchFamily="34" charset="0"/>
              </a:rPr>
              <a:t>1996</a:t>
            </a:r>
          </a:p>
        </p:txBody>
      </p:sp>
      <p:sp>
        <p:nvSpPr>
          <p:cNvPr id="4109" name="TextBox 33"/>
          <p:cNvSpPr txBox="1">
            <a:spLocks noChangeArrowheads="1"/>
          </p:cNvSpPr>
          <p:nvPr/>
        </p:nvSpPr>
        <p:spPr bwMode="auto">
          <a:xfrm>
            <a:off x="6781800" y="5845175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Helvetica" pitchFamily="34" charset="0"/>
              </a:rPr>
              <a:t>2014</a:t>
            </a:r>
          </a:p>
        </p:txBody>
      </p:sp>
      <p:sp>
        <p:nvSpPr>
          <p:cNvPr id="4110" name="Right Arrow 15"/>
          <p:cNvSpPr>
            <a:spLocks noChangeArrowheads="1"/>
          </p:cNvSpPr>
          <p:nvPr/>
        </p:nvSpPr>
        <p:spPr bwMode="auto">
          <a:xfrm>
            <a:off x="2328863" y="5768975"/>
            <a:ext cx="4452937" cy="400050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sp>
        <p:nvSpPr>
          <p:cNvPr id="4111" name="Right Arrow 16"/>
          <p:cNvSpPr>
            <a:spLocks noChangeArrowheads="1"/>
          </p:cNvSpPr>
          <p:nvPr/>
        </p:nvSpPr>
        <p:spPr bwMode="auto">
          <a:xfrm>
            <a:off x="2362200" y="5584825"/>
            <a:ext cx="4452938" cy="917575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CA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Helvetica" pitchFamily="34" charset="0"/>
              </a:rPr>
              <a:t>18-year gap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1513" y="1752600"/>
            <a:ext cx="15890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OSTP</a:t>
            </a: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137025"/>
            <a:ext cx="1855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Box 1"/>
          <p:cNvSpPr txBox="1">
            <a:spLocks noChangeArrowheads="1"/>
          </p:cNvSpPr>
          <p:nvPr/>
        </p:nvSpPr>
        <p:spPr bwMode="auto">
          <a:xfrm>
            <a:off x="6324600" y="4737100"/>
            <a:ext cx="2217738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Helvetica" pitchFamily="34" charset="0"/>
              </a:rPr>
              <a:t>CONSTITUENTS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7B36FC-3493-43FC-9CAA-2800E4391503}" type="slidenum">
              <a:rPr lang="en-US" altLang="en-US" sz="10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599042" cy="15422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AND INSTITUTIONALIZING THE EFFECTIVENESS OF NOAA’s RESEARCH</a:t>
            </a: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" y="1597819"/>
            <a:ext cx="1676400" cy="1117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http://www.noaa.gov/features/earthobs/images/860_pa240041_stc1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08"/>
          <a:stretch/>
        </p:blipFill>
        <p:spPr bwMode="auto">
          <a:xfrm>
            <a:off x="1775614" y="3104717"/>
            <a:ext cx="2646569" cy="19757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92" y="1564302"/>
            <a:ext cx="1539015" cy="18519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" y="2758553"/>
            <a:ext cx="1307591" cy="16344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31" y="2012756"/>
            <a:ext cx="18097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79788"/>
            <a:ext cx="4076700" cy="23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694657"/>
            <a:ext cx="281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1600200"/>
            <a:ext cx="3167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COLLABORATION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0667" y="3695700"/>
            <a:ext cx="2322513" cy="83099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(R2X)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noaa heat wav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3" y="2012756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2645" y="2156619"/>
            <a:ext cx="1890646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Cross-LO/program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CI, </a:t>
            </a:r>
            <a:r>
              <a:rPr lang="en-US" dirty="0" err="1" smtClean="0">
                <a:solidFill>
                  <a:schemeClr val="bg1"/>
                </a:solidFill>
              </a:rPr>
              <a:t>SeaGrant</a:t>
            </a:r>
            <a:r>
              <a:rPr lang="en-US" dirty="0" smtClean="0">
                <a:solidFill>
                  <a:schemeClr val="bg1"/>
                </a:solidFill>
              </a:rPr>
              <a:t>, etc.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9000"/>
                    </a14:imgEffect>
                    <a14:imgEffect>
                      <a14:brightnessContrast bright="-5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-57150"/>
            <a:ext cx="5389563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30233D-FD14-4B9F-BE66-884A6467E7D7}" type="slidenum">
              <a:rPr lang="en-US" altLang="en-US" sz="10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RESEARCH GUIDANCE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419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Guides research to meet NOAA’s mission needs and priorities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Optimizes research investments (programs, personnel, infrastructure etc.)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>
                <a:solidFill>
                  <a:schemeClr val="bg1"/>
                </a:solidFill>
              </a:rPr>
              <a:t>A</a:t>
            </a:r>
            <a:r>
              <a:rPr lang="en-US" altLang="en-US" b="1" dirty="0" smtClean="0">
                <a:solidFill>
                  <a:schemeClr val="bg1"/>
                </a:solidFill>
              </a:rPr>
              <a:t>ssess portfolio performance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366963" y="53340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chemeClr val="bg1"/>
                </a:solidFill>
                <a:latin typeface="Helvetica" pitchFamily="34" charset="0"/>
              </a:rPr>
              <a:t>…</a:t>
            </a:r>
            <a:r>
              <a:rPr lang="en-US" altLang="en-US" sz="2800" b="1" dirty="0">
                <a:solidFill>
                  <a:schemeClr val="bg1"/>
                </a:solidFill>
                <a:latin typeface="Helvetica" pitchFamily="34" charset="0"/>
              </a:rPr>
              <a:t>today and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4"/>
          <p:cNvSpPr>
            <a:spLocks noChangeArrowheads="1"/>
          </p:cNvSpPr>
          <p:nvPr/>
        </p:nvSpPr>
        <p:spPr bwMode="auto">
          <a:xfrm>
            <a:off x="457200" y="1377950"/>
            <a:ext cx="3124200" cy="42068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562600" y="1371600"/>
            <a:ext cx="3124200" cy="42132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6638"/>
            <a:ext cx="26304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89688"/>
            <a:ext cx="457200" cy="3159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141A40-7A56-4757-B11D-B6A3CCC74C66}" type="slidenum">
              <a:rPr lang="en-US" altLang="en-US" sz="10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>
              <a:latin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314575"/>
            <a:ext cx="16684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341563"/>
            <a:ext cx="1739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16600" cy="1143000"/>
          </a:xfrm>
        </p:spPr>
        <p:txBody>
          <a:bodyPr/>
          <a:lstStyle/>
          <a:p>
            <a:r>
              <a:rPr lang="en-US" altLang="en-US" sz="4400" b="1" smtClean="0">
                <a:solidFill>
                  <a:srgbClr val="C00000"/>
                </a:solidFill>
              </a:rPr>
              <a:t>CHIEF SCIENTIST</a:t>
            </a:r>
          </a:p>
        </p:txBody>
      </p:sp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468438"/>
            <a:ext cx="19732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938463"/>
            <a:ext cx="1981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3350" y="1579563"/>
            <a:ext cx="40354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1524000" y="5788025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Helvetica" pitchFamily="34" charset="0"/>
              </a:rPr>
              <a:t>1996</a:t>
            </a:r>
          </a:p>
        </p:txBody>
      </p:sp>
      <p:sp>
        <p:nvSpPr>
          <p:cNvPr id="4109" name="TextBox 33"/>
          <p:cNvSpPr txBox="1">
            <a:spLocks noChangeArrowheads="1"/>
          </p:cNvSpPr>
          <p:nvPr/>
        </p:nvSpPr>
        <p:spPr bwMode="auto">
          <a:xfrm>
            <a:off x="6781800" y="5845175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Helvetica" pitchFamily="34" charset="0"/>
              </a:rPr>
              <a:t>2014</a:t>
            </a:r>
          </a:p>
        </p:txBody>
      </p:sp>
      <p:sp>
        <p:nvSpPr>
          <p:cNvPr id="4110" name="Right Arrow 15"/>
          <p:cNvSpPr>
            <a:spLocks noChangeArrowheads="1"/>
          </p:cNvSpPr>
          <p:nvPr/>
        </p:nvSpPr>
        <p:spPr bwMode="auto">
          <a:xfrm>
            <a:off x="2328863" y="5768975"/>
            <a:ext cx="4452937" cy="400050"/>
          </a:xfrm>
          <a:prstGeom prst="rightArrow">
            <a:avLst>
              <a:gd name="adj1" fmla="val 50000"/>
              <a:gd name="adj2" fmla="val 4998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Helvetica" pitchFamily="34" charset="0"/>
            </a:endParaRPr>
          </a:p>
        </p:txBody>
      </p:sp>
      <p:sp>
        <p:nvSpPr>
          <p:cNvPr id="4111" name="Right Arrow 16"/>
          <p:cNvSpPr>
            <a:spLocks noChangeArrowheads="1"/>
          </p:cNvSpPr>
          <p:nvPr/>
        </p:nvSpPr>
        <p:spPr bwMode="auto">
          <a:xfrm>
            <a:off x="2362200" y="5584825"/>
            <a:ext cx="4452938" cy="917575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CA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Helvetica" pitchFamily="34" charset="0"/>
              </a:rPr>
              <a:t>18-year gap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1513" y="1752600"/>
            <a:ext cx="15890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OSTP</a:t>
            </a: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137025"/>
            <a:ext cx="1855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Box 1"/>
          <p:cNvSpPr txBox="1">
            <a:spLocks noChangeArrowheads="1"/>
          </p:cNvSpPr>
          <p:nvPr/>
        </p:nvSpPr>
        <p:spPr bwMode="auto">
          <a:xfrm>
            <a:off x="6324600" y="4737100"/>
            <a:ext cx="2217738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Helvetica" pitchFamily="34" charset="0"/>
              </a:rPr>
              <a:t>CONSTITUENTS</a:t>
            </a:r>
          </a:p>
        </p:txBody>
      </p:sp>
    </p:spTree>
    <p:extLst>
      <p:ext uri="{BB962C8B-B14F-4D97-AF65-F5344CB8AC3E}">
        <p14:creationId xmlns:p14="http://schemas.microsoft.com/office/powerpoint/2010/main" val="10639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7603"/>
            <a:ext cx="14267934" cy="119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346" y="304800"/>
            <a:ext cx="8484854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POLICY DRIVERS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58426" y="2359944"/>
            <a:ext cx="9217666" cy="3385535"/>
            <a:chOff x="-381000" y="1941493"/>
            <a:chExt cx="9450741" cy="377350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5"/>
            <a:stretch/>
          </p:blipFill>
          <p:spPr bwMode="auto">
            <a:xfrm>
              <a:off x="5576632" y="2914251"/>
              <a:ext cx="1457356" cy="150534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720" y="2882754"/>
              <a:ext cx="1600200" cy="160020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41418" y="2893124"/>
              <a:ext cx="1447801" cy="151081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84520" y="4702314"/>
              <a:ext cx="151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</a:t>
              </a:r>
              <a:b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Ocean Policy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5112" y="4669865"/>
              <a:ext cx="1961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Plan on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Civil Earth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Observations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4720" y="4699337"/>
              <a:ext cx="2074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</a:t>
              </a:r>
              <a:b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Strategy for the Arctic Region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381000" y="4669865"/>
              <a:ext cx="26414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President’s </a:t>
              </a:r>
              <a:b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Climate Action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111" y="2740671"/>
              <a:ext cx="1409409" cy="16356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14" y="2998757"/>
              <a:ext cx="1636298" cy="129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720" y="2143780"/>
              <a:ext cx="1480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CLIMATE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1720" y="2133600"/>
              <a:ext cx="595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EO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0720" y="2147864"/>
              <a:ext cx="12430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OCEAN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520" y="2146828"/>
              <a:ext cx="1259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</a:rPr>
                <a:t>ARCTIC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550" y="2786236"/>
              <a:ext cx="1716191" cy="2161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431677" y="1941493"/>
              <a:ext cx="14991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REMOTE</a:t>
              </a:r>
            </a:p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SENSING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35650" y="4843758"/>
            <a:ext cx="1514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 Decadal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0" y="2994467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60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079"/>
            <a:ext cx="14267934" cy="119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73743"/>
            <a:ext cx="8382000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NOAA’s PREDICTIVE CAPABILITIES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4003"/>
            <a:ext cx="5334000" cy="518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0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1" y="263622"/>
            <a:ext cx="8703326" cy="970269"/>
          </a:xfrm>
          <a:noFill/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DESIGN REQUIREMENTS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Precision and accuracy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Global coverage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Adequate density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Attribution (geographically and by process, i.e., natural vs. anthropogenic)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Calibrated </a:t>
            </a:r>
            <a:r>
              <a:rPr lang="en-US" dirty="0">
                <a:solidFill>
                  <a:schemeClr val="bg1"/>
                </a:solidFill>
              </a:rPr>
              <a:t>to a common data </a:t>
            </a:r>
            <a:r>
              <a:rPr lang="en-US" dirty="0" smtClean="0">
                <a:solidFill>
                  <a:schemeClr val="bg1"/>
                </a:solidFill>
              </a:rPr>
              <a:t>standard 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ost-efficient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Interoperable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discoverable  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oordinated </a:t>
            </a:r>
            <a:r>
              <a:rPr lang="en-US" dirty="0">
                <a:solidFill>
                  <a:schemeClr val="bg1"/>
                </a:solidFill>
              </a:rPr>
              <a:t>across federal </a:t>
            </a:r>
            <a:r>
              <a:rPr lang="en-US" dirty="0" smtClean="0">
                <a:solidFill>
                  <a:schemeClr val="bg1"/>
                </a:solidFill>
              </a:rPr>
              <a:t>agencies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Transparent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" y="6534329"/>
            <a:ext cx="7064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7808623" y="6343829"/>
            <a:ext cx="1219200" cy="3810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6D74F92-7B31-4569-AF32-2EB55F5F9280}" type="slidenum">
              <a:rPr lang="en-US" sz="100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269" y="5564060"/>
            <a:ext cx="8758411" cy="970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>
                <a:solidFill>
                  <a:srgbClr val="FFC000"/>
                </a:solidFill>
              </a:rPr>
              <a:t>…meeting </a:t>
            </a:r>
            <a:r>
              <a:rPr lang="en-US" i="1" u="sng" dirty="0" smtClean="0">
                <a:solidFill>
                  <a:srgbClr val="FFC000"/>
                </a:solidFill>
              </a:rPr>
              <a:t>societal</a:t>
            </a:r>
            <a:r>
              <a:rPr lang="en-US" i="1" dirty="0" smtClean="0">
                <a:solidFill>
                  <a:srgbClr val="FFC000"/>
                </a:solidFill>
              </a:rPr>
              <a:t> requirements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257</Words>
  <Application>Microsoft Office PowerPoint</Application>
  <PresentationFormat>On-screen Show (4:3)</PresentationFormat>
  <Paragraphs>111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NOAA as the NATION’S ENVIRONMENTAL INTELLIGENCE AGENCY A Chief Scientist’s Perspective</vt:lpstr>
      <vt:lpstr>PowerPoint Presentation</vt:lpstr>
      <vt:lpstr>CHIEF SCIENTIST</vt:lpstr>
      <vt:lpstr>INCREASING AND INSTITUTIONALIZING THE EFFECTIVENESS OF NOAA’s RESEARCH</vt:lpstr>
      <vt:lpstr>STRATEGIC RESEARCH GUIDANCE FUNCTIONS</vt:lpstr>
      <vt:lpstr>CHIEF SCIENTIST</vt:lpstr>
      <vt:lpstr>NATIONAL POLICY DRIVERS</vt:lpstr>
      <vt:lpstr>NOAA’s PREDICTIVE CAPABILITIES</vt:lpstr>
      <vt:lpstr>DESIGN REQUIREMENTS</vt:lpstr>
      <vt:lpstr>TOTAL WATER PREDICTION</vt:lpstr>
      <vt:lpstr>ECOLOGICAL FORECASTING</vt:lpstr>
      <vt:lpstr>SCIENTIFIC CHALLENGE</vt:lpstr>
      <vt:lpstr>CHALLENGES OF THE FUTURE</vt:lpstr>
      <vt:lpstr>POSITIONING NOAA FOR THE FUTURE</vt:lpstr>
      <vt:lpstr>Thank you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as the Nation’s Environmental Intelligence Agency A Chief Scientist’s Perspective</dc:title>
  <dc:creator>SHonda</dc:creator>
  <cp:lastModifiedBy>Marian Westley</cp:lastModifiedBy>
  <cp:revision>55</cp:revision>
  <cp:lastPrinted>2015-02-19T13:46:39Z</cp:lastPrinted>
  <dcterms:created xsi:type="dcterms:W3CDTF">2015-01-29T19:27:24Z</dcterms:created>
  <dcterms:modified xsi:type="dcterms:W3CDTF">2015-02-19T18:09:29Z</dcterms:modified>
</cp:coreProperties>
</file>