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88" r:id="rId3"/>
    <p:sldId id="273" r:id="rId4"/>
    <p:sldId id="276" r:id="rId5"/>
    <p:sldId id="275" r:id="rId6"/>
    <p:sldId id="277" r:id="rId7"/>
    <p:sldId id="279" r:id="rId8"/>
    <p:sldId id="281" r:id="rId9"/>
    <p:sldId id="283" r:id="rId10"/>
    <p:sldId id="282" r:id="rId11"/>
    <p:sldId id="272" r:id="rId12"/>
    <p:sldId id="284" r:id="rId13"/>
    <p:sldId id="271" r:id="rId14"/>
    <p:sldId id="268" r:id="rId15"/>
    <p:sldId id="269" r:id="rId16"/>
    <p:sldId id="289" r:id="rId17"/>
    <p:sldId id="291" r:id="rId18"/>
    <p:sldId id="262" r:id="rId19"/>
    <p:sldId id="257" r:id="rId20"/>
    <p:sldId id="258" r:id="rId21"/>
    <p:sldId id="261" r:id="rId22"/>
    <p:sldId id="264" r:id="rId23"/>
    <p:sldId id="270" r:id="rId24"/>
    <p:sldId id="260" r:id="rId25"/>
    <p:sldId id="274" r:id="rId26"/>
    <p:sldId id="28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3" autoAdjust="0"/>
    <p:restoredTop sz="94660"/>
  </p:normalViewPr>
  <p:slideViewPr>
    <p:cSldViewPr>
      <p:cViewPr>
        <p:scale>
          <a:sx n="119" d="100"/>
          <a:sy n="119" d="100"/>
        </p:scale>
        <p:origin x="-768" y="1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93CDBB-A540-4A38-A70D-8822A79B991A}" type="datetimeFigureOut">
              <a:rPr lang="en-US" smtClean="0"/>
              <a:t>6/11/2015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9F9D-7BAF-41A8-9EF2-D4EF98501C55}" type="slidenum">
              <a:rPr lang="en-US" smtClean="0"/>
              <a:t>‹#›</a:t>
            </a:fld>
            <a:endParaRPr lang="en-US"/>
          </a:p>
        </p:txBody>
      </p:sp>
    </p:spTree>
    <p:extLst>
      <p:ext uri="{BB962C8B-B14F-4D97-AF65-F5344CB8AC3E}">
        <p14:creationId xmlns:p14="http://schemas.microsoft.com/office/powerpoint/2010/main" val="3041155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93CDBB-A540-4A38-A70D-8822A79B991A}" type="datetimeFigureOut">
              <a:rPr lang="en-US" smtClean="0"/>
              <a:t>6/11/2015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9F9D-7BAF-41A8-9EF2-D4EF98501C55}" type="slidenum">
              <a:rPr lang="en-US" smtClean="0"/>
              <a:t>‹#›</a:t>
            </a:fld>
            <a:endParaRPr lang="en-US"/>
          </a:p>
        </p:txBody>
      </p:sp>
    </p:spTree>
    <p:extLst>
      <p:ext uri="{BB962C8B-B14F-4D97-AF65-F5344CB8AC3E}">
        <p14:creationId xmlns:p14="http://schemas.microsoft.com/office/powerpoint/2010/main" val="2812635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93CDBB-A540-4A38-A70D-8822A79B991A}" type="datetimeFigureOut">
              <a:rPr lang="en-US" smtClean="0"/>
              <a:t>6/11/2015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9F9D-7BAF-41A8-9EF2-D4EF98501C55}" type="slidenum">
              <a:rPr lang="en-US" smtClean="0"/>
              <a:t>‹#›</a:t>
            </a:fld>
            <a:endParaRPr lang="en-US"/>
          </a:p>
        </p:txBody>
      </p:sp>
    </p:spTree>
    <p:extLst>
      <p:ext uri="{BB962C8B-B14F-4D97-AF65-F5344CB8AC3E}">
        <p14:creationId xmlns:p14="http://schemas.microsoft.com/office/powerpoint/2010/main" val="384222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93CDBB-A540-4A38-A70D-8822A79B991A}" type="datetimeFigureOut">
              <a:rPr lang="en-US" smtClean="0"/>
              <a:t>6/11/2015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9F9D-7BAF-41A8-9EF2-D4EF98501C55}" type="slidenum">
              <a:rPr lang="en-US" smtClean="0"/>
              <a:t>‹#›</a:t>
            </a:fld>
            <a:endParaRPr lang="en-US"/>
          </a:p>
        </p:txBody>
      </p:sp>
    </p:spTree>
    <p:extLst>
      <p:ext uri="{BB962C8B-B14F-4D97-AF65-F5344CB8AC3E}">
        <p14:creationId xmlns:p14="http://schemas.microsoft.com/office/powerpoint/2010/main" val="121371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93CDBB-A540-4A38-A70D-8822A79B991A}" type="datetimeFigureOut">
              <a:rPr lang="en-US" smtClean="0"/>
              <a:t>6/11/2015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9F9D-7BAF-41A8-9EF2-D4EF98501C55}" type="slidenum">
              <a:rPr lang="en-US" smtClean="0"/>
              <a:t>‹#›</a:t>
            </a:fld>
            <a:endParaRPr lang="en-US"/>
          </a:p>
        </p:txBody>
      </p:sp>
    </p:spTree>
    <p:extLst>
      <p:ext uri="{BB962C8B-B14F-4D97-AF65-F5344CB8AC3E}">
        <p14:creationId xmlns:p14="http://schemas.microsoft.com/office/powerpoint/2010/main" val="3560643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93CDBB-A540-4A38-A70D-8822A79B991A}" type="datetimeFigureOut">
              <a:rPr lang="en-US" smtClean="0"/>
              <a:t>6/11/2015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09F9D-7BAF-41A8-9EF2-D4EF98501C55}" type="slidenum">
              <a:rPr lang="en-US" smtClean="0"/>
              <a:t>‹#›</a:t>
            </a:fld>
            <a:endParaRPr lang="en-US"/>
          </a:p>
        </p:txBody>
      </p:sp>
    </p:spTree>
    <p:extLst>
      <p:ext uri="{BB962C8B-B14F-4D97-AF65-F5344CB8AC3E}">
        <p14:creationId xmlns:p14="http://schemas.microsoft.com/office/powerpoint/2010/main" val="4128547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93CDBB-A540-4A38-A70D-8822A79B991A}" type="datetimeFigureOut">
              <a:rPr lang="en-US" smtClean="0"/>
              <a:t>6/11/2015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C09F9D-7BAF-41A8-9EF2-D4EF98501C55}" type="slidenum">
              <a:rPr lang="en-US" smtClean="0"/>
              <a:t>‹#›</a:t>
            </a:fld>
            <a:endParaRPr lang="en-US"/>
          </a:p>
        </p:txBody>
      </p:sp>
    </p:spTree>
    <p:extLst>
      <p:ext uri="{BB962C8B-B14F-4D97-AF65-F5344CB8AC3E}">
        <p14:creationId xmlns:p14="http://schemas.microsoft.com/office/powerpoint/2010/main" val="3896943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93CDBB-A540-4A38-A70D-8822A79B991A}" type="datetimeFigureOut">
              <a:rPr lang="en-US" smtClean="0"/>
              <a:t>6/11/2015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C09F9D-7BAF-41A8-9EF2-D4EF98501C55}" type="slidenum">
              <a:rPr lang="en-US" smtClean="0"/>
              <a:t>‹#›</a:t>
            </a:fld>
            <a:endParaRPr lang="en-US"/>
          </a:p>
        </p:txBody>
      </p:sp>
    </p:spTree>
    <p:extLst>
      <p:ext uri="{BB962C8B-B14F-4D97-AF65-F5344CB8AC3E}">
        <p14:creationId xmlns:p14="http://schemas.microsoft.com/office/powerpoint/2010/main" val="1041526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93CDBB-A540-4A38-A70D-8822A79B991A}" type="datetimeFigureOut">
              <a:rPr lang="en-US" smtClean="0"/>
              <a:t>6/11/2015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C09F9D-7BAF-41A8-9EF2-D4EF98501C55}" type="slidenum">
              <a:rPr lang="en-US" smtClean="0"/>
              <a:t>‹#›</a:t>
            </a:fld>
            <a:endParaRPr lang="en-US"/>
          </a:p>
        </p:txBody>
      </p:sp>
    </p:spTree>
    <p:extLst>
      <p:ext uri="{BB962C8B-B14F-4D97-AF65-F5344CB8AC3E}">
        <p14:creationId xmlns:p14="http://schemas.microsoft.com/office/powerpoint/2010/main" val="3227671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93CDBB-A540-4A38-A70D-8822A79B991A}" type="datetimeFigureOut">
              <a:rPr lang="en-US" smtClean="0"/>
              <a:t>6/11/2015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09F9D-7BAF-41A8-9EF2-D4EF98501C55}" type="slidenum">
              <a:rPr lang="en-US" smtClean="0"/>
              <a:t>‹#›</a:t>
            </a:fld>
            <a:endParaRPr lang="en-US"/>
          </a:p>
        </p:txBody>
      </p:sp>
    </p:spTree>
    <p:extLst>
      <p:ext uri="{BB962C8B-B14F-4D97-AF65-F5344CB8AC3E}">
        <p14:creationId xmlns:p14="http://schemas.microsoft.com/office/powerpoint/2010/main" val="1639292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93CDBB-A540-4A38-A70D-8822A79B991A}" type="datetimeFigureOut">
              <a:rPr lang="en-US" smtClean="0"/>
              <a:t>6/11/2015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09F9D-7BAF-41A8-9EF2-D4EF98501C55}" type="slidenum">
              <a:rPr lang="en-US" smtClean="0"/>
              <a:t>‹#›</a:t>
            </a:fld>
            <a:endParaRPr lang="en-US"/>
          </a:p>
        </p:txBody>
      </p:sp>
    </p:spTree>
    <p:extLst>
      <p:ext uri="{BB962C8B-B14F-4D97-AF65-F5344CB8AC3E}">
        <p14:creationId xmlns:p14="http://schemas.microsoft.com/office/powerpoint/2010/main" val="3951913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93CDBB-A540-4A38-A70D-8822A79B991A}" type="datetimeFigureOut">
              <a:rPr lang="en-US" smtClean="0"/>
              <a:t>6/11/2015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09F9D-7BAF-41A8-9EF2-D4EF98501C55}" type="slidenum">
              <a:rPr lang="en-US" smtClean="0"/>
              <a:t>‹#›</a:t>
            </a:fld>
            <a:endParaRPr lang="en-US"/>
          </a:p>
        </p:txBody>
      </p:sp>
    </p:spTree>
    <p:extLst>
      <p:ext uri="{BB962C8B-B14F-4D97-AF65-F5344CB8AC3E}">
        <p14:creationId xmlns:p14="http://schemas.microsoft.com/office/powerpoint/2010/main" val="1328359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tmp"/><Relationship Id="rId7" Type="http://schemas.openxmlformats.org/officeDocument/2006/relationships/image" Target="../media/image26.tmp"/><Relationship Id="rId2" Type="http://schemas.openxmlformats.org/officeDocument/2006/relationships/image" Target="../media/image21.tmp"/><Relationship Id="rId1" Type="http://schemas.openxmlformats.org/officeDocument/2006/relationships/slideLayout" Target="../slideLayouts/slideLayout2.xml"/><Relationship Id="rId6" Type="http://schemas.openxmlformats.org/officeDocument/2006/relationships/image" Target="../media/image25.tmp"/><Relationship Id="rId5" Type="http://schemas.openxmlformats.org/officeDocument/2006/relationships/image" Target="../media/image24.tmp"/><Relationship Id="rId4" Type="http://schemas.openxmlformats.org/officeDocument/2006/relationships/image" Target="../media/image23.tmp"/></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76200"/>
            <a:ext cx="8915400" cy="1629568"/>
          </a:xfrm>
          <a:solidFill>
            <a:schemeClr val="accent1"/>
          </a:solidFill>
        </p:spPr>
        <p:txBody>
          <a:bodyPr>
            <a:normAutofit/>
          </a:bodyPr>
          <a:lstStyle/>
          <a:p>
            <a:r>
              <a:rPr lang="en-US" sz="2800" b="1" dirty="0" smtClean="0">
                <a:solidFill>
                  <a:srgbClr val="EEECE1"/>
                </a:solidFill>
              </a:rPr>
              <a:t>Overview </a:t>
            </a:r>
            <a:r>
              <a:rPr lang="en-US" sz="2800" b="1" dirty="0">
                <a:solidFill>
                  <a:srgbClr val="EEECE1"/>
                </a:solidFill>
              </a:rPr>
              <a:t>of the Utilization of the Suomi NPP VIIRS River Ice and Flooding </a:t>
            </a:r>
            <a:r>
              <a:rPr lang="en-US" sz="2800" b="1" dirty="0" smtClean="0">
                <a:solidFill>
                  <a:srgbClr val="EEECE1"/>
                </a:solidFill>
              </a:rPr>
              <a:t>Extent </a:t>
            </a:r>
            <a:r>
              <a:rPr lang="en-US" sz="2800" b="1" dirty="0">
                <a:solidFill>
                  <a:srgbClr val="EEECE1"/>
                </a:solidFill>
              </a:rPr>
              <a:t>Products </a:t>
            </a:r>
            <a:r>
              <a:rPr lang="en-US" sz="2800" b="1" dirty="0" smtClean="0">
                <a:solidFill>
                  <a:srgbClr val="EEECE1"/>
                </a:solidFill>
              </a:rPr>
              <a:t>at the Alaska-Pacific River Forecast Center (2014-2015)</a:t>
            </a:r>
            <a:endParaRPr lang="en-US"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62200"/>
            <a:ext cx="6096000"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93" y="3757603"/>
            <a:ext cx="4468812" cy="309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705547" y="1616186"/>
            <a:ext cx="3879011" cy="769441"/>
          </a:xfrm>
          <a:prstGeom prst="rect">
            <a:avLst/>
          </a:prstGeom>
          <a:noFill/>
        </p:spPr>
        <p:txBody>
          <a:bodyPr wrap="none" rtlCol="0">
            <a:spAutoFit/>
          </a:bodyPr>
          <a:lstStyle/>
          <a:p>
            <a:pPr algn="ctr"/>
            <a:r>
              <a:rPr lang="en-US" sz="2400" dirty="0" smtClean="0">
                <a:solidFill>
                  <a:schemeClr val="bg1"/>
                </a:solidFill>
              </a:rPr>
              <a:t>Eric Holloway</a:t>
            </a:r>
          </a:p>
          <a:p>
            <a:pPr algn="ctr"/>
            <a:r>
              <a:rPr lang="en-US" sz="2000" dirty="0" smtClean="0">
                <a:solidFill>
                  <a:schemeClr val="bg1"/>
                </a:solidFill>
              </a:rPr>
              <a:t>Alaska-Pacific River Forecast Center</a:t>
            </a:r>
            <a:endParaRPr lang="en-US" sz="2000" dirty="0">
              <a:solidFill>
                <a:schemeClr val="bg1"/>
              </a:solidFill>
            </a:endParaRPr>
          </a:p>
        </p:txBody>
      </p:sp>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399" y="2986179"/>
            <a:ext cx="3336417"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86309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Colville 2014 – Flood product</a:t>
            </a:r>
            <a:endParaRPr lang="en-US" dirty="0">
              <a:solidFill>
                <a:schemeClr val="bg1"/>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828800"/>
            <a:ext cx="9067800" cy="3563778"/>
          </a:xfrm>
          <a:prstGeom prst="rect">
            <a:avLst/>
          </a:prstGeom>
          <a:solidFill>
            <a:schemeClr val="bg1"/>
          </a:solidFill>
          <a:ln>
            <a:noFill/>
          </a:ln>
          <a:effectLs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57133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214"/>
            <a:ext cx="8229600" cy="1143000"/>
          </a:xfrm>
        </p:spPr>
        <p:txBody>
          <a:bodyPr/>
          <a:lstStyle/>
          <a:p>
            <a:r>
              <a:rPr lang="en-US" dirty="0" smtClean="0">
                <a:solidFill>
                  <a:schemeClr val="bg1"/>
                </a:solidFill>
              </a:rPr>
              <a:t>Chena River 2014 – Flood product </a:t>
            </a:r>
            <a:endParaRPr lang="en-US" dirty="0">
              <a:solidFill>
                <a:schemeClr val="bg1"/>
              </a:solidFill>
            </a:endParaRPr>
          </a:p>
        </p:txBody>
      </p:sp>
      <p:pic>
        <p:nvPicPr>
          <p:cNvPr id="102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01565"/>
            <a:ext cx="8229600" cy="4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66813"/>
            <a:ext cx="82296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049659"/>
            <a:ext cx="8050905" cy="5351233"/>
          </a:xfrm>
          <a:prstGeom prst="rect">
            <a:avLst/>
          </a:prstGeom>
          <a:solidFill>
            <a:schemeClr val="bg1"/>
          </a:solidFill>
          <a:ln>
            <a:noFill/>
          </a:ln>
          <a:effectLs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6479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Salcha 2014 – Flood Product</a:t>
            </a:r>
            <a:endParaRPr lang="en-US" dirty="0">
              <a:solidFill>
                <a:schemeClr val="bg1"/>
              </a:solidFill>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17" y="2438400"/>
            <a:ext cx="8999641" cy="3124200"/>
          </a:xfrm>
          <a:prstGeom prst="rect">
            <a:avLst/>
          </a:prstGeom>
          <a:solidFill>
            <a:schemeClr val="bg1"/>
          </a:solidFill>
          <a:ln>
            <a:noFill/>
          </a:ln>
          <a:effectLs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340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381000"/>
            <a:ext cx="4800600" cy="4098073"/>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2784086"/>
            <a:ext cx="4504508" cy="3845313"/>
          </a:xfrm>
          <a:prstGeom prst="rect">
            <a:avLst/>
          </a:prstGeom>
        </p:spPr>
      </p:pic>
      <p:sp>
        <p:nvSpPr>
          <p:cNvPr id="2" name="Title 1"/>
          <p:cNvSpPr>
            <a:spLocks noGrp="1"/>
          </p:cNvSpPr>
          <p:nvPr>
            <p:ph type="title"/>
          </p:nvPr>
        </p:nvSpPr>
        <p:spPr/>
        <p:txBody>
          <a:bodyPr/>
          <a:lstStyle/>
          <a:p>
            <a:r>
              <a:rPr lang="en-US" dirty="0" smtClean="0">
                <a:solidFill>
                  <a:schemeClr val="bg1"/>
                </a:solidFill>
              </a:rPr>
              <a:t>Glaciers – What are these signals?</a:t>
            </a:r>
            <a:endParaRPr lang="en-US" dirty="0">
              <a:solidFill>
                <a:schemeClr val="bg1"/>
              </a:solidFill>
            </a:endParaRPr>
          </a:p>
        </p:txBody>
      </p:sp>
      <p:sp>
        <p:nvSpPr>
          <p:cNvPr id="9" name="TextBox 8"/>
          <p:cNvSpPr txBox="1"/>
          <p:nvPr/>
        </p:nvSpPr>
        <p:spPr>
          <a:xfrm>
            <a:off x="5715000" y="1676400"/>
            <a:ext cx="2103461" cy="523220"/>
          </a:xfrm>
          <a:prstGeom prst="rect">
            <a:avLst/>
          </a:prstGeom>
          <a:noFill/>
        </p:spPr>
        <p:txBody>
          <a:bodyPr wrap="none" rtlCol="0">
            <a:spAutoFit/>
          </a:bodyPr>
          <a:lstStyle/>
          <a:p>
            <a:r>
              <a:rPr lang="en-US" sz="2800" dirty="0" smtClean="0">
                <a:solidFill>
                  <a:schemeClr val="bg1"/>
                </a:solidFill>
              </a:rPr>
              <a:t>July 4</a:t>
            </a:r>
            <a:r>
              <a:rPr lang="en-US" sz="2800" baseline="30000" dirty="0" smtClean="0">
                <a:solidFill>
                  <a:schemeClr val="bg1"/>
                </a:solidFill>
              </a:rPr>
              <a:t>th</a:t>
            </a:r>
            <a:r>
              <a:rPr lang="en-US" sz="2800" dirty="0" smtClean="0">
                <a:solidFill>
                  <a:schemeClr val="bg1"/>
                </a:solidFill>
              </a:rPr>
              <a:t>, 2014</a:t>
            </a:r>
          </a:p>
        </p:txBody>
      </p:sp>
      <p:sp>
        <p:nvSpPr>
          <p:cNvPr id="6" name="TextBox 5"/>
          <p:cNvSpPr txBox="1"/>
          <p:nvPr/>
        </p:nvSpPr>
        <p:spPr>
          <a:xfrm>
            <a:off x="228600" y="4706742"/>
            <a:ext cx="3857659" cy="1200329"/>
          </a:xfrm>
          <a:prstGeom prst="rect">
            <a:avLst/>
          </a:prstGeom>
          <a:noFill/>
        </p:spPr>
        <p:txBody>
          <a:bodyPr wrap="none" rtlCol="0">
            <a:spAutoFit/>
          </a:bodyPr>
          <a:lstStyle/>
          <a:p>
            <a:r>
              <a:rPr lang="en-US" dirty="0" smtClean="0">
                <a:solidFill>
                  <a:schemeClr val="bg1"/>
                </a:solidFill>
              </a:rPr>
              <a:t>Alaska range and Prince William Sound</a:t>
            </a:r>
          </a:p>
          <a:p>
            <a:endParaRPr lang="en-US" dirty="0">
              <a:solidFill>
                <a:schemeClr val="bg1"/>
              </a:solidFill>
            </a:endParaRPr>
          </a:p>
          <a:p>
            <a:r>
              <a:rPr lang="en-US" dirty="0" smtClean="0">
                <a:solidFill>
                  <a:schemeClr val="bg1"/>
                </a:solidFill>
              </a:rPr>
              <a:t>Lots of interesting signals, but what do </a:t>
            </a:r>
          </a:p>
          <a:p>
            <a:r>
              <a:rPr lang="en-US" dirty="0" smtClean="0">
                <a:solidFill>
                  <a:schemeClr val="bg1"/>
                </a:solidFill>
              </a:rPr>
              <a:t>they mean?</a:t>
            </a:r>
            <a:endParaRPr lang="en-US" dirty="0">
              <a:solidFill>
                <a:schemeClr val="bg1"/>
              </a:solidFill>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3404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5395"/>
            <a:ext cx="8850829" cy="685800"/>
          </a:xfrm>
        </p:spPr>
        <p:txBody>
          <a:bodyPr>
            <a:normAutofit fontScale="90000"/>
          </a:bodyPr>
          <a:lstStyle/>
          <a:p>
            <a:r>
              <a:rPr lang="en-US" u="sng" dirty="0" smtClean="0">
                <a:solidFill>
                  <a:schemeClr val="bg1"/>
                </a:solidFill>
              </a:rPr>
              <a:t>Sag River -2015 Flood Product</a:t>
            </a:r>
            <a:endParaRPr lang="en-US" u="sng" dirty="0">
              <a:solidFill>
                <a:schemeClr val="bg1"/>
              </a:solidFill>
            </a:endParaRPr>
          </a:p>
        </p:txBody>
      </p:sp>
      <p:sp>
        <p:nvSpPr>
          <p:cNvPr id="3" name="Content Placeholder 2"/>
          <p:cNvSpPr>
            <a:spLocks noGrp="1"/>
          </p:cNvSpPr>
          <p:nvPr>
            <p:ph idx="1"/>
          </p:nvPr>
        </p:nvSpPr>
        <p:spPr>
          <a:xfrm>
            <a:off x="609600" y="533400"/>
            <a:ext cx="8229600" cy="4525963"/>
          </a:xfrm>
        </p:spPr>
        <p:txBody>
          <a:bodyPr/>
          <a:lstStyle/>
          <a:p>
            <a:r>
              <a:rPr lang="en-US" dirty="0" smtClean="0">
                <a:solidFill>
                  <a:schemeClr val="bg1"/>
                </a:solidFill>
              </a:rPr>
              <a:t>North slope rivers can freeze all the way to bed, forcing water to the surface which causes the formation of </a:t>
            </a:r>
            <a:r>
              <a:rPr lang="en-US" dirty="0" err="1" smtClean="0">
                <a:solidFill>
                  <a:schemeClr val="bg1"/>
                </a:solidFill>
              </a:rPr>
              <a:t>aufeis</a:t>
            </a:r>
            <a:r>
              <a:rPr lang="en-US" dirty="0" smtClean="0">
                <a:solidFill>
                  <a:schemeClr val="bg1"/>
                </a:solidFill>
              </a:rPr>
              <a:t> or overflow.</a:t>
            </a:r>
          </a:p>
          <a:p>
            <a:r>
              <a:rPr lang="en-US" dirty="0" smtClean="0">
                <a:solidFill>
                  <a:schemeClr val="bg1"/>
                </a:solidFill>
              </a:rPr>
              <a:t>High flows, above normal precipitation, in the summer and fall of 2013 and 2014.</a:t>
            </a:r>
            <a:endParaRPr lang="en-US" dirty="0">
              <a:solidFill>
                <a:schemeClr val="bg1"/>
              </a:solidFill>
            </a:endParaRPr>
          </a:p>
          <a:p>
            <a:endParaRPr lang="en-US" dirty="0" smtClean="0">
              <a:solidFill>
                <a:srgbClr val="FFFF00"/>
              </a:solidFill>
            </a:endParaRPr>
          </a:p>
          <a:p>
            <a:endParaRPr lang="en-US" dirty="0" smtClean="0">
              <a:solidFill>
                <a:srgbClr val="FFFF00"/>
              </a:solidFill>
            </a:endParaRPr>
          </a:p>
          <a:p>
            <a:endParaRPr lang="en-US" dirty="0">
              <a:solidFill>
                <a:srgbClr val="FFFF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62" y="3131255"/>
            <a:ext cx="5363345" cy="369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335" y="3121813"/>
            <a:ext cx="4741467" cy="3169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1752600" y="5192064"/>
            <a:ext cx="685800" cy="21813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3162" y="4822732"/>
            <a:ext cx="2724207" cy="369332"/>
          </a:xfrm>
          <a:prstGeom prst="rect">
            <a:avLst/>
          </a:prstGeom>
          <a:noFill/>
        </p:spPr>
        <p:txBody>
          <a:bodyPr wrap="none" rtlCol="0">
            <a:spAutoFit/>
          </a:bodyPr>
          <a:lstStyle/>
          <a:p>
            <a:r>
              <a:rPr lang="en-US" dirty="0" smtClean="0"/>
              <a:t>Road marker  4 to 5 </a:t>
            </a:r>
            <a:r>
              <a:rPr lang="en-US" dirty="0" err="1" smtClean="0"/>
              <a:t>ft</a:t>
            </a:r>
            <a:r>
              <a:rPr lang="en-US" dirty="0" smtClean="0"/>
              <a:t> tall…</a:t>
            </a:r>
            <a:endParaRPr lang="en-US"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2848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chemeClr val="bg1"/>
                </a:solidFill>
              </a:rPr>
              <a:t>DOT responded </a:t>
            </a:r>
            <a:r>
              <a:rPr lang="en-US" dirty="0">
                <a:solidFill>
                  <a:schemeClr val="bg1"/>
                </a:solidFill>
              </a:rPr>
              <a:t>by  using snow </a:t>
            </a:r>
            <a:r>
              <a:rPr lang="en-US" dirty="0" smtClean="0">
                <a:solidFill>
                  <a:schemeClr val="bg1"/>
                </a:solidFill>
              </a:rPr>
              <a:t>berms to divert water, with partial success…</a:t>
            </a:r>
            <a:endParaRPr lang="en-US" dirty="0">
              <a:solidFill>
                <a:schemeClr val="bg1"/>
              </a:solidFill>
            </a:endParaRPr>
          </a:p>
        </p:txBody>
      </p:sp>
      <p:sp>
        <p:nvSpPr>
          <p:cNvPr id="3" name="Content Placeholder 2"/>
          <p:cNvSpPr>
            <a:spLocks noGrp="1"/>
          </p:cNvSpPr>
          <p:nvPr>
            <p:ph idx="1"/>
          </p:nvPr>
        </p:nvSpPr>
        <p:spPr>
          <a:xfrm>
            <a:off x="304800" y="1600200"/>
            <a:ext cx="5257800" cy="4560332"/>
          </a:xfrm>
        </p:spPr>
        <p:txBody>
          <a:bodyPr>
            <a:normAutofit fontScale="85000" lnSpcReduction="10000"/>
          </a:bodyPr>
          <a:lstStyle/>
          <a:p>
            <a:r>
              <a:rPr lang="en-US" dirty="0" smtClean="0">
                <a:solidFill>
                  <a:schemeClr val="bg1"/>
                </a:solidFill>
              </a:rPr>
              <a:t>GMU went to work to apply their detection algorithm to water on snow.</a:t>
            </a:r>
          </a:p>
          <a:p>
            <a:r>
              <a:rPr lang="en-US" dirty="0" smtClean="0">
                <a:solidFill>
                  <a:schemeClr val="bg1"/>
                </a:solidFill>
              </a:rPr>
              <a:t>They were able to modify the algorithm and detect water over snow.</a:t>
            </a:r>
          </a:p>
          <a:p>
            <a:r>
              <a:rPr lang="en-US" dirty="0" smtClean="0">
                <a:solidFill>
                  <a:schemeClr val="bg1"/>
                </a:solidFill>
              </a:rPr>
              <a:t>Turns out some kind of overflow had been going on since February</a:t>
            </a:r>
          </a:p>
          <a:p>
            <a:r>
              <a:rPr lang="en-US" dirty="0" smtClean="0">
                <a:solidFill>
                  <a:schemeClr val="bg1"/>
                </a:solidFill>
              </a:rPr>
              <a:t>Highway was closed for a week in early April with up to 30 inches of water over the road.</a:t>
            </a:r>
          </a:p>
          <a:p>
            <a:pPr marL="0" indent="0">
              <a:buNone/>
            </a:pP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1549" y="1752600"/>
            <a:ext cx="3362325"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71189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Road re-opened until snowmelt started in mid-May</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Road closed for 18 days</a:t>
            </a:r>
          </a:p>
          <a:p>
            <a:r>
              <a:rPr lang="en-US" dirty="0" smtClean="0">
                <a:solidFill>
                  <a:schemeClr val="bg1"/>
                </a:solidFill>
              </a:rPr>
              <a:t>Total cost to repair - $18M</a:t>
            </a:r>
            <a:endParaRPr lang="en-US" dirty="0">
              <a:solidFill>
                <a:schemeClr val="bg1"/>
              </a:solidFill>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36" y="3886200"/>
            <a:ext cx="5268701" cy="28194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215" y="2952396"/>
            <a:ext cx="3830807" cy="3753204"/>
          </a:xfrm>
          <a:prstGeom prst="rect">
            <a:avLst/>
          </a:prstGeom>
        </p:spPr>
      </p:pic>
    </p:spTree>
    <p:extLst>
      <p:ext uri="{BB962C8B-B14F-4D97-AF65-F5344CB8AC3E}">
        <p14:creationId xmlns:p14="http://schemas.microsoft.com/office/powerpoint/2010/main" val="40043219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723644" y="1219200"/>
            <a:ext cx="5733288" cy="6003638"/>
            <a:chOff x="1723644" y="1219200"/>
            <a:chExt cx="5733288" cy="6003638"/>
          </a:xfrm>
        </p:grpSpPr>
        <p:pic>
          <p:nvPicPr>
            <p:cNvPr id="17" name="Picture 1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644" y="1219200"/>
              <a:ext cx="5733288" cy="6003638"/>
            </a:xfrm>
            <a:prstGeom prst="rect">
              <a:avLst/>
            </a:prstGeom>
          </p:spPr>
        </p:pic>
        <p:sp>
          <p:nvSpPr>
            <p:cNvPr id="18" name="TextBox 17"/>
            <p:cNvSpPr txBox="1"/>
            <p:nvPr/>
          </p:nvSpPr>
          <p:spPr>
            <a:xfrm>
              <a:off x="2375514" y="6106939"/>
              <a:ext cx="1400255" cy="369332"/>
            </a:xfrm>
            <a:prstGeom prst="rect">
              <a:avLst/>
            </a:prstGeom>
            <a:noFill/>
          </p:spPr>
          <p:txBody>
            <a:bodyPr wrap="none" rtlCol="0">
              <a:spAutoFit/>
            </a:bodyPr>
            <a:lstStyle/>
            <a:p>
              <a:r>
                <a:rPr lang="en-US" dirty="0" smtClean="0">
                  <a:solidFill>
                    <a:schemeClr val="bg1"/>
                  </a:solidFill>
                </a:rPr>
                <a:t>16 May 2015</a:t>
              </a:r>
              <a:endParaRPr lang="en-US" dirty="0">
                <a:solidFill>
                  <a:schemeClr val="bg1"/>
                </a:solidFill>
              </a:endParaRPr>
            </a:p>
          </p:txBody>
        </p:sp>
      </p:grpSp>
      <p:grpSp>
        <p:nvGrpSpPr>
          <p:cNvPr id="4" name="Group 3"/>
          <p:cNvGrpSpPr/>
          <p:nvPr/>
        </p:nvGrpSpPr>
        <p:grpSpPr>
          <a:xfrm>
            <a:off x="1731665" y="1219200"/>
            <a:ext cx="5733288" cy="5927480"/>
            <a:chOff x="4509297" y="1398604"/>
            <a:chExt cx="5733288" cy="592748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297" y="1398604"/>
              <a:ext cx="5733288" cy="5927480"/>
            </a:xfrm>
            <a:prstGeom prst="rect">
              <a:avLst/>
            </a:prstGeom>
          </p:spPr>
        </p:pic>
        <p:sp>
          <p:nvSpPr>
            <p:cNvPr id="6" name="TextBox 5"/>
            <p:cNvSpPr txBox="1"/>
            <p:nvPr/>
          </p:nvSpPr>
          <p:spPr>
            <a:xfrm>
              <a:off x="5029200" y="6396089"/>
              <a:ext cx="1400255" cy="369332"/>
            </a:xfrm>
            <a:prstGeom prst="rect">
              <a:avLst/>
            </a:prstGeom>
            <a:noFill/>
          </p:spPr>
          <p:txBody>
            <a:bodyPr wrap="none" rtlCol="0">
              <a:spAutoFit/>
            </a:bodyPr>
            <a:lstStyle/>
            <a:p>
              <a:r>
                <a:rPr lang="en-US" dirty="0" smtClean="0">
                  <a:solidFill>
                    <a:schemeClr val="bg1"/>
                  </a:solidFill>
                </a:rPr>
                <a:t>18 May 2015</a:t>
              </a:r>
              <a:endParaRPr lang="en-US" dirty="0">
                <a:solidFill>
                  <a:schemeClr val="bg1"/>
                </a:solidFill>
              </a:endParaRPr>
            </a:p>
          </p:txBody>
        </p:sp>
      </p:grpSp>
      <p:grpSp>
        <p:nvGrpSpPr>
          <p:cNvPr id="7" name="Group 6"/>
          <p:cNvGrpSpPr/>
          <p:nvPr/>
        </p:nvGrpSpPr>
        <p:grpSpPr>
          <a:xfrm>
            <a:off x="1723644" y="1219200"/>
            <a:ext cx="5733288" cy="5994316"/>
            <a:chOff x="4510820" y="1371600"/>
            <a:chExt cx="5733288" cy="5994316"/>
          </a:xfrm>
        </p:grpSpPr>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0820" y="1371600"/>
              <a:ext cx="5733288" cy="5994316"/>
            </a:xfrm>
            <a:prstGeom prst="rect">
              <a:avLst/>
            </a:prstGeom>
          </p:spPr>
        </p:pic>
        <p:sp>
          <p:nvSpPr>
            <p:cNvPr id="9" name="TextBox 8"/>
            <p:cNvSpPr txBox="1"/>
            <p:nvPr/>
          </p:nvSpPr>
          <p:spPr>
            <a:xfrm>
              <a:off x="4898346" y="6488668"/>
              <a:ext cx="1400255" cy="369332"/>
            </a:xfrm>
            <a:prstGeom prst="rect">
              <a:avLst/>
            </a:prstGeom>
            <a:noFill/>
          </p:spPr>
          <p:txBody>
            <a:bodyPr wrap="none" rtlCol="0">
              <a:spAutoFit/>
            </a:bodyPr>
            <a:lstStyle/>
            <a:p>
              <a:r>
                <a:rPr lang="en-US" dirty="0" smtClean="0">
                  <a:solidFill>
                    <a:schemeClr val="bg1"/>
                  </a:solidFill>
                </a:rPr>
                <a:t>19 May 2015</a:t>
              </a:r>
              <a:endParaRPr lang="en-US" dirty="0">
                <a:solidFill>
                  <a:schemeClr val="bg1"/>
                </a:solidFill>
              </a:endParaRPr>
            </a:p>
          </p:txBody>
        </p:sp>
      </p:grpSp>
      <p:grpSp>
        <p:nvGrpSpPr>
          <p:cNvPr id="10" name="Group 9"/>
          <p:cNvGrpSpPr/>
          <p:nvPr/>
        </p:nvGrpSpPr>
        <p:grpSpPr>
          <a:xfrm>
            <a:off x="1676400" y="1219200"/>
            <a:ext cx="5733288" cy="6072759"/>
            <a:chOff x="3938337" y="1406625"/>
            <a:chExt cx="5733288" cy="6072759"/>
          </a:xfrm>
        </p:grpSpPr>
        <p:pic>
          <p:nvPicPr>
            <p:cNvPr id="11" name="Picture 10"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8337" y="1406625"/>
              <a:ext cx="5733288" cy="6072759"/>
            </a:xfrm>
            <a:prstGeom prst="rect">
              <a:avLst/>
            </a:prstGeom>
          </p:spPr>
        </p:pic>
        <p:sp>
          <p:nvSpPr>
            <p:cNvPr id="12" name="TextBox 11"/>
            <p:cNvSpPr txBox="1"/>
            <p:nvPr/>
          </p:nvSpPr>
          <p:spPr>
            <a:xfrm>
              <a:off x="5029200" y="6527716"/>
              <a:ext cx="1400255" cy="369332"/>
            </a:xfrm>
            <a:prstGeom prst="rect">
              <a:avLst/>
            </a:prstGeom>
            <a:noFill/>
          </p:spPr>
          <p:txBody>
            <a:bodyPr wrap="none" rtlCol="0">
              <a:spAutoFit/>
            </a:bodyPr>
            <a:lstStyle/>
            <a:p>
              <a:r>
                <a:rPr lang="en-US" dirty="0" smtClean="0">
                  <a:solidFill>
                    <a:schemeClr val="bg1"/>
                  </a:solidFill>
                </a:rPr>
                <a:t>20 May 2015</a:t>
              </a:r>
              <a:endParaRPr lang="en-US" dirty="0">
                <a:solidFill>
                  <a:schemeClr val="bg1"/>
                </a:solidFill>
              </a:endParaRPr>
            </a:p>
          </p:txBody>
        </p:sp>
      </p:grpSp>
      <p:grpSp>
        <p:nvGrpSpPr>
          <p:cNvPr id="13" name="Group 12"/>
          <p:cNvGrpSpPr/>
          <p:nvPr/>
        </p:nvGrpSpPr>
        <p:grpSpPr>
          <a:xfrm>
            <a:off x="1686121" y="1219200"/>
            <a:ext cx="5734851" cy="6125430"/>
            <a:chOff x="-152400" y="609600"/>
            <a:chExt cx="5734851" cy="6125430"/>
          </a:xfrm>
        </p:grpSpPr>
        <p:pic>
          <p:nvPicPr>
            <p:cNvPr id="14" name="Picture 13"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609600"/>
              <a:ext cx="5734851" cy="6125430"/>
            </a:xfrm>
            <a:prstGeom prst="rect">
              <a:avLst/>
            </a:prstGeom>
          </p:spPr>
        </p:pic>
        <p:sp>
          <p:nvSpPr>
            <p:cNvPr id="15" name="TextBox 14"/>
            <p:cNvSpPr txBox="1"/>
            <p:nvPr/>
          </p:nvSpPr>
          <p:spPr>
            <a:xfrm>
              <a:off x="685800" y="5791200"/>
              <a:ext cx="1400255" cy="369332"/>
            </a:xfrm>
            <a:prstGeom prst="rect">
              <a:avLst/>
            </a:prstGeom>
            <a:noFill/>
          </p:spPr>
          <p:txBody>
            <a:bodyPr wrap="none" rtlCol="0">
              <a:spAutoFit/>
            </a:bodyPr>
            <a:lstStyle/>
            <a:p>
              <a:r>
                <a:rPr lang="en-US" dirty="0" smtClean="0">
                  <a:solidFill>
                    <a:schemeClr val="bg1"/>
                  </a:solidFill>
                </a:rPr>
                <a:t>23 May 2015</a:t>
              </a:r>
              <a:endParaRPr lang="en-US" dirty="0">
                <a:solidFill>
                  <a:schemeClr val="bg1"/>
                </a:solidFill>
              </a:endParaRPr>
            </a:p>
          </p:txBody>
        </p:sp>
      </p:grpSp>
      <p:sp>
        <p:nvSpPr>
          <p:cNvPr id="19" name="Title 1"/>
          <p:cNvSpPr txBox="1">
            <a:spLocks/>
          </p:cNvSpPr>
          <p:nvPr/>
        </p:nvSpPr>
        <p:spPr>
          <a:xfrm>
            <a:off x="609600" y="102546"/>
            <a:ext cx="82296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Flood Product detected this flooding</a:t>
            </a:r>
            <a:endParaRPr lang="en-US" dirty="0">
              <a:solidFill>
                <a:schemeClr val="bg1"/>
              </a:solidFill>
            </a:endParaRPr>
          </a:p>
        </p:txBody>
      </p:sp>
      <p:pic>
        <p:nvPicPr>
          <p:cNvPr id="20" name="Picture 19"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9454" y="1219200"/>
            <a:ext cx="3067478" cy="295316"/>
          </a:xfrm>
          <a:prstGeom prst="rect">
            <a:avLst/>
          </a:prstGeom>
        </p:spPr>
      </p:pic>
    </p:spTree>
    <p:extLst>
      <p:ext uri="{BB962C8B-B14F-4D97-AF65-F5344CB8AC3E}">
        <p14:creationId xmlns:p14="http://schemas.microsoft.com/office/powerpoint/2010/main" val="332207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4899917" cy="3357562"/>
          </a:xfrm>
          <a:noFill/>
        </p:spPr>
        <p:txBody>
          <a:bodyPr>
            <a:normAutofit fontScale="90000"/>
          </a:bodyPr>
          <a:lstStyle/>
          <a:p>
            <a:pPr algn="l"/>
            <a:r>
              <a:rPr lang="en-US" u="sng" dirty="0" smtClean="0">
                <a:solidFill>
                  <a:schemeClr val="bg1"/>
                </a:solidFill>
              </a:rPr>
              <a:t>Verification</a:t>
            </a:r>
            <a:br>
              <a:rPr lang="en-US" u="sng" dirty="0" smtClean="0">
                <a:solidFill>
                  <a:schemeClr val="bg1"/>
                </a:solidFill>
              </a:rPr>
            </a:br>
            <a:r>
              <a:rPr lang="en-US" dirty="0" smtClean="0">
                <a:solidFill>
                  <a:schemeClr val="bg1"/>
                </a:solidFill>
              </a:rPr>
              <a:t>Not much ice jam flooding; mild breakups in both </a:t>
            </a:r>
            <a:br>
              <a:rPr lang="en-US" dirty="0" smtClean="0">
                <a:solidFill>
                  <a:schemeClr val="bg1"/>
                </a:solidFill>
              </a:rPr>
            </a:br>
            <a:r>
              <a:rPr lang="en-US" dirty="0" smtClean="0">
                <a:solidFill>
                  <a:schemeClr val="bg1"/>
                </a:solidFill>
              </a:rPr>
              <a:t>2014 and 2015</a:t>
            </a:r>
            <a:endParaRPr lang="en-US" dirty="0">
              <a:solidFill>
                <a:schemeClr val="bg1"/>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6422" y="0"/>
            <a:ext cx="4505325" cy="641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12" y="3205162"/>
            <a:ext cx="5988214"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3799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4572000" cy="762000"/>
          </a:xfrm>
        </p:spPr>
        <p:txBody>
          <a:bodyPr>
            <a:normAutofit/>
          </a:bodyPr>
          <a:lstStyle/>
          <a:p>
            <a:r>
              <a:rPr lang="en-US" sz="2800" dirty="0" smtClean="0">
                <a:solidFill>
                  <a:schemeClr val="bg1"/>
                </a:solidFill>
              </a:rPr>
              <a:t>Dawson 03/19/15</a:t>
            </a:r>
            <a:endParaRPr lang="en-US" sz="2800" dirty="0">
              <a:solidFill>
                <a:schemeClr val="bg1"/>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338" y="2743200"/>
            <a:ext cx="6374639"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1" y="914400"/>
            <a:ext cx="5181600" cy="3238501"/>
          </a:xfrm>
        </p:spPr>
      </p:pic>
      <p:sp>
        <p:nvSpPr>
          <p:cNvPr id="5" name="Title 1"/>
          <p:cNvSpPr txBox="1">
            <a:spLocks/>
          </p:cNvSpPr>
          <p:nvPr/>
        </p:nvSpPr>
        <p:spPr>
          <a:xfrm>
            <a:off x="4800600" y="1996035"/>
            <a:ext cx="45720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chemeClr val="bg1"/>
                </a:solidFill>
              </a:rPr>
              <a:t>Dawson 04/23/15</a:t>
            </a:r>
            <a:endParaRPr lang="en-US" sz="2800" dirty="0">
              <a:solidFill>
                <a:schemeClr val="bg1"/>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17049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Alaska Pacific River Forecast Center</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297" y="1077192"/>
            <a:ext cx="4937030" cy="5472833"/>
          </a:xfrm>
        </p:spPr>
      </p:pic>
      <p:sp>
        <p:nvSpPr>
          <p:cNvPr id="5" name="Rectangle 4"/>
          <p:cNvSpPr/>
          <p:nvPr/>
        </p:nvSpPr>
        <p:spPr>
          <a:xfrm>
            <a:off x="533400" y="6096000"/>
            <a:ext cx="4481868" cy="369332"/>
          </a:xfrm>
          <a:prstGeom prst="rect">
            <a:avLst/>
          </a:prstGeom>
        </p:spPr>
        <p:txBody>
          <a:bodyPr wrap="none">
            <a:spAutoFit/>
          </a:bodyPr>
          <a:lstStyle/>
          <a:p>
            <a:r>
              <a:rPr lang="en-US" dirty="0"/>
              <a:t>" Keeping a Watch Over Alaska's Waterways " </a:t>
            </a:r>
          </a:p>
        </p:txBody>
      </p:sp>
      <p:sp>
        <p:nvSpPr>
          <p:cNvPr id="6" name="Rectangle 5"/>
          <p:cNvSpPr/>
          <p:nvPr/>
        </p:nvSpPr>
        <p:spPr>
          <a:xfrm>
            <a:off x="650511" y="6465332"/>
            <a:ext cx="8493489" cy="369332"/>
          </a:xfrm>
          <a:prstGeom prst="rect">
            <a:avLst/>
          </a:prstGeom>
        </p:spPr>
        <p:txBody>
          <a:bodyPr wrap="square">
            <a:spAutoFit/>
          </a:bodyPr>
          <a:lstStyle/>
          <a:p>
            <a:r>
              <a:rPr lang="en-US" dirty="0" smtClean="0">
                <a:solidFill>
                  <a:schemeClr val="bg1"/>
                </a:solidFill>
              </a:rPr>
              <a:t>RFCs produce </a:t>
            </a:r>
            <a:r>
              <a:rPr lang="en-US" dirty="0">
                <a:solidFill>
                  <a:schemeClr val="bg1"/>
                </a:solidFill>
              </a:rPr>
              <a:t>timely and accurate water forecasts and information</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319104" y="1676400"/>
            <a:ext cx="3200400" cy="3139321"/>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rPr>
              <a:t>Fewer than 6000 miles of certified roads and </a:t>
            </a:r>
            <a:r>
              <a:rPr lang="en-US" dirty="0" smtClean="0">
                <a:solidFill>
                  <a:schemeClr val="bg1"/>
                </a:solidFill>
              </a:rPr>
              <a:t>highways</a:t>
            </a:r>
          </a:p>
          <a:p>
            <a:pPr marL="285750" indent="-285750">
              <a:buFont typeface="Arial" panose="020B0604020202020204" pitchFamily="34" charset="0"/>
              <a:buChar char="•"/>
            </a:pPr>
            <a:r>
              <a:rPr lang="en-US" dirty="0" smtClean="0">
                <a:solidFill>
                  <a:schemeClr val="bg1"/>
                </a:solidFill>
              </a:rPr>
              <a:t>More </a:t>
            </a:r>
            <a:r>
              <a:rPr lang="en-US" dirty="0">
                <a:solidFill>
                  <a:schemeClr val="bg1"/>
                </a:solidFill>
              </a:rPr>
              <a:t>that 3000 </a:t>
            </a:r>
            <a:r>
              <a:rPr lang="en-US" dirty="0" smtClean="0">
                <a:solidFill>
                  <a:schemeClr val="bg1"/>
                </a:solidFill>
              </a:rPr>
              <a:t>rivers</a:t>
            </a:r>
          </a:p>
          <a:p>
            <a:pPr marL="285750" indent="-285750">
              <a:buFont typeface="Arial" panose="020B0604020202020204" pitchFamily="34" charset="0"/>
              <a:buChar char="•"/>
            </a:pPr>
            <a:r>
              <a:rPr lang="en-US" altLang="en-US" dirty="0" smtClean="0">
                <a:solidFill>
                  <a:schemeClr val="bg1"/>
                </a:solidFill>
              </a:rPr>
              <a:t>Sparse </a:t>
            </a:r>
            <a:r>
              <a:rPr lang="en-US" altLang="en-US" dirty="0">
                <a:solidFill>
                  <a:schemeClr val="bg1"/>
                </a:solidFill>
              </a:rPr>
              <a:t>data </a:t>
            </a:r>
            <a:r>
              <a:rPr lang="en-US" altLang="en-US" dirty="0" smtClean="0">
                <a:solidFill>
                  <a:schemeClr val="bg1"/>
                </a:solidFill>
              </a:rPr>
              <a:t>networks</a:t>
            </a:r>
          </a:p>
          <a:p>
            <a:pPr marL="285750" indent="-285750">
              <a:buFont typeface="Arial" panose="020B0604020202020204" pitchFamily="34" charset="0"/>
              <a:buChar char="•"/>
            </a:pPr>
            <a:r>
              <a:rPr lang="en-US" altLang="en-US" dirty="0" smtClean="0">
                <a:solidFill>
                  <a:schemeClr val="bg1"/>
                </a:solidFill>
              </a:rPr>
              <a:t>Large </a:t>
            </a:r>
            <a:r>
              <a:rPr lang="en-US" altLang="en-US" dirty="0">
                <a:solidFill>
                  <a:schemeClr val="bg1"/>
                </a:solidFill>
              </a:rPr>
              <a:t>glacial and snow </a:t>
            </a:r>
            <a:r>
              <a:rPr lang="en-US" altLang="en-US" dirty="0" smtClean="0">
                <a:solidFill>
                  <a:schemeClr val="bg1"/>
                </a:solidFill>
              </a:rPr>
              <a:t>components</a:t>
            </a:r>
          </a:p>
          <a:p>
            <a:pPr marL="285750" indent="-285750">
              <a:buFont typeface="Arial" panose="020B0604020202020204" pitchFamily="34" charset="0"/>
              <a:buChar char="•"/>
            </a:pPr>
            <a:r>
              <a:rPr lang="en-US" altLang="en-US" dirty="0" smtClean="0">
                <a:solidFill>
                  <a:schemeClr val="bg1"/>
                </a:solidFill>
              </a:rPr>
              <a:t>Spatial </a:t>
            </a:r>
            <a:r>
              <a:rPr lang="en-US" altLang="en-US" dirty="0">
                <a:solidFill>
                  <a:schemeClr val="bg1"/>
                </a:solidFill>
              </a:rPr>
              <a:t>variability in </a:t>
            </a:r>
            <a:r>
              <a:rPr lang="en-US" altLang="en-US" dirty="0" smtClean="0">
                <a:solidFill>
                  <a:schemeClr val="bg1"/>
                </a:solidFill>
              </a:rPr>
              <a:t>climatology</a:t>
            </a:r>
          </a:p>
          <a:p>
            <a:pPr marL="285750" indent="-285750">
              <a:buFont typeface="Arial" panose="020B0604020202020204" pitchFamily="34" charset="0"/>
              <a:buChar char="•"/>
            </a:pPr>
            <a:r>
              <a:rPr lang="en-US" altLang="en-US" dirty="0" smtClean="0">
                <a:solidFill>
                  <a:schemeClr val="bg1"/>
                </a:solidFill>
              </a:rPr>
              <a:t>Changing climatology</a:t>
            </a:r>
          </a:p>
          <a:p>
            <a:pPr marL="285750" indent="-285750">
              <a:buFont typeface="Arial" panose="020B0604020202020204" pitchFamily="34" charset="0"/>
              <a:buChar char="•"/>
            </a:pPr>
            <a:r>
              <a:rPr lang="en-US" altLang="en-US" dirty="0" err="1" smtClean="0">
                <a:solidFill>
                  <a:schemeClr val="bg1"/>
                </a:solidFill>
              </a:rPr>
              <a:t>Jokulhlaups</a:t>
            </a:r>
            <a:r>
              <a:rPr lang="en-US" altLang="en-US" dirty="0" smtClean="0">
                <a:solidFill>
                  <a:schemeClr val="bg1"/>
                </a:solidFill>
              </a:rPr>
              <a:t> (glacier-dammed lake outburst floods)</a:t>
            </a:r>
            <a:endParaRPr lang="en-US" altLang="en-US" dirty="0">
              <a:solidFill>
                <a:schemeClr val="bg1"/>
              </a:solidFill>
            </a:endParaRPr>
          </a:p>
        </p:txBody>
      </p:sp>
    </p:spTree>
    <p:extLst>
      <p:ext uri="{BB962C8B-B14F-4D97-AF65-F5344CB8AC3E}">
        <p14:creationId xmlns:p14="http://schemas.microsoft.com/office/powerpoint/2010/main" val="17268764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3962400" cy="457200"/>
          </a:xfrm>
        </p:spPr>
        <p:txBody>
          <a:bodyPr>
            <a:normAutofit/>
          </a:bodyPr>
          <a:lstStyle/>
          <a:p>
            <a:r>
              <a:rPr lang="en-US" sz="2000" dirty="0" smtClean="0">
                <a:solidFill>
                  <a:schemeClr val="bg1"/>
                </a:solidFill>
              </a:rPr>
              <a:t>Dawson 3/18/2015 – Ice product</a:t>
            </a:r>
            <a:endParaRPr lang="en-US" sz="2000" dirty="0">
              <a:solidFill>
                <a:schemeClr val="bg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990600"/>
            <a:ext cx="4876800" cy="322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828800" y="2057400"/>
            <a:ext cx="1371600"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751308"/>
            <a:ext cx="4419600" cy="5061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5105400" y="1219200"/>
            <a:ext cx="3962400"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chemeClr val="bg1"/>
                </a:solidFill>
              </a:rPr>
              <a:t>Dawson 4/23/2015 – Ice product</a:t>
            </a:r>
            <a:endParaRPr lang="en-US" sz="2000" dirty="0">
              <a:solidFill>
                <a:schemeClr val="bg1"/>
              </a:solidFill>
            </a:endParaRPr>
          </a:p>
        </p:txBody>
      </p:sp>
      <p:sp>
        <p:nvSpPr>
          <p:cNvPr id="5" name="TextBox 4"/>
          <p:cNvSpPr txBox="1"/>
          <p:nvPr/>
        </p:nvSpPr>
        <p:spPr>
          <a:xfrm>
            <a:off x="228600" y="5105400"/>
            <a:ext cx="3733800" cy="646331"/>
          </a:xfrm>
          <a:prstGeom prst="rect">
            <a:avLst/>
          </a:prstGeom>
          <a:noFill/>
        </p:spPr>
        <p:txBody>
          <a:bodyPr wrap="square" rtlCol="0">
            <a:spAutoFit/>
          </a:bodyPr>
          <a:lstStyle/>
          <a:p>
            <a:r>
              <a:rPr lang="en-US" dirty="0" smtClean="0">
                <a:solidFill>
                  <a:schemeClr val="bg1"/>
                </a:solidFill>
              </a:rPr>
              <a:t>Not sure why River Ice product shows so much mixed ice and water</a:t>
            </a:r>
            <a:endParaRPr lang="en-US" dirty="0">
              <a:solidFill>
                <a:schemeClr val="bg1"/>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91643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bg1"/>
                </a:solidFill>
              </a:rPr>
              <a:t>Tanana River near </a:t>
            </a:r>
            <a:r>
              <a:rPr lang="en-US" dirty="0" err="1" smtClean="0">
                <a:solidFill>
                  <a:schemeClr val="bg1"/>
                </a:solidFill>
              </a:rPr>
              <a:t>Nenana</a:t>
            </a:r>
            <a:endParaRPr lang="en-US"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5109585" cy="3810000"/>
          </a:xfrm>
          <a:prstGeom prst="rect">
            <a:avLst/>
          </a:prstGeom>
          <a:solidFill>
            <a:schemeClr val="accent1"/>
          </a:solidFill>
          <a:ln>
            <a:noFill/>
          </a:ln>
        </p:spPr>
      </p:pic>
      <p:sp>
        <p:nvSpPr>
          <p:cNvPr id="5" name="TextBox 4"/>
          <p:cNvSpPr txBox="1"/>
          <p:nvPr/>
        </p:nvSpPr>
        <p:spPr>
          <a:xfrm>
            <a:off x="1600200" y="1371600"/>
            <a:ext cx="1654427" cy="369332"/>
          </a:xfrm>
          <a:prstGeom prst="rect">
            <a:avLst/>
          </a:prstGeom>
          <a:noFill/>
        </p:spPr>
        <p:txBody>
          <a:bodyPr wrap="none" rtlCol="0">
            <a:spAutoFit/>
          </a:bodyPr>
          <a:lstStyle/>
          <a:p>
            <a:r>
              <a:rPr lang="en-US" dirty="0" smtClean="0"/>
              <a:t>March 20, 2015</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93436" y="2819399"/>
            <a:ext cx="5250563" cy="391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953000" y="1076915"/>
            <a:ext cx="3482884" cy="1754326"/>
          </a:xfrm>
          <a:prstGeom prst="rect">
            <a:avLst/>
          </a:prstGeom>
          <a:solidFill>
            <a:schemeClr val="tx2">
              <a:lumMod val="20000"/>
              <a:lumOff val="80000"/>
            </a:schemeClr>
          </a:solidFill>
        </p:spPr>
        <p:txBody>
          <a:bodyPr wrap="square">
            <a:spAutoFit/>
          </a:bodyPr>
          <a:lstStyle/>
          <a:p>
            <a:pPr algn="ctr"/>
            <a:r>
              <a:rPr lang="en-US" b="1" u="sng" dirty="0" smtClean="0">
                <a:solidFill>
                  <a:srgbClr val="FF0000"/>
                </a:solidFill>
              </a:rPr>
              <a:t>Ice Thickness Readings</a:t>
            </a:r>
          </a:p>
          <a:p>
            <a:r>
              <a:rPr lang="en-US" b="1" dirty="0" smtClean="0">
                <a:solidFill>
                  <a:srgbClr val="FF0000"/>
                </a:solidFill>
              </a:rPr>
              <a:t>Feb 6 – 22”           March 26 – 35.8”</a:t>
            </a:r>
          </a:p>
          <a:p>
            <a:r>
              <a:rPr lang="en-US" b="1" dirty="0" smtClean="0">
                <a:solidFill>
                  <a:srgbClr val="FF0000"/>
                </a:solidFill>
              </a:rPr>
              <a:t>Feb 20 – 34”         March 30 – 35.7”</a:t>
            </a:r>
          </a:p>
          <a:p>
            <a:r>
              <a:rPr lang="en-US" b="1" dirty="0" smtClean="0">
                <a:solidFill>
                  <a:srgbClr val="FF0000"/>
                </a:solidFill>
              </a:rPr>
              <a:t>March 5 - 34.5”   April 2 – 35.5”</a:t>
            </a:r>
          </a:p>
          <a:p>
            <a:r>
              <a:rPr lang="en-US" b="1" dirty="0" smtClean="0">
                <a:solidFill>
                  <a:srgbClr val="FF0000"/>
                </a:solidFill>
              </a:rPr>
              <a:t>March 19 – 35”   April 6 – 33.5”</a:t>
            </a:r>
          </a:p>
          <a:p>
            <a:r>
              <a:rPr lang="en-US" b="1" dirty="0" smtClean="0">
                <a:solidFill>
                  <a:srgbClr val="FF0000"/>
                </a:solidFill>
              </a:rPr>
              <a:t>March 23 – 35”</a:t>
            </a:r>
            <a:endParaRPr lang="en-US" b="1" dirty="0">
              <a:solidFill>
                <a:srgbClr val="FF0000"/>
              </a:solidFill>
            </a:endParaRPr>
          </a:p>
        </p:txBody>
      </p:sp>
      <p:sp>
        <p:nvSpPr>
          <p:cNvPr id="6" name="TextBox 5"/>
          <p:cNvSpPr txBox="1"/>
          <p:nvPr/>
        </p:nvSpPr>
        <p:spPr>
          <a:xfrm>
            <a:off x="4114800" y="3137216"/>
            <a:ext cx="3038973" cy="369332"/>
          </a:xfrm>
          <a:prstGeom prst="rect">
            <a:avLst/>
          </a:prstGeom>
          <a:noFill/>
        </p:spPr>
        <p:txBody>
          <a:bodyPr wrap="none" rtlCol="0">
            <a:spAutoFit/>
          </a:bodyPr>
          <a:lstStyle/>
          <a:p>
            <a:r>
              <a:rPr lang="en-US" dirty="0" smtClean="0"/>
              <a:t>April 23, 2015…Going, Going…</a:t>
            </a:r>
            <a:endParaRPr lang="en-US" dirty="0"/>
          </a:p>
        </p:txBody>
      </p:sp>
      <p:grpSp>
        <p:nvGrpSpPr>
          <p:cNvPr id="8" name="Group 7"/>
          <p:cNvGrpSpPr/>
          <p:nvPr/>
        </p:nvGrpSpPr>
        <p:grpSpPr>
          <a:xfrm>
            <a:off x="3886199" y="2797570"/>
            <a:ext cx="5210705" cy="3908029"/>
            <a:chOff x="3886199" y="2797570"/>
            <a:chExt cx="5210705" cy="3908029"/>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199" y="2797570"/>
              <a:ext cx="5210705" cy="3908029"/>
            </a:xfrm>
            <a:prstGeom prst="rect">
              <a:avLst/>
            </a:prstGeom>
          </p:spPr>
        </p:pic>
        <p:sp>
          <p:nvSpPr>
            <p:cNvPr id="7" name="TextBox 6"/>
            <p:cNvSpPr txBox="1"/>
            <p:nvPr/>
          </p:nvSpPr>
          <p:spPr>
            <a:xfrm>
              <a:off x="5261985" y="3048000"/>
              <a:ext cx="2669378" cy="369332"/>
            </a:xfrm>
            <a:prstGeom prst="rect">
              <a:avLst/>
            </a:prstGeom>
            <a:noFill/>
          </p:spPr>
          <p:txBody>
            <a:bodyPr wrap="square" rtlCol="0">
              <a:spAutoFit/>
            </a:bodyPr>
            <a:lstStyle/>
            <a:p>
              <a:r>
                <a:rPr lang="en-US" dirty="0" smtClean="0"/>
                <a:t>GONE!!! Official April 24th </a:t>
              </a:r>
              <a:endParaRPr lang="en-US" dirty="0"/>
            </a:p>
          </p:txBody>
        </p:sp>
      </p:gr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046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515" y="88992"/>
            <a:ext cx="6678627" cy="6451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76200" y="762000"/>
            <a:ext cx="8229600" cy="4525963"/>
          </a:xfrm>
        </p:spPr>
        <p:txBody>
          <a:bodyPr/>
          <a:lstStyle/>
          <a:p>
            <a:r>
              <a:rPr lang="en-US" dirty="0" smtClean="0">
                <a:solidFill>
                  <a:schemeClr val="bg1"/>
                </a:solidFill>
              </a:rPr>
              <a:t>Using the flood product since it covers the entire state </a:t>
            </a:r>
          </a:p>
          <a:p>
            <a:endParaRPr lang="en-US" dirty="0"/>
          </a:p>
        </p:txBody>
      </p:sp>
      <p:cxnSp>
        <p:nvCxnSpPr>
          <p:cNvPr id="6" name="Straight Arrow Connector 5"/>
          <p:cNvCxnSpPr/>
          <p:nvPr/>
        </p:nvCxnSpPr>
        <p:spPr>
          <a:xfrm flipV="1">
            <a:off x="2590800" y="2971800"/>
            <a:ext cx="1600200" cy="4572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347" y="3188262"/>
            <a:ext cx="2286854" cy="2031325"/>
          </a:xfrm>
          <a:prstGeom prst="rect">
            <a:avLst/>
          </a:prstGeom>
          <a:noFill/>
        </p:spPr>
        <p:txBody>
          <a:bodyPr wrap="square" rtlCol="0">
            <a:spAutoFit/>
          </a:bodyPr>
          <a:lstStyle/>
          <a:p>
            <a:r>
              <a:rPr lang="en-US" u="sng" dirty="0" smtClean="0">
                <a:solidFill>
                  <a:schemeClr val="bg1"/>
                </a:solidFill>
              </a:rPr>
              <a:t>Tanana River at </a:t>
            </a:r>
            <a:r>
              <a:rPr lang="en-US" u="sng" dirty="0" err="1" smtClean="0">
                <a:solidFill>
                  <a:schemeClr val="bg1"/>
                </a:solidFill>
              </a:rPr>
              <a:t>Nenana</a:t>
            </a:r>
            <a:r>
              <a:rPr lang="en-US" dirty="0" smtClean="0">
                <a:solidFill>
                  <a:schemeClr val="bg1"/>
                </a:solidFill>
              </a:rPr>
              <a:t>…</a:t>
            </a:r>
          </a:p>
          <a:p>
            <a:r>
              <a:rPr lang="en-US" dirty="0" smtClean="0">
                <a:solidFill>
                  <a:schemeClr val="bg1"/>
                </a:solidFill>
              </a:rPr>
              <a:t>Consider it a fair representation of the </a:t>
            </a:r>
          </a:p>
          <a:p>
            <a:r>
              <a:rPr lang="en-US" dirty="0">
                <a:solidFill>
                  <a:schemeClr val="bg1"/>
                </a:solidFill>
              </a:rPr>
              <a:t>c</a:t>
            </a:r>
            <a:r>
              <a:rPr lang="en-US" dirty="0" smtClean="0">
                <a:solidFill>
                  <a:schemeClr val="bg1"/>
                </a:solidFill>
              </a:rPr>
              <a:t>urrent conditions with water on top</a:t>
            </a:r>
          </a:p>
          <a:p>
            <a:r>
              <a:rPr lang="en-US" dirty="0" smtClean="0">
                <a:solidFill>
                  <a:schemeClr val="bg1"/>
                </a:solidFill>
              </a:rPr>
              <a:t>of the ice.</a:t>
            </a:r>
            <a:endParaRPr lang="en-US" dirty="0">
              <a:solidFill>
                <a:schemeClr val="bg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65646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8212" y="0"/>
            <a:ext cx="7996231" cy="1200329"/>
          </a:xfrm>
          <a:prstGeom prst="rect">
            <a:avLst/>
          </a:prstGeom>
          <a:noFill/>
        </p:spPr>
        <p:txBody>
          <a:bodyPr wrap="square" rtlCol="0">
            <a:spAutoFit/>
          </a:bodyPr>
          <a:lstStyle/>
          <a:p>
            <a:r>
              <a:rPr lang="en-US" sz="2400" dirty="0" smtClean="0">
                <a:solidFill>
                  <a:schemeClr val="bg1"/>
                </a:solidFill>
              </a:rPr>
              <a:t>APRFC is trying to come up with a verification scheme for the flood and ice products, using the MODIS imagery, observations and web cams</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678212" y="1124676"/>
            <a:ext cx="7969689" cy="5461953"/>
            <a:chOff x="678212" y="1124676"/>
            <a:chExt cx="7969689" cy="5461953"/>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2" y="1124676"/>
              <a:ext cx="7969689" cy="5461953"/>
            </a:xfrm>
            <a:prstGeom prst="rect">
              <a:avLst/>
            </a:prstGeom>
          </p:spPr>
        </p:pic>
        <p:sp>
          <p:nvSpPr>
            <p:cNvPr id="8" name="Rectangle 7"/>
            <p:cNvSpPr/>
            <p:nvPr/>
          </p:nvSpPr>
          <p:spPr>
            <a:xfrm>
              <a:off x="4495800" y="1124676"/>
              <a:ext cx="4152101" cy="10089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78212" y="5562600"/>
              <a:ext cx="2293588" cy="10240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5029200" y="1124676"/>
            <a:ext cx="3505200" cy="2246769"/>
          </a:xfrm>
          <a:prstGeom prst="rect">
            <a:avLst/>
          </a:prstGeom>
          <a:noFill/>
        </p:spPr>
        <p:txBody>
          <a:bodyPr wrap="square" rtlCol="0">
            <a:spAutoFit/>
          </a:bodyPr>
          <a:lstStyle/>
          <a:p>
            <a:pPr algn="ctr"/>
            <a:r>
              <a:rPr lang="en-US" sz="2800" dirty="0" smtClean="0">
                <a:solidFill>
                  <a:schemeClr val="bg1"/>
                </a:solidFill>
              </a:rPr>
              <a:t>New tools for validation in 2015 high </a:t>
            </a:r>
          </a:p>
          <a:p>
            <a:pPr algn="ctr"/>
            <a:r>
              <a:rPr lang="en-US" sz="2800" dirty="0" smtClean="0">
                <a:solidFill>
                  <a:schemeClr val="bg1"/>
                </a:solidFill>
              </a:rPr>
              <a:t>resolution georeferenced images </a:t>
            </a:r>
          </a:p>
          <a:p>
            <a:pPr algn="ctr"/>
            <a:r>
              <a:rPr lang="en-US" sz="2800" dirty="0" smtClean="0">
                <a:solidFill>
                  <a:schemeClr val="bg1"/>
                </a:solidFill>
              </a:rPr>
              <a:t>UAF – Jessica Cherry</a:t>
            </a:r>
            <a:endParaRPr lang="en-US" sz="2800" dirty="0">
              <a:solidFill>
                <a:schemeClr val="bg1"/>
              </a:solidFill>
            </a:endParaRPr>
          </a:p>
        </p:txBody>
      </p:sp>
    </p:spTree>
    <p:extLst>
      <p:ext uri="{BB962C8B-B14F-4D97-AF65-F5344CB8AC3E}">
        <p14:creationId xmlns:p14="http://schemas.microsoft.com/office/powerpoint/2010/main" val="3393947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04800" y="152409"/>
            <a:ext cx="8534400" cy="6208652"/>
            <a:chOff x="29260800" y="12420600"/>
            <a:chExt cx="13167360" cy="4227144"/>
          </a:xfrm>
        </p:grpSpPr>
        <p:sp>
          <p:nvSpPr>
            <p:cNvPr id="6" name="Text Box 191"/>
            <p:cNvSpPr txBox="1">
              <a:spLocks noChangeArrowheads="1"/>
            </p:cNvSpPr>
            <p:nvPr/>
          </p:nvSpPr>
          <p:spPr bwMode="auto">
            <a:xfrm>
              <a:off x="29260800" y="13106400"/>
              <a:ext cx="13167360" cy="3541344"/>
            </a:xfrm>
            <a:prstGeom prst="rect">
              <a:avLst/>
            </a:prstGeom>
            <a:solidFill>
              <a:schemeClr val="bg1"/>
            </a:solidFill>
            <a:ln w="12700">
              <a:solidFill>
                <a:schemeClr val="accent1">
                  <a:lumMod val="75000"/>
                </a:schemeClr>
              </a:solidFill>
            </a:ln>
            <a:effectLst/>
          </p:spPr>
          <p:txBody>
            <a:bodyPr lIns="137137" tIns="137137" rIns="137137" bIns="137137">
              <a:spAutoFit/>
            </a:bodyPr>
            <a:lstStyle>
              <a:defPPr>
                <a:defRPr lang="en-US"/>
              </a:defPPr>
              <a:lvl1pPr marL="0" algn="l" defTabSz="3291279" rtl="0" eaLnBrk="1" latinLnBrk="0" hangingPunct="1">
                <a:defRPr sz="6400" kern="1200">
                  <a:solidFill>
                    <a:schemeClr val="tx1"/>
                  </a:solidFill>
                  <a:latin typeface="+mn-lt"/>
                  <a:ea typeface="+mn-ea"/>
                  <a:cs typeface="+mn-cs"/>
                </a:defRPr>
              </a:lvl1pPr>
              <a:lvl2pPr marL="1645640" algn="l" defTabSz="3291279" rtl="0" eaLnBrk="1" latinLnBrk="0" hangingPunct="1">
                <a:defRPr sz="6400" kern="1200">
                  <a:solidFill>
                    <a:schemeClr val="tx1"/>
                  </a:solidFill>
                  <a:latin typeface="+mn-lt"/>
                  <a:ea typeface="+mn-ea"/>
                  <a:cs typeface="+mn-cs"/>
                </a:defRPr>
              </a:lvl2pPr>
              <a:lvl3pPr marL="3291279" algn="l" defTabSz="3291279" rtl="0" eaLnBrk="1" latinLnBrk="0" hangingPunct="1">
                <a:defRPr sz="6400" kern="1200">
                  <a:solidFill>
                    <a:schemeClr val="tx1"/>
                  </a:solidFill>
                  <a:latin typeface="+mn-lt"/>
                  <a:ea typeface="+mn-ea"/>
                  <a:cs typeface="+mn-cs"/>
                </a:defRPr>
              </a:lvl3pPr>
              <a:lvl4pPr marL="4936919" algn="l" defTabSz="3291279" rtl="0" eaLnBrk="1" latinLnBrk="0" hangingPunct="1">
                <a:defRPr sz="6400" kern="1200">
                  <a:solidFill>
                    <a:schemeClr val="tx1"/>
                  </a:solidFill>
                  <a:latin typeface="+mn-lt"/>
                  <a:ea typeface="+mn-ea"/>
                  <a:cs typeface="+mn-cs"/>
                </a:defRPr>
              </a:lvl4pPr>
              <a:lvl5pPr marL="6582559" algn="l" defTabSz="3291279" rtl="0" eaLnBrk="1" latinLnBrk="0" hangingPunct="1">
                <a:defRPr sz="6400" kern="1200">
                  <a:solidFill>
                    <a:schemeClr val="tx1"/>
                  </a:solidFill>
                  <a:latin typeface="+mn-lt"/>
                  <a:ea typeface="+mn-ea"/>
                  <a:cs typeface="+mn-cs"/>
                </a:defRPr>
              </a:lvl5pPr>
              <a:lvl6pPr marL="8228198" algn="l" defTabSz="3291279" rtl="0" eaLnBrk="1" latinLnBrk="0" hangingPunct="1">
                <a:defRPr sz="6400" kern="1200">
                  <a:solidFill>
                    <a:schemeClr val="tx1"/>
                  </a:solidFill>
                  <a:latin typeface="+mn-lt"/>
                  <a:ea typeface="+mn-ea"/>
                  <a:cs typeface="+mn-cs"/>
                </a:defRPr>
              </a:lvl6pPr>
              <a:lvl7pPr marL="9873837" algn="l" defTabSz="3291279" rtl="0" eaLnBrk="1" latinLnBrk="0" hangingPunct="1">
                <a:defRPr sz="6400" kern="1200">
                  <a:solidFill>
                    <a:schemeClr val="tx1"/>
                  </a:solidFill>
                  <a:latin typeface="+mn-lt"/>
                  <a:ea typeface="+mn-ea"/>
                  <a:cs typeface="+mn-cs"/>
                </a:defRPr>
              </a:lvl7pPr>
              <a:lvl8pPr marL="11519478" algn="l" defTabSz="3291279" rtl="0" eaLnBrk="1" latinLnBrk="0" hangingPunct="1">
                <a:defRPr sz="6400" kern="1200">
                  <a:solidFill>
                    <a:schemeClr val="tx1"/>
                  </a:solidFill>
                  <a:latin typeface="+mn-lt"/>
                  <a:ea typeface="+mn-ea"/>
                  <a:cs typeface="+mn-cs"/>
                </a:defRPr>
              </a:lvl8pPr>
              <a:lvl9pPr marL="13165118" algn="l" defTabSz="3291279" rtl="0" eaLnBrk="1" latinLnBrk="0" hangingPunct="1">
                <a:defRPr sz="6400" kern="1200">
                  <a:solidFill>
                    <a:schemeClr val="tx1"/>
                  </a:solidFill>
                  <a:latin typeface="+mn-lt"/>
                  <a:ea typeface="+mn-ea"/>
                  <a:cs typeface="+mn-cs"/>
                </a:defRPr>
              </a:lvl9pPr>
            </a:lstStyle>
            <a:p>
              <a:pPr marL="457200" indent="-457200" eaLnBrk="1" hangingPunct="1">
                <a:buFont typeface="Arial" panose="020B0604020202020204" pitchFamily="34" charset="0"/>
                <a:buChar char="•"/>
              </a:pPr>
              <a:r>
                <a:rPr lang="en-US" sz="3200" dirty="0" smtClean="0">
                  <a:latin typeface="Calibri" pitchFamily="34" charset="0"/>
                </a:rPr>
                <a:t>There were limited opportunities to evaluate the new river ice and flood detection products due to quiet spring breakups in 2014 and 2015. </a:t>
              </a:r>
            </a:p>
            <a:p>
              <a:pPr marL="457200" indent="-457200" eaLnBrk="1" hangingPunct="1">
                <a:buFont typeface="Arial" panose="020B0604020202020204" pitchFamily="34" charset="0"/>
                <a:buChar char="•"/>
              </a:pPr>
              <a:r>
                <a:rPr lang="en-US" sz="3200" dirty="0" smtClean="0">
                  <a:latin typeface="Calibri" pitchFamily="34" charset="0"/>
                </a:rPr>
                <a:t>However, a few events did show potential utilization of the products, including flood detection from precipitation events and an icing or overflow event.  Application of the river ice product is still hindered by the very broad category of mixed ice and water that appeared more often than expected.</a:t>
              </a:r>
            </a:p>
          </p:txBody>
        </p:sp>
        <p:sp>
          <p:nvSpPr>
            <p:cNvPr id="7" name="Rectangle 6"/>
            <p:cNvSpPr/>
            <p:nvPr/>
          </p:nvSpPr>
          <p:spPr>
            <a:xfrm>
              <a:off x="29260800" y="12420600"/>
              <a:ext cx="13167360" cy="685800"/>
            </a:xfrm>
            <a:prstGeom prst="rect">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defPPr>
                <a:defRPr lang="en-US"/>
              </a:defPPr>
              <a:lvl1pPr marL="0" algn="l" defTabSz="3291279" rtl="0" eaLnBrk="1" latinLnBrk="0" hangingPunct="1">
                <a:defRPr sz="6400" kern="1200">
                  <a:solidFill>
                    <a:schemeClr val="lt1"/>
                  </a:solidFill>
                  <a:latin typeface="+mn-lt"/>
                  <a:ea typeface="+mn-ea"/>
                  <a:cs typeface="+mn-cs"/>
                </a:defRPr>
              </a:lvl1pPr>
              <a:lvl2pPr marL="1645640" algn="l" defTabSz="3291279" rtl="0" eaLnBrk="1" latinLnBrk="0" hangingPunct="1">
                <a:defRPr sz="6400" kern="1200">
                  <a:solidFill>
                    <a:schemeClr val="lt1"/>
                  </a:solidFill>
                  <a:latin typeface="+mn-lt"/>
                  <a:ea typeface="+mn-ea"/>
                  <a:cs typeface="+mn-cs"/>
                </a:defRPr>
              </a:lvl2pPr>
              <a:lvl3pPr marL="3291279" algn="l" defTabSz="3291279" rtl="0" eaLnBrk="1" latinLnBrk="0" hangingPunct="1">
                <a:defRPr sz="6400" kern="1200">
                  <a:solidFill>
                    <a:schemeClr val="lt1"/>
                  </a:solidFill>
                  <a:latin typeface="+mn-lt"/>
                  <a:ea typeface="+mn-ea"/>
                  <a:cs typeface="+mn-cs"/>
                </a:defRPr>
              </a:lvl3pPr>
              <a:lvl4pPr marL="4936919" algn="l" defTabSz="3291279" rtl="0" eaLnBrk="1" latinLnBrk="0" hangingPunct="1">
                <a:defRPr sz="6400" kern="1200">
                  <a:solidFill>
                    <a:schemeClr val="lt1"/>
                  </a:solidFill>
                  <a:latin typeface="+mn-lt"/>
                  <a:ea typeface="+mn-ea"/>
                  <a:cs typeface="+mn-cs"/>
                </a:defRPr>
              </a:lvl4pPr>
              <a:lvl5pPr marL="6582559" algn="l" defTabSz="3291279" rtl="0" eaLnBrk="1" latinLnBrk="0" hangingPunct="1">
                <a:defRPr sz="6400" kern="1200">
                  <a:solidFill>
                    <a:schemeClr val="lt1"/>
                  </a:solidFill>
                  <a:latin typeface="+mn-lt"/>
                  <a:ea typeface="+mn-ea"/>
                  <a:cs typeface="+mn-cs"/>
                </a:defRPr>
              </a:lvl5pPr>
              <a:lvl6pPr marL="8228198" algn="l" defTabSz="3291279" rtl="0" eaLnBrk="1" latinLnBrk="0" hangingPunct="1">
                <a:defRPr sz="6400" kern="1200">
                  <a:solidFill>
                    <a:schemeClr val="lt1"/>
                  </a:solidFill>
                  <a:latin typeface="+mn-lt"/>
                  <a:ea typeface="+mn-ea"/>
                  <a:cs typeface="+mn-cs"/>
                </a:defRPr>
              </a:lvl6pPr>
              <a:lvl7pPr marL="9873837" algn="l" defTabSz="3291279" rtl="0" eaLnBrk="1" latinLnBrk="0" hangingPunct="1">
                <a:defRPr sz="6400" kern="1200">
                  <a:solidFill>
                    <a:schemeClr val="lt1"/>
                  </a:solidFill>
                  <a:latin typeface="+mn-lt"/>
                  <a:ea typeface="+mn-ea"/>
                  <a:cs typeface="+mn-cs"/>
                </a:defRPr>
              </a:lvl7pPr>
              <a:lvl8pPr marL="11519478" algn="l" defTabSz="3291279" rtl="0" eaLnBrk="1" latinLnBrk="0" hangingPunct="1">
                <a:defRPr sz="6400" kern="1200">
                  <a:solidFill>
                    <a:schemeClr val="lt1"/>
                  </a:solidFill>
                  <a:latin typeface="+mn-lt"/>
                  <a:ea typeface="+mn-ea"/>
                  <a:cs typeface="+mn-cs"/>
                </a:defRPr>
              </a:lvl8pPr>
              <a:lvl9pPr marL="13165118" algn="l" defTabSz="3291279" rtl="0" eaLnBrk="1" latinLnBrk="0" hangingPunct="1">
                <a:defRPr sz="6400" kern="1200">
                  <a:solidFill>
                    <a:schemeClr val="lt1"/>
                  </a:solidFill>
                  <a:latin typeface="+mn-lt"/>
                  <a:ea typeface="+mn-ea"/>
                  <a:cs typeface="+mn-cs"/>
                </a:defRPr>
              </a:lvl9pPr>
            </a:lstStyle>
            <a:p>
              <a:pPr algn="ctr"/>
              <a:r>
                <a:rPr lang="en-US" sz="4400" b="1" dirty="0" smtClean="0">
                  <a:solidFill>
                    <a:schemeClr val="accent3">
                      <a:lumMod val="20000"/>
                      <a:lumOff val="80000"/>
                    </a:schemeClr>
                  </a:solidFill>
                </a:rPr>
                <a:t>Summary</a:t>
              </a:r>
              <a:endParaRPr lang="en-US" sz="4400" b="1" dirty="0">
                <a:solidFill>
                  <a:schemeClr val="accent3">
                    <a:lumMod val="20000"/>
                    <a:lumOff val="80000"/>
                  </a:schemeClr>
                </a:solidFill>
              </a:endParaRPr>
            </a:p>
          </p:txBody>
        </p:sp>
      </p:gr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3568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River Ice and Flood Roadmap</a:t>
            </a:r>
            <a:endParaRPr lang="en-US" dirty="0">
              <a:solidFill>
                <a:schemeClr val="bg1"/>
              </a:solidFill>
            </a:endParaRPr>
          </a:p>
        </p:txBody>
      </p:sp>
      <p:sp>
        <p:nvSpPr>
          <p:cNvPr id="3" name="Content Placeholder 2"/>
          <p:cNvSpPr>
            <a:spLocks noGrp="1"/>
          </p:cNvSpPr>
          <p:nvPr>
            <p:ph idx="1"/>
          </p:nvPr>
        </p:nvSpPr>
        <p:spPr>
          <a:xfrm>
            <a:off x="457200" y="1399310"/>
            <a:ext cx="8229600" cy="4726854"/>
          </a:xfrm>
        </p:spPr>
        <p:txBody>
          <a:bodyPr>
            <a:normAutofit fontScale="92500" lnSpcReduction="10000"/>
          </a:bodyPr>
          <a:lstStyle/>
          <a:p>
            <a:pPr marL="457200" indent="-457200">
              <a:buFont typeface="Arial" panose="020B0604020202020204" pitchFamily="34" charset="0"/>
              <a:buChar char="•"/>
            </a:pPr>
            <a:r>
              <a:rPr lang="en-US" sz="2400" dirty="0" smtClean="0">
                <a:solidFill>
                  <a:schemeClr val="bg1"/>
                </a:solidFill>
              </a:rPr>
              <a:t>Validate a VIIRS-based River Ice Product defining stretches of rivers that are ice covered, mixed ice and water, and ice free.</a:t>
            </a:r>
          </a:p>
          <a:p>
            <a:pPr marL="457200" indent="-457200"/>
            <a:r>
              <a:rPr lang="en-US" sz="2400" dirty="0" smtClean="0">
                <a:solidFill>
                  <a:schemeClr val="bg1"/>
                </a:solidFill>
              </a:rPr>
              <a:t>Create and maintain a VIIRS-based River Flooding Product  defining the boundaries of  flooding due to ice jams or heavy precipitation </a:t>
            </a:r>
          </a:p>
          <a:p>
            <a:pPr marL="457200" indent="-457200">
              <a:buFont typeface="Arial" panose="020B0604020202020204" pitchFamily="34" charset="0"/>
              <a:buChar char="•"/>
            </a:pPr>
            <a:r>
              <a:rPr lang="en-US" sz="2400" dirty="0" smtClean="0">
                <a:solidFill>
                  <a:schemeClr val="bg1"/>
                </a:solidFill>
              </a:rPr>
              <a:t>Work with NWS River Forecast Centers to transition these products into operations and validate their operational value.</a:t>
            </a:r>
          </a:p>
          <a:p>
            <a:pPr marL="457200" indent="-457200">
              <a:buFont typeface="Arial" panose="020B0604020202020204" pitchFamily="34" charset="0"/>
              <a:buChar char="•"/>
            </a:pPr>
            <a:r>
              <a:rPr lang="en-US" sz="2400" dirty="0" smtClean="0">
                <a:solidFill>
                  <a:schemeClr val="bg1"/>
                </a:solidFill>
              </a:rPr>
              <a:t>Be prepared to assist product users in adapting these products to their decision support systems.</a:t>
            </a:r>
          </a:p>
          <a:p>
            <a:pPr marL="457200" indent="-457200">
              <a:buFont typeface="Arial" panose="020B0604020202020204" pitchFamily="34" charset="0"/>
              <a:buChar char="•"/>
            </a:pPr>
            <a:r>
              <a:rPr lang="en-US" sz="2400" dirty="0" smtClean="0">
                <a:solidFill>
                  <a:schemeClr val="bg1"/>
                </a:solidFill>
              </a:rPr>
              <a:t>Provide product examples and training material to ensure forecasters are able to use these products effectively.</a:t>
            </a:r>
          </a:p>
          <a:p>
            <a:pPr marL="457200" indent="-457200">
              <a:buFont typeface="Arial" panose="020B0604020202020204" pitchFamily="34" charset="0"/>
              <a:buChar char="•"/>
            </a:pPr>
            <a:r>
              <a:rPr lang="en-US" sz="2400" dirty="0" smtClean="0">
                <a:solidFill>
                  <a:schemeClr val="bg1"/>
                </a:solidFill>
              </a:rPr>
              <a:t>Be accessible to quickly produce products in response to environmental emergencies.</a:t>
            </a:r>
          </a:p>
          <a:p>
            <a:pPr marL="457200" indent="-457200">
              <a:buFont typeface="Arial" panose="020B0604020202020204" pitchFamily="34" charset="0"/>
              <a:buChar char="•"/>
            </a:pPr>
            <a:r>
              <a:rPr lang="en-US" sz="2400" dirty="0" smtClean="0">
                <a:solidFill>
                  <a:schemeClr val="bg1"/>
                </a:solidFill>
              </a:rPr>
              <a:t>Maintain a user forum to guide future initiative actions</a:t>
            </a:r>
            <a:endParaRPr lang="en-US" sz="2400" dirty="0">
              <a:solidFill>
                <a:schemeClr val="bg1"/>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67291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4" name="Group 3"/>
          <p:cNvGrpSpPr/>
          <p:nvPr/>
        </p:nvGrpSpPr>
        <p:grpSpPr>
          <a:xfrm>
            <a:off x="76200" y="76199"/>
            <a:ext cx="8915400" cy="6559383"/>
            <a:chOff x="29260800" y="20574000"/>
            <a:chExt cx="13167360" cy="4480231"/>
          </a:xfrm>
        </p:grpSpPr>
        <p:sp>
          <p:nvSpPr>
            <p:cNvPr id="5" name="Text Box 193"/>
            <p:cNvSpPr txBox="1">
              <a:spLocks noChangeArrowheads="1"/>
            </p:cNvSpPr>
            <p:nvPr/>
          </p:nvSpPr>
          <p:spPr bwMode="auto">
            <a:xfrm>
              <a:off x="29260800" y="21259801"/>
              <a:ext cx="13167360" cy="3794430"/>
            </a:xfrm>
            <a:prstGeom prst="rect">
              <a:avLst/>
            </a:prstGeom>
            <a:solidFill>
              <a:schemeClr val="bg1"/>
            </a:solidFill>
            <a:ln w="12700">
              <a:solidFill>
                <a:schemeClr val="accent1">
                  <a:lumMod val="75000"/>
                </a:schemeClr>
              </a:solidFill>
            </a:ln>
            <a:effectLst/>
          </p:spPr>
          <p:txBody>
            <a:bodyPr lIns="137137" tIns="137137" rIns="137137" bIns="137137">
              <a:spAutoFit/>
            </a:bodyPr>
            <a:lstStyle>
              <a:defPPr>
                <a:defRPr lang="en-US"/>
              </a:defPPr>
              <a:lvl1pPr marL="0" algn="l" defTabSz="3291279" rtl="0" eaLnBrk="1" latinLnBrk="0" hangingPunct="1">
                <a:defRPr sz="6400" kern="1200">
                  <a:solidFill>
                    <a:schemeClr val="tx1"/>
                  </a:solidFill>
                  <a:latin typeface="+mn-lt"/>
                  <a:ea typeface="+mn-ea"/>
                  <a:cs typeface="+mn-cs"/>
                </a:defRPr>
              </a:lvl1pPr>
              <a:lvl2pPr marL="1645640" algn="l" defTabSz="3291279" rtl="0" eaLnBrk="1" latinLnBrk="0" hangingPunct="1">
                <a:defRPr sz="6400" kern="1200">
                  <a:solidFill>
                    <a:schemeClr val="tx1"/>
                  </a:solidFill>
                  <a:latin typeface="+mn-lt"/>
                  <a:ea typeface="+mn-ea"/>
                  <a:cs typeface="+mn-cs"/>
                </a:defRPr>
              </a:lvl2pPr>
              <a:lvl3pPr marL="3291279" algn="l" defTabSz="3291279" rtl="0" eaLnBrk="1" latinLnBrk="0" hangingPunct="1">
                <a:defRPr sz="6400" kern="1200">
                  <a:solidFill>
                    <a:schemeClr val="tx1"/>
                  </a:solidFill>
                  <a:latin typeface="+mn-lt"/>
                  <a:ea typeface="+mn-ea"/>
                  <a:cs typeface="+mn-cs"/>
                </a:defRPr>
              </a:lvl3pPr>
              <a:lvl4pPr marL="4936919" algn="l" defTabSz="3291279" rtl="0" eaLnBrk="1" latinLnBrk="0" hangingPunct="1">
                <a:defRPr sz="6400" kern="1200">
                  <a:solidFill>
                    <a:schemeClr val="tx1"/>
                  </a:solidFill>
                  <a:latin typeface="+mn-lt"/>
                  <a:ea typeface="+mn-ea"/>
                  <a:cs typeface="+mn-cs"/>
                </a:defRPr>
              </a:lvl4pPr>
              <a:lvl5pPr marL="6582559" algn="l" defTabSz="3291279" rtl="0" eaLnBrk="1" latinLnBrk="0" hangingPunct="1">
                <a:defRPr sz="6400" kern="1200">
                  <a:solidFill>
                    <a:schemeClr val="tx1"/>
                  </a:solidFill>
                  <a:latin typeface="+mn-lt"/>
                  <a:ea typeface="+mn-ea"/>
                  <a:cs typeface="+mn-cs"/>
                </a:defRPr>
              </a:lvl5pPr>
              <a:lvl6pPr marL="8228198" algn="l" defTabSz="3291279" rtl="0" eaLnBrk="1" latinLnBrk="0" hangingPunct="1">
                <a:defRPr sz="6400" kern="1200">
                  <a:solidFill>
                    <a:schemeClr val="tx1"/>
                  </a:solidFill>
                  <a:latin typeface="+mn-lt"/>
                  <a:ea typeface="+mn-ea"/>
                  <a:cs typeface="+mn-cs"/>
                </a:defRPr>
              </a:lvl6pPr>
              <a:lvl7pPr marL="9873837" algn="l" defTabSz="3291279" rtl="0" eaLnBrk="1" latinLnBrk="0" hangingPunct="1">
                <a:defRPr sz="6400" kern="1200">
                  <a:solidFill>
                    <a:schemeClr val="tx1"/>
                  </a:solidFill>
                  <a:latin typeface="+mn-lt"/>
                  <a:ea typeface="+mn-ea"/>
                  <a:cs typeface="+mn-cs"/>
                </a:defRPr>
              </a:lvl7pPr>
              <a:lvl8pPr marL="11519478" algn="l" defTabSz="3291279" rtl="0" eaLnBrk="1" latinLnBrk="0" hangingPunct="1">
                <a:defRPr sz="6400" kern="1200">
                  <a:solidFill>
                    <a:schemeClr val="tx1"/>
                  </a:solidFill>
                  <a:latin typeface="+mn-lt"/>
                  <a:ea typeface="+mn-ea"/>
                  <a:cs typeface="+mn-cs"/>
                </a:defRPr>
              </a:lvl8pPr>
              <a:lvl9pPr marL="13165118" algn="l" defTabSz="3291279" rtl="0" eaLnBrk="1" latinLnBrk="0" hangingPunct="1">
                <a:defRPr sz="6400" kern="1200">
                  <a:solidFill>
                    <a:schemeClr val="tx1"/>
                  </a:solidFill>
                  <a:latin typeface="+mn-lt"/>
                  <a:ea typeface="+mn-ea"/>
                  <a:cs typeface="+mn-cs"/>
                </a:defRPr>
              </a:lvl9pPr>
            </a:lstStyle>
            <a:p>
              <a:pPr eaLnBrk="1" hangingPunct="1"/>
              <a:r>
                <a:rPr lang="en-US" sz="2800" dirty="0" smtClean="0">
                  <a:latin typeface="Calibri" pitchFamily="34" charset="0"/>
                </a:rPr>
                <a:t>The Alaska Pacific RFC and Fairbanks WFO continue to work closely with the JPSS Risk Reduction Project in an effort to provide useable and valuable product that will help in hazardous warning forecast operations.  Some areas for improvement across Alaska include:</a:t>
              </a:r>
            </a:p>
            <a:p>
              <a:pPr eaLnBrk="1" hangingPunct="1"/>
              <a:endParaRPr lang="en-US" sz="1100" dirty="0">
                <a:latin typeface="Calibri" pitchFamily="34" charset="0"/>
              </a:endParaRPr>
            </a:p>
            <a:p>
              <a:pPr marL="627063" lvl="1" indent="-287338" eaLnBrk="1" hangingPunct="1">
                <a:buFont typeface="Arial" panose="020B0604020202020204" pitchFamily="34" charset="0"/>
                <a:buChar char="•"/>
              </a:pPr>
              <a:r>
                <a:rPr lang="en-US" sz="2400" dirty="0" smtClean="0">
                  <a:latin typeface="Calibri" pitchFamily="34" charset="0"/>
                </a:rPr>
                <a:t>Cloud shadow issue and solar zenith angle</a:t>
              </a:r>
            </a:p>
            <a:p>
              <a:pPr marL="627063" lvl="1" indent="-287338" eaLnBrk="1" hangingPunct="1">
                <a:buFont typeface="Arial" panose="020B0604020202020204" pitchFamily="34" charset="0"/>
                <a:buChar char="•"/>
              </a:pPr>
              <a:r>
                <a:rPr lang="en-US" sz="2400" dirty="0" smtClean="0">
                  <a:latin typeface="Calibri" pitchFamily="34" charset="0"/>
                </a:rPr>
                <a:t>Temporal consistency in analysis for river ice and flood detection</a:t>
              </a:r>
            </a:p>
            <a:p>
              <a:pPr marL="627063" lvl="1" indent="-287338" eaLnBrk="1" hangingPunct="1">
                <a:buFont typeface="Arial" panose="020B0604020202020204" pitchFamily="34" charset="0"/>
                <a:buChar char="•"/>
              </a:pPr>
              <a:r>
                <a:rPr lang="en-US" sz="2400" dirty="0" smtClean="0">
                  <a:latin typeface="Calibri" pitchFamily="34" charset="0"/>
                </a:rPr>
                <a:t>Better delineation of river channels</a:t>
              </a:r>
            </a:p>
            <a:p>
              <a:pPr marL="627063" lvl="1" indent="-287338" eaLnBrk="1" hangingPunct="1">
                <a:buFont typeface="Arial" panose="020B0604020202020204" pitchFamily="34" charset="0"/>
                <a:buChar char="•"/>
              </a:pPr>
              <a:r>
                <a:rPr lang="en-US" sz="2400" dirty="0" smtClean="0">
                  <a:latin typeface="Calibri" pitchFamily="34" charset="0"/>
                </a:rPr>
                <a:t>Account for </a:t>
              </a:r>
              <a:r>
                <a:rPr lang="en-US" sz="2400" dirty="0" err="1" smtClean="0">
                  <a:latin typeface="Calibri" pitchFamily="34" charset="0"/>
                </a:rPr>
                <a:t>mis</a:t>
              </a:r>
              <a:r>
                <a:rPr lang="en-US" sz="2400" dirty="0" smtClean="0">
                  <a:latin typeface="Calibri" pitchFamily="34" charset="0"/>
                </a:rPr>
                <a:t>-categorization of river ice product from terrain shadowing where high ground is adjacent to rivers (particularly with low sun angle)</a:t>
              </a:r>
            </a:p>
            <a:p>
              <a:pPr marL="627063" lvl="1" indent="-287338" eaLnBrk="1" hangingPunct="1">
                <a:buFont typeface="Arial" panose="020B0604020202020204" pitchFamily="34" charset="0"/>
                <a:buChar char="•"/>
              </a:pPr>
              <a:r>
                <a:rPr lang="en-US" sz="2400" dirty="0" smtClean="0">
                  <a:latin typeface="Calibri" pitchFamily="34" charset="0"/>
                </a:rPr>
                <a:t>Mechanism to alert forecasters when areas of flooding are detected.</a:t>
              </a:r>
              <a:endParaRPr lang="en-US" sz="2400" dirty="0">
                <a:latin typeface="Calibri" pitchFamily="34" charset="0"/>
              </a:endParaRPr>
            </a:p>
          </p:txBody>
        </p:sp>
        <p:sp>
          <p:nvSpPr>
            <p:cNvPr id="6" name="Rectangle 5"/>
            <p:cNvSpPr/>
            <p:nvPr/>
          </p:nvSpPr>
          <p:spPr>
            <a:xfrm>
              <a:off x="29260800" y="20574000"/>
              <a:ext cx="13167360" cy="685800"/>
            </a:xfrm>
            <a:prstGeom prst="rect">
              <a:avLst/>
            </a:prstGeom>
            <a:solidFill>
              <a:schemeClr val="accent1">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defPPr>
                <a:defRPr lang="en-US"/>
              </a:defPPr>
              <a:lvl1pPr marL="0" algn="l" defTabSz="3291279" rtl="0" eaLnBrk="1" latinLnBrk="0" hangingPunct="1">
                <a:defRPr sz="6400" kern="1200">
                  <a:solidFill>
                    <a:schemeClr val="lt1"/>
                  </a:solidFill>
                  <a:latin typeface="+mn-lt"/>
                  <a:ea typeface="+mn-ea"/>
                  <a:cs typeface="+mn-cs"/>
                </a:defRPr>
              </a:lvl1pPr>
              <a:lvl2pPr marL="1645640" algn="l" defTabSz="3291279" rtl="0" eaLnBrk="1" latinLnBrk="0" hangingPunct="1">
                <a:defRPr sz="6400" kern="1200">
                  <a:solidFill>
                    <a:schemeClr val="lt1"/>
                  </a:solidFill>
                  <a:latin typeface="+mn-lt"/>
                  <a:ea typeface="+mn-ea"/>
                  <a:cs typeface="+mn-cs"/>
                </a:defRPr>
              </a:lvl2pPr>
              <a:lvl3pPr marL="3291279" algn="l" defTabSz="3291279" rtl="0" eaLnBrk="1" latinLnBrk="0" hangingPunct="1">
                <a:defRPr sz="6400" kern="1200">
                  <a:solidFill>
                    <a:schemeClr val="lt1"/>
                  </a:solidFill>
                  <a:latin typeface="+mn-lt"/>
                  <a:ea typeface="+mn-ea"/>
                  <a:cs typeface="+mn-cs"/>
                </a:defRPr>
              </a:lvl3pPr>
              <a:lvl4pPr marL="4936919" algn="l" defTabSz="3291279" rtl="0" eaLnBrk="1" latinLnBrk="0" hangingPunct="1">
                <a:defRPr sz="6400" kern="1200">
                  <a:solidFill>
                    <a:schemeClr val="lt1"/>
                  </a:solidFill>
                  <a:latin typeface="+mn-lt"/>
                  <a:ea typeface="+mn-ea"/>
                  <a:cs typeface="+mn-cs"/>
                </a:defRPr>
              </a:lvl4pPr>
              <a:lvl5pPr marL="6582559" algn="l" defTabSz="3291279" rtl="0" eaLnBrk="1" latinLnBrk="0" hangingPunct="1">
                <a:defRPr sz="6400" kern="1200">
                  <a:solidFill>
                    <a:schemeClr val="lt1"/>
                  </a:solidFill>
                  <a:latin typeface="+mn-lt"/>
                  <a:ea typeface="+mn-ea"/>
                  <a:cs typeface="+mn-cs"/>
                </a:defRPr>
              </a:lvl5pPr>
              <a:lvl6pPr marL="8228198" algn="l" defTabSz="3291279" rtl="0" eaLnBrk="1" latinLnBrk="0" hangingPunct="1">
                <a:defRPr sz="6400" kern="1200">
                  <a:solidFill>
                    <a:schemeClr val="lt1"/>
                  </a:solidFill>
                  <a:latin typeface="+mn-lt"/>
                  <a:ea typeface="+mn-ea"/>
                  <a:cs typeface="+mn-cs"/>
                </a:defRPr>
              </a:lvl6pPr>
              <a:lvl7pPr marL="9873837" algn="l" defTabSz="3291279" rtl="0" eaLnBrk="1" latinLnBrk="0" hangingPunct="1">
                <a:defRPr sz="6400" kern="1200">
                  <a:solidFill>
                    <a:schemeClr val="lt1"/>
                  </a:solidFill>
                  <a:latin typeface="+mn-lt"/>
                  <a:ea typeface="+mn-ea"/>
                  <a:cs typeface="+mn-cs"/>
                </a:defRPr>
              </a:lvl7pPr>
              <a:lvl8pPr marL="11519478" algn="l" defTabSz="3291279" rtl="0" eaLnBrk="1" latinLnBrk="0" hangingPunct="1">
                <a:defRPr sz="6400" kern="1200">
                  <a:solidFill>
                    <a:schemeClr val="lt1"/>
                  </a:solidFill>
                  <a:latin typeface="+mn-lt"/>
                  <a:ea typeface="+mn-ea"/>
                  <a:cs typeface="+mn-cs"/>
                </a:defRPr>
              </a:lvl8pPr>
              <a:lvl9pPr marL="13165118" algn="l" defTabSz="3291279" rtl="0" eaLnBrk="1" latinLnBrk="0" hangingPunct="1">
                <a:defRPr sz="6400" kern="1200">
                  <a:solidFill>
                    <a:schemeClr val="lt1"/>
                  </a:solidFill>
                  <a:latin typeface="+mn-lt"/>
                  <a:ea typeface="+mn-ea"/>
                  <a:cs typeface="+mn-cs"/>
                </a:defRPr>
              </a:lvl9pPr>
            </a:lstStyle>
            <a:p>
              <a:pPr algn="ctr"/>
              <a:r>
                <a:rPr lang="en-US" sz="4400" b="1" dirty="0" smtClean="0">
                  <a:solidFill>
                    <a:schemeClr val="accent3">
                      <a:lumMod val="20000"/>
                      <a:lumOff val="80000"/>
                    </a:schemeClr>
                  </a:solidFill>
                </a:rPr>
                <a:t>Future Work</a:t>
              </a:r>
              <a:endParaRPr lang="en-US" sz="4400" b="1" dirty="0">
                <a:solidFill>
                  <a:schemeClr val="accent3">
                    <a:lumMod val="20000"/>
                    <a:lumOff val="80000"/>
                  </a:schemeClr>
                </a:solidFill>
              </a:endParaRPr>
            </a:p>
          </p:txBody>
        </p:sp>
      </p:gr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64832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JPSS VIIRS Ice and Flood Products</a:t>
            </a:r>
            <a:endParaRPr lang="en-US" dirty="0">
              <a:solidFill>
                <a:schemeClr val="bg1"/>
              </a:solidFill>
            </a:endParaRPr>
          </a:p>
        </p:txBody>
      </p:sp>
      <p:sp>
        <p:nvSpPr>
          <p:cNvPr id="3" name="Content Placeholder 2"/>
          <p:cNvSpPr>
            <a:spLocks noGrp="1"/>
          </p:cNvSpPr>
          <p:nvPr>
            <p:ph idx="1"/>
          </p:nvPr>
        </p:nvSpPr>
        <p:spPr>
          <a:xfrm>
            <a:off x="457200" y="1371600"/>
            <a:ext cx="8229600" cy="4525963"/>
          </a:xfrm>
        </p:spPr>
        <p:txBody>
          <a:bodyPr>
            <a:normAutofit fontScale="92500" lnSpcReduction="10000"/>
          </a:bodyPr>
          <a:lstStyle/>
          <a:p>
            <a:r>
              <a:rPr lang="en-US" dirty="0" smtClean="0">
                <a:solidFill>
                  <a:schemeClr val="bg1"/>
                </a:solidFill>
              </a:rPr>
              <a:t>Another tool in the toolkit!!!</a:t>
            </a:r>
          </a:p>
          <a:p>
            <a:pPr lvl="1"/>
            <a:r>
              <a:rPr lang="en-US" dirty="0" smtClean="0">
                <a:solidFill>
                  <a:schemeClr val="bg1"/>
                </a:solidFill>
              </a:rPr>
              <a:t>Background.</a:t>
            </a:r>
          </a:p>
          <a:p>
            <a:pPr lvl="1"/>
            <a:r>
              <a:rPr lang="en-US" dirty="0" smtClean="0">
                <a:solidFill>
                  <a:schemeClr val="bg1"/>
                </a:solidFill>
              </a:rPr>
              <a:t>Recent </a:t>
            </a:r>
            <a:r>
              <a:rPr lang="en-US" dirty="0">
                <a:solidFill>
                  <a:schemeClr val="bg1"/>
                </a:solidFill>
              </a:rPr>
              <a:t>e</a:t>
            </a:r>
            <a:r>
              <a:rPr lang="en-US" dirty="0" smtClean="0">
                <a:solidFill>
                  <a:schemeClr val="bg1"/>
                </a:solidFill>
              </a:rPr>
              <a:t>vents </a:t>
            </a:r>
          </a:p>
          <a:p>
            <a:pPr lvl="2"/>
            <a:r>
              <a:rPr lang="en-US" dirty="0" smtClean="0">
                <a:solidFill>
                  <a:schemeClr val="bg1"/>
                </a:solidFill>
              </a:rPr>
              <a:t>Ice </a:t>
            </a:r>
            <a:r>
              <a:rPr lang="en-US" dirty="0">
                <a:solidFill>
                  <a:schemeClr val="bg1"/>
                </a:solidFill>
              </a:rPr>
              <a:t>Jam </a:t>
            </a:r>
            <a:r>
              <a:rPr lang="en-US" dirty="0" smtClean="0">
                <a:solidFill>
                  <a:schemeClr val="bg1"/>
                </a:solidFill>
              </a:rPr>
              <a:t>Yukon River at Galena </a:t>
            </a:r>
            <a:r>
              <a:rPr lang="en-US" dirty="0">
                <a:solidFill>
                  <a:schemeClr val="bg1"/>
                </a:solidFill>
              </a:rPr>
              <a:t>May 2013 </a:t>
            </a:r>
            <a:endParaRPr lang="en-US" dirty="0" smtClean="0">
              <a:solidFill>
                <a:schemeClr val="bg1"/>
              </a:solidFill>
            </a:endParaRPr>
          </a:p>
          <a:p>
            <a:pPr lvl="2"/>
            <a:r>
              <a:rPr lang="en-US" dirty="0" smtClean="0">
                <a:solidFill>
                  <a:schemeClr val="bg1"/>
                </a:solidFill>
              </a:rPr>
              <a:t>Ice </a:t>
            </a:r>
            <a:r>
              <a:rPr lang="en-US" dirty="0">
                <a:solidFill>
                  <a:schemeClr val="bg1"/>
                </a:solidFill>
              </a:rPr>
              <a:t>Jam </a:t>
            </a:r>
            <a:r>
              <a:rPr lang="en-US" dirty="0" smtClean="0">
                <a:solidFill>
                  <a:schemeClr val="bg1"/>
                </a:solidFill>
              </a:rPr>
              <a:t>Colville River at Colville Village </a:t>
            </a:r>
            <a:r>
              <a:rPr lang="en-US" dirty="0">
                <a:solidFill>
                  <a:schemeClr val="bg1"/>
                </a:solidFill>
              </a:rPr>
              <a:t>June 2014</a:t>
            </a:r>
          </a:p>
          <a:p>
            <a:pPr lvl="2"/>
            <a:r>
              <a:rPr lang="en-US" dirty="0">
                <a:solidFill>
                  <a:schemeClr val="bg1"/>
                </a:solidFill>
              </a:rPr>
              <a:t>Convection </a:t>
            </a:r>
            <a:r>
              <a:rPr lang="en-US" dirty="0" smtClean="0">
                <a:solidFill>
                  <a:schemeClr val="bg1"/>
                </a:solidFill>
              </a:rPr>
              <a:t>Precipitation on Chena/Salcha </a:t>
            </a:r>
            <a:r>
              <a:rPr lang="en-US" dirty="0">
                <a:solidFill>
                  <a:schemeClr val="bg1"/>
                </a:solidFill>
              </a:rPr>
              <a:t>June 2014</a:t>
            </a:r>
          </a:p>
          <a:p>
            <a:pPr lvl="2"/>
            <a:r>
              <a:rPr lang="en-US" dirty="0">
                <a:solidFill>
                  <a:schemeClr val="bg1"/>
                </a:solidFill>
              </a:rPr>
              <a:t>Glacier </a:t>
            </a:r>
            <a:r>
              <a:rPr lang="en-US" dirty="0" smtClean="0">
                <a:solidFill>
                  <a:schemeClr val="bg1"/>
                </a:solidFill>
              </a:rPr>
              <a:t>Dammed </a:t>
            </a:r>
            <a:r>
              <a:rPr lang="en-US" dirty="0">
                <a:solidFill>
                  <a:schemeClr val="bg1"/>
                </a:solidFill>
              </a:rPr>
              <a:t>Lakes July 2014</a:t>
            </a:r>
          </a:p>
          <a:p>
            <a:pPr lvl="2"/>
            <a:r>
              <a:rPr lang="en-US" dirty="0" smtClean="0">
                <a:solidFill>
                  <a:schemeClr val="bg1"/>
                </a:solidFill>
              </a:rPr>
              <a:t>Overflow/</a:t>
            </a:r>
            <a:r>
              <a:rPr lang="en-US" dirty="0" err="1" smtClean="0">
                <a:solidFill>
                  <a:schemeClr val="bg1"/>
                </a:solidFill>
              </a:rPr>
              <a:t>Aufeis</a:t>
            </a:r>
            <a:r>
              <a:rPr lang="en-US" dirty="0" smtClean="0">
                <a:solidFill>
                  <a:schemeClr val="bg1"/>
                </a:solidFill>
              </a:rPr>
              <a:t> flooding </a:t>
            </a:r>
            <a:r>
              <a:rPr lang="en-US" dirty="0">
                <a:solidFill>
                  <a:schemeClr val="bg1"/>
                </a:solidFill>
              </a:rPr>
              <a:t>on Sagavanirktok (Sag) River </a:t>
            </a:r>
            <a:r>
              <a:rPr lang="en-US" dirty="0" smtClean="0">
                <a:solidFill>
                  <a:schemeClr val="bg1"/>
                </a:solidFill>
              </a:rPr>
              <a:t>March/May 2015</a:t>
            </a:r>
          </a:p>
          <a:p>
            <a:pPr lvl="1"/>
            <a:r>
              <a:rPr lang="en-US" dirty="0" smtClean="0">
                <a:solidFill>
                  <a:schemeClr val="bg1"/>
                </a:solidFill>
              </a:rPr>
              <a:t>Verification 2015 season.</a:t>
            </a:r>
          </a:p>
          <a:p>
            <a:pPr lvl="1"/>
            <a:r>
              <a:rPr lang="en-US" dirty="0" smtClean="0">
                <a:solidFill>
                  <a:schemeClr val="bg1"/>
                </a:solidFill>
              </a:rPr>
              <a:t>Challenges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20282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bg1"/>
                </a:solidFill>
              </a:rPr>
              <a:t>Background</a:t>
            </a:r>
            <a:endParaRPr lang="en-US" dirty="0">
              <a:solidFill>
                <a:schemeClr val="bg1"/>
              </a:solidFill>
            </a:endParaRPr>
          </a:p>
        </p:txBody>
      </p:sp>
      <p:sp>
        <p:nvSpPr>
          <p:cNvPr id="3" name="Content Placeholder 2"/>
          <p:cNvSpPr>
            <a:spLocks noGrp="1"/>
          </p:cNvSpPr>
          <p:nvPr>
            <p:ph idx="1"/>
          </p:nvPr>
        </p:nvSpPr>
        <p:spPr>
          <a:xfrm>
            <a:off x="457200" y="1295400"/>
            <a:ext cx="8229600" cy="5410200"/>
          </a:xfrm>
        </p:spPr>
        <p:txBody>
          <a:bodyPr>
            <a:normAutofit fontScale="92500"/>
          </a:bodyPr>
          <a:lstStyle/>
          <a:p>
            <a:r>
              <a:rPr lang="en-US" dirty="0" smtClean="0">
                <a:solidFill>
                  <a:schemeClr val="bg1"/>
                </a:solidFill>
              </a:rPr>
              <a:t>In </a:t>
            </a:r>
            <a:r>
              <a:rPr lang="en-US" dirty="0">
                <a:solidFill>
                  <a:schemeClr val="bg1"/>
                </a:solidFill>
              </a:rPr>
              <a:t>May 2013 during river ice breakup, the VIIRS false-color and reflectance imagery </a:t>
            </a:r>
            <a:r>
              <a:rPr lang="en-US" dirty="0" smtClean="0">
                <a:solidFill>
                  <a:schemeClr val="bg1"/>
                </a:solidFill>
              </a:rPr>
              <a:t>showed significant skill </a:t>
            </a:r>
            <a:r>
              <a:rPr lang="en-US" dirty="0">
                <a:solidFill>
                  <a:schemeClr val="bg1"/>
                </a:solidFill>
              </a:rPr>
              <a:t>in identification of river flooding due to ice jams along the Yukon </a:t>
            </a:r>
            <a:r>
              <a:rPr lang="en-US" dirty="0" smtClean="0">
                <a:solidFill>
                  <a:schemeClr val="bg1"/>
                </a:solidFill>
              </a:rPr>
              <a:t>River</a:t>
            </a:r>
            <a:r>
              <a:rPr lang="en-US" dirty="0">
                <a:solidFill>
                  <a:schemeClr val="bg1"/>
                </a:solidFill>
              </a:rPr>
              <a:t> </a:t>
            </a:r>
            <a:r>
              <a:rPr lang="en-US" dirty="0" smtClean="0">
                <a:solidFill>
                  <a:schemeClr val="bg1"/>
                </a:solidFill>
              </a:rPr>
              <a:t>at Galena.</a:t>
            </a:r>
          </a:p>
          <a:p>
            <a:r>
              <a:rPr lang="en-US" dirty="0">
                <a:solidFill>
                  <a:schemeClr val="bg1"/>
                </a:solidFill>
              </a:rPr>
              <a:t>This event prompted the development of the river ice and flood detection products </a:t>
            </a:r>
            <a:r>
              <a:rPr lang="en-US" dirty="0" smtClean="0">
                <a:solidFill>
                  <a:schemeClr val="bg1"/>
                </a:solidFill>
              </a:rPr>
              <a:t>for Alaska derived from </a:t>
            </a:r>
            <a:r>
              <a:rPr lang="en-US" dirty="0">
                <a:solidFill>
                  <a:schemeClr val="bg1"/>
                </a:solidFill>
              </a:rPr>
              <a:t>Suomi NPP VIIRS satellite </a:t>
            </a:r>
            <a:r>
              <a:rPr lang="en-US" dirty="0" smtClean="0">
                <a:solidFill>
                  <a:schemeClr val="bg1"/>
                </a:solidFill>
              </a:rPr>
              <a:t>imagery </a:t>
            </a:r>
            <a:r>
              <a:rPr lang="en-US" dirty="0">
                <a:solidFill>
                  <a:schemeClr val="bg1"/>
                </a:solidFill>
              </a:rPr>
              <a:t>by the Joint Polar Satellite System (JPSS) Proving Ground and Risk Reduction in conjunction with George Maddison University (GMU) and </a:t>
            </a:r>
            <a:r>
              <a:rPr lang="en-US" dirty="0" smtClean="0">
                <a:solidFill>
                  <a:schemeClr val="bg1"/>
                </a:solidFill>
              </a:rPr>
              <a:t>City </a:t>
            </a:r>
            <a:r>
              <a:rPr lang="en-US" dirty="0">
                <a:solidFill>
                  <a:schemeClr val="bg1"/>
                </a:solidFill>
              </a:rPr>
              <a:t>College of </a:t>
            </a:r>
            <a:r>
              <a:rPr lang="en-US" dirty="0" smtClean="0">
                <a:solidFill>
                  <a:schemeClr val="bg1"/>
                </a:solidFill>
              </a:rPr>
              <a:t>New </a:t>
            </a:r>
            <a:r>
              <a:rPr lang="en-US" dirty="0">
                <a:solidFill>
                  <a:schemeClr val="bg1"/>
                </a:solidFill>
              </a:rPr>
              <a:t>York (CCNY</a:t>
            </a:r>
            <a:r>
              <a:rPr lang="en-US" dirty="0" smtClean="0">
                <a:solidFill>
                  <a:schemeClr val="bg1"/>
                </a:solidFill>
              </a:rPr>
              <a:t>).</a:t>
            </a:r>
          </a:p>
          <a:p>
            <a:endParaRPr lang="en-US" dirty="0" smtClean="0"/>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9605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More Background</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dirty="0">
                <a:solidFill>
                  <a:schemeClr val="bg1"/>
                </a:solidFill>
              </a:rPr>
              <a:t>Polar orbiting satellites </a:t>
            </a:r>
            <a:endParaRPr lang="en-US" dirty="0" smtClean="0">
              <a:solidFill>
                <a:schemeClr val="bg1"/>
              </a:solidFill>
            </a:endParaRPr>
          </a:p>
          <a:p>
            <a:pPr lvl="1"/>
            <a:r>
              <a:rPr lang="en-US" dirty="0">
                <a:solidFill>
                  <a:schemeClr val="bg1"/>
                </a:solidFill>
              </a:rPr>
              <a:t>C</a:t>
            </a:r>
            <a:r>
              <a:rPr lang="en-US" dirty="0" smtClean="0">
                <a:solidFill>
                  <a:schemeClr val="bg1"/>
                </a:solidFill>
              </a:rPr>
              <a:t>ritical </a:t>
            </a:r>
            <a:r>
              <a:rPr lang="en-US" dirty="0">
                <a:solidFill>
                  <a:schemeClr val="bg1"/>
                </a:solidFill>
              </a:rPr>
              <a:t>in the Alaska’s National Weather Service (NWS) operations due to the limited observation network. </a:t>
            </a:r>
            <a:endParaRPr lang="en-US" dirty="0" smtClean="0">
              <a:solidFill>
                <a:schemeClr val="bg1"/>
              </a:solidFill>
            </a:endParaRPr>
          </a:p>
          <a:p>
            <a:pPr lvl="1"/>
            <a:r>
              <a:rPr lang="en-US" dirty="0" smtClean="0">
                <a:solidFill>
                  <a:schemeClr val="bg1"/>
                </a:solidFill>
              </a:rPr>
              <a:t>Specifically</a:t>
            </a:r>
            <a:r>
              <a:rPr lang="en-US" dirty="0">
                <a:solidFill>
                  <a:schemeClr val="bg1"/>
                </a:solidFill>
              </a:rPr>
              <a:t>, Suomi NPP VIIRS satellite imagery has </a:t>
            </a:r>
            <a:r>
              <a:rPr lang="en-US" dirty="0" smtClean="0">
                <a:solidFill>
                  <a:schemeClr val="bg1"/>
                </a:solidFill>
              </a:rPr>
              <a:t>shown skill in detecting </a:t>
            </a:r>
            <a:r>
              <a:rPr lang="en-US" dirty="0">
                <a:solidFill>
                  <a:schemeClr val="bg1"/>
                </a:solidFill>
              </a:rPr>
              <a:t>a variety of high impact </a:t>
            </a:r>
            <a:r>
              <a:rPr lang="en-US" dirty="0" smtClean="0">
                <a:solidFill>
                  <a:schemeClr val="bg1"/>
                </a:solidFill>
              </a:rPr>
              <a:t>events.</a:t>
            </a:r>
          </a:p>
          <a:p>
            <a:pPr lvl="1"/>
            <a:r>
              <a:rPr lang="en-US" dirty="0" smtClean="0">
                <a:solidFill>
                  <a:schemeClr val="bg1"/>
                </a:solidFill>
              </a:rPr>
              <a:t>Has been a good fit for the </a:t>
            </a:r>
            <a:r>
              <a:rPr lang="en-US" dirty="0">
                <a:solidFill>
                  <a:schemeClr val="bg1"/>
                </a:solidFill>
              </a:rPr>
              <a:t>Weather Forecast Office (WFO) and River Forecast Center (RFC) operations. </a:t>
            </a:r>
          </a:p>
          <a:p>
            <a:pPr lvl="1"/>
            <a:endParaRPr lang="en-US" dirty="0"/>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5512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chemeClr val="bg1"/>
                </a:solidFill>
              </a:rPr>
              <a:t>Product details</a:t>
            </a:r>
            <a:endParaRPr lang="en-US" dirty="0">
              <a:solidFill>
                <a:schemeClr val="bg1"/>
              </a:solidFill>
            </a:endParaRPr>
          </a:p>
        </p:txBody>
      </p:sp>
      <p:sp>
        <p:nvSpPr>
          <p:cNvPr id="3" name="Content Placeholder 2"/>
          <p:cNvSpPr>
            <a:spLocks noGrp="1"/>
          </p:cNvSpPr>
          <p:nvPr>
            <p:ph idx="1"/>
          </p:nvPr>
        </p:nvSpPr>
        <p:spPr>
          <a:xfrm>
            <a:off x="533400" y="990600"/>
            <a:ext cx="8229600" cy="5486400"/>
          </a:xfrm>
        </p:spPr>
        <p:txBody>
          <a:bodyPr>
            <a:normAutofit fontScale="85000" lnSpcReduction="20000"/>
          </a:bodyPr>
          <a:lstStyle/>
          <a:p>
            <a:r>
              <a:rPr lang="en-US" b="1" i="1" dirty="0">
                <a:solidFill>
                  <a:schemeClr val="bg1"/>
                </a:solidFill>
                <a:latin typeface="Calibri" pitchFamily="34" charset="0"/>
              </a:rPr>
              <a:t>River Ice Product from CCNY</a:t>
            </a:r>
            <a:r>
              <a:rPr lang="en-US" dirty="0">
                <a:solidFill>
                  <a:schemeClr val="bg1"/>
                </a:solidFill>
                <a:latin typeface="Calibri" pitchFamily="34" charset="0"/>
              </a:rPr>
              <a:t>: Provides </a:t>
            </a:r>
            <a:r>
              <a:rPr lang="en-US" dirty="0" smtClean="0">
                <a:solidFill>
                  <a:schemeClr val="bg1"/>
                </a:solidFill>
                <a:latin typeface="Calibri" pitchFamily="34" charset="0"/>
              </a:rPr>
              <a:t>categorical ice </a:t>
            </a:r>
            <a:r>
              <a:rPr lang="en-US" dirty="0">
                <a:solidFill>
                  <a:schemeClr val="bg1"/>
                </a:solidFill>
                <a:latin typeface="Calibri" pitchFamily="34" charset="0"/>
              </a:rPr>
              <a:t>information </a:t>
            </a:r>
            <a:r>
              <a:rPr lang="en-US" dirty="0" smtClean="0">
                <a:solidFill>
                  <a:schemeClr val="bg1"/>
                </a:solidFill>
                <a:latin typeface="Calibri" pitchFamily="34" charset="0"/>
              </a:rPr>
              <a:t>on </a:t>
            </a:r>
            <a:r>
              <a:rPr lang="en-US" dirty="0">
                <a:solidFill>
                  <a:schemeClr val="bg1"/>
                </a:solidFill>
                <a:latin typeface="Calibri" pitchFamily="34" charset="0"/>
              </a:rPr>
              <a:t>major rivers </a:t>
            </a:r>
            <a:r>
              <a:rPr lang="en-US" dirty="0" smtClean="0">
                <a:solidFill>
                  <a:schemeClr val="bg1"/>
                </a:solidFill>
                <a:latin typeface="Calibri" pitchFamily="34" charset="0"/>
              </a:rPr>
              <a:t>(375 </a:t>
            </a:r>
            <a:r>
              <a:rPr lang="en-US" dirty="0">
                <a:solidFill>
                  <a:schemeClr val="bg1"/>
                </a:solidFill>
                <a:latin typeface="Calibri" pitchFamily="34" charset="0"/>
              </a:rPr>
              <a:t>m spatial </a:t>
            </a:r>
            <a:r>
              <a:rPr lang="en-US" dirty="0" smtClean="0">
                <a:solidFill>
                  <a:schemeClr val="bg1"/>
                </a:solidFill>
                <a:latin typeface="Calibri" pitchFamily="34" charset="0"/>
              </a:rPr>
              <a:t>resolution)</a:t>
            </a:r>
          </a:p>
          <a:p>
            <a:pPr lvl="1"/>
            <a:r>
              <a:rPr lang="en-US" dirty="0">
                <a:solidFill>
                  <a:schemeClr val="bg1"/>
                </a:solidFill>
                <a:latin typeface="Calibri" pitchFamily="34" charset="0"/>
              </a:rPr>
              <a:t>Daily maps with water, cloud, ice, and </a:t>
            </a:r>
            <a:r>
              <a:rPr lang="en-US" dirty="0" smtClean="0">
                <a:solidFill>
                  <a:schemeClr val="bg1"/>
                </a:solidFill>
                <a:latin typeface="Calibri" pitchFamily="34" charset="0"/>
              </a:rPr>
              <a:t>mixed water </a:t>
            </a:r>
            <a:r>
              <a:rPr lang="en-US" dirty="0">
                <a:solidFill>
                  <a:schemeClr val="bg1"/>
                </a:solidFill>
                <a:latin typeface="Calibri" pitchFamily="34" charset="0"/>
              </a:rPr>
              <a:t>and ice </a:t>
            </a:r>
            <a:r>
              <a:rPr lang="en-US" dirty="0" smtClean="0">
                <a:solidFill>
                  <a:schemeClr val="bg1"/>
                </a:solidFill>
                <a:latin typeface="Calibri" pitchFamily="34" charset="0"/>
              </a:rPr>
              <a:t>classifications.</a:t>
            </a:r>
            <a:endParaRPr lang="en-US" dirty="0">
              <a:solidFill>
                <a:schemeClr val="bg1"/>
              </a:solidFill>
              <a:latin typeface="Calibri" pitchFamily="34" charset="0"/>
            </a:endParaRPr>
          </a:p>
          <a:p>
            <a:pPr lvl="1"/>
            <a:r>
              <a:rPr lang="en-US" dirty="0">
                <a:solidFill>
                  <a:schemeClr val="bg1"/>
                </a:solidFill>
                <a:latin typeface="Calibri" pitchFamily="34" charset="0"/>
              </a:rPr>
              <a:t>Technique clusters pixels within an area and uses frequency distribution of the reflectance values at the VIS, near IR, and shortwave IR satellite bands</a:t>
            </a:r>
            <a:r>
              <a:rPr lang="en-US" dirty="0" smtClean="0">
                <a:solidFill>
                  <a:schemeClr val="bg1"/>
                </a:solidFill>
                <a:latin typeface="Calibri" pitchFamily="34" charset="0"/>
              </a:rPr>
              <a:t>.</a:t>
            </a:r>
          </a:p>
          <a:p>
            <a:r>
              <a:rPr lang="en-US" b="1" i="1" dirty="0">
                <a:solidFill>
                  <a:schemeClr val="bg1"/>
                </a:solidFill>
                <a:latin typeface="Calibri" pitchFamily="34" charset="0"/>
              </a:rPr>
              <a:t>Flood detection product from GMU</a:t>
            </a:r>
            <a:r>
              <a:rPr lang="en-US" dirty="0">
                <a:solidFill>
                  <a:schemeClr val="bg1"/>
                </a:solidFill>
                <a:latin typeface="Calibri" pitchFamily="34" charset="0"/>
              </a:rPr>
              <a:t>: Primarily used for detecting </a:t>
            </a:r>
            <a:r>
              <a:rPr lang="en-US" dirty="0" smtClean="0">
                <a:solidFill>
                  <a:schemeClr val="bg1"/>
                </a:solidFill>
                <a:latin typeface="Calibri" pitchFamily="34" charset="0"/>
              </a:rPr>
              <a:t>and monitoring floods resulting from </a:t>
            </a:r>
            <a:r>
              <a:rPr lang="en-US" dirty="0">
                <a:solidFill>
                  <a:schemeClr val="bg1"/>
                </a:solidFill>
                <a:latin typeface="Calibri" pitchFamily="34" charset="0"/>
              </a:rPr>
              <a:t>ice jams and </a:t>
            </a:r>
            <a:r>
              <a:rPr lang="en-US" dirty="0" smtClean="0">
                <a:solidFill>
                  <a:schemeClr val="bg1"/>
                </a:solidFill>
                <a:latin typeface="Calibri" pitchFamily="34" charset="0"/>
              </a:rPr>
              <a:t>snowmelt or precipitation events. </a:t>
            </a:r>
          </a:p>
          <a:p>
            <a:pPr lvl="1"/>
            <a:r>
              <a:rPr lang="en-US" dirty="0" smtClean="0">
                <a:solidFill>
                  <a:schemeClr val="bg1"/>
                </a:solidFill>
                <a:latin typeface="Calibri" pitchFamily="34" charset="0"/>
              </a:rPr>
              <a:t>Series </a:t>
            </a:r>
            <a:r>
              <a:rPr lang="en-US" dirty="0">
                <a:solidFill>
                  <a:schemeClr val="bg1"/>
                </a:solidFill>
                <a:latin typeface="Calibri" pitchFamily="34" charset="0"/>
              </a:rPr>
              <a:t>of algorithms </a:t>
            </a:r>
            <a:r>
              <a:rPr lang="en-US" dirty="0" smtClean="0">
                <a:solidFill>
                  <a:schemeClr val="bg1"/>
                </a:solidFill>
                <a:latin typeface="Calibri" pitchFamily="34" charset="0"/>
              </a:rPr>
              <a:t>performing tasks </a:t>
            </a:r>
            <a:r>
              <a:rPr lang="en-US" dirty="0">
                <a:solidFill>
                  <a:schemeClr val="bg1"/>
                </a:solidFill>
                <a:latin typeface="Calibri" pitchFamily="34" charset="0"/>
              </a:rPr>
              <a:t>including cloud shadow removal, </a:t>
            </a:r>
            <a:r>
              <a:rPr lang="en-US" dirty="0" smtClean="0">
                <a:solidFill>
                  <a:schemeClr val="bg1"/>
                </a:solidFill>
                <a:latin typeface="Calibri" pitchFamily="34" charset="0"/>
              </a:rPr>
              <a:t>out of bank water </a:t>
            </a:r>
            <a:r>
              <a:rPr lang="en-US" dirty="0">
                <a:solidFill>
                  <a:schemeClr val="bg1"/>
                </a:solidFill>
                <a:latin typeface="Calibri" pitchFamily="34" charset="0"/>
              </a:rPr>
              <a:t>detection, </a:t>
            </a:r>
            <a:r>
              <a:rPr lang="en-US" dirty="0" smtClean="0">
                <a:solidFill>
                  <a:schemeClr val="bg1"/>
                </a:solidFill>
                <a:latin typeface="Calibri" pitchFamily="34" charset="0"/>
              </a:rPr>
              <a:t>water </a:t>
            </a:r>
            <a:r>
              <a:rPr lang="en-US" dirty="0">
                <a:solidFill>
                  <a:schemeClr val="bg1"/>
                </a:solidFill>
                <a:latin typeface="Calibri" pitchFamily="34" charset="0"/>
              </a:rPr>
              <a:t>fraction retrieval, flood determination, and integration of water fraction and DEM for high resolution water map </a:t>
            </a:r>
            <a:r>
              <a:rPr lang="en-US" dirty="0" smtClean="0">
                <a:solidFill>
                  <a:schemeClr val="bg1"/>
                </a:solidFill>
                <a:latin typeface="Calibri" pitchFamily="34" charset="0"/>
              </a:rPr>
              <a:t>generation.</a:t>
            </a:r>
          </a:p>
          <a:p>
            <a:pPr lvl="1"/>
            <a:endParaRPr lang="en-US" dirty="0" smtClean="0">
              <a:latin typeface="Calibri" pitchFamily="34" charset="0"/>
            </a:endParaRPr>
          </a:p>
          <a:p>
            <a:pPr lvl="1"/>
            <a:endParaRPr lang="en-US" dirty="0">
              <a:latin typeface="Calibri" pitchFamily="34" charset="0"/>
            </a:endParaRP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0386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Recent Events</a:t>
            </a:r>
            <a:endParaRPr lang="en-US" dirty="0">
              <a:solidFill>
                <a:schemeClr val="bg1"/>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51733323"/>
              </p:ext>
            </p:extLst>
          </p:nvPr>
        </p:nvGraphicFramePr>
        <p:xfrm>
          <a:off x="457200" y="1600200"/>
          <a:ext cx="8229600" cy="259588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pPr algn="ctr"/>
                      <a:r>
                        <a:rPr lang="en-US" dirty="0" smtClean="0"/>
                        <a:t>Product </a:t>
                      </a:r>
                      <a:endParaRPr lang="en-US" dirty="0"/>
                    </a:p>
                  </a:txBody>
                  <a:tcPr/>
                </a:tc>
                <a:tc>
                  <a:txBody>
                    <a:bodyPr/>
                    <a:lstStyle/>
                    <a:p>
                      <a:pPr algn="ctr"/>
                      <a:r>
                        <a:rPr lang="en-US" dirty="0" smtClean="0"/>
                        <a:t>Date</a:t>
                      </a:r>
                      <a:endParaRPr lang="en-US" dirty="0"/>
                    </a:p>
                  </a:txBody>
                  <a:tcPr/>
                </a:tc>
                <a:tc>
                  <a:txBody>
                    <a:bodyPr/>
                    <a:lstStyle/>
                    <a:p>
                      <a:pPr algn="ctr"/>
                      <a:r>
                        <a:rPr lang="en-US" dirty="0" smtClean="0"/>
                        <a:t>Flooding </a:t>
                      </a:r>
                      <a:r>
                        <a:rPr lang="en-US" baseline="0" dirty="0" smtClean="0"/>
                        <a:t> Type</a:t>
                      </a:r>
                      <a:endParaRPr lang="en-US" dirty="0"/>
                    </a:p>
                  </a:txBody>
                  <a:tcPr/>
                </a:tc>
                <a:tc>
                  <a:txBody>
                    <a:bodyPr/>
                    <a:lstStyle/>
                    <a:p>
                      <a:pPr algn="ctr"/>
                      <a:r>
                        <a:rPr lang="en-US" dirty="0" smtClean="0"/>
                        <a:t>River</a:t>
                      </a:r>
                      <a:endParaRPr lang="en-US" dirty="0"/>
                    </a:p>
                  </a:txBody>
                  <a:tcPr/>
                </a:tc>
                <a:tc>
                  <a:txBody>
                    <a:bodyPr/>
                    <a:lstStyle/>
                    <a:p>
                      <a:pPr algn="ctr"/>
                      <a:r>
                        <a:rPr lang="en-US" dirty="0" smtClean="0"/>
                        <a:t>Location</a:t>
                      </a:r>
                      <a:endParaRPr lang="en-US" dirty="0"/>
                    </a:p>
                  </a:txBody>
                  <a:tcPr/>
                </a:tc>
              </a:tr>
              <a:tr h="370840">
                <a:tc>
                  <a:txBody>
                    <a:bodyPr/>
                    <a:lstStyle/>
                    <a:p>
                      <a:pPr algn="ctr"/>
                      <a:r>
                        <a:rPr lang="en-US" dirty="0" smtClean="0"/>
                        <a:t>Flood </a:t>
                      </a:r>
                      <a:endParaRPr lang="en-US" dirty="0"/>
                    </a:p>
                  </a:txBody>
                  <a:tcPr/>
                </a:tc>
                <a:tc>
                  <a:txBody>
                    <a:bodyPr/>
                    <a:lstStyle/>
                    <a:p>
                      <a:pPr algn="ctr"/>
                      <a:r>
                        <a:rPr lang="en-US" dirty="0" smtClean="0"/>
                        <a:t>May 2013</a:t>
                      </a:r>
                      <a:endParaRPr lang="en-US" dirty="0"/>
                    </a:p>
                  </a:txBody>
                  <a:tcPr/>
                </a:tc>
                <a:tc>
                  <a:txBody>
                    <a:bodyPr/>
                    <a:lstStyle/>
                    <a:p>
                      <a:pPr algn="ctr"/>
                      <a:r>
                        <a:rPr lang="en-US" dirty="0" smtClean="0"/>
                        <a:t>Ice Jam</a:t>
                      </a:r>
                      <a:endParaRPr lang="en-US" dirty="0"/>
                    </a:p>
                  </a:txBody>
                  <a:tcPr/>
                </a:tc>
                <a:tc>
                  <a:txBody>
                    <a:bodyPr/>
                    <a:lstStyle/>
                    <a:p>
                      <a:pPr algn="ctr"/>
                      <a:r>
                        <a:rPr lang="en-US" dirty="0" smtClean="0"/>
                        <a:t>Yukon</a:t>
                      </a:r>
                      <a:endParaRPr lang="en-US" dirty="0"/>
                    </a:p>
                  </a:txBody>
                  <a:tcPr/>
                </a:tc>
                <a:tc>
                  <a:txBody>
                    <a:bodyPr/>
                    <a:lstStyle/>
                    <a:p>
                      <a:pPr algn="ctr"/>
                      <a:r>
                        <a:rPr lang="en-US" dirty="0" smtClean="0"/>
                        <a:t>Galena</a:t>
                      </a:r>
                      <a:endParaRPr lang="en-US" dirty="0"/>
                    </a:p>
                  </a:txBody>
                  <a:tcPr/>
                </a:tc>
              </a:tr>
              <a:tr h="370840">
                <a:tc>
                  <a:txBody>
                    <a:bodyPr/>
                    <a:lstStyle/>
                    <a:p>
                      <a:pPr algn="ctr"/>
                      <a:r>
                        <a:rPr lang="en-US" dirty="0" smtClean="0"/>
                        <a:t>Ice</a:t>
                      </a:r>
                      <a:endParaRPr lang="en-US" dirty="0"/>
                    </a:p>
                  </a:txBody>
                  <a:tcPr/>
                </a:tc>
                <a:tc>
                  <a:txBody>
                    <a:bodyPr/>
                    <a:lstStyle/>
                    <a:p>
                      <a:pPr algn="ctr"/>
                      <a:r>
                        <a:rPr lang="en-US" dirty="0" smtClean="0"/>
                        <a:t>April 28, 2014</a:t>
                      </a:r>
                      <a:endParaRPr lang="en-US" dirty="0"/>
                    </a:p>
                  </a:txBody>
                  <a:tcPr/>
                </a:tc>
                <a:tc>
                  <a:txBody>
                    <a:bodyPr/>
                    <a:lstStyle/>
                    <a:p>
                      <a:pPr algn="ctr"/>
                      <a:endParaRPr lang="en-US" dirty="0"/>
                    </a:p>
                  </a:txBody>
                  <a:tcPr/>
                </a:tc>
                <a:tc>
                  <a:txBody>
                    <a:bodyPr/>
                    <a:lstStyle/>
                    <a:p>
                      <a:pPr algn="ctr"/>
                      <a:r>
                        <a:rPr lang="en-US" dirty="0" smtClean="0"/>
                        <a:t>Yukon</a:t>
                      </a:r>
                      <a:endParaRPr lang="en-US" dirty="0"/>
                    </a:p>
                  </a:txBody>
                  <a:tcPr/>
                </a:tc>
                <a:tc>
                  <a:txBody>
                    <a:bodyPr/>
                    <a:lstStyle/>
                    <a:p>
                      <a:pPr algn="ctr"/>
                      <a:r>
                        <a:rPr lang="en-US" dirty="0" smtClean="0"/>
                        <a:t>Eagle</a:t>
                      </a:r>
                      <a:endParaRPr lang="en-US" dirty="0"/>
                    </a:p>
                  </a:txBody>
                  <a:tcPr/>
                </a:tc>
              </a:tr>
              <a:tr h="370840">
                <a:tc>
                  <a:txBody>
                    <a:bodyPr/>
                    <a:lstStyle/>
                    <a:p>
                      <a:pPr algn="ctr"/>
                      <a:r>
                        <a:rPr lang="en-US" dirty="0" smtClean="0"/>
                        <a:t>Flood</a:t>
                      </a:r>
                      <a:endParaRPr lang="en-US" dirty="0"/>
                    </a:p>
                  </a:txBody>
                  <a:tcPr/>
                </a:tc>
                <a:tc>
                  <a:txBody>
                    <a:bodyPr/>
                    <a:lstStyle/>
                    <a:p>
                      <a:pPr algn="ctr"/>
                      <a:r>
                        <a:rPr lang="en-US" dirty="0" smtClean="0"/>
                        <a:t>June</a:t>
                      </a:r>
                      <a:r>
                        <a:rPr lang="en-US" baseline="0" dirty="0" smtClean="0"/>
                        <a:t> 2, 2014</a:t>
                      </a:r>
                      <a:endParaRPr lang="en-US" dirty="0"/>
                    </a:p>
                  </a:txBody>
                  <a:tcPr/>
                </a:tc>
                <a:tc>
                  <a:txBody>
                    <a:bodyPr/>
                    <a:lstStyle/>
                    <a:p>
                      <a:pPr algn="ctr"/>
                      <a:r>
                        <a:rPr lang="en-US" dirty="0" smtClean="0"/>
                        <a:t>Ice Jam</a:t>
                      </a:r>
                      <a:endParaRPr lang="en-US" dirty="0"/>
                    </a:p>
                  </a:txBody>
                  <a:tcPr/>
                </a:tc>
                <a:tc>
                  <a:txBody>
                    <a:bodyPr/>
                    <a:lstStyle/>
                    <a:p>
                      <a:pPr algn="ctr"/>
                      <a:r>
                        <a:rPr lang="en-US" dirty="0" smtClean="0"/>
                        <a:t>Colville</a:t>
                      </a:r>
                      <a:endParaRPr lang="en-US" dirty="0"/>
                    </a:p>
                  </a:txBody>
                  <a:tcPr/>
                </a:tc>
                <a:tc>
                  <a:txBody>
                    <a:bodyPr/>
                    <a:lstStyle/>
                    <a:p>
                      <a:pPr algn="ctr"/>
                      <a:r>
                        <a:rPr lang="en-US" dirty="0" smtClean="0"/>
                        <a:t>Colville</a:t>
                      </a:r>
                      <a:endParaRPr lang="en-US" dirty="0"/>
                    </a:p>
                  </a:txBody>
                  <a:tcPr/>
                </a:tc>
              </a:tr>
              <a:tr h="370840">
                <a:tc>
                  <a:txBody>
                    <a:bodyPr/>
                    <a:lstStyle/>
                    <a:p>
                      <a:pPr algn="ctr"/>
                      <a:r>
                        <a:rPr lang="en-US" dirty="0" smtClean="0"/>
                        <a:t>Flood</a:t>
                      </a:r>
                      <a:endParaRPr lang="en-US" dirty="0"/>
                    </a:p>
                  </a:txBody>
                  <a:tcPr/>
                </a:tc>
                <a:tc>
                  <a:txBody>
                    <a:bodyPr/>
                    <a:lstStyle/>
                    <a:p>
                      <a:pPr algn="ctr"/>
                      <a:r>
                        <a:rPr lang="en-US" dirty="0" smtClean="0"/>
                        <a:t>July</a:t>
                      </a:r>
                      <a:r>
                        <a:rPr lang="en-US" baseline="0" dirty="0" smtClean="0"/>
                        <a:t> 2, 2014</a:t>
                      </a:r>
                      <a:endParaRPr lang="en-US" dirty="0"/>
                    </a:p>
                  </a:txBody>
                  <a:tcPr/>
                </a:tc>
                <a:tc>
                  <a:txBody>
                    <a:bodyPr/>
                    <a:lstStyle/>
                    <a:p>
                      <a:pPr algn="ctr"/>
                      <a:r>
                        <a:rPr lang="en-US" dirty="0" smtClean="0"/>
                        <a:t>Convection</a:t>
                      </a:r>
                      <a:endParaRPr lang="en-US" dirty="0"/>
                    </a:p>
                  </a:txBody>
                  <a:tcPr/>
                </a:tc>
                <a:tc>
                  <a:txBody>
                    <a:bodyPr/>
                    <a:lstStyle/>
                    <a:p>
                      <a:pPr algn="ctr"/>
                      <a:r>
                        <a:rPr lang="en-US" dirty="0" smtClean="0"/>
                        <a:t>Chena</a:t>
                      </a:r>
                      <a:endParaRPr lang="en-US" dirty="0"/>
                    </a:p>
                  </a:txBody>
                  <a:tcPr/>
                </a:tc>
                <a:tc>
                  <a:txBody>
                    <a:bodyPr/>
                    <a:lstStyle/>
                    <a:p>
                      <a:pPr algn="ctr"/>
                      <a:r>
                        <a:rPr lang="en-US" dirty="0" smtClean="0"/>
                        <a:t>North Pole</a:t>
                      </a:r>
                      <a:endParaRPr lang="en-US" dirty="0"/>
                    </a:p>
                  </a:txBody>
                  <a:tcPr/>
                </a:tc>
              </a:tr>
              <a:tr h="370840">
                <a:tc>
                  <a:txBody>
                    <a:bodyPr/>
                    <a:lstStyle/>
                    <a:p>
                      <a:pPr algn="ctr"/>
                      <a:r>
                        <a:rPr lang="en-US" dirty="0" smtClean="0"/>
                        <a:t>Flood</a:t>
                      </a:r>
                      <a:endParaRPr lang="en-US" dirty="0"/>
                    </a:p>
                  </a:txBody>
                  <a:tcPr/>
                </a:tc>
                <a:tc>
                  <a:txBody>
                    <a:bodyPr/>
                    <a:lstStyle/>
                    <a:p>
                      <a:pPr algn="ctr"/>
                      <a:r>
                        <a:rPr lang="en-US" dirty="0" smtClean="0"/>
                        <a:t>June 18, 2014</a:t>
                      </a:r>
                      <a:endParaRPr lang="en-US" dirty="0"/>
                    </a:p>
                  </a:txBody>
                  <a:tcPr/>
                </a:tc>
                <a:tc>
                  <a:txBody>
                    <a:bodyPr/>
                    <a:lstStyle/>
                    <a:p>
                      <a:pPr algn="ctr"/>
                      <a:r>
                        <a:rPr lang="en-US" dirty="0" smtClean="0"/>
                        <a:t>Convection</a:t>
                      </a:r>
                      <a:endParaRPr lang="en-US" dirty="0"/>
                    </a:p>
                  </a:txBody>
                  <a:tcPr/>
                </a:tc>
                <a:tc>
                  <a:txBody>
                    <a:bodyPr/>
                    <a:lstStyle/>
                    <a:p>
                      <a:pPr algn="ctr"/>
                      <a:r>
                        <a:rPr lang="en-US" dirty="0" smtClean="0"/>
                        <a:t>Salcha</a:t>
                      </a:r>
                      <a:endParaRPr lang="en-US" dirty="0"/>
                    </a:p>
                  </a:txBody>
                  <a:tcPr/>
                </a:tc>
                <a:tc>
                  <a:txBody>
                    <a:bodyPr/>
                    <a:lstStyle/>
                    <a:p>
                      <a:pPr algn="ctr"/>
                      <a:r>
                        <a:rPr lang="en-US" dirty="0" smtClean="0"/>
                        <a:t>Salcha</a:t>
                      </a:r>
                      <a:endParaRPr lang="en-US" dirty="0"/>
                    </a:p>
                  </a:txBody>
                  <a:tcPr/>
                </a:tc>
              </a:tr>
              <a:tr h="370840">
                <a:tc>
                  <a:txBody>
                    <a:bodyPr/>
                    <a:lstStyle/>
                    <a:p>
                      <a:pPr algn="ctr"/>
                      <a:r>
                        <a:rPr lang="en-US" dirty="0" smtClean="0"/>
                        <a:t>Flood</a:t>
                      </a:r>
                      <a:endParaRPr lang="en-US" dirty="0"/>
                    </a:p>
                  </a:txBody>
                  <a:tcPr/>
                </a:tc>
                <a:tc>
                  <a:txBody>
                    <a:bodyPr/>
                    <a:lstStyle/>
                    <a:p>
                      <a:pPr algn="ctr"/>
                      <a:r>
                        <a:rPr lang="en-US" dirty="0" smtClean="0"/>
                        <a:t>Mar/Apr</a:t>
                      </a:r>
                      <a:r>
                        <a:rPr lang="en-US" baseline="0" dirty="0" smtClean="0"/>
                        <a:t> 2015</a:t>
                      </a:r>
                      <a:endParaRPr lang="en-US" dirty="0"/>
                    </a:p>
                  </a:txBody>
                  <a:tcPr/>
                </a:tc>
                <a:tc>
                  <a:txBody>
                    <a:bodyPr/>
                    <a:lstStyle/>
                    <a:p>
                      <a:pPr algn="ctr"/>
                      <a:r>
                        <a:rPr lang="en-US" dirty="0" smtClean="0"/>
                        <a:t>Overflow</a:t>
                      </a:r>
                      <a:endParaRPr lang="en-US" dirty="0"/>
                    </a:p>
                  </a:txBody>
                  <a:tcPr/>
                </a:tc>
                <a:tc>
                  <a:txBody>
                    <a:bodyPr/>
                    <a:lstStyle/>
                    <a:p>
                      <a:pPr algn="ctr"/>
                      <a:r>
                        <a:rPr lang="en-US" dirty="0" smtClean="0"/>
                        <a:t>Sag</a:t>
                      </a:r>
                      <a:endParaRPr lang="en-US" dirty="0"/>
                    </a:p>
                  </a:txBody>
                  <a:tcPr/>
                </a:tc>
                <a:tc>
                  <a:txBody>
                    <a:bodyPr/>
                    <a:lstStyle/>
                    <a:p>
                      <a:pPr algn="ctr"/>
                      <a:r>
                        <a:rPr lang="en-US" dirty="0" smtClean="0"/>
                        <a:t>Dalton Hwy</a:t>
                      </a:r>
                      <a:endParaRPr lang="en-US" dirty="0"/>
                    </a:p>
                  </a:txBody>
                  <a:tcPr/>
                </a:tc>
              </a:tr>
            </a:tbl>
          </a:graphicData>
        </a:graphic>
      </p:graphicFrame>
      <p:grpSp>
        <p:nvGrpSpPr>
          <p:cNvPr id="4" name="Group 3"/>
          <p:cNvGrpSpPr/>
          <p:nvPr/>
        </p:nvGrpSpPr>
        <p:grpSpPr>
          <a:xfrm>
            <a:off x="17188977" y="4267203"/>
            <a:ext cx="16661533" cy="7619998"/>
            <a:chOff x="14919960" y="12706002"/>
            <a:chExt cx="14281313" cy="7123234"/>
          </a:xfrm>
        </p:grpSpPr>
        <p:sp>
          <p:nvSpPr>
            <p:cNvPr id="5" name="Rectangle 4"/>
            <p:cNvSpPr/>
            <p:nvPr/>
          </p:nvSpPr>
          <p:spPr>
            <a:xfrm>
              <a:off x="14919960" y="12706002"/>
              <a:ext cx="14281313" cy="712323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Content Placeholder 114" descr="Sample table with 4 columns, 7 rows." title="Sample Table"/>
            <p:cNvGraphicFramePr>
              <a:graphicFrameLocks/>
            </p:cNvGraphicFramePr>
            <p:nvPr>
              <p:extLst>
                <p:ext uri="{D42A27DB-BD31-4B8C-83A1-F6EECF244321}">
                  <p14:modId xmlns:p14="http://schemas.microsoft.com/office/powerpoint/2010/main" val="474184645"/>
                </p:ext>
              </p:extLst>
            </p:nvPr>
          </p:nvGraphicFramePr>
          <p:xfrm>
            <a:off x="15088589" y="12990929"/>
            <a:ext cx="13966875" cy="6530190"/>
          </p:xfrm>
          <a:graphic>
            <a:graphicData uri="http://schemas.openxmlformats.org/drawingml/2006/table">
              <a:tbl>
                <a:tblPr firstRow="1" bandRow="1">
                  <a:tableStyleId>{F5AB1C69-6EDB-4FF4-983F-18BD219EF322}</a:tableStyleId>
                </a:tblPr>
                <a:tblGrid>
                  <a:gridCol w="2883489"/>
                  <a:gridCol w="2590800"/>
                  <a:gridCol w="2133600"/>
                  <a:gridCol w="1524000"/>
                  <a:gridCol w="7162800"/>
                </a:tblGrid>
                <a:tr h="931597">
                  <a:tc gridSpan="5">
                    <a:txBody>
                      <a:bodyPr/>
                      <a:lstStyle/>
                      <a:p>
                        <a:pPr algn="ctr"/>
                        <a:r>
                          <a:rPr lang="en-US" sz="4400" dirty="0" smtClean="0">
                            <a:solidFill>
                              <a:schemeClr val="bg2"/>
                            </a:solidFill>
                          </a:rPr>
                          <a:t>Case</a:t>
                        </a:r>
                        <a:r>
                          <a:rPr lang="en-US" sz="4400" baseline="0" dirty="0" smtClean="0">
                            <a:solidFill>
                              <a:schemeClr val="bg2"/>
                            </a:solidFill>
                          </a:rPr>
                          <a:t> Events Examined</a:t>
                        </a:r>
                        <a:endParaRPr lang="en-US" sz="4400" dirty="0">
                          <a:solidFill>
                            <a:schemeClr val="bg2"/>
                          </a:solidFill>
                        </a:endParaRPr>
                      </a:p>
                    </a:txBody>
                    <a:tcPr marL="121920" marR="121920" marT="34290" marB="34290" anchor="ctr">
                      <a:solidFill>
                        <a:schemeClr val="accent1">
                          <a:lumMod val="75000"/>
                        </a:schemeClr>
                      </a:solidFill>
                    </a:tcPr>
                  </a:tc>
                  <a:tc hMerge="1">
                    <a:txBody>
                      <a:bodyPr/>
                      <a:lstStyle/>
                      <a:p>
                        <a:pPr algn="ctr"/>
                        <a:endParaRPr lang="en-US" sz="2700" dirty="0"/>
                      </a:p>
                    </a:txBody>
                    <a:tcPr marL="121920" marR="121920" marT="34290" marB="34290" anchor="ctr">
                      <a:solidFill>
                        <a:schemeClr val="accent1">
                          <a:lumMod val="75000"/>
                        </a:schemeClr>
                      </a:solidFill>
                    </a:tcPr>
                  </a:tc>
                  <a:tc hMerge="1">
                    <a:txBody>
                      <a:bodyPr/>
                      <a:lstStyle/>
                      <a:p>
                        <a:pPr algn="ctr"/>
                        <a:endParaRPr lang="en-US" sz="2700" dirty="0"/>
                      </a:p>
                    </a:txBody>
                    <a:tcPr marL="121920" marR="121920" marT="34290" marB="34290" anchor="ctr">
                      <a:solidFill>
                        <a:schemeClr val="accent1">
                          <a:lumMod val="75000"/>
                        </a:schemeClr>
                      </a:solidFill>
                    </a:tcPr>
                  </a:tc>
                  <a:tc hMerge="1">
                    <a:txBody>
                      <a:bodyPr/>
                      <a:lstStyle/>
                      <a:p>
                        <a:pPr algn="ctr"/>
                        <a:endParaRPr lang="en-US" sz="2700" dirty="0"/>
                      </a:p>
                    </a:txBody>
                    <a:tcPr marL="121920" marR="121920" marT="34290" marB="34290" anchor="ctr">
                      <a:solidFill>
                        <a:schemeClr val="accent1">
                          <a:lumMod val="75000"/>
                        </a:schemeClr>
                      </a:solidFill>
                    </a:tcPr>
                  </a:tc>
                  <a:tc hMerge="1">
                    <a:txBody>
                      <a:bodyPr/>
                      <a:lstStyle/>
                      <a:p>
                        <a:pPr algn="ctr"/>
                        <a:endParaRPr lang="en-US" sz="2700" dirty="0"/>
                      </a:p>
                    </a:txBody>
                    <a:tcPr marL="121920" marR="121920" marT="34290" marB="34290" anchor="ctr">
                      <a:solidFill>
                        <a:schemeClr val="accent1">
                          <a:lumMod val="75000"/>
                        </a:schemeClr>
                      </a:solidFill>
                    </a:tcPr>
                  </a:tc>
                </a:tr>
                <a:tr h="1325022">
                  <a:tc>
                    <a:txBody>
                      <a:bodyPr/>
                      <a:lstStyle/>
                      <a:p>
                        <a:pPr algn="ctr"/>
                        <a:r>
                          <a:rPr lang="en-US" sz="2700" b="1" dirty="0" smtClean="0">
                            <a:solidFill>
                              <a:schemeClr val="bg1"/>
                            </a:solidFill>
                          </a:rPr>
                          <a:t>Product Examined</a:t>
                        </a:r>
                        <a:endParaRPr lang="en-US" sz="2700" b="1" dirty="0">
                          <a:solidFill>
                            <a:schemeClr val="bg1"/>
                          </a:solidFill>
                        </a:endParaRPr>
                      </a:p>
                    </a:txBody>
                    <a:tcPr marL="121920" marR="121920" marT="34290" marB="34290" anchor="ctr">
                      <a:solidFill>
                        <a:schemeClr val="accent1">
                          <a:lumMod val="75000"/>
                        </a:schemeClr>
                      </a:solidFill>
                    </a:tcPr>
                  </a:tc>
                  <a:tc>
                    <a:txBody>
                      <a:bodyPr/>
                      <a:lstStyle/>
                      <a:p>
                        <a:pPr algn="ctr"/>
                        <a:r>
                          <a:rPr lang="en-US" sz="2700" b="1" dirty="0" smtClean="0">
                            <a:solidFill>
                              <a:schemeClr val="bg1"/>
                            </a:solidFill>
                          </a:rPr>
                          <a:t>Date(s)</a:t>
                        </a:r>
                        <a:endParaRPr lang="en-US" sz="2700" b="1" dirty="0">
                          <a:solidFill>
                            <a:schemeClr val="bg1"/>
                          </a:solidFill>
                        </a:endParaRPr>
                      </a:p>
                    </a:txBody>
                    <a:tcPr marL="121920" marR="121920" marT="34290" marB="34290" anchor="ctr">
                      <a:solidFill>
                        <a:schemeClr val="accent1">
                          <a:lumMod val="75000"/>
                        </a:schemeClr>
                      </a:solidFill>
                    </a:tcPr>
                  </a:tc>
                  <a:tc>
                    <a:txBody>
                      <a:bodyPr/>
                      <a:lstStyle/>
                      <a:p>
                        <a:pPr algn="ctr"/>
                        <a:r>
                          <a:rPr lang="en-US" sz="2700" b="1" dirty="0" smtClean="0">
                            <a:solidFill>
                              <a:schemeClr val="bg1"/>
                            </a:solidFill>
                          </a:rPr>
                          <a:t>Flooding</a:t>
                        </a:r>
                        <a:r>
                          <a:rPr lang="en-US" sz="2700" b="1" baseline="0" dirty="0" smtClean="0">
                            <a:solidFill>
                              <a:schemeClr val="bg1"/>
                            </a:solidFill>
                          </a:rPr>
                          <a:t> Type</a:t>
                        </a:r>
                        <a:endParaRPr lang="en-US" sz="2700" b="1" dirty="0">
                          <a:solidFill>
                            <a:schemeClr val="bg1"/>
                          </a:solidFill>
                        </a:endParaRPr>
                      </a:p>
                    </a:txBody>
                    <a:tcPr marL="121920" marR="121920" marT="34290" marB="34290" anchor="ctr">
                      <a:solidFill>
                        <a:schemeClr val="accent1">
                          <a:lumMod val="75000"/>
                        </a:schemeClr>
                      </a:solidFill>
                    </a:tcPr>
                  </a:tc>
                  <a:tc>
                    <a:txBody>
                      <a:bodyPr/>
                      <a:lstStyle/>
                      <a:p>
                        <a:pPr algn="ctr"/>
                        <a:r>
                          <a:rPr lang="en-US" sz="2700" b="1" dirty="0" smtClean="0">
                            <a:solidFill>
                              <a:schemeClr val="bg1"/>
                            </a:solidFill>
                          </a:rPr>
                          <a:t>River</a:t>
                        </a:r>
                        <a:endParaRPr lang="en-US" sz="2700" b="1" dirty="0">
                          <a:solidFill>
                            <a:schemeClr val="bg1"/>
                          </a:solidFill>
                        </a:endParaRPr>
                      </a:p>
                    </a:txBody>
                    <a:tcPr marL="121920" marR="121920" marT="34290" marB="34290" anchor="ctr">
                      <a:solidFill>
                        <a:schemeClr val="accent1">
                          <a:lumMod val="75000"/>
                        </a:schemeClr>
                      </a:solidFill>
                    </a:tcPr>
                  </a:tc>
                  <a:tc>
                    <a:txBody>
                      <a:bodyPr/>
                      <a:lstStyle/>
                      <a:p>
                        <a:pPr algn="ctr"/>
                        <a:r>
                          <a:rPr lang="en-US" sz="2700" b="1" dirty="0" smtClean="0">
                            <a:solidFill>
                              <a:schemeClr val="bg1"/>
                            </a:solidFill>
                          </a:rPr>
                          <a:t>Comments</a:t>
                        </a:r>
                        <a:endParaRPr lang="en-US" sz="2700" b="1" dirty="0">
                          <a:solidFill>
                            <a:schemeClr val="bg1"/>
                          </a:solidFill>
                        </a:endParaRPr>
                      </a:p>
                    </a:txBody>
                    <a:tcPr marL="121920" marR="121920" marT="34290" marB="34290" anchor="ctr">
                      <a:solidFill>
                        <a:schemeClr val="accent1">
                          <a:lumMod val="75000"/>
                        </a:schemeClr>
                      </a:solidFill>
                    </a:tcPr>
                  </a:tc>
                </a:tr>
                <a:tr h="812041">
                  <a:tc>
                    <a:txBody>
                      <a:bodyPr/>
                      <a:lstStyle/>
                      <a:p>
                        <a:pPr algn="ctr"/>
                        <a:r>
                          <a:rPr lang="en-US" sz="3000" dirty="0" smtClean="0"/>
                          <a:t>Flood Detection </a:t>
                        </a:r>
                        <a:endParaRPr lang="en-US" sz="3000" dirty="0"/>
                      </a:p>
                    </a:txBody>
                    <a:tcPr marL="121920" marR="121920" marT="34290" marB="34290" anchor="ctr"/>
                  </a:tc>
                  <a:tc>
                    <a:txBody>
                      <a:bodyPr/>
                      <a:lstStyle/>
                      <a:p>
                        <a:pPr algn="ctr"/>
                        <a:r>
                          <a:rPr lang="en-US" sz="3000" dirty="0" smtClean="0"/>
                          <a:t>May 2013</a:t>
                        </a:r>
                        <a:endParaRPr lang="en-US" sz="3000" dirty="0"/>
                      </a:p>
                    </a:txBody>
                    <a:tcPr marL="121920" marR="121920" marT="34290" marB="34290" anchor="ctr"/>
                  </a:tc>
                  <a:tc>
                    <a:txBody>
                      <a:bodyPr/>
                      <a:lstStyle/>
                      <a:p>
                        <a:pPr algn="ctr"/>
                        <a:r>
                          <a:rPr lang="en-US" sz="3000" dirty="0" smtClean="0"/>
                          <a:t>Ice Jam</a:t>
                        </a:r>
                        <a:endParaRPr lang="en-US" sz="3000" dirty="0"/>
                      </a:p>
                    </a:txBody>
                    <a:tcPr marL="121920" marR="121920" marT="34290" marB="34290" anchor="ctr"/>
                  </a:tc>
                  <a:tc>
                    <a:txBody>
                      <a:bodyPr/>
                      <a:lstStyle/>
                      <a:p>
                        <a:pPr algn="ctr"/>
                        <a:r>
                          <a:rPr lang="en-US" sz="3000" dirty="0" smtClean="0"/>
                          <a:t>Yukon</a:t>
                        </a:r>
                        <a:endParaRPr lang="en-US" sz="3000" dirty="0"/>
                      </a:p>
                    </a:txBody>
                    <a:tcPr marL="121920" marR="121920" marT="34290" marB="34290" anchor="ctr"/>
                  </a:tc>
                  <a:tc>
                    <a:txBody>
                      <a:bodyPr/>
                      <a:lstStyle/>
                      <a:p>
                        <a:pPr algn="ctr"/>
                        <a:r>
                          <a:rPr lang="en-US" sz="3000" dirty="0" smtClean="0"/>
                          <a:t>Galena– West Interior  AK</a:t>
                        </a:r>
                        <a:r>
                          <a:rPr lang="en-US" sz="3000" baseline="0" dirty="0" smtClean="0"/>
                          <a:t> </a:t>
                        </a:r>
                        <a:r>
                          <a:rPr lang="en-US" sz="3000" dirty="0" smtClean="0"/>
                          <a:t>(Fig 1)</a:t>
                        </a:r>
                        <a:endParaRPr lang="en-US" sz="3000" dirty="0"/>
                      </a:p>
                    </a:txBody>
                    <a:tcPr marL="121920" marR="121920" marT="34290" marB="34290" anchor="ctr"/>
                  </a:tc>
                </a:tr>
                <a:tr h="1044029">
                  <a:tc>
                    <a:txBody>
                      <a:bodyPr/>
                      <a:lstStyle/>
                      <a:p>
                        <a:pPr algn="ctr"/>
                        <a:r>
                          <a:rPr lang="en-US" sz="3000" dirty="0" smtClean="0"/>
                          <a:t>River Ice Product</a:t>
                        </a:r>
                        <a:endParaRPr lang="en-US" sz="3000" dirty="0"/>
                      </a:p>
                    </a:txBody>
                    <a:tcPr marL="121920" marR="121920" marT="34290" marB="34290" anchor="ctr"/>
                  </a:tc>
                  <a:tc>
                    <a:txBody>
                      <a:bodyPr/>
                      <a:lstStyle/>
                      <a:p>
                        <a:pPr algn="ctr"/>
                        <a:r>
                          <a:rPr lang="en-US" sz="3000" dirty="0" smtClean="0"/>
                          <a:t>April 28-29, 2014</a:t>
                        </a:r>
                        <a:endParaRPr lang="en-US" sz="3000" dirty="0"/>
                      </a:p>
                    </a:txBody>
                    <a:tcPr marL="121920" marR="121920" marT="34290" marB="34290" anchor="ctr"/>
                  </a:tc>
                  <a:tc>
                    <a:txBody>
                      <a:bodyPr/>
                      <a:lstStyle/>
                      <a:p>
                        <a:pPr algn="ctr"/>
                        <a:r>
                          <a:rPr lang="en-US" sz="3000" dirty="0" smtClean="0"/>
                          <a:t>No Flood</a:t>
                        </a:r>
                        <a:endParaRPr lang="en-US" sz="3000" dirty="0"/>
                      </a:p>
                    </a:txBody>
                    <a:tcPr marL="121920" marR="121920" marT="34290" marB="34290" anchor="ctr"/>
                  </a:tc>
                  <a:tc>
                    <a:txBody>
                      <a:bodyPr/>
                      <a:lstStyle/>
                      <a:p>
                        <a:pPr algn="ctr"/>
                        <a:r>
                          <a:rPr lang="en-US" sz="3000" dirty="0" smtClean="0"/>
                          <a:t>Yukon</a:t>
                        </a:r>
                        <a:endParaRPr lang="en-US" sz="3000" dirty="0"/>
                      </a:p>
                    </a:txBody>
                    <a:tcPr marL="121920" marR="121920" marT="34290" marB="34290" anchor="ctr"/>
                  </a:tc>
                  <a:tc>
                    <a:txBody>
                      <a:bodyPr/>
                      <a:lstStyle/>
                      <a:p>
                        <a:pPr algn="ctr"/>
                        <a:r>
                          <a:rPr lang="en-US" sz="3000" dirty="0" smtClean="0"/>
                          <a:t>Eagle –  East Interior AK (Fig 2)</a:t>
                        </a:r>
                        <a:endParaRPr lang="en-US" sz="3000" dirty="0"/>
                      </a:p>
                    </a:txBody>
                    <a:tcPr marL="121920" marR="121920" marT="34290" marB="34290" anchor="ctr"/>
                  </a:tc>
                </a:tr>
                <a:tr h="784849">
                  <a:tc>
                    <a:txBody>
                      <a:bodyPr/>
                      <a:lstStyle/>
                      <a:p>
                        <a:pPr algn="ctr"/>
                        <a:r>
                          <a:rPr lang="en-US" sz="3000" baseline="0" dirty="0" smtClean="0"/>
                          <a:t>Flood Detection</a:t>
                        </a:r>
                        <a:endParaRPr lang="en-US" sz="3000" dirty="0"/>
                      </a:p>
                    </a:txBody>
                    <a:tcPr marL="121920" marR="121920" marT="34290" marB="34290" anchor="ctr"/>
                  </a:tc>
                  <a:tc>
                    <a:txBody>
                      <a:bodyPr/>
                      <a:lstStyle/>
                      <a:p>
                        <a:pPr algn="ctr"/>
                        <a:r>
                          <a:rPr lang="en-US" sz="3000" dirty="0" smtClean="0"/>
                          <a:t>May 5-9, 2014</a:t>
                        </a:r>
                      </a:p>
                    </a:txBody>
                    <a:tcPr marL="121920" marR="121920" marT="34290" marB="34290" anchor="ctr"/>
                  </a:tc>
                  <a:tc>
                    <a:txBody>
                      <a:bodyPr/>
                      <a:lstStyle/>
                      <a:p>
                        <a:pPr algn="ctr"/>
                        <a:r>
                          <a:rPr lang="en-US" sz="3000" dirty="0" smtClean="0"/>
                          <a:t>Ice Jam</a:t>
                        </a:r>
                        <a:endParaRPr lang="en-US" sz="3000" dirty="0"/>
                      </a:p>
                    </a:txBody>
                    <a:tcPr marL="121920" marR="121920" marT="34290" marB="34290" anchor="ctr"/>
                  </a:tc>
                  <a:tc>
                    <a:txBody>
                      <a:bodyPr/>
                      <a:lstStyle/>
                      <a:p>
                        <a:pPr algn="ctr"/>
                        <a:r>
                          <a:rPr lang="en-US" sz="3000" dirty="0" smtClean="0"/>
                          <a:t>Yukon</a:t>
                        </a:r>
                        <a:endParaRPr lang="en-US" sz="3000" dirty="0"/>
                      </a:p>
                    </a:txBody>
                    <a:tcPr marL="121920" marR="121920" marT="34290" marB="34290" anchor="ctr"/>
                  </a:tc>
                  <a:tc>
                    <a:txBody>
                      <a:bodyPr/>
                      <a:lstStyle/>
                      <a:p>
                        <a:pPr algn="ctr"/>
                        <a:r>
                          <a:rPr lang="en-US" sz="3000" dirty="0" smtClean="0"/>
                          <a:t>Circle – East Interior AK (Fig</a:t>
                        </a:r>
                        <a:r>
                          <a:rPr lang="en-US" sz="3000" baseline="0" dirty="0" smtClean="0"/>
                          <a:t> 3)</a:t>
                        </a:r>
                        <a:endParaRPr lang="en-US" sz="3000" dirty="0"/>
                      </a:p>
                    </a:txBody>
                    <a:tcPr marL="121920" marR="121920" marT="34290" marB="34290" anchor="ctr"/>
                  </a:tc>
                </a:tr>
                <a:tr h="1044029">
                  <a:tc>
                    <a:txBody>
                      <a:bodyPr/>
                      <a:lstStyle/>
                      <a:p>
                        <a:pPr algn="ctr"/>
                        <a:r>
                          <a:rPr lang="en-US" sz="3000" baseline="0" dirty="0" smtClean="0"/>
                          <a:t>Flood Detection</a:t>
                        </a:r>
                        <a:endParaRPr lang="en-US" sz="3000" dirty="0"/>
                      </a:p>
                    </a:txBody>
                    <a:tcPr marL="121920" marR="121920" marT="34290" marB="34290" anchor="ctr"/>
                  </a:tc>
                  <a:tc>
                    <a:txBody>
                      <a:bodyPr/>
                      <a:lstStyle/>
                      <a:p>
                        <a:pPr algn="ctr"/>
                        <a:r>
                          <a:rPr lang="en-US" sz="3000" dirty="0" smtClean="0"/>
                          <a:t>July</a:t>
                        </a:r>
                        <a:r>
                          <a:rPr lang="en-US" sz="3000" baseline="0" dirty="0" smtClean="0"/>
                          <a:t> 2-4, 2014</a:t>
                        </a:r>
                        <a:endParaRPr lang="en-US" sz="3000" dirty="0"/>
                      </a:p>
                    </a:txBody>
                    <a:tcPr marL="121920" marR="121920" marT="34290" marB="34290" anchor="ctr"/>
                  </a:tc>
                  <a:tc>
                    <a:txBody>
                      <a:bodyPr/>
                      <a:lstStyle/>
                      <a:p>
                        <a:pPr algn="ctr"/>
                        <a:r>
                          <a:rPr lang="en-US" sz="3000" dirty="0" smtClean="0"/>
                          <a:t>Convection</a:t>
                        </a:r>
                        <a:endParaRPr lang="en-US" sz="3000" dirty="0"/>
                      </a:p>
                    </a:txBody>
                    <a:tcPr marL="121920" marR="121920" marT="34290" marB="34290" anchor="ctr"/>
                  </a:tc>
                  <a:tc>
                    <a:txBody>
                      <a:bodyPr/>
                      <a:lstStyle/>
                      <a:p>
                        <a:pPr algn="ctr"/>
                        <a:r>
                          <a:rPr lang="en-US" sz="3000" dirty="0" smtClean="0"/>
                          <a:t>Chena</a:t>
                        </a:r>
                        <a:endParaRPr lang="en-US" sz="3000" dirty="0"/>
                      </a:p>
                    </a:txBody>
                    <a:tcPr marL="121920" marR="121920" marT="34290" marB="34290" anchor="ctr"/>
                  </a:tc>
                  <a:tc>
                    <a:txBody>
                      <a:bodyPr/>
                      <a:lstStyle/>
                      <a:p>
                        <a:pPr algn="ctr"/>
                        <a:r>
                          <a:rPr lang="en-US" sz="3000" dirty="0" smtClean="0"/>
                          <a:t>North Pole – Central Interior</a:t>
                        </a:r>
                        <a:r>
                          <a:rPr lang="en-US" sz="3000" baseline="0" dirty="0" smtClean="0"/>
                          <a:t> AK (Fig 4)</a:t>
                        </a:r>
                        <a:endParaRPr lang="en-US" sz="3000" dirty="0"/>
                      </a:p>
                    </a:txBody>
                    <a:tcPr marL="121920" marR="121920" marT="34290" marB="34290" anchor="ctr"/>
                  </a:tc>
                </a:tr>
                <a:tr h="1044029">
                  <a:tc>
                    <a:txBody>
                      <a:bodyPr/>
                      <a:lstStyle/>
                      <a:p>
                        <a:pPr marL="0" marR="0" indent="0" algn="ctr" defTabSz="3291279" rtl="0" eaLnBrk="1" fontAlgn="auto" latinLnBrk="0" hangingPunct="1">
                          <a:lnSpc>
                            <a:spcPct val="100000"/>
                          </a:lnSpc>
                          <a:spcBef>
                            <a:spcPts val="0"/>
                          </a:spcBef>
                          <a:spcAft>
                            <a:spcPts val="0"/>
                          </a:spcAft>
                          <a:buClrTx/>
                          <a:buSzTx/>
                          <a:buFontTx/>
                          <a:buNone/>
                          <a:tabLst/>
                          <a:defRPr/>
                        </a:pPr>
                        <a:r>
                          <a:rPr lang="en-US" sz="3000" baseline="0" dirty="0" smtClean="0"/>
                          <a:t>Flood Detection</a:t>
                        </a:r>
                        <a:endParaRPr lang="en-US" sz="3000" dirty="0"/>
                      </a:p>
                    </a:txBody>
                    <a:tcPr marL="121920" marR="121920" marT="34290" marB="34290" anchor="ctr"/>
                  </a:tc>
                  <a:tc>
                    <a:txBody>
                      <a:bodyPr/>
                      <a:lstStyle/>
                      <a:p>
                        <a:pPr algn="ctr"/>
                        <a:r>
                          <a:rPr lang="en-US" sz="3000" dirty="0" smtClean="0"/>
                          <a:t>March/April</a:t>
                        </a:r>
                        <a:r>
                          <a:rPr lang="en-US" sz="3000" baseline="0" dirty="0" smtClean="0"/>
                          <a:t> 2015</a:t>
                        </a:r>
                        <a:endParaRPr lang="en-US" sz="3000" dirty="0"/>
                      </a:p>
                    </a:txBody>
                    <a:tcPr marL="121920" marR="121920" marT="34290" marB="34290" anchor="ctr"/>
                  </a:tc>
                  <a:tc>
                    <a:txBody>
                      <a:bodyPr/>
                      <a:lstStyle/>
                      <a:p>
                        <a:pPr algn="ctr"/>
                        <a:r>
                          <a:rPr lang="en-US" sz="3000" dirty="0" smtClean="0"/>
                          <a:t>Overflow</a:t>
                        </a:r>
                        <a:endParaRPr lang="en-US" sz="3000" dirty="0"/>
                      </a:p>
                    </a:txBody>
                    <a:tcPr marL="121920" marR="121920" marT="34290" marB="34290" anchor="ctr"/>
                  </a:tc>
                  <a:tc>
                    <a:txBody>
                      <a:bodyPr/>
                      <a:lstStyle/>
                      <a:p>
                        <a:pPr algn="ctr"/>
                        <a:r>
                          <a:rPr lang="en-US" sz="3000" dirty="0" smtClean="0"/>
                          <a:t>Sag</a:t>
                        </a:r>
                        <a:endParaRPr lang="en-US" sz="3000" dirty="0"/>
                      </a:p>
                    </a:txBody>
                    <a:tcPr marL="121920" marR="121920" marT="34290" marB="34290" anchor="ctr"/>
                  </a:tc>
                  <a:tc>
                    <a:txBody>
                      <a:bodyPr/>
                      <a:lstStyle/>
                      <a:p>
                        <a:pPr algn="ctr"/>
                        <a:r>
                          <a:rPr lang="en-US" sz="3000" dirty="0" smtClean="0"/>
                          <a:t>Dalton</a:t>
                        </a:r>
                        <a:r>
                          <a:rPr lang="en-US" sz="3000" baseline="0" dirty="0" smtClean="0"/>
                          <a:t> Hwy</a:t>
                        </a:r>
                        <a:r>
                          <a:rPr lang="en-US" sz="3000" dirty="0" smtClean="0"/>
                          <a:t> – North</a:t>
                        </a:r>
                        <a:r>
                          <a:rPr lang="en-US" sz="3000" baseline="0" dirty="0" smtClean="0"/>
                          <a:t> Slope AK (Fig 5)</a:t>
                        </a:r>
                        <a:endParaRPr lang="en-US" sz="3000" dirty="0"/>
                      </a:p>
                    </a:txBody>
                    <a:tcPr marL="121920" marR="121920" marT="34290" marB="34290" anchor="ctr"/>
                  </a:tc>
                </a:tr>
              </a:tbl>
            </a:graphicData>
          </a:graphic>
        </p:graphicFrame>
      </p:gr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02653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353"/>
            <a:ext cx="8229600" cy="1143000"/>
          </a:xfrm>
        </p:spPr>
        <p:txBody>
          <a:bodyPr/>
          <a:lstStyle/>
          <a:p>
            <a:r>
              <a:rPr lang="en-US" dirty="0" smtClean="0">
                <a:solidFill>
                  <a:schemeClr val="bg1"/>
                </a:solidFill>
              </a:rPr>
              <a:t>Galena 2013 – Flood Product</a:t>
            </a:r>
            <a:endParaRPr lang="en-US" dirty="0">
              <a:solidFill>
                <a:schemeClr val="bg1"/>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295400"/>
            <a:ext cx="8520090" cy="5028550"/>
          </a:xfrm>
          <a:prstGeom prst="rect">
            <a:avLst/>
          </a:prstGeom>
          <a:solidFill>
            <a:schemeClr val="bg1"/>
          </a:solidFill>
          <a:ln>
            <a:noFill/>
          </a:ln>
          <a:effectLs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7266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Eagle 2014 – Ice product</a:t>
            </a:r>
            <a:endParaRPr lang="en-US" dirty="0">
              <a:solidFill>
                <a:schemeClr val="bg1"/>
              </a:solidFill>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80" y="1295400"/>
            <a:ext cx="8915400" cy="5243790"/>
          </a:xfrm>
          <a:prstGeom prst="rect">
            <a:avLst/>
          </a:prstGeom>
          <a:solidFill>
            <a:schemeClr val="bg1"/>
          </a:solidFill>
          <a:ln>
            <a:noFill/>
          </a:ln>
          <a:effectLs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8029"/>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4443" y="6400892"/>
            <a:ext cx="4572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2380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2538</TotalTime>
  <Words>1266</Words>
  <Application>Microsoft Office PowerPoint</Application>
  <PresentationFormat>On-screen Show (4:3)</PresentationFormat>
  <Paragraphs>180</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Overview of the Utilization of the Suomi NPP VIIRS River Ice and Flooding Extent Products at the Alaska-Pacific River Forecast Center (2014-2015)</vt:lpstr>
      <vt:lpstr>Alaska Pacific River Forecast Center</vt:lpstr>
      <vt:lpstr>JPSS VIIRS Ice and Flood Products</vt:lpstr>
      <vt:lpstr>Background</vt:lpstr>
      <vt:lpstr>More Background</vt:lpstr>
      <vt:lpstr>Product details</vt:lpstr>
      <vt:lpstr>Recent Events</vt:lpstr>
      <vt:lpstr>Galena 2013 – Flood Product</vt:lpstr>
      <vt:lpstr>Eagle 2014 – Ice product</vt:lpstr>
      <vt:lpstr>Colville 2014 – Flood product</vt:lpstr>
      <vt:lpstr>Chena River 2014 – Flood product </vt:lpstr>
      <vt:lpstr>Salcha 2014 – Flood Product</vt:lpstr>
      <vt:lpstr>Glaciers – What are these signals?</vt:lpstr>
      <vt:lpstr>Sag River -2015 Flood Product</vt:lpstr>
      <vt:lpstr>DOT responded by  using snow berms to divert water, with partial success…</vt:lpstr>
      <vt:lpstr>Road re-opened until snowmelt started in mid-May</vt:lpstr>
      <vt:lpstr>PowerPoint Presentation</vt:lpstr>
      <vt:lpstr>Verification Not much ice jam flooding; mild breakups in both  2014 and 2015</vt:lpstr>
      <vt:lpstr>Dawson 03/19/15</vt:lpstr>
      <vt:lpstr>Dawson 3/18/2015 – Ice product</vt:lpstr>
      <vt:lpstr>Tanana River near Nenana</vt:lpstr>
      <vt:lpstr>Using the </vt:lpstr>
      <vt:lpstr>PowerPoint Presentation</vt:lpstr>
      <vt:lpstr>PowerPoint Presentation</vt:lpstr>
      <vt:lpstr>River Ice and Flood Roadmap</vt:lpstr>
      <vt:lpstr>PowerPoint Presentation</vt:lpstr>
    </vt:vector>
  </TitlesOfParts>
  <Company>NWS Alaska Region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APRFC - reporting</dc:title>
  <dc:creator>Administrator</dc:creator>
  <cp:lastModifiedBy>James.A.Nelson</cp:lastModifiedBy>
  <cp:revision>68</cp:revision>
  <dcterms:created xsi:type="dcterms:W3CDTF">2015-03-19T17:48:17Z</dcterms:created>
  <dcterms:modified xsi:type="dcterms:W3CDTF">2015-06-12T04:13:01Z</dcterms:modified>
</cp:coreProperties>
</file>