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handoutMasterIdLst>
    <p:handoutMasterId r:id="rId20"/>
  </p:handoutMasterIdLst>
  <p:sldIdLst>
    <p:sldId id="256" r:id="rId2"/>
    <p:sldId id="257" r:id="rId3"/>
    <p:sldId id="260" r:id="rId4"/>
    <p:sldId id="261" r:id="rId5"/>
    <p:sldId id="266" r:id="rId6"/>
    <p:sldId id="272" r:id="rId7"/>
    <p:sldId id="262" r:id="rId8"/>
    <p:sldId id="268" r:id="rId9"/>
    <p:sldId id="263" r:id="rId10"/>
    <p:sldId id="271" r:id="rId11"/>
    <p:sldId id="264" r:id="rId12"/>
    <p:sldId id="270" r:id="rId13"/>
    <p:sldId id="265" r:id="rId14"/>
    <p:sldId id="276" r:id="rId15"/>
    <p:sldId id="267" r:id="rId16"/>
    <p:sldId id="273" r:id="rId17"/>
    <p:sldId id="274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ADB6"/>
    <a:srgbClr val="FA86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0265" autoAdjust="0"/>
  </p:normalViewPr>
  <p:slideViewPr>
    <p:cSldViewPr snapToGrid="0" snapToObjects="1">
      <p:cViewPr varScale="1">
        <p:scale>
          <a:sx n="71" d="100"/>
          <a:sy n="71" d="100"/>
        </p:scale>
        <p:origin x="-1864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handoutMaster" Target="handoutMasters/handout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E0B4AB-0738-434D-904B-FC006078E832}" type="datetimeFigureOut">
              <a:rPr lang="en-US" smtClean="0"/>
              <a:t>6/16/15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D064FE-7F36-E849-8B50-745758230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5030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655FA0-525F-E844-A307-D4699543FD1A}" type="datetimeFigureOut">
              <a:rPr lang="en-US" smtClean="0"/>
              <a:t>6/16/15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223CF1-4DE4-4649-8617-88BEF0478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08715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Dual</a:t>
            </a:r>
            <a:r>
              <a:rPr lang="en-US" baseline="0" dirty="0" smtClean="0"/>
              <a:t> Connotations:  NWS forecasters </a:t>
            </a:r>
            <a:r>
              <a:rPr lang="en-US" dirty="0" smtClean="0"/>
              <a:t>working</a:t>
            </a:r>
            <a:r>
              <a:rPr lang="en-US" baseline="0" dirty="0" smtClean="0"/>
              <a:t> the night shift, and a paradigm shift in our thinking about the night.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223CF1-4DE4-4649-8617-88BEF0478D7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88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Oil Rig:  Hercules #265.  VIIRS</a:t>
            </a:r>
            <a:r>
              <a:rPr lang="en-US" baseline="0" dirty="0" smtClean="0"/>
              <a:t> M13 (3.9 um) vs. DNB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223CF1-4DE4-4649-8617-88BEF0478D7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905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Volcanic Light: VIIRS I04 (3.74 um) </a:t>
            </a:r>
            <a:r>
              <a:rPr lang="en-US" dirty="0" err="1" smtClean="0"/>
              <a:t>vs</a:t>
            </a:r>
            <a:r>
              <a:rPr lang="en-US" dirty="0" smtClean="0"/>
              <a:t> DNB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223CF1-4DE4-4649-8617-88BEF0478D7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246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6594E-50C7-9441-AD00-080BDA7BA30A}" type="datetime1">
              <a:rPr lang="en-US" smtClean="0"/>
              <a:t>6/16/15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0E815-1415-5C44-B01F-0D33FDE7E661}" type="datetime1">
              <a:rPr lang="en-US" smtClean="0"/>
              <a:t>6/16/15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2B54D-AC83-8847-8B42-0BE290F55C26}" type="datetime1">
              <a:rPr lang="en-US" smtClean="0"/>
              <a:t>6/16/15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98444-5000-AC4D-A7DD-8B7F49521C1C}" type="datetime1">
              <a:rPr lang="en-US" smtClean="0"/>
              <a:t>6/16/15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C5BB1-3120-984F-BE51-78275C0CBC74}" type="datetime1">
              <a:rPr lang="en-US" smtClean="0"/>
              <a:t>6/16/15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110FB-BE6C-4747-AF4C-E551203478C3}" type="datetime1">
              <a:rPr lang="en-US" smtClean="0"/>
              <a:t>6/16/15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D750E-B5C6-9342-9B9B-583DBF8C2C2B}" type="datetime1">
              <a:rPr lang="en-US" smtClean="0"/>
              <a:t>6/16/15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B39E6-1563-1344-976F-5E1EC4C63F31}" type="datetime1">
              <a:rPr lang="en-US" smtClean="0"/>
              <a:t>6/16/15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72165-BA00-0F49-9273-9B94568ABC06}" type="datetime1">
              <a:rPr lang="en-US" smtClean="0"/>
              <a:t>6/16/15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8679E-F569-6847-B6D6-C6E35A59A72D}" type="datetime1">
              <a:rPr lang="en-US" smtClean="0"/>
              <a:t>6/16/15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 anchor="t"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A8704-797E-584A-B0E9-825A8CDC5A8B}" type="datetime1">
              <a:rPr lang="en-US" smtClean="0"/>
              <a:t>6/16/15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0F34CD-F940-AB49-98BF-064A978F3599}" type="datetime1">
              <a:rPr lang="en-US" smtClean="0"/>
              <a:t>6/16/15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9.jpg"/><Relationship Id="rId1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0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gif"/><Relationship Id="rId6" Type="http://schemas.openxmlformats.org/officeDocument/2006/relationships/image" Target="../media/image34.jpg"/><Relationship Id="rId7" Type="http://schemas.openxmlformats.org/officeDocument/2006/relationships/image" Target="../media/image35.jpg"/><Relationship Id="rId8" Type="http://schemas.openxmlformats.org/officeDocument/2006/relationships/image" Target="../media/image36.png"/><Relationship Id="rId9" Type="http://schemas.openxmlformats.org/officeDocument/2006/relationships/image" Target="../media/image37.jpg"/><Relationship Id="rId10" Type="http://schemas.openxmlformats.org/officeDocument/2006/relationships/image" Target="../media/image38.jpg"/><Relationship Id="rId11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4" Type="http://schemas.openxmlformats.org/officeDocument/2006/relationships/image" Target="../media/image42.jpg"/><Relationship Id="rId5" Type="http://schemas.openxmlformats.org/officeDocument/2006/relationships/image" Target="../media/image43.jpg"/><Relationship Id="rId6" Type="http://schemas.openxmlformats.org/officeDocument/2006/relationships/image" Target="../media/image44.jpeg"/><Relationship Id="rId7" Type="http://schemas.openxmlformats.org/officeDocument/2006/relationships/image" Target="../media/image45.jpeg"/><Relationship Id="rId8" Type="http://schemas.openxmlformats.org/officeDocument/2006/relationships/image" Target="../media/image46.jpeg"/><Relationship Id="rId9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4" Type="http://schemas.openxmlformats.org/officeDocument/2006/relationships/image" Target="../media/image49.png"/><Relationship Id="rId5" Type="http://schemas.openxmlformats.org/officeDocument/2006/relationships/image" Target="../media/image50.jpeg"/><Relationship Id="rId6" Type="http://schemas.openxmlformats.org/officeDocument/2006/relationships/image" Target="../media/image51.jpeg"/><Relationship Id="rId7" Type="http://schemas.openxmlformats.org/officeDocument/2006/relationships/image" Target="../media/image52.gif"/><Relationship Id="rId8" Type="http://schemas.openxmlformats.org/officeDocument/2006/relationships/image" Target="../media/image53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meted.ucar.edu/training_module.php?id=990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image" Target="../media/image10.gif"/><Relationship Id="rId7" Type="http://schemas.openxmlformats.org/officeDocument/2006/relationships/image" Target="../media/image11.jpeg"/><Relationship Id="rId8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4" Type="http://schemas.openxmlformats.org/officeDocument/2006/relationships/image" Target="../media/image15.jpg"/><Relationship Id="rId5" Type="http://schemas.openxmlformats.org/officeDocument/2006/relationships/image" Target="../media/image16.jpg"/><Relationship Id="rId6" Type="http://schemas.openxmlformats.org/officeDocument/2006/relationships/image" Target="../media/image17.jpg"/><Relationship Id="rId7" Type="http://schemas.openxmlformats.org/officeDocument/2006/relationships/image" Target="../media/image18.jpg"/><Relationship Id="rId8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54112"/>
            <a:ext cx="7772400" cy="1470025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rgbClr val="3366FF"/>
                </a:solidFill>
              </a:rPr>
              <a:t>Night</a:t>
            </a:r>
            <a:r>
              <a:rPr lang="en-US" sz="4800" i="1" dirty="0" smtClean="0">
                <a:solidFill>
                  <a:srgbClr val="3366FF"/>
                </a:solidFill>
              </a:rPr>
              <a:t> Shift</a:t>
            </a:r>
            <a:br>
              <a:rPr lang="en-US" sz="4800" i="1" dirty="0" smtClean="0">
                <a:solidFill>
                  <a:srgbClr val="3366FF"/>
                </a:solidFill>
              </a:rPr>
            </a:br>
            <a:r>
              <a:rPr lang="en-US" sz="4000" dirty="0" smtClean="0">
                <a:solidFill>
                  <a:srgbClr val="FFFF00"/>
                </a:solidFill>
              </a:rPr>
              <a:t>Exploring Forecaster Benefits of the VIIRS Day/Night Band 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9686" y="3657895"/>
            <a:ext cx="8562466" cy="2767845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Steve Miller</a:t>
            </a:r>
            <a:r>
              <a:rPr lang="en-US" baseline="30000" dirty="0" smtClean="0"/>
              <a:t>1</a:t>
            </a:r>
            <a:r>
              <a:rPr lang="en-US" dirty="0" smtClean="0"/>
              <a:t>, William </a:t>
            </a:r>
            <a:r>
              <a:rPr lang="en-US" dirty="0" err="1" smtClean="0"/>
              <a:t>Straka</a:t>
            </a:r>
            <a:r>
              <a:rPr lang="en-US" dirty="0" smtClean="0"/>
              <a:t>, III</a:t>
            </a:r>
            <a:r>
              <a:rPr lang="en-US" baseline="30000" dirty="0" smtClean="0"/>
              <a:t>2</a:t>
            </a:r>
            <a:r>
              <a:rPr lang="en-US" dirty="0" smtClean="0"/>
              <a:t>, and Curtis Seaman</a:t>
            </a:r>
            <a:r>
              <a:rPr lang="en-US" baseline="30000" dirty="0" smtClean="0"/>
              <a:t>1</a:t>
            </a:r>
          </a:p>
          <a:p>
            <a:endParaRPr lang="en-US" dirty="0" smtClean="0"/>
          </a:p>
          <a:p>
            <a:r>
              <a:rPr lang="en-US" sz="2400" baseline="30000" dirty="0" smtClean="0"/>
              <a:t>1</a:t>
            </a:r>
            <a:r>
              <a:rPr lang="en-US" sz="2400" dirty="0" smtClean="0"/>
              <a:t>Cooperative Institute for Research in the Atmosphere (CIRA)</a:t>
            </a:r>
          </a:p>
          <a:p>
            <a:r>
              <a:rPr lang="en-US" sz="2400" dirty="0" smtClean="0"/>
              <a:t>Colorado State University, Ft. Collins, CO</a:t>
            </a:r>
          </a:p>
          <a:p>
            <a:r>
              <a:rPr lang="en-US" sz="2400" baseline="30000" dirty="0" smtClean="0"/>
              <a:t>2</a:t>
            </a:r>
            <a:r>
              <a:rPr lang="en-US" sz="2400" dirty="0" smtClean="0"/>
              <a:t>Cooperative </a:t>
            </a:r>
            <a:r>
              <a:rPr lang="en-US" sz="2400" dirty="0"/>
              <a:t>Institute for </a:t>
            </a:r>
            <a:r>
              <a:rPr lang="en-US" sz="2400" dirty="0" smtClean="0"/>
              <a:t>Meteorological Satellite Studies (CIMSS)</a:t>
            </a:r>
            <a:endParaRPr lang="en-US" sz="2400" dirty="0"/>
          </a:p>
          <a:p>
            <a:r>
              <a:rPr lang="en-US" sz="2400" dirty="0" smtClean="0"/>
              <a:t>University of Wisconsin—Madison </a:t>
            </a:r>
            <a:endParaRPr lang="en-US" sz="2400" dirty="0"/>
          </a:p>
        </p:txBody>
      </p:sp>
      <p:pic>
        <p:nvPicPr>
          <p:cNvPr id="4" name="Picture 3" descr="JPSS Logo5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29600" y="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57000"/>
              </a:srgbClr>
            </a:outerShdw>
          </a:effectLst>
        </p:spPr>
      </p:pic>
      <p:pic>
        <p:nvPicPr>
          <p:cNvPr id="5" name="Picture 9" descr="NPP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4646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794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186222" y="262149"/>
            <a:ext cx="3297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solidFill>
                  <a:srgbClr val="FFFF00"/>
                </a:solidFill>
              </a:rPr>
              <a:t>Soil Moisture Changes</a:t>
            </a:r>
            <a:endParaRPr lang="en-US" sz="2400" dirty="0"/>
          </a:p>
        </p:txBody>
      </p:sp>
      <p:pic>
        <p:nvPicPr>
          <p:cNvPr id="5" name="Picture 7" descr="C:\Users\SteveM\PUBLICATIONS\PUBLICATIONS_WORKSHOP\ACCEPTED_COMPLETED\2013_DNB_Capabilities_RemoteSensing_Miller\FIGS\KANSAS_QPE_SOIL_MOISTURE\GOES13_090412_194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004" y="818734"/>
            <a:ext cx="3937524" cy="272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C:\Users\SteveM\PUBLICATIONS\PUBLICATIONS_WORKSHOP\ACCEPTED_COMPLETED\2013_DNB_Capabilities_RemoteSensing_Miller\FIGS\KANSAS_QPE_SOIL_MOISTURE\GOES13_090412_231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004" y="818734"/>
            <a:ext cx="3937524" cy="272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C:\Users\SteveM\PUBLICATIONS\PUBLICATIONS_WORKSHOP\ACCEPTED_COMPLETED\2013_DNB_Capabilities_RemoteSensing_Miller\FIGS\KANSAS_QPE_SOIL_MOISTURE\GOES13_090412_234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004" y="818734"/>
            <a:ext cx="3937524" cy="272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SteveM\PUBLICATIONS\PUBLICATIONS_WORKSHOP\ACCEPTED_COMPLETED\2013_DNB_Capabilities_RemoteSensing_Miller\FIGS\KANSAS_QPE_SOIL_MOISTURE\GOES13_090512_021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004" y="818734"/>
            <a:ext cx="3937524" cy="272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 descr="C:\Users\SteveM\PUBLICATIONS\PUBLICATIONS_WORKSHOP\ACCEPTED_COMPLETED\2013_DNB_Capabilities_RemoteSensing_Miller\FIGS\KANSAS_QPE_SOIL_MOISTURE\GOES13_090512_080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004" y="818734"/>
            <a:ext cx="3937524" cy="272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740057" y="814827"/>
            <a:ext cx="35990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GOES-13 9/4/2012 1945 UTC – 9/5/2012 0215 UTC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740057" y="818734"/>
            <a:ext cx="3955294" cy="2728549"/>
            <a:chOff x="469389" y="1236132"/>
            <a:chExt cx="3955294" cy="2728549"/>
          </a:xfrm>
        </p:grpSpPr>
        <p:pic>
          <p:nvPicPr>
            <p:cNvPr id="15" name="Picture 12" descr="C:\Users\SteveM\PUBLICATIONS\PUBLICATIONS_WORKSHOP\ACCEPTED_COMPLETED\2013_DNB_Capabilities_RemoteSensing_Miller\FIGS\KANSAS_QPE_SOIL_MOISTURE\Q2RAD_HSR_english_12_20120905_080000_44_000000-108_00000036_000000_1_0_0_1_USE_CROP3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336" y="1236132"/>
              <a:ext cx="3940347" cy="2724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3" descr="C:\Users\SteveM\PUBLICATIONS\PUBLICATIONS_WORKSHOP\ACCEPTED_COMPLETED\2013_DNB_Capabilities_RemoteSensing_Miller\FIGS\KANSAS_QPE_SOIL_MOISTURE\precip_colorbar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410" y="3600730"/>
              <a:ext cx="3923658" cy="3639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469389" y="1244313"/>
              <a:ext cx="23049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12 </a:t>
              </a:r>
              <a:r>
                <a:rPr lang="en-US" sz="14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hr</a:t>
              </a:r>
              <a:r>
                <a:rPr lang="en-US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 </a:t>
              </a:r>
              <a:r>
                <a:rPr lang="en-US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Accumulated </a:t>
              </a:r>
              <a:r>
                <a:rPr lang="en-US" sz="14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Precip</a:t>
              </a:r>
              <a:r>
                <a:rPr lang="en-US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 (in)</a:t>
              </a:r>
              <a:endPara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731377" y="3712702"/>
            <a:ext cx="3937525" cy="2742095"/>
            <a:chOff x="4470924" y="1715722"/>
            <a:chExt cx="3937525" cy="2742095"/>
          </a:xfrm>
        </p:grpSpPr>
        <p:pic>
          <p:nvPicPr>
            <p:cNvPr id="19" name="Picture 6" descr="C:\Users\SteveM\PUBLICATIONS\PUBLICATIONS_WORKSHOP\ACCEPTED_COMPLETED\2013_DNB_Capabilities_RemoteSensing_Miller\FIGS\KANSAS_QPE_SOIL_MOISTURE\DNB_090312_0841_1e8_states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0924" y="1733550"/>
              <a:ext cx="3937525" cy="27242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6911726" y="1715722"/>
              <a:ext cx="14702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9/3/2014 0844 UTC</a:t>
              </a:r>
              <a:endParaRPr lang="en-U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734892" y="3729189"/>
            <a:ext cx="3931450" cy="2725608"/>
            <a:chOff x="4474176" y="1730573"/>
            <a:chExt cx="3931450" cy="2725608"/>
          </a:xfrm>
        </p:grpSpPr>
        <p:pic>
          <p:nvPicPr>
            <p:cNvPr id="22" name="Picture 2" descr="C:\Users\SteveM\PUBLICATIONS\PUBLICATIONS_WORKSHOP\ACCEPTED_COMPLETED\2013_DNB_Capabilities_RemoteSensing_Miller\FIGS_FINAL\TEMP_FIGS\DNB_090512_0803_1e-9_3e_-9png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4176" y="1731915"/>
              <a:ext cx="3931450" cy="2724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6911726" y="1730573"/>
              <a:ext cx="14702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9/5/2014 0806 UTC</a:t>
              </a:r>
              <a:endParaRPr lang="en-U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74208" y="5753147"/>
            <a:ext cx="39904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en-US" dirty="0" smtClean="0">
                <a:solidFill>
                  <a:srgbClr val="FFFF00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</a:t>
            </a:r>
            <a:r>
              <a:rPr lang="en-US" dirty="0" smtClean="0">
                <a:latin typeface="Arial Narrow" panose="020B0606020202030204" pitchFamily="34" charset="0"/>
                <a:sym typeface="Wingdings" panose="05000000000000000000" pitchFamily="2" charset="2"/>
              </a:rPr>
              <a:t> </a:t>
            </a:r>
            <a:r>
              <a:rPr lang="en-US" i="1" dirty="0" smtClean="0">
                <a:latin typeface="Arial Narrow" panose="020B0606020202030204" pitchFamily="34" charset="0"/>
                <a:sym typeface="Wingdings" panose="05000000000000000000" pitchFamily="2" charset="2"/>
              </a:rPr>
              <a:t>The DNB’s high radiometric resolution (14 bit) enables honing-in on small changes in reflectance, tied here to surface moisture.</a:t>
            </a:r>
            <a:endParaRPr lang="en-US" i="1" dirty="0">
              <a:latin typeface="Arial Narrow" panose="020B0606020202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755004" y="3729189"/>
            <a:ext cx="12811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Day/Night Band</a:t>
            </a:r>
            <a:endParaRPr lang="en-US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07404" y="2920068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Kansas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07403" y="971134"/>
            <a:ext cx="103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Nebraska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31012" y="262149"/>
            <a:ext cx="3297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solidFill>
                  <a:srgbClr val="FFFF00"/>
                </a:solidFill>
              </a:rPr>
              <a:t>Snow Fields at Night</a:t>
            </a:r>
            <a:endParaRPr lang="en-US" sz="2400" dirty="0"/>
          </a:p>
        </p:txBody>
      </p:sp>
      <p:pic>
        <p:nvPicPr>
          <p:cNvPr id="29" name="Picture 28" descr="20150102.0751.NPP.VIIRS.Band_M15.10763.CONUS_Full_Overview.jpg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29" t="17928" r="37420" b="48629"/>
          <a:stretch/>
        </p:blipFill>
        <p:spPr>
          <a:xfrm>
            <a:off x="374208" y="871701"/>
            <a:ext cx="3990410" cy="3938806"/>
          </a:xfrm>
          <a:prstGeom prst="rect">
            <a:avLst/>
          </a:prstGeom>
        </p:spPr>
      </p:pic>
      <p:pic>
        <p:nvPicPr>
          <p:cNvPr id="30" name="Picture 29" descr="20150102.0751.NPP.VIIRS.dnb_cloudsnownight.CONUS_Full_Overview.HDF.jpg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29" t="17928" r="37420" b="48629"/>
          <a:stretch/>
        </p:blipFill>
        <p:spPr>
          <a:xfrm>
            <a:off x="374208" y="871701"/>
            <a:ext cx="3990408" cy="393880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74208" y="4857567"/>
            <a:ext cx="3990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en-US" dirty="0" smtClean="0">
                <a:solidFill>
                  <a:srgbClr val="FFFF00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</a:t>
            </a:r>
            <a:r>
              <a:rPr lang="en-US" dirty="0" smtClean="0">
                <a:latin typeface="Arial Narrow" panose="020B0606020202030204" pitchFamily="34" charset="0"/>
                <a:sym typeface="Wingdings" panose="05000000000000000000" pitchFamily="2" charset="2"/>
              </a:rPr>
              <a:t> </a:t>
            </a:r>
            <a:r>
              <a:rPr lang="en-US" i="1" dirty="0" smtClean="0">
                <a:latin typeface="Arial Narrow" panose="020B0606020202030204" pitchFamily="34" charset="0"/>
                <a:sym typeface="Wingdings" panose="05000000000000000000" pitchFamily="2" charset="2"/>
              </a:rPr>
              <a:t>Combine snow field information with GEO cloud/fog detection to understand context an predict surface temperature.</a:t>
            </a:r>
            <a:endParaRPr lang="en-US" i="1" dirty="0">
              <a:latin typeface="Arial Narrow" panose="020B060602020203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897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081"/>
            <a:ext cx="8229600" cy="934313"/>
          </a:xfrm>
        </p:spPr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Southern Region</a:t>
            </a:r>
            <a:endParaRPr lang="en-US" dirty="0">
              <a:solidFill>
                <a:schemeClr val="accent3"/>
              </a:solidFill>
            </a:endParaRPr>
          </a:p>
        </p:txBody>
      </p:sp>
      <p:pic>
        <p:nvPicPr>
          <p:cNvPr id="6" name="Picture 5" descr="nws_region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8" t="8068" r="5783" b="7954"/>
          <a:stretch/>
        </p:blipFill>
        <p:spPr>
          <a:xfrm>
            <a:off x="817271" y="1014269"/>
            <a:ext cx="7626547" cy="568025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71294" y="4438916"/>
            <a:ext cx="4144660" cy="2024548"/>
          </a:xfrm>
          <a:prstGeom prst="rect">
            <a:avLst/>
          </a:prstGeom>
          <a:noFill/>
          <a:ln w="47625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099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567582" y="3467455"/>
            <a:ext cx="3857273" cy="3097029"/>
            <a:chOff x="4554489" y="3310327"/>
            <a:chExt cx="3857273" cy="3097029"/>
          </a:xfrm>
        </p:grpSpPr>
        <p:pic>
          <p:nvPicPr>
            <p:cNvPr id="6" name="Picture 5" descr="I05_040414_0813_SanAntGW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4489" y="3809803"/>
              <a:ext cx="3785085" cy="2597553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4554489" y="3310327"/>
              <a:ext cx="38572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i="1" dirty="0" smtClean="0">
                  <a:solidFill>
                    <a:srgbClr val="FFFF00"/>
                  </a:solidFill>
                </a:rPr>
                <a:t>Nightglow Gravity Waves</a:t>
              </a:r>
              <a:endParaRPr lang="en-US" sz="2400" dirty="0"/>
            </a:p>
          </p:txBody>
        </p:sp>
      </p:grpSp>
      <p:pic>
        <p:nvPicPr>
          <p:cNvPr id="7" name="Picture 6" descr="DNB_040414_0813_8E-10_SanAntGW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582" y="3966931"/>
            <a:ext cx="3785085" cy="261879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556052" y="3945562"/>
            <a:ext cx="3796615" cy="2640167"/>
            <a:chOff x="4788024" y="3314799"/>
            <a:chExt cx="4074163" cy="2875882"/>
          </a:xfrm>
        </p:grpSpPr>
        <p:pic>
          <p:nvPicPr>
            <p:cNvPr id="10" name="Picture 9" descr="G_waveAp152012_0408_0500ut_Ashcraft1.gi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024" y="3314799"/>
              <a:ext cx="4074163" cy="2875882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 bwMode="auto">
            <a:xfrm>
              <a:off x="4788024" y="3356992"/>
              <a:ext cx="3211293" cy="27699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i="1" dirty="0" smtClean="0">
                  <a:solidFill>
                    <a:prstClr val="white"/>
                  </a:solidFill>
                  <a:latin typeface="Arial Narrow" panose="020B0606020202030204" pitchFamily="34" charset="0"/>
                </a:rPr>
                <a:t>Eastward V</a:t>
              </a:r>
              <a:r>
                <a:rPr lang="en-US" sz="1200" i="1" dirty="0" smtClean="0">
                  <a:solidFill>
                    <a:prstClr val="white"/>
                  </a:solidFill>
                  <a:latin typeface="Arial Narrow" panose="020B0606020202030204" pitchFamily="34" charset="0"/>
                  <a:ea typeface="+mn-ea"/>
                  <a:cs typeface="+mn-cs"/>
                </a:rPr>
                <a:t>iew from </a:t>
              </a:r>
              <a:r>
                <a:rPr lang="en-US" sz="1200" i="1" dirty="0" err="1" smtClean="0">
                  <a:solidFill>
                    <a:prstClr val="white"/>
                  </a:solidFill>
                  <a:latin typeface="Arial Narrow" panose="020B0606020202030204" pitchFamily="34" charset="0"/>
                  <a:ea typeface="+mn-ea"/>
                  <a:cs typeface="+mn-cs"/>
                </a:rPr>
                <a:t>Lamy</a:t>
              </a:r>
              <a:r>
                <a:rPr lang="en-US" sz="1200" i="1" dirty="0" smtClean="0">
                  <a:solidFill>
                    <a:prstClr val="white"/>
                  </a:solidFill>
                  <a:latin typeface="Arial Narrow" panose="020B0606020202030204" pitchFamily="34" charset="0"/>
                  <a:ea typeface="+mn-ea"/>
                  <a:cs typeface="+mn-cs"/>
                </a:rPr>
                <a:t>, NM over Texas Panhandle</a:t>
              </a:r>
              <a:endParaRPr lang="en-US" sz="1200" i="1" dirty="0">
                <a:solidFill>
                  <a:prstClr val="white"/>
                </a:solidFill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788024" y="5877272"/>
              <a:ext cx="696005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00" i="1" dirty="0" smtClean="0">
                  <a:solidFill>
                    <a:prstClr val="white"/>
                  </a:solidFill>
                  <a:latin typeface="Arial Narrow" panose="020B0606020202030204" pitchFamily="34" charset="0"/>
                </a:rPr>
                <a:t>T. Ashcraft</a:t>
              </a:r>
              <a:endParaRPr lang="en-US" sz="1000" i="1" dirty="0">
                <a:solidFill>
                  <a:prstClr val="white"/>
                </a:solidFill>
                <a:latin typeface="Arial Narrow" panose="020B0606020202030204" pitchFamily="34" charset="0"/>
              </a:endParaRPr>
            </a:p>
          </p:txBody>
        </p:sp>
      </p:grpSp>
      <p:pic>
        <p:nvPicPr>
          <p:cNvPr id="5" name="Picture 4" descr="20150131.0706.NPP.VIIRS.Band_M15.10763.CONUS_East_Gulf_of_Mexico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0" t="7786" r="62281" b="61777"/>
          <a:stretch/>
        </p:blipFill>
        <p:spPr>
          <a:xfrm>
            <a:off x="548187" y="679897"/>
            <a:ext cx="3078645" cy="2986703"/>
          </a:xfrm>
          <a:prstGeom prst="rect">
            <a:avLst/>
          </a:prstGeom>
        </p:spPr>
      </p:pic>
      <p:pic>
        <p:nvPicPr>
          <p:cNvPr id="13" name="Picture 12" descr="20150131.0706.NPP.VIIRS.dnb_lunar_ref.CONUS_East_Gulf_of_Mexico.x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0" t="7786" r="62281" b="61777"/>
          <a:stretch/>
        </p:blipFill>
        <p:spPr>
          <a:xfrm>
            <a:off x="548188" y="679897"/>
            <a:ext cx="3078643" cy="298670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52590" y="143966"/>
            <a:ext cx="3297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solidFill>
                  <a:srgbClr val="FFFF00"/>
                </a:solidFill>
              </a:rPr>
              <a:t>Low Clouds/Fog</a:t>
            </a:r>
            <a:endParaRPr lang="en-US" sz="2400" dirty="0"/>
          </a:p>
        </p:txBody>
      </p:sp>
      <p:grpSp>
        <p:nvGrpSpPr>
          <p:cNvPr id="2" name="Group 1"/>
          <p:cNvGrpSpPr/>
          <p:nvPr/>
        </p:nvGrpSpPr>
        <p:grpSpPr>
          <a:xfrm>
            <a:off x="4530900" y="143966"/>
            <a:ext cx="3893955" cy="3230053"/>
            <a:chOff x="4530900" y="143966"/>
            <a:chExt cx="3893955" cy="3230053"/>
          </a:xfrm>
        </p:grpSpPr>
        <p:pic>
          <p:nvPicPr>
            <p:cNvPr id="19" name="Picture 3" descr="D:\WCS\VIIRS AWIPS\Fires\2013\Hercules_265\M13_07242013_0726_zoom_logo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0900" y="679897"/>
              <a:ext cx="3893955" cy="2694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/>
            <p:cNvSpPr txBox="1">
              <a:spLocks noChangeArrowheads="1"/>
            </p:cNvSpPr>
            <p:nvPr/>
          </p:nvSpPr>
          <p:spPr bwMode="auto">
            <a:xfrm>
              <a:off x="5110195" y="1742035"/>
              <a:ext cx="1002361" cy="286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200" b="1">
                  <a:solidFill>
                    <a:srgbClr val="0C2A8C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200" b="1">
                  <a:solidFill>
                    <a:srgbClr val="0C2A8C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200" b="1">
                  <a:solidFill>
                    <a:srgbClr val="0C2A8C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200" b="1">
                  <a:solidFill>
                    <a:srgbClr val="0C2A8C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200" b="1">
                  <a:solidFill>
                    <a:srgbClr val="0C2A8C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rgbClr val="0C2A8C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rgbClr val="0C2A8C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rgbClr val="0C2A8C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rgbClr val="0C2A8C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en-US" dirty="0" smtClean="0">
                  <a:solidFill>
                    <a:srgbClr val="FFC000"/>
                  </a:solidFill>
                </a:rPr>
                <a:t>Fire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530900" y="143966"/>
              <a:ext cx="38939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i="1" dirty="0" smtClean="0">
                  <a:solidFill>
                    <a:srgbClr val="FFFF00"/>
                  </a:solidFill>
                </a:rPr>
                <a:t>Oil Rigs in the </a:t>
              </a:r>
              <a:r>
                <a:rPr lang="en-US" sz="2400" i="1" dirty="0" smtClean="0">
                  <a:solidFill>
                    <a:srgbClr val="FFFF00"/>
                  </a:solidFill>
                </a:rPr>
                <a:t>Gulf of Mexico</a:t>
              </a:r>
              <a:endParaRPr lang="en-US" sz="2400" dirty="0"/>
            </a:p>
          </p:txBody>
        </p:sp>
      </p:grpSp>
      <p:pic>
        <p:nvPicPr>
          <p:cNvPr id="16" name="Picture 15" descr="20150206.0834.NPP.VIIRS.Band_M15.10763.CONUS_East_Gulf_of_Mexico.jp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526" b="44290"/>
          <a:stretch/>
        </p:blipFill>
        <p:spPr>
          <a:xfrm>
            <a:off x="548938" y="3830792"/>
            <a:ext cx="3102799" cy="2844620"/>
          </a:xfrm>
          <a:prstGeom prst="rect">
            <a:avLst/>
          </a:prstGeom>
        </p:spPr>
      </p:pic>
      <p:pic>
        <p:nvPicPr>
          <p:cNvPr id="22" name="Picture 21" descr="20150206.0834.NPP.VIIRS.dnb_lunar_ref.CONUS_East_Gulf_of_Mexico.x.jpg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525" b="44290"/>
          <a:stretch/>
        </p:blipFill>
        <p:spPr>
          <a:xfrm>
            <a:off x="548938" y="3830792"/>
            <a:ext cx="3102799" cy="2844620"/>
          </a:xfrm>
          <a:prstGeom prst="rect">
            <a:avLst/>
          </a:prstGeom>
        </p:spPr>
      </p:pic>
      <p:pic>
        <p:nvPicPr>
          <p:cNvPr id="23" name="Picture 2" descr="D:\WCS\VIIRS AWIPS\Fires\2013\Hercules_265\DNB_07242013_0726_zoom_logo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900" y="681838"/>
            <a:ext cx="3893955" cy="269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897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081"/>
            <a:ext cx="8229600" cy="934313"/>
          </a:xfrm>
        </p:spPr>
        <p:txBody>
          <a:bodyPr/>
          <a:lstStyle/>
          <a:p>
            <a:r>
              <a:rPr lang="en-US" dirty="0" smtClean="0">
                <a:solidFill>
                  <a:srgbClr val="CCFFCC"/>
                </a:solidFill>
              </a:rPr>
              <a:t>Eastern Region</a:t>
            </a:r>
            <a:endParaRPr lang="en-US" dirty="0">
              <a:solidFill>
                <a:srgbClr val="CCFFCC"/>
              </a:solidFill>
            </a:endParaRPr>
          </a:p>
        </p:txBody>
      </p:sp>
      <p:pic>
        <p:nvPicPr>
          <p:cNvPr id="6" name="Picture 5" descr="nws_region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8" t="8068" r="5783" b="7954"/>
          <a:stretch/>
        </p:blipFill>
        <p:spPr>
          <a:xfrm>
            <a:off x="817271" y="1014269"/>
            <a:ext cx="7626547" cy="568025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808908" y="2510298"/>
            <a:ext cx="2313504" cy="2909455"/>
          </a:xfrm>
          <a:prstGeom prst="rect">
            <a:avLst/>
          </a:prstGeom>
          <a:noFill/>
          <a:ln w="47625">
            <a:solidFill>
              <a:srgbClr val="CCFF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651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166418" y="3215540"/>
            <a:ext cx="4501196" cy="3209188"/>
            <a:chOff x="166418" y="3215540"/>
            <a:chExt cx="4501196" cy="3209188"/>
          </a:xfrm>
        </p:grpSpPr>
        <p:grpSp>
          <p:nvGrpSpPr>
            <p:cNvPr id="2" name="Group 1"/>
            <p:cNvGrpSpPr/>
            <p:nvPr/>
          </p:nvGrpSpPr>
          <p:grpSpPr>
            <a:xfrm>
              <a:off x="191818" y="3215540"/>
              <a:ext cx="4475796" cy="3174521"/>
              <a:chOff x="191818" y="3215540"/>
              <a:chExt cx="4475796" cy="3174521"/>
            </a:xfrm>
          </p:grpSpPr>
          <p:pic>
            <p:nvPicPr>
              <p:cNvPr id="11" name="Picture 10" descr="141009_0604z_suomi_npp_viirs_dnb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1818" y="3671582"/>
                <a:ext cx="4475796" cy="2718479"/>
              </a:xfrm>
              <a:prstGeom prst="rect">
                <a:avLst/>
              </a:prstGeom>
            </p:spPr>
          </p:pic>
          <p:sp>
            <p:nvSpPr>
              <p:cNvPr id="34" name="TextBox 33"/>
              <p:cNvSpPr txBox="1"/>
              <p:nvPr/>
            </p:nvSpPr>
            <p:spPr>
              <a:xfrm>
                <a:off x="191818" y="3215540"/>
                <a:ext cx="447579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i="1" dirty="0" smtClean="0">
                    <a:solidFill>
                      <a:srgbClr val="FFFF00"/>
                    </a:solidFill>
                  </a:rPr>
                  <a:t>Wind Structure via </a:t>
                </a:r>
                <a:r>
                  <a:rPr lang="en-US" sz="2400" i="1" dirty="0" err="1" smtClean="0">
                    <a:solidFill>
                      <a:srgbClr val="FFFF00"/>
                    </a:solidFill>
                  </a:rPr>
                  <a:t>Moonglint</a:t>
                </a:r>
                <a:endParaRPr lang="en-US" sz="2400" dirty="0"/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166418" y="6147729"/>
              <a:ext cx="183050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i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S. </a:t>
              </a:r>
              <a:r>
                <a:rPr lang="en-US" sz="1200" b="1" i="1" dirty="0" err="1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Bachmeier</a:t>
              </a:r>
              <a:r>
                <a:rPr lang="en-US" sz="1200" b="1" i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(CIMSS)</a:t>
              </a:r>
              <a:endParaRPr lang="en-US" sz="1200" i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927663" y="33242"/>
            <a:ext cx="3297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solidFill>
                  <a:srgbClr val="FFFF00"/>
                </a:solidFill>
              </a:rPr>
              <a:t>Lake Ice</a:t>
            </a:r>
            <a:endParaRPr lang="en-US" sz="2400" dirty="0"/>
          </a:p>
        </p:txBody>
      </p:sp>
      <p:pic>
        <p:nvPicPr>
          <p:cNvPr id="28" name="Picture 27" descr="20150305.1807.NPP.VIIRS.true.CONUS_East_GreatLakes.HDF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75" t="56414" r="5543" b="6305"/>
          <a:stretch/>
        </p:blipFill>
        <p:spPr>
          <a:xfrm>
            <a:off x="735262" y="494638"/>
            <a:ext cx="3526905" cy="260684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 bwMode="auto">
          <a:xfrm>
            <a:off x="735262" y="2682767"/>
            <a:ext cx="677589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</a:rPr>
              <a:t>DAY</a:t>
            </a:r>
            <a:endParaRPr lang="en-US" sz="20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/>
            </a:endParaRPr>
          </a:p>
        </p:txBody>
      </p:sp>
      <p:pic>
        <p:nvPicPr>
          <p:cNvPr id="29" name="Picture 28" descr="20150306.0808.NPP.VIIRS.Band_M15.10763.CONUS_East_GreatLakes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75" t="56414" r="5543" b="6305"/>
          <a:stretch/>
        </p:blipFill>
        <p:spPr>
          <a:xfrm>
            <a:off x="735262" y="494638"/>
            <a:ext cx="3526905" cy="2606844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735262" y="494638"/>
            <a:ext cx="3526905" cy="2606844"/>
            <a:chOff x="735262" y="668422"/>
            <a:chExt cx="3526905" cy="2606844"/>
          </a:xfrm>
        </p:grpSpPr>
        <p:pic>
          <p:nvPicPr>
            <p:cNvPr id="31" name="Picture 30" descr="20150306.0808.NPP.VIIRS.dnb_cloudsnownight.CONUS_East_GreatLakes.HDF.jp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775" t="56414" r="5542" b="6305"/>
            <a:stretch/>
          </p:blipFill>
          <p:spPr>
            <a:xfrm>
              <a:off x="735262" y="668422"/>
              <a:ext cx="3526905" cy="2606842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 bwMode="auto">
            <a:xfrm>
              <a:off x="735262" y="2875156"/>
              <a:ext cx="941283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rbel"/>
                </a:rPr>
                <a:t>NIGHT</a:t>
              </a:r>
              <a:endPara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113515" y="32973"/>
            <a:ext cx="3837614" cy="4163571"/>
            <a:chOff x="5113515" y="32973"/>
            <a:chExt cx="3837614" cy="4163571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70" t="40808" r="41724" b="40929"/>
            <a:stretch/>
          </p:blipFill>
          <p:spPr>
            <a:xfrm>
              <a:off x="5113517" y="524463"/>
              <a:ext cx="3837612" cy="367208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69" t="40808" r="41725" b="40930"/>
            <a:stretch/>
          </p:blipFill>
          <p:spPr>
            <a:xfrm>
              <a:off x="5113515" y="524465"/>
              <a:ext cx="3837611" cy="367207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7349378" y="672155"/>
              <a:ext cx="14055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New York City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H="1">
              <a:off x="7145097" y="1348053"/>
              <a:ext cx="740722" cy="486790"/>
            </a:xfrm>
            <a:prstGeom prst="straightConnector1">
              <a:avLst/>
            </a:prstGeom>
            <a:ln w="254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5431959" y="32973"/>
              <a:ext cx="32972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i="1" dirty="0" smtClean="0">
                  <a:solidFill>
                    <a:srgbClr val="FFFF00"/>
                  </a:solidFill>
                </a:rPr>
                <a:t>Power Outages</a:t>
              </a:r>
              <a:endParaRPr lang="en-US" sz="2400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113517" y="1830011"/>
            <a:ext cx="3837613" cy="4874134"/>
            <a:chOff x="4497223" y="-1890302"/>
            <a:chExt cx="4682783" cy="6032003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7223" y="1019848"/>
              <a:ext cx="4682783" cy="3121853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6174707" y="-1890302"/>
              <a:ext cx="801521" cy="786039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061857" y="1539504"/>
              <a:ext cx="90441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smtClean="0">
                  <a:latin typeface="Arial Narrow" pitchFamily="34" charset="0"/>
                </a:rPr>
                <a:t>Power Outages</a:t>
              </a:r>
              <a:endParaRPr lang="en-US" sz="1000" i="1" dirty="0">
                <a:latin typeface="Arial Narrow" pitchFamily="34" charset="0"/>
              </a:endParaRPr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14</a:t>
            </a:fld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2651798" y="4709641"/>
            <a:ext cx="1467386" cy="1388879"/>
            <a:chOff x="2651798" y="4709641"/>
            <a:chExt cx="1467386" cy="1388879"/>
          </a:xfrm>
        </p:grpSpPr>
        <p:cxnSp>
          <p:nvCxnSpPr>
            <p:cNvPr id="35" name="Straight Arrow Connector 34"/>
            <p:cNvCxnSpPr/>
            <p:nvPr/>
          </p:nvCxnSpPr>
          <p:spPr>
            <a:xfrm flipH="1">
              <a:off x="2651798" y="4894307"/>
              <a:ext cx="614603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H="1" flipV="1">
              <a:off x="2661998" y="5542198"/>
              <a:ext cx="309802" cy="299802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/>
            <p:cNvSpPr/>
            <p:nvPr/>
          </p:nvSpPr>
          <p:spPr>
            <a:xfrm>
              <a:off x="3190201" y="4709641"/>
              <a:ext cx="92898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i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Lighter</a:t>
              </a:r>
              <a:endParaRPr lang="en-US" sz="1600" i="1" dirty="0">
                <a:solidFill>
                  <a:srgbClr val="FF0000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921000" y="5759966"/>
              <a:ext cx="88389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i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Darker</a:t>
              </a:r>
              <a:endParaRPr lang="en-US" sz="1600" i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393189" y="4483908"/>
            <a:ext cx="3274425" cy="2297993"/>
            <a:chOff x="1393189" y="4483908"/>
            <a:chExt cx="3274425" cy="2297993"/>
          </a:xfrm>
        </p:grpSpPr>
        <p:pic>
          <p:nvPicPr>
            <p:cNvPr id="12" name="Picture 11" descr="ASCAT_0216_09Oct2014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3189" y="4483908"/>
              <a:ext cx="3274425" cy="2297993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3700683" y="4516174"/>
              <a:ext cx="954107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err="1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Metop</a:t>
              </a:r>
              <a:r>
                <a:rPr lang="en-US" sz="1600" dirty="0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-A </a:t>
              </a:r>
            </a:p>
            <a:p>
              <a:r>
                <a:rPr lang="en-US" sz="1600" dirty="0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ASCAT</a:t>
              </a:r>
            </a:p>
            <a:p>
              <a:r>
                <a:rPr lang="en-US" sz="1600" dirty="0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Surface</a:t>
              </a:r>
            </a:p>
            <a:p>
              <a:r>
                <a:rPr lang="en-US" sz="1600" dirty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W</a:t>
              </a:r>
              <a:r>
                <a:rPr lang="en-US" sz="1600" dirty="0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inds</a:t>
              </a:r>
              <a:endParaRPr lang="en-US" sz="1600" dirty="0">
                <a:solidFill>
                  <a:srgbClr val="008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0410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081"/>
            <a:ext cx="8229600" cy="934313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Pacific Region and Caribbean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6" name="Picture 5" descr="nws_region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8" t="8068" r="5783" b="7954"/>
          <a:stretch/>
        </p:blipFill>
        <p:spPr>
          <a:xfrm>
            <a:off x="817271" y="1014269"/>
            <a:ext cx="7626547" cy="568025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29845" y="5717256"/>
            <a:ext cx="1521379" cy="977272"/>
          </a:xfrm>
          <a:prstGeom prst="rect">
            <a:avLst/>
          </a:prstGeom>
          <a:noFill/>
          <a:ln w="4762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165421" y="6211967"/>
            <a:ext cx="1278397" cy="474701"/>
          </a:xfrm>
          <a:prstGeom prst="rect">
            <a:avLst/>
          </a:prstGeom>
          <a:noFill/>
          <a:ln w="4762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-827337" y="500338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819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650" y="285636"/>
            <a:ext cx="3297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solidFill>
                  <a:srgbClr val="FFFF00"/>
                </a:solidFill>
              </a:rPr>
              <a:t>Tropical Cyclone LLC</a:t>
            </a:r>
            <a:endParaRPr lang="en-US" sz="2400" dirty="0"/>
          </a:p>
        </p:txBody>
      </p:sp>
      <p:grpSp>
        <p:nvGrpSpPr>
          <p:cNvPr id="6" name="Group 5"/>
          <p:cNvGrpSpPr/>
          <p:nvPr/>
        </p:nvGrpSpPr>
        <p:grpSpPr>
          <a:xfrm>
            <a:off x="154146" y="800773"/>
            <a:ext cx="4187227" cy="4213265"/>
            <a:chOff x="4561237" y="1186050"/>
            <a:chExt cx="4187227" cy="4213265"/>
          </a:xfrm>
        </p:grpSpPr>
        <p:pic>
          <p:nvPicPr>
            <p:cNvPr id="7" name="Picture 2" descr="C:\Users\SteveM\PUBLICATIONS\PUBLICATIONS_WORKSHOP\SUBMITTED\2013_SciAmer_DNB_Miller\FIGURES\Flossie\20130729.1100.NPP.VIIRS.dnb_visircombo.Flossie.IR.tif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1238" y="1196752"/>
              <a:ext cx="4187226" cy="4202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4561237" y="1186050"/>
              <a:ext cx="380489" cy="370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Arial Narrow" panose="020B0606020202030204" pitchFamily="34" charset="0"/>
                </a:rPr>
                <a:t>IR</a:t>
              </a:r>
              <a:endParaRPr lang="en-US" dirty="0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</p:grpSp>
      <p:pic>
        <p:nvPicPr>
          <p:cNvPr id="9" name="Picture 5" descr="C:\Users\SteveM\PUBLICATIONS\PUBLICATIONS_WORKSHOP\SUBMITTED\2013_SciAmer_DNB_Miller\FIGURES\Flossie\hurrica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548" y="2671102"/>
            <a:ext cx="689412" cy="69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154146" y="811475"/>
            <a:ext cx="4187227" cy="4202567"/>
            <a:chOff x="4561237" y="1530689"/>
            <a:chExt cx="4187227" cy="4202567"/>
          </a:xfrm>
        </p:grpSpPr>
        <p:pic>
          <p:nvPicPr>
            <p:cNvPr id="11" name="Picture 3" descr="C:\Users\SteveM\PUBLICATIONS\PUBLICATIONS_WORKSHOP\SUBMITTED\2013_SciAmer_DNB_Miller\FIGURES\Flossie\20130729.1100.NPP.VIIRS.dnb_visircombo.Flossie.VIS.tif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1238" y="1530689"/>
              <a:ext cx="4187226" cy="42025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4561237" y="1546090"/>
              <a:ext cx="594395" cy="370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Narrow" panose="020B0606020202030204" pitchFamily="34" charset="0"/>
                </a:rPr>
                <a:t>DNB</a:t>
              </a:r>
              <a:endParaRPr lang="en-US" dirty="0">
                <a:solidFill>
                  <a:srgbClr val="FFFF00"/>
                </a:solidFill>
                <a:latin typeface="Arial Narrow" panose="020B060602020203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54146" y="811475"/>
            <a:ext cx="4187227" cy="4199880"/>
            <a:chOff x="4561237" y="1893416"/>
            <a:chExt cx="4187227" cy="4199880"/>
          </a:xfrm>
        </p:grpSpPr>
        <p:pic>
          <p:nvPicPr>
            <p:cNvPr id="14" name="Picture 4" descr="C:\Users\SteveM\PUBLICATIONS\PUBLICATIONS_WORKSHOP\SUBMITTED\2013_SciAmer_DNB_Miller\FIGURES\Flossie\20130729.1100.NPP.VIIRS.dnb_visircombo.Flossie.COMB.tiff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1238" y="1893416"/>
              <a:ext cx="4187226" cy="4199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4561237" y="1906130"/>
              <a:ext cx="1006609" cy="370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 Narrow" panose="020B0606020202030204" pitchFamily="34" charset="0"/>
                </a:rPr>
                <a:t>DNB + IR</a:t>
              </a:r>
              <a:endParaRPr lang="en-US" dirty="0">
                <a:latin typeface="Arial Narrow" panose="020B0606020202030204" pitchFamily="34" charset="0"/>
              </a:endParaRPr>
            </a:p>
          </p:txBody>
        </p:sp>
      </p:grpSp>
      <p:pic>
        <p:nvPicPr>
          <p:cNvPr id="16" name="Picture 5" descr="C:\Users\SteveM\PUBLICATIONS\PUBLICATIONS_WORKSHOP\SUBMITTED\2013_SciAmer_DNB_Miller\FIGURES\Flossie\hurrica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547" y="2671101"/>
            <a:ext cx="689412" cy="69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54146" y="3056828"/>
            <a:ext cx="812595" cy="370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DF01B5"/>
                </a:solidFill>
                <a:latin typeface="Arial Narrow" panose="020B0606020202030204" pitchFamily="34" charset="0"/>
              </a:rPr>
              <a:t>Hawaii</a:t>
            </a:r>
            <a:endParaRPr lang="en-US" i="1" dirty="0">
              <a:solidFill>
                <a:srgbClr val="DF01B5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4498466" y="296338"/>
            <a:ext cx="4300120" cy="4717703"/>
            <a:chOff x="4498466" y="296338"/>
            <a:chExt cx="4300120" cy="4717703"/>
          </a:xfrm>
        </p:grpSpPr>
        <p:sp>
          <p:nvSpPr>
            <p:cNvPr id="5" name="TextBox 4"/>
            <p:cNvSpPr txBox="1"/>
            <p:nvPr/>
          </p:nvSpPr>
          <p:spPr>
            <a:xfrm>
              <a:off x="4993875" y="296338"/>
              <a:ext cx="32972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i="1" dirty="0" smtClean="0">
                  <a:solidFill>
                    <a:srgbClr val="FFFF00"/>
                  </a:solidFill>
                </a:rPr>
                <a:t>‘Volcanic Light’</a:t>
              </a:r>
              <a:endParaRPr lang="en-US" sz="2400" dirty="0"/>
            </a:p>
          </p:txBody>
        </p:sp>
        <p:pic>
          <p:nvPicPr>
            <p:cNvPr id="2" name="Picture 1" descr="Kahauala_I04_05202012_1156.gif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26" r="12868" b="11892"/>
            <a:stretch/>
          </p:blipFill>
          <p:spPr>
            <a:xfrm>
              <a:off x="4498466" y="824188"/>
              <a:ext cx="4300120" cy="4189853"/>
            </a:xfrm>
            <a:prstGeom prst="rect">
              <a:avLst/>
            </a:prstGeom>
          </p:spPr>
        </p:pic>
      </p:grpSp>
      <p:pic>
        <p:nvPicPr>
          <p:cNvPr id="3" name="Picture 2" descr="Kahauala_DNB_05202012_1156.gif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6" r="12868" b="11892"/>
          <a:stretch/>
        </p:blipFill>
        <p:spPr>
          <a:xfrm>
            <a:off x="4498467" y="824188"/>
            <a:ext cx="4300118" cy="418985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54147" y="5419221"/>
            <a:ext cx="41872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en-US" dirty="0" smtClean="0">
                <a:solidFill>
                  <a:srgbClr val="FFFF00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</a:t>
            </a:r>
            <a:r>
              <a:rPr lang="en-US" dirty="0" smtClean="0">
                <a:latin typeface="Arial Narrow" panose="020B0606020202030204" pitchFamily="34" charset="0"/>
                <a:sym typeface="Wingdings" panose="05000000000000000000" pitchFamily="2" charset="2"/>
              </a:rPr>
              <a:t> </a:t>
            </a:r>
            <a:r>
              <a:rPr lang="en-US" i="1" dirty="0" smtClean="0">
                <a:latin typeface="Arial Narrow" panose="020B0606020202030204" pitchFamily="34" charset="0"/>
                <a:sym typeface="Wingdings" panose="05000000000000000000" pitchFamily="2" charset="2"/>
              </a:rPr>
              <a:t>Unique sensitivity enables identification of features that are either obstructed or fall below thresholds of IR detection.</a:t>
            </a:r>
            <a:endParaRPr lang="en-US" i="1" dirty="0">
              <a:latin typeface="Arial Narrow" panose="020B0606020202030204" pitchFamily="34" charset="0"/>
            </a:endParaRPr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16</a:t>
            </a:fld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4527486" y="3168756"/>
            <a:ext cx="4271100" cy="3572721"/>
            <a:chOff x="4527486" y="3168756"/>
            <a:chExt cx="4271100" cy="3572721"/>
          </a:xfrm>
        </p:grpSpPr>
        <p:grpSp>
          <p:nvGrpSpPr>
            <p:cNvPr id="24" name="Group 23"/>
            <p:cNvGrpSpPr/>
            <p:nvPr/>
          </p:nvGrpSpPr>
          <p:grpSpPr>
            <a:xfrm>
              <a:off x="4527486" y="3168756"/>
              <a:ext cx="4246586" cy="3572721"/>
              <a:chOff x="4527486" y="3168756"/>
              <a:chExt cx="4246586" cy="3572721"/>
            </a:xfrm>
          </p:grpSpPr>
          <p:pic>
            <p:nvPicPr>
              <p:cNvPr id="18" name="Picture 17" descr="Kahauala_I04_05202012_1156.gif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120" t="50751" r="27446" b="41102"/>
              <a:stretch/>
            </p:blipFill>
            <p:spPr>
              <a:xfrm>
                <a:off x="4527486" y="4481418"/>
                <a:ext cx="2123293" cy="2260059"/>
              </a:xfrm>
              <a:prstGeom prst="rect">
                <a:avLst/>
              </a:prstGeom>
            </p:spPr>
          </p:pic>
          <p:pic>
            <p:nvPicPr>
              <p:cNvPr id="19" name="Picture 18" descr="Kahauala_DNB_05202012_1156.gif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120" t="50751" r="27446" b="41102"/>
              <a:stretch/>
            </p:blipFill>
            <p:spPr>
              <a:xfrm>
                <a:off x="6650779" y="4481418"/>
                <a:ext cx="2123293" cy="2260059"/>
              </a:xfrm>
              <a:prstGeom prst="rect">
                <a:avLst/>
              </a:prstGeom>
            </p:spPr>
          </p:pic>
          <p:sp>
            <p:nvSpPr>
              <p:cNvPr id="22" name="Rectangle 21"/>
              <p:cNvSpPr/>
              <p:nvPr/>
            </p:nvSpPr>
            <p:spPr>
              <a:xfrm>
                <a:off x="7423874" y="3168756"/>
                <a:ext cx="458264" cy="497573"/>
              </a:xfrm>
              <a:prstGeom prst="rect">
                <a:avLst/>
              </a:prstGeom>
              <a:noFill/>
              <a:ln w="4762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4535610" y="4513782"/>
                <a:ext cx="4238461" cy="2227695"/>
              </a:xfrm>
              <a:prstGeom prst="rect">
                <a:avLst/>
              </a:prstGeom>
              <a:noFill/>
              <a:ln w="4762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4535610" y="4513782"/>
              <a:ext cx="4262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Arial Narrow" panose="020B0606020202030204" pitchFamily="34" charset="0"/>
                </a:rPr>
                <a:t>VIIRS I04 (3.74 </a:t>
              </a:r>
              <a:r>
                <a:rPr lang="en-US" sz="1400" dirty="0" err="1" smtClean="0">
                  <a:latin typeface="Lucida Grande"/>
                  <a:ea typeface="Lucida Grande"/>
                  <a:cs typeface="Lucida Grande"/>
                </a:rPr>
                <a:t>μm</a:t>
              </a:r>
              <a:r>
                <a:rPr lang="en-US" sz="1400" dirty="0" smtClean="0">
                  <a:latin typeface="Lucida Grande"/>
                  <a:ea typeface="Lucida Grande"/>
                  <a:cs typeface="Lucida Grande"/>
                </a:rPr>
                <a:t>)              Day/Night Band</a:t>
              </a:r>
              <a:endParaRPr lang="en-US" sz="1400" dirty="0">
                <a:latin typeface="Arial Narrow" panose="020B06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6897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46746E-6 1.22742E-6 L -0.06195 -0.0775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6" y="-38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880238"/>
          </a:xfrm>
        </p:spPr>
        <p:txBody>
          <a:bodyPr>
            <a:normAutofit/>
          </a:bodyPr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3054418"/>
            <a:ext cx="8229600" cy="16086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4000" i="1" dirty="0" smtClean="0">
                <a:solidFill>
                  <a:srgbClr val="FFFF00"/>
                </a:solidFill>
              </a:rPr>
              <a:t>Be Opportunistic</a:t>
            </a:r>
            <a:r>
              <a:rPr lang="en-US" sz="4000" dirty="0" smtClean="0">
                <a:solidFill>
                  <a:srgbClr val="FFFF00"/>
                </a:solidFill>
              </a:rPr>
              <a:t>! </a:t>
            </a:r>
            <a:r>
              <a:rPr lang="en-US" sz="4000" dirty="0" smtClean="0"/>
              <a:t> </a:t>
            </a:r>
          </a:p>
          <a:p>
            <a:pPr marL="0" indent="0">
              <a:buFont typeface="Arial" pitchFamily="34" charset="0"/>
              <a:buNone/>
            </a:pPr>
            <a:r>
              <a:rPr lang="en-US" dirty="0" smtClean="0"/>
              <a:t>Don’t let the stigma of ‘just one pass per night’ cause you to miss out on a critical  piece of information.  Take advantage of the data when it’s available.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19860" y="4427395"/>
            <a:ext cx="8594039" cy="14743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4000" i="1" dirty="0" smtClean="0">
                <a:solidFill>
                  <a:srgbClr val="FFFF00"/>
                </a:solidFill>
              </a:rPr>
              <a:t>Be Connected</a:t>
            </a:r>
            <a:r>
              <a:rPr lang="en-US" sz="4000" dirty="0" smtClean="0">
                <a:solidFill>
                  <a:srgbClr val="FFFF00"/>
                </a:solidFill>
              </a:rPr>
              <a:t>! </a:t>
            </a:r>
            <a:r>
              <a:rPr lang="en-US" sz="4000" dirty="0" smtClean="0"/>
              <a:t> </a:t>
            </a:r>
          </a:p>
          <a:p>
            <a:pPr marL="0" indent="0">
              <a:buFont typeface="Arial" pitchFamily="34" charset="0"/>
              <a:buNone/>
            </a:pPr>
            <a:r>
              <a:rPr lang="en-US" dirty="0" smtClean="0"/>
              <a:t>The Satellite Liaisons are a valuable connection back to the algorithm developers.  Let’s make the Proving Ground a true R2O2R program!</a:t>
            </a: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81866" y="6087120"/>
            <a:ext cx="31944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 smtClean="0">
                <a:solidFill>
                  <a:srgbClr val="FFFF00"/>
                </a:solidFill>
              </a:rPr>
              <a:t>Take Back the Night!</a:t>
            </a:r>
            <a:endParaRPr lang="en-US" sz="28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57200" y="947684"/>
            <a:ext cx="81153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smtClean="0"/>
              <a:t>As Forecasters Operating on the Event Horizon of a New Era in Operational Satellite Technology…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19861" y="1718241"/>
            <a:ext cx="8266939" cy="14807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4000" i="1" dirty="0" smtClean="0">
                <a:solidFill>
                  <a:srgbClr val="FFFF00"/>
                </a:solidFill>
              </a:rPr>
              <a:t>Be Cognizant</a:t>
            </a:r>
            <a:r>
              <a:rPr lang="en-US" sz="4000" dirty="0" smtClean="0">
                <a:solidFill>
                  <a:srgbClr val="FFFF00"/>
                </a:solidFill>
              </a:rPr>
              <a:t>! </a:t>
            </a:r>
            <a:r>
              <a:rPr lang="en-US" sz="4000" dirty="0" smtClean="0"/>
              <a:t> </a:t>
            </a:r>
          </a:p>
          <a:p>
            <a:pPr marL="0" indent="0">
              <a:buFont typeface="Arial" pitchFamily="34" charset="0"/>
              <a:buNone/>
            </a:pPr>
            <a:r>
              <a:rPr lang="en-US" dirty="0" smtClean="0"/>
              <a:t>The DNB offers unique information content that can be used in synergy to complement GEO observations and improve situational awareness.</a:t>
            </a:r>
          </a:p>
        </p:txBody>
      </p:sp>
    </p:spTree>
    <p:extLst>
      <p:ext uri="{BB962C8B-B14F-4D97-AF65-F5344CB8AC3E}">
        <p14:creationId xmlns:p14="http://schemas.microsoft.com/office/powerpoint/2010/main" val="4170472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Outline &amp; Key Take-Away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366" y="1519825"/>
            <a:ext cx="8600458" cy="447615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The VIIRS Day/Night Band: A Brief Primer</a:t>
            </a:r>
          </a:p>
          <a:p>
            <a:r>
              <a:rPr lang="en-US" dirty="0" smtClean="0"/>
              <a:t>On the Prevalence of Nocturnal </a:t>
            </a:r>
            <a:r>
              <a:rPr lang="en-US" dirty="0"/>
              <a:t>L</a:t>
            </a:r>
            <a:r>
              <a:rPr lang="en-US" dirty="0" smtClean="0"/>
              <a:t>ight</a:t>
            </a:r>
          </a:p>
          <a:p>
            <a:r>
              <a:rPr lang="en-US" dirty="0" smtClean="0"/>
              <a:t>Appreciation for the </a:t>
            </a:r>
            <a:r>
              <a:rPr lang="en-US" i="1" dirty="0" smtClean="0">
                <a:solidFill>
                  <a:srgbClr val="FFFF00"/>
                </a:solidFill>
              </a:rPr>
              <a:t>Unique Information Content</a:t>
            </a:r>
          </a:p>
          <a:p>
            <a:r>
              <a:rPr lang="en-US" dirty="0" smtClean="0"/>
              <a:t>Examples of </a:t>
            </a:r>
            <a:r>
              <a:rPr lang="en-US" i="1" dirty="0" smtClean="0">
                <a:solidFill>
                  <a:srgbClr val="FFFF00"/>
                </a:solidFill>
              </a:rPr>
              <a:t>Regional Relevance</a:t>
            </a:r>
          </a:p>
          <a:p>
            <a:r>
              <a:rPr lang="en-US" dirty="0" smtClean="0"/>
              <a:t>Thinking </a:t>
            </a:r>
            <a:r>
              <a:rPr lang="en-US" i="1" dirty="0">
                <a:solidFill>
                  <a:srgbClr val="FFFF00"/>
                </a:solidFill>
              </a:rPr>
              <a:t>S</a:t>
            </a:r>
            <a:r>
              <a:rPr lang="en-US" i="1" dirty="0" smtClean="0">
                <a:solidFill>
                  <a:srgbClr val="FFFF00"/>
                </a:solidFill>
              </a:rPr>
              <a:t>ynergistically</a:t>
            </a:r>
            <a:r>
              <a:rPr lang="en-US" dirty="0" smtClean="0"/>
              <a:t> in the GOES-R + JPSS</a:t>
            </a:r>
            <a:r>
              <a:rPr lang="en-US" dirty="0"/>
              <a:t> </a:t>
            </a:r>
            <a:r>
              <a:rPr lang="en-US" dirty="0" smtClean="0"/>
              <a:t>Era</a:t>
            </a:r>
          </a:p>
          <a:p>
            <a:r>
              <a:rPr lang="en-US" dirty="0" smtClean="0"/>
              <a:t>The Liaisons are </a:t>
            </a:r>
            <a:r>
              <a:rPr lang="en-US" i="1" dirty="0" smtClean="0">
                <a:solidFill>
                  <a:srgbClr val="FFFF00"/>
                </a:solidFill>
              </a:rPr>
              <a:t>Here to Help!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074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1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Day/Night Band on </a:t>
            </a:r>
            <a:r>
              <a:rPr lang="en-US" dirty="0" err="1" smtClean="0"/>
              <a:t>Suomi</a:t>
            </a:r>
            <a:r>
              <a:rPr lang="en-US" dirty="0" smtClean="0"/>
              <a:t> NPP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3896" y="916449"/>
            <a:ext cx="87696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FFFF00"/>
                </a:solidFill>
              </a:rPr>
              <a:t>Spectral</a:t>
            </a:r>
            <a:r>
              <a:rPr lang="en-US" sz="2400" dirty="0" smtClean="0">
                <a:solidFill>
                  <a:srgbClr val="FFFF00"/>
                </a:solidFill>
              </a:rPr>
              <a:t>:</a:t>
            </a:r>
            <a:r>
              <a:rPr lang="en-US" sz="2400" dirty="0" smtClean="0"/>
              <a:t> visible/near-infrared (500-900 nm)  (among 22 VIIRS bands)</a:t>
            </a:r>
          </a:p>
          <a:p>
            <a:r>
              <a:rPr lang="en-US" sz="2400" i="1" dirty="0" smtClean="0">
                <a:solidFill>
                  <a:srgbClr val="FFFF00"/>
                </a:solidFill>
              </a:rPr>
              <a:t>Spatial</a:t>
            </a:r>
            <a:r>
              <a:rPr lang="en-US" sz="2400" dirty="0" smtClean="0">
                <a:solidFill>
                  <a:srgbClr val="FFFF00"/>
                </a:solidFill>
              </a:rPr>
              <a:t>:</a:t>
            </a:r>
            <a:r>
              <a:rPr lang="en-US" sz="2400" dirty="0" smtClean="0"/>
              <a:t> ~0.74 km spatial resolution across a ~3000 km wide swath</a:t>
            </a:r>
          </a:p>
          <a:p>
            <a:r>
              <a:rPr lang="en-US" sz="2400" i="1" dirty="0" smtClean="0">
                <a:solidFill>
                  <a:srgbClr val="FFFF00"/>
                </a:solidFill>
              </a:rPr>
              <a:t>Sensitivity</a:t>
            </a:r>
            <a:r>
              <a:rPr lang="en-US" sz="2400" dirty="0" smtClean="0">
                <a:solidFill>
                  <a:srgbClr val="FFFF00"/>
                </a:solidFill>
              </a:rPr>
              <a:t>:</a:t>
            </a:r>
            <a:r>
              <a:rPr lang="en-US" sz="2400" dirty="0" smtClean="0"/>
              <a:t> dynamic range spanning day to the darkest of nights</a:t>
            </a:r>
          </a:p>
          <a:p>
            <a:r>
              <a:rPr lang="en-US" sz="2400" i="1" dirty="0" smtClean="0">
                <a:solidFill>
                  <a:srgbClr val="FFFF00"/>
                </a:solidFill>
              </a:rPr>
              <a:t>Radiometric</a:t>
            </a:r>
            <a:r>
              <a:rPr lang="en-US" sz="2400" dirty="0" smtClean="0">
                <a:solidFill>
                  <a:srgbClr val="FFFF00"/>
                </a:solidFill>
              </a:rPr>
              <a:t>:</a:t>
            </a:r>
            <a:r>
              <a:rPr lang="en-US" sz="2400" dirty="0" smtClean="0"/>
              <a:t> 14-bit (16384) quantization </a:t>
            </a:r>
            <a:r>
              <a:rPr lang="en-US" sz="2400" dirty="0" smtClean="0">
                <a:solidFill>
                  <a:srgbClr val="FFFF00"/>
                </a:solidFill>
                <a:sym typeface="Wingdings"/>
              </a:rPr>
              <a:t></a:t>
            </a:r>
            <a:r>
              <a:rPr lang="en-US" sz="2400" dirty="0" smtClean="0">
                <a:sym typeface="Wingdings"/>
              </a:rPr>
              <a:t> lots of gray shades!</a:t>
            </a:r>
            <a:endParaRPr lang="en-US" sz="24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65465" y="6434354"/>
            <a:ext cx="9144000" cy="369332"/>
            <a:chOff x="65465" y="6434354"/>
            <a:chExt cx="9144000" cy="369332"/>
          </a:xfrm>
        </p:grpSpPr>
        <p:sp>
          <p:nvSpPr>
            <p:cNvPr id="9" name="Rectangle 8"/>
            <p:cNvSpPr/>
            <p:nvPr/>
          </p:nvSpPr>
          <p:spPr>
            <a:xfrm>
              <a:off x="3834885" y="6526338"/>
              <a:ext cx="4839342" cy="265292"/>
            </a:xfrm>
            <a:prstGeom prst="rect">
              <a:avLst/>
            </a:prstGeom>
            <a:solidFill>
              <a:schemeClr val="tx2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5465" y="6434354"/>
              <a:ext cx="91440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FF00"/>
                  </a:solidFill>
                </a:rPr>
                <a:t>COMET Training Module on DNB:</a:t>
              </a:r>
              <a:r>
                <a:rPr lang="en-US" dirty="0" smtClean="0"/>
                <a:t>  </a:t>
              </a:r>
              <a:r>
                <a:rPr lang="en-US" dirty="0" smtClean="0">
                  <a:solidFill>
                    <a:srgbClr val="CCFFCC"/>
                  </a:solidFill>
                  <a:hlinkClick r:id="rId2"/>
                </a:rPr>
                <a:t>www.meted.ucar.edu/training_module.php?id=990</a:t>
              </a:r>
              <a:endParaRPr lang="en-US" dirty="0">
                <a:solidFill>
                  <a:srgbClr val="CCFFCC"/>
                </a:solidFill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213895" y="916449"/>
            <a:ext cx="8769684" cy="156966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 descr="C:\Users\SteveM\PUBLICATIONS\PUBLICATIONS_WORKSHOP\ACCEPTED_COMPLETED\2013_DNB_Capabilities_RemoteSensing_Miller\FIGS\no_moon_satellite_revised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13" y="2602638"/>
            <a:ext cx="7856596" cy="389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48" y="2602638"/>
            <a:ext cx="7853170" cy="389063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018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880238"/>
          </a:xfrm>
        </p:spPr>
        <p:txBody>
          <a:bodyPr>
            <a:normAutofit/>
          </a:bodyPr>
          <a:lstStyle/>
          <a:p>
            <a:r>
              <a:rPr lang="en-US" dirty="0" smtClean="0"/>
              <a:t>Key Advantages of </a:t>
            </a:r>
            <a:r>
              <a:rPr lang="en-US" dirty="0" err="1" smtClean="0"/>
              <a:t>NightVis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14546" y="946319"/>
            <a:ext cx="861256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FF00"/>
              </a:buClr>
              <a:buFont typeface="Arial"/>
              <a:buChar char="•"/>
            </a:pPr>
            <a:r>
              <a:rPr lang="en-US" sz="2400" dirty="0" smtClean="0"/>
              <a:t>Clouds, smoke, ash and dust scatter visible light efficiently</a:t>
            </a:r>
          </a:p>
          <a:p>
            <a:pPr marL="800100" lvl="1" indent="-342900">
              <a:buClr>
                <a:srgbClr val="FFFF00"/>
              </a:buClr>
              <a:buFont typeface="Lucida Grande"/>
              <a:buChar char="-"/>
            </a:pPr>
            <a:r>
              <a:rPr lang="en-US" dirty="0" smtClean="0"/>
              <a:t>Readily detectable against darker land/ocean backgrounds</a:t>
            </a:r>
          </a:p>
          <a:p>
            <a:pPr marL="800100" lvl="1" indent="-342900">
              <a:buClr>
                <a:srgbClr val="FFFF00"/>
              </a:buClr>
              <a:buFont typeface="Lucida Grande"/>
              <a:buChar char="-"/>
            </a:pPr>
            <a:r>
              <a:rPr lang="en-US" dirty="0" smtClean="0"/>
              <a:t>Allows us to ‘see through’ semi-transparent cirrus</a:t>
            </a:r>
          </a:p>
          <a:p>
            <a:pPr marL="800100" lvl="1" indent="-342900">
              <a:buClr>
                <a:srgbClr val="FFFF00"/>
              </a:buClr>
              <a:buFont typeface="Lucida Grande"/>
              <a:buChar char="-"/>
            </a:pPr>
            <a:r>
              <a:rPr lang="en-US" dirty="0" smtClean="0"/>
              <a:t>Discern </a:t>
            </a:r>
            <a:r>
              <a:rPr lang="en-US" dirty="0" err="1" smtClean="0"/>
              <a:t>meso</a:t>
            </a:r>
            <a:r>
              <a:rPr lang="en-US" dirty="0" smtClean="0"/>
              <a:t>- to </a:t>
            </a:r>
            <a:r>
              <a:rPr lang="en-US" dirty="0" err="1" smtClean="0"/>
              <a:t>microscale</a:t>
            </a:r>
            <a:r>
              <a:rPr lang="en-US" dirty="0" smtClean="0"/>
              <a:t> flow patterns tied to topography &amp; other factors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25497" y="5210895"/>
            <a:ext cx="341579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FFFF00"/>
                </a:solidFill>
              </a:rPr>
              <a:t>Awareness of the many capabilities is the first step toward exploitation…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14546" y="2094063"/>
            <a:ext cx="8612564" cy="1477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FF00"/>
              </a:buClr>
            </a:pPr>
            <a:endParaRPr lang="en-US" sz="1200" dirty="0" smtClean="0"/>
          </a:p>
          <a:p>
            <a:pPr marL="342900" indent="-342900">
              <a:buClr>
                <a:srgbClr val="FFFF00"/>
              </a:buClr>
              <a:buFont typeface="Arial"/>
              <a:buChar char="•"/>
            </a:pPr>
            <a:r>
              <a:rPr lang="en-US" sz="2400" dirty="0"/>
              <a:t>S</a:t>
            </a:r>
            <a:r>
              <a:rPr lang="en-US" sz="2400" dirty="0" smtClean="0"/>
              <a:t>now and ice no longer get the cold shoulder at night</a:t>
            </a:r>
          </a:p>
          <a:p>
            <a:pPr marL="800100" lvl="1" indent="-342900">
              <a:buClr>
                <a:srgbClr val="FFFF00"/>
              </a:buClr>
              <a:buFont typeface="Lucida Grande"/>
              <a:buChar char="-"/>
            </a:pPr>
            <a:r>
              <a:rPr lang="en-US" dirty="0" smtClean="0"/>
              <a:t>Stand out vividly against snow/ice-free backgrounds</a:t>
            </a:r>
          </a:p>
          <a:p>
            <a:pPr marL="800100" lvl="1" indent="-342900">
              <a:buClr>
                <a:srgbClr val="FFFF00"/>
              </a:buClr>
              <a:buFont typeface="Lucida Grande"/>
              <a:buChar char="-"/>
            </a:pPr>
            <a:r>
              <a:rPr lang="en-US" dirty="0" smtClean="0"/>
              <a:t>Multi-spectral VIIRS bands can be enlisted to decouple features</a:t>
            </a:r>
          </a:p>
          <a:p>
            <a:pPr marL="800100" lvl="1" indent="-342900">
              <a:buClr>
                <a:srgbClr val="FFFF00"/>
              </a:buClr>
              <a:buFont typeface="Lucida Grande"/>
              <a:buChar char="-"/>
            </a:pPr>
            <a:r>
              <a:rPr lang="en-US" dirty="0" smtClean="0"/>
              <a:t>The semi-transparency of cirrus helps to reveal additional features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14546" y="3606286"/>
            <a:ext cx="86125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FF00"/>
              </a:buClr>
              <a:buFont typeface="Arial"/>
              <a:buChar char="•"/>
            </a:pPr>
            <a:r>
              <a:rPr lang="en-US" sz="2400" dirty="0" smtClean="0"/>
              <a:t>Tripping the light </a:t>
            </a:r>
            <a:r>
              <a:rPr lang="en-US" sz="2400" dirty="0" err="1" smtClean="0"/>
              <a:t>fantastique</a:t>
            </a:r>
            <a:r>
              <a:rPr lang="en-US" sz="2400" dirty="0" smtClean="0"/>
              <a:t>—DNB sees the human footprint!</a:t>
            </a:r>
          </a:p>
          <a:p>
            <a:pPr marL="800100" lvl="1" indent="-342900">
              <a:buClr>
                <a:srgbClr val="FFFF00"/>
              </a:buClr>
              <a:buFont typeface="Lucida Grande"/>
              <a:buChar char="-"/>
            </a:pPr>
            <a:r>
              <a:rPr lang="en-US" dirty="0" smtClean="0"/>
              <a:t>An useful proxy for where weather is affecting population centers</a:t>
            </a:r>
          </a:p>
          <a:p>
            <a:pPr marL="800100" lvl="1" indent="-342900">
              <a:buClr>
                <a:srgbClr val="FFFF00"/>
              </a:buClr>
              <a:buFont typeface="Lucida Grande"/>
              <a:buChar char="-"/>
            </a:pPr>
            <a:r>
              <a:rPr lang="en-US" dirty="0" smtClean="0"/>
              <a:t>Useful in post-storm impact assessments (power outages)</a:t>
            </a:r>
          </a:p>
          <a:p>
            <a:pPr marL="800100" lvl="1" indent="-342900">
              <a:buClr>
                <a:srgbClr val="FFFF00"/>
              </a:buClr>
              <a:buFont typeface="Lucida Grande"/>
              <a:buChar char="-"/>
            </a:pPr>
            <a:r>
              <a:rPr lang="en-US" dirty="0" smtClean="0"/>
              <a:t>Monitoring of ship activities</a:t>
            </a:r>
          </a:p>
          <a:p>
            <a:pPr marL="800100" lvl="1" indent="-342900">
              <a:buClr>
                <a:srgbClr val="FFFF00"/>
              </a:buClr>
              <a:buFont typeface="Lucida Grande"/>
              <a:buChar char="-"/>
            </a:pPr>
            <a:r>
              <a:rPr lang="en-US" dirty="0" smtClean="0"/>
              <a:t>Proven utility for search and rescue efforts</a:t>
            </a:r>
            <a:endParaRPr lang="en-US" dirty="0"/>
          </a:p>
          <a:p>
            <a:pPr marL="800100" lvl="1" indent="-342900">
              <a:buClr>
                <a:srgbClr val="FFFF00"/>
              </a:buClr>
              <a:buFont typeface="Lucida Grande"/>
              <a:buChar char="-"/>
            </a:pPr>
            <a:endParaRPr lang="en-US" sz="12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314546" y="4966886"/>
            <a:ext cx="8612564" cy="1477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Clr>
                <a:srgbClr val="FFFF00"/>
              </a:buClr>
              <a:buFont typeface="Lucida Grande"/>
              <a:buChar char="-"/>
            </a:pPr>
            <a:endParaRPr lang="en-US" sz="1200" dirty="0" smtClean="0"/>
          </a:p>
          <a:p>
            <a:pPr marL="285750" indent="-285750">
              <a:buClr>
                <a:srgbClr val="FFFF00"/>
              </a:buClr>
              <a:buFont typeface="Arial"/>
              <a:buChar char="•"/>
            </a:pPr>
            <a:r>
              <a:rPr lang="en-US" sz="2400" dirty="0" smtClean="0"/>
              <a:t>The DNB is ‘Lord of the Flame’</a:t>
            </a:r>
          </a:p>
          <a:p>
            <a:pPr marL="742950" lvl="1" indent="-285750">
              <a:buClr>
                <a:srgbClr val="FFFF00"/>
              </a:buClr>
              <a:buFont typeface="Lucida Grande"/>
              <a:buChar char="-"/>
            </a:pPr>
            <a:r>
              <a:rPr lang="en-US" dirty="0" smtClean="0"/>
              <a:t>Wild land fires, especially small fires</a:t>
            </a:r>
            <a:endParaRPr lang="en-US" dirty="0"/>
          </a:p>
          <a:p>
            <a:pPr marL="742950" lvl="1" indent="-285750">
              <a:buClr>
                <a:srgbClr val="FFFF00"/>
              </a:buClr>
              <a:buFont typeface="Lucida Grande"/>
              <a:buChar char="-"/>
            </a:pPr>
            <a:r>
              <a:rPr lang="en-US" dirty="0" smtClean="0"/>
              <a:t>Natural gas flaring</a:t>
            </a:r>
          </a:p>
          <a:p>
            <a:pPr marL="742950" lvl="1" indent="-285750">
              <a:buClr>
                <a:srgbClr val="FFFF00"/>
              </a:buClr>
              <a:buFont typeface="Lucida Grande"/>
              <a:buChar char="-"/>
            </a:pPr>
            <a:r>
              <a:rPr lang="en-US" dirty="0"/>
              <a:t>V</a:t>
            </a:r>
            <a:r>
              <a:rPr lang="en-US" dirty="0" smtClean="0"/>
              <a:t>olcanic activity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353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081"/>
            <a:ext cx="8229600" cy="934313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Alaska Region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Picture 5" descr="nws_region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8" t="8068" r="5783" b="7954"/>
          <a:stretch/>
        </p:blipFill>
        <p:spPr>
          <a:xfrm>
            <a:off x="817271" y="1014269"/>
            <a:ext cx="7626547" cy="568025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17272" y="1014269"/>
            <a:ext cx="1684834" cy="1198902"/>
          </a:xfrm>
          <a:prstGeom prst="rect">
            <a:avLst/>
          </a:prstGeom>
          <a:noFill/>
          <a:ln w="47625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27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42034" y="151358"/>
            <a:ext cx="3297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solidFill>
                  <a:srgbClr val="FFFF00"/>
                </a:solidFill>
              </a:rPr>
              <a:t>Sea Ice</a:t>
            </a:r>
            <a:endParaRPr lang="en-US" sz="2400" dirty="0"/>
          </a:p>
        </p:txBody>
      </p:sp>
      <p:grpSp>
        <p:nvGrpSpPr>
          <p:cNvPr id="8" name="Group 7"/>
          <p:cNvGrpSpPr/>
          <p:nvPr/>
        </p:nvGrpSpPr>
        <p:grpSpPr>
          <a:xfrm>
            <a:off x="677320" y="633934"/>
            <a:ext cx="3108429" cy="3089314"/>
            <a:chOff x="4674303" y="756447"/>
            <a:chExt cx="4204329" cy="315324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4303" y="756447"/>
              <a:ext cx="4204329" cy="315324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875775" y="3228864"/>
              <a:ext cx="10567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RUSSIA</a:t>
              </a:r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884059" y="1552227"/>
              <a:ext cx="1095259" cy="484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Chukchi</a:t>
              </a:r>
            </a:p>
            <a:p>
              <a:pPr algn="ctr"/>
              <a:r>
                <a:rPr 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Sea</a:t>
              </a:r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77319" y="630303"/>
            <a:ext cx="3108429" cy="3089314"/>
            <a:chOff x="4876799" y="1214649"/>
            <a:chExt cx="4204329" cy="420432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6799" y="1214649"/>
              <a:ext cx="4204329" cy="4204329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 rot="2093099">
              <a:off x="6071455" y="2780440"/>
              <a:ext cx="9294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i="1" dirty="0" smtClean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Sea Ice</a:t>
              </a:r>
            </a:p>
          </p:txBody>
        </p:sp>
      </p:grpSp>
      <p:pic>
        <p:nvPicPr>
          <p:cNvPr id="22" name="Picture 21" descr="20150203.1247.NPP.VIIRS.dnb_lunar_ref.Arctic_Alaska_Overview.x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4" t="33534" r="46496" b="49115"/>
          <a:stretch/>
        </p:blipFill>
        <p:spPr>
          <a:xfrm>
            <a:off x="650904" y="3935752"/>
            <a:ext cx="3175309" cy="2621161"/>
          </a:xfrm>
          <a:prstGeom prst="rect">
            <a:avLst/>
          </a:prstGeom>
        </p:spPr>
      </p:pic>
      <p:pic>
        <p:nvPicPr>
          <p:cNvPr id="23" name="Picture 22" descr="20150203.1247.NPP.VIIRS.dnb_cloudsnownight.Arctic_Alaska_Overview.HDF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4" t="33535" r="46496" b="49114"/>
          <a:stretch/>
        </p:blipFill>
        <p:spPr>
          <a:xfrm>
            <a:off x="650904" y="3935752"/>
            <a:ext cx="3175309" cy="262116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683233" y="151358"/>
            <a:ext cx="3962400" cy="4445803"/>
            <a:chOff x="4683233" y="282298"/>
            <a:chExt cx="3962400" cy="4445803"/>
          </a:xfrm>
        </p:grpSpPr>
        <p:sp>
          <p:nvSpPr>
            <p:cNvPr id="7" name="TextBox 6"/>
            <p:cNvSpPr txBox="1"/>
            <p:nvPr/>
          </p:nvSpPr>
          <p:spPr>
            <a:xfrm>
              <a:off x="5186222" y="282298"/>
              <a:ext cx="32972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i="1" dirty="0" smtClean="0">
                  <a:solidFill>
                    <a:srgbClr val="FFFF00"/>
                  </a:solidFill>
                </a:rPr>
                <a:t>Ship Lights</a:t>
              </a:r>
              <a:endParaRPr lang="en-US" sz="2400" dirty="0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4683233" y="740936"/>
              <a:ext cx="3962400" cy="3987165"/>
              <a:chOff x="4572000" y="889635"/>
              <a:chExt cx="3962400" cy="3987165"/>
            </a:xfrm>
          </p:grpSpPr>
          <p:pic>
            <p:nvPicPr>
              <p:cNvPr id="16" name="Picture 15" descr="nice_departure.gif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4572000" y="889635"/>
                <a:ext cx="3962400" cy="3987165"/>
              </a:xfrm>
              <a:prstGeom prst="rect">
                <a:avLst/>
              </a:prstGeom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4648200" y="990600"/>
                <a:ext cx="37338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2015 Norwegian Young Sea Ice Cruise (N-ICE 2015) </a:t>
                </a:r>
                <a:endParaRPr lang="en-US" sz="1200" dirty="0"/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4683233" y="3726376"/>
              <a:ext cx="2095108" cy="1001725"/>
              <a:chOff x="2537688" y="1600200"/>
              <a:chExt cx="3863112" cy="2611717"/>
            </a:xfrm>
          </p:grpSpPr>
          <p:pic>
            <p:nvPicPr>
              <p:cNvPr id="19" name="Picture 18" descr="3L4B4684-lance-kv-svalbard.jpg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90800" y="1600200"/>
                <a:ext cx="3810000" cy="2541270"/>
              </a:xfrm>
              <a:prstGeom prst="rect">
                <a:avLst/>
              </a:prstGeom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2537688" y="3569965"/>
                <a:ext cx="3564148" cy="6419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i="1" dirty="0" smtClean="0"/>
                  <a:t>Credit: Tor Ivan </a:t>
                </a:r>
                <a:r>
                  <a:rPr lang="en-US" sz="1000" i="1" dirty="0" err="1" smtClean="0"/>
                  <a:t>Karlsen</a:t>
                </a:r>
                <a:endParaRPr lang="en-US" sz="1000" i="1" dirty="0"/>
              </a:p>
            </p:txBody>
          </p:sp>
        </p:grpSp>
      </p:grpSp>
      <p:pic>
        <p:nvPicPr>
          <p:cNvPr id="21" name="Picture 20" descr="nice_flicker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683233" y="613023"/>
            <a:ext cx="3962400" cy="398413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197334" y="4784415"/>
            <a:ext cx="460630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FF00"/>
              </a:buClr>
              <a:buFont typeface="Wingdings" charset="0"/>
              <a:buChar char="à"/>
            </a:pPr>
            <a:r>
              <a:rPr lang="en-US" i="1" dirty="0" smtClean="0">
                <a:latin typeface="Arial Narrow" panose="020B0606020202030204" pitchFamily="34" charset="0"/>
                <a:sym typeface="Wingdings" panose="05000000000000000000" pitchFamily="2" charset="2"/>
              </a:rPr>
              <a:t>Many overlapping passes at high latitudes, offering lunar and nightglow illuminated imagery to this “Vis-challenged” Region (in winter). </a:t>
            </a:r>
          </a:p>
          <a:p>
            <a:pPr>
              <a:buClr>
                <a:srgbClr val="FFFF00"/>
              </a:buClr>
            </a:pPr>
            <a:endParaRPr lang="en-US" sz="1400" i="1" dirty="0" smtClean="0">
              <a:latin typeface="Arial Narrow" panose="020B0606020202030204" pitchFamily="34" charset="0"/>
              <a:sym typeface="Wingdings" panose="05000000000000000000" pitchFamily="2" charset="2"/>
            </a:endParaRPr>
          </a:p>
          <a:p>
            <a:pPr marL="285750" indent="-285750">
              <a:buClr>
                <a:srgbClr val="FFFF00"/>
              </a:buClr>
              <a:buFont typeface="Wingdings" charset="0"/>
              <a:buChar char="à"/>
            </a:pPr>
            <a:r>
              <a:rPr lang="en-US" i="1" dirty="0" smtClean="0">
                <a:latin typeface="Arial Narrow" panose="020B0606020202030204" pitchFamily="34" charset="0"/>
                <a:sym typeface="Wingdings" panose="05000000000000000000" pitchFamily="2" charset="2"/>
              </a:rPr>
              <a:t>The “obvious consumer of DNB”, but let’s now consider relevancy to other forecast Regions…</a:t>
            </a:r>
            <a:endParaRPr lang="en-US" i="1" dirty="0">
              <a:latin typeface="Arial Narrow" panose="020B0606020202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6</a:t>
            </a:fld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677319" y="3935752"/>
            <a:ext cx="3035463" cy="2286430"/>
            <a:chOff x="677320" y="3958826"/>
            <a:chExt cx="3035463" cy="2286430"/>
          </a:xfrm>
        </p:grpSpPr>
        <p:sp>
          <p:nvSpPr>
            <p:cNvPr id="26" name="TextBox 25"/>
            <p:cNvSpPr txBox="1"/>
            <p:nvPr/>
          </p:nvSpPr>
          <p:spPr bwMode="auto">
            <a:xfrm>
              <a:off x="3092100" y="5398870"/>
              <a:ext cx="620683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rbel"/>
                  <a:ea typeface="+mn-ea"/>
                  <a:cs typeface="+mn-cs"/>
                </a:rPr>
                <a:t>Snow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rbel"/>
                  <a:ea typeface="+mn-ea"/>
                  <a:cs typeface="+mn-cs"/>
                </a:rPr>
                <a:t>Cover</a:t>
              </a:r>
            </a:p>
          </p:txBody>
        </p:sp>
        <p:sp>
          <p:nvSpPr>
            <p:cNvPr id="27" name="TextBox 26"/>
            <p:cNvSpPr txBox="1"/>
            <p:nvPr/>
          </p:nvSpPr>
          <p:spPr bwMode="auto">
            <a:xfrm>
              <a:off x="1469747" y="5660480"/>
              <a:ext cx="678691" cy="58477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rbel"/>
                  <a:ea typeface="+mn-ea"/>
                  <a:cs typeface="+mn-cs"/>
                </a:rPr>
                <a:t>Low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rbel"/>
                  <a:ea typeface="+mn-ea"/>
                  <a:cs typeface="+mn-cs"/>
                </a:rPr>
                <a:t>Cloud</a:t>
              </a:r>
              <a:endParaRPr lang="en-US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  <a:ea typeface="+mn-ea"/>
                <a:cs typeface="+mn-cs"/>
              </a:endParaRPr>
            </a:p>
          </p:txBody>
        </p:sp>
        <p:sp>
          <p:nvSpPr>
            <p:cNvPr id="28" name="TextBox 27"/>
            <p:cNvSpPr txBox="1"/>
            <p:nvPr/>
          </p:nvSpPr>
          <p:spPr bwMode="auto">
            <a:xfrm>
              <a:off x="677320" y="3958826"/>
              <a:ext cx="131908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 smtClean="0">
                  <a:solidFill>
                    <a:srgbClr val="C72EC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rbel"/>
                  <a:ea typeface="+mn-ea"/>
                  <a:cs typeface="+mn-cs"/>
                </a:rPr>
                <a:t>High Cloud</a:t>
              </a:r>
              <a:endParaRPr lang="en-US" sz="1400" dirty="0">
                <a:solidFill>
                  <a:srgbClr val="C72E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  <a:ea typeface="+mn-ea"/>
                <a:cs typeface="+mn-cs"/>
              </a:endParaRPr>
            </a:p>
          </p:txBody>
        </p:sp>
        <p:sp>
          <p:nvSpPr>
            <p:cNvPr id="30" name="TextBox 29"/>
            <p:cNvSpPr txBox="1"/>
            <p:nvPr/>
          </p:nvSpPr>
          <p:spPr bwMode="auto">
            <a:xfrm>
              <a:off x="1607284" y="4499691"/>
              <a:ext cx="460984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rbel"/>
                  <a:ea typeface="+mn-ea"/>
                  <a:cs typeface="+mn-cs"/>
                </a:rPr>
                <a:t>Sea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rbel"/>
                </a:rPr>
                <a:t>Ice</a:t>
              </a:r>
              <a:endParaRPr lang="en-US" sz="1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6897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081"/>
            <a:ext cx="8229600" cy="934313"/>
          </a:xfrm>
        </p:spPr>
        <p:txBody>
          <a:bodyPr/>
          <a:lstStyle/>
          <a:p>
            <a:r>
              <a:rPr lang="en-US" dirty="0" smtClean="0">
                <a:solidFill>
                  <a:srgbClr val="FAADB6"/>
                </a:solidFill>
              </a:rPr>
              <a:t>Western Region</a:t>
            </a:r>
            <a:endParaRPr lang="en-US" dirty="0">
              <a:solidFill>
                <a:srgbClr val="FAADB6"/>
              </a:solidFill>
            </a:endParaRPr>
          </a:p>
        </p:txBody>
      </p:sp>
      <p:pic>
        <p:nvPicPr>
          <p:cNvPr id="6" name="Picture 5" descr="nws_region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8" t="8068" r="5783" b="7954"/>
          <a:stretch/>
        </p:blipFill>
        <p:spPr>
          <a:xfrm>
            <a:off x="817271" y="1014269"/>
            <a:ext cx="7626547" cy="568025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60137" y="2283951"/>
            <a:ext cx="2925041" cy="3186102"/>
          </a:xfrm>
          <a:prstGeom prst="rect">
            <a:avLst/>
          </a:prstGeom>
          <a:noFill/>
          <a:ln w="47625">
            <a:solidFill>
              <a:srgbClr val="FAADB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965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604313" y="3074205"/>
            <a:ext cx="3759926" cy="3744803"/>
            <a:chOff x="4604313" y="3074205"/>
            <a:chExt cx="3759926" cy="3744803"/>
          </a:xfrm>
        </p:grpSpPr>
        <p:pic>
          <p:nvPicPr>
            <p:cNvPr id="16" name="Picture 3" descr="C:\Users\SteveM\PUBLICATIONS\PUBLICATIONS_WORKSHOP\SUBMITTED\2013_SciAmer_DNB_Miller\FIGURES\ShipTracks_Lights\20130627.0915.NPP.VIIRS.dnb_lunar_ref.California.merged.tiff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00" b="11770"/>
            <a:stretch/>
          </p:blipFill>
          <p:spPr bwMode="auto">
            <a:xfrm>
              <a:off x="4630439" y="3524695"/>
              <a:ext cx="3733800" cy="32943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4848070" y="3074205"/>
              <a:ext cx="32972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i="1" dirty="0" smtClean="0">
                  <a:solidFill>
                    <a:srgbClr val="FFFF00"/>
                  </a:solidFill>
                </a:rPr>
                <a:t>Ship Tracks &amp; Lights</a:t>
              </a:r>
              <a:endParaRPr lang="en-US" sz="24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604313" y="3524695"/>
              <a:ext cx="67999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>
                  <a:latin typeface="Arial Narrow" panose="020B0606020202030204" pitchFamily="34" charset="0"/>
                </a:rPr>
                <a:t>Pacific</a:t>
              </a:r>
            </a:p>
            <a:p>
              <a:r>
                <a:rPr lang="en-US" sz="1600" i="1" dirty="0" smtClean="0">
                  <a:latin typeface="Arial Narrow" panose="020B0606020202030204" pitchFamily="34" charset="0"/>
                </a:rPr>
                <a:t>Ocean</a:t>
              </a:r>
              <a:endParaRPr lang="en-US" sz="1600" i="1" dirty="0">
                <a:latin typeface="Arial Narrow" panose="020B060602020203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942598" y="3753295"/>
              <a:ext cx="76014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smtClean="0">
                  <a:latin typeface="Arial Narrow" panose="020B0606020202030204" pitchFamily="34" charset="0"/>
                </a:rPr>
                <a:t>Los Angeles</a:t>
              </a:r>
              <a:endParaRPr lang="en-US" sz="1000" i="1" dirty="0">
                <a:latin typeface="Arial Narrow" panose="020B0606020202030204" pitchFamily="34" charset="0"/>
              </a:endParaRPr>
            </a:p>
          </p:txBody>
        </p:sp>
        <p:cxnSp>
          <p:nvCxnSpPr>
            <p:cNvPr id="25" name="Straight Connector 24"/>
            <p:cNvCxnSpPr>
              <a:stCxn id="24" idx="3"/>
            </p:cNvCxnSpPr>
            <p:nvPr/>
          </p:nvCxnSpPr>
          <p:spPr>
            <a:xfrm flipV="1">
              <a:off x="6702742" y="3753295"/>
              <a:ext cx="306656" cy="1231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4922410" y="-14728"/>
            <a:ext cx="3258992" cy="3129638"/>
            <a:chOff x="5046247" y="422517"/>
            <a:chExt cx="3373803" cy="460669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6247" y="1065825"/>
              <a:ext cx="3373803" cy="3963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5122778" y="422517"/>
              <a:ext cx="3297272" cy="461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i="1" dirty="0" smtClean="0">
                  <a:solidFill>
                    <a:srgbClr val="FFFF00"/>
                  </a:solidFill>
                </a:rPr>
                <a:t>Fire &amp; Smoke</a:t>
              </a:r>
              <a:endParaRPr lang="en-US" sz="2400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14178" y="-4644"/>
            <a:ext cx="3297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solidFill>
                  <a:srgbClr val="FFFF00"/>
                </a:solidFill>
              </a:rPr>
              <a:t>Low Clouds/Fog</a:t>
            </a:r>
            <a:endParaRPr lang="en-US" sz="2400" dirty="0"/>
          </a:p>
        </p:txBody>
      </p:sp>
      <p:pic>
        <p:nvPicPr>
          <p:cNvPr id="2" name="Picture 1" descr="20150504.0942.NPP.VIIRS.Band_M15.10763.CONUS_West_California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93" t="33515" r="23921" b="37455"/>
          <a:stretch/>
        </p:blipFill>
        <p:spPr>
          <a:xfrm>
            <a:off x="414178" y="416696"/>
            <a:ext cx="3394190" cy="3031608"/>
          </a:xfrm>
          <a:prstGeom prst="rect">
            <a:avLst/>
          </a:prstGeom>
        </p:spPr>
      </p:pic>
      <p:pic>
        <p:nvPicPr>
          <p:cNvPr id="3" name="Picture 2" descr="20150504.0942.NPP.VIIRS.dnb_lunar_ref.CONUS_West_California.x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93" t="33515" r="23921" b="37455"/>
          <a:stretch/>
        </p:blipFill>
        <p:spPr>
          <a:xfrm>
            <a:off x="414178" y="416696"/>
            <a:ext cx="3394190" cy="3031607"/>
          </a:xfrm>
          <a:prstGeom prst="rect">
            <a:avLst/>
          </a:prstGeom>
        </p:spPr>
      </p:pic>
      <p:pic>
        <p:nvPicPr>
          <p:cNvPr id="12" name="Picture 11" descr="20150601.0917.NPP.VIIRS.Band_M15.10763.CONUS_West_California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54" t="69416" b="3315"/>
          <a:stretch/>
        </p:blipFill>
        <p:spPr>
          <a:xfrm>
            <a:off x="414178" y="3780313"/>
            <a:ext cx="3394190" cy="2851847"/>
          </a:xfrm>
          <a:prstGeom prst="rect">
            <a:avLst/>
          </a:prstGeom>
        </p:spPr>
      </p:pic>
      <p:pic>
        <p:nvPicPr>
          <p:cNvPr id="13" name="Picture 12" descr="20150601.0917.NPP.VIIRS.dnb_lunar_ref.CONUS_West_California.x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54" t="69416" b="3315"/>
          <a:stretch/>
        </p:blipFill>
        <p:spPr>
          <a:xfrm>
            <a:off x="414178" y="3767219"/>
            <a:ext cx="3394190" cy="285184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208776" y="4947443"/>
            <a:ext cx="888826" cy="761986"/>
          </a:xfrm>
          <a:prstGeom prst="rect">
            <a:avLst/>
          </a:prstGeom>
          <a:noFill/>
          <a:ln w="31750">
            <a:solidFill>
              <a:srgbClr val="DF01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5284308" y="4539110"/>
            <a:ext cx="1368881" cy="852485"/>
            <a:chOff x="1289595" y="1757365"/>
            <a:chExt cx="1368881" cy="852485"/>
          </a:xfrm>
        </p:grpSpPr>
        <p:sp>
          <p:nvSpPr>
            <p:cNvPr id="20" name="TextBox 19"/>
            <p:cNvSpPr txBox="1"/>
            <p:nvPr/>
          </p:nvSpPr>
          <p:spPr>
            <a:xfrm>
              <a:off x="1550213" y="1757365"/>
              <a:ext cx="55566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smtClean="0">
                  <a:latin typeface="Arial Narrow" panose="020B0606020202030204" pitchFamily="34" charset="0"/>
                </a:rPr>
                <a:t>Ship</a:t>
              </a:r>
            </a:p>
            <a:p>
              <a:r>
                <a:rPr lang="en-US" sz="1200" i="1" dirty="0" smtClean="0">
                  <a:latin typeface="Arial Narrow" panose="020B0606020202030204" pitchFamily="34" charset="0"/>
                </a:rPr>
                <a:t>Tracks</a:t>
              </a:r>
              <a:endParaRPr lang="en-US" sz="1200" i="1" dirty="0">
                <a:latin typeface="Arial Narrow" panose="020B0606020202030204" pitchFamily="34" charset="0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 flipH="1">
              <a:off x="1643085" y="2180570"/>
              <a:ext cx="167746" cy="42928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1810831" y="2180831"/>
              <a:ext cx="847645" cy="390919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1289595" y="2180831"/>
              <a:ext cx="521236" cy="128981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4593390" y="3510722"/>
            <a:ext cx="3770849" cy="3294313"/>
            <a:chOff x="293965" y="971550"/>
            <a:chExt cx="3770849" cy="3294313"/>
          </a:xfrm>
        </p:grpSpPr>
        <p:pic>
          <p:nvPicPr>
            <p:cNvPr id="27" name="Picture 2" descr="C:\Users\SteveM\PUBLICATIONS\PUBLICATIONS_WORKSHOP\SUBMITTED\2013_SciAmer_DNB_Miller\FIGURES\ShipTracks_Lights\20130627.0915.NPP.VIIRS.dnb_lunar_ref.California_ZOOM.merged.tiff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770"/>
            <a:stretch/>
          </p:blipFill>
          <p:spPr bwMode="auto">
            <a:xfrm>
              <a:off x="293965" y="971550"/>
              <a:ext cx="3770849" cy="32943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1381221" y="1528765"/>
              <a:ext cx="5212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smtClean="0">
                  <a:latin typeface="Arial Narrow" panose="020B0606020202030204" pitchFamily="34" charset="0"/>
                </a:rPr>
                <a:t>Ship</a:t>
              </a:r>
            </a:p>
            <a:p>
              <a:r>
                <a:rPr lang="en-US" sz="1200" i="1" dirty="0" smtClean="0">
                  <a:latin typeface="Arial Narrow" panose="020B0606020202030204" pitchFamily="34" charset="0"/>
                </a:rPr>
                <a:t>Lights</a:t>
              </a:r>
              <a:endParaRPr lang="en-US" sz="1200" i="1" dirty="0">
                <a:latin typeface="Arial Narrow" panose="020B0606020202030204" pitchFamily="34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 flipV="1">
              <a:off x="1916807" y="1624561"/>
              <a:ext cx="766430" cy="43413"/>
            </a:xfrm>
            <a:prstGeom prst="line">
              <a:avLst/>
            </a:prstGeom>
            <a:ln w="19050">
              <a:solidFill>
                <a:srgbClr val="DF01B5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1616437" y="2038350"/>
              <a:ext cx="71437" cy="1219200"/>
            </a:xfrm>
            <a:prstGeom prst="line">
              <a:avLst/>
            </a:prstGeom>
            <a:ln w="19050">
              <a:solidFill>
                <a:srgbClr val="DF01B5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448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081"/>
            <a:ext cx="8229600" cy="934313"/>
          </a:xfrm>
        </p:spPr>
        <p:txBody>
          <a:bodyPr/>
          <a:lstStyle/>
          <a:p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Central Region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Picture 5" descr="nws_region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8" t="8068" r="5783" b="7954"/>
          <a:stretch/>
        </p:blipFill>
        <p:spPr>
          <a:xfrm>
            <a:off x="817271" y="1014269"/>
            <a:ext cx="7626547" cy="568025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766146" y="2653290"/>
            <a:ext cx="3705928" cy="2087422"/>
          </a:xfrm>
          <a:prstGeom prst="rect">
            <a:avLst/>
          </a:prstGeom>
          <a:noFill/>
          <a:ln w="476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679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Twilight">
  <a:themeElements>
    <a:clrScheme name="Twilight">
      <a:dk1>
        <a:sysClr val="windowText" lastClr="000000"/>
      </a:dk1>
      <a:lt1>
        <a:sysClr val="window" lastClr="FFFFFF"/>
      </a:lt1>
      <a:dk2>
        <a:srgbClr val="24213E"/>
      </a:dk2>
      <a:lt2>
        <a:srgbClr val="E9EAF0"/>
      </a:lt2>
      <a:accent1>
        <a:srgbClr val="E8BC4A"/>
      </a:accent1>
      <a:accent2>
        <a:srgbClr val="83C1C6"/>
      </a:accent2>
      <a:accent3>
        <a:srgbClr val="E78D35"/>
      </a:accent3>
      <a:accent4>
        <a:srgbClr val="909CE1"/>
      </a:accent4>
      <a:accent5>
        <a:srgbClr val="839C41"/>
      </a:accent5>
      <a:accent6>
        <a:srgbClr val="CC5439"/>
      </a:accent6>
      <a:hlink>
        <a:srgbClr val="1C6CF1"/>
      </a:hlink>
      <a:folHlink>
        <a:srgbClr val="C649E0"/>
      </a:folHlink>
    </a:clrScheme>
    <a:fontScheme name="Twilight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 fov="6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300000"/>
              </a:schemeClr>
            </a:gs>
            <a:gs pos="31000">
              <a:schemeClr val="bg1">
                <a:tint val="100000"/>
                <a:satMod val="300000"/>
              </a:schemeClr>
            </a:gs>
            <a:gs pos="62000">
              <a:schemeClr val="phClr">
                <a:tint val="100000"/>
                <a:shade val="100000"/>
                <a:satMod val="100000"/>
              </a:schemeClr>
            </a:gs>
            <a:gs pos="100000">
              <a:schemeClr val="phClr">
                <a:shade val="100000"/>
                <a:hueMod val="93000"/>
                <a:satMod val="50000"/>
                <a:lumMod val="2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100000"/>
                <a:alpha val="100000"/>
                <a:hueMod val="100000"/>
                <a:satMod val="150000"/>
                <a:lumMod val="5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Twilight.thmx</Template>
  <TotalTime>1658</TotalTime>
  <Words>823</Words>
  <Application>Microsoft Macintosh PowerPoint</Application>
  <PresentationFormat>On-screen Show (4:3)</PresentationFormat>
  <Paragraphs>146</Paragraphs>
  <Slides>17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Twilight</vt:lpstr>
      <vt:lpstr>Night Shift Exploring Forecaster Benefits of the VIIRS Day/Night Band </vt:lpstr>
      <vt:lpstr>Outline &amp; Key Take-Away Points</vt:lpstr>
      <vt:lpstr>Day/Night Band on Suomi NPP</vt:lpstr>
      <vt:lpstr>Key Advantages of NightVis</vt:lpstr>
      <vt:lpstr>Alaska Region</vt:lpstr>
      <vt:lpstr>PowerPoint Presentation</vt:lpstr>
      <vt:lpstr>Western Region</vt:lpstr>
      <vt:lpstr>PowerPoint Presentation</vt:lpstr>
      <vt:lpstr>Central Region</vt:lpstr>
      <vt:lpstr>PowerPoint Presentation</vt:lpstr>
      <vt:lpstr>Southern Region</vt:lpstr>
      <vt:lpstr>PowerPoint Presentation</vt:lpstr>
      <vt:lpstr>Eastern Region</vt:lpstr>
      <vt:lpstr>PowerPoint Presentation</vt:lpstr>
      <vt:lpstr>Pacific Region and Caribbean</vt:lpstr>
      <vt:lpstr>PowerPoint Presentation</vt:lpstr>
      <vt:lpstr>Conclusions</vt:lpstr>
    </vt:vector>
  </TitlesOfParts>
  <Company>CIRA/CSU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Night Shift Forecaster Benefits of the VIIRS Day/Night Band </dc:title>
  <dc:creator>Steve  Miller</dc:creator>
  <cp:lastModifiedBy>Steve  Miller</cp:lastModifiedBy>
  <cp:revision>75</cp:revision>
  <dcterms:created xsi:type="dcterms:W3CDTF">2015-05-26T21:14:57Z</dcterms:created>
  <dcterms:modified xsi:type="dcterms:W3CDTF">2015-06-16T22:24:02Z</dcterms:modified>
</cp:coreProperties>
</file>