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6" r:id="rId4"/>
    <p:sldId id="260" r:id="rId5"/>
    <p:sldId id="261" r:id="rId6"/>
    <p:sldId id="270" r:id="rId7"/>
    <p:sldId id="263" r:id="rId8"/>
    <p:sldId id="258" r:id="rId9"/>
    <p:sldId id="264" r:id="rId10"/>
    <p:sldId id="276" r:id="rId11"/>
    <p:sldId id="272" r:id="rId12"/>
    <p:sldId id="274" r:id="rId13"/>
    <p:sldId id="268" r:id="rId14"/>
    <p:sldId id="262" r:id="rId15"/>
    <p:sldId id="277" r:id="rId16"/>
    <p:sldId id="269" r:id="rId17"/>
    <p:sldId id="265" r:id="rId18"/>
    <p:sldId id="271" r:id="rId19"/>
    <p:sldId id="267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EFD1-9D94-439C-BD83-920E4B3F220C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7CB78-5082-4261-B66E-4F54F3A4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3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Green Channel is not on the GOES-R ABI sensor and the </a:t>
            </a:r>
            <a:r>
              <a:rPr lang="en-US" dirty="0" err="1" smtClean="0"/>
              <a:t>Himawari</a:t>
            </a:r>
            <a:r>
              <a:rPr lang="en-US" dirty="0" smtClean="0"/>
              <a:t> AHI sensor does not have the ~ 1.4 channel.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9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0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1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1pPr>
            <a:lvl2pPr marL="342900" marR="0" indent="0" algn="ctr" rtl="0">
              <a:spcBef>
                <a:spcPts val="420"/>
              </a:spcBef>
              <a:buClr>
                <a:srgbClr val="888888"/>
              </a:buClr>
              <a:buFont typeface="Calibri"/>
              <a:buNone/>
              <a:defRPr/>
            </a:lvl2pPr>
            <a:lvl3pPr marL="685800" marR="0" indent="0" algn="ctr" rtl="0">
              <a:spcBef>
                <a:spcPts val="360"/>
              </a:spcBef>
              <a:buClr>
                <a:srgbClr val="888888"/>
              </a:buClr>
              <a:buFont typeface="Calibri"/>
              <a:buNone/>
              <a:defRPr/>
            </a:lvl3pPr>
            <a:lvl4pPr marL="10287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4pPr>
            <a:lvl5pPr marL="13716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5pPr>
            <a:lvl6pPr marL="17145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6pPr>
            <a:lvl7pPr marL="20574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7pPr>
            <a:lvl8pPr marL="24003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8pPr>
            <a:lvl9pPr marL="27432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3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04775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557213" indent="-80963" algn="l" rtl="0">
              <a:spcBef>
                <a:spcPts val="42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857250" indent="-57150" algn="l" rtl="0">
              <a:spcBef>
                <a:spcPts val="36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2001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15430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18859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2288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25717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29146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3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04775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557213" indent="-80963" algn="l" rtl="0">
              <a:spcBef>
                <a:spcPts val="42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857250" indent="-57150" algn="l" rtl="0">
              <a:spcBef>
                <a:spcPts val="36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2001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15430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18859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2288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25717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29146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29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1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1pPr>
            <a:lvl2pPr marL="342900" marR="0" indent="0" algn="ctr" rtl="0">
              <a:spcBef>
                <a:spcPts val="420"/>
              </a:spcBef>
              <a:buClr>
                <a:srgbClr val="888888"/>
              </a:buClr>
              <a:buFont typeface="Calibri"/>
              <a:buNone/>
              <a:defRPr/>
            </a:lvl2pPr>
            <a:lvl3pPr marL="685800" marR="0" indent="0" algn="ctr" rtl="0">
              <a:spcBef>
                <a:spcPts val="360"/>
              </a:spcBef>
              <a:buClr>
                <a:srgbClr val="888888"/>
              </a:buClr>
              <a:buFont typeface="Calibri"/>
              <a:buNone/>
              <a:defRPr/>
            </a:lvl3pPr>
            <a:lvl4pPr marL="10287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4pPr>
            <a:lvl5pPr marL="13716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5pPr>
            <a:lvl6pPr marL="17145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6pPr>
            <a:lvl7pPr marL="20574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7pPr>
            <a:lvl8pPr marL="24003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8pPr>
            <a:lvl9pPr marL="2743200" marR="0" indent="0" algn="ctr" rtl="0">
              <a:spcBef>
                <a:spcPts val="3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78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04775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557213" indent="-80963" algn="l" rtl="0">
              <a:spcBef>
                <a:spcPts val="42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857250" indent="-57150" algn="l" rtl="0">
              <a:spcBef>
                <a:spcPts val="36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2001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15430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18859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2288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25717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29146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00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90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1" y="1600202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1" y="1600202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614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1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85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839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738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9" y="4800602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9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9" y="5367339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23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04775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557213" indent="-80963" algn="l" rtl="0">
              <a:spcBef>
                <a:spcPts val="42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857250" indent="-57150" algn="l" rtl="0">
              <a:spcBef>
                <a:spcPts val="36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2001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15430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18859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2288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25717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29146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19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04775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557213" indent="-80963" algn="l" rtl="0">
              <a:spcBef>
                <a:spcPts val="42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857250" indent="-57150" algn="l" rtl="0">
              <a:spcBef>
                <a:spcPts val="36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2001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15430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18859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2288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25717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29146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681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04775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557213" indent="-80963" algn="l" rtl="0">
              <a:spcBef>
                <a:spcPts val="42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857250" indent="-57150" algn="l" rtl="0">
              <a:spcBef>
                <a:spcPts val="36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2001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15430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18859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2288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25717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2914650" indent="-76200" algn="l" rtl="0">
              <a:spcBef>
                <a:spcPts val="3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625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30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2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89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9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6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1089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85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48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6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1" y="1600202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1" y="1600202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8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1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37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47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14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2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9" y="4800602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9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9" y="5367339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342900" indent="0" rtl="0">
              <a:spcBef>
                <a:spcPts val="0"/>
              </a:spcBef>
              <a:buFont typeface="Calibri"/>
              <a:buNone/>
              <a:defRPr/>
            </a:lvl2pPr>
            <a:lvl3pPr marL="685800" indent="0" rtl="0">
              <a:spcBef>
                <a:spcPts val="0"/>
              </a:spcBef>
              <a:buFont typeface="Calibri"/>
              <a:buNone/>
              <a:defRPr/>
            </a:lvl3pPr>
            <a:lvl4pPr marL="1028700" indent="0" rtl="0">
              <a:spcBef>
                <a:spcPts val="0"/>
              </a:spcBef>
              <a:buFont typeface="Calibri"/>
              <a:buNone/>
              <a:defRPr/>
            </a:lvl4pPr>
            <a:lvl5pPr marL="1371600" indent="0" rtl="0">
              <a:spcBef>
                <a:spcPts val="0"/>
              </a:spcBef>
              <a:buFont typeface="Calibri"/>
              <a:buNone/>
              <a:defRPr/>
            </a:lvl5pPr>
            <a:lvl6pPr marL="1714500" indent="0" rtl="0">
              <a:spcBef>
                <a:spcPts val="0"/>
              </a:spcBef>
              <a:buFont typeface="Calibri"/>
              <a:buNone/>
              <a:defRPr/>
            </a:lvl6pPr>
            <a:lvl7pPr marL="2057400" indent="0" rtl="0">
              <a:spcBef>
                <a:spcPts val="0"/>
              </a:spcBef>
              <a:buFont typeface="Calibri"/>
              <a:buNone/>
              <a:defRPr/>
            </a:lvl7pPr>
            <a:lvl8pPr marL="2400300" indent="0" rtl="0">
              <a:spcBef>
                <a:spcPts val="0"/>
              </a:spcBef>
              <a:buFont typeface="Calibri"/>
              <a:buNone/>
              <a:defRPr/>
            </a:lvl8pPr>
            <a:lvl9pPr marL="27432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47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 lang="en-US"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 lang="en-US"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 lang="en-US"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613383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 lang="en-US"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 lang="en-US"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 lang="en-US"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621790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B850-82BB-4ED3-AB41-ED580250F077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DC38-B5AB-4741-9BF7-8CC39C18A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hyperlink" Target="mailto:michael.folmer@noaa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NWS Pacific Region </a:t>
            </a:r>
            <a:br>
              <a:rPr lang="en-US" dirty="0" smtClean="0"/>
            </a:br>
            <a:r>
              <a:rPr lang="en-US" dirty="0" smtClean="0"/>
              <a:t>“Preparing for GOES-R with Himawari-8”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Bill Ward</a:t>
            </a:r>
          </a:p>
          <a:p>
            <a:r>
              <a:rPr lang="en-US" dirty="0" smtClean="0"/>
              <a:t>National Weather Service</a:t>
            </a:r>
            <a:br>
              <a:rPr lang="en-US" dirty="0" smtClean="0"/>
            </a:br>
            <a:r>
              <a:rPr lang="en-US" dirty="0" smtClean="0"/>
              <a:t>Pacific Region Headquarters</a:t>
            </a:r>
          </a:p>
          <a:p>
            <a:r>
              <a:rPr lang="en-US" dirty="0" smtClean="0"/>
              <a:t>Honolulu, Hawaii</a:t>
            </a:r>
          </a:p>
          <a:p>
            <a:r>
              <a:rPr lang="en-US" dirty="0" smtClean="0"/>
              <a:t>Wednesday, February 25,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4266"/>
            <a:ext cx="1554615" cy="993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210" y="5804807"/>
            <a:ext cx="1110790" cy="1053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611" y="10"/>
            <a:ext cx="1465596" cy="12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87" y="1370774"/>
            <a:ext cx="8809484" cy="53588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721" y="0"/>
            <a:ext cx="8229600" cy="1143000"/>
          </a:xfrm>
        </p:spPr>
        <p:txBody>
          <a:bodyPr/>
          <a:lstStyle/>
          <a:p>
            <a:r>
              <a:rPr lang="en-US" sz="2800" dirty="0" smtClean="0"/>
              <a:t>NWS Pacific Region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7" name="Picture 2" descr="http://www.nssl.noaa.gov/news/logos/noa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1"/>
            <a:ext cx="1293386" cy="12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2228850" y="914400"/>
            <a:ext cx="4629969" cy="71558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NWS Network Project</a:t>
            </a:r>
          </a:p>
          <a:p>
            <a:pPr algn="ctr"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Flowing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Himawari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to NWS Field Offices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314450" y="1943100"/>
            <a:ext cx="6591468" cy="380873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NWS network project for flowing Himawari imagery to NWS field</a:t>
            </a:r>
          </a:p>
          <a:p>
            <a:pPr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offices will be managed out of the NOAA Integrated Dissemination</a:t>
            </a:r>
          </a:p>
          <a:p>
            <a:pPr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Program’s Ground Readiness Project.</a:t>
            </a: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Manager: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Scott Denton (of NWS Alaska Region)</a:t>
            </a: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Objective: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To upgrade NWS networks needed to flow Himawari imagery </a:t>
            </a:r>
          </a:p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other Level 2 products to NWS field offices.  Initial focus on flowing priority products</a:t>
            </a:r>
          </a:p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(see following slides). </a:t>
            </a: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Date: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March 2014</a:t>
            </a: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Completion Date for Priority Offices: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Q2 Calendar Year 2015</a:t>
            </a:r>
          </a:p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-US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 Handoff/Interfaces:</a:t>
            </a: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Main coordination will take place through the COPC.  One</a:t>
            </a:r>
            <a:b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option is via the DISA connection at Suitland.   OFCM has offered to facilitate </a:t>
            </a:r>
          </a:p>
          <a:p>
            <a:pPr>
              <a:buSzPct val="25000"/>
            </a:pPr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discussions on interagency field needs.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6" name="Picture 2" descr="http://www.nssl.noaa.gov/news/logos/noa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1"/>
            <a:ext cx="1293386" cy="12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70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Himawari-8 Training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The NWS is </a:t>
            </a:r>
            <a:r>
              <a:rPr lang="en-US" sz="1600" dirty="0"/>
              <a:t>developing </a:t>
            </a:r>
            <a:r>
              <a:rPr lang="en-US" sz="1600" dirty="0" smtClean="0"/>
              <a:t>training </a:t>
            </a:r>
            <a:r>
              <a:rPr lang="en-US" sz="1600" dirty="0"/>
              <a:t>for </a:t>
            </a:r>
            <a:r>
              <a:rPr lang="en-US" sz="1600" dirty="0" smtClean="0"/>
              <a:t>Himawari</a:t>
            </a:r>
            <a:r>
              <a:rPr lang="en-US" sz="1600" dirty="0"/>
              <a:t>-</a:t>
            </a:r>
            <a:r>
              <a:rPr lang="en-US" sz="1600" dirty="0" smtClean="0"/>
              <a:t>8 using the Operation Proving Ground in Kansas City such that NWS forecasters are prepared when Himawari-8 goes </a:t>
            </a:r>
            <a:r>
              <a:rPr lang="en-US" sz="1600" dirty="0"/>
              <a:t>operational mid 2015.  </a:t>
            </a:r>
            <a:endParaRPr lang="en-US" sz="1600" dirty="0" smtClean="0"/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Understand what is operationally </a:t>
            </a:r>
            <a:r>
              <a:rPr lang="en-US" sz="1600" dirty="0"/>
              <a:t>significant </a:t>
            </a:r>
            <a:r>
              <a:rPr lang="en-US" sz="1600" dirty="0" smtClean="0"/>
              <a:t>from this new era of satellite data</a:t>
            </a:r>
          </a:p>
          <a:p>
            <a:pPr lvl="2"/>
            <a:r>
              <a:rPr lang="en-US" sz="1600" dirty="0" smtClean="0"/>
              <a:t> Scope </a:t>
            </a:r>
            <a:r>
              <a:rPr lang="en-US" sz="1600" dirty="0"/>
              <a:t>out </a:t>
            </a:r>
            <a:r>
              <a:rPr lang="en-US" sz="1600" dirty="0" smtClean="0"/>
              <a:t>training </a:t>
            </a:r>
            <a:r>
              <a:rPr lang="en-US" sz="1600" dirty="0"/>
              <a:t>requirements for these </a:t>
            </a:r>
            <a:r>
              <a:rPr lang="en-US" sz="1600" dirty="0" smtClean="0"/>
              <a:t>new 16 channels</a:t>
            </a:r>
          </a:p>
          <a:p>
            <a:pPr lvl="2"/>
            <a:r>
              <a:rPr lang="en-US" sz="1600" dirty="0" smtClean="0"/>
              <a:t> Find </a:t>
            </a:r>
            <a:r>
              <a:rPr lang="en-US" sz="1600" dirty="0"/>
              <a:t>potential overlap within </a:t>
            </a:r>
            <a:r>
              <a:rPr lang="en-US" sz="1600" dirty="0" smtClean="0"/>
              <a:t>NWS Centers </a:t>
            </a:r>
            <a:r>
              <a:rPr lang="en-US" sz="1600" dirty="0"/>
              <a:t>and </a:t>
            </a:r>
            <a:r>
              <a:rPr lang="en-US" sz="1600" dirty="0" smtClean="0"/>
              <a:t>Weather Forecast Offices</a:t>
            </a:r>
          </a:p>
          <a:p>
            <a:pPr lvl="2"/>
            <a:r>
              <a:rPr lang="en-US" sz="1600" dirty="0" smtClean="0"/>
              <a:t> Understand the requirements</a:t>
            </a:r>
          </a:p>
          <a:p>
            <a:pPr lvl="3"/>
            <a:r>
              <a:rPr lang="en-US" sz="1600" dirty="0" smtClean="0"/>
              <a:t>What are the highest benefits</a:t>
            </a:r>
            <a:r>
              <a:rPr lang="en-US" sz="1600" dirty="0"/>
              <a:t> </a:t>
            </a:r>
            <a:r>
              <a:rPr lang="en-US" sz="1600" dirty="0" smtClean="0"/>
              <a:t>for each particular mission</a:t>
            </a:r>
            <a:endParaRPr lang="en-US" sz="1600" dirty="0"/>
          </a:p>
          <a:p>
            <a:r>
              <a:rPr lang="en-US" sz="1600" dirty="0"/>
              <a:t>As you may already know, the AHI sensor on the </a:t>
            </a:r>
            <a:r>
              <a:rPr lang="en-US" sz="1600" dirty="0" err="1"/>
              <a:t>Himawari</a:t>
            </a:r>
            <a:r>
              <a:rPr lang="en-US" sz="1600" dirty="0"/>
              <a:t> 8 satellite is very close to that of the ABI sensor that will be on the GOES-R satellite.  </a:t>
            </a:r>
            <a:endParaRPr lang="en-US" sz="1600" dirty="0" smtClean="0"/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Thus</a:t>
            </a:r>
            <a:r>
              <a:rPr lang="en-US" sz="1600" dirty="0"/>
              <a:t>, given the overlap of channels, </a:t>
            </a:r>
            <a:endParaRPr lang="en-US" sz="1600" dirty="0" smtClean="0"/>
          </a:p>
          <a:p>
            <a:pPr lvl="2"/>
            <a:r>
              <a:rPr lang="en-US" sz="1600" dirty="0"/>
              <a:t> </a:t>
            </a:r>
            <a:r>
              <a:rPr lang="en-US" sz="1600" dirty="0" smtClean="0"/>
              <a:t>We </a:t>
            </a:r>
            <a:r>
              <a:rPr lang="en-US" sz="1600" dirty="0"/>
              <a:t>plan to leverage training and algorithms already being used and developed within the GOES-R Proving Grounds.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4266"/>
            <a:ext cx="1554615" cy="99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611" y="10"/>
            <a:ext cx="1465596" cy="1288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432" y="5803301"/>
            <a:ext cx="110956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H-8 is coming fast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5135449"/>
          </a:xfrm>
        </p:spPr>
        <p:txBody>
          <a:bodyPr/>
          <a:lstStyle/>
          <a:p>
            <a:r>
              <a:rPr lang="en-US" sz="1600" dirty="0"/>
              <a:t>Data will travel over which lines?</a:t>
            </a:r>
          </a:p>
          <a:p>
            <a:r>
              <a:rPr lang="en-US" sz="1600" dirty="0"/>
              <a:t>Who is responsible?</a:t>
            </a:r>
          </a:p>
          <a:p>
            <a:r>
              <a:rPr lang="en-US" sz="1600" dirty="0" smtClean="0"/>
              <a:t>Prioritization </a:t>
            </a:r>
            <a:r>
              <a:rPr lang="en-US" sz="1600" dirty="0"/>
              <a:t>of data?</a:t>
            </a:r>
          </a:p>
          <a:p>
            <a:r>
              <a:rPr lang="en-US" sz="1600" dirty="0" smtClean="0"/>
              <a:t>AWIPS</a:t>
            </a:r>
            <a:r>
              <a:rPr lang="en-US" sz="1600" dirty="0"/>
              <a:t> II ingest and delivery?</a:t>
            </a:r>
          </a:p>
          <a:p>
            <a:r>
              <a:rPr lang="en-US" sz="1600" dirty="0"/>
              <a:t>Regional servers?</a:t>
            </a:r>
          </a:p>
          <a:p>
            <a:r>
              <a:rPr lang="en-US" sz="1600" dirty="0" smtClean="0"/>
              <a:t>Training </a:t>
            </a:r>
            <a:r>
              <a:rPr lang="en-US" sz="1600" dirty="0"/>
              <a:t>and delivery of Training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Fact Sheets</a:t>
            </a:r>
          </a:p>
          <a:p>
            <a:pPr lvl="1"/>
            <a:r>
              <a:rPr lang="en-US" sz="1600" dirty="0" smtClean="0"/>
              <a:t>Need help here, these fact sheets are not moving!</a:t>
            </a:r>
            <a:endParaRPr lang="en-US" sz="1600" dirty="0"/>
          </a:p>
          <a:p>
            <a:r>
              <a:rPr lang="en-US" sz="1600" dirty="0" smtClean="0"/>
              <a:t>Web </a:t>
            </a:r>
            <a:r>
              <a:rPr lang="en-US" sz="1600" dirty="0"/>
              <a:t>services as they are done today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NESDIS continued to support to the PR…  </a:t>
            </a:r>
          </a:p>
          <a:p>
            <a:pPr lvl="1"/>
            <a:r>
              <a:rPr lang="en-US" sz="1600" dirty="0" smtClean="0"/>
              <a:t>Satellite Web services as they are today</a:t>
            </a:r>
          </a:p>
          <a:p>
            <a:pPr lvl="2"/>
            <a:r>
              <a:rPr lang="en-US" sz="1600" dirty="0" smtClean="0"/>
              <a:t>Micronesia, American Samoa, Guam/CNMI &amp; State of Hawaii</a:t>
            </a:r>
          </a:p>
          <a:p>
            <a:r>
              <a:rPr lang="en-US" sz="1600" dirty="0" smtClean="0"/>
              <a:t>CSPP – </a:t>
            </a:r>
            <a:r>
              <a:rPr lang="en-US" sz="1600" dirty="0" smtClean="0"/>
              <a:t>GEO</a:t>
            </a:r>
            <a:endParaRPr lang="en-US" sz="1600" dirty="0" smtClean="0"/>
          </a:p>
          <a:p>
            <a:r>
              <a:rPr lang="en-US" sz="1600" b="1" dirty="0" smtClean="0"/>
              <a:t>What we do with </a:t>
            </a:r>
            <a:r>
              <a:rPr lang="en-US" sz="1600" b="1" dirty="0" err="1" smtClean="0"/>
              <a:t>Himawari</a:t>
            </a:r>
            <a:r>
              <a:rPr lang="en-US" sz="1600" b="1" dirty="0" smtClean="0"/>
              <a:t> will only strengthen plans for GOES-R</a:t>
            </a:r>
            <a:endParaRPr lang="en-US" sz="1600" b="1" dirty="0"/>
          </a:p>
          <a:p>
            <a:pPr marL="1524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833" y="0"/>
            <a:ext cx="1463167" cy="1286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4266"/>
            <a:ext cx="1554615" cy="993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432" y="5803301"/>
            <a:ext cx="110956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Tropical Pacific PG Training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L/X Band antenna</a:t>
            </a:r>
          </a:p>
          <a:p>
            <a:pPr lvl="1"/>
            <a:r>
              <a:rPr lang="en-US" sz="1600" dirty="0" smtClean="0"/>
              <a:t>JPSS Support</a:t>
            </a:r>
          </a:p>
          <a:p>
            <a:pPr lvl="1"/>
            <a:r>
              <a:rPr lang="en-US" sz="1600" dirty="0" smtClean="0"/>
              <a:t>GOES-R Support</a:t>
            </a:r>
          </a:p>
          <a:p>
            <a:r>
              <a:rPr lang="en-US" sz="1600" dirty="0" smtClean="0"/>
              <a:t>MTSAT Antenna (current)</a:t>
            </a:r>
          </a:p>
          <a:p>
            <a:pPr lvl="1"/>
            <a:r>
              <a:rPr lang="en-US" sz="1600" dirty="0" smtClean="0"/>
              <a:t>Antennas on Honolulu and Guam</a:t>
            </a:r>
          </a:p>
          <a:p>
            <a:pPr lvl="1"/>
            <a:r>
              <a:rPr lang="en-US" sz="1600" dirty="0" smtClean="0"/>
              <a:t>Support also to American Samoa and Micronesia</a:t>
            </a:r>
          </a:p>
          <a:p>
            <a:r>
              <a:rPr lang="en-US" sz="1600" dirty="0" smtClean="0"/>
              <a:t>GOES-W antenna</a:t>
            </a:r>
          </a:p>
          <a:p>
            <a:endParaRPr lang="en-US" sz="1600" dirty="0"/>
          </a:p>
          <a:p>
            <a:r>
              <a:rPr lang="en-US" sz="1600" dirty="0" smtClean="0"/>
              <a:t>Future capabilities</a:t>
            </a:r>
          </a:p>
          <a:p>
            <a:pPr lvl="1"/>
            <a:r>
              <a:rPr lang="en-US" sz="1600" dirty="0" err="1" smtClean="0"/>
              <a:t>HimawariCast</a:t>
            </a:r>
            <a:r>
              <a:rPr lang="en-US" sz="1600" dirty="0" smtClean="0"/>
              <a:t> - (Guam June-15 and Hawaii May-15)</a:t>
            </a:r>
          </a:p>
          <a:p>
            <a:pPr lvl="2"/>
            <a:r>
              <a:rPr lang="en-US" sz="1600" dirty="0" smtClean="0"/>
              <a:t>Perhaps late in FY15</a:t>
            </a:r>
          </a:p>
          <a:p>
            <a:pPr lvl="1"/>
            <a:r>
              <a:rPr lang="en-US" sz="1600" dirty="0" smtClean="0"/>
              <a:t>L/X Band Antenna (Hawaii IRC, April 15?)</a:t>
            </a:r>
          </a:p>
          <a:p>
            <a:pPr lvl="1"/>
            <a:r>
              <a:rPr lang="en-US" sz="1600" dirty="0" smtClean="0"/>
              <a:t>L/X Band Antenna (Guam ?)</a:t>
            </a:r>
          </a:p>
          <a:p>
            <a:pPr lvl="1"/>
            <a:r>
              <a:rPr lang="en-US" sz="1600" dirty="0" smtClean="0"/>
              <a:t>Eventual GOES-R Hardware (Hawaii Sept-15)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64290"/>
            <a:ext cx="1554615" cy="993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736" y="1417637"/>
            <a:ext cx="3048264" cy="2895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54"/>
            <a:ext cx="1292464" cy="1298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611" y="10"/>
            <a:ext cx="1465596" cy="1288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432" y="5803301"/>
            <a:ext cx="110956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TPPG Demonstrated Product task 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Lightning Detection </a:t>
            </a:r>
          </a:p>
          <a:p>
            <a:pPr lvl="1"/>
            <a:r>
              <a:rPr lang="en-US" sz="1600" dirty="0" smtClean="0"/>
              <a:t>GOES-R requirement (not on </a:t>
            </a:r>
            <a:r>
              <a:rPr lang="en-US" sz="1600" dirty="0" err="1" smtClean="0"/>
              <a:t>Himawari</a:t>
            </a:r>
            <a:r>
              <a:rPr lang="en-US" sz="1600" dirty="0" smtClean="0"/>
              <a:t> – 8)</a:t>
            </a:r>
          </a:p>
          <a:p>
            <a:r>
              <a:rPr lang="en-US" sz="1600" dirty="0" smtClean="0"/>
              <a:t>Volcanic Ash Detection and Height (not demonstrated as of yet)</a:t>
            </a:r>
          </a:p>
          <a:p>
            <a:pPr lvl="1"/>
            <a:r>
              <a:rPr lang="en-US" sz="1600" dirty="0" smtClean="0"/>
              <a:t>Infrared wavelengths (7.3, 8.5, 11, 12 and 13.3)</a:t>
            </a:r>
          </a:p>
          <a:p>
            <a:pPr lvl="1"/>
            <a:r>
              <a:rPr lang="en-US" sz="1600" dirty="0" smtClean="0"/>
              <a:t>Respectively </a:t>
            </a:r>
            <a:r>
              <a:rPr lang="en-US" sz="1600" dirty="0" err="1" smtClean="0"/>
              <a:t>Himawari</a:t>
            </a:r>
            <a:r>
              <a:rPr lang="en-US" sz="1600" dirty="0" smtClean="0"/>
              <a:t> channels (10, 11, 14, 15 &amp; 16)</a:t>
            </a:r>
          </a:p>
          <a:p>
            <a:r>
              <a:rPr lang="en-US" sz="1600" dirty="0" smtClean="0"/>
              <a:t>Rainfall Rate/QPE</a:t>
            </a:r>
          </a:p>
          <a:p>
            <a:pPr lvl="1"/>
            <a:r>
              <a:rPr lang="en-US" sz="1600" dirty="0" smtClean="0"/>
              <a:t>Work continues with Bob </a:t>
            </a:r>
            <a:r>
              <a:rPr lang="en-US" sz="1600" dirty="0" err="1" smtClean="0"/>
              <a:t>Kuligowski</a:t>
            </a:r>
            <a:r>
              <a:rPr lang="en-US" sz="1600" dirty="0" smtClean="0"/>
              <a:t> and </a:t>
            </a:r>
            <a:r>
              <a:rPr lang="en-US" sz="1600" dirty="0" err="1" smtClean="0"/>
              <a:t>SPoRT</a:t>
            </a:r>
            <a:endParaRPr lang="en-US" sz="1600" dirty="0" smtClean="0"/>
          </a:p>
          <a:p>
            <a:pPr lvl="1"/>
            <a:r>
              <a:rPr lang="en-US" sz="1600" dirty="0" smtClean="0"/>
              <a:t>Initial results were not very promising</a:t>
            </a:r>
          </a:p>
          <a:p>
            <a:pPr lvl="1"/>
            <a:r>
              <a:rPr lang="en-US" sz="1600" dirty="0" smtClean="0"/>
              <a:t>Looking to use </a:t>
            </a:r>
            <a:r>
              <a:rPr lang="en-US" sz="1600" dirty="0" err="1" smtClean="0"/>
              <a:t>Himawari</a:t>
            </a:r>
            <a:r>
              <a:rPr lang="en-US" sz="1600" dirty="0" smtClean="0"/>
              <a:t> – 8 data</a:t>
            </a:r>
          </a:p>
          <a:p>
            <a:r>
              <a:rPr lang="en-US" sz="1600" dirty="0" smtClean="0"/>
              <a:t>Total </a:t>
            </a:r>
            <a:r>
              <a:rPr lang="en-US" sz="1600" dirty="0" err="1" smtClean="0"/>
              <a:t>Precipitable</a:t>
            </a:r>
            <a:r>
              <a:rPr lang="en-US" sz="1600" dirty="0" smtClean="0"/>
              <a:t> Water</a:t>
            </a:r>
          </a:p>
          <a:p>
            <a:r>
              <a:rPr lang="en-US" sz="1600" dirty="0" smtClean="0"/>
              <a:t>Statistical Tropical Cyclone Intensity Models</a:t>
            </a:r>
          </a:p>
          <a:p>
            <a:r>
              <a:rPr lang="en-US" sz="1600" dirty="0" smtClean="0"/>
              <a:t>Orographic Rain Index</a:t>
            </a:r>
          </a:p>
          <a:p>
            <a:pPr lvl="1"/>
            <a:r>
              <a:rPr lang="en-US" sz="1600" dirty="0" smtClean="0"/>
              <a:t>Work to produce short term rainfall rates (0 to 3 </a:t>
            </a:r>
            <a:r>
              <a:rPr lang="en-US" sz="1600" dirty="0" err="1" smtClean="0"/>
              <a:t>hrs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2828"/>
            <a:ext cx="1554615" cy="99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54"/>
            <a:ext cx="1292464" cy="129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611" y="10"/>
            <a:ext cx="1465596" cy="1288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432" y="5803301"/>
            <a:ext cx="110956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TPPG VSP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Presenters are SMEs on proposed and accepted VSP projects</a:t>
            </a:r>
          </a:p>
          <a:p>
            <a:pPr lvl="1"/>
            <a:r>
              <a:rPr lang="en-US" sz="1800" dirty="0" smtClean="0"/>
              <a:t>Can be GOES-R or JPSS data sets</a:t>
            </a:r>
          </a:p>
          <a:p>
            <a:pPr lvl="1"/>
            <a:r>
              <a:rPr lang="en-US" sz="1800" dirty="0" err="1" smtClean="0"/>
              <a:t>Himawari</a:t>
            </a:r>
            <a:r>
              <a:rPr lang="en-US" sz="1800" dirty="0" smtClean="0"/>
              <a:t> – 8 </a:t>
            </a:r>
          </a:p>
          <a:p>
            <a:pPr lvl="1"/>
            <a:r>
              <a:rPr lang="en-US" sz="1800" dirty="0" smtClean="0"/>
              <a:t>Projects must be proven in advance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VSP Requirements</a:t>
            </a:r>
          </a:p>
          <a:p>
            <a:pPr lvl="1"/>
            <a:r>
              <a:rPr lang="en-US" sz="1800" dirty="0" smtClean="0"/>
              <a:t>Planning</a:t>
            </a:r>
          </a:p>
          <a:p>
            <a:pPr lvl="1"/>
            <a:r>
              <a:rPr lang="en-US" sz="1800" dirty="0" smtClean="0"/>
              <a:t>Software installations/instructions</a:t>
            </a:r>
          </a:p>
          <a:p>
            <a:pPr lvl="1"/>
            <a:r>
              <a:rPr lang="en-US" sz="1800" dirty="0" smtClean="0"/>
              <a:t>Trip report</a:t>
            </a:r>
          </a:p>
          <a:p>
            <a:pPr marL="47625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7625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r>
              <a:rPr lang="en-US" sz="1800" dirty="0"/>
              <a:t>Demonstration Plan</a:t>
            </a:r>
          </a:p>
          <a:p>
            <a:pPr lvl="1">
              <a:buClr>
                <a:srgbClr val="000000"/>
              </a:buClr>
            </a:pPr>
            <a:r>
              <a:rPr lang="en-US" sz="1800" dirty="0"/>
              <a:t>Products to be demonstrated </a:t>
            </a:r>
          </a:p>
          <a:p>
            <a:pPr lvl="1">
              <a:buClr>
                <a:srgbClr val="000000"/>
              </a:buClr>
            </a:pPr>
            <a:r>
              <a:rPr lang="en-US" sz="1800" dirty="0"/>
              <a:t>Training</a:t>
            </a:r>
          </a:p>
          <a:p>
            <a:pPr lvl="1">
              <a:buClr>
                <a:srgbClr val="000000"/>
              </a:buClr>
            </a:pPr>
            <a:r>
              <a:rPr lang="en-US" sz="1800" dirty="0"/>
              <a:t>ORD &amp; IOC</a:t>
            </a:r>
          </a:p>
          <a:p>
            <a:pPr lvl="1">
              <a:buClr>
                <a:srgbClr val="000000"/>
              </a:buClr>
            </a:pPr>
            <a:r>
              <a:rPr lang="en-US" sz="1800" dirty="0"/>
              <a:t>What does completion look like?</a:t>
            </a:r>
          </a:p>
          <a:p>
            <a:pPr marL="476250" lvl="1" indent="0">
              <a:buClr>
                <a:srgbClr val="000000"/>
              </a:buClr>
              <a:buNone/>
            </a:pPr>
            <a:endParaRPr lang="en-US" sz="1800" dirty="0"/>
          </a:p>
          <a:p>
            <a:pPr>
              <a:buClr>
                <a:srgbClr val="000000"/>
              </a:buClr>
            </a:pPr>
            <a:r>
              <a:rPr lang="en-US" sz="1800" dirty="0"/>
              <a:t>CSPP Training</a:t>
            </a:r>
          </a:p>
          <a:p>
            <a:r>
              <a:rPr lang="en-US" sz="1800" dirty="0" err="1"/>
              <a:t>SPoRT</a:t>
            </a:r>
            <a:r>
              <a:rPr lang="en-US" sz="1800" dirty="0"/>
              <a:t> QPE Training</a:t>
            </a:r>
          </a:p>
          <a:p>
            <a:pPr lvl="1"/>
            <a:r>
              <a:rPr lang="en-US" sz="1800" dirty="0"/>
              <a:t>5-9 May 2014</a:t>
            </a:r>
          </a:p>
          <a:p>
            <a:pPr lvl="1"/>
            <a:r>
              <a:rPr lang="en-US" sz="1800" dirty="0"/>
              <a:t>WFO HNL-CPHC / PRH / Air Force</a:t>
            </a:r>
          </a:p>
          <a:p>
            <a:pPr lvl="1"/>
            <a:r>
              <a:rPr lang="en-US" sz="1800" dirty="0"/>
              <a:t>Future Training for QPE &amp; other Products by </a:t>
            </a:r>
            <a:r>
              <a:rPr lang="en-US" sz="1800" dirty="0" err="1" smtClean="0"/>
              <a:t>SPoRT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4266"/>
            <a:ext cx="1554615" cy="993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432" y="5803301"/>
            <a:ext cx="1109568" cy="1054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611" y="10"/>
            <a:ext cx="1465596" cy="12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TPPG VSP projects for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QPE continuation using </a:t>
            </a:r>
            <a:r>
              <a:rPr lang="en-US" sz="2400" dirty="0" err="1" smtClean="0"/>
              <a:t>Himawari</a:t>
            </a:r>
            <a:r>
              <a:rPr lang="en-US" sz="2400" dirty="0" smtClean="0"/>
              <a:t> – 8</a:t>
            </a:r>
          </a:p>
          <a:p>
            <a:r>
              <a:rPr lang="en-US" sz="2400" dirty="0" err="1" smtClean="0"/>
              <a:t>Tropopause</a:t>
            </a:r>
            <a:r>
              <a:rPr lang="en-US" sz="2400" dirty="0" smtClean="0"/>
              <a:t> Folding Turbulence Prediction </a:t>
            </a:r>
          </a:p>
          <a:p>
            <a:pPr lvl="1"/>
            <a:r>
              <a:rPr lang="en-US" sz="2400" dirty="0" smtClean="0"/>
              <a:t>Aviation</a:t>
            </a:r>
          </a:p>
          <a:p>
            <a:pPr lvl="1"/>
            <a:r>
              <a:rPr lang="en-US" sz="2400" dirty="0" smtClean="0"/>
              <a:t>Develop better tools to find and detect turbulence</a:t>
            </a:r>
          </a:p>
          <a:p>
            <a:pPr lvl="2"/>
            <a:r>
              <a:rPr lang="en-US" sz="2400" dirty="0"/>
              <a:t>Fewer flights than over land</a:t>
            </a:r>
          </a:p>
          <a:p>
            <a:r>
              <a:rPr lang="en-US" sz="2400" dirty="0" smtClean="0"/>
              <a:t>Cloud </a:t>
            </a:r>
            <a:r>
              <a:rPr lang="en-US" sz="2400" dirty="0"/>
              <a:t>Layers/Heights</a:t>
            </a:r>
          </a:p>
          <a:p>
            <a:r>
              <a:rPr lang="en-US" sz="2400" dirty="0" smtClean="0"/>
              <a:t>Enhanced </a:t>
            </a:r>
            <a:r>
              <a:rPr lang="en-US" sz="2400" dirty="0"/>
              <a:t>"V" / Overshooting Top </a:t>
            </a:r>
            <a:r>
              <a:rPr lang="en-US" sz="2400" dirty="0" smtClean="0"/>
              <a:t>Detection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4266"/>
            <a:ext cx="1554615" cy="99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611" y="10"/>
            <a:ext cx="1465596" cy="1288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432" y="5803301"/>
            <a:ext cx="110956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QUESTIONS: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512928"/>
            <a:ext cx="7886700" cy="4351338"/>
          </a:xfrm>
        </p:spPr>
        <p:txBody>
          <a:bodyPr>
            <a:normAutofit/>
          </a:bodyPr>
          <a:lstStyle/>
          <a:p>
            <a:pPr marL="152400" indent="0"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5240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52400" indent="0"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5240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Bill Ward</a:t>
            </a:r>
          </a:p>
          <a:p>
            <a:pPr marL="152400" indent="0" algn="ctr">
              <a:buNone/>
            </a:pPr>
            <a:r>
              <a:rPr lang="it-IT" dirty="0">
                <a:latin typeface="Arial" pitchFamily="34" charset="0"/>
                <a:cs typeface="Arial" pitchFamily="34" charset="0"/>
                <a:hlinkClick r:id="rId2"/>
              </a:rPr>
              <a:t>b</a:t>
            </a:r>
            <a:r>
              <a:rPr lang="it-IT" dirty="0" smtClean="0">
                <a:latin typeface="Arial" pitchFamily="34" charset="0"/>
                <a:cs typeface="Arial" pitchFamily="34" charset="0"/>
                <a:hlinkClick r:id="rId2"/>
              </a:rPr>
              <a:t>ill.ward@noaa.gov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152400" indent="0" algn="ctr"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(808) 725-6010</a:t>
            </a:r>
          </a:p>
          <a:p>
            <a:pPr marL="152400" indent="0" algn="ctr">
              <a:buNone/>
            </a:pP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marL="1524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4266"/>
            <a:ext cx="1554615" cy="993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611" y="10"/>
            <a:ext cx="1465596" cy="1288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432" y="5803301"/>
            <a:ext cx="1109568" cy="1054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743" y="2896684"/>
            <a:ext cx="1292464" cy="129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9" y="3143593"/>
            <a:ext cx="1579001" cy="80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104" y="5778914"/>
            <a:ext cx="151803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85" y="5855660"/>
            <a:ext cx="1554615" cy="9937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61" y="788265"/>
            <a:ext cx="3870960" cy="51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11" y="773025"/>
            <a:ext cx="2686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7742248" y="2254623"/>
            <a:ext cx="36690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0154" y="1567735"/>
            <a:ext cx="388145" cy="27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44652"/>
            <a:ext cx="1579001" cy="804742"/>
          </a:xfrm>
          <a:prstGeom prst="rect">
            <a:avLst/>
          </a:prstGeom>
        </p:spPr>
      </p:pic>
      <p:pic>
        <p:nvPicPr>
          <p:cNvPr id="11" name="Picture 2" descr="http://www.nssl.noaa.gov/news/logos/noaa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1"/>
            <a:ext cx="1293386" cy="12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1657351" y="971551"/>
            <a:ext cx="5714999" cy="807913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Himawari Products</a:t>
            </a:r>
          </a:p>
          <a:p>
            <a:pPr algn="ctr">
              <a:buSzPct val="25000"/>
            </a:pPr>
            <a:r>
              <a:rPr lang="en-US"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Planned Utilization at NOAA/NWS</a:t>
            </a:r>
          </a:p>
        </p:txBody>
      </p:sp>
      <p:graphicFrame>
        <p:nvGraphicFramePr>
          <p:cNvPr id="87" name="Shape 87"/>
          <p:cNvGraphicFramePr/>
          <p:nvPr/>
        </p:nvGraphicFramePr>
        <p:xfrm>
          <a:off x="1543050" y="2057400"/>
          <a:ext cx="6057900" cy="32959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1600"/>
                <a:gridCol w="1085850"/>
                <a:gridCol w="1085850"/>
                <a:gridCol w="1085850"/>
                <a:gridCol w="1428750"/>
              </a:tblGrid>
              <a:tr h="563528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NWS Centers and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Field Offices</a:t>
                      </a:r>
                    </a:p>
                  </a:txBody>
                  <a:tcPr marL="7444" marR="7444" marT="7444" marB="7444" anchor="b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BUFR-Format Radiances</a:t>
                      </a:r>
                    </a:p>
                  </a:txBody>
                  <a:tcPr marL="7444" marR="7444" marT="7444" marB="7444" anchor="b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netCDF4-Format AHI Imagery</a:t>
                      </a:r>
                      <a:r>
                        <a:rPr lang="en-US" sz="1400" b="1" baseline="30000"/>
                        <a:t>2</a:t>
                      </a:r>
                    </a:p>
                  </a:txBody>
                  <a:tcPr marL="7444" marR="7444" marT="7444" marB="7444" anchor="b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BUFR AMVs (from GTS)</a:t>
                      </a:r>
                    </a:p>
                  </a:txBody>
                  <a:tcPr marL="7444" marR="7444" marT="7444" marB="7444" anchor="b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200" b="1"/>
                        <a:t>Other H-8/-9</a:t>
                      </a:r>
                      <a:br>
                        <a:rPr lang="en-US" sz="1200" b="1"/>
                      </a:br>
                      <a:r>
                        <a:rPr lang="en-US" sz="1200" b="1"/>
                        <a:t>L2 Products</a:t>
                      </a:r>
                    </a:p>
                  </a:txBody>
                  <a:tcPr marL="7444" marR="7444" marT="7444" marB="7444" anchor="b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</a:tr>
              <a:tr h="558375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NCEP Supercomputers (WCOSS)</a:t>
                      </a:r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700"/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700"/>
                        <a:t>           </a:t>
                      </a:r>
                      <a:r>
                        <a:rPr lang="en-US" sz="700" baseline="0"/>
                        <a:t>        </a:t>
                      </a:r>
                      <a:r>
                        <a:rPr lang="en-US" sz="1400" baseline="0"/>
                        <a:t>  </a:t>
                      </a:r>
                      <a:r>
                        <a:rPr lang="en-US" sz="1200" baseline="0"/>
                        <a:t>1</a:t>
                      </a:r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TBD</a:t>
                      </a:r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031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NCEP Field Centers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(e.g., NHC, AWC)</a:t>
                      </a:r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700"/>
                    </a:p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TBD</a:t>
                      </a:r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031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Alaska Region (Anchorage - Regional HQ, WFOs, RFCs, WSOs)</a:t>
                      </a:r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50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100"/>
                        <a:t>Pacific Region (Regional HQ, WFOs, WSO, and</a:t>
                      </a:r>
                      <a:r>
                        <a:rPr lang="en-US" sz="1100" baseline="0"/>
                        <a:t> others</a:t>
                      </a:r>
                      <a:r>
                        <a:rPr lang="en-US" sz="1100"/>
                        <a:t>)</a:t>
                      </a:r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7444" marR="7444" marT="7444" marB="7444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8" name="Shape 88"/>
          <p:cNvSpPr/>
          <p:nvPr/>
        </p:nvSpPr>
        <p:spPr>
          <a:xfrm>
            <a:off x="3607594" y="2057400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endParaRPr sz="105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485900" y="5372100"/>
            <a:ext cx="3779208" cy="55399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0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Notes</a:t>
            </a:r>
          </a:p>
          <a:p>
            <a:pPr>
              <a:buSzPct val="25000"/>
            </a:pPr>
            <a:r>
              <a:rPr lang="en-US" sz="10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1.  AHI radiances - 16 spectral channels (Level 1b).</a:t>
            </a:r>
          </a:p>
          <a:p>
            <a:pPr>
              <a:buSzPct val="25000"/>
            </a:pPr>
            <a:r>
              <a:rPr lang="en-US" sz="10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2.  Further details of priorities of Off-CONUS imagery on next slide. 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457700" y="4070350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457700" y="4832350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3371850" y="2771774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543550" y="2771774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458493" y="3381374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723857" y="4060826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723857" y="4822826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724650" y="3371850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"/>
            <a:ext cx="1292464" cy="1298561"/>
          </a:xfrm>
          <a:prstGeom prst="rect">
            <a:avLst/>
          </a:prstGeom>
        </p:spPr>
      </p:pic>
      <p:pic>
        <p:nvPicPr>
          <p:cNvPr id="16" name="Picture 2" descr="http://www.nssl.noaa.gov/news/logos/noa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1"/>
            <a:ext cx="1293386" cy="12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2555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71" y="1547236"/>
            <a:ext cx="6195597" cy="4453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72" y="980258"/>
            <a:ext cx="4704996" cy="566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7" name="Picture 2" descr="http://www.nssl.noaa.gov/news/logos/noa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1"/>
            <a:ext cx="1293386" cy="12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2571" y="6198396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needs to be scrubbed again now that we have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27" y="932260"/>
            <a:ext cx="5235348" cy="5068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06311"/>
            <a:ext cx="187982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First shared </a:t>
            </a:r>
            <a:r>
              <a:rPr lang="en-US" sz="1350" dirty="0" err="1"/>
              <a:t>Himawari</a:t>
            </a:r>
            <a:r>
              <a:rPr lang="en-US" sz="1350" dirty="0"/>
              <a:t>–8 JMA imagery. This is a true color image of Himawari-8 from December 18, 2014 0240 UTC.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6" y="125185"/>
            <a:ext cx="1582757" cy="80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99" y="857250"/>
            <a:ext cx="6166076" cy="4895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1999" cy="1297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6607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http://cimss.ssec.wisc.edu/goes/webapps/bandapp/overview_goes-r.html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334" y="14642"/>
            <a:ext cx="151803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857250"/>
            <a:ext cx="5259840" cy="4931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27098"/>
            <a:ext cx="9144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Arial" pitchFamily="34" charset="0"/>
                <a:cs typeface="Arial" pitchFamily="34" charset="0"/>
              </a:rPr>
              <a:t>http://cimss.ssec.wisc.edu/goes/webapps/bandapp/images_ahi_first_light_Japan.html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334" y="14642"/>
            <a:ext cx="1518036" cy="1079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7180"/>
            <a:ext cx="1579001" cy="5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06" y="0"/>
            <a:ext cx="3721995" cy="3387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3670480" cy="3387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43066"/>
            <a:ext cx="3670479" cy="3369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006" y="3443066"/>
            <a:ext cx="3721994" cy="3414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0838" y="35407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Band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0838" y="160765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90837" y="408045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90836" y="5154153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 4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3876541" y="538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154498" y="17923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3876541" y="42651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90836" y="53340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35129" y="3092422"/>
            <a:ext cx="1263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Yap Island</a:t>
            </a:r>
          </a:p>
          <a:p>
            <a:r>
              <a:rPr lang="en-US" dirty="0" smtClean="0"/>
              <a:t> is in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Satellite Imagery</a:t>
            </a:r>
            <a:br>
              <a:rPr lang="en-US" sz="2800" dirty="0" smtClean="0"/>
            </a:br>
            <a:r>
              <a:rPr lang="en-US" sz="2800" dirty="0" smtClean="0"/>
              <a:t>in the Pacific Region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Data sparse region</a:t>
            </a:r>
          </a:p>
          <a:p>
            <a:pPr lvl="1"/>
            <a:r>
              <a:rPr lang="en-US" sz="1600" dirty="0" smtClean="0"/>
              <a:t>Relatively few ground observing locations</a:t>
            </a:r>
          </a:p>
          <a:p>
            <a:pPr lvl="1"/>
            <a:r>
              <a:rPr lang="en-US" sz="1600" dirty="0" smtClean="0"/>
              <a:t>10 upper air locations</a:t>
            </a:r>
          </a:p>
          <a:p>
            <a:r>
              <a:rPr lang="en-US" sz="1600" dirty="0" err="1" smtClean="0"/>
              <a:t>Comms</a:t>
            </a:r>
            <a:r>
              <a:rPr lang="en-US" sz="1600" dirty="0" smtClean="0"/>
              <a:t>, SBN and bandwidth issues</a:t>
            </a:r>
          </a:p>
          <a:p>
            <a:r>
              <a:rPr lang="en-US" sz="1600" dirty="0" smtClean="0"/>
              <a:t>Harsh and salty environment</a:t>
            </a:r>
          </a:p>
          <a:p>
            <a:r>
              <a:rPr lang="en-US" sz="1600" dirty="0" smtClean="0"/>
              <a:t>Long distance to locations</a:t>
            </a:r>
          </a:p>
          <a:p>
            <a:r>
              <a:rPr lang="en-US" sz="1600" dirty="0" smtClean="0"/>
              <a:t>Multiple responsibilities</a:t>
            </a:r>
          </a:p>
          <a:p>
            <a:pPr lvl="1"/>
            <a:r>
              <a:rPr lang="en-US" sz="1600" dirty="0" smtClean="0"/>
              <a:t>Resource issues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90" y="2986704"/>
            <a:ext cx="5602710" cy="3871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92464" cy="1298561"/>
          </a:xfrm>
          <a:prstGeom prst="rect">
            <a:avLst/>
          </a:prstGeom>
        </p:spPr>
      </p:pic>
      <p:pic>
        <p:nvPicPr>
          <p:cNvPr id="1026" name="Picture 2" descr="http://www.nssl.noaa.gov/news/logos/noa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14" y="1"/>
            <a:ext cx="1293386" cy="12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16708</TotalTime>
  <Words>781</Words>
  <Application>Microsoft Office PowerPoint</Application>
  <PresentationFormat>On-screen Show (4:3)</PresentationFormat>
  <Paragraphs>160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1_Office Theme</vt:lpstr>
      <vt:lpstr>2_Office Theme</vt:lpstr>
      <vt:lpstr>Office Theme</vt:lpstr>
      <vt:lpstr>NWS Pacific Region  “Preparing for GOES-R with Himawari-8”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of Satellite Imagery in the Pacific Region</vt:lpstr>
      <vt:lpstr>NWS Pacific Region</vt:lpstr>
      <vt:lpstr>PowerPoint Presentation</vt:lpstr>
      <vt:lpstr>Himawari-8 Training development</vt:lpstr>
      <vt:lpstr>H-8 is coming fast</vt:lpstr>
      <vt:lpstr>Tropical Pacific PG Training Tools</vt:lpstr>
      <vt:lpstr>TPPG Demonstrated Product task list</vt:lpstr>
      <vt:lpstr>TPPG VSP Program</vt:lpstr>
      <vt:lpstr>TPPG VSP projects for 2015</vt:lpstr>
      <vt:lpstr>QUESTIONS:</vt:lpstr>
    </vt:vector>
  </TitlesOfParts>
  <Company>NOAA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NWS Pacific Region  “Preparing for GOES-R with Himawari-8”</dc:title>
  <dc:creator>Bill Ward</dc:creator>
  <cp:lastModifiedBy>Bill Ward</cp:lastModifiedBy>
  <cp:revision>76</cp:revision>
  <dcterms:created xsi:type="dcterms:W3CDTF">2014-12-22T21:47:18Z</dcterms:created>
  <dcterms:modified xsi:type="dcterms:W3CDTF">2015-02-23T17:10:24Z</dcterms:modified>
</cp:coreProperties>
</file>