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497" r:id="rId2"/>
    <p:sldId id="498" r:id="rId3"/>
    <p:sldId id="500" r:id="rId4"/>
    <p:sldId id="510" r:id="rId5"/>
    <p:sldId id="499" r:id="rId6"/>
    <p:sldId id="503" r:id="rId7"/>
    <p:sldId id="501" r:id="rId8"/>
    <p:sldId id="502" r:id="rId9"/>
    <p:sldId id="504" r:id="rId10"/>
    <p:sldId id="505" r:id="rId11"/>
    <p:sldId id="506" r:id="rId12"/>
    <p:sldId id="507" r:id="rId13"/>
    <p:sldId id="508" r:id="rId14"/>
    <p:sldId id="509" r:id="rId15"/>
    <p:sldId id="511" r:id="rId16"/>
    <p:sldId id="512" r:id="rId17"/>
    <p:sldId id="513" r:id="rId18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9E5D16"/>
    <a:srgbClr val="CC00CC"/>
    <a:srgbClr val="CF0E30"/>
    <a:srgbClr val="009688"/>
    <a:srgbClr val="FFFFFF"/>
    <a:srgbClr val="9900CC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0499" autoAdjust="0"/>
  </p:normalViewPr>
  <p:slideViewPr>
    <p:cSldViewPr>
      <p:cViewPr varScale="1">
        <p:scale>
          <a:sx n="90" d="100"/>
          <a:sy n="90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90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7001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4850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1188" y="4414838"/>
            <a:ext cx="5788025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8150" tIns="43273" rIns="88150" bIns="43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9942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65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1pPr>
    <a:lvl2pPr marL="433388" algn="l" defTabSz="865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2pPr>
    <a:lvl3pPr marL="865188" algn="l" defTabSz="865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3pPr>
    <a:lvl4pPr marL="1300163" algn="l" defTabSz="865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4pPr>
    <a:lvl5pPr marL="1731963" algn="l" defTabSz="865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>
            <a:lvl1pPr>
              <a:defRPr>
                <a:solidFill>
                  <a:srgbClr val="9E5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144000" cy="457200"/>
          </a:xfrm>
          <a:gradFill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</a:gradFill>
        </p:spPr>
        <p:txBody>
          <a:bodyPr/>
          <a:lstStyle>
            <a:lvl1pPr algn="ctr">
              <a:defRPr sz="1200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Drought Lab - </a:t>
            </a:r>
            <a:fld id="{A8713481-2E88-4C33-8526-FCC44A8D37AE}" type="slidenum">
              <a:rPr lang="en-US" i="0" smtClean="0"/>
              <a:pPr>
                <a:defRPr/>
              </a:pPr>
              <a:t>‹#›</a:t>
            </a:fld>
            <a:endParaRPr lang="en-US" i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8382000" cy="457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Calisto MT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Climate Variability and Change Virtual Course – March 2011 </a:t>
            </a:r>
            <a:endParaRPr lang="en-US" dirty="0"/>
          </a:p>
        </p:txBody>
      </p:sp>
      <p:sp>
        <p:nvSpPr>
          <p:cNvPr id="66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762000" cy="457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C673B91-9D28-4FF4-8DD1-23B962951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noaa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4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"/>
            <a:ext cx="6719888" cy="5049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Climate Variability and Change Virtual Course – </a:t>
            </a:r>
            <a:r>
              <a:rPr lang="en-US" dirty="0" smtClean="0"/>
              <a:t>March  2011                                                                                                                                           </a:t>
            </a:r>
            <a:fld id="{52108745-5849-457F-9274-C1BDFE58E3CB}" type="slidenum">
              <a:rPr lang="en-US" sz="1400" i="0">
                <a:latin typeface="+mn-lt"/>
              </a:rPr>
              <a:pPr>
                <a:defRPr/>
              </a:pPr>
              <a:t>1</a:t>
            </a:fld>
            <a:endParaRPr lang="en-US" sz="1400" i="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6944" y="5410200"/>
            <a:ext cx="4419600" cy="914400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Deirdre Kann</a:t>
            </a: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NWS Albuquerque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3031" y="609600"/>
            <a:ext cx="4647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E5D1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Drought: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E5D1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Lab Exercise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E5D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54301"/>
            <a:ext cx="4819650" cy="2597933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Drought Portal/WRCC (Q8)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10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886200"/>
            <a:ext cx="2590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Select the Western Region Climate Center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smtClean="0"/>
              <a:t>Next, select SPI for a time scale of 72 months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305800" cy="294698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2362200" y="3352800"/>
            <a:ext cx="480060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438400" y="4953000"/>
            <a:ext cx="56388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092" y="4114800"/>
            <a:ext cx="33305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781201" cy="2368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48895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WRCC SPI (Q8)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11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419600"/>
            <a:ext cx="5715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SPI for a time interval of 72 months shows </a:t>
            </a:r>
            <a:r>
              <a:rPr lang="en-US" sz="1800" dirty="0" smtClean="0"/>
              <a:t>NE Montana </a:t>
            </a:r>
            <a:r>
              <a:rPr lang="en-US" sz="1800" dirty="0" smtClean="0"/>
              <a:t>to be </a:t>
            </a:r>
            <a:r>
              <a:rPr lang="en-US" sz="1800" dirty="0" smtClean="0"/>
              <a:t>very wet.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r>
              <a:rPr lang="en-US" sz="1800" dirty="0" smtClean="0"/>
              <a:t>Selecting the </a:t>
            </a:r>
            <a:r>
              <a:rPr lang="en-US" sz="1800" dirty="0" smtClean="0"/>
              <a:t>NE Montana division </a:t>
            </a:r>
            <a:r>
              <a:rPr lang="en-US" sz="1800" dirty="0" smtClean="0"/>
              <a:t>results in a SPI graph depicting very dry conditions at the </a:t>
            </a:r>
            <a:r>
              <a:rPr lang="en-US" sz="1800" dirty="0" smtClean="0"/>
              <a:t>3-month </a:t>
            </a:r>
            <a:r>
              <a:rPr lang="en-US" sz="1800" dirty="0" smtClean="0"/>
              <a:t>time interval. 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Sure enough, the </a:t>
            </a:r>
            <a:r>
              <a:rPr lang="en-US" sz="1800" dirty="0" smtClean="0"/>
              <a:t>3-month </a:t>
            </a:r>
            <a:r>
              <a:rPr lang="en-US" sz="1800" dirty="0" smtClean="0"/>
              <a:t>SPI chart depicts a somewhat different distribution for </a:t>
            </a:r>
            <a:r>
              <a:rPr lang="en-US" sz="1800" dirty="0" smtClean="0"/>
              <a:t>much of </a:t>
            </a:r>
            <a:r>
              <a:rPr lang="en-US" sz="1800" dirty="0" smtClean="0"/>
              <a:t>the CONUS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72-month</a:t>
            </a:r>
            <a:endParaRPr lang="en-US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3-month</a:t>
            </a:r>
            <a:endParaRPr lang="en-US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752600" y="1371600"/>
            <a:ext cx="304800" cy="3048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410200" y="2590800"/>
            <a:ext cx="990600" cy="2667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876800" y="4572000"/>
            <a:ext cx="1981200" cy="1676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301" y="4186281"/>
            <a:ext cx="2590800" cy="203719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SPI for Alaska (Q8)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12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But wait – I live in Alaska!  Where can I obtain SPI Values?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" y="5181600"/>
            <a:ext cx="6553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NCDC has an interface for producing graphics for various drought indices – some are contoured for the U.S. CONUS and Mexico, a Dot Map of SPI covers all of North America.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+mj-lt"/>
              </a:rPr>
              <a:t>http://www.ncdc.noaa.gov/temp-and-precip/drought/nadm/indices.php?</a:t>
            </a:r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34" y="1176667"/>
            <a:ext cx="6721339" cy="342900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Drought Portal (Q9)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13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22860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Choose the CURRENT DROUGHT tab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smtClean="0"/>
              <a:t>Next, select the Drought Indicators </a:t>
            </a:r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smtClean="0"/>
              <a:t>From the Drought Indictors page, select Soil </a:t>
            </a:r>
            <a:r>
              <a:rPr lang="en-US" sz="1800" dirty="0" smtClean="0"/>
              <a:t>Moisture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(then “Go to Site” link)</a:t>
            </a:r>
            <a:endParaRPr lang="en-US" sz="1600" dirty="0" smtClean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7888407" cy="914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3000375" cy="21605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1981200" y="2743200"/>
            <a:ext cx="6096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81400"/>
            <a:ext cx="3040063" cy="283051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1828800" y="5029200"/>
            <a:ext cx="41148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676400" y="1828800"/>
            <a:ext cx="22860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Drought Portal/Soil Moisture (Q9)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14</a:t>
            </a:fld>
            <a:endParaRPr lang="en-U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791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http://www.hydro.washington.edu/forecast/monitor/</a:t>
            </a:r>
            <a:endParaRPr lang="en-US" sz="1800" dirty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4958973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http://www.hydro.washington.edu/forecast/monitor/curr/conus.mexico/CONUS.MEXICO.vic.sm_qnt.1m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955758"/>
            <a:ext cx="3276600" cy="275924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NCDC PDSI Time Series (Q10)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15</a:t>
            </a:fld>
            <a:endParaRPr lang="en-U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019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http://www.ncdc.noaa.gov/temp-and-precip/time-series/index.php?</a:t>
            </a:r>
          </a:p>
          <a:p>
            <a:pPr algn="ctr"/>
            <a:r>
              <a:rPr lang="en-US" sz="1600" dirty="0" smtClean="0">
                <a:latin typeface="+mj-lt"/>
              </a:rPr>
              <a:t>(Choose PDSI)</a:t>
            </a:r>
            <a:endParaRPr lang="en-US" sz="1600" dirty="0">
              <a:latin typeface="+mj-lt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3779386" cy="4876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0" y="1905000"/>
            <a:ext cx="35052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Produce a plot of PDSI for your location (this example is for Ohio).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smtClean="0"/>
              <a:t>Select a drought in the last 10 years to obtain a depiction of that event using the U.S. Drought Monitor archive.</a:t>
            </a:r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53154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2001</a:t>
            </a:r>
            <a:endParaRPr lang="en-US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429000" y="5257800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3657600" y="3962400"/>
            <a:ext cx="24384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U.S. Drought Monitor Archive (Q10)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16</a:t>
            </a:fld>
            <a:endParaRPr lang="en-U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486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http://www.drought.unl.edu/dm/archive.html</a:t>
            </a:r>
            <a:endParaRPr lang="en-US" sz="1600" dirty="0"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Use the U.S. Drought Monitor archive to show the state of drought – in this example Ohio in August of 2001.</a:t>
            </a:r>
            <a:endParaRPr lang="en-US" sz="180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610" y="1219200"/>
            <a:ext cx="4074000" cy="3066000"/>
          </a:xfrm>
          <a:prstGeom prst="rect">
            <a:avLst/>
          </a:prstGeom>
          <a:noFill/>
          <a:ln w="12700" cap="flat" cmpd="sng">
            <a:solidFill>
              <a:srgbClr val="9E5D16"/>
            </a:solidFill>
            <a:prstDash val="solid"/>
            <a:miter lim="800000"/>
            <a:headEnd/>
            <a:tailEnd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065600" cy="3091200"/>
          </a:xfrm>
          <a:prstGeom prst="rect">
            <a:avLst/>
          </a:prstGeom>
          <a:noFill/>
          <a:ln w="12700" cap="flat" cmpd="sng">
            <a:solidFill>
              <a:srgbClr val="9E5D16"/>
            </a:solidFill>
            <a:prstDash val="solid"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 rot="10800000">
            <a:off x="1066800" y="1752600"/>
            <a:ext cx="3886200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4800600" y="205740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ESRL ENSO Climate Extremes (Q11)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17</a:t>
            </a:fld>
            <a:endParaRPr lang="en-US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4864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http://www.esrl.noaa.gov/psd/enso/climaterisks/</a:t>
            </a:r>
          </a:p>
          <a:p>
            <a:pPr algn="ctr"/>
            <a:r>
              <a:rPr lang="en-US" sz="1600" dirty="0" smtClean="0">
                <a:latin typeface="+mj-lt"/>
              </a:rPr>
              <a:t>Or use other ENSO resources described in class:</a:t>
            </a:r>
          </a:p>
          <a:p>
            <a:pPr algn="ctr"/>
            <a:r>
              <a:rPr lang="en-US" sz="1400" dirty="0" smtClean="0">
                <a:latin typeface="+mj-lt"/>
              </a:rPr>
              <a:t>http://www.cpc.ncep.noaa.gov/products/precip/CWlink/ENSO/composites/</a:t>
            </a:r>
          </a:p>
          <a:p>
            <a:pPr algn="ctr"/>
            <a:r>
              <a:rPr lang="en-US" sz="1400" dirty="0" smtClean="0">
                <a:latin typeface="+mj-lt"/>
              </a:rPr>
              <a:t>http://www.cpc.ncep.noaa.gov/products/precip/CWlink/ENSO/box_whiskers/index.php</a:t>
            </a:r>
            <a:endParaRPr lang="en-US" sz="1400" dirty="0"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Does ENSO have an effect on precipitation during various seasons at your location? </a:t>
            </a:r>
            <a:endParaRPr lang="en-US" sz="1800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1"/>
            <a:ext cx="4343399" cy="387039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599" y="838200"/>
            <a:ext cx="4261139" cy="3886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Instructions</a:t>
            </a:r>
            <a:endParaRPr lang="en-US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2</a:t>
            </a:fld>
            <a:endParaRPr lang="en-US" i="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80772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(1)  </a:t>
            </a:r>
            <a:r>
              <a:rPr lang="en-US" dirty="0" smtClean="0"/>
              <a:t>Start at the NIDIS Drought Portal to investigate the current status of drought: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/>
              <a:t>http</a:t>
            </a:r>
            <a:r>
              <a:rPr lang="en-US" b="1" dirty="0" smtClean="0"/>
              <a:t>://www.drought.gov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dirty="0"/>
              <a:t>(2) Use </a:t>
            </a:r>
            <a:r>
              <a:rPr lang="en-US" dirty="0" smtClean="0"/>
              <a:t>additional resources to describe characteristics of the current drought or to investigate recent droughts in your area for your </a:t>
            </a:r>
            <a:r>
              <a:rPr lang="en-US" dirty="0"/>
              <a:t>briefing.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Additional Resources</a:t>
            </a:r>
            <a:endParaRPr lang="en-US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3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202612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The U.S. Drought Portal provides links to numerous drought and drought resource sites.  Direct links for some of these are: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The U.S. Drought Monitor and Archives: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http://www.drought.unl.edu/dm/monitor.html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http://droughtmonitor.unl.edu/archive.html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CPC Drought Monitoring and Drought Assessment: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http://www.cpc.ncep.noaa.gov/products/monitoring_and_data/drought.shtml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http://www.cpc.ncep.noaa.gov/products/expert_assessment/drought_assessment.shtml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NCDC Drought Indices and Times Series: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http://www.ncdc.noaa.gov/temp-and-precip/drought/nadm/indices.php?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http://www.ncdc.noaa.gov/temp-and-precip/time-series/index.php?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Additional Resources</a:t>
            </a:r>
            <a:endParaRPr lang="en-US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4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2026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WRCC SPI Maps and Statistics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http://www.wrcc.dri.edu/spi/spi.html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University of Washington  Experimental Water Monitor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http://www.hydro.washington.edu/forecast/monitor/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Critical Questions</a:t>
            </a:r>
            <a:endParaRPr lang="en-US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5</a:t>
            </a:fld>
            <a:endParaRPr lang="en-US" i="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538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(1)  </a:t>
            </a:r>
            <a:r>
              <a:rPr lang="en-US" sz="1800" dirty="0" smtClean="0"/>
              <a:t>What is the current status of drought across the U.S.?  Which areas are experiencing the worst drought conditions?  What is the drought status of your area?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dirty="0" smtClean="0"/>
              <a:t>(2)   Describe the difference in impacts between a D0 and a D3 drought?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dirty="0" smtClean="0"/>
              <a:t>(3)   What percent of the U.S. is currently experiencing conditions of D0 or greater?  D2 or greater?  Is any area in the country currently experiencing D4, or exceptional drought?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dirty="0" smtClean="0"/>
              <a:t>(4)   What is the drought outlook for the U.S. at this time? What is the outlook for your area?</a:t>
            </a:r>
          </a:p>
          <a:p>
            <a:pPr marL="457200" indent="-457200">
              <a:spcBef>
                <a:spcPct val="50000"/>
              </a:spcBef>
              <a:buAutoNum type="arabicParenBoth" startAt="5"/>
            </a:pPr>
            <a:r>
              <a:rPr lang="en-US" sz="1800" dirty="0" smtClean="0"/>
              <a:t>According the to the drought information statement issued by NWS </a:t>
            </a:r>
            <a:r>
              <a:rPr lang="en-US" sz="1800" dirty="0" smtClean="0"/>
              <a:t>Norman, </a:t>
            </a:r>
            <a:r>
              <a:rPr lang="en-US" sz="1800" dirty="0" smtClean="0"/>
              <a:t>what are their current impacts? </a:t>
            </a:r>
          </a:p>
          <a:p>
            <a:pPr marL="457200" indent="-457200">
              <a:spcBef>
                <a:spcPct val="50000"/>
              </a:spcBef>
              <a:buAutoNum type="arabicParenBoth" startAt="5"/>
            </a:pPr>
            <a:r>
              <a:rPr lang="en-US" sz="1800" dirty="0" smtClean="0"/>
              <a:t>For an area experiencing drought, what has the trend been for the last year? For example, in </a:t>
            </a:r>
            <a:r>
              <a:rPr lang="en-US" sz="1800" dirty="0" smtClean="0"/>
              <a:t>Arkansas </a:t>
            </a:r>
            <a:r>
              <a:rPr lang="en-US" sz="1800" dirty="0" smtClean="0"/>
              <a:t>what percent of the state is currently experiencing D3-D4 drought conditions?  How does that compare to one year ago?</a:t>
            </a:r>
          </a:p>
          <a:p>
            <a:pPr marL="457200" indent="-457200">
              <a:spcBef>
                <a:spcPct val="50000"/>
              </a:spcBef>
              <a:buAutoNum type="arabicParenBoth" startAt="5"/>
            </a:pPr>
            <a:r>
              <a:rPr lang="en-US" sz="1800" dirty="0" smtClean="0"/>
              <a:t>According to the Drought Summary from </a:t>
            </a:r>
            <a:r>
              <a:rPr lang="en-US" sz="1800" dirty="0" smtClean="0"/>
              <a:t>October 18, </a:t>
            </a:r>
            <a:r>
              <a:rPr lang="en-US" sz="1800" dirty="0" smtClean="0"/>
              <a:t>2011, what is the basis of the current drought status and what are the recent changes to drought conditions in your area?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Critical Questions</a:t>
            </a:r>
            <a:endParaRPr lang="en-US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6</a:t>
            </a:fld>
            <a:endParaRPr lang="en-US" i="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800" dirty="0" smtClean="0"/>
              <a:t>(8)   For a time interval of 72 months, what areas of the CONUS are classified as very dry or extremely dry?  For a climate division in your area, are any time intervals classified as very dry or extremely dry?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dirty="0" smtClean="0"/>
              <a:t>(9)   Where might current soil moisture deficits contribute to a persistence of drought?  What are the soil conditions in your area?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dirty="0" smtClean="0"/>
              <a:t>(10)  When have droughts historically occurred in your area?  How severe was the last drought?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dirty="0" smtClean="0"/>
              <a:t>(11)   Are droughts in your area generally related to the ENSO cycle?</a:t>
            </a:r>
          </a:p>
          <a:p>
            <a:pPr marL="457200" indent="-457200"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8707"/>
            <a:ext cx="5334000" cy="56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0676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NIDIS Drought Portal (Q1-5)</a:t>
            </a:r>
            <a:endParaRPr lang="en-US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7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0" y="1295400"/>
            <a:ext cx="26400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The U.S. Drought Portal provides easy access to: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The current drought conditions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Drought impacts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The seasonal drought outlook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Access to drought impact statements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A quick drought classification reference </a:t>
            </a:r>
            <a:r>
              <a:rPr lang="en-US" sz="1400" dirty="0" smtClean="0"/>
              <a:t>(see “classification scheme”)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Percent </a:t>
            </a:r>
            <a:r>
              <a:rPr lang="en-US" sz="1800" dirty="0" smtClean="0"/>
              <a:t>of area of the U.S. currently experiencing drought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2362200" y="1905000"/>
            <a:ext cx="3733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3124200" y="1828800"/>
            <a:ext cx="29718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3962400" y="1828800"/>
            <a:ext cx="22098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562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105400" y="4648200"/>
            <a:ext cx="1066800" cy="1600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638800" y="5638800"/>
            <a:ext cx="533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638800" y="5562600"/>
            <a:ext cx="5334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656763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599"/>
            <a:ext cx="3505200" cy="2606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4400"/>
            <a:ext cx="3507233" cy="260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Drought Portal/U.S. Drought Monitor (Q6-7)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8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562600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Select the drought monitor map, then click on </a:t>
            </a:r>
            <a:r>
              <a:rPr lang="en-US" sz="1800" dirty="0" smtClean="0"/>
              <a:t>Georgia </a:t>
            </a:r>
            <a:r>
              <a:rPr lang="en-US" sz="1800" dirty="0" smtClean="0"/>
              <a:t>to view regional conditions, then on </a:t>
            </a:r>
            <a:r>
              <a:rPr lang="en-US" sz="1800" dirty="0" smtClean="0"/>
              <a:t>Georgia again </a:t>
            </a:r>
            <a:r>
              <a:rPr lang="en-US" sz="1800" dirty="0" smtClean="0"/>
              <a:t>to view state conditions.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352800" y="3276600"/>
            <a:ext cx="7620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429000" y="2209800"/>
            <a:ext cx="3886200" cy="3733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733800" y="5334000"/>
            <a:ext cx="243840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-164122"/>
            <a:ext cx="8534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E5D16"/>
                </a:solidFill>
                <a:effectLst>
                  <a:outerShdw blurRad="38100" dist="38100" dir="2700000" algn="tl">
                    <a:schemeClr val="bg2">
                      <a:lumMod val="75000"/>
                      <a:alpha val="43000"/>
                    </a:schemeClr>
                  </a:outerShdw>
                </a:effectLst>
              </a:rPr>
              <a:t>Drought Portal/U.S. Drought Monitor (Q8)</a:t>
            </a:r>
            <a:endParaRPr lang="en-US" sz="3200" b="1" dirty="0">
              <a:solidFill>
                <a:srgbClr val="9E5D16"/>
              </a:solidFill>
              <a:effectLst>
                <a:outerShdw blurRad="38100" dist="38100" dir="2700000" algn="tl">
                  <a:schemeClr val="bg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Climate Variability and Change Virtual Course – March 2011                                                                                                                     Drought Lab </a:t>
            </a:r>
            <a:fld id="{A8713481-2E88-4C33-8526-FCC44A8D37AE}" type="slidenum">
              <a:rPr lang="en-US" i="0" smtClean="0"/>
              <a:pPr>
                <a:defRPr/>
              </a:pPr>
              <a:t>9</a:t>
            </a:fld>
            <a:endParaRPr lang="en-US" i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71600"/>
            <a:ext cx="22860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Choose the CURRENT DROUGHT tab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smtClean="0"/>
              <a:t>Next, select the Drought Indicators </a:t>
            </a:r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smtClean="0"/>
              <a:t>From the Drought Indictors page, select Standardized Precipitation Index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7888407" cy="914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3000375" cy="21605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1981200" y="2743200"/>
            <a:ext cx="6096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81400"/>
            <a:ext cx="3040063" cy="283051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1905000" y="4953000"/>
            <a:ext cx="4038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676400" y="1828800"/>
            <a:ext cx="22860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X:Applications:Microsoft Office X:Templates:Presentations:Designs:Blank Presentation</Template>
  <TotalTime>36980</TotalTime>
  <Words>1080</Words>
  <Application>Microsoft Office PowerPoint</Application>
  <PresentationFormat>Letter Paper (8.5x11 in)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Instructions</vt:lpstr>
      <vt:lpstr>Additional Resources</vt:lpstr>
      <vt:lpstr>Additional Resources</vt:lpstr>
      <vt:lpstr>Critical Questions</vt:lpstr>
      <vt:lpstr>Critical Questions</vt:lpstr>
      <vt:lpstr>NIDIS Drought Portal (Q1-5)</vt:lpstr>
      <vt:lpstr>Drought Portal/U.S. Drought Monitor (Q6-7)</vt:lpstr>
      <vt:lpstr>Drought Portal/U.S. Drought Monitor (Q8)</vt:lpstr>
      <vt:lpstr>Drought Portal/WRCC (Q8)</vt:lpstr>
      <vt:lpstr>WRCC SPI (Q8)</vt:lpstr>
      <vt:lpstr>SPI for Alaska (Q8)</vt:lpstr>
      <vt:lpstr>Drought Portal (Q9)</vt:lpstr>
      <vt:lpstr>Drought Portal/Soil Moisture (Q9)</vt:lpstr>
      <vt:lpstr>NCDC PDSI Time Series (Q10)</vt:lpstr>
      <vt:lpstr>U.S. Drought Monitor Archive (Q10)</vt:lpstr>
      <vt:lpstr>ESRL ENSO Climate Extremes (Q11)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NOAA-CIRES CDC GOALS</dc:title>
  <dc:creator>dkann</dc:creator>
  <cp:lastModifiedBy>Deirdre.Kann</cp:lastModifiedBy>
  <cp:revision>486</cp:revision>
  <cp:lastPrinted>2006-08-30T20:00:57Z</cp:lastPrinted>
  <dcterms:modified xsi:type="dcterms:W3CDTF">2011-10-25T14:35:59Z</dcterms:modified>
</cp:coreProperties>
</file>