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7"/>
  </p:notesMasterIdLst>
  <p:sldIdLst>
    <p:sldId id="269" r:id="rId2"/>
    <p:sldId id="297" r:id="rId3"/>
    <p:sldId id="296" r:id="rId4"/>
    <p:sldId id="326" r:id="rId5"/>
    <p:sldId id="314" r:id="rId6"/>
    <p:sldId id="310" r:id="rId7"/>
    <p:sldId id="315" r:id="rId8"/>
    <p:sldId id="311" r:id="rId9"/>
    <p:sldId id="312" r:id="rId10"/>
    <p:sldId id="316" r:id="rId11"/>
    <p:sldId id="322" r:id="rId12"/>
    <p:sldId id="323" r:id="rId13"/>
    <p:sldId id="318" r:id="rId14"/>
    <p:sldId id="324" r:id="rId15"/>
    <p:sldId id="32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98" autoAdjust="0"/>
  </p:normalViewPr>
  <p:slideViewPr>
    <p:cSldViewPr>
      <p:cViewPr>
        <p:scale>
          <a:sx n="90" d="100"/>
          <a:sy n="90" d="100"/>
        </p:scale>
        <p:origin x="-1128" y="-432"/>
      </p:cViewPr>
      <p:guideLst>
        <p:guide orient="horz" pos="2160"/>
        <p:guide pos="2880"/>
      </p:guideLst>
    </p:cSldViewPr>
  </p:slideViewPr>
  <p:notesTextViewPr>
    <p:cViewPr>
      <p:scale>
        <a:sx n="1" d="1"/>
        <a:sy n="1" d="1"/>
      </p:scale>
      <p:origin x="0" y="0"/>
    </p:cViewPr>
  </p:notesTextViewPr>
  <p:sorterViewPr>
    <p:cViewPr>
      <p:scale>
        <a:sx n="100" d="100"/>
        <a:sy n="100" d="100"/>
      </p:scale>
      <p:origin x="0" y="3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DCC117-773D-4FED-9B9D-095DE510C656}" type="datetimeFigureOut">
              <a:rPr lang="en-US" smtClean="0"/>
              <a:t>6/18/2015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86FC3E-1E03-44B5-81A5-4D4AF9A2299D}" type="slidenum">
              <a:rPr lang="en-US" smtClean="0"/>
              <a:t>‹#›</a:t>
            </a:fld>
            <a:endParaRPr lang="en-US"/>
          </a:p>
        </p:txBody>
      </p:sp>
    </p:spTree>
    <p:extLst>
      <p:ext uri="{BB962C8B-B14F-4D97-AF65-F5344CB8AC3E}">
        <p14:creationId xmlns:p14="http://schemas.microsoft.com/office/powerpoint/2010/main" val="3312383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B9304B18-7B78-4860-AA62-A6B7A611D363}" type="datetime1">
              <a:rPr lang="en-US" smtClean="0"/>
              <a:t>6/18/2015</a:t>
            </a:fld>
            <a:endParaRPr lang="en-US"/>
          </a:p>
        </p:txBody>
      </p:sp>
      <p:sp>
        <p:nvSpPr>
          <p:cNvPr id="8" name="Slide Number Placeholder 7"/>
          <p:cNvSpPr>
            <a:spLocks noGrp="1"/>
          </p:cNvSpPr>
          <p:nvPr>
            <p:ph type="sldNum" sz="quarter" idx="11"/>
          </p:nvPr>
        </p:nvSpPr>
        <p:spPr/>
        <p:txBody>
          <a:bodyPr/>
          <a:lstStyle/>
          <a:p>
            <a:fld id="{A7B2A2A9-B89D-4C90-9A81-3C256DD2D95B}"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BB3844-1D71-4FA6-BF34-087A0C7BECD5}" type="datetime1">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2A2A9-B89D-4C90-9A81-3C256DD2D95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EEB330-4C38-4E0D-8A9F-1576721015E1}" type="datetime1">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2A2A9-B89D-4C90-9A81-3C256DD2D95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FAA3C92-FB5E-4883-9874-9C5E033255B8}" type="datetime1">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2A2A9-B89D-4C90-9A81-3C256DD2D95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F51A00-1A23-425F-B170-600636CB5101}" type="datetime1">
              <a:rPr lang="en-US" smtClean="0"/>
              <a:t>6/18/2015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B2A2A9-B89D-4C90-9A81-3C256DD2D95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85640B-F3A4-4B20-BD8A-F08638214209}" type="datetime1">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2A2A9-B89D-4C90-9A81-3C256DD2D95B}"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FA5C4C4-3FE0-40B3-8BE7-90658FDE5BE0}" type="datetime1">
              <a:rPr lang="en-US" smtClean="0"/>
              <a:t>6/18/2015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B2A2A9-B89D-4C90-9A81-3C256DD2D95B}"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FFD598-26C0-4145-8F44-7CD57E07BC0C}" type="datetime1">
              <a:rPr lang="en-US" smtClean="0"/>
              <a:t>6/18/2015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B2A2A9-B89D-4C90-9A81-3C256DD2D95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784D14-04B4-4D81-9349-060C387747A8}" type="datetime1">
              <a:rPr lang="en-US" smtClean="0"/>
              <a:t>6/18/2015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B2A2A9-B89D-4C90-9A81-3C256DD2D95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84D7EC-21AC-496C-9708-FE26A89E282E}" type="datetime1">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2A2A9-B89D-4C90-9A81-3C256DD2D95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F19412-557A-41BA-9C54-AD0D18F67809}" type="datetime1">
              <a:rPr lang="en-US" smtClean="0"/>
              <a:t>6/18/2015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B2A2A9-B89D-4C90-9A81-3C256DD2D95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2BB4D0D0-BDB2-455C-8D26-E5A2EAF65777}" type="datetime1">
              <a:rPr lang="en-US" smtClean="0"/>
              <a:t>6/18/2015</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A7B2A2A9-B89D-4C90-9A81-3C256DD2D95B}" type="slidenum">
              <a:rPr lang="en-US" smtClean="0"/>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pic>
        <p:nvPicPr>
          <p:cNvPr id="9" name="Picture 8"/>
          <p:cNvPicPr>
            <a:picLocks noChangeAspect="1"/>
          </p:cNvPicPr>
          <p:nvPr userDrawn="1"/>
        </p:nvPicPr>
        <p:blipFill>
          <a:blip r:embed="rId1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610600" y="609600"/>
            <a:ext cx="454359" cy="454359"/>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gif"/><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a:t>
            </a:r>
            <a:r>
              <a:rPr lang="en-US" dirty="0" smtClean="0"/>
              <a:t> New Cloud Cover Layers Application</a:t>
            </a:r>
            <a:endParaRPr lang="en-US" dirty="0"/>
          </a:p>
        </p:txBody>
      </p:sp>
      <p:sp>
        <p:nvSpPr>
          <p:cNvPr id="3" name="Subtitle 2"/>
          <p:cNvSpPr>
            <a:spLocks noGrp="1"/>
          </p:cNvSpPr>
          <p:nvPr>
            <p:ph type="subTitle" idx="1"/>
          </p:nvPr>
        </p:nvSpPr>
        <p:spPr>
          <a:xfrm>
            <a:off x="914400" y="5166530"/>
            <a:ext cx="7924800" cy="1144632"/>
          </a:xfrm>
        </p:spPr>
        <p:txBody>
          <a:bodyPr>
            <a:normAutofit fontScale="77500" lnSpcReduction="20000"/>
          </a:bodyPr>
          <a:lstStyle/>
          <a:p>
            <a:r>
              <a:rPr lang="en-US" dirty="0" smtClean="0"/>
              <a:t>Andrew Heidinger and Dan Lindsey </a:t>
            </a:r>
            <a:r>
              <a:rPr lang="en-US" dirty="0" smtClean="0">
                <a:solidFill>
                  <a:srgbClr val="FFFF00"/>
                </a:solidFill>
              </a:rPr>
              <a:t>NOAA/NESDIS</a:t>
            </a:r>
          </a:p>
          <a:p>
            <a:r>
              <a:rPr lang="en-US" dirty="0" smtClean="0"/>
              <a:t>Andi Walther, Steve </a:t>
            </a:r>
            <a:r>
              <a:rPr lang="en-US" dirty="0" err="1" smtClean="0"/>
              <a:t>Wanzong</a:t>
            </a:r>
            <a:r>
              <a:rPr lang="en-US" dirty="0" smtClean="0"/>
              <a:t> </a:t>
            </a:r>
            <a:r>
              <a:rPr lang="en-US" dirty="0" smtClean="0">
                <a:solidFill>
                  <a:srgbClr val="FFFF00"/>
                </a:solidFill>
              </a:rPr>
              <a:t>UW/CIMSS</a:t>
            </a:r>
          </a:p>
          <a:p>
            <a:r>
              <a:rPr lang="en-US" dirty="0" smtClean="0"/>
              <a:t>Steve Miller, YJ Noh, Curtis Seaman and John Forsythe  </a:t>
            </a:r>
            <a:r>
              <a:rPr lang="en-US" dirty="0" smtClean="0">
                <a:solidFill>
                  <a:srgbClr val="FFFF00"/>
                </a:solidFill>
              </a:rPr>
              <a:t>CSU/CIRA</a:t>
            </a:r>
          </a:p>
          <a:p>
            <a:r>
              <a:rPr lang="en-US" dirty="0" smtClean="0"/>
              <a:t>Amanda Terborg </a:t>
            </a:r>
            <a:r>
              <a:rPr lang="en-US" dirty="0" smtClean="0">
                <a:solidFill>
                  <a:srgbClr val="FFFF00"/>
                </a:solidFill>
              </a:rPr>
              <a:t>– PG Liaison</a:t>
            </a:r>
            <a:endParaRPr lang="en-US" dirty="0">
              <a:solidFill>
                <a:srgbClr val="FFFF00"/>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77964" y="0"/>
            <a:ext cx="1885951" cy="13716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15" y="0"/>
            <a:ext cx="1371600" cy="1371600"/>
          </a:xfrm>
          <a:prstGeom prst="rect">
            <a:avLst/>
          </a:prstGeom>
        </p:spPr>
      </p:pic>
      <p:pic>
        <p:nvPicPr>
          <p:cNvPr id="1026" name="Picture 2"/>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1477258" y="0"/>
            <a:ext cx="1334463" cy="13716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cstate="email">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830157" y="0"/>
            <a:ext cx="3429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14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305800" cy="588885"/>
          </a:xfrm>
        </p:spPr>
        <p:txBody>
          <a:bodyPr>
            <a:normAutofit fontScale="90000"/>
          </a:bodyPr>
          <a:lstStyle/>
          <a:p>
            <a:r>
              <a:rPr lang="en-US" dirty="0" smtClean="0"/>
              <a:t>Cloud Products Under Development</a:t>
            </a:r>
            <a:endParaRPr lang="en-US" dirty="0"/>
          </a:p>
        </p:txBody>
      </p:sp>
      <p:sp>
        <p:nvSpPr>
          <p:cNvPr id="5" name="Content Placeholder 4"/>
          <p:cNvSpPr>
            <a:spLocks noGrp="1"/>
          </p:cNvSpPr>
          <p:nvPr>
            <p:ph idx="1"/>
          </p:nvPr>
        </p:nvSpPr>
        <p:spPr>
          <a:xfrm>
            <a:off x="304800" y="990600"/>
            <a:ext cx="8223914" cy="5257800"/>
          </a:xfrm>
        </p:spPr>
        <p:txBody>
          <a:bodyPr>
            <a:normAutofit/>
          </a:bodyPr>
          <a:lstStyle/>
          <a:p>
            <a:r>
              <a:rPr lang="en-US" dirty="0" smtClean="0"/>
              <a:t>With support from JPSS-PG/RR, we will tackle the full suite of capabilities requested by the NOAT for CCL and Aviation support.</a:t>
            </a:r>
          </a:p>
          <a:p>
            <a:endParaRPr lang="en-US" dirty="0"/>
          </a:p>
          <a:p>
            <a:r>
              <a:rPr lang="en-US" dirty="0" smtClean="0"/>
              <a:t>The request is for information at  4 flight levels (FL 050, 100, 180 and 240).  The requested products are:</a:t>
            </a:r>
            <a:endParaRPr lang="en-US" dirty="0"/>
          </a:p>
          <a:p>
            <a:pPr lvl="1"/>
            <a:r>
              <a:rPr lang="en-US" dirty="0"/>
              <a:t>S</a:t>
            </a:r>
            <a:r>
              <a:rPr lang="en-US" dirty="0" smtClean="0"/>
              <a:t>uper</a:t>
            </a:r>
            <a:r>
              <a:rPr lang="en-US" dirty="0"/>
              <a:t>-cooled </a:t>
            </a:r>
            <a:r>
              <a:rPr lang="en-US" dirty="0" smtClean="0"/>
              <a:t>cloud fraction</a:t>
            </a:r>
            <a:endParaRPr lang="en-US" dirty="0"/>
          </a:p>
          <a:p>
            <a:pPr lvl="1"/>
            <a:r>
              <a:rPr lang="en-US" dirty="0"/>
              <a:t>D</a:t>
            </a:r>
            <a:r>
              <a:rPr lang="en-US" dirty="0" smtClean="0"/>
              <a:t>eep convective </a:t>
            </a:r>
            <a:r>
              <a:rPr lang="en-US" dirty="0"/>
              <a:t>cloud </a:t>
            </a:r>
            <a:r>
              <a:rPr lang="en-US" dirty="0" smtClean="0"/>
              <a:t>mask</a:t>
            </a:r>
          </a:p>
          <a:p>
            <a:pPr lvl="1"/>
            <a:r>
              <a:rPr lang="en-US" dirty="0" smtClean="0"/>
              <a:t>Cloud phase</a:t>
            </a:r>
            <a:endParaRPr lang="en-US" dirty="0"/>
          </a:p>
          <a:p>
            <a:pPr lvl="1"/>
            <a:endParaRPr lang="en-US" dirty="0" smtClean="0"/>
          </a:p>
          <a:p>
            <a:r>
              <a:rPr lang="en-US" dirty="0" smtClean="0"/>
              <a:t>This application offers a chance to merge existing level2 products with new information to make a more relevant application to the NWS.</a:t>
            </a:r>
          </a:p>
          <a:p>
            <a:endParaRPr lang="en-US" dirty="0"/>
          </a:p>
          <a:p>
            <a:endParaRPr lang="en-US" dirty="0" smtClean="0"/>
          </a:p>
          <a:p>
            <a:endParaRPr lang="en-US" dirty="0"/>
          </a:p>
          <a:p>
            <a:endParaRPr lang="en-US" dirty="0"/>
          </a:p>
        </p:txBody>
      </p:sp>
      <p:sp>
        <p:nvSpPr>
          <p:cNvPr id="2" name="Slide Number Placeholder 1"/>
          <p:cNvSpPr>
            <a:spLocks noGrp="1"/>
          </p:cNvSpPr>
          <p:nvPr>
            <p:ph type="sldNum" sz="quarter" idx="12"/>
          </p:nvPr>
        </p:nvSpPr>
        <p:spPr/>
        <p:txBody>
          <a:bodyPr/>
          <a:lstStyle/>
          <a:p>
            <a:fld id="{A7B2A2A9-B89D-4C90-9A81-3C256DD2D95B}" type="slidenum">
              <a:rPr lang="en-US" smtClean="0"/>
              <a:t>10</a:t>
            </a:fld>
            <a:endParaRPr lang="en-US"/>
          </a:p>
        </p:txBody>
      </p:sp>
    </p:spTree>
    <p:extLst>
      <p:ext uri="{BB962C8B-B14F-4D97-AF65-F5344CB8AC3E}">
        <p14:creationId xmlns:p14="http://schemas.microsoft.com/office/powerpoint/2010/main" val="1886602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315200" cy="741285"/>
          </a:xfrm>
        </p:spPr>
        <p:txBody>
          <a:bodyPr/>
          <a:lstStyle/>
          <a:p>
            <a:r>
              <a:rPr lang="en-US" dirty="0" smtClean="0"/>
              <a:t>Cloud Base for CCL</a:t>
            </a:r>
            <a:endParaRPr lang="en-US" dirty="0"/>
          </a:p>
        </p:txBody>
      </p:sp>
      <p:sp>
        <p:nvSpPr>
          <p:cNvPr id="3" name="Content Placeholder 2"/>
          <p:cNvSpPr>
            <a:spLocks noGrp="1"/>
          </p:cNvSpPr>
          <p:nvPr>
            <p:ph idx="1"/>
          </p:nvPr>
        </p:nvSpPr>
        <p:spPr>
          <a:xfrm>
            <a:off x="228600" y="990600"/>
            <a:ext cx="4953000" cy="5638800"/>
          </a:xfrm>
        </p:spPr>
        <p:txBody>
          <a:bodyPr>
            <a:normAutofit fontScale="92500" lnSpcReduction="20000"/>
          </a:bodyPr>
          <a:lstStyle/>
          <a:p>
            <a:r>
              <a:rPr lang="en-US" dirty="0" smtClean="0"/>
              <a:t>Knowledge of cloud base is critical in   moving from a top-down perspective to a more 3d perspective.</a:t>
            </a:r>
          </a:p>
          <a:p>
            <a:r>
              <a:rPr lang="en-US" dirty="0" smtClean="0"/>
              <a:t>Skill at cloud base is highly correlated with cloud type.</a:t>
            </a:r>
          </a:p>
          <a:p>
            <a:pPr lvl="1"/>
            <a:r>
              <a:rPr lang="en-US" dirty="0" smtClean="0"/>
              <a:t>For thin cirrus or low level water cloud, </a:t>
            </a:r>
            <a:r>
              <a:rPr lang="en-US" dirty="0" err="1" smtClean="0"/>
              <a:t>obs</a:t>
            </a:r>
            <a:r>
              <a:rPr lang="en-US" dirty="0" smtClean="0"/>
              <a:t> provide some skill.</a:t>
            </a:r>
          </a:p>
          <a:p>
            <a:pPr lvl="1"/>
            <a:r>
              <a:rPr lang="en-US" dirty="0" smtClean="0"/>
              <a:t>For very thick clouds, </a:t>
            </a:r>
            <a:r>
              <a:rPr lang="en-US" dirty="0" err="1" smtClean="0"/>
              <a:t>obs</a:t>
            </a:r>
            <a:r>
              <a:rPr lang="en-US" dirty="0" smtClean="0"/>
              <a:t> provide no skill and NWP is best.</a:t>
            </a:r>
          </a:p>
          <a:p>
            <a:pPr lvl="1"/>
            <a:r>
              <a:rPr lang="en-US" dirty="0" smtClean="0"/>
              <a:t>For intermediate clouds, CIRA is showing skill at using </a:t>
            </a:r>
            <a:r>
              <a:rPr lang="en-US" dirty="0" err="1" smtClean="0"/>
              <a:t>CloudSat</a:t>
            </a:r>
            <a:r>
              <a:rPr lang="en-US" dirty="0" smtClean="0"/>
              <a:t> to estimate cloud geometrical thickness based on other cloud products.</a:t>
            </a:r>
          </a:p>
          <a:p>
            <a:r>
              <a:rPr lang="en-US" dirty="0" smtClean="0"/>
              <a:t>Images of preliminary </a:t>
            </a:r>
            <a:r>
              <a:rPr lang="en-US" dirty="0" err="1" smtClean="0"/>
              <a:t>CloudSat</a:t>
            </a:r>
            <a:r>
              <a:rPr lang="en-US" dirty="0" smtClean="0"/>
              <a:t> tuned algorithm on the right.  Colors are for cloud types.  Regression does not use type.</a:t>
            </a:r>
          </a:p>
          <a:p>
            <a:r>
              <a:rPr lang="en-US" dirty="0" smtClean="0"/>
              <a:t>Still optimizing the fusion with NWP for thick clouds (condensation levels).</a:t>
            </a:r>
          </a:p>
          <a:p>
            <a:r>
              <a:rPr lang="en-US" dirty="0" smtClean="0"/>
              <a:t>We are finishing this and will transfer this capability to the NOAA Enterprise System via the STAR AIT.</a:t>
            </a:r>
            <a:endParaRPr lang="en-US" dirty="0"/>
          </a:p>
        </p:txBody>
      </p:sp>
      <p:sp>
        <p:nvSpPr>
          <p:cNvPr id="4" name="Slide Number Placeholder 3"/>
          <p:cNvSpPr>
            <a:spLocks noGrp="1"/>
          </p:cNvSpPr>
          <p:nvPr>
            <p:ph type="sldNum" sz="quarter" idx="12"/>
          </p:nvPr>
        </p:nvSpPr>
        <p:spPr/>
        <p:txBody>
          <a:bodyPr/>
          <a:lstStyle/>
          <a:p>
            <a:fld id="{A7B2A2A9-B89D-4C90-9A81-3C256DD2D95B}" type="slidenum">
              <a:rPr lang="en-US" smtClean="0"/>
              <a:t>11</a:t>
            </a:fld>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59723"/>
            <a:ext cx="3553047" cy="678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943600" y="326395"/>
            <a:ext cx="2590800" cy="430887"/>
          </a:xfrm>
          <a:prstGeom prst="rect">
            <a:avLst/>
          </a:prstGeom>
          <a:noFill/>
        </p:spPr>
        <p:txBody>
          <a:bodyPr wrap="square" rtlCol="0">
            <a:spAutoFit/>
          </a:bodyPr>
          <a:lstStyle/>
          <a:p>
            <a:r>
              <a:rPr lang="en-US" sz="1100" dirty="0" smtClean="0">
                <a:solidFill>
                  <a:schemeClr val="bg1"/>
                </a:solidFill>
              </a:rPr>
              <a:t>Cloud Geo Thickness compared to </a:t>
            </a:r>
            <a:r>
              <a:rPr lang="en-US" sz="1100" dirty="0" err="1" smtClean="0">
                <a:solidFill>
                  <a:schemeClr val="bg1"/>
                </a:solidFill>
              </a:rPr>
              <a:t>CloudSat</a:t>
            </a:r>
            <a:r>
              <a:rPr lang="en-US" sz="1100" dirty="0" smtClean="0">
                <a:solidFill>
                  <a:schemeClr val="bg1"/>
                </a:solidFill>
              </a:rPr>
              <a:t> (grey).  VIIRS Examples</a:t>
            </a:r>
            <a:endParaRPr lang="en-US" sz="1100" dirty="0">
              <a:solidFill>
                <a:schemeClr val="bg1"/>
              </a:solidFill>
            </a:endParaRPr>
          </a:p>
        </p:txBody>
      </p:sp>
    </p:spTree>
    <p:extLst>
      <p:ext uri="{BB962C8B-B14F-4D97-AF65-F5344CB8AC3E}">
        <p14:creationId xmlns:p14="http://schemas.microsoft.com/office/powerpoint/2010/main" val="1246251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4695" y="772548"/>
            <a:ext cx="7818800" cy="2070336"/>
          </a:xfrm>
        </p:spPr>
        <p:txBody>
          <a:bodyPr>
            <a:normAutofit fontScale="92500" lnSpcReduction="10000"/>
          </a:bodyPr>
          <a:lstStyle/>
          <a:p>
            <a:r>
              <a:rPr lang="en-US" dirty="0" smtClean="0"/>
              <a:t>VIIRS is lacking the IR water vapor (6.7, 7.3 </a:t>
            </a:r>
            <a:r>
              <a:rPr lang="en-US" dirty="0" smtClean="0">
                <a:latin typeface="Symbol" panose="05050102010706020507" pitchFamily="18" charset="2"/>
              </a:rPr>
              <a:t>m</a:t>
            </a:r>
            <a:r>
              <a:rPr lang="en-US" dirty="0" smtClean="0"/>
              <a:t>m) and CO2 (13.3 - 15 </a:t>
            </a:r>
            <a:r>
              <a:rPr lang="en-US" dirty="0" smtClean="0">
                <a:latin typeface="Symbol" panose="05050102010706020507" pitchFamily="18" charset="2"/>
              </a:rPr>
              <a:t>m</a:t>
            </a:r>
            <a:r>
              <a:rPr lang="en-US" dirty="0" smtClean="0"/>
              <a:t>m) channels that help in cirrus cloud heights and detection of multiple layers.</a:t>
            </a:r>
          </a:p>
          <a:p>
            <a:r>
              <a:rPr lang="en-US" dirty="0" smtClean="0"/>
              <a:t>CrIS can provide those channels and the UW/SSEC has developed tools to spectrally integrate and spatially interpolate the CrIS data.</a:t>
            </a:r>
          </a:p>
          <a:p>
            <a:r>
              <a:rPr lang="en-US" dirty="0" smtClean="0"/>
              <a:t>Our JPSS-RR CCL work will use CrIS for a better CCL especially over Alaska.</a:t>
            </a:r>
          </a:p>
          <a:p>
            <a:endParaRPr lang="en-US" dirty="0"/>
          </a:p>
        </p:txBody>
      </p:sp>
      <p:pic>
        <p:nvPicPr>
          <p:cNvPr id="6" name="image10.png" descr="image01.png"/>
          <p:cNvPicPr/>
          <p:nvPr/>
        </p:nvPicPr>
        <p:blipFill>
          <a:blip r:embed="rId2"/>
          <a:srcRect/>
          <a:stretch>
            <a:fillRect/>
          </a:stretch>
        </p:blipFill>
        <p:spPr>
          <a:xfrm>
            <a:off x="534695" y="3027550"/>
            <a:ext cx="8133038" cy="3830450"/>
          </a:xfrm>
          <a:prstGeom prst="rect">
            <a:avLst/>
          </a:prstGeom>
          <a:ln/>
        </p:spPr>
      </p:pic>
      <p:sp>
        <p:nvSpPr>
          <p:cNvPr id="9" name="TextBox 8"/>
          <p:cNvSpPr txBox="1"/>
          <p:nvPr/>
        </p:nvSpPr>
        <p:spPr>
          <a:xfrm>
            <a:off x="2983972" y="2658218"/>
            <a:ext cx="3307316" cy="369332"/>
          </a:xfrm>
          <a:prstGeom prst="rect">
            <a:avLst/>
          </a:prstGeom>
          <a:noFill/>
        </p:spPr>
        <p:txBody>
          <a:bodyPr wrap="none" rtlCol="0">
            <a:spAutoFit/>
          </a:bodyPr>
          <a:lstStyle/>
          <a:p>
            <a:r>
              <a:rPr lang="en-US" i="1" dirty="0" smtClean="0">
                <a:solidFill>
                  <a:srgbClr val="FFFF00"/>
                </a:solidFill>
              </a:rPr>
              <a:t>Example of VIIRS + </a:t>
            </a:r>
            <a:r>
              <a:rPr lang="en-US" i="1" dirty="0" err="1" smtClean="0">
                <a:solidFill>
                  <a:srgbClr val="FFFF00"/>
                </a:solidFill>
              </a:rPr>
              <a:t>CrIS</a:t>
            </a:r>
            <a:r>
              <a:rPr lang="en-US" i="1" dirty="0" smtClean="0">
                <a:solidFill>
                  <a:srgbClr val="FFFF00"/>
                </a:solidFill>
              </a:rPr>
              <a:t> data </a:t>
            </a:r>
            <a:endParaRPr lang="en-US" i="1" dirty="0">
              <a:solidFill>
                <a:srgbClr val="FFFF00"/>
              </a:solidFill>
            </a:endParaRPr>
          </a:p>
        </p:txBody>
      </p:sp>
      <p:sp>
        <p:nvSpPr>
          <p:cNvPr id="7" name="Title 1"/>
          <p:cNvSpPr>
            <a:spLocks noGrp="1"/>
          </p:cNvSpPr>
          <p:nvPr>
            <p:ph type="title"/>
          </p:nvPr>
        </p:nvSpPr>
        <p:spPr>
          <a:xfrm>
            <a:off x="0" y="39688"/>
            <a:ext cx="8382000" cy="733425"/>
          </a:xfrm>
        </p:spPr>
        <p:txBody>
          <a:bodyPr>
            <a:normAutofit fontScale="90000"/>
          </a:bodyPr>
          <a:lstStyle/>
          <a:p>
            <a:r>
              <a:rPr lang="en-US" dirty="0" smtClean="0"/>
              <a:t>Fusing CrIS with VIIRS for Better CCL</a:t>
            </a:r>
            <a:endParaRPr lang="en-US" dirty="0"/>
          </a:p>
        </p:txBody>
      </p:sp>
    </p:spTree>
    <p:extLst>
      <p:ext uri="{BB962C8B-B14F-4D97-AF65-F5344CB8AC3E}">
        <p14:creationId xmlns:p14="http://schemas.microsoft.com/office/powerpoint/2010/main" val="4182961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p:cNvSpPr>
            <a:spLocks noGrp="1"/>
          </p:cNvSpPr>
          <p:nvPr>
            <p:ph idx="1"/>
          </p:nvPr>
        </p:nvSpPr>
        <p:spPr>
          <a:xfrm>
            <a:off x="304800" y="1524000"/>
            <a:ext cx="8382000" cy="4267200"/>
          </a:xfrm>
        </p:spPr>
        <p:txBody>
          <a:bodyPr>
            <a:normAutofit/>
          </a:bodyPr>
          <a:lstStyle/>
          <a:p>
            <a:r>
              <a:rPr lang="en-US" dirty="0" smtClean="0"/>
              <a:t>NOAT guidance referenced 4 flight levels (050,100,180 and 240)</a:t>
            </a:r>
          </a:p>
          <a:p>
            <a:endParaRPr lang="en-US" dirty="0"/>
          </a:p>
          <a:p>
            <a:r>
              <a:rPr lang="en-US" dirty="0" smtClean="0"/>
              <a:t>We interpret this as a request to define layers that surrounds these FL.</a:t>
            </a:r>
          </a:p>
          <a:p>
            <a:endParaRPr lang="en-US" dirty="0"/>
          </a:p>
          <a:p>
            <a:r>
              <a:rPr lang="en-US" dirty="0" smtClean="0"/>
              <a:t>We have chosen these 5 layers</a:t>
            </a:r>
          </a:p>
          <a:p>
            <a:endParaRPr lang="en-US" dirty="0" smtClean="0"/>
          </a:p>
          <a:p>
            <a:pPr lvl="1"/>
            <a:r>
              <a:rPr lang="en-US" dirty="0" smtClean="0"/>
              <a:t>Layer 1 = SFC to 2.5 km</a:t>
            </a:r>
          </a:p>
          <a:p>
            <a:pPr lvl="1"/>
            <a:r>
              <a:rPr lang="en-US" dirty="0" smtClean="0"/>
              <a:t>Layer 2  = 2.5 to 7.5 km</a:t>
            </a:r>
          </a:p>
          <a:p>
            <a:pPr lvl="1"/>
            <a:r>
              <a:rPr lang="en-US" dirty="0" smtClean="0"/>
              <a:t>Layer 3  = 7.5 to 14 km</a:t>
            </a:r>
          </a:p>
          <a:p>
            <a:pPr lvl="1"/>
            <a:r>
              <a:rPr lang="en-US" dirty="0" smtClean="0"/>
              <a:t>Layer 4 = 14 to 21 km</a:t>
            </a:r>
          </a:p>
          <a:p>
            <a:pPr lvl="1"/>
            <a:r>
              <a:rPr lang="en-US" dirty="0" smtClean="0"/>
              <a:t>Layer 5 = 21 to 28 km</a:t>
            </a:r>
          </a:p>
          <a:p>
            <a:pPr lvl="1"/>
            <a:r>
              <a:rPr lang="en-US" dirty="0" smtClean="0"/>
              <a:t>Layer 6 = 28 km to TOA</a:t>
            </a:r>
            <a:endParaRPr lang="en-US" dirty="0"/>
          </a:p>
        </p:txBody>
      </p:sp>
      <p:cxnSp>
        <p:nvCxnSpPr>
          <p:cNvPr id="5" name="Straight Connector 4"/>
          <p:cNvCxnSpPr/>
          <p:nvPr/>
        </p:nvCxnSpPr>
        <p:spPr>
          <a:xfrm>
            <a:off x="5867400" y="4419600"/>
            <a:ext cx="1828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867400" y="4953000"/>
            <a:ext cx="1828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867400" y="5486400"/>
            <a:ext cx="18288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867400" y="6019800"/>
            <a:ext cx="1828800"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848600" y="3974068"/>
            <a:ext cx="1066800" cy="369332"/>
          </a:xfrm>
          <a:prstGeom prst="rect">
            <a:avLst/>
          </a:prstGeom>
          <a:noFill/>
        </p:spPr>
        <p:txBody>
          <a:bodyPr wrap="square" rtlCol="0">
            <a:spAutoFit/>
          </a:bodyPr>
          <a:lstStyle/>
          <a:p>
            <a:r>
              <a:rPr lang="en-US" dirty="0" smtClean="0">
                <a:solidFill>
                  <a:schemeClr val="tx2"/>
                </a:solidFill>
              </a:rPr>
              <a:t>28 km</a:t>
            </a:r>
            <a:endParaRPr lang="en-US" dirty="0">
              <a:solidFill>
                <a:schemeClr val="tx2"/>
              </a:solidFill>
            </a:endParaRPr>
          </a:p>
        </p:txBody>
      </p:sp>
      <p:sp>
        <p:nvSpPr>
          <p:cNvPr id="12" name="TextBox 11"/>
          <p:cNvSpPr txBox="1"/>
          <p:nvPr/>
        </p:nvSpPr>
        <p:spPr>
          <a:xfrm>
            <a:off x="7848600" y="4507468"/>
            <a:ext cx="1066800" cy="369332"/>
          </a:xfrm>
          <a:prstGeom prst="rect">
            <a:avLst/>
          </a:prstGeom>
          <a:noFill/>
        </p:spPr>
        <p:txBody>
          <a:bodyPr wrap="square" rtlCol="0">
            <a:spAutoFit/>
          </a:bodyPr>
          <a:lstStyle/>
          <a:p>
            <a:r>
              <a:rPr lang="en-US" dirty="0" smtClean="0">
                <a:solidFill>
                  <a:schemeClr val="tx2"/>
                </a:solidFill>
              </a:rPr>
              <a:t>21 km</a:t>
            </a:r>
            <a:endParaRPr lang="en-US" dirty="0">
              <a:solidFill>
                <a:schemeClr val="tx2"/>
              </a:solidFill>
            </a:endParaRPr>
          </a:p>
        </p:txBody>
      </p:sp>
      <p:sp>
        <p:nvSpPr>
          <p:cNvPr id="13" name="TextBox 12"/>
          <p:cNvSpPr txBox="1"/>
          <p:nvPr/>
        </p:nvSpPr>
        <p:spPr>
          <a:xfrm>
            <a:off x="7848600" y="5040868"/>
            <a:ext cx="1066800" cy="369332"/>
          </a:xfrm>
          <a:prstGeom prst="rect">
            <a:avLst/>
          </a:prstGeom>
          <a:noFill/>
        </p:spPr>
        <p:txBody>
          <a:bodyPr wrap="square" rtlCol="0">
            <a:spAutoFit/>
          </a:bodyPr>
          <a:lstStyle/>
          <a:p>
            <a:r>
              <a:rPr lang="en-US" dirty="0" smtClean="0">
                <a:solidFill>
                  <a:schemeClr val="tx2"/>
                </a:solidFill>
              </a:rPr>
              <a:t>14 km</a:t>
            </a:r>
            <a:endParaRPr lang="en-US" dirty="0">
              <a:solidFill>
                <a:schemeClr val="tx2"/>
              </a:solidFill>
            </a:endParaRPr>
          </a:p>
        </p:txBody>
      </p:sp>
      <p:sp>
        <p:nvSpPr>
          <p:cNvPr id="14" name="TextBox 13"/>
          <p:cNvSpPr txBox="1"/>
          <p:nvPr/>
        </p:nvSpPr>
        <p:spPr>
          <a:xfrm>
            <a:off x="7848600" y="5574268"/>
            <a:ext cx="1066800" cy="369332"/>
          </a:xfrm>
          <a:prstGeom prst="rect">
            <a:avLst/>
          </a:prstGeom>
          <a:noFill/>
        </p:spPr>
        <p:txBody>
          <a:bodyPr wrap="square" rtlCol="0">
            <a:spAutoFit/>
          </a:bodyPr>
          <a:lstStyle/>
          <a:p>
            <a:r>
              <a:rPr lang="en-US" dirty="0" smtClean="0">
                <a:solidFill>
                  <a:schemeClr val="tx2"/>
                </a:solidFill>
              </a:rPr>
              <a:t>7.5 km</a:t>
            </a:r>
            <a:endParaRPr lang="en-US" dirty="0">
              <a:solidFill>
                <a:schemeClr val="tx2"/>
              </a:solidFill>
            </a:endParaRPr>
          </a:p>
        </p:txBody>
      </p:sp>
      <p:sp>
        <p:nvSpPr>
          <p:cNvPr id="16" name="TextBox 15"/>
          <p:cNvSpPr txBox="1"/>
          <p:nvPr/>
        </p:nvSpPr>
        <p:spPr>
          <a:xfrm>
            <a:off x="7848600" y="3625334"/>
            <a:ext cx="1066800" cy="369332"/>
          </a:xfrm>
          <a:prstGeom prst="rect">
            <a:avLst/>
          </a:prstGeom>
          <a:noFill/>
        </p:spPr>
        <p:txBody>
          <a:bodyPr wrap="square" rtlCol="0">
            <a:spAutoFit/>
          </a:bodyPr>
          <a:lstStyle/>
          <a:p>
            <a:r>
              <a:rPr lang="en-US" dirty="0" smtClean="0">
                <a:solidFill>
                  <a:schemeClr val="tx2"/>
                </a:solidFill>
              </a:rPr>
              <a:t>TOA</a:t>
            </a:r>
            <a:endParaRPr lang="en-US" dirty="0">
              <a:solidFill>
                <a:schemeClr val="tx2"/>
              </a:solidFill>
            </a:endParaRPr>
          </a:p>
        </p:txBody>
      </p:sp>
      <p:sp>
        <p:nvSpPr>
          <p:cNvPr id="17" name="TextBox 16"/>
          <p:cNvSpPr txBox="1"/>
          <p:nvPr/>
        </p:nvSpPr>
        <p:spPr>
          <a:xfrm>
            <a:off x="4657060" y="4234934"/>
            <a:ext cx="1066800" cy="369332"/>
          </a:xfrm>
          <a:prstGeom prst="rect">
            <a:avLst/>
          </a:prstGeom>
          <a:noFill/>
        </p:spPr>
        <p:txBody>
          <a:bodyPr wrap="square" rtlCol="0">
            <a:spAutoFit/>
          </a:bodyPr>
          <a:lstStyle/>
          <a:p>
            <a:r>
              <a:rPr lang="en-US" dirty="0" smtClean="0">
                <a:solidFill>
                  <a:schemeClr val="tx2"/>
                </a:solidFill>
              </a:rPr>
              <a:t>FL 240</a:t>
            </a:r>
            <a:endParaRPr lang="en-US" dirty="0">
              <a:solidFill>
                <a:schemeClr val="tx2"/>
              </a:solidFill>
            </a:endParaRPr>
          </a:p>
        </p:txBody>
      </p:sp>
      <p:sp>
        <p:nvSpPr>
          <p:cNvPr id="18" name="TextBox 17"/>
          <p:cNvSpPr txBox="1"/>
          <p:nvPr/>
        </p:nvSpPr>
        <p:spPr>
          <a:xfrm>
            <a:off x="4648200" y="4768334"/>
            <a:ext cx="1066800" cy="369332"/>
          </a:xfrm>
          <a:prstGeom prst="rect">
            <a:avLst/>
          </a:prstGeom>
          <a:noFill/>
        </p:spPr>
        <p:txBody>
          <a:bodyPr wrap="square" rtlCol="0">
            <a:spAutoFit/>
          </a:bodyPr>
          <a:lstStyle/>
          <a:p>
            <a:r>
              <a:rPr lang="en-US" dirty="0" smtClean="0">
                <a:solidFill>
                  <a:schemeClr val="tx2"/>
                </a:solidFill>
              </a:rPr>
              <a:t>FL 180</a:t>
            </a:r>
            <a:endParaRPr lang="en-US" dirty="0">
              <a:solidFill>
                <a:schemeClr val="tx2"/>
              </a:solidFill>
            </a:endParaRPr>
          </a:p>
        </p:txBody>
      </p:sp>
      <p:sp>
        <p:nvSpPr>
          <p:cNvPr id="19" name="TextBox 18"/>
          <p:cNvSpPr txBox="1"/>
          <p:nvPr/>
        </p:nvSpPr>
        <p:spPr>
          <a:xfrm>
            <a:off x="4648200" y="5301734"/>
            <a:ext cx="1066800" cy="369332"/>
          </a:xfrm>
          <a:prstGeom prst="rect">
            <a:avLst/>
          </a:prstGeom>
          <a:noFill/>
        </p:spPr>
        <p:txBody>
          <a:bodyPr wrap="square" rtlCol="0">
            <a:spAutoFit/>
          </a:bodyPr>
          <a:lstStyle/>
          <a:p>
            <a:r>
              <a:rPr lang="en-US" dirty="0" smtClean="0">
                <a:solidFill>
                  <a:schemeClr val="tx2"/>
                </a:solidFill>
              </a:rPr>
              <a:t>FL 100</a:t>
            </a:r>
            <a:endParaRPr lang="en-US" dirty="0">
              <a:solidFill>
                <a:schemeClr val="tx2"/>
              </a:solidFill>
            </a:endParaRPr>
          </a:p>
        </p:txBody>
      </p:sp>
      <p:sp>
        <p:nvSpPr>
          <p:cNvPr id="20" name="TextBox 19"/>
          <p:cNvSpPr txBox="1"/>
          <p:nvPr/>
        </p:nvSpPr>
        <p:spPr>
          <a:xfrm>
            <a:off x="4665920" y="5835134"/>
            <a:ext cx="1066800" cy="369332"/>
          </a:xfrm>
          <a:prstGeom prst="rect">
            <a:avLst/>
          </a:prstGeom>
          <a:noFill/>
        </p:spPr>
        <p:txBody>
          <a:bodyPr wrap="square" rtlCol="0">
            <a:spAutoFit/>
          </a:bodyPr>
          <a:lstStyle/>
          <a:p>
            <a:r>
              <a:rPr lang="en-US" dirty="0" smtClean="0">
                <a:solidFill>
                  <a:schemeClr val="tx2"/>
                </a:solidFill>
              </a:rPr>
              <a:t>FL 050</a:t>
            </a:r>
            <a:endParaRPr lang="en-US" dirty="0">
              <a:solidFill>
                <a:schemeClr val="tx2"/>
              </a:solidFill>
            </a:endParaRPr>
          </a:p>
        </p:txBody>
      </p:sp>
      <p:sp>
        <p:nvSpPr>
          <p:cNvPr id="21" name="TextBox 20"/>
          <p:cNvSpPr txBox="1"/>
          <p:nvPr/>
        </p:nvSpPr>
        <p:spPr>
          <a:xfrm>
            <a:off x="7848600" y="6464227"/>
            <a:ext cx="1066800" cy="369332"/>
          </a:xfrm>
          <a:prstGeom prst="rect">
            <a:avLst/>
          </a:prstGeom>
          <a:noFill/>
        </p:spPr>
        <p:txBody>
          <a:bodyPr wrap="square" rtlCol="0">
            <a:spAutoFit/>
          </a:bodyPr>
          <a:lstStyle/>
          <a:p>
            <a:r>
              <a:rPr lang="en-US" dirty="0" smtClean="0">
                <a:solidFill>
                  <a:schemeClr val="tx2"/>
                </a:solidFill>
              </a:rPr>
              <a:t>SFC</a:t>
            </a:r>
            <a:endParaRPr lang="en-US" dirty="0">
              <a:solidFill>
                <a:schemeClr val="tx2"/>
              </a:solidFill>
            </a:endParaRPr>
          </a:p>
        </p:txBody>
      </p:sp>
      <p:cxnSp>
        <p:nvCxnSpPr>
          <p:cNvPr id="4" name="Straight Connector 3"/>
          <p:cNvCxnSpPr/>
          <p:nvPr/>
        </p:nvCxnSpPr>
        <p:spPr>
          <a:xfrm>
            <a:off x="5867400" y="4686300"/>
            <a:ext cx="18288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67400" y="4152900"/>
            <a:ext cx="18288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867400" y="5219700"/>
            <a:ext cx="18288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867400" y="5753100"/>
            <a:ext cx="18288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867400" y="6286500"/>
            <a:ext cx="18288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848600" y="6031468"/>
            <a:ext cx="1066800" cy="369332"/>
          </a:xfrm>
          <a:prstGeom prst="rect">
            <a:avLst/>
          </a:prstGeom>
          <a:noFill/>
        </p:spPr>
        <p:txBody>
          <a:bodyPr wrap="square" rtlCol="0">
            <a:spAutoFit/>
          </a:bodyPr>
          <a:lstStyle/>
          <a:p>
            <a:r>
              <a:rPr lang="en-US" dirty="0">
                <a:solidFill>
                  <a:schemeClr val="tx2"/>
                </a:solidFill>
              </a:rPr>
              <a:t>2</a:t>
            </a:r>
            <a:r>
              <a:rPr lang="en-US" dirty="0" smtClean="0">
                <a:solidFill>
                  <a:schemeClr val="tx2"/>
                </a:solidFill>
              </a:rPr>
              <a:t>.5 km</a:t>
            </a:r>
            <a:endParaRPr lang="en-US" dirty="0">
              <a:solidFill>
                <a:schemeClr val="tx2"/>
              </a:solidFill>
            </a:endParaRPr>
          </a:p>
        </p:txBody>
      </p:sp>
      <p:sp>
        <p:nvSpPr>
          <p:cNvPr id="28" name="Title 27"/>
          <p:cNvSpPr>
            <a:spLocks noGrp="1"/>
          </p:cNvSpPr>
          <p:nvPr>
            <p:ph type="title"/>
          </p:nvPr>
        </p:nvSpPr>
        <p:spPr>
          <a:xfrm>
            <a:off x="152400" y="152400"/>
            <a:ext cx="7315200" cy="1154097"/>
          </a:xfrm>
        </p:spPr>
        <p:txBody>
          <a:bodyPr/>
          <a:lstStyle/>
          <a:p>
            <a:r>
              <a:rPr lang="en-US" dirty="0" smtClean="0"/>
              <a:t>Layer Definition for New CCL</a:t>
            </a:r>
            <a:endParaRPr lang="en-US" dirty="0"/>
          </a:p>
        </p:txBody>
      </p:sp>
      <p:sp>
        <p:nvSpPr>
          <p:cNvPr id="29" name="TextBox 28"/>
          <p:cNvSpPr txBox="1"/>
          <p:nvPr/>
        </p:nvSpPr>
        <p:spPr>
          <a:xfrm>
            <a:off x="4644656" y="3216279"/>
            <a:ext cx="1066800" cy="369332"/>
          </a:xfrm>
          <a:prstGeom prst="rect">
            <a:avLst/>
          </a:prstGeom>
          <a:noFill/>
        </p:spPr>
        <p:txBody>
          <a:bodyPr wrap="square" rtlCol="0">
            <a:spAutoFit/>
          </a:bodyPr>
          <a:lstStyle/>
          <a:p>
            <a:r>
              <a:rPr lang="en-US" dirty="0" smtClean="0">
                <a:solidFill>
                  <a:schemeClr val="tx2"/>
                </a:solidFill>
              </a:rPr>
              <a:t>Levels</a:t>
            </a:r>
            <a:endParaRPr lang="en-US" dirty="0">
              <a:solidFill>
                <a:schemeClr val="tx2"/>
              </a:solidFill>
            </a:endParaRPr>
          </a:p>
        </p:txBody>
      </p:sp>
      <p:sp>
        <p:nvSpPr>
          <p:cNvPr id="31" name="TextBox 30"/>
          <p:cNvSpPr txBox="1"/>
          <p:nvPr/>
        </p:nvSpPr>
        <p:spPr>
          <a:xfrm>
            <a:off x="7696200" y="3232158"/>
            <a:ext cx="1447800" cy="369332"/>
          </a:xfrm>
          <a:prstGeom prst="rect">
            <a:avLst/>
          </a:prstGeom>
          <a:noFill/>
        </p:spPr>
        <p:txBody>
          <a:bodyPr wrap="square" rtlCol="0">
            <a:spAutoFit/>
          </a:bodyPr>
          <a:lstStyle/>
          <a:p>
            <a:r>
              <a:rPr lang="en-US" dirty="0" smtClean="0">
                <a:solidFill>
                  <a:schemeClr val="tx2"/>
                </a:solidFill>
              </a:rPr>
              <a:t>Layer </a:t>
            </a:r>
            <a:r>
              <a:rPr lang="en-US" dirty="0" err="1" smtClean="0">
                <a:solidFill>
                  <a:schemeClr val="tx2"/>
                </a:solidFill>
              </a:rPr>
              <a:t>Bnds</a:t>
            </a:r>
            <a:r>
              <a:rPr lang="en-US" dirty="0" smtClean="0">
                <a:solidFill>
                  <a:schemeClr val="tx2"/>
                </a:solidFill>
              </a:rPr>
              <a:t>.</a:t>
            </a:r>
            <a:endParaRPr lang="en-US" dirty="0">
              <a:solidFill>
                <a:schemeClr val="tx2"/>
              </a:solidFill>
            </a:endParaRPr>
          </a:p>
        </p:txBody>
      </p:sp>
      <p:cxnSp>
        <p:nvCxnSpPr>
          <p:cNvPr id="32" name="Straight Connector 31"/>
          <p:cNvCxnSpPr/>
          <p:nvPr/>
        </p:nvCxnSpPr>
        <p:spPr>
          <a:xfrm>
            <a:off x="5867400" y="6709513"/>
            <a:ext cx="18288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5867400" y="3810000"/>
            <a:ext cx="1828800"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A7B2A2A9-B89D-4C90-9A81-3C256DD2D95B}" type="slidenum">
              <a:rPr lang="en-US" smtClean="0"/>
              <a:t>13</a:t>
            </a:fld>
            <a:endParaRPr lang="en-US"/>
          </a:p>
        </p:txBody>
      </p:sp>
    </p:spTree>
    <p:extLst>
      <p:ext uri="{BB962C8B-B14F-4D97-AF65-F5344CB8AC3E}">
        <p14:creationId xmlns:p14="http://schemas.microsoft.com/office/powerpoint/2010/main" val="997767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304800"/>
            <a:ext cx="7315200" cy="1154097"/>
          </a:xfrm>
        </p:spPr>
        <p:txBody>
          <a:bodyPr>
            <a:normAutofit/>
          </a:bodyPr>
          <a:lstStyle/>
          <a:p>
            <a:r>
              <a:rPr lang="en-US" dirty="0" smtClean="0"/>
              <a:t>CCL Plans</a:t>
            </a:r>
            <a:endParaRPr lang="en-US" dirty="0"/>
          </a:p>
        </p:txBody>
      </p:sp>
      <p:sp>
        <p:nvSpPr>
          <p:cNvPr id="6" name="Content Placeholder 5"/>
          <p:cNvSpPr>
            <a:spLocks noGrp="1"/>
          </p:cNvSpPr>
          <p:nvPr>
            <p:ph idx="1"/>
          </p:nvPr>
        </p:nvSpPr>
        <p:spPr>
          <a:xfrm>
            <a:off x="533400" y="1752600"/>
            <a:ext cx="7315200" cy="3539527"/>
          </a:xfrm>
        </p:spPr>
        <p:txBody>
          <a:bodyPr>
            <a:normAutofit lnSpcReduction="10000"/>
          </a:bodyPr>
          <a:lstStyle/>
          <a:p>
            <a:r>
              <a:rPr lang="en-US" dirty="0" smtClean="0"/>
              <a:t>With Cloud Base nearing completion, we will start initial development of the new CCL with JPSS-RR</a:t>
            </a:r>
          </a:p>
          <a:p>
            <a:endParaRPr lang="en-US" dirty="0"/>
          </a:p>
          <a:p>
            <a:r>
              <a:rPr lang="en-US" dirty="0" smtClean="0"/>
              <a:t>Questions that remain</a:t>
            </a:r>
          </a:p>
          <a:p>
            <a:pPr marL="45720" indent="0">
              <a:buNone/>
            </a:pPr>
            <a:endParaRPr lang="en-US" dirty="0" smtClean="0"/>
          </a:p>
          <a:p>
            <a:pPr lvl="1"/>
            <a:r>
              <a:rPr lang="en-US" dirty="0" smtClean="0"/>
              <a:t>Are our CCL layer definitions optimal?</a:t>
            </a:r>
          </a:p>
          <a:p>
            <a:pPr lvl="1"/>
            <a:endParaRPr lang="en-US" dirty="0"/>
          </a:p>
          <a:p>
            <a:pPr lvl="1"/>
            <a:r>
              <a:rPr lang="en-US" dirty="0" smtClean="0"/>
              <a:t>Our super-cooled detection is really only at cloud top.  Should we fuse with NWP to extend this information down into the cloud?</a:t>
            </a:r>
          </a:p>
          <a:p>
            <a:pPr lvl="1"/>
            <a:endParaRPr lang="en-US" dirty="0" smtClean="0"/>
          </a:p>
          <a:p>
            <a:pPr lvl="1"/>
            <a:r>
              <a:rPr lang="en-US" dirty="0" smtClean="0"/>
              <a:t>Visualization will be key for this application.</a:t>
            </a:r>
          </a:p>
          <a:p>
            <a:pPr lvl="1"/>
            <a:endParaRPr lang="en-US" dirty="0"/>
          </a:p>
        </p:txBody>
      </p:sp>
      <p:sp>
        <p:nvSpPr>
          <p:cNvPr id="4" name="Slide Number Placeholder 3"/>
          <p:cNvSpPr>
            <a:spLocks noGrp="1"/>
          </p:cNvSpPr>
          <p:nvPr>
            <p:ph type="sldNum" sz="quarter" idx="12"/>
          </p:nvPr>
        </p:nvSpPr>
        <p:spPr/>
        <p:txBody>
          <a:bodyPr/>
          <a:lstStyle/>
          <a:p>
            <a:fld id="{A7B2A2A9-B89D-4C90-9A81-3C256DD2D95B}" type="slidenum">
              <a:rPr lang="en-US" smtClean="0"/>
              <a:t>14</a:t>
            </a:fld>
            <a:endParaRPr lang="en-US"/>
          </a:p>
        </p:txBody>
      </p:sp>
    </p:spTree>
    <p:extLst>
      <p:ext uri="{BB962C8B-B14F-4D97-AF65-F5344CB8AC3E}">
        <p14:creationId xmlns:p14="http://schemas.microsoft.com/office/powerpoint/2010/main" val="428102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315200" cy="1154097"/>
          </a:xfrm>
        </p:spPr>
        <p:txBody>
          <a:bodyPr/>
          <a:lstStyle/>
          <a:p>
            <a:r>
              <a:rPr lang="en-US" dirty="0" smtClean="0"/>
              <a:t>Take-</a:t>
            </a:r>
            <a:r>
              <a:rPr lang="en-US" dirty="0" err="1" smtClean="0"/>
              <a:t>Aways</a:t>
            </a:r>
            <a:endParaRPr lang="en-US" dirty="0"/>
          </a:p>
        </p:txBody>
      </p:sp>
      <p:sp>
        <p:nvSpPr>
          <p:cNvPr id="3" name="Content Placeholder 2"/>
          <p:cNvSpPr>
            <a:spLocks noGrp="1"/>
          </p:cNvSpPr>
          <p:nvPr>
            <p:ph idx="1"/>
          </p:nvPr>
        </p:nvSpPr>
        <p:spPr>
          <a:xfrm>
            <a:off x="533400" y="1447800"/>
            <a:ext cx="7315200" cy="4419600"/>
          </a:xfrm>
        </p:spPr>
        <p:txBody>
          <a:bodyPr>
            <a:normAutofit fontScale="92500" lnSpcReduction="20000"/>
          </a:bodyPr>
          <a:lstStyle/>
          <a:p>
            <a:r>
              <a:rPr lang="en-US" dirty="0" smtClean="0"/>
              <a:t>The Cloud-Height component of the CCL application is being sent today through the GOES-R PG to AWC.  We just expanded to 15 minute CONUS composites as requested.  Amanda Terborg is our PG Liaison.  HIMAWARI-8 AHI will flow in July.</a:t>
            </a:r>
          </a:p>
          <a:p>
            <a:pPr marL="45720" indent="0">
              <a:buNone/>
            </a:pPr>
            <a:r>
              <a:rPr lang="en-US" dirty="0" smtClean="0"/>
              <a:t> </a:t>
            </a:r>
            <a:endParaRPr lang="en-US" dirty="0"/>
          </a:p>
          <a:p>
            <a:r>
              <a:rPr lang="en-US" dirty="0" smtClean="0"/>
              <a:t>We have acted on the “General” CCL recommendations of the NOAT and AWC and have developed initial versions of the requested cloud layer product and deep convective mask (also requested by AWC).  These are ready for feedback from AWC.  A training briefing is coming. </a:t>
            </a:r>
          </a:p>
          <a:p>
            <a:endParaRPr lang="en-US" dirty="0"/>
          </a:p>
          <a:p>
            <a:r>
              <a:rPr lang="en-US" dirty="0" smtClean="0"/>
              <a:t>With support from JPSS-RR, we are pushing forward on the “Aviation” recommendations from the NOAT and working towards a more complete CCL application. CIRA’s work on base is a critical component. CrIS synergy is critical for VIIRS CCL. We still are open to continued guidance as we develop this. Stay tuned.</a:t>
            </a:r>
            <a:endParaRPr lang="en-US" dirty="0"/>
          </a:p>
        </p:txBody>
      </p:sp>
      <p:sp>
        <p:nvSpPr>
          <p:cNvPr id="4" name="Slide Number Placeholder 3"/>
          <p:cNvSpPr>
            <a:spLocks noGrp="1"/>
          </p:cNvSpPr>
          <p:nvPr>
            <p:ph type="sldNum" sz="quarter" idx="12"/>
          </p:nvPr>
        </p:nvSpPr>
        <p:spPr/>
        <p:txBody>
          <a:bodyPr/>
          <a:lstStyle/>
          <a:p>
            <a:fld id="{A7B2A2A9-B89D-4C90-9A81-3C256DD2D95B}" type="slidenum">
              <a:rPr lang="en-US" smtClean="0"/>
              <a:t>15</a:t>
            </a:fld>
            <a:endParaRPr lang="en-US"/>
          </a:p>
        </p:txBody>
      </p:sp>
    </p:spTree>
    <p:extLst>
      <p:ext uri="{BB962C8B-B14F-4D97-AF65-F5344CB8AC3E}">
        <p14:creationId xmlns:p14="http://schemas.microsoft.com/office/powerpoint/2010/main" val="41442954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CCL Products going to AWC Today</a:t>
            </a:r>
          </a:p>
          <a:p>
            <a:r>
              <a:rPr lang="en-US" dirty="0" smtClean="0"/>
              <a:t>CCL Products going to AWC Soon</a:t>
            </a:r>
          </a:p>
          <a:p>
            <a:r>
              <a:rPr lang="en-US" dirty="0" smtClean="0"/>
              <a:t>CCL Products under development.</a:t>
            </a:r>
          </a:p>
          <a:p>
            <a:r>
              <a:rPr lang="en-US" dirty="0" smtClean="0"/>
              <a:t>Conclusions</a:t>
            </a:r>
            <a:endParaRPr lang="en-US" dirty="0"/>
          </a:p>
        </p:txBody>
      </p:sp>
      <p:sp>
        <p:nvSpPr>
          <p:cNvPr id="4" name="Slide Number Placeholder 3"/>
          <p:cNvSpPr>
            <a:spLocks noGrp="1"/>
          </p:cNvSpPr>
          <p:nvPr>
            <p:ph type="sldNum" sz="quarter" idx="12"/>
          </p:nvPr>
        </p:nvSpPr>
        <p:spPr/>
        <p:txBody>
          <a:bodyPr/>
          <a:lstStyle/>
          <a:p>
            <a:fld id="{A7B2A2A9-B89D-4C90-9A81-3C256DD2D95B}" type="slidenum">
              <a:rPr lang="en-US" smtClean="0"/>
              <a:t>2</a:t>
            </a:fld>
            <a:endParaRPr lang="en-US"/>
          </a:p>
        </p:txBody>
      </p:sp>
    </p:spTree>
    <p:extLst>
      <p:ext uri="{BB962C8B-B14F-4D97-AF65-F5344CB8AC3E}">
        <p14:creationId xmlns:p14="http://schemas.microsoft.com/office/powerpoint/2010/main" val="30932803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7315200" cy="1154097"/>
          </a:xfrm>
        </p:spPr>
        <p:txBody>
          <a:bodyPr/>
          <a:lstStyle/>
          <a:p>
            <a:r>
              <a:rPr lang="en-US" dirty="0" smtClean="0"/>
              <a:t>Background</a:t>
            </a:r>
            <a:endParaRPr lang="en-US" dirty="0"/>
          </a:p>
        </p:txBody>
      </p:sp>
      <p:sp>
        <p:nvSpPr>
          <p:cNvPr id="3" name="Content Placeholder 2"/>
          <p:cNvSpPr>
            <a:spLocks noGrp="1"/>
          </p:cNvSpPr>
          <p:nvPr>
            <p:ph idx="1"/>
          </p:nvPr>
        </p:nvSpPr>
        <p:spPr>
          <a:xfrm>
            <a:off x="685800" y="1447800"/>
            <a:ext cx="7315200" cy="4648200"/>
          </a:xfrm>
        </p:spPr>
        <p:txBody>
          <a:bodyPr>
            <a:normAutofit fontScale="77500" lnSpcReduction="20000"/>
          </a:bodyPr>
          <a:lstStyle/>
          <a:p>
            <a:r>
              <a:rPr lang="en-US" dirty="0" smtClean="0"/>
              <a:t>Cloud Cover Layers listed in Top-5 of NWS Operational Advisory Team (NOAT) requested products.</a:t>
            </a:r>
          </a:p>
          <a:p>
            <a:endParaRPr lang="en-US" dirty="0" smtClean="0"/>
          </a:p>
          <a:p>
            <a:r>
              <a:rPr lang="en-US" dirty="0" smtClean="0"/>
              <a:t>NOAT offered some “General” guidance to align cloud fraction layers with NWS National Digital Forecast Database (NDFD) and NCEP definitions.</a:t>
            </a:r>
          </a:p>
          <a:p>
            <a:endParaRPr lang="en-US" dirty="0" smtClean="0"/>
          </a:p>
          <a:p>
            <a:r>
              <a:rPr lang="en-US" dirty="0" smtClean="0"/>
              <a:t>NOAT offered “Aviation” guidance for an expanded CCL product.</a:t>
            </a:r>
          </a:p>
          <a:p>
            <a:pPr lvl="1"/>
            <a:r>
              <a:rPr lang="en-US" dirty="0" smtClean="0"/>
              <a:t>Cloud fraction at 5 FL levels</a:t>
            </a:r>
          </a:p>
          <a:p>
            <a:pPr lvl="1"/>
            <a:r>
              <a:rPr lang="en-US" dirty="0"/>
              <a:t>S</a:t>
            </a:r>
            <a:r>
              <a:rPr lang="en-US" dirty="0" smtClean="0"/>
              <a:t>uper-cooled cloud fraction</a:t>
            </a:r>
          </a:p>
          <a:p>
            <a:pPr lvl="1"/>
            <a:r>
              <a:rPr lang="en-US" dirty="0" smtClean="0"/>
              <a:t>Convective cloud fraction</a:t>
            </a:r>
          </a:p>
          <a:p>
            <a:pPr lvl="1"/>
            <a:endParaRPr lang="en-US" dirty="0"/>
          </a:p>
          <a:p>
            <a:r>
              <a:rPr lang="en-US" dirty="0" smtClean="0"/>
              <a:t>Both of these sets of guidance are significant alterations in horizontal and vertical resolution of the original GOES-R CCL specs.</a:t>
            </a:r>
          </a:p>
          <a:p>
            <a:endParaRPr lang="en-US" dirty="0" smtClean="0"/>
          </a:p>
          <a:p>
            <a:r>
              <a:rPr lang="en-US" dirty="0" smtClean="0"/>
              <a:t>CCL offers an application that can combine multiple Level-2 products into something more relevant to NWS.  </a:t>
            </a:r>
          </a:p>
          <a:p>
            <a:endParaRPr lang="en-US" dirty="0" smtClean="0"/>
          </a:p>
          <a:p>
            <a:r>
              <a:rPr lang="en-US" dirty="0" smtClean="0"/>
              <a:t>JPSS-RR project funded to  develop a CCL product that meets NOAT’s needs.</a:t>
            </a:r>
            <a:endParaRPr lang="en-US" dirty="0"/>
          </a:p>
        </p:txBody>
      </p:sp>
      <p:sp>
        <p:nvSpPr>
          <p:cNvPr id="4" name="Slide Number Placeholder 3"/>
          <p:cNvSpPr>
            <a:spLocks noGrp="1"/>
          </p:cNvSpPr>
          <p:nvPr>
            <p:ph type="sldNum" sz="quarter" idx="12"/>
          </p:nvPr>
        </p:nvSpPr>
        <p:spPr/>
        <p:txBody>
          <a:bodyPr/>
          <a:lstStyle/>
          <a:p>
            <a:fld id="{A7B2A2A9-B89D-4C90-9A81-3C256DD2D95B}" type="slidenum">
              <a:rPr lang="en-US" smtClean="0"/>
              <a:t>3</a:t>
            </a:fld>
            <a:endParaRPr lang="en-US"/>
          </a:p>
        </p:txBody>
      </p:sp>
    </p:spTree>
    <p:extLst>
      <p:ext uri="{BB962C8B-B14F-4D97-AF65-F5344CB8AC3E}">
        <p14:creationId xmlns:p14="http://schemas.microsoft.com/office/powerpoint/2010/main" val="1680710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412" y="160020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900" y="179070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A7B2A2A9-B89D-4C90-9A81-3C256DD2D95B}" type="slidenum">
              <a:rPr lang="en-US" smtClean="0"/>
              <a:t>4</a:t>
            </a:fld>
            <a:endParaRPr lang="en-US"/>
          </a:p>
        </p:txBody>
      </p:sp>
      <p:sp>
        <p:nvSpPr>
          <p:cNvPr id="2" name="Title 1"/>
          <p:cNvSpPr>
            <a:spLocks noGrp="1"/>
          </p:cNvSpPr>
          <p:nvPr>
            <p:ph type="title" idx="4294967295"/>
          </p:nvPr>
        </p:nvSpPr>
        <p:spPr>
          <a:xfrm>
            <a:off x="152400" y="304800"/>
            <a:ext cx="7315200" cy="436562"/>
          </a:xfrm>
        </p:spPr>
        <p:txBody>
          <a:bodyPr>
            <a:noAutofit/>
          </a:bodyPr>
          <a:lstStyle/>
          <a:p>
            <a:r>
              <a:rPr lang="en-US" sz="2800" dirty="0" smtClean="0"/>
              <a:t>Reliance of CCL on Level-2 Cloud Products</a:t>
            </a:r>
            <a:endParaRPr lang="en-US" sz="28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88620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67143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175703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5600" y="381000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90800" y="251460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C:\Users\heidinger\AppData\Local\Microsoft\Windows\Temporary Internet Files\Content.IE5\KSG6LEBS\media-funnel[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543831">
            <a:off x="4439665" y="3101988"/>
            <a:ext cx="1556081" cy="1414833"/>
          </a:xfrm>
          <a:prstGeom prst="rect">
            <a:avLst/>
          </a:prstGeom>
          <a:noFill/>
          <a:effectLst>
            <a:glow rad="254000">
              <a:schemeClr val="tx1">
                <a:alpha val="84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1200" y="403860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95400" y="3048000"/>
            <a:ext cx="1828800" cy="182880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34851" y="1839103"/>
            <a:ext cx="655949" cy="261610"/>
          </a:xfrm>
          <a:prstGeom prst="rect">
            <a:avLst/>
          </a:prstGeom>
          <a:solidFill>
            <a:schemeClr val="tx1">
              <a:lumMod val="50000"/>
            </a:schemeClr>
          </a:solidFill>
        </p:spPr>
        <p:txBody>
          <a:bodyPr wrap="none" rtlCol="0">
            <a:spAutoFit/>
          </a:bodyPr>
          <a:lstStyle/>
          <a:p>
            <a:r>
              <a:rPr lang="en-US" sz="1100" dirty="0" smtClean="0"/>
              <a:t>Altitude</a:t>
            </a:r>
            <a:endParaRPr lang="en-US" sz="1100" dirty="0"/>
          </a:p>
        </p:txBody>
      </p:sp>
      <p:sp>
        <p:nvSpPr>
          <p:cNvPr id="14" name="TextBox 13"/>
          <p:cNvSpPr txBox="1"/>
          <p:nvPr/>
        </p:nvSpPr>
        <p:spPr>
          <a:xfrm>
            <a:off x="3157595" y="2590800"/>
            <a:ext cx="841897" cy="261610"/>
          </a:xfrm>
          <a:prstGeom prst="rect">
            <a:avLst/>
          </a:prstGeom>
          <a:solidFill>
            <a:schemeClr val="tx1">
              <a:lumMod val="50000"/>
            </a:schemeClr>
          </a:solidFill>
        </p:spPr>
        <p:txBody>
          <a:bodyPr wrap="none" rtlCol="0">
            <a:spAutoFit/>
          </a:bodyPr>
          <a:lstStyle/>
          <a:p>
            <a:r>
              <a:rPr lang="en-US" sz="1100" dirty="0"/>
              <a:t>w</a:t>
            </a:r>
            <a:r>
              <a:rPr lang="en-US" sz="1100" dirty="0" smtClean="0"/>
              <a:t>ater path</a:t>
            </a:r>
            <a:endParaRPr lang="en-US" sz="1100" dirty="0"/>
          </a:p>
        </p:txBody>
      </p:sp>
      <p:sp>
        <p:nvSpPr>
          <p:cNvPr id="15" name="TextBox 14"/>
          <p:cNvSpPr txBox="1"/>
          <p:nvPr/>
        </p:nvSpPr>
        <p:spPr>
          <a:xfrm>
            <a:off x="1686013" y="3200400"/>
            <a:ext cx="942887" cy="261610"/>
          </a:xfrm>
          <a:prstGeom prst="rect">
            <a:avLst/>
          </a:prstGeom>
          <a:solidFill>
            <a:schemeClr val="tx1">
              <a:lumMod val="50000"/>
            </a:schemeClr>
          </a:solidFill>
        </p:spPr>
        <p:txBody>
          <a:bodyPr wrap="none" rtlCol="0">
            <a:spAutoFit/>
          </a:bodyPr>
          <a:lstStyle/>
          <a:p>
            <a:r>
              <a:rPr lang="en-US" sz="1100" dirty="0" smtClean="0"/>
              <a:t>temperature</a:t>
            </a:r>
            <a:endParaRPr lang="en-US" sz="1100" dirty="0"/>
          </a:p>
        </p:txBody>
      </p:sp>
      <p:sp>
        <p:nvSpPr>
          <p:cNvPr id="19" name="TextBox 18"/>
          <p:cNvSpPr txBox="1"/>
          <p:nvPr/>
        </p:nvSpPr>
        <p:spPr>
          <a:xfrm>
            <a:off x="3657600" y="4343400"/>
            <a:ext cx="976549" cy="261610"/>
          </a:xfrm>
          <a:prstGeom prst="rect">
            <a:avLst/>
          </a:prstGeom>
          <a:solidFill>
            <a:schemeClr val="tx1">
              <a:lumMod val="50000"/>
            </a:schemeClr>
          </a:solidFill>
        </p:spPr>
        <p:txBody>
          <a:bodyPr wrap="none" rtlCol="0">
            <a:spAutoFit/>
          </a:bodyPr>
          <a:lstStyle/>
          <a:p>
            <a:r>
              <a:rPr lang="en-US" sz="1100" dirty="0" smtClean="0"/>
              <a:t>transmission</a:t>
            </a:r>
            <a:endParaRPr lang="en-US" sz="1100" dirty="0"/>
          </a:p>
        </p:txBody>
      </p:sp>
      <p:sp>
        <p:nvSpPr>
          <p:cNvPr id="16" name="TextBox 15"/>
          <p:cNvSpPr txBox="1"/>
          <p:nvPr/>
        </p:nvSpPr>
        <p:spPr>
          <a:xfrm>
            <a:off x="683753" y="2792489"/>
            <a:ext cx="521297" cy="261610"/>
          </a:xfrm>
          <a:prstGeom prst="rect">
            <a:avLst/>
          </a:prstGeom>
          <a:solidFill>
            <a:schemeClr val="tx1">
              <a:lumMod val="50000"/>
            </a:schemeClr>
          </a:solidFill>
        </p:spPr>
        <p:txBody>
          <a:bodyPr wrap="none" rtlCol="0">
            <a:spAutoFit/>
          </a:bodyPr>
          <a:lstStyle/>
          <a:p>
            <a:r>
              <a:rPr lang="en-US" sz="1100" dirty="0" smtClean="0"/>
              <a:t>mask</a:t>
            </a:r>
            <a:endParaRPr lang="en-US" sz="1100" dirty="0"/>
          </a:p>
        </p:txBody>
      </p:sp>
      <p:sp>
        <p:nvSpPr>
          <p:cNvPr id="17" name="TextBox 16"/>
          <p:cNvSpPr txBox="1"/>
          <p:nvPr/>
        </p:nvSpPr>
        <p:spPr>
          <a:xfrm>
            <a:off x="1070018" y="5050795"/>
            <a:ext cx="450764" cy="261610"/>
          </a:xfrm>
          <a:prstGeom prst="rect">
            <a:avLst/>
          </a:prstGeom>
          <a:solidFill>
            <a:schemeClr val="tx1">
              <a:lumMod val="50000"/>
            </a:schemeClr>
          </a:solidFill>
        </p:spPr>
        <p:txBody>
          <a:bodyPr wrap="none" rtlCol="0">
            <a:spAutoFit/>
          </a:bodyPr>
          <a:lstStyle/>
          <a:p>
            <a:r>
              <a:rPr lang="en-US" sz="1100" dirty="0" smtClean="0"/>
              <a:t>type</a:t>
            </a:r>
            <a:endParaRPr lang="en-US" sz="1100" dirty="0"/>
          </a:p>
        </p:txBody>
      </p:sp>
      <p:sp>
        <p:nvSpPr>
          <p:cNvPr id="18" name="TextBox 17"/>
          <p:cNvSpPr txBox="1"/>
          <p:nvPr/>
        </p:nvSpPr>
        <p:spPr>
          <a:xfrm>
            <a:off x="2209800" y="5181600"/>
            <a:ext cx="930063" cy="261610"/>
          </a:xfrm>
          <a:prstGeom prst="rect">
            <a:avLst/>
          </a:prstGeom>
          <a:solidFill>
            <a:schemeClr val="tx1">
              <a:lumMod val="50000"/>
            </a:schemeClr>
          </a:solidFill>
        </p:spPr>
        <p:txBody>
          <a:bodyPr wrap="none" rtlCol="0">
            <a:spAutoFit/>
          </a:bodyPr>
          <a:lstStyle/>
          <a:p>
            <a:r>
              <a:rPr lang="en-US" sz="1100" dirty="0"/>
              <a:t>p</a:t>
            </a:r>
            <a:r>
              <a:rPr lang="en-US" sz="1100" dirty="0" smtClean="0"/>
              <a:t>article size</a:t>
            </a:r>
            <a:endParaRPr lang="en-US" sz="1100" dirty="0"/>
          </a:p>
        </p:txBody>
      </p:sp>
      <p:sp>
        <p:nvSpPr>
          <p:cNvPr id="21" name="TextBox 20"/>
          <p:cNvSpPr txBox="1"/>
          <p:nvPr/>
        </p:nvSpPr>
        <p:spPr>
          <a:xfrm>
            <a:off x="3215325" y="1955071"/>
            <a:ext cx="797013" cy="261610"/>
          </a:xfrm>
          <a:prstGeom prst="rect">
            <a:avLst/>
          </a:prstGeom>
          <a:solidFill>
            <a:schemeClr val="tx1">
              <a:lumMod val="50000"/>
            </a:schemeClr>
          </a:solidFill>
        </p:spPr>
        <p:txBody>
          <a:bodyPr wrap="none" rtlCol="0">
            <a:spAutoFit/>
          </a:bodyPr>
          <a:lstStyle/>
          <a:p>
            <a:r>
              <a:rPr lang="en-US" sz="1100" dirty="0" smtClean="0"/>
              <a:t>emissivity</a:t>
            </a:r>
            <a:endParaRPr lang="en-US" sz="1100" dirty="0"/>
          </a:p>
        </p:txBody>
      </p:sp>
      <p:sp>
        <p:nvSpPr>
          <p:cNvPr id="24" name="TextBox 23"/>
          <p:cNvSpPr txBox="1"/>
          <p:nvPr/>
        </p:nvSpPr>
        <p:spPr>
          <a:xfrm>
            <a:off x="617799" y="2252990"/>
            <a:ext cx="813043" cy="261610"/>
          </a:xfrm>
          <a:prstGeom prst="rect">
            <a:avLst/>
          </a:prstGeom>
          <a:solidFill>
            <a:schemeClr val="tx1">
              <a:lumMod val="50000"/>
            </a:schemeClr>
          </a:solidFill>
        </p:spPr>
        <p:txBody>
          <a:bodyPr wrap="none" rtlCol="0">
            <a:spAutoFit/>
          </a:bodyPr>
          <a:lstStyle/>
          <a:p>
            <a:r>
              <a:rPr lang="en-US" sz="1100" dirty="0" smtClean="0"/>
              <a:t>NWP LCL</a:t>
            </a:r>
            <a:endParaRPr lang="en-US" sz="1100" dirty="0"/>
          </a:p>
        </p:txBody>
      </p:sp>
      <p:sp>
        <p:nvSpPr>
          <p:cNvPr id="7" name="TextBox 6"/>
          <p:cNvSpPr txBox="1"/>
          <p:nvPr/>
        </p:nvSpPr>
        <p:spPr>
          <a:xfrm>
            <a:off x="6248400" y="3429000"/>
            <a:ext cx="1981200" cy="646331"/>
          </a:xfrm>
          <a:prstGeom prst="rect">
            <a:avLst/>
          </a:prstGeom>
          <a:noFill/>
        </p:spPr>
        <p:txBody>
          <a:bodyPr wrap="square" rtlCol="0">
            <a:spAutoFit/>
          </a:bodyPr>
          <a:lstStyle/>
          <a:p>
            <a:r>
              <a:rPr lang="en-US" dirty="0" smtClean="0">
                <a:solidFill>
                  <a:srgbClr val="FFC000"/>
                </a:solidFill>
              </a:rPr>
              <a:t>Cloud Cover Layer Application</a:t>
            </a:r>
            <a:endParaRPr lang="en-US" dirty="0">
              <a:solidFill>
                <a:srgbClr val="FFC000"/>
              </a:solidFill>
            </a:endParaRPr>
          </a:p>
        </p:txBody>
      </p:sp>
      <p:sp>
        <p:nvSpPr>
          <p:cNvPr id="8" name="TextBox 7"/>
          <p:cNvSpPr txBox="1"/>
          <p:nvPr/>
        </p:nvSpPr>
        <p:spPr>
          <a:xfrm>
            <a:off x="4953000" y="4876800"/>
            <a:ext cx="3976451" cy="1754326"/>
          </a:xfrm>
          <a:prstGeom prst="rect">
            <a:avLst/>
          </a:prstGeom>
          <a:noFill/>
        </p:spPr>
        <p:txBody>
          <a:bodyPr wrap="square" rtlCol="0">
            <a:spAutoFit/>
          </a:bodyPr>
          <a:lstStyle/>
          <a:p>
            <a:r>
              <a:rPr lang="en-US" dirty="0" smtClean="0"/>
              <a:t>CCL will be based on multiple existing level-2 cloud products and some NWP. </a:t>
            </a:r>
          </a:p>
          <a:p>
            <a:endParaRPr lang="en-US" dirty="0"/>
          </a:p>
          <a:p>
            <a:r>
              <a:rPr lang="en-US" dirty="0" smtClean="0"/>
              <a:t>Some of these level-2 products have been demonstrated in PG, some not.</a:t>
            </a:r>
            <a:endParaRPr lang="en-US" dirty="0"/>
          </a:p>
        </p:txBody>
      </p:sp>
      <p:sp>
        <p:nvSpPr>
          <p:cNvPr id="10" name="TextBox 9"/>
          <p:cNvSpPr txBox="1"/>
          <p:nvPr/>
        </p:nvSpPr>
        <p:spPr>
          <a:xfrm>
            <a:off x="4724400" y="1231244"/>
            <a:ext cx="4267200" cy="1477328"/>
          </a:xfrm>
          <a:prstGeom prst="rect">
            <a:avLst/>
          </a:prstGeom>
          <a:noFill/>
        </p:spPr>
        <p:txBody>
          <a:bodyPr wrap="square" rtlCol="0">
            <a:spAutoFit/>
          </a:bodyPr>
          <a:lstStyle/>
          <a:p>
            <a:r>
              <a:rPr lang="en-US" dirty="0" smtClean="0"/>
              <a:t>CCL is an application that provides a satellite based vertical depiction of the presence of cloud along with other relevant cloud properties (</a:t>
            </a:r>
            <a:r>
              <a:rPr lang="en-US" i="1" dirty="0" smtClean="0"/>
              <a:t>convection, super-cooled water</a:t>
            </a:r>
            <a:r>
              <a:rPr lang="en-US" dirty="0" smtClean="0"/>
              <a:t>)</a:t>
            </a:r>
            <a:endParaRPr lang="en-US" dirty="0"/>
          </a:p>
        </p:txBody>
      </p:sp>
      <p:sp>
        <p:nvSpPr>
          <p:cNvPr id="11" name="TextBox 10"/>
          <p:cNvSpPr txBox="1"/>
          <p:nvPr/>
        </p:nvSpPr>
        <p:spPr>
          <a:xfrm>
            <a:off x="967630" y="1065710"/>
            <a:ext cx="2582758" cy="369332"/>
          </a:xfrm>
          <a:prstGeom prst="rect">
            <a:avLst/>
          </a:prstGeom>
          <a:noFill/>
        </p:spPr>
        <p:txBody>
          <a:bodyPr wrap="none" rtlCol="0">
            <a:spAutoFit/>
          </a:bodyPr>
          <a:lstStyle/>
          <a:p>
            <a:r>
              <a:rPr lang="en-US" dirty="0" smtClean="0">
                <a:solidFill>
                  <a:srgbClr val="FFC000"/>
                </a:solidFill>
              </a:rPr>
              <a:t>Level-2 Cloud Products</a:t>
            </a:r>
            <a:endParaRPr lang="en-US" dirty="0">
              <a:solidFill>
                <a:srgbClr val="FFC000"/>
              </a:solidFill>
            </a:endParaRPr>
          </a:p>
        </p:txBody>
      </p:sp>
    </p:spTree>
    <p:extLst>
      <p:ext uri="{BB962C8B-B14F-4D97-AF65-F5344CB8AC3E}">
        <p14:creationId xmlns:p14="http://schemas.microsoft.com/office/powerpoint/2010/main" val="78643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305800" cy="588885"/>
          </a:xfrm>
        </p:spPr>
        <p:txBody>
          <a:bodyPr>
            <a:normAutofit fontScale="90000"/>
          </a:bodyPr>
          <a:lstStyle/>
          <a:p>
            <a:r>
              <a:rPr lang="en-US" dirty="0" smtClean="0"/>
              <a:t>Cloud Products Going into AWC Today</a:t>
            </a:r>
            <a:endParaRPr lang="en-US" dirty="0"/>
          </a:p>
        </p:txBody>
      </p:sp>
      <p:sp>
        <p:nvSpPr>
          <p:cNvPr id="5" name="Content Placeholder 4"/>
          <p:cNvSpPr>
            <a:spLocks noGrp="1"/>
          </p:cNvSpPr>
          <p:nvPr>
            <p:ph idx="1"/>
          </p:nvPr>
        </p:nvSpPr>
        <p:spPr>
          <a:xfrm>
            <a:off x="228600" y="685800"/>
            <a:ext cx="8223914" cy="2454972"/>
          </a:xfrm>
        </p:spPr>
        <p:txBody>
          <a:bodyPr>
            <a:normAutofit fontScale="85000" lnSpcReduction="10000"/>
          </a:bodyPr>
          <a:lstStyle/>
          <a:p>
            <a:r>
              <a:rPr lang="en-US" dirty="0" smtClean="0"/>
              <a:t>We have been serving </a:t>
            </a:r>
            <a:r>
              <a:rPr lang="en-US" dirty="0"/>
              <a:t> </a:t>
            </a:r>
            <a:r>
              <a:rPr lang="en-US" dirty="0" smtClean="0"/>
              <a:t>Geo cloud products to the AWC since 2014.</a:t>
            </a:r>
          </a:p>
          <a:p>
            <a:r>
              <a:rPr lang="en-US" dirty="0" smtClean="0"/>
              <a:t>Sensors include GOES-13, GOES-15, MSG-10, COMS and MTSAT.</a:t>
            </a:r>
          </a:p>
          <a:p>
            <a:r>
              <a:rPr lang="en-US" dirty="0" smtClean="0"/>
              <a:t>We serve 3 hourly Global Geo Composites and hourly NHEM composites.   Satellites are GOES E/W, MSG, COMS and MTSAT</a:t>
            </a:r>
          </a:p>
          <a:p>
            <a:r>
              <a:rPr lang="en-US" dirty="0" smtClean="0"/>
              <a:t>In 2015, we started 15 minute CONUS service.</a:t>
            </a:r>
          </a:p>
          <a:p>
            <a:r>
              <a:rPr lang="en-US" dirty="0" smtClean="0"/>
              <a:t>Product List: Cloud Pressure Altitude, Cloud Temperature and Cloud Phase.  (</a:t>
            </a:r>
            <a:r>
              <a:rPr lang="en-US" i="1" dirty="0" smtClean="0">
                <a:solidFill>
                  <a:srgbClr val="FFFF00"/>
                </a:solidFill>
              </a:rPr>
              <a:t>only a subset of level-2 cloud products</a:t>
            </a:r>
            <a:r>
              <a:rPr lang="en-US" dirty="0" smtClean="0"/>
              <a:t>)</a:t>
            </a:r>
          </a:p>
          <a:p>
            <a:r>
              <a:rPr lang="en-US" dirty="0"/>
              <a:t>Amanda Terborg  says altitudes are often used, cloud </a:t>
            </a:r>
            <a:r>
              <a:rPr lang="en-US" dirty="0" smtClean="0"/>
              <a:t>phase less so  and cloud temperatures are seldom used. </a:t>
            </a:r>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3" y="3449472"/>
            <a:ext cx="3017520" cy="30175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8926" y="3449472"/>
            <a:ext cx="3017520" cy="30175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480" y="3449472"/>
            <a:ext cx="3017520" cy="3017520"/>
          </a:xfrm>
          <a:prstGeom prst="rect">
            <a:avLst/>
          </a:prstGeom>
        </p:spPr>
      </p:pic>
      <p:sp>
        <p:nvSpPr>
          <p:cNvPr id="7" name="Slide Number Placeholder 6"/>
          <p:cNvSpPr>
            <a:spLocks noGrp="1"/>
          </p:cNvSpPr>
          <p:nvPr>
            <p:ph type="sldNum" sz="quarter" idx="12"/>
          </p:nvPr>
        </p:nvSpPr>
        <p:spPr/>
        <p:txBody>
          <a:bodyPr/>
          <a:lstStyle/>
          <a:p>
            <a:fld id="{A7B2A2A9-B89D-4C90-9A81-3C256DD2D95B}" type="slidenum">
              <a:rPr lang="en-US" smtClean="0"/>
              <a:t>5</a:t>
            </a:fld>
            <a:endParaRPr lang="en-US"/>
          </a:p>
        </p:txBody>
      </p:sp>
      <p:sp>
        <p:nvSpPr>
          <p:cNvPr id="8" name="TextBox 7"/>
          <p:cNvSpPr txBox="1"/>
          <p:nvPr/>
        </p:nvSpPr>
        <p:spPr>
          <a:xfrm>
            <a:off x="491774" y="3197423"/>
            <a:ext cx="2056717" cy="307777"/>
          </a:xfrm>
          <a:prstGeom prst="rect">
            <a:avLst/>
          </a:prstGeom>
          <a:noFill/>
        </p:spPr>
        <p:txBody>
          <a:bodyPr wrap="none" rtlCol="0">
            <a:spAutoFit/>
          </a:bodyPr>
          <a:lstStyle/>
          <a:p>
            <a:r>
              <a:rPr lang="en-US" sz="1400" i="1" dirty="0" smtClean="0">
                <a:solidFill>
                  <a:srgbClr val="FFC000"/>
                </a:solidFill>
              </a:rPr>
              <a:t>Cloud Pressure Altitude</a:t>
            </a:r>
            <a:endParaRPr lang="en-US" sz="1400" i="1" dirty="0">
              <a:solidFill>
                <a:srgbClr val="FFC000"/>
              </a:solidFill>
            </a:endParaRPr>
          </a:p>
        </p:txBody>
      </p:sp>
      <p:sp>
        <p:nvSpPr>
          <p:cNvPr id="9" name="TextBox 8"/>
          <p:cNvSpPr txBox="1"/>
          <p:nvPr/>
        </p:nvSpPr>
        <p:spPr>
          <a:xfrm>
            <a:off x="3723349" y="3142262"/>
            <a:ext cx="1708673" cy="307777"/>
          </a:xfrm>
          <a:prstGeom prst="rect">
            <a:avLst/>
          </a:prstGeom>
          <a:noFill/>
        </p:spPr>
        <p:txBody>
          <a:bodyPr wrap="none" rtlCol="0">
            <a:spAutoFit/>
          </a:bodyPr>
          <a:lstStyle/>
          <a:p>
            <a:r>
              <a:rPr lang="en-US" sz="1400" i="1" dirty="0" smtClean="0">
                <a:solidFill>
                  <a:srgbClr val="FFC000"/>
                </a:solidFill>
              </a:rPr>
              <a:t>Cloud Temperature</a:t>
            </a:r>
            <a:endParaRPr lang="en-US" sz="1400" i="1" dirty="0">
              <a:solidFill>
                <a:srgbClr val="FFC000"/>
              </a:solidFill>
            </a:endParaRPr>
          </a:p>
        </p:txBody>
      </p:sp>
      <p:sp>
        <p:nvSpPr>
          <p:cNvPr id="10" name="TextBox 9"/>
          <p:cNvSpPr txBox="1"/>
          <p:nvPr/>
        </p:nvSpPr>
        <p:spPr>
          <a:xfrm>
            <a:off x="7091918" y="3140772"/>
            <a:ext cx="1086644" cy="307777"/>
          </a:xfrm>
          <a:prstGeom prst="rect">
            <a:avLst/>
          </a:prstGeom>
          <a:noFill/>
        </p:spPr>
        <p:txBody>
          <a:bodyPr wrap="none" rtlCol="0">
            <a:spAutoFit/>
          </a:bodyPr>
          <a:lstStyle/>
          <a:p>
            <a:r>
              <a:rPr lang="en-US" sz="1400" i="1" dirty="0" smtClean="0">
                <a:solidFill>
                  <a:srgbClr val="FFC000"/>
                </a:solidFill>
              </a:rPr>
              <a:t>Cloud Type</a:t>
            </a:r>
            <a:endParaRPr lang="en-US" sz="1400" i="1" dirty="0">
              <a:solidFill>
                <a:srgbClr val="FFC000"/>
              </a:solidFill>
            </a:endParaRPr>
          </a:p>
        </p:txBody>
      </p:sp>
    </p:spTree>
    <p:extLst>
      <p:ext uri="{BB962C8B-B14F-4D97-AF65-F5344CB8AC3E}">
        <p14:creationId xmlns:p14="http://schemas.microsoft.com/office/powerpoint/2010/main" val="83121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91" y="6333540"/>
            <a:ext cx="4210050" cy="524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756166"/>
            <a:ext cx="5715000" cy="1905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832" y="2819400"/>
            <a:ext cx="5715000" cy="14287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7403" y="4391693"/>
            <a:ext cx="5715000" cy="1905000"/>
          </a:xfrm>
          <a:prstGeom prst="rect">
            <a:avLst/>
          </a:prstGeom>
        </p:spPr>
      </p:pic>
      <p:sp>
        <p:nvSpPr>
          <p:cNvPr id="15" name="Title 14"/>
          <p:cNvSpPr>
            <a:spLocks noGrp="1"/>
          </p:cNvSpPr>
          <p:nvPr>
            <p:ph type="title"/>
          </p:nvPr>
        </p:nvSpPr>
        <p:spPr>
          <a:xfrm>
            <a:off x="34086" y="-54737"/>
            <a:ext cx="9109914" cy="664338"/>
          </a:xfrm>
        </p:spPr>
        <p:txBody>
          <a:bodyPr>
            <a:normAutofit fontScale="90000"/>
          </a:bodyPr>
          <a:lstStyle/>
          <a:p>
            <a:r>
              <a:rPr lang="en-US" dirty="0" smtClean="0"/>
              <a:t>Examples of AWC Cloud Altitude Products</a:t>
            </a:r>
            <a:endParaRPr lang="en-US" dirty="0"/>
          </a:p>
        </p:txBody>
      </p:sp>
      <p:sp>
        <p:nvSpPr>
          <p:cNvPr id="7" name="TextBox 6"/>
          <p:cNvSpPr txBox="1"/>
          <p:nvPr/>
        </p:nvSpPr>
        <p:spPr>
          <a:xfrm>
            <a:off x="4228091" y="2291834"/>
            <a:ext cx="1715509" cy="369332"/>
          </a:xfrm>
          <a:prstGeom prst="rect">
            <a:avLst/>
          </a:prstGeom>
          <a:solidFill>
            <a:schemeClr val="tx1">
              <a:lumMod val="65000"/>
            </a:schemeClr>
          </a:solidFill>
        </p:spPr>
        <p:txBody>
          <a:bodyPr wrap="none" rtlCol="0">
            <a:spAutoFit/>
          </a:bodyPr>
          <a:lstStyle/>
          <a:p>
            <a:r>
              <a:rPr lang="en-US" dirty="0" smtClean="0"/>
              <a:t>GLOBAL (3 </a:t>
            </a:r>
            <a:r>
              <a:rPr lang="en-US" dirty="0" err="1" smtClean="0"/>
              <a:t>hr</a:t>
            </a:r>
            <a:r>
              <a:rPr lang="en-US" dirty="0" smtClean="0"/>
              <a:t>)</a:t>
            </a:r>
            <a:endParaRPr lang="en-US" dirty="0"/>
          </a:p>
        </p:txBody>
      </p:sp>
      <p:sp>
        <p:nvSpPr>
          <p:cNvPr id="11" name="TextBox 10"/>
          <p:cNvSpPr txBox="1"/>
          <p:nvPr/>
        </p:nvSpPr>
        <p:spPr>
          <a:xfrm>
            <a:off x="5734940" y="3878818"/>
            <a:ext cx="1479892" cy="369332"/>
          </a:xfrm>
          <a:prstGeom prst="rect">
            <a:avLst/>
          </a:prstGeom>
          <a:solidFill>
            <a:schemeClr val="tx1">
              <a:lumMod val="65000"/>
            </a:schemeClr>
          </a:solidFill>
        </p:spPr>
        <p:txBody>
          <a:bodyPr wrap="none" rtlCol="0">
            <a:spAutoFit/>
          </a:bodyPr>
          <a:lstStyle/>
          <a:p>
            <a:r>
              <a:rPr lang="en-US" dirty="0" smtClean="0"/>
              <a:t>NHEM (1 </a:t>
            </a:r>
            <a:r>
              <a:rPr lang="en-US" dirty="0" err="1" smtClean="0"/>
              <a:t>hr</a:t>
            </a:r>
            <a:r>
              <a:rPr lang="en-US" dirty="0" smtClean="0"/>
              <a:t>)</a:t>
            </a:r>
            <a:endParaRPr lang="en-US" dirty="0"/>
          </a:p>
        </p:txBody>
      </p:sp>
      <p:sp>
        <p:nvSpPr>
          <p:cNvPr id="13" name="TextBox 12"/>
          <p:cNvSpPr txBox="1"/>
          <p:nvPr/>
        </p:nvSpPr>
        <p:spPr>
          <a:xfrm>
            <a:off x="7078022" y="5899666"/>
            <a:ext cx="1954381" cy="369332"/>
          </a:xfrm>
          <a:prstGeom prst="rect">
            <a:avLst/>
          </a:prstGeom>
          <a:solidFill>
            <a:schemeClr val="tx1">
              <a:lumMod val="65000"/>
            </a:schemeClr>
          </a:solidFill>
        </p:spPr>
        <p:txBody>
          <a:bodyPr wrap="none" rtlCol="0">
            <a:spAutoFit/>
          </a:bodyPr>
          <a:lstStyle/>
          <a:p>
            <a:r>
              <a:rPr lang="en-US" dirty="0" smtClean="0"/>
              <a:t>CONUS (0.25 </a:t>
            </a:r>
            <a:r>
              <a:rPr lang="en-US" dirty="0" err="1" smtClean="0"/>
              <a:t>hr</a:t>
            </a:r>
            <a:r>
              <a:rPr lang="en-US" dirty="0" smtClean="0"/>
              <a:t>)</a:t>
            </a:r>
            <a:endParaRPr lang="en-US" dirty="0"/>
          </a:p>
        </p:txBody>
      </p:sp>
      <p:sp>
        <p:nvSpPr>
          <p:cNvPr id="16" name="TextBox 15"/>
          <p:cNvSpPr txBox="1"/>
          <p:nvPr/>
        </p:nvSpPr>
        <p:spPr>
          <a:xfrm>
            <a:off x="4343400" y="6488668"/>
            <a:ext cx="4900444" cy="307777"/>
          </a:xfrm>
          <a:prstGeom prst="rect">
            <a:avLst/>
          </a:prstGeom>
          <a:noFill/>
        </p:spPr>
        <p:txBody>
          <a:bodyPr wrap="none" rtlCol="0">
            <a:spAutoFit/>
          </a:bodyPr>
          <a:lstStyle/>
          <a:p>
            <a:r>
              <a:rPr lang="en-US" sz="1400" b="1" i="1" dirty="0" smtClean="0">
                <a:solidFill>
                  <a:srgbClr val="FFFF00"/>
                </a:solidFill>
              </a:rPr>
              <a:t>(Images are not NAWIPS, but same color enhancement)</a:t>
            </a:r>
            <a:endParaRPr lang="en-US" sz="1400" b="1" i="1" dirty="0">
              <a:solidFill>
                <a:srgbClr val="FFFF00"/>
              </a:solidFill>
            </a:endParaRPr>
          </a:p>
        </p:txBody>
      </p:sp>
      <p:sp>
        <p:nvSpPr>
          <p:cNvPr id="2" name="Slide Number Placeholder 1"/>
          <p:cNvSpPr>
            <a:spLocks noGrp="1"/>
          </p:cNvSpPr>
          <p:nvPr>
            <p:ph type="sldNum" sz="quarter" idx="12"/>
          </p:nvPr>
        </p:nvSpPr>
        <p:spPr/>
        <p:txBody>
          <a:bodyPr/>
          <a:lstStyle/>
          <a:p>
            <a:fld id="{A7B2A2A9-B89D-4C90-9A81-3C256DD2D95B}" type="slidenum">
              <a:rPr lang="en-US" smtClean="0"/>
              <a:t>6</a:t>
            </a:fld>
            <a:endParaRPr lang="en-US"/>
          </a:p>
        </p:txBody>
      </p:sp>
      <p:sp>
        <p:nvSpPr>
          <p:cNvPr id="3" name="TextBox 2"/>
          <p:cNvSpPr txBox="1"/>
          <p:nvPr/>
        </p:nvSpPr>
        <p:spPr>
          <a:xfrm>
            <a:off x="156486" y="4439668"/>
            <a:ext cx="2879109" cy="1477328"/>
          </a:xfrm>
          <a:prstGeom prst="rect">
            <a:avLst/>
          </a:prstGeom>
          <a:noFill/>
        </p:spPr>
        <p:txBody>
          <a:bodyPr wrap="square" rtlCol="0">
            <a:spAutoFit/>
          </a:bodyPr>
          <a:lstStyle/>
          <a:p>
            <a:r>
              <a:rPr lang="en-US" dirty="0" smtClean="0">
                <a:solidFill>
                  <a:srgbClr val="FFFF00"/>
                </a:solidFill>
              </a:rPr>
              <a:t>Cloud pressure altitude is a simple extension of the baseline cloud-height product but not in the baseline.</a:t>
            </a:r>
            <a:endParaRPr lang="en-US" dirty="0">
              <a:solidFill>
                <a:srgbClr val="FFFF00"/>
              </a:solidFill>
            </a:endParaRPr>
          </a:p>
        </p:txBody>
      </p:sp>
      <p:sp>
        <p:nvSpPr>
          <p:cNvPr id="4" name="TextBox 3"/>
          <p:cNvSpPr txBox="1"/>
          <p:nvPr/>
        </p:nvSpPr>
        <p:spPr>
          <a:xfrm>
            <a:off x="6324600" y="1645503"/>
            <a:ext cx="2429774" cy="646331"/>
          </a:xfrm>
          <a:prstGeom prst="rect">
            <a:avLst/>
          </a:prstGeom>
          <a:noFill/>
        </p:spPr>
        <p:txBody>
          <a:bodyPr wrap="square" rtlCol="0">
            <a:spAutoFit/>
          </a:bodyPr>
          <a:lstStyle/>
          <a:p>
            <a:r>
              <a:rPr lang="en-US" dirty="0" smtClean="0">
                <a:solidFill>
                  <a:srgbClr val="FFFF00"/>
                </a:solidFill>
              </a:rPr>
              <a:t>Roughly 2 days of data shown</a:t>
            </a:r>
            <a:endParaRPr lang="en-US" dirty="0">
              <a:solidFill>
                <a:srgbClr val="FFFF00"/>
              </a:solidFill>
            </a:endParaRPr>
          </a:p>
        </p:txBody>
      </p:sp>
    </p:spTree>
    <p:extLst>
      <p:ext uri="{BB962C8B-B14F-4D97-AF65-F5344CB8AC3E}">
        <p14:creationId xmlns:p14="http://schemas.microsoft.com/office/powerpoint/2010/main" val="3196093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152400"/>
            <a:ext cx="8305800" cy="588885"/>
          </a:xfrm>
        </p:spPr>
        <p:txBody>
          <a:bodyPr>
            <a:normAutofit fontScale="90000"/>
          </a:bodyPr>
          <a:lstStyle/>
          <a:p>
            <a:r>
              <a:rPr lang="en-US" dirty="0" smtClean="0"/>
              <a:t>Cloud Products Going into AWC Soon</a:t>
            </a:r>
            <a:endParaRPr lang="en-US" dirty="0"/>
          </a:p>
        </p:txBody>
      </p:sp>
      <p:sp>
        <p:nvSpPr>
          <p:cNvPr id="5" name="Content Placeholder 4"/>
          <p:cNvSpPr>
            <a:spLocks noGrp="1"/>
          </p:cNvSpPr>
          <p:nvPr>
            <p:ph idx="1"/>
          </p:nvPr>
        </p:nvSpPr>
        <p:spPr>
          <a:xfrm>
            <a:off x="304800" y="990600"/>
            <a:ext cx="8223914" cy="5257800"/>
          </a:xfrm>
        </p:spPr>
        <p:txBody>
          <a:bodyPr>
            <a:normAutofit fontScale="92500" lnSpcReduction="10000"/>
          </a:bodyPr>
          <a:lstStyle/>
          <a:p>
            <a:r>
              <a:rPr lang="en-US" dirty="0" smtClean="0"/>
              <a:t>Replace MTSAT-2 with HIMAWARI-8/AHI in August 2015.</a:t>
            </a:r>
          </a:p>
          <a:p>
            <a:endParaRPr lang="en-US" dirty="0" smtClean="0"/>
          </a:p>
          <a:p>
            <a:r>
              <a:rPr lang="en-US" dirty="0" smtClean="0"/>
              <a:t>NOAT asked us</a:t>
            </a:r>
          </a:p>
          <a:p>
            <a:pPr lvl="1"/>
            <a:r>
              <a:rPr lang="en-US" dirty="0" smtClean="0"/>
              <a:t>Align our pressure levels for H/M/L cloud to </a:t>
            </a:r>
            <a:r>
              <a:rPr lang="en-US" dirty="0"/>
              <a:t>match that used in National Digital Forecast Database </a:t>
            </a:r>
            <a:r>
              <a:rPr lang="en-US" dirty="0" smtClean="0"/>
              <a:t>(NDFD).   H &lt; 350 </a:t>
            </a:r>
            <a:r>
              <a:rPr lang="en-US" dirty="0" err="1" smtClean="0"/>
              <a:t>hPa</a:t>
            </a:r>
            <a:r>
              <a:rPr lang="en-US" dirty="0" smtClean="0"/>
              <a:t>,  L &gt; 642 </a:t>
            </a:r>
            <a:r>
              <a:rPr lang="en-US" dirty="0" err="1" smtClean="0"/>
              <a:t>hPa</a:t>
            </a:r>
            <a:r>
              <a:rPr lang="en-US" dirty="0" smtClean="0"/>
              <a:t>.</a:t>
            </a:r>
          </a:p>
          <a:p>
            <a:pPr lvl="1"/>
            <a:r>
              <a:rPr lang="en-US" dirty="0" smtClean="0"/>
              <a:t>Make 2 km imagery of the column cloud fraction in these layers.</a:t>
            </a:r>
          </a:p>
          <a:p>
            <a:pPr lvl="1"/>
            <a:endParaRPr lang="en-US" dirty="0"/>
          </a:p>
          <a:p>
            <a:r>
              <a:rPr lang="en-US" dirty="0" smtClean="0"/>
              <a:t>AWC feedback included a request for a product to identify convective clouds.</a:t>
            </a:r>
          </a:p>
          <a:p>
            <a:endParaRPr lang="en-US" dirty="0"/>
          </a:p>
          <a:p>
            <a:r>
              <a:rPr lang="en-US" dirty="0" smtClean="0"/>
              <a:t>We are making these products now and will work with AWC to optimize their performance and visualization.</a:t>
            </a:r>
          </a:p>
          <a:p>
            <a:endParaRPr lang="en-US" dirty="0"/>
          </a:p>
          <a:p>
            <a:r>
              <a:rPr lang="en-US" dirty="0" smtClean="0"/>
              <a:t>Examples of these new products come </a:t>
            </a:r>
            <a:r>
              <a:rPr lang="en-US" smtClean="0"/>
              <a:t>from HIMAWARI-8 </a:t>
            </a:r>
            <a:r>
              <a:rPr lang="en-US" dirty="0"/>
              <a:t>observations </a:t>
            </a:r>
            <a:r>
              <a:rPr lang="en-US" dirty="0" smtClean="0"/>
              <a:t>on May 23, 2015 during  Singapore </a:t>
            </a:r>
            <a:r>
              <a:rPr lang="en-US" dirty="0"/>
              <a:t>Airlines Flight </a:t>
            </a:r>
            <a:r>
              <a:rPr lang="en-US" dirty="0" smtClean="0"/>
              <a:t>SQ836 which experienced a </a:t>
            </a:r>
            <a:r>
              <a:rPr lang="en-US" dirty="0"/>
              <a:t>loss of engine power due </a:t>
            </a:r>
            <a:r>
              <a:rPr lang="en-US" dirty="0" smtClean="0"/>
              <a:t>to extreme exposure to ice crystal icing.</a:t>
            </a:r>
            <a:endParaRPr lang="en-US" dirty="0"/>
          </a:p>
          <a:p>
            <a:endParaRPr lang="en-US" dirty="0"/>
          </a:p>
        </p:txBody>
      </p:sp>
      <p:sp>
        <p:nvSpPr>
          <p:cNvPr id="2" name="Slide Number Placeholder 1"/>
          <p:cNvSpPr>
            <a:spLocks noGrp="1"/>
          </p:cNvSpPr>
          <p:nvPr>
            <p:ph type="sldNum" sz="quarter" idx="12"/>
          </p:nvPr>
        </p:nvSpPr>
        <p:spPr/>
        <p:txBody>
          <a:bodyPr/>
          <a:lstStyle/>
          <a:p>
            <a:fld id="{A7B2A2A9-B89D-4C90-9A81-3C256DD2D95B}" type="slidenum">
              <a:rPr lang="en-US" smtClean="0"/>
              <a:t>7</a:t>
            </a:fld>
            <a:endParaRPr lang="en-US"/>
          </a:p>
        </p:txBody>
      </p:sp>
    </p:spTree>
    <p:extLst>
      <p:ext uri="{BB962C8B-B14F-4D97-AF65-F5344CB8AC3E}">
        <p14:creationId xmlns:p14="http://schemas.microsoft.com/office/powerpoint/2010/main" val="1532826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54021"/>
            <a:ext cx="4572000" cy="340397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429000"/>
            <a:ext cx="4572000" cy="3403978"/>
          </a:xfrm>
          <a:prstGeom prst="rect">
            <a:avLst/>
          </a:prstGeom>
        </p:spPr>
      </p:pic>
      <p:sp>
        <p:nvSpPr>
          <p:cNvPr id="10" name="Title 9"/>
          <p:cNvSpPr>
            <a:spLocks noGrp="1"/>
          </p:cNvSpPr>
          <p:nvPr>
            <p:ph type="title"/>
          </p:nvPr>
        </p:nvSpPr>
        <p:spPr>
          <a:xfrm>
            <a:off x="-6824" y="1"/>
            <a:ext cx="7315200" cy="609599"/>
          </a:xfrm>
        </p:spPr>
        <p:txBody>
          <a:bodyPr>
            <a:normAutofit fontScale="90000"/>
          </a:bodyPr>
          <a:lstStyle/>
          <a:p>
            <a:r>
              <a:rPr lang="en-US" dirty="0" smtClean="0"/>
              <a:t>Cloud Layer</a:t>
            </a:r>
            <a:endParaRPr lang="en-US" dirty="0"/>
          </a:p>
        </p:txBody>
      </p:sp>
      <p:sp>
        <p:nvSpPr>
          <p:cNvPr id="5" name="TextBox 4"/>
          <p:cNvSpPr txBox="1"/>
          <p:nvPr/>
        </p:nvSpPr>
        <p:spPr>
          <a:xfrm>
            <a:off x="520068" y="3135868"/>
            <a:ext cx="3934154" cy="369332"/>
          </a:xfrm>
          <a:prstGeom prst="rect">
            <a:avLst/>
          </a:prstGeom>
          <a:noFill/>
        </p:spPr>
        <p:txBody>
          <a:bodyPr wrap="none" rtlCol="0">
            <a:spAutoFit/>
          </a:bodyPr>
          <a:lstStyle/>
          <a:p>
            <a:r>
              <a:rPr lang="en-US" i="1" dirty="0" smtClean="0">
                <a:solidFill>
                  <a:srgbClr val="FFFF00"/>
                </a:solidFill>
              </a:rPr>
              <a:t>11 </a:t>
            </a:r>
            <a:r>
              <a:rPr lang="en-US" i="1" dirty="0" smtClean="0">
                <a:solidFill>
                  <a:srgbClr val="FFFF00"/>
                </a:solidFill>
                <a:latin typeface="Symbol" panose="05050102010706020507" pitchFamily="18" charset="2"/>
              </a:rPr>
              <a:t>m</a:t>
            </a:r>
            <a:r>
              <a:rPr lang="en-US" i="1" dirty="0" smtClean="0">
                <a:solidFill>
                  <a:srgbClr val="FFFF00"/>
                </a:solidFill>
              </a:rPr>
              <a:t>m BT (11 – 13 Z, May 23, 2015) </a:t>
            </a:r>
            <a:endParaRPr lang="en-US" i="1" dirty="0">
              <a:solidFill>
                <a:srgbClr val="FFFF00"/>
              </a:solidFill>
            </a:endParaRPr>
          </a:p>
        </p:txBody>
      </p:sp>
      <p:sp>
        <p:nvSpPr>
          <p:cNvPr id="6" name="TextBox 5"/>
          <p:cNvSpPr txBox="1"/>
          <p:nvPr/>
        </p:nvSpPr>
        <p:spPr>
          <a:xfrm>
            <a:off x="5726921" y="3135868"/>
            <a:ext cx="2262158" cy="369332"/>
          </a:xfrm>
          <a:prstGeom prst="rect">
            <a:avLst/>
          </a:prstGeom>
          <a:noFill/>
        </p:spPr>
        <p:txBody>
          <a:bodyPr wrap="none" rtlCol="0">
            <a:spAutoFit/>
          </a:bodyPr>
          <a:lstStyle/>
          <a:p>
            <a:r>
              <a:rPr lang="en-US" i="1" dirty="0" smtClean="0">
                <a:solidFill>
                  <a:srgbClr val="FFFF00"/>
                </a:solidFill>
              </a:rPr>
              <a:t>Cloud Layer (H/M/L)</a:t>
            </a:r>
            <a:endParaRPr lang="en-US" i="1" dirty="0">
              <a:solidFill>
                <a:srgbClr val="FFFF00"/>
              </a:solidFill>
            </a:endParaRPr>
          </a:p>
        </p:txBody>
      </p:sp>
      <p:sp>
        <p:nvSpPr>
          <p:cNvPr id="2" name="TextBox 1"/>
          <p:cNvSpPr txBox="1"/>
          <p:nvPr/>
        </p:nvSpPr>
        <p:spPr>
          <a:xfrm>
            <a:off x="152400" y="538877"/>
            <a:ext cx="80010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We were requested to make 2km imagery of cloud fraction in H/M/L layers.</a:t>
            </a:r>
          </a:p>
          <a:p>
            <a:pPr marL="285750" indent="-285750">
              <a:buFont typeface="Arial" panose="020B0604020202020204" pitchFamily="34" charset="0"/>
              <a:buChar char="•"/>
            </a:pPr>
            <a:r>
              <a:rPr lang="en-US" dirty="0" smtClean="0"/>
              <a:t>Where H &lt; 350 </a:t>
            </a:r>
            <a:r>
              <a:rPr lang="en-US" dirty="0" err="1" smtClean="0"/>
              <a:t>hPa</a:t>
            </a:r>
            <a:r>
              <a:rPr lang="en-US" dirty="0" smtClean="0"/>
              <a:t>, L &gt; 642 </a:t>
            </a:r>
            <a:r>
              <a:rPr lang="en-US" dirty="0" err="1" smtClean="0"/>
              <a:t>hPA</a:t>
            </a:r>
            <a:r>
              <a:rPr lang="en-US" dirty="0" smtClean="0"/>
              <a:t>.</a:t>
            </a:r>
          </a:p>
          <a:p>
            <a:pPr marL="285750" indent="-285750">
              <a:buFont typeface="Arial" panose="020B0604020202020204" pitchFamily="34" charset="0"/>
              <a:buChar char="•"/>
            </a:pPr>
            <a:r>
              <a:rPr lang="en-US" dirty="0" smtClean="0"/>
              <a:t>Original CCL was 10 km in resolution and used different levels.</a:t>
            </a:r>
          </a:p>
          <a:p>
            <a:pPr marL="285750" indent="-285750">
              <a:buFont typeface="Arial" panose="020B0604020202020204" pitchFamily="34" charset="0"/>
              <a:buChar char="•"/>
            </a:pPr>
            <a:r>
              <a:rPr lang="en-US" dirty="0" smtClean="0"/>
              <a:t>Image below shows an example that we can make now. Image uses color scheme similar to NAWIPS altitude scheme.</a:t>
            </a:r>
          </a:p>
          <a:p>
            <a:pPr marL="285750" indent="-285750">
              <a:buFont typeface="Arial" panose="020B0604020202020204" pitchFamily="34" charset="0"/>
              <a:buChar char="•"/>
            </a:pPr>
            <a:r>
              <a:rPr lang="en-US" dirty="0" smtClean="0"/>
              <a:t>At 2km, most fractions are 0 or 1.0.  We compute fraction as mean over 3x3 array.</a:t>
            </a:r>
          </a:p>
          <a:p>
            <a:pPr marL="285750" indent="-285750">
              <a:buFont typeface="Arial" panose="020B0604020202020204" pitchFamily="34" charset="0"/>
              <a:buChar char="•"/>
            </a:pPr>
            <a:r>
              <a:rPr lang="en-US" dirty="0" smtClean="0"/>
              <a:t>This should make into the Harris GOES-R System via the STAR AIT. </a:t>
            </a:r>
          </a:p>
        </p:txBody>
      </p:sp>
      <p:sp>
        <p:nvSpPr>
          <p:cNvPr id="4" name="Slide Number Placeholder 3"/>
          <p:cNvSpPr>
            <a:spLocks noGrp="1"/>
          </p:cNvSpPr>
          <p:nvPr>
            <p:ph type="sldNum" sz="quarter" idx="12"/>
          </p:nvPr>
        </p:nvSpPr>
        <p:spPr/>
        <p:txBody>
          <a:bodyPr/>
          <a:lstStyle/>
          <a:p>
            <a:fld id="{A7B2A2A9-B89D-4C90-9A81-3C256DD2D95B}" type="slidenum">
              <a:rPr lang="en-US" smtClean="0"/>
              <a:t>8</a:t>
            </a:fld>
            <a:endParaRPr lang="en-US"/>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9652"/>
          <a:stretch/>
        </p:blipFill>
        <p:spPr bwMode="auto">
          <a:xfrm>
            <a:off x="5410200" y="6517758"/>
            <a:ext cx="3733800" cy="340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188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7" y="3429000"/>
            <a:ext cx="4628866" cy="3429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34" y="3429000"/>
            <a:ext cx="4628866" cy="3429000"/>
          </a:xfrm>
          <a:prstGeom prst="rect">
            <a:avLst/>
          </a:prstGeom>
        </p:spPr>
      </p:pic>
      <p:sp>
        <p:nvSpPr>
          <p:cNvPr id="2" name="Title 1"/>
          <p:cNvSpPr>
            <a:spLocks noGrp="1"/>
          </p:cNvSpPr>
          <p:nvPr>
            <p:ph type="title"/>
          </p:nvPr>
        </p:nvSpPr>
        <p:spPr>
          <a:xfrm>
            <a:off x="6824" y="76200"/>
            <a:ext cx="7315200" cy="665085"/>
          </a:xfrm>
        </p:spPr>
        <p:txBody>
          <a:bodyPr>
            <a:normAutofit fontScale="90000"/>
          </a:bodyPr>
          <a:lstStyle/>
          <a:p>
            <a:r>
              <a:rPr lang="en-US" dirty="0" smtClean="0"/>
              <a:t>Deep Convective Cloud Mask</a:t>
            </a:r>
            <a:endParaRPr lang="en-US" dirty="0"/>
          </a:p>
        </p:txBody>
      </p:sp>
      <p:sp>
        <p:nvSpPr>
          <p:cNvPr id="7" name="Content Placeholder 6"/>
          <p:cNvSpPr>
            <a:spLocks noGrp="1"/>
          </p:cNvSpPr>
          <p:nvPr>
            <p:ph idx="1"/>
          </p:nvPr>
        </p:nvSpPr>
        <p:spPr>
          <a:xfrm>
            <a:off x="533400" y="762000"/>
            <a:ext cx="7848600" cy="1828800"/>
          </a:xfrm>
        </p:spPr>
        <p:txBody>
          <a:bodyPr>
            <a:noAutofit/>
          </a:bodyPr>
          <a:lstStyle/>
          <a:p>
            <a:r>
              <a:rPr lang="en-US" sz="1600" dirty="0" smtClean="0"/>
              <a:t>AWC requested that we add a deep convective mask.</a:t>
            </a:r>
          </a:p>
          <a:p>
            <a:r>
              <a:rPr lang="en-US" sz="1600" dirty="0" smtClean="0"/>
              <a:t>Our goal is to identify convection that reaches Tropopause.</a:t>
            </a:r>
          </a:p>
          <a:p>
            <a:r>
              <a:rPr lang="en-US" sz="1600" dirty="0" smtClean="0"/>
              <a:t>Geo imagers provide two ways to accomplish this:</a:t>
            </a:r>
          </a:p>
          <a:p>
            <a:pPr lvl="1"/>
            <a:r>
              <a:rPr lang="en-US" sz="1600" dirty="0" smtClean="0"/>
              <a:t>Clouds with temperatures close to the NWP Tropopause temperature</a:t>
            </a:r>
          </a:p>
          <a:p>
            <a:pPr lvl="1"/>
            <a:r>
              <a:rPr lang="en-US" sz="1600" dirty="0" smtClean="0"/>
              <a:t>Clouds with BT 6.7 </a:t>
            </a:r>
            <a:r>
              <a:rPr lang="en-US" sz="1600" dirty="0" smtClean="0">
                <a:latin typeface="Symbol" panose="05050102010706020507" pitchFamily="18" charset="2"/>
              </a:rPr>
              <a:t>m</a:t>
            </a:r>
            <a:r>
              <a:rPr lang="en-US" sz="1600" dirty="0" smtClean="0"/>
              <a:t>m &gt; BT 11 </a:t>
            </a:r>
            <a:r>
              <a:rPr lang="en-US" sz="1600" dirty="0" smtClean="0">
                <a:latin typeface="Symbol" panose="05050102010706020507" pitchFamily="18" charset="2"/>
              </a:rPr>
              <a:t>m</a:t>
            </a:r>
            <a:r>
              <a:rPr lang="en-US" sz="1600" dirty="0" smtClean="0"/>
              <a:t>m</a:t>
            </a:r>
          </a:p>
          <a:p>
            <a:r>
              <a:rPr lang="en-US" sz="1600" dirty="0" smtClean="0"/>
              <a:t>Potentially available now to AWC and we will optimize it based on PG feedback.</a:t>
            </a:r>
          </a:p>
          <a:p>
            <a:r>
              <a:rPr lang="en-US" sz="1600" dirty="0" smtClean="0"/>
              <a:t>Considering adding detection of “growing” and “dying” convection at least for CONUS.</a:t>
            </a:r>
            <a:endParaRPr lang="en-US" sz="1600" dirty="0"/>
          </a:p>
        </p:txBody>
      </p:sp>
      <p:sp>
        <p:nvSpPr>
          <p:cNvPr id="8" name="TextBox 7"/>
          <p:cNvSpPr txBox="1"/>
          <p:nvPr/>
        </p:nvSpPr>
        <p:spPr>
          <a:xfrm>
            <a:off x="335136" y="3059668"/>
            <a:ext cx="3934154" cy="369332"/>
          </a:xfrm>
          <a:prstGeom prst="rect">
            <a:avLst/>
          </a:prstGeom>
          <a:noFill/>
        </p:spPr>
        <p:txBody>
          <a:bodyPr wrap="none" rtlCol="0">
            <a:spAutoFit/>
          </a:bodyPr>
          <a:lstStyle/>
          <a:p>
            <a:r>
              <a:rPr lang="en-US" i="1" dirty="0" smtClean="0">
                <a:solidFill>
                  <a:srgbClr val="FFFF00"/>
                </a:solidFill>
              </a:rPr>
              <a:t>11 </a:t>
            </a:r>
            <a:r>
              <a:rPr lang="en-US" i="1" dirty="0" smtClean="0">
                <a:solidFill>
                  <a:srgbClr val="FFFF00"/>
                </a:solidFill>
                <a:latin typeface="Symbol" panose="05050102010706020507" pitchFamily="18" charset="2"/>
              </a:rPr>
              <a:t>m</a:t>
            </a:r>
            <a:r>
              <a:rPr lang="en-US" i="1" dirty="0" smtClean="0">
                <a:solidFill>
                  <a:srgbClr val="FFFF00"/>
                </a:solidFill>
              </a:rPr>
              <a:t>m BT (11 – 13 Z, May 23, 2015) </a:t>
            </a:r>
            <a:endParaRPr lang="en-US" i="1" dirty="0">
              <a:solidFill>
                <a:srgbClr val="FFFF00"/>
              </a:solidFill>
            </a:endParaRPr>
          </a:p>
        </p:txBody>
      </p:sp>
      <p:sp>
        <p:nvSpPr>
          <p:cNvPr id="9" name="TextBox 8"/>
          <p:cNvSpPr txBox="1"/>
          <p:nvPr/>
        </p:nvSpPr>
        <p:spPr>
          <a:xfrm>
            <a:off x="5541989" y="3059668"/>
            <a:ext cx="2621230" cy="369332"/>
          </a:xfrm>
          <a:prstGeom prst="rect">
            <a:avLst/>
          </a:prstGeom>
          <a:noFill/>
        </p:spPr>
        <p:txBody>
          <a:bodyPr wrap="none" rtlCol="0">
            <a:spAutoFit/>
          </a:bodyPr>
          <a:lstStyle/>
          <a:p>
            <a:r>
              <a:rPr lang="en-US" i="1" dirty="0" smtClean="0">
                <a:solidFill>
                  <a:srgbClr val="FFFF00"/>
                </a:solidFill>
              </a:rPr>
              <a:t>Deep Convective Mask </a:t>
            </a:r>
            <a:endParaRPr lang="en-US" i="1" dirty="0">
              <a:solidFill>
                <a:srgbClr val="FFFF00"/>
              </a:solidFill>
            </a:endParaRPr>
          </a:p>
        </p:txBody>
      </p:sp>
      <p:sp>
        <p:nvSpPr>
          <p:cNvPr id="10" name="Slide Number Placeholder 9"/>
          <p:cNvSpPr>
            <a:spLocks noGrp="1"/>
          </p:cNvSpPr>
          <p:nvPr>
            <p:ph type="sldNum" sz="quarter" idx="12"/>
          </p:nvPr>
        </p:nvSpPr>
        <p:spPr/>
        <p:txBody>
          <a:bodyPr/>
          <a:lstStyle/>
          <a:p>
            <a:fld id="{A7B2A2A9-B89D-4C90-9A81-3C256DD2D95B}" type="slidenum">
              <a:rPr lang="en-US" smtClean="0"/>
              <a:t>9</a:t>
            </a:fld>
            <a:endParaRPr lang="en-US"/>
          </a:p>
        </p:txBody>
      </p:sp>
    </p:spTree>
    <p:extLst>
      <p:ext uri="{BB962C8B-B14F-4D97-AF65-F5344CB8AC3E}">
        <p14:creationId xmlns:p14="http://schemas.microsoft.com/office/powerpoint/2010/main" val="31777078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4124</TotalTime>
  <Words>1401</Words>
  <Application>Microsoft Office PowerPoint</Application>
  <PresentationFormat>On-screen Show (4:3)</PresentationFormat>
  <Paragraphs>170</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Perspective</vt:lpstr>
      <vt:lpstr>A New Cloud Cover Layers Application</vt:lpstr>
      <vt:lpstr>Outline</vt:lpstr>
      <vt:lpstr>Background</vt:lpstr>
      <vt:lpstr>Reliance of CCL on Level-2 Cloud Products</vt:lpstr>
      <vt:lpstr>Cloud Products Going into AWC Today</vt:lpstr>
      <vt:lpstr>Examples of AWC Cloud Altitude Products</vt:lpstr>
      <vt:lpstr>Cloud Products Going into AWC Soon</vt:lpstr>
      <vt:lpstr>Cloud Layer</vt:lpstr>
      <vt:lpstr>Deep Convective Cloud Mask</vt:lpstr>
      <vt:lpstr>Cloud Products Under Development</vt:lpstr>
      <vt:lpstr>Cloud Base for CCL</vt:lpstr>
      <vt:lpstr>Fusing CrIS with VIIRS for Better CCL</vt:lpstr>
      <vt:lpstr>Layer Definition for New CCL</vt:lpstr>
      <vt:lpstr>CCL Plans</vt:lpstr>
      <vt:lpstr>Take-Aways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Clouds</dc:title>
  <dc:creator>Andrew Heidinger</dc:creator>
  <cp:lastModifiedBy>Andrew Heidinger</cp:lastModifiedBy>
  <cp:revision>143</cp:revision>
  <dcterms:created xsi:type="dcterms:W3CDTF">2015-05-06T17:46:58Z</dcterms:created>
  <dcterms:modified xsi:type="dcterms:W3CDTF">2015-06-18T15:15:05Z</dcterms:modified>
</cp:coreProperties>
</file>