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70.JPG" ContentType="image/gif"/>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813" r:id="rId3"/>
    <p:sldMasterId id="2147483825" r:id="rId4"/>
    <p:sldMasterId id="2147483837" r:id="rId5"/>
  </p:sldMasterIdLst>
  <p:notesMasterIdLst>
    <p:notesMasterId r:id="rId46"/>
  </p:notesMasterIdLst>
  <p:handoutMasterIdLst>
    <p:handoutMasterId r:id="rId47"/>
  </p:handoutMasterIdLst>
  <p:sldIdLst>
    <p:sldId id="382" r:id="rId6"/>
    <p:sldId id="325" r:id="rId7"/>
    <p:sldId id="426" r:id="rId8"/>
    <p:sldId id="391" r:id="rId9"/>
    <p:sldId id="374" r:id="rId10"/>
    <p:sldId id="375" r:id="rId11"/>
    <p:sldId id="377" r:id="rId12"/>
    <p:sldId id="428" r:id="rId13"/>
    <p:sldId id="433" r:id="rId14"/>
    <p:sldId id="434" r:id="rId15"/>
    <p:sldId id="292" r:id="rId16"/>
    <p:sldId id="432" r:id="rId17"/>
    <p:sldId id="430" r:id="rId18"/>
    <p:sldId id="429" r:id="rId19"/>
    <p:sldId id="295" r:id="rId20"/>
    <p:sldId id="326" r:id="rId21"/>
    <p:sldId id="378" r:id="rId22"/>
    <p:sldId id="379" r:id="rId23"/>
    <p:sldId id="431" r:id="rId24"/>
    <p:sldId id="424" r:id="rId25"/>
    <p:sldId id="423" r:id="rId26"/>
    <p:sldId id="412" r:id="rId27"/>
    <p:sldId id="381" r:id="rId28"/>
    <p:sldId id="313" r:id="rId29"/>
    <p:sldId id="380" r:id="rId30"/>
    <p:sldId id="290" r:id="rId31"/>
    <p:sldId id="383" r:id="rId32"/>
    <p:sldId id="384" r:id="rId33"/>
    <p:sldId id="385" r:id="rId34"/>
    <p:sldId id="386" r:id="rId35"/>
    <p:sldId id="387" r:id="rId36"/>
    <p:sldId id="388" r:id="rId37"/>
    <p:sldId id="394" r:id="rId38"/>
    <p:sldId id="425" r:id="rId39"/>
    <p:sldId id="435" r:id="rId40"/>
    <p:sldId id="436" r:id="rId41"/>
    <p:sldId id="437" r:id="rId42"/>
    <p:sldId id="438" r:id="rId43"/>
    <p:sldId id="376" r:id="rId44"/>
    <p:sldId id="439" r:id="rId45"/>
  </p:sldIdLst>
  <p:sldSz cx="9144000" cy="6858000" type="screen4x3"/>
  <p:notesSz cx="6858000" cy="9144000"/>
  <p:defaultTextStyle>
    <a:defPPr>
      <a:defRPr lang="en-US"/>
    </a:defPPr>
    <a:lvl1pPr marL="0" algn="l" defTabSz="913653" rtl="0" eaLnBrk="1" latinLnBrk="0" hangingPunct="1">
      <a:defRPr sz="1800" kern="1200">
        <a:solidFill>
          <a:schemeClr val="tx1"/>
        </a:solidFill>
        <a:latin typeface="+mn-lt"/>
        <a:ea typeface="+mn-ea"/>
        <a:cs typeface="+mn-cs"/>
      </a:defRPr>
    </a:lvl1pPr>
    <a:lvl2pPr marL="456826" algn="l" defTabSz="913653" rtl="0" eaLnBrk="1" latinLnBrk="0" hangingPunct="1">
      <a:defRPr sz="1800" kern="1200">
        <a:solidFill>
          <a:schemeClr val="tx1"/>
        </a:solidFill>
        <a:latin typeface="+mn-lt"/>
        <a:ea typeface="+mn-ea"/>
        <a:cs typeface="+mn-cs"/>
      </a:defRPr>
    </a:lvl2pPr>
    <a:lvl3pPr marL="913653" algn="l" defTabSz="913653" rtl="0" eaLnBrk="1" latinLnBrk="0" hangingPunct="1">
      <a:defRPr sz="1800" kern="1200">
        <a:solidFill>
          <a:schemeClr val="tx1"/>
        </a:solidFill>
        <a:latin typeface="+mn-lt"/>
        <a:ea typeface="+mn-ea"/>
        <a:cs typeface="+mn-cs"/>
      </a:defRPr>
    </a:lvl3pPr>
    <a:lvl4pPr marL="1370478" algn="l" defTabSz="913653" rtl="0" eaLnBrk="1" latinLnBrk="0" hangingPunct="1">
      <a:defRPr sz="1800" kern="1200">
        <a:solidFill>
          <a:schemeClr val="tx1"/>
        </a:solidFill>
        <a:latin typeface="+mn-lt"/>
        <a:ea typeface="+mn-ea"/>
        <a:cs typeface="+mn-cs"/>
      </a:defRPr>
    </a:lvl4pPr>
    <a:lvl5pPr marL="1827306" algn="l" defTabSz="913653" rtl="0" eaLnBrk="1" latinLnBrk="0" hangingPunct="1">
      <a:defRPr sz="1800" kern="1200">
        <a:solidFill>
          <a:schemeClr val="tx1"/>
        </a:solidFill>
        <a:latin typeface="+mn-lt"/>
        <a:ea typeface="+mn-ea"/>
        <a:cs typeface="+mn-cs"/>
      </a:defRPr>
    </a:lvl5pPr>
    <a:lvl6pPr marL="2284131" algn="l" defTabSz="913653" rtl="0" eaLnBrk="1" latinLnBrk="0" hangingPunct="1">
      <a:defRPr sz="1800" kern="1200">
        <a:solidFill>
          <a:schemeClr val="tx1"/>
        </a:solidFill>
        <a:latin typeface="+mn-lt"/>
        <a:ea typeface="+mn-ea"/>
        <a:cs typeface="+mn-cs"/>
      </a:defRPr>
    </a:lvl6pPr>
    <a:lvl7pPr marL="2740959" algn="l" defTabSz="913653" rtl="0" eaLnBrk="1" latinLnBrk="0" hangingPunct="1">
      <a:defRPr sz="1800" kern="1200">
        <a:solidFill>
          <a:schemeClr val="tx1"/>
        </a:solidFill>
        <a:latin typeface="+mn-lt"/>
        <a:ea typeface="+mn-ea"/>
        <a:cs typeface="+mn-cs"/>
      </a:defRPr>
    </a:lvl7pPr>
    <a:lvl8pPr marL="3197785" algn="l" defTabSz="913653" rtl="0" eaLnBrk="1" latinLnBrk="0" hangingPunct="1">
      <a:defRPr sz="1800" kern="1200">
        <a:solidFill>
          <a:schemeClr val="tx1"/>
        </a:solidFill>
        <a:latin typeface="+mn-lt"/>
        <a:ea typeface="+mn-ea"/>
        <a:cs typeface="+mn-cs"/>
      </a:defRPr>
    </a:lvl8pPr>
    <a:lvl9pPr marL="3654611" algn="l" defTabSz="91365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385D8A"/>
    <a:srgbClr val="1E1C11"/>
    <a:srgbClr val="FDE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95" autoAdjust="0"/>
    <p:restoredTop sz="92182" autoAdjust="0"/>
  </p:normalViewPr>
  <p:slideViewPr>
    <p:cSldViewPr>
      <p:cViewPr>
        <p:scale>
          <a:sx n="100" d="100"/>
          <a:sy n="100" d="100"/>
        </p:scale>
        <p:origin x="-1888" y="-96"/>
      </p:cViewPr>
      <p:guideLst>
        <p:guide orient="horz" pos="240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70C4EE2-5257-A041-A9C4-05D11B5EDBA2}" type="datetimeFigureOut">
              <a:rPr lang="en-US" smtClean="0"/>
              <a:t>5/6/16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0124D7A-3732-AB49-9E33-44D24206AB7F}" type="slidenum">
              <a:rPr lang="en-US" smtClean="0"/>
              <a:t>‹#›</a:t>
            </a:fld>
            <a:endParaRPr lang="en-US"/>
          </a:p>
        </p:txBody>
      </p:sp>
    </p:spTree>
    <p:extLst>
      <p:ext uri="{BB962C8B-B14F-4D97-AF65-F5344CB8AC3E}">
        <p14:creationId xmlns:p14="http://schemas.microsoft.com/office/powerpoint/2010/main" val="14593955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4D03FC-4B97-4C2A-9344-4966C8849585}" type="datetimeFigureOut">
              <a:rPr lang="en-US" smtClean="0"/>
              <a:t>5/6/16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2CD1D6-30B8-4037-A7CF-A10C129E0E9C}" type="slidenum">
              <a:rPr lang="en-US" smtClean="0"/>
              <a:t>‹#›</a:t>
            </a:fld>
            <a:endParaRPr lang="en-US"/>
          </a:p>
        </p:txBody>
      </p:sp>
    </p:spTree>
    <p:extLst>
      <p:ext uri="{BB962C8B-B14F-4D97-AF65-F5344CB8AC3E}">
        <p14:creationId xmlns:p14="http://schemas.microsoft.com/office/powerpoint/2010/main" val="1906421305"/>
      </p:ext>
    </p:extLst>
  </p:cSld>
  <p:clrMap bg1="lt1" tx1="dk1" bg2="lt2" tx2="dk2" accent1="accent1" accent2="accent2" accent3="accent3" accent4="accent4" accent5="accent5" accent6="accent6" hlink="hlink" folHlink="folHlink"/>
  <p:hf hdr="0" ftr="0" dt="0"/>
  <p:notesStyle>
    <a:lvl1pPr marL="0" algn="l" defTabSz="913653" rtl="0" eaLnBrk="1" latinLnBrk="0" hangingPunct="1">
      <a:defRPr sz="1200" kern="1200">
        <a:solidFill>
          <a:schemeClr val="tx1"/>
        </a:solidFill>
        <a:latin typeface="+mn-lt"/>
        <a:ea typeface="+mn-ea"/>
        <a:cs typeface="+mn-cs"/>
      </a:defRPr>
    </a:lvl1pPr>
    <a:lvl2pPr marL="456826" algn="l" defTabSz="913653" rtl="0" eaLnBrk="1" latinLnBrk="0" hangingPunct="1">
      <a:defRPr sz="1200" kern="1200">
        <a:solidFill>
          <a:schemeClr val="tx1"/>
        </a:solidFill>
        <a:latin typeface="+mn-lt"/>
        <a:ea typeface="+mn-ea"/>
        <a:cs typeface="+mn-cs"/>
      </a:defRPr>
    </a:lvl2pPr>
    <a:lvl3pPr marL="913653" algn="l" defTabSz="913653" rtl="0" eaLnBrk="1" latinLnBrk="0" hangingPunct="1">
      <a:defRPr sz="1200" kern="1200">
        <a:solidFill>
          <a:schemeClr val="tx1"/>
        </a:solidFill>
        <a:latin typeface="+mn-lt"/>
        <a:ea typeface="+mn-ea"/>
        <a:cs typeface="+mn-cs"/>
      </a:defRPr>
    </a:lvl3pPr>
    <a:lvl4pPr marL="1370478" algn="l" defTabSz="913653" rtl="0" eaLnBrk="1" latinLnBrk="0" hangingPunct="1">
      <a:defRPr sz="1200" kern="1200">
        <a:solidFill>
          <a:schemeClr val="tx1"/>
        </a:solidFill>
        <a:latin typeface="+mn-lt"/>
        <a:ea typeface="+mn-ea"/>
        <a:cs typeface="+mn-cs"/>
      </a:defRPr>
    </a:lvl4pPr>
    <a:lvl5pPr marL="1827306" algn="l" defTabSz="913653" rtl="0" eaLnBrk="1" latinLnBrk="0" hangingPunct="1">
      <a:defRPr sz="1200" kern="1200">
        <a:solidFill>
          <a:schemeClr val="tx1"/>
        </a:solidFill>
        <a:latin typeface="+mn-lt"/>
        <a:ea typeface="+mn-ea"/>
        <a:cs typeface="+mn-cs"/>
      </a:defRPr>
    </a:lvl5pPr>
    <a:lvl6pPr marL="2284131" algn="l" defTabSz="913653" rtl="0" eaLnBrk="1" latinLnBrk="0" hangingPunct="1">
      <a:defRPr sz="1200" kern="1200">
        <a:solidFill>
          <a:schemeClr val="tx1"/>
        </a:solidFill>
        <a:latin typeface="+mn-lt"/>
        <a:ea typeface="+mn-ea"/>
        <a:cs typeface="+mn-cs"/>
      </a:defRPr>
    </a:lvl6pPr>
    <a:lvl7pPr marL="2740959" algn="l" defTabSz="913653" rtl="0" eaLnBrk="1" latinLnBrk="0" hangingPunct="1">
      <a:defRPr sz="1200" kern="1200">
        <a:solidFill>
          <a:schemeClr val="tx1"/>
        </a:solidFill>
        <a:latin typeface="+mn-lt"/>
        <a:ea typeface="+mn-ea"/>
        <a:cs typeface="+mn-cs"/>
      </a:defRPr>
    </a:lvl7pPr>
    <a:lvl8pPr marL="3197785" algn="l" defTabSz="913653" rtl="0" eaLnBrk="1" latinLnBrk="0" hangingPunct="1">
      <a:defRPr sz="1200" kern="1200">
        <a:solidFill>
          <a:schemeClr val="tx1"/>
        </a:solidFill>
        <a:latin typeface="+mn-lt"/>
        <a:ea typeface="+mn-ea"/>
        <a:cs typeface="+mn-cs"/>
      </a:defRPr>
    </a:lvl8pPr>
    <a:lvl9pPr marL="3654611" algn="l" defTabSz="9136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9940E8-9A65-CB4D-9576-F9E0ECA60F2C}"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3003711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-Underestimated MESH will be most costly when lightning activity is also low.</a:t>
            </a:r>
          </a:p>
          <a:p>
            <a:r>
              <a:rPr lang="en-US" dirty="0" smtClean="0"/>
              <a:t>-NSSL and OU-CIMMS are investigating the impact of radar scanning and the operational settings used to merge data from multiple radars</a:t>
            </a:r>
            <a:endParaRPr lang="en-US" dirty="0"/>
          </a:p>
        </p:txBody>
      </p:sp>
      <p:sp>
        <p:nvSpPr>
          <p:cNvPr id="4" name="Slide Number Placeholder 3"/>
          <p:cNvSpPr>
            <a:spLocks noGrp="1"/>
          </p:cNvSpPr>
          <p:nvPr>
            <p:ph type="sldNum" sz="quarter" idx="10"/>
          </p:nvPr>
        </p:nvSpPr>
        <p:spPr/>
        <p:txBody>
          <a:bodyPr/>
          <a:lstStyle/>
          <a:p>
            <a:fld id="{EA2CD1D6-30B8-4037-A7CF-A10C129E0E9C}" type="slidenum">
              <a:rPr lang="en-US" smtClean="0"/>
              <a:t>14</a:t>
            </a:fld>
            <a:endParaRPr lang="en-US"/>
          </a:p>
        </p:txBody>
      </p:sp>
    </p:spTree>
    <p:extLst>
      <p:ext uri="{BB962C8B-B14F-4D97-AF65-F5344CB8AC3E}">
        <p14:creationId xmlns:p14="http://schemas.microsoft.com/office/powerpoint/2010/main" val="2809559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So how is all this information combined in real-time processing?  Unlike most GOES-R related</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projects that update with each satellite scan—</a:t>
            </a:r>
            <a:r>
              <a:rPr lang="en-US" sz="1200" kern="120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is different.  The model updates at the frequency of the MRMS radar data—about every 2 minutes.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When a storm develops and is tracked within satellite imagery, it has information about the storm environment from the RAP composite—which updates every hour.  The probabilities are computed for every set of MRMS radar data—about every 2 minutes.  The ENI total lightning data</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is also</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updated every 2 minutes.  The update frequency of the current GOES satellite in</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routine scan mode is</a:t>
            </a:r>
            <a:r>
              <a:rPr lang="en-US" sz="1200" kern="1200" baseline="0" dirty="0" smtClean="0">
                <a:solidFill>
                  <a:schemeClr val="tx1"/>
                </a:solidFill>
                <a:effectLst/>
                <a:latin typeface="Calibri" pitchFamily="34" charset="0"/>
                <a:ea typeface="+mn-ea"/>
                <a:cs typeface="+mn-cs"/>
              </a:rPr>
              <a:t> every 15 minutes, </a:t>
            </a:r>
            <a:r>
              <a:rPr lang="en-US" sz="1200" kern="1200" dirty="0" smtClean="0">
                <a:solidFill>
                  <a:schemeClr val="tx1"/>
                </a:solidFill>
                <a:effectLst/>
                <a:latin typeface="Calibri" pitchFamily="34" charset="0"/>
                <a:ea typeface="+mn-ea"/>
                <a:cs typeface="+mn-cs"/>
              </a:rPr>
              <a:t>or roughly</a:t>
            </a:r>
            <a:r>
              <a:rPr lang="en-US" sz="1200" kern="1200" baseline="0" dirty="0" smtClean="0">
                <a:solidFill>
                  <a:schemeClr val="tx1"/>
                </a:solidFill>
                <a:effectLst/>
                <a:latin typeface="Calibri" pitchFamily="34" charset="0"/>
                <a:ea typeface="+mn-ea"/>
                <a:cs typeface="+mn-cs"/>
              </a:rPr>
              <a:t> every 7.5</a:t>
            </a:r>
            <a:r>
              <a:rPr lang="en-US" sz="1200" kern="1200" dirty="0" smtClean="0">
                <a:solidFill>
                  <a:schemeClr val="tx1"/>
                </a:solidFill>
                <a:effectLst/>
                <a:latin typeface="Calibri" pitchFamily="34" charset="0"/>
                <a:ea typeface="+mn-ea"/>
                <a:cs typeface="+mn-cs"/>
              </a:rPr>
              <a:t> minutes in rapid-scan mode.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critical point is:</a:t>
            </a:r>
          </a:p>
          <a:p>
            <a:r>
              <a:rPr lang="en-US" sz="1200" kern="1200" dirty="0" smtClean="0">
                <a:solidFill>
                  <a:schemeClr val="tx1"/>
                </a:solidFill>
                <a:effectLst/>
                <a:latin typeface="Calibri" pitchFamily="34" charset="0"/>
                <a:ea typeface="+mn-ea"/>
                <a:cs typeface="+mn-cs"/>
              </a:rPr>
              <a:t>The model does not wait on a satellite scan—it uses the most recent information available from satellite—whether the satellite is in routine scan mode or rapid scan mode.  So users should expect updates in AWIPS-II about every 2 minutes.</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16</a:t>
            </a:fld>
            <a:endParaRPr lang="en-US" altLang="zh-CN"/>
          </a:p>
        </p:txBody>
      </p:sp>
    </p:spTree>
    <p:extLst>
      <p:ext uri="{BB962C8B-B14F-4D97-AF65-F5344CB8AC3E}">
        <p14:creationId xmlns:p14="http://schemas.microsoft.com/office/powerpoint/2010/main" val="1429124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So how is all this information combined in real-time processing?  Unlike most GOES-R related</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projects that update with each satellite scan—</a:t>
            </a:r>
            <a:r>
              <a:rPr lang="en-US" sz="1200" kern="120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is different.  The model updates at the frequency of the MRMS radar data—about every 2 minutes.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When a storm develops and is tracked within satellite imagery, it has information about the storm environment from the RAP composite—which updates every hour.  The probabilities are computed for every set of MRMS radar data—about every 2 minutes.  The ENI total lightning data</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is also</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updated every 2 minutes.  The update frequency of the current GOES satellite in</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routine scan mode is</a:t>
            </a:r>
            <a:r>
              <a:rPr lang="en-US" sz="1200" kern="1200" baseline="0" dirty="0" smtClean="0">
                <a:solidFill>
                  <a:schemeClr val="tx1"/>
                </a:solidFill>
                <a:effectLst/>
                <a:latin typeface="Calibri" pitchFamily="34" charset="0"/>
                <a:ea typeface="+mn-ea"/>
                <a:cs typeface="+mn-cs"/>
              </a:rPr>
              <a:t> every 15 minutes, </a:t>
            </a:r>
            <a:r>
              <a:rPr lang="en-US" sz="1200" kern="1200" dirty="0" smtClean="0">
                <a:solidFill>
                  <a:schemeClr val="tx1"/>
                </a:solidFill>
                <a:effectLst/>
                <a:latin typeface="Calibri" pitchFamily="34" charset="0"/>
                <a:ea typeface="+mn-ea"/>
                <a:cs typeface="+mn-cs"/>
              </a:rPr>
              <a:t>or roughly</a:t>
            </a:r>
            <a:r>
              <a:rPr lang="en-US" sz="1200" kern="1200" baseline="0" dirty="0" smtClean="0">
                <a:solidFill>
                  <a:schemeClr val="tx1"/>
                </a:solidFill>
                <a:effectLst/>
                <a:latin typeface="Calibri" pitchFamily="34" charset="0"/>
                <a:ea typeface="+mn-ea"/>
                <a:cs typeface="+mn-cs"/>
              </a:rPr>
              <a:t> every 7.5</a:t>
            </a:r>
            <a:r>
              <a:rPr lang="en-US" sz="1200" kern="1200" dirty="0" smtClean="0">
                <a:solidFill>
                  <a:schemeClr val="tx1"/>
                </a:solidFill>
                <a:effectLst/>
                <a:latin typeface="Calibri" pitchFamily="34" charset="0"/>
                <a:ea typeface="+mn-ea"/>
                <a:cs typeface="+mn-cs"/>
              </a:rPr>
              <a:t> minutes in rapid-scan mode.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critical point is:</a:t>
            </a:r>
          </a:p>
          <a:p>
            <a:r>
              <a:rPr lang="en-US" sz="1200" kern="1200" dirty="0" smtClean="0">
                <a:solidFill>
                  <a:schemeClr val="tx1"/>
                </a:solidFill>
                <a:effectLst/>
                <a:latin typeface="Calibri" pitchFamily="34" charset="0"/>
                <a:ea typeface="+mn-ea"/>
                <a:cs typeface="+mn-cs"/>
              </a:rPr>
              <a:t>The model does not wait on a satellite scan—it uses the most recent information available from satellite—whether the satellite is in routine scan mode or rapid scan mode.  So users should expect updates in AWIPS-II about every 2 minutes.</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17</a:t>
            </a:fld>
            <a:endParaRPr lang="en-US" altLang="zh-CN"/>
          </a:p>
        </p:txBody>
      </p:sp>
    </p:spTree>
    <p:extLst>
      <p:ext uri="{BB962C8B-B14F-4D97-AF65-F5344CB8AC3E}">
        <p14:creationId xmlns:p14="http://schemas.microsoft.com/office/powerpoint/2010/main" val="1429124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So how is all this information combined in real-time processing?  Unlike most GOES-R related</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projects that update with each satellite scan—</a:t>
            </a:r>
            <a:r>
              <a:rPr lang="en-US" sz="1200" kern="120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is different.  The model updates at the frequency of the MRMS radar data—about every 2 minutes.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When a storm develops and is tracked within satellite imagery, it has information about the storm environment from the RAP composite—which updates every hour.  The probabilities are computed for every set of MRMS radar data—about every 2 minutes.  The ENI total lightning data</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is also</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updated every 2 minutes.  The update frequency of the current GOES satellite in</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routine scan mode is</a:t>
            </a:r>
            <a:r>
              <a:rPr lang="en-US" sz="1200" kern="1200" baseline="0" dirty="0" smtClean="0">
                <a:solidFill>
                  <a:schemeClr val="tx1"/>
                </a:solidFill>
                <a:effectLst/>
                <a:latin typeface="Calibri" pitchFamily="34" charset="0"/>
                <a:ea typeface="+mn-ea"/>
                <a:cs typeface="+mn-cs"/>
              </a:rPr>
              <a:t> every 15 minutes, </a:t>
            </a:r>
            <a:r>
              <a:rPr lang="en-US" sz="1200" kern="1200" dirty="0" smtClean="0">
                <a:solidFill>
                  <a:schemeClr val="tx1"/>
                </a:solidFill>
                <a:effectLst/>
                <a:latin typeface="Calibri" pitchFamily="34" charset="0"/>
                <a:ea typeface="+mn-ea"/>
                <a:cs typeface="+mn-cs"/>
              </a:rPr>
              <a:t>or roughly</a:t>
            </a:r>
            <a:r>
              <a:rPr lang="en-US" sz="1200" kern="1200" baseline="0" dirty="0" smtClean="0">
                <a:solidFill>
                  <a:schemeClr val="tx1"/>
                </a:solidFill>
                <a:effectLst/>
                <a:latin typeface="Calibri" pitchFamily="34" charset="0"/>
                <a:ea typeface="+mn-ea"/>
                <a:cs typeface="+mn-cs"/>
              </a:rPr>
              <a:t> every 7.5</a:t>
            </a:r>
            <a:r>
              <a:rPr lang="en-US" sz="1200" kern="1200" dirty="0" smtClean="0">
                <a:solidFill>
                  <a:schemeClr val="tx1"/>
                </a:solidFill>
                <a:effectLst/>
                <a:latin typeface="Calibri" pitchFamily="34" charset="0"/>
                <a:ea typeface="+mn-ea"/>
                <a:cs typeface="+mn-cs"/>
              </a:rPr>
              <a:t> minutes in rapid-scan mode.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critical point is:</a:t>
            </a:r>
          </a:p>
          <a:p>
            <a:r>
              <a:rPr lang="en-US" sz="1200" kern="1200" dirty="0" smtClean="0">
                <a:solidFill>
                  <a:schemeClr val="tx1"/>
                </a:solidFill>
                <a:effectLst/>
                <a:latin typeface="Calibri" pitchFamily="34" charset="0"/>
                <a:ea typeface="+mn-ea"/>
                <a:cs typeface="+mn-cs"/>
              </a:rPr>
              <a:t>The model does not wait on a satellite scan—it uses the most recent information available from satellite—whether the satellite is in routine scan mode or rapid scan mode.  So users should expect updates in AWIPS-II about every 2 minutes.</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18</a:t>
            </a:fld>
            <a:endParaRPr lang="en-US" altLang="zh-CN"/>
          </a:p>
        </p:txBody>
      </p:sp>
    </p:spTree>
    <p:extLst>
      <p:ext uri="{BB962C8B-B14F-4D97-AF65-F5344CB8AC3E}">
        <p14:creationId xmlns:p14="http://schemas.microsoft.com/office/powerpoint/2010/main" val="1429124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We’re not doing this</a:t>
            </a:r>
            <a:r>
              <a:rPr lang="en-US" sz="1200" kern="1200" baseline="0" dirty="0" smtClean="0">
                <a:solidFill>
                  <a:schemeClr val="tx1"/>
                </a:solidFill>
                <a:effectLst/>
                <a:latin typeface="Calibri" pitchFamily="34" charset="0"/>
                <a:ea typeface="+mn-ea"/>
                <a:cs typeface="+mn-cs"/>
              </a:rPr>
              <a:t> development in a vacuum. We’re using feedback from HWT forecasters, local PG experiments, leveraging research out of Boulder and Huntsville, AL, and we have a funded collaboration with some folks at NSSL </a:t>
            </a:r>
            <a:r>
              <a:rPr lang="en-US" sz="1200" kern="1200" baseline="0" smtClean="0">
                <a:solidFill>
                  <a:schemeClr val="tx1"/>
                </a:solidFill>
                <a:effectLst/>
                <a:latin typeface="Calibri" pitchFamily="34" charset="0"/>
                <a:ea typeface="+mn-ea"/>
                <a:cs typeface="+mn-cs"/>
              </a:rPr>
              <a:t>in </a:t>
            </a:r>
            <a:r>
              <a:rPr lang="en-US" sz="1200" kern="1200" baseline="0" smtClean="0">
                <a:solidFill>
                  <a:schemeClr val="tx1"/>
                </a:solidFill>
                <a:effectLst/>
                <a:latin typeface="Calibri" pitchFamily="34" charset="0"/>
                <a:ea typeface="+mn-ea"/>
                <a:cs typeface="+mn-cs"/>
              </a:rPr>
              <a:t>Norman. </a:t>
            </a:r>
            <a:r>
              <a:rPr lang="en-US" sz="1200" kern="1200" baseline="0" dirty="0" smtClean="0">
                <a:solidFill>
                  <a:schemeClr val="tx1"/>
                </a:solidFill>
                <a:effectLst/>
                <a:latin typeface="Calibri" pitchFamily="34" charset="0"/>
                <a:ea typeface="+mn-ea"/>
                <a:cs typeface="+mn-cs"/>
              </a:rPr>
              <a:t>Forecasters at HWT were able to view these very experimental gridded threat swaths. So this is where warning operations is potentially headed.</a:t>
            </a:r>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latin typeface="Calibri"/>
                <a:ea typeface="宋体"/>
              </a:rPr>
              <a:pPr>
                <a:defRPr/>
              </a:pPr>
              <a:t>20</a:t>
            </a:fld>
            <a:endParaRPr lang="en-US" altLang="zh-CN">
              <a:solidFill>
                <a:srgbClr val="000000"/>
              </a:solidFill>
              <a:latin typeface="Calibri"/>
              <a:ea typeface="宋体"/>
            </a:endParaRPr>
          </a:p>
        </p:txBody>
      </p:sp>
    </p:spTree>
    <p:extLst>
      <p:ext uri="{BB962C8B-B14F-4D97-AF65-F5344CB8AC3E}">
        <p14:creationId xmlns:p14="http://schemas.microsoft.com/office/powerpoint/2010/main" val="4130704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EA2CD1D6-30B8-4037-A7CF-A10C129E0E9C}" type="slidenum">
              <a:rPr lang="en-US" smtClean="0"/>
              <a:t>24</a:t>
            </a:fld>
            <a:endParaRPr lang="en-US"/>
          </a:p>
        </p:txBody>
      </p:sp>
    </p:spTree>
    <p:extLst>
      <p:ext uri="{BB962C8B-B14F-4D97-AF65-F5344CB8AC3E}">
        <p14:creationId xmlns:p14="http://schemas.microsoft.com/office/powerpoint/2010/main" val="1529607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-Extract storm-scale objects and track them in time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-Instantaneous satellite-derived cloud fields are not well-suited to the short-term severe weather forecasting, but temporal trends in those cloud properties are.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-Calculating temporal trends in satellite-derived cloud properties is not a trivial task.</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 order to capture temporal trends in cloud properties, object tracking is needed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-Collaboration with OU-CIMMS and NSSL was essential</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-Model output is updated after every radar and satellite scan</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26</a:t>
            </a:fld>
            <a:endParaRPr lang="en-US" altLang="zh-CN">
              <a:solidFill>
                <a:srgbClr val="000000"/>
              </a:solidFill>
              <a:ea typeface="宋体"/>
            </a:endParaRPr>
          </a:p>
        </p:txBody>
      </p:sp>
    </p:spTree>
    <p:extLst>
      <p:ext uri="{BB962C8B-B14F-4D97-AF65-F5344CB8AC3E}">
        <p14:creationId xmlns:p14="http://schemas.microsoft.com/office/powerpoint/2010/main" val="2665332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Now getting to examples,</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the first example is over southeastern</a:t>
            </a:r>
            <a:r>
              <a:rPr lang="en-US" sz="1200" kern="1200" baseline="0" dirty="0" smtClean="0">
                <a:solidFill>
                  <a:schemeClr val="tx1"/>
                </a:solidFill>
                <a:effectLst/>
                <a:latin typeface="Calibri" pitchFamily="34" charset="0"/>
                <a:ea typeface="+mn-ea"/>
                <a:cs typeface="+mn-cs"/>
              </a:rPr>
              <a:t> South Dakota on the western edge of a slight risk region as </a:t>
            </a:r>
            <a:r>
              <a:rPr lang="en-US" sz="1200" kern="1200" dirty="0" smtClean="0">
                <a:solidFill>
                  <a:schemeClr val="tx1"/>
                </a:solidFill>
                <a:effectLst/>
                <a:latin typeface="Calibri" pitchFamily="34" charset="0"/>
                <a:ea typeface="+mn-ea"/>
                <a:cs typeface="+mn-cs"/>
              </a:rPr>
              <a:t>depicted by the Storm Prediction Center outlook.</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27</a:t>
            </a:fld>
            <a:endParaRPr lang="en-US" altLang="zh-CN">
              <a:solidFill>
                <a:srgbClr val="000000"/>
              </a:solidFill>
              <a:ea typeface="宋体"/>
            </a:endParaRPr>
          </a:p>
        </p:txBody>
      </p:sp>
    </p:spTree>
    <p:extLst>
      <p:ext uri="{BB962C8B-B14F-4D97-AF65-F5344CB8AC3E}">
        <p14:creationId xmlns:p14="http://schemas.microsoft.com/office/powerpoint/2010/main" val="3819368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In these</a:t>
            </a:r>
            <a:r>
              <a:rPr lang="en-US" sz="1200" kern="1200" baseline="0" dirty="0" smtClean="0">
                <a:solidFill>
                  <a:schemeClr val="tx1"/>
                </a:solidFill>
                <a:effectLst/>
                <a:latin typeface="Calibri" pitchFamily="34" charset="0"/>
                <a:ea typeface="+mn-ea"/>
                <a:cs typeface="+mn-cs"/>
              </a:rPr>
              <a:t> examples, </a:t>
            </a:r>
            <a:r>
              <a:rPr lang="en-US" sz="1200" kern="1200" dirty="0" smtClean="0">
                <a:solidFill>
                  <a:schemeClr val="tx1"/>
                </a:solidFill>
                <a:effectLst/>
                <a:latin typeface="Calibri" pitchFamily="34" charset="0"/>
                <a:ea typeface="+mn-ea"/>
                <a:cs typeface="+mn-cs"/>
              </a:rPr>
              <a:t>MRMS composite reflectivity is shaded and the </a:t>
            </a:r>
            <a:r>
              <a:rPr lang="en-US" sz="1200" kern="1200" dirty="0" err="1" smtClean="0">
                <a:solidFill>
                  <a:schemeClr val="tx1"/>
                </a:solidFill>
                <a:effectLst/>
                <a:latin typeface="Calibri" pitchFamily="34" charset="0"/>
                <a:ea typeface="+mn-ea"/>
                <a:cs typeface="+mn-cs"/>
              </a:rPr>
              <a:t>ProbSevere</a:t>
            </a:r>
            <a:r>
              <a:rPr lang="en-US" sz="1200" kern="1200" dirty="0" smtClean="0">
                <a:solidFill>
                  <a:schemeClr val="tx1"/>
                </a:solidFill>
                <a:effectLst/>
                <a:latin typeface="Calibri" pitchFamily="34" charset="0"/>
                <a:ea typeface="+mn-ea"/>
                <a:cs typeface="+mn-cs"/>
              </a:rPr>
              <a:t> contours are overlaid on the reflectivity data with the text read-out provided for the storm of interest.  At 1644UTC a developing storm had marginal instability but significant</a:t>
            </a:r>
            <a:r>
              <a:rPr lang="en-US" sz="1200" kern="1200" baseline="0" dirty="0" smtClean="0">
                <a:solidFill>
                  <a:schemeClr val="tx1"/>
                </a:solidFill>
                <a:effectLst/>
                <a:latin typeface="Calibri" pitchFamily="34" charset="0"/>
                <a:ea typeface="+mn-ea"/>
                <a:cs typeface="+mn-cs"/>
              </a:rPr>
              <a:t> shear</a:t>
            </a:r>
            <a:r>
              <a:rPr lang="en-US" sz="1200" kern="1200" dirty="0" smtClean="0">
                <a:solidFill>
                  <a:schemeClr val="tx1"/>
                </a:solidFill>
                <a:effectLst/>
                <a:latin typeface="Calibri" pitchFamily="34" charset="0"/>
                <a:ea typeface="+mn-ea"/>
                <a:cs typeface="+mn-cs"/>
              </a:rPr>
              <a:t>.  The probability at this time was low—only 27% as the MRMS MESH and total</a:t>
            </a:r>
            <a:r>
              <a:rPr lang="en-US" sz="1200" kern="1200" baseline="0" dirty="0" smtClean="0">
                <a:solidFill>
                  <a:schemeClr val="tx1"/>
                </a:solidFill>
                <a:effectLst/>
                <a:latin typeface="Calibri" pitchFamily="34" charset="0"/>
                <a:ea typeface="+mn-ea"/>
                <a:cs typeface="+mn-cs"/>
              </a:rPr>
              <a:t> lightning were fairly low.</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28</a:t>
            </a:fld>
            <a:endParaRPr lang="en-US" altLang="zh-CN">
              <a:solidFill>
                <a:srgbClr val="000000"/>
              </a:solidFill>
              <a:ea typeface="宋体"/>
            </a:endParaRPr>
          </a:p>
        </p:txBody>
      </p:sp>
    </p:spTree>
    <p:extLst>
      <p:ext uri="{BB962C8B-B14F-4D97-AF65-F5344CB8AC3E}">
        <p14:creationId xmlns:p14="http://schemas.microsoft.com/office/powerpoint/2010/main" val="3940567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At 1646</a:t>
            </a:r>
            <a:r>
              <a:rPr lang="en-US" sz="1200" kern="1200" baseline="0" dirty="0" smtClean="0">
                <a:solidFill>
                  <a:schemeClr val="tx1"/>
                </a:solidFill>
                <a:effectLst/>
                <a:latin typeface="Calibri" pitchFamily="34" charset="0"/>
                <a:ea typeface="+mn-ea"/>
                <a:cs typeface="+mn-cs"/>
              </a:rPr>
              <a:t> UTC, satellite growth rates were diagnosed and included into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calculation.  Both the vertical growth rate and glaciation rate were in the ‘strong’ category, which drove the probability up to 54%.</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29</a:t>
            </a:fld>
            <a:endParaRPr lang="en-US" altLang="zh-CN">
              <a:solidFill>
                <a:srgbClr val="000000"/>
              </a:solidFill>
              <a:ea typeface="宋体"/>
            </a:endParaRPr>
          </a:p>
        </p:txBody>
      </p:sp>
    </p:spTree>
    <p:extLst>
      <p:ext uri="{BB962C8B-B14F-4D97-AF65-F5344CB8AC3E}">
        <p14:creationId xmlns:p14="http://schemas.microsoft.com/office/powerpoint/2010/main" val="3940567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A few more details about the input data into the statistical model are beneficial.  The high-resolution NWP data are used to characterize the instability and shear of the environment a storm develops.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satellite imagery is used in two ways; to track clouds across space and time—in the same way a human views satellite imagery loops and to quantify the cloud growth rates, which are used as predictors in the model.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radar data are used in a similar manner as the satellite data.  The radar data are used to track storm cells in reflectivity imagery—again like how a meteorologist looks at a loop of radar imagery.  And to quantify the intensity of the precipitation core of a developing thunderstorm, which is used as a predictor in the model.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a:t>
            </a:r>
            <a:r>
              <a:rPr lang="en-US" sz="1200" kern="1200" baseline="0" dirty="0" smtClean="0">
                <a:solidFill>
                  <a:schemeClr val="tx1"/>
                </a:solidFill>
                <a:effectLst/>
                <a:latin typeface="Calibri" pitchFamily="34" charset="0"/>
                <a:ea typeface="+mn-ea"/>
                <a:cs typeface="+mn-cs"/>
              </a:rPr>
              <a:t> total lightning data are used to quantify the number of lightning flashes per minute within a radar tracked storm cell.</a:t>
            </a:r>
            <a:endParaRPr lang="en-US" sz="1200" kern="1200" dirty="0" smtClean="0">
              <a:solidFill>
                <a:schemeClr val="tx1"/>
              </a:solidFill>
              <a:effectLst/>
              <a:latin typeface="Calibri" pitchFamily="34" charset="0"/>
              <a:ea typeface="+mn-ea"/>
              <a:cs typeface="+mn-cs"/>
            </a:endParaRP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Before discussing a few more details about the input datasets, a schematic of how the statistical model works is presented in the following slide.</a:t>
            </a:r>
          </a:p>
          <a:p>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a:t>
            </a:fld>
            <a:endParaRPr lang="en-US" altLang="zh-CN"/>
          </a:p>
        </p:txBody>
      </p:sp>
    </p:spTree>
    <p:extLst>
      <p:ext uri="{BB962C8B-B14F-4D97-AF65-F5344CB8AC3E}">
        <p14:creationId xmlns:p14="http://schemas.microsoft.com/office/powerpoint/2010/main" val="3953355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a:t>
            </a:r>
            <a:r>
              <a:rPr lang="en-US" baseline="0" dirty="0" smtClean="0"/>
              <a:t> minutes later, the storm continued to intensify as indicated by the MESH and total lightning read-outs.  The probably again jumped, now to 78%.</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30</a:t>
            </a:fld>
            <a:endParaRPr lang="en-US" altLang="zh-CN">
              <a:solidFill>
                <a:srgbClr val="000000"/>
              </a:solidFill>
              <a:ea typeface="宋体"/>
            </a:endParaRPr>
          </a:p>
        </p:txBody>
      </p:sp>
    </p:spTree>
    <p:extLst>
      <p:ext uri="{BB962C8B-B14F-4D97-AF65-F5344CB8AC3E}">
        <p14:creationId xmlns:p14="http://schemas.microsoft.com/office/powerpoint/2010/main" val="3940567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storm continued to exhibit high</a:t>
            </a:r>
            <a:r>
              <a:rPr lang="en-US" baseline="0" dirty="0" smtClean="0"/>
              <a:t> probabilities and at 1726 UTC a severe thunderstorm warning was issued by the Sioux Falls WFO.  6 minutes later the first severe report of golf ball sized hail was received.  This example demonstrates how </a:t>
            </a:r>
            <a:r>
              <a:rPr lang="en-US" baseline="0" dirty="0" err="1" smtClean="0"/>
              <a:t>ProbSevere</a:t>
            </a:r>
            <a:r>
              <a:rPr lang="en-US" baseline="0" dirty="0" smtClean="0"/>
              <a:t> can be used to identify a storm that is likely to produce severe weather and potentially be used to increase lead-time.  [For those interested, the storms over extreme northwestern Iowa/southwestern MN had lower probabilities and did not produce severe reports.]</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31</a:t>
            </a:fld>
            <a:endParaRPr lang="en-US" altLang="zh-CN">
              <a:solidFill>
                <a:srgbClr val="000000"/>
              </a:solidFill>
              <a:ea typeface="宋体"/>
            </a:endParaRPr>
          </a:p>
        </p:txBody>
      </p:sp>
    </p:spTree>
    <p:extLst>
      <p:ext uri="{BB962C8B-B14F-4D97-AF65-F5344CB8AC3E}">
        <p14:creationId xmlns:p14="http://schemas.microsoft.com/office/powerpoint/2010/main" val="3940567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often asked, what value do the satellite growth rates provide?  Using this example,</a:t>
            </a:r>
            <a:r>
              <a:rPr lang="en-US" baseline="0" dirty="0" smtClean="0"/>
              <a:t> you can see at 1646 UTC, by removing the satellite observations, the </a:t>
            </a:r>
            <a:r>
              <a:rPr lang="en-US" baseline="0" dirty="0" err="1" smtClean="0"/>
              <a:t>ProbSevere</a:t>
            </a:r>
            <a:r>
              <a:rPr lang="en-US" baseline="0" dirty="0" smtClean="0"/>
              <a:t> probability is reduced by HALF!  Additionally, removing the satellite growth rates reduces the amount of lead-time gained.</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32</a:t>
            </a:fld>
            <a:endParaRPr lang="en-US" altLang="zh-CN">
              <a:solidFill>
                <a:srgbClr val="000000"/>
              </a:solidFill>
              <a:ea typeface="宋体"/>
            </a:endParaRPr>
          </a:p>
        </p:txBody>
      </p:sp>
    </p:spTree>
    <p:extLst>
      <p:ext uri="{BB962C8B-B14F-4D97-AF65-F5344CB8AC3E}">
        <p14:creationId xmlns:p14="http://schemas.microsoft.com/office/powerpoint/2010/main" val="3940567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The total</a:t>
            </a:r>
            <a:r>
              <a:rPr lang="en-US" sz="1200" kern="1200" baseline="0" dirty="0" smtClean="0">
                <a:solidFill>
                  <a:schemeClr val="tx1"/>
                </a:solidFill>
                <a:effectLst/>
                <a:latin typeface="Calibri" pitchFamily="34" charset="0"/>
                <a:ea typeface="+mn-ea"/>
                <a:cs typeface="+mn-cs"/>
              </a:rPr>
              <a:t> lightning </a:t>
            </a:r>
            <a:r>
              <a:rPr lang="en-US" sz="1200" kern="1200" dirty="0" smtClean="0">
                <a:solidFill>
                  <a:schemeClr val="tx1"/>
                </a:solidFill>
                <a:effectLst/>
                <a:latin typeface="Calibri" pitchFamily="34" charset="0"/>
                <a:ea typeface="+mn-ea"/>
                <a:cs typeface="+mn-cs"/>
              </a:rPr>
              <a:t>data used as a predictor in the statistical model are the Earth Networks</a:t>
            </a:r>
            <a:r>
              <a:rPr lang="en-US" sz="1200" kern="1200" baseline="0" dirty="0" smtClean="0">
                <a:solidFill>
                  <a:schemeClr val="tx1"/>
                </a:solidFill>
                <a:effectLst/>
                <a:latin typeface="Calibri" pitchFamily="34" charset="0"/>
                <a:ea typeface="+mn-ea"/>
                <a:cs typeface="+mn-cs"/>
              </a:rPr>
              <a:t> total lightning flashes.  For those unfamiliar with total lightning data, total lightning refers to cloud-to-ground strikes PLUS cloud-to-cloud flashes.</a:t>
            </a:r>
            <a:r>
              <a:rPr lang="en-US" sz="1200" kern="1200" dirty="0" smtClean="0">
                <a:solidFill>
                  <a:schemeClr val="tx1"/>
                </a:solidFill>
                <a:effectLst/>
                <a:latin typeface="Calibri" pitchFamily="34" charset="0"/>
                <a:ea typeface="+mn-ea"/>
                <a:cs typeface="+mn-cs"/>
              </a:rPr>
              <a:t>  The ENI total lightning data serves as a proxy for the GOES-R</a:t>
            </a:r>
            <a:r>
              <a:rPr lang="en-US" sz="1200" kern="1200" baseline="0" dirty="0" smtClean="0">
                <a:solidFill>
                  <a:schemeClr val="tx1"/>
                </a:solidFill>
                <a:effectLst/>
                <a:latin typeface="Calibri" pitchFamily="34" charset="0"/>
                <a:ea typeface="+mn-ea"/>
                <a:cs typeface="+mn-cs"/>
              </a:rPr>
              <a:t> Geostationary Lightning Mapper instrument.  </a:t>
            </a:r>
            <a:r>
              <a:rPr lang="en-US" sz="1200" kern="1200" dirty="0" smtClean="0">
                <a:solidFill>
                  <a:schemeClr val="tx1"/>
                </a:solidFill>
                <a:effectLst/>
                <a:latin typeface="Calibri" pitchFamily="34" charset="0"/>
                <a:ea typeface="+mn-ea"/>
                <a:cs typeface="+mn-cs"/>
              </a:rPr>
              <a:t>The individual lightning flashes are summed</a:t>
            </a:r>
            <a:r>
              <a:rPr lang="en-US" sz="1200" kern="1200" baseline="0" dirty="0" smtClean="0">
                <a:solidFill>
                  <a:schemeClr val="tx1"/>
                </a:solidFill>
                <a:effectLst/>
                <a:latin typeface="Calibri" pitchFamily="34" charset="0"/>
                <a:ea typeface="+mn-ea"/>
                <a:cs typeface="+mn-cs"/>
              </a:rPr>
              <a:t> within each radar object and have units of flashes per minute.  Unlike the satellite and radar based observational predictors, total lightning is not a 1-D predictor, rather it is combined with effective bulk shear and used as a 2-D predictor.  This accounts for storms that can have high electrical activity but low effective bulk shear—which will only seldom produce severe weather.</a:t>
            </a:r>
            <a:endParaRPr lang="en-US" sz="1200" kern="1200" dirty="0" smtClean="0">
              <a:solidFill>
                <a:schemeClr val="tx1"/>
              </a:solidFill>
              <a:effectLst/>
              <a:latin typeface="Calibri"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33</a:t>
            </a:fld>
            <a:endParaRPr lang="en-US" altLang="zh-CN">
              <a:solidFill>
                <a:srgbClr val="000000"/>
              </a:solidFill>
              <a:ea typeface="宋体"/>
            </a:endParaRPr>
          </a:p>
        </p:txBody>
      </p:sp>
    </p:spTree>
    <p:extLst>
      <p:ext uri="{BB962C8B-B14F-4D97-AF65-F5344CB8AC3E}">
        <p14:creationId xmlns:p14="http://schemas.microsoft.com/office/powerpoint/2010/main" val="2037857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Validation</a:t>
            </a:r>
            <a:r>
              <a:rPr lang="en-US" baseline="0" dirty="0" smtClean="0"/>
              <a:t> using ALL storm reports (not just the first)</a:t>
            </a:r>
            <a:endParaRPr lang="en-US" dirty="0" smtClean="0"/>
          </a:p>
          <a:p>
            <a:endParaRPr lang="en-US" dirty="0" smtClean="0"/>
          </a:p>
          <a:p>
            <a:endParaRPr lang="en-US" dirty="0" smtClean="0"/>
          </a:p>
          <a:p>
            <a:r>
              <a:rPr lang="en-US" dirty="0" err="1" smtClean="0"/>
              <a:t>total_sev_storms</a:t>
            </a:r>
            <a:r>
              <a:rPr lang="en-US" dirty="0" smtClean="0"/>
              <a:t>=          71         156         181 </a:t>
            </a:r>
            <a:br>
              <a:rPr lang="en-US" dirty="0" smtClean="0"/>
            </a:br>
            <a:r>
              <a:rPr lang="en-US" dirty="0" smtClean="0"/>
              <a:t>          85         132          69 </a:t>
            </a:r>
            <a:br>
              <a:rPr lang="en-US" dirty="0" smtClean="0"/>
            </a:br>
            <a:r>
              <a:rPr lang="en-US" dirty="0" smtClean="0"/>
              <a:t>          85         200         110 </a:t>
            </a:r>
            <a:br>
              <a:rPr lang="en-US" dirty="0" smtClean="0"/>
            </a:br>
            <a:r>
              <a:rPr lang="en-US" dirty="0" smtClean="0"/>
              <a:t/>
            </a:r>
            <a:br>
              <a:rPr lang="en-US" dirty="0" smtClean="0"/>
            </a:br>
            <a:r>
              <a:rPr lang="en-US" dirty="0" err="1" smtClean="0"/>
              <a:t>total_ns_storms</a:t>
            </a:r>
            <a:r>
              <a:rPr lang="en-US" dirty="0" smtClean="0"/>
              <a:t>=        8328        6667        6124 </a:t>
            </a:r>
            <a:br>
              <a:rPr lang="en-US" dirty="0" smtClean="0"/>
            </a:br>
            <a:r>
              <a:rPr lang="en-US" dirty="0" smtClean="0"/>
              <a:t>        2090        1381         589 </a:t>
            </a:r>
            <a:br>
              <a:rPr lang="en-US" dirty="0" smtClean="0"/>
            </a:br>
            <a:r>
              <a:rPr lang="en-US" dirty="0" smtClean="0"/>
              <a:t>         855         773         329 </a:t>
            </a:r>
            <a:endParaRPr lang="en-US" dirty="0"/>
          </a:p>
        </p:txBody>
      </p:sp>
      <p:sp>
        <p:nvSpPr>
          <p:cNvPr id="4" name="Slide Number Placeholder 3"/>
          <p:cNvSpPr>
            <a:spLocks noGrp="1"/>
          </p:cNvSpPr>
          <p:nvPr>
            <p:ph type="sldNum" sz="quarter" idx="10"/>
          </p:nvPr>
        </p:nvSpPr>
        <p:spPr/>
        <p:txBody>
          <a:bodyPr/>
          <a:lstStyle/>
          <a:p>
            <a:fld id="{5500104C-D8BA-E54F-8D13-EB2C2E5689CC}"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1589146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Validation</a:t>
            </a:r>
            <a:r>
              <a:rPr lang="en-US" baseline="0" dirty="0" smtClean="0"/>
              <a:t> using ALL storm reports (not just the first)</a:t>
            </a:r>
            <a:endParaRPr lang="en-US" dirty="0" smtClean="0"/>
          </a:p>
          <a:p>
            <a:endParaRPr lang="en-US" dirty="0" smtClean="0"/>
          </a:p>
          <a:p>
            <a:endParaRPr lang="en-US" dirty="0" smtClean="0"/>
          </a:p>
          <a:p>
            <a:r>
              <a:rPr lang="en-US" dirty="0" err="1" smtClean="0"/>
              <a:t>total_sev_storms</a:t>
            </a:r>
            <a:r>
              <a:rPr lang="en-US" dirty="0" smtClean="0"/>
              <a:t>=          71         156         181 </a:t>
            </a:r>
            <a:br>
              <a:rPr lang="en-US" dirty="0" smtClean="0"/>
            </a:br>
            <a:r>
              <a:rPr lang="en-US" dirty="0" smtClean="0"/>
              <a:t>          85         132          69 </a:t>
            </a:r>
            <a:br>
              <a:rPr lang="en-US" dirty="0" smtClean="0"/>
            </a:br>
            <a:r>
              <a:rPr lang="en-US" dirty="0" smtClean="0"/>
              <a:t>          85         200         110 </a:t>
            </a:r>
            <a:br>
              <a:rPr lang="en-US" dirty="0" smtClean="0"/>
            </a:br>
            <a:r>
              <a:rPr lang="en-US" dirty="0" smtClean="0"/>
              <a:t/>
            </a:r>
            <a:br>
              <a:rPr lang="en-US" dirty="0" smtClean="0"/>
            </a:br>
            <a:r>
              <a:rPr lang="en-US" dirty="0" err="1" smtClean="0"/>
              <a:t>total_ns_storms</a:t>
            </a:r>
            <a:r>
              <a:rPr lang="en-US" dirty="0" smtClean="0"/>
              <a:t>=        8328        6667        6124 </a:t>
            </a:r>
            <a:br>
              <a:rPr lang="en-US" dirty="0" smtClean="0"/>
            </a:br>
            <a:r>
              <a:rPr lang="en-US" dirty="0" smtClean="0"/>
              <a:t>        2090        1381         589 </a:t>
            </a:r>
            <a:br>
              <a:rPr lang="en-US" dirty="0" smtClean="0"/>
            </a:br>
            <a:r>
              <a:rPr lang="en-US" dirty="0" smtClean="0"/>
              <a:t>         855         773         329 </a:t>
            </a:r>
            <a:endParaRPr lang="en-US" dirty="0"/>
          </a:p>
        </p:txBody>
      </p:sp>
      <p:sp>
        <p:nvSpPr>
          <p:cNvPr id="4" name="Slide Number Placeholder 3"/>
          <p:cNvSpPr>
            <a:spLocks noGrp="1"/>
          </p:cNvSpPr>
          <p:nvPr>
            <p:ph type="sldNum" sz="quarter" idx="10"/>
          </p:nvPr>
        </p:nvSpPr>
        <p:spPr/>
        <p:txBody>
          <a:bodyPr/>
          <a:lstStyle/>
          <a:p>
            <a:fld id="{5500104C-D8BA-E54F-8D13-EB2C2E5689CC}"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274274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A few more details about the input data into the statistical model are beneficial.  The high-resolution NWP data are used to characterize the instability and shear of the environment a storm develops.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satellite imagery is used in two ways; to track clouds across space and time—in the same way a human views satellite imagery loops and to quantify the cloud growth rates, which are used as predictors in the model.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radar data are used in a similar manner as the satellite data.  The radar data are used to track storm cells in reflectivity imagery—again like how a meteorologist looks at a loop of radar imagery.  And to quantify the intensity of the precipitation core of a developing thunderstorm, which is used as a predictor in the model.  </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a:t>
            </a:r>
            <a:r>
              <a:rPr lang="en-US" sz="1200" kern="1200" baseline="0" dirty="0" smtClean="0">
                <a:solidFill>
                  <a:schemeClr val="tx1"/>
                </a:solidFill>
                <a:effectLst/>
                <a:latin typeface="Calibri" pitchFamily="34" charset="0"/>
                <a:ea typeface="+mn-ea"/>
                <a:cs typeface="+mn-cs"/>
              </a:rPr>
              <a:t> total lightning data are used to quantify the number of lightning flashes per minute within a radar tracked storm cell.</a:t>
            </a:r>
            <a:endParaRPr lang="en-US" sz="1200" kern="1200" dirty="0" smtClean="0">
              <a:solidFill>
                <a:schemeClr val="tx1"/>
              </a:solidFill>
              <a:effectLst/>
              <a:latin typeface="Calibri" pitchFamily="34" charset="0"/>
              <a:ea typeface="+mn-ea"/>
              <a:cs typeface="+mn-cs"/>
            </a:endParaRP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Before discussing a few more details about the input datasets, a schematic of how the statistical model works is presented in the following slide.</a:t>
            </a:r>
          </a:p>
          <a:p>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a:t>
            </a:fld>
            <a:endParaRPr lang="en-US" altLang="zh-CN"/>
          </a:p>
        </p:txBody>
      </p:sp>
    </p:spTree>
    <p:extLst>
      <p:ext uri="{BB962C8B-B14F-4D97-AF65-F5344CB8AC3E}">
        <p14:creationId xmlns:p14="http://schemas.microsoft.com/office/powerpoint/2010/main" val="3953355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We will now transition from discussing how the statistical model works and learning about the input datasets to showing examples of how the model performed in some severe weather events.</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model output is</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displayed in two ways.  One is a probability contour with a color enhancement designed for overlay on top of typical radar reflectivity color tables (e.g. greens,</a:t>
            </a:r>
            <a:r>
              <a:rPr lang="en-US" sz="1200" kern="1200" baseline="0" dirty="0" smtClean="0">
                <a:solidFill>
                  <a:schemeClr val="tx1"/>
                </a:solidFill>
                <a:effectLst/>
                <a:latin typeface="Calibri" pitchFamily="34" charset="0"/>
                <a:ea typeface="+mn-ea"/>
                <a:cs typeface="+mn-cs"/>
              </a:rPr>
              <a:t> yellows, and reds are avoided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a:t>
            </a:r>
            <a:r>
              <a:rPr lang="en-US" sz="1200" kern="1200" baseline="0" dirty="0" err="1" smtClean="0">
                <a:solidFill>
                  <a:schemeClr val="tx1"/>
                </a:solidFill>
                <a:effectLst/>
                <a:latin typeface="Calibri" pitchFamily="34" charset="0"/>
                <a:ea typeface="+mn-ea"/>
                <a:cs typeface="+mn-cs"/>
              </a:rPr>
              <a:t>colortable</a:t>
            </a:r>
            <a:r>
              <a:rPr lang="en-US" sz="1200" kern="1200" baseline="0" dirty="0" smtClean="0">
                <a:solidFill>
                  <a:schemeClr val="tx1"/>
                </a:solidFill>
                <a:effectLst/>
                <a:latin typeface="Calibri" pitchFamily="34" charset="0"/>
                <a:ea typeface="+mn-ea"/>
                <a:cs typeface="+mn-cs"/>
              </a:rPr>
              <a:t>)</a:t>
            </a:r>
            <a:r>
              <a:rPr lang="en-US" sz="1200" kern="1200" dirty="0" smtClean="0">
                <a:solidFill>
                  <a:schemeClr val="tx1"/>
                </a:solidFill>
                <a:effectLst/>
                <a:latin typeface="Calibri" pitchFamily="34" charset="0"/>
                <a:ea typeface="+mn-ea"/>
                <a:cs typeface="+mn-cs"/>
              </a:rPr>
              <a:t>.  The </a:t>
            </a:r>
            <a:r>
              <a:rPr lang="en-US" sz="1200" kern="1200" dirty="0" err="1" smtClean="0">
                <a:solidFill>
                  <a:schemeClr val="tx1"/>
                </a:solidFill>
                <a:effectLst/>
                <a:latin typeface="Calibri" pitchFamily="34" charset="0"/>
                <a:ea typeface="+mn-ea"/>
                <a:cs typeface="+mn-cs"/>
              </a:rPr>
              <a:t>shapefile</a:t>
            </a:r>
            <a:r>
              <a:rPr lang="en-US" sz="1200" kern="1200" dirty="0" smtClean="0">
                <a:solidFill>
                  <a:schemeClr val="tx1"/>
                </a:solidFill>
                <a:effectLst/>
                <a:latin typeface="Calibri" pitchFamily="34" charset="0"/>
                <a:ea typeface="+mn-ea"/>
                <a:cs typeface="+mn-cs"/>
              </a:rPr>
              <a:t> nature of the output makes the display very flexible—the contours can be overlaid on any field within AWIPS-II (e.g., radar velocity).  Additionally, the model probability and each model predictor is displayed as text when sampling is turned on.  The following bullets briefly describe the text read-out.</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a:t>
            </a:r>
            <a:r>
              <a:rPr lang="en-US" sz="1200" kern="1200" dirty="0" err="1" smtClean="0">
                <a:solidFill>
                  <a:schemeClr val="tx1"/>
                </a:solidFill>
                <a:effectLst/>
                <a:latin typeface="Calibri" pitchFamily="34" charset="0"/>
                <a:ea typeface="+mn-ea"/>
                <a:cs typeface="+mn-cs"/>
              </a:rPr>
              <a:t>ProbSevere</a:t>
            </a:r>
            <a:r>
              <a:rPr lang="en-US" sz="1200" kern="1200" dirty="0" smtClean="0">
                <a:solidFill>
                  <a:schemeClr val="tx1"/>
                </a:solidFill>
                <a:effectLst/>
                <a:latin typeface="Calibri" pitchFamily="34" charset="0"/>
                <a:ea typeface="+mn-ea"/>
                <a:cs typeface="+mn-cs"/>
              </a:rPr>
              <a:t> probability and ranges between 0 and 100% for a given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most unstable CAPE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effective bulk shear from our RAP composite for the storm cell.</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MRMS MESH value—the time and value are provided.  Note the MRMS may not match a single radar site MESH algorithm—both time and value.</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normalized vertical growth rate of the storm.  It is the maximum value attained during the growth stage of the storm and the time that maximum value occurred.  The units are percentage of the troposphere depth the cloud grew per minute.</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The exact values are not terribly important—we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glaciation rate or the rate at which the storm-top transitioned from liquid water droplets to ice crystals.  It is the maximum value attained during the growth stage of the storm and the time that maximum value occurred.  The units are a percentage of water to ice conversion per minute.</a:t>
            </a:r>
            <a:r>
              <a:rPr lang="en-US" sz="1200" kern="1200" baseline="0" dirty="0" smtClean="0">
                <a:solidFill>
                  <a:schemeClr val="tx1"/>
                </a:solidFill>
                <a:effectLst/>
                <a:latin typeface="Calibri" pitchFamily="34" charset="0"/>
                <a:ea typeface="+mn-ea"/>
                <a:cs typeface="+mn-cs"/>
              </a:rPr>
              <a:t>  Again </a:t>
            </a:r>
            <a:r>
              <a:rPr lang="en-US" sz="1200" kern="1200" dirty="0" smtClean="0">
                <a:solidFill>
                  <a:schemeClr val="tx1"/>
                </a:solidFill>
                <a:effectLst/>
                <a:latin typeface="Calibri" pitchFamily="34" charset="0"/>
                <a:ea typeface="+mn-ea"/>
                <a:cs typeface="+mn-cs"/>
              </a:rPr>
              <a:t>we append a statistical measure of intensity with the terms “weak”, “moderate”, or “strong”.</a:t>
            </a: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This field is the flash rate--</a:t>
            </a:r>
            <a:r>
              <a:rPr lang="en-US" sz="1200" kern="1200" baseline="0" dirty="0" smtClean="0">
                <a:solidFill>
                  <a:schemeClr val="tx1"/>
                </a:solidFill>
                <a:effectLst/>
                <a:latin typeface="Calibri" pitchFamily="34" charset="0"/>
                <a:ea typeface="+mn-ea"/>
                <a:cs typeface="+mn-cs"/>
              </a:rPr>
              <a:t>the time and value are provided.  Recall the total lightning is part of a 2-D predictor in the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model—combining effective bulk shear and total lightning flash rate.</a:t>
            </a:r>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While each model predictor is provided in the text read-out, it is important to emphasize—the sum of the information--the probability--is more valuable than any individual piece of information.</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4</a:t>
            </a:fld>
            <a:endParaRPr lang="en-US" altLang="zh-CN">
              <a:solidFill>
                <a:srgbClr val="000000"/>
              </a:solidFill>
              <a:ea typeface="宋体"/>
            </a:endParaRPr>
          </a:p>
        </p:txBody>
      </p:sp>
    </p:spTree>
    <p:extLst>
      <p:ext uri="{BB962C8B-B14F-4D97-AF65-F5344CB8AC3E}">
        <p14:creationId xmlns:p14="http://schemas.microsoft.com/office/powerpoint/2010/main" val="1820190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65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A validation for about 5000 storms on 18 convectively active days during 2014 was performed. (Using</a:t>
            </a:r>
            <a:r>
              <a:rPr lang="en-US" sz="1200" kern="1200" baseline="0" dirty="0" smtClean="0">
                <a:solidFill>
                  <a:schemeClr val="tx1"/>
                </a:solidFill>
                <a:effectLst/>
                <a:latin typeface="Calibri" pitchFamily="34" charset="0"/>
                <a:ea typeface="+mn-ea"/>
                <a:cs typeface="+mn-cs"/>
              </a:rPr>
              <a:t> m</a:t>
            </a:r>
            <a:r>
              <a:rPr lang="en-US" sz="1200" kern="1200" dirty="0" smtClean="0">
                <a:solidFill>
                  <a:schemeClr val="tx1"/>
                </a:solidFill>
                <a:effectLst/>
                <a:latin typeface="Calibri" pitchFamily="34" charset="0"/>
                <a:ea typeface="+mn-ea"/>
                <a:cs typeface="+mn-cs"/>
              </a:rPr>
              <a:t>anual analysis</a:t>
            </a:r>
            <a:r>
              <a:rPr lang="en-US" sz="1200" kern="1200" baseline="0" dirty="0" smtClean="0">
                <a:solidFill>
                  <a:schemeClr val="tx1"/>
                </a:solidFill>
                <a:effectLst/>
                <a:latin typeface="Calibri" pitchFamily="34" charset="0"/>
                <a:ea typeface="+mn-ea"/>
                <a:cs typeface="+mn-cs"/>
              </a:rPr>
              <a:t> from Eric)</a:t>
            </a:r>
            <a:endParaRPr lang="en-US" dirty="0" smtClean="0"/>
          </a:p>
          <a:p>
            <a:endParaRPr lang="en-US" dirty="0"/>
          </a:p>
        </p:txBody>
      </p:sp>
      <p:sp>
        <p:nvSpPr>
          <p:cNvPr id="4" name="Slide Number Placeholder 3"/>
          <p:cNvSpPr>
            <a:spLocks noGrp="1"/>
          </p:cNvSpPr>
          <p:nvPr>
            <p:ph type="sldNum" sz="quarter" idx="10"/>
          </p:nvPr>
        </p:nvSpPr>
        <p:spPr/>
        <p:txBody>
          <a:bodyPr/>
          <a:lstStyle/>
          <a:p>
            <a:fld id="{EA2CD1D6-30B8-4037-A7CF-A10C129E0E9C}" type="slidenum">
              <a:rPr lang="en-US" smtClean="0"/>
              <a:t>5</a:t>
            </a:fld>
            <a:endParaRPr lang="en-US"/>
          </a:p>
        </p:txBody>
      </p:sp>
    </p:spTree>
    <p:extLst>
      <p:ext uri="{BB962C8B-B14F-4D97-AF65-F5344CB8AC3E}">
        <p14:creationId xmlns:p14="http://schemas.microsoft.com/office/powerpoint/2010/main" val="788834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653"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pitchFamily="34" charset="0"/>
                <a:ea typeface="+mn-ea"/>
                <a:cs typeface="+mn-cs"/>
              </a:rPr>
              <a:t>A validation for about 5000 storms on 18 convectively active days during 2014 was performed. (Using</a:t>
            </a:r>
            <a:r>
              <a:rPr lang="en-US" sz="1200" kern="1200" baseline="0" dirty="0" smtClean="0">
                <a:solidFill>
                  <a:schemeClr val="tx1"/>
                </a:solidFill>
                <a:effectLst/>
                <a:latin typeface="Calibri" pitchFamily="34" charset="0"/>
                <a:ea typeface="+mn-ea"/>
                <a:cs typeface="+mn-cs"/>
              </a:rPr>
              <a:t> m</a:t>
            </a:r>
            <a:r>
              <a:rPr lang="en-US" sz="1200" kern="1200" dirty="0" smtClean="0">
                <a:solidFill>
                  <a:schemeClr val="tx1"/>
                </a:solidFill>
                <a:effectLst/>
                <a:latin typeface="Calibri" pitchFamily="34" charset="0"/>
                <a:ea typeface="+mn-ea"/>
                <a:cs typeface="+mn-cs"/>
              </a:rPr>
              <a:t>anual analysis</a:t>
            </a:r>
            <a:r>
              <a:rPr lang="en-US" sz="1200" kern="1200" baseline="0" dirty="0" smtClean="0">
                <a:solidFill>
                  <a:schemeClr val="tx1"/>
                </a:solidFill>
                <a:effectLst/>
                <a:latin typeface="Calibri" pitchFamily="34" charset="0"/>
                <a:ea typeface="+mn-ea"/>
                <a:cs typeface="+mn-cs"/>
              </a:rPr>
              <a:t> from Eric)</a:t>
            </a:r>
            <a:endParaRPr lang="en-US" dirty="0" smtClean="0"/>
          </a:p>
          <a:p>
            <a:endParaRPr lang="en-US" dirty="0"/>
          </a:p>
        </p:txBody>
      </p:sp>
      <p:sp>
        <p:nvSpPr>
          <p:cNvPr id="4" name="Slide Number Placeholder 3"/>
          <p:cNvSpPr>
            <a:spLocks noGrp="1"/>
          </p:cNvSpPr>
          <p:nvPr>
            <p:ph type="sldNum" sz="quarter" idx="10"/>
          </p:nvPr>
        </p:nvSpPr>
        <p:spPr/>
        <p:txBody>
          <a:bodyPr/>
          <a:lstStyle/>
          <a:p>
            <a:fld id="{EA2CD1D6-30B8-4037-A7CF-A10C129E0E9C}" type="slidenum">
              <a:rPr lang="en-US" smtClean="0"/>
              <a:t>6</a:t>
            </a:fld>
            <a:endParaRPr lang="en-US"/>
          </a:p>
        </p:txBody>
      </p:sp>
    </p:spTree>
    <p:extLst>
      <p:ext uri="{BB962C8B-B14F-4D97-AF65-F5344CB8AC3E}">
        <p14:creationId xmlns:p14="http://schemas.microsoft.com/office/powerpoint/2010/main" val="3790444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Validation</a:t>
            </a:r>
            <a:r>
              <a:rPr lang="en-US" baseline="0" dirty="0" smtClean="0"/>
              <a:t> using ALL storm reports (not just the first)</a:t>
            </a:r>
            <a:endParaRPr lang="en-US" dirty="0" smtClean="0"/>
          </a:p>
          <a:p>
            <a:endParaRPr lang="en-US" dirty="0" smtClean="0"/>
          </a:p>
          <a:p>
            <a:endParaRPr lang="en-US" dirty="0" smtClean="0"/>
          </a:p>
          <a:p>
            <a:r>
              <a:rPr lang="en-US" dirty="0" err="1" smtClean="0"/>
              <a:t>total_sev_storms</a:t>
            </a:r>
            <a:r>
              <a:rPr lang="en-US" dirty="0" smtClean="0"/>
              <a:t>=          71         156         181 </a:t>
            </a:r>
            <a:br>
              <a:rPr lang="en-US" dirty="0" smtClean="0"/>
            </a:br>
            <a:r>
              <a:rPr lang="en-US" dirty="0" smtClean="0"/>
              <a:t>          85         132          69 </a:t>
            </a:r>
            <a:br>
              <a:rPr lang="en-US" dirty="0" smtClean="0"/>
            </a:br>
            <a:r>
              <a:rPr lang="en-US" dirty="0" smtClean="0"/>
              <a:t>          85         200         110 </a:t>
            </a:r>
            <a:br>
              <a:rPr lang="en-US" dirty="0" smtClean="0"/>
            </a:br>
            <a:r>
              <a:rPr lang="en-US" dirty="0" smtClean="0"/>
              <a:t/>
            </a:r>
            <a:br>
              <a:rPr lang="en-US" dirty="0" smtClean="0"/>
            </a:br>
            <a:r>
              <a:rPr lang="en-US" dirty="0" err="1" smtClean="0"/>
              <a:t>total_ns_storms</a:t>
            </a:r>
            <a:r>
              <a:rPr lang="en-US" dirty="0" smtClean="0"/>
              <a:t>=        8328        6667        6124 </a:t>
            </a:r>
            <a:br>
              <a:rPr lang="en-US" dirty="0" smtClean="0"/>
            </a:br>
            <a:r>
              <a:rPr lang="en-US" dirty="0" smtClean="0"/>
              <a:t>        2090        1381         589 </a:t>
            </a:r>
            <a:br>
              <a:rPr lang="en-US" dirty="0" smtClean="0"/>
            </a:br>
            <a:r>
              <a:rPr lang="en-US" dirty="0" smtClean="0"/>
              <a:t>         855         773         329 </a:t>
            </a:r>
            <a:endParaRPr lang="en-US" dirty="0"/>
          </a:p>
        </p:txBody>
      </p:sp>
      <p:sp>
        <p:nvSpPr>
          <p:cNvPr id="4" name="Slide Number Placeholder 3"/>
          <p:cNvSpPr>
            <a:spLocks noGrp="1"/>
          </p:cNvSpPr>
          <p:nvPr>
            <p:ph type="sldNum" sz="quarter" idx="10"/>
          </p:nvPr>
        </p:nvSpPr>
        <p:spPr/>
        <p:txBody>
          <a:bodyPr/>
          <a:lstStyle/>
          <a:p>
            <a:fld id="{5500104C-D8BA-E54F-8D13-EB2C2E5689CC}"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274274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HWT: NSSL, SPC, and</a:t>
            </a:r>
            <a:r>
              <a:rPr lang="en-US" baseline="0" dirty="0" smtClean="0"/>
              <a:t> the Norman WFO</a:t>
            </a:r>
          </a:p>
          <a:p>
            <a:r>
              <a:rPr lang="en-US" baseline="0" dirty="0" smtClean="0"/>
              <a:t>-</a:t>
            </a:r>
            <a:r>
              <a:rPr lang="en-US" sz="1200" kern="1200" dirty="0" smtClean="0">
                <a:solidFill>
                  <a:schemeClr val="tx1"/>
                </a:solidFill>
                <a:latin typeface="Calibri" pitchFamily="34" charset="0"/>
                <a:ea typeface="+mn-ea"/>
                <a:cs typeface="+mn-cs"/>
              </a:rPr>
              <a:t>During multiple experiments that take place in the HWT throughout the year, researchers and forecasters work side-by-side to evaluate emerging research concepts and tools in simulated operational settings, including experimental forecast and warning generation exercises.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srgbClr val="000000"/>
                </a:solidFill>
                <a:ea typeface="宋体"/>
              </a:rPr>
              <a:pPr>
                <a:defRPr/>
              </a:pPr>
              <a:t>11</a:t>
            </a:fld>
            <a:endParaRPr lang="en-US" altLang="zh-CN">
              <a:solidFill>
                <a:srgbClr val="000000"/>
              </a:solidFill>
              <a:ea typeface="宋体"/>
            </a:endParaRPr>
          </a:p>
        </p:txBody>
      </p:sp>
    </p:spTree>
    <p:extLst>
      <p:ext uri="{BB962C8B-B14F-4D97-AF65-F5344CB8AC3E}">
        <p14:creationId xmlns:p14="http://schemas.microsoft.com/office/powerpoint/2010/main" val="2798318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2CD1D6-30B8-4037-A7CF-A10C129E0E9C}" type="slidenum">
              <a:rPr lang="en-US" smtClean="0"/>
              <a:t>13</a:t>
            </a:fld>
            <a:endParaRPr lang="en-US"/>
          </a:p>
        </p:txBody>
      </p:sp>
    </p:spTree>
    <p:extLst>
      <p:ext uri="{BB962C8B-B14F-4D97-AF65-F5344CB8AC3E}">
        <p14:creationId xmlns:p14="http://schemas.microsoft.com/office/powerpoint/2010/main" val="4191494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8" name="Rectangle 27"/>
          <p:cNvSpPr/>
          <p:nvPr userDrawn="1"/>
        </p:nvSpPr>
        <p:spPr>
          <a:xfrm>
            <a:off x="33" y="-566"/>
            <a:ext cx="9151557" cy="6858000"/>
          </a:xfrm>
          <a:prstGeom prst="rect">
            <a:avLst/>
          </a:prstGeom>
          <a:pattFill prst="wdUpDiag">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p>
        </p:txBody>
      </p:sp>
      <p:sp>
        <p:nvSpPr>
          <p:cNvPr id="11" name="Rectangle 10"/>
          <p:cNvSpPr/>
          <p:nvPr userDrawn="1"/>
        </p:nvSpPr>
        <p:spPr>
          <a:xfrm>
            <a:off x="0" y="0"/>
            <a:ext cx="9151556" cy="6858000"/>
          </a:xfrm>
          <a:prstGeom prst="rect">
            <a:avLst/>
          </a:prstGeom>
          <a:solidFill>
            <a:schemeClr val="tx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p>
        </p:txBody>
      </p:sp>
      <p:pic>
        <p:nvPicPr>
          <p:cNvPr id="1026" name="Picture 2" descr="T:\NOAA Science Days\5_Disasters&amp;Resilience_June 2014\Advertising &amp; Invitations\pptTemplate\assets\main-06.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 y="0"/>
            <a:ext cx="9143245" cy="6857434"/>
          </a:xfrm>
          <a:prstGeom prst="rect">
            <a:avLst/>
          </a:prstGeom>
          <a:noFill/>
          <a:effectLst>
            <a:outerShdw blurRad="50800" dist="38100" dir="2700000" algn="tl" rotWithShape="0">
              <a:prstClr val="black">
                <a:alpha val="40000"/>
              </a:prstClr>
            </a:outerShdw>
          </a:effectLst>
        </p:spPr>
      </p:pic>
      <p:sp>
        <p:nvSpPr>
          <p:cNvPr id="2" name="Title 1"/>
          <p:cNvSpPr>
            <a:spLocks noGrp="1"/>
          </p:cNvSpPr>
          <p:nvPr>
            <p:ph type="ctrTitle" hasCustomPrompt="1"/>
          </p:nvPr>
        </p:nvSpPr>
        <p:spPr>
          <a:xfrm>
            <a:off x="152400" y="152400"/>
            <a:ext cx="4800600" cy="3810000"/>
          </a:xfrm>
        </p:spPr>
        <p:txBody>
          <a:bodyPr>
            <a:normAutofit/>
          </a:bodyPr>
          <a:lstStyle>
            <a:lvl1pPr algn="l">
              <a:defRPr sz="4800" b="1">
                <a:solidFill>
                  <a:schemeClr val="bg1"/>
                </a:solidFill>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648200" y="3962400"/>
            <a:ext cx="4267200" cy="2743200"/>
          </a:xfrm>
        </p:spPr>
        <p:txBody>
          <a:bodyPr>
            <a:normAutofit/>
          </a:bodyPr>
          <a:lstStyle>
            <a:lvl1pPr marL="0" indent="0" algn="l">
              <a:buNone/>
              <a:defRPr sz="2000" b="0">
                <a:solidFill>
                  <a:schemeClr val="bg1"/>
                </a:solidFill>
              </a:defRPr>
            </a:lvl1pPr>
            <a:lvl2pPr marL="456826" indent="0" algn="ctr">
              <a:buNone/>
              <a:defRPr>
                <a:solidFill>
                  <a:schemeClr val="tx1">
                    <a:tint val="75000"/>
                  </a:schemeClr>
                </a:solidFill>
              </a:defRPr>
            </a:lvl2pPr>
            <a:lvl3pPr marL="913653" indent="0" algn="ctr">
              <a:buNone/>
              <a:defRPr>
                <a:solidFill>
                  <a:schemeClr val="tx1">
                    <a:tint val="75000"/>
                  </a:schemeClr>
                </a:solidFill>
              </a:defRPr>
            </a:lvl3pPr>
            <a:lvl4pPr marL="1370478" indent="0" algn="ctr">
              <a:buNone/>
              <a:defRPr>
                <a:solidFill>
                  <a:schemeClr val="tx1">
                    <a:tint val="75000"/>
                  </a:schemeClr>
                </a:solidFill>
              </a:defRPr>
            </a:lvl4pPr>
            <a:lvl5pPr marL="1827306" indent="0" algn="ctr">
              <a:buNone/>
              <a:defRPr>
                <a:solidFill>
                  <a:schemeClr val="tx1">
                    <a:tint val="75000"/>
                  </a:schemeClr>
                </a:solidFill>
              </a:defRPr>
            </a:lvl5pPr>
            <a:lvl6pPr marL="2284131" indent="0" algn="ctr">
              <a:buNone/>
              <a:defRPr>
                <a:solidFill>
                  <a:schemeClr val="tx1">
                    <a:tint val="75000"/>
                  </a:schemeClr>
                </a:solidFill>
              </a:defRPr>
            </a:lvl6pPr>
            <a:lvl7pPr marL="2740959" indent="0" algn="ctr">
              <a:buNone/>
              <a:defRPr>
                <a:solidFill>
                  <a:schemeClr val="tx1">
                    <a:tint val="75000"/>
                  </a:schemeClr>
                </a:solidFill>
              </a:defRPr>
            </a:lvl7pPr>
            <a:lvl8pPr marL="3197785" indent="0" algn="ctr">
              <a:buNone/>
              <a:defRPr>
                <a:solidFill>
                  <a:schemeClr val="tx1">
                    <a:tint val="75000"/>
                  </a:schemeClr>
                </a:solidFill>
              </a:defRPr>
            </a:lvl8pPr>
            <a:lvl9pPr marL="3654611"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50820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419"/>
            <a:ext cx="2133600" cy="365125"/>
          </a:xfrm>
          <a:prstGeom prst="rect">
            <a:avLst/>
          </a:prstGeom>
        </p:spPr>
        <p:txBody>
          <a:bodyPr lIns="91365" tIns="45684" rIns="91365" bIns="45684"/>
          <a:lstStyle/>
          <a:p>
            <a:fld id="{3A09515F-89E5-C744-8706-F7B260AE688A}" type="datetime1">
              <a:rPr lang="en-US" smtClean="0"/>
              <a:t>5/6/16</a:t>
            </a:fld>
            <a:endParaRPr lang="en-US"/>
          </a:p>
        </p:txBody>
      </p:sp>
      <p:sp>
        <p:nvSpPr>
          <p:cNvPr id="5" name="Footer Placeholder 4"/>
          <p:cNvSpPr>
            <a:spLocks noGrp="1"/>
          </p:cNvSpPr>
          <p:nvPr>
            <p:ph type="ftr" sz="quarter" idx="11"/>
          </p:nvPr>
        </p:nvSpPr>
        <p:spPr/>
        <p:txBody>
          <a:bodyPr/>
          <a:lstStyle/>
          <a:p>
            <a:r>
              <a:rPr lang="en-US" smtClean="0"/>
              <a:t>ESSIC Seminar</a:t>
            </a:r>
            <a:endParaRPr lang="en-US"/>
          </a:p>
        </p:txBody>
      </p:sp>
      <p:sp>
        <p:nvSpPr>
          <p:cNvPr id="6" name="Slide Number Placeholder 5"/>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089829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419"/>
            <a:ext cx="2133600" cy="365125"/>
          </a:xfrm>
          <a:prstGeom prst="rect">
            <a:avLst/>
          </a:prstGeom>
        </p:spPr>
        <p:txBody>
          <a:bodyPr lIns="91365" tIns="45684" rIns="91365" bIns="45684"/>
          <a:lstStyle/>
          <a:p>
            <a:fld id="{33BA0168-7377-8449-B5E1-582DF094C697}" type="datetime1">
              <a:rPr lang="en-US" smtClean="0"/>
              <a:t>5/6/16</a:t>
            </a:fld>
            <a:endParaRPr lang="en-US"/>
          </a:p>
        </p:txBody>
      </p:sp>
      <p:sp>
        <p:nvSpPr>
          <p:cNvPr id="5" name="Footer Placeholder 4"/>
          <p:cNvSpPr>
            <a:spLocks noGrp="1"/>
          </p:cNvSpPr>
          <p:nvPr>
            <p:ph type="ftr" sz="quarter" idx="11"/>
          </p:nvPr>
        </p:nvSpPr>
        <p:spPr/>
        <p:txBody>
          <a:bodyPr/>
          <a:lstStyle/>
          <a:p>
            <a:r>
              <a:rPr lang="en-US" smtClean="0"/>
              <a:t>ESSIC Seminar</a:t>
            </a:r>
            <a:endParaRPr lang="en-US"/>
          </a:p>
        </p:txBody>
      </p:sp>
      <p:sp>
        <p:nvSpPr>
          <p:cNvPr id="6" name="Slide Number Placeholder 5"/>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813925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685800" y="1295400"/>
            <a:ext cx="7772400" cy="1447800"/>
          </a:xfrm>
        </p:spPr>
        <p:txBody>
          <a:bodyPr/>
          <a:lstStyle>
            <a:lvl1pPr marR="9138" algn="ctr">
              <a:defRPr sz="4000" b="1"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3198205"/>
            <a:ext cx="7772400" cy="461592"/>
          </a:xfrm>
        </p:spPr>
        <p:txBody>
          <a:bodyPr lIns="100503" anchor="ctr">
            <a:spAutoFit/>
          </a:bodyPr>
          <a:lstStyle>
            <a:lvl1pPr marL="0" indent="0" algn="ctr">
              <a:spcBef>
                <a:spcPts val="0"/>
              </a:spcBef>
              <a:buNone/>
              <a:defRPr sz="2400">
                <a:solidFill>
                  <a:srgbClr val="F2C31A"/>
                </a:solidFill>
              </a:defRPr>
            </a:lvl1pPr>
            <a:lvl2pPr marL="456826" indent="0" algn="ctr">
              <a:buNone/>
            </a:lvl2pPr>
            <a:lvl3pPr marL="913653" indent="0" algn="ctr">
              <a:buNone/>
            </a:lvl3pPr>
            <a:lvl4pPr marL="1370478" indent="0" algn="ctr">
              <a:buNone/>
            </a:lvl4pPr>
            <a:lvl5pPr marL="1827306" indent="0" algn="ctr">
              <a:buNone/>
            </a:lvl5pPr>
            <a:lvl6pPr marL="2284131" indent="0" algn="ctr">
              <a:buNone/>
            </a:lvl6pPr>
            <a:lvl7pPr marL="2740959" indent="0" algn="ctr">
              <a:buNone/>
            </a:lvl7pPr>
            <a:lvl8pPr marL="3197785" indent="0" algn="ctr">
              <a:buNone/>
            </a:lvl8pPr>
            <a:lvl9pPr marL="3654611" indent="0" algn="ctr">
              <a:buNone/>
            </a:lvl9pPr>
          </a:lstStyle>
          <a:p>
            <a:r>
              <a:rPr lang="en-US" dirty="0" smtClean="0"/>
              <a:t>Click to edit Master subtitle style</a:t>
            </a:r>
            <a:endParaRPr lang="en-US" dirty="0"/>
          </a:p>
        </p:txBody>
      </p:sp>
    </p:spTree>
    <p:extLst>
      <p:ext uri="{BB962C8B-B14F-4D97-AF65-F5344CB8AC3E}">
        <p14:creationId xmlns:p14="http://schemas.microsoft.com/office/powerpoint/2010/main" val="4261349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F378691F-9CED-4134-BEF2-4424A0C8B72C}" type="slidenum">
              <a:rPr lang="en-US"/>
              <a:pPr>
                <a:defRPr/>
              </a:pPr>
              <a:t>‹#›</a:t>
            </a:fld>
            <a:endParaRPr lang="en-US"/>
          </a:p>
        </p:txBody>
      </p:sp>
    </p:spTree>
    <p:extLst>
      <p:ext uri="{BB962C8B-B14F-4D97-AF65-F5344CB8AC3E}">
        <p14:creationId xmlns:p14="http://schemas.microsoft.com/office/powerpoint/2010/main" val="2782136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chor="ctr"/>
          <a:lstStyle>
            <a:lvl1pPr algn="ctr">
              <a:buNone/>
              <a:defRPr sz="3600" b="0"/>
            </a:lvl1pPr>
          </a:lstStyle>
          <a:p>
            <a:r>
              <a:rPr lang="en-US" dirty="0" smtClean="0"/>
              <a:t>Click to edit Master title style</a:t>
            </a:r>
            <a:endParaRPr lang="en-US" dirty="0"/>
          </a:p>
        </p:txBody>
      </p:sp>
      <p:sp>
        <p:nvSpPr>
          <p:cNvPr id="3" name="Text Placeholder 2"/>
          <p:cNvSpPr>
            <a:spLocks noGrp="1"/>
          </p:cNvSpPr>
          <p:nvPr>
            <p:ph type="body" idx="2"/>
          </p:nvPr>
        </p:nvSpPr>
        <p:spPr>
          <a:xfrm>
            <a:off x="457200" y="1066800"/>
            <a:ext cx="2514600" cy="5257800"/>
          </a:xfrm>
        </p:spPr>
        <p:txBody>
          <a:bodyPr/>
          <a:lstStyle>
            <a:lvl1pPr marL="54819"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200400" y="1066800"/>
            <a:ext cx="5486400" cy="5257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327DF725-5DD2-4AC8-9302-F060CA84D9D3}" type="slidenum">
              <a:rPr lang="en-US"/>
              <a:pPr>
                <a:defRPr/>
              </a:pPr>
              <a:t>‹#›</a:t>
            </a:fld>
            <a:endParaRPr lang="en-US"/>
          </a:p>
        </p:txBody>
      </p:sp>
    </p:spTree>
    <p:extLst>
      <p:ext uri="{BB962C8B-B14F-4D97-AF65-F5344CB8AC3E}">
        <p14:creationId xmlns:p14="http://schemas.microsoft.com/office/powerpoint/2010/main" val="545409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80FD687F-9EC4-4A2C-9D79-45716973BA41}" type="slidenum">
              <a:rPr lang="en-US"/>
              <a:pPr>
                <a:defRPr/>
              </a:pPr>
              <a:t>‹#›</a:t>
            </a:fld>
            <a:endParaRPr lang="en-US"/>
          </a:p>
        </p:txBody>
      </p:sp>
    </p:spTree>
    <p:extLst>
      <p:ext uri="{BB962C8B-B14F-4D97-AF65-F5344CB8AC3E}">
        <p14:creationId xmlns:p14="http://schemas.microsoft.com/office/powerpoint/2010/main" val="154149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pPr>
              <a:defRPr/>
            </a:pPr>
            <a:fld id="{3283774E-393D-4152-86DA-5285DCA315CF}" type="slidenum">
              <a:rPr lang="en-US"/>
              <a:pPr>
                <a:defRPr/>
              </a:pPr>
              <a:t>‹#›</a:t>
            </a:fld>
            <a:endParaRPr lang="en-US"/>
          </a:p>
        </p:txBody>
      </p:sp>
    </p:spTree>
    <p:extLst>
      <p:ext uri="{BB962C8B-B14F-4D97-AF65-F5344CB8AC3E}">
        <p14:creationId xmlns:p14="http://schemas.microsoft.com/office/powerpoint/2010/main" val="1564785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a:defRPr/>
            </a:pPr>
            <a:fld id="{7A000F4E-004E-4CE8-AABD-59BBC7FD61A1}" type="slidenum">
              <a:rPr lang="en-US"/>
              <a:pPr>
                <a:defRPr/>
              </a:pPr>
              <a:t>‹#›</a:t>
            </a:fld>
            <a:endParaRPr lang="en-US"/>
          </a:p>
        </p:txBody>
      </p:sp>
    </p:spTree>
    <p:extLst>
      <p:ext uri="{BB962C8B-B14F-4D97-AF65-F5344CB8AC3E}">
        <p14:creationId xmlns:p14="http://schemas.microsoft.com/office/powerpoint/2010/main" val="1946856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EE98B3-32E4-4B76-923B-8A9F12443B61}" type="datetimeFigureOut">
              <a:rPr lang="en-US" smtClean="0">
                <a:solidFill>
                  <a:prstClr val="black">
                    <a:tint val="75000"/>
                  </a:prstClr>
                </a:solidFill>
                <a:latin typeface="Calibri"/>
              </a:rPr>
              <a:pPr/>
              <a:t>5/6/16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3AA29D4-08CF-4E1F-81BD-EB743BCFCB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0769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EE98B3-32E4-4B76-923B-8A9F12443B61}" type="datetimeFigureOut">
              <a:rPr lang="en-US" smtClean="0">
                <a:solidFill>
                  <a:prstClr val="black">
                    <a:tint val="75000"/>
                  </a:prstClr>
                </a:solidFill>
                <a:latin typeface="Calibri"/>
              </a:rPr>
              <a:pPr/>
              <a:t>5/6/16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3AA29D4-08CF-4E1F-81BD-EB743BCFCB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86581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419"/>
            <a:ext cx="2133600" cy="365125"/>
          </a:xfrm>
          <a:prstGeom prst="rect">
            <a:avLst/>
          </a:prstGeom>
        </p:spPr>
        <p:txBody>
          <a:bodyPr lIns="91365" tIns="45684" rIns="91365" bIns="45684"/>
          <a:lstStyle/>
          <a:p>
            <a:fld id="{44AA47CA-CD61-6E47-AA46-E75616D5DAC1}" type="datetime1">
              <a:rPr lang="en-US" smtClean="0"/>
              <a:t>5/6/16</a:t>
            </a:fld>
            <a:endParaRPr lang="en-US"/>
          </a:p>
        </p:txBody>
      </p:sp>
      <p:sp>
        <p:nvSpPr>
          <p:cNvPr id="5" name="Footer Placeholder 4"/>
          <p:cNvSpPr>
            <a:spLocks noGrp="1"/>
          </p:cNvSpPr>
          <p:nvPr>
            <p:ph type="ftr" sz="quarter" idx="11"/>
          </p:nvPr>
        </p:nvSpPr>
        <p:spPr/>
        <p:txBody>
          <a:bodyPr/>
          <a:lstStyle/>
          <a:p>
            <a:r>
              <a:rPr lang="en-US" smtClean="0"/>
              <a:t>ESSIC Seminar</a:t>
            </a:r>
            <a:endParaRPr lang="en-US"/>
          </a:p>
        </p:txBody>
      </p:sp>
      <p:sp>
        <p:nvSpPr>
          <p:cNvPr id="6" name="Slide Number Placeholder 5"/>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31264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EE98B3-32E4-4B76-923B-8A9F12443B61}" type="datetimeFigureOut">
              <a:rPr lang="en-US" smtClean="0">
                <a:solidFill>
                  <a:prstClr val="black">
                    <a:tint val="75000"/>
                  </a:prstClr>
                </a:solidFill>
                <a:latin typeface="Calibri"/>
              </a:rPr>
              <a:pPr/>
              <a:t>5/6/16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3AA29D4-08CF-4E1F-81BD-EB743BCFCB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0188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EE98B3-32E4-4B76-923B-8A9F12443B61}" type="datetimeFigureOut">
              <a:rPr lang="en-US" smtClean="0">
                <a:solidFill>
                  <a:prstClr val="black">
                    <a:tint val="75000"/>
                  </a:prstClr>
                </a:solidFill>
                <a:latin typeface="Calibri"/>
              </a:rPr>
              <a:pPr/>
              <a:t>5/6/16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3AA29D4-08CF-4E1F-81BD-EB743BCFCB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2149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EE98B3-32E4-4B76-923B-8A9F12443B61}" type="datetimeFigureOut">
              <a:rPr lang="en-US" smtClean="0">
                <a:solidFill>
                  <a:prstClr val="black">
                    <a:tint val="75000"/>
                  </a:prstClr>
                </a:solidFill>
                <a:latin typeface="Calibri"/>
              </a:rPr>
              <a:pPr/>
              <a:t>5/6/16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3AA29D4-08CF-4E1F-81BD-EB743BCFCB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8470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EE98B3-32E4-4B76-923B-8A9F12443B61}" type="datetimeFigureOut">
              <a:rPr lang="en-US" smtClean="0">
                <a:solidFill>
                  <a:prstClr val="black">
                    <a:tint val="75000"/>
                  </a:prstClr>
                </a:solidFill>
                <a:latin typeface="Calibri"/>
              </a:rPr>
              <a:pPr/>
              <a:t>5/6/16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3AA29D4-08CF-4E1F-81BD-EB743BCFCB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708354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EE98B3-32E4-4B76-923B-8A9F12443B61}" type="datetimeFigureOut">
              <a:rPr lang="en-US" smtClean="0">
                <a:solidFill>
                  <a:prstClr val="black">
                    <a:tint val="75000"/>
                  </a:prstClr>
                </a:solidFill>
                <a:latin typeface="Calibri"/>
              </a:rPr>
              <a:pPr/>
              <a:t>5/6/16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3AA29D4-08CF-4E1F-81BD-EB743BCFCB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72688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EE98B3-32E4-4B76-923B-8A9F12443B61}" type="datetimeFigureOut">
              <a:rPr lang="en-US" smtClean="0">
                <a:solidFill>
                  <a:prstClr val="black">
                    <a:tint val="75000"/>
                  </a:prstClr>
                </a:solidFill>
                <a:latin typeface="Calibri"/>
              </a:rPr>
              <a:pPr/>
              <a:t>5/6/16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3AA29D4-08CF-4E1F-81BD-EB743BCFCB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60892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EE98B3-32E4-4B76-923B-8A9F12443B61}" type="datetimeFigureOut">
              <a:rPr lang="en-US" smtClean="0">
                <a:solidFill>
                  <a:prstClr val="black">
                    <a:tint val="75000"/>
                  </a:prstClr>
                </a:solidFill>
                <a:latin typeface="Calibri"/>
              </a:rPr>
              <a:pPr/>
              <a:t>5/6/16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3AA29D4-08CF-4E1F-81BD-EB743BCFCB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20180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EE98B3-32E4-4B76-923B-8A9F12443B61}" type="datetimeFigureOut">
              <a:rPr lang="en-US" smtClean="0">
                <a:solidFill>
                  <a:prstClr val="black">
                    <a:tint val="75000"/>
                  </a:prstClr>
                </a:solidFill>
                <a:latin typeface="Calibri"/>
              </a:rPr>
              <a:pPr/>
              <a:t>5/6/16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3AA29D4-08CF-4E1F-81BD-EB743BCFCB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95954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EE98B3-32E4-4B76-923B-8A9F12443B61}" type="datetimeFigureOut">
              <a:rPr lang="en-US" smtClean="0">
                <a:solidFill>
                  <a:prstClr val="black">
                    <a:tint val="75000"/>
                  </a:prstClr>
                </a:solidFill>
                <a:latin typeface="Calibri"/>
              </a:rPr>
              <a:pPr/>
              <a:t>5/6/16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3AA29D4-08CF-4E1F-81BD-EB743BCFCB3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40311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8" name="Rectangle 27"/>
          <p:cNvSpPr/>
          <p:nvPr userDrawn="1"/>
        </p:nvSpPr>
        <p:spPr>
          <a:xfrm>
            <a:off x="0" y="-566"/>
            <a:ext cx="9151557" cy="6858000"/>
          </a:xfrm>
          <a:prstGeom prst="rect">
            <a:avLst/>
          </a:prstGeom>
          <a:pattFill prst="wdUpDiag">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solidFill>
                <a:prstClr val="white"/>
              </a:solidFill>
              <a:latin typeface="Arial"/>
            </a:endParaRPr>
          </a:p>
        </p:txBody>
      </p:sp>
      <p:sp>
        <p:nvSpPr>
          <p:cNvPr id="11" name="Rectangle 10"/>
          <p:cNvSpPr/>
          <p:nvPr userDrawn="1"/>
        </p:nvSpPr>
        <p:spPr>
          <a:xfrm>
            <a:off x="0" y="0"/>
            <a:ext cx="9151556" cy="6858000"/>
          </a:xfrm>
          <a:prstGeom prst="rect">
            <a:avLst/>
          </a:prstGeom>
          <a:solidFill>
            <a:schemeClr val="tx2">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solidFill>
                <a:prstClr val="white"/>
              </a:solidFill>
              <a:latin typeface="Arial"/>
            </a:endParaRPr>
          </a:p>
        </p:txBody>
      </p:sp>
      <p:pic>
        <p:nvPicPr>
          <p:cNvPr id="1026" name="Picture 2" descr="T:\NOAA Science Days\5_Disasters&amp;Resilience_June 2014\Advertising &amp; Invitations\pptTemplate\assets\main-06.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3245" cy="6857434"/>
          </a:xfrm>
          <a:prstGeom prst="rect">
            <a:avLst/>
          </a:prstGeom>
          <a:noFill/>
          <a:effectLst>
            <a:outerShdw blurRad="50800" dist="38100" dir="2700000" algn="tl" rotWithShape="0">
              <a:prstClr val="black">
                <a:alpha val="40000"/>
              </a:prstClr>
            </a:outerShdw>
          </a:effectLst>
        </p:spPr>
      </p:pic>
      <p:sp>
        <p:nvSpPr>
          <p:cNvPr id="2" name="Title 1"/>
          <p:cNvSpPr>
            <a:spLocks noGrp="1"/>
          </p:cNvSpPr>
          <p:nvPr>
            <p:ph type="ctrTitle" hasCustomPrompt="1"/>
          </p:nvPr>
        </p:nvSpPr>
        <p:spPr>
          <a:xfrm>
            <a:off x="152400" y="152400"/>
            <a:ext cx="4800600" cy="3810000"/>
          </a:xfrm>
        </p:spPr>
        <p:txBody>
          <a:bodyPr>
            <a:normAutofit/>
          </a:bodyPr>
          <a:lstStyle>
            <a:lvl1pPr algn="l">
              <a:defRPr sz="4800" b="1">
                <a:solidFill>
                  <a:schemeClr val="bg1"/>
                </a:solidFill>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648200" y="3962400"/>
            <a:ext cx="4267200" cy="2743200"/>
          </a:xfrm>
        </p:spPr>
        <p:txBody>
          <a:bodyPr>
            <a:normAutofit/>
          </a:bodyPr>
          <a:lstStyle>
            <a:lvl1pPr marL="0" indent="0" algn="l">
              <a:buNone/>
              <a:defRPr sz="2000" b="0">
                <a:solidFill>
                  <a:schemeClr val="bg1"/>
                </a:solidFill>
              </a:defRPr>
            </a:lvl1pPr>
            <a:lvl2pPr marL="456826" indent="0" algn="ctr">
              <a:buNone/>
              <a:defRPr>
                <a:solidFill>
                  <a:schemeClr val="tx1">
                    <a:tint val="75000"/>
                  </a:schemeClr>
                </a:solidFill>
              </a:defRPr>
            </a:lvl2pPr>
            <a:lvl3pPr marL="913653" indent="0" algn="ctr">
              <a:buNone/>
              <a:defRPr>
                <a:solidFill>
                  <a:schemeClr val="tx1">
                    <a:tint val="75000"/>
                  </a:schemeClr>
                </a:solidFill>
              </a:defRPr>
            </a:lvl3pPr>
            <a:lvl4pPr marL="1370478" indent="0" algn="ctr">
              <a:buNone/>
              <a:defRPr>
                <a:solidFill>
                  <a:schemeClr val="tx1">
                    <a:tint val="75000"/>
                  </a:schemeClr>
                </a:solidFill>
              </a:defRPr>
            </a:lvl4pPr>
            <a:lvl5pPr marL="1827306" indent="0" algn="ctr">
              <a:buNone/>
              <a:defRPr>
                <a:solidFill>
                  <a:schemeClr val="tx1">
                    <a:tint val="75000"/>
                  </a:schemeClr>
                </a:solidFill>
              </a:defRPr>
            </a:lvl5pPr>
            <a:lvl6pPr marL="2284131" indent="0" algn="ctr">
              <a:buNone/>
              <a:defRPr>
                <a:solidFill>
                  <a:schemeClr val="tx1">
                    <a:tint val="75000"/>
                  </a:schemeClr>
                </a:solidFill>
              </a:defRPr>
            </a:lvl6pPr>
            <a:lvl7pPr marL="2740959" indent="0" algn="ctr">
              <a:buNone/>
              <a:defRPr>
                <a:solidFill>
                  <a:schemeClr val="tx1">
                    <a:tint val="75000"/>
                  </a:schemeClr>
                </a:solidFill>
              </a:defRPr>
            </a:lvl7pPr>
            <a:lvl8pPr marL="3197785" indent="0" algn="ctr">
              <a:buNone/>
              <a:defRPr>
                <a:solidFill>
                  <a:schemeClr val="tx1">
                    <a:tint val="75000"/>
                  </a:schemeClr>
                </a:solidFill>
              </a:defRPr>
            </a:lvl8pPr>
            <a:lvl9pPr marL="3654611"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50820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6" indent="0">
              <a:buNone/>
              <a:defRPr sz="1800">
                <a:solidFill>
                  <a:schemeClr val="tx1">
                    <a:tint val="75000"/>
                  </a:schemeClr>
                </a:solidFill>
              </a:defRPr>
            </a:lvl2pPr>
            <a:lvl3pPr marL="913653" indent="0">
              <a:buNone/>
              <a:defRPr sz="1600">
                <a:solidFill>
                  <a:schemeClr val="tx1">
                    <a:tint val="75000"/>
                  </a:schemeClr>
                </a:solidFill>
              </a:defRPr>
            </a:lvl3pPr>
            <a:lvl4pPr marL="1370478" indent="0">
              <a:buNone/>
              <a:defRPr sz="1400">
                <a:solidFill>
                  <a:schemeClr val="tx1">
                    <a:tint val="75000"/>
                  </a:schemeClr>
                </a:solidFill>
              </a:defRPr>
            </a:lvl4pPr>
            <a:lvl5pPr marL="1827306" indent="0">
              <a:buNone/>
              <a:defRPr sz="1400">
                <a:solidFill>
                  <a:schemeClr val="tx1">
                    <a:tint val="75000"/>
                  </a:schemeClr>
                </a:solidFill>
              </a:defRPr>
            </a:lvl5pPr>
            <a:lvl6pPr marL="2284131" indent="0">
              <a:buNone/>
              <a:defRPr sz="1400">
                <a:solidFill>
                  <a:schemeClr val="tx1">
                    <a:tint val="75000"/>
                  </a:schemeClr>
                </a:solidFill>
              </a:defRPr>
            </a:lvl6pPr>
            <a:lvl7pPr marL="2740959" indent="0">
              <a:buNone/>
              <a:defRPr sz="1400">
                <a:solidFill>
                  <a:schemeClr val="tx1">
                    <a:tint val="75000"/>
                  </a:schemeClr>
                </a:solidFill>
              </a:defRPr>
            </a:lvl7pPr>
            <a:lvl8pPr marL="3197785" indent="0">
              <a:buNone/>
              <a:defRPr sz="1400">
                <a:solidFill>
                  <a:schemeClr val="tx1">
                    <a:tint val="75000"/>
                  </a:schemeClr>
                </a:solidFill>
              </a:defRPr>
            </a:lvl8pPr>
            <a:lvl9pPr marL="36546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419"/>
            <a:ext cx="2133600" cy="365125"/>
          </a:xfrm>
          <a:prstGeom prst="rect">
            <a:avLst/>
          </a:prstGeom>
        </p:spPr>
        <p:txBody>
          <a:bodyPr lIns="91365" tIns="45684" rIns="91365" bIns="45684"/>
          <a:lstStyle/>
          <a:p>
            <a:fld id="{F8562A6C-032B-C74B-B34F-C796D6A9425D}" type="datetime1">
              <a:rPr lang="en-US" smtClean="0"/>
              <a:t>5/6/16</a:t>
            </a:fld>
            <a:endParaRPr lang="en-US"/>
          </a:p>
        </p:txBody>
      </p:sp>
      <p:sp>
        <p:nvSpPr>
          <p:cNvPr id="5" name="Footer Placeholder 4"/>
          <p:cNvSpPr>
            <a:spLocks noGrp="1"/>
          </p:cNvSpPr>
          <p:nvPr>
            <p:ph type="ftr" sz="quarter" idx="11"/>
          </p:nvPr>
        </p:nvSpPr>
        <p:spPr/>
        <p:txBody>
          <a:bodyPr/>
          <a:lstStyle/>
          <a:p>
            <a:r>
              <a:rPr lang="en-US" smtClean="0"/>
              <a:t>ESSIC Seminar</a:t>
            </a:r>
            <a:endParaRPr lang="en-US"/>
          </a:p>
        </p:txBody>
      </p:sp>
      <p:sp>
        <p:nvSpPr>
          <p:cNvPr id="6" name="Slide Number Placeholder 5"/>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14553481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1C927F88-8226-2745-85C4-A3C6EC456E2A}" type="datetime1">
              <a:rPr lang="en-US" smtClean="0">
                <a:solidFill>
                  <a:prstClr val="black"/>
                </a:solidFill>
                <a:latin typeface="Arial"/>
              </a:rPr>
              <a:pPr/>
              <a:t>5/6/16</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312645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26" indent="0">
              <a:buNone/>
              <a:defRPr sz="1800">
                <a:solidFill>
                  <a:schemeClr val="tx1">
                    <a:tint val="75000"/>
                  </a:schemeClr>
                </a:solidFill>
              </a:defRPr>
            </a:lvl2pPr>
            <a:lvl3pPr marL="913653" indent="0">
              <a:buNone/>
              <a:defRPr sz="1600">
                <a:solidFill>
                  <a:schemeClr val="tx1">
                    <a:tint val="75000"/>
                  </a:schemeClr>
                </a:solidFill>
              </a:defRPr>
            </a:lvl3pPr>
            <a:lvl4pPr marL="1370478" indent="0">
              <a:buNone/>
              <a:defRPr sz="1400">
                <a:solidFill>
                  <a:schemeClr val="tx1">
                    <a:tint val="75000"/>
                  </a:schemeClr>
                </a:solidFill>
              </a:defRPr>
            </a:lvl4pPr>
            <a:lvl5pPr marL="1827306" indent="0">
              <a:buNone/>
              <a:defRPr sz="1400">
                <a:solidFill>
                  <a:schemeClr val="tx1">
                    <a:tint val="75000"/>
                  </a:schemeClr>
                </a:solidFill>
              </a:defRPr>
            </a:lvl5pPr>
            <a:lvl6pPr marL="2284131" indent="0">
              <a:buNone/>
              <a:defRPr sz="1400">
                <a:solidFill>
                  <a:schemeClr val="tx1">
                    <a:tint val="75000"/>
                  </a:schemeClr>
                </a:solidFill>
              </a:defRPr>
            </a:lvl6pPr>
            <a:lvl7pPr marL="2740959" indent="0">
              <a:buNone/>
              <a:defRPr sz="1400">
                <a:solidFill>
                  <a:schemeClr val="tx1">
                    <a:tint val="75000"/>
                  </a:schemeClr>
                </a:solidFill>
              </a:defRPr>
            </a:lvl7pPr>
            <a:lvl8pPr marL="3197785" indent="0">
              <a:buNone/>
              <a:defRPr sz="1400">
                <a:solidFill>
                  <a:schemeClr val="tx1">
                    <a:tint val="75000"/>
                  </a:schemeClr>
                </a:solidFill>
              </a:defRPr>
            </a:lvl8pPr>
            <a:lvl9pPr marL="36546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7415C331-15E4-F64E-A1FE-6E746BBACA5F}" type="datetime1">
              <a:rPr lang="en-US" smtClean="0">
                <a:solidFill>
                  <a:prstClr val="black"/>
                </a:solidFill>
                <a:latin typeface="Arial"/>
              </a:rPr>
              <a:pPr/>
              <a:t>5/6/16</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14553481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3"/>
            <a:ext cx="2133600" cy="365125"/>
          </a:xfrm>
          <a:prstGeom prst="rect">
            <a:avLst/>
          </a:prstGeom>
        </p:spPr>
        <p:txBody>
          <a:bodyPr lIns="91365" tIns="45684" rIns="91365" bIns="45684"/>
          <a:lstStyle/>
          <a:p>
            <a:fld id="{941513DF-5D1F-DB44-AF9B-4A83E0268AFD}" type="datetime1">
              <a:rPr lang="en-US" smtClean="0">
                <a:solidFill>
                  <a:prstClr val="black"/>
                </a:solidFill>
                <a:latin typeface="Arial"/>
              </a:rPr>
              <a:pPr/>
              <a:t>5/6/16</a:t>
            </a:fld>
            <a:endParaRPr lang="en-US">
              <a:solidFill>
                <a:prstClr val="black"/>
              </a:solidFill>
              <a:latin typeface="Arial"/>
            </a:endParaRPr>
          </a:p>
        </p:txBody>
      </p:sp>
      <p:sp>
        <p:nvSpPr>
          <p:cNvPr id="6" name="Footer Placeholder 5"/>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7" name="Slide Number Placeholder 6"/>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3650188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26" indent="0">
              <a:buNone/>
              <a:defRPr sz="2000" b="1"/>
            </a:lvl2pPr>
            <a:lvl3pPr marL="913653" indent="0">
              <a:buNone/>
              <a:defRPr sz="1800" b="1"/>
            </a:lvl3pPr>
            <a:lvl4pPr marL="1370478" indent="0">
              <a:buNone/>
              <a:defRPr sz="1600" b="1"/>
            </a:lvl4pPr>
            <a:lvl5pPr marL="1827306" indent="0">
              <a:buNone/>
              <a:defRPr sz="1600" b="1"/>
            </a:lvl5pPr>
            <a:lvl6pPr marL="2284131" indent="0">
              <a:buNone/>
              <a:defRPr sz="1600" b="1"/>
            </a:lvl6pPr>
            <a:lvl7pPr marL="2740959" indent="0">
              <a:buNone/>
              <a:defRPr sz="1600" b="1"/>
            </a:lvl7pPr>
            <a:lvl8pPr marL="3197785" indent="0">
              <a:buNone/>
              <a:defRPr sz="1600" b="1"/>
            </a:lvl8pPr>
            <a:lvl9pPr marL="36546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6826" indent="0">
              <a:buNone/>
              <a:defRPr sz="2000" b="1"/>
            </a:lvl2pPr>
            <a:lvl3pPr marL="913653" indent="0">
              <a:buNone/>
              <a:defRPr sz="1800" b="1"/>
            </a:lvl3pPr>
            <a:lvl4pPr marL="1370478" indent="0">
              <a:buNone/>
              <a:defRPr sz="1600" b="1"/>
            </a:lvl4pPr>
            <a:lvl5pPr marL="1827306" indent="0">
              <a:buNone/>
              <a:defRPr sz="1600" b="1"/>
            </a:lvl5pPr>
            <a:lvl6pPr marL="2284131" indent="0">
              <a:buNone/>
              <a:defRPr sz="1600" b="1"/>
            </a:lvl6pPr>
            <a:lvl7pPr marL="2740959" indent="0">
              <a:buNone/>
              <a:defRPr sz="1600" b="1"/>
            </a:lvl7pPr>
            <a:lvl8pPr marL="3197785" indent="0">
              <a:buNone/>
              <a:defRPr sz="1600" b="1"/>
            </a:lvl8pPr>
            <a:lvl9pPr marL="36546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3"/>
            <a:ext cx="2133600" cy="365125"/>
          </a:xfrm>
          <a:prstGeom prst="rect">
            <a:avLst/>
          </a:prstGeom>
        </p:spPr>
        <p:txBody>
          <a:bodyPr lIns="91365" tIns="45684" rIns="91365" bIns="45684"/>
          <a:lstStyle/>
          <a:p>
            <a:fld id="{A9A0B194-E9D6-2E40-9757-BFED225EB199}" type="datetime1">
              <a:rPr lang="en-US" smtClean="0">
                <a:solidFill>
                  <a:prstClr val="black"/>
                </a:solidFill>
                <a:latin typeface="Arial"/>
              </a:rPr>
              <a:pPr/>
              <a:t>5/6/16</a:t>
            </a:fld>
            <a:endParaRPr lang="en-US">
              <a:solidFill>
                <a:prstClr val="black"/>
              </a:solidFill>
              <a:latin typeface="Arial"/>
            </a:endParaRPr>
          </a:p>
        </p:txBody>
      </p:sp>
      <p:sp>
        <p:nvSpPr>
          <p:cNvPr id="8" name="Footer Placeholder 7"/>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9" name="Slide Number Placeholder 8"/>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30001315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3"/>
            <a:ext cx="2133600" cy="365125"/>
          </a:xfrm>
          <a:prstGeom prst="rect">
            <a:avLst/>
          </a:prstGeom>
        </p:spPr>
        <p:txBody>
          <a:bodyPr lIns="91365" tIns="45684" rIns="91365" bIns="45684"/>
          <a:lstStyle/>
          <a:p>
            <a:fld id="{FD602E3B-0D4D-9340-A498-72F6202D6B23}" type="datetime1">
              <a:rPr lang="en-US" smtClean="0">
                <a:solidFill>
                  <a:prstClr val="black"/>
                </a:solidFill>
                <a:latin typeface="Arial"/>
              </a:rPr>
              <a:pPr/>
              <a:t>5/6/16</a:t>
            </a:fld>
            <a:endParaRPr lang="en-US">
              <a:solidFill>
                <a:prstClr val="black"/>
              </a:solidFill>
              <a:latin typeface="Arial"/>
            </a:endParaRPr>
          </a:p>
        </p:txBody>
      </p:sp>
      <p:sp>
        <p:nvSpPr>
          <p:cNvPr id="4" name="Footer Placeholder 3"/>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5" name="Slide Number Placeholder 4"/>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6892559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5"/>
          </a:xfrm>
          <a:prstGeom prst="rect">
            <a:avLst/>
          </a:prstGeom>
        </p:spPr>
        <p:txBody>
          <a:bodyPr lIns="91365" tIns="45684" rIns="91365" bIns="45684"/>
          <a:lstStyle/>
          <a:p>
            <a:fld id="{CDB1096F-E81A-A846-BC9C-8DB8D4252CE5}" type="datetime1">
              <a:rPr lang="en-US" smtClean="0">
                <a:solidFill>
                  <a:prstClr val="black"/>
                </a:solidFill>
                <a:latin typeface="Arial"/>
              </a:rPr>
              <a:pPr/>
              <a:t>5/6/16</a:t>
            </a:fld>
            <a:endParaRPr lang="en-US">
              <a:solidFill>
                <a:prstClr val="black"/>
              </a:solidFill>
              <a:latin typeface="Arial"/>
            </a:endParaRPr>
          </a:p>
        </p:txBody>
      </p:sp>
      <p:sp>
        <p:nvSpPr>
          <p:cNvPr id="3" name="Footer Placeholder 2"/>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4" name="Slide Number Placeholder 3"/>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1549224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400"/>
            </a:lvl1pPr>
            <a:lvl2pPr marL="456826" indent="0">
              <a:buNone/>
              <a:defRPr sz="1200"/>
            </a:lvl2pPr>
            <a:lvl3pPr marL="913653" indent="0">
              <a:buNone/>
              <a:defRPr sz="1000"/>
            </a:lvl3pPr>
            <a:lvl4pPr marL="1370478" indent="0">
              <a:buNone/>
              <a:defRPr sz="900"/>
            </a:lvl4pPr>
            <a:lvl5pPr marL="1827306" indent="0">
              <a:buNone/>
              <a:defRPr sz="900"/>
            </a:lvl5pPr>
            <a:lvl6pPr marL="2284131" indent="0">
              <a:buNone/>
              <a:defRPr sz="900"/>
            </a:lvl6pPr>
            <a:lvl7pPr marL="2740959" indent="0">
              <a:buNone/>
              <a:defRPr sz="900"/>
            </a:lvl7pPr>
            <a:lvl8pPr marL="3197785" indent="0">
              <a:buNone/>
              <a:defRPr sz="900"/>
            </a:lvl8pPr>
            <a:lvl9pPr marL="365461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lIns="91365" tIns="45684" rIns="91365" bIns="45684"/>
          <a:lstStyle/>
          <a:p>
            <a:fld id="{E0B8FA47-6762-6E4C-A1ED-294EEBA906D1}" type="datetime1">
              <a:rPr lang="en-US" smtClean="0">
                <a:solidFill>
                  <a:prstClr val="black"/>
                </a:solidFill>
                <a:latin typeface="Arial"/>
              </a:rPr>
              <a:pPr/>
              <a:t>5/6/16</a:t>
            </a:fld>
            <a:endParaRPr lang="en-US">
              <a:solidFill>
                <a:prstClr val="black"/>
              </a:solidFill>
              <a:latin typeface="Arial"/>
            </a:endParaRPr>
          </a:p>
        </p:txBody>
      </p:sp>
      <p:sp>
        <p:nvSpPr>
          <p:cNvPr id="6" name="Footer Placeholder 5"/>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7" name="Slide Number Placeholder 6"/>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6640663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26" indent="0">
              <a:buNone/>
              <a:defRPr sz="2800"/>
            </a:lvl2pPr>
            <a:lvl3pPr marL="913653" indent="0">
              <a:buNone/>
              <a:defRPr sz="2400"/>
            </a:lvl3pPr>
            <a:lvl4pPr marL="1370478" indent="0">
              <a:buNone/>
              <a:defRPr sz="2000"/>
            </a:lvl4pPr>
            <a:lvl5pPr marL="1827306" indent="0">
              <a:buNone/>
              <a:defRPr sz="2000"/>
            </a:lvl5pPr>
            <a:lvl6pPr marL="2284131" indent="0">
              <a:buNone/>
              <a:defRPr sz="2000"/>
            </a:lvl6pPr>
            <a:lvl7pPr marL="2740959" indent="0">
              <a:buNone/>
              <a:defRPr sz="2000"/>
            </a:lvl7pPr>
            <a:lvl8pPr marL="3197785" indent="0">
              <a:buNone/>
              <a:defRPr sz="2000"/>
            </a:lvl8pPr>
            <a:lvl9pPr marL="365461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6" indent="0">
              <a:buNone/>
              <a:defRPr sz="1200"/>
            </a:lvl2pPr>
            <a:lvl3pPr marL="913653" indent="0">
              <a:buNone/>
              <a:defRPr sz="1000"/>
            </a:lvl3pPr>
            <a:lvl4pPr marL="1370478" indent="0">
              <a:buNone/>
              <a:defRPr sz="900"/>
            </a:lvl4pPr>
            <a:lvl5pPr marL="1827306" indent="0">
              <a:buNone/>
              <a:defRPr sz="900"/>
            </a:lvl5pPr>
            <a:lvl6pPr marL="2284131" indent="0">
              <a:buNone/>
              <a:defRPr sz="900"/>
            </a:lvl6pPr>
            <a:lvl7pPr marL="2740959" indent="0">
              <a:buNone/>
              <a:defRPr sz="900"/>
            </a:lvl7pPr>
            <a:lvl8pPr marL="3197785" indent="0">
              <a:buNone/>
              <a:defRPr sz="900"/>
            </a:lvl8pPr>
            <a:lvl9pPr marL="365461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3"/>
            <a:ext cx="2133600" cy="365125"/>
          </a:xfrm>
          <a:prstGeom prst="rect">
            <a:avLst/>
          </a:prstGeom>
        </p:spPr>
        <p:txBody>
          <a:bodyPr lIns="91365" tIns="45684" rIns="91365" bIns="45684"/>
          <a:lstStyle/>
          <a:p>
            <a:fld id="{6D01904D-EBB8-EC4E-BB24-8A5A923BFC58}" type="datetime1">
              <a:rPr lang="en-US" smtClean="0">
                <a:solidFill>
                  <a:prstClr val="black"/>
                </a:solidFill>
                <a:latin typeface="Arial"/>
              </a:rPr>
              <a:pPr/>
              <a:t>5/6/16</a:t>
            </a:fld>
            <a:endParaRPr lang="en-US">
              <a:solidFill>
                <a:prstClr val="black"/>
              </a:solidFill>
              <a:latin typeface="Arial"/>
            </a:endParaRPr>
          </a:p>
        </p:txBody>
      </p:sp>
      <p:sp>
        <p:nvSpPr>
          <p:cNvPr id="6" name="Footer Placeholder 5"/>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7" name="Slide Number Placeholder 6"/>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3781849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D3262A1F-88C0-7E48-B579-56A6FD8A2F8A}" type="datetime1">
              <a:rPr lang="en-US" smtClean="0">
                <a:solidFill>
                  <a:prstClr val="black"/>
                </a:solidFill>
                <a:latin typeface="Arial"/>
              </a:rPr>
              <a:pPr/>
              <a:t>5/6/16</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089829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lIns="91365" tIns="45684" rIns="91365" bIns="45684"/>
          <a:lstStyle/>
          <a:p>
            <a:fld id="{5679EDF2-E8CA-C641-8BA2-05DE9CC8A425}" type="datetime1">
              <a:rPr lang="en-US" smtClean="0">
                <a:solidFill>
                  <a:prstClr val="black"/>
                </a:solidFill>
                <a:latin typeface="Arial"/>
              </a:rPr>
              <a:pPr/>
              <a:t>5/6/16</a:t>
            </a:fld>
            <a:endParaRPr lang="en-US">
              <a:solidFill>
                <a:prstClr val="black"/>
              </a:solidFill>
              <a:latin typeface="Arial"/>
            </a:endParaRPr>
          </a:p>
        </p:txBody>
      </p:sp>
      <p:sp>
        <p:nvSpPr>
          <p:cNvPr id="5" name="Footer Placeholder 4"/>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12"/>
          </p:nvPr>
        </p:nvSpPr>
        <p:spPr/>
        <p:txBody>
          <a:bodyPr/>
          <a:lstStyle/>
          <a:p>
            <a:fld id="{42908C82-07A9-4257-B486-514AC1A5E3DE}" type="slidenum">
              <a:rPr lang="en-US" smtClean="0">
                <a:solidFill>
                  <a:prstClr val="white">
                    <a:lumMod val="75000"/>
                  </a:prstClr>
                </a:solidFill>
                <a:latin typeface="Arial"/>
              </a:rPr>
              <a:pPr/>
              <a:t>‹#›</a:t>
            </a:fld>
            <a:endParaRPr lang="en-US">
              <a:solidFill>
                <a:prstClr val="white">
                  <a:lumMod val="75000"/>
                </a:prstClr>
              </a:solidFill>
              <a:latin typeface="Arial"/>
            </a:endParaRPr>
          </a:p>
        </p:txBody>
      </p:sp>
    </p:spTree>
    <p:extLst>
      <p:ext uri="{BB962C8B-B14F-4D97-AF65-F5344CB8AC3E}">
        <p14:creationId xmlns:p14="http://schemas.microsoft.com/office/powerpoint/2010/main" val="2813925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419"/>
            <a:ext cx="2133600" cy="365125"/>
          </a:xfrm>
          <a:prstGeom prst="rect">
            <a:avLst/>
          </a:prstGeom>
        </p:spPr>
        <p:txBody>
          <a:bodyPr lIns="91365" tIns="45684" rIns="91365" bIns="45684"/>
          <a:lstStyle/>
          <a:p>
            <a:fld id="{FA73425C-A5D3-D64E-8697-5D57F321FCDB}" type="datetime1">
              <a:rPr lang="en-US" smtClean="0"/>
              <a:t>5/6/16</a:t>
            </a:fld>
            <a:endParaRPr lang="en-US"/>
          </a:p>
        </p:txBody>
      </p:sp>
      <p:sp>
        <p:nvSpPr>
          <p:cNvPr id="6" name="Footer Placeholder 5"/>
          <p:cNvSpPr>
            <a:spLocks noGrp="1"/>
          </p:cNvSpPr>
          <p:nvPr>
            <p:ph type="ftr" sz="quarter" idx="11"/>
          </p:nvPr>
        </p:nvSpPr>
        <p:spPr/>
        <p:txBody>
          <a:bodyPr/>
          <a:lstStyle/>
          <a:p>
            <a:r>
              <a:rPr lang="en-US" smtClean="0"/>
              <a:t>ESSIC Seminar</a:t>
            </a:r>
            <a:endParaRPr lang="en-US"/>
          </a:p>
        </p:txBody>
      </p:sp>
      <p:sp>
        <p:nvSpPr>
          <p:cNvPr id="7" name="Slide Number Placeholder 6"/>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3650188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685800" y="1295400"/>
            <a:ext cx="7772400" cy="1447800"/>
          </a:xfrm>
        </p:spPr>
        <p:txBody>
          <a:bodyPr/>
          <a:lstStyle>
            <a:lvl1pPr marR="9144" algn="ctr">
              <a:defRPr sz="4000" b="1"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3198168"/>
            <a:ext cx="7772400" cy="461665"/>
          </a:xfrm>
        </p:spPr>
        <p:txBody>
          <a:bodyPr lIns="100584" anchor="ctr">
            <a:spAutoFit/>
          </a:bodyPr>
          <a:lstStyle>
            <a:lvl1pPr marL="0" indent="0" algn="ctr">
              <a:spcBef>
                <a:spcPts val="0"/>
              </a:spcBef>
              <a:buNone/>
              <a:defRPr sz="2400">
                <a:solidFill>
                  <a:srgbClr val="F2C31A"/>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Tree>
    <p:extLst>
      <p:ext uri="{BB962C8B-B14F-4D97-AF65-F5344CB8AC3E}">
        <p14:creationId xmlns:p14="http://schemas.microsoft.com/office/powerpoint/2010/main" val="4261349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F378691F-9CED-4134-BEF2-4424A0C8B72C}" type="slidenum">
              <a:rPr lang="en-US"/>
              <a:pPr>
                <a:defRPr/>
              </a:pPr>
              <a:t>‹#›</a:t>
            </a:fld>
            <a:endParaRPr lang="en-US"/>
          </a:p>
        </p:txBody>
      </p:sp>
    </p:spTree>
    <p:extLst>
      <p:ext uri="{BB962C8B-B14F-4D97-AF65-F5344CB8AC3E}">
        <p14:creationId xmlns:p14="http://schemas.microsoft.com/office/powerpoint/2010/main" val="27821366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chor="ctr"/>
          <a:lstStyle>
            <a:lvl1pPr algn="ctr">
              <a:buNone/>
              <a:defRPr sz="3600" b="0"/>
            </a:lvl1pPr>
          </a:lstStyle>
          <a:p>
            <a:r>
              <a:rPr lang="en-US" dirty="0" smtClean="0"/>
              <a:t>Click to edit Master title style</a:t>
            </a:r>
            <a:endParaRPr lang="en-US" dirty="0"/>
          </a:p>
        </p:txBody>
      </p:sp>
      <p:sp>
        <p:nvSpPr>
          <p:cNvPr id="3" name="Text Placeholder 2"/>
          <p:cNvSpPr>
            <a:spLocks noGrp="1"/>
          </p:cNvSpPr>
          <p:nvPr>
            <p:ph type="body" idx="2"/>
          </p:nvPr>
        </p:nvSpPr>
        <p:spPr>
          <a:xfrm>
            <a:off x="457200" y="1066800"/>
            <a:ext cx="2514600" cy="52578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200400" y="1066800"/>
            <a:ext cx="5486400" cy="5257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327DF725-5DD2-4AC8-9302-F060CA84D9D3}" type="slidenum">
              <a:rPr lang="en-US"/>
              <a:pPr>
                <a:defRPr/>
              </a:pPr>
              <a:t>‹#›</a:t>
            </a:fld>
            <a:endParaRPr lang="en-US"/>
          </a:p>
        </p:txBody>
      </p:sp>
    </p:spTree>
    <p:extLst>
      <p:ext uri="{BB962C8B-B14F-4D97-AF65-F5344CB8AC3E}">
        <p14:creationId xmlns:p14="http://schemas.microsoft.com/office/powerpoint/2010/main" val="5454090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80FD687F-9EC4-4A2C-9D79-45716973BA41}" type="slidenum">
              <a:rPr lang="en-US"/>
              <a:pPr>
                <a:defRPr/>
              </a:pPr>
              <a:t>‹#›</a:t>
            </a:fld>
            <a:endParaRPr lang="en-US"/>
          </a:p>
        </p:txBody>
      </p:sp>
    </p:spTree>
    <p:extLst>
      <p:ext uri="{BB962C8B-B14F-4D97-AF65-F5344CB8AC3E}">
        <p14:creationId xmlns:p14="http://schemas.microsoft.com/office/powerpoint/2010/main" val="1541495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pPr>
              <a:defRPr/>
            </a:pPr>
            <a:fld id="{3283774E-393D-4152-86DA-5285DCA315CF}" type="slidenum">
              <a:rPr lang="en-US"/>
              <a:pPr>
                <a:defRPr/>
              </a:pPr>
              <a:t>‹#›</a:t>
            </a:fld>
            <a:endParaRPr lang="en-US"/>
          </a:p>
        </p:txBody>
      </p:sp>
    </p:spTree>
    <p:extLst>
      <p:ext uri="{BB962C8B-B14F-4D97-AF65-F5344CB8AC3E}">
        <p14:creationId xmlns:p14="http://schemas.microsoft.com/office/powerpoint/2010/main" val="15647855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a:defRPr/>
            </a:pPr>
            <a:fld id="{7A000F4E-004E-4CE8-AABD-59BBC7FD61A1}" type="slidenum">
              <a:rPr lang="en-US"/>
              <a:pPr>
                <a:defRPr/>
              </a:pPr>
              <a:t>‹#›</a:t>
            </a:fld>
            <a:endParaRPr lang="en-US"/>
          </a:p>
        </p:txBody>
      </p:sp>
    </p:spTree>
    <p:extLst>
      <p:ext uri="{BB962C8B-B14F-4D97-AF65-F5344CB8AC3E}">
        <p14:creationId xmlns:p14="http://schemas.microsoft.com/office/powerpoint/2010/main" val="1946856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26" indent="0">
              <a:buNone/>
              <a:defRPr sz="2000" b="1"/>
            </a:lvl2pPr>
            <a:lvl3pPr marL="913653" indent="0">
              <a:buNone/>
              <a:defRPr sz="1800" b="1"/>
            </a:lvl3pPr>
            <a:lvl4pPr marL="1370478" indent="0">
              <a:buNone/>
              <a:defRPr sz="1600" b="1"/>
            </a:lvl4pPr>
            <a:lvl5pPr marL="1827306" indent="0">
              <a:buNone/>
              <a:defRPr sz="1600" b="1"/>
            </a:lvl5pPr>
            <a:lvl6pPr marL="2284131" indent="0">
              <a:buNone/>
              <a:defRPr sz="1600" b="1"/>
            </a:lvl6pPr>
            <a:lvl7pPr marL="2740959" indent="0">
              <a:buNone/>
              <a:defRPr sz="1600" b="1"/>
            </a:lvl7pPr>
            <a:lvl8pPr marL="3197785" indent="0">
              <a:buNone/>
              <a:defRPr sz="1600" b="1"/>
            </a:lvl8pPr>
            <a:lvl9pPr marL="36546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6826" indent="0">
              <a:buNone/>
              <a:defRPr sz="2000" b="1"/>
            </a:lvl2pPr>
            <a:lvl3pPr marL="913653" indent="0">
              <a:buNone/>
              <a:defRPr sz="1800" b="1"/>
            </a:lvl3pPr>
            <a:lvl4pPr marL="1370478" indent="0">
              <a:buNone/>
              <a:defRPr sz="1600" b="1"/>
            </a:lvl4pPr>
            <a:lvl5pPr marL="1827306" indent="0">
              <a:buNone/>
              <a:defRPr sz="1600" b="1"/>
            </a:lvl5pPr>
            <a:lvl6pPr marL="2284131" indent="0">
              <a:buNone/>
              <a:defRPr sz="1600" b="1"/>
            </a:lvl6pPr>
            <a:lvl7pPr marL="2740959" indent="0">
              <a:buNone/>
              <a:defRPr sz="1600" b="1"/>
            </a:lvl7pPr>
            <a:lvl8pPr marL="3197785" indent="0">
              <a:buNone/>
              <a:defRPr sz="1600" b="1"/>
            </a:lvl8pPr>
            <a:lvl9pPr marL="36546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419"/>
            <a:ext cx="2133600" cy="365125"/>
          </a:xfrm>
          <a:prstGeom prst="rect">
            <a:avLst/>
          </a:prstGeom>
        </p:spPr>
        <p:txBody>
          <a:bodyPr lIns="91365" tIns="45684" rIns="91365" bIns="45684"/>
          <a:lstStyle/>
          <a:p>
            <a:fld id="{946D4B28-6A0C-114A-9D7D-0B609243BF21}" type="datetime1">
              <a:rPr lang="en-US" smtClean="0"/>
              <a:t>5/6/16</a:t>
            </a:fld>
            <a:endParaRPr lang="en-US"/>
          </a:p>
        </p:txBody>
      </p:sp>
      <p:sp>
        <p:nvSpPr>
          <p:cNvPr id="8" name="Footer Placeholder 7"/>
          <p:cNvSpPr>
            <a:spLocks noGrp="1"/>
          </p:cNvSpPr>
          <p:nvPr>
            <p:ph type="ftr" sz="quarter" idx="11"/>
          </p:nvPr>
        </p:nvSpPr>
        <p:spPr/>
        <p:txBody>
          <a:bodyPr/>
          <a:lstStyle/>
          <a:p>
            <a:r>
              <a:rPr lang="en-US" smtClean="0"/>
              <a:t>ESSIC Seminar</a:t>
            </a:r>
            <a:endParaRPr lang="en-US"/>
          </a:p>
        </p:txBody>
      </p:sp>
      <p:sp>
        <p:nvSpPr>
          <p:cNvPr id="9" name="Slide Number Placeholder 8"/>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3000131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419"/>
            <a:ext cx="2133600" cy="365125"/>
          </a:xfrm>
          <a:prstGeom prst="rect">
            <a:avLst/>
          </a:prstGeom>
        </p:spPr>
        <p:txBody>
          <a:bodyPr lIns="91365" tIns="45684" rIns="91365" bIns="45684"/>
          <a:lstStyle/>
          <a:p>
            <a:fld id="{5075B618-848F-B54D-B49D-B08578F354CD}" type="datetime1">
              <a:rPr lang="en-US" smtClean="0"/>
              <a:t>5/6/16</a:t>
            </a:fld>
            <a:endParaRPr lang="en-US"/>
          </a:p>
        </p:txBody>
      </p:sp>
      <p:sp>
        <p:nvSpPr>
          <p:cNvPr id="4" name="Footer Placeholder 3"/>
          <p:cNvSpPr>
            <a:spLocks noGrp="1"/>
          </p:cNvSpPr>
          <p:nvPr>
            <p:ph type="ftr" sz="quarter" idx="11"/>
          </p:nvPr>
        </p:nvSpPr>
        <p:spPr/>
        <p:txBody>
          <a:bodyPr/>
          <a:lstStyle/>
          <a:p>
            <a:r>
              <a:rPr lang="en-US" smtClean="0"/>
              <a:t>ESSIC Seminar</a:t>
            </a:r>
            <a:endParaRPr lang="en-US"/>
          </a:p>
        </p:txBody>
      </p:sp>
      <p:sp>
        <p:nvSpPr>
          <p:cNvPr id="5" name="Slide Number Placeholder 4"/>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689255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419"/>
            <a:ext cx="2133600" cy="365125"/>
          </a:xfrm>
          <a:prstGeom prst="rect">
            <a:avLst/>
          </a:prstGeom>
        </p:spPr>
        <p:txBody>
          <a:bodyPr lIns="91365" tIns="45684" rIns="91365" bIns="45684"/>
          <a:lstStyle/>
          <a:p>
            <a:fld id="{73BEA482-9E12-094F-A299-547C4C13B1DF}" type="datetime1">
              <a:rPr lang="en-US" smtClean="0"/>
              <a:t>5/6/16</a:t>
            </a:fld>
            <a:endParaRPr lang="en-US"/>
          </a:p>
        </p:txBody>
      </p:sp>
      <p:sp>
        <p:nvSpPr>
          <p:cNvPr id="3" name="Footer Placeholder 2"/>
          <p:cNvSpPr>
            <a:spLocks noGrp="1"/>
          </p:cNvSpPr>
          <p:nvPr>
            <p:ph type="ftr" sz="quarter" idx="11"/>
          </p:nvPr>
        </p:nvSpPr>
        <p:spPr/>
        <p:txBody>
          <a:bodyPr/>
          <a:lstStyle/>
          <a:p>
            <a:r>
              <a:rPr lang="en-US" smtClean="0"/>
              <a:t>ESSIC Seminar</a:t>
            </a:r>
            <a:endParaRPr lang="en-US"/>
          </a:p>
        </p:txBody>
      </p:sp>
      <p:sp>
        <p:nvSpPr>
          <p:cNvPr id="4" name="Slide Number Placeholder 3"/>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154922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11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3"/>
            <a:ext cx="3008313" cy="4691063"/>
          </a:xfrm>
        </p:spPr>
        <p:txBody>
          <a:bodyPr/>
          <a:lstStyle>
            <a:lvl1pPr marL="0" indent="0">
              <a:buNone/>
              <a:defRPr sz="1400"/>
            </a:lvl1pPr>
            <a:lvl2pPr marL="456826" indent="0">
              <a:buNone/>
              <a:defRPr sz="1200"/>
            </a:lvl2pPr>
            <a:lvl3pPr marL="913653" indent="0">
              <a:buNone/>
              <a:defRPr sz="1000"/>
            </a:lvl3pPr>
            <a:lvl4pPr marL="1370478" indent="0">
              <a:buNone/>
              <a:defRPr sz="900"/>
            </a:lvl4pPr>
            <a:lvl5pPr marL="1827306" indent="0">
              <a:buNone/>
              <a:defRPr sz="900"/>
            </a:lvl5pPr>
            <a:lvl6pPr marL="2284131" indent="0">
              <a:buNone/>
              <a:defRPr sz="900"/>
            </a:lvl6pPr>
            <a:lvl7pPr marL="2740959" indent="0">
              <a:buNone/>
              <a:defRPr sz="900"/>
            </a:lvl7pPr>
            <a:lvl8pPr marL="3197785" indent="0">
              <a:buNone/>
              <a:defRPr sz="900"/>
            </a:lvl8pPr>
            <a:lvl9pPr marL="365461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419"/>
            <a:ext cx="2133600" cy="365125"/>
          </a:xfrm>
          <a:prstGeom prst="rect">
            <a:avLst/>
          </a:prstGeom>
        </p:spPr>
        <p:txBody>
          <a:bodyPr lIns="91365" tIns="45684" rIns="91365" bIns="45684"/>
          <a:lstStyle/>
          <a:p>
            <a:fld id="{E4FD40D5-DCFE-E247-8EA3-5C2ABDC65B99}" type="datetime1">
              <a:rPr lang="en-US" smtClean="0"/>
              <a:t>5/6/16</a:t>
            </a:fld>
            <a:endParaRPr lang="en-US"/>
          </a:p>
        </p:txBody>
      </p:sp>
      <p:sp>
        <p:nvSpPr>
          <p:cNvPr id="6" name="Footer Placeholder 5"/>
          <p:cNvSpPr>
            <a:spLocks noGrp="1"/>
          </p:cNvSpPr>
          <p:nvPr>
            <p:ph type="ftr" sz="quarter" idx="11"/>
          </p:nvPr>
        </p:nvSpPr>
        <p:spPr/>
        <p:txBody>
          <a:bodyPr/>
          <a:lstStyle/>
          <a:p>
            <a:r>
              <a:rPr lang="en-US" smtClean="0"/>
              <a:t>ESSIC Seminar</a:t>
            </a:r>
            <a:endParaRPr lang="en-US"/>
          </a:p>
        </p:txBody>
      </p:sp>
      <p:sp>
        <p:nvSpPr>
          <p:cNvPr id="7" name="Slide Number Placeholder 6"/>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2664066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26" indent="0">
              <a:buNone/>
              <a:defRPr sz="2800"/>
            </a:lvl2pPr>
            <a:lvl3pPr marL="913653" indent="0">
              <a:buNone/>
              <a:defRPr sz="2400"/>
            </a:lvl3pPr>
            <a:lvl4pPr marL="1370478" indent="0">
              <a:buNone/>
              <a:defRPr sz="2000"/>
            </a:lvl4pPr>
            <a:lvl5pPr marL="1827306" indent="0">
              <a:buNone/>
              <a:defRPr sz="2000"/>
            </a:lvl5pPr>
            <a:lvl6pPr marL="2284131" indent="0">
              <a:buNone/>
              <a:defRPr sz="2000"/>
            </a:lvl6pPr>
            <a:lvl7pPr marL="2740959" indent="0">
              <a:buNone/>
              <a:defRPr sz="2000"/>
            </a:lvl7pPr>
            <a:lvl8pPr marL="3197785" indent="0">
              <a:buNone/>
              <a:defRPr sz="2000"/>
            </a:lvl8pPr>
            <a:lvl9pPr marL="365461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26" indent="0">
              <a:buNone/>
              <a:defRPr sz="1200"/>
            </a:lvl2pPr>
            <a:lvl3pPr marL="913653" indent="0">
              <a:buNone/>
              <a:defRPr sz="1000"/>
            </a:lvl3pPr>
            <a:lvl4pPr marL="1370478" indent="0">
              <a:buNone/>
              <a:defRPr sz="900"/>
            </a:lvl4pPr>
            <a:lvl5pPr marL="1827306" indent="0">
              <a:buNone/>
              <a:defRPr sz="900"/>
            </a:lvl5pPr>
            <a:lvl6pPr marL="2284131" indent="0">
              <a:buNone/>
              <a:defRPr sz="900"/>
            </a:lvl6pPr>
            <a:lvl7pPr marL="2740959" indent="0">
              <a:buNone/>
              <a:defRPr sz="900"/>
            </a:lvl7pPr>
            <a:lvl8pPr marL="3197785" indent="0">
              <a:buNone/>
              <a:defRPr sz="900"/>
            </a:lvl8pPr>
            <a:lvl9pPr marL="365461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419"/>
            <a:ext cx="2133600" cy="365125"/>
          </a:xfrm>
          <a:prstGeom prst="rect">
            <a:avLst/>
          </a:prstGeom>
        </p:spPr>
        <p:txBody>
          <a:bodyPr lIns="91365" tIns="45684" rIns="91365" bIns="45684"/>
          <a:lstStyle/>
          <a:p>
            <a:fld id="{95606716-700B-6949-8507-AB2294A2520A}" type="datetime1">
              <a:rPr lang="en-US" smtClean="0"/>
              <a:t>5/6/16</a:t>
            </a:fld>
            <a:endParaRPr lang="en-US"/>
          </a:p>
        </p:txBody>
      </p:sp>
      <p:sp>
        <p:nvSpPr>
          <p:cNvPr id="6" name="Footer Placeholder 5"/>
          <p:cNvSpPr>
            <a:spLocks noGrp="1"/>
          </p:cNvSpPr>
          <p:nvPr>
            <p:ph type="ftr" sz="quarter" idx="11"/>
          </p:nvPr>
        </p:nvSpPr>
        <p:spPr/>
        <p:txBody>
          <a:bodyPr/>
          <a:lstStyle/>
          <a:p>
            <a:r>
              <a:rPr lang="en-US" smtClean="0"/>
              <a:t>ESSIC Seminar</a:t>
            </a:r>
            <a:endParaRPr lang="en-US"/>
          </a:p>
        </p:txBody>
      </p:sp>
      <p:sp>
        <p:nvSpPr>
          <p:cNvPr id="7" name="Slide Number Placeholder 6"/>
          <p:cNvSpPr>
            <a:spLocks noGrp="1"/>
          </p:cNvSpPr>
          <p:nvPr>
            <p:ph type="sldNum" sz="quarter" idx="12"/>
          </p:nvPr>
        </p:nvSpPr>
        <p:spPr/>
        <p:txBody>
          <a:bodyPr/>
          <a:lstStyle/>
          <a:p>
            <a:fld id="{42908C82-07A9-4257-B486-514AC1A5E3DE}" type="slidenum">
              <a:rPr lang="en-US" smtClean="0"/>
              <a:t>‹#›</a:t>
            </a:fld>
            <a:endParaRPr lang="en-US"/>
          </a:p>
        </p:txBody>
      </p:sp>
    </p:spTree>
    <p:extLst>
      <p:ext uri="{BB962C8B-B14F-4D97-AF65-F5344CB8AC3E}">
        <p14:creationId xmlns:p14="http://schemas.microsoft.com/office/powerpoint/2010/main" val="3781849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theme" Target="../theme/theme2.xml"/><Relationship Id="rId8" Type="http://schemas.openxmlformats.org/officeDocument/2006/relationships/image" Target="../media/image3.png"/><Relationship Id="rId9" Type="http://schemas.openxmlformats.org/officeDocument/2006/relationships/image" Target="../media/image4.png"/><Relationship Id="rId10"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theme" Target="../theme/theme3.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theme" Target="../theme/theme4.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theme" Target="../theme/theme5.xml"/><Relationship Id="rId8" Type="http://schemas.openxmlformats.org/officeDocument/2006/relationships/image" Target="../media/image3.png"/><Relationship Id="rId9" Type="http://schemas.openxmlformats.org/officeDocument/2006/relationships/image" Target="../media/image4.png"/><Relationship Id="rId10" Type="http://schemas.openxmlformats.org/officeDocument/2006/relationships/image" Target="../media/image5.png"/><Relationship Id="rId1" Type="http://schemas.openxmlformats.org/officeDocument/2006/relationships/slideLayout" Target="../slideLayouts/slideLayout40.xml"/><Relationship Id="rId2"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3" y="0"/>
            <a:ext cx="9151557" cy="6858000"/>
          </a:xfrm>
          <a:prstGeom prst="rect">
            <a:avLst/>
          </a:prstGeom>
          <a:pattFill prst="wdUpDiag">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p>
        </p:txBody>
      </p:sp>
      <p:sp>
        <p:nvSpPr>
          <p:cNvPr id="8" name="Rectangle 7"/>
          <p:cNvSpPr/>
          <p:nvPr userDrawn="1"/>
        </p:nvSpPr>
        <p:spPr>
          <a:xfrm>
            <a:off x="0" y="0"/>
            <a:ext cx="9151556" cy="6858000"/>
          </a:xfrm>
          <a:prstGeom prst="rect">
            <a:avLst/>
          </a:prstGeom>
          <a:gradFill flip="none" rotWithShape="1">
            <a:gsLst>
              <a:gs pos="42000">
                <a:schemeClr val="tx2">
                  <a:lumMod val="50000"/>
                </a:schemeClr>
              </a:gs>
              <a:gs pos="73000">
                <a:schemeClr val="tx2">
                  <a:lumMod val="75000"/>
                  <a:alpha val="82000"/>
                </a:schemeClr>
              </a:gs>
              <a:gs pos="100000">
                <a:schemeClr val="tx2">
                  <a:lumMod val="20000"/>
                  <a:lumOff val="80000"/>
                  <a:alpha val="89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p>
        </p:txBody>
      </p:sp>
      <p:sp>
        <p:nvSpPr>
          <p:cNvPr id="2" name="Title Placeholder 1"/>
          <p:cNvSpPr>
            <a:spLocks noGrp="1"/>
          </p:cNvSpPr>
          <p:nvPr>
            <p:ph type="title"/>
          </p:nvPr>
        </p:nvSpPr>
        <p:spPr>
          <a:xfrm>
            <a:off x="32" y="0"/>
            <a:ext cx="9151557" cy="1371600"/>
          </a:xfrm>
          <a:prstGeom prst="rect">
            <a:avLst/>
          </a:prstGeom>
        </p:spPr>
        <p:txBody>
          <a:bodyPr vert="horz" lIns="91365" tIns="45684" rIns="91365" bIns="45684"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524000"/>
            <a:ext cx="8229600" cy="4953000"/>
          </a:xfrm>
          <a:prstGeom prst="rect">
            <a:avLst/>
          </a:prstGeom>
        </p:spPr>
        <p:txBody>
          <a:bodyPr vert="horz" lIns="91365" tIns="45684" rIns="91365" bIns="4568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0" y="6492944"/>
            <a:ext cx="6553200" cy="365125"/>
          </a:xfrm>
          <a:prstGeom prst="rect">
            <a:avLst/>
          </a:prstGeom>
        </p:spPr>
        <p:txBody>
          <a:bodyPr vert="horz" lIns="91365" tIns="45684" rIns="91365" bIns="45684" rtlCol="0" anchor="b" anchorCtr="0"/>
          <a:lstStyle>
            <a:lvl1pPr algn="l">
              <a:defRPr sz="900">
                <a:solidFill>
                  <a:schemeClr val="bg1">
                    <a:lumMod val="75000"/>
                  </a:schemeClr>
                </a:solidFill>
              </a:defRPr>
            </a:lvl1pPr>
          </a:lstStyle>
          <a:p>
            <a:r>
              <a:rPr lang="en-US" smtClean="0"/>
              <a:t>ESSIC Seminar</a:t>
            </a:r>
            <a:endParaRPr lang="en-US" dirty="0"/>
          </a:p>
        </p:txBody>
      </p:sp>
      <p:sp>
        <p:nvSpPr>
          <p:cNvPr id="6" name="Slide Number Placeholder 5"/>
          <p:cNvSpPr>
            <a:spLocks noGrp="1"/>
          </p:cNvSpPr>
          <p:nvPr>
            <p:ph type="sldNum" sz="quarter" idx="4"/>
          </p:nvPr>
        </p:nvSpPr>
        <p:spPr>
          <a:xfrm>
            <a:off x="7004732" y="6492944"/>
            <a:ext cx="2133600" cy="365125"/>
          </a:xfrm>
          <a:prstGeom prst="rect">
            <a:avLst/>
          </a:prstGeom>
        </p:spPr>
        <p:txBody>
          <a:bodyPr vert="horz" lIns="91365" tIns="45684" rIns="91365" bIns="45684" rtlCol="0" anchor="b" anchorCtr="0"/>
          <a:lstStyle>
            <a:lvl1pPr algn="r">
              <a:defRPr sz="900">
                <a:solidFill>
                  <a:schemeClr val="bg1">
                    <a:lumMod val="75000"/>
                  </a:schemeClr>
                </a:solidFill>
              </a:defRPr>
            </a:lvl1pPr>
          </a:lstStyle>
          <a:p>
            <a:fld id="{42908C82-07A9-4257-B486-514AC1A5E3DE}" type="slidenum">
              <a:rPr lang="en-US" smtClean="0"/>
              <a:pPr/>
              <a:t>‹#›</a:t>
            </a:fld>
            <a:endParaRPr lang="en-US" dirty="0"/>
          </a:p>
        </p:txBody>
      </p:sp>
    </p:spTree>
    <p:extLst>
      <p:ext uri="{BB962C8B-B14F-4D97-AF65-F5344CB8AC3E}">
        <p14:creationId xmlns:p14="http://schemas.microsoft.com/office/powerpoint/2010/main" val="3636397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3653" rtl="0" eaLnBrk="1" latinLnBrk="0" hangingPunct="1">
        <a:spcBef>
          <a:spcPct val="0"/>
        </a:spcBef>
        <a:buNone/>
        <a:defRPr sz="4400" kern="1200">
          <a:solidFill>
            <a:schemeClr val="bg1"/>
          </a:solidFill>
          <a:effectLst>
            <a:outerShdw blurRad="50800" dist="38100" dir="5400000" algn="t" rotWithShape="0">
              <a:prstClr val="black">
                <a:alpha val="40000"/>
              </a:prstClr>
            </a:outerShdw>
          </a:effectLst>
          <a:latin typeface="Arial Black" panose="020B0A04020102020204" pitchFamily="34" charset="0"/>
          <a:ea typeface="+mj-ea"/>
          <a:cs typeface="+mj-cs"/>
        </a:defRPr>
      </a:lvl1pPr>
    </p:titleStyle>
    <p:bodyStyle>
      <a:lvl1pPr marL="0" indent="0" algn="l" defTabSz="913653" rtl="0" eaLnBrk="1" latinLnBrk="0" hangingPunct="1">
        <a:spcBef>
          <a:spcPct val="20000"/>
        </a:spcBef>
        <a:buFont typeface="Arial" panose="020B0604020202020204" pitchFamily="34" charset="0"/>
        <a:buNone/>
        <a:defRPr sz="3200" kern="1200">
          <a:solidFill>
            <a:schemeClr val="bg1"/>
          </a:solidFill>
          <a:latin typeface="+mn-lt"/>
          <a:ea typeface="+mn-ea"/>
          <a:cs typeface="+mn-cs"/>
        </a:defRPr>
      </a:lvl1pPr>
      <a:lvl2pPr marL="742343" indent="-285516" algn="l" defTabSz="913653"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2066" indent="-228414" algn="l" defTabSz="913653"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598892" indent="-228414" algn="l" defTabSz="91365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5720" indent="-228414" algn="l" defTabSz="91365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2545"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372"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198"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024"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653" rtl="0" eaLnBrk="1" latinLnBrk="0" hangingPunct="1">
        <a:defRPr sz="1800" kern="1200">
          <a:solidFill>
            <a:schemeClr val="tx1"/>
          </a:solidFill>
          <a:latin typeface="+mn-lt"/>
          <a:ea typeface="+mn-ea"/>
          <a:cs typeface="+mn-cs"/>
        </a:defRPr>
      </a:lvl1pPr>
      <a:lvl2pPr marL="456826" algn="l" defTabSz="913653" rtl="0" eaLnBrk="1" latinLnBrk="0" hangingPunct="1">
        <a:defRPr sz="1800" kern="1200">
          <a:solidFill>
            <a:schemeClr val="tx1"/>
          </a:solidFill>
          <a:latin typeface="+mn-lt"/>
          <a:ea typeface="+mn-ea"/>
          <a:cs typeface="+mn-cs"/>
        </a:defRPr>
      </a:lvl2pPr>
      <a:lvl3pPr marL="913653" algn="l" defTabSz="913653" rtl="0" eaLnBrk="1" latinLnBrk="0" hangingPunct="1">
        <a:defRPr sz="1800" kern="1200">
          <a:solidFill>
            <a:schemeClr val="tx1"/>
          </a:solidFill>
          <a:latin typeface="+mn-lt"/>
          <a:ea typeface="+mn-ea"/>
          <a:cs typeface="+mn-cs"/>
        </a:defRPr>
      </a:lvl3pPr>
      <a:lvl4pPr marL="1370478" algn="l" defTabSz="913653" rtl="0" eaLnBrk="1" latinLnBrk="0" hangingPunct="1">
        <a:defRPr sz="1800" kern="1200">
          <a:solidFill>
            <a:schemeClr val="tx1"/>
          </a:solidFill>
          <a:latin typeface="+mn-lt"/>
          <a:ea typeface="+mn-ea"/>
          <a:cs typeface="+mn-cs"/>
        </a:defRPr>
      </a:lvl4pPr>
      <a:lvl5pPr marL="1827306" algn="l" defTabSz="913653" rtl="0" eaLnBrk="1" latinLnBrk="0" hangingPunct="1">
        <a:defRPr sz="1800" kern="1200">
          <a:solidFill>
            <a:schemeClr val="tx1"/>
          </a:solidFill>
          <a:latin typeface="+mn-lt"/>
          <a:ea typeface="+mn-ea"/>
          <a:cs typeface="+mn-cs"/>
        </a:defRPr>
      </a:lvl5pPr>
      <a:lvl6pPr marL="2284131" algn="l" defTabSz="913653" rtl="0" eaLnBrk="1" latinLnBrk="0" hangingPunct="1">
        <a:defRPr sz="1800" kern="1200">
          <a:solidFill>
            <a:schemeClr val="tx1"/>
          </a:solidFill>
          <a:latin typeface="+mn-lt"/>
          <a:ea typeface="+mn-ea"/>
          <a:cs typeface="+mn-cs"/>
        </a:defRPr>
      </a:lvl6pPr>
      <a:lvl7pPr marL="2740959" algn="l" defTabSz="913653" rtl="0" eaLnBrk="1" latinLnBrk="0" hangingPunct="1">
        <a:defRPr sz="1800" kern="1200">
          <a:solidFill>
            <a:schemeClr val="tx1"/>
          </a:solidFill>
          <a:latin typeface="+mn-lt"/>
          <a:ea typeface="+mn-ea"/>
          <a:cs typeface="+mn-cs"/>
        </a:defRPr>
      </a:lvl7pPr>
      <a:lvl8pPr marL="3197785" algn="l" defTabSz="913653" rtl="0" eaLnBrk="1" latinLnBrk="0" hangingPunct="1">
        <a:defRPr sz="1800" kern="1200">
          <a:solidFill>
            <a:schemeClr val="tx1"/>
          </a:solidFill>
          <a:latin typeface="+mn-lt"/>
          <a:ea typeface="+mn-ea"/>
          <a:cs typeface="+mn-cs"/>
        </a:defRPr>
      </a:lvl8pPr>
      <a:lvl9pPr marL="3654611" algn="l" defTabSz="91365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F1F52"/>
        </a:solidFill>
        <a:effectLst/>
      </p:bgPr>
    </p:bg>
    <p:spTree>
      <p:nvGrpSpPr>
        <p:cNvPr id="1" name=""/>
        <p:cNvGrpSpPr/>
        <p:nvPr/>
      </p:nvGrpSpPr>
      <p:grpSpPr>
        <a:xfrm>
          <a:off x="0" y="0"/>
          <a:ext cx="0" cy="0"/>
          <a:chOff x="0" y="0"/>
          <a:chExt cx="0" cy="0"/>
        </a:xfrm>
      </p:grpSpPr>
      <p:sp>
        <p:nvSpPr>
          <p:cNvPr id="29" name="Rectangle 28"/>
          <p:cNvSpPr/>
          <p:nvPr userDrawn="1"/>
        </p:nvSpPr>
        <p:spPr>
          <a:xfrm flipV="1">
            <a:off x="0" y="-16934"/>
            <a:ext cx="9144000" cy="6484789"/>
          </a:xfrm>
          <a:prstGeom prst="rect">
            <a:avLst/>
          </a:prstGeom>
          <a:gradFill flip="none" rotWithShape="1">
            <a:gsLst>
              <a:gs pos="0">
                <a:srgbClr val="01021E">
                  <a:alpha val="85000"/>
                </a:srgbClr>
              </a:gs>
              <a:gs pos="50000">
                <a:schemeClr val="tx2">
                  <a:lumMod val="50000"/>
                  <a:alpha val="50000"/>
                </a:schemeClr>
              </a:gs>
              <a:gs pos="100000">
                <a:schemeClr val="tx2">
                  <a:lumMod val="75000"/>
                  <a:alpha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dirty="0" smtClean="0">
              <a:solidFill>
                <a:prstClr val="white"/>
              </a:solidFill>
              <a:latin typeface="Corbel"/>
            </a:endParaRPr>
          </a:p>
          <a:p>
            <a:pPr algn="ctr" fontAlgn="base">
              <a:spcBef>
                <a:spcPct val="0"/>
              </a:spcBef>
              <a:spcAft>
                <a:spcPct val="0"/>
              </a:spcAft>
            </a:pPr>
            <a:endParaRPr lang="en-US" dirty="0" smtClean="0">
              <a:solidFill>
                <a:prstClr val="white"/>
              </a:solidFill>
              <a:latin typeface="Corbel"/>
            </a:endParaRPr>
          </a:p>
          <a:p>
            <a:pPr algn="ctr" fontAlgn="base">
              <a:spcBef>
                <a:spcPct val="0"/>
              </a:spcBef>
              <a:spcAft>
                <a:spcPct val="0"/>
              </a:spcAft>
            </a:pPr>
            <a:endParaRPr lang="en-US" dirty="0">
              <a:solidFill>
                <a:prstClr val="white"/>
              </a:solidFill>
              <a:latin typeface="Corbel"/>
            </a:endParaRPr>
          </a:p>
        </p:txBody>
      </p:sp>
      <p:sp>
        <p:nvSpPr>
          <p:cNvPr id="22" name="Title Placeholder 21"/>
          <p:cNvSpPr>
            <a:spLocks noGrp="1"/>
          </p:cNvSpPr>
          <p:nvPr>
            <p:ph type="title"/>
          </p:nvPr>
        </p:nvSpPr>
        <p:spPr>
          <a:xfrm>
            <a:off x="458262" y="0"/>
            <a:ext cx="8228538" cy="990600"/>
          </a:xfrm>
          <a:prstGeom prst="rect">
            <a:avLst/>
          </a:prstGeom>
        </p:spPr>
        <p:txBody>
          <a:bodyPr vert="horz" wrap="square" lIns="91365" tIns="45684" rIns="91365" bIns="45684" numCol="1" anchor="ctr" anchorCtr="0" compatLnSpc="1">
            <a:prstTxWarp prst="textNoShape">
              <a:avLst/>
            </a:prstTxWarp>
            <a:noAutofit/>
          </a:bodyPr>
          <a:lstStyle/>
          <a:p>
            <a:pPr lvl="0"/>
            <a:r>
              <a:rPr lang="en-US" dirty="0" smtClean="0"/>
              <a:t>Click to edit Master title style</a:t>
            </a:r>
          </a:p>
        </p:txBody>
      </p:sp>
      <p:sp>
        <p:nvSpPr>
          <p:cNvPr id="1031" name="Text Placeholder 12"/>
          <p:cNvSpPr>
            <a:spLocks noGrp="1"/>
          </p:cNvSpPr>
          <p:nvPr>
            <p:ph type="body" idx="1"/>
          </p:nvPr>
        </p:nvSpPr>
        <p:spPr bwMode="auto">
          <a:xfrm>
            <a:off x="458262" y="1066800"/>
            <a:ext cx="8228538"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5" tIns="45684" rIns="91365" bIns="45684" numCol="1" anchor="t" anchorCtr="0" compatLnSpc="1">
            <a:prstTxWarp prst="textNoShape">
              <a:avLst/>
            </a:prstTxWarp>
            <a:normAutofit/>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1" name="Slide Number Placeholder 10"/>
          <p:cNvSpPr>
            <a:spLocks noGrp="1"/>
          </p:cNvSpPr>
          <p:nvPr>
            <p:ph type="sldNum" sz="quarter" idx="4"/>
          </p:nvPr>
        </p:nvSpPr>
        <p:spPr>
          <a:xfrm>
            <a:off x="8534400" y="6553200"/>
            <a:ext cx="457200" cy="228600"/>
          </a:xfrm>
          <a:prstGeom prst="rect">
            <a:avLst/>
          </a:prstGeom>
        </p:spPr>
        <p:txBody>
          <a:bodyPr vert="horz" wrap="square" lIns="91365" tIns="45684" rIns="91365" bIns="45684" numCol="1" anchor="ctr" anchorCtr="0" compatLnSpc="1">
            <a:prstTxWarp prst="textNoShape">
              <a:avLst/>
            </a:prstTxWarp>
          </a:bodyPr>
          <a:lstStyle>
            <a:lvl1pPr algn="r" fontAlgn="auto">
              <a:spcBef>
                <a:spcPts val="0"/>
              </a:spcBef>
              <a:spcAft>
                <a:spcPts val="0"/>
              </a:spcAft>
              <a:defRPr sz="1000">
                <a:solidFill>
                  <a:srgbClr val="FFF1CE"/>
                </a:solidFill>
                <a:latin typeface="Arial Narrow"/>
                <a:cs typeface="Arial Narrow"/>
              </a:defRPr>
            </a:lvl1pPr>
          </a:lstStyle>
          <a:p>
            <a:pPr>
              <a:defRPr/>
            </a:pPr>
            <a:fld id="{49C620E3-86D2-421C-B672-9D0292A84894}" type="slidenum">
              <a:rPr lang="en-US" smtClean="0"/>
              <a:pPr>
                <a:defRPr/>
              </a:pPr>
              <a:t>‹#›</a:t>
            </a:fld>
            <a:endParaRPr lang="en-US" dirty="0"/>
          </a:p>
        </p:txBody>
      </p:sp>
      <p:sp>
        <p:nvSpPr>
          <p:cNvPr id="8" name="TextBox 7"/>
          <p:cNvSpPr txBox="1">
            <a:spLocks noChangeArrowheads="1"/>
          </p:cNvSpPr>
          <p:nvPr userDrawn="1"/>
        </p:nvSpPr>
        <p:spPr bwMode="auto">
          <a:xfrm>
            <a:off x="2438400" y="6528817"/>
            <a:ext cx="2667000" cy="30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5" tIns="45684" rIns="91365" bIns="4568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Cooperative Institute for Meteorological Satellite Studies</a:t>
            </a:r>
          </a:p>
          <a:p>
            <a:pPr eaLnBrk="1" fontAlgn="base" hangingPunct="1">
              <a:spcBef>
                <a:spcPct val="0"/>
              </a:spcBef>
              <a:spcAft>
                <a:spcPct val="0"/>
              </a:spcAft>
              <a:defRPr/>
            </a:pPr>
            <a:r>
              <a:rPr lang="en-US" sz="700" dirty="0" smtClean="0">
                <a:solidFill>
                  <a:srgbClr val="FFFFFF"/>
                </a:solidFill>
                <a:latin typeface="Corbel" pitchFamily="34" charset="0"/>
              </a:rPr>
              <a:t>University of Wisconsin - Madison</a:t>
            </a:r>
          </a:p>
        </p:txBody>
      </p:sp>
      <p:pic>
        <p:nvPicPr>
          <p:cNvPr id="9" name="Picture 8" descr="CIMSS_logo_web_multicolor_glow_PNG_138x100.pn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011680" y="6492830"/>
            <a:ext cx="457200" cy="331304"/>
          </a:xfrm>
          <a:prstGeom prst="rect">
            <a:avLst/>
          </a:prstGeom>
        </p:spPr>
      </p:pic>
      <p:pic>
        <p:nvPicPr>
          <p:cNvPr id="12" name="Picture 11"/>
          <p:cNvPicPr>
            <a:picLocks noChangeAspect="1"/>
          </p:cNvPicPr>
          <p:nvPr userDrawn="1"/>
        </p:nvPicPr>
        <p:blipFill>
          <a:blip r:embed="rId9"/>
          <a:stretch>
            <a:fillRect/>
          </a:stretch>
        </p:blipFill>
        <p:spPr>
          <a:xfrm>
            <a:off x="152400" y="6477000"/>
            <a:ext cx="378550" cy="381000"/>
          </a:xfrm>
          <a:prstGeom prst="rect">
            <a:avLst/>
          </a:prstGeom>
        </p:spPr>
      </p:pic>
      <p:sp>
        <p:nvSpPr>
          <p:cNvPr id="14" name="TextBox 13"/>
          <p:cNvSpPr txBox="1">
            <a:spLocks noChangeArrowheads="1"/>
          </p:cNvSpPr>
          <p:nvPr userDrawn="1"/>
        </p:nvSpPr>
        <p:spPr bwMode="auto">
          <a:xfrm>
            <a:off x="533400" y="6528817"/>
            <a:ext cx="1447800" cy="30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5" tIns="45684" rIns="91365" bIns="4568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National Oceanic &amp; Atmospheric</a:t>
            </a:r>
          </a:p>
          <a:p>
            <a:pPr eaLnBrk="1" fontAlgn="base" hangingPunct="1">
              <a:spcBef>
                <a:spcPct val="0"/>
              </a:spcBef>
              <a:spcAft>
                <a:spcPct val="0"/>
              </a:spcAft>
              <a:defRPr/>
            </a:pPr>
            <a:r>
              <a:rPr lang="en-US" sz="700" dirty="0" smtClean="0">
                <a:solidFill>
                  <a:srgbClr val="F2C31A"/>
                </a:solidFill>
                <a:latin typeface="Corbel" pitchFamily="34" charset="0"/>
              </a:rPr>
              <a:t>Administration</a:t>
            </a:r>
          </a:p>
        </p:txBody>
      </p:sp>
      <p:pic>
        <p:nvPicPr>
          <p:cNvPr id="15" name="Picture 14"/>
          <p:cNvPicPr>
            <a:picLocks noChangeAspect="1"/>
          </p:cNvPicPr>
          <p:nvPr userDrawn="1"/>
        </p:nvPicPr>
        <p:blipFill>
          <a:blip r:embed="rId10"/>
          <a:stretch>
            <a:fillRect/>
          </a:stretch>
        </p:blipFill>
        <p:spPr>
          <a:xfrm>
            <a:off x="4800600" y="6528816"/>
            <a:ext cx="762000" cy="290556"/>
          </a:xfrm>
          <a:prstGeom prst="rect">
            <a:avLst/>
          </a:prstGeom>
        </p:spPr>
      </p:pic>
      <p:sp>
        <p:nvSpPr>
          <p:cNvPr id="16" name="TextBox 15"/>
          <p:cNvSpPr txBox="1">
            <a:spLocks noChangeArrowheads="1"/>
          </p:cNvSpPr>
          <p:nvPr userDrawn="1"/>
        </p:nvSpPr>
        <p:spPr bwMode="auto">
          <a:xfrm>
            <a:off x="5562600" y="6528817"/>
            <a:ext cx="2667000" cy="30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5" tIns="45684" rIns="91365" bIns="4568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Cooperative Institute for Research in the Atmosphere</a:t>
            </a:r>
          </a:p>
          <a:p>
            <a:pPr eaLnBrk="1" fontAlgn="base" hangingPunct="1">
              <a:spcBef>
                <a:spcPct val="0"/>
              </a:spcBef>
              <a:spcAft>
                <a:spcPct val="0"/>
              </a:spcAft>
              <a:defRPr/>
            </a:pPr>
            <a:r>
              <a:rPr lang="en-US" sz="700" dirty="0" smtClean="0">
                <a:solidFill>
                  <a:srgbClr val="FFFFFF"/>
                </a:solidFill>
                <a:latin typeface="Corbel" pitchFamily="34" charset="0"/>
              </a:rPr>
              <a:t>Colorado State University</a:t>
            </a: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xmlns:p14="http://schemas.microsoft.com/office/powerpoint/2010/main" id="1" dur="indefinite" restart="never" nodeType="tmRoot"/>
      </p:par>
    </p:tnLst>
  </p:timing>
  <p:hf hdr="0" dt="0"/>
  <p:txStyles>
    <p:title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6826"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3653"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0478"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7306"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0827" indent="-342621" algn="l" rtl="0" eaLnBrk="1" fontAlgn="base" hangingPunct="1">
        <a:spcBef>
          <a:spcPts val="700"/>
        </a:spcBef>
        <a:spcAft>
          <a:spcPct val="0"/>
        </a:spcAft>
        <a:buClr>
          <a:schemeClr val="accent3">
            <a:lumMod val="75000"/>
          </a:schemeClr>
        </a:buClr>
        <a:buSzPct val="95000"/>
        <a:buFont typeface="Wingdings" pitchFamily="2" charset="2"/>
        <a:buChar char=""/>
        <a:defRPr sz="300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739171" indent="-285516" algn="l" rtl="0" eaLnBrk="1" fontAlgn="base" hangingPunct="1">
        <a:spcBef>
          <a:spcPct val="20000"/>
        </a:spcBef>
        <a:spcAft>
          <a:spcPct val="0"/>
        </a:spcAft>
        <a:buClr>
          <a:schemeClr val="accent3">
            <a:lumMod val="75000"/>
          </a:schemeClr>
        </a:buClr>
        <a:buSzPct val="90000"/>
        <a:buFont typeface="Wingdings" pitchFamily="2" charset="2"/>
        <a:buChar char=""/>
        <a:defRPr sz="2600" kern="1200">
          <a:solidFill>
            <a:srgbClr val="FFF5DE"/>
          </a:solidFill>
          <a:latin typeface="+mn-lt"/>
          <a:ea typeface="MS PGothic" pitchFamily="34" charset="-128"/>
          <a:cs typeface="+mn-cs"/>
        </a:defRPr>
      </a:lvl2pPr>
      <a:lvl3pPr marL="994550" indent="-228414" algn="l" rtl="0" eaLnBrk="1" fontAlgn="base" hangingPunct="1">
        <a:spcBef>
          <a:spcPct val="20000"/>
        </a:spcBef>
        <a:spcAft>
          <a:spcPct val="0"/>
        </a:spcAft>
        <a:buClr>
          <a:schemeClr val="accent3">
            <a:lumMod val="75000"/>
          </a:schemeClr>
        </a:buClr>
        <a:buFont typeface="Wingdings 2" pitchFamily="18" charset="2"/>
        <a:buChar char=""/>
        <a:defRPr sz="2400" kern="1200">
          <a:solidFill>
            <a:srgbClr val="FFF5DE"/>
          </a:solidFill>
          <a:latin typeface="+mn-lt"/>
          <a:ea typeface="MS PGothic" pitchFamily="34" charset="-128"/>
          <a:cs typeface="+mn-cs"/>
        </a:defRPr>
      </a:lvl3pPr>
      <a:lvl4pPr marL="1259446" indent="-228414" algn="l" rtl="0" eaLnBrk="1" fontAlgn="base" hangingPunct="1">
        <a:spcBef>
          <a:spcPct val="20000"/>
        </a:spcBef>
        <a:spcAft>
          <a:spcPct val="0"/>
        </a:spcAft>
        <a:buClr>
          <a:schemeClr val="accent3">
            <a:lumMod val="75000"/>
          </a:schemeClr>
        </a:buClr>
        <a:buSzPct val="80000"/>
        <a:buFont typeface="Arial" pitchFamily="34" charset="0"/>
        <a:buChar char="•"/>
        <a:defRPr sz="2200" kern="1200">
          <a:solidFill>
            <a:srgbClr val="FFF5DE"/>
          </a:solidFill>
          <a:latin typeface="+mn-lt"/>
          <a:ea typeface="MS PGothic" pitchFamily="34" charset="-128"/>
          <a:cs typeface="+mn-cs"/>
        </a:defRPr>
      </a:lvl4pPr>
      <a:lvl5pPr marL="1479928" indent="-209379" algn="l" rtl="0" eaLnBrk="1" fontAlgn="base" hangingPunct="1">
        <a:spcBef>
          <a:spcPct val="20000"/>
        </a:spcBef>
        <a:spcAft>
          <a:spcPct val="0"/>
        </a:spcAft>
        <a:buClr>
          <a:schemeClr val="accent3">
            <a:lumMod val="75000"/>
          </a:schemeClr>
        </a:buClr>
        <a:buSzPct val="80000"/>
        <a:buFont typeface="Wingdings 2" pitchFamily="18" charset="2"/>
        <a:buChar char=""/>
        <a:defRPr sz="2000" kern="1200">
          <a:solidFill>
            <a:srgbClr val="FFF5DE"/>
          </a:solidFill>
          <a:latin typeface="+mn-lt"/>
          <a:ea typeface="MS PGothic" pitchFamily="34" charset="-128"/>
          <a:cs typeface="+mn-cs"/>
        </a:defRPr>
      </a:lvl5pPr>
      <a:lvl6pPr marL="1708530" indent="-210141"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0398" indent="-18273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2265" indent="-18273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4131" indent="-18273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826" algn="l" rtl="0" eaLnBrk="1" latinLnBrk="0" hangingPunct="1">
        <a:defRPr kumimoji="0" kern="1200">
          <a:solidFill>
            <a:schemeClr val="tx1"/>
          </a:solidFill>
          <a:latin typeface="+mn-lt"/>
          <a:ea typeface="+mn-ea"/>
          <a:cs typeface="+mn-cs"/>
        </a:defRPr>
      </a:lvl2pPr>
      <a:lvl3pPr marL="913653" algn="l" rtl="0" eaLnBrk="1" latinLnBrk="0" hangingPunct="1">
        <a:defRPr kumimoji="0" kern="1200">
          <a:solidFill>
            <a:schemeClr val="tx1"/>
          </a:solidFill>
          <a:latin typeface="+mn-lt"/>
          <a:ea typeface="+mn-ea"/>
          <a:cs typeface="+mn-cs"/>
        </a:defRPr>
      </a:lvl3pPr>
      <a:lvl4pPr marL="1370478" algn="l" rtl="0" eaLnBrk="1" latinLnBrk="0" hangingPunct="1">
        <a:defRPr kumimoji="0" kern="1200">
          <a:solidFill>
            <a:schemeClr val="tx1"/>
          </a:solidFill>
          <a:latin typeface="+mn-lt"/>
          <a:ea typeface="+mn-ea"/>
          <a:cs typeface="+mn-cs"/>
        </a:defRPr>
      </a:lvl4pPr>
      <a:lvl5pPr marL="1827306" algn="l" rtl="0" eaLnBrk="1" latinLnBrk="0" hangingPunct="1">
        <a:defRPr kumimoji="0" kern="1200">
          <a:solidFill>
            <a:schemeClr val="tx1"/>
          </a:solidFill>
          <a:latin typeface="+mn-lt"/>
          <a:ea typeface="+mn-ea"/>
          <a:cs typeface="+mn-cs"/>
        </a:defRPr>
      </a:lvl5pPr>
      <a:lvl6pPr marL="2284131" algn="l" rtl="0" eaLnBrk="1" latinLnBrk="0" hangingPunct="1">
        <a:defRPr kumimoji="0" kern="1200">
          <a:solidFill>
            <a:schemeClr val="tx1"/>
          </a:solidFill>
          <a:latin typeface="+mn-lt"/>
          <a:ea typeface="+mn-ea"/>
          <a:cs typeface="+mn-cs"/>
        </a:defRPr>
      </a:lvl6pPr>
      <a:lvl7pPr marL="2740959" algn="l" rtl="0" eaLnBrk="1" latinLnBrk="0" hangingPunct="1">
        <a:defRPr kumimoji="0" kern="1200">
          <a:solidFill>
            <a:schemeClr val="tx1"/>
          </a:solidFill>
          <a:latin typeface="+mn-lt"/>
          <a:ea typeface="+mn-ea"/>
          <a:cs typeface="+mn-cs"/>
        </a:defRPr>
      </a:lvl7pPr>
      <a:lvl8pPr marL="3197785" algn="l" rtl="0" eaLnBrk="1" latinLnBrk="0" hangingPunct="1">
        <a:defRPr kumimoji="0" kern="1200">
          <a:solidFill>
            <a:schemeClr val="tx1"/>
          </a:solidFill>
          <a:latin typeface="+mn-lt"/>
          <a:ea typeface="+mn-ea"/>
          <a:cs typeface="+mn-cs"/>
        </a:defRPr>
      </a:lvl8pPr>
      <a:lvl9pPr marL="3654611"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DEE98B3-32E4-4B76-923B-8A9F12443B61}" type="datetimeFigureOut">
              <a:rPr lang="en-US" smtClean="0">
                <a:solidFill>
                  <a:prstClr val="black">
                    <a:tint val="75000"/>
                  </a:prstClr>
                </a:solidFill>
                <a:latin typeface="Calibri"/>
              </a:rPr>
              <a:pPr defTabSz="914400"/>
              <a:t>5/6/16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3AA29D4-08CF-4E1F-81BD-EB743BCFCB3B}"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88381415"/>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51557" cy="6858000"/>
          </a:xfrm>
          <a:prstGeom prst="rect">
            <a:avLst/>
          </a:prstGeom>
          <a:pattFill prst="wdUpDiag">
            <a:fgClr>
              <a:schemeClr val="tx1">
                <a:lumMod val="65000"/>
                <a:lumOff val="3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solidFill>
                <a:prstClr val="white"/>
              </a:solidFill>
              <a:latin typeface="Arial"/>
            </a:endParaRPr>
          </a:p>
        </p:txBody>
      </p:sp>
      <p:sp>
        <p:nvSpPr>
          <p:cNvPr id="8" name="Rectangle 7"/>
          <p:cNvSpPr/>
          <p:nvPr userDrawn="1"/>
        </p:nvSpPr>
        <p:spPr>
          <a:xfrm>
            <a:off x="0" y="0"/>
            <a:ext cx="9151556" cy="6858000"/>
          </a:xfrm>
          <a:prstGeom prst="rect">
            <a:avLst/>
          </a:prstGeom>
          <a:gradFill flip="none" rotWithShape="1">
            <a:gsLst>
              <a:gs pos="42000">
                <a:schemeClr val="tx2">
                  <a:lumMod val="50000"/>
                </a:schemeClr>
              </a:gs>
              <a:gs pos="73000">
                <a:schemeClr val="tx2">
                  <a:lumMod val="75000"/>
                  <a:alpha val="82000"/>
                </a:schemeClr>
              </a:gs>
              <a:gs pos="100000">
                <a:schemeClr val="tx2">
                  <a:lumMod val="20000"/>
                  <a:lumOff val="80000"/>
                  <a:alpha val="89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endParaRPr lang="en-US">
              <a:solidFill>
                <a:prstClr val="white"/>
              </a:solidFill>
              <a:latin typeface="Arial"/>
            </a:endParaRPr>
          </a:p>
        </p:txBody>
      </p:sp>
      <p:sp>
        <p:nvSpPr>
          <p:cNvPr id="2" name="Title Placeholder 1"/>
          <p:cNvSpPr>
            <a:spLocks noGrp="1"/>
          </p:cNvSpPr>
          <p:nvPr>
            <p:ph type="title"/>
          </p:nvPr>
        </p:nvSpPr>
        <p:spPr>
          <a:xfrm>
            <a:off x="-1" y="0"/>
            <a:ext cx="9151557" cy="1371600"/>
          </a:xfrm>
          <a:prstGeom prst="rect">
            <a:avLst/>
          </a:prstGeom>
        </p:spPr>
        <p:txBody>
          <a:bodyPr vert="horz" lIns="91365" tIns="45684" rIns="91365" bIns="45684"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524000"/>
            <a:ext cx="8229600" cy="4953000"/>
          </a:xfrm>
          <a:prstGeom prst="rect">
            <a:avLst/>
          </a:prstGeom>
        </p:spPr>
        <p:txBody>
          <a:bodyPr vert="horz" lIns="91365" tIns="45684" rIns="91365" bIns="4568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0" y="6492878"/>
            <a:ext cx="6553200" cy="365125"/>
          </a:xfrm>
          <a:prstGeom prst="rect">
            <a:avLst/>
          </a:prstGeom>
        </p:spPr>
        <p:txBody>
          <a:bodyPr vert="horz" lIns="91365" tIns="45684" rIns="91365" bIns="45684" rtlCol="0" anchor="b" anchorCtr="0"/>
          <a:lstStyle>
            <a:lvl1pPr algn="l">
              <a:defRPr sz="900">
                <a:solidFill>
                  <a:schemeClr val="bg1">
                    <a:lumMod val="75000"/>
                  </a:schemeClr>
                </a:solidFill>
              </a:defRPr>
            </a:lvl1p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sp>
        <p:nvSpPr>
          <p:cNvPr id="6" name="Slide Number Placeholder 5"/>
          <p:cNvSpPr>
            <a:spLocks noGrp="1"/>
          </p:cNvSpPr>
          <p:nvPr>
            <p:ph type="sldNum" sz="quarter" idx="4"/>
          </p:nvPr>
        </p:nvSpPr>
        <p:spPr>
          <a:xfrm>
            <a:off x="7004732" y="6492878"/>
            <a:ext cx="2133600" cy="365125"/>
          </a:xfrm>
          <a:prstGeom prst="rect">
            <a:avLst/>
          </a:prstGeom>
        </p:spPr>
        <p:txBody>
          <a:bodyPr vert="horz" lIns="91365" tIns="45684" rIns="91365" bIns="45684" rtlCol="0" anchor="b" anchorCtr="0"/>
          <a:lstStyle>
            <a:lvl1pPr algn="r">
              <a:defRPr sz="900">
                <a:solidFill>
                  <a:schemeClr val="bg1">
                    <a:lumMod val="75000"/>
                  </a:schemeClr>
                </a:solidFill>
              </a:defRPr>
            </a:lvl1pPr>
          </a:lstStyle>
          <a:p>
            <a:fld id="{42908C82-07A9-4257-B486-514AC1A5E3DE}" type="slidenum">
              <a:rPr lang="en-US" smtClean="0">
                <a:solidFill>
                  <a:prstClr val="white">
                    <a:lumMod val="75000"/>
                  </a:prstClr>
                </a:solidFill>
                <a:latin typeface="Arial"/>
              </a:rPr>
              <a:pPr/>
              <a:t>‹#›</a:t>
            </a:fld>
            <a:endParaRPr lang="en-US" dirty="0">
              <a:solidFill>
                <a:prstClr val="white">
                  <a:lumMod val="75000"/>
                </a:prstClr>
              </a:solidFill>
              <a:latin typeface="Arial"/>
            </a:endParaRPr>
          </a:p>
        </p:txBody>
      </p:sp>
    </p:spTree>
    <p:extLst>
      <p:ext uri="{BB962C8B-B14F-4D97-AF65-F5344CB8AC3E}">
        <p14:creationId xmlns:p14="http://schemas.microsoft.com/office/powerpoint/2010/main" val="3636397701"/>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hf hdr="0" dt="0"/>
  <p:txStyles>
    <p:titleStyle>
      <a:lvl1pPr algn="l" defTabSz="913653" rtl="0" eaLnBrk="1" latinLnBrk="0" hangingPunct="1">
        <a:spcBef>
          <a:spcPct val="0"/>
        </a:spcBef>
        <a:buNone/>
        <a:defRPr sz="4400" kern="1200">
          <a:solidFill>
            <a:schemeClr val="bg1"/>
          </a:solidFill>
          <a:effectLst>
            <a:outerShdw blurRad="50800" dist="38100" dir="5400000" algn="t" rotWithShape="0">
              <a:prstClr val="black">
                <a:alpha val="40000"/>
              </a:prstClr>
            </a:outerShdw>
          </a:effectLst>
          <a:latin typeface="Arial Black" panose="020B0A04020102020204" pitchFamily="34" charset="0"/>
          <a:ea typeface="+mj-ea"/>
          <a:cs typeface="+mj-cs"/>
        </a:defRPr>
      </a:lvl1pPr>
    </p:titleStyle>
    <p:bodyStyle>
      <a:lvl1pPr marL="0" indent="0" algn="l" defTabSz="913653" rtl="0" eaLnBrk="1" latinLnBrk="0" hangingPunct="1">
        <a:spcBef>
          <a:spcPct val="20000"/>
        </a:spcBef>
        <a:buFont typeface="Arial" panose="020B0604020202020204" pitchFamily="34" charset="0"/>
        <a:buNone/>
        <a:defRPr sz="3200" kern="1200">
          <a:solidFill>
            <a:schemeClr val="bg1"/>
          </a:solidFill>
          <a:latin typeface="+mn-lt"/>
          <a:ea typeface="+mn-ea"/>
          <a:cs typeface="+mn-cs"/>
        </a:defRPr>
      </a:lvl1pPr>
      <a:lvl2pPr marL="742343" indent="-285516" algn="l" defTabSz="913653"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2066" indent="-228414" algn="l" defTabSz="913653"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598892" indent="-228414" algn="l" defTabSz="91365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5720" indent="-228414" algn="l" defTabSz="913653"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2545"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372"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198"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024" indent="-228414" algn="l" defTabSz="9136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653" rtl="0" eaLnBrk="1" latinLnBrk="0" hangingPunct="1">
        <a:defRPr sz="1800" kern="1200">
          <a:solidFill>
            <a:schemeClr val="tx1"/>
          </a:solidFill>
          <a:latin typeface="+mn-lt"/>
          <a:ea typeface="+mn-ea"/>
          <a:cs typeface="+mn-cs"/>
        </a:defRPr>
      </a:lvl1pPr>
      <a:lvl2pPr marL="456826" algn="l" defTabSz="913653" rtl="0" eaLnBrk="1" latinLnBrk="0" hangingPunct="1">
        <a:defRPr sz="1800" kern="1200">
          <a:solidFill>
            <a:schemeClr val="tx1"/>
          </a:solidFill>
          <a:latin typeface="+mn-lt"/>
          <a:ea typeface="+mn-ea"/>
          <a:cs typeface="+mn-cs"/>
        </a:defRPr>
      </a:lvl2pPr>
      <a:lvl3pPr marL="913653" algn="l" defTabSz="913653" rtl="0" eaLnBrk="1" latinLnBrk="0" hangingPunct="1">
        <a:defRPr sz="1800" kern="1200">
          <a:solidFill>
            <a:schemeClr val="tx1"/>
          </a:solidFill>
          <a:latin typeface="+mn-lt"/>
          <a:ea typeface="+mn-ea"/>
          <a:cs typeface="+mn-cs"/>
        </a:defRPr>
      </a:lvl3pPr>
      <a:lvl4pPr marL="1370478" algn="l" defTabSz="913653" rtl="0" eaLnBrk="1" latinLnBrk="0" hangingPunct="1">
        <a:defRPr sz="1800" kern="1200">
          <a:solidFill>
            <a:schemeClr val="tx1"/>
          </a:solidFill>
          <a:latin typeface="+mn-lt"/>
          <a:ea typeface="+mn-ea"/>
          <a:cs typeface="+mn-cs"/>
        </a:defRPr>
      </a:lvl4pPr>
      <a:lvl5pPr marL="1827306" algn="l" defTabSz="913653" rtl="0" eaLnBrk="1" latinLnBrk="0" hangingPunct="1">
        <a:defRPr sz="1800" kern="1200">
          <a:solidFill>
            <a:schemeClr val="tx1"/>
          </a:solidFill>
          <a:latin typeface="+mn-lt"/>
          <a:ea typeface="+mn-ea"/>
          <a:cs typeface="+mn-cs"/>
        </a:defRPr>
      </a:lvl5pPr>
      <a:lvl6pPr marL="2284131" algn="l" defTabSz="913653" rtl="0" eaLnBrk="1" latinLnBrk="0" hangingPunct="1">
        <a:defRPr sz="1800" kern="1200">
          <a:solidFill>
            <a:schemeClr val="tx1"/>
          </a:solidFill>
          <a:latin typeface="+mn-lt"/>
          <a:ea typeface="+mn-ea"/>
          <a:cs typeface="+mn-cs"/>
        </a:defRPr>
      </a:lvl6pPr>
      <a:lvl7pPr marL="2740959" algn="l" defTabSz="913653" rtl="0" eaLnBrk="1" latinLnBrk="0" hangingPunct="1">
        <a:defRPr sz="1800" kern="1200">
          <a:solidFill>
            <a:schemeClr val="tx1"/>
          </a:solidFill>
          <a:latin typeface="+mn-lt"/>
          <a:ea typeface="+mn-ea"/>
          <a:cs typeface="+mn-cs"/>
        </a:defRPr>
      </a:lvl7pPr>
      <a:lvl8pPr marL="3197785" algn="l" defTabSz="913653" rtl="0" eaLnBrk="1" latinLnBrk="0" hangingPunct="1">
        <a:defRPr sz="1800" kern="1200">
          <a:solidFill>
            <a:schemeClr val="tx1"/>
          </a:solidFill>
          <a:latin typeface="+mn-lt"/>
          <a:ea typeface="+mn-ea"/>
          <a:cs typeface="+mn-cs"/>
        </a:defRPr>
      </a:lvl8pPr>
      <a:lvl9pPr marL="3654611" algn="l" defTabSz="91365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F1F52"/>
        </a:solidFill>
        <a:effectLst/>
      </p:bgPr>
    </p:bg>
    <p:spTree>
      <p:nvGrpSpPr>
        <p:cNvPr id="1" name=""/>
        <p:cNvGrpSpPr/>
        <p:nvPr/>
      </p:nvGrpSpPr>
      <p:grpSpPr>
        <a:xfrm>
          <a:off x="0" y="0"/>
          <a:ext cx="0" cy="0"/>
          <a:chOff x="0" y="0"/>
          <a:chExt cx="0" cy="0"/>
        </a:xfrm>
      </p:grpSpPr>
      <p:sp>
        <p:nvSpPr>
          <p:cNvPr id="29" name="Rectangle 28"/>
          <p:cNvSpPr/>
          <p:nvPr/>
        </p:nvSpPr>
        <p:spPr>
          <a:xfrm flipV="1">
            <a:off x="0" y="-16934"/>
            <a:ext cx="9144000" cy="6484789"/>
          </a:xfrm>
          <a:prstGeom prst="rect">
            <a:avLst/>
          </a:prstGeom>
          <a:gradFill flip="none" rotWithShape="1">
            <a:gsLst>
              <a:gs pos="0">
                <a:srgbClr val="01021E">
                  <a:alpha val="85000"/>
                </a:srgbClr>
              </a:gs>
              <a:gs pos="50000">
                <a:schemeClr val="tx2">
                  <a:lumMod val="50000"/>
                  <a:alpha val="50000"/>
                </a:schemeClr>
              </a:gs>
              <a:gs pos="100000">
                <a:schemeClr val="tx2">
                  <a:lumMod val="75000"/>
                  <a:alpha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dirty="0" smtClean="0">
              <a:solidFill>
                <a:prstClr val="white"/>
              </a:solidFill>
              <a:latin typeface="Corbel"/>
            </a:endParaRPr>
          </a:p>
          <a:p>
            <a:pPr algn="ctr" defTabSz="914400" fontAlgn="base">
              <a:spcBef>
                <a:spcPct val="0"/>
              </a:spcBef>
              <a:spcAft>
                <a:spcPct val="0"/>
              </a:spcAft>
            </a:pPr>
            <a:endParaRPr lang="en-US" dirty="0" smtClean="0">
              <a:solidFill>
                <a:prstClr val="white"/>
              </a:solidFill>
              <a:latin typeface="Corbel"/>
            </a:endParaRPr>
          </a:p>
          <a:p>
            <a:pPr algn="ctr" defTabSz="914400" fontAlgn="base">
              <a:spcBef>
                <a:spcPct val="0"/>
              </a:spcBef>
              <a:spcAft>
                <a:spcPct val="0"/>
              </a:spcAft>
            </a:pPr>
            <a:endParaRPr lang="en-US" dirty="0">
              <a:solidFill>
                <a:prstClr val="white"/>
              </a:solidFill>
              <a:latin typeface="Corbel"/>
            </a:endParaRPr>
          </a:p>
        </p:txBody>
      </p:sp>
      <p:sp>
        <p:nvSpPr>
          <p:cNvPr id="22" name="Title Placeholder 21"/>
          <p:cNvSpPr>
            <a:spLocks noGrp="1"/>
          </p:cNvSpPr>
          <p:nvPr>
            <p:ph type="title"/>
          </p:nvPr>
        </p:nvSpPr>
        <p:spPr>
          <a:xfrm>
            <a:off x="458262" y="0"/>
            <a:ext cx="8228538" cy="990600"/>
          </a:xfrm>
          <a:prstGeom prst="rect">
            <a:avLst/>
          </a:prstGeom>
        </p:spPr>
        <p:txBody>
          <a:bodyPr vert="horz" wrap="square" lIns="91440" tIns="45720" rIns="91440" bIns="45720" numCol="1" anchor="ctr" anchorCtr="0" compatLnSpc="1">
            <a:prstTxWarp prst="textNoShape">
              <a:avLst/>
            </a:prstTxWarp>
            <a:noAutofit/>
          </a:bodyPr>
          <a:lstStyle/>
          <a:p>
            <a:pPr lvl="0"/>
            <a:r>
              <a:rPr lang="en-US" dirty="0" smtClean="0"/>
              <a:t>Click to edit Master title style</a:t>
            </a:r>
          </a:p>
        </p:txBody>
      </p:sp>
      <p:sp>
        <p:nvSpPr>
          <p:cNvPr id="1031" name="Text Placeholder 12"/>
          <p:cNvSpPr>
            <a:spLocks noGrp="1"/>
          </p:cNvSpPr>
          <p:nvPr>
            <p:ph type="body" idx="1"/>
          </p:nvPr>
        </p:nvSpPr>
        <p:spPr bwMode="auto">
          <a:xfrm>
            <a:off x="458262" y="1066800"/>
            <a:ext cx="8228538"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1" name="Slide Number Placeholder 10"/>
          <p:cNvSpPr>
            <a:spLocks noGrp="1"/>
          </p:cNvSpPr>
          <p:nvPr>
            <p:ph type="sldNum" sz="quarter" idx="4"/>
          </p:nvPr>
        </p:nvSpPr>
        <p:spPr>
          <a:xfrm>
            <a:off x="8534400" y="65532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Arial Narrow"/>
                <a:cs typeface="Arial Narrow"/>
              </a:defRPr>
            </a:lvl1pPr>
          </a:lstStyle>
          <a:p>
            <a:pPr defTabSz="914400">
              <a:defRPr/>
            </a:pPr>
            <a:fld id="{49C620E3-86D2-421C-B672-9D0292A84894}" type="slidenum">
              <a:rPr lang="en-US" smtClean="0"/>
              <a:pPr defTabSz="914400">
                <a:defRPr/>
              </a:pPr>
              <a:t>‹#›</a:t>
            </a:fld>
            <a:endParaRPr lang="en-US" dirty="0"/>
          </a:p>
        </p:txBody>
      </p:sp>
      <p:sp>
        <p:nvSpPr>
          <p:cNvPr id="10" name="TextBox 9"/>
          <p:cNvSpPr txBox="1">
            <a:spLocks noChangeArrowheads="1"/>
          </p:cNvSpPr>
          <p:nvPr/>
        </p:nvSpPr>
        <p:spPr bwMode="auto">
          <a:xfrm>
            <a:off x="2438400" y="6528816"/>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defRPr/>
            </a:pPr>
            <a:r>
              <a:rPr lang="en-US" sz="700" dirty="0" smtClean="0">
                <a:solidFill>
                  <a:srgbClr val="F2C31A"/>
                </a:solidFill>
                <a:latin typeface="Corbel" pitchFamily="34" charset="0"/>
              </a:rPr>
              <a:t>Cooperative Institute for Meteorological Satellite Studies</a:t>
            </a:r>
          </a:p>
          <a:p>
            <a:pPr defTabSz="914400" eaLnBrk="1" fontAlgn="base" hangingPunct="1">
              <a:spcBef>
                <a:spcPct val="0"/>
              </a:spcBef>
              <a:spcAft>
                <a:spcPct val="0"/>
              </a:spcAft>
              <a:defRPr/>
            </a:pPr>
            <a:r>
              <a:rPr lang="en-US" sz="700" dirty="0" smtClean="0">
                <a:solidFill>
                  <a:srgbClr val="FFFFFF"/>
                </a:solidFill>
                <a:latin typeface="Corbel" pitchFamily="34" charset="0"/>
              </a:rPr>
              <a:t>University of Wisconsin - Madison</a:t>
            </a:r>
          </a:p>
        </p:txBody>
      </p:sp>
      <p:pic>
        <p:nvPicPr>
          <p:cNvPr id="13" name="Picture 12" descr="CIMSS_logo_web_multicolor_glow_PNG_138x10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11680" y="6492830"/>
            <a:ext cx="457200" cy="331304"/>
          </a:xfrm>
          <a:prstGeom prst="rect">
            <a:avLst/>
          </a:prstGeom>
        </p:spPr>
      </p:pic>
      <p:pic>
        <p:nvPicPr>
          <p:cNvPr id="2" name="Picture 1"/>
          <p:cNvPicPr>
            <a:picLocks noChangeAspect="1"/>
          </p:cNvPicPr>
          <p:nvPr/>
        </p:nvPicPr>
        <p:blipFill>
          <a:blip r:embed="rId9"/>
          <a:stretch>
            <a:fillRect/>
          </a:stretch>
        </p:blipFill>
        <p:spPr>
          <a:xfrm>
            <a:off x="152400" y="6477000"/>
            <a:ext cx="378550" cy="381000"/>
          </a:xfrm>
          <a:prstGeom prst="rect">
            <a:avLst/>
          </a:prstGeom>
        </p:spPr>
      </p:pic>
      <p:sp>
        <p:nvSpPr>
          <p:cNvPr id="9" name="TextBox 8"/>
          <p:cNvSpPr txBox="1">
            <a:spLocks noChangeArrowheads="1"/>
          </p:cNvSpPr>
          <p:nvPr/>
        </p:nvSpPr>
        <p:spPr bwMode="auto">
          <a:xfrm>
            <a:off x="533400" y="6528816"/>
            <a:ext cx="1447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defRPr/>
            </a:pPr>
            <a:r>
              <a:rPr lang="en-US" sz="700" dirty="0" smtClean="0">
                <a:solidFill>
                  <a:srgbClr val="F2C31A"/>
                </a:solidFill>
                <a:latin typeface="Corbel" pitchFamily="34" charset="0"/>
              </a:rPr>
              <a:t>National Oceanic &amp; Atmospheric</a:t>
            </a:r>
          </a:p>
          <a:p>
            <a:pPr defTabSz="914400" eaLnBrk="1" fontAlgn="base" hangingPunct="1">
              <a:spcBef>
                <a:spcPct val="0"/>
              </a:spcBef>
              <a:spcAft>
                <a:spcPct val="0"/>
              </a:spcAft>
              <a:defRPr/>
            </a:pPr>
            <a:r>
              <a:rPr lang="en-US" sz="700" dirty="0" smtClean="0">
                <a:solidFill>
                  <a:srgbClr val="F2C31A"/>
                </a:solidFill>
                <a:latin typeface="Corbel" pitchFamily="34" charset="0"/>
              </a:rPr>
              <a:t>Administration</a:t>
            </a:r>
          </a:p>
        </p:txBody>
      </p:sp>
      <p:pic>
        <p:nvPicPr>
          <p:cNvPr id="3" name="Picture 2"/>
          <p:cNvPicPr>
            <a:picLocks noChangeAspect="1"/>
          </p:cNvPicPr>
          <p:nvPr/>
        </p:nvPicPr>
        <p:blipFill>
          <a:blip r:embed="rId10"/>
          <a:stretch>
            <a:fillRect/>
          </a:stretch>
        </p:blipFill>
        <p:spPr>
          <a:xfrm>
            <a:off x="4800600" y="6528816"/>
            <a:ext cx="762000" cy="290556"/>
          </a:xfrm>
          <a:prstGeom prst="rect">
            <a:avLst/>
          </a:prstGeom>
        </p:spPr>
      </p:pic>
      <p:sp>
        <p:nvSpPr>
          <p:cNvPr id="12" name="TextBox 11"/>
          <p:cNvSpPr txBox="1">
            <a:spLocks noChangeArrowheads="1"/>
          </p:cNvSpPr>
          <p:nvPr/>
        </p:nvSpPr>
        <p:spPr bwMode="auto">
          <a:xfrm>
            <a:off x="5562600" y="6528816"/>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defRPr/>
            </a:pPr>
            <a:r>
              <a:rPr lang="en-US" sz="700" dirty="0" smtClean="0">
                <a:solidFill>
                  <a:srgbClr val="F2C31A"/>
                </a:solidFill>
                <a:latin typeface="Corbel" pitchFamily="34" charset="0"/>
              </a:rPr>
              <a:t>Cooperative Institute for Research in the Atmosphere</a:t>
            </a:r>
          </a:p>
          <a:p>
            <a:pPr defTabSz="914400" eaLnBrk="1" fontAlgn="base" hangingPunct="1">
              <a:spcBef>
                <a:spcPct val="0"/>
              </a:spcBef>
              <a:spcAft>
                <a:spcPct val="0"/>
              </a:spcAft>
              <a:defRPr/>
            </a:pPr>
            <a:r>
              <a:rPr lang="en-US" sz="700" dirty="0" smtClean="0">
                <a:solidFill>
                  <a:srgbClr val="FFFFFF"/>
                </a:solidFill>
                <a:latin typeface="Corbel" pitchFamily="34" charset="0"/>
              </a:rPr>
              <a:t>Colorado State University</a:t>
            </a:r>
          </a:p>
        </p:txBody>
      </p:sp>
    </p:spTree>
  </p:cSld>
  <p:clrMap bg1="dk1" tx1="lt1" bg2="dk2" tx2="lt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Lst>
  <p:timing>
    <p:tnLst>
      <p:par>
        <p:cTn xmlns:p14="http://schemas.microsoft.com/office/powerpoint/2010/main" id="1" dur="indefinite" restart="never" nodeType="tmRoot"/>
      </p:par>
    </p:tnLst>
  </p:timing>
  <p:hf hdr="0" ftr="0" dt="0"/>
  <p:txStyles>
    <p:title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chemeClr val="accent3">
            <a:lumMod val="75000"/>
          </a:schemeClr>
        </a:buClr>
        <a:buSzPct val="95000"/>
        <a:buFont typeface="Wingdings" pitchFamily="2" charset="2"/>
        <a:buChar char=""/>
        <a:defRPr sz="300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chemeClr val="accent3">
            <a:lumMod val="75000"/>
          </a:schemeClr>
        </a:buClr>
        <a:buSzPct val="90000"/>
        <a:buFont typeface="Wingdings" pitchFamily="2" charset="2"/>
        <a:buChar char=""/>
        <a:defRPr sz="2600" kern="1200">
          <a:solidFill>
            <a:srgbClr val="FFF5DE"/>
          </a:solidFill>
          <a:latin typeface="+mn-lt"/>
          <a:ea typeface="MS PGothic" pitchFamily="34" charset="-128"/>
          <a:cs typeface="+mn-cs"/>
        </a:defRPr>
      </a:lvl2pPr>
      <a:lvl3pPr marL="995363" indent="-228600" algn="l" rtl="0" eaLnBrk="1" fontAlgn="base" hangingPunct="1">
        <a:spcBef>
          <a:spcPct val="20000"/>
        </a:spcBef>
        <a:spcAft>
          <a:spcPct val="0"/>
        </a:spcAft>
        <a:buClr>
          <a:schemeClr val="accent3">
            <a:lumMod val="75000"/>
          </a:schemeClr>
        </a:buClr>
        <a:buFont typeface="Wingdings 2" pitchFamily="18" charset="2"/>
        <a:buChar char=""/>
        <a:defRPr sz="2400" kern="1200">
          <a:solidFill>
            <a:srgbClr val="FFF5DE"/>
          </a:solidFill>
          <a:latin typeface="+mn-lt"/>
          <a:ea typeface="MS PGothic" pitchFamily="34" charset="-128"/>
          <a:cs typeface="+mn-cs"/>
        </a:defRPr>
      </a:lvl3pPr>
      <a:lvl4pPr marL="1260475" indent="-228600" algn="l" rtl="0" eaLnBrk="1" fontAlgn="base" hangingPunct="1">
        <a:spcBef>
          <a:spcPct val="20000"/>
        </a:spcBef>
        <a:spcAft>
          <a:spcPct val="0"/>
        </a:spcAft>
        <a:buClr>
          <a:schemeClr val="accent3">
            <a:lumMod val="75000"/>
          </a:schemeClr>
        </a:buClr>
        <a:buSzPct val="80000"/>
        <a:buFont typeface="Arial" pitchFamily="34" charset="0"/>
        <a:buChar char="•"/>
        <a:defRPr sz="2200" kern="1200">
          <a:solidFill>
            <a:srgbClr val="FFF5DE"/>
          </a:solidFill>
          <a:latin typeface="+mn-lt"/>
          <a:ea typeface="MS PGothic" pitchFamily="34" charset="-128"/>
          <a:cs typeface="+mn-cs"/>
        </a:defRPr>
      </a:lvl4pPr>
      <a:lvl5pPr marL="1481138" indent="-209550" algn="l" rtl="0" eaLnBrk="1" fontAlgn="base" hangingPunct="1">
        <a:spcBef>
          <a:spcPct val="20000"/>
        </a:spcBef>
        <a:spcAft>
          <a:spcPct val="0"/>
        </a:spcAft>
        <a:buClr>
          <a:schemeClr val="accent3">
            <a:lumMod val="75000"/>
          </a:schemeClr>
        </a:buClr>
        <a:buSzPct val="80000"/>
        <a:buFont typeface="Wingdings 2" pitchFamily="18" charset="2"/>
        <a:buChar char=""/>
        <a:defRPr sz="2000" kern="1200">
          <a:solidFill>
            <a:srgbClr val="FFF5DE"/>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jpg"/><Relationship Id="rId6" Type="http://schemas.openxmlformats.org/officeDocument/2006/relationships/image" Target="../media/image9.jpg"/><Relationship Id="rId7" Type="http://schemas.openxmlformats.org/officeDocument/2006/relationships/image" Target="../media/image10.jpg"/><Relationship Id="rId8" Type="http://schemas.openxmlformats.org/officeDocument/2006/relationships/image" Target="../media/image11.png"/><Relationship Id="rId1" Type="http://schemas.openxmlformats.org/officeDocument/2006/relationships/slideLayout" Target="../slideLayouts/slideLayout3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0.gif"/></Relationships>
</file>

<file path=ppt/slides/_rels/slide11.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32.tiff"/><Relationship Id="rId1" Type="http://schemas.openxmlformats.org/officeDocument/2006/relationships/slideLayout" Target="../slideLayouts/slideLayout17.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34.tiff"/><Relationship Id="rId4" Type="http://schemas.openxmlformats.org/officeDocument/2006/relationships/image" Target="../media/image35.tiff"/><Relationship Id="rId5" Type="http://schemas.openxmlformats.org/officeDocument/2006/relationships/image" Target="../media/image36.tiff"/><Relationship Id="rId6" Type="http://schemas.openxmlformats.org/officeDocument/2006/relationships/image" Target="../media/image37.tiff"/><Relationship Id="rId7" Type="http://schemas.openxmlformats.org/officeDocument/2006/relationships/image" Target="../media/image38.tiff"/><Relationship Id="rId8" Type="http://schemas.openxmlformats.org/officeDocument/2006/relationships/image" Target="../media/image39.tiff"/><Relationship Id="rId9" Type="http://schemas.openxmlformats.org/officeDocument/2006/relationships/image" Target="../media/image40.tiff"/><Relationship Id="rId10" Type="http://schemas.openxmlformats.org/officeDocument/2006/relationships/image" Target="../media/image41.tiff"/><Relationship Id="rId11" Type="http://schemas.openxmlformats.org/officeDocument/2006/relationships/image" Target="../media/image42.tiff"/><Relationship Id="rId1" Type="http://schemas.openxmlformats.org/officeDocument/2006/relationships/slideLayout" Target="../slideLayouts/slideLayout16.xml"/><Relationship Id="rId2" Type="http://schemas.openxmlformats.org/officeDocument/2006/relationships/image" Target="../media/image33.tiff"/></Relationships>
</file>

<file path=ppt/slides/_rels/slide13.xml.rels><?xml version="1.0" encoding="UTF-8" standalone="yes"?>
<Relationships xmlns="http://schemas.openxmlformats.org/package/2006/relationships"><Relationship Id="rId3" Type="http://schemas.openxmlformats.org/officeDocument/2006/relationships/image" Target="../media/image43.tiff"/><Relationship Id="rId4" Type="http://schemas.openxmlformats.org/officeDocument/2006/relationships/image" Target="../media/image44.tiff"/><Relationship Id="rId5" Type="http://schemas.openxmlformats.org/officeDocument/2006/relationships/image" Target="../media/image45.tiff"/><Relationship Id="rId6" Type="http://schemas.openxmlformats.org/officeDocument/2006/relationships/image" Target="../media/image46.tiff"/><Relationship Id="rId7" Type="http://schemas.openxmlformats.org/officeDocument/2006/relationships/image" Target="../media/image47.tiff"/><Relationship Id="rId8" Type="http://schemas.openxmlformats.org/officeDocument/2006/relationships/image" Target="../media/image48.tiff"/><Relationship Id="rId9" Type="http://schemas.openxmlformats.org/officeDocument/2006/relationships/image" Target="../media/image49.tiff"/><Relationship Id="rId10" Type="http://schemas.openxmlformats.org/officeDocument/2006/relationships/image" Target="../media/image50.tiff"/><Relationship Id="rId1" Type="http://schemas.openxmlformats.org/officeDocument/2006/relationships/slideLayout" Target="../slideLayouts/slideLayout16.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51.gif"/></Relationships>
</file>

<file path=ppt/slides/_rels/slide15.xml.rels><?xml version="1.0" encoding="UTF-8" standalone="yes"?>
<Relationships xmlns="http://schemas.openxmlformats.org/package/2006/relationships"><Relationship Id="rId11" Type="http://schemas.openxmlformats.org/officeDocument/2006/relationships/image" Target="../media/image61.jpg"/><Relationship Id="rId12" Type="http://schemas.openxmlformats.org/officeDocument/2006/relationships/image" Target="../media/image62.gif"/><Relationship Id="rId1" Type="http://schemas.openxmlformats.org/officeDocument/2006/relationships/slideLayout" Target="../slideLayouts/slideLayout13.xml"/><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60.jp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13.png"/><Relationship Id="rId7" Type="http://schemas.openxmlformats.org/officeDocument/2006/relationships/image" Target="../media/image65.png"/><Relationship Id="rId8" Type="http://schemas.openxmlformats.org/officeDocument/2006/relationships/image" Target="../media/image66.png"/><Relationship Id="rId9" Type="http://schemas.openxmlformats.org/officeDocument/2006/relationships/image" Target="../media/image11.png"/><Relationship Id="rId10"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13.png"/><Relationship Id="rId7" Type="http://schemas.openxmlformats.org/officeDocument/2006/relationships/image" Target="../media/image65.png"/><Relationship Id="rId8" Type="http://schemas.openxmlformats.org/officeDocument/2006/relationships/image" Target="../media/image66.png"/><Relationship Id="rId9" Type="http://schemas.openxmlformats.org/officeDocument/2006/relationships/image" Target="../media/image11.png"/><Relationship Id="rId10"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13.png"/><Relationship Id="rId7" Type="http://schemas.openxmlformats.org/officeDocument/2006/relationships/image" Target="../media/image65.png"/><Relationship Id="rId8" Type="http://schemas.openxmlformats.org/officeDocument/2006/relationships/image" Target="../media/image66.png"/><Relationship Id="rId9" Type="http://schemas.openxmlformats.org/officeDocument/2006/relationships/image" Target="../media/image11.png"/><Relationship Id="rId10"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8.jpg"/></Relationships>
</file>

<file path=ppt/slides/_rels/slide22.xml.rels><?xml version="1.0" encoding="UTF-8" standalone="yes"?>
<Relationships xmlns="http://schemas.openxmlformats.org/package/2006/relationships"><Relationship Id="rId3" Type="http://schemas.openxmlformats.org/officeDocument/2006/relationships/hyperlink" Target="http://cimss.ssec.wisc.edu/severe_conv/probsev_TEST.html" TargetMode="External"/><Relationship Id="rId4" Type="http://schemas.openxmlformats.org/officeDocument/2006/relationships/hyperlink" Target="http://cimss.ssec.wisc.edu/severe_conv/probsev.html" TargetMode="External"/><Relationship Id="rId1" Type="http://schemas.openxmlformats.org/officeDocument/2006/relationships/slideLayout" Target="../slideLayouts/slideLayout45.xml"/><Relationship Id="rId2" Type="http://schemas.openxmlformats.org/officeDocument/2006/relationships/image" Target="../media/image69.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70.JPG"/><Relationship Id="rId4" Type="http://schemas.openxmlformats.org/officeDocument/2006/relationships/image" Target="../media/image71.png"/><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7.xml"/><Relationship Id="rId3" Type="http://schemas.openxmlformats.org/officeDocument/2006/relationships/image" Target="../media/image72.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8.xml"/><Relationship Id="rId3" Type="http://schemas.openxmlformats.org/officeDocument/2006/relationships/image" Target="../media/image7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9.xml"/><Relationship Id="rId3"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0.xml"/><Relationship Id="rId3" Type="http://schemas.openxmlformats.org/officeDocument/2006/relationships/image" Target="../media/image7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1.xml"/><Relationship Id="rId3"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4.png"/><Relationship Id="rId1" Type="http://schemas.openxmlformats.org/officeDocument/2006/relationships/slideLayout" Target="../slideLayouts/slideLayout41.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8.tiff"/></Relationships>
</file>

<file path=ppt/slides/_rels/slide35.xml.rels><?xml version="1.0" encoding="UTF-8" standalone="yes"?>
<Relationships xmlns="http://schemas.openxmlformats.org/package/2006/relationships"><Relationship Id="rId3" Type="http://schemas.openxmlformats.org/officeDocument/2006/relationships/image" Target="../media/image80.emf"/><Relationship Id="rId4" Type="http://schemas.openxmlformats.org/officeDocument/2006/relationships/image" Target="../media/image81.png"/><Relationship Id="rId1" Type="http://schemas.openxmlformats.org/officeDocument/2006/relationships/slideLayout" Target="../slideLayouts/slideLayout17.xml"/><Relationship Id="rId2" Type="http://schemas.openxmlformats.org/officeDocument/2006/relationships/image" Target="../media/image79.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image" Target="../media/image90.png"/><Relationship Id="rId9" Type="http://schemas.openxmlformats.org/officeDocument/2006/relationships/image" Target="../media/image91.png"/><Relationship Id="rId10" Type="http://schemas.openxmlformats.org/officeDocument/2006/relationships/image" Target="../media/image92.png"/><Relationship Id="rId11" Type="http://schemas.openxmlformats.org/officeDocument/2006/relationships/image" Target="../media/image93.png"/><Relationship Id="rId1" Type="http://schemas.openxmlformats.org/officeDocument/2006/relationships/slideLayout" Target="../slideLayouts/slideLayout19.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 Id="rId11" Type="http://schemas.openxmlformats.org/officeDocument/2006/relationships/image" Target="../media/image27.png"/><Relationship Id="rId1" Type="http://schemas.openxmlformats.org/officeDocument/2006/relationships/slideLayout" Target="../slideLayouts/slideLayout24.xml"/><Relationship Id="rId2" Type="http://schemas.openxmlformats.org/officeDocument/2006/relationships/notesSlide" Target="../notesSlides/notesSlide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17.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 Id="rId3" Type="http://schemas.openxmlformats.org/officeDocument/2006/relationships/image" Target="../media/image18.em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 Id="rId11" Type="http://schemas.openxmlformats.org/officeDocument/2006/relationships/image" Target="../media/image27.png"/><Relationship Id="rId1" Type="http://schemas.openxmlformats.org/officeDocument/2006/relationships/slideLayout" Target="../slideLayouts/slideLayout2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8.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57400"/>
            <a:ext cx="8686800" cy="2362200"/>
          </a:xfrm>
        </p:spPr>
        <p:txBody>
          <a:bodyPr>
            <a:normAutofit/>
          </a:bodyPr>
          <a:lstStyle/>
          <a:p>
            <a:r>
              <a:rPr lang="en-US" b="1" cap="small" dirty="0" err="1" smtClean="0"/>
              <a:t>ProbSevere</a:t>
            </a:r>
            <a:r>
              <a:rPr lang="en-US" b="1" cap="small" dirty="0" smtClean="0"/>
              <a:t> – Recent Upgrades and future outlook</a:t>
            </a:r>
            <a:endParaRPr lang="en-US" b="1" cap="small" dirty="0">
              <a:solidFill>
                <a:schemeClr val="accent6"/>
              </a:solidFill>
            </a:endParaRPr>
          </a:p>
        </p:txBody>
      </p:sp>
      <p:sp>
        <p:nvSpPr>
          <p:cNvPr id="3" name="Subtitle 2"/>
          <p:cNvSpPr>
            <a:spLocks noGrp="1"/>
          </p:cNvSpPr>
          <p:nvPr>
            <p:ph type="body" idx="1"/>
          </p:nvPr>
        </p:nvSpPr>
        <p:spPr>
          <a:xfrm>
            <a:off x="1362364" y="5257803"/>
            <a:ext cx="7772400" cy="1500187"/>
          </a:xfrm>
          <a:noFill/>
          <a:ln w="25400">
            <a:noFill/>
          </a:ln>
        </p:spPr>
        <p:txBody>
          <a:bodyPr>
            <a:normAutofit fontScale="62500" lnSpcReduction="20000"/>
          </a:bodyPr>
          <a:lstStyle/>
          <a:p>
            <a:pPr algn="r"/>
            <a:r>
              <a:rPr lang="en-US" sz="2900" b="1" dirty="0" smtClean="0">
                <a:solidFill>
                  <a:schemeClr val="bg1"/>
                </a:solidFill>
                <a:latin typeface="+mj-lt"/>
              </a:rPr>
              <a:t>Michael J. Pavolonis (NOAA/NESDIS)</a:t>
            </a:r>
          </a:p>
          <a:p>
            <a:pPr algn="r"/>
            <a:r>
              <a:rPr lang="en-US" sz="2900" b="1" dirty="0" smtClean="0">
                <a:solidFill>
                  <a:schemeClr val="bg1"/>
                </a:solidFill>
                <a:latin typeface="+mj-lt"/>
              </a:rPr>
              <a:t>John </a:t>
            </a:r>
            <a:r>
              <a:rPr lang="en-US" sz="2900" b="1" dirty="0" err="1" smtClean="0">
                <a:solidFill>
                  <a:schemeClr val="bg1"/>
                </a:solidFill>
                <a:latin typeface="+mj-lt"/>
              </a:rPr>
              <a:t>Cintineo</a:t>
            </a:r>
            <a:r>
              <a:rPr lang="en-US" sz="2900" b="1" dirty="0" smtClean="0">
                <a:solidFill>
                  <a:schemeClr val="bg1"/>
                </a:solidFill>
                <a:latin typeface="+mj-lt"/>
              </a:rPr>
              <a:t> (UW-CIMSS)</a:t>
            </a:r>
          </a:p>
          <a:p>
            <a:pPr algn="r"/>
            <a:r>
              <a:rPr lang="en-US" sz="2900" b="1" dirty="0" smtClean="0">
                <a:solidFill>
                  <a:schemeClr val="bg1"/>
                </a:solidFill>
                <a:latin typeface="+mj-lt"/>
              </a:rPr>
              <a:t>Justin </a:t>
            </a:r>
            <a:r>
              <a:rPr lang="en-US" sz="2900" b="1" dirty="0" err="1" smtClean="0">
                <a:solidFill>
                  <a:schemeClr val="bg1"/>
                </a:solidFill>
                <a:latin typeface="+mj-lt"/>
              </a:rPr>
              <a:t>Sieglaff</a:t>
            </a:r>
            <a:r>
              <a:rPr lang="en-US" sz="2900" b="1" dirty="0" smtClean="0">
                <a:solidFill>
                  <a:schemeClr val="bg1"/>
                </a:solidFill>
                <a:latin typeface="+mj-lt"/>
              </a:rPr>
              <a:t> (UW-CIMSS)</a:t>
            </a:r>
          </a:p>
          <a:p>
            <a:pPr algn="r"/>
            <a:r>
              <a:rPr lang="en-US" sz="2900" b="1" dirty="0" smtClean="0">
                <a:solidFill>
                  <a:schemeClr val="bg1"/>
                </a:solidFill>
                <a:latin typeface="+mj-lt"/>
              </a:rPr>
              <a:t>Dan Lindsey (NOAA/NESDIS)</a:t>
            </a:r>
          </a:p>
          <a:p>
            <a:pPr algn="r"/>
            <a:r>
              <a:rPr lang="en-US" sz="2900" b="1" dirty="0" smtClean="0">
                <a:solidFill>
                  <a:schemeClr val="bg1"/>
                </a:solidFill>
                <a:latin typeface="+mj-lt"/>
              </a:rPr>
              <a:t>Lee </a:t>
            </a:r>
            <a:r>
              <a:rPr lang="en-US" sz="2900" b="1" dirty="0" err="1" smtClean="0">
                <a:solidFill>
                  <a:schemeClr val="bg1"/>
                </a:solidFill>
                <a:latin typeface="+mj-lt"/>
              </a:rPr>
              <a:t>Cronce</a:t>
            </a:r>
            <a:r>
              <a:rPr lang="en-US" sz="2900" b="1" dirty="0" smtClean="0">
                <a:solidFill>
                  <a:schemeClr val="bg1"/>
                </a:solidFill>
                <a:latin typeface="+mj-lt"/>
              </a:rPr>
              <a:t> (UW-CIMSS)</a:t>
            </a:r>
            <a:endParaRPr lang="en-US" sz="2900" b="1" dirty="0">
              <a:solidFill>
                <a:schemeClr val="bg1"/>
              </a:solidFill>
              <a:latin typeface="+mj-lt"/>
            </a:endParaRPr>
          </a:p>
        </p:txBody>
      </p:sp>
      <p:pic>
        <p:nvPicPr>
          <p:cNvPr id="12" name="Picture 14" descr="NOAA-logo-for-PPT.png"/>
          <p:cNvPicPr>
            <a:picLocks noChangeAspect="1"/>
          </p:cNvPicPr>
          <p:nvPr/>
        </p:nvPicPr>
        <p:blipFill>
          <a:blip r:embed="rId3"/>
          <a:srcRect/>
          <a:stretch>
            <a:fillRect/>
          </a:stretch>
        </p:blipFill>
        <p:spPr bwMode="auto">
          <a:xfrm>
            <a:off x="152401" y="5029131"/>
            <a:ext cx="1484726" cy="1486108"/>
          </a:xfrm>
          <a:prstGeom prst="rect">
            <a:avLst/>
          </a:prstGeom>
          <a:noFill/>
          <a:ln w="9525">
            <a:noFill/>
            <a:miter lim="800000"/>
            <a:headEnd/>
            <a:tailEnd/>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2900" y="4876800"/>
            <a:ext cx="1816100" cy="181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descr="Supercell_Thunderstorm.jpg"/>
          <p:cNvPicPr>
            <a:picLocks/>
          </p:cNvPicPr>
          <p:nvPr/>
        </p:nvPicPr>
        <p:blipFill>
          <a:blip r:embed="rId5">
            <a:extLst>
              <a:ext uri="{28A0092B-C50C-407E-A947-70E740481C1C}">
                <a14:useLocalDpi xmlns:a14="http://schemas.microsoft.com/office/drawing/2010/main" val="0"/>
              </a:ext>
            </a:extLst>
          </a:blip>
          <a:stretch>
            <a:fillRect/>
          </a:stretch>
        </p:blipFill>
        <p:spPr>
          <a:xfrm>
            <a:off x="4572001" y="0"/>
            <a:ext cx="2286000" cy="1399032"/>
          </a:xfrm>
          <a:prstGeom prst="rect">
            <a:avLst/>
          </a:prstGeom>
        </p:spPr>
      </p:pic>
      <p:pic>
        <p:nvPicPr>
          <p:cNvPr id="14" name="Picture 13" descr="800px-F5_tornado_Elie_Manitoba_2007.jpg"/>
          <p:cNvPicPr>
            <a:picLocks/>
          </p:cNvPicPr>
          <p:nvPr/>
        </p:nvPicPr>
        <p:blipFill>
          <a:blip r:embed="rId6">
            <a:extLst>
              <a:ext uri="{28A0092B-C50C-407E-A947-70E740481C1C}">
                <a14:useLocalDpi xmlns:a14="http://schemas.microsoft.com/office/drawing/2010/main" val="0"/>
              </a:ext>
            </a:extLst>
          </a:blip>
          <a:stretch>
            <a:fillRect/>
          </a:stretch>
        </p:blipFill>
        <p:spPr>
          <a:xfrm>
            <a:off x="6867144" y="0"/>
            <a:ext cx="2286000" cy="1399032"/>
          </a:xfrm>
          <a:prstGeom prst="rect">
            <a:avLst/>
          </a:prstGeom>
        </p:spPr>
      </p:pic>
      <p:sp>
        <p:nvSpPr>
          <p:cNvPr id="4" name="Footer Placeholder 3"/>
          <p:cNvSpPr>
            <a:spLocks noGrp="1"/>
          </p:cNvSpPr>
          <p:nvPr>
            <p:ph type="ftr" sz="quarter" idx="11"/>
          </p:nvPr>
        </p:nvSpPr>
        <p:spPr/>
        <p:txBody>
          <a:bodyPr/>
          <a:lstStyle/>
          <a:p>
            <a:r>
              <a:rPr lang="en-US" dirty="0" smtClean="0">
                <a:solidFill>
                  <a:prstClr val="white">
                    <a:lumMod val="75000"/>
                  </a:prstClr>
                </a:solidFill>
                <a:latin typeface="Arial"/>
              </a:rPr>
              <a:t>NOAA/CIMSS </a:t>
            </a:r>
            <a:r>
              <a:rPr lang="en-US" dirty="0" err="1" smtClean="0">
                <a:solidFill>
                  <a:prstClr val="white">
                    <a:lumMod val="75000"/>
                  </a:prstClr>
                </a:solidFill>
                <a:latin typeface="Arial"/>
              </a:rPr>
              <a:t>ProbSevere</a:t>
            </a:r>
            <a:r>
              <a:rPr lang="en-US" dirty="0" smtClean="0">
                <a:solidFill>
                  <a:prstClr val="white">
                    <a:lumMod val="75000"/>
                  </a:prstClr>
                </a:solidFill>
                <a:latin typeface="Arial"/>
              </a:rPr>
              <a:t> model</a:t>
            </a:r>
            <a:endParaRPr lang="en-US" dirty="0">
              <a:solidFill>
                <a:prstClr val="white">
                  <a:lumMod val="75000"/>
                </a:prstClr>
              </a:solidFill>
              <a:latin typeface="Arial"/>
            </a:endParaRPr>
          </a:p>
        </p:txBody>
      </p:sp>
      <p:pic>
        <p:nvPicPr>
          <p:cNvPr id="15" name="Picture 14" descr="cumulonimbus.jpg"/>
          <p:cNvPicPr>
            <a:picLocks/>
          </p:cNvPicPr>
          <p:nvPr/>
        </p:nvPicPr>
        <p:blipFill>
          <a:blip r:embed="rId7">
            <a:extLst>
              <a:ext uri="{28A0092B-C50C-407E-A947-70E740481C1C}">
                <a14:useLocalDpi xmlns:a14="http://schemas.microsoft.com/office/drawing/2010/main" val="0"/>
              </a:ext>
            </a:extLst>
          </a:blip>
          <a:stretch>
            <a:fillRect/>
          </a:stretch>
        </p:blipFill>
        <p:spPr>
          <a:xfrm>
            <a:off x="0" y="0"/>
            <a:ext cx="2286000" cy="1399032"/>
          </a:xfrm>
          <a:prstGeom prst="rect">
            <a:avLst/>
          </a:prstGeom>
        </p:spPr>
      </p:pic>
      <p:pic>
        <p:nvPicPr>
          <p:cNvPr id="16" name="Picture 15"/>
          <p:cNvPicPr>
            <a:picLocks/>
          </p:cNvPicPr>
          <p:nvPr/>
        </p:nvPicPr>
        <p:blipFill>
          <a:blip r:embed="rId8">
            <a:extLst>
              <a:ext uri="{28A0092B-C50C-407E-A947-70E740481C1C}">
                <a14:useLocalDpi xmlns:a14="http://schemas.microsoft.com/office/drawing/2010/main" val="0"/>
              </a:ext>
            </a:extLst>
          </a:blip>
          <a:stretch>
            <a:fillRect/>
          </a:stretch>
        </p:blipFill>
        <p:spPr>
          <a:xfrm>
            <a:off x="2276857" y="0"/>
            <a:ext cx="2286000" cy="1399032"/>
          </a:xfrm>
          <a:prstGeom prst="rect">
            <a:avLst/>
          </a:prstGeom>
        </p:spPr>
      </p:pic>
    </p:spTree>
    <p:extLst>
      <p:ext uri="{BB962C8B-B14F-4D97-AF65-F5344CB8AC3E}">
        <p14:creationId xmlns:p14="http://schemas.microsoft.com/office/powerpoint/2010/main" val="5825352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10</a:t>
            </a:fld>
            <a:endParaRPr lang="en-US"/>
          </a:p>
        </p:txBody>
      </p:sp>
      <p:pic>
        <p:nvPicPr>
          <p:cNvPr id="5" name="Picture 4" descr="ps_nv_05052016.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5200"/>
            <a:ext cx="9144000" cy="4905375"/>
          </a:xfrm>
          <a:prstGeom prst="rect">
            <a:avLst/>
          </a:prstGeom>
        </p:spPr>
      </p:pic>
    </p:spTree>
    <p:extLst>
      <p:ext uri="{BB962C8B-B14F-4D97-AF65-F5344CB8AC3E}">
        <p14:creationId xmlns:p14="http://schemas.microsoft.com/office/powerpoint/2010/main" val="224504758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WT_blog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9" y="685800"/>
            <a:ext cx="6038867" cy="6172200"/>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11</a:t>
            </a:fld>
            <a:endParaRPr lang="en-US"/>
          </a:p>
        </p:txBody>
      </p:sp>
      <p:sp>
        <p:nvSpPr>
          <p:cNvPr id="6" name="TextBox 5"/>
          <p:cNvSpPr txBox="1"/>
          <p:nvPr/>
        </p:nvSpPr>
        <p:spPr>
          <a:xfrm>
            <a:off x="685800" y="38101"/>
            <a:ext cx="7772400" cy="646258"/>
          </a:xfrm>
          <a:prstGeom prst="rect">
            <a:avLst/>
          </a:prstGeom>
          <a:noFill/>
        </p:spPr>
        <p:txBody>
          <a:bodyPr wrap="square" lIns="91365" tIns="45684" rIns="91365" bIns="45684" rtlCol="0">
            <a:spAutoFit/>
          </a:bodyPr>
          <a:lstStyle/>
          <a:p>
            <a:pPr algn="ctr" fontAlgn="base">
              <a:spcBef>
                <a:spcPct val="0"/>
              </a:spcBef>
              <a:spcAft>
                <a:spcPct val="0"/>
              </a:spcAft>
            </a:pPr>
            <a:r>
              <a:rPr lang="en-US" sz="3600" b="1" dirty="0">
                <a:solidFill>
                  <a:prstClr val="white"/>
                </a:solidFill>
                <a:latin typeface="Arial" pitchFamily="34" charset="0"/>
              </a:rPr>
              <a:t>Hazardous Weather </a:t>
            </a:r>
            <a:r>
              <a:rPr lang="en-US" sz="3600" b="1" dirty="0" err="1" smtClean="0">
                <a:solidFill>
                  <a:prstClr val="white"/>
                </a:solidFill>
                <a:latin typeface="Arial" pitchFamily="34" charset="0"/>
              </a:rPr>
              <a:t>Testbed</a:t>
            </a:r>
            <a:r>
              <a:rPr lang="en-US" sz="3600" b="1" dirty="0" smtClean="0">
                <a:solidFill>
                  <a:prstClr val="white"/>
                </a:solidFill>
                <a:latin typeface="Arial" pitchFamily="34" charset="0"/>
              </a:rPr>
              <a:t> (HWT)</a:t>
            </a:r>
            <a:endParaRPr lang="en-US" sz="3600" b="1" dirty="0">
              <a:solidFill>
                <a:prstClr val="white"/>
              </a:solidFill>
              <a:latin typeface="Arial" pitchFamily="34" charset="0"/>
            </a:endParaRPr>
          </a:p>
        </p:txBody>
      </p:sp>
      <p:sp>
        <p:nvSpPr>
          <p:cNvPr id="7" name="TextBox 6"/>
          <p:cNvSpPr txBox="1"/>
          <p:nvPr/>
        </p:nvSpPr>
        <p:spPr>
          <a:xfrm>
            <a:off x="609600" y="762002"/>
            <a:ext cx="4572000" cy="461592"/>
          </a:xfrm>
          <a:prstGeom prst="rect">
            <a:avLst/>
          </a:prstGeom>
          <a:solidFill>
            <a:srgbClr val="FFFF00"/>
          </a:solidFill>
          <a:ln w="31750">
            <a:solidFill>
              <a:schemeClr val="bg1"/>
            </a:solidFill>
          </a:ln>
        </p:spPr>
        <p:txBody>
          <a:bodyPr wrap="square" lIns="91365" tIns="45684" rIns="91365" bIns="45684" rtlCol="0">
            <a:spAutoFit/>
          </a:bodyPr>
          <a:lstStyle/>
          <a:p>
            <a:pPr fontAlgn="base">
              <a:spcBef>
                <a:spcPct val="0"/>
              </a:spcBef>
              <a:spcAft>
                <a:spcPct val="0"/>
              </a:spcAft>
            </a:pPr>
            <a:r>
              <a:rPr lang="en-US" sz="2400" b="1" dirty="0">
                <a:solidFill>
                  <a:prstClr val="black"/>
                </a:solidFill>
                <a:latin typeface="Arial" pitchFamily="34" charset="0"/>
              </a:rPr>
              <a:t>http://</a:t>
            </a:r>
            <a:r>
              <a:rPr lang="en-US" sz="2400" b="1" dirty="0" err="1">
                <a:solidFill>
                  <a:prstClr val="black"/>
                </a:solidFill>
                <a:latin typeface="Arial" pitchFamily="34" charset="0"/>
              </a:rPr>
              <a:t>goesrhwt.blogspot.com</a:t>
            </a:r>
            <a:endParaRPr lang="en-US" sz="2400" b="1" dirty="0">
              <a:solidFill>
                <a:prstClr val="black"/>
              </a:solidFill>
              <a:latin typeface="Arial" pitchFamily="34" charset="0"/>
            </a:endParaRPr>
          </a:p>
        </p:txBody>
      </p:sp>
      <p:pic>
        <p:nvPicPr>
          <p:cNvPr id="2" name="Picture 1" descr="HWT_survey.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667000"/>
            <a:ext cx="5791200" cy="4074133"/>
          </a:xfrm>
          <a:prstGeom prst="rect">
            <a:avLst/>
          </a:prstGeom>
        </p:spPr>
      </p:pic>
    </p:spTree>
    <p:extLst>
      <p:ext uri="{BB962C8B-B14F-4D97-AF65-F5344CB8AC3E}">
        <p14:creationId xmlns:p14="http://schemas.microsoft.com/office/powerpoint/2010/main" val="401623292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8262" y="0"/>
            <a:ext cx="8228538" cy="533400"/>
          </a:xfrm>
        </p:spPr>
        <p:txBody>
          <a:bodyPr/>
          <a:lstStyle/>
          <a:p>
            <a:r>
              <a:rPr lang="en-US" sz="3200" dirty="0" smtClean="0"/>
              <a:t>2016 HWT</a:t>
            </a:r>
            <a:endParaRPr lang="en-US" sz="3200" dirty="0"/>
          </a:p>
        </p:txBody>
      </p:sp>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12</a:t>
            </a:fld>
            <a:endParaRPr lang="en-US"/>
          </a:p>
        </p:txBody>
      </p:sp>
      <p:pic>
        <p:nvPicPr>
          <p:cNvPr id="6" name="Picture 5" descr="positive_headline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9800"/>
            <a:ext cx="6400800" cy="469900"/>
          </a:xfrm>
          <a:prstGeom prst="rect">
            <a:avLst/>
          </a:prstGeom>
        </p:spPr>
      </p:pic>
      <p:pic>
        <p:nvPicPr>
          <p:cNvPr id="7" name="Picture 6" descr="positive_headline2.tiff"/>
          <p:cNvPicPr>
            <a:picLocks noChangeAspect="1"/>
          </p:cNvPicPr>
          <p:nvPr/>
        </p:nvPicPr>
        <p:blipFill rotWithShape="1">
          <a:blip r:embed="rId3">
            <a:extLst>
              <a:ext uri="{28A0092B-C50C-407E-A947-70E740481C1C}">
                <a14:useLocalDpi xmlns:a14="http://schemas.microsoft.com/office/drawing/2010/main" val="0"/>
              </a:ext>
            </a:extLst>
          </a:blip>
          <a:srcRect t="50000"/>
          <a:stretch/>
        </p:blipFill>
        <p:spPr>
          <a:xfrm>
            <a:off x="0" y="1066800"/>
            <a:ext cx="4254500" cy="457200"/>
          </a:xfrm>
          <a:prstGeom prst="rect">
            <a:avLst/>
          </a:prstGeom>
        </p:spPr>
      </p:pic>
      <p:pic>
        <p:nvPicPr>
          <p:cNvPr id="8" name="Picture 7" descr="positive_headline3.tiff"/>
          <p:cNvPicPr>
            <a:picLocks noChangeAspect="1"/>
          </p:cNvPicPr>
          <p:nvPr/>
        </p:nvPicPr>
        <p:blipFill rotWithShape="1">
          <a:blip r:embed="rId4">
            <a:extLst>
              <a:ext uri="{28A0092B-C50C-407E-A947-70E740481C1C}">
                <a14:useLocalDpi xmlns:a14="http://schemas.microsoft.com/office/drawing/2010/main" val="0"/>
              </a:ext>
            </a:extLst>
          </a:blip>
          <a:srcRect t="31148" b="-84"/>
          <a:stretch/>
        </p:blipFill>
        <p:spPr>
          <a:xfrm>
            <a:off x="533400" y="533400"/>
            <a:ext cx="3149600" cy="411480"/>
          </a:xfrm>
          <a:prstGeom prst="rect">
            <a:avLst/>
          </a:prstGeom>
        </p:spPr>
      </p:pic>
      <p:pic>
        <p:nvPicPr>
          <p:cNvPr id="9" name="Picture 8" descr="positive_headline4.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1600200"/>
            <a:ext cx="5956300" cy="558800"/>
          </a:xfrm>
          <a:prstGeom prst="rect">
            <a:avLst/>
          </a:prstGeom>
        </p:spPr>
      </p:pic>
      <p:pic>
        <p:nvPicPr>
          <p:cNvPr id="12" name="Picture 11" descr="positive_headline7.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212080"/>
            <a:ext cx="7391400" cy="812800"/>
          </a:xfrm>
          <a:prstGeom prst="rect">
            <a:avLst/>
          </a:prstGeom>
        </p:spPr>
      </p:pic>
      <p:pic>
        <p:nvPicPr>
          <p:cNvPr id="16" name="Picture 15" descr="positive_headline11.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4400" y="609600"/>
            <a:ext cx="4165600" cy="635000"/>
          </a:xfrm>
          <a:prstGeom prst="rect">
            <a:avLst/>
          </a:prstGeom>
        </p:spPr>
      </p:pic>
      <p:pic>
        <p:nvPicPr>
          <p:cNvPr id="18" name="Picture 17" descr="positive_headline12.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1400" y="4419600"/>
            <a:ext cx="8102600" cy="736600"/>
          </a:xfrm>
          <a:prstGeom prst="rect">
            <a:avLst/>
          </a:prstGeom>
        </p:spPr>
      </p:pic>
      <p:pic>
        <p:nvPicPr>
          <p:cNvPr id="19" name="Picture 18" descr="positive_headline13.tif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581400"/>
            <a:ext cx="7912100" cy="762000"/>
          </a:xfrm>
          <a:prstGeom prst="rect">
            <a:avLst/>
          </a:prstGeom>
        </p:spPr>
      </p:pic>
      <p:pic>
        <p:nvPicPr>
          <p:cNvPr id="20" name="Picture 19" descr="positive_headline14.tif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6096000"/>
            <a:ext cx="8001000" cy="762000"/>
          </a:xfrm>
          <a:prstGeom prst="rect">
            <a:avLst/>
          </a:prstGeom>
        </p:spPr>
      </p:pic>
      <p:pic>
        <p:nvPicPr>
          <p:cNvPr id="21" name="Picture 20" descr="positive_headline15.tif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4700" y="2743200"/>
            <a:ext cx="8331200" cy="787400"/>
          </a:xfrm>
          <a:prstGeom prst="rect">
            <a:avLst/>
          </a:prstGeom>
        </p:spPr>
      </p:pic>
    </p:spTree>
    <p:extLst>
      <p:ext uri="{BB962C8B-B14F-4D97-AF65-F5344CB8AC3E}">
        <p14:creationId xmlns:p14="http://schemas.microsoft.com/office/powerpoint/2010/main" val="12752299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50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nodeType="after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2" presetClass="entr" presetSubtype="2" fill="hold" nodeType="afterEffect">
                                  <p:stCondLst>
                                    <p:cond delay="50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1+#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3500"/>
                            </p:stCondLst>
                            <p:childTnLst>
                              <p:par>
                                <p:cTn id="25" presetID="2" presetClass="entr" presetSubtype="8" fill="hold" nodeType="afterEffect">
                                  <p:stCondLst>
                                    <p:cond delay="50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par>
                          <p:cTn id="29" fill="hold">
                            <p:stCondLst>
                              <p:cond delay="4500"/>
                            </p:stCondLst>
                            <p:childTnLst>
                              <p:par>
                                <p:cTn id="30" presetID="2" presetClass="entr" presetSubtype="2" fill="hold" nodeType="afterEffect">
                                  <p:stCondLst>
                                    <p:cond delay="50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1+#ppt_w/2"/>
                                          </p:val>
                                        </p:tav>
                                        <p:tav tm="100000">
                                          <p:val>
                                            <p:strVal val="#ppt_x"/>
                                          </p:val>
                                        </p:tav>
                                      </p:tavLst>
                                    </p:anim>
                                    <p:anim calcmode="lin" valueType="num">
                                      <p:cBhvr additive="base">
                                        <p:cTn id="33" dur="500" fill="hold"/>
                                        <p:tgtEl>
                                          <p:spTgt spid="21"/>
                                        </p:tgtEl>
                                        <p:attrNameLst>
                                          <p:attrName>ppt_y</p:attrName>
                                        </p:attrNameLst>
                                      </p:cBhvr>
                                      <p:tavLst>
                                        <p:tav tm="0">
                                          <p:val>
                                            <p:strVal val="#ppt_y"/>
                                          </p:val>
                                        </p:tav>
                                        <p:tav tm="100000">
                                          <p:val>
                                            <p:strVal val="#ppt_y"/>
                                          </p:val>
                                        </p:tav>
                                      </p:tavLst>
                                    </p:anim>
                                  </p:childTnLst>
                                </p:cTn>
                              </p:par>
                            </p:childTnLst>
                          </p:cTn>
                        </p:par>
                        <p:par>
                          <p:cTn id="34" fill="hold">
                            <p:stCondLst>
                              <p:cond delay="5500"/>
                            </p:stCondLst>
                            <p:childTnLst>
                              <p:par>
                                <p:cTn id="35" presetID="2" presetClass="entr" presetSubtype="8" fill="hold" nodeType="afterEffect">
                                  <p:stCondLst>
                                    <p:cond delay="50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0-#ppt_w/2"/>
                                          </p:val>
                                        </p:tav>
                                        <p:tav tm="100000">
                                          <p:val>
                                            <p:strVal val="#ppt_x"/>
                                          </p:val>
                                        </p:tav>
                                      </p:tavLst>
                                    </p:anim>
                                    <p:anim calcmode="lin" valueType="num">
                                      <p:cBhvr additive="base">
                                        <p:cTn id="38" dur="500" fill="hold"/>
                                        <p:tgtEl>
                                          <p:spTgt spid="19"/>
                                        </p:tgtEl>
                                        <p:attrNameLst>
                                          <p:attrName>ppt_y</p:attrName>
                                        </p:attrNameLst>
                                      </p:cBhvr>
                                      <p:tavLst>
                                        <p:tav tm="0">
                                          <p:val>
                                            <p:strVal val="#ppt_y"/>
                                          </p:val>
                                        </p:tav>
                                        <p:tav tm="100000">
                                          <p:val>
                                            <p:strVal val="#ppt_y"/>
                                          </p:val>
                                        </p:tav>
                                      </p:tavLst>
                                    </p:anim>
                                  </p:childTnLst>
                                </p:cTn>
                              </p:par>
                            </p:childTnLst>
                          </p:cTn>
                        </p:par>
                        <p:par>
                          <p:cTn id="39" fill="hold">
                            <p:stCondLst>
                              <p:cond delay="6500"/>
                            </p:stCondLst>
                            <p:childTnLst>
                              <p:par>
                                <p:cTn id="40" presetID="2" presetClass="entr" presetSubtype="2" fill="hold" nodeType="afterEffect">
                                  <p:stCondLst>
                                    <p:cond delay="50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1+#ppt_w/2"/>
                                          </p:val>
                                        </p:tav>
                                        <p:tav tm="100000">
                                          <p:val>
                                            <p:strVal val="#ppt_x"/>
                                          </p:val>
                                        </p:tav>
                                      </p:tavLst>
                                    </p:anim>
                                    <p:anim calcmode="lin" valueType="num">
                                      <p:cBhvr additive="base">
                                        <p:cTn id="43" dur="500" fill="hold"/>
                                        <p:tgtEl>
                                          <p:spTgt spid="18"/>
                                        </p:tgtEl>
                                        <p:attrNameLst>
                                          <p:attrName>ppt_y</p:attrName>
                                        </p:attrNameLst>
                                      </p:cBhvr>
                                      <p:tavLst>
                                        <p:tav tm="0">
                                          <p:val>
                                            <p:strVal val="#ppt_y"/>
                                          </p:val>
                                        </p:tav>
                                        <p:tav tm="100000">
                                          <p:val>
                                            <p:strVal val="#ppt_y"/>
                                          </p:val>
                                        </p:tav>
                                      </p:tavLst>
                                    </p:anim>
                                  </p:childTnLst>
                                </p:cTn>
                              </p:par>
                            </p:childTnLst>
                          </p:cTn>
                        </p:par>
                        <p:par>
                          <p:cTn id="44" fill="hold">
                            <p:stCondLst>
                              <p:cond delay="7500"/>
                            </p:stCondLst>
                            <p:childTnLst>
                              <p:par>
                                <p:cTn id="45" presetID="2" presetClass="entr" presetSubtype="8" fill="hold" nodeType="afterEffect">
                                  <p:stCondLst>
                                    <p:cond delay="50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0-#ppt_w/2"/>
                                          </p:val>
                                        </p:tav>
                                        <p:tav tm="100000">
                                          <p:val>
                                            <p:strVal val="#ppt_x"/>
                                          </p:val>
                                        </p:tav>
                                      </p:tavLst>
                                    </p:anim>
                                    <p:anim calcmode="lin" valueType="num">
                                      <p:cBhvr additive="base">
                                        <p:cTn id="48" dur="500" fill="hold"/>
                                        <p:tgtEl>
                                          <p:spTgt spid="12"/>
                                        </p:tgtEl>
                                        <p:attrNameLst>
                                          <p:attrName>ppt_y</p:attrName>
                                        </p:attrNameLst>
                                      </p:cBhvr>
                                      <p:tavLst>
                                        <p:tav tm="0">
                                          <p:val>
                                            <p:strVal val="#ppt_y"/>
                                          </p:val>
                                        </p:tav>
                                        <p:tav tm="100000">
                                          <p:val>
                                            <p:strVal val="#ppt_y"/>
                                          </p:val>
                                        </p:tav>
                                      </p:tavLst>
                                    </p:anim>
                                  </p:childTnLst>
                                </p:cTn>
                              </p:par>
                            </p:childTnLst>
                          </p:cTn>
                        </p:par>
                        <p:par>
                          <p:cTn id="49" fill="hold">
                            <p:stCondLst>
                              <p:cond delay="8500"/>
                            </p:stCondLst>
                            <p:childTnLst>
                              <p:par>
                                <p:cTn id="50" presetID="2" presetClass="entr" presetSubtype="2" fill="hold" nodeType="afterEffect">
                                  <p:stCondLst>
                                    <p:cond delay="50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1+#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8262" y="0"/>
            <a:ext cx="8228538" cy="533400"/>
          </a:xfrm>
        </p:spPr>
        <p:txBody>
          <a:bodyPr/>
          <a:lstStyle/>
          <a:p>
            <a:r>
              <a:rPr lang="en-US" sz="3200" dirty="0" smtClean="0"/>
              <a:t>2016 HWT</a:t>
            </a:r>
            <a:endParaRPr lang="en-US" sz="3200" dirty="0"/>
          </a:p>
        </p:txBody>
      </p:sp>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13</a:t>
            </a:fld>
            <a:endParaRPr lang="en-US"/>
          </a:p>
        </p:txBody>
      </p:sp>
      <p:pic>
        <p:nvPicPr>
          <p:cNvPr id="3" name="Picture 2" descr="suggestion_headlin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762000"/>
            <a:ext cx="6553200" cy="584200"/>
          </a:xfrm>
          <a:prstGeom prst="rect">
            <a:avLst/>
          </a:prstGeom>
        </p:spPr>
      </p:pic>
      <p:pic>
        <p:nvPicPr>
          <p:cNvPr id="4" name="Picture 3" descr="negative_headline1.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33800"/>
            <a:ext cx="5105400" cy="609600"/>
          </a:xfrm>
          <a:prstGeom prst="rect">
            <a:avLst/>
          </a:prstGeom>
        </p:spPr>
      </p:pic>
      <p:pic>
        <p:nvPicPr>
          <p:cNvPr id="13" name="Picture 12" descr="negative_headline3.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1800" y="2971800"/>
            <a:ext cx="6057900" cy="571500"/>
          </a:xfrm>
          <a:prstGeom prst="rect">
            <a:avLst/>
          </a:prstGeom>
        </p:spPr>
      </p:pic>
      <p:pic>
        <p:nvPicPr>
          <p:cNvPr id="14" name="Picture 13" descr="negative_headline4.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4800" y="4495800"/>
            <a:ext cx="4991100" cy="520700"/>
          </a:xfrm>
          <a:prstGeom prst="rect">
            <a:avLst/>
          </a:prstGeom>
        </p:spPr>
      </p:pic>
      <p:pic>
        <p:nvPicPr>
          <p:cNvPr id="15" name="Picture 14" descr="negative_headline5.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1000" y="5943600"/>
            <a:ext cx="4800600" cy="495300"/>
          </a:xfrm>
          <a:prstGeom prst="rect">
            <a:avLst/>
          </a:prstGeom>
        </p:spPr>
      </p:pic>
      <p:pic>
        <p:nvPicPr>
          <p:cNvPr id="17" name="Picture 16" descr="negative_headline6.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286000"/>
            <a:ext cx="7543800" cy="482600"/>
          </a:xfrm>
          <a:prstGeom prst="rect">
            <a:avLst/>
          </a:prstGeom>
        </p:spPr>
      </p:pic>
      <p:pic>
        <p:nvPicPr>
          <p:cNvPr id="22" name="Picture 21" descr="negative_headline7.tif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181600"/>
            <a:ext cx="4330700" cy="558800"/>
          </a:xfrm>
          <a:prstGeom prst="rect">
            <a:avLst/>
          </a:prstGeom>
        </p:spPr>
      </p:pic>
      <p:pic>
        <p:nvPicPr>
          <p:cNvPr id="23" name="Picture 22" descr="negative_headline8.tif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5100" y="1524000"/>
            <a:ext cx="3873500" cy="609600"/>
          </a:xfrm>
          <a:prstGeom prst="rect">
            <a:avLst/>
          </a:prstGeom>
        </p:spPr>
      </p:pic>
    </p:spTree>
    <p:extLst>
      <p:ext uri="{BB962C8B-B14F-4D97-AF65-F5344CB8AC3E}">
        <p14:creationId xmlns:p14="http://schemas.microsoft.com/office/powerpoint/2010/main" val="19008050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50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1+#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8" fill="hold" nodeType="afterEffect">
                                  <p:stCondLst>
                                    <p:cond delay="50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2" presetClass="entr" presetSubtype="2" fill="hold" nodeType="afterEffect">
                                  <p:stCondLst>
                                    <p:cond delay="50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par>
                          <p:cTn id="24" fill="hold">
                            <p:stCondLst>
                              <p:cond delay="3500"/>
                            </p:stCondLst>
                            <p:childTnLst>
                              <p:par>
                                <p:cTn id="25" presetID="2" presetClass="entr" presetSubtype="8" fill="hold" nodeType="afterEffect">
                                  <p:stCondLst>
                                    <p:cond delay="50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0-#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par>
                          <p:cTn id="29" fill="hold">
                            <p:stCondLst>
                              <p:cond delay="4500"/>
                            </p:stCondLst>
                            <p:childTnLst>
                              <p:par>
                                <p:cTn id="30" presetID="2" presetClass="entr" presetSubtype="2" fill="hold" nodeType="afterEffect">
                                  <p:stCondLst>
                                    <p:cond delay="50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1+#ppt_w/2"/>
                                          </p:val>
                                        </p:tav>
                                        <p:tav tm="100000">
                                          <p:val>
                                            <p:strVal val="#ppt_x"/>
                                          </p:val>
                                        </p:tav>
                                      </p:tavLst>
                                    </p:anim>
                                    <p:anim calcmode="lin" valueType="num">
                                      <p:cBhvr additive="base">
                                        <p:cTn id="33" dur="500" fill="hold"/>
                                        <p:tgtEl>
                                          <p:spTgt spid="14"/>
                                        </p:tgtEl>
                                        <p:attrNameLst>
                                          <p:attrName>ppt_y</p:attrName>
                                        </p:attrNameLst>
                                      </p:cBhvr>
                                      <p:tavLst>
                                        <p:tav tm="0">
                                          <p:val>
                                            <p:strVal val="#ppt_y"/>
                                          </p:val>
                                        </p:tav>
                                        <p:tav tm="100000">
                                          <p:val>
                                            <p:strVal val="#ppt_y"/>
                                          </p:val>
                                        </p:tav>
                                      </p:tavLst>
                                    </p:anim>
                                  </p:childTnLst>
                                </p:cTn>
                              </p:par>
                            </p:childTnLst>
                          </p:cTn>
                        </p:par>
                        <p:par>
                          <p:cTn id="34" fill="hold">
                            <p:stCondLst>
                              <p:cond delay="5500"/>
                            </p:stCondLst>
                            <p:childTnLst>
                              <p:par>
                                <p:cTn id="35" presetID="2" presetClass="entr" presetSubtype="8" fill="hold" nodeType="afterEffect">
                                  <p:stCondLst>
                                    <p:cond delay="50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0-#ppt_w/2"/>
                                          </p:val>
                                        </p:tav>
                                        <p:tav tm="100000">
                                          <p:val>
                                            <p:strVal val="#ppt_x"/>
                                          </p:val>
                                        </p:tav>
                                      </p:tavLst>
                                    </p:anim>
                                    <p:anim calcmode="lin" valueType="num">
                                      <p:cBhvr additive="base">
                                        <p:cTn id="38" dur="500" fill="hold"/>
                                        <p:tgtEl>
                                          <p:spTgt spid="22"/>
                                        </p:tgtEl>
                                        <p:attrNameLst>
                                          <p:attrName>ppt_y</p:attrName>
                                        </p:attrNameLst>
                                      </p:cBhvr>
                                      <p:tavLst>
                                        <p:tav tm="0">
                                          <p:val>
                                            <p:strVal val="#ppt_y"/>
                                          </p:val>
                                        </p:tav>
                                        <p:tav tm="100000">
                                          <p:val>
                                            <p:strVal val="#ppt_y"/>
                                          </p:val>
                                        </p:tav>
                                      </p:tavLst>
                                    </p:anim>
                                  </p:childTnLst>
                                </p:cTn>
                              </p:par>
                            </p:childTnLst>
                          </p:cTn>
                        </p:par>
                        <p:par>
                          <p:cTn id="39" fill="hold">
                            <p:stCondLst>
                              <p:cond delay="6500"/>
                            </p:stCondLst>
                            <p:childTnLst>
                              <p:par>
                                <p:cTn id="40" presetID="2" presetClass="entr" presetSubtype="2" fill="hold" nodeType="afterEffect">
                                  <p:stCondLst>
                                    <p:cond delay="50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1+#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3283774E-393D-4152-86DA-5285DCA315CF}" type="slidenum">
              <a:rPr lang="en-US" smtClean="0"/>
              <a:pPr>
                <a:defRPr/>
              </a:pPr>
              <a:t>14</a:t>
            </a:fld>
            <a:endParaRPr lang="en-US"/>
          </a:p>
        </p:txBody>
      </p:sp>
      <p:pic>
        <p:nvPicPr>
          <p:cNvPr id="4" name="Picture 3" descr="DualWarnLoop.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749300"/>
            <a:ext cx="8128000" cy="6108700"/>
          </a:xfrm>
          <a:prstGeom prst="rect">
            <a:avLst/>
          </a:prstGeom>
        </p:spPr>
      </p:pic>
      <p:sp>
        <p:nvSpPr>
          <p:cNvPr id="5" name="TextBox 4"/>
          <p:cNvSpPr txBox="1"/>
          <p:nvPr/>
        </p:nvSpPr>
        <p:spPr>
          <a:xfrm>
            <a:off x="838200" y="76200"/>
            <a:ext cx="7391400" cy="584776"/>
          </a:xfrm>
          <a:prstGeom prst="rect">
            <a:avLst/>
          </a:prstGeom>
          <a:noFill/>
        </p:spPr>
        <p:txBody>
          <a:bodyPr wrap="square" rtlCol="0">
            <a:spAutoFit/>
          </a:bodyPr>
          <a:lstStyle/>
          <a:p>
            <a:pPr algn="ctr"/>
            <a:r>
              <a:rPr lang="en-US" sz="3200" b="1" dirty="0" smtClean="0"/>
              <a:t>Underestimated MESH? (April 27, 2016)</a:t>
            </a:r>
            <a:endParaRPr lang="en-US" sz="3200" b="1" dirty="0"/>
          </a:p>
        </p:txBody>
      </p:sp>
      <p:cxnSp>
        <p:nvCxnSpPr>
          <p:cNvPr id="7" name="Straight Arrow Connector 6"/>
          <p:cNvCxnSpPr/>
          <p:nvPr/>
        </p:nvCxnSpPr>
        <p:spPr>
          <a:xfrm flipV="1">
            <a:off x="3962400" y="4724400"/>
            <a:ext cx="228600" cy="762000"/>
          </a:xfrm>
          <a:prstGeom prst="straightConnector1">
            <a:avLst/>
          </a:prstGeom>
          <a:ln w="317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989378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15</a:t>
            </a:fld>
            <a:endParaRPr lang="en-US"/>
          </a:p>
        </p:txBody>
      </p:sp>
      <p:sp>
        <p:nvSpPr>
          <p:cNvPr id="3" name="Title 1"/>
          <p:cNvSpPr>
            <a:spLocks noGrp="1"/>
          </p:cNvSpPr>
          <p:nvPr>
            <p:ph type="title"/>
          </p:nvPr>
        </p:nvSpPr>
        <p:spPr>
          <a:xfrm>
            <a:off x="152400" y="-228600"/>
            <a:ext cx="8839200" cy="990600"/>
          </a:xfrm>
        </p:spPr>
        <p:txBody>
          <a:bodyPr/>
          <a:lstStyle/>
          <a:p>
            <a:r>
              <a:rPr lang="en-US" sz="3200" dirty="0" smtClean="0"/>
              <a:t>Continued Development</a:t>
            </a:r>
            <a:endParaRPr lang="en-US" sz="3200" dirty="0"/>
          </a:p>
        </p:txBody>
      </p:sp>
      <p:grpSp>
        <p:nvGrpSpPr>
          <p:cNvPr id="11" name="Group 10"/>
          <p:cNvGrpSpPr/>
          <p:nvPr/>
        </p:nvGrpSpPr>
        <p:grpSpPr>
          <a:xfrm>
            <a:off x="0" y="838200"/>
            <a:ext cx="2173706" cy="5562600"/>
            <a:chOff x="0" y="838200"/>
            <a:chExt cx="2173706" cy="5562600"/>
          </a:xfrm>
        </p:grpSpPr>
        <p:pic>
          <p:nvPicPr>
            <p:cNvPr id="5" name="Picture 4"/>
            <p:cNvPicPr>
              <a:picLocks noChangeAspect="1"/>
            </p:cNvPicPr>
            <p:nvPr/>
          </p:nvPicPr>
          <p:blipFill>
            <a:blip r:embed="rId2"/>
            <a:stretch>
              <a:fillRect/>
            </a:stretch>
          </p:blipFill>
          <p:spPr>
            <a:xfrm>
              <a:off x="76200" y="2971800"/>
              <a:ext cx="1981200" cy="1428750"/>
            </a:xfrm>
            <a:prstGeom prst="rect">
              <a:avLst/>
            </a:prstGeom>
          </p:spPr>
        </p:pic>
        <p:pic>
          <p:nvPicPr>
            <p:cNvPr id="6" name="Picture 5"/>
            <p:cNvPicPr>
              <a:picLocks noChangeAspect="1"/>
            </p:cNvPicPr>
            <p:nvPr/>
          </p:nvPicPr>
          <p:blipFill>
            <a:blip r:embed="rId3"/>
            <a:stretch>
              <a:fillRect/>
            </a:stretch>
          </p:blipFill>
          <p:spPr>
            <a:xfrm>
              <a:off x="76200" y="1295400"/>
              <a:ext cx="1981200" cy="1385229"/>
            </a:xfrm>
            <a:prstGeom prst="rect">
              <a:avLst/>
            </a:prstGeom>
          </p:spPr>
        </p:pic>
        <p:pic>
          <p:nvPicPr>
            <p:cNvPr id="7" name="Picture 6"/>
            <p:cNvPicPr>
              <a:picLocks noChangeAspect="1"/>
            </p:cNvPicPr>
            <p:nvPr/>
          </p:nvPicPr>
          <p:blipFill>
            <a:blip r:embed="rId4"/>
            <a:stretch>
              <a:fillRect/>
            </a:stretch>
          </p:blipFill>
          <p:spPr>
            <a:xfrm>
              <a:off x="76200" y="4800600"/>
              <a:ext cx="1981200" cy="1257300"/>
            </a:xfrm>
            <a:prstGeom prst="rect">
              <a:avLst/>
            </a:prstGeom>
          </p:spPr>
        </p:pic>
        <p:sp>
          <p:nvSpPr>
            <p:cNvPr id="20" name="Rounded Rectangle 19"/>
            <p:cNvSpPr/>
            <p:nvPr/>
          </p:nvSpPr>
          <p:spPr>
            <a:xfrm>
              <a:off x="14538" y="838200"/>
              <a:ext cx="2133600" cy="5562600"/>
            </a:xfrm>
            <a:prstGeom prst="roundRect">
              <a:avLst/>
            </a:prstGeom>
            <a:noFill/>
            <a:ln w="571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a:solidFill>
                  <a:prstClr val="white"/>
                </a:solidFill>
                <a:latin typeface="Corbel"/>
              </a:endParaRPr>
            </a:p>
          </p:txBody>
        </p:sp>
        <p:sp>
          <p:nvSpPr>
            <p:cNvPr id="26" name="Freeform 25"/>
            <p:cNvSpPr/>
            <p:nvPr/>
          </p:nvSpPr>
          <p:spPr>
            <a:xfrm>
              <a:off x="0" y="838200"/>
              <a:ext cx="2173706" cy="364067"/>
            </a:xfrm>
            <a:custGeom>
              <a:avLst/>
              <a:gdLst>
                <a:gd name="connsiteX0" fmla="*/ 0 w 2379133"/>
                <a:gd name="connsiteY0" fmla="*/ 364067 h 364067"/>
                <a:gd name="connsiteX1" fmla="*/ 2379133 w 2379133"/>
                <a:gd name="connsiteY1" fmla="*/ 364067 h 364067"/>
                <a:gd name="connsiteX2" fmla="*/ 2379133 w 2379133"/>
                <a:gd name="connsiteY2" fmla="*/ 364067 h 364067"/>
                <a:gd name="connsiteX3" fmla="*/ 2328333 w 2379133"/>
                <a:gd name="connsiteY3" fmla="*/ 220134 h 364067"/>
                <a:gd name="connsiteX4" fmla="*/ 2260600 w 2379133"/>
                <a:gd name="connsiteY4" fmla="*/ 118534 h 364067"/>
                <a:gd name="connsiteX5" fmla="*/ 2175933 w 2379133"/>
                <a:gd name="connsiteY5" fmla="*/ 50800 h 364067"/>
                <a:gd name="connsiteX6" fmla="*/ 2065866 w 2379133"/>
                <a:gd name="connsiteY6" fmla="*/ 8467 h 364067"/>
                <a:gd name="connsiteX7" fmla="*/ 2065866 w 2379133"/>
                <a:gd name="connsiteY7" fmla="*/ 8467 h 364067"/>
                <a:gd name="connsiteX8" fmla="*/ 355600 w 2379133"/>
                <a:gd name="connsiteY8" fmla="*/ 0 h 364067"/>
                <a:gd name="connsiteX9" fmla="*/ 279400 w 2379133"/>
                <a:gd name="connsiteY9" fmla="*/ 16934 h 364067"/>
                <a:gd name="connsiteX10" fmla="*/ 279400 w 2379133"/>
                <a:gd name="connsiteY10" fmla="*/ 16934 h 364067"/>
                <a:gd name="connsiteX11" fmla="*/ 152400 w 2379133"/>
                <a:gd name="connsiteY11" fmla="*/ 93134 h 364067"/>
                <a:gd name="connsiteX12" fmla="*/ 152400 w 2379133"/>
                <a:gd name="connsiteY12" fmla="*/ 93134 h 364067"/>
                <a:gd name="connsiteX13" fmla="*/ 67733 w 2379133"/>
                <a:gd name="connsiteY13" fmla="*/ 194734 h 364067"/>
                <a:gd name="connsiteX14" fmla="*/ 67733 w 2379133"/>
                <a:gd name="connsiteY14" fmla="*/ 194734 h 364067"/>
                <a:gd name="connsiteX15" fmla="*/ 16933 w 2379133"/>
                <a:gd name="connsiteY15" fmla="*/ 287867 h 364067"/>
                <a:gd name="connsiteX16" fmla="*/ 0 w 2379133"/>
                <a:gd name="connsiteY16" fmla="*/ 364067 h 36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9133" h="364067">
                  <a:moveTo>
                    <a:pt x="0" y="364067"/>
                  </a:moveTo>
                  <a:lnTo>
                    <a:pt x="2379133" y="364067"/>
                  </a:lnTo>
                  <a:lnTo>
                    <a:pt x="2379133" y="364067"/>
                  </a:lnTo>
                  <a:lnTo>
                    <a:pt x="2328333" y="220134"/>
                  </a:lnTo>
                  <a:lnTo>
                    <a:pt x="2260600" y="118534"/>
                  </a:lnTo>
                  <a:lnTo>
                    <a:pt x="2175933" y="50800"/>
                  </a:lnTo>
                  <a:lnTo>
                    <a:pt x="2065866" y="8467"/>
                  </a:lnTo>
                  <a:lnTo>
                    <a:pt x="2065866" y="8467"/>
                  </a:lnTo>
                  <a:lnTo>
                    <a:pt x="355600" y="0"/>
                  </a:lnTo>
                  <a:lnTo>
                    <a:pt x="279400" y="16934"/>
                  </a:lnTo>
                  <a:lnTo>
                    <a:pt x="279400" y="16934"/>
                  </a:lnTo>
                  <a:lnTo>
                    <a:pt x="152400" y="93134"/>
                  </a:lnTo>
                  <a:lnTo>
                    <a:pt x="152400" y="93134"/>
                  </a:lnTo>
                  <a:lnTo>
                    <a:pt x="67733" y="194734"/>
                  </a:lnTo>
                  <a:lnTo>
                    <a:pt x="67733" y="194734"/>
                  </a:lnTo>
                  <a:lnTo>
                    <a:pt x="16933" y="287867"/>
                  </a:lnTo>
                  <a:lnTo>
                    <a:pt x="0" y="364067"/>
                  </a:lnTo>
                  <a:close/>
                </a:path>
              </a:pathLst>
            </a:custGeom>
            <a:solidFill>
              <a:schemeClr val="accent1"/>
            </a:solidFill>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a:solidFill>
                  <a:prstClr val="white"/>
                </a:solidFill>
                <a:latin typeface="Corbel"/>
              </a:endParaRPr>
            </a:p>
          </p:txBody>
        </p:sp>
        <p:sp>
          <p:nvSpPr>
            <p:cNvPr id="27" name="TextBox 26"/>
            <p:cNvSpPr txBox="1"/>
            <p:nvPr/>
          </p:nvSpPr>
          <p:spPr>
            <a:xfrm>
              <a:off x="228600" y="838200"/>
              <a:ext cx="1752600" cy="400037"/>
            </a:xfrm>
            <a:prstGeom prst="rect">
              <a:avLst/>
            </a:prstGeom>
            <a:noFill/>
          </p:spPr>
          <p:txBody>
            <a:bodyPr wrap="square" lIns="91365" tIns="45684" rIns="91365" bIns="45684" rtlCol="0">
              <a:spAutoFit/>
            </a:bodyPr>
            <a:lstStyle/>
            <a:p>
              <a:pPr algn="ctr" fontAlgn="base">
                <a:spcBef>
                  <a:spcPct val="0"/>
                </a:spcBef>
                <a:spcAft>
                  <a:spcPct val="0"/>
                </a:spcAft>
              </a:pPr>
              <a:r>
                <a:rPr lang="en-US" sz="2000" b="1" dirty="0" smtClean="0">
                  <a:solidFill>
                    <a:prstClr val="white"/>
                  </a:solidFill>
                  <a:effectLst>
                    <a:outerShdw blurRad="50800" dist="38100" dir="2700000" algn="tl" rotWithShape="0">
                      <a:prstClr val="black">
                        <a:alpha val="40000"/>
                      </a:prstClr>
                    </a:outerShdw>
                  </a:effectLst>
                  <a:latin typeface="Arial" pitchFamily="34" charset="0"/>
                </a:rPr>
                <a:t>NWP</a:t>
              </a:r>
              <a:endParaRPr lang="en-US" sz="2000" b="1" dirty="0">
                <a:solidFill>
                  <a:prstClr val="white"/>
                </a:solidFill>
                <a:effectLst>
                  <a:outerShdw blurRad="50800" dist="38100" dir="2700000" algn="tl" rotWithShape="0">
                    <a:prstClr val="black">
                      <a:alpha val="40000"/>
                    </a:prstClr>
                  </a:outerShdw>
                </a:effectLst>
                <a:latin typeface="Arial" pitchFamily="34" charset="0"/>
              </a:endParaRPr>
            </a:p>
          </p:txBody>
        </p:sp>
        <p:sp>
          <p:nvSpPr>
            <p:cNvPr id="28" name="TextBox 27"/>
            <p:cNvSpPr txBox="1"/>
            <p:nvPr/>
          </p:nvSpPr>
          <p:spPr>
            <a:xfrm>
              <a:off x="685800" y="2590800"/>
              <a:ext cx="8382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b="1" dirty="0">
                  <a:solidFill>
                    <a:prstClr val="white"/>
                  </a:solidFill>
                  <a:effectLst>
                    <a:outerShdw blurRad="50800" dist="38100" dir="2700000" algn="tl" rotWithShape="0">
                      <a:prstClr val="black">
                        <a:alpha val="40000"/>
                      </a:prstClr>
                    </a:outerShdw>
                  </a:effectLst>
                  <a:latin typeface="Arial" pitchFamily="34" charset="0"/>
                </a:rPr>
                <a:t>HRRR</a:t>
              </a:r>
            </a:p>
          </p:txBody>
        </p:sp>
        <p:sp>
          <p:nvSpPr>
            <p:cNvPr id="29" name="TextBox 28"/>
            <p:cNvSpPr txBox="1"/>
            <p:nvPr/>
          </p:nvSpPr>
          <p:spPr>
            <a:xfrm>
              <a:off x="609600" y="4343400"/>
              <a:ext cx="9906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b="1" dirty="0">
                  <a:solidFill>
                    <a:prstClr val="white"/>
                  </a:solidFill>
                  <a:effectLst>
                    <a:outerShdw blurRad="50800" dist="38100" dir="2700000" algn="tl" rotWithShape="0">
                      <a:prstClr val="black">
                        <a:alpha val="40000"/>
                      </a:prstClr>
                    </a:outerShdw>
                  </a:effectLst>
                  <a:latin typeface="Arial" pitchFamily="34" charset="0"/>
                </a:rPr>
                <a:t>SPC-OA</a:t>
              </a:r>
            </a:p>
          </p:txBody>
        </p:sp>
        <p:sp>
          <p:nvSpPr>
            <p:cNvPr id="30" name="TextBox 29"/>
            <p:cNvSpPr txBox="1"/>
            <p:nvPr/>
          </p:nvSpPr>
          <p:spPr>
            <a:xfrm>
              <a:off x="685800" y="6019800"/>
              <a:ext cx="8382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b="1" dirty="0">
                  <a:solidFill>
                    <a:prstClr val="white"/>
                  </a:solidFill>
                  <a:effectLst>
                    <a:outerShdw blurRad="50800" dist="38100" dir="2700000" algn="tl" rotWithShape="0">
                      <a:prstClr val="black">
                        <a:alpha val="40000"/>
                      </a:prstClr>
                    </a:outerShdw>
                  </a:effectLst>
                  <a:latin typeface="Arial" pitchFamily="34" charset="0"/>
                </a:rPr>
                <a:t>SREF</a:t>
              </a:r>
            </a:p>
          </p:txBody>
        </p:sp>
      </p:grpSp>
      <p:grpSp>
        <p:nvGrpSpPr>
          <p:cNvPr id="12" name="Group 11"/>
          <p:cNvGrpSpPr/>
          <p:nvPr/>
        </p:nvGrpSpPr>
        <p:grpSpPr>
          <a:xfrm>
            <a:off x="2286000" y="838200"/>
            <a:ext cx="2176272" cy="5562600"/>
            <a:chOff x="2340864" y="838200"/>
            <a:chExt cx="2176272" cy="5562600"/>
          </a:xfrm>
        </p:grpSpPr>
        <p:pic>
          <p:nvPicPr>
            <p:cNvPr id="8" name="Picture 7"/>
            <p:cNvPicPr>
              <a:picLocks/>
            </p:cNvPicPr>
            <p:nvPr/>
          </p:nvPicPr>
          <p:blipFill>
            <a:blip r:embed="rId5"/>
            <a:stretch>
              <a:fillRect/>
            </a:stretch>
          </p:blipFill>
          <p:spPr>
            <a:xfrm>
              <a:off x="2438400" y="1295400"/>
              <a:ext cx="1984248" cy="1380744"/>
            </a:xfrm>
            <a:prstGeom prst="rect">
              <a:avLst/>
            </a:prstGeom>
          </p:spPr>
        </p:pic>
        <p:pic>
          <p:nvPicPr>
            <p:cNvPr id="15" name="Picture 14"/>
            <p:cNvPicPr>
              <a:picLocks/>
            </p:cNvPicPr>
            <p:nvPr/>
          </p:nvPicPr>
          <p:blipFill>
            <a:blip r:embed="rId6"/>
            <a:stretch>
              <a:fillRect/>
            </a:stretch>
          </p:blipFill>
          <p:spPr>
            <a:xfrm>
              <a:off x="2438400" y="4724400"/>
              <a:ext cx="1984248" cy="1380744"/>
            </a:xfrm>
            <a:prstGeom prst="rect">
              <a:avLst/>
            </a:prstGeom>
          </p:spPr>
        </p:pic>
        <p:grpSp>
          <p:nvGrpSpPr>
            <p:cNvPr id="9" name="Group 8"/>
            <p:cNvGrpSpPr/>
            <p:nvPr/>
          </p:nvGrpSpPr>
          <p:grpSpPr>
            <a:xfrm>
              <a:off x="2438400" y="3048000"/>
              <a:ext cx="1981913" cy="1380744"/>
              <a:chOff x="2895604" y="3124200"/>
              <a:chExt cx="1981913" cy="1295400"/>
            </a:xfrm>
          </p:grpSpPr>
          <p:pic>
            <p:nvPicPr>
              <p:cNvPr id="17" name="Picture 16"/>
              <p:cNvPicPr>
                <a:picLocks noChangeAspect="1"/>
              </p:cNvPicPr>
              <p:nvPr/>
            </p:nvPicPr>
            <p:blipFill>
              <a:blip r:embed="rId7"/>
              <a:stretch>
                <a:fillRect/>
              </a:stretch>
            </p:blipFill>
            <p:spPr>
              <a:xfrm>
                <a:off x="2895604" y="3124200"/>
                <a:ext cx="1981913" cy="1295400"/>
              </a:xfrm>
              <a:prstGeom prst="rect">
                <a:avLst/>
              </a:prstGeom>
            </p:spPr>
          </p:pic>
          <p:pic>
            <p:nvPicPr>
              <p:cNvPr id="16" name="Picture 15"/>
              <p:cNvPicPr>
                <a:picLocks noChangeAspect="1"/>
              </p:cNvPicPr>
              <p:nvPr/>
            </p:nvPicPr>
            <p:blipFill>
              <a:blip r:embed="rId8"/>
              <a:stretch>
                <a:fillRect/>
              </a:stretch>
            </p:blipFill>
            <p:spPr>
              <a:xfrm>
                <a:off x="2971800" y="3657600"/>
                <a:ext cx="1174436" cy="593090"/>
              </a:xfrm>
              <a:prstGeom prst="rect">
                <a:avLst/>
              </a:prstGeom>
            </p:spPr>
          </p:pic>
        </p:grpSp>
        <p:sp>
          <p:nvSpPr>
            <p:cNvPr id="34" name="Freeform 33"/>
            <p:cNvSpPr/>
            <p:nvPr/>
          </p:nvSpPr>
          <p:spPr>
            <a:xfrm>
              <a:off x="2340864" y="838200"/>
              <a:ext cx="2176272" cy="364067"/>
            </a:xfrm>
            <a:custGeom>
              <a:avLst/>
              <a:gdLst>
                <a:gd name="connsiteX0" fmla="*/ 0 w 2379133"/>
                <a:gd name="connsiteY0" fmla="*/ 364067 h 364067"/>
                <a:gd name="connsiteX1" fmla="*/ 2379133 w 2379133"/>
                <a:gd name="connsiteY1" fmla="*/ 364067 h 364067"/>
                <a:gd name="connsiteX2" fmla="*/ 2379133 w 2379133"/>
                <a:gd name="connsiteY2" fmla="*/ 364067 h 364067"/>
                <a:gd name="connsiteX3" fmla="*/ 2328333 w 2379133"/>
                <a:gd name="connsiteY3" fmla="*/ 220134 h 364067"/>
                <a:gd name="connsiteX4" fmla="*/ 2260600 w 2379133"/>
                <a:gd name="connsiteY4" fmla="*/ 118534 h 364067"/>
                <a:gd name="connsiteX5" fmla="*/ 2175933 w 2379133"/>
                <a:gd name="connsiteY5" fmla="*/ 50800 h 364067"/>
                <a:gd name="connsiteX6" fmla="*/ 2065866 w 2379133"/>
                <a:gd name="connsiteY6" fmla="*/ 8467 h 364067"/>
                <a:gd name="connsiteX7" fmla="*/ 2065866 w 2379133"/>
                <a:gd name="connsiteY7" fmla="*/ 8467 h 364067"/>
                <a:gd name="connsiteX8" fmla="*/ 355600 w 2379133"/>
                <a:gd name="connsiteY8" fmla="*/ 0 h 364067"/>
                <a:gd name="connsiteX9" fmla="*/ 279400 w 2379133"/>
                <a:gd name="connsiteY9" fmla="*/ 16934 h 364067"/>
                <a:gd name="connsiteX10" fmla="*/ 279400 w 2379133"/>
                <a:gd name="connsiteY10" fmla="*/ 16934 h 364067"/>
                <a:gd name="connsiteX11" fmla="*/ 152400 w 2379133"/>
                <a:gd name="connsiteY11" fmla="*/ 93134 h 364067"/>
                <a:gd name="connsiteX12" fmla="*/ 152400 w 2379133"/>
                <a:gd name="connsiteY12" fmla="*/ 93134 h 364067"/>
                <a:gd name="connsiteX13" fmla="*/ 67733 w 2379133"/>
                <a:gd name="connsiteY13" fmla="*/ 194734 h 364067"/>
                <a:gd name="connsiteX14" fmla="*/ 67733 w 2379133"/>
                <a:gd name="connsiteY14" fmla="*/ 194734 h 364067"/>
                <a:gd name="connsiteX15" fmla="*/ 16933 w 2379133"/>
                <a:gd name="connsiteY15" fmla="*/ 287867 h 364067"/>
                <a:gd name="connsiteX16" fmla="*/ 0 w 2379133"/>
                <a:gd name="connsiteY16" fmla="*/ 364067 h 36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9133" h="364067">
                  <a:moveTo>
                    <a:pt x="0" y="364067"/>
                  </a:moveTo>
                  <a:lnTo>
                    <a:pt x="2379133" y="364067"/>
                  </a:lnTo>
                  <a:lnTo>
                    <a:pt x="2379133" y="364067"/>
                  </a:lnTo>
                  <a:lnTo>
                    <a:pt x="2328333" y="220134"/>
                  </a:lnTo>
                  <a:lnTo>
                    <a:pt x="2260600" y="118534"/>
                  </a:lnTo>
                  <a:lnTo>
                    <a:pt x="2175933" y="50800"/>
                  </a:lnTo>
                  <a:lnTo>
                    <a:pt x="2065866" y="8467"/>
                  </a:lnTo>
                  <a:lnTo>
                    <a:pt x="2065866" y="8467"/>
                  </a:lnTo>
                  <a:lnTo>
                    <a:pt x="355600" y="0"/>
                  </a:lnTo>
                  <a:lnTo>
                    <a:pt x="279400" y="16934"/>
                  </a:lnTo>
                  <a:lnTo>
                    <a:pt x="279400" y="16934"/>
                  </a:lnTo>
                  <a:lnTo>
                    <a:pt x="152400" y="93134"/>
                  </a:lnTo>
                  <a:lnTo>
                    <a:pt x="152400" y="93134"/>
                  </a:lnTo>
                  <a:lnTo>
                    <a:pt x="67733" y="194734"/>
                  </a:lnTo>
                  <a:lnTo>
                    <a:pt x="67733" y="194734"/>
                  </a:lnTo>
                  <a:lnTo>
                    <a:pt x="16933" y="287867"/>
                  </a:lnTo>
                  <a:lnTo>
                    <a:pt x="0" y="364067"/>
                  </a:lnTo>
                  <a:close/>
                </a:path>
              </a:pathLst>
            </a:custGeom>
            <a:solidFill>
              <a:srgbClr val="FF0000"/>
            </a:solidFill>
            <a:effectLst/>
          </p:spPr>
          <p:style>
            <a:lnRef idx="1">
              <a:schemeClr val="accent2"/>
            </a:lnRef>
            <a:fillRef idx="3">
              <a:schemeClr val="accent2"/>
            </a:fillRef>
            <a:effectRef idx="2">
              <a:schemeClr val="accent2"/>
            </a:effectRef>
            <a:fontRef idx="minor">
              <a:schemeClr val="lt1"/>
            </a:fontRef>
          </p:style>
          <p:txBody>
            <a:bodyPr lIns="91365" tIns="45684" rIns="91365" bIns="45684" rtlCol="0" anchor="ctr"/>
            <a:lstStyle/>
            <a:p>
              <a:pPr algn="ctr" fontAlgn="base">
                <a:spcBef>
                  <a:spcPct val="0"/>
                </a:spcBef>
                <a:spcAft>
                  <a:spcPct val="0"/>
                </a:spcAft>
              </a:pPr>
              <a:endParaRPr lang="en-US">
                <a:solidFill>
                  <a:prstClr val="white"/>
                </a:solidFill>
                <a:latin typeface="Corbel"/>
              </a:endParaRPr>
            </a:p>
          </p:txBody>
        </p:sp>
        <p:sp>
          <p:nvSpPr>
            <p:cNvPr id="35" name="TextBox 34"/>
            <p:cNvSpPr txBox="1"/>
            <p:nvPr/>
          </p:nvSpPr>
          <p:spPr>
            <a:xfrm>
              <a:off x="2819400" y="838200"/>
              <a:ext cx="1219200" cy="400037"/>
            </a:xfrm>
            <a:prstGeom prst="rect">
              <a:avLst/>
            </a:prstGeom>
            <a:noFill/>
          </p:spPr>
          <p:txBody>
            <a:bodyPr wrap="square" lIns="91365" tIns="45684" rIns="91365" bIns="45684" rtlCol="0">
              <a:spAutoFit/>
            </a:bodyPr>
            <a:lstStyle/>
            <a:p>
              <a:pPr algn="ctr" fontAlgn="base">
                <a:spcBef>
                  <a:spcPct val="0"/>
                </a:spcBef>
                <a:spcAft>
                  <a:spcPct val="0"/>
                </a:spcAft>
              </a:pPr>
              <a:r>
                <a:rPr lang="en-US" sz="2000" b="1" dirty="0" smtClean="0">
                  <a:solidFill>
                    <a:prstClr val="white"/>
                  </a:solidFill>
                  <a:effectLst>
                    <a:outerShdw blurRad="50800" dist="38100" dir="2700000" algn="tl" rotWithShape="0">
                      <a:prstClr val="black">
                        <a:alpha val="40000"/>
                      </a:prstClr>
                    </a:outerShdw>
                  </a:effectLst>
                  <a:latin typeface="Arial" pitchFamily="34" charset="0"/>
                </a:rPr>
                <a:t>GOES-R</a:t>
              </a:r>
              <a:endParaRPr lang="en-US" sz="2000" b="1" dirty="0">
                <a:solidFill>
                  <a:prstClr val="white"/>
                </a:solidFill>
                <a:effectLst>
                  <a:outerShdw blurRad="50800" dist="38100" dir="2700000" algn="tl" rotWithShape="0">
                    <a:prstClr val="black">
                      <a:alpha val="40000"/>
                    </a:prstClr>
                  </a:outerShdw>
                </a:effectLst>
                <a:latin typeface="Arial" pitchFamily="34" charset="0"/>
              </a:endParaRPr>
            </a:p>
          </p:txBody>
        </p:sp>
        <p:sp>
          <p:nvSpPr>
            <p:cNvPr id="36" name="TextBox 35"/>
            <p:cNvSpPr txBox="1"/>
            <p:nvPr/>
          </p:nvSpPr>
          <p:spPr>
            <a:xfrm>
              <a:off x="2514600" y="2590800"/>
              <a:ext cx="19812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b="1" dirty="0">
                  <a:solidFill>
                    <a:prstClr val="white"/>
                  </a:solidFill>
                  <a:effectLst>
                    <a:outerShdw blurRad="50800" dist="38100" dir="2700000" algn="tl" rotWithShape="0">
                      <a:prstClr val="black">
                        <a:alpha val="40000"/>
                      </a:prstClr>
                    </a:outerShdw>
                  </a:effectLst>
                  <a:latin typeface="Arial" pitchFamily="34" charset="0"/>
                </a:rPr>
                <a:t>Super-rapid scan</a:t>
              </a:r>
            </a:p>
          </p:txBody>
        </p:sp>
        <p:sp>
          <p:nvSpPr>
            <p:cNvPr id="37" name="TextBox 36"/>
            <p:cNvSpPr txBox="1"/>
            <p:nvPr/>
          </p:nvSpPr>
          <p:spPr>
            <a:xfrm>
              <a:off x="3048000" y="4343400"/>
              <a:ext cx="9906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b="1" dirty="0">
                  <a:solidFill>
                    <a:prstClr val="white"/>
                  </a:solidFill>
                  <a:effectLst>
                    <a:outerShdw blurRad="50800" dist="38100" dir="2700000" algn="tl" rotWithShape="0">
                      <a:prstClr val="black">
                        <a:alpha val="40000"/>
                      </a:prstClr>
                    </a:outerShdw>
                  </a:effectLst>
                  <a:latin typeface="Arial" pitchFamily="34" charset="0"/>
                </a:rPr>
                <a:t>GLM</a:t>
              </a:r>
            </a:p>
          </p:txBody>
        </p:sp>
        <p:sp>
          <p:nvSpPr>
            <p:cNvPr id="38" name="TextBox 37"/>
            <p:cNvSpPr txBox="1"/>
            <p:nvPr/>
          </p:nvSpPr>
          <p:spPr>
            <a:xfrm>
              <a:off x="2667000" y="6019800"/>
              <a:ext cx="15240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b="1" dirty="0" err="1" smtClean="0">
                  <a:solidFill>
                    <a:prstClr val="white"/>
                  </a:solidFill>
                  <a:effectLst>
                    <a:outerShdw blurRad="50800" dist="38100" dir="2700000" algn="tl" rotWithShape="0">
                      <a:prstClr val="black">
                        <a:alpha val="40000"/>
                      </a:prstClr>
                    </a:outerShdw>
                  </a:effectLst>
                  <a:latin typeface="Arial" pitchFamily="34" charset="0"/>
                </a:rPr>
                <a:t>Cb</a:t>
              </a:r>
              <a:r>
                <a:rPr lang="en-US" sz="1600" b="1" dirty="0" smtClean="0">
                  <a:solidFill>
                    <a:prstClr val="white"/>
                  </a:solidFill>
                  <a:effectLst>
                    <a:outerShdw blurRad="50800" dist="38100" dir="2700000" algn="tl" rotWithShape="0">
                      <a:prstClr val="black">
                        <a:alpha val="40000"/>
                      </a:prstClr>
                    </a:outerShdw>
                  </a:effectLst>
                  <a:latin typeface="Arial" pitchFamily="34" charset="0"/>
                </a:rPr>
                <a:t> properties</a:t>
              </a:r>
              <a:endParaRPr lang="en-US" sz="1600" b="1" dirty="0">
                <a:solidFill>
                  <a:prstClr val="white"/>
                </a:solidFill>
                <a:effectLst>
                  <a:outerShdw blurRad="50800" dist="38100" dir="2700000" algn="tl" rotWithShape="0">
                    <a:prstClr val="black">
                      <a:alpha val="40000"/>
                    </a:prstClr>
                  </a:outerShdw>
                </a:effectLst>
                <a:latin typeface="Arial" pitchFamily="34" charset="0"/>
              </a:endParaRPr>
            </a:p>
          </p:txBody>
        </p:sp>
        <p:sp>
          <p:nvSpPr>
            <p:cNvPr id="39" name="Rounded Rectangle 38"/>
            <p:cNvSpPr/>
            <p:nvPr/>
          </p:nvSpPr>
          <p:spPr>
            <a:xfrm>
              <a:off x="2362200" y="838200"/>
              <a:ext cx="2130552" cy="5562600"/>
            </a:xfrm>
            <a:prstGeom prst="round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a:ln>
                  <a:solidFill>
                    <a:srgbClr val="FF0000"/>
                  </a:solidFill>
                </a:ln>
                <a:solidFill>
                  <a:srgbClr val="FF0000"/>
                </a:solidFill>
                <a:latin typeface="Corbel"/>
              </a:endParaRPr>
            </a:p>
          </p:txBody>
        </p:sp>
      </p:grpSp>
      <p:sp>
        <p:nvSpPr>
          <p:cNvPr id="53" name="TextBox 52"/>
          <p:cNvSpPr txBox="1"/>
          <p:nvPr/>
        </p:nvSpPr>
        <p:spPr>
          <a:xfrm>
            <a:off x="4800600" y="4724400"/>
            <a:ext cx="4191000" cy="1569588"/>
          </a:xfrm>
          <a:prstGeom prst="rect">
            <a:avLst/>
          </a:prstGeom>
          <a:noFill/>
        </p:spPr>
        <p:txBody>
          <a:bodyPr wrap="square" lIns="91365" tIns="45684" rIns="91365" bIns="45684" rtlCol="0">
            <a:spAutoFit/>
          </a:bodyPr>
          <a:lstStyle/>
          <a:p>
            <a:pPr fontAlgn="base">
              <a:spcBef>
                <a:spcPct val="0"/>
              </a:spcBef>
              <a:spcAft>
                <a:spcPct val="0"/>
              </a:spcAft>
            </a:pPr>
            <a:r>
              <a:rPr lang="en-US" sz="2400" b="1" i="1" dirty="0" smtClean="0">
                <a:solidFill>
                  <a:srgbClr val="FFFF00"/>
                </a:solidFill>
                <a:effectLst>
                  <a:outerShdw blurRad="50800" dist="38100" dir="2700000" algn="tl" rotWithShape="0">
                    <a:prstClr val="black">
                      <a:alpha val="40000"/>
                    </a:prstClr>
                  </a:outerShdw>
                </a:effectLst>
                <a:latin typeface="Arial" pitchFamily="34" charset="0"/>
              </a:rPr>
              <a:t>Create more refined and specific forecasts of severe weather (tornado, hail, wind)</a:t>
            </a:r>
            <a:endParaRPr lang="en-US" sz="2400" b="1" i="1" dirty="0">
              <a:solidFill>
                <a:srgbClr val="FFFF00"/>
              </a:solidFill>
              <a:effectLst>
                <a:outerShdw blurRad="50800" dist="38100" dir="2700000" algn="tl" rotWithShape="0">
                  <a:prstClr val="black">
                    <a:alpha val="40000"/>
                  </a:prstClr>
                </a:outerShdw>
              </a:effectLst>
              <a:latin typeface="Arial" pitchFamily="34" charset="0"/>
            </a:endParaRPr>
          </a:p>
        </p:txBody>
      </p:sp>
      <p:sp>
        <p:nvSpPr>
          <p:cNvPr id="55" name="TextBox 54"/>
          <p:cNvSpPr txBox="1"/>
          <p:nvPr/>
        </p:nvSpPr>
        <p:spPr>
          <a:xfrm>
            <a:off x="5715000" y="6248401"/>
            <a:ext cx="3581400" cy="230760"/>
          </a:xfrm>
          <a:prstGeom prst="rect">
            <a:avLst/>
          </a:prstGeom>
          <a:noFill/>
        </p:spPr>
        <p:txBody>
          <a:bodyPr wrap="square" lIns="91365" tIns="45684" rIns="91365" bIns="45684" rtlCol="0">
            <a:spAutoFit/>
          </a:bodyPr>
          <a:lstStyle/>
          <a:p>
            <a:pPr fontAlgn="base">
              <a:spcBef>
                <a:spcPct val="0"/>
              </a:spcBef>
              <a:spcAft>
                <a:spcPct val="0"/>
              </a:spcAft>
            </a:pPr>
            <a:r>
              <a:rPr lang="en-US" sz="900" dirty="0">
                <a:solidFill>
                  <a:prstClr val="white"/>
                </a:solidFill>
                <a:effectLst>
                  <a:outerShdw blurRad="50800" dist="38100" dir="2700000" algn="tl" rotWithShape="0">
                    <a:prstClr val="black">
                      <a:alpha val="40000"/>
                    </a:prstClr>
                  </a:outerShdw>
                </a:effectLst>
                <a:latin typeface="Arial" pitchFamily="34" charset="0"/>
              </a:rPr>
              <a:t>Images are from NOAA, NASA, UW-CIMSS, and OU-CIMMS</a:t>
            </a:r>
          </a:p>
        </p:txBody>
      </p:sp>
      <p:grpSp>
        <p:nvGrpSpPr>
          <p:cNvPr id="13" name="Group 12"/>
          <p:cNvGrpSpPr/>
          <p:nvPr/>
        </p:nvGrpSpPr>
        <p:grpSpPr>
          <a:xfrm>
            <a:off x="4544568" y="838200"/>
            <a:ext cx="2176272" cy="3810000"/>
            <a:chOff x="4544568" y="838200"/>
            <a:chExt cx="2176272" cy="3810000"/>
          </a:xfrm>
        </p:grpSpPr>
        <p:pic>
          <p:nvPicPr>
            <p:cNvPr id="10" name="Picture 9"/>
            <p:cNvPicPr>
              <a:picLocks/>
            </p:cNvPicPr>
            <p:nvPr/>
          </p:nvPicPr>
          <p:blipFill>
            <a:blip r:embed="rId9"/>
            <a:stretch>
              <a:fillRect/>
            </a:stretch>
          </p:blipFill>
          <p:spPr>
            <a:xfrm>
              <a:off x="4648200" y="1295400"/>
              <a:ext cx="1984248" cy="1380744"/>
            </a:xfrm>
            <a:prstGeom prst="rect">
              <a:avLst/>
            </a:prstGeom>
          </p:spPr>
        </p:pic>
        <p:sp>
          <p:nvSpPr>
            <p:cNvPr id="44" name="Freeform 43"/>
            <p:cNvSpPr/>
            <p:nvPr/>
          </p:nvSpPr>
          <p:spPr>
            <a:xfrm>
              <a:off x="4544568" y="838200"/>
              <a:ext cx="2176272" cy="364067"/>
            </a:xfrm>
            <a:custGeom>
              <a:avLst/>
              <a:gdLst>
                <a:gd name="connsiteX0" fmla="*/ 0 w 2379133"/>
                <a:gd name="connsiteY0" fmla="*/ 364067 h 364067"/>
                <a:gd name="connsiteX1" fmla="*/ 2379133 w 2379133"/>
                <a:gd name="connsiteY1" fmla="*/ 364067 h 364067"/>
                <a:gd name="connsiteX2" fmla="*/ 2379133 w 2379133"/>
                <a:gd name="connsiteY2" fmla="*/ 364067 h 364067"/>
                <a:gd name="connsiteX3" fmla="*/ 2328333 w 2379133"/>
                <a:gd name="connsiteY3" fmla="*/ 220134 h 364067"/>
                <a:gd name="connsiteX4" fmla="*/ 2260600 w 2379133"/>
                <a:gd name="connsiteY4" fmla="*/ 118534 h 364067"/>
                <a:gd name="connsiteX5" fmla="*/ 2175933 w 2379133"/>
                <a:gd name="connsiteY5" fmla="*/ 50800 h 364067"/>
                <a:gd name="connsiteX6" fmla="*/ 2065866 w 2379133"/>
                <a:gd name="connsiteY6" fmla="*/ 8467 h 364067"/>
                <a:gd name="connsiteX7" fmla="*/ 2065866 w 2379133"/>
                <a:gd name="connsiteY7" fmla="*/ 8467 h 364067"/>
                <a:gd name="connsiteX8" fmla="*/ 355600 w 2379133"/>
                <a:gd name="connsiteY8" fmla="*/ 0 h 364067"/>
                <a:gd name="connsiteX9" fmla="*/ 279400 w 2379133"/>
                <a:gd name="connsiteY9" fmla="*/ 16934 h 364067"/>
                <a:gd name="connsiteX10" fmla="*/ 279400 w 2379133"/>
                <a:gd name="connsiteY10" fmla="*/ 16934 h 364067"/>
                <a:gd name="connsiteX11" fmla="*/ 152400 w 2379133"/>
                <a:gd name="connsiteY11" fmla="*/ 93134 h 364067"/>
                <a:gd name="connsiteX12" fmla="*/ 152400 w 2379133"/>
                <a:gd name="connsiteY12" fmla="*/ 93134 h 364067"/>
                <a:gd name="connsiteX13" fmla="*/ 67733 w 2379133"/>
                <a:gd name="connsiteY13" fmla="*/ 194734 h 364067"/>
                <a:gd name="connsiteX14" fmla="*/ 67733 w 2379133"/>
                <a:gd name="connsiteY14" fmla="*/ 194734 h 364067"/>
                <a:gd name="connsiteX15" fmla="*/ 16933 w 2379133"/>
                <a:gd name="connsiteY15" fmla="*/ 287867 h 364067"/>
                <a:gd name="connsiteX16" fmla="*/ 0 w 2379133"/>
                <a:gd name="connsiteY16" fmla="*/ 364067 h 36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9133" h="364067">
                  <a:moveTo>
                    <a:pt x="0" y="364067"/>
                  </a:moveTo>
                  <a:lnTo>
                    <a:pt x="2379133" y="364067"/>
                  </a:lnTo>
                  <a:lnTo>
                    <a:pt x="2379133" y="364067"/>
                  </a:lnTo>
                  <a:lnTo>
                    <a:pt x="2328333" y="220134"/>
                  </a:lnTo>
                  <a:lnTo>
                    <a:pt x="2260600" y="118534"/>
                  </a:lnTo>
                  <a:lnTo>
                    <a:pt x="2175933" y="50800"/>
                  </a:lnTo>
                  <a:lnTo>
                    <a:pt x="2065866" y="8467"/>
                  </a:lnTo>
                  <a:lnTo>
                    <a:pt x="2065866" y="8467"/>
                  </a:lnTo>
                  <a:lnTo>
                    <a:pt x="355600" y="0"/>
                  </a:lnTo>
                  <a:lnTo>
                    <a:pt x="279400" y="16934"/>
                  </a:lnTo>
                  <a:lnTo>
                    <a:pt x="279400" y="16934"/>
                  </a:lnTo>
                  <a:lnTo>
                    <a:pt x="152400" y="93134"/>
                  </a:lnTo>
                  <a:lnTo>
                    <a:pt x="152400" y="93134"/>
                  </a:lnTo>
                  <a:lnTo>
                    <a:pt x="67733" y="194734"/>
                  </a:lnTo>
                  <a:lnTo>
                    <a:pt x="67733" y="194734"/>
                  </a:lnTo>
                  <a:lnTo>
                    <a:pt x="16933" y="287867"/>
                  </a:lnTo>
                  <a:lnTo>
                    <a:pt x="0" y="364067"/>
                  </a:lnTo>
                  <a:close/>
                </a:path>
              </a:pathLst>
            </a:custGeom>
            <a:solidFill>
              <a:schemeClr val="accent3"/>
            </a:solidFill>
            <a:effectLst/>
          </p:spPr>
          <p:style>
            <a:lnRef idx="1">
              <a:schemeClr val="accent3"/>
            </a:lnRef>
            <a:fillRef idx="3">
              <a:schemeClr val="accent3"/>
            </a:fillRef>
            <a:effectRef idx="2">
              <a:schemeClr val="accent3"/>
            </a:effectRef>
            <a:fontRef idx="minor">
              <a:schemeClr val="lt1"/>
            </a:fontRef>
          </p:style>
          <p:txBody>
            <a:bodyPr lIns="91365" tIns="45684" rIns="91365" bIns="45684" rtlCol="0" anchor="ctr"/>
            <a:lstStyle/>
            <a:p>
              <a:pPr algn="ctr" fontAlgn="base">
                <a:spcBef>
                  <a:spcPct val="0"/>
                </a:spcBef>
                <a:spcAft>
                  <a:spcPct val="0"/>
                </a:spcAft>
              </a:pPr>
              <a:endParaRPr lang="en-US">
                <a:solidFill>
                  <a:prstClr val="white"/>
                </a:solidFill>
                <a:latin typeface="Corbel"/>
              </a:endParaRPr>
            </a:p>
          </p:txBody>
        </p:sp>
        <p:sp>
          <p:nvSpPr>
            <p:cNvPr id="45" name="TextBox 44"/>
            <p:cNvSpPr txBox="1"/>
            <p:nvPr/>
          </p:nvSpPr>
          <p:spPr>
            <a:xfrm>
              <a:off x="5029200" y="838200"/>
              <a:ext cx="1447800" cy="400037"/>
            </a:xfrm>
            <a:prstGeom prst="rect">
              <a:avLst/>
            </a:prstGeom>
            <a:noFill/>
          </p:spPr>
          <p:txBody>
            <a:bodyPr wrap="square" lIns="91365" tIns="45684" rIns="91365" bIns="45684" rtlCol="0">
              <a:spAutoFit/>
            </a:bodyPr>
            <a:lstStyle/>
            <a:p>
              <a:pPr fontAlgn="base">
                <a:spcBef>
                  <a:spcPct val="0"/>
                </a:spcBef>
                <a:spcAft>
                  <a:spcPct val="0"/>
                </a:spcAft>
              </a:pPr>
              <a:r>
                <a:rPr lang="en-US" sz="2000" b="1" dirty="0" smtClean="0">
                  <a:solidFill>
                    <a:prstClr val="white"/>
                  </a:solidFill>
                  <a:effectLst>
                    <a:outerShdw blurRad="50800" dist="38100" dir="2700000" algn="tl" rotWithShape="0">
                      <a:prstClr val="black">
                        <a:alpha val="40000"/>
                      </a:prstClr>
                    </a:outerShdw>
                  </a:effectLst>
                  <a:latin typeface="Arial" pitchFamily="34" charset="0"/>
                </a:rPr>
                <a:t>NEXRAD</a:t>
              </a:r>
              <a:endParaRPr lang="en-US" sz="2000" b="1" dirty="0">
                <a:solidFill>
                  <a:prstClr val="white"/>
                </a:solidFill>
                <a:effectLst>
                  <a:outerShdw blurRad="50800" dist="38100" dir="2700000" algn="tl" rotWithShape="0">
                    <a:prstClr val="black">
                      <a:alpha val="40000"/>
                    </a:prstClr>
                  </a:outerShdw>
                </a:effectLst>
                <a:latin typeface="Arial" pitchFamily="34" charset="0"/>
              </a:endParaRPr>
            </a:p>
          </p:txBody>
        </p:sp>
        <p:sp>
          <p:nvSpPr>
            <p:cNvPr id="46" name="TextBox 45"/>
            <p:cNvSpPr txBox="1"/>
            <p:nvPr/>
          </p:nvSpPr>
          <p:spPr>
            <a:xfrm>
              <a:off x="4648200" y="2590800"/>
              <a:ext cx="1981200" cy="338482"/>
            </a:xfrm>
            <a:prstGeom prst="rect">
              <a:avLst/>
            </a:prstGeom>
            <a:noFill/>
          </p:spPr>
          <p:txBody>
            <a:bodyPr wrap="square" lIns="91365" tIns="45684" rIns="91365" bIns="45684" rtlCol="0">
              <a:spAutoFit/>
            </a:bodyPr>
            <a:lstStyle/>
            <a:p>
              <a:pPr algn="ctr" fontAlgn="base">
                <a:spcBef>
                  <a:spcPct val="0"/>
                </a:spcBef>
                <a:spcAft>
                  <a:spcPct val="0"/>
                </a:spcAft>
              </a:pPr>
              <a:r>
                <a:rPr lang="en-US" sz="1600" b="1" dirty="0">
                  <a:solidFill>
                    <a:prstClr val="white"/>
                  </a:solidFill>
                  <a:effectLst>
                    <a:outerShdw blurRad="50800" dist="38100" dir="2700000" algn="tl" rotWithShape="0">
                      <a:prstClr val="black">
                        <a:alpha val="40000"/>
                      </a:prstClr>
                    </a:outerShdw>
                  </a:effectLst>
                  <a:latin typeface="Arial" pitchFamily="34" charset="0"/>
                </a:rPr>
                <a:t>Dual-pol products</a:t>
              </a:r>
            </a:p>
          </p:txBody>
        </p:sp>
        <p:sp>
          <p:nvSpPr>
            <p:cNvPr id="47" name="TextBox 46"/>
            <p:cNvSpPr txBox="1"/>
            <p:nvPr/>
          </p:nvSpPr>
          <p:spPr>
            <a:xfrm>
              <a:off x="4648200" y="4267200"/>
              <a:ext cx="1981200" cy="338482"/>
            </a:xfrm>
            <a:prstGeom prst="rect">
              <a:avLst/>
            </a:prstGeom>
            <a:noFill/>
          </p:spPr>
          <p:txBody>
            <a:bodyPr wrap="square" lIns="91365" tIns="45684" rIns="91365" bIns="45684" rtlCol="0">
              <a:spAutoFit/>
            </a:bodyPr>
            <a:lstStyle/>
            <a:p>
              <a:pPr fontAlgn="base">
                <a:spcBef>
                  <a:spcPct val="0"/>
                </a:spcBef>
                <a:spcAft>
                  <a:spcPct val="0"/>
                </a:spcAft>
              </a:pPr>
              <a:r>
                <a:rPr lang="en-US" sz="1600" b="1" dirty="0" smtClean="0">
                  <a:solidFill>
                    <a:prstClr val="white"/>
                  </a:solidFill>
                  <a:effectLst>
                    <a:outerShdw blurRad="50800" dist="38100" dir="2700000" algn="tl" rotWithShape="0">
                      <a:prstClr val="black">
                        <a:alpha val="40000"/>
                      </a:prstClr>
                    </a:outerShdw>
                  </a:effectLst>
                  <a:latin typeface="Arial" pitchFamily="34" charset="0"/>
                </a:rPr>
                <a:t>Doppler velocities</a:t>
              </a:r>
              <a:endParaRPr lang="en-US" sz="1600" b="1" dirty="0">
                <a:solidFill>
                  <a:prstClr val="white"/>
                </a:solidFill>
                <a:effectLst>
                  <a:outerShdw blurRad="50800" dist="38100" dir="2700000" algn="tl" rotWithShape="0">
                    <a:prstClr val="black">
                      <a:alpha val="40000"/>
                    </a:prstClr>
                  </a:outerShdw>
                </a:effectLst>
                <a:latin typeface="Arial" pitchFamily="34" charset="0"/>
              </a:endParaRPr>
            </a:p>
          </p:txBody>
        </p:sp>
        <p:sp>
          <p:nvSpPr>
            <p:cNvPr id="49" name="Rounded Rectangle 48"/>
            <p:cNvSpPr/>
            <p:nvPr/>
          </p:nvSpPr>
          <p:spPr>
            <a:xfrm>
              <a:off x="4572000" y="838200"/>
              <a:ext cx="2130552" cy="3810000"/>
            </a:xfrm>
            <a:prstGeom prst="roundRect">
              <a:avLst/>
            </a:prstGeom>
            <a:noFill/>
            <a:ln w="571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a:ln>
                  <a:solidFill>
                    <a:srgbClr val="FF0000"/>
                  </a:solidFill>
                </a:ln>
                <a:solidFill>
                  <a:srgbClr val="FF0000"/>
                </a:solidFill>
                <a:latin typeface="Corbel"/>
              </a:endParaRPr>
            </a:p>
          </p:txBody>
        </p:sp>
        <p:pic>
          <p:nvPicPr>
            <p:cNvPr id="2" name="Picture 1" descr="radialvel_ex.jpg"/>
            <p:cNvPicPr>
              <a:picLocks/>
            </p:cNvPicPr>
            <p:nvPr/>
          </p:nvPicPr>
          <p:blipFill>
            <a:blip r:embed="rId10">
              <a:extLst>
                <a:ext uri="{28A0092B-C50C-407E-A947-70E740481C1C}">
                  <a14:useLocalDpi xmlns:a14="http://schemas.microsoft.com/office/drawing/2010/main" val="0"/>
                </a:ext>
              </a:extLst>
            </a:blip>
            <a:stretch>
              <a:fillRect/>
            </a:stretch>
          </p:blipFill>
          <p:spPr>
            <a:xfrm>
              <a:off x="4648200" y="2971800"/>
              <a:ext cx="1984248" cy="1380744"/>
            </a:xfrm>
            <a:prstGeom prst="rect">
              <a:avLst/>
            </a:prstGeom>
          </p:spPr>
        </p:pic>
      </p:grpSp>
      <p:sp>
        <p:nvSpPr>
          <p:cNvPr id="40" name="Rounded Rectangle 39"/>
          <p:cNvSpPr/>
          <p:nvPr/>
        </p:nvSpPr>
        <p:spPr>
          <a:xfrm>
            <a:off x="6858000" y="838200"/>
            <a:ext cx="2130552" cy="3810000"/>
          </a:xfrm>
          <a:prstGeom prst="roundRect">
            <a:avLst/>
          </a:prstGeom>
          <a:noFill/>
          <a:ln w="57150" cmpd="sng">
            <a:solidFill>
              <a:schemeClr val="bg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lIns="91365" tIns="45684" rIns="91365" bIns="45684" rtlCol="0" anchor="ctr"/>
          <a:lstStyle/>
          <a:p>
            <a:pPr algn="ctr" fontAlgn="base">
              <a:spcBef>
                <a:spcPct val="0"/>
              </a:spcBef>
              <a:spcAft>
                <a:spcPct val="0"/>
              </a:spcAft>
            </a:pPr>
            <a:endParaRPr lang="en-US">
              <a:ln>
                <a:solidFill>
                  <a:srgbClr val="FF0000"/>
                </a:solidFill>
              </a:ln>
              <a:solidFill>
                <a:srgbClr val="FF0000"/>
              </a:solidFill>
              <a:latin typeface="Corbel"/>
            </a:endParaRPr>
          </a:p>
        </p:txBody>
      </p:sp>
      <p:sp>
        <p:nvSpPr>
          <p:cNvPr id="41" name="Freeform 40"/>
          <p:cNvSpPr/>
          <p:nvPr/>
        </p:nvSpPr>
        <p:spPr>
          <a:xfrm>
            <a:off x="6830568" y="838200"/>
            <a:ext cx="2176272" cy="364067"/>
          </a:xfrm>
          <a:custGeom>
            <a:avLst/>
            <a:gdLst>
              <a:gd name="connsiteX0" fmla="*/ 0 w 2379133"/>
              <a:gd name="connsiteY0" fmla="*/ 364067 h 364067"/>
              <a:gd name="connsiteX1" fmla="*/ 2379133 w 2379133"/>
              <a:gd name="connsiteY1" fmla="*/ 364067 h 364067"/>
              <a:gd name="connsiteX2" fmla="*/ 2379133 w 2379133"/>
              <a:gd name="connsiteY2" fmla="*/ 364067 h 364067"/>
              <a:gd name="connsiteX3" fmla="*/ 2328333 w 2379133"/>
              <a:gd name="connsiteY3" fmla="*/ 220134 h 364067"/>
              <a:gd name="connsiteX4" fmla="*/ 2260600 w 2379133"/>
              <a:gd name="connsiteY4" fmla="*/ 118534 h 364067"/>
              <a:gd name="connsiteX5" fmla="*/ 2175933 w 2379133"/>
              <a:gd name="connsiteY5" fmla="*/ 50800 h 364067"/>
              <a:gd name="connsiteX6" fmla="*/ 2065866 w 2379133"/>
              <a:gd name="connsiteY6" fmla="*/ 8467 h 364067"/>
              <a:gd name="connsiteX7" fmla="*/ 2065866 w 2379133"/>
              <a:gd name="connsiteY7" fmla="*/ 8467 h 364067"/>
              <a:gd name="connsiteX8" fmla="*/ 355600 w 2379133"/>
              <a:gd name="connsiteY8" fmla="*/ 0 h 364067"/>
              <a:gd name="connsiteX9" fmla="*/ 279400 w 2379133"/>
              <a:gd name="connsiteY9" fmla="*/ 16934 h 364067"/>
              <a:gd name="connsiteX10" fmla="*/ 279400 w 2379133"/>
              <a:gd name="connsiteY10" fmla="*/ 16934 h 364067"/>
              <a:gd name="connsiteX11" fmla="*/ 152400 w 2379133"/>
              <a:gd name="connsiteY11" fmla="*/ 93134 h 364067"/>
              <a:gd name="connsiteX12" fmla="*/ 152400 w 2379133"/>
              <a:gd name="connsiteY12" fmla="*/ 93134 h 364067"/>
              <a:gd name="connsiteX13" fmla="*/ 67733 w 2379133"/>
              <a:gd name="connsiteY13" fmla="*/ 194734 h 364067"/>
              <a:gd name="connsiteX14" fmla="*/ 67733 w 2379133"/>
              <a:gd name="connsiteY14" fmla="*/ 194734 h 364067"/>
              <a:gd name="connsiteX15" fmla="*/ 16933 w 2379133"/>
              <a:gd name="connsiteY15" fmla="*/ 287867 h 364067"/>
              <a:gd name="connsiteX16" fmla="*/ 0 w 2379133"/>
              <a:gd name="connsiteY16" fmla="*/ 364067 h 36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9133" h="364067">
                <a:moveTo>
                  <a:pt x="0" y="364067"/>
                </a:moveTo>
                <a:lnTo>
                  <a:pt x="2379133" y="364067"/>
                </a:lnTo>
                <a:lnTo>
                  <a:pt x="2379133" y="364067"/>
                </a:lnTo>
                <a:lnTo>
                  <a:pt x="2328333" y="220134"/>
                </a:lnTo>
                <a:lnTo>
                  <a:pt x="2260600" y="118534"/>
                </a:lnTo>
                <a:lnTo>
                  <a:pt x="2175933" y="50800"/>
                </a:lnTo>
                <a:lnTo>
                  <a:pt x="2065866" y="8467"/>
                </a:lnTo>
                <a:lnTo>
                  <a:pt x="2065866" y="8467"/>
                </a:lnTo>
                <a:lnTo>
                  <a:pt x="355600" y="0"/>
                </a:lnTo>
                <a:lnTo>
                  <a:pt x="279400" y="16934"/>
                </a:lnTo>
                <a:lnTo>
                  <a:pt x="279400" y="16934"/>
                </a:lnTo>
                <a:lnTo>
                  <a:pt x="152400" y="93134"/>
                </a:lnTo>
                <a:lnTo>
                  <a:pt x="152400" y="93134"/>
                </a:lnTo>
                <a:lnTo>
                  <a:pt x="67733" y="194734"/>
                </a:lnTo>
                <a:lnTo>
                  <a:pt x="67733" y="194734"/>
                </a:lnTo>
                <a:lnTo>
                  <a:pt x="16933" y="287867"/>
                </a:lnTo>
                <a:lnTo>
                  <a:pt x="0" y="364067"/>
                </a:lnTo>
                <a:close/>
              </a:path>
            </a:pathLst>
          </a:custGeom>
          <a:solidFill>
            <a:schemeClr val="bg1">
              <a:lumMod val="50000"/>
              <a:lumOff val="50000"/>
            </a:schemeClr>
          </a:solidFill>
          <a:ln>
            <a:solidFill>
              <a:schemeClr val="bg1">
                <a:lumMod val="50000"/>
                <a:lumOff val="50000"/>
              </a:schemeClr>
            </a:solidFill>
          </a:ln>
          <a:effectLst/>
        </p:spPr>
        <p:style>
          <a:lnRef idx="1">
            <a:schemeClr val="accent3"/>
          </a:lnRef>
          <a:fillRef idx="3">
            <a:schemeClr val="accent3"/>
          </a:fillRef>
          <a:effectRef idx="2">
            <a:schemeClr val="accent3"/>
          </a:effectRef>
          <a:fontRef idx="minor">
            <a:schemeClr val="lt1"/>
          </a:fontRef>
        </p:style>
        <p:txBody>
          <a:bodyPr lIns="91365" tIns="45684" rIns="91365" bIns="45684" rtlCol="0" anchor="ctr"/>
          <a:lstStyle/>
          <a:p>
            <a:pPr algn="ctr" fontAlgn="base">
              <a:spcBef>
                <a:spcPct val="0"/>
              </a:spcBef>
              <a:spcAft>
                <a:spcPct val="0"/>
              </a:spcAft>
            </a:pPr>
            <a:endParaRPr lang="en-US">
              <a:solidFill>
                <a:prstClr val="white"/>
              </a:solidFill>
              <a:latin typeface="Corbel"/>
            </a:endParaRPr>
          </a:p>
        </p:txBody>
      </p:sp>
      <p:sp>
        <p:nvSpPr>
          <p:cNvPr id="42" name="TextBox 41"/>
          <p:cNvSpPr txBox="1"/>
          <p:nvPr/>
        </p:nvSpPr>
        <p:spPr>
          <a:xfrm>
            <a:off x="7239000" y="838200"/>
            <a:ext cx="1447800" cy="400037"/>
          </a:xfrm>
          <a:prstGeom prst="rect">
            <a:avLst/>
          </a:prstGeom>
          <a:noFill/>
        </p:spPr>
        <p:txBody>
          <a:bodyPr wrap="square" lIns="91365" tIns="45684" rIns="91365" bIns="45684" rtlCol="0">
            <a:spAutoFit/>
          </a:bodyPr>
          <a:lstStyle/>
          <a:p>
            <a:pPr algn="ctr" fontAlgn="base">
              <a:spcBef>
                <a:spcPct val="0"/>
              </a:spcBef>
              <a:spcAft>
                <a:spcPct val="0"/>
              </a:spcAft>
            </a:pPr>
            <a:r>
              <a:rPr lang="en-US" sz="2000" b="1" dirty="0" smtClean="0">
                <a:solidFill>
                  <a:prstClr val="white"/>
                </a:solidFill>
                <a:effectLst>
                  <a:outerShdw blurRad="50800" dist="38100" dir="2700000" algn="tl" rotWithShape="0">
                    <a:prstClr val="black">
                      <a:alpha val="40000"/>
                    </a:prstClr>
                  </a:outerShdw>
                </a:effectLst>
                <a:latin typeface="Arial" pitchFamily="34" charset="0"/>
              </a:rPr>
              <a:t>Other</a:t>
            </a:r>
            <a:endParaRPr lang="en-US" sz="2000" b="1" dirty="0">
              <a:solidFill>
                <a:prstClr val="white"/>
              </a:solidFill>
              <a:effectLst>
                <a:outerShdw blurRad="50800" dist="38100" dir="2700000" algn="tl" rotWithShape="0">
                  <a:prstClr val="black">
                    <a:alpha val="40000"/>
                  </a:prstClr>
                </a:outerShdw>
              </a:effectLst>
              <a:latin typeface="Arial" pitchFamily="34" charset="0"/>
            </a:endParaRPr>
          </a:p>
        </p:txBody>
      </p:sp>
      <p:pic>
        <p:nvPicPr>
          <p:cNvPr id="18" name="Picture 17" descr="WEA-GLD360_viewpoints.jpg"/>
          <p:cNvPicPr>
            <a:picLocks/>
          </p:cNvPicPr>
          <p:nvPr/>
        </p:nvPicPr>
        <p:blipFill>
          <a:blip r:embed="rId11">
            <a:extLst>
              <a:ext uri="{28A0092B-C50C-407E-A947-70E740481C1C}">
                <a14:useLocalDpi xmlns:a14="http://schemas.microsoft.com/office/drawing/2010/main" val="0"/>
              </a:ext>
            </a:extLst>
          </a:blip>
          <a:stretch>
            <a:fillRect/>
          </a:stretch>
        </p:blipFill>
        <p:spPr>
          <a:xfrm>
            <a:off x="6934200" y="1295400"/>
            <a:ext cx="1984248" cy="1380744"/>
          </a:xfrm>
          <a:prstGeom prst="rect">
            <a:avLst/>
          </a:prstGeom>
        </p:spPr>
      </p:pic>
      <p:sp>
        <p:nvSpPr>
          <p:cNvPr id="43" name="TextBox 42"/>
          <p:cNvSpPr txBox="1"/>
          <p:nvPr/>
        </p:nvSpPr>
        <p:spPr>
          <a:xfrm>
            <a:off x="6934200" y="2590800"/>
            <a:ext cx="1981200" cy="338482"/>
          </a:xfrm>
          <a:prstGeom prst="rect">
            <a:avLst/>
          </a:prstGeom>
          <a:noFill/>
        </p:spPr>
        <p:txBody>
          <a:bodyPr wrap="square" lIns="91365" tIns="45684" rIns="91365" bIns="45684" rtlCol="0">
            <a:spAutoFit/>
          </a:bodyPr>
          <a:lstStyle/>
          <a:p>
            <a:pPr algn="ctr" fontAlgn="base">
              <a:spcBef>
                <a:spcPct val="0"/>
              </a:spcBef>
              <a:spcAft>
                <a:spcPct val="0"/>
              </a:spcAft>
            </a:pPr>
            <a:r>
              <a:rPr lang="en-US" sz="1600" b="1" dirty="0" smtClean="0">
                <a:solidFill>
                  <a:prstClr val="white"/>
                </a:solidFill>
                <a:effectLst>
                  <a:outerShdw blurRad="50800" dist="38100" dir="2700000" algn="tl" rotWithShape="0">
                    <a:prstClr val="black">
                      <a:alpha val="40000"/>
                    </a:prstClr>
                  </a:outerShdw>
                </a:effectLst>
                <a:latin typeface="Arial" pitchFamily="34" charset="0"/>
              </a:rPr>
              <a:t>Global lightning</a:t>
            </a:r>
            <a:endParaRPr lang="en-US" sz="1600" b="1" dirty="0">
              <a:solidFill>
                <a:prstClr val="white"/>
              </a:solidFill>
              <a:effectLst>
                <a:outerShdw blurRad="50800" dist="38100" dir="2700000" algn="tl" rotWithShape="0">
                  <a:prstClr val="black">
                    <a:alpha val="40000"/>
                  </a:prstClr>
                </a:outerShdw>
              </a:effectLst>
              <a:latin typeface="Arial" pitchFamily="34" charset="0"/>
            </a:endParaRPr>
          </a:p>
        </p:txBody>
      </p:sp>
      <p:pic>
        <p:nvPicPr>
          <p:cNvPr id="19" name="Picture 18" descr="radarmap.gif"/>
          <p:cNvPicPr>
            <a:picLocks/>
          </p:cNvPicPr>
          <p:nvPr/>
        </p:nvPicPr>
        <p:blipFill>
          <a:blip r:embed="rId12">
            <a:extLst>
              <a:ext uri="{28A0092B-C50C-407E-A947-70E740481C1C}">
                <a14:useLocalDpi xmlns:a14="http://schemas.microsoft.com/office/drawing/2010/main" val="0"/>
              </a:ext>
            </a:extLst>
          </a:blip>
          <a:stretch>
            <a:fillRect/>
          </a:stretch>
        </p:blipFill>
        <p:spPr>
          <a:xfrm>
            <a:off x="6934200" y="2971800"/>
            <a:ext cx="1984248" cy="1380744"/>
          </a:xfrm>
          <a:prstGeom prst="rect">
            <a:avLst/>
          </a:prstGeom>
        </p:spPr>
      </p:pic>
      <p:sp>
        <p:nvSpPr>
          <p:cNvPr id="48" name="TextBox 47"/>
          <p:cNvSpPr txBox="1"/>
          <p:nvPr/>
        </p:nvSpPr>
        <p:spPr>
          <a:xfrm>
            <a:off x="6781800" y="4267200"/>
            <a:ext cx="2362200" cy="338482"/>
          </a:xfrm>
          <a:prstGeom prst="rect">
            <a:avLst/>
          </a:prstGeom>
          <a:noFill/>
        </p:spPr>
        <p:txBody>
          <a:bodyPr wrap="square" lIns="91365" tIns="45684" rIns="91365" bIns="45684" rtlCol="0">
            <a:spAutoFit/>
          </a:bodyPr>
          <a:lstStyle/>
          <a:p>
            <a:pPr algn="ctr" fontAlgn="base">
              <a:spcBef>
                <a:spcPct val="0"/>
              </a:spcBef>
              <a:spcAft>
                <a:spcPct val="0"/>
              </a:spcAft>
            </a:pPr>
            <a:r>
              <a:rPr lang="en-US" sz="1600" b="1" dirty="0" smtClean="0">
                <a:solidFill>
                  <a:prstClr val="white"/>
                </a:solidFill>
                <a:effectLst>
                  <a:outerShdw blurRad="50800" dist="38100" dir="2700000" algn="tl" rotWithShape="0">
                    <a:prstClr val="black">
                      <a:alpha val="40000"/>
                    </a:prstClr>
                  </a:outerShdw>
                </a:effectLst>
                <a:latin typeface="Arial" pitchFamily="34" charset="0"/>
              </a:rPr>
              <a:t>Additional radars</a:t>
            </a:r>
            <a:endParaRPr lang="en-US" sz="1600" b="1" dirty="0">
              <a:solidFill>
                <a:prstClr val="white"/>
              </a:solidFill>
              <a:effectLst>
                <a:outerShdw blurRad="50800" dist="38100" dir="2700000" algn="tl" rotWithShape="0">
                  <a:prstClr val="black">
                    <a:alpha val="40000"/>
                  </a:prstClr>
                </a:outerShdw>
              </a:effectLst>
              <a:latin typeface="Arial" pitchFamily="34" charset="0"/>
            </a:endParaRPr>
          </a:p>
        </p:txBody>
      </p:sp>
    </p:spTree>
    <p:extLst>
      <p:ext uri="{BB962C8B-B14F-4D97-AF65-F5344CB8AC3E}">
        <p14:creationId xmlns:p14="http://schemas.microsoft.com/office/powerpoint/2010/main" val="63071712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p:cNvPicPr>
            <a:picLocks noChangeAspect="1"/>
          </p:cNvPicPr>
          <p:nvPr/>
        </p:nvPicPr>
        <p:blipFill>
          <a:blip r:embed="rId3"/>
          <a:stretch>
            <a:fillRect/>
          </a:stretch>
        </p:blipFill>
        <p:spPr>
          <a:xfrm>
            <a:off x="898076" y="1029768"/>
            <a:ext cx="1768929" cy="1499788"/>
          </a:xfrm>
          <a:prstGeom prst="rect">
            <a:avLst/>
          </a:prstGeom>
        </p:spPr>
      </p:pic>
      <p:pic>
        <p:nvPicPr>
          <p:cNvPr id="186" name="Picture 185"/>
          <p:cNvPicPr>
            <a:picLocks noChangeAspect="1"/>
          </p:cNvPicPr>
          <p:nvPr/>
        </p:nvPicPr>
        <p:blipFill>
          <a:blip r:embed="rId4"/>
          <a:stretch>
            <a:fillRect/>
          </a:stretch>
        </p:blipFill>
        <p:spPr>
          <a:xfrm>
            <a:off x="6934200" y="1302177"/>
            <a:ext cx="2032000" cy="1517227"/>
          </a:xfrm>
          <a:prstGeom prst="rect">
            <a:avLst/>
          </a:prstGeom>
        </p:spPr>
      </p:pic>
      <p:pic>
        <p:nvPicPr>
          <p:cNvPr id="2" name="Picture 1"/>
          <p:cNvPicPr>
            <a:picLocks noChangeAspect="1"/>
          </p:cNvPicPr>
          <p:nvPr/>
        </p:nvPicPr>
        <p:blipFill>
          <a:blip r:embed="rId5"/>
          <a:stretch>
            <a:fillRect/>
          </a:stretch>
        </p:blipFill>
        <p:spPr>
          <a:xfrm>
            <a:off x="7543800" y="609600"/>
            <a:ext cx="1626295" cy="1187196"/>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16</a:t>
            </a:fld>
            <a:endParaRPr lang="en-US"/>
          </a:p>
        </p:txBody>
      </p:sp>
      <p:pic>
        <p:nvPicPr>
          <p:cNvPr id="5" name="Picture 4"/>
          <p:cNvPicPr>
            <a:picLocks noChangeAspect="1"/>
          </p:cNvPicPr>
          <p:nvPr/>
        </p:nvPicPr>
        <p:blipFill>
          <a:blip r:embed="rId6"/>
          <a:stretch>
            <a:fillRect/>
          </a:stretch>
        </p:blipFill>
        <p:spPr>
          <a:xfrm>
            <a:off x="1295400" y="4648200"/>
            <a:ext cx="1524000" cy="1094638"/>
          </a:xfrm>
          <a:prstGeom prst="rect">
            <a:avLst/>
          </a:prstGeom>
        </p:spPr>
      </p:pic>
      <p:pic>
        <p:nvPicPr>
          <p:cNvPr id="3" name="Picture 2"/>
          <p:cNvPicPr>
            <a:picLocks noChangeAspect="1"/>
          </p:cNvPicPr>
          <p:nvPr/>
        </p:nvPicPr>
        <p:blipFill>
          <a:blip r:embed="rId7"/>
          <a:stretch>
            <a:fillRect/>
          </a:stretch>
        </p:blipFill>
        <p:spPr>
          <a:xfrm>
            <a:off x="381004" y="5080484"/>
            <a:ext cx="898769" cy="1348154"/>
          </a:xfrm>
          <a:prstGeom prst="rect">
            <a:avLst/>
          </a:prstGeom>
        </p:spPr>
      </p:pic>
      <p:grpSp>
        <p:nvGrpSpPr>
          <p:cNvPr id="33" name="Group 32"/>
          <p:cNvGrpSpPr/>
          <p:nvPr/>
        </p:nvGrpSpPr>
        <p:grpSpPr>
          <a:xfrm>
            <a:off x="2895600" y="2895600"/>
            <a:ext cx="3886200" cy="1219200"/>
            <a:chOff x="2667000" y="2133600"/>
            <a:chExt cx="3886200" cy="1219200"/>
          </a:xfrm>
        </p:grpSpPr>
        <p:sp>
          <p:nvSpPr>
            <p:cNvPr id="7" name="Cube 6"/>
            <p:cNvSpPr/>
            <p:nvPr/>
          </p:nvSpPr>
          <p:spPr>
            <a:xfrm>
              <a:off x="2667000" y="2133600"/>
              <a:ext cx="3886200" cy="1219200"/>
            </a:xfrm>
            <a:prstGeom prst="cube">
              <a:avLst>
                <a:gd name="adj" fmla="val 31250"/>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048000" y="2463224"/>
              <a:ext cx="3124200" cy="707886"/>
            </a:xfrm>
            <a:prstGeom prst="rect">
              <a:avLst/>
            </a:prstGeom>
            <a:noFill/>
          </p:spPr>
          <p:txBody>
            <a:bodyPr wrap="square" rtlCol="0">
              <a:spAutoFit/>
            </a:bodyPr>
            <a:lstStyle/>
            <a:p>
              <a:r>
                <a:rPr lang="en-US" sz="4000" dirty="0" err="1" smtClean="0"/>
                <a:t>ProbSevere</a:t>
              </a:r>
              <a:endParaRPr lang="en-US" sz="4000" dirty="0"/>
            </a:p>
          </p:txBody>
        </p:sp>
      </p:grpSp>
      <p:grpSp>
        <p:nvGrpSpPr>
          <p:cNvPr id="90" name="Group 89"/>
          <p:cNvGrpSpPr/>
          <p:nvPr/>
        </p:nvGrpSpPr>
        <p:grpSpPr>
          <a:xfrm>
            <a:off x="-152400" y="670765"/>
            <a:ext cx="1981200" cy="1310501"/>
            <a:chOff x="0" y="133663"/>
            <a:chExt cx="2133600" cy="1626049"/>
          </a:xfrm>
        </p:grpSpPr>
        <p:sp>
          <p:nvSpPr>
            <p:cNvPr id="88" name="Freeform 87"/>
            <p:cNvSpPr/>
            <p:nvPr/>
          </p:nvSpPr>
          <p:spPr>
            <a:xfrm>
              <a:off x="355600" y="414867"/>
              <a:ext cx="1413933" cy="1083733"/>
            </a:xfrm>
            <a:custGeom>
              <a:avLst/>
              <a:gdLst>
                <a:gd name="connsiteX0" fmla="*/ 0 w 1413933"/>
                <a:gd name="connsiteY0" fmla="*/ 1066800 h 1083733"/>
                <a:gd name="connsiteX1" fmla="*/ 0 w 1413933"/>
                <a:gd name="connsiteY1" fmla="*/ 457200 h 1083733"/>
                <a:gd name="connsiteX2" fmla="*/ 965200 w 1413933"/>
                <a:gd name="connsiteY2" fmla="*/ 0 h 1083733"/>
                <a:gd name="connsiteX3" fmla="*/ 1413933 w 1413933"/>
                <a:gd name="connsiteY3" fmla="*/ 245533 h 1083733"/>
                <a:gd name="connsiteX4" fmla="*/ 1413933 w 1413933"/>
                <a:gd name="connsiteY4" fmla="*/ 1083733 h 1083733"/>
                <a:gd name="connsiteX5" fmla="*/ 0 w 1413933"/>
                <a:gd name="connsiteY5" fmla="*/ 1066800 h 108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3933" h="1083733">
                  <a:moveTo>
                    <a:pt x="0" y="1066800"/>
                  </a:moveTo>
                  <a:lnTo>
                    <a:pt x="0" y="457200"/>
                  </a:lnTo>
                  <a:lnTo>
                    <a:pt x="965200" y="0"/>
                  </a:lnTo>
                  <a:lnTo>
                    <a:pt x="1413933" y="245533"/>
                  </a:lnTo>
                  <a:lnTo>
                    <a:pt x="1413933" y="1083733"/>
                  </a:lnTo>
                  <a:lnTo>
                    <a:pt x="0" y="1066800"/>
                  </a:lnTo>
                  <a:close/>
                </a:path>
              </a:pathLst>
            </a:cu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a:blip r:embed="rId8"/>
            <a:stretch>
              <a:fillRect/>
            </a:stretch>
          </p:blipFill>
          <p:spPr>
            <a:xfrm>
              <a:off x="0" y="152400"/>
              <a:ext cx="2133600" cy="1607312"/>
            </a:xfrm>
            <a:prstGeom prst="rect">
              <a:avLst/>
            </a:prstGeom>
          </p:spPr>
        </p:pic>
        <p:sp>
          <p:nvSpPr>
            <p:cNvPr id="89" name="TextBox 88"/>
            <p:cNvSpPr txBox="1"/>
            <p:nvPr/>
          </p:nvSpPr>
          <p:spPr>
            <a:xfrm rot="20135162">
              <a:off x="420425" y="133663"/>
              <a:ext cx="994022" cy="572827"/>
            </a:xfrm>
            <a:prstGeom prst="rect">
              <a:avLst/>
            </a:prstGeom>
            <a:noFill/>
          </p:spPr>
          <p:txBody>
            <a:bodyPr wrap="square" rtlCol="0">
              <a:spAutoFit/>
            </a:bodyPr>
            <a:lstStyle/>
            <a:p>
              <a:r>
                <a:rPr lang="en-US" sz="2400" b="1" dirty="0" smtClean="0">
                  <a:solidFill>
                    <a:srgbClr val="FF6600"/>
                  </a:solidFill>
                </a:rPr>
                <a:t>EMC</a:t>
              </a:r>
              <a:endParaRPr lang="en-US" sz="2400" b="1" dirty="0">
                <a:solidFill>
                  <a:srgbClr val="FF6600"/>
                </a:solidFill>
              </a:endParaRPr>
            </a:p>
          </p:txBody>
        </p:sp>
      </p:grpSp>
      <p:pic>
        <p:nvPicPr>
          <p:cNvPr id="187" name="Picture 18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803" y="4495800"/>
            <a:ext cx="1724958" cy="1303302"/>
          </a:xfrm>
          <a:prstGeom prst="rect">
            <a:avLst/>
          </a:prstGeom>
        </p:spPr>
      </p:pic>
      <p:sp>
        <p:nvSpPr>
          <p:cNvPr id="208" name="TextBox 207"/>
          <p:cNvSpPr txBox="1"/>
          <p:nvPr/>
        </p:nvSpPr>
        <p:spPr>
          <a:xfrm>
            <a:off x="3429000" y="4343400"/>
            <a:ext cx="2895600" cy="584776"/>
          </a:xfrm>
          <a:prstGeom prst="rect">
            <a:avLst/>
          </a:prstGeom>
          <a:noFill/>
        </p:spPr>
        <p:txBody>
          <a:bodyPr wrap="square" rtlCol="0">
            <a:spAutoFit/>
          </a:bodyPr>
          <a:lstStyle/>
          <a:p>
            <a:r>
              <a:rPr lang="en-US" sz="3200" dirty="0" smtClean="0"/>
              <a:t>Input: 1300 MB</a:t>
            </a:r>
            <a:endParaRPr lang="en-US" sz="3200" dirty="0"/>
          </a:p>
        </p:txBody>
      </p:sp>
      <p:sp>
        <p:nvSpPr>
          <p:cNvPr id="211" name="TextBox 210"/>
          <p:cNvSpPr txBox="1"/>
          <p:nvPr/>
        </p:nvSpPr>
        <p:spPr>
          <a:xfrm>
            <a:off x="7086600" y="5791200"/>
            <a:ext cx="1981200" cy="369332"/>
          </a:xfrm>
          <a:prstGeom prst="rect">
            <a:avLst/>
          </a:prstGeom>
          <a:noFill/>
        </p:spPr>
        <p:txBody>
          <a:bodyPr wrap="square" rtlCol="0">
            <a:spAutoFit/>
          </a:bodyPr>
          <a:lstStyle/>
          <a:p>
            <a:r>
              <a:rPr lang="en-US" b="1" dirty="0" smtClean="0">
                <a:solidFill>
                  <a:schemeClr val="accent3"/>
                </a:solidFill>
                <a:effectLst>
                  <a:outerShdw blurRad="50800" dist="38100" dir="2700000" algn="tl" rotWithShape="0">
                    <a:srgbClr val="000000">
                      <a:alpha val="43000"/>
                    </a:srgbClr>
                  </a:outerShdw>
                </a:effectLst>
              </a:rPr>
              <a:t>File size: 0.2 MB</a:t>
            </a:r>
            <a:endParaRPr lang="en-US" b="1" dirty="0">
              <a:solidFill>
                <a:schemeClr val="accent3"/>
              </a:solidFill>
              <a:effectLst>
                <a:outerShdw blurRad="50800" dist="38100" dir="2700000" algn="tl" rotWithShape="0">
                  <a:srgbClr val="000000">
                    <a:alpha val="43000"/>
                  </a:srgbClr>
                </a:outerShdw>
              </a:effectLst>
            </a:endParaRPr>
          </a:p>
        </p:txBody>
      </p:sp>
      <p:grpSp>
        <p:nvGrpSpPr>
          <p:cNvPr id="6" name="Group 5"/>
          <p:cNvGrpSpPr/>
          <p:nvPr/>
        </p:nvGrpSpPr>
        <p:grpSpPr>
          <a:xfrm>
            <a:off x="5943600" y="3797742"/>
            <a:ext cx="1612593" cy="850458"/>
            <a:chOff x="5867832" y="3631811"/>
            <a:chExt cx="1612593" cy="850458"/>
          </a:xfrm>
        </p:grpSpPr>
        <p:sp>
          <p:nvSpPr>
            <p:cNvPr id="212" name="Notched Right Arrow 211"/>
            <p:cNvSpPr/>
            <p:nvPr/>
          </p:nvSpPr>
          <p:spPr>
            <a:xfrm rot="2532237">
              <a:off x="5867832" y="3631811"/>
              <a:ext cx="1612593" cy="85045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TextBox 212"/>
            <p:cNvSpPr txBox="1"/>
            <p:nvPr/>
          </p:nvSpPr>
          <p:spPr>
            <a:xfrm rot="2517578">
              <a:off x="6053410" y="3893156"/>
              <a:ext cx="1295400" cy="369332"/>
            </a:xfrm>
            <a:prstGeom prst="rect">
              <a:avLst/>
            </a:prstGeom>
            <a:noFill/>
          </p:spPr>
          <p:txBody>
            <a:bodyPr wrap="square" rtlCol="0">
              <a:spAutoFit/>
            </a:bodyPr>
            <a:lstStyle/>
            <a:p>
              <a:r>
                <a:rPr lang="en-US" b="1" dirty="0" smtClean="0">
                  <a:effectLst>
                    <a:outerShdw blurRad="50800" dist="38100" dir="2700000" algn="tl" rotWithShape="0">
                      <a:srgbClr val="000000">
                        <a:alpha val="43000"/>
                      </a:srgbClr>
                    </a:outerShdw>
                  </a:effectLst>
                </a:rPr>
                <a:t>OUTPUT</a:t>
              </a:r>
              <a:endParaRPr lang="en-US" b="1" dirty="0">
                <a:effectLst>
                  <a:outerShdw blurRad="50800" dist="38100" dir="2700000" algn="tl" rotWithShape="0">
                    <a:srgbClr val="000000">
                      <a:alpha val="43000"/>
                    </a:srgbClr>
                  </a:outerShdw>
                </a:effectLst>
              </a:endParaRPr>
            </a:p>
          </p:txBody>
        </p:sp>
      </p:grpSp>
      <p:sp>
        <p:nvSpPr>
          <p:cNvPr id="83" name="TextBox 82"/>
          <p:cNvSpPr txBox="1"/>
          <p:nvPr/>
        </p:nvSpPr>
        <p:spPr>
          <a:xfrm>
            <a:off x="457200" y="2514600"/>
            <a:ext cx="2286000" cy="369332"/>
          </a:xfrm>
          <a:prstGeom prst="rect">
            <a:avLst/>
          </a:prstGeom>
          <a:noFill/>
        </p:spPr>
        <p:txBody>
          <a:bodyPr wrap="square" rtlCol="0">
            <a:spAutoFit/>
          </a:bodyPr>
          <a:lstStyle/>
          <a:p>
            <a:r>
              <a:rPr lang="en-US" dirty="0"/>
              <a:t>1</a:t>
            </a:r>
            <a:r>
              <a:rPr lang="en-US" dirty="0" smtClean="0"/>
              <a:t> set  of RAP grids</a:t>
            </a:r>
            <a:endParaRPr lang="en-US" dirty="0"/>
          </a:p>
        </p:txBody>
      </p:sp>
      <p:sp>
        <p:nvSpPr>
          <p:cNvPr id="84" name="TextBox 83"/>
          <p:cNvSpPr txBox="1"/>
          <p:nvPr/>
        </p:nvSpPr>
        <p:spPr>
          <a:xfrm>
            <a:off x="1219200" y="5867400"/>
            <a:ext cx="2743200" cy="369332"/>
          </a:xfrm>
          <a:prstGeom prst="rect">
            <a:avLst/>
          </a:prstGeom>
          <a:noFill/>
        </p:spPr>
        <p:txBody>
          <a:bodyPr wrap="square" rtlCol="0">
            <a:spAutoFit/>
          </a:bodyPr>
          <a:lstStyle/>
          <a:p>
            <a:r>
              <a:rPr lang="en-US" dirty="0" smtClean="0"/>
              <a:t>30 CONUS radar scans</a:t>
            </a:r>
            <a:endParaRPr lang="en-US" dirty="0"/>
          </a:p>
        </p:txBody>
      </p:sp>
      <p:sp>
        <p:nvSpPr>
          <p:cNvPr id="85" name="TextBox 84"/>
          <p:cNvSpPr txBox="1"/>
          <p:nvPr/>
        </p:nvSpPr>
        <p:spPr>
          <a:xfrm>
            <a:off x="6858000" y="2819466"/>
            <a:ext cx="2438400" cy="646331"/>
          </a:xfrm>
          <a:prstGeom prst="rect">
            <a:avLst/>
          </a:prstGeom>
          <a:noFill/>
        </p:spPr>
        <p:txBody>
          <a:bodyPr wrap="square" rtlCol="0">
            <a:spAutoFit/>
          </a:bodyPr>
          <a:lstStyle/>
          <a:p>
            <a:r>
              <a:rPr lang="en-US" dirty="0" smtClean="0"/>
              <a:t>8 CONUS satellite scans (in rapid scan)</a:t>
            </a:r>
            <a:endParaRPr lang="en-US" dirty="0"/>
          </a:p>
        </p:txBody>
      </p:sp>
      <p:sp>
        <p:nvSpPr>
          <p:cNvPr id="87" name="TextBox 86"/>
          <p:cNvSpPr txBox="1"/>
          <p:nvPr/>
        </p:nvSpPr>
        <p:spPr>
          <a:xfrm>
            <a:off x="7239000" y="6107668"/>
            <a:ext cx="1905000" cy="369332"/>
          </a:xfrm>
          <a:prstGeom prst="rect">
            <a:avLst/>
          </a:prstGeom>
          <a:noFill/>
        </p:spPr>
        <p:txBody>
          <a:bodyPr wrap="square" rtlCol="0">
            <a:spAutoFit/>
          </a:bodyPr>
          <a:lstStyle/>
          <a:p>
            <a:r>
              <a:rPr lang="en-US" dirty="0" smtClean="0"/>
              <a:t>30 output files</a:t>
            </a:r>
            <a:endParaRPr lang="en-US" dirty="0"/>
          </a:p>
        </p:txBody>
      </p:sp>
      <p:sp>
        <p:nvSpPr>
          <p:cNvPr id="96" name="Notched Right Arrow 95"/>
          <p:cNvSpPr/>
          <p:nvPr/>
        </p:nvSpPr>
        <p:spPr>
          <a:xfrm rot="1184459">
            <a:off x="2483531" y="2727657"/>
            <a:ext cx="882409"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Notched Right Arrow 97"/>
          <p:cNvSpPr/>
          <p:nvPr/>
        </p:nvSpPr>
        <p:spPr>
          <a:xfrm rot="8017244">
            <a:off x="6457472" y="2690786"/>
            <a:ext cx="651796"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Notched Right Arrow 98"/>
          <p:cNvSpPr/>
          <p:nvPr/>
        </p:nvSpPr>
        <p:spPr>
          <a:xfrm rot="18533465">
            <a:off x="2538984" y="3985352"/>
            <a:ext cx="762754"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1072983" y="8469"/>
            <a:ext cx="7074172" cy="1015663"/>
          </a:xfrm>
          <a:prstGeom prst="rect">
            <a:avLst/>
          </a:prstGeom>
          <a:noFill/>
        </p:spPr>
        <p:txBody>
          <a:bodyPr wrap="none" rtlCol="0">
            <a:spAutoFit/>
          </a:bodyPr>
          <a:lstStyle/>
          <a:p>
            <a:pPr algn="ctr"/>
            <a:r>
              <a:rPr lang="en-US" sz="3200" dirty="0" smtClean="0"/>
              <a:t>ProbSevere Model Real-Time Operations</a:t>
            </a:r>
          </a:p>
          <a:p>
            <a:pPr algn="ctr"/>
            <a:r>
              <a:rPr lang="en-US" sz="1400" dirty="0" smtClean="0"/>
              <a:t>Satellite, radar, lightning, and model data have different timescales</a:t>
            </a:r>
          </a:p>
          <a:p>
            <a:pPr algn="ctr"/>
            <a:r>
              <a:rPr lang="en-US" sz="1400" dirty="0" err="1" smtClean="0"/>
              <a:t>ProbSevere</a:t>
            </a:r>
            <a:r>
              <a:rPr lang="en-US" sz="1400" dirty="0" smtClean="0"/>
              <a:t> probabilities can change each time new data are available</a:t>
            </a:r>
            <a:endParaRPr lang="en-US" sz="1400" dirty="0"/>
          </a:p>
        </p:txBody>
      </p:sp>
      <p:sp>
        <p:nvSpPr>
          <p:cNvPr id="31" name="TextBox 30"/>
          <p:cNvSpPr txBox="1"/>
          <p:nvPr/>
        </p:nvSpPr>
        <p:spPr>
          <a:xfrm>
            <a:off x="3657600" y="1138601"/>
            <a:ext cx="2438400" cy="461665"/>
          </a:xfrm>
          <a:prstGeom prst="rect">
            <a:avLst/>
          </a:prstGeom>
          <a:noFill/>
        </p:spPr>
        <p:txBody>
          <a:bodyPr wrap="square" rtlCol="0">
            <a:spAutoFit/>
          </a:bodyPr>
          <a:lstStyle/>
          <a:p>
            <a:r>
              <a:rPr lang="en-US" sz="2400" dirty="0" smtClean="0"/>
              <a:t>In one hour…</a:t>
            </a:r>
            <a:endParaRPr lang="en-US" sz="2400" dirty="0"/>
          </a:p>
        </p:txBody>
      </p:sp>
      <p:sp>
        <p:nvSpPr>
          <p:cNvPr id="32" name="TextBox 31"/>
          <p:cNvSpPr txBox="1"/>
          <p:nvPr/>
        </p:nvSpPr>
        <p:spPr>
          <a:xfrm>
            <a:off x="0" y="4114800"/>
            <a:ext cx="2743200" cy="369332"/>
          </a:xfrm>
          <a:prstGeom prst="rect">
            <a:avLst/>
          </a:prstGeom>
          <a:noFill/>
        </p:spPr>
        <p:txBody>
          <a:bodyPr wrap="square" rtlCol="0">
            <a:spAutoFit/>
          </a:bodyPr>
          <a:lstStyle/>
          <a:p>
            <a:r>
              <a:rPr lang="en-US" dirty="0" smtClean="0"/>
              <a:t>30 lightning files</a:t>
            </a:r>
            <a:endParaRPr lang="en-US" dirty="0"/>
          </a:p>
        </p:txBody>
      </p:sp>
      <p:sp>
        <p:nvSpPr>
          <p:cNvPr id="34" name="Notched Right Arrow 33"/>
          <p:cNvSpPr/>
          <p:nvPr/>
        </p:nvSpPr>
        <p:spPr>
          <a:xfrm>
            <a:off x="1600200" y="3505200"/>
            <a:ext cx="1295400"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ENI_LightningDensity_20140714-205800_TN.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800" y="2895600"/>
            <a:ext cx="1310815" cy="1265434"/>
          </a:xfrm>
          <a:prstGeom prst="rect">
            <a:avLst/>
          </a:prstGeom>
        </p:spPr>
      </p:pic>
    </p:spTree>
    <p:extLst>
      <p:ext uri="{BB962C8B-B14F-4D97-AF65-F5344CB8AC3E}">
        <p14:creationId xmlns:p14="http://schemas.microsoft.com/office/powerpoint/2010/main" val="409705154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p:cNvPicPr>
            <a:picLocks noChangeAspect="1"/>
          </p:cNvPicPr>
          <p:nvPr/>
        </p:nvPicPr>
        <p:blipFill>
          <a:blip r:embed="rId3"/>
          <a:stretch>
            <a:fillRect/>
          </a:stretch>
        </p:blipFill>
        <p:spPr>
          <a:xfrm>
            <a:off x="898076" y="1029768"/>
            <a:ext cx="1768929" cy="1499788"/>
          </a:xfrm>
          <a:prstGeom prst="rect">
            <a:avLst/>
          </a:prstGeom>
        </p:spPr>
      </p:pic>
      <p:pic>
        <p:nvPicPr>
          <p:cNvPr id="186" name="Picture 185"/>
          <p:cNvPicPr>
            <a:picLocks noChangeAspect="1"/>
          </p:cNvPicPr>
          <p:nvPr/>
        </p:nvPicPr>
        <p:blipFill>
          <a:blip r:embed="rId4"/>
          <a:stretch>
            <a:fillRect/>
          </a:stretch>
        </p:blipFill>
        <p:spPr>
          <a:xfrm>
            <a:off x="6934200" y="1302177"/>
            <a:ext cx="2032000" cy="1517227"/>
          </a:xfrm>
          <a:prstGeom prst="rect">
            <a:avLst/>
          </a:prstGeom>
        </p:spPr>
      </p:pic>
      <p:pic>
        <p:nvPicPr>
          <p:cNvPr id="2" name="Picture 1"/>
          <p:cNvPicPr>
            <a:picLocks noChangeAspect="1"/>
          </p:cNvPicPr>
          <p:nvPr/>
        </p:nvPicPr>
        <p:blipFill>
          <a:blip r:embed="rId5"/>
          <a:stretch>
            <a:fillRect/>
          </a:stretch>
        </p:blipFill>
        <p:spPr>
          <a:xfrm>
            <a:off x="7543800" y="609600"/>
            <a:ext cx="1626295" cy="1187196"/>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17</a:t>
            </a:fld>
            <a:endParaRPr lang="en-US"/>
          </a:p>
        </p:txBody>
      </p:sp>
      <p:pic>
        <p:nvPicPr>
          <p:cNvPr id="5" name="Picture 4"/>
          <p:cNvPicPr>
            <a:picLocks noChangeAspect="1"/>
          </p:cNvPicPr>
          <p:nvPr/>
        </p:nvPicPr>
        <p:blipFill>
          <a:blip r:embed="rId6"/>
          <a:stretch>
            <a:fillRect/>
          </a:stretch>
        </p:blipFill>
        <p:spPr>
          <a:xfrm>
            <a:off x="1295400" y="4648200"/>
            <a:ext cx="1524000" cy="1094638"/>
          </a:xfrm>
          <a:prstGeom prst="rect">
            <a:avLst/>
          </a:prstGeom>
        </p:spPr>
      </p:pic>
      <p:pic>
        <p:nvPicPr>
          <p:cNvPr id="3" name="Picture 2"/>
          <p:cNvPicPr>
            <a:picLocks noChangeAspect="1"/>
          </p:cNvPicPr>
          <p:nvPr/>
        </p:nvPicPr>
        <p:blipFill>
          <a:blip r:embed="rId7"/>
          <a:stretch>
            <a:fillRect/>
          </a:stretch>
        </p:blipFill>
        <p:spPr>
          <a:xfrm>
            <a:off x="381004" y="5080484"/>
            <a:ext cx="898769" cy="1348154"/>
          </a:xfrm>
          <a:prstGeom prst="rect">
            <a:avLst/>
          </a:prstGeom>
        </p:spPr>
      </p:pic>
      <p:grpSp>
        <p:nvGrpSpPr>
          <p:cNvPr id="33" name="Group 32"/>
          <p:cNvGrpSpPr/>
          <p:nvPr/>
        </p:nvGrpSpPr>
        <p:grpSpPr>
          <a:xfrm>
            <a:off x="2895600" y="2895600"/>
            <a:ext cx="3886200" cy="1219200"/>
            <a:chOff x="2667000" y="2133600"/>
            <a:chExt cx="3886200" cy="1219200"/>
          </a:xfrm>
        </p:grpSpPr>
        <p:sp>
          <p:nvSpPr>
            <p:cNvPr id="7" name="Cube 6"/>
            <p:cNvSpPr/>
            <p:nvPr/>
          </p:nvSpPr>
          <p:spPr>
            <a:xfrm>
              <a:off x="2667000" y="2133600"/>
              <a:ext cx="3886200" cy="1219200"/>
            </a:xfrm>
            <a:prstGeom prst="cube">
              <a:avLst>
                <a:gd name="adj" fmla="val 31250"/>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048000" y="2463224"/>
              <a:ext cx="3124200" cy="707886"/>
            </a:xfrm>
            <a:prstGeom prst="rect">
              <a:avLst/>
            </a:prstGeom>
            <a:noFill/>
          </p:spPr>
          <p:txBody>
            <a:bodyPr wrap="square" rtlCol="0">
              <a:spAutoFit/>
            </a:bodyPr>
            <a:lstStyle/>
            <a:p>
              <a:r>
                <a:rPr lang="en-US" sz="4000" dirty="0" err="1" smtClean="0"/>
                <a:t>ProbSevere</a:t>
              </a:r>
              <a:endParaRPr lang="en-US" sz="4000" dirty="0"/>
            </a:p>
          </p:txBody>
        </p:sp>
      </p:grpSp>
      <p:grpSp>
        <p:nvGrpSpPr>
          <p:cNvPr id="90" name="Group 89"/>
          <p:cNvGrpSpPr/>
          <p:nvPr/>
        </p:nvGrpSpPr>
        <p:grpSpPr>
          <a:xfrm>
            <a:off x="-152400" y="670765"/>
            <a:ext cx="1981200" cy="1310501"/>
            <a:chOff x="0" y="133663"/>
            <a:chExt cx="2133600" cy="1626049"/>
          </a:xfrm>
        </p:grpSpPr>
        <p:sp>
          <p:nvSpPr>
            <p:cNvPr id="88" name="Freeform 87"/>
            <p:cNvSpPr/>
            <p:nvPr/>
          </p:nvSpPr>
          <p:spPr>
            <a:xfrm>
              <a:off x="355600" y="414867"/>
              <a:ext cx="1413933" cy="1083733"/>
            </a:xfrm>
            <a:custGeom>
              <a:avLst/>
              <a:gdLst>
                <a:gd name="connsiteX0" fmla="*/ 0 w 1413933"/>
                <a:gd name="connsiteY0" fmla="*/ 1066800 h 1083733"/>
                <a:gd name="connsiteX1" fmla="*/ 0 w 1413933"/>
                <a:gd name="connsiteY1" fmla="*/ 457200 h 1083733"/>
                <a:gd name="connsiteX2" fmla="*/ 965200 w 1413933"/>
                <a:gd name="connsiteY2" fmla="*/ 0 h 1083733"/>
                <a:gd name="connsiteX3" fmla="*/ 1413933 w 1413933"/>
                <a:gd name="connsiteY3" fmla="*/ 245533 h 1083733"/>
                <a:gd name="connsiteX4" fmla="*/ 1413933 w 1413933"/>
                <a:gd name="connsiteY4" fmla="*/ 1083733 h 1083733"/>
                <a:gd name="connsiteX5" fmla="*/ 0 w 1413933"/>
                <a:gd name="connsiteY5" fmla="*/ 1066800 h 108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3933" h="1083733">
                  <a:moveTo>
                    <a:pt x="0" y="1066800"/>
                  </a:moveTo>
                  <a:lnTo>
                    <a:pt x="0" y="457200"/>
                  </a:lnTo>
                  <a:lnTo>
                    <a:pt x="965200" y="0"/>
                  </a:lnTo>
                  <a:lnTo>
                    <a:pt x="1413933" y="245533"/>
                  </a:lnTo>
                  <a:lnTo>
                    <a:pt x="1413933" y="1083733"/>
                  </a:lnTo>
                  <a:lnTo>
                    <a:pt x="0" y="1066800"/>
                  </a:lnTo>
                  <a:close/>
                </a:path>
              </a:pathLst>
            </a:cu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a:blip r:embed="rId8"/>
            <a:stretch>
              <a:fillRect/>
            </a:stretch>
          </p:blipFill>
          <p:spPr>
            <a:xfrm>
              <a:off x="0" y="152400"/>
              <a:ext cx="2133600" cy="1607312"/>
            </a:xfrm>
            <a:prstGeom prst="rect">
              <a:avLst/>
            </a:prstGeom>
          </p:spPr>
        </p:pic>
        <p:sp>
          <p:nvSpPr>
            <p:cNvPr id="89" name="TextBox 88"/>
            <p:cNvSpPr txBox="1"/>
            <p:nvPr/>
          </p:nvSpPr>
          <p:spPr>
            <a:xfrm rot="20135162">
              <a:off x="420425" y="133663"/>
              <a:ext cx="994022" cy="572827"/>
            </a:xfrm>
            <a:prstGeom prst="rect">
              <a:avLst/>
            </a:prstGeom>
            <a:noFill/>
          </p:spPr>
          <p:txBody>
            <a:bodyPr wrap="square" rtlCol="0">
              <a:spAutoFit/>
            </a:bodyPr>
            <a:lstStyle/>
            <a:p>
              <a:r>
                <a:rPr lang="en-US" sz="2400" b="1" dirty="0" smtClean="0">
                  <a:solidFill>
                    <a:srgbClr val="FF6600"/>
                  </a:solidFill>
                </a:rPr>
                <a:t>EMC</a:t>
              </a:r>
              <a:endParaRPr lang="en-US" sz="2400" b="1" dirty="0">
                <a:solidFill>
                  <a:srgbClr val="FF6600"/>
                </a:solidFill>
              </a:endParaRPr>
            </a:p>
          </p:txBody>
        </p:sp>
      </p:grpSp>
      <p:pic>
        <p:nvPicPr>
          <p:cNvPr id="187" name="Picture 18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803" y="4495800"/>
            <a:ext cx="1724958" cy="1303302"/>
          </a:xfrm>
          <a:prstGeom prst="rect">
            <a:avLst/>
          </a:prstGeom>
        </p:spPr>
      </p:pic>
      <p:sp>
        <p:nvSpPr>
          <p:cNvPr id="211" name="TextBox 210"/>
          <p:cNvSpPr txBox="1"/>
          <p:nvPr/>
        </p:nvSpPr>
        <p:spPr>
          <a:xfrm>
            <a:off x="7086600" y="5791200"/>
            <a:ext cx="1981200" cy="369332"/>
          </a:xfrm>
          <a:prstGeom prst="rect">
            <a:avLst/>
          </a:prstGeom>
          <a:noFill/>
        </p:spPr>
        <p:txBody>
          <a:bodyPr wrap="square" rtlCol="0">
            <a:spAutoFit/>
          </a:bodyPr>
          <a:lstStyle/>
          <a:p>
            <a:r>
              <a:rPr lang="en-US" b="1" dirty="0" smtClean="0">
                <a:solidFill>
                  <a:schemeClr val="accent3"/>
                </a:solidFill>
                <a:effectLst>
                  <a:outerShdw blurRad="50800" dist="38100" dir="2700000" algn="tl" rotWithShape="0">
                    <a:srgbClr val="000000">
                      <a:alpha val="43000"/>
                    </a:srgbClr>
                  </a:outerShdw>
                </a:effectLst>
              </a:rPr>
              <a:t>File size: 0.2 MB</a:t>
            </a:r>
            <a:endParaRPr lang="en-US" b="1" dirty="0">
              <a:solidFill>
                <a:schemeClr val="accent3"/>
              </a:solidFill>
              <a:effectLst>
                <a:outerShdw blurRad="50800" dist="38100" dir="2700000" algn="tl" rotWithShape="0">
                  <a:srgbClr val="000000">
                    <a:alpha val="43000"/>
                  </a:srgbClr>
                </a:outerShdw>
              </a:effectLst>
            </a:endParaRPr>
          </a:p>
        </p:txBody>
      </p:sp>
      <p:grpSp>
        <p:nvGrpSpPr>
          <p:cNvPr id="6" name="Group 5"/>
          <p:cNvGrpSpPr/>
          <p:nvPr/>
        </p:nvGrpSpPr>
        <p:grpSpPr>
          <a:xfrm>
            <a:off x="5943600" y="3797742"/>
            <a:ext cx="1612593" cy="850458"/>
            <a:chOff x="5867832" y="3631811"/>
            <a:chExt cx="1612593" cy="850458"/>
          </a:xfrm>
        </p:grpSpPr>
        <p:sp>
          <p:nvSpPr>
            <p:cNvPr id="212" name="Notched Right Arrow 211"/>
            <p:cNvSpPr/>
            <p:nvPr/>
          </p:nvSpPr>
          <p:spPr>
            <a:xfrm rot="2532237">
              <a:off x="5867832" y="3631811"/>
              <a:ext cx="1612593" cy="85045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TextBox 212"/>
            <p:cNvSpPr txBox="1"/>
            <p:nvPr/>
          </p:nvSpPr>
          <p:spPr>
            <a:xfrm rot="2517578">
              <a:off x="6053410" y="3893156"/>
              <a:ext cx="1295400" cy="369332"/>
            </a:xfrm>
            <a:prstGeom prst="rect">
              <a:avLst/>
            </a:prstGeom>
            <a:noFill/>
          </p:spPr>
          <p:txBody>
            <a:bodyPr wrap="square" rtlCol="0">
              <a:spAutoFit/>
            </a:bodyPr>
            <a:lstStyle/>
            <a:p>
              <a:r>
                <a:rPr lang="en-US" b="1" dirty="0" smtClean="0">
                  <a:effectLst>
                    <a:outerShdw blurRad="50800" dist="38100" dir="2700000" algn="tl" rotWithShape="0">
                      <a:srgbClr val="000000">
                        <a:alpha val="43000"/>
                      </a:srgbClr>
                    </a:outerShdw>
                  </a:effectLst>
                </a:rPr>
                <a:t>OUTPUT</a:t>
              </a:r>
              <a:endParaRPr lang="en-US" b="1" dirty="0">
                <a:effectLst>
                  <a:outerShdw blurRad="50800" dist="38100" dir="2700000" algn="tl" rotWithShape="0">
                    <a:srgbClr val="000000">
                      <a:alpha val="43000"/>
                    </a:srgbClr>
                  </a:outerShdw>
                </a:effectLst>
              </a:endParaRPr>
            </a:p>
          </p:txBody>
        </p:sp>
      </p:grpSp>
      <p:sp>
        <p:nvSpPr>
          <p:cNvPr id="83" name="TextBox 82"/>
          <p:cNvSpPr txBox="1"/>
          <p:nvPr/>
        </p:nvSpPr>
        <p:spPr>
          <a:xfrm>
            <a:off x="457200" y="2514600"/>
            <a:ext cx="2286000" cy="369332"/>
          </a:xfrm>
          <a:prstGeom prst="rect">
            <a:avLst/>
          </a:prstGeom>
          <a:noFill/>
        </p:spPr>
        <p:txBody>
          <a:bodyPr wrap="square" rtlCol="0">
            <a:spAutoFit/>
          </a:bodyPr>
          <a:lstStyle/>
          <a:p>
            <a:r>
              <a:rPr lang="en-US" dirty="0"/>
              <a:t>1</a:t>
            </a:r>
            <a:r>
              <a:rPr lang="en-US" dirty="0" smtClean="0"/>
              <a:t> set  of RAP grids</a:t>
            </a:r>
            <a:endParaRPr lang="en-US" dirty="0"/>
          </a:p>
        </p:txBody>
      </p:sp>
      <p:sp>
        <p:nvSpPr>
          <p:cNvPr id="84" name="TextBox 83"/>
          <p:cNvSpPr txBox="1"/>
          <p:nvPr/>
        </p:nvSpPr>
        <p:spPr>
          <a:xfrm>
            <a:off x="1219200" y="5867400"/>
            <a:ext cx="2743200" cy="369332"/>
          </a:xfrm>
          <a:prstGeom prst="rect">
            <a:avLst/>
          </a:prstGeom>
          <a:noFill/>
        </p:spPr>
        <p:txBody>
          <a:bodyPr wrap="square" rtlCol="0">
            <a:spAutoFit/>
          </a:bodyPr>
          <a:lstStyle/>
          <a:p>
            <a:r>
              <a:rPr lang="en-US" dirty="0" smtClean="0"/>
              <a:t>30 CONUS radar scans</a:t>
            </a:r>
            <a:endParaRPr lang="en-US" dirty="0"/>
          </a:p>
        </p:txBody>
      </p:sp>
      <p:sp>
        <p:nvSpPr>
          <p:cNvPr id="85" name="TextBox 84"/>
          <p:cNvSpPr txBox="1"/>
          <p:nvPr/>
        </p:nvSpPr>
        <p:spPr>
          <a:xfrm>
            <a:off x="6858000" y="2819466"/>
            <a:ext cx="2438400" cy="646331"/>
          </a:xfrm>
          <a:prstGeom prst="rect">
            <a:avLst/>
          </a:prstGeom>
          <a:noFill/>
        </p:spPr>
        <p:txBody>
          <a:bodyPr wrap="square" rtlCol="0">
            <a:spAutoFit/>
          </a:bodyPr>
          <a:lstStyle/>
          <a:p>
            <a:r>
              <a:rPr lang="en-US" dirty="0" smtClean="0"/>
              <a:t>8 CONUS satellite scans (in rapid scan)</a:t>
            </a:r>
            <a:endParaRPr lang="en-US" dirty="0"/>
          </a:p>
        </p:txBody>
      </p:sp>
      <p:sp>
        <p:nvSpPr>
          <p:cNvPr id="87" name="TextBox 86"/>
          <p:cNvSpPr txBox="1"/>
          <p:nvPr/>
        </p:nvSpPr>
        <p:spPr>
          <a:xfrm>
            <a:off x="7239000" y="6107668"/>
            <a:ext cx="1905000" cy="369332"/>
          </a:xfrm>
          <a:prstGeom prst="rect">
            <a:avLst/>
          </a:prstGeom>
          <a:noFill/>
        </p:spPr>
        <p:txBody>
          <a:bodyPr wrap="square" rtlCol="0">
            <a:spAutoFit/>
          </a:bodyPr>
          <a:lstStyle/>
          <a:p>
            <a:r>
              <a:rPr lang="en-US" dirty="0" smtClean="0"/>
              <a:t>30 output files</a:t>
            </a:r>
            <a:endParaRPr lang="en-US" dirty="0"/>
          </a:p>
        </p:txBody>
      </p:sp>
      <p:sp>
        <p:nvSpPr>
          <p:cNvPr id="96" name="Notched Right Arrow 95"/>
          <p:cNvSpPr/>
          <p:nvPr/>
        </p:nvSpPr>
        <p:spPr>
          <a:xfrm rot="1184459">
            <a:off x="2483531" y="2727657"/>
            <a:ext cx="882409"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Notched Right Arrow 97"/>
          <p:cNvSpPr/>
          <p:nvPr/>
        </p:nvSpPr>
        <p:spPr>
          <a:xfrm rot="8017244">
            <a:off x="6457472" y="2690786"/>
            <a:ext cx="651796"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Notched Right Arrow 98"/>
          <p:cNvSpPr/>
          <p:nvPr/>
        </p:nvSpPr>
        <p:spPr>
          <a:xfrm rot="18533465">
            <a:off x="2538984" y="3985352"/>
            <a:ext cx="762754"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1072983" y="8469"/>
            <a:ext cx="7074172" cy="1015663"/>
          </a:xfrm>
          <a:prstGeom prst="rect">
            <a:avLst/>
          </a:prstGeom>
          <a:noFill/>
        </p:spPr>
        <p:txBody>
          <a:bodyPr wrap="none" rtlCol="0">
            <a:spAutoFit/>
          </a:bodyPr>
          <a:lstStyle/>
          <a:p>
            <a:pPr algn="ctr"/>
            <a:r>
              <a:rPr lang="en-US" sz="3200" dirty="0" smtClean="0"/>
              <a:t>ProbSevere Model Real-Time Operations</a:t>
            </a:r>
          </a:p>
          <a:p>
            <a:pPr algn="ctr"/>
            <a:r>
              <a:rPr lang="en-US" sz="1400" dirty="0" smtClean="0"/>
              <a:t>Satellite, radar, lightning, and model data have different timescales</a:t>
            </a:r>
          </a:p>
          <a:p>
            <a:pPr algn="ctr"/>
            <a:r>
              <a:rPr lang="en-US" sz="1400" dirty="0" err="1" smtClean="0"/>
              <a:t>ProbSevere</a:t>
            </a:r>
            <a:r>
              <a:rPr lang="en-US" sz="1400" dirty="0" smtClean="0"/>
              <a:t> probabilities can change each time new data are available</a:t>
            </a:r>
            <a:endParaRPr lang="en-US" sz="1400" dirty="0"/>
          </a:p>
        </p:txBody>
      </p:sp>
      <p:sp>
        <p:nvSpPr>
          <p:cNvPr id="31" name="TextBox 30"/>
          <p:cNvSpPr txBox="1"/>
          <p:nvPr/>
        </p:nvSpPr>
        <p:spPr>
          <a:xfrm>
            <a:off x="3657600" y="1138601"/>
            <a:ext cx="2438400" cy="461665"/>
          </a:xfrm>
          <a:prstGeom prst="rect">
            <a:avLst/>
          </a:prstGeom>
          <a:noFill/>
        </p:spPr>
        <p:txBody>
          <a:bodyPr wrap="square" rtlCol="0">
            <a:spAutoFit/>
          </a:bodyPr>
          <a:lstStyle/>
          <a:p>
            <a:r>
              <a:rPr lang="en-US" sz="2400" dirty="0" smtClean="0"/>
              <a:t>In one hour…</a:t>
            </a:r>
            <a:endParaRPr lang="en-US" sz="2400" dirty="0"/>
          </a:p>
        </p:txBody>
      </p:sp>
      <p:sp>
        <p:nvSpPr>
          <p:cNvPr id="32" name="TextBox 31"/>
          <p:cNvSpPr txBox="1"/>
          <p:nvPr/>
        </p:nvSpPr>
        <p:spPr>
          <a:xfrm>
            <a:off x="0" y="4114800"/>
            <a:ext cx="2743200" cy="369332"/>
          </a:xfrm>
          <a:prstGeom prst="rect">
            <a:avLst/>
          </a:prstGeom>
          <a:noFill/>
        </p:spPr>
        <p:txBody>
          <a:bodyPr wrap="square" rtlCol="0">
            <a:spAutoFit/>
          </a:bodyPr>
          <a:lstStyle/>
          <a:p>
            <a:r>
              <a:rPr lang="en-US" dirty="0" smtClean="0"/>
              <a:t>30 lightning files</a:t>
            </a:r>
            <a:endParaRPr lang="en-US" dirty="0"/>
          </a:p>
        </p:txBody>
      </p:sp>
      <p:sp>
        <p:nvSpPr>
          <p:cNvPr id="34" name="Notched Right Arrow 33"/>
          <p:cNvSpPr/>
          <p:nvPr/>
        </p:nvSpPr>
        <p:spPr>
          <a:xfrm>
            <a:off x="1600200" y="3505200"/>
            <a:ext cx="1295400"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ENI_LightningDensity_20140714-205800_TN.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800" y="2895600"/>
            <a:ext cx="1310815" cy="1265434"/>
          </a:xfrm>
          <a:prstGeom prst="rect">
            <a:avLst/>
          </a:prstGeom>
        </p:spPr>
      </p:pic>
      <p:sp>
        <p:nvSpPr>
          <p:cNvPr id="36" name="TextBox 35"/>
          <p:cNvSpPr txBox="1"/>
          <p:nvPr/>
        </p:nvSpPr>
        <p:spPr>
          <a:xfrm>
            <a:off x="3429000" y="4343400"/>
            <a:ext cx="2895600" cy="584776"/>
          </a:xfrm>
          <a:prstGeom prst="rect">
            <a:avLst/>
          </a:prstGeom>
          <a:noFill/>
        </p:spPr>
        <p:txBody>
          <a:bodyPr wrap="square" rtlCol="0">
            <a:spAutoFit/>
          </a:bodyPr>
          <a:lstStyle/>
          <a:p>
            <a:r>
              <a:rPr lang="en-US" sz="3200" dirty="0" smtClean="0"/>
              <a:t>Input: 9000 MB</a:t>
            </a:r>
            <a:endParaRPr lang="en-US" sz="3200" dirty="0"/>
          </a:p>
        </p:txBody>
      </p:sp>
      <p:sp>
        <p:nvSpPr>
          <p:cNvPr id="10" name="TextBox 9"/>
          <p:cNvSpPr txBox="1"/>
          <p:nvPr/>
        </p:nvSpPr>
        <p:spPr>
          <a:xfrm>
            <a:off x="2667000" y="1676400"/>
            <a:ext cx="4191000" cy="584776"/>
          </a:xfrm>
          <a:prstGeom prst="rect">
            <a:avLst/>
          </a:prstGeom>
          <a:noFill/>
        </p:spPr>
        <p:txBody>
          <a:bodyPr wrap="square" rtlCol="0">
            <a:spAutoFit/>
          </a:bodyPr>
          <a:lstStyle/>
          <a:p>
            <a:pPr algn="ctr"/>
            <a:r>
              <a:rPr lang="en-US" sz="3200" b="1" dirty="0" smtClean="0">
                <a:solidFill>
                  <a:srgbClr val="FFFF00"/>
                </a:solidFill>
                <a:latin typeface="Arial"/>
                <a:cs typeface="Arial"/>
              </a:rPr>
              <a:t>With 1 GOES-R ABI</a:t>
            </a:r>
            <a:endParaRPr lang="en-US" sz="3200" b="1" dirty="0">
              <a:solidFill>
                <a:srgbClr val="FFFF00"/>
              </a:solidFill>
              <a:latin typeface="Arial"/>
              <a:cs typeface="Arial"/>
            </a:endParaRPr>
          </a:p>
        </p:txBody>
      </p:sp>
      <p:sp>
        <p:nvSpPr>
          <p:cNvPr id="11" name="Oval 10"/>
          <p:cNvSpPr/>
          <p:nvPr/>
        </p:nvSpPr>
        <p:spPr>
          <a:xfrm>
            <a:off x="7010400" y="5715000"/>
            <a:ext cx="1981200" cy="914400"/>
          </a:xfrm>
          <a:prstGeom prst="ellipse">
            <a:avLst/>
          </a:prstGeom>
          <a:noFill/>
          <a:ln w="37338">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068781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p:cNvPicPr>
            <a:picLocks noChangeAspect="1"/>
          </p:cNvPicPr>
          <p:nvPr/>
        </p:nvPicPr>
        <p:blipFill>
          <a:blip r:embed="rId3"/>
          <a:stretch>
            <a:fillRect/>
          </a:stretch>
        </p:blipFill>
        <p:spPr>
          <a:xfrm>
            <a:off x="898076" y="1029768"/>
            <a:ext cx="1768929" cy="1499788"/>
          </a:xfrm>
          <a:prstGeom prst="rect">
            <a:avLst/>
          </a:prstGeom>
        </p:spPr>
      </p:pic>
      <p:pic>
        <p:nvPicPr>
          <p:cNvPr id="186" name="Picture 185"/>
          <p:cNvPicPr>
            <a:picLocks noChangeAspect="1"/>
          </p:cNvPicPr>
          <p:nvPr/>
        </p:nvPicPr>
        <p:blipFill>
          <a:blip r:embed="rId4"/>
          <a:stretch>
            <a:fillRect/>
          </a:stretch>
        </p:blipFill>
        <p:spPr>
          <a:xfrm>
            <a:off x="6934200" y="1302177"/>
            <a:ext cx="2032000" cy="1517227"/>
          </a:xfrm>
          <a:prstGeom prst="rect">
            <a:avLst/>
          </a:prstGeom>
        </p:spPr>
      </p:pic>
      <p:pic>
        <p:nvPicPr>
          <p:cNvPr id="2" name="Picture 1"/>
          <p:cNvPicPr>
            <a:picLocks noChangeAspect="1"/>
          </p:cNvPicPr>
          <p:nvPr/>
        </p:nvPicPr>
        <p:blipFill>
          <a:blip r:embed="rId5"/>
          <a:stretch>
            <a:fillRect/>
          </a:stretch>
        </p:blipFill>
        <p:spPr>
          <a:xfrm>
            <a:off x="7543800" y="609600"/>
            <a:ext cx="1626295" cy="1187196"/>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18</a:t>
            </a:fld>
            <a:endParaRPr lang="en-US"/>
          </a:p>
        </p:txBody>
      </p:sp>
      <p:pic>
        <p:nvPicPr>
          <p:cNvPr id="5" name="Picture 4"/>
          <p:cNvPicPr>
            <a:picLocks noChangeAspect="1"/>
          </p:cNvPicPr>
          <p:nvPr/>
        </p:nvPicPr>
        <p:blipFill>
          <a:blip r:embed="rId6"/>
          <a:stretch>
            <a:fillRect/>
          </a:stretch>
        </p:blipFill>
        <p:spPr>
          <a:xfrm>
            <a:off x="1295400" y="4648200"/>
            <a:ext cx="1524000" cy="1094638"/>
          </a:xfrm>
          <a:prstGeom prst="rect">
            <a:avLst/>
          </a:prstGeom>
        </p:spPr>
      </p:pic>
      <p:pic>
        <p:nvPicPr>
          <p:cNvPr id="3" name="Picture 2"/>
          <p:cNvPicPr>
            <a:picLocks noChangeAspect="1"/>
          </p:cNvPicPr>
          <p:nvPr/>
        </p:nvPicPr>
        <p:blipFill>
          <a:blip r:embed="rId7"/>
          <a:stretch>
            <a:fillRect/>
          </a:stretch>
        </p:blipFill>
        <p:spPr>
          <a:xfrm>
            <a:off x="381004" y="5080484"/>
            <a:ext cx="898769" cy="1348154"/>
          </a:xfrm>
          <a:prstGeom prst="rect">
            <a:avLst/>
          </a:prstGeom>
        </p:spPr>
      </p:pic>
      <p:grpSp>
        <p:nvGrpSpPr>
          <p:cNvPr id="33" name="Group 32"/>
          <p:cNvGrpSpPr/>
          <p:nvPr/>
        </p:nvGrpSpPr>
        <p:grpSpPr>
          <a:xfrm>
            <a:off x="2895600" y="2895600"/>
            <a:ext cx="3886200" cy="1219200"/>
            <a:chOff x="2667000" y="2133600"/>
            <a:chExt cx="3886200" cy="1219200"/>
          </a:xfrm>
        </p:grpSpPr>
        <p:sp>
          <p:nvSpPr>
            <p:cNvPr id="7" name="Cube 6"/>
            <p:cNvSpPr/>
            <p:nvPr/>
          </p:nvSpPr>
          <p:spPr>
            <a:xfrm>
              <a:off x="2667000" y="2133600"/>
              <a:ext cx="3886200" cy="1219200"/>
            </a:xfrm>
            <a:prstGeom prst="cube">
              <a:avLst>
                <a:gd name="adj" fmla="val 31250"/>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048000" y="2463224"/>
              <a:ext cx="3124200" cy="707886"/>
            </a:xfrm>
            <a:prstGeom prst="rect">
              <a:avLst/>
            </a:prstGeom>
            <a:noFill/>
          </p:spPr>
          <p:txBody>
            <a:bodyPr wrap="square" rtlCol="0">
              <a:spAutoFit/>
            </a:bodyPr>
            <a:lstStyle/>
            <a:p>
              <a:r>
                <a:rPr lang="en-US" sz="4000" dirty="0" err="1" smtClean="0"/>
                <a:t>ProbSevere</a:t>
              </a:r>
              <a:endParaRPr lang="en-US" sz="4000" dirty="0"/>
            </a:p>
          </p:txBody>
        </p:sp>
      </p:grpSp>
      <p:grpSp>
        <p:nvGrpSpPr>
          <p:cNvPr id="90" name="Group 89"/>
          <p:cNvGrpSpPr/>
          <p:nvPr/>
        </p:nvGrpSpPr>
        <p:grpSpPr>
          <a:xfrm>
            <a:off x="-152400" y="670765"/>
            <a:ext cx="1981200" cy="1310501"/>
            <a:chOff x="0" y="133663"/>
            <a:chExt cx="2133600" cy="1626049"/>
          </a:xfrm>
        </p:grpSpPr>
        <p:sp>
          <p:nvSpPr>
            <p:cNvPr id="88" name="Freeform 87"/>
            <p:cNvSpPr/>
            <p:nvPr/>
          </p:nvSpPr>
          <p:spPr>
            <a:xfrm>
              <a:off x="355600" y="414867"/>
              <a:ext cx="1413933" cy="1083733"/>
            </a:xfrm>
            <a:custGeom>
              <a:avLst/>
              <a:gdLst>
                <a:gd name="connsiteX0" fmla="*/ 0 w 1413933"/>
                <a:gd name="connsiteY0" fmla="*/ 1066800 h 1083733"/>
                <a:gd name="connsiteX1" fmla="*/ 0 w 1413933"/>
                <a:gd name="connsiteY1" fmla="*/ 457200 h 1083733"/>
                <a:gd name="connsiteX2" fmla="*/ 965200 w 1413933"/>
                <a:gd name="connsiteY2" fmla="*/ 0 h 1083733"/>
                <a:gd name="connsiteX3" fmla="*/ 1413933 w 1413933"/>
                <a:gd name="connsiteY3" fmla="*/ 245533 h 1083733"/>
                <a:gd name="connsiteX4" fmla="*/ 1413933 w 1413933"/>
                <a:gd name="connsiteY4" fmla="*/ 1083733 h 1083733"/>
                <a:gd name="connsiteX5" fmla="*/ 0 w 1413933"/>
                <a:gd name="connsiteY5" fmla="*/ 1066800 h 1083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3933" h="1083733">
                  <a:moveTo>
                    <a:pt x="0" y="1066800"/>
                  </a:moveTo>
                  <a:lnTo>
                    <a:pt x="0" y="457200"/>
                  </a:lnTo>
                  <a:lnTo>
                    <a:pt x="965200" y="0"/>
                  </a:lnTo>
                  <a:lnTo>
                    <a:pt x="1413933" y="245533"/>
                  </a:lnTo>
                  <a:lnTo>
                    <a:pt x="1413933" y="1083733"/>
                  </a:lnTo>
                  <a:lnTo>
                    <a:pt x="0" y="1066800"/>
                  </a:lnTo>
                  <a:close/>
                </a:path>
              </a:pathLst>
            </a:cu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a:blip r:embed="rId8"/>
            <a:stretch>
              <a:fillRect/>
            </a:stretch>
          </p:blipFill>
          <p:spPr>
            <a:xfrm>
              <a:off x="0" y="152400"/>
              <a:ext cx="2133600" cy="1607312"/>
            </a:xfrm>
            <a:prstGeom prst="rect">
              <a:avLst/>
            </a:prstGeom>
          </p:spPr>
        </p:pic>
        <p:sp>
          <p:nvSpPr>
            <p:cNvPr id="89" name="TextBox 88"/>
            <p:cNvSpPr txBox="1"/>
            <p:nvPr/>
          </p:nvSpPr>
          <p:spPr>
            <a:xfrm rot="20135162">
              <a:off x="420425" y="133663"/>
              <a:ext cx="994022" cy="572827"/>
            </a:xfrm>
            <a:prstGeom prst="rect">
              <a:avLst/>
            </a:prstGeom>
            <a:noFill/>
          </p:spPr>
          <p:txBody>
            <a:bodyPr wrap="square" rtlCol="0">
              <a:spAutoFit/>
            </a:bodyPr>
            <a:lstStyle/>
            <a:p>
              <a:r>
                <a:rPr lang="en-US" sz="2400" b="1" dirty="0" smtClean="0">
                  <a:solidFill>
                    <a:srgbClr val="FF6600"/>
                  </a:solidFill>
                </a:rPr>
                <a:t>EMC</a:t>
              </a:r>
              <a:endParaRPr lang="en-US" sz="2400" b="1" dirty="0">
                <a:solidFill>
                  <a:srgbClr val="FF6600"/>
                </a:solidFill>
              </a:endParaRPr>
            </a:p>
          </p:txBody>
        </p:sp>
      </p:grpSp>
      <p:pic>
        <p:nvPicPr>
          <p:cNvPr id="187" name="Picture 18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803" y="4495800"/>
            <a:ext cx="1724958" cy="1303302"/>
          </a:xfrm>
          <a:prstGeom prst="rect">
            <a:avLst/>
          </a:prstGeom>
        </p:spPr>
      </p:pic>
      <p:sp>
        <p:nvSpPr>
          <p:cNvPr id="211" name="TextBox 210"/>
          <p:cNvSpPr txBox="1"/>
          <p:nvPr/>
        </p:nvSpPr>
        <p:spPr>
          <a:xfrm>
            <a:off x="7086600" y="5791200"/>
            <a:ext cx="1981200" cy="369332"/>
          </a:xfrm>
          <a:prstGeom prst="rect">
            <a:avLst/>
          </a:prstGeom>
          <a:noFill/>
        </p:spPr>
        <p:txBody>
          <a:bodyPr wrap="square" rtlCol="0">
            <a:spAutoFit/>
          </a:bodyPr>
          <a:lstStyle/>
          <a:p>
            <a:r>
              <a:rPr lang="en-US" b="1" dirty="0" smtClean="0">
                <a:solidFill>
                  <a:schemeClr val="accent3"/>
                </a:solidFill>
                <a:effectLst>
                  <a:outerShdw blurRad="50800" dist="38100" dir="2700000" algn="tl" rotWithShape="0">
                    <a:srgbClr val="000000">
                      <a:alpha val="43000"/>
                    </a:srgbClr>
                  </a:outerShdw>
                </a:effectLst>
              </a:rPr>
              <a:t>File size: 0.2 MB</a:t>
            </a:r>
            <a:endParaRPr lang="en-US" b="1" dirty="0">
              <a:solidFill>
                <a:schemeClr val="accent3"/>
              </a:solidFill>
              <a:effectLst>
                <a:outerShdw blurRad="50800" dist="38100" dir="2700000" algn="tl" rotWithShape="0">
                  <a:srgbClr val="000000">
                    <a:alpha val="43000"/>
                  </a:srgbClr>
                </a:outerShdw>
              </a:effectLst>
            </a:endParaRPr>
          </a:p>
        </p:txBody>
      </p:sp>
      <p:grpSp>
        <p:nvGrpSpPr>
          <p:cNvPr id="6" name="Group 5"/>
          <p:cNvGrpSpPr/>
          <p:nvPr/>
        </p:nvGrpSpPr>
        <p:grpSpPr>
          <a:xfrm>
            <a:off x="5943600" y="3797742"/>
            <a:ext cx="1612593" cy="850458"/>
            <a:chOff x="5867832" y="3631811"/>
            <a:chExt cx="1612593" cy="850458"/>
          </a:xfrm>
        </p:grpSpPr>
        <p:sp>
          <p:nvSpPr>
            <p:cNvPr id="212" name="Notched Right Arrow 211"/>
            <p:cNvSpPr/>
            <p:nvPr/>
          </p:nvSpPr>
          <p:spPr>
            <a:xfrm rot="2532237">
              <a:off x="5867832" y="3631811"/>
              <a:ext cx="1612593" cy="85045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TextBox 212"/>
            <p:cNvSpPr txBox="1"/>
            <p:nvPr/>
          </p:nvSpPr>
          <p:spPr>
            <a:xfrm rot="2517578">
              <a:off x="6053410" y="3893156"/>
              <a:ext cx="1295400" cy="369332"/>
            </a:xfrm>
            <a:prstGeom prst="rect">
              <a:avLst/>
            </a:prstGeom>
            <a:noFill/>
          </p:spPr>
          <p:txBody>
            <a:bodyPr wrap="square" rtlCol="0">
              <a:spAutoFit/>
            </a:bodyPr>
            <a:lstStyle/>
            <a:p>
              <a:r>
                <a:rPr lang="en-US" b="1" dirty="0" smtClean="0">
                  <a:effectLst>
                    <a:outerShdw blurRad="50800" dist="38100" dir="2700000" algn="tl" rotWithShape="0">
                      <a:srgbClr val="000000">
                        <a:alpha val="43000"/>
                      </a:srgbClr>
                    </a:outerShdw>
                  </a:effectLst>
                </a:rPr>
                <a:t>OUTPUT</a:t>
              </a:r>
              <a:endParaRPr lang="en-US" b="1" dirty="0">
                <a:effectLst>
                  <a:outerShdw blurRad="50800" dist="38100" dir="2700000" algn="tl" rotWithShape="0">
                    <a:srgbClr val="000000">
                      <a:alpha val="43000"/>
                    </a:srgbClr>
                  </a:outerShdw>
                </a:effectLst>
              </a:endParaRPr>
            </a:p>
          </p:txBody>
        </p:sp>
      </p:grpSp>
      <p:sp>
        <p:nvSpPr>
          <p:cNvPr id="83" name="TextBox 82"/>
          <p:cNvSpPr txBox="1"/>
          <p:nvPr/>
        </p:nvSpPr>
        <p:spPr>
          <a:xfrm>
            <a:off x="457200" y="2514600"/>
            <a:ext cx="2286000" cy="369332"/>
          </a:xfrm>
          <a:prstGeom prst="rect">
            <a:avLst/>
          </a:prstGeom>
          <a:noFill/>
        </p:spPr>
        <p:txBody>
          <a:bodyPr wrap="square" rtlCol="0">
            <a:spAutoFit/>
          </a:bodyPr>
          <a:lstStyle/>
          <a:p>
            <a:r>
              <a:rPr lang="en-US" dirty="0"/>
              <a:t>1</a:t>
            </a:r>
            <a:r>
              <a:rPr lang="en-US" dirty="0" smtClean="0"/>
              <a:t> set  of RAP grids</a:t>
            </a:r>
            <a:endParaRPr lang="en-US" dirty="0"/>
          </a:p>
        </p:txBody>
      </p:sp>
      <p:sp>
        <p:nvSpPr>
          <p:cNvPr id="84" name="TextBox 83"/>
          <p:cNvSpPr txBox="1"/>
          <p:nvPr/>
        </p:nvSpPr>
        <p:spPr>
          <a:xfrm>
            <a:off x="1219200" y="5867400"/>
            <a:ext cx="2743200" cy="369332"/>
          </a:xfrm>
          <a:prstGeom prst="rect">
            <a:avLst/>
          </a:prstGeom>
          <a:noFill/>
        </p:spPr>
        <p:txBody>
          <a:bodyPr wrap="square" rtlCol="0">
            <a:spAutoFit/>
          </a:bodyPr>
          <a:lstStyle/>
          <a:p>
            <a:r>
              <a:rPr lang="en-US" dirty="0" smtClean="0"/>
              <a:t>30 CONUS radar scans</a:t>
            </a:r>
            <a:endParaRPr lang="en-US" dirty="0"/>
          </a:p>
        </p:txBody>
      </p:sp>
      <p:sp>
        <p:nvSpPr>
          <p:cNvPr id="85" name="TextBox 84"/>
          <p:cNvSpPr txBox="1"/>
          <p:nvPr/>
        </p:nvSpPr>
        <p:spPr>
          <a:xfrm>
            <a:off x="6858000" y="2819466"/>
            <a:ext cx="2438400" cy="646331"/>
          </a:xfrm>
          <a:prstGeom prst="rect">
            <a:avLst/>
          </a:prstGeom>
          <a:noFill/>
        </p:spPr>
        <p:txBody>
          <a:bodyPr wrap="square" rtlCol="0">
            <a:spAutoFit/>
          </a:bodyPr>
          <a:lstStyle/>
          <a:p>
            <a:r>
              <a:rPr lang="en-US" dirty="0" smtClean="0"/>
              <a:t>8 CONUS satellite scans (in rapid scan)</a:t>
            </a:r>
            <a:endParaRPr lang="en-US" dirty="0"/>
          </a:p>
        </p:txBody>
      </p:sp>
      <p:sp>
        <p:nvSpPr>
          <p:cNvPr id="87" name="TextBox 86"/>
          <p:cNvSpPr txBox="1"/>
          <p:nvPr/>
        </p:nvSpPr>
        <p:spPr>
          <a:xfrm>
            <a:off x="7239000" y="6107668"/>
            <a:ext cx="1905000" cy="369332"/>
          </a:xfrm>
          <a:prstGeom prst="rect">
            <a:avLst/>
          </a:prstGeom>
          <a:noFill/>
        </p:spPr>
        <p:txBody>
          <a:bodyPr wrap="square" rtlCol="0">
            <a:spAutoFit/>
          </a:bodyPr>
          <a:lstStyle/>
          <a:p>
            <a:r>
              <a:rPr lang="en-US" dirty="0" smtClean="0"/>
              <a:t>30 output files</a:t>
            </a:r>
            <a:endParaRPr lang="en-US" dirty="0"/>
          </a:p>
        </p:txBody>
      </p:sp>
      <p:sp>
        <p:nvSpPr>
          <p:cNvPr id="96" name="Notched Right Arrow 95"/>
          <p:cNvSpPr/>
          <p:nvPr/>
        </p:nvSpPr>
        <p:spPr>
          <a:xfrm rot="1184459">
            <a:off x="2483531" y="2727657"/>
            <a:ext cx="882409"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Notched Right Arrow 97"/>
          <p:cNvSpPr/>
          <p:nvPr/>
        </p:nvSpPr>
        <p:spPr>
          <a:xfrm rot="8017244">
            <a:off x="6457472" y="2690786"/>
            <a:ext cx="651796"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Notched Right Arrow 98"/>
          <p:cNvSpPr/>
          <p:nvPr/>
        </p:nvSpPr>
        <p:spPr>
          <a:xfrm rot="18533465">
            <a:off x="2538984" y="3985352"/>
            <a:ext cx="762754"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1072983" y="8469"/>
            <a:ext cx="7074172" cy="1015663"/>
          </a:xfrm>
          <a:prstGeom prst="rect">
            <a:avLst/>
          </a:prstGeom>
          <a:noFill/>
        </p:spPr>
        <p:txBody>
          <a:bodyPr wrap="none" rtlCol="0">
            <a:spAutoFit/>
          </a:bodyPr>
          <a:lstStyle/>
          <a:p>
            <a:pPr algn="ctr"/>
            <a:r>
              <a:rPr lang="en-US" sz="3200" dirty="0" smtClean="0"/>
              <a:t>ProbSevere Model Real-Time Operations</a:t>
            </a:r>
          </a:p>
          <a:p>
            <a:pPr algn="ctr"/>
            <a:r>
              <a:rPr lang="en-US" sz="1400" dirty="0" smtClean="0"/>
              <a:t>Satellite, radar, lightning, and model data have different timescales</a:t>
            </a:r>
          </a:p>
          <a:p>
            <a:pPr algn="ctr"/>
            <a:r>
              <a:rPr lang="en-US" sz="1400" dirty="0" err="1" smtClean="0"/>
              <a:t>ProbSevere</a:t>
            </a:r>
            <a:r>
              <a:rPr lang="en-US" sz="1400" dirty="0" smtClean="0"/>
              <a:t> probabilities can change each time new data are available</a:t>
            </a:r>
            <a:endParaRPr lang="en-US" sz="1400" dirty="0"/>
          </a:p>
        </p:txBody>
      </p:sp>
      <p:sp>
        <p:nvSpPr>
          <p:cNvPr id="31" name="TextBox 30"/>
          <p:cNvSpPr txBox="1"/>
          <p:nvPr/>
        </p:nvSpPr>
        <p:spPr>
          <a:xfrm>
            <a:off x="3657600" y="1138601"/>
            <a:ext cx="2438400" cy="461665"/>
          </a:xfrm>
          <a:prstGeom prst="rect">
            <a:avLst/>
          </a:prstGeom>
          <a:noFill/>
        </p:spPr>
        <p:txBody>
          <a:bodyPr wrap="square" rtlCol="0">
            <a:spAutoFit/>
          </a:bodyPr>
          <a:lstStyle/>
          <a:p>
            <a:r>
              <a:rPr lang="en-US" sz="2400" dirty="0" smtClean="0"/>
              <a:t>In one hour…</a:t>
            </a:r>
            <a:endParaRPr lang="en-US" sz="2400" dirty="0"/>
          </a:p>
        </p:txBody>
      </p:sp>
      <p:sp>
        <p:nvSpPr>
          <p:cNvPr id="32" name="TextBox 31"/>
          <p:cNvSpPr txBox="1"/>
          <p:nvPr/>
        </p:nvSpPr>
        <p:spPr>
          <a:xfrm>
            <a:off x="0" y="4114800"/>
            <a:ext cx="2743200" cy="369332"/>
          </a:xfrm>
          <a:prstGeom prst="rect">
            <a:avLst/>
          </a:prstGeom>
          <a:noFill/>
        </p:spPr>
        <p:txBody>
          <a:bodyPr wrap="square" rtlCol="0">
            <a:spAutoFit/>
          </a:bodyPr>
          <a:lstStyle/>
          <a:p>
            <a:r>
              <a:rPr lang="en-US" dirty="0" smtClean="0"/>
              <a:t>30 lightning files</a:t>
            </a:r>
            <a:endParaRPr lang="en-US" dirty="0"/>
          </a:p>
        </p:txBody>
      </p:sp>
      <p:sp>
        <p:nvSpPr>
          <p:cNvPr id="34" name="Notched Right Arrow 33"/>
          <p:cNvSpPr/>
          <p:nvPr/>
        </p:nvSpPr>
        <p:spPr>
          <a:xfrm>
            <a:off x="1600200" y="3505200"/>
            <a:ext cx="1295400" cy="414098"/>
          </a:xfrm>
          <a:prstGeom prst="notchedRightArrow">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ENI_LightningDensity_20140714-205800_TN.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800" y="2895600"/>
            <a:ext cx="1310815" cy="1265434"/>
          </a:xfrm>
          <a:prstGeom prst="rect">
            <a:avLst/>
          </a:prstGeom>
        </p:spPr>
      </p:pic>
      <p:sp>
        <p:nvSpPr>
          <p:cNvPr id="36" name="TextBox 35"/>
          <p:cNvSpPr txBox="1"/>
          <p:nvPr/>
        </p:nvSpPr>
        <p:spPr>
          <a:xfrm>
            <a:off x="3429000" y="4343400"/>
            <a:ext cx="3048000" cy="584776"/>
          </a:xfrm>
          <a:prstGeom prst="rect">
            <a:avLst/>
          </a:prstGeom>
          <a:noFill/>
        </p:spPr>
        <p:txBody>
          <a:bodyPr wrap="square" rtlCol="0">
            <a:spAutoFit/>
          </a:bodyPr>
          <a:lstStyle/>
          <a:p>
            <a:r>
              <a:rPr lang="en-US" sz="3200" dirty="0" smtClean="0"/>
              <a:t>Input: 12,500 MB</a:t>
            </a:r>
            <a:endParaRPr lang="en-US" sz="3200" dirty="0"/>
          </a:p>
        </p:txBody>
      </p:sp>
      <p:sp>
        <p:nvSpPr>
          <p:cNvPr id="35" name="TextBox 34"/>
          <p:cNvSpPr txBox="1"/>
          <p:nvPr/>
        </p:nvSpPr>
        <p:spPr>
          <a:xfrm>
            <a:off x="2667000" y="1676400"/>
            <a:ext cx="4191000" cy="954107"/>
          </a:xfrm>
          <a:prstGeom prst="rect">
            <a:avLst/>
          </a:prstGeom>
          <a:noFill/>
        </p:spPr>
        <p:txBody>
          <a:bodyPr wrap="square" rtlCol="0">
            <a:spAutoFit/>
          </a:bodyPr>
          <a:lstStyle/>
          <a:p>
            <a:pPr algn="ctr"/>
            <a:r>
              <a:rPr lang="en-US" sz="2800" b="1" dirty="0" smtClean="0">
                <a:solidFill>
                  <a:srgbClr val="FFFF00"/>
                </a:solidFill>
                <a:latin typeface="Arial"/>
                <a:cs typeface="Arial"/>
              </a:rPr>
              <a:t>With 1 GOES-R ABI +</a:t>
            </a:r>
          </a:p>
          <a:p>
            <a:pPr algn="ctr"/>
            <a:r>
              <a:rPr lang="en-US" sz="2800" b="1" dirty="0" smtClean="0">
                <a:solidFill>
                  <a:srgbClr val="FFFF00"/>
                </a:solidFill>
                <a:latin typeface="Arial"/>
                <a:cs typeface="Arial"/>
              </a:rPr>
              <a:t>HRRR</a:t>
            </a:r>
            <a:endParaRPr lang="en-US" sz="2800" b="1" dirty="0">
              <a:solidFill>
                <a:srgbClr val="FFFF00"/>
              </a:solidFill>
              <a:latin typeface="Arial"/>
              <a:cs typeface="Arial"/>
            </a:endParaRPr>
          </a:p>
        </p:txBody>
      </p:sp>
      <p:sp>
        <p:nvSpPr>
          <p:cNvPr id="37" name="Oval 36"/>
          <p:cNvSpPr/>
          <p:nvPr/>
        </p:nvSpPr>
        <p:spPr>
          <a:xfrm>
            <a:off x="7010400" y="5715000"/>
            <a:ext cx="1981200" cy="914400"/>
          </a:xfrm>
          <a:prstGeom prst="ellipse">
            <a:avLst/>
          </a:prstGeom>
          <a:noFill/>
          <a:ln w="37338">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633724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Take Away Points</a:t>
            </a:r>
            <a:endParaRPr lang="en-US" dirty="0"/>
          </a:p>
        </p:txBody>
      </p:sp>
      <p:sp>
        <p:nvSpPr>
          <p:cNvPr id="6" name="Content Placeholder 5"/>
          <p:cNvSpPr>
            <a:spLocks noGrp="1"/>
          </p:cNvSpPr>
          <p:nvPr>
            <p:ph idx="1"/>
          </p:nvPr>
        </p:nvSpPr>
        <p:spPr/>
        <p:txBody>
          <a:bodyPr>
            <a:normAutofit fontScale="62500" lnSpcReduction="20000"/>
          </a:bodyPr>
          <a:lstStyle/>
          <a:p>
            <a:r>
              <a:rPr lang="en-US" b="1" u="sng" dirty="0" smtClean="0"/>
              <a:t>Goal:</a:t>
            </a:r>
            <a:r>
              <a:rPr lang="en-US" b="1" dirty="0" smtClean="0"/>
              <a:t> </a:t>
            </a:r>
            <a:r>
              <a:rPr lang="en-US" b="1" dirty="0" err="1" smtClean="0"/>
              <a:t>ProbSevere</a:t>
            </a:r>
            <a:r>
              <a:rPr lang="en-US" b="1" dirty="0" smtClean="0"/>
              <a:t> is designed to support NWS severe weather warning operations.  While skillful and getting better with additional research, </a:t>
            </a:r>
            <a:r>
              <a:rPr lang="en-US" b="1" dirty="0" err="1" smtClean="0"/>
              <a:t>ProbSevere</a:t>
            </a:r>
            <a:r>
              <a:rPr lang="en-US" b="1" dirty="0" smtClean="0"/>
              <a:t> will never fully replicate human expertise.</a:t>
            </a:r>
          </a:p>
          <a:p>
            <a:endParaRPr lang="en-US" b="1" dirty="0" smtClean="0"/>
          </a:p>
          <a:p>
            <a:r>
              <a:rPr lang="en-US" b="1" u="sng" dirty="0" smtClean="0"/>
              <a:t>User Readiness:</a:t>
            </a:r>
            <a:r>
              <a:rPr lang="en-US" b="1" dirty="0" smtClean="0"/>
              <a:t> Many NWS forecasters have taken the </a:t>
            </a:r>
            <a:r>
              <a:rPr lang="en-US" b="1" dirty="0" err="1" smtClean="0"/>
              <a:t>ProbSevere</a:t>
            </a:r>
            <a:r>
              <a:rPr lang="en-US" b="1" dirty="0" smtClean="0"/>
              <a:t> training and have experience using it at WFO’s or the HWT (predominantly positive feedback)</a:t>
            </a:r>
          </a:p>
          <a:p>
            <a:pPr marL="68206" indent="0">
              <a:buNone/>
            </a:pPr>
            <a:endParaRPr lang="en-US" b="1" dirty="0" smtClean="0"/>
          </a:p>
          <a:p>
            <a:r>
              <a:rPr lang="en-US" b="1" u="sng" dirty="0"/>
              <a:t>GOES-R </a:t>
            </a:r>
            <a:r>
              <a:rPr lang="en-US" b="1" u="sng" dirty="0" smtClean="0"/>
              <a:t>Benefits:</a:t>
            </a:r>
            <a:r>
              <a:rPr lang="en-US" b="1" dirty="0" smtClean="0"/>
              <a:t> </a:t>
            </a:r>
            <a:r>
              <a:rPr lang="en-US" b="1" dirty="0"/>
              <a:t>GOES-R </a:t>
            </a:r>
            <a:r>
              <a:rPr lang="en-US" b="1" dirty="0" smtClean="0"/>
              <a:t>will </a:t>
            </a:r>
            <a:r>
              <a:rPr lang="en-US" b="1" dirty="0"/>
              <a:t>increase the skill and lead-time of </a:t>
            </a:r>
            <a:r>
              <a:rPr lang="en-US" b="1" dirty="0" err="1"/>
              <a:t>ProbSevere</a:t>
            </a:r>
            <a:r>
              <a:rPr lang="en-US" b="1" dirty="0"/>
              <a:t> </a:t>
            </a:r>
            <a:r>
              <a:rPr lang="en-US" b="1" dirty="0" smtClean="0"/>
              <a:t>guidance</a:t>
            </a:r>
            <a:endParaRPr lang="en-US" b="1" dirty="0" smtClean="0"/>
          </a:p>
          <a:p>
            <a:endParaRPr lang="en-US" b="1" dirty="0" smtClean="0"/>
          </a:p>
          <a:p>
            <a:r>
              <a:rPr lang="en-US" b="1" u="sng" dirty="0" err="1" smtClean="0"/>
              <a:t>ProbSevere</a:t>
            </a:r>
            <a:r>
              <a:rPr lang="en-US" b="1" u="sng" dirty="0" smtClean="0"/>
              <a:t> Readiness</a:t>
            </a:r>
            <a:r>
              <a:rPr lang="en-US" b="1" u="sng" dirty="0" smtClean="0"/>
              <a:t>:</a:t>
            </a:r>
            <a:r>
              <a:rPr lang="en-US" b="1" dirty="0" smtClean="0"/>
              <a:t> </a:t>
            </a:r>
            <a:r>
              <a:rPr lang="en-US" b="1" dirty="0" err="1" smtClean="0"/>
              <a:t>ProbSevere</a:t>
            </a:r>
            <a:r>
              <a:rPr lang="en-US" b="1" dirty="0" smtClean="0"/>
              <a:t> will not be optimized for GOES-R until real data are collected during the PLT and </a:t>
            </a:r>
            <a:r>
              <a:rPr lang="en-US" b="1" dirty="0" err="1" smtClean="0"/>
              <a:t>ProbSevere</a:t>
            </a:r>
            <a:r>
              <a:rPr lang="en-US" b="1" dirty="0" smtClean="0"/>
              <a:t> is re-trained and </a:t>
            </a:r>
            <a:r>
              <a:rPr lang="en-US" b="1" dirty="0" smtClean="0"/>
              <a:t>validated</a:t>
            </a:r>
          </a:p>
          <a:p>
            <a:endParaRPr lang="en-US" b="1" dirty="0" smtClean="0"/>
          </a:p>
          <a:p>
            <a:r>
              <a:rPr lang="en-US" b="1" u="sng" dirty="0"/>
              <a:t>Reality:</a:t>
            </a:r>
            <a:r>
              <a:rPr lang="en-US" b="1" dirty="0"/>
              <a:t> </a:t>
            </a:r>
            <a:r>
              <a:rPr lang="en-US" b="1" dirty="0" err="1"/>
              <a:t>ProbSevere</a:t>
            </a:r>
            <a:r>
              <a:rPr lang="en-US" b="1" dirty="0"/>
              <a:t> is NOT a baseline GOES-R product and there is no R2O plan</a:t>
            </a:r>
          </a:p>
          <a:p>
            <a:endParaRPr lang="en-US" b="1" dirty="0" smtClean="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19</a:t>
            </a:fld>
            <a:endParaRPr lang="en-US"/>
          </a:p>
        </p:txBody>
      </p:sp>
    </p:spTree>
    <p:extLst>
      <p:ext uri="{BB962C8B-B14F-4D97-AF65-F5344CB8AC3E}">
        <p14:creationId xmlns:p14="http://schemas.microsoft.com/office/powerpoint/2010/main" val="7594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a:t>
            </a:fld>
            <a:endParaRPr lang="en-US"/>
          </a:p>
        </p:txBody>
      </p:sp>
      <p:sp>
        <p:nvSpPr>
          <p:cNvPr id="2" name="TextBox 1"/>
          <p:cNvSpPr txBox="1"/>
          <p:nvPr/>
        </p:nvSpPr>
        <p:spPr>
          <a:xfrm>
            <a:off x="381000" y="101024"/>
            <a:ext cx="8305800" cy="646331"/>
          </a:xfrm>
          <a:prstGeom prst="rect">
            <a:avLst/>
          </a:prstGeom>
          <a:noFill/>
        </p:spPr>
        <p:txBody>
          <a:bodyPr wrap="square" rtlCol="0">
            <a:spAutoFit/>
          </a:bodyPr>
          <a:lstStyle/>
          <a:p>
            <a:pPr algn="ctr"/>
            <a:r>
              <a:rPr lang="en-US" sz="3600" b="1" dirty="0" smtClean="0">
                <a:effectLst>
                  <a:outerShdw blurRad="50800" dist="38100" dir="2700000" algn="tl" rotWithShape="0">
                    <a:prstClr val="black">
                      <a:alpha val="40000"/>
                    </a:prstClr>
                  </a:outerShdw>
                </a:effectLst>
              </a:rPr>
              <a:t>Data to Environmental Intelligence</a:t>
            </a:r>
            <a:endParaRPr lang="en-US" sz="3600" b="1" dirty="0">
              <a:effectLst>
                <a:outerShdw blurRad="50800" dist="38100" dir="2700000" algn="tl" rotWithShape="0">
                  <a:prstClr val="black">
                    <a:alpha val="40000"/>
                  </a:prstClr>
                </a:outerShdw>
              </a:effectLst>
            </a:endParaRPr>
          </a:p>
        </p:txBody>
      </p:sp>
      <p:sp>
        <p:nvSpPr>
          <p:cNvPr id="5" name="TextBox 4"/>
          <p:cNvSpPr txBox="1"/>
          <p:nvPr/>
        </p:nvSpPr>
        <p:spPr>
          <a:xfrm>
            <a:off x="0" y="4419600"/>
            <a:ext cx="2285994" cy="369332"/>
          </a:xfrm>
          <a:prstGeom prst="rect">
            <a:avLst/>
          </a:prstGeom>
          <a:noFill/>
        </p:spPr>
        <p:txBody>
          <a:bodyPr wrap="square" rtlCol="0">
            <a:spAutoFit/>
          </a:bodyPr>
          <a:lstStyle/>
          <a:p>
            <a:r>
              <a:rPr lang="en-US" u="sng" dirty="0" smtClean="0">
                <a:effectLst>
                  <a:outerShdw blurRad="50800" dist="38100" dir="2700000" algn="tl" rotWithShape="0">
                    <a:prstClr val="black">
                      <a:alpha val="40000"/>
                    </a:prstClr>
                  </a:outerShdw>
                </a:effectLst>
              </a:rPr>
              <a:t>Storm Environment</a:t>
            </a:r>
          </a:p>
        </p:txBody>
      </p:sp>
      <p:pic>
        <p:nvPicPr>
          <p:cNvPr id="9" name="Picture 8"/>
          <p:cNvPicPr>
            <a:picLocks noChangeAspect="1"/>
          </p:cNvPicPr>
          <p:nvPr/>
        </p:nvPicPr>
        <p:blipFill>
          <a:blip r:embed="rId3"/>
          <a:stretch>
            <a:fillRect/>
          </a:stretch>
        </p:blipFill>
        <p:spPr>
          <a:xfrm>
            <a:off x="2304288" y="1066800"/>
            <a:ext cx="2490892" cy="1852740"/>
          </a:xfrm>
          <a:prstGeom prst="rect">
            <a:avLst/>
          </a:prstGeom>
        </p:spPr>
      </p:pic>
      <p:pic>
        <p:nvPicPr>
          <p:cNvPr id="10" name="Picture 9"/>
          <p:cNvPicPr>
            <a:picLocks noChangeAspect="1"/>
          </p:cNvPicPr>
          <p:nvPr/>
        </p:nvPicPr>
        <p:blipFill>
          <a:blip r:embed="rId4"/>
          <a:stretch>
            <a:fillRect/>
          </a:stretch>
        </p:blipFill>
        <p:spPr>
          <a:xfrm>
            <a:off x="4800600" y="1066800"/>
            <a:ext cx="2451867" cy="1870556"/>
          </a:xfrm>
          <a:prstGeom prst="rect">
            <a:avLst/>
          </a:prstGeom>
        </p:spPr>
      </p:pic>
      <p:pic>
        <p:nvPicPr>
          <p:cNvPr id="12" name="Picture 11"/>
          <p:cNvPicPr>
            <a:picLocks noChangeAspect="1"/>
          </p:cNvPicPr>
          <p:nvPr/>
        </p:nvPicPr>
        <p:blipFill>
          <a:blip r:embed="rId5"/>
          <a:stretch>
            <a:fillRect/>
          </a:stretch>
        </p:blipFill>
        <p:spPr>
          <a:xfrm>
            <a:off x="0" y="990600"/>
            <a:ext cx="2286000" cy="1938188"/>
          </a:xfrm>
          <a:prstGeom prst="rect">
            <a:avLst/>
          </a:prstGeom>
        </p:spPr>
      </p:pic>
      <p:sp>
        <p:nvSpPr>
          <p:cNvPr id="13" name="TextBox 12"/>
          <p:cNvSpPr txBox="1"/>
          <p:nvPr/>
        </p:nvSpPr>
        <p:spPr>
          <a:xfrm>
            <a:off x="0" y="2971866"/>
            <a:ext cx="2209800" cy="646331"/>
          </a:xfrm>
          <a:prstGeom prst="rect">
            <a:avLst/>
          </a:prstGeom>
          <a:noFill/>
        </p:spPr>
        <p:txBody>
          <a:bodyPr wrap="square" rtlCol="0">
            <a:spAutoFit/>
          </a:bodyPr>
          <a:lstStyle/>
          <a:p>
            <a:pPr algn="ctr"/>
            <a:r>
              <a:rPr lang="en-US" dirty="0" smtClean="0">
                <a:effectLst>
                  <a:outerShdw blurRad="50800" dist="38100" dir="2700000" algn="tl" rotWithShape="0">
                    <a:prstClr val="black">
                      <a:alpha val="40000"/>
                    </a:prstClr>
                  </a:outerShdw>
                </a:effectLst>
              </a:rPr>
              <a:t>High-resolution NWP Data</a:t>
            </a:r>
            <a:endParaRPr lang="en-US" dirty="0">
              <a:effectLst>
                <a:outerShdw blurRad="50800" dist="38100" dir="2700000" algn="tl" rotWithShape="0">
                  <a:prstClr val="black">
                    <a:alpha val="40000"/>
                  </a:prstClr>
                </a:outerShdw>
              </a:effectLst>
            </a:endParaRPr>
          </a:p>
        </p:txBody>
      </p:sp>
      <p:sp>
        <p:nvSpPr>
          <p:cNvPr id="14" name="TextBox 13"/>
          <p:cNvSpPr txBox="1"/>
          <p:nvPr/>
        </p:nvSpPr>
        <p:spPr>
          <a:xfrm>
            <a:off x="2438400" y="2971800"/>
            <a:ext cx="2209800" cy="646331"/>
          </a:xfrm>
          <a:prstGeom prst="rect">
            <a:avLst/>
          </a:prstGeom>
          <a:noFill/>
        </p:spPr>
        <p:txBody>
          <a:bodyPr wrap="square" rtlCol="0">
            <a:spAutoFit/>
          </a:bodyPr>
          <a:lstStyle/>
          <a:p>
            <a:pPr algn="ctr"/>
            <a:r>
              <a:rPr lang="en-US" dirty="0" smtClean="0">
                <a:effectLst>
                  <a:outerShdw blurRad="50800" dist="38100" dir="2700000" algn="tl" rotWithShape="0">
                    <a:prstClr val="black">
                      <a:alpha val="40000"/>
                    </a:prstClr>
                  </a:outerShdw>
                </a:effectLst>
              </a:rPr>
              <a:t>Satellite Imagery and Derived Products</a:t>
            </a:r>
            <a:endParaRPr lang="en-US" dirty="0">
              <a:effectLst>
                <a:outerShdw blurRad="50800" dist="38100" dir="2700000" algn="tl" rotWithShape="0">
                  <a:prstClr val="black">
                    <a:alpha val="40000"/>
                  </a:prstClr>
                </a:outerShdw>
              </a:effectLst>
            </a:endParaRPr>
          </a:p>
        </p:txBody>
      </p:sp>
      <p:sp>
        <p:nvSpPr>
          <p:cNvPr id="15" name="TextBox 14"/>
          <p:cNvSpPr txBox="1"/>
          <p:nvPr/>
        </p:nvSpPr>
        <p:spPr>
          <a:xfrm>
            <a:off x="4876800" y="2971800"/>
            <a:ext cx="2286000" cy="646331"/>
          </a:xfrm>
          <a:prstGeom prst="rect">
            <a:avLst/>
          </a:prstGeom>
          <a:noFill/>
        </p:spPr>
        <p:txBody>
          <a:bodyPr wrap="square" rtlCol="0">
            <a:spAutoFit/>
          </a:bodyPr>
          <a:lstStyle/>
          <a:p>
            <a:pPr algn="ctr"/>
            <a:r>
              <a:rPr lang="en-US" dirty="0" smtClean="0">
                <a:effectLst>
                  <a:outerShdw blurRad="50800" dist="38100" dir="2700000" algn="tl" rotWithShape="0">
                    <a:prstClr val="black">
                      <a:alpha val="40000"/>
                    </a:prstClr>
                  </a:outerShdw>
                </a:effectLst>
              </a:rPr>
              <a:t>Radar Imagery and Derived Products</a:t>
            </a:r>
            <a:endParaRPr lang="en-US" dirty="0">
              <a:effectLst>
                <a:outerShdw blurRad="50800" dist="38100" dir="2700000" algn="tl" rotWithShape="0">
                  <a:prstClr val="black">
                    <a:alpha val="40000"/>
                  </a:prstClr>
                </a:outerShdw>
              </a:effectLst>
            </a:endParaRPr>
          </a:p>
        </p:txBody>
      </p:sp>
      <p:cxnSp>
        <p:nvCxnSpPr>
          <p:cNvPr id="6" name="Straight Arrow Connector 5"/>
          <p:cNvCxnSpPr/>
          <p:nvPr/>
        </p:nvCxnSpPr>
        <p:spPr>
          <a:xfrm>
            <a:off x="1066800" y="3657600"/>
            <a:ext cx="0" cy="76200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3505200" y="3657600"/>
            <a:ext cx="0" cy="76200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6019800" y="3581400"/>
            <a:ext cx="0" cy="83820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438400" y="4343400"/>
            <a:ext cx="2286000" cy="861774"/>
          </a:xfrm>
          <a:prstGeom prst="rect">
            <a:avLst/>
          </a:prstGeom>
          <a:noFill/>
        </p:spPr>
        <p:txBody>
          <a:bodyPr wrap="square" rtlCol="0">
            <a:spAutoFit/>
          </a:bodyPr>
          <a:lstStyle/>
          <a:p>
            <a:r>
              <a:rPr lang="en-US" u="sng" dirty="0" smtClean="0">
                <a:effectLst>
                  <a:outerShdw blurRad="50800" dist="38100" dir="2700000" algn="tl" rotWithShape="0">
                    <a:prstClr val="black">
                      <a:alpha val="40000"/>
                    </a:prstClr>
                  </a:outerShdw>
                </a:effectLst>
              </a:rPr>
              <a:t>Evolution of Cumulus to Cumulonimbus</a:t>
            </a:r>
          </a:p>
          <a:p>
            <a:endParaRPr lang="en-US" sz="1400" dirty="0" smtClean="0">
              <a:effectLst>
                <a:outerShdw blurRad="50800" dist="38100" dir="2700000" algn="tl" rotWithShape="0">
                  <a:prstClr val="black">
                    <a:alpha val="40000"/>
                  </a:prstClr>
                </a:outerShdw>
              </a:effectLst>
            </a:endParaRPr>
          </a:p>
        </p:txBody>
      </p:sp>
      <p:sp>
        <p:nvSpPr>
          <p:cNvPr id="20" name="TextBox 19"/>
          <p:cNvSpPr txBox="1"/>
          <p:nvPr/>
        </p:nvSpPr>
        <p:spPr>
          <a:xfrm>
            <a:off x="5181600" y="4343400"/>
            <a:ext cx="1981200" cy="923330"/>
          </a:xfrm>
          <a:prstGeom prst="rect">
            <a:avLst/>
          </a:prstGeom>
          <a:noFill/>
        </p:spPr>
        <p:txBody>
          <a:bodyPr wrap="square" rtlCol="0">
            <a:spAutoFit/>
          </a:bodyPr>
          <a:lstStyle/>
          <a:p>
            <a:r>
              <a:rPr lang="en-US" u="sng" dirty="0" smtClean="0">
                <a:effectLst>
                  <a:outerShdw blurRad="50800" dist="38100" dir="2700000" algn="tl" rotWithShape="0">
                    <a:prstClr val="black">
                      <a:alpha val="40000"/>
                    </a:prstClr>
                  </a:outerShdw>
                </a:effectLst>
              </a:rPr>
              <a:t>Storm Tracking and Hydrometeor Properties</a:t>
            </a:r>
          </a:p>
        </p:txBody>
      </p:sp>
      <p:sp>
        <p:nvSpPr>
          <p:cNvPr id="24" name="TextBox 23"/>
          <p:cNvSpPr txBox="1"/>
          <p:nvPr/>
        </p:nvSpPr>
        <p:spPr>
          <a:xfrm>
            <a:off x="762000" y="5562600"/>
            <a:ext cx="8153400" cy="954107"/>
          </a:xfrm>
          <a:prstGeom prst="rect">
            <a:avLst/>
          </a:prstGeom>
          <a:noFill/>
        </p:spPr>
        <p:txBody>
          <a:bodyPr wrap="square" rtlCol="0">
            <a:spAutoFit/>
          </a:bodyPr>
          <a:lstStyle/>
          <a:p>
            <a:pPr defTabSz="914400" fontAlgn="base">
              <a:spcBef>
                <a:spcPct val="0"/>
              </a:spcBef>
              <a:spcAft>
                <a:spcPct val="0"/>
              </a:spcAft>
            </a:pPr>
            <a:r>
              <a:rPr lang="en-US" sz="2800" i="1" dirty="0" smtClean="0">
                <a:solidFill>
                  <a:prstClr val="white"/>
                </a:solidFill>
                <a:latin typeface="Arial" pitchFamily="34" charset="0"/>
              </a:rPr>
              <a:t>Probability a thunderstorm will produce severe weather in the future (up to 60 minutes)</a:t>
            </a:r>
            <a:endParaRPr lang="en-US" sz="2800" i="1" dirty="0">
              <a:solidFill>
                <a:prstClr val="white"/>
              </a:solidFill>
              <a:latin typeface="Arial" pitchFamily="34" charset="0"/>
            </a:endParaRPr>
          </a:p>
        </p:txBody>
      </p:sp>
      <p:sp>
        <p:nvSpPr>
          <p:cNvPr id="25" name="Left Brace 24"/>
          <p:cNvSpPr/>
          <p:nvPr/>
        </p:nvSpPr>
        <p:spPr>
          <a:xfrm rot="16200000">
            <a:off x="4267200" y="914400"/>
            <a:ext cx="609600" cy="8839200"/>
          </a:xfrm>
          <a:prstGeom prst="leftBrace">
            <a:avLst/>
          </a:prstGeom>
          <a:ln w="508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914400" fontAlgn="base">
              <a:spcBef>
                <a:spcPct val="0"/>
              </a:spcBef>
              <a:spcAft>
                <a:spcPct val="0"/>
              </a:spcAft>
            </a:pPr>
            <a:endParaRPr lang="en-US">
              <a:solidFill>
                <a:prstClr val="white"/>
              </a:solidFill>
              <a:latin typeface="Corbel"/>
            </a:endParaRPr>
          </a:p>
        </p:txBody>
      </p:sp>
    </p:spTree>
    <p:extLst>
      <p:ext uri="{BB962C8B-B14F-4D97-AF65-F5344CB8AC3E}">
        <p14:creationId xmlns:p14="http://schemas.microsoft.com/office/powerpoint/2010/main" val="84487900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20</a:t>
            </a:fld>
            <a:endParaRPr lang="en-US"/>
          </a:p>
        </p:txBody>
      </p:sp>
      <p:sp>
        <p:nvSpPr>
          <p:cNvPr id="2" name="TextBox 1"/>
          <p:cNvSpPr txBox="1"/>
          <p:nvPr/>
        </p:nvSpPr>
        <p:spPr>
          <a:xfrm>
            <a:off x="381000" y="39542"/>
            <a:ext cx="8610600" cy="646258"/>
          </a:xfrm>
          <a:prstGeom prst="rect">
            <a:avLst/>
          </a:prstGeom>
          <a:solidFill>
            <a:srgbClr val="FFFF00"/>
          </a:solidFill>
          <a:ln w="31750">
            <a:solidFill>
              <a:schemeClr val="tx1"/>
            </a:solidFill>
          </a:ln>
        </p:spPr>
        <p:txBody>
          <a:bodyPr wrap="square" lIns="91365" tIns="45684" rIns="91365" bIns="45684" rtlCol="0">
            <a:spAutoFit/>
          </a:bodyPr>
          <a:lstStyle/>
          <a:p>
            <a:pPr defTabSz="913653" fontAlgn="base">
              <a:spcBef>
                <a:spcPct val="0"/>
              </a:spcBef>
              <a:spcAft>
                <a:spcPct val="0"/>
              </a:spcAft>
            </a:pPr>
            <a:r>
              <a:rPr lang="en-US" b="1" dirty="0" err="1">
                <a:solidFill>
                  <a:prstClr val="black"/>
                </a:solidFill>
                <a:latin typeface="Arial" pitchFamily="34" charset="0"/>
              </a:rPr>
              <a:t>ProbSevere</a:t>
            </a:r>
            <a:r>
              <a:rPr lang="en-US" b="1" dirty="0">
                <a:solidFill>
                  <a:prstClr val="black"/>
                </a:solidFill>
                <a:latin typeface="Arial" pitchFamily="34" charset="0"/>
              </a:rPr>
              <a:t> being tested as automated probabilistic warning guidance in PHI (Probabilistic Hazards Information), a key component in FACETS.</a:t>
            </a:r>
          </a:p>
        </p:txBody>
      </p:sp>
      <p:pic>
        <p:nvPicPr>
          <p:cNvPr id="5" name="Picture 4" descr="4panel_PHI_ProbSvr_OvershootTop_LtgJump.png"/>
          <p:cNvPicPr>
            <a:picLocks noChangeAspect="1"/>
          </p:cNvPicPr>
          <p:nvPr/>
        </p:nvPicPr>
        <p:blipFill rotWithShape="1">
          <a:blip r:embed="rId3">
            <a:extLst>
              <a:ext uri="{28A0092B-C50C-407E-A947-70E740481C1C}">
                <a14:useLocalDpi xmlns:a14="http://schemas.microsoft.com/office/drawing/2010/main" val="0"/>
              </a:ext>
            </a:extLst>
          </a:blip>
          <a:srcRect l="49884" t="170" b="49960"/>
          <a:stretch/>
        </p:blipFill>
        <p:spPr>
          <a:xfrm>
            <a:off x="457200" y="1151943"/>
            <a:ext cx="8448495" cy="4867857"/>
          </a:xfrm>
          <a:prstGeom prst="rect">
            <a:avLst/>
          </a:prstGeom>
        </p:spPr>
      </p:pic>
      <p:sp>
        <p:nvSpPr>
          <p:cNvPr id="19" name="TextBox 18"/>
          <p:cNvSpPr txBox="1"/>
          <p:nvPr/>
        </p:nvSpPr>
        <p:spPr>
          <a:xfrm>
            <a:off x="5334000" y="1828800"/>
            <a:ext cx="2895600" cy="584703"/>
          </a:xfrm>
          <a:prstGeom prst="rect">
            <a:avLst/>
          </a:prstGeom>
          <a:solidFill>
            <a:srgbClr val="FFFF00"/>
          </a:solidFill>
          <a:ln w="31750">
            <a:solidFill>
              <a:schemeClr val="tx1"/>
            </a:solidFill>
          </a:ln>
        </p:spPr>
        <p:txBody>
          <a:bodyPr wrap="square" lIns="91365" tIns="45684" rIns="91365" bIns="45684" rtlCol="0">
            <a:spAutoFit/>
          </a:bodyPr>
          <a:lstStyle/>
          <a:p>
            <a:pPr defTabSz="913653" fontAlgn="base">
              <a:spcBef>
                <a:spcPct val="0"/>
              </a:spcBef>
              <a:spcAft>
                <a:spcPct val="0"/>
              </a:spcAft>
            </a:pPr>
            <a:r>
              <a:rPr lang="en-US" sz="1600" b="1" dirty="0" err="1">
                <a:solidFill>
                  <a:prstClr val="black"/>
                </a:solidFill>
                <a:latin typeface="Arial" pitchFamily="34" charset="0"/>
              </a:rPr>
              <a:t>ProbSevere</a:t>
            </a:r>
            <a:r>
              <a:rPr lang="en-US" sz="1600" b="1" dirty="0">
                <a:solidFill>
                  <a:prstClr val="black"/>
                </a:solidFill>
                <a:latin typeface="Arial" pitchFamily="34" charset="0"/>
              </a:rPr>
              <a:t> contours and PHI gridded threat swaths</a:t>
            </a:r>
          </a:p>
        </p:txBody>
      </p:sp>
    </p:spTree>
    <p:extLst>
      <p:ext uri="{BB962C8B-B14F-4D97-AF65-F5344CB8AC3E}">
        <p14:creationId xmlns:p14="http://schemas.microsoft.com/office/powerpoint/2010/main" val="89688102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21</a:t>
            </a:fld>
            <a:endParaRPr lang="en-US"/>
          </a:p>
        </p:txBody>
      </p:sp>
      <p:pic>
        <p:nvPicPr>
          <p:cNvPr id="3" name="Picture 2" descr="ProbSevere_TW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3" y="609600"/>
            <a:ext cx="8972663" cy="5054600"/>
          </a:xfrm>
          <a:prstGeom prst="rect">
            <a:avLst/>
          </a:prstGeom>
        </p:spPr>
      </p:pic>
    </p:spTree>
    <p:extLst>
      <p:ext uri="{BB962C8B-B14F-4D97-AF65-F5344CB8AC3E}">
        <p14:creationId xmlns:p14="http://schemas.microsoft.com/office/powerpoint/2010/main" val="127330667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22</a:t>
            </a:fld>
            <a:endParaRPr lang="en-US"/>
          </a:p>
        </p:txBody>
      </p:sp>
      <p:pic>
        <p:nvPicPr>
          <p:cNvPr id="5" name="Picture 4" descr="real_earth.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8941"/>
            <a:ext cx="9144000" cy="5789059"/>
          </a:xfrm>
          <a:prstGeom prst="rect">
            <a:avLst/>
          </a:prstGeom>
        </p:spPr>
      </p:pic>
      <p:sp>
        <p:nvSpPr>
          <p:cNvPr id="6" name="TextBox 5"/>
          <p:cNvSpPr txBox="1"/>
          <p:nvPr/>
        </p:nvSpPr>
        <p:spPr>
          <a:xfrm>
            <a:off x="76200" y="0"/>
            <a:ext cx="8915400" cy="1231106"/>
          </a:xfrm>
          <a:prstGeom prst="rect">
            <a:avLst/>
          </a:prstGeom>
          <a:noFill/>
        </p:spPr>
        <p:txBody>
          <a:bodyPr wrap="square" rtlCol="0">
            <a:spAutoFit/>
          </a:bodyPr>
          <a:lstStyle/>
          <a:p>
            <a:pPr algn="ctr"/>
            <a:endParaRPr lang="en-US" u="sng" dirty="0" smtClean="0">
              <a:hlinkClick r:id="rId3"/>
            </a:endParaRPr>
          </a:p>
          <a:p>
            <a:pPr algn="ctr"/>
            <a:r>
              <a:rPr lang="en-US" sz="2800" b="1" dirty="0" smtClean="0">
                <a:hlinkClick r:id="rId4"/>
              </a:rPr>
              <a:t>http</a:t>
            </a:r>
            <a:r>
              <a:rPr lang="en-US" sz="2800" b="1" dirty="0">
                <a:hlinkClick r:id="rId4"/>
              </a:rPr>
              <a:t>://</a:t>
            </a:r>
            <a:r>
              <a:rPr lang="en-US" sz="2800" b="1" dirty="0" err="1">
                <a:hlinkClick r:id="rId4"/>
              </a:rPr>
              <a:t>cimss.ssec.wisc.edu</a:t>
            </a:r>
            <a:r>
              <a:rPr lang="en-US" sz="2800" b="1" dirty="0">
                <a:hlinkClick r:id="rId4"/>
              </a:rPr>
              <a:t>/</a:t>
            </a:r>
            <a:r>
              <a:rPr lang="en-US" sz="2800" b="1" dirty="0" err="1">
                <a:hlinkClick r:id="rId4"/>
              </a:rPr>
              <a:t>severe_conv</a:t>
            </a:r>
            <a:r>
              <a:rPr lang="en-US" sz="2800" b="1" dirty="0">
                <a:hlinkClick r:id="rId4"/>
              </a:rPr>
              <a:t>/</a:t>
            </a:r>
            <a:r>
              <a:rPr lang="en-US" sz="2800" b="1" dirty="0" err="1" smtClean="0">
                <a:hlinkClick r:id="rId4"/>
              </a:rPr>
              <a:t>probsev.html</a:t>
            </a:r>
            <a:endParaRPr lang="en-US" sz="2800" b="1" dirty="0" smtClean="0"/>
          </a:p>
          <a:p>
            <a:pPr algn="ctr"/>
            <a:endParaRPr lang="en-US" sz="2800" b="1" dirty="0" smtClean="0"/>
          </a:p>
        </p:txBody>
      </p:sp>
    </p:spTree>
    <p:extLst>
      <p:ext uri="{BB962C8B-B14F-4D97-AF65-F5344CB8AC3E}">
        <p14:creationId xmlns:p14="http://schemas.microsoft.com/office/powerpoint/2010/main" val="209354102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2204"/>
            <a:ext cx="8229600" cy="1143000"/>
          </a:xfrm>
        </p:spPr>
        <p:txBody>
          <a:bodyPr/>
          <a:lstStyle/>
          <a:p>
            <a:r>
              <a:rPr lang="en-US" b="1" dirty="0" smtClean="0"/>
              <a:t>References</a:t>
            </a:r>
            <a:endParaRPr lang="en-US" b="1" dirty="0"/>
          </a:p>
        </p:txBody>
      </p:sp>
      <p:sp>
        <p:nvSpPr>
          <p:cNvPr id="4" name="Content Placeholder 3"/>
          <p:cNvSpPr>
            <a:spLocks noGrp="1"/>
          </p:cNvSpPr>
          <p:nvPr>
            <p:ph idx="1"/>
          </p:nvPr>
        </p:nvSpPr>
        <p:spPr>
          <a:xfrm>
            <a:off x="152400" y="1295400"/>
            <a:ext cx="8686800" cy="4525963"/>
          </a:xfrm>
        </p:spPr>
        <p:txBody>
          <a:bodyPr>
            <a:noAutofit/>
          </a:bodyPr>
          <a:lstStyle/>
          <a:p>
            <a:r>
              <a:rPr lang="en-US" sz="1800" dirty="0" smtClean="0">
                <a:solidFill>
                  <a:srgbClr val="000000"/>
                </a:solidFill>
                <a:latin typeface="Arial"/>
                <a:ea typeface="Lucida Grande"/>
                <a:cs typeface="Arial"/>
              </a:rPr>
              <a:t>Pavolonis</a:t>
            </a:r>
            <a:r>
              <a:rPr lang="en-US" sz="1800" dirty="0">
                <a:solidFill>
                  <a:srgbClr val="000000"/>
                </a:solidFill>
                <a:latin typeface="Arial"/>
                <a:ea typeface="Lucida Grande"/>
                <a:cs typeface="Arial"/>
              </a:rPr>
              <a:t>, M. J., 2010: Advances in Extracting Cloud Composition Information from </a:t>
            </a:r>
            <a:r>
              <a:rPr lang="en-US" sz="1800" dirty="0" err="1">
                <a:solidFill>
                  <a:srgbClr val="000000"/>
                </a:solidFill>
                <a:latin typeface="Arial"/>
                <a:ea typeface="Lucida Grande"/>
                <a:cs typeface="Arial"/>
              </a:rPr>
              <a:t>Spaceborne</a:t>
            </a:r>
            <a:r>
              <a:rPr lang="en-US" sz="1800" dirty="0">
                <a:solidFill>
                  <a:srgbClr val="000000"/>
                </a:solidFill>
                <a:latin typeface="Arial"/>
                <a:ea typeface="Lucida Grande"/>
                <a:cs typeface="Arial"/>
              </a:rPr>
              <a:t> Infrared Radiances-A Robust Alternative to Brightness Temperatures. Part I: Theory. Journal of Applied Meteorology and Climatology, </a:t>
            </a:r>
            <a:r>
              <a:rPr lang="en-US" sz="1800" b="1" dirty="0">
                <a:solidFill>
                  <a:srgbClr val="000000"/>
                </a:solidFill>
                <a:latin typeface="Arial"/>
                <a:ea typeface="Lucida Grande"/>
                <a:cs typeface="Arial"/>
              </a:rPr>
              <a:t>49</a:t>
            </a:r>
            <a:r>
              <a:rPr lang="en-US" sz="1800" dirty="0">
                <a:solidFill>
                  <a:srgbClr val="000000"/>
                </a:solidFill>
                <a:latin typeface="Arial"/>
                <a:ea typeface="Lucida Grande"/>
                <a:cs typeface="Arial"/>
              </a:rPr>
              <a:t>, 1992-2012, doi:10.1175/2010JAMC2433.1 ER</a:t>
            </a:r>
            <a:r>
              <a:rPr lang="en-US" sz="1800" dirty="0" smtClean="0">
                <a:solidFill>
                  <a:srgbClr val="000000"/>
                </a:solidFill>
                <a:latin typeface="Arial"/>
                <a:ea typeface="Lucida Grande"/>
                <a:cs typeface="Arial"/>
              </a:rPr>
              <a:t>.</a:t>
            </a:r>
          </a:p>
          <a:p>
            <a:endParaRPr lang="en-US" sz="1800" dirty="0">
              <a:solidFill>
                <a:srgbClr val="000000"/>
              </a:solidFill>
              <a:latin typeface="Arial"/>
              <a:ea typeface="Lucida Grande"/>
              <a:cs typeface="Arial"/>
            </a:endParaRPr>
          </a:p>
          <a:p>
            <a:r>
              <a:rPr lang="en-US" sz="1800" dirty="0" err="1">
                <a:solidFill>
                  <a:srgbClr val="000000"/>
                </a:solidFill>
                <a:latin typeface="Arial"/>
                <a:ea typeface="Lucida Grande"/>
                <a:cs typeface="Arial"/>
              </a:rPr>
              <a:t>Cintineo</a:t>
            </a:r>
            <a:r>
              <a:rPr lang="en-US" sz="1800" dirty="0">
                <a:solidFill>
                  <a:srgbClr val="000000"/>
                </a:solidFill>
                <a:latin typeface="Arial"/>
                <a:ea typeface="Lucida Grande"/>
                <a:cs typeface="Arial"/>
              </a:rPr>
              <a:t>, John L.; Pavolonis, Michael J.; </a:t>
            </a:r>
            <a:r>
              <a:rPr lang="en-US" sz="1800" dirty="0" err="1">
                <a:solidFill>
                  <a:srgbClr val="000000"/>
                </a:solidFill>
                <a:latin typeface="Arial"/>
                <a:ea typeface="Lucida Grande"/>
                <a:cs typeface="Arial"/>
              </a:rPr>
              <a:t>Sieglaff</a:t>
            </a:r>
            <a:r>
              <a:rPr lang="en-US" sz="1800" dirty="0">
                <a:solidFill>
                  <a:srgbClr val="000000"/>
                </a:solidFill>
                <a:latin typeface="Arial"/>
                <a:ea typeface="Lucida Grande"/>
                <a:cs typeface="Arial"/>
              </a:rPr>
              <a:t>, Justin M. and </a:t>
            </a:r>
            <a:r>
              <a:rPr lang="en-US" sz="1800" dirty="0" err="1">
                <a:solidFill>
                  <a:srgbClr val="000000"/>
                </a:solidFill>
                <a:latin typeface="Arial"/>
                <a:ea typeface="Lucida Grande"/>
                <a:cs typeface="Arial"/>
              </a:rPr>
              <a:t>Heidinger</a:t>
            </a:r>
            <a:r>
              <a:rPr lang="en-US" sz="1800" dirty="0">
                <a:solidFill>
                  <a:srgbClr val="000000"/>
                </a:solidFill>
                <a:latin typeface="Arial"/>
                <a:ea typeface="Lucida Grande"/>
                <a:cs typeface="Arial"/>
              </a:rPr>
              <a:t>, Andrew K. Evolution of severe and </a:t>
            </a:r>
            <a:r>
              <a:rPr lang="en-US" sz="1800" dirty="0" err="1">
                <a:solidFill>
                  <a:srgbClr val="000000"/>
                </a:solidFill>
                <a:latin typeface="Arial"/>
                <a:ea typeface="Lucida Grande"/>
                <a:cs typeface="Arial"/>
              </a:rPr>
              <a:t>nonsevere</a:t>
            </a:r>
            <a:r>
              <a:rPr lang="en-US" sz="1800" dirty="0">
                <a:solidFill>
                  <a:srgbClr val="000000"/>
                </a:solidFill>
                <a:latin typeface="Arial"/>
                <a:ea typeface="Lucida Grande"/>
                <a:cs typeface="Arial"/>
              </a:rPr>
              <a:t> convection inferred from GOES-derived cloud properties. Journal of Applied Meteorology and Climatology, </a:t>
            </a:r>
            <a:r>
              <a:rPr lang="en-US" sz="1800" b="1" dirty="0" smtClean="0">
                <a:solidFill>
                  <a:srgbClr val="000000"/>
                </a:solidFill>
                <a:latin typeface="Arial"/>
                <a:ea typeface="Lucida Grande"/>
                <a:cs typeface="Arial"/>
              </a:rPr>
              <a:t>52 (9)</a:t>
            </a:r>
            <a:r>
              <a:rPr lang="en-US" sz="1800" dirty="0" smtClean="0">
                <a:solidFill>
                  <a:srgbClr val="000000"/>
                </a:solidFill>
                <a:latin typeface="Arial"/>
                <a:ea typeface="Lucida Grande"/>
                <a:cs typeface="Arial"/>
              </a:rPr>
              <a:t>, </a:t>
            </a:r>
            <a:r>
              <a:rPr lang="en-US" sz="1800" dirty="0">
                <a:solidFill>
                  <a:srgbClr val="000000"/>
                </a:solidFill>
                <a:latin typeface="Arial"/>
                <a:ea typeface="Lucida Grande"/>
                <a:cs typeface="Arial"/>
              </a:rPr>
              <a:t>2013, 2009–2023</a:t>
            </a:r>
            <a:r>
              <a:rPr lang="en-US" sz="1800" dirty="0" smtClean="0">
                <a:solidFill>
                  <a:srgbClr val="000000"/>
                </a:solidFill>
                <a:latin typeface="Arial"/>
                <a:ea typeface="Lucida Grande"/>
                <a:cs typeface="Arial"/>
              </a:rPr>
              <a:t>.</a:t>
            </a:r>
          </a:p>
          <a:p>
            <a:endParaRPr lang="en-US" sz="1800" dirty="0" smtClean="0">
              <a:solidFill>
                <a:srgbClr val="000000"/>
              </a:solidFill>
              <a:latin typeface="Arial"/>
              <a:ea typeface="Lucida Grande"/>
              <a:cs typeface="Arial"/>
            </a:endParaRPr>
          </a:p>
          <a:p>
            <a:r>
              <a:rPr lang="en-US" sz="1800" dirty="0" err="1">
                <a:solidFill>
                  <a:srgbClr val="000000"/>
                </a:solidFill>
                <a:latin typeface="Arial"/>
                <a:ea typeface="Lucida Grande"/>
                <a:cs typeface="Arial"/>
              </a:rPr>
              <a:t>Cintineo</a:t>
            </a:r>
            <a:r>
              <a:rPr lang="en-US" sz="1800" dirty="0">
                <a:solidFill>
                  <a:srgbClr val="000000"/>
                </a:solidFill>
                <a:latin typeface="Arial"/>
                <a:ea typeface="Lucida Grande"/>
                <a:cs typeface="Arial"/>
              </a:rPr>
              <a:t>, John L.; Pavolonis, Michael J.; </a:t>
            </a:r>
            <a:r>
              <a:rPr lang="en-US" sz="1800" dirty="0" err="1">
                <a:solidFill>
                  <a:srgbClr val="000000"/>
                </a:solidFill>
                <a:latin typeface="Arial"/>
                <a:ea typeface="Lucida Grande"/>
                <a:cs typeface="Arial"/>
              </a:rPr>
              <a:t>Sieglaff</a:t>
            </a:r>
            <a:r>
              <a:rPr lang="en-US" sz="1800" dirty="0">
                <a:solidFill>
                  <a:srgbClr val="000000"/>
                </a:solidFill>
                <a:latin typeface="Arial"/>
                <a:ea typeface="Lucida Grande"/>
                <a:cs typeface="Arial"/>
              </a:rPr>
              <a:t>, Justin M. and Lindsey, Daniel T. An empirical model for assessing the severe weather potential of developing convection. Weather and Forecasting, </a:t>
            </a:r>
            <a:r>
              <a:rPr lang="en-US" sz="1800" b="1" dirty="0" smtClean="0">
                <a:solidFill>
                  <a:srgbClr val="000000"/>
                </a:solidFill>
                <a:latin typeface="Arial"/>
                <a:ea typeface="Lucida Grande"/>
                <a:cs typeface="Arial"/>
              </a:rPr>
              <a:t>29 (3)</a:t>
            </a:r>
            <a:r>
              <a:rPr lang="en-US" sz="1800" dirty="0" smtClean="0">
                <a:solidFill>
                  <a:srgbClr val="000000"/>
                </a:solidFill>
                <a:latin typeface="Arial"/>
                <a:ea typeface="Lucida Grande"/>
                <a:cs typeface="Arial"/>
              </a:rPr>
              <a:t>, </a:t>
            </a:r>
            <a:r>
              <a:rPr lang="en-US" sz="1800" dirty="0">
                <a:solidFill>
                  <a:srgbClr val="000000"/>
                </a:solidFill>
                <a:latin typeface="Arial"/>
                <a:ea typeface="Lucida Grande"/>
                <a:cs typeface="Arial"/>
              </a:rPr>
              <a:t>2014, 639–653.</a:t>
            </a:r>
          </a:p>
        </p:txBody>
      </p:sp>
      <p:sp>
        <p:nvSpPr>
          <p:cNvPr id="2" name="Slide Number Placeholder 1"/>
          <p:cNvSpPr>
            <a:spLocks noGrp="1"/>
          </p:cNvSpPr>
          <p:nvPr>
            <p:ph type="sldNum" sz="quarter" idx="12"/>
          </p:nvPr>
        </p:nvSpPr>
        <p:spPr/>
        <p:txBody>
          <a:bodyPr/>
          <a:lstStyle/>
          <a:p>
            <a:fld id="{1F32DFAE-839A-8443-B9C1-51F7F225A32A}" type="slidenum">
              <a:rPr lang="en-US" smtClean="0">
                <a:solidFill>
                  <a:prstClr val="black">
                    <a:tint val="75000"/>
                  </a:prstClr>
                </a:solidFill>
                <a:latin typeface="Calibri"/>
              </a:rPr>
              <a:pPr/>
              <a:t>23</a:t>
            </a:fld>
            <a:endParaRPr lang="en-US">
              <a:solidFill>
                <a:prstClr val="black">
                  <a:tint val="75000"/>
                </a:prstClr>
              </a:solidFill>
              <a:latin typeface="Calibri"/>
            </a:endParaRPr>
          </a:p>
        </p:txBody>
      </p:sp>
    </p:spTree>
    <p:extLst>
      <p:ext uri="{BB962C8B-B14F-4D97-AF65-F5344CB8AC3E}">
        <p14:creationId xmlns:p14="http://schemas.microsoft.com/office/powerpoint/2010/main" val="237642783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4" y="76200"/>
            <a:ext cx="3918857" cy="830924"/>
          </a:xfrm>
          <a:prstGeom prst="rect">
            <a:avLst/>
          </a:prstGeom>
          <a:noFill/>
        </p:spPr>
        <p:txBody>
          <a:bodyPr wrap="square" lIns="91365" tIns="45684" rIns="91365" bIns="45684" rtlCol="0">
            <a:spAutoFit/>
          </a:bodyPr>
          <a:lstStyle/>
          <a:p>
            <a:pPr algn="ctr"/>
            <a:r>
              <a:rPr lang="en-US" sz="4800" dirty="0">
                <a:effectLst>
                  <a:outerShdw blurRad="38100" dist="38100" dir="2700000" algn="tl">
                    <a:srgbClr val="000000">
                      <a:alpha val="43137"/>
                    </a:srgbClr>
                  </a:outerShdw>
                </a:effectLst>
                <a:latin typeface="Arial Black" panose="020B0A04020102020204" pitchFamily="34" charset="0"/>
              </a:rPr>
              <a:t>Questions?</a:t>
            </a:r>
          </a:p>
        </p:txBody>
      </p:sp>
      <p:sp>
        <p:nvSpPr>
          <p:cNvPr id="3" name="Footer Placeholder 2"/>
          <p:cNvSpPr>
            <a:spLocks noGrp="1"/>
          </p:cNvSpPr>
          <p:nvPr>
            <p:ph type="ftr" sz="quarter" idx="11"/>
          </p:nvPr>
        </p:nvSpPr>
        <p:spPr/>
        <p:txBody>
          <a:bodyPr/>
          <a:lstStyle/>
          <a:p>
            <a:r>
              <a:rPr lang="en-US" smtClean="0"/>
              <a:t>ESSIC Seminar</a:t>
            </a:r>
            <a:endParaRPr lang="en-US"/>
          </a:p>
        </p:txBody>
      </p:sp>
      <p:sp>
        <p:nvSpPr>
          <p:cNvPr id="5" name="Slide Number Placeholder 4"/>
          <p:cNvSpPr>
            <a:spLocks noGrp="1"/>
          </p:cNvSpPr>
          <p:nvPr>
            <p:ph type="sldNum" sz="quarter" idx="12"/>
          </p:nvPr>
        </p:nvSpPr>
        <p:spPr/>
        <p:txBody>
          <a:bodyPr/>
          <a:lstStyle/>
          <a:p>
            <a:fld id="{42908C82-07A9-4257-B486-514AC1A5E3DE}" type="slidenum">
              <a:rPr lang="en-US" smtClean="0"/>
              <a:t>24</a:t>
            </a:fld>
            <a:endParaRPr lang="en-US"/>
          </a:p>
        </p:txBody>
      </p:sp>
      <p:pic>
        <p:nvPicPr>
          <p:cNvPr id="7" name="Picture 6" descr="800px-F5_tornado_Elie_Manitoba_2007.jpg"/>
          <p:cNvPicPr>
            <a:picLocks/>
          </p:cNvPicPr>
          <p:nvPr/>
        </p:nvPicPr>
        <p:blipFill>
          <a:blip r:embed="rId3">
            <a:extLst>
              <a:ext uri="{28A0092B-C50C-407E-A947-70E740481C1C}">
                <a14:useLocalDpi xmlns:a14="http://schemas.microsoft.com/office/drawing/2010/main" val="0"/>
              </a:ext>
            </a:extLst>
          </a:blip>
          <a:stretch>
            <a:fillRect/>
          </a:stretch>
        </p:blipFill>
        <p:spPr>
          <a:xfrm>
            <a:off x="457200" y="1191768"/>
            <a:ext cx="8305800" cy="5666232"/>
          </a:xfrm>
          <a:prstGeom prst="rect">
            <a:avLst/>
          </a:prstGeom>
        </p:spPr>
      </p:pic>
    </p:spTree>
    <p:extLst>
      <p:ext uri="{BB962C8B-B14F-4D97-AF65-F5344CB8AC3E}">
        <p14:creationId xmlns:p14="http://schemas.microsoft.com/office/powerpoint/2010/main" val="34165077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Backup Slides</a:t>
            </a:r>
            <a:endParaRPr lang="en-US" dirty="0"/>
          </a:p>
        </p:txBody>
      </p:sp>
      <p:sp>
        <p:nvSpPr>
          <p:cNvPr id="5" name="Text Placeholder 4"/>
          <p:cNvSpPr>
            <a:spLocks noGrp="1"/>
          </p:cNvSpPr>
          <p:nvPr>
            <p:ph type="body" idx="1"/>
          </p:nvPr>
        </p:nvSpPr>
        <p:spPr/>
        <p:txBody>
          <a:bodyPr/>
          <a:lstStyle/>
          <a:p>
            <a:endParaRPr lang="en-US" dirty="0"/>
          </a:p>
        </p:txBody>
      </p:sp>
      <p:sp>
        <p:nvSpPr>
          <p:cNvPr id="2" name="Footer Placeholder 1"/>
          <p:cNvSpPr>
            <a:spLocks noGrp="1"/>
          </p:cNvSpPr>
          <p:nvPr>
            <p:ph type="ftr" sz="quarter" idx="11"/>
          </p:nvPr>
        </p:nvSpPr>
        <p:spPr/>
        <p:txBody>
          <a:bodyPr/>
          <a:lstStyle/>
          <a:p>
            <a:r>
              <a:rPr lang="en-US" smtClean="0"/>
              <a:t>ESSIC Seminar</a:t>
            </a:r>
            <a:endParaRPr lang="en-US"/>
          </a:p>
        </p:txBody>
      </p:sp>
      <p:sp>
        <p:nvSpPr>
          <p:cNvPr id="3" name="Slide Number Placeholder 2"/>
          <p:cNvSpPr>
            <a:spLocks noGrp="1"/>
          </p:cNvSpPr>
          <p:nvPr>
            <p:ph type="sldNum" sz="quarter" idx="12"/>
          </p:nvPr>
        </p:nvSpPr>
        <p:spPr/>
        <p:txBody>
          <a:bodyPr/>
          <a:lstStyle/>
          <a:p>
            <a:fld id="{42908C82-07A9-4257-B486-514AC1A5E3DE}" type="slidenum">
              <a:rPr lang="en-US" smtClean="0"/>
              <a:t>25</a:t>
            </a:fld>
            <a:endParaRPr lang="en-US"/>
          </a:p>
        </p:txBody>
      </p:sp>
    </p:spTree>
    <p:extLst>
      <p:ext uri="{BB962C8B-B14F-4D97-AF65-F5344CB8AC3E}">
        <p14:creationId xmlns:p14="http://schemas.microsoft.com/office/powerpoint/2010/main" val="265651832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26</a:t>
            </a:fld>
            <a:endParaRPr lang="en-US"/>
          </a:p>
        </p:txBody>
      </p:sp>
      <p:pic>
        <p:nvPicPr>
          <p:cNvPr id="5" name="Picture 4" descr="2012226_2032_V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4200"/>
            <a:ext cx="7162800" cy="5969000"/>
          </a:xfrm>
          <a:prstGeom prst="rect">
            <a:avLst/>
          </a:prstGeom>
        </p:spPr>
      </p:pic>
      <p:sp>
        <p:nvSpPr>
          <p:cNvPr id="6" name="TextBox 5"/>
          <p:cNvSpPr txBox="1"/>
          <p:nvPr/>
        </p:nvSpPr>
        <p:spPr>
          <a:xfrm>
            <a:off x="381000" y="24892"/>
            <a:ext cx="8305800" cy="584703"/>
          </a:xfrm>
          <a:prstGeom prst="rect">
            <a:avLst/>
          </a:prstGeom>
          <a:noFill/>
        </p:spPr>
        <p:txBody>
          <a:bodyPr wrap="square" lIns="91365" tIns="45684" rIns="91365" bIns="45684" rtlCol="0">
            <a:spAutoFit/>
          </a:bodyPr>
          <a:lstStyle/>
          <a:p>
            <a:pPr fontAlgn="base">
              <a:spcBef>
                <a:spcPct val="0"/>
              </a:spcBef>
              <a:spcAft>
                <a:spcPct val="0"/>
              </a:spcAft>
            </a:pPr>
            <a:r>
              <a:rPr lang="en-US" sz="3200" dirty="0">
                <a:solidFill>
                  <a:prstClr val="white"/>
                </a:solidFill>
                <a:effectLst>
                  <a:outerShdw blurRad="50800" dist="38100" dir="2700000" algn="tl" rotWithShape="0">
                    <a:prstClr val="black">
                      <a:alpha val="40000"/>
                    </a:prstClr>
                  </a:outerShdw>
                </a:effectLst>
                <a:latin typeface="Arial" pitchFamily="34" charset="0"/>
              </a:rPr>
              <a:t>Automated integration of information</a:t>
            </a:r>
          </a:p>
        </p:txBody>
      </p:sp>
      <p:grpSp>
        <p:nvGrpSpPr>
          <p:cNvPr id="18" name="Group 17"/>
          <p:cNvGrpSpPr/>
          <p:nvPr/>
        </p:nvGrpSpPr>
        <p:grpSpPr>
          <a:xfrm>
            <a:off x="2819400" y="1828899"/>
            <a:ext cx="6324600" cy="2209734"/>
            <a:chOff x="2819400" y="1828866"/>
            <a:chExt cx="6324600" cy="2209734"/>
          </a:xfrm>
        </p:grpSpPr>
        <p:sp>
          <p:nvSpPr>
            <p:cNvPr id="3" name="TextBox 2"/>
            <p:cNvSpPr txBox="1"/>
            <p:nvPr/>
          </p:nvSpPr>
          <p:spPr>
            <a:xfrm>
              <a:off x="4419600" y="2438400"/>
              <a:ext cx="4724400" cy="923330"/>
            </a:xfrm>
            <a:prstGeom prst="rect">
              <a:avLst/>
            </a:prstGeom>
            <a:solidFill>
              <a:schemeClr val="bg1">
                <a:lumMod val="75000"/>
                <a:lumOff val="25000"/>
              </a:schemeClr>
            </a:solidFill>
          </p:spPr>
          <p:txBody>
            <a:bodyPr wrap="square" rtlCol="0">
              <a:spAutoFit/>
            </a:bodyPr>
            <a:lstStyle/>
            <a:p>
              <a:pPr fontAlgn="base">
                <a:spcBef>
                  <a:spcPct val="0"/>
                </a:spcBef>
                <a:spcAft>
                  <a:spcPct val="0"/>
                </a:spcAft>
              </a:pPr>
              <a:r>
                <a:rPr lang="en-US" dirty="0" smtClean="0">
                  <a:solidFill>
                    <a:prstClr val="white"/>
                  </a:solidFill>
                  <a:latin typeface="Arial" pitchFamily="34" charset="0"/>
                </a:rPr>
                <a:t>A meteorologist sees developing storms and cloud clusters—not satellite pixels or radiances.</a:t>
              </a:r>
            </a:p>
          </p:txBody>
        </p:sp>
        <p:cxnSp>
          <p:nvCxnSpPr>
            <p:cNvPr id="10" name="Straight Arrow Connector 9"/>
            <p:cNvCxnSpPr>
              <a:stCxn id="3" idx="1"/>
            </p:cNvCxnSpPr>
            <p:nvPr/>
          </p:nvCxnSpPr>
          <p:spPr>
            <a:xfrm flipH="1">
              <a:off x="2819400" y="2900065"/>
              <a:ext cx="1600200" cy="1138535"/>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4038600" y="2362200"/>
              <a:ext cx="381000" cy="5334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3" idx="1"/>
            </p:cNvCxnSpPr>
            <p:nvPr/>
          </p:nvCxnSpPr>
          <p:spPr>
            <a:xfrm flipH="1" flipV="1">
              <a:off x="4038600" y="1828866"/>
              <a:ext cx="381000" cy="1071199"/>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2200962" y="1627632"/>
            <a:ext cx="2127181" cy="2834392"/>
            <a:chOff x="2200954" y="1627632"/>
            <a:chExt cx="2127181" cy="2834392"/>
          </a:xfrm>
        </p:grpSpPr>
        <p:sp>
          <p:nvSpPr>
            <p:cNvPr id="21" name="Freeform 20"/>
            <p:cNvSpPr/>
            <p:nvPr/>
          </p:nvSpPr>
          <p:spPr>
            <a:xfrm>
              <a:off x="2200954" y="4046009"/>
              <a:ext cx="638241" cy="416015"/>
            </a:xfrm>
            <a:custGeom>
              <a:avLst/>
              <a:gdLst>
                <a:gd name="connsiteX0" fmla="*/ 415246 w 638241"/>
                <a:gd name="connsiteY0" fmla="*/ 1058 h 416015"/>
                <a:gd name="connsiteX1" fmla="*/ 127379 w 638241"/>
                <a:gd name="connsiteY1" fmla="*/ 85724 h 416015"/>
                <a:gd name="connsiteX2" fmla="*/ 379 w 638241"/>
                <a:gd name="connsiteY2" fmla="*/ 305858 h 416015"/>
                <a:gd name="connsiteX3" fmla="*/ 101979 w 638241"/>
                <a:gd name="connsiteY3" fmla="*/ 415924 h 416015"/>
                <a:gd name="connsiteX4" fmla="*/ 449113 w 638241"/>
                <a:gd name="connsiteY4" fmla="*/ 322791 h 416015"/>
                <a:gd name="connsiteX5" fmla="*/ 609979 w 638241"/>
                <a:gd name="connsiteY5" fmla="*/ 221191 h 416015"/>
                <a:gd name="connsiteX6" fmla="*/ 618446 w 638241"/>
                <a:gd name="connsiteY6" fmla="*/ 51858 h 416015"/>
                <a:gd name="connsiteX7" fmla="*/ 415246 w 638241"/>
                <a:gd name="connsiteY7" fmla="*/ 1058 h 41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241" h="416015">
                  <a:moveTo>
                    <a:pt x="415246" y="1058"/>
                  </a:moveTo>
                  <a:cubicBezTo>
                    <a:pt x="333401" y="6702"/>
                    <a:pt x="196523" y="34924"/>
                    <a:pt x="127379" y="85724"/>
                  </a:cubicBezTo>
                  <a:cubicBezTo>
                    <a:pt x="58235" y="136524"/>
                    <a:pt x="4612" y="250825"/>
                    <a:pt x="379" y="305858"/>
                  </a:cubicBezTo>
                  <a:cubicBezTo>
                    <a:pt x="-3854" y="360891"/>
                    <a:pt x="27190" y="413102"/>
                    <a:pt x="101979" y="415924"/>
                  </a:cubicBezTo>
                  <a:cubicBezTo>
                    <a:pt x="176768" y="418746"/>
                    <a:pt x="364446" y="355247"/>
                    <a:pt x="449113" y="322791"/>
                  </a:cubicBezTo>
                  <a:cubicBezTo>
                    <a:pt x="533780" y="290336"/>
                    <a:pt x="581757" y="266347"/>
                    <a:pt x="609979" y="221191"/>
                  </a:cubicBezTo>
                  <a:cubicBezTo>
                    <a:pt x="638201" y="176036"/>
                    <a:pt x="652313" y="91369"/>
                    <a:pt x="618446" y="51858"/>
                  </a:cubicBezTo>
                  <a:cubicBezTo>
                    <a:pt x="584579" y="12347"/>
                    <a:pt x="497091" y="-4586"/>
                    <a:pt x="415246" y="1058"/>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sp>
          <p:nvSpPr>
            <p:cNvPr id="23" name="Freeform 22"/>
            <p:cNvSpPr/>
            <p:nvPr/>
          </p:nvSpPr>
          <p:spPr>
            <a:xfrm>
              <a:off x="3630168" y="1627632"/>
              <a:ext cx="697967" cy="313682"/>
            </a:xfrm>
            <a:custGeom>
              <a:avLst/>
              <a:gdLst>
                <a:gd name="connsiteX0" fmla="*/ 248324 w 697967"/>
                <a:gd name="connsiteY0" fmla="*/ 227 h 313682"/>
                <a:gd name="connsiteX1" fmla="*/ 45124 w 697967"/>
                <a:gd name="connsiteY1" fmla="*/ 59494 h 313682"/>
                <a:gd name="connsiteX2" fmla="*/ 2790 w 697967"/>
                <a:gd name="connsiteY2" fmla="*/ 161094 h 313682"/>
                <a:gd name="connsiteX3" fmla="*/ 95924 w 697967"/>
                <a:gd name="connsiteY3" fmla="*/ 220361 h 313682"/>
                <a:gd name="connsiteX4" fmla="*/ 248324 w 697967"/>
                <a:gd name="connsiteY4" fmla="*/ 220361 h 313682"/>
                <a:gd name="connsiteX5" fmla="*/ 332990 w 697967"/>
                <a:gd name="connsiteY5" fmla="*/ 220361 h 313682"/>
                <a:gd name="connsiteX6" fmla="*/ 443057 w 697967"/>
                <a:gd name="connsiteY6" fmla="*/ 271161 h 313682"/>
                <a:gd name="connsiteX7" fmla="*/ 595457 w 697967"/>
                <a:gd name="connsiteY7" fmla="*/ 313494 h 313682"/>
                <a:gd name="connsiteX8" fmla="*/ 697057 w 697967"/>
                <a:gd name="connsiteY8" fmla="*/ 254227 h 313682"/>
                <a:gd name="connsiteX9" fmla="*/ 637790 w 697967"/>
                <a:gd name="connsiteY9" fmla="*/ 118761 h 313682"/>
                <a:gd name="connsiteX10" fmla="*/ 510790 w 697967"/>
                <a:gd name="connsiteY10" fmla="*/ 42561 h 313682"/>
                <a:gd name="connsiteX11" fmla="*/ 248324 w 697967"/>
                <a:gd name="connsiteY11" fmla="*/ 227 h 31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7967" h="313682">
                  <a:moveTo>
                    <a:pt x="248324" y="227"/>
                  </a:moveTo>
                  <a:cubicBezTo>
                    <a:pt x="170713" y="3049"/>
                    <a:pt x="86046" y="32683"/>
                    <a:pt x="45124" y="59494"/>
                  </a:cubicBezTo>
                  <a:cubicBezTo>
                    <a:pt x="4202" y="86305"/>
                    <a:pt x="-5677" y="134283"/>
                    <a:pt x="2790" y="161094"/>
                  </a:cubicBezTo>
                  <a:cubicBezTo>
                    <a:pt x="11257" y="187905"/>
                    <a:pt x="55002" y="210483"/>
                    <a:pt x="95924" y="220361"/>
                  </a:cubicBezTo>
                  <a:cubicBezTo>
                    <a:pt x="136846" y="230239"/>
                    <a:pt x="248324" y="220361"/>
                    <a:pt x="248324" y="220361"/>
                  </a:cubicBezTo>
                  <a:cubicBezTo>
                    <a:pt x="287835" y="220361"/>
                    <a:pt x="300535" y="211894"/>
                    <a:pt x="332990" y="220361"/>
                  </a:cubicBezTo>
                  <a:cubicBezTo>
                    <a:pt x="365446" y="228828"/>
                    <a:pt x="399313" y="255639"/>
                    <a:pt x="443057" y="271161"/>
                  </a:cubicBezTo>
                  <a:cubicBezTo>
                    <a:pt x="486801" y="286683"/>
                    <a:pt x="553124" y="316316"/>
                    <a:pt x="595457" y="313494"/>
                  </a:cubicBezTo>
                  <a:cubicBezTo>
                    <a:pt x="637790" y="310672"/>
                    <a:pt x="690002" y="286682"/>
                    <a:pt x="697057" y="254227"/>
                  </a:cubicBezTo>
                  <a:cubicBezTo>
                    <a:pt x="704112" y="221772"/>
                    <a:pt x="668835" y="154039"/>
                    <a:pt x="637790" y="118761"/>
                  </a:cubicBezTo>
                  <a:cubicBezTo>
                    <a:pt x="606746" y="83483"/>
                    <a:pt x="572879" y="63728"/>
                    <a:pt x="510790" y="42561"/>
                  </a:cubicBezTo>
                  <a:cubicBezTo>
                    <a:pt x="448701" y="21394"/>
                    <a:pt x="325935" y="-2595"/>
                    <a:pt x="248324" y="227"/>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sp>
          <p:nvSpPr>
            <p:cNvPr id="26" name="Freeform 25"/>
            <p:cNvSpPr/>
            <p:nvPr/>
          </p:nvSpPr>
          <p:spPr>
            <a:xfrm>
              <a:off x="3652503" y="2052029"/>
              <a:ext cx="549597" cy="312686"/>
            </a:xfrm>
            <a:custGeom>
              <a:avLst/>
              <a:gdLst>
                <a:gd name="connsiteX0" fmla="*/ 276030 w 549597"/>
                <a:gd name="connsiteY0" fmla="*/ 13838 h 312686"/>
                <a:gd name="connsiteX1" fmla="*/ 13564 w 549597"/>
                <a:gd name="connsiteY1" fmla="*/ 13838 h 312686"/>
                <a:gd name="connsiteX2" fmla="*/ 47430 w 549597"/>
                <a:gd name="connsiteY2" fmla="*/ 106971 h 312686"/>
                <a:gd name="connsiteX3" fmla="*/ 132097 w 549597"/>
                <a:gd name="connsiteY3" fmla="*/ 217038 h 312686"/>
                <a:gd name="connsiteX4" fmla="*/ 360697 w 549597"/>
                <a:gd name="connsiteY4" fmla="*/ 293238 h 312686"/>
                <a:gd name="connsiteX5" fmla="*/ 538497 w 549597"/>
                <a:gd name="connsiteY5" fmla="*/ 310171 h 312686"/>
                <a:gd name="connsiteX6" fmla="*/ 521564 w 549597"/>
                <a:gd name="connsiteY6" fmla="*/ 250904 h 312686"/>
                <a:gd name="connsiteX7" fmla="*/ 445364 w 549597"/>
                <a:gd name="connsiteY7" fmla="*/ 140838 h 312686"/>
                <a:gd name="connsiteX8" fmla="*/ 276030 w 549597"/>
                <a:gd name="connsiteY8" fmla="*/ 13838 h 312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597" h="312686">
                  <a:moveTo>
                    <a:pt x="276030" y="13838"/>
                  </a:moveTo>
                  <a:cubicBezTo>
                    <a:pt x="204063" y="-7329"/>
                    <a:pt x="51664" y="-1684"/>
                    <a:pt x="13564" y="13838"/>
                  </a:cubicBezTo>
                  <a:cubicBezTo>
                    <a:pt x="-24536" y="29360"/>
                    <a:pt x="27675" y="73104"/>
                    <a:pt x="47430" y="106971"/>
                  </a:cubicBezTo>
                  <a:cubicBezTo>
                    <a:pt x="67185" y="140838"/>
                    <a:pt x="79886" y="185994"/>
                    <a:pt x="132097" y="217038"/>
                  </a:cubicBezTo>
                  <a:cubicBezTo>
                    <a:pt x="184308" y="248083"/>
                    <a:pt x="292964" y="277716"/>
                    <a:pt x="360697" y="293238"/>
                  </a:cubicBezTo>
                  <a:cubicBezTo>
                    <a:pt x="428430" y="308760"/>
                    <a:pt x="511686" y="317227"/>
                    <a:pt x="538497" y="310171"/>
                  </a:cubicBezTo>
                  <a:cubicBezTo>
                    <a:pt x="565308" y="303115"/>
                    <a:pt x="537086" y="279126"/>
                    <a:pt x="521564" y="250904"/>
                  </a:cubicBezTo>
                  <a:cubicBezTo>
                    <a:pt x="506042" y="222682"/>
                    <a:pt x="482053" y="178938"/>
                    <a:pt x="445364" y="140838"/>
                  </a:cubicBezTo>
                  <a:cubicBezTo>
                    <a:pt x="408675" y="102738"/>
                    <a:pt x="347997" y="35005"/>
                    <a:pt x="276030" y="13838"/>
                  </a:cubicBezTo>
                  <a:close/>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grpSp>
      <p:pic>
        <p:nvPicPr>
          <p:cNvPr id="47" name="Picture 46" descr="radar_ok.png"/>
          <p:cNvPicPr>
            <a:picLocks noChangeAspect="1"/>
          </p:cNvPicPr>
          <p:nvPr/>
        </p:nvPicPr>
        <p:blipFill rotWithShape="1">
          <a:blip r:embed="rId4">
            <a:extLst>
              <a:ext uri="{28A0092B-C50C-407E-A947-70E740481C1C}">
                <a14:useLocalDpi xmlns:a14="http://schemas.microsoft.com/office/drawing/2010/main" val="0"/>
              </a:ext>
            </a:extLst>
          </a:blip>
          <a:srcRect l="11718" t="16088" r="17183" b="6000"/>
          <a:stretch/>
        </p:blipFill>
        <p:spPr>
          <a:xfrm>
            <a:off x="5" y="1371600"/>
            <a:ext cx="7387839" cy="4343400"/>
          </a:xfrm>
          <a:prstGeom prst="rect">
            <a:avLst/>
          </a:prstGeom>
        </p:spPr>
      </p:pic>
      <p:sp>
        <p:nvSpPr>
          <p:cNvPr id="48" name="TextBox 47"/>
          <p:cNvSpPr txBox="1"/>
          <p:nvPr/>
        </p:nvSpPr>
        <p:spPr>
          <a:xfrm>
            <a:off x="4419600" y="3276608"/>
            <a:ext cx="4724400" cy="1477255"/>
          </a:xfrm>
          <a:prstGeom prst="rect">
            <a:avLst/>
          </a:prstGeom>
          <a:solidFill>
            <a:schemeClr val="bg1">
              <a:lumMod val="75000"/>
              <a:lumOff val="25000"/>
            </a:schemeClr>
          </a:solidFill>
        </p:spPr>
        <p:txBody>
          <a:bodyPr wrap="square" lIns="91365" tIns="45684" rIns="91365" bIns="45684" rtlCol="0">
            <a:spAutoFit/>
          </a:bodyPr>
          <a:lstStyle/>
          <a:p>
            <a:pPr fontAlgn="base">
              <a:spcBef>
                <a:spcPct val="0"/>
              </a:spcBef>
              <a:spcAft>
                <a:spcPct val="0"/>
              </a:spcAft>
            </a:pPr>
            <a:r>
              <a:rPr lang="en-US" dirty="0" smtClean="0">
                <a:solidFill>
                  <a:prstClr val="white"/>
                </a:solidFill>
                <a:latin typeface="Arial" pitchFamily="34" charset="0"/>
              </a:rPr>
              <a:t>The same concepts apply to radar data.</a:t>
            </a:r>
          </a:p>
          <a:p>
            <a:pPr fontAlgn="base">
              <a:spcBef>
                <a:spcPct val="0"/>
              </a:spcBef>
              <a:spcAft>
                <a:spcPct val="0"/>
              </a:spcAft>
            </a:pPr>
            <a:endParaRPr lang="en-US" dirty="0">
              <a:solidFill>
                <a:prstClr val="white"/>
              </a:solidFill>
              <a:latin typeface="Arial" pitchFamily="34" charset="0"/>
            </a:endParaRPr>
          </a:p>
          <a:p>
            <a:pPr fontAlgn="base">
              <a:spcBef>
                <a:spcPct val="0"/>
              </a:spcBef>
              <a:spcAft>
                <a:spcPct val="0"/>
              </a:spcAft>
            </a:pPr>
            <a:r>
              <a:rPr lang="en-US" dirty="0" smtClean="0">
                <a:solidFill>
                  <a:prstClr val="white"/>
                </a:solidFill>
                <a:latin typeface="Arial" pitchFamily="34" charset="0"/>
              </a:rPr>
              <a:t>Meteorologists view cells or storms—so the computer needs to identify and track radar cells and their evolution over time.</a:t>
            </a:r>
          </a:p>
        </p:txBody>
      </p:sp>
      <p:grpSp>
        <p:nvGrpSpPr>
          <p:cNvPr id="61" name="Group 60"/>
          <p:cNvGrpSpPr/>
          <p:nvPr/>
        </p:nvGrpSpPr>
        <p:grpSpPr>
          <a:xfrm>
            <a:off x="2724277" y="2609572"/>
            <a:ext cx="1695357" cy="1539158"/>
            <a:chOff x="2724243" y="2609572"/>
            <a:chExt cx="1695357" cy="1539158"/>
          </a:xfrm>
        </p:grpSpPr>
        <p:cxnSp>
          <p:nvCxnSpPr>
            <p:cNvPr id="51" name="Straight Arrow Connector 50"/>
            <p:cNvCxnSpPr/>
            <p:nvPr/>
          </p:nvCxnSpPr>
          <p:spPr>
            <a:xfrm flipH="1" flipV="1">
              <a:off x="3733800" y="3124200"/>
              <a:ext cx="685800" cy="609600"/>
            </a:xfrm>
            <a:prstGeom prst="straightConnector1">
              <a:avLst/>
            </a:prstGeom>
            <a:ln w="38100">
              <a:solidFill>
                <a:srgbClr val="A015BA"/>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flipV="1">
              <a:off x="3581400" y="3657600"/>
              <a:ext cx="838200" cy="76200"/>
            </a:xfrm>
            <a:prstGeom prst="straightConnector1">
              <a:avLst/>
            </a:prstGeom>
            <a:ln w="38100">
              <a:solidFill>
                <a:srgbClr val="A015BA"/>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a:off x="3276600" y="3733800"/>
              <a:ext cx="1143000" cy="304800"/>
            </a:xfrm>
            <a:prstGeom prst="straightConnector1">
              <a:avLst/>
            </a:prstGeom>
            <a:ln w="38100">
              <a:solidFill>
                <a:srgbClr val="A015BA"/>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Freeform 57"/>
            <p:cNvSpPr/>
            <p:nvPr/>
          </p:nvSpPr>
          <p:spPr>
            <a:xfrm>
              <a:off x="3399512" y="2609572"/>
              <a:ext cx="461518" cy="538078"/>
            </a:xfrm>
            <a:custGeom>
              <a:avLst/>
              <a:gdLst>
                <a:gd name="connsiteX0" fmla="*/ 275021 w 461518"/>
                <a:gd name="connsiteY0" fmla="*/ 531561 h 538078"/>
                <a:gd name="connsiteX1" fmla="*/ 325821 w 461518"/>
                <a:gd name="connsiteY1" fmla="*/ 531561 h 538078"/>
                <a:gd name="connsiteX2" fmla="*/ 418955 w 461518"/>
                <a:gd name="connsiteY2" fmla="*/ 463828 h 538078"/>
                <a:gd name="connsiteX3" fmla="*/ 461288 w 461518"/>
                <a:gd name="connsiteY3" fmla="*/ 353761 h 538078"/>
                <a:gd name="connsiteX4" fmla="*/ 435888 w 461518"/>
                <a:gd name="connsiteY4" fmla="*/ 243695 h 538078"/>
                <a:gd name="connsiteX5" fmla="*/ 435888 w 461518"/>
                <a:gd name="connsiteY5" fmla="*/ 167495 h 538078"/>
                <a:gd name="connsiteX6" fmla="*/ 427421 w 461518"/>
                <a:gd name="connsiteY6" fmla="*/ 91295 h 538078"/>
                <a:gd name="connsiteX7" fmla="*/ 325821 w 461518"/>
                <a:gd name="connsiteY7" fmla="*/ 6628 h 538078"/>
                <a:gd name="connsiteX8" fmla="*/ 232688 w 461518"/>
                <a:gd name="connsiteY8" fmla="*/ 15095 h 538078"/>
                <a:gd name="connsiteX9" fmla="*/ 164955 w 461518"/>
                <a:gd name="connsiteY9" fmla="*/ 91295 h 538078"/>
                <a:gd name="connsiteX10" fmla="*/ 71821 w 461518"/>
                <a:gd name="connsiteY10" fmla="*/ 184428 h 538078"/>
                <a:gd name="connsiteX11" fmla="*/ 4088 w 461518"/>
                <a:gd name="connsiteY11" fmla="*/ 319895 h 538078"/>
                <a:gd name="connsiteX12" fmla="*/ 21021 w 461518"/>
                <a:gd name="connsiteY12" fmla="*/ 413028 h 538078"/>
                <a:gd name="connsiteX13" fmla="*/ 131088 w 461518"/>
                <a:gd name="connsiteY13" fmla="*/ 480761 h 538078"/>
                <a:gd name="connsiteX14" fmla="*/ 275021 w 461518"/>
                <a:gd name="connsiteY14" fmla="*/ 531561 h 53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1518" h="538078">
                  <a:moveTo>
                    <a:pt x="275021" y="531561"/>
                  </a:moveTo>
                  <a:cubicBezTo>
                    <a:pt x="288426" y="537205"/>
                    <a:pt x="301832" y="542850"/>
                    <a:pt x="325821" y="531561"/>
                  </a:cubicBezTo>
                  <a:cubicBezTo>
                    <a:pt x="349810" y="520272"/>
                    <a:pt x="396377" y="493461"/>
                    <a:pt x="418955" y="463828"/>
                  </a:cubicBezTo>
                  <a:cubicBezTo>
                    <a:pt x="441533" y="434195"/>
                    <a:pt x="458466" y="390450"/>
                    <a:pt x="461288" y="353761"/>
                  </a:cubicBezTo>
                  <a:cubicBezTo>
                    <a:pt x="464110" y="317072"/>
                    <a:pt x="440121" y="274739"/>
                    <a:pt x="435888" y="243695"/>
                  </a:cubicBezTo>
                  <a:cubicBezTo>
                    <a:pt x="431655" y="212651"/>
                    <a:pt x="437299" y="192895"/>
                    <a:pt x="435888" y="167495"/>
                  </a:cubicBezTo>
                  <a:cubicBezTo>
                    <a:pt x="434477" y="142095"/>
                    <a:pt x="445766" y="118106"/>
                    <a:pt x="427421" y="91295"/>
                  </a:cubicBezTo>
                  <a:cubicBezTo>
                    <a:pt x="409077" y="64484"/>
                    <a:pt x="358277" y="19328"/>
                    <a:pt x="325821" y="6628"/>
                  </a:cubicBezTo>
                  <a:cubicBezTo>
                    <a:pt x="293366" y="-6072"/>
                    <a:pt x="259499" y="984"/>
                    <a:pt x="232688" y="15095"/>
                  </a:cubicBezTo>
                  <a:cubicBezTo>
                    <a:pt x="205877" y="29206"/>
                    <a:pt x="191766" y="63073"/>
                    <a:pt x="164955" y="91295"/>
                  </a:cubicBezTo>
                  <a:cubicBezTo>
                    <a:pt x="138144" y="119517"/>
                    <a:pt x="98632" y="146328"/>
                    <a:pt x="71821" y="184428"/>
                  </a:cubicBezTo>
                  <a:cubicBezTo>
                    <a:pt x="45010" y="222528"/>
                    <a:pt x="12555" y="281795"/>
                    <a:pt x="4088" y="319895"/>
                  </a:cubicBezTo>
                  <a:cubicBezTo>
                    <a:pt x="-4379" y="357995"/>
                    <a:pt x="-146" y="386217"/>
                    <a:pt x="21021" y="413028"/>
                  </a:cubicBezTo>
                  <a:cubicBezTo>
                    <a:pt x="42188" y="439839"/>
                    <a:pt x="131088" y="480761"/>
                    <a:pt x="131088" y="480761"/>
                  </a:cubicBezTo>
                  <a:lnTo>
                    <a:pt x="275021" y="531561"/>
                  </a:lnTo>
                  <a:close/>
                </a:path>
              </a:pathLst>
            </a:custGeom>
            <a:noFill/>
            <a:ln w="63500">
              <a:solidFill>
                <a:srgbClr val="A015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sp>
          <p:nvSpPr>
            <p:cNvPr id="59" name="Freeform 58"/>
            <p:cNvSpPr/>
            <p:nvPr/>
          </p:nvSpPr>
          <p:spPr>
            <a:xfrm>
              <a:off x="3133778" y="3504730"/>
              <a:ext cx="516642" cy="353751"/>
            </a:xfrm>
            <a:custGeom>
              <a:avLst/>
              <a:gdLst>
                <a:gd name="connsiteX0" fmla="*/ 185155 w 516642"/>
                <a:gd name="connsiteY0" fmla="*/ 59737 h 353751"/>
                <a:gd name="connsiteX1" fmla="*/ 7355 w 516642"/>
                <a:gd name="connsiteY1" fmla="*/ 169803 h 353751"/>
                <a:gd name="connsiteX2" fmla="*/ 41222 w 516642"/>
                <a:gd name="connsiteY2" fmla="*/ 254470 h 353751"/>
                <a:gd name="connsiteX3" fmla="*/ 108955 w 516642"/>
                <a:gd name="connsiteY3" fmla="*/ 330670 h 353751"/>
                <a:gd name="connsiteX4" fmla="*/ 312155 w 516642"/>
                <a:gd name="connsiteY4" fmla="*/ 347603 h 353751"/>
                <a:gd name="connsiteX5" fmla="*/ 396822 w 516642"/>
                <a:gd name="connsiteY5" fmla="*/ 237537 h 353751"/>
                <a:gd name="connsiteX6" fmla="*/ 464555 w 516642"/>
                <a:gd name="connsiteY6" fmla="*/ 152870 h 353751"/>
                <a:gd name="connsiteX7" fmla="*/ 515355 w 516642"/>
                <a:gd name="connsiteY7" fmla="*/ 76670 h 353751"/>
                <a:gd name="connsiteX8" fmla="*/ 489955 w 516642"/>
                <a:gd name="connsiteY8" fmla="*/ 34337 h 353751"/>
                <a:gd name="connsiteX9" fmla="*/ 371422 w 516642"/>
                <a:gd name="connsiteY9" fmla="*/ 470 h 353751"/>
                <a:gd name="connsiteX10" fmla="*/ 252889 w 516642"/>
                <a:gd name="connsiteY10" fmla="*/ 59737 h 353751"/>
                <a:gd name="connsiteX11" fmla="*/ 185155 w 516642"/>
                <a:gd name="connsiteY11" fmla="*/ 59737 h 35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642" h="353751">
                  <a:moveTo>
                    <a:pt x="185155" y="59737"/>
                  </a:moveTo>
                  <a:cubicBezTo>
                    <a:pt x="144233" y="78081"/>
                    <a:pt x="31344" y="137348"/>
                    <a:pt x="7355" y="169803"/>
                  </a:cubicBezTo>
                  <a:cubicBezTo>
                    <a:pt x="-16634" y="202259"/>
                    <a:pt x="24289" y="227659"/>
                    <a:pt x="41222" y="254470"/>
                  </a:cubicBezTo>
                  <a:cubicBezTo>
                    <a:pt x="58155" y="281281"/>
                    <a:pt x="63800" y="315148"/>
                    <a:pt x="108955" y="330670"/>
                  </a:cubicBezTo>
                  <a:cubicBezTo>
                    <a:pt x="154110" y="346192"/>
                    <a:pt x="264177" y="363125"/>
                    <a:pt x="312155" y="347603"/>
                  </a:cubicBezTo>
                  <a:cubicBezTo>
                    <a:pt x="360133" y="332081"/>
                    <a:pt x="371422" y="269993"/>
                    <a:pt x="396822" y="237537"/>
                  </a:cubicBezTo>
                  <a:cubicBezTo>
                    <a:pt x="422222" y="205082"/>
                    <a:pt x="444800" y="179681"/>
                    <a:pt x="464555" y="152870"/>
                  </a:cubicBezTo>
                  <a:cubicBezTo>
                    <a:pt x="484310" y="126059"/>
                    <a:pt x="511122" y="96426"/>
                    <a:pt x="515355" y="76670"/>
                  </a:cubicBezTo>
                  <a:cubicBezTo>
                    <a:pt x="519588" y="56914"/>
                    <a:pt x="513944" y="47037"/>
                    <a:pt x="489955" y="34337"/>
                  </a:cubicBezTo>
                  <a:cubicBezTo>
                    <a:pt x="465966" y="21637"/>
                    <a:pt x="410933" y="-3763"/>
                    <a:pt x="371422" y="470"/>
                  </a:cubicBezTo>
                  <a:cubicBezTo>
                    <a:pt x="331911" y="4703"/>
                    <a:pt x="276878" y="48448"/>
                    <a:pt x="252889" y="59737"/>
                  </a:cubicBezTo>
                  <a:cubicBezTo>
                    <a:pt x="228900" y="71026"/>
                    <a:pt x="226077" y="41393"/>
                    <a:pt x="185155" y="59737"/>
                  </a:cubicBezTo>
                  <a:close/>
                </a:path>
              </a:pathLst>
            </a:custGeom>
            <a:noFill/>
            <a:ln w="63500">
              <a:solidFill>
                <a:srgbClr val="A015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sp>
          <p:nvSpPr>
            <p:cNvPr id="60" name="Freeform 59"/>
            <p:cNvSpPr/>
            <p:nvPr/>
          </p:nvSpPr>
          <p:spPr>
            <a:xfrm>
              <a:off x="2724243" y="3798712"/>
              <a:ext cx="638852" cy="350018"/>
            </a:xfrm>
            <a:custGeom>
              <a:avLst/>
              <a:gdLst>
                <a:gd name="connsiteX0" fmla="*/ 450757 w 638852"/>
                <a:gd name="connsiteY0" fmla="*/ 2821 h 350018"/>
                <a:gd name="connsiteX1" fmla="*/ 332224 w 638852"/>
                <a:gd name="connsiteY1" fmla="*/ 45155 h 350018"/>
                <a:gd name="connsiteX2" fmla="*/ 315290 w 638852"/>
                <a:gd name="connsiteY2" fmla="*/ 104421 h 350018"/>
                <a:gd name="connsiteX3" fmla="*/ 306824 w 638852"/>
                <a:gd name="connsiteY3" fmla="*/ 138288 h 350018"/>
                <a:gd name="connsiteX4" fmla="*/ 205224 w 638852"/>
                <a:gd name="connsiteY4" fmla="*/ 87488 h 350018"/>
                <a:gd name="connsiteX5" fmla="*/ 103624 w 638852"/>
                <a:gd name="connsiteY5" fmla="*/ 138288 h 350018"/>
                <a:gd name="connsiteX6" fmla="*/ 2024 w 638852"/>
                <a:gd name="connsiteY6" fmla="*/ 248355 h 350018"/>
                <a:gd name="connsiteX7" fmla="*/ 44357 w 638852"/>
                <a:gd name="connsiteY7" fmla="*/ 316088 h 350018"/>
                <a:gd name="connsiteX8" fmla="*/ 145957 w 638852"/>
                <a:gd name="connsiteY8" fmla="*/ 349955 h 350018"/>
                <a:gd name="connsiteX9" fmla="*/ 239090 w 638852"/>
                <a:gd name="connsiteY9" fmla="*/ 324555 h 350018"/>
                <a:gd name="connsiteX10" fmla="*/ 366090 w 638852"/>
                <a:gd name="connsiteY10" fmla="*/ 324555 h 350018"/>
                <a:gd name="connsiteX11" fmla="*/ 450757 w 638852"/>
                <a:gd name="connsiteY11" fmla="*/ 307621 h 350018"/>
                <a:gd name="connsiteX12" fmla="*/ 493090 w 638852"/>
                <a:gd name="connsiteY12" fmla="*/ 256821 h 350018"/>
                <a:gd name="connsiteX13" fmla="*/ 620090 w 638852"/>
                <a:gd name="connsiteY13" fmla="*/ 146755 h 350018"/>
                <a:gd name="connsiteX14" fmla="*/ 628557 w 638852"/>
                <a:gd name="connsiteY14" fmla="*/ 70555 h 350018"/>
                <a:gd name="connsiteX15" fmla="*/ 526957 w 638852"/>
                <a:gd name="connsiteY15" fmla="*/ 11288 h 350018"/>
                <a:gd name="connsiteX16" fmla="*/ 450757 w 638852"/>
                <a:gd name="connsiteY16" fmla="*/ 2821 h 3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8852" h="350018">
                  <a:moveTo>
                    <a:pt x="450757" y="2821"/>
                  </a:moveTo>
                  <a:cubicBezTo>
                    <a:pt x="418302" y="8465"/>
                    <a:pt x="354802" y="28222"/>
                    <a:pt x="332224" y="45155"/>
                  </a:cubicBezTo>
                  <a:cubicBezTo>
                    <a:pt x="309646" y="62088"/>
                    <a:pt x="319523" y="88899"/>
                    <a:pt x="315290" y="104421"/>
                  </a:cubicBezTo>
                  <a:cubicBezTo>
                    <a:pt x="311057" y="119943"/>
                    <a:pt x="325168" y="141110"/>
                    <a:pt x="306824" y="138288"/>
                  </a:cubicBezTo>
                  <a:cubicBezTo>
                    <a:pt x="288480" y="135466"/>
                    <a:pt x="239091" y="87488"/>
                    <a:pt x="205224" y="87488"/>
                  </a:cubicBezTo>
                  <a:cubicBezTo>
                    <a:pt x="171357" y="87488"/>
                    <a:pt x="137491" y="111477"/>
                    <a:pt x="103624" y="138288"/>
                  </a:cubicBezTo>
                  <a:cubicBezTo>
                    <a:pt x="69757" y="165099"/>
                    <a:pt x="11902" y="218722"/>
                    <a:pt x="2024" y="248355"/>
                  </a:cubicBezTo>
                  <a:cubicBezTo>
                    <a:pt x="-7854" y="277988"/>
                    <a:pt x="20368" y="299155"/>
                    <a:pt x="44357" y="316088"/>
                  </a:cubicBezTo>
                  <a:cubicBezTo>
                    <a:pt x="68346" y="333021"/>
                    <a:pt x="113502" y="348544"/>
                    <a:pt x="145957" y="349955"/>
                  </a:cubicBezTo>
                  <a:cubicBezTo>
                    <a:pt x="178412" y="351366"/>
                    <a:pt x="202401" y="328788"/>
                    <a:pt x="239090" y="324555"/>
                  </a:cubicBezTo>
                  <a:cubicBezTo>
                    <a:pt x="275779" y="320322"/>
                    <a:pt x="330812" y="327377"/>
                    <a:pt x="366090" y="324555"/>
                  </a:cubicBezTo>
                  <a:cubicBezTo>
                    <a:pt x="401368" y="321733"/>
                    <a:pt x="429590" y="318910"/>
                    <a:pt x="450757" y="307621"/>
                  </a:cubicBezTo>
                  <a:cubicBezTo>
                    <a:pt x="471924" y="296332"/>
                    <a:pt x="464868" y="283632"/>
                    <a:pt x="493090" y="256821"/>
                  </a:cubicBezTo>
                  <a:cubicBezTo>
                    <a:pt x="521312" y="230010"/>
                    <a:pt x="597512" y="177799"/>
                    <a:pt x="620090" y="146755"/>
                  </a:cubicBezTo>
                  <a:cubicBezTo>
                    <a:pt x="642668" y="115711"/>
                    <a:pt x="644079" y="93133"/>
                    <a:pt x="628557" y="70555"/>
                  </a:cubicBezTo>
                  <a:cubicBezTo>
                    <a:pt x="613035" y="47977"/>
                    <a:pt x="559413" y="22577"/>
                    <a:pt x="526957" y="11288"/>
                  </a:cubicBezTo>
                  <a:cubicBezTo>
                    <a:pt x="494502" y="-1"/>
                    <a:pt x="483212" y="-2823"/>
                    <a:pt x="450757" y="2821"/>
                  </a:cubicBezTo>
                  <a:close/>
                </a:path>
              </a:pathLst>
            </a:custGeom>
            <a:noFill/>
            <a:ln w="63500">
              <a:solidFill>
                <a:srgbClr val="A015B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orbel"/>
              </a:endParaRPr>
            </a:p>
          </p:txBody>
        </p:sp>
      </p:grpSp>
    </p:spTree>
    <p:extLst>
      <p:ext uri="{BB962C8B-B14F-4D97-AF65-F5344CB8AC3E}">
        <p14:creationId xmlns:p14="http://schemas.microsoft.com/office/powerpoint/2010/main" val="13707301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9" presetClass="exit" presetSubtype="0" fill="hold" nodeType="withEffect">
                                  <p:stCondLst>
                                    <p:cond delay="0"/>
                                  </p:stCondLst>
                                  <p:childTnLst>
                                    <p:animEffect transition="out" filter="dissolv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y1otlk_20140508_1300_pr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838200"/>
            <a:ext cx="8267700" cy="5630152"/>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27</a:t>
            </a:fld>
            <a:endParaRPr lang="en-US"/>
          </a:p>
        </p:txBody>
      </p:sp>
      <p:sp>
        <p:nvSpPr>
          <p:cNvPr id="2" name="TextBox 1"/>
          <p:cNvSpPr txBox="1"/>
          <p:nvPr/>
        </p:nvSpPr>
        <p:spPr>
          <a:xfrm>
            <a:off x="3429000" y="152400"/>
            <a:ext cx="2557311" cy="584776"/>
          </a:xfrm>
          <a:prstGeom prst="rect">
            <a:avLst/>
          </a:prstGeom>
          <a:noFill/>
        </p:spPr>
        <p:txBody>
          <a:bodyPr wrap="none" rtlCol="0">
            <a:spAutoFit/>
          </a:bodyPr>
          <a:lstStyle/>
          <a:p>
            <a:pPr defTabSz="914400" fontAlgn="base">
              <a:spcBef>
                <a:spcPct val="0"/>
              </a:spcBef>
              <a:spcAft>
                <a:spcPct val="0"/>
              </a:spcAft>
            </a:pPr>
            <a:r>
              <a:rPr lang="en-US" sz="3200" dirty="0" smtClean="0">
                <a:solidFill>
                  <a:prstClr val="white"/>
                </a:solidFill>
                <a:latin typeface="Arial" pitchFamily="34" charset="0"/>
              </a:rPr>
              <a:t>08 May 2014</a:t>
            </a:r>
          </a:p>
        </p:txBody>
      </p:sp>
      <p:sp>
        <p:nvSpPr>
          <p:cNvPr id="6" name="Rectangle 5"/>
          <p:cNvSpPr/>
          <p:nvPr/>
        </p:nvSpPr>
        <p:spPr>
          <a:xfrm>
            <a:off x="4114800" y="2209800"/>
            <a:ext cx="762000" cy="685800"/>
          </a:xfrm>
          <a:prstGeom prst="rect">
            <a:avLst/>
          </a:prstGeom>
          <a:no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prstClr val="white"/>
              </a:solidFill>
              <a:latin typeface="Corbel"/>
            </a:endParaRPr>
          </a:p>
        </p:txBody>
      </p:sp>
    </p:spTree>
    <p:extLst>
      <p:ext uri="{BB962C8B-B14F-4D97-AF65-F5344CB8AC3E}">
        <p14:creationId xmlns:p14="http://schemas.microsoft.com/office/powerpoint/2010/main" val="140854662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s2016_050814_1644_SD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28</a:t>
            </a:fld>
            <a:endParaRPr lang="en-US"/>
          </a:p>
        </p:txBody>
      </p:sp>
      <p:sp>
        <p:nvSpPr>
          <p:cNvPr id="8" name="TextBox 7"/>
          <p:cNvSpPr txBox="1"/>
          <p:nvPr/>
        </p:nvSpPr>
        <p:spPr>
          <a:xfrm>
            <a:off x="6858000" y="0"/>
            <a:ext cx="22860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dirty="0" smtClean="0">
                <a:solidFill>
                  <a:srgbClr val="FFFF00"/>
                </a:solidFill>
                <a:latin typeface="Arial" pitchFamily="34" charset="0"/>
              </a:rPr>
              <a:t>1644 UTC May-08-2014</a:t>
            </a:r>
            <a:endParaRPr lang="en-US" dirty="0">
              <a:solidFill>
                <a:srgbClr val="FFFF00"/>
              </a:solidFill>
              <a:latin typeface="Arial" pitchFamily="34" charset="0"/>
            </a:endParaRPr>
          </a:p>
        </p:txBody>
      </p:sp>
      <p:sp>
        <p:nvSpPr>
          <p:cNvPr id="9" name="TextBox 8"/>
          <p:cNvSpPr txBox="1"/>
          <p:nvPr/>
        </p:nvSpPr>
        <p:spPr>
          <a:xfrm>
            <a:off x="6553200" y="5029200"/>
            <a:ext cx="9144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sz="3600" dirty="0" smtClean="0">
                <a:solidFill>
                  <a:srgbClr val="FFFF00"/>
                </a:solidFill>
                <a:latin typeface="Arial" pitchFamily="34" charset="0"/>
              </a:rPr>
              <a:t>IA</a:t>
            </a:r>
            <a:endParaRPr lang="en-US" sz="3600" dirty="0">
              <a:solidFill>
                <a:srgbClr val="FFFF00"/>
              </a:solidFill>
              <a:latin typeface="Arial" pitchFamily="34" charset="0"/>
            </a:endParaRPr>
          </a:p>
        </p:txBody>
      </p:sp>
      <p:sp>
        <p:nvSpPr>
          <p:cNvPr id="10" name="TextBox 9"/>
          <p:cNvSpPr txBox="1"/>
          <p:nvPr/>
        </p:nvSpPr>
        <p:spPr>
          <a:xfrm>
            <a:off x="1447800" y="4572000"/>
            <a:ext cx="10668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sz="3600" dirty="0" smtClean="0">
                <a:solidFill>
                  <a:srgbClr val="FFFF00"/>
                </a:solidFill>
                <a:latin typeface="Arial" pitchFamily="34" charset="0"/>
              </a:rPr>
              <a:t>SD</a:t>
            </a:r>
            <a:endParaRPr lang="en-US" sz="3600" dirty="0">
              <a:solidFill>
                <a:srgbClr val="FFFF00"/>
              </a:solidFill>
              <a:latin typeface="Arial" pitchFamily="34" charset="0"/>
            </a:endParaRPr>
          </a:p>
        </p:txBody>
      </p:sp>
      <p:sp>
        <p:nvSpPr>
          <p:cNvPr id="11" name="TextBox 10"/>
          <p:cNvSpPr txBox="1"/>
          <p:nvPr/>
        </p:nvSpPr>
        <p:spPr>
          <a:xfrm>
            <a:off x="5715000" y="637032"/>
            <a:ext cx="3429000" cy="2031325"/>
          </a:xfrm>
          <a:prstGeom prst="rect">
            <a:avLst/>
          </a:prstGeom>
          <a:solidFill>
            <a:schemeClr val="bg1"/>
          </a:solidFill>
        </p:spPr>
        <p:txBody>
          <a:bodyPr wrap="square" rtlCol="0">
            <a:spAutoFit/>
          </a:bodyPr>
          <a:lstStyle/>
          <a:p>
            <a:pPr defTabSz="914400" fontAlgn="base">
              <a:spcBef>
                <a:spcPct val="0"/>
              </a:spcBef>
              <a:spcAft>
                <a:spcPct val="0"/>
              </a:spcAft>
            </a:pPr>
            <a:r>
              <a:rPr lang="en-US" b="1" dirty="0" smtClean="0">
                <a:effectLst>
                  <a:outerShdw blurRad="50800" dist="38100" dir="2700000" algn="tl" rotWithShape="0">
                    <a:prstClr val="black">
                      <a:alpha val="40000"/>
                    </a:prstClr>
                  </a:outerShdw>
                </a:effectLst>
                <a:latin typeface="Arial" pitchFamily="34" charset="0"/>
              </a:rPr>
              <a:t>MUCAPE ~ 750 J kg</a:t>
            </a:r>
            <a:r>
              <a:rPr lang="en-US" b="1" baseline="30000" dirty="0" smtClean="0">
                <a:effectLst>
                  <a:outerShdw blurRad="50800" dist="38100" dir="2700000" algn="tl" rotWithShape="0">
                    <a:prstClr val="black">
                      <a:alpha val="40000"/>
                    </a:prstClr>
                  </a:outerShdw>
                </a:effectLst>
                <a:latin typeface="Arial" pitchFamily="34" charset="0"/>
              </a:rPr>
              <a:t>-1</a:t>
            </a:r>
            <a:endParaRPr lang="en-US" b="1" dirty="0" smtClean="0">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r>
              <a:rPr lang="en-US" b="1" dirty="0" smtClean="0">
                <a:effectLst>
                  <a:outerShdw blurRad="50800" dist="38100" dir="2700000" algn="tl" rotWithShape="0">
                    <a:prstClr val="black">
                      <a:alpha val="40000"/>
                    </a:prstClr>
                  </a:outerShdw>
                </a:effectLst>
                <a:latin typeface="Arial" pitchFamily="34" charset="0"/>
              </a:rPr>
              <a:t>Eff. shear ~ 48 </a:t>
            </a:r>
            <a:r>
              <a:rPr lang="en-US" b="1" dirty="0" err="1" smtClean="0">
                <a:effectLst>
                  <a:outerShdw blurRad="50800" dist="38100" dir="2700000" algn="tl" rotWithShape="0">
                    <a:prstClr val="black">
                      <a:alpha val="40000"/>
                    </a:prstClr>
                  </a:outerShdw>
                </a:effectLst>
                <a:latin typeface="Arial" pitchFamily="34" charset="0"/>
              </a:rPr>
              <a:t>kts</a:t>
            </a:r>
            <a:endParaRPr lang="en-US" b="1" dirty="0">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endParaRPr lang="en-US" b="1" dirty="0" smtClean="0">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r>
              <a:rPr lang="en-US" b="1" dirty="0" smtClean="0">
                <a:effectLst>
                  <a:outerShdw blurRad="50800" dist="38100" dir="2700000" algn="tl" rotWithShape="0">
                    <a:prstClr val="black">
                      <a:alpha val="40000"/>
                    </a:prstClr>
                  </a:outerShdw>
                </a:effectLst>
                <a:latin typeface="Arial" pitchFamily="34" charset="0"/>
              </a:rPr>
              <a:t>Prob</a:t>
            </a:r>
            <a:r>
              <a:rPr lang="en-US" b="1" dirty="0">
                <a:effectLst>
                  <a:outerShdw blurRad="50800" dist="38100" dir="2700000" algn="tl" rotWithShape="0">
                    <a:prstClr val="black">
                      <a:alpha val="40000"/>
                    </a:prstClr>
                  </a:outerShdw>
                </a:effectLst>
                <a:latin typeface="Arial" pitchFamily="34" charset="0"/>
              </a:rPr>
              <a:t> </a:t>
            </a:r>
            <a:r>
              <a:rPr lang="en-US" b="1" dirty="0" smtClean="0">
                <a:effectLst>
                  <a:outerShdw blurRad="50800" dist="38100" dir="2700000" algn="tl" rotWithShape="0">
                    <a:prstClr val="black">
                      <a:alpha val="40000"/>
                    </a:prstClr>
                  </a:outerShdw>
                </a:effectLst>
                <a:latin typeface="Arial" pitchFamily="34" charset="0"/>
              </a:rPr>
              <a:t>= 27%</a:t>
            </a:r>
          </a:p>
          <a:p>
            <a:pPr defTabSz="914400" fontAlgn="base">
              <a:spcBef>
                <a:spcPct val="0"/>
              </a:spcBef>
              <a:spcAft>
                <a:spcPct val="0"/>
              </a:spcAft>
            </a:pPr>
            <a:r>
              <a:rPr lang="en-US" b="1" dirty="0" smtClean="0">
                <a:effectLst>
                  <a:outerShdw blurRad="50800" dist="38100" dir="2700000" algn="tl" rotWithShape="0">
                    <a:prstClr val="black">
                      <a:alpha val="40000"/>
                    </a:prstClr>
                  </a:outerShdw>
                </a:effectLst>
                <a:latin typeface="Arial" pitchFamily="34" charset="0"/>
              </a:rPr>
              <a:t>Highly sheared environment</a:t>
            </a:r>
          </a:p>
          <a:p>
            <a:pPr defTabSz="914400" fontAlgn="base">
              <a:spcBef>
                <a:spcPct val="0"/>
              </a:spcBef>
              <a:spcAft>
                <a:spcPct val="0"/>
              </a:spcAft>
            </a:pPr>
            <a:r>
              <a:rPr lang="en-US" b="1" dirty="0" smtClean="0">
                <a:effectLst>
                  <a:outerShdw blurRad="50800" dist="38100" dir="2700000" algn="tl" rotWithShape="0">
                    <a:prstClr val="black">
                      <a:alpha val="40000"/>
                    </a:prstClr>
                  </a:outerShdw>
                </a:effectLst>
                <a:latin typeface="Arial" pitchFamily="34" charset="0"/>
              </a:rPr>
              <a:t>Low MESH</a:t>
            </a:r>
          </a:p>
          <a:p>
            <a:pPr defTabSz="914400" fontAlgn="base">
              <a:spcBef>
                <a:spcPct val="0"/>
              </a:spcBef>
              <a:spcAft>
                <a:spcPct val="0"/>
              </a:spcAft>
            </a:pPr>
            <a:r>
              <a:rPr lang="en-US" b="1" dirty="0">
                <a:effectLst>
                  <a:outerShdw blurRad="50800" dist="38100" dir="2700000" algn="tl" rotWithShape="0">
                    <a:prstClr val="black">
                      <a:alpha val="40000"/>
                    </a:prstClr>
                  </a:outerShdw>
                </a:effectLst>
                <a:latin typeface="Arial" pitchFamily="34" charset="0"/>
              </a:rPr>
              <a:t>L</a:t>
            </a:r>
            <a:r>
              <a:rPr lang="en-US" b="1" dirty="0" smtClean="0">
                <a:effectLst>
                  <a:outerShdw blurRad="50800" dist="38100" dir="2700000" algn="tl" rotWithShape="0">
                    <a:prstClr val="black">
                      <a:alpha val="40000"/>
                    </a:prstClr>
                  </a:outerShdw>
                </a:effectLst>
                <a:latin typeface="Arial" pitchFamily="34" charset="0"/>
              </a:rPr>
              <a:t>ow lightning</a:t>
            </a:r>
            <a:endParaRPr lang="en-US" b="1" dirty="0">
              <a:effectLst>
                <a:outerShdw blurRad="50800" dist="38100" dir="2700000" algn="tl" rotWithShape="0">
                  <a:prstClr val="black">
                    <a:alpha val="40000"/>
                  </a:prstClr>
                </a:outerShdw>
              </a:effectLst>
              <a:latin typeface="Arial" pitchFamily="34" charset="0"/>
            </a:endParaRPr>
          </a:p>
        </p:txBody>
      </p:sp>
      <p:cxnSp>
        <p:nvCxnSpPr>
          <p:cNvPr id="12" name="Straight Arrow Connector 11"/>
          <p:cNvCxnSpPr/>
          <p:nvPr/>
        </p:nvCxnSpPr>
        <p:spPr>
          <a:xfrm flipH="1">
            <a:off x="4495800" y="2209800"/>
            <a:ext cx="1219200" cy="22098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369528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2016_050814_1646_SD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29</a:t>
            </a:fld>
            <a:endParaRPr lang="en-US"/>
          </a:p>
        </p:txBody>
      </p:sp>
      <p:sp>
        <p:nvSpPr>
          <p:cNvPr id="8" name="TextBox 7"/>
          <p:cNvSpPr txBox="1"/>
          <p:nvPr/>
        </p:nvSpPr>
        <p:spPr>
          <a:xfrm>
            <a:off x="6858000" y="0"/>
            <a:ext cx="22860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dirty="0" smtClean="0">
                <a:solidFill>
                  <a:srgbClr val="FFFF00"/>
                </a:solidFill>
                <a:latin typeface="Arial" pitchFamily="34" charset="0"/>
              </a:rPr>
              <a:t>1646 UTC May-08-2014</a:t>
            </a:r>
            <a:endParaRPr lang="en-US" dirty="0">
              <a:solidFill>
                <a:srgbClr val="FFFF00"/>
              </a:solidFill>
              <a:latin typeface="Arial" pitchFamily="34" charset="0"/>
            </a:endParaRPr>
          </a:p>
        </p:txBody>
      </p:sp>
      <p:sp>
        <p:nvSpPr>
          <p:cNvPr id="10" name="TextBox 9"/>
          <p:cNvSpPr txBox="1"/>
          <p:nvPr/>
        </p:nvSpPr>
        <p:spPr>
          <a:xfrm>
            <a:off x="1447800" y="4572000"/>
            <a:ext cx="10668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sz="3600" dirty="0" smtClean="0">
                <a:solidFill>
                  <a:srgbClr val="FFFF00"/>
                </a:solidFill>
                <a:latin typeface="Arial" pitchFamily="34" charset="0"/>
              </a:rPr>
              <a:t>SD</a:t>
            </a:r>
            <a:endParaRPr lang="en-US" sz="3600" dirty="0">
              <a:solidFill>
                <a:srgbClr val="FFFF00"/>
              </a:solidFill>
              <a:latin typeface="Arial" pitchFamily="34" charset="0"/>
            </a:endParaRPr>
          </a:p>
        </p:txBody>
      </p:sp>
      <p:sp>
        <p:nvSpPr>
          <p:cNvPr id="11" name="TextBox 10"/>
          <p:cNvSpPr txBox="1"/>
          <p:nvPr/>
        </p:nvSpPr>
        <p:spPr>
          <a:xfrm>
            <a:off x="5715000" y="637032"/>
            <a:ext cx="3429000" cy="2308324"/>
          </a:xfrm>
          <a:prstGeom prst="rect">
            <a:avLst/>
          </a:prstGeom>
          <a:solidFill>
            <a:schemeClr val="bg1"/>
          </a:solidFill>
        </p:spPr>
        <p:txBody>
          <a:bodyPr wrap="square" rtlCol="0">
            <a:spAutoFit/>
          </a:bodyPr>
          <a:lstStyle/>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MUCAPE ~ 750 J kg</a:t>
            </a:r>
            <a:r>
              <a:rPr lang="en-US" b="1" baseline="30000" dirty="0" smtClean="0">
                <a:solidFill>
                  <a:srgbClr val="FFFFFF"/>
                </a:solidFill>
                <a:effectLst>
                  <a:outerShdw blurRad="50800" dist="38100" dir="2700000" algn="tl" rotWithShape="0">
                    <a:prstClr val="black">
                      <a:alpha val="40000"/>
                    </a:prstClr>
                  </a:outerShdw>
                </a:effectLst>
                <a:latin typeface="Arial" pitchFamily="34" charset="0"/>
              </a:rPr>
              <a:t>-1</a:t>
            </a:r>
            <a:endParaRPr lang="en-US" b="1" dirty="0" smtClean="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Eff. shear ~ 48 </a:t>
            </a:r>
            <a:r>
              <a:rPr lang="en-US" b="1" dirty="0" err="1" smtClean="0">
                <a:solidFill>
                  <a:srgbClr val="FFFFFF"/>
                </a:solidFill>
                <a:effectLst>
                  <a:outerShdw blurRad="50800" dist="38100" dir="2700000" algn="tl" rotWithShape="0">
                    <a:prstClr val="black">
                      <a:alpha val="40000"/>
                    </a:prstClr>
                  </a:outerShdw>
                </a:effectLst>
                <a:latin typeface="Arial" pitchFamily="34" charset="0"/>
              </a:rPr>
              <a:t>kts</a:t>
            </a:r>
            <a:endParaRPr lang="en-US" b="1" dirty="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endParaRPr lang="en-US" b="1" dirty="0" smtClean="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Prob</a:t>
            </a:r>
            <a:r>
              <a:rPr lang="en-US" b="1" dirty="0">
                <a:solidFill>
                  <a:srgbClr val="FFFFFF"/>
                </a:solidFill>
                <a:effectLst>
                  <a:outerShdw blurRad="50800" dist="38100" dir="2700000" algn="tl" rotWithShape="0">
                    <a:prstClr val="black">
                      <a:alpha val="40000"/>
                    </a:prstClr>
                  </a:outerShdw>
                </a:effectLst>
                <a:latin typeface="Arial" pitchFamily="34" charset="0"/>
              </a:rPr>
              <a:t> </a:t>
            </a:r>
            <a:r>
              <a:rPr lang="en-US" b="1" dirty="0" smtClean="0">
                <a:solidFill>
                  <a:srgbClr val="FFFFFF"/>
                </a:solidFill>
                <a:effectLst>
                  <a:outerShdw blurRad="50800" dist="38100" dir="2700000" algn="tl" rotWithShape="0">
                    <a:prstClr val="black">
                      <a:alpha val="40000"/>
                    </a:prstClr>
                  </a:outerShdw>
                </a:effectLst>
                <a:latin typeface="Arial" pitchFamily="34" charset="0"/>
              </a:rPr>
              <a:t>= 54%</a:t>
            </a: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Strong satellite growth and glaciation rates.</a:t>
            </a: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Small increase in lightning.</a:t>
            </a:r>
          </a:p>
          <a:p>
            <a:pPr defTabSz="914400" fontAlgn="base">
              <a:spcBef>
                <a:spcPct val="0"/>
              </a:spcBef>
              <a:spcAft>
                <a:spcPct val="0"/>
              </a:spcAft>
            </a:pPr>
            <a:endParaRPr lang="en-US" b="1" dirty="0">
              <a:solidFill>
                <a:srgbClr val="1CFFFA"/>
              </a:solidFill>
              <a:effectLst>
                <a:outerShdw blurRad="50800" dist="38100" dir="2700000" algn="tl" rotWithShape="0">
                  <a:prstClr val="black">
                    <a:alpha val="40000"/>
                  </a:prstClr>
                </a:outerShdw>
              </a:effectLst>
              <a:latin typeface="Arial" pitchFamily="34" charset="0"/>
            </a:endParaRPr>
          </a:p>
        </p:txBody>
      </p:sp>
      <p:cxnSp>
        <p:nvCxnSpPr>
          <p:cNvPr id="12" name="Straight Arrow Connector 11"/>
          <p:cNvCxnSpPr/>
          <p:nvPr/>
        </p:nvCxnSpPr>
        <p:spPr>
          <a:xfrm flipH="1">
            <a:off x="4495800" y="2209800"/>
            <a:ext cx="1219200" cy="20574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553200" y="5029200"/>
            <a:ext cx="9144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sz="3600" dirty="0" smtClean="0">
                <a:solidFill>
                  <a:srgbClr val="FFFF00"/>
                </a:solidFill>
                <a:latin typeface="Arial" pitchFamily="34" charset="0"/>
              </a:rPr>
              <a:t>IA</a:t>
            </a:r>
            <a:endParaRPr lang="en-US" sz="3600" dirty="0">
              <a:solidFill>
                <a:srgbClr val="FFFF00"/>
              </a:solidFill>
              <a:latin typeface="Arial" pitchFamily="34" charset="0"/>
            </a:endParaRPr>
          </a:p>
        </p:txBody>
      </p:sp>
    </p:spTree>
    <p:extLst>
      <p:ext uri="{BB962C8B-B14F-4D97-AF65-F5344CB8AC3E}">
        <p14:creationId xmlns:p14="http://schemas.microsoft.com/office/powerpoint/2010/main" val="173587415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a:t>
            </a:fld>
            <a:endParaRPr lang="en-US"/>
          </a:p>
        </p:txBody>
      </p:sp>
      <p:sp>
        <p:nvSpPr>
          <p:cNvPr id="2" name="TextBox 1"/>
          <p:cNvSpPr txBox="1"/>
          <p:nvPr/>
        </p:nvSpPr>
        <p:spPr>
          <a:xfrm>
            <a:off x="381000" y="101024"/>
            <a:ext cx="8305800" cy="646331"/>
          </a:xfrm>
          <a:prstGeom prst="rect">
            <a:avLst/>
          </a:prstGeom>
          <a:noFill/>
        </p:spPr>
        <p:txBody>
          <a:bodyPr wrap="square" rtlCol="0">
            <a:spAutoFit/>
          </a:bodyPr>
          <a:lstStyle/>
          <a:p>
            <a:pPr algn="ctr"/>
            <a:r>
              <a:rPr lang="en-US" sz="3600" b="1" dirty="0" smtClean="0">
                <a:effectLst>
                  <a:outerShdw blurRad="50800" dist="38100" dir="2700000" algn="tl" rotWithShape="0">
                    <a:prstClr val="black">
                      <a:alpha val="40000"/>
                    </a:prstClr>
                  </a:outerShdw>
                </a:effectLst>
              </a:rPr>
              <a:t>Data to Environmental Intelligence</a:t>
            </a:r>
            <a:endParaRPr lang="en-US" sz="3600" b="1" dirty="0">
              <a:effectLst>
                <a:outerShdw blurRad="50800" dist="38100" dir="2700000" algn="tl" rotWithShape="0">
                  <a:prstClr val="black">
                    <a:alpha val="40000"/>
                  </a:prstClr>
                </a:outerShdw>
              </a:effectLst>
            </a:endParaRPr>
          </a:p>
        </p:txBody>
      </p:sp>
      <p:sp>
        <p:nvSpPr>
          <p:cNvPr id="5" name="TextBox 4"/>
          <p:cNvSpPr txBox="1"/>
          <p:nvPr/>
        </p:nvSpPr>
        <p:spPr>
          <a:xfrm>
            <a:off x="0" y="4419600"/>
            <a:ext cx="2285994" cy="369332"/>
          </a:xfrm>
          <a:prstGeom prst="rect">
            <a:avLst/>
          </a:prstGeom>
          <a:noFill/>
        </p:spPr>
        <p:txBody>
          <a:bodyPr wrap="square" rtlCol="0">
            <a:spAutoFit/>
          </a:bodyPr>
          <a:lstStyle/>
          <a:p>
            <a:r>
              <a:rPr lang="en-US" u="sng" dirty="0" smtClean="0">
                <a:effectLst>
                  <a:outerShdw blurRad="50800" dist="38100" dir="2700000" algn="tl" rotWithShape="0">
                    <a:prstClr val="black">
                      <a:alpha val="40000"/>
                    </a:prstClr>
                  </a:outerShdw>
                </a:effectLst>
              </a:rPr>
              <a:t>Storm Environment</a:t>
            </a:r>
          </a:p>
        </p:txBody>
      </p:sp>
      <p:pic>
        <p:nvPicPr>
          <p:cNvPr id="9" name="Picture 8"/>
          <p:cNvPicPr>
            <a:picLocks noChangeAspect="1"/>
          </p:cNvPicPr>
          <p:nvPr/>
        </p:nvPicPr>
        <p:blipFill>
          <a:blip r:embed="rId3"/>
          <a:stretch>
            <a:fillRect/>
          </a:stretch>
        </p:blipFill>
        <p:spPr>
          <a:xfrm>
            <a:off x="2304288" y="1066800"/>
            <a:ext cx="2490892" cy="1852740"/>
          </a:xfrm>
          <a:prstGeom prst="rect">
            <a:avLst/>
          </a:prstGeom>
        </p:spPr>
      </p:pic>
      <p:pic>
        <p:nvPicPr>
          <p:cNvPr id="10" name="Picture 9"/>
          <p:cNvPicPr>
            <a:picLocks noChangeAspect="1"/>
          </p:cNvPicPr>
          <p:nvPr/>
        </p:nvPicPr>
        <p:blipFill>
          <a:blip r:embed="rId4"/>
          <a:stretch>
            <a:fillRect/>
          </a:stretch>
        </p:blipFill>
        <p:spPr>
          <a:xfrm>
            <a:off x="4800600" y="1066800"/>
            <a:ext cx="2451867" cy="1870556"/>
          </a:xfrm>
          <a:prstGeom prst="rect">
            <a:avLst/>
          </a:prstGeom>
        </p:spPr>
      </p:pic>
      <p:pic>
        <p:nvPicPr>
          <p:cNvPr id="12" name="Picture 11"/>
          <p:cNvPicPr>
            <a:picLocks noChangeAspect="1"/>
          </p:cNvPicPr>
          <p:nvPr/>
        </p:nvPicPr>
        <p:blipFill>
          <a:blip r:embed="rId5"/>
          <a:stretch>
            <a:fillRect/>
          </a:stretch>
        </p:blipFill>
        <p:spPr>
          <a:xfrm>
            <a:off x="0" y="990600"/>
            <a:ext cx="2286000" cy="1938188"/>
          </a:xfrm>
          <a:prstGeom prst="rect">
            <a:avLst/>
          </a:prstGeom>
        </p:spPr>
      </p:pic>
      <p:sp>
        <p:nvSpPr>
          <p:cNvPr id="13" name="TextBox 12"/>
          <p:cNvSpPr txBox="1"/>
          <p:nvPr/>
        </p:nvSpPr>
        <p:spPr>
          <a:xfrm>
            <a:off x="0" y="2971866"/>
            <a:ext cx="2209800" cy="646331"/>
          </a:xfrm>
          <a:prstGeom prst="rect">
            <a:avLst/>
          </a:prstGeom>
          <a:noFill/>
        </p:spPr>
        <p:txBody>
          <a:bodyPr wrap="square" rtlCol="0">
            <a:spAutoFit/>
          </a:bodyPr>
          <a:lstStyle/>
          <a:p>
            <a:pPr algn="ctr"/>
            <a:r>
              <a:rPr lang="en-US" dirty="0" smtClean="0">
                <a:effectLst>
                  <a:outerShdw blurRad="50800" dist="38100" dir="2700000" algn="tl" rotWithShape="0">
                    <a:prstClr val="black">
                      <a:alpha val="40000"/>
                    </a:prstClr>
                  </a:outerShdw>
                </a:effectLst>
              </a:rPr>
              <a:t>High-resolution NWP Data</a:t>
            </a:r>
            <a:endParaRPr lang="en-US" dirty="0">
              <a:effectLst>
                <a:outerShdw blurRad="50800" dist="38100" dir="2700000" algn="tl" rotWithShape="0">
                  <a:prstClr val="black">
                    <a:alpha val="40000"/>
                  </a:prstClr>
                </a:outerShdw>
              </a:effectLst>
            </a:endParaRPr>
          </a:p>
        </p:txBody>
      </p:sp>
      <p:sp>
        <p:nvSpPr>
          <p:cNvPr id="14" name="TextBox 13"/>
          <p:cNvSpPr txBox="1"/>
          <p:nvPr/>
        </p:nvSpPr>
        <p:spPr>
          <a:xfrm>
            <a:off x="2438400" y="2971800"/>
            <a:ext cx="2209800" cy="646331"/>
          </a:xfrm>
          <a:prstGeom prst="rect">
            <a:avLst/>
          </a:prstGeom>
          <a:noFill/>
        </p:spPr>
        <p:txBody>
          <a:bodyPr wrap="square" rtlCol="0">
            <a:spAutoFit/>
          </a:bodyPr>
          <a:lstStyle/>
          <a:p>
            <a:pPr algn="ctr"/>
            <a:r>
              <a:rPr lang="en-US" dirty="0" smtClean="0">
                <a:effectLst>
                  <a:outerShdw blurRad="50800" dist="38100" dir="2700000" algn="tl" rotWithShape="0">
                    <a:prstClr val="black">
                      <a:alpha val="40000"/>
                    </a:prstClr>
                  </a:outerShdw>
                </a:effectLst>
              </a:rPr>
              <a:t>Satellite Imagery and Derived Products</a:t>
            </a:r>
            <a:endParaRPr lang="en-US" dirty="0">
              <a:effectLst>
                <a:outerShdw blurRad="50800" dist="38100" dir="2700000" algn="tl" rotWithShape="0">
                  <a:prstClr val="black">
                    <a:alpha val="40000"/>
                  </a:prstClr>
                </a:outerShdw>
              </a:effectLst>
            </a:endParaRPr>
          </a:p>
        </p:txBody>
      </p:sp>
      <p:sp>
        <p:nvSpPr>
          <p:cNvPr id="15" name="TextBox 14"/>
          <p:cNvSpPr txBox="1"/>
          <p:nvPr/>
        </p:nvSpPr>
        <p:spPr>
          <a:xfrm>
            <a:off x="4876800" y="2971800"/>
            <a:ext cx="2286000" cy="646331"/>
          </a:xfrm>
          <a:prstGeom prst="rect">
            <a:avLst/>
          </a:prstGeom>
          <a:noFill/>
        </p:spPr>
        <p:txBody>
          <a:bodyPr wrap="square" rtlCol="0">
            <a:spAutoFit/>
          </a:bodyPr>
          <a:lstStyle/>
          <a:p>
            <a:pPr algn="ctr"/>
            <a:r>
              <a:rPr lang="en-US" dirty="0" smtClean="0">
                <a:effectLst>
                  <a:outerShdw blurRad="50800" dist="38100" dir="2700000" algn="tl" rotWithShape="0">
                    <a:prstClr val="black">
                      <a:alpha val="40000"/>
                    </a:prstClr>
                  </a:outerShdw>
                </a:effectLst>
              </a:rPr>
              <a:t>Radar Imagery and Derived Products</a:t>
            </a:r>
            <a:endParaRPr lang="en-US" dirty="0">
              <a:effectLst>
                <a:outerShdw blurRad="50800" dist="38100" dir="2700000" algn="tl" rotWithShape="0">
                  <a:prstClr val="black">
                    <a:alpha val="40000"/>
                  </a:prstClr>
                </a:outerShdw>
              </a:effectLst>
            </a:endParaRPr>
          </a:p>
        </p:txBody>
      </p:sp>
      <p:cxnSp>
        <p:nvCxnSpPr>
          <p:cNvPr id="6" name="Straight Arrow Connector 5"/>
          <p:cNvCxnSpPr/>
          <p:nvPr/>
        </p:nvCxnSpPr>
        <p:spPr>
          <a:xfrm>
            <a:off x="1066800" y="3657600"/>
            <a:ext cx="0" cy="76200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3505200" y="3657600"/>
            <a:ext cx="0" cy="76200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6019800" y="3581400"/>
            <a:ext cx="0" cy="83820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438400" y="4343400"/>
            <a:ext cx="2286000" cy="861774"/>
          </a:xfrm>
          <a:prstGeom prst="rect">
            <a:avLst/>
          </a:prstGeom>
          <a:noFill/>
        </p:spPr>
        <p:txBody>
          <a:bodyPr wrap="square" rtlCol="0">
            <a:spAutoFit/>
          </a:bodyPr>
          <a:lstStyle/>
          <a:p>
            <a:r>
              <a:rPr lang="en-US" u="sng" dirty="0" smtClean="0">
                <a:effectLst>
                  <a:outerShdw blurRad="50800" dist="38100" dir="2700000" algn="tl" rotWithShape="0">
                    <a:prstClr val="black">
                      <a:alpha val="40000"/>
                    </a:prstClr>
                  </a:outerShdw>
                </a:effectLst>
              </a:rPr>
              <a:t>Evolution of Cumulus to Cumulonimbus</a:t>
            </a:r>
          </a:p>
          <a:p>
            <a:endParaRPr lang="en-US" sz="1400" dirty="0" smtClean="0">
              <a:effectLst>
                <a:outerShdw blurRad="50800" dist="38100" dir="2700000" algn="tl" rotWithShape="0">
                  <a:prstClr val="black">
                    <a:alpha val="40000"/>
                  </a:prstClr>
                </a:outerShdw>
              </a:effectLst>
            </a:endParaRPr>
          </a:p>
        </p:txBody>
      </p:sp>
      <p:sp>
        <p:nvSpPr>
          <p:cNvPr id="20" name="TextBox 19"/>
          <p:cNvSpPr txBox="1"/>
          <p:nvPr/>
        </p:nvSpPr>
        <p:spPr>
          <a:xfrm>
            <a:off x="5181600" y="4343400"/>
            <a:ext cx="1981200" cy="923330"/>
          </a:xfrm>
          <a:prstGeom prst="rect">
            <a:avLst/>
          </a:prstGeom>
          <a:noFill/>
        </p:spPr>
        <p:txBody>
          <a:bodyPr wrap="square" rtlCol="0">
            <a:spAutoFit/>
          </a:bodyPr>
          <a:lstStyle/>
          <a:p>
            <a:r>
              <a:rPr lang="en-US" u="sng" dirty="0" smtClean="0">
                <a:effectLst>
                  <a:outerShdw blurRad="50800" dist="38100" dir="2700000" algn="tl" rotWithShape="0">
                    <a:prstClr val="black">
                      <a:alpha val="40000"/>
                    </a:prstClr>
                  </a:outerShdw>
                </a:effectLst>
              </a:rPr>
              <a:t>Storm Tracking and Hydrometeor Properties</a:t>
            </a:r>
          </a:p>
        </p:txBody>
      </p:sp>
      <p:sp>
        <p:nvSpPr>
          <p:cNvPr id="21" name="TextBox 20"/>
          <p:cNvSpPr txBox="1"/>
          <p:nvPr/>
        </p:nvSpPr>
        <p:spPr>
          <a:xfrm>
            <a:off x="7010400" y="2971800"/>
            <a:ext cx="2286000" cy="369332"/>
          </a:xfrm>
          <a:prstGeom prst="rect">
            <a:avLst/>
          </a:prstGeom>
          <a:noFill/>
        </p:spPr>
        <p:txBody>
          <a:bodyPr wrap="square" rtlCol="0">
            <a:spAutoFit/>
          </a:bodyPr>
          <a:lstStyle/>
          <a:p>
            <a:pPr algn="ctr"/>
            <a:r>
              <a:rPr lang="en-US" dirty="0" smtClean="0">
                <a:effectLst>
                  <a:outerShdw blurRad="50800" dist="38100" dir="2700000" algn="tl" rotWithShape="0">
                    <a:prstClr val="black">
                      <a:alpha val="40000"/>
                    </a:prstClr>
                  </a:outerShdw>
                </a:effectLst>
              </a:rPr>
              <a:t>Total Lightning</a:t>
            </a:r>
            <a:endParaRPr lang="en-US" dirty="0">
              <a:effectLst>
                <a:outerShdw blurRad="50800" dist="38100" dir="2700000" algn="tl" rotWithShape="0">
                  <a:prstClr val="black">
                    <a:alpha val="40000"/>
                  </a:prstClr>
                </a:outerShdw>
              </a:effectLst>
            </a:endParaRPr>
          </a:p>
        </p:txBody>
      </p:sp>
      <p:cxnSp>
        <p:nvCxnSpPr>
          <p:cNvPr id="22" name="Straight Arrow Connector 21"/>
          <p:cNvCxnSpPr/>
          <p:nvPr/>
        </p:nvCxnSpPr>
        <p:spPr>
          <a:xfrm>
            <a:off x="8077200" y="3429000"/>
            <a:ext cx="0" cy="990600"/>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472595" y="4343400"/>
            <a:ext cx="1667302" cy="646331"/>
          </a:xfrm>
          <a:prstGeom prst="rect">
            <a:avLst/>
          </a:prstGeom>
          <a:noFill/>
        </p:spPr>
        <p:txBody>
          <a:bodyPr wrap="square" rtlCol="0">
            <a:spAutoFit/>
          </a:bodyPr>
          <a:lstStyle/>
          <a:p>
            <a:r>
              <a:rPr lang="en-US" u="sng" dirty="0" smtClean="0">
                <a:effectLst>
                  <a:outerShdw blurRad="50800" dist="38100" dir="2700000" algn="tl" rotWithShape="0">
                    <a:prstClr val="black">
                      <a:alpha val="40000"/>
                    </a:prstClr>
                  </a:outerShdw>
                </a:effectLst>
              </a:rPr>
              <a:t>Storm Electrification</a:t>
            </a:r>
          </a:p>
        </p:txBody>
      </p:sp>
      <p:pic>
        <p:nvPicPr>
          <p:cNvPr id="3" name="Picture 2" descr="ENI_LightningDensity_20140714-205800_T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2314" y="1115568"/>
            <a:ext cx="1894386" cy="1828800"/>
          </a:xfrm>
          <a:prstGeom prst="rect">
            <a:avLst/>
          </a:prstGeom>
        </p:spPr>
      </p:pic>
      <p:sp>
        <p:nvSpPr>
          <p:cNvPr id="24" name="TextBox 23"/>
          <p:cNvSpPr txBox="1"/>
          <p:nvPr/>
        </p:nvSpPr>
        <p:spPr>
          <a:xfrm>
            <a:off x="762000" y="5562600"/>
            <a:ext cx="8153400" cy="954107"/>
          </a:xfrm>
          <a:prstGeom prst="rect">
            <a:avLst/>
          </a:prstGeom>
          <a:noFill/>
        </p:spPr>
        <p:txBody>
          <a:bodyPr wrap="square" rtlCol="0">
            <a:spAutoFit/>
          </a:bodyPr>
          <a:lstStyle/>
          <a:p>
            <a:pPr defTabSz="914400" fontAlgn="base">
              <a:spcBef>
                <a:spcPct val="0"/>
              </a:spcBef>
              <a:spcAft>
                <a:spcPct val="0"/>
              </a:spcAft>
            </a:pPr>
            <a:r>
              <a:rPr lang="en-US" sz="2800" i="1" dirty="0" smtClean="0">
                <a:solidFill>
                  <a:prstClr val="white"/>
                </a:solidFill>
                <a:latin typeface="Arial" pitchFamily="34" charset="0"/>
              </a:rPr>
              <a:t>Probability a thunderstorm will produce severe weather in the future (up to 60 minutes)</a:t>
            </a:r>
            <a:endParaRPr lang="en-US" sz="2800" i="1" dirty="0">
              <a:solidFill>
                <a:prstClr val="white"/>
              </a:solidFill>
              <a:latin typeface="Arial" pitchFamily="34" charset="0"/>
            </a:endParaRPr>
          </a:p>
        </p:txBody>
      </p:sp>
      <p:sp>
        <p:nvSpPr>
          <p:cNvPr id="25" name="Left Brace 24"/>
          <p:cNvSpPr/>
          <p:nvPr/>
        </p:nvSpPr>
        <p:spPr>
          <a:xfrm rot="16200000">
            <a:off x="4267200" y="914400"/>
            <a:ext cx="609600" cy="8839200"/>
          </a:xfrm>
          <a:prstGeom prst="leftBrace">
            <a:avLst/>
          </a:prstGeom>
          <a:ln w="508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914400" fontAlgn="base">
              <a:spcBef>
                <a:spcPct val="0"/>
              </a:spcBef>
              <a:spcAft>
                <a:spcPct val="0"/>
              </a:spcAft>
            </a:pPr>
            <a:endParaRPr lang="en-US">
              <a:solidFill>
                <a:prstClr val="white"/>
              </a:solidFill>
              <a:latin typeface="Corbel"/>
            </a:endParaRPr>
          </a:p>
        </p:txBody>
      </p:sp>
    </p:spTree>
    <p:extLst>
      <p:ext uri="{BB962C8B-B14F-4D97-AF65-F5344CB8AC3E}">
        <p14:creationId xmlns:p14="http://schemas.microsoft.com/office/powerpoint/2010/main" val="45454748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2016_050814_1648_SD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30</a:t>
            </a:fld>
            <a:endParaRPr lang="en-US"/>
          </a:p>
        </p:txBody>
      </p:sp>
      <p:sp>
        <p:nvSpPr>
          <p:cNvPr id="8" name="TextBox 7"/>
          <p:cNvSpPr txBox="1"/>
          <p:nvPr/>
        </p:nvSpPr>
        <p:spPr>
          <a:xfrm>
            <a:off x="6858000" y="0"/>
            <a:ext cx="22860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dirty="0" smtClean="0">
                <a:solidFill>
                  <a:srgbClr val="FFFF00"/>
                </a:solidFill>
                <a:latin typeface="Arial" pitchFamily="34" charset="0"/>
              </a:rPr>
              <a:t>1648 UTC May-08-2014</a:t>
            </a:r>
            <a:endParaRPr lang="en-US" dirty="0">
              <a:solidFill>
                <a:srgbClr val="FFFF00"/>
              </a:solidFill>
              <a:latin typeface="Arial" pitchFamily="34" charset="0"/>
            </a:endParaRPr>
          </a:p>
        </p:txBody>
      </p:sp>
      <p:sp>
        <p:nvSpPr>
          <p:cNvPr id="10" name="TextBox 9"/>
          <p:cNvSpPr txBox="1"/>
          <p:nvPr/>
        </p:nvSpPr>
        <p:spPr>
          <a:xfrm>
            <a:off x="1447800" y="4572000"/>
            <a:ext cx="10668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sz="3600" dirty="0" smtClean="0">
                <a:solidFill>
                  <a:srgbClr val="FFFF00"/>
                </a:solidFill>
                <a:latin typeface="Arial" pitchFamily="34" charset="0"/>
              </a:rPr>
              <a:t>SD</a:t>
            </a:r>
            <a:endParaRPr lang="en-US" sz="3600" dirty="0">
              <a:solidFill>
                <a:srgbClr val="FFFF00"/>
              </a:solidFill>
              <a:latin typeface="Arial" pitchFamily="34" charset="0"/>
            </a:endParaRPr>
          </a:p>
        </p:txBody>
      </p:sp>
      <p:sp>
        <p:nvSpPr>
          <p:cNvPr id="11" name="TextBox 10"/>
          <p:cNvSpPr txBox="1"/>
          <p:nvPr/>
        </p:nvSpPr>
        <p:spPr>
          <a:xfrm>
            <a:off x="5715000" y="637032"/>
            <a:ext cx="3429000" cy="2585323"/>
          </a:xfrm>
          <a:prstGeom prst="rect">
            <a:avLst/>
          </a:prstGeom>
          <a:solidFill>
            <a:schemeClr val="bg1"/>
          </a:solidFill>
        </p:spPr>
        <p:txBody>
          <a:bodyPr wrap="square" rtlCol="0">
            <a:spAutoFit/>
          </a:bodyPr>
          <a:lstStyle/>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MUCAPE ~ 750 J kg</a:t>
            </a:r>
            <a:r>
              <a:rPr lang="en-US" b="1" baseline="30000" dirty="0" smtClean="0">
                <a:solidFill>
                  <a:srgbClr val="FFFFFF"/>
                </a:solidFill>
                <a:effectLst>
                  <a:outerShdw blurRad="50800" dist="38100" dir="2700000" algn="tl" rotWithShape="0">
                    <a:prstClr val="black">
                      <a:alpha val="40000"/>
                    </a:prstClr>
                  </a:outerShdw>
                </a:effectLst>
                <a:latin typeface="Arial" pitchFamily="34" charset="0"/>
              </a:rPr>
              <a:t>-1</a:t>
            </a:r>
            <a:endParaRPr lang="en-US" b="1" dirty="0" smtClean="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Eff. shear ~ 48 </a:t>
            </a:r>
            <a:r>
              <a:rPr lang="en-US" b="1" dirty="0" err="1" smtClean="0">
                <a:solidFill>
                  <a:srgbClr val="FFFFFF"/>
                </a:solidFill>
                <a:effectLst>
                  <a:outerShdw blurRad="50800" dist="38100" dir="2700000" algn="tl" rotWithShape="0">
                    <a:prstClr val="black">
                      <a:alpha val="40000"/>
                    </a:prstClr>
                  </a:outerShdw>
                </a:effectLst>
                <a:latin typeface="Arial" pitchFamily="34" charset="0"/>
              </a:rPr>
              <a:t>kts</a:t>
            </a:r>
            <a:endParaRPr lang="en-US" b="1" dirty="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endParaRPr lang="en-US" b="1" dirty="0" smtClean="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Prob</a:t>
            </a:r>
            <a:r>
              <a:rPr lang="en-US" b="1" dirty="0">
                <a:solidFill>
                  <a:srgbClr val="FFFFFF"/>
                </a:solidFill>
                <a:effectLst>
                  <a:outerShdw blurRad="50800" dist="38100" dir="2700000" algn="tl" rotWithShape="0">
                    <a:prstClr val="black">
                      <a:alpha val="40000"/>
                    </a:prstClr>
                  </a:outerShdw>
                </a:effectLst>
                <a:latin typeface="Arial" pitchFamily="34" charset="0"/>
              </a:rPr>
              <a:t> </a:t>
            </a:r>
            <a:r>
              <a:rPr lang="en-US" b="1" dirty="0" smtClean="0">
                <a:solidFill>
                  <a:srgbClr val="FFFFFF"/>
                </a:solidFill>
                <a:effectLst>
                  <a:outerShdw blurRad="50800" dist="38100" dir="2700000" algn="tl" rotWithShape="0">
                    <a:prstClr val="black">
                      <a:alpha val="40000"/>
                    </a:prstClr>
                  </a:outerShdw>
                </a:effectLst>
                <a:latin typeface="Arial" pitchFamily="34" charset="0"/>
              </a:rPr>
              <a:t>= 78%</a:t>
            </a: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Strong satellite growth and glaciation rates.</a:t>
            </a: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MESH increases to 0.89”.</a:t>
            </a: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Lightning continues to increase.</a:t>
            </a:r>
          </a:p>
        </p:txBody>
      </p:sp>
      <p:cxnSp>
        <p:nvCxnSpPr>
          <p:cNvPr id="12" name="Straight Arrow Connector 11"/>
          <p:cNvCxnSpPr/>
          <p:nvPr/>
        </p:nvCxnSpPr>
        <p:spPr>
          <a:xfrm flipH="1">
            <a:off x="4343400" y="2209800"/>
            <a:ext cx="1371600" cy="19050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553200" y="5029200"/>
            <a:ext cx="9144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sz="3600" dirty="0" smtClean="0">
                <a:solidFill>
                  <a:srgbClr val="FFFF00"/>
                </a:solidFill>
                <a:latin typeface="Arial" pitchFamily="34" charset="0"/>
              </a:rPr>
              <a:t>IA</a:t>
            </a:r>
            <a:endParaRPr lang="en-US" sz="3600" dirty="0">
              <a:solidFill>
                <a:srgbClr val="FFFF00"/>
              </a:solidFill>
              <a:latin typeface="Arial" pitchFamily="34" charset="0"/>
            </a:endParaRPr>
          </a:p>
        </p:txBody>
      </p:sp>
    </p:spTree>
    <p:extLst>
      <p:ext uri="{BB962C8B-B14F-4D97-AF65-F5344CB8AC3E}">
        <p14:creationId xmlns:p14="http://schemas.microsoft.com/office/powerpoint/2010/main" val="183443633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2016_050814_1726_SD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0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31</a:t>
            </a:fld>
            <a:endParaRPr lang="en-US"/>
          </a:p>
        </p:txBody>
      </p:sp>
      <p:sp>
        <p:nvSpPr>
          <p:cNvPr id="8" name="TextBox 7"/>
          <p:cNvSpPr txBox="1"/>
          <p:nvPr/>
        </p:nvSpPr>
        <p:spPr>
          <a:xfrm>
            <a:off x="6858000" y="0"/>
            <a:ext cx="22860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dirty="0" smtClean="0">
                <a:solidFill>
                  <a:srgbClr val="FFFF00"/>
                </a:solidFill>
                <a:latin typeface="Arial" pitchFamily="34" charset="0"/>
              </a:rPr>
              <a:t>1726 UTC May-08-2014</a:t>
            </a:r>
            <a:endParaRPr lang="en-US" dirty="0">
              <a:solidFill>
                <a:srgbClr val="FFFF00"/>
              </a:solidFill>
              <a:latin typeface="Arial" pitchFamily="34" charset="0"/>
            </a:endParaRPr>
          </a:p>
        </p:txBody>
      </p:sp>
      <p:sp>
        <p:nvSpPr>
          <p:cNvPr id="10" name="TextBox 9"/>
          <p:cNvSpPr txBox="1"/>
          <p:nvPr/>
        </p:nvSpPr>
        <p:spPr>
          <a:xfrm>
            <a:off x="1447800" y="4572000"/>
            <a:ext cx="10668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sz="3600" dirty="0" smtClean="0">
                <a:solidFill>
                  <a:srgbClr val="FFFF00"/>
                </a:solidFill>
                <a:latin typeface="Arial" pitchFamily="34" charset="0"/>
              </a:rPr>
              <a:t>SD</a:t>
            </a:r>
            <a:endParaRPr lang="en-US" sz="3600" dirty="0">
              <a:solidFill>
                <a:srgbClr val="FFFF00"/>
              </a:solidFill>
              <a:latin typeface="Arial" pitchFamily="34" charset="0"/>
            </a:endParaRPr>
          </a:p>
        </p:txBody>
      </p:sp>
      <p:sp>
        <p:nvSpPr>
          <p:cNvPr id="11" name="TextBox 10"/>
          <p:cNvSpPr txBox="1"/>
          <p:nvPr/>
        </p:nvSpPr>
        <p:spPr>
          <a:xfrm>
            <a:off x="5715000" y="637032"/>
            <a:ext cx="3429000" cy="2308324"/>
          </a:xfrm>
          <a:prstGeom prst="rect">
            <a:avLst/>
          </a:prstGeom>
          <a:solidFill>
            <a:schemeClr val="bg1"/>
          </a:solidFill>
        </p:spPr>
        <p:txBody>
          <a:bodyPr wrap="square" rtlCol="0">
            <a:spAutoFit/>
          </a:bodyPr>
          <a:lstStyle/>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MUCAPE ~ 750 J kg</a:t>
            </a:r>
            <a:r>
              <a:rPr lang="en-US" b="1" baseline="30000" dirty="0" smtClean="0">
                <a:solidFill>
                  <a:srgbClr val="FFFFFF"/>
                </a:solidFill>
                <a:effectLst>
                  <a:outerShdw blurRad="50800" dist="38100" dir="2700000" algn="tl" rotWithShape="0">
                    <a:prstClr val="black">
                      <a:alpha val="40000"/>
                    </a:prstClr>
                  </a:outerShdw>
                </a:effectLst>
                <a:latin typeface="Arial" pitchFamily="34" charset="0"/>
              </a:rPr>
              <a:t>-1</a:t>
            </a:r>
            <a:endParaRPr lang="en-US" b="1" dirty="0" smtClean="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Eff. shear ~ 48 </a:t>
            </a:r>
            <a:r>
              <a:rPr lang="en-US" b="1" dirty="0" err="1" smtClean="0">
                <a:solidFill>
                  <a:srgbClr val="FFFFFF"/>
                </a:solidFill>
                <a:effectLst>
                  <a:outerShdw blurRad="50800" dist="38100" dir="2700000" algn="tl" rotWithShape="0">
                    <a:prstClr val="black">
                      <a:alpha val="40000"/>
                    </a:prstClr>
                  </a:outerShdw>
                </a:effectLst>
                <a:latin typeface="Arial" pitchFamily="34" charset="0"/>
              </a:rPr>
              <a:t>kts</a:t>
            </a:r>
            <a:endParaRPr lang="en-US" b="1" dirty="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endParaRPr lang="en-US" b="1" dirty="0" smtClean="0">
              <a:solidFill>
                <a:srgbClr val="FFFFFF"/>
              </a:solidFill>
              <a:effectLst>
                <a:outerShdw blurRad="50800" dist="38100" dir="2700000" algn="tl" rotWithShape="0">
                  <a:prstClr val="black">
                    <a:alpha val="40000"/>
                  </a:prstClr>
                </a:outerShdw>
              </a:effectLst>
              <a:latin typeface="Arial" pitchFamily="34" charset="0"/>
            </a:endParaRP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Prob</a:t>
            </a:r>
            <a:r>
              <a:rPr lang="en-US" b="1" dirty="0">
                <a:solidFill>
                  <a:srgbClr val="FFFFFF"/>
                </a:solidFill>
                <a:effectLst>
                  <a:outerShdw blurRad="50800" dist="38100" dir="2700000" algn="tl" rotWithShape="0">
                    <a:prstClr val="black">
                      <a:alpha val="40000"/>
                    </a:prstClr>
                  </a:outerShdw>
                </a:effectLst>
                <a:latin typeface="Arial" pitchFamily="34" charset="0"/>
              </a:rPr>
              <a:t> </a:t>
            </a:r>
            <a:r>
              <a:rPr lang="en-US" b="1" dirty="0" smtClean="0">
                <a:solidFill>
                  <a:srgbClr val="FFFFFF"/>
                </a:solidFill>
                <a:effectLst>
                  <a:outerShdw blurRad="50800" dist="38100" dir="2700000" algn="tl" rotWithShape="0">
                    <a:prstClr val="black">
                      <a:alpha val="40000"/>
                    </a:prstClr>
                  </a:outerShdw>
                </a:effectLst>
                <a:latin typeface="Arial" pitchFamily="34" charset="0"/>
              </a:rPr>
              <a:t>= 85%</a:t>
            </a: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KFSD issues SVR warning @ 1726 UTC.</a:t>
            </a:r>
          </a:p>
          <a:p>
            <a:pPr defTabSz="914400" fontAlgn="base">
              <a:spcBef>
                <a:spcPct val="0"/>
              </a:spcBef>
              <a:spcAft>
                <a:spcPct val="0"/>
              </a:spcAft>
            </a:pPr>
            <a:r>
              <a:rPr lang="en-US" b="1" dirty="0" smtClean="0">
                <a:solidFill>
                  <a:srgbClr val="FFFFFF"/>
                </a:solidFill>
                <a:effectLst>
                  <a:outerShdw blurRad="50800" dist="38100" dir="2700000" algn="tl" rotWithShape="0">
                    <a:prstClr val="black">
                      <a:alpha val="40000"/>
                    </a:prstClr>
                  </a:outerShdw>
                </a:effectLst>
                <a:latin typeface="Arial" pitchFamily="34" charset="0"/>
              </a:rPr>
              <a:t>Golf ball sized hail report @ 1732 UTC.</a:t>
            </a:r>
          </a:p>
        </p:txBody>
      </p:sp>
      <p:cxnSp>
        <p:nvCxnSpPr>
          <p:cNvPr id="12" name="Straight Arrow Connector 11"/>
          <p:cNvCxnSpPr/>
          <p:nvPr/>
        </p:nvCxnSpPr>
        <p:spPr>
          <a:xfrm flipH="1">
            <a:off x="4572000" y="2209800"/>
            <a:ext cx="1143000" cy="9144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553200" y="5029200"/>
            <a:ext cx="9144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sz="3600" dirty="0" smtClean="0">
                <a:solidFill>
                  <a:srgbClr val="FFFF00"/>
                </a:solidFill>
                <a:latin typeface="Arial" pitchFamily="34" charset="0"/>
              </a:rPr>
              <a:t>IA</a:t>
            </a:r>
            <a:endParaRPr lang="en-US" sz="3600" dirty="0">
              <a:solidFill>
                <a:srgbClr val="FFFF00"/>
              </a:solidFill>
              <a:latin typeface="Arial" pitchFamily="34" charset="0"/>
            </a:endParaRPr>
          </a:p>
        </p:txBody>
      </p:sp>
    </p:spTree>
    <p:extLst>
      <p:ext uri="{BB962C8B-B14F-4D97-AF65-F5344CB8AC3E}">
        <p14:creationId xmlns:p14="http://schemas.microsoft.com/office/powerpoint/2010/main" val="164326014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2016_050814_1646_NOSAT_crop.png"/>
          <p:cNvPicPr>
            <a:picLocks noChangeAspect="1"/>
          </p:cNvPicPr>
          <p:nvPr/>
        </p:nvPicPr>
        <p:blipFill rotWithShape="1">
          <a:blip r:embed="rId3">
            <a:extLst>
              <a:ext uri="{28A0092B-C50C-407E-A947-70E740481C1C}">
                <a14:useLocalDpi xmlns:a14="http://schemas.microsoft.com/office/drawing/2010/main" val="0"/>
              </a:ext>
            </a:extLst>
          </a:blip>
          <a:srcRect l="25946" t="14028" r="24054" b="15525"/>
          <a:stretch/>
        </p:blipFill>
        <p:spPr>
          <a:xfrm>
            <a:off x="4595838" y="1066800"/>
            <a:ext cx="4572000" cy="3200400"/>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32</a:t>
            </a:fld>
            <a:endParaRPr lang="en-US"/>
          </a:p>
        </p:txBody>
      </p:sp>
      <p:sp>
        <p:nvSpPr>
          <p:cNvPr id="8" name="TextBox 7"/>
          <p:cNvSpPr txBox="1"/>
          <p:nvPr/>
        </p:nvSpPr>
        <p:spPr>
          <a:xfrm>
            <a:off x="6858000" y="420469"/>
            <a:ext cx="2286000" cy="646331"/>
          </a:xfrm>
          <a:prstGeom prst="rect">
            <a:avLst/>
          </a:prstGeom>
          <a:solidFill>
            <a:schemeClr val="bg1"/>
          </a:solidFill>
        </p:spPr>
        <p:txBody>
          <a:bodyPr wrap="square" rtlCol="0">
            <a:spAutoFit/>
          </a:bodyPr>
          <a:lstStyle/>
          <a:p>
            <a:pPr defTabSz="914400" fontAlgn="base">
              <a:spcBef>
                <a:spcPct val="0"/>
              </a:spcBef>
              <a:spcAft>
                <a:spcPct val="0"/>
              </a:spcAft>
            </a:pPr>
            <a:r>
              <a:rPr lang="en-US" dirty="0" smtClean="0">
                <a:solidFill>
                  <a:srgbClr val="FFFF00"/>
                </a:solidFill>
                <a:latin typeface="Arial" pitchFamily="34" charset="0"/>
              </a:rPr>
              <a:t>1646 UTC May-08-2014</a:t>
            </a:r>
            <a:endParaRPr lang="en-US" dirty="0">
              <a:solidFill>
                <a:srgbClr val="FFFF00"/>
              </a:solidFill>
              <a:latin typeface="Arial" pitchFamily="34" charset="0"/>
            </a:endParaRPr>
          </a:p>
        </p:txBody>
      </p:sp>
      <p:sp>
        <p:nvSpPr>
          <p:cNvPr id="14" name="TextBox 13"/>
          <p:cNvSpPr txBox="1"/>
          <p:nvPr/>
        </p:nvSpPr>
        <p:spPr>
          <a:xfrm>
            <a:off x="914400" y="0"/>
            <a:ext cx="6781800" cy="584776"/>
          </a:xfrm>
          <a:prstGeom prst="rect">
            <a:avLst/>
          </a:prstGeom>
          <a:noFill/>
        </p:spPr>
        <p:txBody>
          <a:bodyPr wrap="square" rtlCol="0">
            <a:spAutoFit/>
          </a:bodyPr>
          <a:lstStyle/>
          <a:p>
            <a:pPr algn="ctr" defTabSz="914400" fontAlgn="base">
              <a:spcBef>
                <a:spcPct val="0"/>
              </a:spcBef>
              <a:spcAft>
                <a:spcPct val="0"/>
              </a:spcAft>
            </a:pPr>
            <a:r>
              <a:rPr lang="en-US" sz="3200" b="1" dirty="0" smtClean="0">
                <a:solidFill>
                  <a:prstClr val="white"/>
                </a:solidFill>
                <a:latin typeface="Arial" pitchFamily="34" charset="0"/>
              </a:rPr>
              <a:t>Impact of GOES Data</a:t>
            </a:r>
            <a:endParaRPr lang="en-US" sz="3200" b="1" dirty="0">
              <a:solidFill>
                <a:prstClr val="white"/>
              </a:solidFill>
              <a:latin typeface="Arial" pitchFamily="34" charset="0"/>
            </a:endParaRPr>
          </a:p>
        </p:txBody>
      </p:sp>
      <p:pic>
        <p:nvPicPr>
          <p:cNvPr id="5" name="Picture 4" descr="ps2016_050814_1646_SD_crop.png"/>
          <p:cNvPicPr>
            <a:picLocks noChangeAspect="1"/>
          </p:cNvPicPr>
          <p:nvPr/>
        </p:nvPicPr>
        <p:blipFill rotWithShape="1">
          <a:blip r:embed="rId4">
            <a:extLst>
              <a:ext uri="{28A0092B-C50C-407E-A947-70E740481C1C}">
                <a14:useLocalDpi xmlns:a14="http://schemas.microsoft.com/office/drawing/2010/main" val="0"/>
              </a:ext>
            </a:extLst>
          </a:blip>
          <a:srcRect l="25000" t="16038" r="25000" b="13512"/>
          <a:stretch/>
        </p:blipFill>
        <p:spPr>
          <a:xfrm>
            <a:off x="20256" y="1066800"/>
            <a:ext cx="4572000" cy="3200400"/>
          </a:xfrm>
          <a:prstGeom prst="rect">
            <a:avLst/>
          </a:prstGeom>
        </p:spPr>
      </p:pic>
      <p:sp>
        <p:nvSpPr>
          <p:cNvPr id="15" name="TextBox 14"/>
          <p:cNvSpPr txBox="1"/>
          <p:nvPr/>
        </p:nvSpPr>
        <p:spPr>
          <a:xfrm>
            <a:off x="152400" y="4267200"/>
            <a:ext cx="4267200" cy="400110"/>
          </a:xfrm>
          <a:prstGeom prst="rect">
            <a:avLst/>
          </a:prstGeom>
          <a:solidFill>
            <a:schemeClr val="bg1"/>
          </a:solidFill>
        </p:spPr>
        <p:txBody>
          <a:bodyPr wrap="square" rtlCol="0">
            <a:spAutoFit/>
          </a:bodyPr>
          <a:lstStyle/>
          <a:p>
            <a:pPr defTabSz="914400" fontAlgn="base">
              <a:spcBef>
                <a:spcPct val="0"/>
              </a:spcBef>
              <a:spcAft>
                <a:spcPct val="0"/>
              </a:spcAft>
            </a:pPr>
            <a:r>
              <a:rPr lang="en-US" sz="2000" dirty="0" smtClean="0">
                <a:solidFill>
                  <a:srgbClr val="FFFF00"/>
                </a:solidFill>
                <a:latin typeface="Arial" pitchFamily="34" charset="0"/>
              </a:rPr>
              <a:t>NWP + Satellite + Radar + Lightning</a:t>
            </a:r>
          </a:p>
        </p:txBody>
      </p:sp>
      <p:sp>
        <p:nvSpPr>
          <p:cNvPr id="16" name="TextBox 15"/>
          <p:cNvSpPr txBox="1"/>
          <p:nvPr/>
        </p:nvSpPr>
        <p:spPr>
          <a:xfrm>
            <a:off x="4724400" y="4267200"/>
            <a:ext cx="4343400" cy="400110"/>
          </a:xfrm>
          <a:prstGeom prst="rect">
            <a:avLst/>
          </a:prstGeom>
          <a:solidFill>
            <a:schemeClr val="bg1"/>
          </a:solidFill>
        </p:spPr>
        <p:txBody>
          <a:bodyPr wrap="square" rtlCol="0">
            <a:spAutoFit/>
          </a:bodyPr>
          <a:lstStyle/>
          <a:p>
            <a:pPr defTabSz="914400" fontAlgn="base">
              <a:spcBef>
                <a:spcPct val="0"/>
              </a:spcBef>
              <a:spcAft>
                <a:spcPct val="0"/>
              </a:spcAft>
            </a:pPr>
            <a:r>
              <a:rPr lang="en-US" sz="2000" dirty="0" smtClean="0">
                <a:solidFill>
                  <a:srgbClr val="FFFF00"/>
                </a:solidFill>
                <a:latin typeface="Arial" pitchFamily="34" charset="0"/>
              </a:rPr>
              <a:t>NWP + </a:t>
            </a:r>
            <a:r>
              <a:rPr lang="en-US" sz="2000" strike="sngStrike" dirty="0" smtClean="0">
                <a:solidFill>
                  <a:prstClr val="white">
                    <a:lumMod val="65000"/>
                  </a:prstClr>
                </a:solidFill>
                <a:latin typeface="Arial" pitchFamily="34" charset="0"/>
              </a:rPr>
              <a:t>Satellite</a:t>
            </a:r>
            <a:r>
              <a:rPr lang="en-US" sz="2000" dirty="0" smtClean="0">
                <a:solidFill>
                  <a:srgbClr val="FFFF00"/>
                </a:solidFill>
                <a:latin typeface="Arial" pitchFamily="34" charset="0"/>
              </a:rPr>
              <a:t> + Radar + Lightning</a:t>
            </a:r>
          </a:p>
        </p:txBody>
      </p:sp>
      <p:sp>
        <p:nvSpPr>
          <p:cNvPr id="17" name="TextBox 16"/>
          <p:cNvSpPr txBox="1"/>
          <p:nvPr/>
        </p:nvSpPr>
        <p:spPr>
          <a:xfrm>
            <a:off x="990600" y="1752600"/>
            <a:ext cx="2362200" cy="492443"/>
          </a:xfrm>
          <a:prstGeom prst="rect">
            <a:avLst/>
          </a:prstGeom>
          <a:solidFill>
            <a:schemeClr val="bg1"/>
          </a:solidFill>
        </p:spPr>
        <p:txBody>
          <a:bodyPr wrap="square" rtlCol="0">
            <a:spAutoFit/>
          </a:bodyPr>
          <a:lstStyle/>
          <a:p>
            <a:pPr defTabSz="914400" fontAlgn="base">
              <a:spcBef>
                <a:spcPct val="0"/>
              </a:spcBef>
              <a:spcAft>
                <a:spcPct val="0"/>
              </a:spcAft>
            </a:pPr>
            <a:r>
              <a:rPr lang="en-US" sz="2600" dirty="0" smtClean="0">
                <a:solidFill>
                  <a:srgbClr val="FFFFFF"/>
                </a:solidFill>
                <a:latin typeface="Arial" pitchFamily="34" charset="0"/>
              </a:rPr>
              <a:t>Prob = 54%</a:t>
            </a:r>
          </a:p>
        </p:txBody>
      </p:sp>
      <p:sp>
        <p:nvSpPr>
          <p:cNvPr id="18" name="TextBox 17"/>
          <p:cNvSpPr txBox="1"/>
          <p:nvPr/>
        </p:nvSpPr>
        <p:spPr>
          <a:xfrm>
            <a:off x="5486400" y="1752600"/>
            <a:ext cx="2362200" cy="492443"/>
          </a:xfrm>
          <a:prstGeom prst="rect">
            <a:avLst/>
          </a:prstGeom>
          <a:solidFill>
            <a:schemeClr val="bg1"/>
          </a:solidFill>
        </p:spPr>
        <p:txBody>
          <a:bodyPr wrap="square" rtlCol="0">
            <a:spAutoFit/>
          </a:bodyPr>
          <a:lstStyle/>
          <a:p>
            <a:pPr defTabSz="914400" fontAlgn="base">
              <a:spcBef>
                <a:spcPct val="0"/>
              </a:spcBef>
              <a:spcAft>
                <a:spcPct val="0"/>
              </a:spcAft>
            </a:pPr>
            <a:r>
              <a:rPr lang="en-US" sz="2600" dirty="0" smtClean="0">
                <a:solidFill>
                  <a:srgbClr val="FFFFFF"/>
                </a:solidFill>
                <a:latin typeface="Arial" pitchFamily="34" charset="0"/>
              </a:rPr>
              <a:t>Prob = 27%</a:t>
            </a:r>
          </a:p>
        </p:txBody>
      </p:sp>
      <p:graphicFrame>
        <p:nvGraphicFramePr>
          <p:cNvPr id="19" name="Table 18"/>
          <p:cNvGraphicFramePr>
            <a:graphicFrameLocks noGrp="1"/>
          </p:cNvGraphicFramePr>
          <p:nvPr>
            <p:extLst>
              <p:ext uri="{D42A27DB-BD31-4B8C-83A1-F6EECF244321}">
                <p14:modId xmlns:p14="http://schemas.microsoft.com/office/powerpoint/2010/main" val="2254820750"/>
              </p:ext>
            </p:extLst>
          </p:nvPr>
        </p:nvGraphicFramePr>
        <p:xfrm>
          <a:off x="914400" y="4859063"/>
          <a:ext cx="7391401" cy="1981200"/>
        </p:xfrm>
        <a:graphic>
          <a:graphicData uri="http://schemas.openxmlformats.org/drawingml/2006/table">
            <a:tbl>
              <a:tblPr firstRow="1" bandRow="1">
                <a:tableStyleId>{073A0DAA-6AF3-43AB-8588-CEC1D06C72B9}</a:tableStyleId>
              </a:tblPr>
              <a:tblGrid>
                <a:gridCol w="1685759"/>
                <a:gridCol w="3608082"/>
                <a:gridCol w="2097560"/>
              </a:tblGrid>
              <a:tr h="365760">
                <a:tc>
                  <a:txBody>
                    <a:bodyPr/>
                    <a:lstStyle/>
                    <a:p>
                      <a:r>
                        <a:rPr lang="en-US" sz="2000" dirty="0" smtClean="0"/>
                        <a:t>Time</a:t>
                      </a:r>
                      <a:r>
                        <a:rPr lang="en-US" sz="2000" baseline="0" dirty="0" smtClean="0"/>
                        <a:t> (UTC)</a:t>
                      </a:r>
                      <a:endParaRPr lang="en-US" sz="2000" dirty="0"/>
                    </a:p>
                  </a:txBody>
                  <a:tcPr/>
                </a:tc>
                <a:tc>
                  <a:txBody>
                    <a:bodyPr/>
                    <a:lstStyle/>
                    <a:p>
                      <a:r>
                        <a:rPr lang="en-US" sz="2000" dirty="0" smtClean="0"/>
                        <a:t>With Satellite</a:t>
                      </a:r>
                      <a:endParaRPr lang="en-US" sz="2000" dirty="0"/>
                    </a:p>
                  </a:txBody>
                  <a:tcPr/>
                </a:tc>
                <a:tc>
                  <a:txBody>
                    <a:bodyPr/>
                    <a:lstStyle/>
                    <a:p>
                      <a:r>
                        <a:rPr lang="en-US" sz="2000" dirty="0" smtClean="0"/>
                        <a:t>Without Satellite</a:t>
                      </a:r>
                      <a:endParaRPr lang="en-US" sz="2000" dirty="0"/>
                    </a:p>
                  </a:txBody>
                  <a:tcPr/>
                </a:tc>
              </a:tr>
              <a:tr h="365760">
                <a:tc>
                  <a:txBody>
                    <a:bodyPr/>
                    <a:lstStyle/>
                    <a:p>
                      <a:r>
                        <a:rPr lang="en-US" sz="2000" b="1" dirty="0" smtClean="0"/>
                        <a:t>1644</a:t>
                      </a:r>
                      <a:endParaRPr lang="en-US" sz="2000" b="1" dirty="0"/>
                    </a:p>
                  </a:txBody>
                  <a:tcPr/>
                </a:tc>
                <a:tc>
                  <a:txBody>
                    <a:bodyPr/>
                    <a:lstStyle/>
                    <a:p>
                      <a:r>
                        <a:rPr lang="en-US" sz="2000" b="1" dirty="0" smtClean="0">
                          <a:solidFill>
                            <a:srgbClr val="FF0000"/>
                          </a:solidFill>
                        </a:rPr>
                        <a:t>27%  (no sat.</a:t>
                      </a:r>
                      <a:r>
                        <a:rPr lang="en-US" sz="2000" b="1" baseline="0" dirty="0" smtClean="0">
                          <a:solidFill>
                            <a:srgbClr val="FF0000"/>
                          </a:solidFill>
                        </a:rPr>
                        <a:t> growth yet)</a:t>
                      </a:r>
                      <a:endParaRPr lang="en-US" sz="2000" b="1" dirty="0">
                        <a:solidFill>
                          <a:srgbClr val="FF0000"/>
                        </a:solidFill>
                      </a:endParaRPr>
                    </a:p>
                  </a:txBody>
                  <a:tcPr/>
                </a:tc>
                <a:tc>
                  <a:txBody>
                    <a:bodyPr/>
                    <a:lstStyle/>
                    <a:p>
                      <a:r>
                        <a:rPr lang="en-US" sz="2000" b="1" dirty="0" smtClean="0"/>
                        <a:t>27%</a:t>
                      </a:r>
                      <a:endParaRPr lang="en-US" sz="2000" b="1" dirty="0"/>
                    </a:p>
                  </a:txBody>
                  <a:tcPr/>
                </a:tc>
              </a:tr>
              <a:tr h="365760">
                <a:tc>
                  <a:txBody>
                    <a:bodyPr/>
                    <a:lstStyle/>
                    <a:p>
                      <a:r>
                        <a:rPr lang="en-US" sz="2000" b="1" dirty="0" smtClean="0"/>
                        <a:t>1646</a:t>
                      </a:r>
                      <a:endParaRPr lang="en-US" sz="2000" b="1" dirty="0"/>
                    </a:p>
                  </a:txBody>
                  <a:tcPr/>
                </a:tc>
                <a:tc>
                  <a:txBody>
                    <a:bodyPr/>
                    <a:lstStyle/>
                    <a:p>
                      <a:r>
                        <a:rPr lang="en-US" sz="2000" b="1" dirty="0" smtClean="0">
                          <a:solidFill>
                            <a:srgbClr val="FF0000"/>
                          </a:solidFill>
                        </a:rPr>
                        <a:t>54%</a:t>
                      </a:r>
                      <a:endParaRPr lang="en-US" sz="2000" b="1" dirty="0">
                        <a:solidFill>
                          <a:srgbClr val="FF0000"/>
                        </a:solidFill>
                      </a:endParaRPr>
                    </a:p>
                  </a:txBody>
                  <a:tcPr/>
                </a:tc>
                <a:tc>
                  <a:txBody>
                    <a:bodyPr/>
                    <a:lstStyle/>
                    <a:p>
                      <a:r>
                        <a:rPr lang="en-US" sz="2000" b="1" dirty="0" smtClean="0"/>
                        <a:t>27%</a:t>
                      </a:r>
                      <a:endParaRPr lang="en-US" sz="2000" b="1" dirty="0"/>
                    </a:p>
                  </a:txBody>
                  <a:tcPr/>
                </a:tc>
              </a:tr>
              <a:tr h="365760">
                <a:tc>
                  <a:txBody>
                    <a:bodyPr/>
                    <a:lstStyle/>
                    <a:p>
                      <a:r>
                        <a:rPr lang="en-US" sz="2000" b="1" dirty="0" smtClean="0"/>
                        <a:t>1648</a:t>
                      </a:r>
                      <a:endParaRPr lang="en-US" sz="2000" b="1" dirty="0"/>
                    </a:p>
                  </a:txBody>
                  <a:tcPr/>
                </a:tc>
                <a:tc>
                  <a:txBody>
                    <a:bodyPr/>
                    <a:lstStyle/>
                    <a:p>
                      <a:r>
                        <a:rPr lang="en-US" sz="2000" b="1" dirty="0" smtClean="0">
                          <a:solidFill>
                            <a:srgbClr val="FF0000"/>
                          </a:solidFill>
                        </a:rPr>
                        <a:t>78%</a:t>
                      </a:r>
                      <a:endParaRPr lang="en-US" sz="2000" b="1" dirty="0">
                        <a:solidFill>
                          <a:srgbClr val="FF0000"/>
                        </a:solidFill>
                      </a:endParaRPr>
                    </a:p>
                  </a:txBody>
                  <a:tcPr/>
                </a:tc>
                <a:tc>
                  <a:txBody>
                    <a:bodyPr/>
                    <a:lstStyle/>
                    <a:p>
                      <a:r>
                        <a:rPr lang="en-US" sz="2000" b="1" dirty="0" smtClean="0"/>
                        <a:t>54%</a:t>
                      </a:r>
                      <a:endParaRPr lang="en-US" sz="2000" b="1" dirty="0"/>
                    </a:p>
                  </a:txBody>
                  <a:tcPr/>
                </a:tc>
              </a:tr>
              <a:tr h="365760">
                <a:tc>
                  <a:txBody>
                    <a:bodyPr/>
                    <a:lstStyle/>
                    <a:p>
                      <a:r>
                        <a:rPr lang="en-US" sz="2000" b="1" dirty="0" smtClean="0"/>
                        <a:t>1728</a:t>
                      </a:r>
                      <a:endParaRPr lang="en-US" sz="2000" b="1" dirty="0"/>
                    </a:p>
                  </a:txBody>
                  <a:tcPr/>
                </a:tc>
                <a:tc>
                  <a:txBody>
                    <a:bodyPr/>
                    <a:lstStyle/>
                    <a:p>
                      <a:r>
                        <a:rPr lang="en-US" sz="2000" b="1" dirty="0" smtClean="0">
                          <a:solidFill>
                            <a:srgbClr val="FF0000"/>
                          </a:solidFill>
                        </a:rPr>
                        <a:t>85%</a:t>
                      </a:r>
                      <a:endParaRPr lang="en-US" sz="2000" b="1" dirty="0">
                        <a:solidFill>
                          <a:srgbClr val="FF0000"/>
                        </a:solidFill>
                      </a:endParaRPr>
                    </a:p>
                  </a:txBody>
                  <a:tcPr/>
                </a:tc>
                <a:tc>
                  <a:txBody>
                    <a:bodyPr/>
                    <a:lstStyle/>
                    <a:p>
                      <a:r>
                        <a:rPr lang="en-US" sz="2000" b="1" dirty="0" smtClean="0"/>
                        <a:t>65%</a:t>
                      </a:r>
                    </a:p>
                  </a:txBody>
                  <a:tcPr/>
                </a:tc>
              </a:tr>
            </a:tbl>
          </a:graphicData>
        </a:graphic>
      </p:graphicFrame>
    </p:spTree>
    <p:extLst>
      <p:ext uri="{BB962C8B-B14F-4D97-AF65-F5344CB8AC3E}">
        <p14:creationId xmlns:p14="http://schemas.microsoft.com/office/powerpoint/2010/main" val="157843385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33</a:t>
            </a:fld>
            <a:endParaRPr lang="en-US"/>
          </a:p>
        </p:txBody>
      </p:sp>
      <p:sp>
        <p:nvSpPr>
          <p:cNvPr id="2" name="TextBox 1"/>
          <p:cNvSpPr txBox="1"/>
          <p:nvPr/>
        </p:nvSpPr>
        <p:spPr>
          <a:xfrm>
            <a:off x="381000" y="101024"/>
            <a:ext cx="8305800" cy="584776"/>
          </a:xfrm>
          <a:prstGeom prst="rect">
            <a:avLst/>
          </a:prstGeom>
          <a:noFill/>
        </p:spPr>
        <p:txBody>
          <a:bodyPr wrap="square" rtlCol="0">
            <a:spAutoFit/>
          </a:bodyPr>
          <a:lstStyle/>
          <a:p>
            <a:pPr defTabSz="914400" fontAlgn="base">
              <a:spcBef>
                <a:spcPct val="0"/>
              </a:spcBef>
              <a:spcAft>
                <a:spcPct val="0"/>
              </a:spcAft>
            </a:pPr>
            <a:r>
              <a:rPr lang="en-US" sz="3200" dirty="0">
                <a:solidFill>
                  <a:prstClr val="white"/>
                </a:solidFill>
                <a:effectLst>
                  <a:outerShdw blurRad="50800" dist="38100" dir="2700000" algn="tl" rotWithShape="0">
                    <a:prstClr val="black">
                      <a:alpha val="40000"/>
                    </a:prstClr>
                  </a:outerShdw>
                </a:effectLst>
                <a:latin typeface="Arial" pitchFamily="34" charset="0"/>
              </a:rPr>
              <a:t>Data sources – </a:t>
            </a:r>
            <a:r>
              <a:rPr lang="en-US" sz="3200" dirty="0" smtClean="0">
                <a:solidFill>
                  <a:prstClr val="white"/>
                </a:solidFill>
                <a:effectLst>
                  <a:outerShdw blurRad="50800" dist="38100" dir="2700000" algn="tl" rotWithShape="0">
                    <a:prstClr val="black">
                      <a:alpha val="40000"/>
                    </a:prstClr>
                  </a:outerShdw>
                </a:effectLst>
                <a:latin typeface="Arial" pitchFamily="34" charset="0"/>
              </a:rPr>
              <a:t>ENI Total Lightning</a:t>
            </a:r>
            <a:endParaRPr lang="en-US" sz="3200" dirty="0">
              <a:solidFill>
                <a:prstClr val="white"/>
              </a:solidFill>
              <a:effectLst>
                <a:outerShdw blurRad="50800" dist="38100" dir="2700000" algn="tl" rotWithShape="0">
                  <a:prstClr val="black">
                    <a:alpha val="40000"/>
                  </a:prstClr>
                </a:outerShdw>
              </a:effectLst>
              <a:latin typeface="Arial" pitchFamily="34" charset="0"/>
            </a:endParaRPr>
          </a:p>
        </p:txBody>
      </p:sp>
      <p:sp>
        <p:nvSpPr>
          <p:cNvPr id="11" name="TextBox 10"/>
          <p:cNvSpPr txBox="1"/>
          <p:nvPr/>
        </p:nvSpPr>
        <p:spPr>
          <a:xfrm>
            <a:off x="381000" y="1085671"/>
            <a:ext cx="8305800" cy="646331"/>
          </a:xfrm>
          <a:prstGeom prst="rect">
            <a:avLst/>
          </a:prstGeom>
          <a:noFill/>
        </p:spPr>
        <p:txBody>
          <a:bodyPr wrap="square" rtlCol="0">
            <a:spAutoFit/>
          </a:bodyPr>
          <a:lstStyle/>
          <a:p>
            <a:pPr marL="285750" indent="-285750" defTabSz="914400" fontAlgn="base">
              <a:spcBef>
                <a:spcPct val="0"/>
              </a:spcBef>
              <a:spcAft>
                <a:spcPct val="0"/>
              </a:spcAft>
              <a:buFont typeface="Arial"/>
              <a:buChar char="•"/>
            </a:pPr>
            <a:r>
              <a:rPr lang="en-US" dirty="0" smtClean="0">
                <a:solidFill>
                  <a:srgbClr val="FEB80A"/>
                </a:solidFill>
                <a:effectLst>
                  <a:outerShdw blurRad="50800" dist="38100" dir="2700000" algn="tl" rotWithShape="0">
                    <a:prstClr val="black">
                      <a:alpha val="40000"/>
                    </a:prstClr>
                  </a:outerShdw>
                </a:effectLst>
                <a:latin typeface="Arial" pitchFamily="34" charset="0"/>
              </a:rPr>
              <a:t>Earth Networks Total Lightning (proxy for GOES-R GLM)</a:t>
            </a:r>
            <a:r>
              <a:rPr lang="en-US" dirty="0" smtClean="0">
                <a:solidFill>
                  <a:prstClr val="white"/>
                </a:solidFill>
                <a:effectLst>
                  <a:outerShdw blurRad="50800" dist="38100" dir="2700000" algn="tl" rotWithShape="0">
                    <a:prstClr val="black">
                      <a:alpha val="40000"/>
                    </a:prstClr>
                  </a:outerShdw>
                </a:effectLst>
                <a:latin typeface="Arial" pitchFamily="34" charset="0"/>
              </a:rPr>
              <a:t>:</a:t>
            </a:r>
          </a:p>
          <a:p>
            <a:pPr marL="742950" lvl="1" indent="-285750" defTabSz="914400" fontAlgn="base">
              <a:spcBef>
                <a:spcPct val="0"/>
              </a:spcBef>
              <a:spcAft>
                <a:spcPct val="0"/>
              </a:spcAft>
              <a:buFont typeface="Arial"/>
              <a:buChar char="•"/>
            </a:pPr>
            <a:r>
              <a:rPr lang="en-US" dirty="0" smtClean="0">
                <a:solidFill>
                  <a:prstClr val="white"/>
                </a:solidFill>
                <a:effectLst>
                  <a:outerShdw blurRad="50800" dist="38100" dir="2700000" algn="tl" rotWithShape="0">
                    <a:prstClr val="black">
                      <a:alpha val="40000"/>
                    </a:prstClr>
                  </a:outerShdw>
                </a:effectLst>
                <a:latin typeface="Arial" pitchFamily="34" charset="0"/>
              </a:rPr>
              <a:t>Total flashes contained within radar objects are summed.</a:t>
            </a:r>
            <a:endParaRPr lang="en-US" dirty="0" smtClean="0">
              <a:solidFill>
                <a:srgbClr val="FFFFFF"/>
              </a:solidFill>
              <a:effectLst>
                <a:outerShdw blurRad="50800" dist="38100" dir="2700000" algn="tl" rotWithShape="0">
                  <a:prstClr val="black">
                    <a:alpha val="40000"/>
                  </a:prstClr>
                </a:outerShdw>
              </a:effectLst>
              <a:latin typeface="Arial" pitchFamily="34" charset="0"/>
            </a:endParaRPr>
          </a:p>
        </p:txBody>
      </p:sp>
      <p:pic>
        <p:nvPicPr>
          <p:cNvPr id="3" name="Picture 2" descr="ENI_LightningDensity_20140714-205800_T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828800"/>
            <a:ext cx="4309942" cy="4160730"/>
          </a:xfrm>
          <a:prstGeom prst="rect">
            <a:avLst/>
          </a:prstGeom>
        </p:spPr>
      </p:pic>
    </p:spTree>
    <p:extLst>
      <p:ext uri="{BB962C8B-B14F-4D97-AF65-F5344CB8AC3E}">
        <p14:creationId xmlns:p14="http://schemas.microsoft.com/office/powerpoint/2010/main" val="357583485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34</a:t>
            </a:fld>
            <a:endParaRPr lang="en-US"/>
          </a:p>
        </p:txBody>
      </p:sp>
      <p:sp>
        <p:nvSpPr>
          <p:cNvPr id="3" name="TextBox 2"/>
          <p:cNvSpPr txBox="1"/>
          <p:nvPr/>
        </p:nvSpPr>
        <p:spPr>
          <a:xfrm>
            <a:off x="0" y="1216138"/>
            <a:ext cx="9144000" cy="523220"/>
          </a:xfrm>
          <a:prstGeom prst="rect">
            <a:avLst/>
          </a:prstGeom>
          <a:noFill/>
        </p:spPr>
        <p:txBody>
          <a:bodyPr wrap="square" rtlCol="0">
            <a:spAutoFit/>
          </a:bodyPr>
          <a:lstStyle/>
          <a:p>
            <a:pPr algn="ctr"/>
            <a:r>
              <a:rPr lang="en-US" sz="2800" b="1" u="sng" dirty="0"/>
              <a:t>https://</a:t>
            </a:r>
            <a:r>
              <a:rPr lang="en-US" sz="2800" b="1" u="sng" dirty="0" err="1"/>
              <a:t>www.youtube.com</a:t>
            </a:r>
            <a:r>
              <a:rPr lang="en-US" sz="2800" b="1" u="sng" dirty="0"/>
              <a:t>/</a:t>
            </a:r>
            <a:r>
              <a:rPr lang="en-US" sz="2800" b="1" u="sng" dirty="0" err="1"/>
              <a:t>watch?v</a:t>
            </a:r>
            <a:r>
              <a:rPr lang="en-US" sz="2800" b="1" u="sng" dirty="0"/>
              <a:t>=493mk5K1pO8</a:t>
            </a:r>
            <a:endParaRPr lang="en-US" sz="2800" b="1" dirty="0"/>
          </a:p>
        </p:txBody>
      </p:sp>
      <p:pic>
        <p:nvPicPr>
          <p:cNvPr id="4" name="Picture 3" descr="lincoln_IL_senior_forecaste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2775"/>
            <a:ext cx="9144000" cy="4454220"/>
          </a:xfrm>
          <a:prstGeom prst="rect">
            <a:avLst/>
          </a:prstGeom>
        </p:spPr>
      </p:pic>
      <p:sp>
        <p:nvSpPr>
          <p:cNvPr id="5" name="TextBox 4"/>
          <p:cNvSpPr txBox="1"/>
          <p:nvPr/>
        </p:nvSpPr>
        <p:spPr>
          <a:xfrm>
            <a:off x="647010" y="135782"/>
            <a:ext cx="7823488" cy="707886"/>
          </a:xfrm>
          <a:prstGeom prst="rect">
            <a:avLst/>
          </a:prstGeom>
          <a:noFill/>
        </p:spPr>
        <p:txBody>
          <a:bodyPr wrap="square" rtlCol="0">
            <a:spAutoFit/>
          </a:bodyPr>
          <a:lstStyle/>
          <a:p>
            <a:pPr algn="ctr"/>
            <a:r>
              <a:rPr lang="en-US" sz="4000" b="1" dirty="0" smtClean="0"/>
              <a:t>Local Media Coverage: Peoria, IL</a:t>
            </a:r>
            <a:endParaRPr lang="en-US" sz="4000" b="1" dirty="0"/>
          </a:p>
        </p:txBody>
      </p:sp>
    </p:spTree>
    <p:extLst>
      <p:ext uri="{BB962C8B-B14F-4D97-AF65-F5344CB8AC3E}">
        <p14:creationId xmlns:p14="http://schemas.microsoft.com/office/powerpoint/2010/main" val="368903454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35</a:t>
            </a:fld>
            <a:endParaRPr lang="en-US"/>
          </a:p>
        </p:txBody>
      </p:sp>
      <p:pic>
        <p:nvPicPr>
          <p:cNvPr id="3" name="Picture 2" descr="lja_std_prob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368800" cy="3276600"/>
          </a:xfrm>
          <a:prstGeom prst="rect">
            <a:avLst/>
          </a:prstGeom>
        </p:spPr>
      </p:pic>
      <p:pic>
        <p:nvPicPr>
          <p:cNvPr id="4" name="Picture 3" descr="flash_rate_prob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0" y="0"/>
            <a:ext cx="4368800" cy="3276600"/>
          </a:xfrm>
          <a:prstGeom prst="rect">
            <a:avLst/>
          </a:prstGeom>
        </p:spPr>
      </p:pic>
      <p:pic>
        <p:nvPicPr>
          <p:cNvPr id="5" name="Picture 4" descr="FR_EBS_kts_norm.png"/>
          <p:cNvPicPr>
            <a:picLocks noChangeAspect="1"/>
          </p:cNvPicPr>
          <p:nvPr/>
        </p:nvPicPr>
        <p:blipFill rotWithShape="1">
          <a:blip r:embed="rId4">
            <a:extLst>
              <a:ext uri="{28A0092B-C50C-407E-A947-70E740481C1C}">
                <a14:useLocalDpi xmlns:a14="http://schemas.microsoft.com/office/drawing/2010/main" val="0"/>
              </a:ext>
            </a:extLst>
          </a:blip>
          <a:srcRect l="5324" t="3549" r="8564" b="3549"/>
          <a:stretch/>
        </p:blipFill>
        <p:spPr>
          <a:xfrm>
            <a:off x="2523066" y="3371941"/>
            <a:ext cx="3725334" cy="3014315"/>
          </a:xfrm>
          <a:prstGeom prst="rect">
            <a:avLst/>
          </a:prstGeom>
        </p:spPr>
      </p:pic>
    </p:spTree>
    <p:extLst>
      <p:ext uri="{BB962C8B-B14F-4D97-AF65-F5344CB8AC3E}">
        <p14:creationId xmlns:p14="http://schemas.microsoft.com/office/powerpoint/2010/main" val="69203772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36</a:t>
            </a:fld>
            <a:endParaRPr lang="en-US"/>
          </a:p>
        </p:txBody>
      </p:sp>
      <p:pic>
        <p:nvPicPr>
          <p:cNvPr id="3" name="Picture 2" descr="OR_201605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
            <a:ext cx="7988299" cy="6440870"/>
          </a:xfrm>
          <a:prstGeom prst="rect">
            <a:avLst/>
          </a:prstGeom>
        </p:spPr>
      </p:pic>
    </p:spTree>
    <p:extLst>
      <p:ext uri="{BB962C8B-B14F-4D97-AF65-F5344CB8AC3E}">
        <p14:creationId xmlns:p14="http://schemas.microsoft.com/office/powerpoint/2010/main" val="164095374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37</a:t>
            </a:fld>
            <a:endParaRPr lang="en-US"/>
          </a:p>
        </p:txBody>
      </p:sp>
      <p:pic>
        <p:nvPicPr>
          <p:cNvPr id="3" name="Picture 2" descr="ps_or_20160506_00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5200"/>
            <a:ext cx="9144000" cy="4905375"/>
          </a:xfrm>
          <a:prstGeom prst="rect">
            <a:avLst/>
          </a:prstGeom>
        </p:spPr>
      </p:pic>
    </p:spTree>
    <p:extLst>
      <p:ext uri="{BB962C8B-B14F-4D97-AF65-F5344CB8AC3E}">
        <p14:creationId xmlns:p14="http://schemas.microsoft.com/office/powerpoint/2010/main" val="243577966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38</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5200"/>
            <a:ext cx="9144000" cy="4905375"/>
          </a:xfrm>
          <a:prstGeom prst="rect">
            <a:avLst/>
          </a:prstGeom>
        </p:spPr>
      </p:pic>
    </p:spTree>
    <p:extLst>
      <p:ext uri="{BB962C8B-B14F-4D97-AF65-F5344CB8AC3E}">
        <p14:creationId xmlns:p14="http://schemas.microsoft.com/office/powerpoint/2010/main" val="29466342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409975" y="457200"/>
            <a:ext cx="1553630" cy="276999"/>
          </a:xfrm>
          <a:prstGeom prst="rect">
            <a:avLst/>
          </a:prstGeom>
          <a:noFill/>
        </p:spPr>
        <p:txBody>
          <a:bodyPr wrap="none" rtlCol="0">
            <a:spAutoFit/>
          </a:bodyPr>
          <a:lstStyle/>
          <a:p>
            <a:pPr defTabSz="914400"/>
            <a:r>
              <a:rPr lang="en-US" sz="1200" b="1" dirty="0" smtClean="0">
                <a:solidFill>
                  <a:prstClr val="black"/>
                </a:solidFill>
                <a:latin typeface="Calibri"/>
              </a:rPr>
              <a:t>CAPE 1500-2500 J/Kg</a:t>
            </a:r>
            <a:endParaRPr lang="en-US" sz="1200" b="1" dirty="0">
              <a:solidFill>
                <a:prstClr val="black"/>
              </a:solidFill>
              <a:latin typeface="Calibri"/>
            </a:endParaRPr>
          </a:p>
        </p:txBody>
      </p:sp>
      <p:sp>
        <p:nvSpPr>
          <p:cNvPr id="17" name="TextBox 16"/>
          <p:cNvSpPr txBox="1"/>
          <p:nvPr/>
        </p:nvSpPr>
        <p:spPr>
          <a:xfrm>
            <a:off x="7162800" y="482397"/>
            <a:ext cx="1249060" cy="276999"/>
          </a:xfrm>
          <a:prstGeom prst="rect">
            <a:avLst/>
          </a:prstGeom>
          <a:noFill/>
        </p:spPr>
        <p:txBody>
          <a:bodyPr wrap="none" rtlCol="0">
            <a:spAutoFit/>
          </a:bodyPr>
          <a:lstStyle/>
          <a:p>
            <a:pPr defTabSz="914400"/>
            <a:r>
              <a:rPr lang="en-US" sz="1200" b="1" dirty="0" smtClean="0">
                <a:solidFill>
                  <a:prstClr val="black"/>
                </a:solidFill>
                <a:latin typeface="Calibri"/>
              </a:rPr>
              <a:t>CAPE 2500+ J/Kg</a:t>
            </a:r>
            <a:endParaRPr lang="en-US" sz="1200" b="1" dirty="0">
              <a:solidFill>
                <a:prstClr val="black"/>
              </a:solidFill>
              <a:latin typeface="Calibri"/>
            </a:endParaRPr>
          </a:p>
        </p:txBody>
      </p:sp>
      <p:sp>
        <p:nvSpPr>
          <p:cNvPr id="18" name="TextBox 17"/>
          <p:cNvSpPr txBox="1"/>
          <p:nvPr/>
        </p:nvSpPr>
        <p:spPr>
          <a:xfrm>
            <a:off x="7917" y="1586746"/>
            <a:ext cx="1022110" cy="276999"/>
          </a:xfrm>
          <a:prstGeom prst="rect">
            <a:avLst/>
          </a:prstGeom>
          <a:noFill/>
        </p:spPr>
        <p:txBody>
          <a:bodyPr wrap="none" rtlCol="0">
            <a:spAutoFit/>
          </a:bodyPr>
          <a:lstStyle/>
          <a:p>
            <a:pPr defTabSz="914400"/>
            <a:r>
              <a:rPr lang="en-US" sz="1200" b="1" dirty="0" smtClean="0">
                <a:solidFill>
                  <a:prstClr val="black"/>
                </a:solidFill>
                <a:latin typeface="Calibri"/>
              </a:rPr>
              <a:t>EBS 0-10 m/s</a:t>
            </a:r>
            <a:endParaRPr lang="en-US" sz="1200" b="1" dirty="0">
              <a:solidFill>
                <a:prstClr val="black"/>
              </a:solidFill>
              <a:latin typeface="Calibri"/>
            </a:endParaRPr>
          </a:p>
        </p:txBody>
      </p:sp>
      <p:sp>
        <p:nvSpPr>
          <p:cNvPr id="19" name="TextBox 18"/>
          <p:cNvSpPr txBox="1"/>
          <p:nvPr/>
        </p:nvSpPr>
        <p:spPr>
          <a:xfrm>
            <a:off x="0" y="3539074"/>
            <a:ext cx="1100106" cy="276999"/>
          </a:xfrm>
          <a:prstGeom prst="rect">
            <a:avLst/>
          </a:prstGeom>
          <a:noFill/>
        </p:spPr>
        <p:txBody>
          <a:bodyPr wrap="none" rtlCol="0">
            <a:spAutoFit/>
          </a:bodyPr>
          <a:lstStyle/>
          <a:p>
            <a:pPr defTabSz="914400"/>
            <a:r>
              <a:rPr lang="en-US" sz="1200" b="1" dirty="0" smtClean="0">
                <a:solidFill>
                  <a:prstClr val="black"/>
                </a:solidFill>
                <a:latin typeface="Calibri"/>
              </a:rPr>
              <a:t>EBS 10-15 m/s</a:t>
            </a:r>
            <a:endParaRPr lang="en-US" sz="1200" b="1" dirty="0">
              <a:solidFill>
                <a:prstClr val="black"/>
              </a:solidFill>
              <a:latin typeface="Calibri"/>
            </a:endParaRPr>
          </a:p>
        </p:txBody>
      </p:sp>
      <p:sp>
        <p:nvSpPr>
          <p:cNvPr id="20" name="TextBox 19"/>
          <p:cNvSpPr txBox="1"/>
          <p:nvPr/>
        </p:nvSpPr>
        <p:spPr>
          <a:xfrm>
            <a:off x="10330" y="5509157"/>
            <a:ext cx="973644" cy="276999"/>
          </a:xfrm>
          <a:prstGeom prst="rect">
            <a:avLst/>
          </a:prstGeom>
          <a:noFill/>
        </p:spPr>
        <p:txBody>
          <a:bodyPr wrap="none" rtlCol="0">
            <a:spAutoFit/>
          </a:bodyPr>
          <a:lstStyle/>
          <a:p>
            <a:pPr defTabSz="914400"/>
            <a:r>
              <a:rPr lang="en-US" sz="1200" b="1" dirty="0" smtClean="0">
                <a:solidFill>
                  <a:prstClr val="black"/>
                </a:solidFill>
                <a:latin typeface="Calibri"/>
              </a:rPr>
              <a:t>EBS 15+ m/s</a:t>
            </a:r>
            <a:endParaRPr lang="en-US" sz="1200" b="1" dirty="0">
              <a:solidFill>
                <a:prstClr val="black"/>
              </a:solidFill>
              <a:latin typeface="Calibri"/>
            </a:endParaRPr>
          </a:p>
        </p:txBody>
      </p:sp>
      <p:sp>
        <p:nvSpPr>
          <p:cNvPr id="21" name="Title 1"/>
          <p:cNvSpPr>
            <a:spLocks noGrp="1"/>
          </p:cNvSpPr>
          <p:nvPr>
            <p:ph type="title"/>
          </p:nvPr>
        </p:nvSpPr>
        <p:spPr>
          <a:xfrm>
            <a:off x="228600" y="0"/>
            <a:ext cx="8915400" cy="304800"/>
          </a:xfrm>
        </p:spPr>
        <p:txBody>
          <a:bodyPr>
            <a:noAutofit/>
          </a:bodyPr>
          <a:lstStyle/>
          <a:p>
            <a:r>
              <a:rPr lang="en-US" sz="2800" dirty="0" smtClean="0"/>
              <a:t>Reliability – </a:t>
            </a:r>
            <a:r>
              <a:rPr lang="en-US" sz="2800" u="sng" dirty="0"/>
              <a:t>W</a:t>
            </a:r>
            <a:r>
              <a:rPr lang="en-US" sz="2800" u="sng" dirty="0" smtClean="0"/>
              <a:t>ithout</a:t>
            </a:r>
            <a:r>
              <a:rPr lang="en-US" sz="2800" dirty="0" smtClean="0"/>
              <a:t> Lightning</a:t>
            </a: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735845"/>
            <a:ext cx="2514600" cy="1958966"/>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735845"/>
            <a:ext cx="2514599" cy="1958965"/>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800" y="735845"/>
            <a:ext cx="2514599" cy="1958965"/>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 y="2793245"/>
            <a:ext cx="2514599" cy="1958965"/>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0" y="2793245"/>
            <a:ext cx="2514599" cy="1958965"/>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0800" y="2793245"/>
            <a:ext cx="2514599" cy="1958965"/>
          </a:xfrm>
          <a:prstGeom prst="rect">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0600" y="4848988"/>
            <a:ext cx="2514599" cy="1958965"/>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10000" y="4848988"/>
            <a:ext cx="2514599" cy="1958965"/>
          </a:xfrm>
          <a:prstGeom prst="rect">
            <a:avLst/>
          </a:prstGeom>
        </p:spPr>
      </p:pic>
      <p:pic>
        <p:nvPicPr>
          <p:cNvPr id="37" name="Picture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00800" y="4848988"/>
            <a:ext cx="2514599" cy="1958965"/>
          </a:xfrm>
          <a:prstGeom prst="rect">
            <a:avLst/>
          </a:prstGeom>
        </p:spPr>
      </p:pic>
      <p:grpSp>
        <p:nvGrpSpPr>
          <p:cNvPr id="22" name="Group 21"/>
          <p:cNvGrpSpPr/>
          <p:nvPr/>
        </p:nvGrpSpPr>
        <p:grpSpPr>
          <a:xfrm>
            <a:off x="1219200" y="762000"/>
            <a:ext cx="2209800" cy="1734312"/>
            <a:chOff x="1219200" y="762000"/>
            <a:chExt cx="2209800" cy="1734312"/>
          </a:xfrm>
        </p:grpSpPr>
        <p:sp>
          <p:nvSpPr>
            <p:cNvPr id="23" name="Rectangle 22"/>
            <p:cNvSpPr/>
            <p:nvPr/>
          </p:nvSpPr>
          <p:spPr>
            <a:xfrm>
              <a:off x="1219200" y="795528"/>
              <a:ext cx="2209800" cy="1700784"/>
            </a:xfrm>
            <a:prstGeom prst="rect">
              <a:avLst/>
            </a:prstGeom>
            <a:solidFill>
              <a:schemeClr val="bg1">
                <a:lumMod val="75000"/>
                <a:alpha val="5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4" name="TextBox 23"/>
            <p:cNvSpPr txBox="1"/>
            <p:nvPr/>
          </p:nvSpPr>
          <p:spPr>
            <a:xfrm>
              <a:off x="1219200" y="762000"/>
              <a:ext cx="1295400" cy="646331"/>
            </a:xfrm>
            <a:prstGeom prst="rect">
              <a:avLst/>
            </a:prstGeom>
            <a:noFill/>
          </p:spPr>
          <p:txBody>
            <a:bodyPr wrap="square" rtlCol="0">
              <a:spAutoFit/>
            </a:bodyPr>
            <a:lstStyle/>
            <a:p>
              <a:pPr defTabSz="914400"/>
              <a:r>
                <a:rPr lang="en-US" dirty="0" smtClean="0">
                  <a:solidFill>
                    <a:prstClr val="black"/>
                  </a:solidFill>
                  <a:latin typeface="Calibri"/>
                </a:rPr>
                <a:t>Small Sample Size</a:t>
              </a:r>
              <a:endParaRPr lang="en-US" dirty="0">
                <a:solidFill>
                  <a:prstClr val="black"/>
                </a:solidFill>
                <a:latin typeface="Calibri"/>
              </a:endParaRPr>
            </a:p>
          </p:txBody>
        </p:sp>
      </p:grpSp>
      <p:grpSp>
        <p:nvGrpSpPr>
          <p:cNvPr id="25" name="Group 24"/>
          <p:cNvGrpSpPr/>
          <p:nvPr/>
        </p:nvGrpSpPr>
        <p:grpSpPr>
          <a:xfrm>
            <a:off x="6629400" y="2819400"/>
            <a:ext cx="2209800" cy="1734312"/>
            <a:chOff x="1219200" y="762000"/>
            <a:chExt cx="2209800" cy="1734312"/>
          </a:xfrm>
        </p:grpSpPr>
        <p:sp>
          <p:nvSpPr>
            <p:cNvPr id="26" name="Rectangle 25"/>
            <p:cNvSpPr/>
            <p:nvPr/>
          </p:nvSpPr>
          <p:spPr>
            <a:xfrm>
              <a:off x="1219200" y="795528"/>
              <a:ext cx="2209800" cy="1700784"/>
            </a:xfrm>
            <a:prstGeom prst="rect">
              <a:avLst/>
            </a:prstGeom>
            <a:solidFill>
              <a:schemeClr val="bg1">
                <a:lumMod val="75000"/>
                <a:alpha val="5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7" name="TextBox 26"/>
            <p:cNvSpPr txBox="1"/>
            <p:nvPr/>
          </p:nvSpPr>
          <p:spPr>
            <a:xfrm>
              <a:off x="1219200" y="762000"/>
              <a:ext cx="1295400" cy="646331"/>
            </a:xfrm>
            <a:prstGeom prst="rect">
              <a:avLst/>
            </a:prstGeom>
            <a:noFill/>
          </p:spPr>
          <p:txBody>
            <a:bodyPr wrap="square" rtlCol="0">
              <a:spAutoFit/>
            </a:bodyPr>
            <a:lstStyle/>
            <a:p>
              <a:pPr defTabSz="914400"/>
              <a:r>
                <a:rPr lang="en-US" dirty="0" smtClean="0">
                  <a:solidFill>
                    <a:prstClr val="black"/>
                  </a:solidFill>
                  <a:latin typeface="Calibri"/>
                </a:rPr>
                <a:t>Small Sample Size</a:t>
              </a:r>
              <a:endParaRPr lang="en-US" dirty="0">
                <a:solidFill>
                  <a:prstClr val="black"/>
                </a:solidFill>
                <a:latin typeface="Calibri"/>
              </a:endParaRPr>
            </a:p>
          </p:txBody>
        </p:sp>
      </p:grpSp>
      <p:sp>
        <p:nvSpPr>
          <p:cNvPr id="28" name="TextBox 27"/>
          <p:cNvSpPr txBox="1"/>
          <p:nvPr/>
        </p:nvSpPr>
        <p:spPr>
          <a:xfrm>
            <a:off x="1600200" y="457200"/>
            <a:ext cx="1300356" cy="276999"/>
          </a:xfrm>
          <a:prstGeom prst="rect">
            <a:avLst/>
          </a:prstGeom>
          <a:noFill/>
        </p:spPr>
        <p:txBody>
          <a:bodyPr wrap="none" rtlCol="0">
            <a:spAutoFit/>
          </a:bodyPr>
          <a:lstStyle/>
          <a:p>
            <a:pPr defTabSz="914400"/>
            <a:r>
              <a:rPr lang="en-US" sz="1200" b="1" dirty="0" smtClean="0">
                <a:solidFill>
                  <a:prstClr val="black"/>
                </a:solidFill>
                <a:latin typeface="Calibri"/>
              </a:rPr>
              <a:t>CAPE 0-1500 J/Kg</a:t>
            </a:r>
            <a:endParaRPr lang="en-US" sz="1200" b="1" dirty="0">
              <a:solidFill>
                <a:prstClr val="black"/>
              </a:solidFill>
              <a:latin typeface="Calibri"/>
            </a:endParaRPr>
          </a:p>
        </p:txBody>
      </p:sp>
    </p:spTree>
    <p:extLst>
      <p:ext uri="{BB962C8B-B14F-4D97-AF65-F5344CB8AC3E}">
        <p14:creationId xmlns:p14="http://schemas.microsoft.com/office/powerpoint/2010/main" val="295320024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s2016_readout_example_cr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5700"/>
            <a:ext cx="9144000" cy="4542538"/>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a:t>
            </a:fld>
            <a:endParaRPr lang="en-US"/>
          </a:p>
        </p:txBody>
      </p:sp>
      <p:sp>
        <p:nvSpPr>
          <p:cNvPr id="2" name="TextBox 1"/>
          <p:cNvSpPr txBox="1"/>
          <p:nvPr/>
        </p:nvSpPr>
        <p:spPr>
          <a:xfrm>
            <a:off x="1066800" y="0"/>
            <a:ext cx="6806270" cy="584776"/>
          </a:xfrm>
          <a:prstGeom prst="rect">
            <a:avLst/>
          </a:prstGeom>
          <a:noFill/>
        </p:spPr>
        <p:txBody>
          <a:bodyPr wrap="none" rtlCol="0">
            <a:spAutoFit/>
          </a:bodyPr>
          <a:lstStyle/>
          <a:p>
            <a:pPr defTabSz="914400" fontAlgn="base">
              <a:spcBef>
                <a:spcPct val="0"/>
              </a:spcBef>
              <a:spcAft>
                <a:spcPct val="0"/>
              </a:spcAft>
            </a:pPr>
            <a:r>
              <a:rPr lang="en-US" sz="3200" dirty="0" smtClean="0">
                <a:solidFill>
                  <a:prstClr val="white"/>
                </a:solidFill>
                <a:latin typeface="Arial" pitchFamily="34" charset="0"/>
              </a:rPr>
              <a:t>ProbSevere Model AWIPS-II Display</a:t>
            </a:r>
            <a:endParaRPr lang="en-US" sz="3200" dirty="0">
              <a:solidFill>
                <a:prstClr val="white"/>
              </a:solidFill>
              <a:latin typeface="Arial" pitchFamily="34" charset="0"/>
            </a:endParaRPr>
          </a:p>
        </p:txBody>
      </p:sp>
      <p:sp>
        <p:nvSpPr>
          <p:cNvPr id="7" name="TextBox 6"/>
          <p:cNvSpPr txBox="1"/>
          <p:nvPr/>
        </p:nvSpPr>
        <p:spPr>
          <a:xfrm>
            <a:off x="0" y="2209800"/>
            <a:ext cx="4800600" cy="2585323"/>
          </a:xfrm>
          <a:prstGeom prst="rect">
            <a:avLst/>
          </a:prstGeom>
          <a:solidFill>
            <a:schemeClr val="bg1"/>
          </a:solidFill>
        </p:spPr>
        <p:txBody>
          <a:bodyPr wrap="square" rtlCol="0">
            <a:spAutoFit/>
          </a:bodyPr>
          <a:lstStyle/>
          <a:p>
            <a:pPr defTabSz="914400" fontAlgn="base">
              <a:spcBef>
                <a:spcPct val="0"/>
              </a:spcBef>
              <a:spcAft>
                <a:spcPct val="0"/>
              </a:spcAft>
            </a:pPr>
            <a:r>
              <a:rPr lang="en-US" b="1" dirty="0" smtClean="0">
                <a:solidFill>
                  <a:srgbClr val="FFFFFF"/>
                </a:solidFill>
                <a:latin typeface="Arial" pitchFamily="34" charset="0"/>
              </a:rPr>
              <a:t>Model output are shapefiles contoured around radar storm cells.</a:t>
            </a:r>
          </a:p>
          <a:p>
            <a:pPr defTabSz="914400" fontAlgn="base">
              <a:spcBef>
                <a:spcPct val="0"/>
              </a:spcBef>
              <a:spcAft>
                <a:spcPct val="0"/>
              </a:spcAft>
            </a:pPr>
            <a:endParaRPr lang="en-US" b="1" dirty="0">
              <a:solidFill>
                <a:srgbClr val="FFFFFF"/>
              </a:solidFill>
              <a:latin typeface="Arial" pitchFamily="34" charset="0"/>
            </a:endParaRPr>
          </a:p>
          <a:p>
            <a:pPr defTabSz="914400" fontAlgn="base">
              <a:spcBef>
                <a:spcPct val="0"/>
              </a:spcBef>
              <a:spcAft>
                <a:spcPct val="0"/>
              </a:spcAft>
            </a:pPr>
            <a:r>
              <a:rPr lang="en-US" b="1" dirty="0" smtClean="0">
                <a:solidFill>
                  <a:srgbClr val="FFFFFF"/>
                </a:solidFill>
                <a:latin typeface="Arial" pitchFamily="34" charset="0"/>
              </a:rPr>
              <a:t>Enhancement designed for overlay on radar reflectivity—but can be overlaid on any field (satellite, radar velocity, etc.).</a:t>
            </a:r>
          </a:p>
          <a:p>
            <a:pPr defTabSz="914400" fontAlgn="base">
              <a:spcBef>
                <a:spcPct val="0"/>
              </a:spcBef>
              <a:spcAft>
                <a:spcPct val="0"/>
              </a:spcAft>
            </a:pPr>
            <a:endParaRPr lang="en-US" b="1" dirty="0">
              <a:solidFill>
                <a:srgbClr val="FFFFFF"/>
              </a:solidFill>
              <a:latin typeface="Arial" pitchFamily="34" charset="0"/>
            </a:endParaRPr>
          </a:p>
          <a:p>
            <a:pPr defTabSz="914400" fontAlgn="base">
              <a:spcBef>
                <a:spcPct val="0"/>
              </a:spcBef>
              <a:spcAft>
                <a:spcPct val="0"/>
              </a:spcAft>
            </a:pPr>
            <a:r>
              <a:rPr lang="en-US" b="1" dirty="0" smtClean="0">
                <a:solidFill>
                  <a:srgbClr val="FFFFFF"/>
                </a:solidFill>
                <a:latin typeface="Arial" pitchFamily="34" charset="0"/>
              </a:rPr>
              <a:t>Sampling offers readout of model probability as well as each model input.</a:t>
            </a:r>
            <a:endParaRPr lang="en-US" b="1" dirty="0">
              <a:solidFill>
                <a:srgbClr val="FFFFFF"/>
              </a:solidFill>
              <a:latin typeface="Arial" pitchFamily="34" charset="0"/>
            </a:endParaRPr>
          </a:p>
        </p:txBody>
      </p:sp>
      <p:cxnSp>
        <p:nvCxnSpPr>
          <p:cNvPr id="12" name="Straight Arrow Connector 11"/>
          <p:cNvCxnSpPr/>
          <p:nvPr/>
        </p:nvCxnSpPr>
        <p:spPr>
          <a:xfrm>
            <a:off x="4343400" y="2590800"/>
            <a:ext cx="1600200" cy="30480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446103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600200" y="457200"/>
            <a:ext cx="1300356" cy="276999"/>
          </a:xfrm>
          <a:prstGeom prst="rect">
            <a:avLst/>
          </a:prstGeom>
          <a:noFill/>
        </p:spPr>
        <p:txBody>
          <a:bodyPr wrap="none" rtlCol="0">
            <a:spAutoFit/>
          </a:bodyPr>
          <a:lstStyle/>
          <a:p>
            <a:pPr defTabSz="914400"/>
            <a:r>
              <a:rPr lang="en-US" sz="1200" b="1" dirty="0" smtClean="0">
                <a:solidFill>
                  <a:prstClr val="black"/>
                </a:solidFill>
                <a:latin typeface="Calibri"/>
              </a:rPr>
              <a:t>CAPE 0-1500 J/Kg</a:t>
            </a:r>
            <a:endParaRPr lang="en-US" sz="1200" b="1" dirty="0">
              <a:solidFill>
                <a:prstClr val="black"/>
              </a:solidFill>
              <a:latin typeface="Calibri"/>
            </a:endParaRPr>
          </a:p>
        </p:txBody>
      </p:sp>
      <p:sp>
        <p:nvSpPr>
          <p:cNvPr id="16" name="TextBox 15"/>
          <p:cNvSpPr txBox="1"/>
          <p:nvPr/>
        </p:nvSpPr>
        <p:spPr>
          <a:xfrm>
            <a:off x="4409975" y="457200"/>
            <a:ext cx="1553630" cy="276999"/>
          </a:xfrm>
          <a:prstGeom prst="rect">
            <a:avLst/>
          </a:prstGeom>
          <a:noFill/>
        </p:spPr>
        <p:txBody>
          <a:bodyPr wrap="none" rtlCol="0">
            <a:spAutoFit/>
          </a:bodyPr>
          <a:lstStyle/>
          <a:p>
            <a:pPr defTabSz="914400"/>
            <a:r>
              <a:rPr lang="en-US" sz="1200" b="1" dirty="0" smtClean="0">
                <a:solidFill>
                  <a:prstClr val="black"/>
                </a:solidFill>
                <a:latin typeface="Calibri"/>
              </a:rPr>
              <a:t>CAPE 1500-2500 J/Kg</a:t>
            </a:r>
            <a:endParaRPr lang="en-US" sz="1200" b="1" dirty="0">
              <a:solidFill>
                <a:prstClr val="black"/>
              </a:solidFill>
              <a:latin typeface="Calibri"/>
            </a:endParaRPr>
          </a:p>
        </p:txBody>
      </p:sp>
      <p:sp>
        <p:nvSpPr>
          <p:cNvPr id="17" name="TextBox 16"/>
          <p:cNvSpPr txBox="1"/>
          <p:nvPr/>
        </p:nvSpPr>
        <p:spPr>
          <a:xfrm>
            <a:off x="7162800" y="482397"/>
            <a:ext cx="1249060" cy="276999"/>
          </a:xfrm>
          <a:prstGeom prst="rect">
            <a:avLst/>
          </a:prstGeom>
          <a:noFill/>
        </p:spPr>
        <p:txBody>
          <a:bodyPr wrap="none" rtlCol="0">
            <a:spAutoFit/>
          </a:bodyPr>
          <a:lstStyle/>
          <a:p>
            <a:pPr defTabSz="914400"/>
            <a:r>
              <a:rPr lang="en-US" sz="1200" b="1" dirty="0" smtClean="0">
                <a:solidFill>
                  <a:prstClr val="black"/>
                </a:solidFill>
                <a:latin typeface="Calibri"/>
              </a:rPr>
              <a:t>CAPE 2500+ J/Kg</a:t>
            </a:r>
            <a:endParaRPr lang="en-US" sz="1200" b="1" dirty="0">
              <a:solidFill>
                <a:prstClr val="black"/>
              </a:solidFill>
              <a:latin typeface="Calibri"/>
            </a:endParaRPr>
          </a:p>
        </p:txBody>
      </p:sp>
      <p:sp>
        <p:nvSpPr>
          <p:cNvPr id="18" name="TextBox 17"/>
          <p:cNvSpPr txBox="1"/>
          <p:nvPr/>
        </p:nvSpPr>
        <p:spPr>
          <a:xfrm>
            <a:off x="7917" y="1586746"/>
            <a:ext cx="1022110" cy="276999"/>
          </a:xfrm>
          <a:prstGeom prst="rect">
            <a:avLst/>
          </a:prstGeom>
          <a:noFill/>
        </p:spPr>
        <p:txBody>
          <a:bodyPr wrap="none" rtlCol="0">
            <a:spAutoFit/>
          </a:bodyPr>
          <a:lstStyle/>
          <a:p>
            <a:pPr defTabSz="914400"/>
            <a:r>
              <a:rPr lang="en-US" sz="1200" b="1" dirty="0" smtClean="0">
                <a:solidFill>
                  <a:prstClr val="black"/>
                </a:solidFill>
                <a:latin typeface="Calibri"/>
              </a:rPr>
              <a:t>EBS 0-10 m/s</a:t>
            </a:r>
            <a:endParaRPr lang="en-US" sz="1200" b="1" dirty="0">
              <a:solidFill>
                <a:prstClr val="black"/>
              </a:solidFill>
              <a:latin typeface="Calibri"/>
            </a:endParaRPr>
          </a:p>
        </p:txBody>
      </p:sp>
      <p:sp>
        <p:nvSpPr>
          <p:cNvPr id="19" name="TextBox 18"/>
          <p:cNvSpPr txBox="1"/>
          <p:nvPr/>
        </p:nvSpPr>
        <p:spPr>
          <a:xfrm>
            <a:off x="0" y="3539074"/>
            <a:ext cx="1100106" cy="276999"/>
          </a:xfrm>
          <a:prstGeom prst="rect">
            <a:avLst/>
          </a:prstGeom>
          <a:noFill/>
        </p:spPr>
        <p:txBody>
          <a:bodyPr wrap="none" rtlCol="0">
            <a:spAutoFit/>
          </a:bodyPr>
          <a:lstStyle/>
          <a:p>
            <a:pPr defTabSz="914400"/>
            <a:r>
              <a:rPr lang="en-US" sz="1200" b="1" dirty="0" smtClean="0">
                <a:solidFill>
                  <a:prstClr val="black"/>
                </a:solidFill>
                <a:latin typeface="Calibri"/>
              </a:rPr>
              <a:t>EBS 10-15 m/s</a:t>
            </a:r>
            <a:endParaRPr lang="en-US" sz="1200" b="1" dirty="0">
              <a:solidFill>
                <a:prstClr val="black"/>
              </a:solidFill>
              <a:latin typeface="Calibri"/>
            </a:endParaRPr>
          </a:p>
        </p:txBody>
      </p:sp>
      <p:sp>
        <p:nvSpPr>
          <p:cNvPr id="20" name="TextBox 19"/>
          <p:cNvSpPr txBox="1"/>
          <p:nvPr/>
        </p:nvSpPr>
        <p:spPr>
          <a:xfrm>
            <a:off x="10330" y="5509157"/>
            <a:ext cx="973644" cy="276999"/>
          </a:xfrm>
          <a:prstGeom prst="rect">
            <a:avLst/>
          </a:prstGeom>
          <a:noFill/>
        </p:spPr>
        <p:txBody>
          <a:bodyPr wrap="none" rtlCol="0">
            <a:spAutoFit/>
          </a:bodyPr>
          <a:lstStyle/>
          <a:p>
            <a:pPr defTabSz="914400"/>
            <a:r>
              <a:rPr lang="en-US" sz="1200" b="1" dirty="0" smtClean="0">
                <a:solidFill>
                  <a:prstClr val="black"/>
                </a:solidFill>
                <a:latin typeface="Calibri"/>
              </a:rPr>
              <a:t>EBS 15+ m/s</a:t>
            </a:r>
            <a:endParaRPr lang="en-US" sz="1200" b="1" dirty="0">
              <a:solidFill>
                <a:prstClr val="black"/>
              </a:solidFill>
              <a:latin typeface="Calibri"/>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735845"/>
            <a:ext cx="2514600" cy="1958966"/>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735845"/>
            <a:ext cx="2514600" cy="1958966"/>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800" y="735845"/>
            <a:ext cx="2514600" cy="1958966"/>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 y="2793245"/>
            <a:ext cx="2514600" cy="1958966"/>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0" y="2793245"/>
            <a:ext cx="2514600" cy="1958966"/>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0800" y="2793245"/>
            <a:ext cx="2514600" cy="1958966"/>
          </a:xfrm>
          <a:prstGeom prst="rect">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0600" y="4848988"/>
            <a:ext cx="2514600" cy="1958966"/>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10000" y="4848988"/>
            <a:ext cx="2514600" cy="1958966"/>
          </a:xfrm>
          <a:prstGeom prst="rect">
            <a:avLst/>
          </a:prstGeom>
        </p:spPr>
      </p:pic>
      <p:pic>
        <p:nvPicPr>
          <p:cNvPr id="37" name="Picture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00800" y="4848988"/>
            <a:ext cx="2514600" cy="1958966"/>
          </a:xfrm>
          <a:prstGeom prst="rect">
            <a:avLst/>
          </a:prstGeom>
        </p:spPr>
      </p:pic>
      <p:grpSp>
        <p:nvGrpSpPr>
          <p:cNvPr id="6" name="Group 5"/>
          <p:cNvGrpSpPr/>
          <p:nvPr/>
        </p:nvGrpSpPr>
        <p:grpSpPr>
          <a:xfrm>
            <a:off x="1219200" y="762000"/>
            <a:ext cx="2209800" cy="1734312"/>
            <a:chOff x="1219200" y="762000"/>
            <a:chExt cx="2209800" cy="1734312"/>
          </a:xfrm>
        </p:grpSpPr>
        <p:sp>
          <p:nvSpPr>
            <p:cNvPr id="3" name="Rectangle 2"/>
            <p:cNvSpPr/>
            <p:nvPr/>
          </p:nvSpPr>
          <p:spPr>
            <a:xfrm>
              <a:off x="1219200" y="795528"/>
              <a:ext cx="2209800" cy="1700784"/>
            </a:xfrm>
            <a:prstGeom prst="rect">
              <a:avLst/>
            </a:prstGeom>
            <a:solidFill>
              <a:schemeClr val="bg1">
                <a:lumMod val="75000"/>
                <a:alpha val="5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5" name="TextBox 4"/>
            <p:cNvSpPr txBox="1"/>
            <p:nvPr/>
          </p:nvSpPr>
          <p:spPr>
            <a:xfrm>
              <a:off x="1219200" y="762000"/>
              <a:ext cx="1295400" cy="646331"/>
            </a:xfrm>
            <a:prstGeom prst="rect">
              <a:avLst/>
            </a:prstGeom>
            <a:noFill/>
          </p:spPr>
          <p:txBody>
            <a:bodyPr wrap="square" rtlCol="0">
              <a:spAutoFit/>
            </a:bodyPr>
            <a:lstStyle/>
            <a:p>
              <a:pPr defTabSz="914400"/>
              <a:r>
                <a:rPr lang="en-US" dirty="0" smtClean="0">
                  <a:solidFill>
                    <a:prstClr val="black"/>
                  </a:solidFill>
                  <a:latin typeface="Calibri"/>
                </a:rPr>
                <a:t>Small Sample Size</a:t>
              </a:r>
              <a:endParaRPr lang="en-US" dirty="0">
                <a:solidFill>
                  <a:prstClr val="black"/>
                </a:solidFill>
                <a:latin typeface="Calibri"/>
              </a:endParaRPr>
            </a:p>
          </p:txBody>
        </p:sp>
      </p:grpSp>
      <p:grpSp>
        <p:nvGrpSpPr>
          <p:cNvPr id="22" name="Group 21"/>
          <p:cNvGrpSpPr/>
          <p:nvPr/>
        </p:nvGrpSpPr>
        <p:grpSpPr>
          <a:xfrm>
            <a:off x="6629400" y="2819400"/>
            <a:ext cx="2209800" cy="1734312"/>
            <a:chOff x="1219200" y="762000"/>
            <a:chExt cx="2209800" cy="1734312"/>
          </a:xfrm>
        </p:grpSpPr>
        <p:sp>
          <p:nvSpPr>
            <p:cNvPr id="23" name="Rectangle 22"/>
            <p:cNvSpPr/>
            <p:nvPr/>
          </p:nvSpPr>
          <p:spPr>
            <a:xfrm>
              <a:off x="1219200" y="795528"/>
              <a:ext cx="2209800" cy="1700784"/>
            </a:xfrm>
            <a:prstGeom prst="rect">
              <a:avLst/>
            </a:prstGeom>
            <a:solidFill>
              <a:schemeClr val="bg1">
                <a:lumMod val="75000"/>
                <a:alpha val="5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4" name="TextBox 23"/>
            <p:cNvSpPr txBox="1"/>
            <p:nvPr/>
          </p:nvSpPr>
          <p:spPr>
            <a:xfrm>
              <a:off x="1219200" y="762000"/>
              <a:ext cx="1295400" cy="646331"/>
            </a:xfrm>
            <a:prstGeom prst="rect">
              <a:avLst/>
            </a:prstGeom>
            <a:noFill/>
          </p:spPr>
          <p:txBody>
            <a:bodyPr wrap="square" rtlCol="0">
              <a:spAutoFit/>
            </a:bodyPr>
            <a:lstStyle/>
            <a:p>
              <a:pPr defTabSz="914400"/>
              <a:r>
                <a:rPr lang="en-US" dirty="0" smtClean="0">
                  <a:solidFill>
                    <a:prstClr val="black"/>
                  </a:solidFill>
                  <a:latin typeface="Calibri"/>
                </a:rPr>
                <a:t>Small Sample Size</a:t>
              </a:r>
              <a:endParaRPr lang="en-US" dirty="0">
                <a:solidFill>
                  <a:prstClr val="black"/>
                </a:solidFill>
                <a:latin typeface="Calibri"/>
              </a:endParaRPr>
            </a:p>
          </p:txBody>
        </p:sp>
      </p:grpSp>
      <p:sp>
        <p:nvSpPr>
          <p:cNvPr id="25" name="Title 1"/>
          <p:cNvSpPr txBox="1">
            <a:spLocks/>
          </p:cNvSpPr>
          <p:nvPr/>
        </p:nvSpPr>
        <p:spPr>
          <a:xfrm>
            <a:off x="228600" y="0"/>
            <a:ext cx="8915400" cy="304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t>Reliability – </a:t>
            </a:r>
            <a:r>
              <a:rPr lang="en-US" sz="2800" u="sng" dirty="0" smtClean="0"/>
              <a:t>With</a:t>
            </a:r>
            <a:r>
              <a:rPr lang="en-US" sz="2800" dirty="0" smtClean="0"/>
              <a:t> Lightning</a:t>
            </a:r>
            <a:endParaRPr lang="en-US" sz="2800" dirty="0"/>
          </a:p>
        </p:txBody>
      </p:sp>
    </p:spTree>
    <p:extLst>
      <p:ext uri="{BB962C8B-B14F-4D97-AF65-F5344CB8AC3E}">
        <p14:creationId xmlns:p14="http://schemas.microsoft.com/office/powerpoint/2010/main" val="63432276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5</a:t>
            </a:fld>
            <a:endParaRPr lang="en-US"/>
          </a:p>
        </p:txBody>
      </p:sp>
      <p:pic>
        <p:nvPicPr>
          <p:cNvPr id="3" name="Picture 2" descr="model-nws_skill_2015R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990600"/>
            <a:ext cx="7505700" cy="5506058"/>
          </a:xfrm>
          <a:prstGeom prst="rect">
            <a:avLst/>
          </a:prstGeom>
        </p:spPr>
      </p:pic>
      <p:cxnSp>
        <p:nvCxnSpPr>
          <p:cNvPr id="5" name="Straight Arrow Connector 4"/>
          <p:cNvCxnSpPr/>
          <p:nvPr/>
        </p:nvCxnSpPr>
        <p:spPr>
          <a:xfrm>
            <a:off x="5638800" y="1874520"/>
            <a:ext cx="914400" cy="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4419600" y="4480560"/>
            <a:ext cx="457200" cy="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2724912" y="3493008"/>
            <a:ext cx="457200" cy="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990600" y="228600"/>
            <a:ext cx="7162800" cy="584776"/>
          </a:xfrm>
          <a:prstGeom prst="rect">
            <a:avLst/>
          </a:prstGeom>
          <a:noFill/>
        </p:spPr>
        <p:txBody>
          <a:bodyPr wrap="square" rtlCol="0">
            <a:spAutoFit/>
          </a:bodyPr>
          <a:lstStyle/>
          <a:p>
            <a:pPr algn="ctr"/>
            <a:r>
              <a:rPr lang="en-US" sz="3200" b="1" dirty="0" err="1" smtClean="0">
                <a:solidFill>
                  <a:srgbClr val="FFFF00"/>
                </a:solidFill>
              </a:rPr>
              <a:t>ProbSevere</a:t>
            </a:r>
            <a:r>
              <a:rPr lang="en-US" sz="3200" b="1" dirty="0" smtClean="0">
                <a:solidFill>
                  <a:srgbClr val="FFFF00"/>
                </a:solidFill>
              </a:rPr>
              <a:t> – </a:t>
            </a:r>
            <a:r>
              <a:rPr lang="en-US" sz="3200" b="1" u="sng" dirty="0">
                <a:solidFill>
                  <a:srgbClr val="FFFF00"/>
                </a:solidFill>
              </a:rPr>
              <a:t>W</a:t>
            </a:r>
            <a:r>
              <a:rPr lang="en-US" sz="3200" b="1" u="sng" dirty="0" smtClean="0">
                <a:solidFill>
                  <a:srgbClr val="FFFF00"/>
                </a:solidFill>
              </a:rPr>
              <a:t>ithout</a:t>
            </a:r>
            <a:r>
              <a:rPr lang="en-US" sz="3200" b="1" dirty="0" smtClean="0">
                <a:solidFill>
                  <a:srgbClr val="FFFF00"/>
                </a:solidFill>
              </a:rPr>
              <a:t> Lightning</a:t>
            </a:r>
            <a:endParaRPr lang="en-US" sz="3200" b="1" dirty="0">
              <a:solidFill>
                <a:srgbClr val="FFFF00"/>
              </a:solidFill>
            </a:endParaRPr>
          </a:p>
        </p:txBody>
      </p:sp>
      <p:sp>
        <p:nvSpPr>
          <p:cNvPr id="4" name="TextBox 3"/>
          <p:cNvSpPr txBox="1"/>
          <p:nvPr/>
        </p:nvSpPr>
        <p:spPr>
          <a:xfrm>
            <a:off x="6400800" y="1524000"/>
            <a:ext cx="838200" cy="338554"/>
          </a:xfrm>
          <a:prstGeom prst="rect">
            <a:avLst/>
          </a:prstGeom>
          <a:noFill/>
        </p:spPr>
        <p:txBody>
          <a:bodyPr wrap="square" rtlCol="0">
            <a:spAutoFit/>
          </a:bodyPr>
          <a:lstStyle/>
          <a:p>
            <a:pPr algn="ctr"/>
            <a:r>
              <a:rPr lang="en-US" sz="1600" b="1" dirty="0" smtClean="0">
                <a:solidFill>
                  <a:schemeClr val="bg1"/>
                </a:solidFill>
              </a:rPr>
              <a:t>31 min</a:t>
            </a:r>
            <a:endParaRPr lang="en-US" sz="1600" b="1" dirty="0">
              <a:solidFill>
                <a:schemeClr val="bg1"/>
              </a:solidFill>
            </a:endParaRPr>
          </a:p>
        </p:txBody>
      </p:sp>
      <p:sp>
        <p:nvSpPr>
          <p:cNvPr id="9" name="TextBox 8"/>
          <p:cNvSpPr txBox="1"/>
          <p:nvPr/>
        </p:nvSpPr>
        <p:spPr>
          <a:xfrm>
            <a:off x="7010400" y="3200400"/>
            <a:ext cx="914400" cy="338554"/>
          </a:xfrm>
          <a:prstGeom prst="rect">
            <a:avLst/>
          </a:prstGeom>
          <a:noFill/>
        </p:spPr>
        <p:txBody>
          <a:bodyPr wrap="square" rtlCol="0">
            <a:spAutoFit/>
          </a:bodyPr>
          <a:lstStyle/>
          <a:p>
            <a:pPr algn="ctr"/>
            <a:r>
              <a:rPr lang="en-US" sz="1600" b="1" dirty="0" smtClean="0">
                <a:solidFill>
                  <a:schemeClr val="bg1"/>
                </a:solidFill>
              </a:rPr>
              <a:t>19 min</a:t>
            </a:r>
            <a:endParaRPr lang="en-US" sz="1600" b="1" dirty="0">
              <a:solidFill>
                <a:schemeClr val="bg1"/>
              </a:solidFill>
            </a:endParaRPr>
          </a:p>
        </p:txBody>
      </p:sp>
    </p:spTree>
    <p:extLst>
      <p:ext uri="{BB962C8B-B14F-4D97-AF65-F5344CB8AC3E}">
        <p14:creationId xmlns:p14="http://schemas.microsoft.com/office/powerpoint/2010/main" val="150567419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6</a:t>
            </a:fld>
            <a:endParaRPr lang="en-US"/>
          </a:p>
        </p:txBody>
      </p:sp>
      <p:pic>
        <p:nvPicPr>
          <p:cNvPr id="3" name="Picture 2" descr="model-nws_skill_TEST15.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248" y="990600"/>
            <a:ext cx="7503833" cy="5504688"/>
          </a:xfrm>
          <a:prstGeom prst="rect">
            <a:avLst/>
          </a:prstGeom>
        </p:spPr>
      </p:pic>
      <p:cxnSp>
        <p:nvCxnSpPr>
          <p:cNvPr id="4" name="Straight Arrow Connector 3"/>
          <p:cNvCxnSpPr/>
          <p:nvPr/>
        </p:nvCxnSpPr>
        <p:spPr>
          <a:xfrm>
            <a:off x="5638800" y="1874520"/>
            <a:ext cx="914400" cy="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4419600" y="4480560"/>
            <a:ext cx="457200" cy="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2724912" y="3493008"/>
            <a:ext cx="457200" cy="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990600" y="228600"/>
            <a:ext cx="7162800" cy="584776"/>
          </a:xfrm>
          <a:prstGeom prst="rect">
            <a:avLst/>
          </a:prstGeom>
          <a:noFill/>
        </p:spPr>
        <p:txBody>
          <a:bodyPr wrap="square" rtlCol="0">
            <a:spAutoFit/>
          </a:bodyPr>
          <a:lstStyle/>
          <a:p>
            <a:pPr algn="ctr"/>
            <a:r>
              <a:rPr lang="en-US" sz="3200" b="1" dirty="0" err="1" smtClean="0">
                <a:solidFill>
                  <a:srgbClr val="FFFF00"/>
                </a:solidFill>
              </a:rPr>
              <a:t>ProbSevere</a:t>
            </a:r>
            <a:r>
              <a:rPr lang="en-US" sz="3200" b="1" dirty="0" smtClean="0">
                <a:solidFill>
                  <a:srgbClr val="FFFF00"/>
                </a:solidFill>
              </a:rPr>
              <a:t> – </a:t>
            </a:r>
            <a:r>
              <a:rPr lang="en-US" sz="3200" b="1" u="sng" dirty="0" smtClean="0">
                <a:solidFill>
                  <a:srgbClr val="FFFF00"/>
                </a:solidFill>
              </a:rPr>
              <a:t>With</a:t>
            </a:r>
            <a:r>
              <a:rPr lang="en-US" sz="3200" b="1" dirty="0" smtClean="0">
                <a:solidFill>
                  <a:srgbClr val="FFFF00"/>
                </a:solidFill>
              </a:rPr>
              <a:t> Lightning</a:t>
            </a:r>
            <a:endParaRPr lang="en-US" sz="3200" b="1" dirty="0">
              <a:solidFill>
                <a:srgbClr val="FFFF00"/>
              </a:solidFill>
            </a:endParaRPr>
          </a:p>
        </p:txBody>
      </p:sp>
      <p:sp>
        <p:nvSpPr>
          <p:cNvPr id="8" name="TextBox 7"/>
          <p:cNvSpPr txBox="1"/>
          <p:nvPr/>
        </p:nvSpPr>
        <p:spPr>
          <a:xfrm>
            <a:off x="7010400" y="3200400"/>
            <a:ext cx="914400" cy="338554"/>
          </a:xfrm>
          <a:prstGeom prst="rect">
            <a:avLst/>
          </a:prstGeom>
          <a:noFill/>
        </p:spPr>
        <p:txBody>
          <a:bodyPr wrap="square" rtlCol="0">
            <a:spAutoFit/>
          </a:bodyPr>
          <a:lstStyle/>
          <a:p>
            <a:pPr algn="ctr"/>
            <a:r>
              <a:rPr lang="en-US" sz="1600" b="1" dirty="0" smtClean="0">
                <a:solidFill>
                  <a:schemeClr val="bg1"/>
                </a:solidFill>
              </a:rPr>
              <a:t>19 min</a:t>
            </a:r>
            <a:endParaRPr lang="en-US" sz="1600" b="1" dirty="0">
              <a:solidFill>
                <a:schemeClr val="bg1"/>
              </a:solidFill>
            </a:endParaRPr>
          </a:p>
        </p:txBody>
      </p:sp>
      <p:sp>
        <p:nvSpPr>
          <p:cNvPr id="9" name="TextBox 8"/>
          <p:cNvSpPr txBox="1"/>
          <p:nvPr/>
        </p:nvSpPr>
        <p:spPr>
          <a:xfrm>
            <a:off x="6400800" y="1219200"/>
            <a:ext cx="838200" cy="338554"/>
          </a:xfrm>
          <a:prstGeom prst="rect">
            <a:avLst/>
          </a:prstGeom>
          <a:noFill/>
        </p:spPr>
        <p:txBody>
          <a:bodyPr wrap="square" rtlCol="0">
            <a:spAutoFit/>
          </a:bodyPr>
          <a:lstStyle/>
          <a:p>
            <a:pPr algn="ctr"/>
            <a:r>
              <a:rPr lang="en-US" sz="1600" b="1" dirty="0" smtClean="0">
                <a:solidFill>
                  <a:schemeClr val="bg1"/>
                </a:solidFill>
              </a:rPr>
              <a:t>33 min</a:t>
            </a:r>
            <a:endParaRPr lang="en-US" sz="1600" b="1" dirty="0">
              <a:solidFill>
                <a:schemeClr val="bg1"/>
              </a:solidFill>
            </a:endParaRPr>
          </a:p>
        </p:txBody>
      </p:sp>
    </p:spTree>
    <p:extLst>
      <p:ext uri="{BB962C8B-B14F-4D97-AF65-F5344CB8AC3E}">
        <p14:creationId xmlns:p14="http://schemas.microsoft.com/office/powerpoint/2010/main" val="410508202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600200" y="457200"/>
            <a:ext cx="1300356" cy="276999"/>
          </a:xfrm>
          <a:prstGeom prst="rect">
            <a:avLst/>
          </a:prstGeom>
          <a:noFill/>
        </p:spPr>
        <p:txBody>
          <a:bodyPr wrap="none" rtlCol="0">
            <a:spAutoFit/>
          </a:bodyPr>
          <a:lstStyle/>
          <a:p>
            <a:pPr defTabSz="914400"/>
            <a:r>
              <a:rPr lang="en-US" sz="1200" b="1" dirty="0" smtClean="0">
                <a:solidFill>
                  <a:prstClr val="black"/>
                </a:solidFill>
                <a:latin typeface="Calibri"/>
              </a:rPr>
              <a:t>CAPE 0-1500 J/Kg</a:t>
            </a:r>
            <a:endParaRPr lang="en-US" sz="1200" b="1" dirty="0">
              <a:solidFill>
                <a:prstClr val="black"/>
              </a:solidFill>
              <a:latin typeface="Calibri"/>
            </a:endParaRPr>
          </a:p>
        </p:txBody>
      </p:sp>
      <p:sp>
        <p:nvSpPr>
          <p:cNvPr id="16" name="TextBox 15"/>
          <p:cNvSpPr txBox="1"/>
          <p:nvPr/>
        </p:nvSpPr>
        <p:spPr>
          <a:xfrm>
            <a:off x="4409975" y="457200"/>
            <a:ext cx="1553630" cy="276999"/>
          </a:xfrm>
          <a:prstGeom prst="rect">
            <a:avLst/>
          </a:prstGeom>
          <a:noFill/>
        </p:spPr>
        <p:txBody>
          <a:bodyPr wrap="none" rtlCol="0">
            <a:spAutoFit/>
          </a:bodyPr>
          <a:lstStyle/>
          <a:p>
            <a:pPr defTabSz="914400"/>
            <a:r>
              <a:rPr lang="en-US" sz="1200" b="1" dirty="0" smtClean="0">
                <a:solidFill>
                  <a:prstClr val="black"/>
                </a:solidFill>
                <a:latin typeface="Calibri"/>
              </a:rPr>
              <a:t>CAPE 1500-2500 J/Kg</a:t>
            </a:r>
            <a:endParaRPr lang="en-US" sz="1200" b="1" dirty="0">
              <a:solidFill>
                <a:prstClr val="black"/>
              </a:solidFill>
              <a:latin typeface="Calibri"/>
            </a:endParaRPr>
          </a:p>
        </p:txBody>
      </p:sp>
      <p:sp>
        <p:nvSpPr>
          <p:cNvPr id="17" name="TextBox 16"/>
          <p:cNvSpPr txBox="1"/>
          <p:nvPr/>
        </p:nvSpPr>
        <p:spPr>
          <a:xfrm>
            <a:off x="7162800" y="482397"/>
            <a:ext cx="1249060" cy="276999"/>
          </a:xfrm>
          <a:prstGeom prst="rect">
            <a:avLst/>
          </a:prstGeom>
          <a:noFill/>
        </p:spPr>
        <p:txBody>
          <a:bodyPr wrap="none" rtlCol="0">
            <a:spAutoFit/>
          </a:bodyPr>
          <a:lstStyle/>
          <a:p>
            <a:pPr defTabSz="914400"/>
            <a:r>
              <a:rPr lang="en-US" sz="1200" b="1" dirty="0" smtClean="0">
                <a:solidFill>
                  <a:prstClr val="black"/>
                </a:solidFill>
                <a:latin typeface="Calibri"/>
              </a:rPr>
              <a:t>CAPE 2500+ J/Kg</a:t>
            </a:r>
            <a:endParaRPr lang="en-US" sz="1200" b="1" dirty="0">
              <a:solidFill>
                <a:prstClr val="black"/>
              </a:solidFill>
              <a:latin typeface="Calibri"/>
            </a:endParaRPr>
          </a:p>
        </p:txBody>
      </p:sp>
      <p:sp>
        <p:nvSpPr>
          <p:cNvPr id="18" name="TextBox 17"/>
          <p:cNvSpPr txBox="1"/>
          <p:nvPr/>
        </p:nvSpPr>
        <p:spPr>
          <a:xfrm>
            <a:off x="7917" y="1586746"/>
            <a:ext cx="1022110" cy="276999"/>
          </a:xfrm>
          <a:prstGeom prst="rect">
            <a:avLst/>
          </a:prstGeom>
          <a:noFill/>
        </p:spPr>
        <p:txBody>
          <a:bodyPr wrap="none" rtlCol="0">
            <a:spAutoFit/>
          </a:bodyPr>
          <a:lstStyle/>
          <a:p>
            <a:pPr defTabSz="914400"/>
            <a:r>
              <a:rPr lang="en-US" sz="1200" b="1" dirty="0" smtClean="0">
                <a:solidFill>
                  <a:prstClr val="black"/>
                </a:solidFill>
                <a:latin typeface="Calibri"/>
              </a:rPr>
              <a:t>EBS 0-10 m/s</a:t>
            </a:r>
            <a:endParaRPr lang="en-US" sz="1200" b="1" dirty="0">
              <a:solidFill>
                <a:prstClr val="black"/>
              </a:solidFill>
              <a:latin typeface="Calibri"/>
            </a:endParaRPr>
          </a:p>
        </p:txBody>
      </p:sp>
      <p:sp>
        <p:nvSpPr>
          <p:cNvPr id="19" name="TextBox 18"/>
          <p:cNvSpPr txBox="1"/>
          <p:nvPr/>
        </p:nvSpPr>
        <p:spPr>
          <a:xfrm>
            <a:off x="0" y="3539074"/>
            <a:ext cx="1100106" cy="276999"/>
          </a:xfrm>
          <a:prstGeom prst="rect">
            <a:avLst/>
          </a:prstGeom>
          <a:noFill/>
        </p:spPr>
        <p:txBody>
          <a:bodyPr wrap="none" rtlCol="0">
            <a:spAutoFit/>
          </a:bodyPr>
          <a:lstStyle/>
          <a:p>
            <a:pPr defTabSz="914400"/>
            <a:r>
              <a:rPr lang="en-US" sz="1200" b="1" dirty="0" smtClean="0">
                <a:solidFill>
                  <a:prstClr val="black"/>
                </a:solidFill>
                <a:latin typeface="Calibri"/>
              </a:rPr>
              <a:t>EBS 10-15 m/s</a:t>
            </a:r>
            <a:endParaRPr lang="en-US" sz="1200" b="1" dirty="0">
              <a:solidFill>
                <a:prstClr val="black"/>
              </a:solidFill>
              <a:latin typeface="Calibri"/>
            </a:endParaRPr>
          </a:p>
        </p:txBody>
      </p:sp>
      <p:sp>
        <p:nvSpPr>
          <p:cNvPr id="20" name="TextBox 19"/>
          <p:cNvSpPr txBox="1"/>
          <p:nvPr/>
        </p:nvSpPr>
        <p:spPr>
          <a:xfrm>
            <a:off x="10330" y="5509157"/>
            <a:ext cx="973644" cy="276999"/>
          </a:xfrm>
          <a:prstGeom prst="rect">
            <a:avLst/>
          </a:prstGeom>
          <a:noFill/>
        </p:spPr>
        <p:txBody>
          <a:bodyPr wrap="none" rtlCol="0">
            <a:spAutoFit/>
          </a:bodyPr>
          <a:lstStyle/>
          <a:p>
            <a:pPr defTabSz="914400"/>
            <a:r>
              <a:rPr lang="en-US" sz="1200" b="1" dirty="0" smtClean="0">
                <a:solidFill>
                  <a:prstClr val="black"/>
                </a:solidFill>
                <a:latin typeface="Calibri"/>
              </a:rPr>
              <a:t>EBS 15+ m/s</a:t>
            </a:r>
            <a:endParaRPr lang="en-US" sz="1200" b="1" dirty="0">
              <a:solidFill>
                <a:prstClr val="black"/>
              </a:solidFill>
              <a:latin typeface="Calibri"/>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735845"/>
            <a:ext cx="2514600" cy="1958966"/>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735845"/>
            <a:ext cx="2514600" cy="1958966"/>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800" y="735845"/>
            <a:ext cx="2514600" cy="1958966"/>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0600" y="2793245"/>
            <a:ext cx="2514600" cy="1958966"/>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0" y="2793245"/>
            <a:ext cx="2514600" cy="1958966"/>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0800" y="2793245"/>
            <a:ext cx="2514600" cy="1958966"/>
          </a:xfrm>
          <a:prstGeom prst="rect">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0600" y="4848988"/>
            <a:ext cx="2514600" cy="1958966"/>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10000" y="4848988"/>
            <a:ext cx="2514600" cy="1958966"/>
          </a:xfrm>
          <a:prstGeom prst="rect">
            <a:avLst/>
          </a:prstGeom>
        </p:spPr>
      </p:pic>
      <p:pic>
        <p:nvPicPr>
          <p:cNvPr id="37" name="Picture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00800" y="4848988"/>
            <a:ext cx="2514600" cy="1958966"/>
          </a:xfrm>
          <a:prstGeom prst="rect">
            <a:avLst/>
          </a:prstGeom>
        </p:spPr>
      </p:pic>
      <p:grpSp>
        <p:nvGrpSpPr>
          <p:cNvPr id="6" name="Group 5"/>
          <p:cNvGrpSpPr/>
          <p:nvPr/>
        </p:nvGrpSpPr>
        <p:grpSpPr>
          <a:xfrm>
            <a:off x="1219200" y="762000"/>
            <a:ext cx="2209800" cy="1734312"/>
            <a:chOff x="1219200" y="762000"/>
            <a:chExt cx="2209800" cy="1734312"/>
          </a:xfrm>
        </p:grpSpPr>
        <p:sp>
          <p:nvSpPr>
            <p:cNvPr id="3" name="Rectangle 2"/>
            <p:cNvSpPr/>
            <p:nvPr/>
          </p:nvSpPr>
          <p:spPr>
            <a:xfrm>
              <a:off x="1219200" y="795528"/>
              <a:ext cx="2209800" cy="1700784"/>
            </a:xfrm>
            <a:prstGeom prst="rect">
              <a:avLst/>
            </a:prstGeom>
            <a:solidFill>
              <a:schemeClr val="bg1">
                <a:lumMod val="75000"/>
                <a:alpha val="5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5" name="TextBox 4"/>
            <p:cNvSpPr txBox="1"/>
            <p:nvPr/>
          </p:nvSpPr>
          <p:spPr>
            <a:xfrm>
              <a:off x="1219200" y="762000"/>
              <a:ext cx="1295400" cy="646331"/>
            </a:xfrm>
            <a:prstGeom prst="rect">
              <a:avLst/>
            </a:prstGeom>
            <a:noFill/>
          </p:spPr>
          <p:txBody>
            <a:bodyPr wrap="square" rtlCol="0">
              <a:spAutoFit/>
            </a:bodyPr>
            <a:lstStyle/>
            <a:p>
              <a:pPr defTabSz="914400"/>
              <a:r>
                <a:rPr lang="en-US" dirty="0" smtClean="0">
                  <a:solidFill>
                    <a:prstClr val="black"/>
                  </a:solidFill>
                  <a:latin typeface="Calibri"/>
                </a:rPr>
                <a:t>Small Sample Size</a:t>
              </a:r>
              <a:endParaRPr lang="en-US" dirty="0">
                <a:solidFill>
                  <a:prstClr val="black"/>
                </a:solidFill>
                <a:latin typeface="Calibri"/>
              </a:endParaRPr>
            </a:p>
          </p:txBody>
        </p:sp>
      </p:grpSp>
      <p:grpSp>
        <p:nvGrpSpPr>
          <p:cNvPr id="22" name="Group 21"/>
          <p:cNvGrpSpPr/>
          <p:nvPr/>
        </p:nvGrpSpPr>
        <p:grpSpPr>
          <a:xfrm>
            <a:off x="6629400" y="2819400"/>
            <a:ext cx="2209800" cy="1734312"/>
            <a:chOff x="1219200" y="762000"/>
            <a:chExt cx="2209800" cy="1734312"/>
          </a:xfrm>
        </p:grpSpPr>
        <p:sp>
          <p:nvSpPr>
            <p:cNvPr id="23" name="Rectangle 22"/>
            <p:cNvSpPr/>
            <p:nvPr/>
          </p:nvSpPr>
          <p:spPr>
            <a:xfrm>
              <a:off x="1219200" y="795528"/>
              <a:ext cx="2209800" cy="1700784"/>
            </a:xfrm>
            <a:prstGeom prst="rect">
              <a:avLst/>
            </a:prstGeom>
            <a:solidFill>
              <a:schemeClr val="bg1">
                <a:lumMod val="75000"/>
                <a:alpha val="5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4" name="TextBox 23"/>
            <p:cNvSpPr txBox="1"/>
            <p:nvPr/>
          </p:nvSpPr>
          <p:spPr>
            <a:xfrm>
              <a:off x="1219200" y="762000"/>
              <a:ext cx="1295400" cy="646331"/>
            </a:xfrm>
            <a:prstGeom prst="rect">
              <a:avLst/>
            </a:prstGeom>
            <a:noFill/>
          </p:spPr>
          <p:txBody>
            <a:bodyPr wrap="square" rtlCol="0">
              <a:spAutoFit/>
            </a:bodyPr>
            <a:lstStyle/>
            <a:p>
              <a:pPr defTabSz="914400"/>
              <a:r>
                <a:rPr lang="en-US" dirty="0" smtClean="0">
                  <a:solidFill>
                    <a:prstClr val="black"/>
                  </a:solidFill>
                  <a:latin typeface="Calibri"/>
                </a:rPr>
                <a:t>Small Sample Size</a:t>
              </a:r>
              <a:endParaRPr lang="en-US" dirty="0">
                <a:solidFill>
                  <a:prstClr val="black"/>
                </a:solidFill>
                <a:latin typeface="Calibri"/>
              </a:endParaRPr>
            </a:p>
          </p:txBody>
        </p:sp>
      </p:grpSp>
      <p:sp>
        <p:nvSpPr>
          <p:cNvPr id="25" name="Title 1"/>
          <p:cNvSpPr txBox="1">
            <a:spLocks/>
          </p:cNvSpPr>
          <p:nvPr/>
        </p:nvSpPr>
        <p:spPr>
          <a:xfrm>
            <a:off x="228600" y="0"/>
            <a:ext cx="8915400" cy="304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t>Reliability – </a:t>
            </a:r>
            <a:r>
              <a:rPr lang="en-US" sz="2800" u="sng" dirty="0" smtClean="0"/>
              <a:t>With</a:t>
            </a:r>
            <a:r>
              <a:rPr lang="en-US" sz="2800" dirty="0" smtClean="0"/>
              <a:t> Lightning</a:t>
            </a:r>
            <a:endParaRPr lang="en-US" sz="2800" dirty="0"/>
          </a:p>
        </p:txBody>
      </p:sp>
    </p:spTree>
    <p:extLst>
      <p:ext uri="{BB962C8B-B14F-4D97-AF65-F5344CB8AC3E}">
        <p14:creationId xmlns:p14="http://schemas.microsoft.com/office/powerpoint/2010/main" val="96787845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3283774E-393D-4152-86DA-5285DCA315CF}" type="slidenum">
              <a:rPr lang="en-US" smtClean="0"/>
              <a:pPr>
                <a:defRPr/>
              </a:pPr>
              <a:t>8</a:t>
            </a:fld>
            <a:endParaRPr lang="en-US"/>
          </a:p>
        </p:txBody>
      </p:sp>
      <p:pic>
        <p:nvPicPr>
          <p:cNvPr id="4" name="Picture 3" descr="probsevere_daily_summary.tif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417"/>
            <a:ext cx="9144000" cy="6416583"/>
          </a:xfrm>
          <a:prstGeom prst="rect">
            <a:avLst/>
          </a:prstGeom>
        </p:spPr>
      </p:pic>
      <p:sp>
        <p:nvSpPr>
          <p:cNvPr id="5" name="TextBox 4"/>
          <p:cNvSpPr txBox="1"/>
          <p:nvPr/>
        </p:nvSpPr>
        <p:spPr>
          <a:xfrm>
            <a:off x="762000" y="-76200"/>
            <a:ext cx="7696200" cy="523220"/>
          </a:xfrm>
          <a:prstGeom prst="rect">
            <a:avLst/>
          </a:prstGeom>
          <a:noFill/>
        </p:spPr>
        <p:txBody>
          <a:bodyPr wrap="square" rtlCol="0">
            <a:spAutoFit/>
          </a:bodyPr>
          <a:lstStyle/>
          <a:p>
            <a:pPr algn="ctr"/>
            <a:r>
              <a:rPr lang="en-US" sz="2800" b="1" dirty="0" smtClean="0"/>
              <a:t>Visualization of Daily Results</a:t>
            </a:r>
            <a:endParaRPr lang="en-US" sz="2800" b="1" dirty="0"/>
          </a:p>
        </p:txBody>
      </p:sp>
    </p:spTree>
    <p:extLst>
      <p:ext uri="{BB962C8B-B14F-4D97-AF65-F5344CB8AC3E}">
        <p14:creationId xmlns:p14="http://schemas.microsoft.com/office/powerpoint/2010/main" val="15065876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000F4E-004E-4CE8-AABD-59BBC7FD61A1}" type="slidenum">
              <a:rPr lang="en-US" smtClean="0"/>
              <a:pPr>
                <a:defRPr/>
              </a:pPr>
              <a:t>9</a:t>
            </a:fld>
            <a:endParaRPr lang="en-US"/>
          </a:p>
        </p:txBody>
      </p:sp>
      <p:pic>
        <p:nvPicPr>
          <p:cNvPr id="3" name="Picture 2" descr="NV_201605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0"/>
            <a:ext cx="8077200" cy="6458524"/>
          </a:xfrm>
          <a:prstGeom prst="rect">
            <a:avLst/>
          </a:prstGeom>
        </p:spPr>
      </p:pic>
      <p:sp>
        <p:nvSpPr>
          <p:cNvPr id="4" name="TextBox 3"/>
          <p:cNvSpPr txBox="1"/>
          <p:nvPr/>
        </p:nvSpPr>
        <p:spPr>
          <a:xfrm>
            <a:off x="6248400" y="2209800"/>
            <a:ext cx="1905000" cy="1477328"/>
          </a:xfrm>
          <a:prstGeom prst="rect">
            <a:avLst/>
          </a:prstGeom>
          <a:noFill/>
        </p:spPr>
        <p:txBody>
          <a:bodyPr wrap="square" rtlCol="0">
            <a:spAutoFit/>
          </a:bodyPr>
          <a:lstStyle/>
          <a:p>
            <a:r>
              <a:rPr lang="en-US" b="1" dirty="0" smtClean="0">
                <a:solidFill>
                  <a:schemeClr val="bg1"/>
                </a:solidFill>
              </a:rPr>
              <a:t>Wind report associated with storm highlighted by </a:t>
            </a:r>
            <a:r>
              <a:rPr lang="en-US" b="1" dirty="0" err="1" smtClean="0">
                <a:solidFill>
                  <a:schemeClr val="bg1"/>
                </a:solidFill>
              </a:rPr>
              <a:t>ProbSevere</a:t>
            </a:r>
            <a:endParaRPr lang="en-US" b="1" dirty="0">
              <a:solidFill>
                <a:schemeClr val="bg1"/>
              </a:solidFill>
            </a:endParaRPr>
          </a:p>
        </p:txBody>
      </p:sp>
      <p:cxnSp>
        <p:nvCxnSpPr>
          <p:cNvPr id="6" name="Straight Arrow Connector 5"/>
          <p:cNvCxnSpPr/>
          <p:nvPr/>
        </p:nvCxnSpPr>
        <p:spPr>
          <a:xfrm flipH="1">
            <a:off x="6019800" y="2971800"/>
            <a:ext cx="228600" cy="91440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5334000" y="2971800"/>
            <a:ext cx="914400" cy="381000"/>
          </a:xfrm>
          <a:prstGeom prst="straightConnector1">
            <a:avLst/>
          </a:prstGeom>
          <a:ln w="3810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4965871"/>
      </p:ext>
    </p:extLst>
  </p:cSld>
  <p:clrMapOvr>
    <a:masterClrMapping/>
  </p:clrMapOvr>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57551</TotalTime>
  <Words>3557</Words>
  <Application>Microsoft Macintosh PowerPoint</Application>
  <PresentationFormat>On-screen Show (4:3)</PresentationFormat>
  <Paragraphs>377</Paragraphs>
  <Slides>40</Slides>
  <Notes>25</Notes>
  <HiddenSlides>0</HiddenSlides>
  <MMClips>0</MMClips>
  <ScaleCrop>false</ScaleCrop>
  <HeadingPairs>
    <vt:vector size="4" baseType="variant">
      <vt:variant>
        <vt:lpstr>Theme</vt:lpstr>
      </vt:variant>
      <vt:variant>
        <vt:i4>5</vt:i4>
      </vt:variant>
      <vt:variant>
        <vt:lpstr>Slide Titles</vt:lpstr>
      </vt:variant>
      <vt:variant>
        <vt:i4>40</vt:i4>
      </vt:variant>
    </vt:vector>
  </HeadingPairs>
  <TitlesOfParts>
    <vt:vector size="45" baseType="lpstr">
      <vt:lpstr>Office Theme</vt:lpstr>
      <vt:lpstr>CIMSS_Template_2013Logo</vt:lpstr>
      <vt:lpstr>11_Office Theme</vt:lpstr>
      <vt:lpstr>12_Office Theme</vt:lpstr>
      <vt:lpstr>1_CIMSS_Template_2013Logo</vt:lpstr>
      <vt:lpstr>ProbSevere – Recent Upgrades and future outlook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2016 HWT</vt:lpstr>
      <vt:lpstr>2016 HWT</vt:lpstr>
      <vt:lpstr>PowerPoint Presentation</vt:lpstr>
      <vt:lpstr>Continued Development</vt:lpstr>
      <vt:lpstr>PowerPoint Presentation</vt:lpstr>
      <vt:lpstr>PowerPoint Presentation</vt:lpstr>
      <vt:lpstr>PowerPoint Presentation</vt:lpstr>
      <vt:lpstr>Take Away Points</vt:lpstr>
      <vt:lpstr>PowerPoint Presentation</vt:lpstr>
      <vt:lpstr>PowerPoint Presentation</vt:lpstr>
      <vt:lpstr>PowerPoint Presentation</vt:lpstr>
      <vt:lpstr>References</vt:lpstr>
      <vt:lpstr>PowerPoint Presentation</vt:lpstr>
      <vt:lpstr>Backup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Reliability – Without Lightning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Walker</dc:creator>
  <cp:lastModifiedBy>Mike Pavolonis</cp:lastModifiedBy>
  <cp:revision>560</cp:revision>
  <cp:lastPrinted>2014-06-21T21:52:15Z</cp:lastPrinted>
  <dcterms:created xsi:type="dcterms:W3CDTF">2014-04-07T15:54:44Z</dcterms:created>
  <dcterms:modified xsi:type="dcterms:W3CDTF">2016-05-08T21:35:24Z</dcterms:modified>
</cp:coreProperties>
</file>