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256" r:id="rId2"/>
    <p:sldId id="275" r:id="rId3"/>
    <p:sldId id="283" r:id="rId4"/>
    <p:sldId id="291" r:id="rId5"/>
    <p:sldId id="285" r:id="rId6"/>
    <p:sldId id="292" r:id="rId7"/>
    <p:sldId id="276" r:id="rId8"/>
    <p:sldId id="293" r:id="rId9"/>
    <p:sldId id="257" r:id="rId10"/>
    <p:sldId id="274" r:id="rId11"/>
    <p:sldId id="259" r:id="rId12"/>
    <p:sldId id="260" r:id="rId13"/>
    <p:sldId id="279" r:id="rId14"/>
    <p:sldId id="261" r:id="rId15"/>
    <p:sldId id="272" r:id="rId16"/>
    <p:sldId id="295" r:id="rId17"/>
    <p:sldId id="296" r:id="rId18"/>
    <p:sldId id="290" r:id="rId19"/>
    <p:sldId id="277" r:id="rId20"/>
    <p:sldId id="278" r:id="rId21"/>
    <p:sldId id="282" r:id="rId22"/>
    <p:sldId id="284" r:id="rId23"/>
    <p:sldId id="288" r:id="rId24"/>
    <p:sldId id="289" r:id="rId25"/>
    <p:sldId id="286" r:id="rId26"/>
    <p:sldId id="297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-146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4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0F179B-604E-FF41-BCC0-3B0CACB01E09}" type="datetimeFigureOut">
              <a:rPr lang="en-US" smtClean="0"/>
              <a:t>6/18/15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2B6205-8047-F140-B57B-020E3AA4F7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23251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5F6743-7343-104A-AD59-90C7DEA9116E}" type="datetimeFigureOut">
              <a:rPr lang="en-US" smtClean="0"/>
              <a:t>6/18/15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E1AF37-E992-3642-A9E6-09B2696CA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5359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1AF37-E992-3642-A9E6-09B2696CA4F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928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AF9A-0B9F-3E44-B9E3-7146BC8D4AF0}" type="datetime1">
              <a:rPr lang="en-US" smtClean="0"/>
              <a:t>6/18/15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E6BAB-F830-044F-977C-63DFE35BEDFD}" type="datetime1">
              <a:rPr lang="en-US" smtClean="0"/>
              <a:t>6/18/15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7606D-E5C4-4C2F-8241-EC2663EF1C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3CAAD-0684-8642-B718-03C3A40DE2ED}" type="datetime1">
              <a:rPr lang="en-US" smtClean="0"/>
              <a:t>6/18/15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26C00-D7DB-3A4F-988A-F43324718A37}" type="datetime1">
              <a:rPr lang="en-US" smtClean="0"/>
              <a:t>6/18/15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487CC-B572-5E4C-9C6B-7E7BCCFDD754}" type="datetime1">
              <a:rPr lang="en-US" smtClean="0"/>
              <a:t>6/18/15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01AB-BCA1-BA40-B1D7-806FD6614D6A}" type="datetime1">
              <a:rPr lang="en-US" smtClean="0"/>
              <a:t>6/18/15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E5D7-8C8A-8444-9549-99B07A6617A9}" type="datetime1">
              <a:rPr lang="en-US" smtClean="0"/>
              <a:t>6/18/15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7926-B3D4-2445-ABC8-B96EC285114C}" type="datetime1">
              <a:rPr lang="en-US" smtClean="0"/>
              <a:t>6/18/15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F1098-54AE-D743-BFB1-7D215EE7990F}" type="datetime1">
              <a:rPr lang="en-US" smtClean="0"/>
              <a:t>6/18/15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EA70D-9601-4845-920C-C1B1EF7877BE}" type="datetime1">
              <a:rPr lang="en-US" smtClean="0"/>
              <a:t>6/18/15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34F10-3261-324B-9F62-FB77E97199B8}" type="datetime1">
              <a:rPr lang="en-US" smtClean="0"/>
              <a:t>6/18/15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896A0A68-6204-8A4E-A34C-E375EDF4D97C}" type="datetime1">
              <a:rPr lang="en-US" smtClean="0"/>
              <a:t>6/18/15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2" r:id="rId10"/>
    <p:sldLayoutId id="2147483671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0792"/>
            <a:ext cx="7315200" cy="2595025"/>
          </a:xfrm>
        </p:spPr>
        <p:txBody>
          <a:bodyPr>
            <a:normAutofit/>
          </a:bodyPr>
          <a:lstStyle/>
          <a:p>
            <a:r>
              <a:rPr lang="en-US" dirty="0"/>
              <a:t>River Ice/Flooding Products Overview and Training Resources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243047"/>
            <a:ext cx="7315200" cy="3037911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dirty="0" smtClean="0"/>
              <a:t>David Santek</a:t>
            </a:r>
            <a:r>
              <a:rPr lang="en-US" baseline="30000" dirty="0" smtClean="0"/>
              <a:t>1</a:t>
            </a:r>
            <a:r>
              <a:rPr lang="en-US" dirty="0" smtClean="0"/>
              <a:t>, </a:t>
            </a:r>
            <a:r>
              <a:rPr lang="en-US" dirty="0"/>
              <a:t>S. </a:t>
            </a:r>
            <a:r>
              <a:rPr lang="en-US" dirty="0" smtClean="0"/>
              <a:t>Li</a:t>
            </a:r>
            <a:r>
              <a:rPr lang="en-US" baseline="30000" dirty="0" smtClean="0"/>
              <a:t>2</a:t>
            </a:r>
            <a:r>
              <a:rPr lang="en-US" dirty="0" smtClean="0"/>
              <a:t>, </a:t>
            </a:r>
            <a:r>
              <a:rPr lang="en-US" dirty="0"/>
              <a:t>N. </a:t>
            </a:r>
            <a:r>
              <a:rPr lang="en-US" dirty="0" smtClean="0"/>
              <a:t>Chaoch</a:t>
            </a:r>
            <a:r>
              <a:rPr lang="en-US" baseline="30000" dirty="0" smtClean="0"/>
              <a:t>3</a:t>
            </a:r>
            <a:r>
              <a:rPr lang="en-US" dirty="0" smtClean="0"/>
              <a:t>, J. Gerth</a:t>
            </a:r>
            <a:r>
              <a:rPr lang="en-US" baseline="30000" dirty="0" smtClean="0"/>
              <a:t>1</a:t>
            </a:r>
            <a:r>
              <a:rPr lang="en-US" dirty="0" smtClean="0"/>
              <a:t>, J</a:t>
            </a:r>
            <a:r>
              <a:rPr lang="en-US" dirty="0"/>
              <a:t>. </a:t>
            </a:r>
            <a:r>
              <a:rPr lang="en-US" dirty="0" smtClean="0"/>
              <a:t>Hoffman</a:t>
            </a:r>
            <a:r>
              <a:rPr lang="en-US" baseline="30000" dirty="0" smtClean="0"/>
              <a:t>1</a:t>
            </a:r>
            <a:r>
              <a:rPr lang="en-US" dirty="0" smtClean="0"/>
              <a:t>, </a:t>
            </a:r>
            <a:r>
              <a:rPr lang="en-US" dirty="0"/>
              <a:t>P. </a:t>
            </a:r>
            <a:r>
              <a:rPr lang="en-US" dirty="0" smtClean="0"/>
              <a:t>Alabi</a:t>
            </a:r>
            <a:r>
              <a:rPr lang="en-US" baseline="30000" dirty="0" smtClean="0"/>
              <a:t>3</a:t>
            </a:r>
          </a:p>
          <a:p>
            <a:pPr algn="ctr"/>
            <a:endParaRPr lang="en-US" baseline="30000" dirty="0" smtClean="0"/>
          </a:p>
          <a:p>
            <a:pPr algn="ctr"/>
            <a:r>
              <a:rPr lang="en-US" baseline="30000" dirty="0" smtClean="0"/>
              <a:t>1</a:t>
            </a:r>
            <a:r>
              <a:rPr lang="en-US" dirty="0" smtClean="0"/>
              <a:t>University of Wisconsin-Madison/SSEC/CIMSS</a:t>
            </a:r>
          </a:p>
          <a:p>
            <a:pPr algn="ctr"/>
            <a:r>
              <a:rPr lang="en-US" baseline="30000" dirty="0" smtClean="0"/>
              <a:t>2</a:t>
            </a:r>
            <a:r>
              <a:rPr lang="en-US" dirty="0" smtClean="0"/>
              <a:t>George Mason University</a:t>
            </a:r>
          </a:p>
          <a:p>
            <a:pPr algn="ctr"/>
            <a:r>
              <a:rPr lang="en-US" baseline="30000" dirty="0"/>
              <a:t>3</a:t>
            </a:r>
            <a:r>
              <a:rPr lang="en-US" dirty="0" smtClean="0"/>
              <a:t>City College of New York</a:t>
            </a:r>
          </a:p>
          <a:p>
            <a:endParaRPr lang="en-US" dirty="0" smtClean="0"/>
          </a:p>
          <a:p>
            <a:endParaRPr lang="en-US" dirty="0" smtClean="0"/>
          </a:p>
          <a:p>
            <a:pPr algn="ctr"/>
            <a:r>
              <a:rPr lang="en-US" dirty="0"/>
              <a:t>2015 Satellite Proving Ground/User-Readiness Meeting </a:t>
            </a:r>
            <a:endParaRPr lang="en-US" dirty="0" smtClean="0"/>
          </a:p>
          <a:p>
            <a:pPr algn="ctr"/>
            <a:r>
              <a:rPr lang="en-US" dirty="0" smtClean="0"/>
              <a:t>NWS </a:t>
            </a:r>
            <a:r>
              <a:rPr lang="en-US" dirty="0"/>
              <a:t>Training Center - Kansas City, </a:t>
            </a:r>
            <a:r>
              <a:rPr lang="en-US" dirty="0" smtClean="0"/>
              <a:t>Missouri</a:t>
            </a:r>
          </a:p>
          <a:p>
            <a:pPr algn="ctr"/>
            <a:r>
              <a:rPr lang="en-US" dirty="0" smtClean="0"/>
              <a:t>18 June 2015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550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315200" cy="1154097"/>
          </a:xfrm>
        </p:spPr>
        <p:txBody>
          <a:bodyPr/>
          <a:lstStyle/>
          <a:p>
            <a:r>
              <a:rPr lang="en-US" dirty="0" smtClean="0"/>
              <a:t>Products Legend (RealEarth)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99765"/>
            <a:ext cx="7315200" cy="4574148"/>
          </a:xfrm>
        </p:spPr>
        <p:txBody>
          <a:bodyPr>
            <a:normAutofit/>
          </a:bodyPr>
          <a:lstStyle/>
          <a:p>
            <a:r>
              <a:rPr lang="en-US" dirty="0" smtClean="0"/>
              <a:t>River Flood</a:t>
            </a:r>
          </a:p>
          <a:p>
            <a:pPr lvl="1"/>
            <a:r>
              <a:rPr lang="en-US" dirty="0" smtClean="0"/>
              <a:t>MS: Missing</a:t>
            </a:r>
          </a:p>
          <a:p>
            <a:pPr lvl="1"/>
            <a:r>
              <a:rPr lang="en-US" dirty="0" smtClean="0"/>
              <a:t>LD: Land</a:t>
            </a:r>
          </a:p>
          <a:p>
            <a:pPr lvl="1"/>
            <a:r>
              <a:rPr lang="en-US" dirty="0" smtClean="0"/>
              <a:t>SN: Snow</a:t>
            </a:r>
          </a:p>
          <a:p>
            <a:pPr lvl="1"/>
            <a:r>
              <a:rPr lang="en-US" dirty="0" smtClean="0"/>
              <a:t>IC: Ice</a:t>
            </a:r>
          </a:p>
          <a:p>
            <a:pPr lvl="1"/>
            <a:r>
              <a:rPr lang="en-US" dirty="0" smtClean="0"/>
              <a:t>CL: Cloud</a:t>
            </a:r>
          </a:p>
          <a:p>
            <a:pPr lvl="1"/>
            <a:r>
              <a:rPr lang="en-US" dirty="0" smtClean="0"/>
              <a:t>CS: Cloud Shadow</a:t>
            </a:r>
          </a:p>
          <a:p>
            <a:pPr lvl="1"/>
            <a:r>
              <a:rPr lang="en-US" dirty="0" smtClean="0"/>
              <a:t>WA: Water</a:t>
            </a:r>
          </a:p>
          <a:p>
            <a:pPr lvl="1"/>
            <a:r>
              <a:rPr lang="en-US" dirty="0" smtClean="0"/>
              <a:t>0 – 90: Water fraction</a:t>
            </a:r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River Ice: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5719" b="14030"/>
          <a:stretch/>
        </p:blipFill>
        <p:spPr>
          <a:xfrm>
            <a:off x="3306138" y="4862688"/>
            <a:ext cx="4140200" cy="347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" b="12713"/>
          <a:stretch/>
        </p:blipFill>
        <p:spPr>
          <a:xfrm>
            <a:off x="3280738" y="2759577"/>
            <a:ext cx="4165600" cy="43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40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type="title"/>
          </p:nvPr>
        </p:nvSpPr>
        <p:spPr>
          <a:xfrm>
            <a:off x="914400" y="0"/>
            <a:ext cx="7315200" cy="1154097"/>
          </a:xfrm>
        </p:spPr>
        <p:txBody>
          <a:bodyPr/>
          <a:lstStyle/>
          <a:p>
            <a:r>
              <a:rPr lang="en-US" dirty="0" smtClean="0"/>
              <a:t>NCRFC: River Flood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688" y="1264052"/>
            <a:ext cx="8233989" cy="501977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4037724" y="5824483"/>
            <a:ext cx="2338552" cy="459339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7882758" y="1203385"/>
            <a:ext cx="1112345" cy="273367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774262" y="3361509"/>
            <a:ext cx="1112345" cy="273367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74262" y="3659561"/>
            <a:ext cx="11197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Transparency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196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type="title"/>
          </p:nvPr>
        </p:nvSpPr>
        <p:spPr>
          <a:xfrm>
            <a:off x="914400" y="0"/>
            <a:ext cx="7315200" cy="1154097"/>
          </a:xfrm>
        </p:spPr>
        <p:txBody>
          <a:bodyPr/>
          <a:lstStyle/>
          <a:p>
            <a:r>
              <a:rPr lang="en-US" dirty="0" smtClean="0"/>
              <a:t>River Flood (Data Probe)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311" y="1496672"/>
            <a:ext cx="7682141" cy="468334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426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type="title"/>
          </p:nvPr>
        </p:nvSpPr>
        <p:spPr>
          <a:xfrm>
            <a:off x="914400" y="0"/>
            <a:ext cx="7315200" cy="1154097"/>
          </a:xfrm>
        </p:spPr>
        <p:txBody>
          <a:bodyPr/>
          <a:lstStyle/>
          <a:p>
            <a:r>
              <a:rPr lang="en-US" dirty="0" smtClean="0"/>
              <a:t>NCRFC: River 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865" y="1692137"/>
            <a:ext cx="7755467" cy="476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983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type="title"/>
          </p:nvPr>
        </p:nvSpPr>
        <p:spPr>
          <a:xfrm>
            <a:off x="914400" y="0"/>
            <a:ext cx="7315200" cy="1154097"/>
          </a:xfrm>
        </p:spPr>
        <p:txBody>
          <a:bodyPr/>
          <a:lstStyle/>
          <a:p>
            <a:r>
              <a:rPr lang="en-US" dirty="0" smtClean="0"/>
              <a:t>River Ice (Data Probe)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285" y="1740144"/>
            <a:ext cx="7281333" cy="451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096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type="title"/>
          </p:nvPr>
        </p:nvSpPr>
        <p:spPr>
          <a:xfrm>
            <a:off x="914400" y="0"/>
            <a:ext cx="7315200" cy="1154097"/>
          </a:xfrm>
        </p:spPr>
        <p:txBody>
          <a:bodyPr/>
          <a:lstStyle/>
          <a:p>
            <a:r>
              <a:rPr lang="en-US" dirty="0" smtClean="0"/>
              <a:t>Regional coverage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718"/>
          <a:stretch/>
        </p:blipFill>
        <p:spPr>
          <a:xfrm>
            <a:off x="5457646" y="1334195"/>
            <a:ext cx="3107839" cy="23030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0419"/>
          <a:stretch/>
        </p:blipFill>
        <p:spPr>
          <a:xfrm>
            <a:off x="514912" y="1334195"/>
            <a:ext cx="3444977" cy="23030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1826" r="7523"/>
          <a:stretch/>
        </p:blipFill>
        <p:spPr>
          <a:xfrm>
            <a:off x="514912" y="3951375"/>
            <a:ext cx="3444977" cy="25983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26047"/>
          <a:stretch/>
        </p:blipFill>
        <p:spPr>
          <a:xfrm>
            <a:off x="5465423" y="3951375"/>
            <a:ext cx="3100062" cy="2598303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959889" y="1392039"/>
            <a:ext cx="1206407" cy="684453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n-US" dirty="0" smtClean="0"/>
              <a:t>Missouri Basin</a:t>
            </a:r>
          </a:p>
          <a:p>
            <a:pPr marL="45720" indent="0">
              <a:buNone/>
            </a:pPr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259016" y="2453977"/>
            <a:ext cx="1206407" cy="6844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r">
              <a:buFont typeface="Wingdings" charset="2"/>
              <a:buNone/>
            </a:pPr>
            <a:r>
              <a:rPr lang="en-US" dirty="0" smtClean="0"/>
              <a:t>North East</a:t>
            </a:r>
          </a:p>
          <a:p>
            <a:pPr marL="45720" indent="0">
              <a:buFont typeface="Wingdings" charset="2"/>
              <a:buNone/>
            </a:pPr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959889" y="3951375"/>
            <a:ext cx="1206407" cy="6844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Wingdings" charset="2"/>
              <a:buNone/>
            </a:pPr>
            <a:r>
              <a:rPr lang="en-US" dirty="0" smtClean="0"/>
              <a:t>West Gulf</a:t>
            </a:r>
          </a:p>
          <a:p>
            <a:pPr marL="45720" indent="0">
              <a:buFont typeface="Wingdings" charset="2"/>
              <a:buNone/>
            </a:pPr>
            <a:endParaRPr lang="en-US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259016" y="5489440"/>
            <a:ext cx="1206407" cy="6844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r">
              <a:buFont typeface="Wingdings" charset="2"/>
              <a:buNone/>
            </a:pPr>
            <a:r>
              <a:rPr lang="en-US" dirty="0" smtClean="0"/>
              <a:t>Alaska Pacific</a:t>
            </a:r>
          </a:p>
          <a:p>
            <a:pPr marL="45720" indent="0">
              <a:buFont typeface="Wingdings" charset="2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449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type="title"/>
          </p:nvPr>
        </p:nvSpPr>
        <p:spPr>
          <a:xfrm>
            <a:off x="914400" y="0"/>
            <a:ext cx="7315200" cy="1154097"/>
          </a:xfrm>
        </p:spPr>
        <p:txBody>
          <a:bodyPr/>
          <a:lstStyle/>
          <a:p>
            <a:r>
              <a:rPr lang="en-US" dirty="0" smtClean="0"/>
              <a:t>River Flood with Landsat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818" y="1369092"/>
            <a:ext cx="8080830" cy="479658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024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type="title"/>
          </p:nvPr>
        </p:nvSpPr>
        <p:spPr>
          <a:xfrm>
            <a:off x="914400" y="0"/>
            <a:ext cx="7315200" cy="1154097"/>
          </a:xfrm>
        </p:spPr>
        <p:txBody>
          <a:bodyPr/>
          <a:lstStyle/>
          <a:p>
            <a:r>
              <a:rPr lang="en-US" dirty="0" smtClean="0"/>
              <a:t>River Flood with Landsat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83" y="1524279"/>
            <a:ext cx="7999536" cy="472268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25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315200" cy="1154097"/>
          </a:xfrm>
        </p:spPr>
        <p:txBody>
          <a:bodyPr/>
          <a:lstStyle/>
          <a:p>
            <a:r>
              <a:rPr lang="en-US" dirty="0" smtClean="0"/>
              <a:t>Product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99765"/>
            <a:ext cx="7315200" cy="4574148"/>
          </a:xfrm>
        </p:spPr>
        <p:txBody>
          <a:bodyPr>
            <a:normAutofit/>
          </a:bodyPr>
          <a:lstStyle/>
          <a:p>
            <a:r>
              <a:rPr lang="en-US" dirty="0" smtClean="0"/>
              <a:t>River Flood: All sectors generated routinely</a:t>
            </a:r>
          </a:p>
          <a:p>
            <a:r>
              <a:rPr lang="en-US" dirty="0" smtClean="0"/>
              <a:t>River Ice: All sectors generated routinely</a:t>
            </a:r>
          </a:p>
          <a:p>
            <a:r>
              <a:rPr lang="en-US" dirty="0" smtClean="0"/>
              <a:t>Products updated about twice daily for each RFC region</a:t>
            </a:r>
          </a:p>
          <a:p>
            <a:r>
              <a:rPr lang="en-US" dirty="0" smtClean="0"/>
              <a:t>Polar </a:t>
            </a:r>
            <a:r>
              <a:rPr lang="en-US" dirty="0"/>
              <a:t>orbit </a:t>
            </a:r>
            <a:r>
              <a:rPr lang="en-US" dirty="0" smtClean="0"/>
              <a:t>tracks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34" y="3188731"/>
            <a:ext cx="3225800" cy="3225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7748" y="3188731"/>
            <a:ext cx="3225800" cy="3225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0267" y="6424599"/>
            <a:ext cx="3554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www.ssec.wisc.edu</a:t>
            </a:r>
            <a:r>
              <a:rPr lang="en-US" sz="1200" dirty="0"/>
              <a:t>/datacenter/</a:t>
            </a:r>
            <a:r>
              <a:rPr lang="en-US" sz="1200" dirty="0" err="1"/>
              <a:t>npp</a:t>
            </a:r>
            <a:r>
              <a:rPr lang="en-US" sz="1200" dirty="0"/>
              <a:t>/</a:t>
            </a:r>
            <a:r>
              <a:rPr lang="en-US" sz="1200" dirty="0" err="1" smtClean="0"/>
              <a:t>NA.html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4891602" y="6414531"/>
            <a:ext cx="39136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www.ssec.wisc.edu</a:t>
            </a:r>
            <a:r>
              <a:rPr lang="en-US" sz="1200" dirty="0"/>
              <a:t>/datacenter/</a:t>
            </a:r>
            <a:r>
              <a:rPr lang="en-US" sz="1200" dirty="0" err="1"/>
              <a:t>npp</a:t>
            </a:r>
            <a:r>
              <a:rPr lang="en-US" sz="1200" dirty="0"/>
              <a:t>/</a:t>
            </a:r>
            <a:r>
              <a:rPr lang="en-US" sz="1200" dirty="0" err="1"/>
              <a:t>ARCTIC.html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25630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315200" cy="1154097"/>
          </a:xfrm>
        </p:spPr>
        <p:txBody>
          <a:bodyPr/>
          <a:lstStyle/>
          <a:p>
            <a:r>
              <a:rPr lang="en-US" dirty="0" smtClean="0"/>
              <a:t>River Flood in RealEarth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99765"/>
            <a:ext cx="7315200" cy="4574148"/>
          </a:xfrm>
        </p:spPr>
        <p:txBody>
          <a:bodyPr>
            <a:normAutofit/>
          </a:bodyPr>
          <a:lstStyle/>
          <a:p>
            <a:r>
              <a:rPr lang="en-US" dirty="0" smtClean="0"/>
              <a:t>NCRFC, NERFC, MBRFC, WGRFC, APRFC regions</a:t>
            </a:r>
          </a:p>
          <a:p>
            <a:r>
              <a:rPr lang="en-US" dirty="0" smtClean="0"/>
              <a:t>These links will always display the last 2 days</a:t>
            </a:r>
          </a:p>
          <a:p>
            <a:pPr lvl="1"/>
            <a:r>
              <a:rPr lang="en-US" sz="1600" dirty="0">
                <a:latin typeface="Courier"/>
              </a:rPr>
              <a:t>North Central:  http://</a:t>
            </a:r>
            <a:r>
              <a:rPr lang="en-US" sz="1600" dirty="0" err="1">
                <a:latin typeface="Courier"/>
              </a:rPr>
              <a:t>realearth.ssec.wisc.edu</a:t>
            </a:r>
            <a:r>
              <a:rPr lang="en-US" sz="1600" dirty="0">
                <a:latin typeface="Courier"/>
              </a:rPr>
              <a:t>/s/S1ZuU</a:t>
            </a:r>
          </a:p>
          <a:p>
            <a:pPr lvl="1"/>
            <a:r>
              <a:rPr lang="en-US" sz="1600" dirty="0">
                <a:latin typeface="Courier"/>
              </a:rPr>
              <a:t>North East:     http://</a:t>
            </a:r>
            <a:r>
              <a:rPr lang="en-US" sz="1600" dirty="0" err="1">
                <a:latin typeface="Courier"/>
              </a:rPr>
              <a:t>realearth.ssec.wisc.edu</a:t>
            </a:r>
            <a:r>
              <a:rPr lang="en-US" sz="1600" dirty="0">
                <a:latin typeface="Courier"/>
              </a:rPr>
              <a:t>/s/E1ZxU</a:t>
            </a:r>
          </a:p>
          <a:p>
            <a:pPr lvl="1"/>
            <a:r>
              <a:rPr lang="en-US" sz="1600" dirty="0">
                <a:latin typeface="Courier"/>
              </a:rPr>
              <a:t>Missouri Basin: http://</a:t>
            </a:r>
            <a:r>
              <a:rPr lang="en-US" sz="1600" dirty="0" err="1">
                <a:latin typeface="Courier"/>
              </a:rPr>
              <a:t>realearth.ssec.wisc.edu</a:t>
            </a:r>
            <a:r>
              <a:rPr lang="en-US" sz="1600" dirty="0">
                <a:latin typeface="Courier"/>
              </a:rPr>
              <a:t>/s/f1Zys</a:t>
            </a:r>
          </a:p>
          <a:p>
            <a:pPr lvl="1"/>
            <a:r>
              <a:rPr lang="en-US" sz="1600" dirty="0">
                <a:latin typeface="Courier"/>
              </a:rPr>
              <a:t>West Gulf:      http://</a:t>
            </a:r>
            <a:r>
              <a:rPr lang="en-US" sz="1600" dirty="0" err="1">
                <a:latin typeface="Courier"/>
              </a:rPr>
              <a:t>realearth.ssec.wisc.edu</a:t>
            </a:r>
            <a:r>
              <a:rPr lang="en-US" sz="1600" dirty="0">
                <a:latin typeface="Courier"/>
              </a:rPr>
              <a:t>/s/y1ZBB</a:t>
            </a:r>
          </a:p>
          <a:p>
            <a:pPr lvl="1"/>
            <a:r>
              <a:rPr lang="en-US" sz="1600" dirty="0">
                <a:latin typeface="Courier"/>
              </a:rPr>
              <a:t>Alaska Pacific: http://</a:t>
            </a:r>
            <a:r>
              <a:rPr lang="en-US" sz="1600" dirty="0" err="1">
                <a:latin typeface="Courier"/>
              </a:rPr>
              <a:t>realearth.ssec.wisc.edu</a:t>
            </a:r>
            <a:r>
              <a:rPr lang="en-US" sz="1600" dirty="0">
                <a:latin typeface="Courier"/>
              </a:rPr>
              <a:t>/s/01ZCM</a:t>
            </a:r>
            <a:endParaRPr lang="en-US" sz="1600" dirty="0" smtClean="0">
              <a:latin typeface="Courie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032" y="4035872"/>
            <a:ext cx="3352800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076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315200" cy="1154097"/>
          </a:xfrm>
        </p:spPr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70985"/>
            <a:ext cx="7844954" cy="496627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Two products</a:t>
            </a:r>
          </a:p>
          <a:p>
            <a:pPr lvl="1"/>
            <a:r>
              <a:rPr lang="en-US" sz="2000" dirty="0" smtClean="0"/>
              <a:t>River flood from GMU</a:t>
            </a:r>
          </a:p>
          <a:p>
            <a:pPr lvl="1"/>
            <a:r>
              <a:rPr lang="en-US" sz="2000" dirty="0" smtClean="0"/>
              <a:t>River ice from CCNY</a:t>
            </a:r>
          </a:p>
          <a:p>
            <a:r>
              <a:rPr lang="en-US" sz="2400" dirty="0" smtClean="0"/>
              <a:t>Realtime processing</a:t>
            </a:r>
          </a:p>
          <a:p>
            <a:pPr lvl="1"/>
            <a:r>
              <a:rPr lang="en-US" sz="2000" dirty="0" smtClean="0"/>
              <a:t>SSEC/CIMSS</a:t>
            </a:r>
          </a:p>
          <a:p>
            <a:pPr lvl="1"/>
            <a:r>
              <a:rPr lang="en-US" sz="2000" dirty="0"/>
              <a:t>Geographic Information Network of Alaska </a:t>
            </a:r>
            <a:r>
              <a:rPr lang="en-US" sz="2000" dirty="0" smtClean="0"/>
              <a:t>(GINA)</a:t>
            </a:r>
            <a:endParaRPr lang="en-US" sz="2000" dirty="0"/>
          </a:p>
          <a:p>
            <a:r>
              <a:rPr lang="en-US" sz="2400" dirty="0" smtClean="0"/>
              <a:t>Product distribution</a:t>
            </a:r>
          </a:p>
          <a:p>
            <a:pPr lvl="1"/>
            <a:r>
              <a:rPr lang="en-US" sz="2000" dirty="0" smtClean="0"/>
              <a:t>AWIPS II for use and evaluation by National Weather Service </a:t>
            </a:r>
          </a:p>
          <a:p>
            <a:pPr lvl="1"/>
            <a:r>
              <a:rPr lang="en-US" sz="2000" dirty="0" smtClean="0"/>
              <a:t>RealEarth (Web Map Service at CIMSS) for general access</a:t>
            </a:r>
          </a:p>
          <a:p>
            <a:r>
              <a:rPr lang="en-US" sz="2400" dirty="0" smtClean="0"/>
              <a:t>Training</a:t>
            </a:r>
          </a:p>
          <a:p>
            <a:r>
              <a:rPr lang="en-US" sz="2400" dirty="0" smtClean="0"/>
              <a:t>Status </a:t>
            </a:r>
            <a:r>
              <a:rPr lang="en-US" sz="2400" dirty="0" smtClean="0"/>
              <a:t>and future plans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468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315200" cy="1154097"/>
          </a:xfrm>
        </p:spPr>
        <p:txBody>
          <a:bodyPr/>
          <a:lstStyle/>
          <a:p>
            <a:r>
              <a:rPr lang="en-US" dirty="0" smtClean="0"/>
              <a:t>River Ice in RealEarth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99765"/>
            <a:ext cx="7315200" cy="4574148"/>
          </a:xfrm>
        </p:spPr>
        <p:txBody>
          <a:bodyPr>
            <a:normAutofit/>
          </a:bodyPr>
          <a:lstStyle/>
          <a:p>
            <a:r>
              <a:rPr lang="en-US" dirty="0" smtClean="0"/>
              <a:t>NCRFC, NERFC, MBRFC, APRFC regions (no WGRFC)</a:t>
            </a:r>
          </a:p>
          <a:p>
            <a:r>
              <a:rPr lang="en-US" dirty="0"/>
              <a:t>These links will always display the last 2 </a:t>
            </a:r>
            <a:r>
              <a:rPr lang="en-US" dirty="0" smtClean="0"/>
              <a:t>days</a:t>
            </a:r>
          </a:p>
          <a:p>
            <a:pPr lvl="1"/>
            <a:r>
              <a:rPr lang="en-US" sz="1600" dirty="0">
                <a:latin typeface="Courier"/>
              </a:rPr>
              <a:t>North Central:  http://</a:t>
            </a:r>
            <a:r>
              <a:rPr lang="en-US" sz="1600" dirty="0" err="1">
                <a:latin typeface="Courier"/>
              </a:rPr>
              <a:t>realearth.ssec.wisc.edu</a:t>
            </a:r>
            <a:r>
              <a:rPr lang="en-US" sz="1600" dirty="0">
                <a:latin typeface="Courier"/>
              </a:rPr>
              <a:t>/s/e2eZW</a:t>
            </a:r>
          </a:p>
          <a:p>
            <a:pPr lvl="1"/>
            <a:r>
              <a:rPr lang="en-US" sz="1600" dirty="0">
                <a:latin typeface="Courier"/>
              </a:rPr>
              <a:t>North East:     http://</a:t>
            </a:r>
            <a:r>
              <a:rPr lang="en-US" sz="1600" dirty="0" err="1">
                <a:latin typeface="Courier"/>
              </a:rPr>
              <a:t>realearth.ssec.wisc.edu</a:t>
            </a:r>
            <a:r>
              <a:rPr lang="en-US" sz="1600" dirty="0">
                <a:latin typeface="Courier"/>
              </a:rPr>
              <a:t>/s/v2f1P</a:t>
            </a:r>
          </a:p>
          <a:p>
            <a:pPr lvl="1"/>
            <a:r>
              <a:rPr lang="en-US" sz="1600" dirty="0">
                <a:latin typeface="Courier"/>
              </a:rPr>
              <a:t>Missouri Basin: http://</a:t>
            </a:r>
            <a:r>
              <a:rPr lang="en-US" sz="1600" dirty="0" err="1">
                <a:latin typeface="Courier"/>
              </a:rPr>
              <a:t>realearth.ssec.wisc.edu</a:t>
            </a:r>
            <a:r>
              <a:rPr lang="en-US" sz="1600" dirty="0">
                <a:latin typeface="Courier"/>
              </a:rPr>
              <a:t>/s/A277j</a:t>
            </a:r>
          </a:p>
          <a:p>
            <a:pPr lvl="1"/>
            <a:r>
              <a:rPr lang="en-US" sz="1600" dirty="0" smtClean="0">
                <a:latin typeface="Courier"/>
              </a:rPr>
              <a:t>Alaska </a:t>
            </a:r>
            <a:r>
              <a:rPr lang="en-US" sz="1600" dirty="0">
                <a:latin typeface="Courier"/>
              </a:rPr>
              <a:t>Pacific: http://</a:t>
            </a:r>
            <a:r>
              <a:rPr lang="en-US" sz="1600" dirty="0" err="1">
                <a:latin typeface="Courier"/>
              </a:rPr>
              <a:t>realearth.ssec.wisc.edu</a:t>
            </a:r>
            <a:r>
              <a:rPr lang="en-US" sz="1600" dirty="0">
                <a:latin typeface="Courier"/>
              </a:rPr>
              <a:t>/s/j274a</a:t>
            </a:r>
            <a:endParaRPr lang="en-US" sz="1600" dirty="0" smtClean="0">
              <a:latin typeface="Courie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032" y="4035872"/>
            <a:ext cx="3352800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637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River </a:t>
            </a:r>
            <a:r>
              <a:rPr lang="en-US" dirty="0"/>
              <a:t>Flood Product: Bangladesh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5355726"/>
            <a:ext cx="8457652" cy="1325129"/>
          </a:xfrm>
        </p:spPr>
        <p:txBody>
          <a:bodyPr>
            <a:normAutofit fontScale="85000" lnSpcReduction="20000"/>
          </a:bodyPr>
          <a:lstStyle/>
          <a:p>
            <a:pPr marL="45720" indent="0" algn="ctr">
              <a:buNone/>
            </a:pPr>
            <a:r>
              <a:rPr lang="en-US" sz="1600" dirty="0" smtClean="0">
                <a:latin typeface="Courier"/>
              </a:rPr>
              <a:t>Changes in flooding over the summer of 2014 in Bangladesh</a:t>
            </a:r>
          </a:p>
          <a:p>
            <a:pPr marL="45720" indent="0" algn="ctr">
              <a:buNone/>
            </a:pPr>
            <a:endParaRPr lang="en-US" sz="1600" dirty="0" smtClean="0">
              <a:latin typeface="Courier"/>
            </a:endParaRPr>
          </a:p>
          <a:p>
            <a:pPr marL="45720" indent="0">
              <a:buNone/>
            </a:pPr>
            <a:r>
              <a:rPr lang="en-US" sz="1600" dirty="0">
                <a:latin typeface="Courier"/>
              </a:rPr>
              <a:t>“An official at the disaster </a:t>
            </a:r>
            <a:r>
              <a:rPr lang="en-US" sz="1600" dirty="0" smtClean="0">
                <a:latin typeface="Courier"/>
              </a:rPr>
              <a:t>management…said </a:t>
            </a:r>
            <a:r>
              <a:rPr lang="en-US" sz="1600" dirty="0">
                <a:latin typeface="Courier"/>
              </a:rPr>
              <a:t>the floods have affected more than 74,000 </a:t>
            </a:r>
            <a:r>
              <a:rPr lang="en-US" sz="1600" dirty="0" smtClean="0">
                <a:latin typeface="Courier"/>
              </a:rPr>
              <a:t>people…and have </a:t>
            </a:r>
            <a:r>
              <a:rPr lang="en-US" sz="1600" dirty="0">
                <a:latin typeface="Courier"/>
              </a:rPr>
              <a:t>also affected crops, with more than </a:t>
            </a:r>
            <a:r>
              <a:rPr lang="en-US" sz="1600" dirty="0" smtClean="0">
                <a:latin typeface="Courier"/>
              </a:rPr>
              <a:t>100,000 acres </a:t>
            </a:r>
            <a:r>
              <a:rPr lang="en-US" sz="1600" dirty="0">
                <a:latin typeface="Courier"/>
              </a:rPr>
              <a:t>of farmland submerged in 20 districts, most in the north of the country.” (</a:t>
            </a:r>
            <a:r>
              <a:rPr lang="en-US" sz="1600" dirty="0" smtClean="0">
                <a:latin typeface="Courier"/>
              </a:rPr>
              <a:t>Reuters, 26 Aug 2014)</a:t>
            </a:r>
            <a:endParaRPr lang="en-US" sz="1600" dirty="0">
              <a:latin typeface="Courie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227" y="1417528"/>
            <a:ext cx="6168118" cy="393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097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Mobile access to RealEarth:</a:t>
            </a:r>
            <a:br>
              <a:rPr lang="en-US" dirty="0" smtClean="0"/>
            </a:br>
            <a:r>
              <a:rPr lang="en-US" dirty="0" smtClean="0"/>
              <a:t>Browser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70987"/>
            <a:ext cx="3805638" cy="3322890"/>
          </a:xfrm>
        </p:spPr>
        <p:txBody>
          <a:bodyPr>
            <a:noAutofit/>
          </a:bodyPr>
          <a:lstStyle/>
          <a:p>
            <a:r>
              <a:rPr lang="en-US" sz="2800" dirty="0" smtClean="0"/>
              <a:t>Start with shortcut link</a:t>
            </a:r>
          </a:p>
          <a:p>
            <a:r>
              <a:rPr lang="en-US" sz="2800" dirty="0" smtClean="0"/>
              <a:t>No data probes</a:t>
            </a:r>
          </a:p>
          <a:p>
            <a:pPr marL="45720" indent="0">
              <a:buNone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066800" y="6199465"/>
            <a:ext cx="7315200" cy="5105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0040" lvl="1" indent="0">
              <a:buNone/>
            </a:pPr>
            <a:r>
              <a:rPr lang="en-US" sz="2000" dirty="0" smtClean="0">
                <a:latin typeface="Courier"/>
              </a:rPr>
              <a:t>http://</a:t>
            </a:r>
            <a:r>
              <a:rPr lang="en-US" sz="2000" dirty="0" err="1" smtClean="0">
                <a:latin typeface="Courier"/>
              </a:rPr>
              <a:t>realearth.ssec.wisc.edu</a:t>
            </a:r>
            <a:r>
              <a:rPr lang="en-US" sz="2000" dirty="0" smtClean="0">
                <a:latin typeface="Courier"/>
              </a:rPr>
              <a:t>/s/S1ZuU</a:t>
            </a:r>
          </a:p>
          <a:p>
            <a:pPr marL="320040" lvl="1" indent="0">
              <a:buFont typeface="Wingdings" charset="2"/>
              <a:buNone/>
            </a:pPr>
            <a:endParaRPr lang="en-US" sz="2000" dirty="0" smtClean="0"/>
          </a:p>
        </p:txBody>
      </p:sp>
      <p:pic>
        <p:nvPicPr>
          <p:cNvPr id="6" name="Picture 5" descr="IMG_139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508" y="1000739"/>
            <a:ext cx="2928860" cy="519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98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Mobile access to RealEarth:</a:t>
            </a:r>
            <a:br>
              <a:rPr lang="en-US" dirty="0" smtClean="0"/>
            </a:br>
            <a:r>
              <a:rPr lang="en-US" dirty="0" smtClean="0"/>
              <a:t>Native app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931" y="1352711"/>
            <a:ext cx="8581886" cy="1538138"/>
          </a:xfrm>
        </p:spPr>
        <p:txBody>
          <a:bodyPr>
            <a:noAutofit/>
          </a:bodyPr>
          <a:lstStyle/>
          <a:p>
            <a:r>
              <a:rPr lang="en-US" sz="2800" dirty="0" smtClean="0"/>
              <a:t>WxSat on iOS and Android</a:t>
            </a:r>
            <a:r>
              <a:rPr lang="en-US" sz="2600" dirty="0" smtClean="0"/>
              <a:t> </a:t>
            </a:r>
          </a:p>
          <a:p>
            <a:pPr lvl="1"/>
            <a:r>
              <a:rPr lang="en-US" sz="2000" dirty="0" smtClean="0"/>
              <a:t>https</a:t>
            </a:r>
            <a:r>
              <a:rPr lang="en-US" sz="2000" dirty="0"/>
              <a:t>://</a:t>
            </a:r>
            <a:r>
              <a:rPr lang="en-US" sz="2000" dirty="0" err="1"/>
              <a:t>itunes.apple.com</a:t>
            </a:r>
            <a:r>
              <a:rPr lang="en-US" sz="2000" dirty="0"/>
              <a:t>/us/app/</a:t>
            </a:r>
            <a:r>
              <a:rPr lang="en-US" sz="2000" dirty="0" err="1"/>
              <a:t>wxsat</a:t>
            </a:r>
            <a:r>
              <a:rPr lang="en-US" sz="2000" dirty="0"/>
              <a:t>/id627994249?mt=8</a:t>
            </a:r>
            <a:endParaRPr lang="en-US" sz="2000" dirty="0" smtClean="0"/>
          </a:p>
          <a:p>
            <a:pPr lvl="1"/>
            <a:r>
              <a:rPr lang="en-US" dirty="0"/>
              <a:t>https://play.google.com/store/apps/details?id=</a:t>
            </a:r>
            <a:r>
              <a:rPr lang="en-US" dirty="0" smtClean="0"/>
              <a:t>edu.wisc.ssec.wxsat</a:t>
            </a:r>
            <a:endParaRPr lang="en-US" sz="3000" dirty="0" smtClean="0"/>
          </a:p>
          <a:p>
            <a:pPr marL="45720" indent="0">
              <a:buNone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31" y="2809875"/>
            <a:ext cx="2132012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6798305" y="2884488"/>
            <a:ext cx="2058987" cy="3930650"/>
            <a:chOff x="6815138" y="2884488"/>
            <a:chExt cx="2058987" cy="3930650"/>
          </a:xfrm>
        </p:grpSpPr>
        <p:pic>
          <p:nvPicPr>
            <p:cNvPr id="8" name="Picture 1" descr="android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5138" y="2884488"/>
              <a:ext cx="2058987" cy="393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" descr="Screenshot_2014-02-05-15-09-28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838" y="3255963"/>
              <a:ext cx="1782762" cy="3106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Content Placeholder 2"/>
          <p:cNvSpPr txBox="1">
            <a:spLocks/>
          </p:cNvSpPr>
          <p:nvPr/>
        </p:nvSpPr>
        <p:spPr>
          <a:xfrm>
            <a:off x="2576501" y="3592824"/>
            <a:ext cx="4361504" cy="15381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2800" dirty="0" smtClean="0"/>
              <a:t>Currently only global composites of visible, IR window, and water vapor channels</a:t>
            </a:r>
          </a:p>
          <a:p>
            <a:pPr marL="45720" indent="0">
              <a:buFont typeface="Wingdings" charset="2"/>
              <a:buNone/>
            </a:pPr>
            <a:endParaRPr lang="en-US" sz="2400" dirty="0"/>
          </a:p>
        </p:txBody>
      </p:sp>
      <p:pic>
        <p:nvPicPr>
          <p:cNvPr id="11" name="Picture 10" descr="Untitl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9" t="31786" r="11000" b="33339"/>
          <a:stretch>
            <a:fillRect/>
          </a:stretch>
        </p:blipFill>
        <p:spPr bwMode="auto">
          <a:xfrm>
            <a:off x="4014590" y="5737272"/>
            <a:ext cx="1170863" cy="979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7135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315200" cy="1154097"/>
          </a:xfrm>
        </p:spPr>
        <p:txBody>
          <a:bodyPr/>
          <a:lstStyle/>
          <a:p>
            <a:r>
              <a:rPr lang="en-US" dirty="0" smtClean="0"/>
              <a:t>Update to WxSat App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1811" y="1670986"/>
            <a:ext cx="5230231" cy="4340347"/>
          </a:xfrm>
        </p:spPr>
        <p:txBody>
          <a:bodyPr>
            <a:noAutofit/>
          </a:bodyPr>
          <a:lstStyle/>
          <a:p>
            <a:r>
              <a:rPr lang="en-US" sz="2800" dirty="0" smtClean="0"/>
              <a:t>Access to all 200+ RealEarth products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Create favorites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Likely to be called ‘RealEarth’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Available later this year</a:t>
            </a:r>
            <a:endParaRPr lang="en-US" sz="4000" dirty="0"/>
          </a:p>
          <a:p>
            <a:pPr marL="45720" indent="0">
              <a:buNone/>
            </a:pPr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 descr="IMG_139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042" y="1411514"/>
            <a:ext cx="2884746" cy="512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890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315200" cy="1154097"/>
          </a:xfrm>
        </p:spPr>
        <p:txBody>
          <a:bodyPr/>
          <a:lstStyle/>
          <a:p>
            <a:r>
              <a:rPr lang="en-US" dirty="0" smtClean="0"/>
              <a:t>Training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70986"/>
            <a:ext cx="7315200" cy="4808501"/>
          </a:xfrm>
        </p:spPr>
        <p:txBody>
          <a:bodyPr>
            <a:noAutofit/>
          </a:bodyPr>
          <a:lstStyle/>
          <a:p>
            <a:r>
              <a:rPr lang="en-US" sz="2400" dirty="0" smtClean="0"/>
              <a:t>NOAA-led (Bill </a:t>
            </a:r>
            <a:r>
              <a:rPr lang="en-US" sz="2400" dirty="0" err="1" smtClean="0"/>
              <a:t>Sjoberg</a:t>
            </a:r>
            <a:r>
              <a:rPr lang="en-US" sz="2400" dirty="0" smtClean="0"/>
              <a:t>) monthly telecons:</a:t>
            </a:r>
          </a:p>
          <a:p>
            <a:pPr lvl="1"/>
            <a:r>
              <a:rPr lang="en-US" sz="2400" dirty="0" smtClean="0"/>
              <a:t>NWS, algorithm developers (GMU, CCNY), CIMSS</a:t>
            </a:r>
          </a:p>
          <a:p>
            <a:pPr lvl="1"/>
            <a:r>
              <a:rPr lang="en-US" sz="2400" dirty="0" smtClean="0"/>
              <a:t>Work through issues, discuss specific flood and river ice cases, evaluate updates to products</a:t>
            </a:r>
          </a:p>
          <a:p>
            <a:pPr lvl="1"/>
            <a:r>
              <a:rPr lang="en-US" sz="2400" dirty="0" smtClean="0"/>
              <a:t>Documentation and interpretation of products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CIMSS provides</a:t>
            </a:r>
            <a:r>
              <a:rPr lang="en-US" sz="2400" dirty="0"/>
              <a:t> </a:t>
            </a:r>
            <a:r>
              <a:rPr lang="en-US" sz="2400" dirty="0" smtClean="0"/>
              <a:t>product generation and a means for viewing in AWIPS (NWS) and RealEarth (all others): </a:t>
            </a:r>
            <a:r>
              <a:rPr lang="en-US" sz="2400" dirty="0" smtClean="0">
                <a:solidFill>
                  <a:srgbClr val="FFFF00"/>
                </a:solidFill>
              </a:rPr>
              <a:t>Facilitates interactions between algorithm developers and NWS forecasters</a:t>
            </a:r>
            <a:endParaRPr lang="en-US" sz="2400" dirty="0" smtClean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696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315200" cy="1154097"/>
          </a:xfrm>
        </p:spPr>
        <p:txBody>
          <a:bodyPr/>
          <a:lstStyle/>
          <a:p>
            <a:r>
              <a:rPr lang="en-US" dirty="0" smtClean="0"/>
              <a:t>Status and Future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70986"/>
            <a:ext cx="7315200" cy="4340347"/>
          </a:xfrm>
        </p:spPr>
        <p:txBody>
          <a:bodyPr>
            <a:noAutofit/>
          </a:bodyPr>
          <a:lstStyle/>
          <a:p>
            <a:r>
              <a:rPr lang="en-US" sz="2800" dirty="0" smtClean="0"/>
              <a:t>Product generation continues at CIMSS and GINA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NOAA PG/RR proposal funded </a:t>
            </a:r>
            <a:r>
              <a:rPr lang="en-US" sz="2800" dirty="0" smtClean="0">
                <a:solidFill>
                  <a:srgbClr val="FFFFFF"/>
                </a:solidFill>
              </a:rPr>
              <a:t>to continue </a:t>
            </a:r>
            <a:r>
              <a:rPr lang="en-US" sz="2800" dirty="0" smtClean="0">
                <a:solidFill>
                  <a:srgbClr val="FFFFFF"/>
                </a:solidFill>
              </a:rPr>
              <a:t>the product generation, maintenance, etc. of the flood and ice algorithms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Update to WxSat app to access all RealEarth products</a:t>
            </a:r>
            <a:endParaRPr lang="en-US" sz="4000" dirty="0"/>
          </a:p>
          <a:p>
            <a:pPr marL="45720" indent="0">
              <a:buNone/>
            </a:pPr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07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315200" cy="1154097"/>
          </a:xfrm>
        </p:spPr>
        <p:txBody>
          <a:bodyPr/>
          <a:lstStyle/>
          <a:p>
            <a:r>
              <a:rPr lang="en-US" dirty="0" smtClean="0"/>
              <a:t>River </a:t>
            </a:r>
            <a:r>
              <a:rPr lang="en-US" dirty="0"/>
              <a:t>F</a:t>
            </a:r>
            <a:r>
              <a:rPr lang="en-US" dirty="0" smtClean="0"/>
              <a:t>lood </a:t>
            </a:r>
            <a:r>
              <a:rPr lang="en-US" dirty="0"/>
              <a:t>P</a:t>
            </a:r>
            <a:r>
              <a:rPr lang="en-US" dirty="0" smtClean="0"/>
              <a:t>roduct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70985"/>
            <a:ext cx="7315200" cy="4966279"/>
          </a:xfrm>
        </p:spPr>
        <p:txBody>
          <a:bodyPr>
            <a:normAutofit/>
          </a:bodyPr>
          <a:lstStyle/>
          <a:p>
            <a:r>
              <a:rPr lang="en-US" sz="2200" dirty="0" smtClean="0"/>
              <a:t>Estimate </a:t>
            </a:r>
            <a:r>
              <a:rPr lang="en-US" sz="2200" dirty="0"/>
              <a:t>of flooding water </a:t>
            </a:r>
            <a:r>
              <a:rPr lang="en-US" sz="2200" dirty="0" smtClean="0"/>
              <a:t>fraction</a:t>
            </a:r>
            <a:endParaRPr lang="en-US" sz="2200" dirty="0"/>
          </a:p>
          <a:p>
            <a:endParaRPr lang="en-US" sz="2200" dirty="0" smtClean="0"/>
          </a:p>
          <a:p>
            <a:r>
              <a:rPr lang="en-US" sz="2200" dirty="0" smtClean="0"/>
              <a:t>Regions </a:t>
            </a:r>
            <a:r>
              <a:rPr lang="en-US" sz="2200" dirty="0"/>
              <a:t>of ice, cloud, snow cover, and cloud </a:t>
            </a:r>
            <a:r>
              <a:rPr lang="en-US" sz="2200" dirty="0" smtClean="0"/>
              <a:t>shadow identified</a:t>
            </a:r>
            <a:endParaRPr lang="en-US" sz="2200" dirty="0"/>
          </a:p>
          <a:p>
            <a:endParaRPr lang="en-US" sz="2200" dirty="0" smtClean="0"/>
          </a:p>
          <a:p>
            <a:r>
              <a:rPr lang="en-US" sz="2200" dirty="0" smtClean="0"/>
              <a:t>Algorithm developed at George Mason University (GMU)</a:t>
            </a:r>
          </a:p>
          <a:p>
            <a:pPr lvl="1"/>
            <a:r>
              <a:rPr lang="en-US" dirty="0" smtClean="0"/>
              <a:t>VIIRS: SVI01, 2, 3, 5, Cloud mask (IICMO)</a:t>
            </a:r>
          </a:p>
          <a:p>
            <a:pPr lvl="1"/>
            <a:r>
              <a:rPr lang="en-US" dirty="0" smtClean="0"/>
              <a:t>Ancillary: Global land cover, DEM, land/sea mask, MODIS water mask, land/sea surface temperature</a:t>
            </a:r>
          </a:p>
          <a:p>
            <a:pPr lvl="1"/>
            <a:r>
              <a:rPr lang="en-US" dirty="0" smtClean="0"/>
              <a:t>C/C++ and IDL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332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315200" cy="1154097"/>
          </a:xfrm>
        </p:spPr>
        <p:txBody>
          <a:bodyPr/>
          <a:lstStyle/>
          <a:p>
            <a:r>
              <a:rPr lang="en-US" dirty="0" smtClean="0"/>
              <a:t>River </a:t>
            </a:r>
            <a:r>
              <a:rPr lang="en-US" dirty="0"/>
              <a:t>F</a:t>
            </a:r>
            <a:r>
              <a:rPr lang="en-US" dirty="0" smtClean="0"/>
              <a:t>lood </a:t>
            </a:r>
            <a:r>
              <a:rPr lang="en-US" dirty="0"/>
              <a:t>P</a:t>
            </a:r>
            <a:r>
              <a:rPr lang="en-US" dirty="0" smtClean="0"/>
              <a:t>roduct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70985"/>
            <a:ext cx="7315200" cy="4966279"/>
          </a:xfrm>
        </p:spPr>
        <p:txBody>
          <a:bodyPr>
            <a:normAutofit/>
          </a:bodyPr>
          <a:lstStyle/>
          <a:p>
            <a:r>
              <a:rPr lang="en-US" sz="2200" dirty="0" smtClean="0"/>
              <a:t>Output: HDF and PNG files, by granule</a:t>
            </a:r>
            <a:endParaRPr lang="en-US" sz="2200" dirty="0"/>
          </a:p>
          <a:p>
            <a:endParaRPr lang="en-US" sz="2200" dirty="0" smtClean="0"/>
          </a:p>
          <a:p>
            <a:r>
              <a:rPr lang="en-US" sz="2200" dirty="0" smtClean="0"/>
              <a:t>Contact: </a:t>
            </a:r>
            <a:r>
              <a:rPr lang="en-US" sz="2200" dirty="0" err="1" smtClean="0"/>
              <a:t>Sanmei</a:t>
            </a:r>
            <a:r>
              <a:rPr lang="en-US" sz="2200" dirty="0" smtClean="0"/>
              <a:t> Li</a:t>
            </a:r>
          </a:p>
          <a:p>
            <a:endParaRPr lang="en-US" sz="2200" dirty="0" smtClean="0"/>
          </a:p>
          <a:p>
            <a:endParaRPr lang="en-US" sz="2200" dirty="0"/>
          </a:p>
          <a:p>
            <a:endParaRPr lang="en-US" sz="2200" dirty="0" smtClean="0"/>
          </a:p>
          <a:p>
            <a:endParaRPr lang="en-US" sz="2200" dirty="0"/>
          </a:p>
          <a:p>
            <a:r>
              <a:rPr lang="en-US" sz="2200" dirty="0" smtClean="0"/>
              <a:t>Reference</a:t>
            </a:r>
            <a:r>
              <a:rPr lang="en-US" sz="2200" dirty="0"/>
              <a:t>: </a:t>
            </a:r>
            <a:br>
              <a:rPr lang="en-US" sz="2200" dirty="0"/>
            </a:br>
            <a:r>
              <a:rPr lang="en-US" sz="1800" dirty="0" err="1" smtClean="0"/>
              <a:t>Sanmei</a:t>
            </a:r>
            <a:r>
              <a:rPr lang="en-US" sz="1800" dirty="0" smtClean="0"/>
              <a:t> Li, </a:t>
            </a:r>
            <a:r>
              <a:rPr lang="en-US" sz="1800" dirty="0" err="1" smtClean="0"/>
              <a:t>Donglian</a:t>
            </a:r>
            <a:r>
              <a:rPr lang="en-US" sz="1800" dirty="0" smtClean="0"/>
              <a:t> Sun</a:t>
            </a:r>
            <a:r>
              <a:rPr lang="en-US" sz="1800" dirty="0"/>
              <a:t>, </a:t>
            </a:r>
            <a:r>
              <a:rPr lang="en-US" sz="1800" dirty="0" err="1" smtClean="0"/>
              <a:t>Yunyue</a:t>
            </a:r>
            <a:r>
              <a:rPr lang="en-US" sz="1800" dirty="0" smtClean="0"/>
              <a:t> Yu</a:t>
            </a:r>
            <a:r>
              <a:rPr lang="en-US" sz="1800" dirty="0"/>
              <a:t>, Ivan </a:t>
            </a:r>
            <a:r>
              <a:rPr lang="en-US" sz="1800" dirty="0" err="1"/>
              <a:t>Csiszar</a:t>
            </a:r>
            <a:r>
              <a:rPr lang="en-US" sz="1800" dirty="0"/>
              <a:t>, Antony </a:t>
            </a:r>
            <a:r>
              <a:rPr lang="en-US" sz="1800" dirty="0" err="1"/>
              <a:t>Stefanidis</a:t>
            </a:r>
            <a:r>
              <a:rPr lang="en-US" sz="1800" dirty="0"/>
              <a:t>, </a:t>
            </a:r>
            <a:r>
              <a:rPr lang="en-US" sz="1800" dirty="0" smtClean="0"/>
              <a:t>Mitch Goldberg </a:t>
            </a:r>
            <a:r>
              <a:rPr lang="en-US" sz="1800" dirty="0"/>
              <a:t>(2012). A New Shortwave Infrared (SWIR) Method for Quantitative Water Fraction Derivation and Evaluation with EOS/MODIS and Landsat/TM data</a:t>
            </a:r>
            <a:r>
              <a:rPr lang="en-US" sz="1800" i="1" dirty="0"/>
              <a:t>. IEEE Transactions on Geoscience and Remote Sensing</a:t>
            </a:r>
            <a:r>
              <a:rPr lang="en-US" sz="1800" dirty="0"/>
              <a:t>, </a:t>
            </a:r>
            <a:r>
              <a:rPr lang="en-US" sz="1800" b="1" dirty="0" smtClean="0"/>
              <a:t>51</a:t>
            </a:r>
            <a:r>
              <a:rPr lang="en-US" sz="18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 descr="WATER_VIIRS_Prj_SVI_npp_d20150414_t1859585_e1901227_b17939_cspp_dev_001_7414_5042_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748" y="2198264"/>
            <a:ext cx="3492399" cy="2375058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515266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315200" cy="1154097"/>
          </a:xfrm>
        </p:spPr>
        <p:txBody>
          <a:bodyPr/>
          <a:lstStyle/>
          <a:p>
            <a:r>
              <a:rPr lang="en-US" dirty="0" smtClean="0"/>
              <a:t>River Ice </a:t>
            </a:r>
            <a:r>
              <a:rPr lang="en-US" dirty="0"/>
              <a:t>P</a:t>
            </a:r>
            <a:r>
              <a:rPr lang="en-US" dirty="0" smtClean="0"/>
              <a:t>roduct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70985"/>
            <a:ext cx="7315200" cy="4966279"/>
          </a:xfrm>
        </p:spPr>
        <p:txBody>
          <a:bodyPr>
            <a:normAutofit/>
          </a:bodyPr>
          <a:lstStyle/>
          <a:p>
            <a:r>
              <a:rPr lang="en-US" sz="2200" dirty="0" smtClean="0"/>
              <a:t>Information </a:t>
            </a:r>
            <a:r>
              <a:rPr lang="en-US" sz="2200" dirty="0"/>
              <a:t>on river ice location, extent, and </a:t>
            </a:r>
            <a:r>
              <a:rPr lang="en-US" sz="2200" dirty="0" smtClean="0"/>
              <a:t>concentration</a:t>
            </a:r>
            <a:endParaRPr lang="en-US" sz="2200" dirty="0"/>
          </a:p>
          <a:p>
            <a:endParaRPr lang="en-US" sz="2200" dirty="0" smtClean="0"/>
          </a:p>
          <a:p>
            <a:r>
              <a:rPr lang="en-US" sz="2200" dirty="0" smtClean="0"/>
              <a:t>Algorithm </a:t>
            </a:r>
            <a:r>
              <a:rPr lang="en-US" sz="2200" dirty="0"/>
              <a:t>developed at City College of New York (CCNY</a:t>
            </a:r>
            <a:r>
              <a:rPr lang="en-US" sz="2200" dirty="0" smtClean="0"/>
              <a:t>)</a:t>
            </a:r>
          </a:p>
          <a:p>
            <a:pPr lvl="1"/>
            <a:r>
              <a:rPr lang="en-US" dirty="0"/>
              <a:t>VIIRS: SVI01, 2, 3, 5, Cloud mask (IICMO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Ancillary: CCNY provides Matlab files of specific rivers</a:t>
            </a:r>
          </a:p>
          <a:p>
            <a:pPr lvl="1"/>
            <a:r>
              <a:rPr lang="en-US" dirty="0" smtClean="0"/>
              <a:t>Matlab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016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315200" cy="1154097"/>
          </a:xfrm>
        </p:spPr>
        <p:txBody>
          <a:bodyPr/>
          <a:lstStyle/>
          <a:p>
            <a:r>
              <a:rPr lang="en-US" dirty="0" smtClean="0"/>
              <a:t>River Ice </a:t>
            </a:r>
            <a:r>
              <a:rPr lang="en-US" dirty="0"/>
              <a:t>P</a:t>
            </a:r>
            <a:r>
              <a:rPr lang="en-US" dirty="0" smtClean="0"/>
              <a:t>roduct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70985"/>
            <a:ext cx="7315200" cy="4966279"/>
          </a:xfrm>
        </p:spPr>
        <p:txBody>
          <a:bodyPr>
            <a:normAutofit lnSpcReduction="10000"/>
          </a:bodyPr>
          <a:lstStyle/>
          <a:p>
            <a:r>
              <a:rPr lang="en-US" sz="2200" dirty="0" smtClean="0"/>
              <a:t>Output: HDF and PNG files, by granule</a:t>
            </a:r>
          </a:p>
          <a:p>
            <a:endParaRPr lang="en-US" sz="2200" dirty="0" smtClean="0"/>
          </a:p>
          <a:p>
            <a:r>
              <a:rPr lang="en-US" sz="2200" dirty="0" smtClean="0"/>
              <a:t>Contact</a:t>
            </a:r>
            <a:r>
              <a:rPr lang="en-US" sz="2200" dirty="0"/>
              <a:t>: Naira </a:t>
            </a:r>
            <a:r>
              <a:rPr lang="en-US" sz="2200" dirty="0" err="1" smtClean="0"/>
              <a:t>Chaouch</a:t>
            </a:r>
            <a:endParaRPr lang="en-US" sz="2200" dirty="0" smtClean="0"/>
          </a:p>
          <a:p>
            <a:endParaRPr lang="en-US" sz="2200" dirty="0" smtClean="0"/>
          </a:p>
          <a:p>
            <a:endParaRPr lang="en-US" sz="2200" dirty="0"/>
          </a:p>
          <a:p>
            <a:endParaRPr lang="en-US" sz="2200" dirty="0" smtClean="0"/>
          </a:p>
          <a:p>
            <a:endParaRPr lang="en-US" sz="2200" dirty="0"/>
          </a:p>
          <a:p>
            <a:endParaRPr lang="en-US" sz="2200" dirty="0" smtClean="0"/>
          </a:p>
          <a:p>
            <a:r>
              <a:rPr lang="en-US" sz="2200" dirty="0" smtClean="0"/>
              <a:t>Reference</a:t>
            </a:r>
            <a:r>
              <a:rPr lang="en-US" sz="2200" dirty="0"/>
              <a:t>:</a:t>
            </a:r>
            <a:br>
              <a:rPr lang="en-US" sz="2200" dirty="0"/>
            </a:br>
            <a:r>
              <a:rPr lang="en-US" sz="1800" dirty="0" smtClean="0"/>
              <a:t>Naira </a:t>
            </a:r>
            <a:r>
              <a:rPr lang="en-US" sz="1800" dirty="0" err="1" smtClean="0"/>
              <a:t>Chaouch</a:t>
            </a:r>
            <a:r>
              <a:rPr lang="en-US" sz="1800" dirty="0" smtClean="0"/>
              <a:t>, </a:t>
            </a:r>
            <a:r>
              <a:rPr lang="en-US" sz="1800" dirty="0" err="1" smtClean="0"/>
              <a:t>Marouane</a:t>
            </a:r>
            <a:r>
              <a:rPr lang="en-US" sz="1800" dirty="0" smtClean="0"/>
              <a:t> </a:t>
            </a:r>
            <a:r>
              <a:rPr lang="en-US" sz="1800" dirty="0" err="1" smtClean="0"/>
              <a:t>Temimi</a:t>
            </a:r>
            <a:r>
              <a:rPr lang="en-US" sz="1800" dirty="0" smtClean="0"/>
              <a:t>, Peter Romanov, Regina Cabrera, George </a:t>
            </a:r>
            <a:r>
              <a:rPr lang="en-US" sz="1800" dirty="0" err="1" smtClean="0"/>
              <a:t>Mckillop</a:t>
            </a:r>
            <a:r>
              <a:rPr lang="en-US" sz="1800" dirty="0" smtClean="0"/>
              <a:t>, Reza </a:t>
            </a:r>
            <a:r>
              <a:rPr lang="en-US" sz="1800" dirty="0" err="1" smtClean="0"/>
              <a:t>Khanbilvardi</a:t>
            </a:r>
            <a:r>
              <a:rPr lang="en-US" sz="1800" dirty="0" smtClean="0"/>
              <a:t>.(</a:t>
            </a:r>
            <a:r>
              <a:rPr lang="en-US" sz="1800" dirty="0"/>
              <a:t>2014)</a:t>
            </a:r>
            <a:r>
              <a:rPr lang="en-US" sz="1800" dirty="0" smtClean="0"/>
              <a:t>. An Automated Algorithm for the Monitoring of River Ice over the Susquehanna River Basin using MODIS data. </a:t>
            </a:r>
            <a:r>
              <a:rPr lang="en-US" sz="1800" i="1" dirty="0" smtClean="0"/>
              <a:t>Hydrological Processes</a:t>
            </a:r>
            <a:r>
              <a:rPr lang="en-US" sz="1800" dirty="0" smtClean="0"/>
              <a:t>. </a:t>
            </a:r>
            <a:r>
              <a:rPr lang="en-US" sz="1800" b="1" dirty="0" smtClean="0"/>
              <a:t>28</a:t>
            </a:r>
            <a:r>
              <a:rPr lang="en-US" sz="1800" dirty="0" smtClean="0"/>
              <a:t>, Issue: 1, 62-73</a:t>
            </a:r>
            <a:r>
              <a:rPr lang="en-US" sz="1800" dirty="0"/>
              <a:t>.</a:t>
            </a:r>
            <a:endParaRPr lang="en-US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 descr="Icepattern8bit_Missouri_20150414_t1905401_e1907043_b17939.ma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564" y="2207208"/>
            <a:ext cx="3690054" cy="2509277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60897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315200" cy="1154097"/>
          </a:xfrm>
        </p:spPr>
        <p:txBody>
          <a:bodyPr/>
          <a:lstStyle/>
          <a:p>
            <a:r>
              <a:rPr lang="en-US" dirty="0" smtClean="0"/>
              <a:t>CIMSS Role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99765"/>
            <a:ext cx="7315200" cy="49797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Produce the products in near real-time</a:t>
            </a:r>
            <a:endParaRPr lang="en-US" sz="2400" dirty="0" smtClean="0"/>
          </a:p>
          <a:p>
            <a:pPr lvl="1"/>
            <a:r>
              <a:rPr lang="en-US" sz="2000" dirty="0" smtClean="0"/>
              <a:t>Use </a:t>
            </a:r>
            <a:r>
              <a:rPr lang="en-US" sz="2000" dirty="0"/>
              <a:t>Community Satellite Processing Package (CSPP</a:t>
            </a:r>
            <a:r>
              <a:rPr lang="en-US" sz="2000" dirty="0" smtClean="0"/>
              <a:t>)</a:t>
            </a:r>
            <a:r>
              <a:rPr lang="en-US" sz="2000" dirty="0"/>
              <a:t>-</a:t>
            </a:r>
            <a:r>
              <a:rPr lang="en-US" sz="2000" dirty="0" smtClean="0"/>
              <a:t>generated </a:t>
            </a:r>
            <a:r>
              <a:rPr lang="en-US" sz="2000" dirty="0" smtClean="0"/>
              <a:t>VIIRS SDRs and </a:t>
            </a:r>
            <a:r>
              <a:rPr lang="en-US" sz="2000" dirty="0"/>
              <a:t>EDRs from SSEC </a:t>
            </a:r>
            <a:r>
              <a:rPr lang="en-US" sz="2000" dirty="0" smtClean="0"/>
              <a:t>and GINA </a:t>
            </a:r>
            <a:r>
              <a:rPr lang="en-US" sz="2000" dirty="0" smtClean="0"/>
              <a:t>Direct Broadcast (DB) </a:t>
            </a:r>
            <a:r>
              <a:rPr lang="en-US" sz="2000" dirty="0" smtClean="0"/>
              <a:t>data</a:t>
            </a:r>
          </a:p>
          <a:p>
            <a:pPr lvl="1"/>
            <a:r>
              <a:rPr lang="en-US" sz="2000" dirty="0" smtClean="0"/>
              <a:t>Work with algorithm providers (GMU and CCNY) to run their research code in our environment</a:t>
            </a:r>
          </a:p>
          <a:p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Reformat products</a:t>
            </a:r>
          </a:p>
          <a:p>
            <a:pPr lvl="1"/>
            <a:r>
              <a:rPr lang="en-US" sz="2000" dirty="0" smtClean="0"/>
              <a:t>Convert and concatenate PNG files to:</a:t>
            </a:r>
          </a:p>
          <a:p>
            <a:pPr lvl="2"/>
            <a:r>
              <a:rPr lang="en-US" sz="1800" dirty="0" smtClean="0"/>
              <a:t>AWIPS II compatible netCDF files</a:t>
            </a:r>
          </a:p>
          <a:p>
            <a:pPr lvl="2"/>
            <a:r>
              <a:rPr lang="en-US" sz="1800" dirty="0" smtClean="0"/>
              <a:t>GeoTIFF for use in SSEC’s RealEarth Web Map Service (WMS)</a:t>
            </a:r>
          </a:p>
          <a:p>
            <a:pPr lvl="3"/>
            <a:r>
              <a:rPr lang="en-US" sz="1600" dirty="0" smtClean="0"/>
              <a:t>RealEarth WMS available as part of IMAPP</a:t>
            </a:r>
          </a:p>
          <a:p>
            <a:pPr marL="45720" indent="0">
              <a:buNone/>
            </a:pPr>
            <a:endParaRPr lang="en-US" sz="2400" dirty="0" smtClean="0"/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107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315200" cy="1154097"/>
          </a:xfrm>
        </p:spPr>
        <p:txBody>
          <a:bodyPr/>
          <a:lstStyle/>
          <a:p>
            <a:r>
              <a:rPr lang="en-US" dirty="0" smtClean="0"/>
              <a:t>CIMSS Role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99765"/>
            <a:ext cx="7315200" cy="4574148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Distribute </a:t>
            </a:r>
            <a:r>
              <a:rPr lang="en-US" sz="2400" dirty="0">
                <a:solidFill>
                  <a:srgbClr val="FFFF00"/>
                </a:solidFill>
              </a:rPr>
              <a:t>products for </a:t>
            </a:r>
            <a:r>
              <a:rPr lang="en-US" sz="2400" dirty="0" smtClean="0">
                <a:solidFill>
                  <a:srgbClr val="FFFF00"/>
                </a:solidFill>
              </a:rPr>
              <a:t>evaluation to:</a:t>
            </a:r>
            <a:endParaRPr lang="en-US" sz="2400" dirty="0">
              <a:solidFill>
                <a:srgbClr val="FFFF00"/>
              </a:solidFill>
            </a:endParaRPr>
          </a:p>
          <a:p>
            <a:pPr lvl="1"/>
            <a:r>
              <a:rPr lang="en-US" sz="2000" dirty="0" smtClean="0"/>
              <a:t>NWS </a:t>
            </a:r>
            <a:r>
              <a:rPr lang="en-US" sz="2000" dirty="0"/>
              <a:t>River Forecast Centers (RFC</a:t>
            </a:r>
            <a:r>
              <a:rPr lang="en-US" sz="2000" dirty="0" smtClean="0"/>
              <a:t>) via </a:t>
            </a:r>
            <a:r>
              <a:rPr lang="en-US" sz="2000" dirty="0"/>
              <a:t>the Unidata Local Data Manager (LDM</a:t>
            </a:r>
            <a:r>
              <a:rPr lang="en-US" sz="2000" dirty="0" smtClean="0"/>
              <a:t>) </a:t>
            </a:r>
            <a:r>
              <a:rPr lang="en-US" sz="2000" dirty="0"/>
              <a:t>to their AWIPS </a:t>
            </a:r>
            <a:r>
              <a:rPr lang="en-US" sz="2000" dirty="0" smtClean="0"/>
              <a:t>II</a:t>
            </a:r>
          </a:p>
          <a:p>
            <a:pPr lvl="1"/>
            <a:r>
              <a:rPr lang="en-US" sz="2000" dirty="0" smtClean="0"/>
              <a:t>RealEarth for everyone</a:t>
            </a:r>
          </a:p>
          <a:p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Update algorithms</a:t>
            </a:r>
          </a:p>
          <a:p>
            <a:pPr lvl="1"/>
            <a:r>
              <a:rPr lang="en-US" sz="2000" dirty="0" smtClean="0"/>
              <a:t>Based on user feedback</a:t>
            </a:r>
          </a:p>
          <a:p>
            <a:pPr lvl="1"/>
            <a:r>
              <a:rPr lang="en-US" sz="2000" dirty="0" smtClean="0"/>
              <a:t>Bug fixes</a:t>
            </a:r>
          </a:p>
          <a:p>
            <a:pPr lvl="1"/>
            <a:r>
              <a:rPr lang="en-US" sz="2000" dirty="0" smtClean="0"/>
              <a:t>General improvements</a:t>
            </a:r>
          </a:p>
          <a:p>
            <a:pPr lvl="2"/>
            <a:r>
              <a:rPr lang="en-US" sz="1800" dirty="0" smtClean="0"/>
              <a:t>Performance, etc.</a:t>
            </a:r>
            <a:endParaRPr lang="en-US" sz="1800" dirty="0"/>
          </a:p>
          <a:p>
            <a:pPr marL="45720" indent="0">
              <a:buNone/>
            </a:pPr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9270" y="2727648"/>
            <a:ext cx="3352800" cy="23749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79270" y="5220310"/>
            <a:ext cx="3352800" cy="1477328"/>
          </a:xfrm>
          <a:prstGeom prst="rect">
            <a:avLst/>
          </a:prstGeom>
          <a:ln w="15875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NCRFC: North Central</a:t>
            </a:r>
          </a:p>
          <a:p>
            <a:r>
              <a:rPr lang="en-US" dirty="0" smtClean="0">
                <a:latin typeface="Courier"/>
                <a:cs typeface="Courier"/>
              </a:rPr>
              <a:t>NERFC: North East</a:t>
            </a:r>
          </a:p>
          <a:p>
            <a:r>
              <a:rPr lang="en-US" dirty="0" smtClean="0">
                <a:latin typeface="Courier"/>
                <a:cs typeface="Courier"/>
              </a:rPr>
              <a:t>MBRFC: Missouri Basin</a:t>
            </a:r>
          </a:p>
          <a:p>
            <a:r>
              <a:rPr lang="en-US" dirty="0" smtClean="0">
                <a:latin typeface="Courier"/>
                <a:cs typeface="Courier"/>
              </a:rPr>
              <a:t>WGRFC: West Gulf</a:t>
            </a:r>
          </a:p>
          <a:p>
            <a:r>
              <a:rPr lang="en-US" dirty="0" smtClean="0">
                <a:latin typeface="Courier"/>
                <a:cs typeface="Courier"/>
              </a:rPr>
              <a:t>APRFC: Alaska Pacific</a:t>
            </a:r>
            <a:endParaRPr lang="en-US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3808512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315200" cy="1154097"/>
          </a:xfrm>
        </p:spPr>
        <p:txBody>
          <a:bodyPr/>
          <a:lstStyle/>
          <a:p>
            <a:r>
              <a:rPr lang="en-US" dirty="0" smtClean="0"/>
              <a:t>RealEarth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70986"/>
            <a:ext cx="7315200" cy="4279066"/>
          </a:xfrm>
        </p:spPr>
        <p:txBody>
          <a:bodyPr>
            <a:normAutofit/>
          </a:bodyPr>
          <a:lstStyle/>
          <a:p>
            <a:r>
              <a:rPr lang="en-US" dirty="0"/>
              <a:t>http://</a:t>
            </a:r>
            <a:r>
              <a:rPr lang="en-US" dirty="0" err="1"/>
              <a:t>realearth.ssec.wisc.edu</a:t>
            </a:r>
            <a:r>
              <a:rPr lang="en-US" dirty="0"/>
              <a:t>/</a:t>
            </a:r>
          </a:p>
          <a:p>
            <a:r>
              <a:rPr lang="en-US" dirty="0" smtClean="0"/>
              <a:t>Web Map Service (WMS) hosted at SSEC</a:t>
            </a:r>
          </a:p>
          <a:p>
            <a:r>
              <a:rPr lang="en-US" dirty="0" smtClean="0"/>
              <a:t>Provides overlays, transparencies, color enhancements</a:t>
            </a:r>
          </a:p>
          <a:p>
            <a:r>
              <a:rPr lang="en-US" dirty="0"/>
              <a:t>Right click to probe and get </a:t>
            </a:r>
            <a:r>
              <a:rPr lang="en-US" dirty="0" smtClean="0"/>
              <a:t>data value</a:t>
            </a:r>
            <a:endParaRPr lang="en-US" dirty="0"/>
          </a:p>
          <a:p>
            <a:r>
              <a:rPr lang="en-US" dirty="0"/>
              <a:t>L</a:t>
            </a:r>
            <a:r>
              <a:rPr lang="en-US" dirty="0" smtClean="0"/>
              <a:t>eft </a:t>
            </a:r>
            <a:r>
              <a:rPr lang="en-US" dirty="0"/>
              <a:t>and right arrow keys to step through different times</a:t>
            </a:r>
          </a:p>
          <a:p>
            <a:r>
              <a:rPr lang="en-US" dirty="0"/>
              <a:t>‘Share’ button in the Display Controls</a:t>
            </a:r>
          </a:p>
          <a:p>
            <a:pPr lvl="1"/>
            <a:r>
              <a:rPr lang="en-US" dirty="0"/>
              <a:t>Options to share display: web link, KML (Google Earth), Facebook, </a:t>
            </a:r>
            <a:r>
              <a:rPr lang="en-US" dirty="0" smtClean="0"/>
              <a:t>Twitter</a:t>
            </a:r>
          </a:p>
          <a:p>
            <a:pPr lvl="1"/>
            <a:r>
              <a:rPr lang="en-US" dirty="0" smtClean="0"/>
              <a:t>Save as GeoTIFF</a:t>
            </a:r>
            <a:endParaRPr lang="en-US" dirty="0"/>
          </a:p>
          <a:p>
            <a:r>
              <a:rPr lang="en-US" dirty="0" smtClean="0"/>
              <a:t>200</a:t>
            </a:r>
            <a:r>
              <a:rPr lang="en-US" dirty="0"/>
              <a:t>+ real-</a:t>
            </a:r>
            <a:r>
              <a:rPr lang="en-US" dirty="0" smtClean="0"/>
              <a:t>time satellite, radar</a:t>
            </a:r>
            <a:r>
              <a:rPr lang="en-US" dirty="0"/>
              <a:t>, METAR, snow depth, etc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River Ice and Flood products are in the ‘Hazards’ category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731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ve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Perspective.thmx</Template>
  <TotalTime>4685</TotalTime>
  <Words>1117</Words>
  <Application>Microsoft Macintosh PowerPoint</Application>
  <PresentationFormat>On-screen Show (4:3)</PresentationFormat>
  <Paragraphs>195</Paragraphs>
  <Slides>26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Perspective</vt:lpstr>
      <vt:lpstr>River Ice/Flooding Products Overview and Training Resources</vt:lpstr>
      <vt:lpstr>Overview</vt:lpstr>
      <vt:lpstr>River Flood Product</vt:lpstr>
      <vt:lpstr>River Flood Product</vt:lpstr>
      <vt:lpstr>River Ice Product</vt:lpstr>
      <vt:lpstr>River Ice Product</vt:lpstr>
      <vt:lpstr>CIMSS Role</vt:lpstr>
      <vt:lpstr>CIMSS Role</vt:lpstr>
      <vt:lpstr>RealEarth</vt:lpstr>
      <vt:lpstr>Products Legend (RealEarth)</vt:lpstr>
      <vt:lpstr>NCRFC: River Flood</vt:lpstr>
      <vt:lpstr>River Flood (Data Probe)</vt:lpstr>
      <vt:lpstr>NCRFC: River Ice</vt:lpstr>
      <vt:lpstr>River Ice (Data Probe)</vt:lpstr>
      <vt:lpstr>Regional coverage</vt:lpstr>
      <vt:lpstr>River Flood with Landsat</vt:lpstr>
      <vt:lpstr>River Flood with Landsat</vt:lpstr>
      <vt:lpstr>Product Status</vt:lpstr>
      <vt:lpstr>River Flood in RealEarth</vt:lpstr>
      <vt:lpstr>River Ice in RealEarth</vt:lpstr>
      <vt:lpstr>River Flood Product: Bangladesh</vt:lpstr>
      <vt:lpstr>Mobile access to RealEarth: Browser</vt:lpstr>
      <vt:lpstr>Mobile access to RealEarth: Native app</vt:lpstr>
      <vt:lpstr>Update to WxSat App</vt:lpstr>
      <vt:lpstr>Training</vt:lpstr>
      <vt:lpstr>Status and Future Plans</vt:lpstr>
    </vt:vector>
  </TitlesOfParts>
  <Company>Space Science and Engineering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Viewing River Flood and Ice Products in RealEarth</dc:title>
  <dc:creator>Dave Santek</dc:creator>
  <cp:lastModifiedBy>Dave Santek</cp:lastModifiedBy>
  <cp:revision>73</cp:revision>
  <dcterms:created xsi:type="dcterms:W3CDTF">2014-03-25T16:38:24Z</dcterms:created>
  <dcterms:modified xsi:type="dcterms:W3CDTF">2015-06-18T11:56:48Z</dcterms:modified>
</cp:coreProperties>
</file>