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3"/>
  </p:notesMasterIdLst>
  <p:handoutMasterIdLst>
    <p:handoutMasterId r:id="rId14"/>
  </p:handoutMasterIdLst>
  <p:sldIdLst>
    <p:sldId id="659" r:id="rId2"/>
    <p:sldId id="651" r:id="rId3"/>
    <p:sldId id="691" r:id="rId4"/>
    <p:sldId id="679" r:id="rId5"/>
    <p:sldId id="681" r:id="rId6"/>
    <p:sldId id="692" r:id="rId7"/>
    <p:sldId id="695" r:id="rId8"/>
    <p:sldId id="693" r:id="rId9"/>
    <p:sldId id="694" r:id="rId10"/>
    <p:sldId id="678" r:id="rId11"/>
    <p:sldId id="645" r:id="rId12"/>
  </p:sldIdLst>
  <p:sldSz cx="9144000" cy="6858000" type="screen4x3"/>
  <p:notesSz cx="7132638" cy="9418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69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39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090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787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4844" algn="l" defTabSz="91393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1813" algn="l" defTabSz="91393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198782" algn="l" defTabSz="91393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5751" algn="l" defTabSz="913938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EDD87F"/>
    <a:srgbClr val="A88D18"/>
    <a:srgbClr val="FFCC66"/>
    <a:srgbClr val="3E001F"/>
    <a:srgbClr val="003300"/>
    <a:srgbClr val="D5F4FF"/>
    <a:srgbClr val="660033"/>
    <a:srgbClr val="9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4" autoAdjust="0"/>
    <p:restoredTop sz="90311" autoAdjust="0"/>
  </p:normalViewPr>
  <p:slideViewPr>
    <p:cSldViewPr>
      <p:cViewPr varScale="1">
        <p:scale>
          <a:sx n="105" d="100"/>
          <a:sy n="105" d="100"/>
        </p:scale>
        <p:origin x="-20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1"/>
          <c:dLbls>
            <c:dLbl>
              <c:idx val="0"/>
              <c:spPr/>
              <c:txPr>
                <a:bodyPr/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'Sheet8 (2)'!$B$4:$B$19</c:f>
              <c:strCache>
                <c:ptCount val="16"/>
                <c:pt idx="0">
                  <c:v>Remote Sensing Using Satellites, 2nd Edition</c:v>
                </c:pt>
                <c:pt idx="1">
                  <c:v>How Satellite Observations Impact NWP</c:v>
                </c:pt>
                <c:pt idx="2">
                  <c:v>Satellite Meteorology: GOES Channel Selection V2</c:v>
                </c:pt>
                <c:pt idx="3">
                  <c:v>Satellite Feature Identification: Conveyor Belts</c:v>
                </c:pt>
                <c:pt idx="4">
                  <c:v>Satellite Feature Identification: Cyclogenesis</c:v>
                </c:pt>
                <c:pt idx="5">
                  <c:v>Satellite Feature Identification: Inferring Three Dimensions from Water Vapour Imagery</c:v>
                </c:pt>
                <c:pt idx="6">
                  <c:v>Monitoring the Climate System with Satellites</c:v>
                </c:pt>
                <c:pt idx="7">
                  <c:v>Deformation Zone Analysis</c:v>
                </c:pt>
                <c:pt idx="8">
                  <c:v>Multispectral Satellite Applications: RGB Products Explained</c:v>
                </c:pt>
                <c:pt idx="9">
                  <c:v>Satellite Feature Identification: Blocking Patterns</c:v>
                </c:pt>
                <c:pt idx="10">
                  <c:v>GOES-R GLM: Introduction to the Geostationary Lightning Mapper</c:v>
                </c:pt>
                <c:pt idx="11">
                  <c:v>Satellite Feature Identification: Atmospheric Rivers </c:v>
                </c:pt>
                <c:pt idx="12">
                  <c:v>GOES-R: Benefits of Next-Generation Environmental Monitoring</c:v>
                </c:pt>
                <c:pt idx="13">
                  <c:v>Microwave Remote Sensing: Clouds, Precipitation, and Water Vapor</c:v>
                </c:pt>
                <c:pt idx="14">
                  <c:v>Vorticity Maxima and Comma Patterns</c:v>
                </c:pt>
                <c:pt idx="15">
                  <c:v>Microwave Remote Sensing: Overview, 2nd Edition </c:v>
                </c:pt>
              </c:strCache>
            </c:strRef>
          </c:cat>
          <c:val>
            <c:numRef>
              <c:f>'Sheet8 (2)'!$C$4:$C$19</c:f>
              <c:numCache>
                <c:formatCode>General</c:formatCode>
                <c:ptCount val="16"/>
                <c:pt idx="0">
                  <c:v>2454.0</c:v>
                </c:pt>
                <c:pt idx="1">
                  <c:v>1345.0</c:v>
                </c:pt>
                <c:pt idx="2">
                  <c:v>1307.0</c:v>
                </c:pt>
                <c:pt idx="3">
                  <c:v>1120.0</c:v>
                </c:pt>
                <c:pt idx="4">
                  <c:v>1004.0</c:v>
                </c:pt>
                <c:pt idx="5">
                  <c:v>951.0</c:v>
                </c:pt>
                <c:pt idx="6">
                  <c:v>945.0</c:v>
                </c:pt>
                <c:pt idx="7">
                  <c:v>766.0</c:v>
                </c:pt>
                <c:pt idx="8">
                  <c:v>725.0</c:v>
                </c:pt>
                <c:pt idx="9">
                  <c:v>655.0</c:v>
                </c:pt>
                <c:pt idx="10">
                  <c:v>628.0</c:v>
                </c:pt>
                <c:pt idx="11">
                  <c:v>553.0</c:v>
                </c:pt>
                <c:pt idx="12">
                  <c:v>549.0</c:v>
                </c:pt>
                <c:pt idx="13">
                  <c:v>536.0</c:v>
                </c:pt>
                <c:pt idx="14">
                  <c:v>533.0</c:v>
                </c:pt>
                <c:pt idx="15">
                  <c:v>409.0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10" cy="47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7" tIns="47869" rIns="95737" bIns="47869" numCol="1" anchor="t" anchorCtr="0" compatLnSpc="1">
            <a:prstTxWarp prst="textNoShape">
              <a:avLst/>
            </a:prstTxWarp>
          </a:bodyPr>
          <a:lstStyle>
            <a:lvl1pPr defTabSz="958272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0178" y="0"/>
            <a:ext cx="3090810" cy="47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7" tIns="47869" rIns="95737" bIns="47869" numCol="1" anchor="t" anchorCtr="0" compatLnSpc="1">
            <a:prstTxWarp prst="textNoShape">
              <a:avLst/>
            </a:prstTxWarp>
          </a:bodyPr>
          <a:lstStyle>
            <a:lvl1pPr algn="r" defTabSz="958272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7949"/>
            <a:ext cx="3090810" cy="46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7" tIns="47869" rIns="95737" bIns="47869" numCol="1" anchor="b" anchorCtr="0" compatLnSpc="1">
            <a:prstTxWarp prst="textNoShape">
              <a:avLst/>
            </a:prstTxWarp>
          </a:bodyPr>
          <a:lstStyle>
            <a:lvl1pPr defTabSz="958272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0178" y="8947949"/>
            <a:ext cx="3090810" cy="46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7" tIns="47869" rIns="95737" bIns="47869" numCol="1" anchor="b" anchorCtr="0" compatLnSpc="1">
            <a:prstTxWarp prst="textNoShape">
              <a:avLst/>
            </a:prstTxWarp>
          </a:bodyPr>
          <a:lstStyle>
            <a:lvl1pPr algn="r" defTabSz="958272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837EBBB-6B2D-4940-A66C-3E37DF532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48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10" cy="47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7" tIns="47869" rIns="95737" bIns="47869" numCol="1" anchor="t" anchorCtr="0" compatLnSpc="1">
            <a:prstTxWarp prst="textNoShape">
              <a:avLst/>
            </a:prstTxWarp>
          </a:bodyPr>
          <a:lstStyle>
            <a:lvl1pPr defTabSz="958272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0178" y="0"/>
            <a:ext cx="3090810" cy="47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7" tIns="47869" rIns="95737" bIns="47869" numCol="1" anchor="t" anchorCtr="0" compatLnSpc="1">
            <a:prstTxWarp prst="textNoShape">
              <a:avLst/>
            </a:prstTxWarp>
          </a:bodyPr>
          <a:lstStyle>
            <a:lvl1pPr algn="r" defTabSz="958272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4850"/>
            <a:ext cx="4713288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3265" y="4472347"/>
            <a:ext cx="5706110" cy="424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7" tIns="47869" rIns="95737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7949"/>
            <a:ext cx="3090810" cy="46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7" tIns="47869" rIns="95737" bIns="47869" numCol="1" anchor="b" anchorCtr="0" compatLnSpc="1">
            <a:prstTxWarp prst="textNoShape">
              <a:avLst/>
            </a:prstTxWarp>
          </a:bodyPr>
          <a:lstStyle>
            <a:lvl1pPr defTabSz="958272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0178" y="8947949"/>
            <a:ext cx="3090810" cy="46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7" tIns="47869" rIns="95737" bIns="47869" numCol="1" anchor="b" anchorCtr="0" compatLnSpc="1">
            <a:prstTxWarp prst="textNoShape">
              <a:avLst/>
            </a:prstTxWarp>
          </a:bodyPr>
          <a:lstStyle>
            <a:lvl1pPr algn="r" defTabSz="958272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B02AA57-EB2F-410B-993F-6328B3067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83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96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9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9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8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844" algn="l" defTabSz="9139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13" algn="l" defTabSz="9139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82" algn="l" defTabSz="9139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51" algn="l" defTabSz="9139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2850" y="704850"/>
            <a:ext cx="4713288" cy="3533775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5509"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0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66616" indent="-294853" defTabSz="92550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79411" indent="-235882" defTabSz="92550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51175" indent="-235882" defTabSz="92550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22938" indent="-235882" defTabSz="92550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94702" indent="-235882" defTabSz="925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66467" indent="-235882" defTabSz="925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38231" indent="-235882" defTabSz="925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09996" indent="-235882" defTabSz="925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0691D7-F92F-4BD4-9587-90D94CC14029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B64AD-86C5-432F-8CC1-F7DFA7F85AF9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296" y="4472888"/>
            <a:ext cx="5708049" cy="4239674"/>
          </a:xfrm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I will</a:t>
            </a:r>
            <a:r>
              <a:rPr lang="en-GB" baseline="0" dirty="0" smtClean="0">
                <a:latin typeface="Arial" charset="0"/>
              </a:rPr>
              <a:t> walk audience through accessing/finding the materials.</a:t>
            </a: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6474D-6AFC-402A-890D-914113FDF313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478" eaLnBrk="0" hangingPunct="0">
              <a:defRPr sz="2000" b="1">
                <a:solidFill>
                  <a:srgbClr val="993300"/>
                </a:solidFill>
                <a:latin typeface="Verdana" pitchFamily="34" charset="0"/>
                <a:ea typeface="MS PGothic" pitchFamily="34" charset="-128"/>
              </a:defRPr>
            </a:lvl1pPr>
            <a:lvl2pPr marL="742884" indent="-285724" defTabSz="944478" eaLnBrk="0" hangingPunct="0">
              <a:defRPr sz="2000" b="1">
                <a:solidFill>
                  <a:srgbClr val="993300"/>
                </a:solidFill>
                <a:latin typeface="Verdana" pitchFamily="34" charset="0"/>
                <a:ea typeface="MS PGothic" pitchFamily="34" charset="-128"/>
              </a:defRPr>
            </a:lvl2pPr>
            <a:lvl3pPr marL="1142898" indent="-228579" defTabSz="944478" eaLnBrk="0" hangingPunct="0">
              <a:defRPr sz="2000" b="1">
                <a:solidFill>
                  <a:srgbClr val="993300"/>
                </a:solidFill>
                <a:latin typeface="Verdana" pitchFamily="34" charset="0"/>
                <a:ea typeface="MS PGothic" pitchFamily="34" charset="-128"/>
              </a:defRPr>
            </a:lvl3pPr>
            <a:lvl4pPr marL="1600057" indent="-228579" defTabSz="944478" eaLnBrk="0" hangingPunct="0">
              <a:defRPr sz="2000" b="1">
                <a:solidFill>
                  <a:srgbClr val="993300"/>
                </a:solidFill>
                <a:latin typeface="Verdana" pitchFamily="34" charset="0"/>
                <a:ea typeface="MS PGothic" pitchFamily="34" charset="-128"/>
              </a:defRPr>
            </a:lvl4pPr>
            <a:lvl5pPr marL="2057217" indent="-228579" defTabSz="944478" eaLnBrk="0" hangingPunct="0">
              <a:defRPr sz="2000" b="1">
                <a:solidFill>
                  <a:srgbClr val="993300"/>
                </a:solidFill>
                <a:latin typeface="Verdana" pitchFamily="34" charset="0"/>
                <a:ea typeface="MS PGothic" pitchFamily="34" charset="-128"/>
              </a:defRPr>
            </a:lvl5pPr>
            <a:lvl6pPr marL="2514376" indent="-228579" defTabSz="9444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3300"/>
                </a:solidFill>
                <a:latin typeface="Verdana" pitchFamily="34" charset="0"/>
                <a:ea typeface="MS PGothic" pitchFamily="34" charset="-128"/>
              </a:defRPr>
            </a:lvl6pPr>
            <a:lvl7pPr marL="2971535" indent="-228579" defTabSz="9444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3300"/>
                </a:solidFill>
                <a:latin typeface="Verdana" pitchFamily="34" charset="0"/>
                <a:ea typeface="MS PGothic" pitchFamily="34" charset="-128"/>
              </a:defRPr>
            </a:lvl7pPr>
            <a:lvl8pPr marL="3428695" indent="-228579" defTabSz="9444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3300"/>
                </a:solidFill>
                <a:latin typeface="Verdana" pitchFamily="34" charset="0"/>
                <a:ea typeface="MS PGothic" pitchFamily="34" charset="-128"/>
              </a:defRPr>
            </a:lvl8pPr>
            <a:lvl9pPr marL="3885854" indent="-228579" defTabSz="94447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3300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16F04E1-1F78-433F-9648-1779D553F5D3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US" sz="12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9" y="4473576"/>
            <a:ext cx="5707062" cy="423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I will use this</a:t>
            </a:r>
            <a:r>
              <a:rPr lang="en-GB" baseline="0" dirty="0" smtClean="0">
                <a:latin typeface="Arial" charset="0"/>
              </a:rPr>
              <a:t> slide </a:t>
            </a:r>
            <a:r>
              <a:rPr lang="en-GB" baseline="0" dirty="0" smtClean="0">
                <a:latin typeface="Arial" charset="0"/>
              </a:rPr>
              <a:t>to set the groundwork. The idea for this lesson came out of a PG User Readiness meeting several years ago.</a:t>
            </a: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8398" indent="-295538">
              <a:defRPr>
                <a:solidFill>
                  <a:schemeClr val="tx1"/>
                </a:solidFill>
                <a:latin typeface="Arial" charset="0"/>
              </a:defRPr>
            </a:lvl2pPr>
            <a:lvl3pPr marL="1182151" indent="-236431">
              <a:defRPr>
                <a:solidFill>
                  <a:schemeClr val="tx1"/>
                </a:solidFill>
                <a:latin typeface="Arial" charset="0"/>
              </a:defRPr>
            </a:lvl3pPr>
            <a:lvl4pPr marL="1655011" indent="-236431">
              <a:defRPr>
                <a:solidFill>
                  <a:schemeClr val="tx1"/>
                </a:solidFill>
                <a:latin typeface="Arial" charset="0"/>
              </a:defRPr>
            </a:lvl4pPr>
            <a:lvl5pPr marL="2127872" indent="-236431">
              <a:defRPr>
                <a:solidFill>
                  <a:schemeClr val="tx1"/>
                </a:solidFill>
                <a:latin typeface="Arial" charset="0"/>
              </a:defRPr>
            </a:lvl5pPr>
            <a:lvl6pPr marL="2600733" indent="-2364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3593" indent="-2364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6454" indent="-2364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9314" indent="-2364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ACB758-EAB5-4755-830C-D0C2069A664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I will </a:t>
            </a:r>
            <a:r>
              <a:rPr lang="en-US" dirty="0" smtClean="0"/>
              <a:t>highlight the lesson usage in it’s first 9 months</a:t>
            </a:r>
          </a:p>
          <a:p>
            <a:pPr eaLnBrk="1" hangingPunct="1"/>
            <a:r>
              <a:rPr lang="en-US" dirty="0" smtClean="0"/>
              <a:t>Another</a:t>
            </a:r>
            <a:r>
              <a:rPr lang="en-US" baseline="0" dirty="0" smtClean="0"/>
              <a:t> 193 uses during Jan-April 2015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B64AD-86C5-432F-8CC1-F7DFA7F85AF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296" y="4472888"/>
            <a:ext cx="5708049" cy="4239674"/>
          </a:xfrm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I will highlight the </a:t>
            </a:r>
            <a:r>
              <a:rPr lang="en-GB" dirty="0" smtClean="0">
                <a:latin typeface="Arial" charset="0"/>
              </a:rPr>
              <a:t>metadata for the lesson and important</a:t>
            </a:r>
            <a:r>
              <a:rPr lang="en-GB" baseline="0" dirty="0" smtClean="0">
                <a:latin typeface="Arial" charset="0"/>
              </a:rPr>
              <a:t> related tabs</a:t>
            </a: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B64AD-86C5-432F-8CC1-F7DFA7F85AF9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296" y="4472888"/>
            <a:ext cx="5708049" cy="4239674"/>
          </a:xfrm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Highlight the lesson</a:t>
            </a:r>
            <a:r>
              <a:rPr lang="en-GB" baseline="0" dirty="0" smtClean="0">
                <a:latin typeface="Arial" charset="0"/>
              </a:rPr>
              <a:t> objectives</a:t>
            </a: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B64AD-86C5-432F-8CC1-F7DFA7F85AF9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296" y="4472888"/>
            <a:ext cx="5708049" cy="4239674"/>
          </a:xfrm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Discuss the elements of the</a:t>
            </a:r>
            <a:r>
              <a:rPr lang="en-GB" baseline="0" dirty="0" smtClean="0">
                <a:latin typeface="Arial" charset="0"/>
              </a:rPr>
              <a:t> lesson package shown in the menu</a:t>
            </a: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B64AD-86C5-432F-8CC1-F7DFA7F85AF9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296" y="4472888"/>
            <a:ext cx="5708049" cy="4239674"/>
          </a:xfrm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The complete Table of Contents for the Lesson</a:t>
            </a: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B64AD-86C5-432F-8CC1-F7DFA7F85AF9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296" y="4472888"/>
            <a:ext cx="5708049" cy="4239674"/>
          </a:xfrm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Sample graphics</a:t>
            </a:r>
            <a:r>
              <a:rPr lang="en-GB" baseline="0" dirty="0" smtClean="0">
                <a:latin typeface="Arial" charset="0"/>
              </a:rPr>
              <a:t> and screens. Original artwork, interactive flow chart on the DA process, explanation of anticipated advancements, </a:t>
            </a:r>
            <a:r>
              <a:rPr lang="en-GB" baseline="0" dirty="0" err="1" smtClean="0">
                <a:latin typeface="Arial" charset="0"/>
              </a:rPr>
              <a:t>etc</a:t>
            </a: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B64AD-86C5-432F-8CC1-F7DFA7F85AF9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296" y="4472888"/>
            <a:ext cx="5708049" cy="4239674"/>
          </a:xfrm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Acknowledge the team of external contributing</a:t>
            </a:r>
            <a:r>
              <a:rPr lang="en-GB" baseline="0" dirty="0" smtClean="0">
                <a:latin typeface="Arial" charset="0"/>
              </a:rPr>
              <a:t> scientists.</a:t>
            </a: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8C1A-3EAF-44E3-9483-787BA5FA56DA}" type="datetime1">
              <a:rPr lang="en-US" smtClean="0">
                <a:solidFill>
                  <a:srgbClr val="B2B2B2"/>
                </a:solidFill>
              </a:rPr>
              <a:pPr/>
              <a:t>5/6/15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2104" y="6633206"/>
            <a:ext cx="1910445" cy="206104"/>
          </a:xfrm>
          <a:prstGeom prst="rect">
            <a:avLst/>
          </a:prstGeom>
        </p:spPr>
        <p:txBody>
          <a:bodyPr/>
          <a:lstStyle/>
          <a:p>
            <a:fld id="{3BB3A37A-D23B-F64C-AF8B-B6F16BB85268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9113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4569-E27B-430C-B8CA-DC01F371E46E}" type="datetime1">
              <a:rPr lang="en-US" smtClean="0">
                <a:solidFill>
                  <a:srgbClr val="B2B2B2"/>
                </a:solidFill>
              </a:rPr>
              <a:pPr/>
              <a:t>5/6/15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2104" y="6633206"/>
            <a:ext cx="1910445" cy="206104"/>
          </a:xfrm>
          <a:prstGeom prst="rect">
            <a:avLst/>
          </a:prstGeom>
        </p:spPr>
        <p:txBody>
          <a:bodyPr/>
          <a:lstStyle/>
          <a:p>
            <a:fld id="{3BB3A37A-D23B-F64C-AF8B-B6F16BB85268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08219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FDCC-3A36-45BC-A4B8-7A3CAB40B72E}" type="datetime1">
              <a:rPr lang="en-US" smtClean="0">
                <a:solidFill>
                  <a:srgbClr val="B2B2B2"/>
                </a:solidFill>
              </a:rPr>
              <a:pPr/>
              <a:t>5/6/15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2104" y="6633206"/>
            <a:ext cx="1910445" cy="206104"/>
          </a:xfrm>
          <a:prstGeom prst="rect">
            <a:avLst/>
          </a:prstGeom>
        </p:spPr>
        <p:txBody>
          <a:bodyPr/>
          <a:lstStyle/>
          <a:p>
            <a:fld id="{3BB3A37A-D23B-F64C-AF8B-B6F16BB85268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0430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103C-A8A0-4394-AA18-0FB539C7B4EE}" type="datetime1">
              <a:rPr lang="en-US" smtClean="0">
                <a:solidFill>
                  <a:srgbClr val="B2B2B2"/>
                </a:solidFill>
              </a:rPr>
              <a:pPr/>
              <a:t>5/6/15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2104" y="6633206"/>
            <a:ext cx="1910445" cy="206104"/>
          </a:xfrm>
          <a:prstGeom prst="rect">
            <a:avLst/>
          </a:prstGeom>
        </p:spPr>
        <p:txBody>
          <a:bodyPr/>
          <a:lstStyle/>
          <a:p>
            <a:fld id="{3BB3A37A-D23B-F64C-AF8B-B6F16BB85268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4220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0FF-854E-452B-B3AE-B766F549131E}" type="datetime1">
              <a:rPr lang="en-US" smtClean="0">
                <a:solidFill>
                  <a:srgbClr val="B2B2B2"/>
                </a:solidFill>
              </a:rPr>
              <a:pPr/>
              <a:t>5/6/15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2104" y="6633206"/>
            <a:ext cx="1910445" cy="2061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BB3A37A-D23B-F64C-AF8B-B6F16BB85268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63619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F9E8-B85D-4023-BCC6-830AB95B94E6}" type="datetime1">
              <a:rPr lang="en-US" smtClean="0">
                <a:solidFill>
                  <a:srgbClr val="B2B2B2"/>
                </a:solidFill>
              </a:rPr>
              <a:pPr/>
              <a:t>5/6/15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12104" y="6633206"/>
            <a:ext cx="1910445" cy="206104"/>
          </a:xfrm>
          <a:prstGeom prst="rect">
            <a:avLst/>
          </a:prstGeom>
        </p:spPr>
        <p:txBody>
          <a:bodyPr/>
          <a:lstStyle/>
          <a:p>
            <a:fld id="{3BB3A37A-D23B-F64C-AF8B-B6F16BB85268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8596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B57-EF52-4A4E-900E-C0C2F472BA8F}" type="datetime1">
              <a:rPr lang="en-US" smtClean="0">
                <a:solidFill>
                  <a:srgbClr val="B2B2B2"/>
                </a:solidFill>
              </a:rPr>
              <a:pPr/>
              <a:t>5/6/15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12104" y="6633206"/>
            <a:ext cx="1910445" cy="206104"/>
          </a:xfrm>
          <a:prstGeom prst="rect">
            <a:avLst/>
          </a:prstGeom>
        </p:spPr>
        <p:txBody>
          <a:bodyPr/>
          <a:lstStyle/>
          <a:p>
            <a:fld id="{3BB3A37A-D23B-F64C-AF8B-B6F16BB85268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7458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A9AB-E23C-490A-940F-816A3C9A65B2}" type="datetime1">
              <a:rPr lang="en-US" smtClean="0">
                <a:solidFill>
                  <a:srgbClr val="B2B2B2"/>
                </a:solidFill>
              </a:rPr>
              <a:pPr/>
              <a:t>5/6/15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12104" y="6633206"/>
            <a:ext cx="1910445" cy="206104"/>
          </a:xfrm>
          <a:prstGeom prst="rect">
            <a:avLst/>
          </a:prstGeom>
        </p:spPr>
        <p:txBody>
          <a:bodyPr/>
          <a:lstStyle/>
          <a:p>
            <a:fld id="{3BB3A37A-D23B-F64C-AF8B-B6F16BB85268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414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A837-AD88-4C08-BC01-B2C834DAFF8F}" type="datetime1">
              <a:rPr lang="en-US" smtClean="0">
                <a:solidFill>
                  <a:srgbClr val="B2B2B2"/>
                </a:solidFill>
              </a:rPr>
              <a:pPr/>
              <a:t>5/6/15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87645" y="6633206"/>
            <a:ext cx="1435345" cy="206104"/>
          </a:xfrm>
          <a:prstGeom prst="rect">
            <a:avLst/>
          </a:prstGeom>
        </p:spPr>
        <p:txBody>
          <a:bodyPr/>
          <a:lstStyle/>
          <a:p>
            <a:fld id="{3BB3A37A-D23B-F64C-AF8B-B6F16BB85268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1149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1F1-8B31-4FA5-A2AA-B029B79EB670}" type="datetime1">
              <a:rPr lang="en-US" smtClean="0">
                <a:solidFill>
                  <a:srgbClr val="B2B2B2"/>
                </a:solidFill>
              </a:rPr>
              <a:pPr/>
              <a:t>5/6/15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12104" y="6633206"/>
            <a:ext cx="1910445" cy="206104"/>
          </a:xfrm>
          <a:prstGeom prst="rect">
            <a:avLst/>
          </a:prstGeom>
        </p:spPr>
        <p:txBody>
          <a:bodyPr/>
          <a:lstStyle/>
          <a:p>
            <a:fld id="{3BB3A37A-D23B-F64C-AF8B-B6F16BB85268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9537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9AFD-1E63-4783-9A66-E11634633F14}" type="datetime1">
              <a:rPr lang="en-US" smtClean="0">
                <a:solidFill>
                  <a:srgbClr val="B2B2B2"/>
                </a:solidFill>
              </a:rPr>
              <a:pPr/>
              <a:t>5/6/15</a:t>
            </a:fld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12104" y="6633206"/>
            <a:ext cx="1910445" cy="206104"/>
          </a:xfrm>
          <a:prstGeom prst="rect">
            <a:avLst/>
          </a:prstGeom>
        </p:spPr>
        <p:txBody>
          <a:bodyPr/>
          <a:lstStyle/>
          <a:p>
            <a:fld id="{3BB3A37A-D23B-F64C-AF8B-B6F16BB85268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9859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579275"/>
            <a:ext cx="9144000" cy="62787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24446"/>
            <a:ext cx="9144000" cy="233554"/>
          </a:xfrm>
          <a:prstGeom prst="rect">
            <a:avLst/>
          </a:prstGeom>
          <a:solidFill>
            <a:srgbClr val="1921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4446"/>
            <a:ext cx="2133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B9F07D0-734A-4110-8502-AD1115FA15F3}" type="datetime1">
              <a:rPr lang="en-US" smtClean="0">
                <a:solidFill>
                  <a:srgbClr val="B2B2B2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5/6/15</a:t>
            </a:fld>
            <a:endParaRPr lang="en-US" dirty="0">
              <a:solidFill>
                <a:srgbClr val="B2B2B2"/>
              </a:solidFill>
              <a:latin typeface="Calibri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12104" y="6633206"/>
            <a:ext cx="1910445" cy="20610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BB3A37A-D23B-F64C-AF8B-B6F16BB85268}" type="slidenum">
              <a:rPr lang="en-US" smtClean="0">
                <a:solidFill>
                  <a:srgbClr val="DDDDDD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DDDDDD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-52754"/>
            <a:ext cx="9144000" cy="628712"/>
            <a:chOff x="0" y="-52754"/>
            <a:chExt cx="9144000" cy="6287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-3316"/>
              <a:ext cx="9144000" cy="5792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200" y="-52754"/>
              <a:ext cx="1296352" cy="576157"/>
            </a:xfrm>
            <a:prstGeom prst="rect">
              <a:avLst/>
            </a:prstGeom>
          </p:spPr>
        </p:pic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723" y="0"/>
              <a:ext cx="2580972" cy="53340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405935" y="76200"/>
            <a:ext cx="15185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1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ted.ucar.edu" TargetMode="External"/><Relationship Id="rId4" Type="http://schemas.openxmlformats.org/officeDocument/2006/relationships/hyperlink" Target="http://meted.ucar.edu/topics/satellite" TargetMode="External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05000" y="1752600"/>
            <a:ext cx="5303838" cy="11620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363" name="Rectangle 26"/>
          <p:cNvSpPr>
            <a:spLocks noChangeArrowheads="1"/>
          </p:cNvSpPr>
          <p:nvPr/>
        </p:nvSpPr>
        <p:spPr bwMode="auto">
          <a:xfrm>
            <a:off x="152400" y="2451794"/>
            <a:ext cx="8788219" cy="21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7" rIns="91394" bIns="45697"/>
          <a:lstStyle/>
          <a:p>
            <a:pPr algn="ctr" eaLnBrk="1" hangingPunct="1"/>
            <a:r>
              <a:rPr lang="fr-FR" sz="2400" dirty="0" smtClean="0">
                <a:latin typeface="+mn-lt"/>
              </a:rPr>
              <a:t>Wendy Schreiber-</a:t>
            </a:r>
            <a:r>
              <a:rPr lang="fr-FR" sz="2400" dirty="0" smtClean="0">
                <a:latin typeface="+mn-lt"/>
              </a:rPr>
              <a:t>Abshire, </a:t>
            </a:r>
          </a:p>
          <a:p>
            <a:pPr algn="ctr" eaLnBrk="1" hangingPunct="1"/>
            <a:r>
              <a:rPr lang="fr-FR" sz="2400" dirty="0" smtClean="0">
                <a:latin typeface="+mn-lt"/>
              </a:rPr>
              <a:t>Patrick </a:t>
            </a:r>
            <a:r>
              <a:rPr lang="fr-FR" sz="2400" dirty="0" err="1" smtClean="0">
                <a:latin typeface="+mn-lt"/>
              </a:rPr>
              <a:t>Dills</a:t>
            </a:r>
            <a:r>
              <a:rPr lang="fr-FR" sz="2400" dirty="0" smtClean="0">
                <a:latin typeface="+mn-lt"/>
              </a:rPr>
              <a:t>, </a:t>
            </a:r>
            <a:r>
              <a:rPr lang="fr-FR" sz="2400" dirty="0" smtClean="0">
                <a:latin typeface="+mn-lt"/>
              </a:rPr>
              <a:t>&amp; </a:t>
            </a:r>
            <a:r>
              <a:rPr lang="fr-FR" sz="2400" dirty="0" smtClean="0">
                <a:latin typeface="+mn-lt"/>
              </a:rPr>
              <a:t>Bill Bua</a:t>
            </a:r>
          </a:p>
          <a:p>
            <a:pPr algn="ctr" eaLnBrk="1" hangingPunct="1"/>
            <a:r>
              <a:rPr lang="fr-FR" sz="2400" dirty="0" smtClean="0">
                <a:latin typeface="+mn-lt"/>
              </a:rPr>
              <a:t>UCAR’s COMET Program</a:t>
            </a:r>
          </a:p>
          <a:p>
            <a:pPr algn="ctr" eaLnBrk="1" hangingPunct="1"/>
            <a:endParaRPr lang="fr-FR" sz="1000" b="1" dirty="0">
              <a:latin typeface="+mn-lt"/>
            </a:endParaRPr>
          </a:p>
          <a:p>
            <a:pPr algn="ctr" eaLnBrk="1" hangingPunct="1"/>
            <a:endParaRPr lang="fr-FR" sz="1200" b="1" dirty="0" smtClean="0">
              <a:latin typeface="+mn-lt"/>
            </a:endParaRPr>
          </a:p>
          <a:p>
            <a:pPr algn="ctr" eaLnBrk="1" hangingPunct="1"/>
            <a:r>
              <a:rPr lang="fr-FR" sz="2400" dirty="0" smtClean="0">
                <a:latin typeface="+mn-lt"/>
              </a:rPr>
              <a:t>17 </a:t>
            </a:r>
            <a:r>
              <a:rPr lang="fr-FR" sz="2400" dirty="0" err="1" smtClean="0">
                <a:latin typeface="+mn-lt"/>
              </a:rPr>
              <a:t>June</a:t>
            </a:r>
            <a:r>
              <a:rPr lang="fr-FR" sz="2400" dirty="0" smtClean="0">
                <a:latin typeface="+mn-lt"/>
              </a:rPr>
              <a:t> 2015</a:t>
            </a:r>
          </a:p>
        </p:txBody>
      </p:sp>
      <p:sp>
        <p:nvSpPr>
          <p:cNvPr id="15364" name="Rectangle 26"/>
          <p:cNvSpPr>
            <a:spLocks noChangeArrowheads="1"/>
          </p:cNvSpPr>
          <p:nvPr/>
        </p:nvSpPr>
        <p:spPr bwMode="auto">
          <a:xfrm>
            <a:off x="0" y="76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7" rIns="91394" bIns="45697"/>
          <a:lstStyle/>
          <a:p>
            <a:pPr algn="ctr"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Training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Resources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Highlighting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and Impacts of Satellite Data Assimilation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NWP (AKA: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learn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more)</a:t>
            </a:r>
            <a:endParaRPr lang="fr-FR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0" y="4495800"/>
            <a:ext cx="8788219" cy="21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7" rIns="91394" bIns="45697"/>
          <a:lstStyle/>
          <a:p>
            <a:pPr eaLnBrk="1" hangingPunct="1"/>
            <a:endParaRPr lang="fr-FR" sz="2400" b="1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875073"/>
            <a:ext cx="647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Satellite Proving Ground/User</a:t>
            </a:r>
            <a:r>
              <a:rPr lang="en-US" sz="1400" b="1" dirty="0"/>
              <a:t>-Readiness </a:t>
            </a:r>
            <a:r>
              <a:rPr lang="en-US" sz="1400" b="1" dirty="0" smtClean="0"/>
              <a:t>Meeting</a:t>
            </a:r>
          </a:p>
          <a:p>
            <a:endParaRPr lang="en-US" sz="1400" dirty="0"/>
          </a:p>
          <a:p>
            <a:r>
              <a:rPr lang="en-US" sz="1400" dirty="0" smtClean="0"/>
              <a:t>The </a:t>
            </a:r>
            <a:r>
              <a:rPr lang="en-US" sz="1400" dirty="0"/>
              <a:t>purpose of this meeting is to assess the status of GOES-R and JPSS user-readiness for NWS and other NOAA staff while identifying the remaining gaps in preparation for the 2016-2017 launch targets.</a:t>
            </a:r>
          </a:p>
        </p:txBody>
      </p:sp>
      <p:pic>
        <p:nvPicPr>
          <p:cNvPr id="8" name="Picture 7" descr="Screen Shot 2015-05-05 at 1.07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19600"/>
            <a:ext cx="2438400" cy="2039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34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81113"/>
          </a:xfrm>
          <a:prstGeom prst="rect">
            <a:avLst/>
          </a:prstGeom>
        </p:spPr>
      </p:pic>
      <p:pic>
        <p:nvPicPr>
          <p:cNvPr id="4" name="Picture 3" descr="Screen Shot 2014-12-09 at 1.28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9" y="0"/>
            <a:ext cx="5223641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61633" y="0"/>
            <a:ext cx="424177" cy="350762"/>
            <a:chOff x="3361633" y="0"/>
            <a:chExt cx="424177" cy="350762"/>
          </a:xfrm>
        </p:grpSpPr>
        <p:sp>
          <p:nvSpPr>
            <p:cNvPr id="6" name="Left Arrow 5"/>
            <p:cNvSpPr/>
            <p:nvPr/>
          </p:nvSpPr>
          <p:spPr>
            <a:xfrm>
              <a:off x="3377882" y="0"/>
              <a:ext cx="407928" cy="350762"/>
            </a:xfrm>
            <a:prstGeom prst="lef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61633" y="12096"/>
              <a:ext cx="24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95449" y="1507448"/>
            <a:ext cx="407928" cy="350762"/>
            <a:chOff x="1895449" y="1507448"/>
            <a:chExt cx="407928" cy="350762"/>
          </a:xfrm>
        </p:grpSpPr>
        <p:sp>
          <p:nvSpPr>
            <p:cNvPr id="11" name="Left Arrow 10"/>
            <p:cNvSpPr/>
            <p:nvPr/>
          </p:nvSpPr>
          <p:spPr>
            <a:xfrm flipH="1">
              <a:off x="1895449" y="1507448"/>
              <a:ext cx="407928" cy="350762"/>
            </a:xfrm>
            <a:prstGeom prst="lef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33098" y="1527837"/>
              <a:ext cx="24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3</a:t>
              </a:r>
              <a:endParaRPr lang="en-US" sz="1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60813" y="800355"/>
            <a:ext cx="417259" cy="350762"/>
            <a:chOff x="3460813" y="800355"/>
            <a:chExt cx="417259" cy="350762"/>
          </a:xfrm>
        </p:grpSpPr>
        <p:sp>
          <p:nvSpPr>
            <p:cNvPr id="10" name="Left Arrow 9"/>
            <p:cNvSpPr/>
            <p:nvPr/>
          </p:nvSpPr>
          <p:spPr>
            <a:xfrm>
              <a:off x="3470144" y="800355"/>
              <a:ext cx="407928" cy="350762"/>
            </a:xfrm>
            <a:prstGeom prst="lef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0813" y="805883"/>
              <a:ext cx="24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2</a:t>
              </a:r>
              <a:endParaRPr lang="en-US" sz="14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52987" y="187368"/>
            <a:ext cx="708716" cy="350762"/>
            <a:chOff x="6952987" y="187368"/>
            <a:chExt cx="708716" cy="350762"/>
          </a:xfrm>
        </p:grpSpPr>
        <p:sp>
          <p:nvSpPr>
            <p:cNvPr id="14" name="Left Arrow 13"/>
            <p:cNvSpPr/>
            <p:nvPr/>
          </p:nvSpPr>
          <p:spPr>
            <a:xfrm>
              <a:off x="6952987" y="187368"/>
              <a:ext cx="407928" cy="350762"/>
            </a:xfrm>
            <a:prstGeom prst="lef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9319" y="191515"/>
              <a:ext cx="682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or</a:t>
              </a:r>
              <a:endParaRPr lang="en-US" sz="1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25219" y="1495232"/>
            <a:ext cx="434904" cy="350762"/>
            <a:chOff x="5125219" y="1495232"/>
            <a:chExt cx="434904" cy="350762"/>
          </a:xfrm>
        </p:grpSpPr>
        <p:sp>
          <p:nvSpPr>
            <p:cNvPr id="22" name="Left Arrow 21"/>
            <p:cNvSpPr/>
            <p:nvPr/>
          </p:nvSpPr>
          <p:spPr>
            <a:xfrm flipH="1">
              <a:off x="5152195" y="1495232"/>
              <a:ext cx="407928" cy="350762"/>
            </a:xfrm>
            <a:prstGeom prst="leftArrow">
              <a:avLst/>
            </a:prstGeom>
            <a:solidFill>
              <a:srgbClr val="FFFF00"/>
            </a:soli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25219" y="1503863"/>
              <a:ext cx="243754" cy="307777"/>
            </a:xfrm>
            <a:prstGeom prst="rect">
              <a:avLst/>
            </a:prstGeom>
            <a:noFill/>
            <a:scene3d>
              <a:camera prst="orthographicFront">
                <a:rot lat="0" lon="30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4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999712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439" y="3692586"/>
            <a:ext cx="8843162" cy="30289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30000"/>
              </a:spcAft>
              <a:buNone/>
              <a:defRPr/>
            </a:pPr>
            <a:r>
              <a:rPr lang="fi-FI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3"/>
              </a:rPr>
              <a:t>http://meted.ucar.edu</a:t>
            </a:r>
            <a:endParaRPr lang="fi-FI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30000"/>
              </a:spcAft>
              <a:buNone/>
              <a:defRPr/>
            </a:pPr>
            <a:r>
              <a:rPr lang="fi-FI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4"/>
              </a:rPr>
              <a:t>http://meted.ucar.edu/topics/</a:t>
            </a:r>
            <a:r>
              <a:rPr lang="fi-FI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4"/>
              </a:rPr>
              <a:t>satellite</a:t>
            </a:r>
            <a:endParaRPr lang="fi-FI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30000"/>
              </a:spcAft>
              <a:buNone/>
              <a:defRPr/>
            </a:pPr>
            <a:r>
              <a:rPr lang="fi-FI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</a:t>
            </a:r>
            <a:r>
              <a:rPr lang="fi-FI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i-FI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search</a:t>
            </a:r>
            <a:r>
              <a:rPr lang="fi-FI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i-FI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by</a:t>
            </a:r>
            <a:r>
              <a:rPr lang="fi-FI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i-FI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keywords</a:t>
            </a:r>
            <a:r>
              <a:rPr lang="fi-FI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for </a:t>
            </a:r>
            <a:r>
              <a:rPr lang="fi-FI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either</a:t>
            </a:r>
            <a:r>
              <a:rPr lang="fi-FI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i-FI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Lessons</a:t>
            </a:r>
            <a:r>
              <a:rPr lang="fi-FI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Courses, </a:t>
            </a:r>
            <a:r>
              <a:rPr lang="fi-FI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</a:t>
            </a:r>
            <a:r>
              <a:rPr lang="fi-FI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i-FI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Images</a:t>
            </a:r>
            <a:r>
              <a:rPr lang="fi-FI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&amp; Media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94446" y="1305342"/>
            <a:ext cx="35881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2E5CB8"/>
              </a:buClr>
              <a:buSzPct val="75000"/>
              <a:buFont typeface="Wingdings" pitchFamily="2" charset="2"/>
              <a:buNone/>
              <a:defRPr/>
            </a:pPr>
            <a:r>
              <a:rPr lang="fi-FI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abshire</a:t>
            </a:r>
            <a:r>
              <a:rPr lang="fi-FI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@ucar.edu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2E5CB8"/>
              </a:buClr>
              <a:buSzPct val="75000"/>
              <a:buFont typeface="Wingdings" pitchFamily="2" charset="2"/>
              <a:buNone/>
              <a:defRPr/>
            </a:pPr>
            <a:r>
              <a:rPr lang="fi-FI" sz="28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</a:t>
            </a:r>
            <a:r>
              <a:rPr lang="fi-FI" sz="28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</a:t>
            </a:r>
            <a:r>
              <a:rPr lang="fi-FI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i-FI" sz="28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bua@ucar.edu</a:t>
            </a:r>
            <a:endParaRPr lang="fi-FI" sz="28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" name="Picture 6" descr="questi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2468" y="777311"/>
            <a:ext cx="3124200" cy="2343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325353" y="3411288"/>
            <a:ext cx="851166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2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Content Placeholder 2"/>
          <p:cNvSpPr>
            <a:spLocks noGrp="1"/>
          </p:cNvSpPr>
          <p:nvPr>
            <p:ph idx="4294967295"/>
          </p:nvPr>
        </p:nvSpPr>
        <p:spPr>
          <a:xfrm>
            <a:off x="76200" y="762000"/>
            <a:ext cx="8229600" cy="4865948"/>
          </a:xfrm>
          <a:ln>
            <a:noFill/>
          </a:ln>
        </p:spPr>
        <p:txBody>
          <a:bodyPr wrap="square">
            <a:spAutoFit/>
          </a:bodyPr>
          <a:lstStyle/>
          <a:p>
            <a:pPr marL="87630" indent="0">
              <a:buClr>
                <a:srgbClr val="3333CC"/>
              </a:buClr>
              <a:buNone/>
              <a:defRPr/>
            </a:pPr>
            <a:endParaRPr lang="en-US" sz="2000" b="1" dirty="0" smtClean="0">
              <a:latin typeface="+mj-lt"/>
              <a:ea typeface="ＭＳ Ｐゴシック" charset="-128"/>
            </a:endParaRPr>
          </a:p>
          <a:p>
            <a:pPr marL="361950" indent="-274320">
              <a:buClr>
                <a:srgbClr val="3333CC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ea typeface="ＭＳ Ｐゴシック" charset="-128"/>
              </a:rPr>
              <a:t>Over 100 Satellite</a:t>
            </a:r>
            <a:r>
              <a:rPr lang="en-US" sz="2000" b="1" dirty="0">
                <a:ea typeface="ＭＳ Ｐゴシック" charset="-128"/>
              </a:rPr>
              <a:t>-specific </a:t>
            </a:r>
            <a:r>
              <a:rPr lang="en-US" sz="2000" b="1" dirty="0" smtClean="0">
                <a:ea typeface="ＭＳ Ｐゴシック" charset="-128"/>
              </a:rPr>
              <a:t>lessons </a:t>
            </a:r>
            <a:r>
              <a:rPr lang="en-US" sz="2000" b="1" dirty="0">
                <a:ea typeface="ＭＳ Ｐゴシック" charset="-128"/>
              </a:rPr>
              <a:t>on </a:t>
            </a:r>
            <a:r>
              <a:rPr lang="en-US" sz="2000" b="1" dirty="0" smtClean="0">
                <a:ea typeface="ＭＳ Ｐゴシック" charset="-128"/>
              </a:rPr>
              <a:t>MetEd, and three multi-lesson courses, one of which is on GOES-R</a:t>
            </a:r>
            <a:r>
              <a:rPr lang="en-US" sz="2000" b="1" baseline="30000" dirty="0" smtClean="0">
                <a:ea typeface="ＭＳ Ｐゴシック" charset="-128"/>
              </a:rPr>
              <a:t>+</a:t>
            </a:r>
            <a:r>
              <a:rPr lang="en-US" sz="2000" b="1" dirty="0" smtClean="0">
                <a:ea typeface="ＭＳ Ｐゴシック" charset="-128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</a:rPr>
              <a:t>(69 </a:t>
            </a:r>
            <a:r>
              <a:rPr lang="en-US" sz="1800" b="1" dirty="0">
                <a:solidFill>
                  <a:srgbClr val="0000FF"/>
                </a:solidFill>
              </a:rPr>
              <a:t>English, </a:t>
            </a:r>
            <a:r>
              <a:rPr lang="en-US" sz="1800" b="1" dirty="0" smtClean="0">
                <a:solidFill>
                  <a:srgbClr val="0000FF"/>
                </a:solidFill>
              </a:rPr>
              <a:t>25 Spanish</a:t>
            </a:r>
            <a:r>
              <a:rPr lang="en-US" sz="1800" b="1" dirty="0">
                <a:solidFill>
                  <a:srgbClr val="0000FF"/>
                </a:solidFill>
              </a:rPr>
              <a:t>, </a:t>
            </a:r>
            <a:r>
              <a:rPr lang="en-US" sz="1800" b="1" dirty="0" smtClean="0">
                <a:solidFill>
                  <a:srgbClr val="0000FF"/>
                </a:solidFill>
              </a:rPr>
              <a:t>16 </a:t>
            </a:r>
            <a:r>
              <a:rPr lang="en-US" sz="1800" b="1" dirty="0">
                <a:solidFill>
                  <a:srgbClr val="0000FF"/>
                </a:solidFill>
              </a:rPr>
              <a:t>French</a:t>
            </a:r>
            <a:r>
              <a:rPr lang="en-US" sz="1800" b="1" dirty="0" smtClean="0">
                <a:solidFill>
                  <a:srgbClr val="0000FF"/>
                </a:solidFill>
              </a:rPr>
              <a:t>)</a:t>
            </a:r>
          </a:p>
          <a:p>
            <a:pPr marL="361950" indent="-274320">
              <a:buClr>
                <a:srgbClr val="3333CC"/>
              </a:buClr>
              <a:buFont typeface="Wingdings" pitchFamily="2" charset="2"/>
              <a:buChar char="Ø"/>
              <a:defRPr/>
            </a:pPr>
            <a:endParaRPr lang="en-US" sz="1800" b="1" dirty="0">
              <a:solidFill>
                <a:srgbClr val="0000FF"/>
              </a:solidFill>
            </a:endParaRPr>
          </a:p>
          <a:p>
            <a:pPr marL="361950" indent="-274320">
              <a:buClr>
                <a:srgbClr val="3333CC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ea typeface="ＭＳ Ｐゴシック" charset="-128"/>
              </a:rPr>
              <a:t>Open to all to </a:t>
            </a:r>
            <a:r>
              <a:rPr lang="en-US" sz="2000" b="1" dirty="0" smtClean="0">
                <a:ea typeface="ＭＳ Ｐゴシック" charset="-128"/>
              </a:rPr>
              <a:t>use. A simple free registration required.</a:t>
            </a:r>
            <a:endParaRPr lang="en-US" sz="2000" b="1" dirty="0">
              <a:ea typeface="ＭＳ Ｐゴシック" charset="-128"/>
            </a:endParaRPr>
          </a:p>
          <a:p>
            <a:pPr marL="87630" indent="0">
              <a:buClr>
                <a:srgbClr val="3333CC"/>
              </a:buClr>
              <a:buNone/>
              <a:defRPr/>
            </a:pPr>
            <a:endParaRPr lang="en-US" sz="1050" b="1" dirty="0" smtClean="0">
              <a:ea typeface="ＭＳ Ｐゴシック" charset="-128"/>
            </a:endParaRPr>
          </a:p>
          <a:p>
            <a:pPr marL="361950" indent="-274320">
              <a:buClr>
                <a:srgbClr val="3333CC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ea typeface="ＭＳ Ｐゴシック" charset="-128"/>
              </a:rPr>
              <a:t>Over 20,000 meaningful English </a:t>
            </a:r>
            <a:r>
              <a:rPr lang="en-US" sz="2000" b="1" dirty="0">
                <a:ea typeface="ＭＳ Ｐゴシック" charset="-128"/>
              </a:rPr>
              <a:t>s</a:t>
            </a:r>
            <a:r>
              <a:rPr lang="en-US" sz="2000" b="1" dirty="0" smtClean="0">
                <a:ea typeface="ＭＳ Ｐゴシック" charset="-128"/>
              </a:rPr>
              <a:t>atellite </a:t>
            </a:r>
            <a:r>
              <a:rPr lang="en-US" sz="2000" b="1" dirty="0">
                <a:ea typeface="ＭＳ Ｐゴシック" charset="-128"/>
              </a:rPr>
              <a:t>l</a:t>
            </a:r>
            <a:r>
              <a:rPr lang="en-US" sz="2000" b="1" dirty="0" smtClean="0">
                <a:ea typeface="ＭＳ Ｐゴシック" charset="-128"/>
              </a:rPr>
              <a:t>esson </a:t>
            </a:r>
            <a:r>
              <a:rPr lang="en-US" sz="2000" b="1" dirty="0">
                <a:ea typeface="ＭＳ Ｐゴシック" charset="-128"/>
              </a:rPr>
              <a:t>u</a:t>
            </a:r>
            <a:r>
              <a:rPr lang="en-US" sz="2000" b="1" dirty="0" smtClean="0">
                <a:ea typeface="ＭＳ Ｐゴシック" charset="-128"/>
              </a:rPr>
              <a:t>ser </a:t>
            </a:r>
            <a:r>
              <a:rPr lang="en-US" sz="2000" b="1" dirty="0">
                <a:ea typeface="ＭＳ Ｐゴシック" charset="-128"/>
              </a:rPr>
              <a:t>s</a:t>
            </a:r>
            <a:r>
              <a:rPr lang="en-US" sz="2000" b="1" dirty="0" smtClean="0">
                <a:ea typeface="ＭＳ Ｐゴシック" charset="-128"/>
              </a:rPr>
              <a:t>essions per </a:t>
            </a:r>
            <a:r>
              <a:rPr lang="en-US" sz="2000" b="1" dirty="0" smtClean="0">
                <a:ea typeface="ＭＳ Ｐゴシック" charset="-128"/>
              </a:rPr>
              <a:t>year</a:t>
            </a:r>
          </a:p>
          <a:p>
            <a:pPr marL="87630" indent="0">
              <a:buClr>
                <a:srgbClr val="3333CC"/>
              </a:buClr>
              <a:buNone/>
              <a:defRPr/>
            </a:pPr>
            <a:endParaRPr lang="en-US" sz="2000" b="1" dirty="0" smtClean="0">
              <a:ea typeface="ＭＳ Ｐゴシック" charset="-128"/>
            </a:endParaRPr>
          </a:p>
          <a:p>
            <a:pPr marL="361950" indent="-274320">
              <a:buClr>
                <a:srgbClr val="3333CC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ea typeface="ＭＳ Ｐゴシック" charset="-128"/>
              </a:rPr>
              <a:t>NESDIS </a:t>
            </a:r>
            <a:r>
              <a:rPr lang="en-US" sz="2000" b="1" dirty="0" smtClean="0">
                <a:latin typeface="+mj-lt"/>
                <a:ea typeface="ＭＳ Ｐゴシック" charset="-128"/>
              </a:rPr>
              <a:t>satellite training activities with the COMET Program attract additional funding and training development specifically in the satellite topic area from both EUMETSAT and the Meteorological Service of Canada</a:t>
            </a:r>
          </a:p>
          <a:p>
            <a:pPr marL="87630" indent="0">
              <a:buClr>
                <a:srgbClr val="3333CC"/>
              </a:buClr>
              <a:buNone/>
              <a:defRPr/>
            </a:pPr>
            <a:endParaRPr lang="en-US" sz="1200" b="1" dirty="0">
              <a:latin typeface="+mj-lt"/>
              <a:ea typeface="ＭＳ Ｐゴシック" charset="-128"/>
            </a:endParaRPr>
          </a:p>
          <a:p>
            <a:pPr marL="361950" indent="-274320">
              <a:buClr>
                <a:srgbClr val="3333CC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ea typeface="ＭＳ Ｐゴシック" charset="-128"/>
              </a:rPr>
              <a:t>This presentation specifically highlights </a:t>
            </a:r>
            <a:r>
              <a:rPr lang="en-US" sz="2000" b="1" dirty="0">
                <a:latin typeface="+mj-lt"/>
                <a:ea typeface="ＭＳ Ｐゴシック" charset="-128"/>
              </a:rPr>
              <a:t>one of our </a:t>
            </a:r>
            <a:r>
              <a:rPr lang="en-US" sz="2000" b="1" dirty="0" smtClean="0">
                <a:latin typeface="+mj-lt"/>
                <a:ea typeface="ＭＳ Ｐゴシック" charset="-128"/>
              </a:rPr>
              <a:t>newer                </a:t>
            </a:r>
            <a:r>
              <a:rPr lang="en-US" sz="2000" b="1" dirty="0" smtClean="0">
                <a:latin typeface="+mj-lt"/>
                <a:ea typeface="ＭＳ Ｐゴシック" charset="-128"/>
              </a:rPr>
              <a:t>satellite </a:t>
            </a:r>
            <a:r>
              <a:rPr lang="en-US" sz="2000" b="1" dirty="0" smtClean="0">
                <a:latin typeface="+mj-lt"/>
                <a:ea typeface="ＭＳ Ｐゴシック" charset="-128"/>
              </a:rPr>
              <a:t>publications: “</a:t>
            </a:r>
            <a:r>
              <a:rPr lang="en-US" sz="2000" b="1" i="1" dirty="0" smtClean="0">
                <a:latin typeface="+mj-lt"/>
                <a:ea typeface="ＭＳ Ｐゴシック" charset="-128"/>
              </a:rPr>
              <a:t>How Satellite Data Impact NWP</a:t>
            </a:r>
            <a:r>
              <a:rPr lang="en-US" sz="2000" b="1" i="1" dirty="0" smtClean="0">
                <a:latin typeface="+mj-lt"/>
                <a:ea typeface="ＭＳ Ｐゴシック" charset="-128"/>
              </a:rPr>
              <a:t>”</a:t>
            </a:r>
            <a:endParaRPr lang="en-US" sz="1400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572000"/>
            <a:ext cx="2328672" cy="174650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3106242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53200" y="1228064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Lesson Usage (Eng):</a:t>
            </a:r>
          </a:p>
          <a:p>
            <a:pPr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400 Sessions</a:t>
            </a:r>
            <a:endParaRPr lang="en-US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124815"/>
              </p:ext>
            </p:extLst>
          </p:nvPr>
        </p:nvGraphicFramePr>
        <p:xfrm>
          <a:off x="808136" y="577296"/>
          <a:ext cx="7661544" cy="606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86600" y="28266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ç"/>
            </a:pPr>
            <a:r>
              <a:rPr lang="en-US" sz="1600" dirty="0" smtClean="0"/>
              <a:t>Lesson released: </a:t>
            </a:r>
          </a:p>
          <a:p>
            <a:r>
              <a:rPr lang="en-US" sz="1600" dirty="0" smtClean="0"/>
              <a:t>12 March 2014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208764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"/>
            <a:ext cx="9144000" cy="5981113"/>
          </a:xfrm>
          <a:prstGeom prst="rect">
            <a:avLst/>
          </a:prstGeom>
        </p:spPr>
      </p:pic>
      <p:pic>
        <p:nvPicPr>
          <p:cNvPr id="3" name="Picture 2" descr="details p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59" y="0"/>
            <a:ext cx="6685341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36861" y="1600200"/>
            <a:ext cx="3359139" cy="31172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096079" y="4648200"/>
            <a:ext cx="407928" cy="350762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6922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"/>
            <a:ext cx="9144000" cy="5981113"/>
          </a:xfrm>
          <a:prstGeom prst="rect">
            <a:avLst/>
          </a:prstGeom>
        </p:spPr>
      </p:pic>
      <p:pic>
        <p:nvPicPr>
          <p:cNvPr id="2" name="Picture 1" descr="objectiv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039100" cy="50927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57400" y="1143000"/>
            <a:ext cx="1186967" cy="3569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533400" y="2133600"/>
            <a:ext cx="381000" cy="381000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533400" y="3810000"/>
            <a:ext cx="381000" cy="381000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533400" y="4191000"/>
            <a:ext cx="381000" cy="381000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533400" y="5257800"/>
            <a:ext cx="381000" cy="381000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524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Satellite Observations Impact NWP </a:t>
            </a:r>
          </a:p>
          <a:p>
            <a:pPr algn="ctr"/>
            <a:r>
              <a:rPr lang="en-US" b="1" dirty="0" smtClean="0"/>
              <a:t>90-120 minute interactive lesson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30238" y="60198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</a:t>
            </a:r>
            <a:r>
              <a:rPr lang="en-US" b="1" dirty="0" err="1" smtClean="0"/>
              <a:t>eted.ucar.edu</a:t>
            </a:r>
            <a:r>
              <a:rPr lang="en-US" b="1" dirty="0" smtClean="0"/>
              <a:t>/</a:t>
            </a:r>
            <a:r>
              <a:rPr lang="en-US" b="1" dirty="0" err="1" smtClean="0"/>
              <a:t>satmet</a:t>
            </a:r>
            <a:r>
              <a:rPr lang="en-US" b="1" dirty="0" smtClean="0"/>
              <a:t>/</a:t>
            </a:r>
            <a:r>
              <a:rPr lang="en-US" b="1" dirty="0" err="1" smtClean="0"/>
              <a:t>sat_nwp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213406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"/>
            <a:ext cx="9144000" cy="5981113"/>
          </a:xfrm>
          <a:prstGeom prst="rect">
            <a:avLst/>
          </a:prstGeom>
        </p:spPr>
      </p:pic>
      <p:pic>
        <p:nvPicPr>
          <p:cNvPr id="4" name="Picture 3" descr="launch sc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9" y="381000"/>
            <a:ext cx="8258381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15810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"/>
            <a:ext cx="9144000" cy="5981113"/>
          </a:xfrm>
          <a:prstGeom prst="rect">
            <a:avLst/>
          </a:prstGeom>
        </p:spPr>
      </p:pic>
      <p:pic>
        <p:nvPicPr>
          <p:cNvPr id="3" name="Picture 2" descr="outline part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87" y="0"/>
            <a:ext cx="2862413" cy="6858000"/>
          </a:xfrm>
          <a:prstGeom prst="rect">
            <a:avLst/>
          </a:prstGeom>
        </p:spPr>
      </p:pic>
      <p:pic>
        <p:nvPicPr>
          <p:cNvPr id="4" name="Picture 3" descr="outline part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66" y="838200"/>
            <a:ext cx="291150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449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"/>
            <a:ext cx="9144000" cy="5981113"/>
          </a:xfrm>
          <a:prstGeom prst="rect">
            <a:avLst/>
          </a:prstGeom>
        </p:spPr>
      </p:pic>
      <p:pic>
        <p:nvPicPr>
          <p:cNvPr id="3" name="Picture 2" descr="advances_gl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"/>
            <a:ext cx="5486400" cy="6586019"/>
          </a:xfrm>
          <a:prstGeom prst="rect">
            <a:avLst/>
          </a:prstGeom>
        </p:spPr>
      </p:pic>
      <p:pic>
        <p:nvPicPr>
          <p:cNvPr id="5" name="Picture 4" descr="newda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95600"/>
            <a:ext cx="3429000" cy="317717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0" y="3886200"/>
            <a:ext cx="838200" cy="304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asicloudy_hyperspectral_microwav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143250" cy="2514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95800" y="228600"/>
            <a:ext cx="990600" cy="228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572000" y="6248400"/>
            <a:ext cx="4572000" cy="533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495800" y="533400"/>
            <a:ext cx="1066800" cy="228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6123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81113"/>
          </a:xfrm>
          <a:prstGeom prst="rect">
            <a:avLst/>
          </a:prstGeom>
        </p:spPr>
      </p:pic>
      <p:pic>
        <p:nvPicPr>
          <p:cNvPr id="2" name="Picture 1" descr="contributing exper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692981" cy="6858000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00" y="5221069"/>
            <a:ext cx="3581400" cy="646331"/>
          </a:xfrm>
          <a:prstGeom prst="rect">
            <a:avLst/>
          </a:prstGeom>
          <a:solidFill>
            <a:schemeClr val="bg2"/>
          </a:solidFill>
          <a:ln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Grateful to an expert team of contributors and reviewers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648200" y="4572000"/>
            <a:ext cx="533400" cy="2209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798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16031</TotalTime>
  <Words>429</Words>
  <Application>Microsoft Macintosh PowerPoint</Application>
  <PresentationFormat>On-screen Show (4:3)</PresentationFormat>
  <Paragraphs>62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comet user</dc:creator>
  <cp:lastModifiedBy>Wendy Abshire</cp:lastModifiedBy>
  <cp:revision>1027</cp:revision>
  <cp:lastPrinted>2012-08-21T22:09:37Z</cp:lastPrinted>
  <dcterms:created xsi:type="dcterms:W3CDTF">2004-07-06T22:11:42Z</dcterms:created>
  <dcterms:modified xsi:type="dcterms:W3CDTF">2015-05-06T21:59:13Z</dcterms:modified>
</cp:coreProperties>
</file>