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1089600" cy="42976800"/>
  <p:notesSz cx="31184850" cy="4238625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liu" initials="y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05CB"/>
    <a:srgbClr val="000099"/>
    <a:srgbClr val="0033CC"/>
    <a:srgbClr val="C00000"/>
    <a:srgbClr val="99FF99"/>
    <a:srgbClr val="8FDAFF"/>
    <a:srgbClr val="FFFFFF"/>
    <a:srgbClr val="66CCFF"/>
    <a:srgbClr val="D9F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73" autoAdjust="0"/>
    <p:restoredTop sz="99397" autoAdjust="0"/>
  </p:normalViewPr>
  <p:slideViewPr>
    <p:cSldViewPr>
      <p:cViewPr>
        <p:scale>
          <a:sx n="40" d="100"/>
          <a:sy n="40" d="100"/>
        </p:scale>
        <p:origin x="-690" y="5886"/>
      </p:cViewPr>
      <p:guideLst>
        <p:guide orient="horz" pos="13536"/>
        <p:guide pos="97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261" y="13351249"/>
            <a:ext cx="26427079" cy="9212449"/>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670" y="24354398"/>
            <a:ext cx="21762261" cy="1098120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4C24B-A180-4DF2-8C95-0ED5C692D1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05805A-1F76-439C-9A4D-8644A2A671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539731" y="1720477"/>
            <a:ext cx="6994930" cy="366698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4939" y="1720477"/>
            <a:ext cx="20874545" cy="366698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8E772-CE9B-4D44-8942-9616204CB4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BC8964-48EB-489E-A0F0-EC17FE9645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437" y="27617599"/>
            <a:ext cx="26425930" cy="853435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56437" y="18216423"/>
            <a:ext cx="26425930" cy="9401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1E8BA0-AD4A-48D4-A21E-4AE4C865F1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54940" y="10028798"/>
            <a:ext cx="13934737" cy="28361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599924" y="10028798"/>
            <a:ext cx="13934737" cy="28361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DEF7C9-53C7-46C4-B08A-9055DC87F0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939" y="9620624"/>
            <a:ext cx="13736064" cy="4009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54939" y="13629949"/>
            <a:ext cx="13736064" cy="247603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2856" y="9620624"/>
            <a:ext cx="13741805" cy="4009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792856" y="13629949"/>
            <a:ext cx="13741805" cy="2476037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B4019D-CAB3-4652-ACAB-CC546BC3A9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6032C4-B060-4756-AB19-B3530D2BC9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061B4B-095E-4C02-9A97-93F85A06F6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940" y="1711699"/>
            <a:ext cx="10227688" cy="728130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154711" y="1711699"/>
            <a:ext cx="17379950" cy="366786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940" y="8993001"/>
            <a:ext cx="10227688" cy="29397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6163E7-4850-47B3-91FF-CA24A0506D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433" y="30084200"/>
            <a:ext cx="18654679" cy="35506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093433" y="3840350"/>
            <a:ext cx="18654679" cy="257852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093433" y="33634877"/>
            <a:ext cx="18654679" cy="50451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6C392D-0529-455A-BE60-2E0F33A9EE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54163" y="1720850"/>
            <a:ext cx="27981275" cy="7162800"/>
          </a:xfrm>
          <a:prstGeom prst="rect">
            <a:avLst/>
          </a:prstGeom>
          <a:noFill/>
          <a:ln w="9525">
            <a:noFill/>
            <a:miter lim="800000"/>
            <a:headEnd/>
            <a:tailEnd/>
          </a:ln>
        </p:spPr>
        <p:txBody>
          <a:bodyPr vert="horz" wrap="square" lIns="423230" tIns="211615" rIns="423230" bIns="21161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554163" y="10028238"/>
            <a:ext cx="27981275" cy="28362275"/>
          </a:xfrm>
          <a:prstGeom prst="rect">
            <a:avLst/>
          </a:prstGeom>
          <a:noFill/>
          <a:ln w="9525">
            <a:noFill/>
            <a:miter lim="800000"/>
            <a:headEnd/>
            <a:tailEnd/>
          </a:ln>
        </p:spPr>
        <p:txBody>
          <a:bodyPr vert="horz" wrap="square" lIns="423230" tIns="211615" rIns="423230" bIns="2116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54163" y="39136638"/>
            <a:ext cx="7254875" cy="298450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defRPr sz="6500"/>
            </a:lvl1pPr>
          </a:lstStyle>
          <a:p>
            <a:pPr>
              <a:defRPr/>
            </a:pPr>
            <a:endParaRPr lang="en-US"/>
          </a:p>
        </p:txBody>
      </p:sp>
      <p:sp>
        <p:nvSpPr>
          <p:cNvPr id="1029" name="Rectangle 5"/>
          <p:cNvSpPr>
            <a:spLocks noGrp="1" noChangeArrowheads="1"/>
          </p:cNvSpPr>
          <p:nvPr>
            <p:ph type="ftr" sz="quarter" idx="3"/>
          </p:nvPr>
        </p:nvSpPr>
        <p:spPr bwMode="auto">
          <a:xfrm>
            <a:off x="10621963" y="39136638"/>
            <a:ext cx="9845675" cy="298450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lgn="ctr">
              <a:defRPr sz="6500"/>
            </a:lvl1pPr>
          </a:lstStyle>
          <a:p>
            <a:pPr>
              <a:defRPr/>
            </a:pPr>
            <a:endParaRPr lang="en-US"/>
          </a:p>
        </p:txBody>
      </p:sp>
      <p:sp>
        <p:nvSpPr>
          <p:cNvPr id="1030" name="Rectangle 6"/>
          <p:cNvSpPr>
            <a:spLocks noGrp="1" noChangeArrowheads="1"/>
          </p:cNvSpPr>
          <p:nvPr>
            <p:ph type="sldNum" sz="quarter" idx="4"/>
          </p:nvPr>
        </p:nvSpPr>
        <p:spPr bwMode="auto">
          <a:xfrm>
            <a:off x="22280563" y="39136638"/>
            <a:ext cx="7254875" cy="2984500"/>
          </a:xfrm>
          <a:prstGeom prst="rect">
            <a:avLst/>
          </a:prstGeom>
          <a:noFill/>
          <a:ln w="9525">
            <a:noFill/>
            <a:miter lim="800000"/>
            <a:headEnd/>
            <a:tailEnd/>
          </a:ln>
          <a:effectLst/>
        </p:spPr>
        <p:txBody>
          <a:bodyPr vert="horz" wrap="square" lIns="423230" tIns="211615" rIns="423230" bIns="211615" numCol="1" anchor="t" anchorCtr="0" compatLnSpc="1">
            <a:prstTxWarp prst="textNoShape">
              <a:avLst/>
            </a:prstTxWarp>
          </a:bodyPr>
          <a:lstStyle>
            <a:lvl1pPr algn="r">
              <a:defRPr sz="6500"/>
            </a:lvl1pPr>
          </a:lstStyle>
          <a:p>
            <a:pPr>
              <a:defRPr/>
            </a:pPr>
            <a:fld id="{270F9EBB-A193-41DC-BFEF-F33387DD2F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275" rtl="0" eaLnBrk="0" fontAlgn="base" hangingPunct="0">
        <a:spcBef>
          <a:spcPct val="0"/>
        </a:spcBef>
        <a:spcAft>
          <a:spcPct val="0"/>
        </a:spcAft>
        <a:defRPr sz="20400">
          <a:solidFill>
            <a:schemeClr val="tx2"/>
          </a:solidFill>
          <a:latin typeface="+mj-lt"/>
          <a:ea typeface="+mj-ea"/>
          <a:cs typeface="+mj-cs"/>
        </a:defRPr>
      </a:lvl1pPr>
      <a:lvl2pPr algn="ctr" defTabSz="4232275" rtl="0" eaLnBrk="0" fontAlgn="base" hangingPunct="0">
        <a:spcBef>
          <a:spcPct val="0"/>
        </a:spcBef>
        <a:spcAft>
          <a:spcPct val="0"/>
        </a:spcAft>
        <a:defRPr sz="20400">
          <a:solidFill>
            <a:schemeClr val="tx2"/>
          </a:solidFill>
          <a:latin typeface="Arial" charset="0"/>
        </a:defRPr>
      </a:lvl2pPr>
      <a:lvl3pPr algn="ctr" defTabSz="4232275" rtl="0" eaLnBrk="0" fontAlgn="base" hangingPunct="0">
        <a:spcBef>
          <a:spcPct val="0"/>
        </a:spcBef>
        <a:spcAft>
          <a:spcPct val="0"/>
        </a:spcAft>
        <a:defRPr sz="20400">
          <a:solidFill>
            <a:schemeClr val="tx2"/>
          </a:solidFill>
          <a:latin typeface="Arial" charset="0"/>
        </a:defRPr>
      </a:lvl3pPr>
      <a:lvl4pPr algn="ctr" defTabSz="4232275" rtl="0" eaLnBrk="0" fontAlgn="base" hangingPunct="0">
        <a:spcBef>
          <a:spcPct val="0"/>
        </a:spcBef>
        <a:spcAft>
          <a:spcPct val="0"/>
        </a:spcAft>
        <a:defRPr sz="20400">
          <a:solidFill>
            <a:schemeClr val="tx2"/>
          </a:solidFill>
          <a:latin typeface="Arial" charset="0"/>
        </a:defRPr>
      </a:lvl4pPr>
      <a:lvl5pPr algn="ctr" defTabSz="4232275" rtl="0" eaLnBrk="0" fontAlgn="base" hangingPunct="0">
        <a:spcBef>
          <a:spcPct val="0"/>
        </a:spcBef>
        <a:spcAft>
          <a:spcPct val="0"/>
        </a:spcAft>
        <a:defRPr sz="20400">
          <a:solidFill>
            <a:schemeClr val="tx2"/>
          </a:solidFill>
          <a:latin typeface="Arial" charset="0"/>
        </a:defRPr>
      </a:lvl5pPr>
      <a:lvl6pPr marL="457200" algn="ctr" defTabSz="4232275" rtl="0" fontAlgn="base">
        <a:spcBef>
          <a:spcPct val="0"/>
        </a:spcBef>
        <a:spcAft>
          <a:spcPct val="0"/>
        </a:spcAft>
        <a:defRPr sz="20400">
          <a:solidFill>
            <a:schemeClr val="tx2"/>
          </a:solidFill>
          <a:latin typeface="Arial" charset="0"/>
        </a:defRPr>
      </a:lvl6pPr>
      <a:lvl7pPr marL="914400" algn="ctr" defTabSz="4232275" rtl="0" fontAlgn="base">
        <a:spcBef>
          <a:spcPct val="0"/>
        </a:spcBef>
        <a:spcAft>
          <a:spcPct val="0"/>
        </a:spcAft>
        <a:defRPr sz="20400">
          <a:solidFill>
            <a:schemeClr val="tx2"/>
          </a:solidFill>
          <a:latin typeface="Arial" charset="0"/>
        </a:defRPr>
      </a:lvl7pPr>
      <a:lvl8pPr marL="1371600" algn="ctr" defTabSz="4232275" rtl="0" fontAlgn="base">
        <a:spcBef>
          <a:spcPct val="0"/>
        </a:spcBef>
        <a:spcAft>
          <a:spcPct val="0"/>
        </a:spcAft>
        <a:defRPr sz="20400">
          <a:solidFill>
            <a:schemeClr val="tx2"/>
          </a:solidFill>
          <a:latin typeface="Arial" charset="0"/>
        </a:defRPr>
      </a:lvl8pPr>
      <a:lvl9pPr marL="1828800" algn="ctr" defTabSz="4232275" rtl="0" fontAlgn="base">
        <a:spcBef>
          <a:spcPct val="0"/>
        </a:spcBef>
        <a:spcAft>
          <a:spcPct val="0"/>
        </a:spcAft>
        <a:defRPr sz="20400">
          <a:solidFill>
            <a:schemeClr val="tx2"/>
          </a:solidFill>
          <a:latin typeface="Arial" charset="0"/>
        </a:defRPr>
      </a:lvl9pPr>
    </p:titleStyle>
    <p:bodyStyle>
      <a:lvl1pPr marL="1587500" indent="-1587500" algn="l" defTabSz="4232275" rtl="0" eaLnBrk="0" fontAlgn="base" hangingPunct="0">
        <a:spcBef>
          <a:spcPct val="20000"/>
        </a:spcBef>
        <a:spcAft>
          <a:spcPct val="0"/>
        </a:spcAft>
        <a:buChar char="•"/>
        <a:defRPr sz="14800">
          <a:solidFill>
            <a:schemeClr val="tx1"/>
          </a:solidFill>
          <a:latin typeface="+mn-lt"/>
          <a:ea typeface="+mn-ea"/>
          <a:cs typeface="+mn-cs"/>
        </a:defRPr>
      </a:lvl1pPr>
      <a:lvl2pPr marL="3438525" indent="-1322388" algn="l" defTabSz="4232275" rtl="0" eaLnBrk="0" fontAlgn="base" hangingPunct="0">
        <a:spcBef>
          <a:spcPct val="20000"/>
        </a:spcBef>
        <a:spcAft>
          <a:spcPct val="0"/>
        </a:spcAft>
        <a:buChar char="–"/>
        <a:defRPr sz="13000">
          <a:solidFill>
            <a:schemeClr val="tx1"/>
          </a:solidFill>
          <a:latin typeface="+mn-lt"/>
        </a:defRPr>
      </a:lvl2pPr>
      <a:lvl3pPr marL="5291138" indent="-1058863" algn="l" defTabSz="4232275" rtl="0" eaLnBrk="0" fontAlgn="base" hangingPunct="0">
        <a:spcBef>
          <a:spcPct val="20000"/>
        </a:spcBef>
        <a:spcAft>
          <a:spcPct val="0"/>
        </a:spcAft>
        <a:buChar char="•"/>
        <a:defRPr sz="11100">
          <a:solidFill>
            <a:schemeClr val="tx1"/>
          </a:solidFill>
          <a:latin typeface="+mn-lt"/>
        </a:defRPr>
      </a:lvl3pPr>
      <a:lvl4pPr marL="7407275" indent="-1058863" algn="l" defTabSz="4232275" rtl="0" eaLnBrk="0" fontAlgn="base" hangingPunct="0">
        <a:spcBef>
          <a:spcPct val="20000"/>
        </a:spcBef>
        <a:spcAft>
          <a:spcPct val="0"/>
        </a:spcAft>
        <a:buChar char="–"/>
        <a:defRPr sz="9300">
          <a:solidFill>
            <a:schemeClr val="tx1"/>
          </a:solidFill>
          <a:latin typeface="+mn-lt"/>
        </a:defRPr>
      </a:lvl4pPr>
      <a:lvl5pPr marL="9523413" indent="-1058863" algn="l" defTabSz="4232275" rtl="0" eaLnBrk="0" fontAlgn="base" hangingPunct="0">
        <a:spcBef>
          <a:spcPct val="20000"/>
        </a:spcBef>
        <a:spcAft>
          <a:spcPct val="0"/>
        </a:spcAft>
        <a:buChar char="»"/>
        <a:defRPr sz="9300">
          <a:solidFill>
            <a:schemeClr val="tx1"/>
          </a:solidFill>
          <a:latin typeface="+mn-lt"/>
        </a:defRPr>
      </a:lvl5pPr>
      <a:lvl6pPr marL="9980613" indent="-1058863" algn="l" defTabSz="4232275" rtl="0" fontAlgn="base">
        <a:spcBef>
          <a:spcPct val="20000"/>
        </a:spcBef>
        <a:spcAft>
          <a:spcPct val="0"/>
        </a:spcAft>
        <a:buChar char="»"/>
        <a:defRPr sz="9300">
          <a:solidFill>
            <a:schemeClr val="tx1"/>
          </a:solidFill>
          <a:latin typeface="+mn-lt"/>
        </a:defRPr>
      </a:lvl6pPr>
      <a:lvl7pPr marL="10437813" indent="-1058863" algn="l" defTabSz="4232275" rtl="0" fontAlgn="base">
        <a:spcBef>
          <a:spcPct val="20000"/>
        </a:spcBef>
        <a:spcAft>
          <a:spcPct val="0"/>
        </a:spcAft>
        <a:buChar char="»"/>
        <a:defRPr sz="9300">
          <a:solidFill>
            <a:schemeClr val="tx1"/>
          </a:solidFill>
          <a:latin typeface="+mn-lt"/>
        </a:defRPr>
      </a:lvl7pPr>
      <a:lvl8pPr marL="10895013" indent="-1058863" algn="l" defTabSz="4232275" rtl="0" fontAlgn="base">
        <a:spcBef>
          <a:spcPct val="20000"/>
        </a:spcBef>
        <a:spcAft>
          <a:spcPct val="0"/>
        </a:spcAft>
        <a:buChar char="»"/>
        <a:defRPr sz="9300">
          <a:solidFill>
            <a:schemeClr val="tx1"/>
          </a:solidFill>
          <a:latin typeface="+mn-lt"/>
        </a:defRPr>
      </a:lvl8pPr>
      <a:lvl9pPr marL="11352213" indent="-1058863" algn="l" defTabSz="4232275" rtl="0" fontAlgn="base">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71" name="Rectangle 6507"/>
          <p:cNvSpPr>
            <a:spLocks noChangeArrowheads="1"/>
          </p:cNvSpPr>
          <p:nvPr/>
        </p:nvSpPr>
        <p:spPr bwMode="auto">
          <a:xfrm>
            <a:off x="0" y="3720643"/>
            <a:ext cx="15087600" cy="8705731"/>
          </a:xfrm>
          <a:prstGeom prst="rect">
            <a:avLst/>
          </a:prstGeom>
          <a:noFill/>
          <a:ln w="9525" algn="ctr">
            <a:noFill/>
            <a:miter lim="800000"/>
            <a:headEnd/>
            <a:tailEnd/>
          </a:ln>
        </p:spPr>
        <p:txBody>
          <a:bodyPr wrap="square" lIns="182511" tIns="211208" rIns="0" bIns="211208" anchor="ctr">
            <a:spAutoFit/>
          </a:bodyPr>
          <a:lstStyle/>
          <a:p>
            <a:pPr defTabSz="911225">
              <a:tabLst>
                <a:tab pos="60325" algn="l"/>
              </a:tabLst>
            </a:pPr>
            <a:r>
              <a:rPr lang="en-US" sz="4200" b="1" i="1" dirty="0" smtClean="0">
                <a:solidFill>
                  <a:srgbClr val="0033CC"/>
                </a:solidFill>
              </a:rPr>
              <a:t>Introduction</a:t>
            </a:r>
            <a:endParaRPr lang="en-US" sz="4200" b="1" i="1" dirty="0">
              <a:solidFill>
                <a:srgbClr val="0033CC"/>
              </a:solidFill>
            </a:endParaRPr>
          </a:p>
          <a:p>
            <a:pPr defTabSz="911225">
              <a:tabLst>
                <a:tab pos="60325" algn="l"/>
              </a:tabLst>
            </a:pPr>
            <a:endParaRPr lang="en-US" sz="2000" b="1" dirty="0"/>
          </a:p>
          <a:p>
            <a:pPr defTabSz="911225">
              <a:tabLst>
                <a:tab pos="60325" algn="l"/>
              </a:tabLst>
            </a:pPr>
            <a:r>
              <a:rPr lang="en-US" sz="2800" dirty="0" smtClean="0"/>
              <a:t>Land surface temperature (LST) measurement is important for understanding climate change, modeling the hydrological and biogeochemical cycles, and is a prime candidate parameter for Numerical Weather Prediction assimilation models. Development of land surface temperature Environmental Data Record (EDR) for the U.S. Geostationary Operational Environmental Satellite (GOES) R series (GOES-R) satellite mission and the Joint Polar-orbiting Satellite System mission is one of </a:t>
            </a:r>
            <a:r>
              <a:rPr lang="en-US" sz="2800" dirty="0" smtClean="0"/>
              <a:t>the major </a:t>
            </a:r>
            <a:r>
              <a:rPr lang="en-US" sz="2800" dirty="0" smtClean="0"/>
              <a:t>tasks of the land product team at Satellite Meteorology and Climatology Division (SMCD),  center for </a:t>
            </a:r>
            <a:r>
              <a:rPr lang="en-US" sz="2800" dirty="0" err="1" smtClean="0"/>
              <a:t>SaTellite</a:t>
            </a:r>
            <a:r>
              <a:rPr lang="en-US" sz="2800" dirty="0" smtClean="0"/>
              <a:t> Applications and Research center (STAR). The LST algorithm for GOES-R mission has been developed based on an emissivity explicit, split window linear regression approach, while the LST product for JPSS S-NPP mission is based on a surface-type dependent, split window regression algorithm.  Pre-launch evaluation of the GOES-R LST algorithm using real satellite (proxy) data, as well as simulation data, indicates that it will be a stable and high quality product when high quality surface emissivity data at the thermal infrared band is available. Post-launch monitoring and validation works show that quality of the JPSS S-NPP LST product is equivalent to the NASA MODIS LST product. However, it may be greatly impacted by quality of the VIIRS surface type data.  The first validated version of the JPSS S-NPP LST product readiness has been reviewed in December 2014; </a:t>
            </a:r>
            <a:r>
              <a:rPr lang="en-US" sz="2800" dirty="0" smtClean="0"/>
              <a:t>shall be operationally </a:t>
            </a:r>
            <a:r>
              <a:rPr lang="en-US" sz="2800" dirty="0" smtClean="0"/>
              <a:t>available </a:t>
            </a:r>
            <a:r>
              <a:rPr lang="en-US" sz="2800" dirty="0" smtClean="0"/>
              <a:t>March </a:t>
            </a:r>
            <a:r>
              <a:rPr lang="en-US" sz="2800" dirty="0" smtClean="0"/>
              <a:t>2015.</a:t>
            </a:r>
            <a:r>
              <a:rPr lang="en-US" sz="2800" i="1" dirty="0" smtClean="0"/>
              <a:t> </a:t>
            </a:r>
            <a:endParaRPr lang="en-US" dirty="0"/>
          </a:p>
        </p:txBody>
      </p:sp>
      <p:sp>
        <p:nvSpPr>
          <p:cNvPr id="1030" name="Line 3772"/>
          <p:cNvSpPr>
            <a:spLocks noChangeShapeType="1"/>
          </p:cNvSpPr>
          <p:nvPr/>
        </p:nvSpPr>
        <p:spPr bwMode="auto">
          <a:xfrm>
            <a:off x="220663" y="6319838"/>
            <a:ext cx="0" cy="1158875"/>
          </a:xfrm>
          <a:prstGeom prst="line">
            <a:avLst/>
          </a:prstGeom>
          <a:noFill/>
          <a:ln w="28575" cap="sq">
            <a:noFill/>
            <a:round/>
            <a:headEnd/>
            <a:tailEnd/>
          </a:ln>
        </p:spPr>
        <p:txBody>
          <a:bodyPr lIns="0" tIns="0" rIns="0" bIns="0">
            <a:spAutoFit/>
          </a:bodyPr>
          <a:lstStyle/>
          <a:p>
            <a:endParaRPr lang="en-US"/>
          </a:p>
        </p:txBody>
      </p:sp>
      <p:sp>
        <p:nvSpPr>
          <p:cNvPr id="1031" name="Line 3775"/>
          <p:cNvSpPr>
            <a:spLocks noChangeShapeType="1"/>
          </p:cNvSpPr>
          <p:nvPr/>
        </p:nvSpPr>
        <p:spPr bwMode="auto">
          <a:xfrm>
            <a:off x="7827963" y="6319838"/>
            <a:ext cx="0" cy="1158875"/>
          </a:xfrm>
          <a:prstGeom prst="line">
            <a:avLst/>
          </a:prstGeom>
          <a:noFill/>
          <a:ln w="28575" cap="sq">
            <a:noFill/>
            <a:round/>
            <a:headEnd/>
            <a:tailEnd/>
          </a:ln>
        </p:spPr>
        <p:txBody>
          <a:bodyPr lIns="0" tIns="0" rIns="0" bIns="0">
            <a:spAutoFit/>
          </a:bodyPr>
          <a:lstStyle/>
          <a:p>
            <a:endParaRPr lang="en-US"/>
          </a:p>
        </p:txBody>
      </p:sp>
      <p:sp>
        <p:nvSpPr>
          <p:cNvPr id="1032" name="Line 3838"/>
          <p:cNvSpPr>
            <a:spLocks noChangeShapeType="1"/>
          </p:cNvSpPr>
          <p:nvPr/>
        </p:nvSpPr>
        <p:spPr bwMode="auto">
          <a:xfrm>
            <a:off x="220663" y="7478713"/>
            <a:ext cx="0" cy="1670050"/>
          </a:xfrm>
          <a:prstGeom prst="line">
            <a:avLst/>
          </a:prstGeom>
          <a:noFill/>
          <a:ln w="28575" cap="sq">
            <a:noFill/>
            <a:round/>
            <a:headEnd/>
            <a:tailEnd/>
          </a:ln>
        </p:spPr>
        <p:txBody>
          <a:bodyPr lIns="0" tIns="0" rIns="0" bIns="0">
            <a:spAutoFit/>
          </a:bodyPr>
          <a:lstStyle/>
          <a:p>
            <a:endParaRPr lang="en-US"/>
          </a:p>
        </p:txBody>
      </p:sp>
      <p:sp>
        <p:nvSpPr>
          <p:cNvPr id="1033" name="Line 3842"/>
          <p:cNvSpPr>
            <a:spLocks noChangeShapeType="1"/>
          </p:cNvSpPr>
          <p:nvPr/>
        </p:nvSpPr>
        <p:spPr bwMode="auto">
          <a:xfrm>
            <a:off x="7827963" y="7478713"/>
            <a:ext cx="0" cy="1670050"/>
          </a:xfrm>
          <a:prstGeom prst="line">
            <a:avLst/>
          </a:prstGeom>
          <a:noFill/>
          <a:ln w="28575" cap="sq">
            <a:noFill/>
            <a:round/>
            <a:headEnd/>
            <a:tailEnd/>
          </a:ln>
        </p:spPr>
        <p:txBody>
          <a:bodyPr lIns="0" tIns="0" rIns="0" bIns="0">
            <a:spAutoFit/>
          </a:bodyPr>
          <a:lstStyle/>
          <a:p>
            <a:endParaRPr lang="en-US"/>
          </a:p>
        </p:txBody>
      </p:sp>
      <p:sp>
        <p:nvSpPr>
          <p:cNvPr id="1034" name="Line 3844"/>
          <p:cNvSpPr>
            <a:spLocks noChangeShapeType="1"/>
          </p:cNvSpPr>
          <p:nvPr/>
        </p:nvSpPr>
        <p:spPr bwMode="auto">
          <a:xfrm>
            <a:off x="220663" y="9148763"/>
            <a:ext cx="0" cy="1492250"/>
          </a:xfrm>
          <a:prstGeom prst="line">
            <a:avLst/>
          </a:prstGeom>
          <a:noFill/>
          <a:ln w="28575" cap="sq">
            <a:noFill/>
            <a:round/>
            <a:headEnd/>
            <a:tailEnd/>
          </a:ln>
        </p:spPr>
        <p:txBody>
          <a:bodyPr lIns="0" tIns="0" rIns="0" bIns="0">
            <a:spAutoFit/>
          </a:bodyPr>
          <a:lstStyle/>
          <a:p>
            <a:endParaRPr lang="en-US"/>
          </a:p>
        </p:txBody>
      </p:sp>
      <p:sp>
        <p:nvSpPr>
          <p:cNvPr id="1035" name="Line 3852"/>
          <p:cNvSpPr>
            <a:spLocks noChangeShapeType="1"/>
          </p:cNvSpPr>
          <p:nvPr/>
        </p:nvSpPr>
        <p:spPr bwMode="auto">
          <a:xfrm>
            <a:off x="7827963" y="9148763"/>
            <a:ext cx="0" cy="1492250"/>
          </a:xfrm>
          <a:prstGeom prst="line">
            <a:avLst/>
          </a:prstGeom>
          <a:noFill/>
          <a:ln w="28575" cap="sq">
            <a:noFill/>
            <a:round/>
            <a:headEnd/>
            <a:tailEnd/>
          </a:ln>
        </p:spPr>
        <p:txBody>
          <a:bodyPr lIns="0" tIns="0" rIns="0" bIns="0">
            <a:spAutoFit/>
          </a:bodyPr>
          <a:lstStyle/>
          <a:p>
            <a:endParaRPr lang="en-US"/>
          </a:p>
        </p:txBody>
      </p:sp>
      <p:sp>
        <p:nvSpPr>
          <p:cNvPr id="1036" name="Line 3854"/>
          <p:cNvSpPr>
            <a:spLocks noChangeShapeType="1"/>
          </p:cNvSpPr>
          <p:nvPr/>
        </p:nvSpPr>
        <p:spPr bwMode="auto">
          <a:xfrm>
            <a:off x="220663" y="10641013"/>
            <a:ext cx="0" cy="1120775"/>
          </a:xfrm>
          <a:prstGeom prst="line">
            <a:avLst/>
          </a:prstGeom>
          <a:noFill/>
          <a:ln w="28575" cap="sq">
            <a:noFill/>
            <a:round/>
            <a:headEnd/>
            <a:tailEnd/>
          </a:ln>
        </p:spPr>
        <p:txBody>
          <a:bodyPr lIns="0" tIns="0" rIns="0" bIns="0">
            <a:spAutoFit/>
          </a:bodyPr>
          <a:lstStyle/>
          <a:p>
            <a:endParaRPr lang="en-US"/>
          </a:p>
        </p:txBody>
      </p:sp>
      <p:sp>
        <p:nvSpPr>
          <p:cNvPr id="1037" name="Line 3862"/>
          <p:cNvSpPr>
            <a:spLocks noChangeShapeType="1"/>
          </p:cNvSpPr>
          <p:nvPr/>
        </p:nvSpPr>
        <p:spPr bwMode="auto">
          <a:xfrm>
            <a:off x="7827963" y="10641013"/>
            <a:ext cx="0" cy="1120775"/>
          </a:xfrm>
          <a:prstGeom prst="line">
            <a:avLst/>
          </a:prstGeom>
          <a:noFill/>
          <a:ln w="28575" cap="sq">
            <a:noFill/>
            <a:round/>
            <a:headEnd/>
            <a:tailEnd/>
          </a:ln>
        </p:spPr>
        <p:txBody>
          <a:bodyPr lIns="0" tIns="0" rIns="0" bIns="0">
            <a:spAutoFit/>
          </a:bodyPr>
          <a:lstStyle/>
          <a:p>
            <a:endParaRPr lang="en-US"/>
          </a:p>
        </p:txBody>
      </p:sp>
      <p:sp>
        <p:nvSpPr>
          <p:cNvPr id="1038" name="Line 3864"/>
          <p:cNvSpPr>
            <a:spLocks noChangeShapeType="1"/>
          </p:cNvSpPr>
          <p:nvPr/>
        </p:nvSpPr>
        <p:spPr bwMode="auto">
          <a:xfrm>
            <a:off x="220663" y="11761788"/>
            <a:ext cx="0" cy="1122362"/>
          </a:xfrm>
          <a:prstGeom prst="line">
            <a:avLst/>
          </a:prstGeom>
          <a:noFill/>
          <a:ln w="28575" cap="sq">
            <a:noFill/>
            <a:round/>
            <a:headEnd/>
            <a:tailEnd/>
          </a:ln>
        </p:spPr>
        <p:txBody>
          <a:bodyPr lIns="0" tIns="0" rIns="0" bIns="0">
            <a:spAutoFit/>
          </a:bodyPr>
          <a:lstStyle/>
          <a:p>
            <a:endParaRPr lang="en-US"/>
          </a:p>
        </p:txBody>
      </p:sp>
      <p:sp>
        <p:nvSpPr>
          <p:cNvPr id="1039" name="Line 3872"/>
          <p:cNvSpPr>
            <a:spLocks noChangeShapeType="1"/>
          </p:cNvSpPr>
          <p:nvPr/>
        </p:nvSpPr>
        <p:spPr bwMode="auto">
          <a:xfrm>
            <a:off x="7827963" y="11761788"/>
            <a:ext cx="0" cy="1122362"/>
          </a:xfrm>
          <a:prstGeom prst="line">
            <a:avLst/>
          </a:prstGeom>
          <a:noFill/>
          <a:ln w="28575" cap="sq">
            <a:noFill/>
            <a:round/>
            <a:headEnd/>
            <a:tailEnd/>
          </a:ln>
        </p:spPr>
        <p:txBody>
          <a:bodyPr lIns="0" tIns="0" rIns="0" bIns="0">
            <a:spAutoFit/>
          </a:bodyPr>
          <a:lstStyle/>
          <a:p>
            <a:endParaRPr lang="en-US"/>
          </a:p>
        </p:txBody>
      </p:sp>
      <p:sp>
        <p:nvSpPr>
          <p:cNvPr id="1040" name="Line 3874"/>
          <p:cNvSpPr>
            <a:spLocks noChangeShapeType="1"/>
          </p:cNvSpPr>
          <p:nvPr/>
        </p:nvSpPr>
        <p:spPr bwMode="auto">
          <a:xfrm>
            <a:off x="220663" y="12884150"/>
            <a:ext cx="0" cy="1120775"/>
          </a:xfrm>
          <a:prstGeom prst="line">
            <a:avLst/>
          </a:prstGeom>
          <a:noFill/>
          <a:ln w="28575" cap="sq">
            <a:noFill/>
            <a:round/>
            <a:headEnd/>
            <a:tailEnd/>
          </a:ln>
        </p:spPr>
        <p:txBody>
          <a:bodyPr lIns="0" tIns="0" rIns="0" bIns="0">
            <a:spAutoFit/>
          </a:bodyPr>
          <a:lstStyle/>
          <a:p>
            <a:endParaRPr lang="en-US"/>
          </a:p>
        </p:txBody>
      </p:sp>
      <p:sp>
        <p:nvSpPr>
          <p:cNvPr id="1041" name="Line 3882"/>
          <p:cNvSpPr>
            <a:spLocks noChangeShapeType="1"/>
          </p:cNvSpPr>
          <p:nvPr/>
        </p:nvSpPr>
        <p:spPr bwMode="auto">
          <a:xfrm>
            <a:off x="7827963" y="12884150"/>
            <a:ext cx="0" cy="1120775"/>
          </a:xfrm>
          <a:prstGeom prst="line">
            <a:avLst/>
          </a:prstGeom>
          <a:noFill/>
          <a:ln w="28575" cap="sq">
            <a:noFill/>
            <a:round/>
            <a:headEnd/>
            <a:tailEnd/>
          </a:ln>
        </p:spPr>
        <p:txBody>
          <a:bodyPr lIns="0" tIns="0" rIns="0" bIns="0">
            <a:spAutoFit/>
          </a:bodyPr>
          <a:lstStyle/>
          <a:p>
            <a:endParaRPr lang="en-US"/>
          </a:p>
        </p:txBody>
      </p:sp>
      <p:sp>
        <p:nvSpPr>
          <p:cNvPr id="1042" name="Line 3884"/>
          <p:cNvSpPr>
            <a:spLocks noChangeShapeType="1"/>
          </p:cNvSpPr>
          <p:nvPr/>
        </p:nvSpPr>
        <p:spPr bwMode="auto">
          <a:xfrm>
            <a:off x="220663" y="14004925"/>
            <a:ext cx="0" cy="987425"/>
          </a:xfrm>
          <a:prstGeom prst="line">
            <a:avLst/>
          </a:prstGeom>
          <a:noFill/>
          <a:ln w="28575" cap="sq">
            <a:noFill/>
            <a:round/>
            <a:headEnd/>
            <a:tailEnd/>
          </a:ln>
        </p:spPr>
        <p:txBody>
          <a:bodyPr lIns="0" tIns="0" rIns="0" bIns="0">
            <a:spAutoFit/>
          </a:bodyPr>
          <a:lstStyle/>
          <a:p>
            <a:endParaRPr lang="en-US"/>
          </a:p>
        </p:txBody>
      </p:sp>
      <p:sp>
        <p:nvSpPr>
          <p:cNvPr id="1043" name="Line 3892"/>
          <p:cNvSpPr>
            <a:spLocks noChangeShapeType="1"/>
          </p:cNvSpPr>
          <p:nvPr/>
        </p:nvSpPr>
        <p:spPr bwMode="auto">
          <a:xfrm>
            <a:off x="7827963" y="14004925"/>
            <a:ext cx="0" cy="987425"/>
          </a:xfrm>
          <a:prstGeom prst="line">
            <a:avLst/>
          </a:prstGeom>
          <a:noFill/>
          <a:ln w="28575" cap="sq">
            <a:noFill/>
            <a:round/>
            <a:headEnd/>
            <a:tailEnd/>
          </a:ln>
        </p:spPr>
        <p:txBody>
          <a:bodyPr lIns="0" tIns="0" rIns="0" bIns="0">
            <a:spAutoFit/>
          </a:bodyPr>
          <a:lstStyle/>
          <a:p>
            <a:endParaRPr lang="en-US"/>
          </a:p>
        </p:txBody>
      </p:sp>
      <p:sp>
        <p:nvSpPr>
          <p:cNvPr id="1044" name="Line 3894"/>
          <p:cNvSpPr>
            <a:spLocks noChangeShapeType="1"/>
          </p:cNvSpPr>
          <p:nvPr/>
        </p:nvSpPr>
        <p:spPr bwMode="auto">
          <a:xfrm>
            <a:off x="220663" y="14992350"/>
            <a:ext cx="0" cy="1122363"/>
          </a:xfrm>
          <a:prstGeom prst="line">
            <a:avLst/>
          </a:prstGeom>
          <a:noFill/>
          <a:ln w="28575" cap="sq">
            <a:noFill/>
            <a:round/>
            <a:headEnd/>
            <a:tailEnd/>
          </a:ln>
        </p:spPr>
        <p:txBody>
          <a:bodyPr lIns="0" tIns="0" rIns="0" bIns="0">
            <a:spAutoFit/>
          </a:bodyPr>
          <a:lstStyle/>
          <a:p>
            <a:endParaRPr lang="en-US"/>
          </a:p>
        </p:txBody>
      </p:sp>
      <p:sp>
        <p:nvSpPr>
          <p:cNvPr id="1045" name="Line 3902"/>
          <p:cNvSpPr>
            <a:spLocks noChangeShapeType="1"/>
          </p:cNvSpPr>
          <p:nvPr/>
        </p:nvSpPr>
        <p:spPr bwMode="auto">
          <a:xfrm>
            <a:off x="7827963" y="14992350"/>
            <a:ext cx="0" cy="1122363"/>
          </a:xfrm>
          <a:prstGeom prst="line">
            <a:avLst/>
          </a:prstGeom>
          <a:noFill/>
          <a:ln w="28575" cap="sq">
            <a:noFill/>
            <a:round/>
            <a:headEnd/>
            <a:tailEnd/>
          </a:ln>
        </p:spPr>
        <p:txBody>
          <a:bodyPr lIns="0" tIns="0" rIns="0" bIns="0">
            <a:spAutoFit/>
          </a:bodyPr>
          <a:lstStyle/>
          <a:p>
            <a:endParaRPr lang="en-US"/>
          </a:p>
        </p:txBody>
      </p:sp>
      <p:sp>
        <p:nvSpPr>
          <p:cNvPr id="1046" name="Line 3904"/>
          <p:cNvSpPr>
            <a:spLocks noChangeShapeType="1"/>
          </p:cNvSpPr>
          <p:nvPr/>
        </p:nvSpPr>
        <p:spPr bwMode="auto">
          <a:xfrm>
            <a:off x="220663" y="16114713"/>
            <a:ext cx="0" cy="1182687"/>
          </a:xfrm>
          <a:prstGeom prst="line">
            <a:avLst/>
          </a:prstGeom>
          <a:noFill/>
          <a:ln w="28575" cap="sq">
            <a:noFill/>
            <a:round/>
            <a:headEnd/>
            <a:tailEnd/>
          </a:ln>
        </p:spPr>
        <p:txBody>
          <a:bodyPr lIns="0" tIns="0" rIns="0" bIns="0">
            <a:spAutoFit/>
          </a:bodyPr>
          <a:lstStyle/>
          <a:p>
            <a:endParaRPr lang="en-US"/>
          </a:p>
        </p:txBody>
      </p:sp>
      <p:sp>
        <p:nvSpPr>
          <p:cNvPr id="1047" name="Line 3912"/>
          <p:cNvSpPr>
            <a:spLocks noChangeShapeType="1"/>
          </p:cNvSpPr>
          <p:nvPr/>
        </p:nvSpPr>
        <p:spPr bwMode="auto">
          <a:xfrm>
            <a:off x="7827963" y="16114713"/>
            <a:ext cx="0" cy="1182687"/>
          </a:xfrm>
          <a:prstGeom prst="line">
            <a:avLst/>
          </a:prstGeom>
          <a:noFill/>
          <a:ln w="28575" cap="sq">
            <a:noFill/>
            <a:round/>
            <a:headEnd/>
            <a:tailEnd/>
          </a:ln>
        </p:spPr>
        <p:txBody>
          <a:bodyPr lIns="0" tIns="0" rIns="0" bIns="0">
            <a:spAutoFit/>
          </a:bodyPr>
          <a:lstStyle/>
          <a:p>
            <a:endParaRPr lang="en-US"/>
          </a:p>
        </p:txBody>
      </p:sp>
      <p:sp>
        <p:nvSpPr>
          <p:cNvPr id="1048" name="Line 3914"/>
          <p:cNvSpPr>
            <a:spLocks noChangeShapeType="1"/>
          </p:cNvSpPr>
          <p:nvPr/>
        </p:nvSpPr>
        <p:spPr bwMode="auto">
          <a:xfrm>
            <a:off x="220663" y="17297400"/>
            <a:ext cx="0" cy="1136650"/>
          </a:xfrm>
          <a:prstGeom prst="line">
            <a:avLst/>
          </a:prstGeom>
          <a:noFill/>
          <a:ln w="28575" cap="sq">
            <a:noFill/>
            <a:round/>
            <a:headEnd/>
            <a:tailEnd/>
          </a:ln>
        </p:spPr>
        <p:txBody>
          <a:bodyPr lIns="0" tIns="0" rIns="0" bIns="0">
            <a:spAutoFit/>
          </a:bodyPr>
          <a:lstStyle/>
          <a:p>
            <a:endParaRPr lang="en-US"/>
          </a:p>
        </p:txBody>
      </p:sp>
      <p:sp>
        <p:nvSpPr>
          <p:cNvPr id="1049" name="Line 3922"/>
          <p:cNvSpPr>
            <a:spLocks noChangeShapeType="1"/>
          </p:cNvSpPr>
          <p:nvPr/>
        </p:nvSpPr>
        <p:spPr bwMode="auto">
          <a:xfrm>
            <a:off x="7827963" y="17297400"/>
            <a:ext cx="0" cy="1136650"/>
          </a:xfrm>
          <a:prstGeom prst="line">
            <a:avLst/>
          </a:prstGeom>
          <a:noFill/>
          <a:ln w="28575" cap="sq">
            <a:noFill/>
            <a:round/>
            <a:headEnd/>
            <a:tailEnd/>
          </a:ln>
        </p:spPr>
        <p:txBody>
          <a:bodyPr lIns="0" tIns="0" rIns="0" bIns="0">
            <a:spAutoFit/>
          </a:bodyPr>
          <a:lstStyle/>
          <a:p>
            <a:endParaRPr lang="en-US"/>
          </a:p>
        </p:txBody>
      </p:sp>
      <p:sp>
        <p:nvSpPr>
          <p:cNvPr id="1052" name="Rectangle 3969"/>
          <p:cNvSpPr>
            <a:spLocks noChangeArrowheads="1"/>
          </p:cNvSpPr>
          <p:nvPr/>
        </p:nvSpPr>
        <p:spPr bwMode="auto">
          <a:xfrm>
            <a:off x="13536613" y="4464050"/>
            <a:ext cx="0" cy="766763"/>
          </a:xfrm>
          <a:prstGeom prst="rect">
            <a:avLst/>
          </a:prstGeom>
          <a:noFill/>
          <a:ln w="9525" algn="ctr">
            <a:noFill/>
            <a:miter lim="800000"/>
            <a:headEnd/>
            <a:tailEnd/>
          </a:ln>
        </p:spPr>
        <p:txBody>
          <a:bodyPr wrap="none" lIns="0" tIns="211615" rIns="0" bIns="211615" anchor="ctr">
            <a:spAutoFit/>
          </a:bodyPr>
          <a:lstStyle/>
          <a:p>
            <a:endParaRPr lang="en-US"/>
          </a:p>
        </p:txBody>
      </p:sp>
      <p:sp>
        <p:nvSpPr>
          <p:cNvPr id="1053" name="Rectangle 3973"/>
          <p:cNvSpPr>
            <a:spLocks noChangeArrowheads="1"/>
          </p:cNvSpPr>
          <p:nvPr/>
        </p:nvSpPr>
        <p:spPr bwMode="auto">
          <a:xfrm>
            <a:off x="13536613" y="4464050"/>
            <a:ext cx="0" cy="766763"/>
          </a:xfrm>
          <a:prstGeom prst="rect">
            <a:avLst/>
          </a:prstGeom>
          <a:noFill/>
          <a:ln w="9525" algn="ctr">
            <a:noFill/>
            <a:miter lim="800000"/>
            <a:headEnd/>
            <a:tailEnd/>
          </a:ln>
        </p:spPr>
        <p:txBody>
          <a:bodyPr wrap="none" lIns="0" tIns="211615" rIns="0" bIns="211615" anchor="ctr">
            <a:spAutoFit/>
          </a:bodyPr>
          <a:lstStyle/>
          <a:p>
            <a:endParaRPr lang="en-US"/>
          </a:p>
        </p:txBody>
      </p:sp>
      <p:sp>
        <p:nvSpPr>
          <p:cNvPr id="1054" name="Rectangle 3977"/>
          <p:cNvSpPr>
            <a:spLocks noChangeArrowheads="1"/>
          </p:cNvSpPr>
          <p:nvPr/>
        </p:nvSpPr>
        <p:spPr bwMode="auto">
          <a:xfrm>
            <a:off x="13536613" y="4464050"/>
            <a:ext cx="0" cy="766763"/>
          </a:xfrm>
          <a:prstGeom prst="rect">
            <a:avLst/>
          </a:prstGeom>
          <a:noFill/>
          <a:ln w="9525" algn="ctr">
            <a:noFill/>
            <a:miter lim="800000"/>
            <a:headEnd/>
            <a:tailEnd/>
          </a:ln>
        </p:spPr>
        <p:txBody>
          <a:bodyPr wrap="none" lIns="0" tIns="211615" rIns="0" bIns="211615" anchor="ctr">
            <a:spAutoFit/>
          </a:bodyPr>
          <a:lstStyle/>
          <a:p>
            <a:endParaRPr lang="en-US"/>
          </a:p>
        </p:txBody>
      </p:sp>
      <p:sp>
        <p:nvSpPr>
          <p:cNvPr id="1055" name="Rectangle 3981"/>
          <p:cNvSpPr>
            <a:spLocks noChangeArrowheads="1"/>
          </p:cNvSpPr>
          <p:nvPr/>
        </p:nvSpPr>
        <p:spPr bwMode="auto">
          <a:xfrm>
            <a:off x="4740275" y="15128875"/>
            <a:ext cx="0" cy="920750"/>
          </a:xfrm>
          <a:prstGeom prst="rect">
            <a:avLst/>
          </a:prstGeom>
          <a:noFill/>
          <a:ln w="9525" algn="ctr">
            <a:noFill/>
            <a:miter lim="800000"/>
            <a:headEnd/>
            <a:tailEnd/>
          </a:ln>
        </p:spPr>
        <p:txBody>
          <a:bodyPr wrap="none" lIns="0" tIns="211615" rIns="0" bIns="211615" anchor="ctr">
            <a:spAutoFit/>
          </a:bodyPr>
          <a:lstStyle/>
          <a:p>
            <a:endParaRPr lang="en-US" sz="3200"/>
          </a:p>
        </p:txBody>
      </p:sp>
      <p:sp>
        <p:nvSpPr>
          <p:cNvPr id="1056" name="Rectangle 4001"/>
          <p:cNvSpPr>
            <a:spLocks noChangeArrowheads="1"/>
          </p:cNvSpPr>
          <p:nvPr/>
        </p:nvSpPr>
        <p:spPr bwMode="auto">
          <a:xfrm>
            <a:off x="11631613" y="4830763"/>
            <a:ext cx="2727325" cy="766762"/>
          </a:xfrm>
          <a:prstGeom prst="rect">
            <a:avLst/>
          </a:prstGeom>
          <a:noFill/>
          <a:ln w="9525" algn="ctr">
            <a:noFill/>
            <a:miter lim="800000"/>
            <a:headEnd/>
            <a:tailEnd/>
          </a:ln>
        </p:spPr>
        <p:txBody>
          <a:bodyPr lIns="0" tIns="211615" rIns="0" bIns="211615" anchor="ctr">
            <a:spAutoFit/>
          </a:bodyPr>
          <a:lstStyle/>
          <a:p>
            <a:endParaRPr lang="en-US"/>
          </a:p>
        </p:txBody>
      </p:sp>
      <p:sp>
        <p:nvSpPr>
          <p:cNvPr id="1068" name="Rectangle 4"/>
          <p:cNvSpPr>
            <a:spLocks noChangeArrowheads="1"/>
          </p:cNvSpPr>
          <p:nvPr/>
        </p:nvSpPr>
        <p:spPr bwMode="auto">
          <a:xfrm>
            <a:off x="3962400" y="0"/>
            <a:ext cx="23088600" cy="2215991"/>
          </a:xfrm>
          <a:prstGeom prst="rect">
            <a:avLst/>
          </a:prstGeom>
          <a:noFill/>
          <a:ln w="9525">
            <a:noFill/>
            <a:miter lim="800000"/>
            <a:headEnd/>
            <a:tailEnd/>
          </a:ln>
        </p:spPr>
        <p:txBody>
          <a:bodyPr wrap="square" tIns="91440" bIns="91440">
            <a:spAutoFit/>
          </a:bodyPr>
          <a:lstStyle/>
          <a:p>
            <a:pPr algn="ctr"/>
            <a:r>
              <a:rPr lang="en-US" sz="6600" b="1" dirty="0" smtClean="0"/>
              <a:t>Land Surface Temperature Production </a:t>
            </a:r>
          </a:p>
          <a:p>
            <a:pPr algn="ctr"/>
            <a:r>
              <a:rPr lang="en-US" sz="6600" b="1" dirty="0" smtClean="0"/>
              <a:t>for GOES-R and JPSS Missions</a:t>
            </a:r>
            <a:endParaRPr lang="en-US" sz="6200" b="1" dirty="0">
              <a:solidFill>
                <a:schemeClr val="tx2"/>
              </a:solidFill>
            </a:endParaRPr>
          </a:p>
        </p:txBody>
      </p:sp>
      <p:sp>
        <p:nvSpPr>
          <p:cNvPr id="1069" name="Text Box 29"/>
          <p:cNvSpPr txBox="1">
            <a:spLocks noChangeArrowheads="1"/>
          </p:cNvSpPr>
          <p:nvPr/>
        </p:nvSpPr>
        <p:spPr bwMode="auto">
          <a:xfrm>
            <a:off x="4038600" y="2209800"/>
            <a:ext cx="21183600" cy="1473200"/>
          </a:xfrm>
          <a:prstGeom prst="rect">
            <a:avLst/>
          </a:prstGeom>
          <a:noFill/>
          <a:ln w="9525">
            <a:noFill/>
            <a:miter lim="800000"/>
            <a:headEnd/>
            <a:tailEnd/>
          </a:ln>
        </p:spPr>
        <p:txBody>
          <a:bodyPr lIns="423230" tIns="211615" rIns="423230" bIns="211615">
            <a:spAutoFit/>
          </a:bodyPr>
          <a:lstStyle/>
          <a:p>
            <a:pPr algn="ctr" defTabSz="4232275"/>
            <a:r>
              <a:rPr lang="en-US" sz="3600" dirty="0" err="1"/>
              <a:t>Yunyue</a:t>
            </a:r>
            <a:r>
              <a:rPr lang="en-US" sz="3600" dirty="0"/>
              <a:t> </a:t>
            </a:r>
            <a:r>
              <a:rPr lang="en-US" sz="3600" dirty="0" smtClean="0"/>
              <a:t>Yu</a:t>
            </a:r>
            <a:r>
              <a:rPr lang="en-US" sz="3600" baseline="30000" dirty="0" smtClean="0"/>
              <a:t>1</a:t>
            </a:r>
            <a:r>
              <a:rPr lang="en-US" sz="3600" dirty="0" smtClean="0"/>
              <a:t>,  </a:t>
            </a:r>
            <a:r>
              <a:rPr lang="en-US" sz="3600" dirty="0" err="1" smtClean="0"/>
              <a:t>Yuling</a:t>
            </a:r>
            <a:r>
              <a:rPr lang="en-US" sz="3600" dirty="0" smtClean="0"/>
              <a:t> Liu</a:t>
            </a:r>
            <a:r>
              <a:rPr lang="en-US" sz="3600" baseline="30000" dirty="0" smtClean="0"/>
              <a:t>1,2</a:t>
            </a:r>
            <a:r>
              <a:rPr lang="en-US" sz="3600" dirty="0" smtClean="0"/>
              <a:t>, </a:t>
            </a:r>
            <a:r>
              <a:rPr lang="en-US" sz="3600" dirty="0" err="1" smtClean="0"/>
              <a:t>Peng</a:t>
            </a:r>
            <a:r>
              <a:rPr lang="en-US" sz="3600" dirty="0" smtClean="0"/>
              <a:t> Yu</a:t>
            </a:r>
            <a:r>
              <a:rPr lang="en-US" sz="3600" baseline="30000" dirty="0" smtClean="0"/>
              <a:t> 1,2</a:t>
            </a:r>
            <a:r>
              <a:rPr lang="en-US" sz="3600" dirty="0" smtClean="0"/>
              <a:t>, Jaime Daniels</a:t>
            </a:r>
            <a:r>
              <a:rPr lang="en-US" sz="3600" baseline="30000" dirty="0" smtClean="0"/>
              <a:t>1</a:t>
            </a:r>
            <a:endParaRPr lang="en-US" sz="3600" baseline="30000" dirty="0"/>
          </a:p>
          <a:p>
            <a:pPr algn="ctr" defTabSz="4232275"/>
            <a:r>
              <a:rPr lang="en-US" sz="3200" baseline="30000" dirty="0"/>
              <a:t>1</a:t>
            </a:r>
            <a:r>
              <a:rPr lang="en-US" sz="3200" dirty="0"/>
              <a:t>NOAA/NESDIS/STAR, </a:t>
            </a:r>
            <a:r>
              <a:rPr lang="en-US" sz="3200" baseline="30000" dirty="0" smtClean="0"/>
              <a:t>2</a:t>
            </a:r>
            <a:r>
              <a:rPr lang="en-US" sz="3200" dirty="0" smtClean="0"/>
              <a:t>Univ. </a:t>
            </a:r>
            <a:r>
              <a:rPr lang="en-US" sz="3200" dirty="0"/>
              <a:t>of </a:t>
            </a:r>
            <a:r>
              <a:rPr lang="en-US" sz="3200" dirty="0" smtClean="0"/>
              <a:t>Maryland</a:t>
            </a:r>
            <a:endParaRPr lang="en-US" sz="3200" dirty="0">
              <a:solidFill>
                <a:schemeClr val="hlink"/>
              </a:solidFill>
            </a:endParaRPr>
          </a:p>
        </p:txBody>
      </p:sp>
      <p:sp>
        <p:nvSpPr>
          <p:cNvPr id="1070" name="Line 4583"/>
          <p:cNvSpPr>
            <a:spLocks noChangeShapeType="1"/>
          </p:cNvSpPr>
          <p:nvPr/>
        </p:nvSpPr>
        <p:spPr bwMode="auto">
          <a:xfrm flipV="1">
            <a:off x="3886200" y="3505200"/>
            <a:ext cx="22326600" cy="0"/>
          </a:xfrm>
          <a:prstGeom prst="line">
            <a:avLst/>
          </a:prstGeom>
          <a:noFill/>
          <a:ln w="9525">
            <a:solidFill>
              <a:schemeClr val="accent2"/>
            </a:solidFill>
            <a:round/>
            <a:headEnd/>
            <a:tailEnd/>
          </a:ln>
        </p:spPr>
        <p:txBody>
          <a:bodyPr wrap="square" lIns="0" tIns="211615" rIns="0" bIns="211615">
            <a:spAutoFit/>
          </a:bodyPr>
          <a:lstStyle/>
          <a:p>
            <a:endParaRPr lang="en-US"/>
          </a:p>
        </p:txBody>
      </p:sp>
      <p:pic>
        <p:nvPicPr>
          <p:cNvPr id="1072" name="Picture 6912" descr="NOAA-NESDIS"/>
          <p:cNvPicPr>
            <a:picLocks noChangeAspect="1" noChangeArrowheads="1"/>
          </p:cNvPicPr>
          <p:nvPr/>
        </p:nvPicPr>
        <p:blipFill>
          <a:blip r:embed="rId4" cstate="print"/>
          <a:srcRect/>
          <a:stretch>
            <a:fillRect/>
          </a:stretch>
        </p:blipFill>
        <p:spPr bwMode="auto">
          <a:xfrm>
            <a:off x="27355800" y="0"/>
            <a:ext cx="3676650" cy="3505200"/>
          </a:xfrm>
          <a:prstGeom prst="rect">
            <a:avLst/>
          </a:prstGeom>
          <a:noFill/>
          <a:ln w="9525">
            <a:noFill/>
            <a:miter lim="800000"/>
            <a:headEnd/>
            <a:tailEnd/>
          </a:ln>
        </p:spPr>
      </p:pic>
      <p:pic>
        <p:nvPicPr>
          <p:cNvPr id="1073" name="Picture 75" descr="NOAA.png"/>
          <p:cNvPicPr>
            <a:picLocks noChangeAspect="1"/>
          </p:cNvPicPr>
          <p:nvPr/>
        </p:nvPicPr>
        <p:blipFill>
          <a:blip r:embed="rId5" cstate="print"/>
          <a:srcRect/>
          <a:stretch>
            <a:fillRect/>
          </a:stretch>
        </p:blipFill>
        <p:spPr bwMode="auto">
          <a:xfrm>
            <a:off x="1" y="1"/>
            <a:ext cx="3657600" cy="3505200"/>
          </a:xfrm>
          <a:prstGeom prst="rect">
            <a:avLst/>
          </a:prstGeom>
          <a:noFill/>
          <a:ln w="9525">
            <a:noFill/>
            <a:miter lim="800000"/>
            <a:headEnd/>
            <a:tailEnd/>
          </a:ln>
        </p:spPr>
      </p:pic>
      <p:cxnSp>
        <p:nvCxnSpPr>
          <p:cNvPr id="186" name="Straight Connector 185"/>
          <p:cNvCxnSpPr/>
          <p:nvPr/>
        </p:nvCxnSpPr>
        <p:spPr bwMode="auto">
          <a:xfrm>
            <a:off x="0" y="12496800"/>
            <a:ext cx="14706600" cy="76200"/>
          </a:xfrm>
          <a:prstGeom prst="line">
            <a:avLst/>
          </a:prstGeom>
          <a:noFill/>
          <a:ln w="9525" cap="flat" cmpd="sng" algn="ctr">
            <a:solidFill>
              <a:schemeClr val="accent5">
                <a:lumMod val="25000"/>
              </a:schemeClr>
            </a:solidFill>
            <a:prstDash val="solid"/>
            <a:round/>
            <a:headEnd type="none" w="med" len="med"/>
            <a:tailEnd type="none" w="med" len="med"/>
          </a:ln>
          <a:effectLst/>
        </p:spPr>
      </p:cxnSp>
      <p:grpSp>
        <p:nvGrpSpPr>
          <p:cNvPr id="1112" name="Group 179"/>
          <p:cNvGrpSpPr>
            <a:grpSpLocks/>
          </p:cNvGrpSpPr>
          <p:nvPr/>
        </p:nvGrpSpPr>
        <p:grpSpPr bwMode="auto">
          <a:xfrm>
            <a:off x="9309100" y="29811076"/>
            <a:ext cx="9055100" cy="1830458"/>
            <a:chOff x="5346700" y="21105813"/>
            <a:chExt cx="9055100" cy="1830387"/>
          </a:xfrm>
        </p:grpSpPr>
        <p:sp>
          <p:nvSpPr>
            <p:cNvPr id="1113" name="Rectangle 3989"/>
            <p:cNvSpPr>
              <a:spLocks noChangeArrowheads="1"/>
            </p:cNvSpPr>
            <p:nvPr/>
          </p:nvSpPr>
          <p:spPr bwMode="auto">
            <a:xfrm>
              <a:off x="5843588" y="21105813"/>
              <a:ext cx="0" cy="765175"/>
            </a:xfrm>
            <a:prstGeom prst="rect">
              <a:avLst/>
            </a:prstGeom>
            <a:noFill/>
            <a:ln w="9525" algn="ctr">
              <a:noFill/>
              <a:miter lim="800000"/>
              <a:headEnd/>
              <a:tailEnd/>
            </a:ln>
          </p:spPr>
          <p:txBody>
            <a:bodyPr wrap="none" lIns="0" tIns="211615" rIns="0" bIns="211615" anchor="ctr">
              <a:spAutoFit/>
            </a:bodyPr>
            <a:lstStyle/>
            <a:p>
              <a:endParaRPr lang="en-US"/>
            </a:p>
          </p:txBody>
        </p:sp>
        <p:sp>
          <p:nvSpPr>
            <p:cNvPr id="1114" name="Rectangle 3993"/>
            <p:cNvSpPr>
              <a:spLocks noChangeArrowheads="1"/>
            </p:cNvSpPr>
            <p:nvPr/>
          </p:nvSpPr>
          <p:spPr bwMode="auto">
            <a:xfrm>
              <a:off x="5346700" y="21210588"/>
              <a:ext cx="0" cy="766762"/>
            </a:xfrm>
            <a:prstGeom prst="rect">
              <a:avLst/>
            </a:prstGeom>
            <a:noFill/>
            <a:ln w="9525" algn="ctr">
              <a:noFill/>
              <a:miter lim="800000"/>
              <a:headEnd/>
              <a:tailEnd/>
            </a:ln>
          </p:spPr>
          <p:txBody>
            <a:bodyPr wrap="none" lIns="0" tIns="211615" rIns="0" bIns="211615" anchor="ctr">
              <a:spAutoFit/>
            </a:bodyPr>
            <a:lstStyle/>
            <a:p>
              <a:endParaRPr lang="en-US"/>
            </a:p>
          </p:txBody>
        </p:sp>
        <p:sp>
          <p:nvSpPr>
            <p:cNvPr id="1115" name="Rectangle 3997"/>
            <p:cNvSpPr>
              <a:spLocks noChangeArrowheads="1"/>
            </p:cNvSpPr>
            <p:nvPr/>
          </p:nvSpPr>
          <p:spPr bwMode="auto">
            <a:xfrm>
              <a:off x="14401800" y="22171025"/>
              <a:ext cx="0" cy="765175"/>
            </a:xfrm>
            <a:prstGeom prst="rect">
              <a:avLst/>
            </a:prstGeom>
            <a:noFill/>
            <a:ln w="9525" algn="ctr">
              <a:noFill/>
              <a:miter lim="800000"/>
              <a:headEnd/>
              <a:tailEnd/>
            </a:ln>
          </p:spPr>
          <p:txBody>
            <a:bodyPr wrap="none" lIns="0" tIns="211615" rIns="0" bIns="211615" anchor="ctr">
              <a:spAutoFit/>
            </a:bodyPr>
            <a:lstStyle/>
            <a:p>
              <a:endParaRPr lang="en-US"/>
            </a:p>
          </p:txBody>
        </p:sp>
      </p:grpSp>
      <p:sp>
        <p:nvSpPr>
          <p:cNvPr id="1076" name="Text Box 6898"/>
          <p:cNvSpPr txBox="1">
            <a:spLocks noChangeArrowheads="1"/>
          </p:cNvSpPr>
          <p:nvPr/>
        </p:nvSpPr>
        <p:spPr bwMode="auto">
          <a:xfrm>
            <a:off x="15773400" y="4419600"/>
            <a:ext cx="12420600" cy="1073694"/>
          </a:xfrm>
          <a:prstGeom prst="rect">
            <a:avLst/>
          </a:prstGeom>
          <a:noFill/>
          <a:ln w="9525" algn="ctr">
            <a:noFill/>
            <a:miter lim="800000"/>
            <a:headEnd/>
            <a:tailEnd/>
          </a:ln>
        </p:spPr>
        <p:txBody>
          <a:bodyPr lIns="0" tIns="211615" rIns="0" bIns="211615">
            <a:spAutoFit/>
          </a:bodyPr>
          <a:lstStyle/>
          <a:p>
            <a:pPr marL="742950" indent="-742950" defTabSz="4232275"/>
            <a:r>
              <a:rPr lang="en-US" sz="4200" b="1" dirty="0" smtClean="0"/>
              <a:t> </a:t>
            </a:r>
            <a:r>
              <a:rPr lang="en-US" sz="3200" b="1" dirty="0" smtClean="0">
                <a:solidFill>
                  <a:srgbClr val="000099"/>
                </a:solidFill>
              </a:rPr>
              <a:t>JPSS S-NPP LST Algorithm</a:t>
            </a:r>
            <a:endParaRPr lang="en-US" sz="3200" b="1" dirty="0">
              <a:solidFill>
                <a:srgbClr val="000099"/>
              </a:solidFill>
            </a:endParaRPr>
          </a:p>
        </p:txBody>
      </p:sp>
      <p:sp>
        <p:nvSpPr>
          <p:cNvPr id="1057" name="Line 4384"/>
          <p:cNvSpPr>
            <a:spLocks noChangeShapeType="1"/>
          </p:cNvSpPr>
          <p:nvPr/>
        </p:nvSpPr>
        <p:spPr bwMode="auto">
          <a:xfrm>
            <a:off x="25490389" y="42818585"/>
            <a:ext cx="0" cy="1453615"/>
          </a:xfrm>
          <a:prstGeom prst="line">
            <a:avLst/>
          </a:prstGeom>
          <a:noFill/>
          <a:ln w="28575" cap="sq">
            <a:noFill/>
            <a:round/>
            <a:headEnd/>
            <a:tailEnd/>
          </a:ln>
        </p:spPr>
        <p:txBody>
          <a:bodyPr lIns="0" tIns="211615" rIns="0" bIns="211615">
            <a:spAutoFit/>
          </a:bodyPr>
          <a:lstStyle/>
          <a:p>
            <a:endParaRPr lang="en-US"/>
          </a:p>
        </p:txBody>
      </p:sp>
      <p:graphicFrame>
        <p:nvGraphicFramePr>
          <p:cNvPr id="1026" name="Object 6881"/>
          <p:cNvGraphicFramePr>
            <a:graphicFrameLocks noChangeAspect="1"/>
          </p:cNvGraphicFramePr>
          <p:nvPr/>
        </p:nvGraphicFramePr>
        <p:xfrm>
          <a:off x="22647574" y="41962891"/>
          <a:ext cx="140989" cy="499597"/>
        </p:xfrm>
        <a:graphic>
          <a:graphicData uri="http://schemas.openxmlformats.org/presentationml/2006/ole">
            <p:oleObj spid="_x0000_s1026" name="Equation" r:id="rId6" imgW="114151" imgH="215619" progId="Equation.3">
              <p:embed/>
            </p:oleObj>
          </a:graphicData>
        </a:graphic>
      </p:graphicFrame>
      <p:sp>
        <p:nvSpPr>
          <p:cNvPr id="146" name="Content Placeholder 2"/>
          <p:cNvSpPr txBox="1">
            <a:spLocks/>
          </p:cNvSpPr>
          <p:nvPr/>
        </p:nvSpPr>
        <p:spPr bwMode="auto">
          <a:xfrm>
            <a:off x="16078200" y="39319200"/>
            <a:ext cx="14782800" cy="36576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lnSpcReduction="10000"/>
          </a:bodyPr>
          <a:lstStyle/>
          <a:p>
            <a:pPr marL="457200" indent="-457200">
              <a:buFont typeface="Arial" pitchFamily="34" charset="0"/>
              <a:buChar char="•"/>
            </a:pPr>
            <a:r>
              <a:rPr lang="en-US" sz="2800" dirty="0" smtClean="0"/>
              <a:t>Overall, S-NPP/VIIRS LST quality meets the Mission’s requirement, based on the in-situ LST measurements from the U.S. SURFRAD stations during the period from Feb. 2012 to Aug. 2014. </a:t>
            </a:r>
          </a:p>
          <a:p>
            <a:pPr marL="457200" indent="-457200">
              <a:buFont typeface="Arial" pitchFamily="34" charset="0"/>
              <a:buChar char="•"/>
            </a:pPr>
            <a:r>
              <a:rPr lang="en-US" sz="2800" dirty="0" smtClean="0"/>
              <a:t>Quality of S-NPP/VIIRS LSTs and MODIS LSTs are similar, based on the comparisons of over 100 VIIRS/MODIS simultaneous nadir observation scenes.</a:t>
            </a:r>
          </a:p>
          <a:p>
            <a:pPr marL="457200" indent="-457200">
              <a:buFont typeface="Arial" pitchFamily="34" charset="0"/>
              <a:buChar char="•"/>
            </a:pPr>
            <a:r>
              <a:rPr lang="en-US" sz="2800" dirty="0" smtClean="0"/>
              <a:t>The S-NPP/VIIRS LST production is stable, based on STAR weekly LST monitoring.</a:t>
            </a:r>
          </a:p>
          <a:p>
            <a:pPr marL="457200" indent="-457200">
              <a:buFont typeface="Arial" pitchFamily="34" charset="0"/>
              <a:buChar char="•"/>
            </a:pPr>
            <a:r>
              <a:rPr lang="en-US" sz="2800" dirty="0" smtClean="0"/>
              <a:t>Impact of sensor noise is ignorable;  impacts of  ST misclassification and cloud contamination are significant.</a:t>
            </a:r>
          </a:p>
          <a:p>
            <a:pPr marL="457200" indent="-457200">
              <a:buFont typeface="Arial" pitchFamily="34" charset="0"/>
              <a:buChar char="•"/>
            </a:pPr>
            <a:r>
              <a:rPr lang="en-US" sz="2800" kern="0" dirty="0" smtClean="0">
                <a:latin typeface="+mn-lt"/>
              </a:rPr>
              <a:t>Validated V1 version of the VIIRS LST product </a:t>
            </a:r>
            <a:r>
              <a:rPr lang="en-US" sz="2800" kern="0" dirty="0" smtClean="0">
                <a:latin typeface="+mn-lt"/>
              </a:rPr>
              <a:t>will be available March 2015.</a:t>
            </a:r>
            <a:endParaRPr lang="en-US" sz="2800" kern="0" dirty="0" smtClean="0">
              <a:latin typeface="+mn-lt"/>
            </a:endParaRPr>
          </a:p>
        </p:txBody>
      </p:sp>
      <p:sp>
        <p:nvSpPr>
          <p:cNvPr id="178" name="TextBox 177"/>
          <p:cNvSpPr txBox="1"/>
          <p:nvPr/>
        </p:nvSpPr>
        <p:spPr>
          <a:xfrm>
            <a:off x="0" y="12883515"/>
            <a:ext cx="10820400" cy="984885"/>
          </a:xfrm>
          <a:prstGeom prst="rect">
            <a:avLst/>
          </a:prstGeom>
          <a:noFill/>
        </p:spPr>
        <p:txBody>
          <a:bodyPr wrap="square" rtlCol="0">
            <a:spAutoFit/>
          </a:bodyPr>
          <a:lstStyle/>
          <a:p>
            <a:r>
              <a:rPr lang="en-US" sz="4200" b="1" i="1" dirty="0" smtClean="0">
                <a:solidFill>
                  <a:srgbClr val="000099"/>
                </a:solidFill>
              </a:rPr>
              <a:t>GOES-R LST Production</a:t>
            </a:r>
          </a:p>
          <a:p>
            <a:endParaRPr lang="en-US" sz="1600" b="1" dirty="0">
              <a:solidFill>
                <a:srgbClr val="000099"/>
              </a:solidFill>
            </a:endParaRPr>
          </a:p>
        </p:txBody>
      </p:sp>
      <p:sp>
        <p:nvSpPr>
          <p:cNvPr id="102" name="TextBox 101"/>
          <p:cNvSpPr txBox="1"/>
          <p:nvPr/>
        </p:nvSpPr>
        <p:spPr>
          <a:xfrm>
            <a:off x="15773400" y="3815715"/>
            <a:ext cx="10820400" cy="984885"/>
          </a:xfrm>
          <a:prstGeom prst="rect">
            <a:avLst/>
          </a:prstGeom>
          <a:noFill/>
        </p:spPr>
        <p:txBody>
          <a:bodyPr wrap="square" rtlCol="0">
            <a:spAutoFit/>
          </a:bodyPr>
          <a:lstStyle/>
          <a:p>
            <a:r>
              <a:rPr lang="en-US" sz="4200" b="1" i="1" dirty="0" smtClean="0">
                <a:solidFill>
                  <a:srgbClr val="000099"/>
                </a:solidFill>
              </a:rPr>
              <a:t>JPSS S-NPP LST Production</a:t>
            </a:r>
          </a:p>
          <a:p>
            <a:endParaRPr lang="en-US" sz="1600" b="1" dirty="0">
              <a:solidFill>
                <a:srgbClr val="000099"/>
              </a:solidFill>
            </a:endParaRPr>
          </a:p>
        </p:txBody>
      </p:sp>
      <p:sp>
        <p:nvSpPr>
          <p:cNvPr id="103" name="TextBox 123"/>
          <p:cNvSpPr txBox="1">
            <a:spLocks noChangeArrowheads="1"/>
          </p:cNvSpPr>
          <p:nvPr/>
        </p:nvSpPr>
        <p:spPr bwMode="auto">
          <a:xfrm>
            <a:off x="16002000" y="5410200"/>
            <a:ext cx="14935200" cy="3785652"/>
          </a:xfrm>
          <a:prstGeom prst="rect">
            <a:avLst/>
          </a:prstGeom>
          <a:noFill/>
          <a:ln w="9525">
            <a:noFill/>
            <a:miter lim="800000"/>
            <a:headEnd/>
            <a:tailEnd/>
          </a:ln>
        </p:spPr>
        <p:txBody>
          <a:bodyPr wrap="square">
            <a:spAutoFit/>
          </a:bodyPr>
          <a:lstStyle/>
          <a:p>
            <a:r>
              <a:rPr lang="en-US" sz="3000" dirty="0" smtClean="0"/>
              <a:t>A split-window regression algorithm  is running for the JPSS/VIIRS land surface temperature, T</a:t>
            </a:r>
            <a:r>
              <a:rPr lang="en-US" sz="3000" i="1" baseline="-25000" dirty="0" smtClean="0"/>
              <a:t>s</a:t>
            </a:r>
            <a:r>
              <a:rPr lang="en-US" sz="3000" dirty="0" smtClean="0"/>
              <a:t>, production:</a:t>
            </a:r>
          </a:p>
          <a:p>
            <a:endParaRPr lang="en-US" sz="3000" dirty="0"/>
          </a:p>
          <a:p>
            <a:r>
              <a:rPr lang="en-US" sz="3000" dirty="0"/>
              <a:t>        </a:t>
            </a:r>
            <a:r>
              <a:rPr lang="en-US" sz="3000" dirty="0" smtClean="0"/>
              <a:t>T</a:t>
            </a:r>
            <a:r>
              <a:rPr lang="en-US" sz="3000" baseline="-25000" dirty="0" smtClean="0"/>
              <a:t>s</a:t>
            </a:r>
            <a:r>
              <a:rPr lang="en-US" sz="3000" dirty="0" smtClean="0"/>
              <a:t> </a:t>
            </a:r>
            <a:r>
              <a:rPr lang="en-US" sz="3000" dirty="0"/>
              <a:t>= a</a:t>
            </a:r>
            <a:r>
              <a:rPr lang="en-US" sz="3000" baseline="-25000" dirty="0"/>
              <a:t>0,i</a:t>
            </a:r>
            <a:r>
              <a:rPr lang="en-US" sz="3000" dirty="0"/>
              <a:t> + a</a:t>
            </a:r>
            <a:r>
              <a:rPr lang="en-US" sz="3000" baseline="-25000" dirty="0"/>
              <a:t>1,i</a:t>
            </a:r>
            <a:r>
              <a:rPr lang="en-US" sz="3000" dirty="0"/>
              <a:t> T</a:t>
            </a:r>
            <a:r>
              <a:rPr lang="en-US" sz="3000" baseline="-25000" dirty="0"/>
              <a:t>11 </a:t>
            </a:r>
            <a:r>
              <a:rPr lang="en-US" sz="3000" dirty="0"/>
              <a:t>+ a</a:t>
            </a:r>
            <a:r>
              <a:rPr lang="en-US" sz="3000" baseline="-25000" dirty="0"/>
              <a:t>2,i  </a:t>
            </a:r>
            <a:r>
              <a:rPr lang="en-US" sz="3000" dirty="0"/>
              <a:t>(T</a:t>
            </a:r>
            <a:r>
              <a:rPr lang="en-US" sz="3000" baseline="-25000" dirty="0"/>
              <a:t>11</a:t>
            </a:r>
            <a:r>
              <a:rPr lang="en-US" sz="3000" dirty="0"/>
              <a:t> – T</a:t>
            </a:r>
            <a:r>
              <a:rPr lang="en-US" sz="3000" baseline="-25000" dirty="0"/>
              <a:t>12</a:t>
            </a:r>
            <a:r>
              <a:rPr lang="en-US" sz="3000" dirty="0"/>
              <a:t>) + a</a:t>
            </a:r>
            <a:r>
              <a:rPr lang="en-US" sz="3000" baseline="-25000" dirty="0"/>
              <a:t>3,i</a:t>
            </a:r>
            <a:r>
              <a:rPr lang="en-US" sz="3000" dirty="0"/>
              <a:t> (</a:t>
            </a:r>
            <a:r>
              <a:rPr lang="en-US" sz="3000" dirty="0" err="1"/>
              <a:t>sec</a:t>
            </a:r>
            <a:r>
              <a:rPr lang="en-US" sz="3000" i="1" dirty="0" err="1">
                <a:latin typeface="Symbol" pitchFamily="18" charset="2"/>
              </a:rPr>
              <a:t>q</a:t>
            </a:r>
            <a:r>
              <a:rPr lang="en-US" sz="3000" dirty="0"/>
              <a:t> – 1)  + a</a:t>
            </a:r>
            <a:r>
              <a:rPr lang="en-US" sz="3000" baseline="-25000" dirty="0"/>
              <a:t>4,I </a:t>
            </a:r>
            <a:r>
              <a:rPr lang="en-US" sz="3000" dirty="0"/>
              <a:t>(T</a:t>
            </a:r>
            <a:r>
              <a:rPr lang="en-US" sz="3000" baseline="-25000" dirty="0"/>
              <a:t>11</a:t>
            </a:r>
            <a:r>
              <a:rPr lang="en-US" sz="3000" dirty="0"/>
              <a:t>-T</a:t>
            </a:r>
            <a:r>
              <a:rPr lang="en-US" sz="3000" baseline="-25000" dirty="0"/>
              <a:t>12</a:t>
            </a:r>
            <a:r>
              <a:rPr lang="en-US" sz="3000" dirty="0"/>
              <a:t>)</a:t>
            </a:r>
            <a:r>
              <a:rPr lang="en-US" sz="3000" baseline="30000" dirty="0"/>
              <a:t>2</a:t>
            </a:r>
            <a:r>
              <a:rPr lang="en-US" sz="3000" dirty="0"/>
              <a:t> </a:t>
            </a:r>
            <a:endParaRPr lang="en-US" sz="3000" dirty="0" smtClean="0"/>
          </a:p>
          <a:p>
            <a:endParaRPr lang="en-US" sz="3000" dirty="0" smtClean="0"/>
          </a:p>
          <a:p>
            <a:r>
              <a:rPr lang="en-US" sz="3000" dirty="0" smtClean="0"/>
              <a:t>where </a:t>
            </a:r>
            <a:r>
              <a:rPr lang="en-US" sz="3000" i="1" dirty="0" err="1" smtClean="0"/>
              <a:t>a</a:t>
            </a:r>
            <a:r>
              <a:rPr lang="en-US" sz="3000" i="1" baseline="-25000" dirty="0" err="1" smtClean="0"/>
              <a:t>k</a:t>
            </a:r>
            <a:r>
              <a:rPr lang="en-US" sz="3000" i="1" baseline="-25000" dirty="0" smtClean="0"/>
              <a:t>, </a:t>
            </a:r>
            <a:r>
              <a:rPr lang="en-US" sz="3000" i="1" baseline="-25000" dirty="0" err="1" smtClean="0"/>
              <a:t>i</a:t>
            </a:r>
            <a:r>
              <a:rPr lang="en-US" sz="3000" i="1" baseline="-25000" dirty="0" smtClean="0"/>
              <a:t>  </a:t>
            </a:r>
            <a:r>
              <a:rPr lang="en-US" sz="3000" dirty="0" smtClean="0"/>
              <a:t>are algorithm coefficients;  </a:t>
            </a:r>
            <a:r>
              <a:rPr lang="en-US" sz="3000" i="1" dirty="0" err="1" smtClean="0"/>
              <a:t>i</a:t>
            </a:r>
            <a:r>
              <a:rPr lang="en-US" sz="3000" dirty="0" smtClean="0"/>
              <a:t> indicates 17 IGBP surface types; </a:t>
            </a:r>
            <a:r>
              <a:rPr lang="en-US" sz="3000" i="1" dirty="0" smtClean="0">
                <a:latin typeface="Symbol" pitchFamily="18" charset="2"/>
              </a:rPr>
              <a:t>q</a:t>
            </a:r>
            <a:r>
              <a:rPr lang="en-US" sz="3000" dirty="0" smtClean="0"/>
              <a:t> is view zenith angle. </a:t>
            </a:r>
            <a:r>
              <a:rPr lang="en-US" sz="3000" dirty="0" smtClean="0"/>
              <a:t>T</a:t>
            </a:r>
            <a:r>
              <a:rPr lang="en-US" sz="3000" baseline="-25000" dirty="0" smtClean="0"/>
              <a:t>1</a:t>
            </a:r>
            <a:r>
              <a:rPr lang="en-US" sz="3000" baseline="-25000" dirty="0" smtClean="0"/>
              <a:t>1</a:t>
            </a:r>
            <a:r>
              <a:rPr lang="en-US" sz="3000" dirty="0" smtClean="0"/>
              <a:t> </a:t>
            </a:r>
            <a:r>
              <a:rPr lang="en-US" sz="3000" dirty="0" smtClean="0"/>
              <a:t>and </a:t>
            </a:r>
            <a:r>
              <a:rPr lang="en-US" sz="3000" dirty="0" smtClean="0"/>
              <a:t>T</a:t>
            </a:r>
            <a:r>
              <a:rPr lang="en-US" sz="3000" baseline="-25000" dirty="0" smtClean="0"/>
              <a:t>1</a:t>
            </a:r>
            <a:r>
              <a:rPr lang="en-US" sz="3000" baseline="-25000" dirty="0" smtClean="0"/>
              <a:t>2</a:t>
            </a:r>
            <a:r>
              <a:rPr lang="en-US" sz="3000" dirty="0" smtClean="0"/>
              <a:t> </a:t>
            </a:r>
            <a:r>
              <a:rPr lang="en-US" sz="3000" dirty="0" smtClean="0"/>
              <a:t>represent the VIIRS sensed brightness temperatures at 11 and 12 micron channels (the split-window).</a:t>
            </a:r>
            <a:endParaRPr lang="en-US" sz="3000" dirty="0"/>
          </a:p>
        </p:txBody>
      </p:sp>
      <p:sp>
        <p:nvSpPr>
          <p:cNvPr id="119" name="Text Box 6898"/>
          <p:cNvSpPr txBox="1">
            <a:spLocks noChangeArrowheads="1"/>
          </p:cNvSpPr>
          <p:nvPr/>
        </p:nvSpPr>
        <p:spPr bwMode="auto">
          <a:xfrm>
            <a:off x="0" y="13487400"/>
            <a:ext cx="12420600" cy="1073694"/>
          </a:xfrm>
          <a:prstGeom prst="rect">
            <a:avLst/>
          </a:prstGeom>
          <a:noFill/>
          <a:ln w="9525" algn="ctr">
            <a:noFill/>
            <a:miter lim="800000"/>
            <a:headEnd/>
            <a:tailEnd/>
          </a:ln>
        </p:spPr>
        <p:txBody>
          <a:bodyPr lIns="0" tIns="211615" rIns="0" bIns="211615">
            <a:spAutoFit/>
          </a:bodyPr>
          <a:lstStyle/>
          <a:p>
            <a:pPr marL="742950" indent="-742950" defTabSz="4232275"/>
            <a:r>
              <a:rPr lang="en-US" sz="4200" b="1" dirty="0" smtClean="0"/>
              <a:t> </a:t>
            </a:r>
            <a:r>
              <a:rPr lang="en-US" sz="3200" b="1" dirty="0" smtClean="0">
                <a:solidFill>
                  <a:srgbClr val="000099"/>
                </a:solidFill>
              </a:rPr>
              <a:t>GOES-R ABI LST Algorithm and Process Chain</a:t>
            </a:r>
            <a:endParaRPr lang="en-US" sz="3200" b="1" dirty="0">
              <a:solidFill>
                <a:srgbClr val="000099"/>
              </a:solidFill>
            </a:endParaRPr>
          </a:p>
        </p:txBody>
      </p:sp>
      <p:sp>
        <p:nvSpPr>
          <p:cNvPr id="124" name="Line 4403"/>
          <p:cNvSpPr>
            <a:spLocks noChangeShapeType="1"/>
          </p:cNvSpPr>
          <p:nvPr/>
        </p:nvSpPr>
        <p:spPr bwMode="auto">
          <a:xfrm>
            <a:off x="7662863" y="33416875"/>
            <a:ext cx="0" cy="795338"/>
          </a:xfrm>
          <a:prstGeom prst="line">
            <a:avLst/>
          </a:prstGeom>
          <a:noFill/>
          <a:ln w="28575" cap="sq">
            <a:noFill/>
            <a:round/>
            <a:headEnd/>
            <a:tailEnd/>
          </a:ln>
        </p:spPr>
        <p:txBody>
          <a:bodyPr lIns="0" tIns="211615" rIns="0" bIns="211615">
            <a:spAutoFit/>
          </a:bodyPr>
          <a:lstStyle/>
          <a:p>
            <a:endParaRPr lang="en-US"/>
          </a:p>
        </p:txBody>
      </p:sp>
      <p:sp>
        <p:nvSpPr>
          <p:cNvPr id="125" name="Line 4421"/>
          <p:cNvSpPr>
            <a:spLocks noChangeShapeType="1"/>
          </p:cNvSpPr>
          <p:nvPr/>
        </p:nvSpPr>
        <p:spPr bwMode="auto">
          <a:xfrm>
            <a:off x="7662863" y="34212213"/>
            <a:ext cx="0" cy="793750"/>
          </a:xfrm>
          <a:prstGeom prst="line">
            <a:avLst/>
          </a:prstGeom>
          <a:noFill/>
          <a:ln w="28575" cap="sq">
            <a:noFill/>
            <a:round/>
            <a:headEnd/>
            <a:tailEnd/>
          </a:ln>
        </p:spPr>
        <p:txBody>
          <a:bodyPr lIns="0" tIns="211615" rIns="0" bIns="211615">
            <a:spAutoFit/>
          </a:bodyPr>
          <a:lstStyle/>
          <a:p>
            <a:endParaRPr lang="en-US"/>
          </a:p>
        </p:txBody>
      </p:sp>
      <p:graphicFrame>
        <p:nvGraphicFramePr>
          <p:cNvPr id="136" name="Table 135"/>
          <p:cNvGraphicFramePr>
            <a:graphicFrameLocks noGrp="1"/>
          </p:cNvGraphicFramePr>
          <p:nvPr/>
        </p:nvGraphicFramePr>
        <p:xfrm>
          <a:off x="19735800" y="28194000"/>
          <a:ext cx="4724400" cy="6053937"/>
        </p:xfrm>
        <a:graphic>
          <a:graphicData uri="http://schemas.openxmlformats.org/drawingml/2006/table">
            <a:tbl>
              <a:tblPr/>
              <a:tblGrid>
                <a:gridCol w="1295400"/>
                <a:gridCol w="741707"/>
                <a:gridCol w="496083"/>
                <a:gridCol w="555191"/>
                <a:gridCol w="538303"/>
                <a:gridCol w="527748"/>
                <a:gridCol w="569968"/>
              </a:tblGrid>
              <a:tr h="267410">
                <a:tc rowSpan="2">
                  <a:txBody>
                    <a:bodyPr/>
                    <a:lstStyle/>
                    <a:p>
                      <a:pPr marL="0" marR="0" algn="ctr">
                        <a:lnSpc>
                          <a:spcPct val="115000"/>
                        </a:lnSpc>
                        <a:spcBef>
                          <a:spcPts val="0"/>
                        </a:spcBef>
                        <a:spcAft>
                          <a:spcPts val="0"/>
                        </a:spcAft>
                      </a:pPr>
                      <a:r>
                        <a:rPr lang="en-US" sz="1400" b="1" dirty="0">
                          <a:latin typeface="Calibri"/>
                          <a:ea typeface="SimSun"/>
                          <a:cs typeface="Times New Roman"/>
                        </a:rPr>
                        <a:t>Surface type</a:t>
                      </a:r>
                    </a:p>
                  </a:txBody>
                  <a:tcPr marL="66462" marR="66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rowSpan="2">
                  <a:txBody>
                    <a:bodyPr/>
                    <a:lstStyle/>
                    <a:p>
                      <a:pPr marL="0" marR="0" algn="ctr">
                        <a:lnSpc>
                          <a:spcPct val="115000"/>
                        </a:lnSpc>
                        <a:spcBef>
                          <a:spcPts val="0"/>
                        </a:spcBef>
                        <a:spcAft>
                          <a:spcPts val="0"/>
                        </a:spcAft>
                      </a:pPr>
                      <a:r>
                        <a:rPr lang="en-US" sz="1400" b="1" dirty="0" smtClean="0">
                          <a:latin typeface="Calibri"/>
                          <a:ea typeface="SimSun"/>
                          <a:cs typeface="Times New Roman"/>
                        </a:rPr>
                        <a:t>Day/</a:t>
                      </a:r>
                    </a:p>
                    <a:p>
                      <a:pPr marL="0" marR="0" algn="ctr">
                        <a:lnSpc>
                          <a:spcPct val="115000"/>
                        </a:lnSpc>
                        <a:spcBef>
                          <a:spcPts val="0"/>
                        </a:spcBef>
                        <a:spcAft>
                          <a:spcPts val="0"/>
                        </a:spcAft>
                      </a:pPr>
                      <a:r>
                        <a:rPr lang="en-US" sz="1400" b="1" dirty="0" smtClean="0">
                          <a:latin typeface="Calibri"/>
                          <a:ea typeface="SimSun"/>
                          <a:cs typeface="Times New Roman"/>
                        </a:rPr>
                        <a:t>Night</a:t>
                      </a:r>
                      <a:endParaRPr lang="en-US" sz="1400" b="1"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rowSpan="2">
                  <a:txBody>
                    <a:bodyPr/>
                    <a:lstStyle/>
                    <a:p>
                      <a:pPr marL="0" marR="0">
                        <a:lnSpc>
                          <a:spcPct val="115000"/>
                        </a:lnSpc>
                        <a:spcBef>
                          <a:spcPts val="0"/>
                        </a:spcBef>
                        <a:spcAft>
                          <a:spcPts val="0"/>
                        </a:spcAft>
                      </a:pPr>
                      <a:r>
                        <a:rPr lang="en-US" sz="1400" b="1" dirty="0" err="1" smtClean="0">
                          <a:latin typeface="Calibri"/>
                          <a:ea typeface="SimSun"/>
                          <a:cs typeface="Times New Roman"/>
                        </a:rPr>
                        <a:t>datanum</a:t>
                      </a:r>
                      <a:endParaRPr lang="en-US" sz="1400" b="1" dirty="0">
                        <a:latin typeface="Calibri"/>
                        <a:ea typeface="SimSun"/>
                        <a:cs typeface="Times New Roman"/>
                      </a:endParaRPr>
                    </a:p>
                  </a:txBody>
                  <a:tcPr marL="66462" marR="66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lnSpc>
                          <a:spcPct val="115000"/>
                        </a:lnSpc>
                        <a:spcBef>
                          <a:spcPts val="0"/>
                        </a:spcBef>
                        <a:spcAft>
                          <a:spcPts val="0"/>
                        </a:spcAft>
                      </a:pPr>
                      <a:r>
                        <a:rPr lang="en-US" sz="1400" b="1" dirty="0">
                          <a:latin typeface="Calibri"/>
                          <a:ea typeface="SimSun"/>
                          <a:cs typeface="Times New Roman"/>
                        </a:rPr>
                        <a:t>Provisional </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latin typeface="Calibri"/>
                          <a:ea typeface="SimSun"/>
                          <a:cs typeface="Times New Roman"/>
                        </a:rPr>
                        <a:t>Beta </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r>
              <a:tr h="2677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b="1" dirty="0" smtClean="0">
                          <a:latin typeface="Calibri"/>
                          <a:ea typeface="SimSun"/>
                          <a:cs typeface="Times New Roman"/>
                        </a:rPr>
                        <a:t>Bias</a:t>
                      </a:r>
                      <a:endParaRPr lang="en-US" sz="1400" b="1"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nSpc>
                          <a:spcPct val="115000"/>
                        </a:lnSpc>
                        <a:spcBef>
                          <a:spcPts val="0"/>
                        </a:spcBef>
                        <a:spcAft>
                          <a:spcPts val="0"/>
                        </a:spcAft>
                      </a:pPr>
                      <a:r>
                        <a:rPr lang="en-US" sz="1400" b="1" dirty="0" smtClean="0">
                          <a:latin typeface="Calibri"/>
                          <a:ea typeface="SimSun"/>
                          <a:cs typeface="Times New Roman"/>
                        </a:rPr>
                        <a:t>STD</a:t>
                      </a:r>
                      <a:endParaRPr lang="en-US" sz="1400" b="1"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nSpc>
                          <a:spcPct val="115000"/>
                        </a:lnSpc>
                        <a:spcBef>
                          <a:spcPts val="0"/>
                        </a:spcBef>
                        <a:spcAft>
                          <a:spcPts val="0"/>
                        </a:spcAft>
                      </a:pPr>
                      <a:r>
                        <a:rPr lang="en-US" sz="1400" b="1" dirty="0" smtClean="0">
                          <a:latin typeface="Calibri"/>
                          <a:ea typeface="SimSun"/>
                          <a:cs typeface="Times New Roman"/>
                        </a:rPr>
                        <a:t>Bias </a:t>
                      </a:r>
                      <a:endParaRPr lang="en-US" sz="1400" b="1"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nSpc>
                          <a:spcPct val="115000"/>
                        </a:lnSpc>
                        <a:spcBef>
                          <a:spcPts val="0"/>
                        </a:spcBef>
                        <a:spcAft>
                          <a:spcPts val="0"/>
                        </a:spcAft>
                      </a:pPr>
                      <a:r>
                        <a:rPr lang="en-US" sz="1400" b="1" dirty="0" smtClean="0">
                          <a:latin typeface="Calibri"/>
                          <a:ea typeface="SimSun"/>
                          <a:cs typeface="Times New Roman"/>
                        </a:rPr>
                        <a:t>STD</a:t>
                      </a:r>
                      <a:endParaRPr lang="en-US" sz="1400" b="1"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67410">
                <a:tc rowSpan="2">
                  <a:txBody>
                    <a:bodyPr/>
                    <a:lstStyle/>
                    <a:p>
                      <a:pPr marL="0" marR="0">
                        <a:lnSpc>
                          <a:spcPct val="115000"/>
                        </a:lnSpc>
                        <a:spcBef>
                          <a:spcPts val="0"/>
                        </a:spcBef>
                        <a:spcAft>
                          <a:spcPts val="0"/>
                        </a:spcAft>
                      </a:pPr>
                      <a:r>
                        <a:rPr lang="en-US" sz="1400" dirty="0">
                          <a:latin typeface="Calibri"/>
                          <a:ea typeface="SimSun"/>
                          <a:cs typeface="Times New Roman"/>
                        </a:rPr>
                        <a:t>Deciduous Broadleaf Forest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4</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-0.67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0.80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0.31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3.10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725">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-0.13</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1.60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-0.13</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1.60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dirty="0">
                          <a:latin typeface="Calibri"/>
                          <a:ea typeface="SimSun"/>
                          <a:cs typeface="Times New Roman"/>
                        </a:rPr>
                        <a:t>Closed Shrub lands</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37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-0.81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1.77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-1.16</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1.77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57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-1.37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0.80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-2.48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0.63</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a:latin typeface="Calibri"/>
                          <a:ea typeface="SimSun"/>
                          <a:cs typeface="Times New Roman"/>
                        </a:rPr>
                        <a:t>Open Shrub lands</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277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1.90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0.67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1.90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327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-0.88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0.79</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-2.38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0.79</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a:latin typeface="Calibri"/>
                          <a:ea typeface="SimSun"/>
                          <a:cs typeface="Times New Roman"/>
                        </a:rPr>
                        <a:t>Woody Savannas</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46</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-1.09</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2.39</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-0.34</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2.81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81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1.38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1.35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1.38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1.35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dirty="0">
                          <a:latin typeface="Calibri"/>
                          <a:ea typeface="SimSun"/>
                          <a:cs typeface="Times New Roman"/>
                        </a:rPr>
                        <a:t>Grasslands</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172</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-0.38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1.90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1.11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2.36</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500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-0.35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1.41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-0.35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1.41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a:latin typeface="Calibri"/>
                          <a:ea typeface="SimSun"/>
                          <a:cs typeface="Times New Roman"/>
                        </a:rPr>
                        <a:t>Croplands</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266</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0.14</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2.95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2.39</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3.54</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558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-0.21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1.58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-0.21</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1.58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dirty="0">
                          <a:latin typeface="Calibri"/>
                          <a:ea typeface="SimSun"/>
                          <a:cs typeface="Times New Roman"/>
                        </a:rPr>
                        <a:t>Cropland/Natural </a:t>
                      </a:r>
                      <a:r>
                        <a:rPr lang="en-US" sz="1400" dirty="0" err="1" smtClean="0">
                          <a:latin typeface="Calibri"/>
                          <a:ea typeface="SimSun"/>
                          <a:cs typeface="Times New Roman"/>
                        </a:rPr>
                        <a:t>Veg</a:t>
                      </a:r>
                      <a:r>
                        <a:rPr lang="en-US" sz="1400" dirty="0" smtClean="0">
                          <a:latin typeface="Calibri"/>
                          <a:ea typeface="SimSun"/>
                          <a:cs typeface="Times New Roman"/>
                        </a:rPr>
                        <a:t> </a:t>
                      </a:r>
                      <a:r>
                        <a:rPr lang="en-US" sz="1400" dirty="0">
                          <a:latin typeface="Calibri"/>
                          <a:ea typeface="SimSun"/>
                          <a:cs typeface="Times New Roman"/>
                        </a:rPr>
                        <a:t>Mosaics</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208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-0.83</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1.98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0.13</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2.15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725">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459</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0.47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1.94</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0.47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1.94</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dirty="0">
                          <a:latin typeface="Calibri"/>
                          <a:ea typeface="SimSun"/>
                          <a:cs typeface="Times New Roman"/>
                        </a:rPr>
                        <a:t>Snow/ice</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97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-1.16</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1.67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-1.95</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1.70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725">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endParaRPr lang="en-US" sz="14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endParaRPr lang="en-US" sz="1400" dirty="0">
                        <a:solidFill>
                          <a:schemeClr val="accent6">
                            <a:lumMod val="50000"/>
                          </a:schemeClr>
                        </a:solidFill>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endParaRPr lang="en-US" sz="1400" dirty="0">
                        <a:solidFill>
                          <a:schemeClr val="tx1"/>
                        </a:solidFill>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endParaRPr lang="en-US" sz="14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endParaRPr lang="en-US" sz="14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rowSpan="2">
                  <a:txBody>
                    <a:bodyPr/>
                    <a:lstStyle/>
                    <a:p>
                      <a:pPr marL="0" marR="0">
                        <a:lnSpc>
                          <a:spcPct val="115000"/>
                        </a:lnSpc>
                        <a:spcBef>
                          <a:spcPts val="0"/>
                        </a:spcBef>
                        <a:spcAft>
                          <a:spcPts val="0"/>
                        </a:spcAft>
                      </a:pPr>
                      <a:r>
                        <a:rPr lang="en-US" sz="1400" dirty="0">
                          <a:latin typeface="Calibri"/>
                          <a:ea typeface="SimSun"/>
                          <a:cs typeface="Times New Roman"/>
                        </a:rPr>
                        <a:t>Barren</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400" dirty="0">
                          <a:latin typeface="Calibri"/>
                          <a:ea typeface="SimSun"/>
                          <a:cs typeface="Times New Roman"/>
                        </a:rPr>
                        <a:t>day</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60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0.72</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1.68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0.12</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2.10</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7410">
                <a:tc vMerge="1">
                  <a:txBody>
                    <a:bodyPr/>
                    <a:lstStyle/>
                    <a:p>
                      <a:endParaRPr lang="en-US"/>
                    </a:p>
                  </a:txBody>
                  <a:tcPr/>
                </a:tc>
                <a:tc>
                  <a:txBody>
                    <a:bodyPr/>
                    <a:lstStyle/>
                    <a:p>
                      <a:pPr marL="0" marR="0" algn="ctr">
                        <a:lnSpc>
                          <a:spcPct val="115000"/>
                        </a:lnSpc>
                        <a:spcBef>
                          <a:spcPts val="0"/>
                        </a:spcBef>
                        <a:spcAft>
                          <a:spcPts val="0"/>
                        </a:spcAft>
                      </a:pPr>
                      <a:r>
                        <a:rPr lang="en-US" sz="1400" dirty="0">
                          <a:latin typeface="Calibri"/>
                          <a:ea typeface="SimSun"/>
                          <a:cs typeface="Times New Roman"/>
                        </a:rPr>
                        <a:t>night</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87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accent6">
                              <a:lumMod val="50000"/>
                            </a:schemeClr>
                          </a:solidFill>
                          <a:latin typeface="Calibri"/>
                          <a:ea typeface="SimSun"/>
                          <a:cs typeface="Times New Roman"/>
                        </a:rPr>
                        <a:t>-1.17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solidFill>
                            <a:schemeClr val="tx1"/>
                          </a:solidFill>
                          <a:latin typeface="Calibri"/>
                          <a:ea typeface="SimSun"/>
                          <a:cs typeface="Times New Roman"/>
                        </a:rPr>
                        <a:t>0.88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a:latin typeface="Calibri"/>
                          <a:ea typeface="SimSun"/>
                          <a:cs typeface="Times New Roman"/>
                        </a:rPr>
                        <a:t>-2.67</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Bef>
                          <a:spcPts val="0"/>
                        </a:spcBef>
                        <a:spcAft>
                          <a:spcPts val="0"/>
                        </a:spcAft>
                      </a:pPr>
                      <a:r>
                        <a:rPr lang="en-US" sz="1400" dirty="0">
                          <a:latin typeface="Calibri"/>
                          <a:ea typeface="SimSun"/>
                          <a:cs typeface="Times New Roman"/>
                        </a:rPr>
                        <a:t>0.88</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17934">
                <a:tc gridSpan="7">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i="1" dirty="0" smtClean="0">
                          <a:solidFill>
                            <a:srgbClr val="0000FF"/>
                          </a:solidFill>
                        </a:rPr>
                        <a:t>SURFRAD LST over 6 sites covering the time period from  Feb. 2012 to December 2013</a:t>
                      </a: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ctr">
                        <a:lnSpc>
                          <a:spcPct val="115000"/>
                        </a:lnSpc>
                        <a:spcBef>
                          <a:spcPts val="0"/>
                        </a:spcBef>
                        <a:spcAft>
                          <a:spcPts val="0"/>
                        </a:spcAft>
                      </a:pPr>
                      <a:endParaRPr lang="en-US" sz="12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r">
                        <a:lnSpc>
                          <a:spcPct val="115000"/>
                        </a:lnSpc>
                        <a:spcBef>
                          <a:spcPts val="0"/>
                        </a:spcBef>
                        <a:spcAft>
                          <a:spcPts val="0"/>
                        </a:spcAft>
                      </a:pPr>
                      <a:endParaRPr lang="en-US" sz="12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r">
                        <a:lnSpc>
                          <a:spcPct val="115000"/>
                        </a:lnSpc>
                        <a:spcBef>
                          <a:spcPts val="0"/>
                        </a:spcBef>
                        <a:spcAft>
                          <a:spcPts val="0"/>
                        </a:spcAft>
                      </a:pPr>
                      <a:endParaRPr lang="en-US" sz="1200" dirty="0">
                        <a:solidFill>
                          <a:schemeClr val="accent6">
                            <a:lumMod val="50000"/>
                          </a:schemeClr>
                        </a:solidFill>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r">
                        <a:lnSpc>
                          <a:spcPct val="115000"/>
                        </a:lnSpc>
                        <a:spcBef>
                          <a:spcPts val="0"/>
                        </a:spcBef>
                        <a:spcAft>
                          <a:spcPts val="0"/>
                        </a:spcAft>
                      </a:pPr>
                      <a:endParaRPr lang="en-US" sz="1200" dirty="0">
                        <a:solidFill>
                          <a:schemeClr val="accent6">
                            <a:lumMod val="50000"/>
                          </a:schemeClr>
                        </a:solidFill>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r">
                        <a:lnSpc>
                          <a:spcPct val="115000"/>
                        </a:lnSpc>
                        <a:spcBef>
                          <a:spcPts val="0"/>
                        </a:spcBef>
                        <a:spcAft>
                          <a:spcPts val="0"/>
                        </a:spcAft>
                      </a:pPr>
                      <a:endParaRPr lang="en-US" sz="12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r">
                        <a:lnSpc>
                          <a:spcPct val="115000"/>
                        </a:lnSpc>
                        <a:spcBef>
                          <a:spcPts val="0"/>
                        </a:spcBef>
                        <a:spcAft>
                          <a:spcPts val="0"/>
                        </a:spcAft>
                      </a:pPr>
                      <a:endParaRPr lang="en-US" sz="1200" dirty="0">
                        <a:latin typeface="Calibri"/>
                        <a:ea typeface="SimSun"/>
                        <a:cs typeface="Times New Roman"/>
                      </a:endParaRPr>
                    </a:p>
                  </a:txBody>
                  <a:tcPr marL="66462" marR="66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pSp>
        <p:nvGrpSpPr>
          <p:cNvPr id="150" name="Group 149"/>
          <p:cNvGrpSpPr/>
          <p:nvPr/>
        </p:nvGrpSpPr>
        <p:grpSpPr>
          <a:xfrm>
            <a:off x="16078200" y="27508200"/>
            <a:ext cx="8686800" cy="6781799"/>
            <a:chOff x="0" y="23784911"/>
            <a:chExt cx="8686800" cy="6314090"/>
          </a:xfrm>
        </p:grpSpPr>
        <p:grpSp>
          <p:nvGrpSpPr>
            <p:cNvPr id="127" name="Group 126"/>
            <p:cNvGrpSpPr/>
            <p:nvPr/>
          </p:nvGrpSpPr>
          <p:grpSpPr>
            <a:xfrm>
              <a:off x="0" y="24079200"/>
              <a:ext cx="3507162" cy="6019801"/>
              <a:chOff x="685800" y="26517600"/>
              <a:chExt cx="4116762" cy="6400801"/>
            </a:xfrm>
          </p:grpSpPr>
          <p:grpSp>
            <p:nvGrpSpPr>
              <p:cNvPr id="129" name="Group 143"/>
              <p:cNvGrpSpPr/>
              <p:nvPr/>
            </p:nvGrpSpPr>
            <p:grpSpPr>
              <a:xfrm>
                <a:off x="685800" y="26517600"/>
                <a:ext cx="4053533" cy="6400801"/>
                <a:chOff x="0" y="27113881"/>
                <a:chExt cx="5272733" cy="5271119"/>
              </a:xfrm>
            </p:grpSpPr>
            <p:pic>
              <p:nvPicPr>
                <p:cNvPr id="131" name="Picture 7"/>
                <p:cNvPicPr>
                  <a:picLocks noChangeArrowheads="1"/>
                </p:cNvPicPr>
                <p:nvPr/>
              </p:nvPicPr>
              <p:blipFill>
                <a:blip r:embed="rId7" cstate="print"/>
                <a:srcRect/>
                <a:stretch>
                  <a:fillRect/>
                </a:stretch>
              </p:blipFill>
              <p:spPr bwMode="auto">
                <a:xfrm>
                  <a:off x="12406" y="27113881"/>
                  <a:ext cx="5260327" cy="2693637"/>
                </a:xfrm>
                <a:prstGeom prst="rect">
                  <a:avLst/>
                </a:prstGeom>
                <a:noFill/>
                <a:ln w="9525">
                  <a:noFill/>
                  <a:miter lim="800000"/>
                  <a:headEnd/>
                  <a:tailEnd/>
                </a:ln>
              </p:spPr>
            </p:pic>
            <p:grpSp>
              <p:nvGrpSpPr>
                <p:cNvPr id="132" name="Group 11"/>
                <p:cNvGrpSpPr/>
                <p:nvPr/>
              </p:nvGrpSpPr>
              <p:grpSpPr>
                <a:xfrm>
                  <a:off x="0" y="29691363"/>
                  <a:ext cx="5260327" cy="2693637"/>
                  <a:chOff x="117668" y="4794355"/>
                  <a:chExt cx="1828800" cy="1828800"/>
                </a:xfrm>
              </p:grpSpPr>
              <p:pic>
                <p:nvPicPr>
                  <p:cNvPr id="133" name="Picture 9"/>
                  <p:cNvPicPr>
                    <a:picLocks noChangeArrowheads="1"/>
                  </p:cNvPicPr>
                  <p:nvPr/>
                </p:nvPicPr>
                <p:blipFill>
                  <a:blip r:embed="rId8" cstate="print"/>
                  <a:srcRect/>
                  <a:stretch>
                    <a:fillRect/>
                  </a:stretch>
                </p:blipFill>
                <p:spPr bwMode="auto">
                  <a:xfrm>
                    <a:off x="117668" y="4794355"/>
                    <a:ext cx="1828800" cy="1828800"/>
                  </a:xfrm>
                  <a:prstGeom prst="rect">
                    <a:avLst/>
                  </a:prstGeom>
                  <a:noFill/>
                  <a:ln w="9525">
                    <a:noFill/>
                    <a:miter lim="800000"/>
                    <a:headEnd/>
                    <a:tailEnd/>
                  </a:ln>
                </p:spPr>
              </p:pic>
              <p:sp>
                <p:nvSpPr>
                  <p:cNvPr id="134" name="Rectangle 133"/>
                  <p:cNvSpPr/>
                  <p:nvPr/>
                </p:nvSpPr>
                <p:spPr>
                  <a:xfrm>
                    <a:off x="1160206" y="6031885"/>
                    <a:ext cx="639097" cy="324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Day</a:t>
                    </a:r>
                    <a:endParaRPr lang="en-US" sz="1100" dirty="0">
                      <a:solidFill>
                        <a:schemeClr val="tx1"/>
                      </a:solidFill>
                    </a:endParaRPr>
                  </a:p>
                </p:txBody>
              </p:sp>
            </p:grpSp>
          </p:grpSp>
          <p:sp>
            <p:nvSpPr>
              <p:cNvPr id="130" name="Rectangle 129"/>
              <p:cNvSpPr/>
              <p:nvPr/>
            </p:nvSpPr>
            <p:spPr>
              <a:xfrm>
                <a:off x="2964275" y="28944786"/>
                <a:ext cx="1838287" cy="47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Night</a:t>
                </a:r>
                <a:endParaRPr lang="en-US" sz="1100" dirty="0">
                  <a:solidFill>
                    <a:schemeClr val="tx1"/>
                  </a:solidFill>
                </a:endParaRPr>
              </a:p>
            </p:txBody>
          </p:sp>
        </p:grpSp>
        <p:sp>
          <p:nvSpPr>
            <p:cNvPr id="137" name="Content Placeholder 2"/>
            <p:cNvSpPr txBox="1">
              <a:spLocks/>
            </p:cNvSpPr>
            <p:nvPr/>
          </p:nvSpPr>
          <p:spPr bwMode="auto">
            <a:xfrm>
              <a:off x="3581400" y="23784911"/>
              <a:ext cx="5105400" cy="545690"/>
            </a:xfrm>
            <a:prstGeom prst="rect">
              <a:avLst/>
            </a:prstGeom>
            <a:noFill/>
            <a:ln w="9525">
              <a:noFill/>
              <a:miter lim="800000"/>
              <a:headEnd/>
              <a:tailEnd/>
            </a:ln>
          </p:spPr>
          <p:txBody>
            <a:bodyPr vert="horz" wrap="square" lIns="9144" tIns="211615" rIns="9144" bIns="211615" numCol="1" anchor="t" anchorCtr="0" compatLnSpc="1">
              <a:prstTxWarp prst="textNoShape">
                <a:avLst/>
              </a:prstTxWarp>
              <a:noAutofit/>
            </a:bodyPr>
            <a:lstStyle/>
            <a:p>
              <a:pPr marL="0" marR="0" lvl="0" indent="0" defTabSz="4232275"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latin typeface="+mn-lt"/>
                  <a:ea typeface="+mn-ea"/>
                  <a:cs typeface="+mn-cs"/>
                </a:rPr>
                <a:t>1</a:t>
              </a:r>
              <a:r>
                <a:rPr kumimoji="0" lang="en-US" sz="2000" b="0" i="0" u="none" strike="noStrike" kern="0" cap="none" spc="0" normalizeH="0" baseline="0" noProof="0" dirty="0" smtClean="0">
                  <a:ln>
                    <a:noFill/>
                  </a:ln>
                  <a:solidFill>
                    <a:srgbClr val="0000FF"/>
                  </a:solidFill>
                  <a:effectLst/>
                  <a:uLnTx/>
                  <a:uFillTx/>
                  <a:latin typeface="+mn-lt"/>
                  <a:ea typeface="+mn-ea"/>
                  <a:cs typeface="+mn-cs"/>
                </a:rPr>
                <a:t>. Evaluation against SURFRAD Station</a:t>
              </a:r>
              <a:r>
                <a:rPr kumimoji="0" lang="en-US" sz="2000" b="0" i="0" u="none" strike="noStrike" kern="0" cap="none" spc="0" normalizeH="0" noProof="0" dirty="0" smtClean="0">
                  <a:ln>
                    <a:noFill/>
                  </a:ln>
                  <a:solidFill>
                    <a:srgbClr val="0000FF"/>
                  </a:solidFill>
                  <a:effectLst/>
                  <a:uLnTx/>
                  <a:uFillTx/>
                  <a:latin typeface="+mn-lt"/>
                  <a:ea typeface="+mn-ea"/>
                  <a:cs typeface="+mn-cs"/>
                </a:rPr>
                <a:t> data</a:t>
              </a:r>
              <a:endParaRPr kumimoji="0" lang="en-US" sz="2000" b="0" i="0" u="none" strike="noStrike" kern="0" cap="none" spc="0" normalizeH="0" baseline="0" noProof="0" dirty="0">
                <a:ln>
                  <a:noFill/>
                </a:ln>
                <a:solidFill>
                  <a:srgbClr val="0000FF"/>
                </a:solidFill>
                <a:effectLst/>
                <a:uLnTx/>
                <a:uFillTx/>
                <a:latin typeface="+mn-lt"/>
                <a:ea typeface="+mn-ea"/>
                <a:cs typeface="+mn-cs"/>
              </a:endParaRPr>
            </a:p>
          </p:txBody>
        </p:sp>
      </p:grpSp>
      <p:grpSp>
        <p:nvGrpSpPr>
          <p:cNvPr id="149" name="Group 148"/>
          <p:cNvGrpSpPr/>
          <p:nvPr/>
        </p:nvGrpSpPr>
        <p:grpSpPr>
          <a:xfrm>
            <a:off x="22860000" y="27660600"/>
            <a:ext cx="8153400" cy="10591792"/>
            <a:chOff x="7134633" y="23698200"/>
            <a:chExt cx="8153400" cy="10591792"/>
          </a:xfrm>
        </p:grpSpPr>
        <p:grpSp>
          <p:nvGrpSpPr>
            <p:cNvPr id="140" name="Group 139"/>
            <p:cNvGrpSpPr/>
            <p:nvPr/>
          </p:nvGrpSpPr>
          <p:grpSpPr>
            <a:xfrm>
              <a:off x="7134633" y="30556200"/>
              <a:ext cx="8077200" cy="3733792"/>
              <a:chOff x="-7667908" y="22615632"/>
              <a:chExt cx="16702370" cy="8594784"/>
            </a:xfrm>
          </p:grpSpPr>
          <p:pic>
            <p:nvPicPr>
              <p:cNvPr id="141" name="Picture 13"/>
              <p:cNvPicPr>
                <a:picLocks noChangeAspect="1" noChangeArrowheads="1"/>
              </p:cNvPicPr>
              <p:nvPr/>
            </p:nvPicPr>
            <p:blipFill>
              <a:blip r:embed="rId9" cstate="print"/>
              <a:srcRect/>
              <a:stretch>
                <a:fillRect/>
              </a:stretch>
            </p:blipFill>
            <p:spPr bwMode="auto">
              <a:xfrm>
                <a:off x="-7667908" y="22615632"/>
                <a:ext cx="16702370" cy="8594784"/>
              </a:xfrm>
              <a:prstGeom prst="rect">
                <a:avLst/>
              </a:prstGeom>
              <a:noFill/>
              <a:ln w="9525">
                <a:noFill/>
                <a:miter lim="800000"/>
                <a:headEnd/>
                <a:tailEnd/>
              </a:ln>
            </p:spPr>
          </p:pic>
          <p:sp>
            <p:nvSpPr>
              <p:cNvPr id="142" name="TextBox 141"/>
              <p:cNvSpPr txBox="1"/>
              <p:nvPr/>
            </p:nvSpPr>
            <p:spPr>
              <a:xfrm>
                <a:off x="-6931436" y="29456393"/>
                <a:ext cx="2257349" cy="461665"/>
              </a:xfrm>
              <a:prstGeom prst="rect">
                <a:avLst/>
              </a:prstGeom>
              <a:noFill/>
            </p:spPr>
            <p:txBody>
              <a:bodyPr wrap="none" rtlCol="0">
                <a:spAutoFit/>
              </a:bodyPr>
              <a:lstStyle/>
              <a:p>
                <a:r>
                  <a:rPr lang="en-US" sz="2400" dirty="0" smtClean="0"/>
                  <a:t>April 19</a:t>
                </a:r>
                <a:r>
                  <a:rPr lang="en-US" sz="2400" baseline="30000" dirty="0" smtClean="0"/>
                  <a:t>th</a:t>
                </a:r>
                <a:r>
                  <a:rPr lang="en-US" sz="2400" dirty="0" smtClean="0"/>
                  <a:t>, 2014</a:t>
                </a:r>
                <a:endParaRPr lang="en-US" sz="2400" dirty="0"/>
              </a:p>
            </p:txBody>
          </p:sp>
        </p:grpSp>
        <p:grpSp>
          <p:nvGrpSpPr>
            <p:cNvPr id="143" name="Group 142"/>
            <p:cNvGrpSpPr/>
            <p:nvPr/>
          </p:nvGrpSpPr>
          <p:grpSpPr>
            <a:xfrm>
              <a:off x="9096687" y="23698200"/>
              <a:ext cx="5962338" cy="5638800"/>
              <a:chOff x="21974487" y="18440400"/>
              <a:chExt cx="5962338" cy="5638800"/>
            </a:xfrm>
          </p:grpSpPr>
          <p:pic>
            <p:nvPicPr>
              <p:cNvPr id="144" name="Picture 6"/>
              <p:cNvPicPr>
                <a:picLocks noChangeAspect="1" noChangeArrowheads="1"/>
              </p:cNvPicPr>
              <p:nvPr/>
            </p:nvPicPr>
            <p:blipFill>
              <a:blip r:embed="rId10" cstate="print"/>
              <a:srcRect/>
              <a:stretch>
                <a:fillRect/>
              </a:stretch>
            </p:blipFill>
            <p:spPr bwMode="auto">
              <a:xfrm>
                <a:off x="21974487" y="18440400"/>
                <a:ext cx="5962338" cy="5638800"/>
              </a:xfrm>
              <a:prstGeom prst="rect">
                <a:avLst/>
              </a:prstGeom>
              <a:noFill/>
              <a:ln w="9525">
                <a:noFill/>
                <a:miter lim="800000"/>
                <a:headEnd/>
                <a:tailEnd/>
              </a:ln>
            </p:spPr>
          </p:pic>
          <p:pic>
            <p:nvPicPr>
              <p:cNvPr id="145" name="Picture 7"/>
              <p:cNvPicPr>
                <a:picLocks noChangeAspect="1" noChangeArrowheads="1"/>
              </p:cNvPicPr>
              <p:nvPr/>
            </p:nvPicPr>
            <p:blipFill>
              <a:blip r:embed="rId11" cstate="print"/>
              <a:srcRect/>
              <a:stretch>
                <a:fillRect/>
              </a:stretch>
            </p:blipFill>
            <p:spPr bwMode="auto">
              <a:xfrm>
                <a:off x="22679433" y="19583400"/>
                <a:ext cx="1885640" cy="1600199"/>
              </a:xfrm>
              <a:prstGeom prst="rect">
                <a:avLst/>
              </a:prstGeom>
              <a:noFill/>
              <a:ln w="9525">
                <a:noFill/>
                <a:miter lim="800000"/>
                <a:headEnd/>
                <a:tailEnd/>
              </a:ln>
            </p:spPr>
          </p:pic>
        </p:grpSp>
        <p:sp>
          <p:nvSpPr>
            <p:cNvPr id="147" name="Content Placeholder 2"/>
            <p:cNvSpPr txBox="1">
              <a:spLocks/>
            </p:cNvSpPr>
            <p:nvPr/>
          </p:nvSpPr>
          <p:spPr bwMode="auto">
            <a:xfrm>
              <a:off x="8963433" y="29413200"/>
              <a:ext cx="6324600" cy="914400"/>
            </a:xfrm>
            <a:prstGeom prst="rect">
              <a:avLst/>
            </a:prstGeom>
            <a:noFill/>
            <a:ln w="9525">
              <a:noFill/>
              <a:miter lim="800000"/>
              <a:headEnd/>
              <a:tailEnd/>
            </a:ln>
          </p:spPr>
          <p:txBody>
            <a:bodyPr vert="horz" wrap="square" lIns="9144" tIns="211615" rIns="9144" bIns="211615" numCol="1" anchor="t" anchorCtr="0" compatLnSpc="1">
              <a:prstTxWarp prst="textNoShape">
                <a:avLst/>
              </a:prstTxWarp>
              <a:noAutofit/>
            </a:bodyPr>
            <a:lstStyle/>
            <a:p>
              <a:pPr marL="0" marR="0" lvl="0" indent="0" defTabSz="4232275" rtl="0" eaLnBrk="0" fontAlgn="base" latinLnBrk="0" hangingPunct="0">
                <a:lnSpc>
                  <a:spcPct val="100000"/>
                </a:lnSpc>
                <a:spcBef>
                  <a:spcPct val="20000"/>
                </a:spcBef>
                <a:spcAft>
                  <a:spcPct val="0"/>
                </a:spcAft>
                <a:buClrTx/>
                <a:buSzTx/>
                <a:buFontTx/>
                <a:buNone/>
                <a:tabLst/>
                <a:defRPr/>
              </a:pPr>
              <a:r>
                <a:rPr kumimoji="0" lang="en-US" sz="1800" b="0" i="1" u="none" strike="noStrike" kern="0" cap="none" spc="0" normalizeH="0" baseline="0" noProof="0" dirty="0" smtClean="0">
                  <a:ln>
                    <a:noFill/>
                  </a:ln>
                  <a:solidFill>
                    <a:srgbClr val="0000FF"/>
                  </a:solidFill>
                  <a:effectLst/>
                  <a:uLnTx/>
                  <a:uFillTx/>
                  <a:latin typeface="+mn-lt"/>
                  <a:ea typeface="+mn-ea"/>
                  <a:cs typeface="+mn-cs"/>
                </a:rPr>
                <a:t>2. </a:t>
              </a:r>
              <a:r>
                <a:rPr kumimoji="0" lang="en-US" sz="2000" b="0" u="none" strike="noStrike" kern="0" cap="none" spc="0" normalizeH="0" baseline="0" noProof="0" dirty="0" smtClean="0">
                  <a:ln>
                    <a:noFill/>
                  </a:ln>
                  <a:solidFill>
                    <a:srgbClr val="0000FF"/>
                  </a:solidFill>
                  <a:effectLst/>
                  <a:uLnTx/>
                  <a:uFillTx/>
                  <a:latin typeface="+mn-lt"/>
                  <a:ea typeface="+mn-ea"/>
                  <a:cs typeface="+mn-cs"/>
                </a:rPr>
                <a:t>Evaluation against MODIS LST </a:t>
              </a:r>
              <a:r>
                <a:rPr kumimoji="0" lang="en-US" sz="2000" b="0" u="none" strike="noStrike" kern="0" cap="none" spc="0" normalizeH="0" noProof="0" dirty="0" smtClean="0">
                  <a:ln>
                    <a:noFill/>
                  </a:ln>
                  <a:solidFill>
                    <a:srgbClr val="0000FF"/>
                  </a:solidFill>
                  <a:effectLst/>
                  <a:uLnTx/>
                  <a:uFillTx/>
                  <a:latin typeface="+mn-lt"/>
                  <a:ea typeface="+mn-ea"/>
                  <a:cs typeface="+mn-cs"/>
                </a:rPr>
                <a:t>data (above: Granule comparison; bottom right: Global comparison</a:t>
              </a:r>
              <a:r>
                <a:rPr kumimoji="0" lang="en-US" sz="1800" b="0" u="none" strike="noStrike" kern="0" cap="none" spc="0" normalizeH="0" noProof="0" dirty="0" smtClean="0">
                  <a:ln>
                    <a:noFill/>
                  </a:ln>
                  <a:solidFill>
                    <a:srgbClr val="0000FF"/>
                  </a:solidFill>
                  <a:effectLst/>
                  <a:uLnTx/>
                  <a:uFillTx/>
                  <a:latin typeface="+mn-lt"/>
                  <a:ea typeface="+mn-ea"/>
                  <a:cs typeface="+mn-cs"/>
                </a:rPr>
                <a:t>)</a:t>
              </a:r>
              <a:endParaRPr kumimoji="0" lang="en-US" sz="1800" b="0" u="none" strike="noStrike" kern="0" cap="none" spc="0" normalizeH="0" baseline="0" noProof="0" dirty="0">
                <a:ln>
                  <a:noFill/>
                </a:ln>
                <a:solidFill>
                  <a:srgbClr val="0000FF"/>
                </a:solidFill>
                <a:effectLst/>
                <a:uLnTx/>
                <a:uFillTx/>
                <a:latin typeface="+mn-lt"/>
                <a:ea typeface="+mn-ea"/>
                <a:cs typeface="+mn-cs"/>
              </a:endParaRPr>
            </a:p>
          </p:txBody>
        </p:sp>
      </p:grpSp>
      <p:grpSp>
        <p:nvGrpSpPr>
          <p:cNvPr id="151" name="Group 150"/>
          <p:cNvGrpSpPr/>
          <p:nvPr/>
        </p:nvGrpSpPr>
        <p:grpSpPr>
          <a:xfrm>
            <a:off x="16230600" y="34747200"/>
            <a:ext cx="6400800" cy="3581400"/>
            <a:chOff x="381000" y="30829329"/>
            <a:chExt cx="6400800" cy="3581400"/>
          </a:xfrm>
        </p:grpSpPr>
        <p:pic>
          <p:nvPicPr>
            <p:cNvPr id="152" name="Picture 3"/>
            <p:cNvPicPr>
              <a:picLocks noChangeAspect="1" noChangeArrowheads="1"/>
            </p:cNvPicPr>
            <p:nvPr/>
          </p:nvPicPr>
          <p:blipFill>
            <a:blip r:embed="rId12" cstate="print"/>
            <a:srcRect/>
            <a:stretch>
              <a:fillRect/>
            </a:stretch>
          </p:blipFill>
          <p:spPr bwMode="auto">
            <a:xfrm>
              <a:off x="3352800" y="30829329"/>
              <a:ext cx="3429000" cy="3536871"/>
            </a:xfrm>
            <a:prstGeom prst="rect">
              <a:avLst/>
            </a:prstGeom>
            <a:noFill/>
            <a:ln w="9525">
              <a:noFill/>
              <a:miter lim="800000"/>
              <a:headEnd/>
              <a:tailEnd/>
            </a:ln>
          </p:spPr>
        </p:pic>
        <p:sp>
          <p:nvSpPr>
            <p:cNvPr id="156" name="TextBox 155"/>
            <p:cNvSpPr txBox="1"/>
            <p:nvPr/>
          </p:nvSpPr>
          <p:spPr>
            <a:xfrm>
              <a:off x="381000" y="31362729"/>
              <a:ext cx="3048000" cy="707886"/>
            </a:xfrm>
            <a:prstGeom prst="rect">
              <a:avLst/>
            </a:prstGeom>
            <a:noFill/>
          </p:spPr>
          <p:txBody>
            <a:bodyPr wrap="square" rtlCol="0">
              <a:spAutoFit/>
            </a:bodyPr>
            <a:lstStyle/>
            <a:p>
              <a:endParaRPr lang="en-US" sz="400" dirty="0" smtClean="0"/>
            </a:p>
            <a:p>
              <a:r>
                <a:rPr lang="en-US" sz="1200" dirty="0" smtClean="0"/>
                <a:t>*The data (2012) is provided by Frank </a:t>
              </a:r>
              <a:r>
                <a:rPr lang="en-US" sz="1200" dirty="0" err="1" smtClean="0"/>
                <a:t>Goettsche</a:t>
              </a:r>
              <a:r>
                <a:rPr lang="en-US" sz="1200" dirty="0" smtClean="0"/>
                <a:t>, thanks Pierre for sharing the data.</a:t>
              </a:r>
            </a:p>
          </p:txBody>
        </p:sp>
        <p:pic>
          <p:nvPicPr>
            <p:cNvPr id="157" name="Picture 304"/>
            <p:cNvPicPr>
              <a:picLocks noChangeArrowheads="1"/>
            </p:cNvPicPr>
            <p:nvPr/>
          </p:nvPicPr>
          <p:blipFill>
            <a:blip r:embed="rId13" cstate="print"/>
            <a:srcRect/>
            <a:stretch>
              <a:fillRect/>
            </a:stretch>
          </p:blipFill>
          <p:spPr bwMode="auto">
            <a:xfrm>
              <a:off x="381000" y="32080200"/>
              <a:ext cx="2819400" cy="2330529"/>
            </a:xfrm>
            <a:prstGeom prst="rect">
              <a:avLst/>
            </a:prstGeom>
            <a:noFill/>
            <a:ln w="9525">
              <a:noFill/>
              <a:miter lim="800000"/>
              <a:headEnd/>
              <a:tailEnd/>
            </a:ln>
          </p:spPr>
        </p:pic>
      </p:grpSp>
      <p:grpSp>
        <p:nvGrpSpPr>
          <p:cNvPr id="160" name="Group 159"/>
          <p:cNvGrpSpPr/>
          <p:nvPr/>
        </p:nvGrpSpPr>
        <p:grpSpPr>
          <a:xfrm>
            <a:off x="16230600" y="10363200"/>
            <a:ext cx="14554200" cy="16002000"/>
            <a:chOff x="16535400" y="5181600"/>
            <a:chExt cx="14554200" cy="16002000"/>
          </a:xfrm>
        </p:grpSpPr>
        <p:grpSp>
          <p:nvGrpSpPr>
            <p:cNvPr id="161" name="Group 94"/>
            <p:cNvGrpSpPr/>
            <p:nvPr/>
          </p:nvGrpSpPr>
          <p:grpSpPr>
            <a:xfrm>
              <a:off x="20955000" y="12115800"/>
              <a:ext cx="9982200" cy="9037953"/>
              <a:chOff x="20955000" y="12115800"/>
              <a:chExt cx="9982200" cy="9037953"/>
            </a:xfrm>
          </p:grpSpPr>
          <p:pic>
            <p:nvPicPr>
              <p:cNvPr id="187" name="Picture 5"/>
              <p:cNvPicPr>
                <a:picLocks noChangeAspect="1" noChangeArrowheads="1"/>
              </p:cNvPicPr>
              <p:nvPr/>
            </p:nvPicPr>
            <p:blipFill>
              <a:blip r:embed="rId14" cstate="print"/>
              <a:srcRect/>
              <a:stretch>
                <a:fillRect/>
              </a:stretch>
            </p:blipFill>
            <p:spPr bwMode="auto">
              <a:xfrm>
                <a:off x="21000215" y="12115800"/>
                <a:ext cx="9936985" cy="4724400"/>
              </a:xfrm>
              <a:prstGeom prst="rect">
                <a:avLst/>
              </a:prstGeom>
              <a:noFill/>
              <a:ln w="9525">
                <a:noFill/>
                <a:miter lim="800000"/>
                <a:headEnd/>
                <a:tailEnd/>
              </a:ln>
            </p:spPr>
          </p:pic>
          <p:pic>
            <p:nvPicPr>
              <p:cNvPr id="188" name="Picture 6"/>
              <p:cNvPicPr>
                <a:picLocks noChangeAspect="1" noChangeArrowheads="1"/>
              </p:cNvPicPr>
              <p:nvPr/>
            </p:nvPicPr>
            <p:blipFill>
              <a:blip r:embed="rId15" cstate="print"/>
              <a:srcRect/>
              <a:stretch>
                <a:fillRect/>
              </a:stretch>
            </p:blipFill>
            <p:spPr bwMode="auto">
              <a:xfrm>
                <a:off x="20955000" y="16611600"/>
                <a:ext cx="9982200" cy="4542153"/>
              </a:xfrm>
              <a:prstGeom prst="rect">
                <a:avLst/>
              </a:prstGeom>
              <a:noFill/>
              <a:ln w="9525">
                <a:noFill/>
                <a:miter lim="800000"/>
                <a:headEnd/>
                <a:tailEnd/>
              </a:ln>
            </p:spPr>
          </p:pic>
        </p:grpSp>
        <p:grpSp>
          <p:nvGrpSpPr>
            <p:cNvPr id="164" name="Group 112"/>
            <p:cNvGrpSpPr/>
            <p:nvPr/>
          </p:nvGrpSpPr>
          <p:grpSpPr>
            <a:xfrm>
              <a:off x="21488400" y="5181600"/>
              <a:ext cx="9601200" cy="6858000"/>
              <a:chOff x="4710861" y="1447800"/>
              <a:chExt cx="3975939" cy="2427835"/>
            </a:xfrm>
          </p:grpSpPr>
          <p:pic>
            <p:nvPicPr>
              <p:cNvPr id="184" name="Picture 2"/>
              <p:cNvPicPr>
                <a:picLocks noChangeAspect="1" noChangeArrowheads="1"/>
              </p:cNvPicPr>
              <p:nvPr/>
            </p:nvPicPr>
            <p:blipFill>
              <a:blip r:embed="rId16" cstate="print"/>
              <a:srcRect/>
              <a:stretch>
                <a:fillRect/>
              </a:stretch>
            </p:blipFill>
            <p:spPr bwMode="auto">
              <a:xfrm>
                <a:off x="6584552" y="1461937"/>
                <a:ext cx="2102248" cy="2413698"/>
              </a:xfrm>
              <a:prstGeom prst="rect">
                <a:avLst/>
              </a:prstGeom>
              <a:noFill/>
              <a:ln w="9525">
                <a:noFill/>
                <a:miter lim="800000"/>
                <a:headEnd/>
                <a:tailEnd/>
              </a:ln>
            </p:spPr>
          </p:pic>
          <p:pic>
            <p:nvPicPr>
              <p:cNvPr id="185" name="Picture 3"/>
              <p:cNvPicPr>
                <a:picLocks noChangeAspect="1" noChangeArrowheads="1"/>
              </p:cNvPicPr>
              <p:nvPr/>
            </p:nvPicPr>
            <p:blipFill>
              <a:blip r:embed="rId17" cstate="print"/>
              <a:srcRect/>
              <a:stretch>
                <a:fillRect/>
              </a:stretch>
            </p:blipFill>
            <p:spPr bwMode="auto">
              <a:xfrm>
                <a:off x="4710861" y="1447800"/>
                <a:ext cx="2000312" cy="2417358"/>
              </a:xfrm>
              <a:prstGeom prst="rect">
                <a:avLst/>
              </a:prstGeom>
              <a:noFill/>
              <a:ln w="9525">
                <a:noFill/>
                <a:miter lim="800000"/>
                <a:headEnd/>
                <a:tailEnd/>
              </a:ln>
            </p:spPr>
          </p:pic>
        </p:grpSp>
        <p:grpSp>
          <p:nvGrpSpPr>
            <p:cNvPr id="165" name="Group 116"/>
            <p:cNvGrpSpPr/>
            <p:nvPr/>
          </p:nvGrpSpPr>
          <p:grpSpPr>
            <a:xfrm>
              <a:off x="16535400" y="12115800"/>
              <a:ext cx="4114800" cy="9067800"/>
              <a:chOff x="646717" y="3289429"/>
              <a:chExt cx="1972899" cy="3483481"/>
            </a:xfrm>
          </p:grpSpPr>
          <p:pic>
            <p:nvPicPr>
              <p:cNvPr id="182" name="Picture 9"/>
              <p:cNvPicPr>
                <a:picLocks noChangeAspect="1" noChangeArrowheads="1"/>
              </p:cNvPicPr>
              <p:nvPr/>
            </p:nvPicPr>
            <p:blipFill>
              <a:blip r:embed="rId18" cstate="print"/>
              <a:srcRect/>
              <a:stretch>
                <a:fillRect/>
              </a:stretch>
            </p:blipFill>
            <p:spPr bwMode="auto">
              <a:xfrm>
                <a:off x="646717" y="4964986"/>
                <a:ext cx="1972899" cy="1807924"/>
              </a:xfrm>
              <a:prstGeom prst="rect">
                <a:avLst/>
              </a:prstGeom>
              <a:noFill/>
              <a:ln w="9525">
                <a:noFill/>
                <a:miter lim="800000"/>
                <a:headEnd/>
                <a:tailEnd/>
              </a:ln>
            </p:spPr>
          </p:pic>
          <p:pic>
            <p:nvPicPr>
              <p:cNvPr id="183" name="Picture 10"/>
              <p:cNvPicPr>
                <a:picLocks noChangeAspect="1" noChangeArrowheads="1"/>
              </p:cNvPicPr>
              <p:nvPr/>
            </p:nvPicPr>
            <p:blipFill>
              <a:blip r:embed="rId19" cstate="print"/>
              <a:srcRect/>
              <a:stretch>
                <a:fillRect/>
              </a:stretch>
            </p:blipFill>
            <p:spPr bwMode="auto">
              <a:xfrm>
                <a:off x="656448" y="3289429"/>
                <a:ext cx="1962197" cy="1808874"/>
              </a:xfrm>
              <a:prstGeom prst="rect">
                <a:avLst/>
              </a:prstGeom>
              <a:noFill/>
              <a:ln w="9525">
                <a:noFill/>
                <a:miter lim="800000"/>
                <a:headEnd/>
                <a:tailEnd/>
              </a:ln>
            </p:spPr>
          </p:pic>
        </p:grpSp>
        <p:grpSp>
          <p:nvGrpSpPr>
            <p:cNvPr id="175" name="Group 119"/>
            <p:cNvGrpSpPr/>
            <p:nvPr/>
          </p:nvGrpSpPr>
          <p:grpSpPr>
            <a:xfrm>
              <a:off x="16535400" y="5257800"/>
              <a:ext cx="4724400" cy="6781800"/>
              <a:chOff x="6484110" y="3837975"/>
              <a:chExt cx="2165329" cy="2959797"/>
            </a:xfrm>
          </p:grpSpPr>
          <p:pic>
            <p:nvPicPr>
              <p:cNvPr id="180" name="Picture 7"/>
              <p:cNvPicPr>
                <a:picLocks noChangeAspect="1" noChangeArrowheads="1"/>
              </p:cNvPicPr>
              <p:nvPr/>
            </p:nvPicPr>
            <p:blipFill>
              <a:blip r:embed="rId20" cstate="print"/>
              <a:srcRect/>
              <a:stretch>
                <a:fillRect/>
              </a:stretch>
            </p:blipFill>
            <p:spPr bwMode="auto">
              <a:xfrm>
                <a:off x="6484110" y="5264974"/>
                <a:ext cx="2160534" cy="1532798"/>
              </a:xfrm>
              <a:prstGeom prst="rect">
                <a:avLst/>
              </a:prstGeom>
              <a:noFill/>
              <a:ln w="9525">
                <a:noFill/>
                <a:miter lim="800000"/>
                <a:headEnd/>
                <a:tailEnd/>
              </a:ln>
            </p:spPr>
          </p:pic>
          <p:pic>
            <p:nvPicPr>
              <p:cNvPr id="181" name="Picture 8"/>
              <p:cNvPicPr>
                <a:picLocks noChangeAspect="1" noChangeArrowheads="1"/>
              </p:cNvPicPr>
              <p:nvPr/>
            </p:nvPicPr>
            <p:blipFill>
              <a:blip r:embed="rId21" cstate="print"/>
              <a:srcRect/>
              <a:stretch>
                <a:fillRect/>
              </a:stretch>
            </p:blipFill>
            <p:spPr bwMode="auto">
              <a:xfrm>
                <a:off x="6487783" y="3837975"/>
                <a:ext cx="2161656" cy="1523212"/>
              </a:xfrm>
              <a:prstGeom prst="rect">
                <a:avLst/>
              </a:prstGeom>
              <a:noFill/>
              <a:ln w="9525">
                <a:noFill/>
                <a:miter lim="800000"/>
                <a:headEnd/>
                <a:tailEnd/>
              </a:ln>
            </p:spPr>
          </p:pic>
        </p:grpSp>
        <p:pic>
          <p:nvPicPr>
            <p:cNvPr id="179" name="Picture 5"/>
            <p:cNvPicPr>
              <a:picLocks noChangeAspect="1" noChangeArrowheads="1"/>
            </p:cNvPicPr>
            <p:nvPr/>
          </p:nvPicPr>
          <p:blipFill>
            <a:blip r:embed="rId22" cstate="print"/>
            <a:srcRect/>
            <a:stretch>
              <a:fillRect/>
            </a:stretch>
          </p:blipFill>
          <p:spPr bwMode="auto">
            <a:xfrm>
              <a:off x="19049999" y="11430000"/>
              <a:ext cx="7630333" cy="533399"/>
            </a:xfrm>
            <a:prstGeom prst="rect">
              <a:avLst/>
            </a:prstGeom>
            <a:noFill/>
            <a:ln w="9525">
              <a:noFill/>
              <a:miter lim="800000"/>
              <a:headEnd/>
              <a:tailEnd/>
            </a:ln>
          </p:spPr>
        </p:pic>
      </p:grpSp>
      <p:sp>
        <p:nvSpPr>
          <p:cNvPr id="189" name="Text Box 6898"/>
          <p:cNvSpPr txBox="1">
            <a:spLocks noChangeArrowheads="1"/>
          </p:cNvSpPr>
          <p:nvPr/>
        </p:nvSpPr>
        <p:spPr bwMode="auto">
          <a:xfrm>
            <a:off x="16002000" y="9213306"/>
            <a:ext cx="12420600" cy="1073694"/>
          </a:xfrm>
          <a:prstGeom prst="rect">
            <a:avLst/>
          </a:prstGeom>
          <a:noFill/>
          <a:ln w="9525" algn="ctr">
            <a:noFill/>
            <a:miter lim="800000"/>
            <a:headEnd/>
            <a:tailEnd/>
          </a:ln>
        </p:spPr>
        <p:txBody>
          <a:bodyPr lIns="0" tIns="211615" rIns="0" bIns="211615">
            <a:spAutoFit/>
          </a:bodyPr>
          <a:lstStyle/>
          <a:p>
            <a:pPr marL="742950" indent="-742950" defTabSz="4232275"/>
            <a:r>
              <a:rPr lang="en-US" sz="4200" b="1" dirty="0" smtClean="0"/>
              <a:t> </a:t>
            </a:r>
            <a:r>
              <a:rPr lang="en-US" sz="3200" b="1" dirty="0" smtClean="0">
                <a:solidFill>
                  <a:srgbClr val="000099"/>
                </a:solidFill>
              </a:rPr>
              <a:t>Sample </a:t>
            </a:r>
            <a:r>
              <a:rPr lang="en-US" sz="3200" b="1" dirty="0" smtClean="0">
                <a:solidFill>
                  <a:srgbClr val="000099"/>
                </a:solidFill>
              </a:rPr>
              <a:t>VIIRS LST </a:t>
            </a:r>
            <a:r>
              <a:rPr lang="en-US" sz="3200" b="1" dirty="0" smtClean="0">
                <a:solidFill>
                  <a:srgbClr val="000099"/>
                </a:solidFill>
              </a:rPr>
              <a:t>Maps</a:t>
            </a:r>
            <a:endParaRPr lang="en-US" sz="3200" b="1" dirty="0">
              <a:solidFill>
                <a:srgbClr val="000099"/>
              </a:solidFill>
            </a:endParaRPr>
          </a:p>
        </p:txBody>
      </p:sp>
      <p:sp>
        <p:nvSpPr>
          <p:cNvPr id="190" name="Text Box 6898"/>
          <p:cNvSpPr txBox="1">
            <a:spLocks noChangeArrowheads="1"/>
          </p:cNvSpPr>
          <p:nvPr/>
        </p:nvSpPr>
        <p:spPr bwMode="auto">
          <a:xfrm>
            <a:off x="16230600" y="26593800"/>
            <a:ext cx="12420600" cy="1073694"/>
          </a:xfrm>
          <a:prstGeom prst="rect">
            <a:avLst/>
          </a:prstGeom>
          <a:noFill/>
          <a:ln w="9525" algn="ctr">
            <a:noFill/>
            <a:miter lim="800000"/>
            <a:headEnd/>
            <a:tailEnd/>
          </a:ln>
        </p:spPr>
        <p:txBody>
          <a:bodyPr lIns="0" tIns="211615" rIns="0" bIns="211615">
            <a:spAutoFit/>
          </a:bodyPr>
          <a:lstStyle/>
          <a:p>
            <a:pPr marL="742950" indent="-742950" defTabSz="4232275"/>
            <a:r>
              <a:rPr lang="en-US" sz="4200" b="1" dirty="0" smtClean="0"/>
              <a:t> </a:t>
            </a:r>
            <a:r>
              <a:rPr lang="en-US" sz="3200" b="1" dirty="0" smtClean="0">
                <a:solidFill>
                  <a:srgbClr val="000099"/>
                </a:solidFill>
              </a:rPr>
              <a:t>Evaluations</a:t>
            </a:r>
            <a:endParaRPr lang="en-US" sz="3200" b="1" dirty="0">
              <a:solidFill>
                <a:srgbClr val="000099"/>
              </a:solidFill>
            </a:endParaRPr>
          </a:p>
        </p:txBody>
      </p:sp>
      <p:sp>
        <p:nvSpPr>
          <p:cNvPr id="191" name="TextBox 123"/>
          <p:cNvSpPr txBox="1">
            <a:spLocks noChangeArrowheads="1"/>
          </p:cNvSpPr>
          <p:nvPr/>
        </p:nvSpPr>
        <p:spPr bwMode="auto">
          <a:xfrm>
            <a:off x="0" y="14478000"/>
            <a:ext cx="15087600" cy="3323987"/>
          </a:xfrm>
          <a:prstGeom prst="rect">
            <a:avLst/>
          </a:prstGeom>
          <a:noFill/>
          <a:ln w="9525">
            <a:noFill/>
            <a:miter lim="800000"/>
            <a:headEnd/>
            <a:tailEnd/>
          </a:ln>
        </p:spPr>
        <p:txBody>
          <a:bodyPr wrap="square">
            <a:spAutoFit/>
          </a:bodyPr>
          <a:lstStyle/>
          <a:p>
            <a:r>
              <a:rPr lang="en-US" sz="3000" dirty="0" smtClean="0"/>
              <a:t>A split-window, emissivity-explicit regression algorithm is implemented for the GOES-R/ABI land surface temperature, T</a:t>
            </a:r>
            <a:r>
              <a:rPr lang="en-US" sz="3000" i="1" baseline="-25000" dirty="0" smtClean="0"/>
              <a:t>s</a:t>
            </a:r>
            <a:r>
              <a:rPr lang="en-US" sz="3000" dirty="0" smtClean="0"/>
              <a:t>, production:</a:t>
            </a:r>
          </a:p>
          <a:p>
            <a:endParaRPr lang="en-US" sz="3000" dirty="0"/>
          </a:p>
          <a:p>
            <a:r>
              <a:rPr lang="en-US" sz="3000" dirty="0"/>
              <a:t>        </a:t>
            </a:r>
            <a:r>
              <a:rPr lang="en-US" sz="3000" dirty="0" smtClean="0"/>
              <a:t>T</a:t>
            </a:r>
            <a:r>
              <a:rPr lang="en-US" sz="3000" baseline="-25000" dirty="0" smtClean="0"/>
              <a:t>s</a:t>
            </a:r>
            <a:r>
              <a:rPr lang="en-US" sz="3000" dirty="0" smtClean="0"/>
              <a:t> </a:t>
            </a:r>
            <a:r>
              <a:rPr lang="en-US" sz="3000" dirty="0"/>
              <a:t>= </a:t>
            </a:r>
            <a:r>
              <a:rPr lang="en-US" sz="3000" dirty="0" smtClean="0"/>
              <a:t>a</a:t>
            </a:r>
            <a:r>
              <a:rPr lang="en-US" sz="3000" baseline="-25000" dirty="0" smtClean="0"/>
              <a:t>0</a:t>
            </a:r>
            <a:r>
              <a:rPr lang="en-US" sz="3000" dirty="0" smtClean="0"/>
              <a:t> </a:t>
            </a:r>
            <a:r>
              <a:rPr lang="en-US" sz="3000" dirty="0"/>
              <a:t>+ </a:t>
            </a:r>
            <a:r>
              <a:rPr lang="en-US" sz="3000" dirty="0" smtClean="0"/>
              <a:t>a</a:t>
            </a:r>
            <a:r>
              <a:rPr lang="en-US" sz="3000" baseline="-25000" dirty="0" smtClean="0"/>
              <a:t>1</a:t>
            </a:r>
            <a:r>
              <a:rPr lang="en-US" sz="3000" dirty="0" smtClean="0"/>
              <a:t> </a:t>
            </a:r>
            <a:r>
              <a:rPr lang="en-US" sz="3000" dirty="0"/>
              <a:t>T</a:t>
            </a:r>
            <a:r>
              <a:rPr lang="en-US" sz="3000" baseline="-25000" dirty="0"/>
              <a:t>11 </a:t>
            </a:r>
            <a:r>
              <a:rPr lang="en-US" sz="3000" dirty="0"/>
              <a:t>+ </a:t>
            </a:r>
            <a:r>
              <a:rPr lang="en-US" sz="3000" dirty="0" smtClean="0"/>
              <a:t>a</a:t>
            </a:r>
            <a:r>
              <a:rPr lang="en-US" sz="3000" baseline="-25000" dirty="0" smtClean="0"/>
              <a:t>2  </a:t>
            </a:r>
            <a:r>
              <a:rPr lang="en-US" sz="3000" dirty="0"/>
              <a:t>(T</a:t>
            </a:r>
            <a:r>
              <a:rPr lang="en-US" sz="3000" baseline="-25000" dirty="0"/>
              <a:t>11</a:t>
            </a:r>
            <a:r>
              <a:rPr lang="en-US" sz="3000" dirty="0"/>
              <a:t> – T</a:t>
            </a:r>
            <a:r>
              <a:rPr lang="en-US" sz="3000" baseline="-25000" dirty="0"/>
              <a:t>12</a:t>
            </a:r>
            <a:r>
              <a:rPr lang="en-US" sz="3000" dirty="0"/>
              <a:t>) + </a:t>
            </a:r>
            <a:r>
              <a:rPr lang="en-US" sz="3000" dirty="0" smtClean="0"/>
              <a:t>a</a:t>
            </a:r>
            <a:r>
              <a:rPr lang="en-US" sz="3000" baseline="-25000" dirty="0" smtClean="0"/>
              <a:t>3</a:t>
            </a:r>
            <a:r>
              <a:rPr lang="en-US" sz="3000" dirty="0" smtClean="0"/>
              <a:t> </a:t>
            </a:r>
            <a:r>
              <a:rPr lang="en-US" sz="3000" b="1" dirty="0" smtClean="0">
                <a:latin typeface="Symbol" pitchFamily="18" charset="2"/>
              </a:rPr>
              <a:t>e</a:t>
            </a:r>
            <a:r>
              <a:rPr lang="en-US" sz="3000" dirty="0" smtClean="0"/>
              <a:t> + a</a:t>
            </a:r>
            <a:r>
              <a:rPr lang="en-US" sz="3000" baseline="-25000" dirty="0" smtClean="0"/>
              <a:t>4</a:t>
            </a:r>
            <a:r>
              <a:rPr lang="en-US" sz="3000" dirty="0" smtClean="0"/>
              <a:t> (T</a:t>
            </a:r>
            <a:r>
              <a:rPr lang="en-US" sz="3000" baseline="-25000" dirty="0" smtClean="0"/>
              <a:t>11</a:t>
            </a:r>
            <a:r>
              <a:rPr lang="en-US" sz="3000" dirty="0" smtClean="0"/>
              <a:t> – T</a:t>
            </a:r>
            <a:r>
              <a:rPr lang="en-US" sz="3000" baseline="-25000" dirty="0" smtClean="0"/>
              <a:t>12</a:t>
            </a:r>
            <a:r>
              <a:rPr lang="en-US" sz="3000" dirty="0" smtClean="0"/>
              <a:t>) (</a:t>
            </a:r>
            <a:r>
              <a:rPr lang="en-US" sz="3000" dirty="0" err="1" smtClean="0"/>
              <a:t>sec</a:t>
            </a:r>
            <a:r>
              <a:rPr lang="en-US" sz="3000" i="1" dirty="0" err="1" smtClean="0">
                <a:latin typeface="Symbol" pitchFamily="18" charset="2"/>
              </a:rPr>
              <a:t>q</a:t>
            </a:r>
            <a:r>
              <a:rPr lang="en-US" sz="3000" dirty="0" smtClean="0"/>
              <a:t> </a:t>
            </a:r>
            <a:r>
              <a:rPr lang="en-US" sz="3000" dirty="0"/>
              <a:t>– 1) </a:t>
            </a:r>
            <a:endParaRPr lang="en-US" sz="3000" dirty="0" smtClean="0"/>
          </a:p>
          <a:p>
            <a:endParaRPr lang="en-US" sz="3000" dirty="0" smtClean="0"/>
          </a:p>
          <a:p>
            <a:r>
              <a:rPr lang="en-US" sz="3000" dirty="0" smtClean="0"/>
              <a:t>where </a:t>
            </a:r>
            <a:r>
              <a:rPr lang="en-US" sz="3000" i="1" dirty="0" err="1" smtClean="0"/>
              <a:t>a</a:t>
            </a:r>
            <a:r>
              <a:rPr lang="en-US" sz="3000" i="1" baseline="-25000" dirty="0" err="1" smtClean="0"/>
              <a:t>k</a:t>
            </a:r>
            <a:r>
              <a:rPr lang="en-US" sz="3000" i="1" baseline="-25000" dirty="0" smtClean="0"/>
              <a:t> </a:t>
            </a:r>
            <a:r>
              <a:rPr lang="en-US" sz="3000" dirty="0" smtClean="0"/>
              <a:t>are algorithm coefficients, </a:t>
            </a:r>
            <a:r>
              <a:rPr lang="en-US" sz="3000" i="1" dirty="0" smtClean="0">
                <a:latin typeface="Symbol" pitchFamily="18" charset="2"/>
              </a:rPr>
              <a:t>q</a:t>
            </a:r>
            <a:r>
              <a:rPr lang="en-US" sz="3000" dirty="0" smtClean="0"/>
              <a:t> is view zenith angle; </a:t>
            </a:r>
            <a:r>
              <a:rPr lang="en-US" sz="3000" dirty="0" smtClean="0"/>
              <a:t>T</a:t>
            </a:r>
            <a:r>
              <a:rPr lang="en-US" sz="3000" baseline="-25000" dirty="0" smtClean="0"/>
              <a:t>11</a:t>
            </a:r>
            <a:r>
              <a:rPr lang="en-US" sz="3000" dirty="0" smtClean="0"/>
              <a:t> and T</a:t>
            </a:r>
            <a:r>
              <a:rPr lang="en-US" sz="3000" baseline="-25000" dirty="0" smtClean="0"/>
              <a:t>12</a:t>
            </a:r>
            <a:r>
              <a:rPr lang="en-US" sz="3000" dirty="0" smtClean="0"/>
              <a:t> represent </a:t>
            </a:r>
            <a:r>
              <a:rPr lang="en-US" sz="3000" dirty="0" smtClean="0"/>
              <a:t>the ABI sensed brightness temperatures at 11 and 12 micron channels (the split-window).</a:t>
            </a:r>
            <a:endParaRPr lang="en-US" sz="3000" dirty="0"/>
          </a:p>
        </p:txBody>
      </p:sp>
      <p:grpSp>
        <p:nvGrpSpPr>
          <p:cNvPr id="431" name="Group 430"/>
          <p:cNvGrpSpPr/>
          <p:nvPr/>
        </p:nvGrpSpPr>
        <p:grpSpPr>
          <a:xfrm>
            <a:off x="76200" y="18079721"/>
            <a:ext cx="15163800" cy="8209279"/>
            <a:chOff x="1524000" y="19731883"/>
            <a:chExt cx="11430000" cy="6480917"/>
          </a:xfrm>
        </p:grpSpPr>
        <p:sp>
          <p:nvSpPr>
            <p:cNvPr id="430" name="Rectangle 429"/>
            <p:cNvSpPr/>
            <p:nvPr/>
          </p:nvSpPr>
          <p:spPr bwMode="auto">
            <a:xfrm>
              <a:off x="1524000" y="19731883"/>
              <a:ext cx="11430000" cy="6480917"/>
            </a:xfrm>
            <a:prstGeom prst="rect">
              <a:avLst/>
            </a:prstGeom>
            <a:solidFill>
              <a:srgbClr val="0070C0"/>
            </a:solidFill>
            <a:ln w="9525" cap="flat" cmpd="sng" algn="ctr">
              <a:noFill/>
              <a:prstDash val="solid"/>
              <a:round/>
              <a:headEnd type="none" w="med" len="med"/>
              <a:tailEnd type="none" w="med" len="med"/>
            </a:ln>
            <a:effectLst/>
          </p:spPr>
          <p:txBody>
            <a:bodyPr vert="horz" wrap="square" lIns="0" tIns="211615" rIns="0" bIns="211615" numCol="1" rtlCol="0" anchor="t" anchorCtr="0" compatLnSpc="1">
              <a:prstTxWarp prst="textNoShape">
                <a:avLst/>
              </a:prstTxWarp>
              <a:noAutofit/>
            </a:bodyPr>
            <a:lstStyle/>
            <a:p>
              <a:pPr marL="1587500" marR="0" indent="-1587500" algn="l" defTabSz="42322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nvGrpSpPr>
            <p:cNvPr id="260" name="Group 13"/>
            <p:cNvGrpSpPr>
              <a:grpSpLocks/>
            </p:cNvGrpSpPr>
            <p:nvPr/>
          </p:nvGrpSpPr>
          <p:grpSpPr bwMode="auto">
            <a:xfrm>
              <a:off x="1676400" y="19888200"/>
              <a:ext cx="11201400" cy="6306131"/>
              <a:chOff x="0" y="1056"/>
              <a:chExt cx="5760" cy="3264"/>
            </a:xfrm>
          </p:grpSpPr>
          <p:sp>
            <p:nvSpPr>
              <p:cNvPr id="261" name="Oval 14"/>
              <p:cNvSpPr>
                <a:spLocks noChangeArrowheads="1"/>
              </p:cNvSpPr>
              <p:nvPr/>
            </p:nvSpPr>
            <p:spPr bwMode="auto">
              <a:xfrm>
                <a:off x="1344" y="1968"/>
                <a:ext cx="624" cy="576"/>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Extract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ABI Inputs</a:t>
                </a:r>
              </a:p>
            </p:txBody>
          </p:sp>
          <p:sp>
            <p:nvSpPr>
              <p:cNvPr id="262" name="Text Box 15"/>
              <p:cNvSpPr txBox="1">
                <a:spLocks noChangeArrowheads="1"/>
              </p:cNvSpPr>
              <p:nvPr/>
            </p:nvSpPr>
            <p:spPr bwMode="auto">
              <a:xfrm>
                <a:off x="288" y="2160"/>
                <a:ext cx="590" cy="138"/>
              </a:xfrm>
              <a:prstGeom prst="rect">
                <a:avLst/>
              </a:prstGeom>
              <a:solidFill>
                <a:srgbClr val="FFFF99"/>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ABI  Radiances</a:t>
                </a:r>
              </a:p>
            </p:txBody>
          </p:sp>
          <p:sp>
            <p:nvSpPr>
              <p:cNvPr id="263" name="Text Box 16"/>
              <p:cNvSpPr txBox="1">
                <a:spLocks noChangeArrowheads="1"/>
              </p:cNvSpPr>
              <p:nvPr/>
            </p:nvSpPr>
            <p:spPr bwMode="auto">
              <a:xfrm>
                <a:off x="0" y="2448"/>
                <a:ext cx="972" cy="138"/>
              </a:xfrm>
              <a:prstGeom prst="rect">
                <a:avLst/>
              </a:prstGeom>
              <a:solidFill>
                <a:srgbClr val="FFFF99"/>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ABI  Solar-View Geometry</a:t>
                </a:r>
              </a:p>
            </p:txBody>
          </p:sp>
          <p:sp>
            <p:nvSpPr>
              <p:cNvPr id="264" name="Text Box 17"/>
              <p:cNvSpPr txBox="1">
                <a:spLocks noChangeArrowheads="1"/>
              </p:cNvSpPr>
              <p:nvPr/>
            </p:nvSpPr>
            <p:spPr bwMode="auto">
              <a:xfrm>
                <a:off x="672" y="1536"/>
                <a:ext cx="656" cy="138"/>
              </a:xfrm>
              <a:prstGeom prst="rect">
                <a:avLst/>
              </a:prstGeom>
              <a:solidFill>
                <a:srgbClr val="CCFFFF"/>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ABI  Cloud Mask</a:t>
                </a:r>
              </a:p>
            </p:txBody>
          </p:sp>
          <p:sp>
            <p:nvSpPr>
              <p:cNvPr id="265" name="Oval 18"/>
              <p:cNvSpPr>
                <a:spLocks noChangeArrowheads="1"/>
              </p:cNvSpPr>
              <p:nvPr/>
            </p:nvSpPr>
            <p:spPr bwMode="auto">
              <a:xfrm>
                <a:off x="3216" y="1488"/>
                <a:ext cx="480" cy="432"/>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Data </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Mapping</a:t>
                </a:r>
              </a:p>
            </p:txBody>
          </p:sp>
          <p:sp>
            <p:nvSpPr>
              <p:cNvPr id="266" name="Oval 19"/>
              <p:cNvSpPr>
                <a:spLocks noChangeArrowheads="1"/>
              </p:cNvSpPr>
              <p:nvPr/>
            </p:nvSpPr>
            <p:spPr bwMode="auto">
              <a:xfrm>
                <a:off x="4992" y="1824"/>
                <a:ext cx="480" cy="432"/>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Cloud</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Filtering</a:t>
                </a:r>
              </a:p>
            </p:txBody>
          </p:sp>
          <p:sp>
            <p:nvSpPr>
              <p:cNvPr id="267" name="Text Box 20"/>
              <p:cNvSpPr txBox="1">
                <a:spLocks noChangeArrowheads="1"/>
              </p:cNvSpPr>
              <p:nvPr/>
            </p:nvSpPr>
            <p:spPr bwMode="auto">
              <a:xfrm>
                <a:off x="2448" y="1056"/>
                <a:ext cx="424" cy="138"/>
              </a:xfrm>
              <a:prstGeom prst="rect">
                <a:avLst/>
              </a:prstGeom>
              <a:solidFill>
                <a:srgbClr val="75FF75"/>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Emissivity</a:t>
                </a:r>
              </a:p>
            </p:txBody>
          </p:sp>
          <p:sp>
            <p:nvSpPr>
              <p:cNvPr id="268" name="Oval 21"/>
              <p:cNvSpPr>
                <a:spLocks noChangeArrowheads="1"/>
              </p:cNvSpPr>
              <p:nvPr/>
            </p:nvSpPr>
            <p:spPr bwMode="auto">
              <a:xfrm>
                <a:off x="4368" y="3072"/>
                <a:ext cx="528" cy="480"/>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Day/Night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Flagging</a:t>
                </a:r>
              </a:p>
            </p:txBody>
          </p:sp>
          <p:sp>
            <p:nvSpPr>
              <p:cNvPr id="269" name="Oval 22"/>
              <p:cNvSpPr>
                <a:spLocks noChangeArrowheads="1"/>
              </p:cNvSpPr>
              <p:nvPr/>
            </p:nvSpPr>
            <p:spPr bwMode="auto">
              <a:xfrm>
                <a:off x="4176" y="1584"/>
                <a:ext cx="480" cy="432"/>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Land</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Check</a:t>
                </a:r>
              </a:p>
            </p:txBody>
          </p:sp>
          <p:sp>
            <p:nvSpPr>
              <p:cNvPr id="270" name="Oval 23"/>
              <p:cNvSpPr>
                <a:spLocks noChangeArrowheads="1"/>
              </p:cNvSpPr>
              <p:nvPr/>
            </p:nvSpPr>
            <p:spPr bwMode="auto">
              <a:xfrm>
                <a:off x="3072" y="2736"/>
                <a:ext cx="480" cy="432"/>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dirty="0">
                    <a:solidFill>
                      <a:schemeClr val="tx1"/>
                    </a:solidFill>
                    <a:effectLst/>
                    <a:latin typeface="Times New Roman" pitchFamily="18" charset="0"/>
                  </a:rPr>
                  <a:t>QC</a:t>
                </a:r>
              </a:p>
              <a:p>
                <a:pPr eaLnBrk="0" hangingPunct="0">
                  <a:lnSpc>
                    <a:spcPct val="100000"/>
                  </a:lnSpc>
                  <a:spcBef>
                    <a:spcPct val="0"/>
                  </a:spcBef>
                  <a:buClrTx/>
                  <a:buSzTx/>
                  <a:buFontTx/>
                  <a:buNone/>
                </a:pPr>
                <a:r>
                  <a:rPr lang="en-US" sz="1600" b="1" dirty="0">
                    <a:solidFill>
                      <a:schemeClr val="tx1"/>
                    </a:solidFill>
                    <a:effectLst/>
                    <a:latin typeface="Times New Roman" pitchFamily="18" charset="0"/>
                  </a:rPr>
                  <a:t>Control</a:t>
                </a:r>
              </a:p>
            </p:txBody>
          </p:sp>
          <p:sp>
            <p:nvSpPr>
              <p:cNvPr id="271" name="Oval 24"/>
              <p:cNvSpPr>
                <a:spLocks noChangeArrowheads="1"/>
              </p:cNvSpPr>
              <p:nvPr/>
            </p:nvSpPr>
            <p:spPr bwMode="auto">
              <a:xfrm>
                <a:off x="3504" y="3408"/>
                <a:ext cx="624" cy="480"/>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SW LST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Algorithm</a:t>
                </a:r>
              </a:p>
            </p:txBody>
          </p:sp>
          <p:sp>
            <p:nvSpPr>
              <p:cNvPr id="272" name="Oval 25"/>
              <p:cNvSpPr>
                <a:spLocks noChangeArrowheads="1"/>
              </p:cNvSpPr>
              <p:nvPr/>
            </p:nvSpPr>
            <p:spPr bwMode="auto">
              <a:xfrm>
                <a:off x="2592" y="3600"/>
                <a:ext cx="576" cy="480"/>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LST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Wrap up</a:t>
                </a:r>
              </a:p>
            </p:txBody>
          </p:sp>
          <p:sp>
            <p:nvSpPr>
              <p:cNvPr id="273" name="Text Box 26"/>
              <p:cNvSpPr txBox="1">
                <a:spLocks noChangeArrowheads="1"/>
              </p:cNvSpPr>
              <p:nvPr/>
            </p:nvSpPr>
            <p:spPr bwMode="auto">
              <a:xfrm>
                <a:off x="2160" y="2256"/>
                <a:ext cx="672" cy="138"/>
              </a:xfrm>
              <a:prstGeom prst="rect">
                <a:avLst/>
              </a:prstGeom>
              <a:solidFill>
                <a:srgbClr val="FFFFFF"/>
              </a:solidFill>
              <a:ln w="12700">
                <a:solidFill>
                  <a:schemeClr val="tx1"/>
                </a:solidFill>
                <a:miter lim="800000"/>
                <a:headEnd type="none" w="sm" len="sm"/>
                <a:tailEnd type="none" w="sm" len="sm"/>
              </a:ln>
              <a:effectLst/>
            </p:spPr>
            <p:txBody>
              <a:bodyPr>
                <a:spAutoFit/>
              </a:bodyPr>
              <a:lstStyle/>
              <a:p>
                <a:pPr eaLnBrk="0" hangingPunct="0">
                  <a:lnSpc>
                    <a:spcPct val="100000"/>
                  </a:lnSpc>
                  <a:spcBef>
                    <a:spcPct val="0"/>
                  </a:spcBef>
                  <a:buClrTx/>
                  <a:buSzTx/>
                  <a:buFontTx/>
                  <a:buNone/>
                </a:pPr>
                <a:r>
                  <a:rPr lang="en-US" sz="1600">
                    <a:solidFill>
                      <a:schemeClr val="tx1"/>
                    </a:solidFill>
                    <a:effectLst/>
                    <a:latin typeface="Times New Roman" pitchFamily="18" charset="0"/>
                  </a:rPr>
                  <a:t>Coeffs LUT</a:t>
                </a:r>
              </a:p>
            </p:txBody>
          </p:sp>
          <p:sp>
            <p:nvSpPr>
              <p:cNvPr id="274" name="Oval 27"/>
              <p:cNvSpPr>
                <a:spLocks noChangeArrowheads="1"/>
              </p:cNvSpPr>
              <p:nvPr/>
            </p:nvSpPr>
            <p:spPr bwMode="auto">
              <a:xfrm>
                <a:off x="2160" y="1584"/>
                <a:ext cx="624" cy="528"/>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Extract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Ancillary</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Data</a:t>
                </a:r>
              </a:p>
            </p:txBody>
          </p:sp>
          <p:sp>
            <p:nvSpPr>
              <p:cNvPr id="275" name="Oval 28"/>
              <p:cNvSpPr>
                <a:spLocks noChangeArrowheads="1"/>
              </p:cNvSpPr>
              <p:nvPr/>
            </p:nvSpPr>
            <p:spPr bwMode="auto">
              <a:xfrm>
                <a:off x="5040" y="2640"/>
                <a:ext cx="480" cy="432"/>
              </a:xfrm>
              <a:prstGeom prst="ellipse">
                <a:avLst/>
              </a:prstGeom>
              <a:solidFill>
                <a:schemeClr val="accent1"/>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Dry/Moist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Flagging</a:t>
                </a:r>
              </a:p>
            </p:txBody>
          </p:sp>
          <p:sp>
            <p:nvSpPr>
              <p:cNvPr id="276" name="Line 29"/>
              <p:cNvSpPr>
                <a:spLocks noChangeShapeType="1"/>
              </p:cNvSpPr>
              <p:nvPr/>
            </p:nvSpPr>
            <p:spPr bwMode="auto">
              <a:xfrm>
                <a:off x="1056" y="2256"/>
                <a:ext cx="288" cy="0"/>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277" name="Line 30"/>
              <p:cNvSpPr>
                <a:spLocks noChangeShapeType="1"/>
              </p:cNvSpPr>
              <p:nvPr/>
            </p:nvSpPr>
            <p:spPr bwMode="auto">
              <a:xfrm>
                <a:off x="1872" y="2496"/>
                <a:ext cx="1152" cy="432"/>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78" name="Line 31"/>
              <p:cNvSpPr>
                <a:spLocks noChangeShapeType="1"/>
              </p:cNvSpPr>
              <p:nvPr/>
            </p:nvSpPr>
            <p:spPr bwMode="auto">
              <a:xfrm flipV="1">
                <a:off x="1152" y="2400"/>
                <a:ext cx="240" cy="48"/>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279" name="Line 32"/>
              <p:cNvSpPr>
                <a:spLocks noChangeShapeType="1"/>
              </p:cNvSpPr>
              <p:nvPr/>
            </p:nvSpPr>
            <p:spPr bwMode="auto">
              <a:xfrm flipV="1">
                <a:off x="1296" y="2544"/>
                <a:ext cx="192" cy="192"/>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280" name="Line 33"/>
              <p:cNvSpPr>
                <a:spLocks noChangeShapeType="1"/>
              </p:cNvSpPr>
              <p:nvPr/>
            </p:nvSpPr>
            <p:spPr bwMode="auto">
              <a:xfrm>
                <a:off x="2112" y="1248"/>
                <a:ext cx="192" cy="288"/>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281" name="Line 34"/>
              <p:cNvSpPr>
                <a:spLocks noChangeShapeType="1"/>
              </p:cNvSpPr>
              <p:nvPr/>
            </p:nvSpPr>
            <p:spPr bwMode="auto">
              <a:xfrm flipV="1">
                <a:off x="1968" y="2016"/>
                <a:ext cx="240" cy="144"/>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82" name="Line 35"/>
              <p:cNvSpPr>
                <a:spLocks noChangeShapeType="1"/>
              </p:cNvSpPr>
              <p:nvPr/>
            </p:nvSpPr>
            <p:spPr bwMode="auto">
              <a:xfrm>
                <a:off x="1152" y="2016"/>
                <a:ext cx="192" cy="96"/>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283" name="Line 36"/>
              <p:cNvSpPr>
                <a:spLocks noChangeShapeType="1"/>
              </p:cNvSpPr>
              <p:nvPr/>
            </p:nvSpPr>
            <p:spPr bwMode="auto">
              <a:xfrm>
                <a:off x="1536" y="1680"/>
                <a:ext cx="576" cy="96"/>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284" name="Line 37"/>
              <p:cNvSpPr>
                <a:spLocks noChangeShapeType="1"/>
              </p:cNvSpPr>
              <p:nvPr/>
            </p:nvSpPr>
            <p:spPr bwMode="auto">
              <a:xfrm flipV="1">
                <a:off x="2832" y="1728"/>
                <a:ext cx="336" cy="96"/>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85" name="Line 38"/>
              <p:cNvSpPr>
                <a:spLocks noChangeShapeType="1"/>
              </p:cNvSpPr>
              <p:nvPr/>
            </p:nvSpPr>
            <p:spPr bwMode="auto">
              <a:xfrm>
                <a:off x="3744" y="1728"/>
                <a:ext cx="384" cy="48"/>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86" name="Line 39"/>
              <p:cNvSpPr>
                <a:spLocks noChangeShapeType="1"/>
              </p:cNvSpPr>
              <p:nvPr/>
            </p:nvSpPr>
            <p:spPr bwMode="auto">
              <a:xfrm flipH="1">
                <a:off x="3168" y="3744"/>
                <a:ext cx="336" cy="48"/>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87" name="Line 40"/>
              <p:cNvSpPr>
                <a:spLocks noChangeShapeType="1"/>
              </p:cNvSpPr>
              <p:nvPr/>
            </p:nvSpPr>
            <p:spPr bwMode="auto">
              <a:xfrm flipH="1">
                <a:off x="4128" y="3456"/>
                <a:ext cx="288" cy="96"/>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88" name="Line 41"/>
              <p:cNvSpPr>
                <a:spLocks noChangeShapeType="1"/>
              </p:cNvSpPr>
              <p:nvPr/>
            </p:nvSpPr>
            <p:spPr bwMode="auto">
              <a:xfrm>
                <a:off x="4704" y="1872"/>
                <a:ext cx="288" cy="96"/>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89" name="Line 42"/>
              <p:cNvSpPr>
                <a:spLocks noChangeShapeType="1"/>
              </p:cNvSpPr>
              <p:nvPr/>
            </p:nvSpPr>
            <p:spPr bwMode="auto">
              <a:xfrm>
                <a:off x="5280" y="2304"/>
                <a:ext cx="0" cy="288"/>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90" name="Line 43"/>
              <p:cNvSpPr>
                <a:spLocks noChangeShapeType="1"/>
              </p:cNvSpPr>
              <p:nvPr/>
            </p:nvSpPr>
            <p:spPr bwMode="auto">
              <a:xfrm flipH="1">
                <a:off x="4848" y="3024"/>
                <a:ext cx="240" cy="144"/>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91" name="Line 44"/>
              <p:cNvSpPr>
                <a:spLocks noChangeShapeType="1"/>
              </p:cNvSpPr>
              <p:nvPr/>
            </p:nvSpPr>
            <p:spPr bwMode="auto">
              <a:xfrm flipH="1">
                <a:off x="2976" y="3216"/>
                <a:ext cx="240" cy="384"/>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92" name="Line 45"/>
              <p:cNvSpPr>
                <a:spLocks noChangeShapeType="1"/>
              </p:cNvSpPr>
              <p:nvPr/>
            </p:nvSpPr>
            <p:spPr bwMode="auto">
              <a:xfrm flipH="1">
                <a:off x="3600" y="2832"/>
                <a:ext cx="1440" cy="96"/>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93" name="Line 46"/>
              <p:cNvSpPr>
                <a:spLocks noChangeShapeType="1"/>
              </p:cNvSpPr>
              <p:nvPr/>
            </p:nvSpPr>
            <p:spPr bwMode="auto">
              <a:xfrm flipH="1">
                <a:off x="3552" y="2208"/>
                <a:ext cx="1488" cy="624"/>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94" name="Line 47"/>
              <p:cNvSpPr>
                <a:spLocks noChangeShapeType="1"/>
              </p:cNvSpPr>
              <p:nvPr/>
            </p:nvSpPr>
            <p:spPr bwMode="auto">
              <a:xfrm flipH="1">
                <a:off x="3504" y="1968"/>
                <a:ext cx="720" cy="768"/>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95" name="Line 48"/>
              <p:cNvSpPr>
                <a:spLocks noChangeShapeType="1"/>
              </p:cNvSpPr>
              <p:nvPr/>
            </p:nvSpPr>
            <p:spPr bwMode="auto">
              <a:xfrm flipH="1" flipV="1">
                <a:off x="3552" y="3072"/>
                <a:ext cx="816" cy="144"/>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96" name="Line 49"/>
              <p:cNvSpPr>
                <a:spLocks noChangeShapeType="1"/>
              </p:cNvSpPr>
              <p:nvPr/>
            </p:nvSpPr>
            <p:spPr bwMode="auto">
              <a:xfrm flipH="1" flipV="1">
                <a:off x="2256" y="3888"/>
                <a:ext cx="336" cy="0"/>
              </a:xfrm>
              <a:prstGeom prst="line">
                <a:avLst/>
              </a:prstGeom>
              <a:noFill/>
              <a:ln w="38100">
                <a:solidFill>
                  <a:srgbClr val="FFFFFF"/>
                </a:solidFill>
                <a:round/>
                <a:headEnd type="none" w="sm" len="sm"/>
                <a:tailEnd type="arrow" w="sm" len="sm"/>
              </a:ln>
              <a:effectLst/>
            </p:spPr>
            <p:txBody>
              <a:bodyPr/>
              <a:lstStyle/>
              <a:p>
                <a:endParaRPr lang="en-US" sz="1600"/>
              </a:p>
            </p:txBody>
          </p:sp>
          <p:sp>
            <p:nvSpPr>
              <p:cNvPr id="297" name="Line 50"/>
              <p:cNvSpPr>
                <a:spLocks noChangeShapeType="1"/>
              </p:cNvSpPr>
              <p:nvPr/>
            </p:nvSpPr>
            <p:spPr bwMode="auto">
              <a:xfrm flipH="1" flipV="1">
                <a:off x="3456" y="3168"/>
                <a:ext cx="240" cy="240"/>
              </a:xfrm>
              <a:prstGeom prst="line">
                <a:avLst/>
              </a:prstGeom>
              <a:noFill/>
              <a:ln w="19050">
                <a:solidFill>
                  <a:srgbClr val="FFFFFF"/>
                </a:solidFill>
                <a:prstDash val="lgDash"/>
                <a:round/>
                <a:headEnd type="none" w="sm" len="sm"/>
                <a:tailEnd type="arrow" w="sm" len="sm"/>
              </a:ln>
              <a:effectLst/>
            </p:spPr>
            <p:txBody>
              <a:bodyPr/>
              <a:lstStyle/>
              <a:p>
                <a:endParaRPr lang="en-US" sz="1600"/>
              </a:p>
            </p:txBody>
          </p:sp>
          <p:sp>
            <p:nvSpPr>
              <p:cNvPr id="298" name="Text Box 51"/>
              <p:cNvSpPr txBox="1">
                <a:spLocks noChangeArrowheads="1"/>
              </p:cNvSpPr>
              <p:nvPr/>
            </p:nvSpPr>
            <p:spPr bwMode="auto">
              <a:xfrm>
                <a:off x="2880" y="2112"/>
                <a:ext cx="553" cy="138"/>
              </a:xfrm>
              <a:prstGeom prst="rect">
                <a:avLst/>
              </a:prstGeom>
              <a:solidFill>
                <a:srgbClr val="FFFFFF"/>
              </a:solidFill>
              <a:ln w="12700">
                <a:solidFill>
                  <a:schemeClr val="tx1"/>
                </a:solid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Criteria values</a:t>
                </a:r>
              </a:p>
            </p:txBody>
          </p:sp>
          <p:sp>
            <p:nvSpPr>
              <p:cNvPr id="299" name="Line 52"/>
              <p:cNvSpPr>
                <a:spLocks noChangeShapeType="1"/>
              </p:cNvSpPr>
              <p:nvPr/>
            </p:nvSpPr>
            <p:spPr bwMode="auto">
              <a:xfrm flipH="1">
                <a:off x="2592" y="1296"/>
                <a:ext cx="96" cy="288"/>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300" name="Text Box 53"/>
              <p:cNvSpPr txBox="1">
                <a:spLocks noChangeArrowheads="1"/>
              </p:cNvSpPr>
              <p:nvPr/>
            </p:nvSpPr>
            <p:spPr bwMode="auto">
              <a:xfrm>
                <a:off x="528" y="2736"/>
                <a:ext cx="790" cy="138"/>
              </a:xfrm>
              <a:prstGeom prst="rect">
                <a:avLst/>
              </a:prstGeom>
              <a:solidFill>
                <a:srgbClr val="FFFF99"/>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ABI  Sensor QC flags</a:t>
                </a:r>
              </a:p>
            </p:txBody>
          </p:sp>
          <p:sp>
            <p:nvSpPr>
              <p:cNvPr id="301" name="Text Box 54"/>
              <p:cNvSpPr txBox="1">
                <a:spLocks noChangeArrowheads="1"/>
              </p:cNvSpPr>
              <p:nvPr/>
            </p:nvSpPr>
            <p:spPr bwMode="auto">
              <a:xfrm>
                <a:off x="336" y="1872"/>
                <a:ext cx="654" cy="138"/>
              </a:xfrm>
              <a:prstGeom prst="rect">
                <a:avLst/>
              </a:prstGeom>
              <a:solidFill>
                <a:srgbClr val="FFFF99"/>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ABI  Goelocation</a:t>
                </a:r>
              </a:p>
            </p:txBody>
          </p:sp>
          <p:sp>
            <p:nvSpPr>
              <p:cNvPr id="302" name="Text Box 55"/>
              <p:cNvSpPr txBox="1">
                <a:spLocks noChangeArrowheads="1"/>
              </p:cNvSpPr>
              <p:nvPr/>
            </p:nvSpPr>
            <p:spPr bwMode="auto">
              <a:xfrm>
                <a:off x="3120" y="1056"/>
                <a:ext cx="576" cy="138"/>
              </a:xfrm>
              <a:prstGeom prst="rect">
                <a:avLst/>
              </a:prstGeom>
              <a:solidFill>
                <a:srgbClr val="75FF75"/>
              </a:solidFill>
              <a:ln w="12700">
                <a:noFill/>
                <a:miter lim="800000"/>
                <a:headEnd type="none" w="sm" len="sm"/>
                <a:tailEnd type="none" w="sm" len="sm"/>
              </a:ln>
              <a:effectLst/>
            </p:spPr>
            <p:txBody>
              <a:bodyPr>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NCEP WV</a:t>
                </a:r>
              </a:p>
            </p:txBody>
          </p:sp>
          <p:sp>
            <p:nvSpPr>
              <p:cNvPr id="303" name="Text Box 56"/>
              <p:cNvSpPr txBox="1">
                <a:spLocks noChangeArrowheads="1"/>
              </p:cNvSpPr>
              <p:nvPr/>
            </p:nvSpPr>
            <p:spPr bwMode="auto">
              <a:xfrm>
                <a:off x="1488" y="1056"/>
                <a:ext cx="816" cy="138"/>
              </a:xfrm>
              <a:prstGeom prst="rect">
                <a:avLst/>
              </a:prstGeom>
              <a:solidFill>
                <a:srgbClr val="75FF75"/>
              </a:solidFill>
              <a:ln w="12700">
                <a:noFill/>
                <a:miter lim="800000"/>
                <a:headEnd type="none" w="sm" len="sm"/>
                <a:tailEnd type="none" w="sm" len="sm"/>
              </a:ln>
              <a:effectLst/>
            </p:spPr>
            <p:txBody>
              <a:bodyPr>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Land/coast Mask</a:t>
                </a:r>
              </a:p>
            </p:txBody>
          </p:sp>
          <p:sp>
            <p:nvSpPr>
              <p:cNvPr id="304" name="Line 57"/>
              <p:cNvSpPr>
                <a:spLocks noChangeShapeType="1"/>
              </p:cNvSpPr>
              <p:nvPr/>
            </p:nvSpPr>
            <p:spPr bwMode="auto">
              <a:xfrm flipH="1">
                <a:off x="2736" y="1296"/>
                <a:ext cx="384" cy="336"/>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305" name="Line 58"/>
              <p:cNvSpPr>
                <a:spLocks noChangeShapeType="1"/>
              </p:cNvSpPr>
              <p:nvPr/>
            </p:nvSpPr>
            <p:spPr bwMode="auto">
              <a:xfrm flipH="1" flipV="1">
                <a:off x="2736" y="2016"/>
                <a:ext cx="144" cy="144"/>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306" name="Line 59"/>
              <p:cNvSpPr>
                <a:spLocks noChangeShapeType="1"/>
              </p:cNvSpPr>
              <p:nvPr/>
            </p:nvSpPr>
            <p:spPr bwMode="auto">
              <a:xfrm flipV="1">
                <a:off x="2496" y="2112"/>
                <a:ext cx="0" cy="144"/>
              </a:xfrm>
              <a:prstGeom prst="line">
                <a:avLst/>
              </a:prstGeom>
              <a:noFill/>
              <a:ln w="12700">
                <a:solidFill>
                  <a:srgbClr val="FFFFFF"/>
                </a:solidFill>
                <a:round/>
                <a:headEnd type="none" w="sm" len="sm"/>
                <a:tailEnd type="triangle" w="sm" len="sm"/>
              </a:ln>
              <a:effectLst/>
            </p:spPr>
            <p:txBody>
              <a:bodyPr/>
              <a:lstStyle/>
              <a:p>
                <a:endParaRPr lang="en-US" sz="1600"/>
              </a:p>
            </p:txBody>
          </p:sp>
          <p:sp>
            <p:nvSpPr>
              <p:cNvPr id="307" name="AutoShape 60"/>
              <p:cNvSpPr>
                <a:spLocks noChangeArrowheads="1"/>
              </p:cNvSpPr>
              <p:nvPr/>
            </p:nvSpPr>
            <p:spPr bwMode="auto">
              <a:xfrm>
                <a:off x="1824" y="3648"/>
                <a:ext cx="384" cy="480"/>
              </a:xfrm>
              <a:prstGeom prst="can">
                <a:avLst>
                  <a:gd name="adj" fmla="val 31250"/>
                </a:avLst>
              </a:prstGeom>
              <a:solidFill>
                <a:srgbClr val="CC9900"/>
              </a:solidFill>
              <a:ln w="12700">
                <a:solidFill>
                  <a:schemeClr val="tx1"/>
                </a:solidFill>
                <a:round/>
                <a:headEnd type="none" w="sm" len="sm"/>
                <a:tailEnd type="none" w="sm" len="sm"/>
              </a:ln>
              <a:effectLst/>
            </p:spPr>
            <p:txBody>
              <a:bodyPr wrap="none" anchor="ctr"/>
              <a:lstStyle/>
              <a:p>
                <a:pPr eaLnBrk="0" hangingPunct="0">
                  <a:lnSpc>
                    <a:spcPct val="100000"/>
                  </a:lnSpc>
                  <a:spcBef>
                    <a:spcPct val="0"/>
                  </a:spcBef>
                  <a:buClrTx/>
                  <a:buSzTx/>
                  <a:buFontTx/>
                  <a:buNone/>
                </a:pPr>
                <a:r>
                  <a:rPr lang="en-US" sz="1600" b="1">
                    <a:solidFill>
                      <a:schemeClr val="tx1"/>
                    </a:solidFill>
                    <a:effectLst/>
                    <a:latin typeface="Times New Roman" pitchFamily="18" charset="0"/>
                  </a:rPr>
                  <a:t>LST</a:t>
                </a:r>
              </a:p>
              <a:p>
                <a:pPr eaLnBrk="0" hangingPunct="0">
                  <a:lnSpc>
                    <a:spcPct val="100000"/>
                  </a:lnSpc>
                  <a:spcBef>
                    <a:spcPct val="0"/>
                  </a:spcBef>
                  <a:buClrTx/>
                  <a:buSzTx/>
                  <a:buFontTx/>
                  <a:buNone/>
                </a:pPr>
                <a:r>
                  <a:rPr lang="en-US" sz="1600" b="1">
                    <a:solidFill>
                      <a:schemeClr val="tx1"/>
                    </a:solidFill>
                    <a:effectLst/>
                    <a:latin typeface="Times New Roman" pitchFamily="18" charset="0"/>
                  </a:rPr>
                  <a:t>EDR</a:t>
                </a:r>
              </a:p>
            </p:txBody>
          </p:sp>
          <p:sp>
            <p:nvSpPr>
              <p:cNvPr id="308" name="Text Box 61"/>
              <p:cNvSpPr txBox="1">
                <a:spLocks noChangeArrowheads="1"/>
              </p:cNvSpPr>
              <p:nvPr/>
            </p:nvSpPr>
            <p:spPr bwMode="auto">
              <a:xfrm>
                <a:off x="0" y="4112"/>
                <a:ext cx="1190" cy="163"/>
              </a:xfrm>
              <a:prstGeom prst="rect">
                <a:avLst/>
              </a:prstGeom>
              <a:no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2000" dirty="0">
                    <a:effectLst/>
                    <a:latin typeface="Times New Roman" pitchFamily="18" charset="0"/>
                  </a:rPr>
                  <a:t>ABI LST Processing Chain</a:t>
                </a:r>
              </a:p>
            </p:txBody>
          </p:sp>
          <p:sp>
            <p:nvSpPr>
              <p:cNvPr id="309" name="Rectangle 62"/>
              <p:cNvSpPr>
                <a:spLocks noChangeArrowheads="1"/>
              </p:cNvSpPr>
              <p:nvPr/>
            </p:nvSpPr>
            <p:spPr bwMode="auto">
              <a:xfrm>
                <a:off x="4800" y="4167"/>
                <a:ext cx="960" cy="153"/>
              </a:xfrm>
              <a:prstGeom prst="rect">
                <a:avLst/>
              </a:prstGeom>
              <a:solidFill>
                <a:srgbClr val="FFFFFF"/>
              </a:solidFill>
              <a:ln w="12700">
                <a:noFill/>
                <a:miter lim="800000"/>
                <a:headEnd type="none" w="sm" len="sm"/>
                <a:tailEnd type="none" w="sm" len="sm"/>
              </a:ln>
              <a:effectLst/>
            </p:spPr>
            <p:txBody>
              <a:bodyPr/>
              <a:lstStyle/>
              <a:p>
                <a:pPr>
                  <a:lnSpc>
                    <a:spcPct val="100000"/>
                  </a:lnSpc>
                  <a:buClr>
                    <a:srgbClr val="FAFD00"/>
                  </a:buClr>
                  <a:buFont typeface="Symbol" pitchFamily="18" charset="2"/>
                  <a:buNone/>
                </a:pPr>
                <a:r>
                  <a:rPr lang="en-US" sz="1600">
                    <a:solidFill>
                      <a:schemeClr val="tx1"/>
                    </a:solidFill>
                    <a:effectLst>
                      <a:outerShdw blurRad="38100" dist="38100" dir="2700000" algn="tl">
                        <a:srgbClr val="C0C0C0"/>
                      </a:outerShdw>
                    </a:effectLst>
                    <a:latin typeface="Times New Roman" pitchFamily="18" charset="0"/>
                  </a:rPr>
                  <a:t>Other Input</a:t>
                </a:r>
              </a:p>
            </p:txBody>
          </p:sp>
          <p:sp>
            <p:nvSpPr>
              <p:cNvPr id="310" name="Rectangle 63"/>
              <p:cNvSpPr>
                <a:spLocks noChangeArrowheads="1"/>
              </p:cNvSpPr>
              <p:nvPr/>
            </p:nvSpPr>
            <p:spPr bwMode="auto">
              <a:xfrm>
                <a:off x="4800" y="4014"/>
                <a:ext cx="960" cy="153"/>
              </a:xfrm>
              <a:prstGeom prst="rect">
                <a:avLst/>
              </a:prstGeom>
              <a:solidFill>
                <a:srgbClr val="66FF66"/>
              </a:solidFill>
              <a:ln w="12700">
                <a:noFill/>
                <a:miter lim="800000"/>
                <a:headEnd type="none" w="sm" len="sm"/>
                <a:tailEnd type="none" w="sm" len="sm"/>
              </a:ln>
              <a:effectLst/>
            </p:spPr>
            <p:txBody>
              <a:bodyPr/>
              <a:lstStyle/>
              <a:p>
                <a:pPr>
                  <a:lnSpc>
                    <a:spcPct val="100000"/>
                  </a:lnSpc>
                  <a:buClr>
                    <a:srgbClr val="FAFD00"/>
                  </a:buClr>
                  <a:buFont typeface="Symbol" pitchFamily="18" charset="2"/>
                  <a:buNone/>
                </a:pPr>
                <a:r>
                  <a:rPr lang="en-US" sz="1600">
                    <a:solidFill>
                      <a:schemeClr val="tx1"/>
                    </a:solidFill>
                    <a:effectLst>
                      <a:outerShdw blurRad="38100" dist="38100" dir="2700000" algn="tl">
                        <a:srgbClr val="FFFFFF"/>
                      </a:outerShdw>
                    </a:effectLst>
                    <a:latin typeface="Times New Roman" pitchFamily="18" charset="0"/>
                  </a:rPr>
                  <a:t>Non-ABI Ancillary Input</a:t>
                </a:r>
              </a:p>
            </p:txBody>
          </p:sp>
          <p:sp>
            <p:nvSpPr>
              <p:cNvPr id="311" name="Rectangle 64"/>
              <p:cNvSpPr>
                <a:spLocks noChangeArrowheads="1"/>
              </p:cNvSpPr>
              <p:nvPr/>
            </p:nvSpPr>
            <p:spPr bwMode="auto">
              <a:xfrm>
                <a:off x="4800" y="3861"/>
                <a:ext cx="960" cy="153"/>
              </a:xfrm>
              <a:prstGeom prst="rect">
                <a:avLst/>
              </a:prstGeom>
              <a:solidFill>
                <a:srgbClr val="CCFFFF"/>
              </a:solidFill>
              <a:ln w="12700">
                <a:noFill/>
                <a:miter lim="800000"/>
                <a:headEnd type="none" w="sm" len="sm"/>
                <a:tailEnd type="none" w="sm" len="sm"/>
              </a:ln>
              <a:effectLst/>
            </p:spPr>
            <p:txBody>
              <a:bodyPr/>
              <a:lstStyle/>
              <a:p>
                <a:pPr>
                  <a:lnSpc>
                    <a:spcPct val="100000"/>
                  </a:lnSpc>
                  <a:buClr>
                    <a:srgbClr val="FAFD00"/>
                  </a:buClr>
                  <a:buFont typeface="Symbol" pitchFamily="18" charset="2"/>
                  <a:buNone/>
                </a:pPr>
                <a:r>
                  <a:rPr lang="en-US" sz="1600">
                    <a:solidFill>
                      <a:schemeClr val="tx1"/>
                    </a:solidFill>
                    <a:effectLst>
                      <a:outerShdw blurRad="38100" dist="38100" dir="2700000" algn="tl">
                        <a:srgbClr val="FFFFFF"/>
                      </a:outerShdw>
                    </a:effectLst>
                    <a:latin typeface="Times New Roman" pitchFamily="18" charset="0"/>
                  </a:rPr>
                  <a:t>ABI Ancillary Input</a:t>
                </a:r>
              </a:p>
            </p:txBody>
          </p:sp>
          <p:sp>
            <p:nvSpPr>
              <p:cNvPr id="312" name="Rectangle 65"/>
              <p:cNvSpPr>
                <a:spLocks noChangeArrowheads="1"/>
              </p:cNvSpPr>
              <p:nvPr/>
            </p:nvSpPr>
            <p:spPr bwMode="auto">
              <a:xfrm>
                <a:off x="4800" y="3708"/>
                <a:ext cx="960" cy="153"/>
              </a:xfrm>
              <a:prstGeom prst="rect">
                <a:avLst/>
              </a:prstGeom>
              <a:solidFill>
                <a:srgbClr val="FFFF99"/>
              </a:solidFill>
              <a:ln w="12700">
                <a:noFill/>
                <a:miter lim="800000"/>
                <a:headEnd type="none" w="sm" len="sm"/>
                <a:tailEnd type="none" w="sm" len="sm"/>
              </a:ln>
              <a:effectLst/>
            </p:spPr>
            <p:txBody>
              <a:bodyPr/>
              <a:lstStyle/>
              <a:p>
                <a:pPr>
                  <a:lnSpc>
                    <a:spcPct val="100000"/>
                  </a:lnSpc>
                  <a:buClr>
                    <a:srgbClr val="FAFD00"/>
                  </a:buClr>
                  <a:buFont typeface="Symbol" pitchFamily="18" charset="2"/>
                  <a:buNone/>
                </a:pPr>
                <a:r>
                  <a:rPr lang="en-US" sz="1600">
                    <a:solidFill>
                      <a:schemeClr val="tx1"/>
                    </a:solidFill>
                    <a:effectLst>
                      <a:outerShdw blurRad="38100" dist="38100" dir="2700000" algn="tl">
                        <a:srgbClr val="FFFFFF"/>
                      </a:outerShdw>
                    </a:effectLst>
                    <a:latin typeface="Times New Roman" pitchFamily="18" charset="0"/>
                  </a:rPr>
                  <a:t>ABI Sensor Input</a:t>
                </a:r>
              </a:p>
            </p:txBody>
          </p:sp>
          <p:sp>
            <p:nvSpPr>
              <p:cNvPr id="313" name="Text Box 66"/>
              <p:cNvSpPr txBox="1">
                <a:spLocks noChangeArrowheads="1"/>
              </p:cNvSpPr>
              <p:nvPr/>
            </p:nvSpPr>
            <p:spPr bwMode="auto">
              <a:xfrm>
                <a:off x="912" y="1296"/>
                <a:ext cx="745" cy="138"/>
              </a:xfrm>
              <a:prstGeom prst="rect">
                <a:avLst/>
              </a:prstGeom>
              <a:solidFill>
                <a:srgbClr val="CCFFFF"/>
              </a:solidFill>
              <a:ln w="12700">
                <a:noFill/>
                <a:miter lim="800000"/>
                <a:headEnd type="none" w="sm" len="sm"/>
                <a:tailEnd type="none" w="sm" len="sm"/>
              </a:ln>
              <a:effectLst/>
            </p:spPr>
            <p:txBody>
              <a:bodyPr wrap="none">
                <a:spAutoFit/>
              </a:bodyPr>
              <a:lstStyle/>
              <a:p>
                <a:pPr algn="l" eaLnBrk="0" hangingPunct="0">
                  <a:lnSpc>
                    <a:spcPct val="100000"/>
                  </a:lnSpc>
                  <a:spcBef>
                    <a:spcPct val="0"/>
                  </a:spcBef>
                  <a:buClrTx/>
                  <a:buSzTx/>
                  <a:buFontTx/>
                  <a:buNone/>
                </a:pPr>
                <a:r>
                  <a:rPr lang="en-US" sz="1600">
                    <a:solidFill>
                      <a:schemeClr val="tx1"/>
                    </a:solidFill>
                    <a:effectLst/>
                    <a:latin typeface="Times New Roman" pitchFamily="18" charset="0"/>
                  </a:rPr>
                  <a:t>ABI Snow/Ice Mask</a:t>
                </a:r>
              </a:p>
            </p:txBody>
          </p:sp>
          <p:sp>
            <p:nvSpPr>
              <p:cNvPr id="314" name="Line 67"/>
              <p:cNvSpPr>
                <a:spLocks noChangeShapeType="1"/>
              </p:cNvSpPr>
              <p:nvPr/>
            </p:nvSpPr>
            <p:spPr bwMode="auto">
              <a:xfrm>
                <a:off x="1824" y="1488"/>
                <a:ext cx="384" cy="192"/>
              </a:xfrm>
              <a:prstGeom prst="line">
                <a:avLst/>
              </a:prstGeom>
              <a:noFill/>
              <a:ln w="12700">
                <a:solidFill>
                  <a:srgbClr val="FFFFFF"/>
                </a:solidFill>
                <a:round/>
                <a:headEnd type="none" w="sm" len="sm"/>
                <a:tailEnd type="triangle" w="sm" len="sm"/>
              </a:ln>
              <a:effectLst/>
            </p:spPr>
            <p:txBody>
              <a:bodyPr/>
              <a:lstStyle/>
              <a:p>
                <a:endParaRPr lang="en-US" sz="1600"/>
              </a:p>
            </p:txBody>
          </p:sp>
        </p:grpSp>
      </p:grpSp>
      <p:pic>
        <p:nvPicPr>
          <p:cNvPr id="432" name="Picture 6" descr="LST_20072081215_Sites"/>
          <p:cNvPicPr>
            <a:picLocks noChangeAspect="1" noChangeArrowheads="1"/>
          </p:cNvPicPr>
          <p:nvPr/>
        </p:nvPicPr>
        <p:blipFill>
          <a:blip r:embed="rId23" cstate="print"/>
          <a:srcRect/>
          <a:stretch>
            <a:fillRect/>
          </a:stretch>
        </p:blipFill>
        <p:spPr bwMode="auto">
          <a:xfrm>
            <a:off x="5410200" y="27432000"/>
            <a:ext cx="9829800" cy="10896600"/>
          </a:xfrm>
          <a:prstGeom prst="rect">
            <a:avLst/>
          </a:prstGeom>
          <a:noFill/>
          <a:ln w="9525">
            <a:noFill/>
            <a:miter lim="800000"/>
            <a:headEnd/>
            <a:tailEnd/>
          </a:ln>
        </p:spPr>
      </p:pic>
      <p:sp>
        <p:nvSpPr>
          <p:cNvPr id="433" name="Text Box 6898"/>
          <p:cNvSpPr txBox="1">
            <a:spLocks noChangeArrowheads="1"/>
          </p:cNvSpPr>
          <p:nvPr/>
        </p:nvSpPr>
        <p:spPr bwMode="auto">
          <a:xfrm>
            <a:off x="0" y="26365200"/>
            <a:ext cx="12420600" cy="1073694"/>
          </a:xfrm>
          <a:prstGeom prst="rect">
            <a:avLst/>
          </a:prstGeom>
          <a:noFill/>
          <a:ln w="9525" algn="ctr">
            <a:noFill/>
            <a:miter lim="800000"/>
            <a:headEnd/>
            <a:tailEnd/>
          </a:ln>
        </p:spPr>
        <p:txBody>
          <a:bodyPr lIns="0" tIns="211615" rIns="0" bIns="211615">
            <a:spAutoFit/>
          </a:bodyPr>
          <a:lstStyle/>
          <a:p>
            <a:pPr marL="742950" indent="-742950" defTabSz="4232275"/>
            <a:r>
              <a:rPr lang="en-US" sz="4200" b="1" dirty="0" smtClean="0"/>
              <a:t> </a:t>
            </a:r>
            <a:r>
              <a:rPr lang="en-US" sz="3200" b="1" dirty="0" smtClean="0">
                <a:solidFill>
                  <a:srgbClr val="000099"/>
                </a:solidFill>
              </a:rPr>
              <a:t>Evaluations using proxy data</a:t>
            </a:r>
            <a:endParaRPr lang="en-US" sz="3200" b="1" dirty="0">
              <a:solidFill>
                <a:srgbClr val="000099"/>
              </a:solidFill>
            </a:endParaRPr>
          </a:p>
        </p:txBody>
      </p:sp>
      <p:sp>
        <p:nvSpPr>
          <p:cNvPr id="434" name="Text Box 61"/>
          <p:cNvSpPr txBox="1">
            <a:spLocks noChangeArrowheads="1"/>
          </p:cNvSpPr>
          <p:nvPr/>
        </p:nvSpPr>
        <p:spPr bwMode="auto">
          <a:xfrm>
            <a:off x="76200" y="27279600"/>
            <a:ext cx="5334000" cy="1292662"/>
          </a:xfrm>
          <a:prstGeom prst="rect">
            <a:avLst/>
          </a:prstGeom>
          <a:noFill/>
          <a:ln w="12700">
            <a:noFill/>
            <a:miter lim="800000"/>
            <a:headEnd type="none" w="sm" len="sm"/>
            <a:tailEnd type="none" w="sm" len="sm"/>
          </a:ln>
        </p:spPr>
        <p:txBody>
          <a:bodyPr wrap="square">
            <a:spAutoFit/>
          </a:bodyPr>
          <a:lstStyle/>
          <a:p>
            <a:r>
              <a:rPr lang="en-US" sz="2600" dirty="0" smtClean="0">
                <a:solidFill>
                  <a:srgbClr val="1D05CB"/>
                </a:solidFill>
                <a:latin typeface="Times New Roman" pitchFamily="18" charset="0"/>
              </a:rPr>
              <a:t>ABI LST Map using SEVIRI data as a proxy (right), </a:t>
            </a:r>
            <a:r>
              <a:rPr lang="en-US" sz="2600" dirty="0">
                <a:solidFill>
                  <a:srgbClr val="1D05CB"/>
                </a:solidFill>
                <a:latin typeface="Times New Roman" pitchFamily="18" charset="0"/>
              </a:rPr>
              <a:t>and evaluation </a:t>
            </a:r>
            <a:r>
              <a:rPr lang="en-US" sz="2600" dirty="0" smtClean="0">
                <a:solidFill>
                  <a:srgbClr val="1D05CB"/>
                </a:solidFill>
                <a:latin typeface="Times New Roman" pitchFamily="18" charset="0"/>
              </a:rPr>
              <a:t>results using MODIS as proxy </a:t>
            </a:r>
            <a:r>
              <a:rPr lang="en-US" sz="2600" dirty="0" smtClean="0">
                <a:solidFill>
                  <a:srgbClr val="1D05CB"/>
                </a:solidFill>
                <a:latin typeface="Times New Roman" pitchFamily="18" charset="0"/>
              </a:rPr>
              <a:t>(</a:t>
            </a:r>
            <a:r>
              <a:rPr lang="en-US" sz="2600" dirty="0" smtClean="0">
                <a:solidFill>
                  <a:srgbClr val="1D05CB"/>
                </a:solidFill>
                <a:latin typeface="Times New Roman" pitchFamily="18" charset="0"/>
              </a:rPr>
              <a:t>bottom</a:t>
            </a:r>
            <a:r>
              <a:rPr lang="en-US" sz="2600" dirty="0" smtClean="0">
                <a:solidFill>
                  <a:srgbClr val="1D05CB"/>
                </a:solidFill>
                <a:latin typeface="Times New Roman" pitchFamily="18" charset="0"/>
              </a:rPr>
              <a:t>).</a:t>
            </a:r>
            <a:endParaRPr lang="en-US" sz="2600" dirty="0">
              <a:solidFill>
                <a:srgbClr val="1D05CB"/>
              </a:solidFill>
              <a:latin typeface="Times New Roman" pitchFamily="18" charset="0"/>
            </a:endParaRPr>
          </a:p>
        </p:txBody>
      </p:sp>
      <p:sp>
        <p:nvSpPr>
          <p:cNvPr id="436" name="Line 4439"/>
          <p:cNvSpPr>
            <a:spLocks noChangeShapeType="1"/>
          </p:cNvSpPr>
          <p:nvPr/>
        </p:nvSpPr>
        <p:spPr bwMode="auto">
          <a:xfrm>
            <a:off x="5148263" y="36957000"/>
            <a:ext cx="0" cy="795337"/>
          </a:xfrm>
          <a:prstGeom prst="line">
            <a:avLst/>
          </a:prstGeom>
          <a:noFill/>
          <a:ln w="28575" cap="sq">
            <a:noFill/>
            <a:round/>
            <a:headEnd/>
            <a:tailEnd/>
          </a:ln>
        </p:spPr>
        <p:txBody>
          <a:bodyPr lIns="0" tIns="211615" rIns="0" bIns="211615">
            <a:spAutoFit/>
          </a:bodyPr>
          <a:lstStyle/>
          <a:p>
            <a:endParaRPr lang="en-US"/>
          </a:p>
        </p:txBody>
      </p:sp>
      <p:sp>
        <p:nvSpPr>
          <p:cNvPr id="437" name="Line 4457"/>
          <p:cNvSpPr>
            <a:spLocks noChangeShapeType="1"/>
          </p:cNvSpPr>
          <p:nvPr/>
        </p:nvSpPr>
        <p:spPr bwMode="auto">
          <a:xfrm>
            <a:off x="5148263" y="37752337"/>
            <a:ext cx="0" cy="792163"/>
          </a:xfrm>
          <a:prstGeom prst="line">
            <a:avLst/>
          </a:prstGeom>
          <a:noFill/>
          <a:ln w="28575" cap="sq">
            <a:noFill/>
            <a:round/>
            <a:headEnd/>
            <a:tailEnd/>
          </a:ln>
        </p:spPr>
        <p:txBody>
          <a:bodyPr lIns="0" tIns="211615" rIns="0" bIns="211615">
            <a:spAutoFit/>
          </a:bodyPr>
          <a:lstStyle/>
          <a:p>
            <a:endParaRPr lang="en-US"/>
          </a:p>
        </p:txBody>
      </p:sp>
      <p:sp>
        <p:nvSpPr>
          <p:cNvPr id="438" name="Line 4475"/>
          <p:cNvSpPr>
            <a:spLocks noChangeShapeType="1"/>
          </p:cNvSpPr>
          <p:nvPr/>
        </p:nvSpPr>
        <p:spPr bwMode="auto">
          <a:xfrm>
            <a:off x="5148263" y="38544500"/>
            <a:ext cx="0" cy="793750"/>
          </a:xfrm>
          <a:prstGeom prst="line">
            <a:avLst/>
          </a:prstGeom>
          <a:noFill/>
          <a:ln w="28575" cap="sq">
            <a:noFill/>
            <a:round/>
            <a:headEnd/>
            <a:tailEnd/>
          </a:ln>
        </p:spPr>
        <p:txBody>
          <a:bodyPr lIns="0" tIns="211615" rIns="0" bIns="211615">
            <a:spAutoFit/>
          </a:bodyPr>
          <a:lstStyle/>
          <a:p>
            <a:endParaRPr lang="en-US"/>
          </a:p>
        </p:txBody>
      </p:sp>
      <p:sp>
        <p:nvSpPr>
          <p:cNvPr id="439" name="Line 4493"/>
          <p:cNvSpPr>
            <a:spLocks noChangeShapeType="1"/>
          </p:cNvSpPr>
          <p:nvPr/>
        </p:nvSpPr>
        <p:spPr bwMode="auto">
          <a:xfrm>
            <a:off x="5148263" y="39338250"/>
            <a:ext cx="0" cy="795337"/>
          </a:xfrm>
          <a:prstGeom prst="line">
            <a:avLst/>
          </a:prstGeom>
          <a:noFill/>
          <a:ln w="28575" cap="sq">
            <a:noFill/>
            <a:round/>
            <a:headEnd/>
            <a:tailEnd/>
          </a:ln>
        </p:spPr>
        <p:txBody>
          <a:bodyPr lIns="0" tIns="211615" rIns="0" bIns="211615">
            <a:spAutoFit/>
          </a:bodyPr>
          <a:lstStyle/>
          <a:p>
            <a:endParaRPr lang="en-US"/>
          </a:p>
        </p:txBody>
      </p:sp>
      <p:sp>
        <p:nvSpPr>
          <p:cNvPr id="440" name="Line 4511"/>
          <p:cNvSpPr>
            <a:spLocks noChangeShapeType="1"/>
          </p:cNvSpPr>
          <p:nvPr/>
        </p:nvSpPr>
        <p:spPr bwMode="auto">
          <a:xfrm>
            <a:off x="5148263" y="40133587"/>
            <a:ext cx="0" cy="793750"/>
          </a:xfrm>
          <a:prstGeom prst="line">
            <a:avLst/>
          </a:prstGeom>
          <a:noFill/>
          <a:ln w="28575" cap="sq">
            <a:noFill/>
            <a:round/>
            <a:headEnd/>
            <a:tailEnd/>
          </a:ln>
        </p:spPr>
        <p:txBody>
          <a:bodyPr lIns="0" tIns="211615" rIns="0" bIns="211615">
            <a:spAutoFit/>
          </a:bodyPr>
          <a:lstStyle/>
          <a:p>
            <a:endParaRPr lang="en-US"/>
          </a:p>
        </p:txBody>
      </p:sp>
      <p:sp>
        <p:nvSpPr>
          <p:cNvPr id="441" name="Line 4527"/>
          <p:cNvSpPr>
            <a:spLocks noChangeShapeType="1"/>
          </p:cNvSpPr>
          <p:nvPr/>
        </p:nvSpPr>
        <p:spPr bwMode="auto">
          <a:xfrm>
            <a:off x="8785225" y="40133587"/>
            <a:ext cx="0" cy="793750"/>
          </a:xfrm>
          <a:prstGeom prst="line">
            <a:avLst/>
          </a:prstGeom>
          <a:noFill/>
          <a:ln w="28575" cap="sq">
            <a:noFill/>
            <a:round/>
            <a:headEnd/>
            <a:tailEnd/>
          </a:ln>
        </p:spPr>
        <p:txBody>
          <a:bodyPr lIns="0" tIns="211615" rIns="0" bIns="211615">
            <a:spAutoFit/>
          </a:bodyPr>
          <a:lstStyle/>
          <a:p>
            <a:endParaRPr lang="en-US"/>
          </a:p>
        </p:txBody>
      </p:sp>
      <p:sp>
        <p:nvSpPr>
          <p:cNvPr id="442" name="Line 4529"/>
          <p:cNvSpPr>
            <a:spLocks noChangeShapeType="1"/>
          </p:cNvSpPr>
          <p:nvPr/>
        </p:nvSpPr>
        <p:spPr bwMode="auto">
          <a:xfrm>
            <a:off x="5148263" y="40927337"/>
            <a:ext cx="0" cy="793750"/>
          </a:xfrm>
          <a:prstGeom prst="line">
            <a:avLst/>
          </a:prstGeom>
          <a:noFill/>
          <a:ln w="28575" cap="sq">
            <a:noFill/>
            <a:round/>
            <a:headEnd/>
            <a:tailEnd/>
          </a:ln>
        </p:spPr>
        <p:txBody>
          <a:bodyPr lIns="0" tIns="211615" rIns="0" bIns="211615">
            <a:spAutoFit/>
          </a:bodyPr>
          <a:lstStyle/>
          <a:p>
            <a:endParaRPr lang="en-US"/>
          </a:p>
        </p:txBody>
      </p:sp>
      <p:sp>
        <p:nvSpPr>
          <p:cNvPr id="443" name="Line 4545"/>
          <p:cNvSpPr>
            <a:spLocks noChangeShapeType="1"/>
          </p:cNvSpPr>
          <p:nvPr/>
        </p:nvSpPr>
        <p:spPr bwMode="auto">
          <a:xfrm>
            <a:off x="8785225" y="40927337"/>
            <a:ext cx="0" cy="793750"/>
          </a:xfrm>
          <a:prstGeom prst="line">
            <a:avLst/>
          </a:prstGeom>
          <a:noFill/>
          <a:ln w="28575" cap="sq">
            <a:noFill/>
            <a:round/>
            <a:headEnd/>
            <a:tailEnd/>
          </a:ln>
        </p:spPr>
        <p:txBody>
          <a:bodyPr lIns="0" tIns="211615" rIns="0" bIns="211615">
            <a:spAutoFit/>
          </a:bodyPr>
          <a:lstStyle/>
          <a:p>
            <a:endParaRPr lang="en-US"/>
          </a:p>
        </p:txBody>
      </p:sp>
      <p:pic>
        <p:nvPicPr>
          <p:cNvPr id="447" name="Picture 2" descr="Terra_Frame_2006229 H04M45_diff"/>
          <p:cNvPicPr>
            <a:picLocks noChangeAspect="1" noChangeArrowheads="1"/>
          </p:cNvPicPr>
          <p:nvPr/>
        </p:nvPicPr>
        <p:blipFill>
          <a:blip r:embed="rId24" cstate="print"/>
          <a:srcRect/>
          <a:stretch>
            <a:fillRect/>
          </a:stretch>
        </p:blipFill>
        <p:spPr bwMode="auto">
          <a:xfrm>
            <a:off x="0" y="28651200"/>
            <a:ext cx="5342152" cy="4038600"/>
          </a:xfrm>
          <a:prstGeom prst="rect">
            <a:avLst/>
          </a:prstGeom>
          <a:noFill/>
          <a:ln w="9525">
            <a:noFill/>
            <a:miter lim="800000"/>
            <a:headEnd/>
            <a:tailEnd/>
          </a:ln>
        </p:spPr>
      </p:pic>
      <p:sp>
        <p:nvSpPr>
          <p:cNvPr id="449" name="TextBox 7"/>
          <p:cNvSpPr txBox="1">
            <a:spLocks noChangeArrowheads="1"/>
          </p:cNvSpPr>
          <p:nvPr/>
        </p:nvSpPr>
        <p:spPr bwMode="auto">
          <a:xfrm>
            <a:off x="0" y="36957000"/>
            <a:ext cx="5486400" cy="1200329"/>
          </a:xfrm>
          <a:prstGeom prst="rect">
            <a:avLst/>
          </a:prstGeom>
          <a:noFill/>
          <a:ln w="9525">
            <a:noFill/>
            <a:miter lim="800000"/>
            <a:headEnd/>
            <a:tailEnd/>
          </a:ln>
        </p:spPr>
        <p:txBody>
          <a:bodyPr wrap="square">
            <a:spAutoFit/>
          </a:bodyPr>
          <a:lstStyle/>
          <a:p>
            <a:pPr>
              <a:defRPr/>
            </a:pPr>
            <a:r>
              <a:rPr lang="en-US" sz="1800" i="1" dirty="0">
                <a:latin typeface="+mj-lt"/>
              </a:rPr>
              <a:t>Validation sample:  Image and histogram plot of LST difference between the proxy GOES-R LST and the MODIS LST. The data is sampled from MODIS Terra, on August 17, </a:t>
            </a:r>
            <a:r>
              <a:rPr lang="en-US" sz="1800" i="1" dirty="0" smtClean="0">
                <a:latin typeface="+mj-lt"/>
              </a:rPr>
              <a:t>2006.</a:t>
            </a:r>
            <a:endParaRPr lang="en-US" sz="1800" dirty="0">
              <a:latin typeface="+mj-lt"/>
            </a:endParaRPr>
          </a:p>
        </p:txBody>
      </p:sp>
      <p:pic>
        <p:nvPicPr>
          <p:cNvPr id="448" name="Picture 4" descr="Terra_Frame_2006229 H04M45_hist"/>
          <p:cNvPicPr>
            <a:picLocks noChangeAspect="1" noChangeArrowheads="1"/>
          </p:cNvPicPr>
          <p:nvPr/>
        </p:nvPicPr>
        <p:blipFill>
          <a:blip r:embed="rId25" cstate="print"/>
          <a:srcRect/>
          <a:stretch>
            <a:fillRect/>
          </a:stretch>
        </p:blipFill>
        <p:spPr bwMode="auto">
          <a:xfrm>
            <a:off x="0" y="32613600"/>
            <a:ext cx="5312039" cy="4419600"/>
          </a:xfrm>
          <a:prstGeom prst="rect">
            <a:avLst/>
          </a:prstGeom>
          <a:noFill/>
          <a:ln w="9525">
            <a:noFill/>
            <a:miter lim="800000"/>
            <a:headEnd/>
            <a:tailEnd/>
          </a:ln>
        </p:spPr>
      </p:pic>
      <p:sp>
        <p:nvSpPr>
          <p:cNvPr id="450" name="Content Placeholder 2"/>
          <p:cNvSpPr txBox="1">
            <a:spLocks/>
          </p:cNvSpPr>
          <p:nvPr/>
        </p:nvSpPr>
        <p:spPr bwMode="auto">
          <a:xfrm>
            <a:off x="16078200" y="34290000"/>
            <a:ext cx="3352800" cy="914400"/>
          </a:xfrm>
          <a:prstGeom prst="rect">
            <a:avLst/>
          </a:prstGeom>
          <a:noFill/>
          <a:ln w="9525">
            <a:noFill/>
            <a:miter lim="800000"/>
            <a:headEnd/>
            <a:tailEnd/>
          </a:ln>
        </p:spPr>
        <p:txBody>
          <a:bodyPr vert="horz" wrap="square" lIns="9144" tIns="211615" rIns="9144" bIns="211615" numCol="1" anchor="t" anchorCtr="0" compatLnSpc="1">
            <a:prstTxWarp prst="textNoShape">
              <a:avLst/>
            </a:prstTxWarp>
            <a:noAutofit/>
          </a:bodyPr>
          <a:lstStyle/>
          <a:p>
            <a:pPr marL="0" marR="0" lvl="0" indent="0" defTabSz="4232275" rtl="0" eaLnBrk="0" fontAlgn="base" latinLnBrk="0" hangingPunct="0">
              <a:lnSpc>
                <a:spcPct val="100000"/>
              </a:lnSpc>
              <a:spcBef>
                <a:spcPct val="20000"/>
              </a:spcBef>
              <a:spcAft>
                <a:spcPct val="0"/>
              </a:spcAft>
              <a:buClrTx/>
              <a:buSzTx/>
              <a:buFontTx/>
              <a:buNone/>
              <a:tabLst/>
              <a:defRPr/>
            </a:pPr>
            <a:r>
              <a:rPr lang="en-US" sz="1800" i="1" kern="0" dirty="0" smtClean="0">
                <a:solidFill>
                  <a:srgbClr val="0000FF"/>
                </a:solidFill>
                <a:latin typeface="+mn-lt"/>
              </a:rPr>
              <a:t>3</a:t>
            </a:r>
            <a:r>
              <a:rPr kumimoji="0" lang="en-US" sz="2000" b="0" i="1" u="none" strike="noStrike" kern="0" cap="none" spc="0" normalizeH="0" baseline="0" noProof="0" dirty="0" smtClean="0">
                <a:ln>
                  <a:noFill/>
                </a:ln>
                <a:solidFill>
                  <a:srgbClr val="0000FF"/>
                </a:solidFill>
                <a:effectLst/>
                <a:uLnTx/>
                <a:uFillTx/>
                <a:latin typeface="+mn-lt"/>
                <a:ea typeface="+mn-ea"/>
                <a:cs typeface="+mn-cs"/>
              </a:rPr>
              <a:t>. </a:t>
            </a:r>
            <a:r>
              <a:rPr kumimoji="0" lang="en-US" sz="2000" b="0" u="none" strike="noStrike" kern="0" cap="none" spc="0" normalizeH="0" baseline="0" noProof="0" dirty="0" smtClean="0">
                <a:ln>
                  <a:noFill/>
                </a:ln>
                <a:solidFill>
                  <a:srgbClr val="0000FF"/>
                </a:solidFill>
                <a:effectLst/>
                <a:uLnTx/>
                <a:uFillTx/>
                <a:latin typeface="+mn-lt"/>
                <a:ea typeface="+mn-ea"/>
                <a:cs typeface="+mn-cs"/>
              </a:rPr>
              <a:t>Evaluation against ground station dataset at </a:t>
            </a:r>
            <a:r>
              <a:rPr kumimoji="0" lang="en-US" sz="2000" b="0" u="none" strike="noStrike" kern="0" cap="none" spc="0" normalizeH="0" baseline="0" noProof="0" dirty="0" err="1" smtClean="0">
                <a:ln>
                  <a:noFill/>
                </a:ln>
                <a:solidFill>
                  <a:srgbClr val="0000FF"/>
                </a:solidFill>
                <a:effectLst/>
                <a:uLnTx/>
                <a:uFillTx/>
                <a:latin typeface="+mn-lt"/>
                <a:ea typeface="+mn-ea"/>
                <a:cs typeface="+mn-cs"/>
              </a:rPr>
              <a:t>Gobabeb</a:t>
            </a:r>
            <a:r>
              <a:rPr lang="en-US" sz="2000" kern="0" dirty="0" smtClean="0">
                <a:solidFill>
                  <a:srgbClr val="0000FF"/>
                </a:solidFill>
                <a:latin typeface="+mn-lt"/>
              </a:rPr>
              <a:t>,</a:t>
            </a:r>
            <a:r>
              <a:rPr kumimoji="0" lang="en-US" sz="2000" b="0" u="none" strike="noStrike" kern="0" cap="none" spc="0" normalizeH="0" baseline="0" noProof="0" dirty="0" smtClean="0">
                <a:ln>
                  <a:noFill/>
                </a:ln>
                <a:solidFill>
                  <a:srgbClr val="0000FF"/>
                </a:solidFill>
                <a:effectLst/>
                <a:uLnTx/>
                <a:uFillTx/>
                <a:latin typeface="+mn-lt"/>
                <a:ea typeface="+mn-ea"/>
                <a:cs typeface="+mn-cs"/>
              </a:rPr>
              <a:t> Namibia</a:t>
            </a:r>
            <a:r>
              <a:rPr lang="en-US" sz="2000" kern="0" dirty="0" smtClean="0">
                <a:solidFill>
                  <a:srgbClr val="0000FF"/>
                </a:solidFill>
                <a:latin typeface="+mn-lt"/>
              </a:rPr>
              <a:t>.</a:t>
            </a:r>
            <a:endParaRPr kumimoji="0" lang="en-US" sz="2000" b="0" u="none" strike="noStrike" kern="0" cap="none" spc="0" normalizeH="0" baseline="0" noProof="0" dirty="0">
              <a:ln>
                <a:noFill/>
              </a:ln>
              <a:solidFill>
                <a:srgbClr val="0000FF"/>
              </a:solidFill>
              <a:effectLst/>
              <a:uLnTx/>
              <a:uFillTx/>
              <a:latin typeface="+mn-lt"/>
              <a:ea typeface="+mn-ea"/>
              <a:cs typeface="+mn-cs"/>
            </a:endParaRPr>
          </a:p>
        </p:txBody>
      </p:sp>
      <p:sp>
        <p:nvSpPr>
          <p:cNvPr id="451" name="Content Placeholder 2"/>
          <p:cNvSpPr txBox="1">
            <a:spLocks/>
          </p:cNvSpPr>
          <p:nvPr/>
        </p:nvSpPr>
        <p:spPr bwMode="auto">
          <a:xfrm>
            <a:off x="0" y="38709600"/>
            <a:ext cx="15544800" cy="42672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lnSpcReduction="10000"/>
          </a:bodyPr>
          <a:lstStyle/>
          <a:p>
            <a:pPr marL="0" marR="0" lvl="0" indent="0" defTabSz="4232275" rtl="0" eaLnBrk="0" fontAlgn="base" latinLnBrk="0" hangingPunct="0">
              <a:lnSpc>
                <a:spcPct val="100000"/>
              </a:lnSpc>
              <a:spcBef>
                <a:spcPct val="20000"/>
              </a:spcBef>
              <a:spcAft>
                <a:spcPct val="0"/>
              </a:spcAft>
              <a:buClrTx/>
              <a:buSzTx/>
              <a:buFontTx/>
              <a:buNone/>
              <a:tabLst/>
              <a:defRPr/>
            </a:pPr>
            <a:r>
              <a:rPr kumimoji="0" lang="en-US" sz="4200" b="1" i="1" u="none" strike="noStrike" kern="0" cap="none" spc="0" normalizeH="0" baseline="0" noProof="0" dirty="0" smtClean="0">
                <a:ln>
                  <a:noFill/>
                </a:ln>
                <a:solidFill>
                  <a:srgbClr val="1D05CB"/>
                </a:solidFill>
                <a:effectLst/>
                <a:uLnTx/>
                <a:uFillTx/>
                <a:latin typeface="+mn-lt"/>
                <a:ea typeface="+mn-ea"/>
                <a:cs typeface="+mn-cs"/>
              </a:rPr>
              <a:t> Summary</a:t>
            </a:r>
            <a:endParaRPr kumimoji="0" lang="en-US" sz="4200" b="0" i="1" u="none" strike="noStrike" kern="0" cap="none" spc="0" normalizeH="0" baseline="0" noProof="0" dirty="0" smtClean="0">
              <a:ln>
                <a:noFill/>
              </a:ln>
              <a:solidFill>
                <a:srgbClr val="1D05CB"/>
              </a:solidFill>
              <a:effectLst/>
              <a:uLnTx/>
              <a:uFillTx/>
              <a:latin typeface="+mn-lt"/>
            </a:endParaRPr>
          </a:p>
          <a:p>
            <a:pPr marL="568325" lvl="2" indent="-280988" defTabSz="4232275" eaLnBrk="0" hangingPunct="0">
              <a:spcBef>
                <a:spcPct val="20000"/>
              </a:spcBef>
              <a:buFont typeface="Arial" pitchFamily="34" charset="0"/>
              <a:buChar char="•"/>
            </a:pPr>
            <a:r>
              <a:rPr lang="en-US" sz="2600" kern="0" dirty="0" smtClean="0">
                <a:latin typeface="+mn-lt"/>
              </a:rPr>
              <a:t>An explicit </a:t>
            </a:r>
            <a:r>
              <a:rPr lang="en-US" sz="2600" kern="0" dirty="0" smtClean="0">
                <a:latin typeface="+mn-lt"/>
              </a:rPr>
              <a:t>split-window </a:t>
            </a:r>
            <a:r>
              <a:rPr lang="en-US" sz="2600" kern="0" dirty="0" smtClean="0">
                <a:latin typeface="+mn-lt"/>
              </a:rPr>
              <a:t>algorithm has been applied for the GOES-R ABI LST measurement.</a:t>
            </a:r>
          </a:p>
          <a:p>
            <a:pPr marL="568325" lvl="2" indent="-280988" defTabSz="4232275" eaLnBrk="0" hangingPunct="0">
              <a:spcBef>
                <a:spcPct val="20000"/>
              </a:spcBef>
              <a:buFont typeface="Arial" pitchFamily="34" charset="0"/>
              <a:buChar char="•"/>
            </a:pPr>
            <a:r>
              <a:rPr lang="en-US" sz="2800" kern="0" dirty="0" smtClean="0">
                <a:latin typeface="+mn-lt"/>
              </a:rPr>
              <a:t>The algorithm package has been developed and implemented in the mission’s ground system.</a:t>
            </a:r>
          </a:p>
          <a:p>
            <a:pPr marL="568325" lvl="2" indent="-280988" defTabSz="4232275" eaLnBrk="0" hangingPunct="0">
              <a:spcBef>
                <a:spcPct val="20000"/>
              </a:spcBef>
              <a:buFont typeface="Arial" pitchFamily="34" charset="0"/>
              <a:buChar char="•"/>
            </a:pPr>
            <a:r>
              <a:rPr lang="en-US" sz="2800" kern="0" dirty="0" smtClean="0">
                <a:latin typeface="+mn-lt"/>
              </a:rPr>
              <a:t>The U.S. SURFRAD station measurement is applied for evaluation of the GOES-R ABI LST data.</a:t>
            </a:r>
          </a:p>
          <a:p>
            <a:pPr marL="568325" lvl="2" indent="-280988" defTabSz="4232275" eaLnBrk="0" hangingPunct="0">
              <a:spcBef>
                <a:spcPct val="20000"/>
              </a:spcBef>
              <a:buFont typeface="Arial" pitchFamily="34" charset="0"/>
              <a:buChar char="•"/>
            </a:pPr>
            <a:r>
              <a:rPr kumimoji="0" lang="en-US" sz="2800" b="0" u="none" strike="noStrike" kern="0" cap="none" spc="0" normalizeH="0" baseline="0" noProof="0" dirty="0" smtClean="0">
                <a:ln>
                  <a:noFill/>
                </a:ln>
                <a:effectLst/>
                <a:uLnTx/>
                <a:uFillTx/>
                <a:latin typeface="+mn-lt"/>
              </a:rPr>
              <a:t>Simulation and proxy satellite data have been used for the pre-launch validation;</a:t>
            </a:r>
            <a:r>
              <a:rPr kumimoji="0" lang="en-US" sz="2800" b="0" u="none" strike="noStrike" kern="0" cap="none" spc="0" normalizeH="0" noProof="0" dirty="0" smtClean="0">
                <a:ln>
                  <a:noFill/>
                </a:ln>
                <a:effectLst/>
                <a:uLnTx/>
                <a:uFillTx/>
                <a:latin typeface="+mn-lt"/>
              </a:rPr>
              <a:t> the requirement is met .</a:t>
            </a:r>
          </a:p>
          <a:p>
            <a:pPr marL="568325" lvl="2" indent="-280988" defTabSz="4232275" eaLnBrk="0" hangingPunct="0">
              <a:spcBef>
                <a:spcPct val="20000"/>
              </a:spcBef>
              <a:buFont typeface="Arial" pitchFamily="34" charset="0"/>
              <a:buChar char="•"/>
            </a:pPr>
            <a:r>
              <a:rPr lang="en-US" sz="2800" kern="0" baseline="0" dirty="0" smtClean="0">
                <a:latin typeface="+mn-lt"/>
              </a:rPr>
              <a:t>A</a:t>
            </a:r>
            <a:r>
              <a:rPr lang="en-US" sz="2800" kern="0" dirty="0" smtClean="0">
                <a:latin typeface="+mn-lt"/>
              </a:rPr>
              <a:t> validation and monitoring tool is in </a:t>
            </a:r>
            <a:r>
              <a:rPr lang="en-US" sz="2800" kern="0" dirty="0" smtClean="0">
                <a:latin typeface="+mn-lt"/>
              </a:rPr>
              <a:t>development. </a:t>
            </a:r>
            <a:endParaRPr lang="en-US" sz="2800" kern="0" dirty="0" smtClean="0">
              <a:latin typeface="+mn-lt"/>
            </a:endParaRPr>
          </a:p>
          <a:p>
            <a:pPr marL="568325" lvl="2" indent="-280988" defTabSz="4232275" eaLnBrk="0" hangingPunct="0">
              <a:spcBef>
                <a:spcPct val="20000"/>
              </a:spcBef>
              <a:buFont typeface="Arial" pitchFamily="34" charset="0"/>
              <a:buChar char="•"/>
            </a:pPr>
            <a:r>
              <a:rPr kumimoji="0" lang="en-US" sz="2800" b="0" u="none" strike="noStrike" kern="0" cap="none" spc="0" normalizeH="0" baseline="0" noProof="0" dirty="0" smtClean="0">
                <a:ln>
                  <a:noFill/>
                </a:ln>
                <a:effectLst/>
                <a:uLnTx/>
                <a:uFillTx/>
                <a:latin typeface="+mn-lt"/>
              </a:rPr>
              <a:t>The</a:t>
            </a:r>
            <a:r>
              <a:rPr kumimoji="0" lang="en-US" sz="2800" b="0" u="none" strike="noStrike" kern="0" cap="none" spc="0" normalizeH="0" noProof="0" dirty="0" smtClean="0">
                <a:ln>
                  <a:noFill/>
                </a:ln>
                <a:effectLst/>
                <a:uLnTx/>
                <a:uFillTx/>
                <a:latin typeface="+mn-lt"/>
              </a:rPr>
              <a:t> Japanese Himawari-8 satellite data will be used for the pre-launch </a:t>
            </a:r>
            <a:r>
              <a:rPr kumimoji="0" lang="en-US" sz="2800" b="0" u="none" strike="noStrike" kern="0" cap="none" spc="0" normalizeH="0" noProof="0" dirty="0" smtClean="0">
                <a:ln>
                  <a:noFill/>
                </a:ln>
                <a:effectLst/>
                <a:uLnTx/>
                <a:uFillTx/>
                <a:latin typeface="+mn-lt"/>
              </a:rPr>
              <a:t>evaluation.</a:t>
            </a:r>
            <a:endParaRPr kumimoji="0" lang="en-US" sz="2800" b="0" u="none" strike="noStrike" kern="0" cap="none" spc="0" normalizeH="0" baseline="0" noProof="0" dirty="0" smtClean="0">
              <a:ln>
                <a:noFill/>
              </a:ln>
              <a:effectLst/>
              <a:uLnTx/>
              <a:uFillTx/>
              <a:latin typeface="+mn-lt"/>
            </a:endParaRPr>
          </a:p>
          <a:p>
            <a:pPr marL="741363" lvl="2" indent="-454025" defTabSz="4232275" eaLnBrk="0" hangingPunct="0">
              <a:spcBef>
                <a:spcPct val="20000"/>
              </a:spcBef>
              <a:buFont typeface="Arial" pitchFamily="34" charset="0"/>
              <a:buChar char="•"/>
            </a:pPr>
            <a:endParaRPr kumimoji="0" lang="en-US" sz="2600" b="0" u="none" strike="noStrike" kern="0" cap="none" spc="0" normalizeH="0" baseline="0" noProof="0" dirty="0" smtClean="0">
              <a:ln>
                <a:noFill/>
              </a:ln>
              <a:solidFill>
                <a:srgbClr val="1D05CB"/>
              </a:solidFill>
              <a:effectLst/>
              <a:uLnTx/>
              <a:uFillTx/>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11615" rIns="0" bIns="211615" numCol="1" anchor="t" anchorCtr="0" compatLnSpc="1">
        <a:prstTxWarp prst="textNoShape">
          <a:avLst/>
        </a:prstTxWarp>
        <a:spAutoFit/>
      </a:bodyPr>
      <a:lstStyle>
        <a:defPPr marL="1587500" marR="0" indent="-1587500" algn="l" defTabSz="4232275"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11615" rIns="0" bIns="211615" numCol="1" anchor="t" anchorCtr="0" compatLnSpc="1">
        <a:prstTxWarp prst="textNoShape">
          <a:avLst/>
        </a:prstTxWarp>
        <a:spAutoFit/>
      </a:bodyPr>
      <a:lstStyle>
        <a:defPPr marL="1587500" marR="0" indent="-1587500" algn="l" defTabSz="4232275"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10794</TotalTime>
  <Words>1018</Words>
  <Application>Microsoft Office PowerPoint</Application>
  <PresentationFormat>Custom</PresentationFormat>
  <Paragraphs>208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Equation</vt:lpstr>
      <vt:lpstr>Slide 1</vt:lpstr>
    </vt:vector>
  </TitlesOfParts>
  <Company>GMU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Yu</dc:creator>
  <cp:lastModifiedBy>yu</cp:lastModifiedBy>
  <cp:revision>600</cp:revision>
  <dcterms:created xsi:type="dcterms:W3CDTF">2005-05-02T19:40:48Z</dcterms:created>
  <dcterms:modified xsi:type="dcterms:W3CDTF">2015-02-13T18:27:16Z</dcterms:modified>
</cp:coreProperties>
</file>