
<file path=[Content_Types].xml><?xml version="1.0" encoding="utf-8"?>
<Types xmlns="http://schemas.openxmlformats.org/package/2006/content-types">
  <Default Extension="png" ContentType="image/png"/>
  <Default Extension="wmf" ContentType="image/x-wmf"/>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theme/theme11.xml" ContentType="application/vnd.openxmlformats-officedocument.theme+xml"/>
  <Override PartName="/ppt/slideLayouts/slideLayout18.xml" ContentType="application/vnd.openxmlformats-officedocument.presentationml.slideLayout+xml"/>
  <Override PartName="/ppt/theme/theme12.xml" ContentType="application/vnd.openxmlformats-officedocument.theme+xml"/>
  <Override PartName="/ppt/slideLayouts/slideLayout19.xml" ContentType="application/vnd.openxmlformats-officedocument.presentationml.slideLayout+xml"/>
  <Override PartName="/ppt/theme/theme13.xml" ContentType="application/vnd.openxmlformats-officedocument.theme+xml"/>
  <Override PartName="/ppt/slideLayouts/slideLayout20.xml" ContentType="application/vnd.openxmlformats-officedocument.presentationml.slideLayout+xml"/>
  <Override PartName="/ppt/theme/theme14.xml" ContentType="application/vnd.openxmlformats-officedocument.theme+xml"/>
  <Override PartName="/ppt/slideLayouts/slideLayout21.xml" ContentType="application/vnd.openxmlformats-officedocument.presentationml.slideLayout+xml"/>
  <Override PartName="/ppt/theme/theme15.xml" ContentType="application/vnd.openxmlformats-officedocument.theme+xml"/>
  <Override PartName="/ppt/slideLayouts/slideLayout22.xml" ContentType="application/vnd.openxmlformats-officedocument.presentationml.slideLayout+xml"/>
  <Override PartName="/ppt/theme/theme16.xml" ContentType="application/vnd.openxmlformats-officedocument.theme+xml"/>
  <Override PartName="/ppt/slideLayouts/slideLayout23.xml" ContentType="application/vnd.openxmlformats-officedocument.presentationml.slideLayout+xml"/>
  <Override PartName="/ppt/theme/theme1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8.xml" ContentType="application/vnd.openxmlformats-officedocument.theme+xml"/>
  <Override PartName="/ppt/slideLayouts/slideLayout2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27" r:id="rId2"/>
    <p:sldMasterId id="2147483829" r:id="rId3"/>
    <p:sldMasterId id="2147483831" r:id="rId4"/>
    <p:sldMasterId id="2147483838" r:id="rId5"/>
    <p:sldMasterId id="2147483846" r:id="rId6"/>
    <p:sldMasterId id="2147484240" r:id="rId7"/>
    <p:sldMasterId id="2147484494" r:id="rId8"/>
    <p:sldMasterId id="2147484513" r:id="rId9"/>
    <p:sldMasterId id="2147484527" r:id="rId10"/>
    <p:sldMasterId id="2147484529" r:id="rId11"/>
    <p:sldMasterId id="2147484531" r:id="rId12"/>
    <p:sldMasterId id="2147484533" r:id="rId13"/>
    <p:sldMasterId id="2147484543" r:id="rId14"/>
    <p:sldMasterId id="2147484701" r:id="rId15"/>
    <p:sldMasterId id="2147484703" r:id="rId16"/>
    <p:sldMasterId id="2147484705" r:id="rId17"/>
    <p:sldMasterId id="2147484736" r:id="rId18"/>
    <p:sldMasterId id="2147484817" r:id="rId19"/>
  </p:sldMasterIdLst>
  <p:notesMasterIdLst>
    <p:notesMasterId r:id="rId109"/>
  </p:notesMasterIdLst>
  <p:handoutMasterIdLst>
    <p:handoutMasterId r:id="rId110"/>
  </p:handoutMasterIdLst>
  <p:sldIdLst>
    <p:sldId id="347" r:id="rId20"/>
    <p:sldId id="794" r:id="rId21"/>
    <p:sldId id="348" r:id="rId22"/>
    <p:sldId id="795" r:id="rId23"/>
    <p:sldId id="756" r:id="rId24"/>
    <p:sldId id="779" r:id="rId25"/>
    <p:sldId id="780" r:id="rId26"/>
    <p:sldId id="753" r:id="rId27"/>
    <p:sldId id="803" r:id="rId28"/>
    <p:sldId id="804" r:id="rId29"/>
    <p:sldId id="805" r:id="rId30"/>
    <p:sldId id="806" r:id="rId31"/>
    <p:sldId id="807" r:id="rId32"/>
    <p:sldId id="602" r:id="rId33"/>
    <p:sldId id="603" r:id="rId34"/>
    <p:sldId id="747" r:id="rId35"/>
    <p:sldId id="781" r:id="rId36"/>
    <p:sldId id="782" r:id="rId37"/>
    <p:sldId id="783" r:id="rId38"/>
    <p:sldId id="784" r:id="rId39"/>
    <p:sldId id="785" r:id="rId40"/>
    <p:sldId id="606" r:id="rId41"/>
    <p:sldId id="604" r:id="rId42"/>
    <p:sldId id="763" r:id="rId43"/>
    <p:sldId id="566" r:id="rId44"/>
    <p:sldId id="695" r:id="rId45"/>
    <p:sldId id="696" r:id="rId46"/>
    <p:sldId id="799" r:id="rId47"/>
    <p:sldId id="693" r:id="rId48"/>
    <p:sldId id="607" r:id="rId49"/>
    <p:sldId id="567" r:id="rId50"/>
    <p:sldId id="571" r:id="rId51"/>
    <p:sldId id="786" r:id="rId52"/>
    <p:sldId id="787" r:id="rId53"/>
    <p:sldId id="687" r:id="rId54"/>
    <p:sldId id="800" r:id="rId55"/>
    <p:sldId id="717" r:id="rId56"/>
    <p:sldId id="798" r:id="rId57"/>
    <p:sldId id="788" r:id="rId58"/>
    <p:sldId id="796" r:id="rId59"/>
    <p:sldId id="797" r:id="rId60"/>
    <p:sldId id="801" r:id="rId61"/>
    <p:sldId id="764" r:id="rId62"/>
    <p:sldId id="719" r:id="rId63"/>
    <p:sldId id="720" r:id="rId64"/>
    <p:sldId id="721" r:id="rId65"/>
    <p:sldId id="816" r:id="rId66"/>
    <p:sldId id="722" r:id="rId67"/>
    <p:sldId id="723" r:id="rId68"/>
    <p:sldId id="726" r:id="rId69"/>
    <p:sldId id="727" r:id="rId70"/>
    <p:sldId id="728" r:id="rId71"/>
    <p:sldId id="729" r:id="rId72"/>
    <p:sldId id="730" r:id="rId73"/>
    <p:sldId id="731" r:id="rId74"/>
    <p:sldId id="735" r:id="rId75"/>
    <p:sldId id="732" r:id="rId76"/>
    <p:sldId id="733" r:id="rId77"/>
    <p:sldId id="817" r:id="rId78"/>
    <p:sldId id="818" r:id="rId79"/>
    <p:sldId id="802" r:id="rId80"/>
    <p:sldId id="765" r:id="rId81"/>
    <p:sldId id="814" r:id="rId82"/>
    <p:sldId id="815" r:id="rId83"/>
    <p:sldId id="711" r:id="rId84"/>
    <p:sldId id="712" r:id="rId85"/>
    <p:sldId id="713" r:id="rId86"/>
    <p:sldId id="714" r:id="rId87"/>
    <p:sldId id="715" r:id="rId88"/>
    <p:sldId id="771" r:id="rId89"/>
    <p:sldId id="716" r:id="rId90"/>
    <p:sldId id="791" r:id="rId91"/>
    <p:sldId id="793" r:id="rId92"/>
    <p:sldId id="792" r:id="rId93"/>
    <p:sldId id="737" r:id="rId94"/>
    <p:sldId id="766" r:id="rId95"/>
    <p:sldId id="739" r:id="rId96"/>
    <p:sldId id="740" r:id="rId97"/>
    <p:sldId id="741" r:id="rId98"/>
    <p:sldId id="742" r:id="rId99"/>
    <p:sldId id="743" r:id="rId100"/>
    <p:sldId id="744" r:id="rId101"/>
    <p:sldId id="681" r:id="rId102"/>
    <p:sldId id="686" r:id="rId103"/>
    <p:sldId id="685" r:id="rId104"/>
    <p:sldId id="705" r:id="rId105"/>
    <p:sldId id="749" r:id="rId106"/>
    <p:sldId id="751" r:id="rId107"/>
    <p:sldId id="752" r:id="rId108"/>
  </p:sldIdLst>
  <p:sldSz cx="9144000" cy="6858000" type="screen4x3"/>
  <p:notesSz cx="7315200" cy="9601200"/>
  <p:defaultTextStyle>
    <a:defPPr>
      <a:defRPr lang="en-US"/>
    </a:defPPr>
    <a:lvl1pPr algn="l" rtl="0" fontAlgn="base">
      <a:spcBef>
        <a:spcPct val="0"/>
      </a:spcBef>
      <a:spcAft>
        <a:spcPct val="0"/>
      </a:spcAft>
      <a:defRPr sz="2800" b="1" i="1" kern="1200">
        <a:solidFill>
          <a:schemeClr val="tx1"/>
        </a:solidFill>
        <a:latin typeface="Times New Roman" pitchFamily="18" charset="0"/>
        <a:ea typeface="+mn-ea"/>
        <a:cs typeface="+mn-cs"/>
      </a:defRPr>
    </a:lvl1pPr>
    <a:lvl2pPr marL="457200" algn="l" rtl="0" fontAlgn="base">
      <a:spcBef>
        <a:spcPct val="0"/>
      </a:spcBef>
      <a:spcAft>
        <a:spcPct val="0"/>
      </a:spcAft>
      <a:defRPr sz="2800" b="1" i="1" kern="1200">
        <a:solidFill>
          <a:schemeClr val="tx1"/>
        </a:solidFill>
        <a:latin typeface="Times New Roman" pitchFamily="18" charset="0"/>
        <a:ea typeface="+mn-ea"/>
        <a:cs typeface="+mn-cs"/>
      </a:defRPr>
    </a:lvl2pPr>
    <a:lvl3pPr marL="914400" algn="l" rtl="0" fontAlgn="base">
      <a:spcBef>
        <a:spcPct val="0"/>
      </a:spcBef>
      <a:spcAft>
        <a:spcPct val="0"/>
      </a:spcAft>
      <a:defRPr sz="2800" b="1" i="1" kern="1200">
        <a:solidFill>
          <a:schemeClr val="tx1"/>
        </a:solidFill>
        <a:latin typeface="Times New Roman" pitchFamily="18" charset="0"/>
        <a:ea typeface="+mn-ea"/>
        <a:cs typeface="+mn-cs"/>
      </a:defRPr>
    </a:lvl3pPr>
    <a:lvl4pPr marL="1371600" algn="l" rtl="0" fontAlgn="base">
      <a:spcBef>
        <a:spcPct val="0"/>
      </a:spcBef>
      <a:spcAft>
        <a:spcPct val="0"/>
      </a:spcAft>
      <a:defRPr sz="2800" b="1" i="1" kern="1200">
        <a:solidFill>
          <a:schemeClr val="tx1"/>
        </a:solidFill>
        <a:latin typeface="Times New Roman" pitchFamily="18" charset="0"/>
        <a:ea typeface="+mn-ea"/>
        <a:cs typeface="+mn-cs"/>
      </a:defRPr>
    </a:lvl4pPr>
    <a:lvl5pPr marL="1828800" algn="l" rtl="0" fontAlgn="base">
      <a:spcBef>
        <a:spcPct val="0"/>
      </a:spcBef>
      <a:spcAft>
        <a:spcPct val="0"/>
      </a:spcAft>
      <a:defRPr sz="2800" b="1" i="1" kern="1200">
        <a:solidFill>
          <a:schemeClr val="tx1"/>
        </a:solidFill>
        <a:latin typeface="Times New Roman" pitchFamily="18" charset="0"/>
        <a:ea typeface="+mn-ea"/>
        <a:cs typeface="+mn-cs"/>
      </a:defRPr>
    </a:lvl5pPr>
    <a:lvl6pPr marL="2286000" algn="l" defTabSz="914400" rtl="0" eaLnBrk="1" latinLnBrk="0" hangingPunct="1">
      <a:defRPr sz="2800" b="1" i="1" kern="1200">
        <a:solidFill>
          <a:schemeClr val="tx1"/>
        </a:solidFill>
        <a:latin typeface="Times New Roman" pitchFamily="18" charset="0"/>
        <a:ea typeface="+mn-ea"/>
        <a:cs typeface="+mn-cs"/>
      </a:defRPr>
    </a:lvl6pPr>
    <a:lvl7pPr marL="2743200" algn="l" defTabSz="914400" rtl="0" eaLnBrk="1" latinLnBrk="0" hangingPunct="1">
      <a:defRPr sz="2800" b="1" i="1" kern="1200">
        <a:solidFill>
          <a:schemeClr val="tx1"/>
        </a:solidFill>
        <a:latin typeface="Times New Roman" pitchFamily="18" charset="0"/>
        <a:ea typeface="+mn-ea"/>
        <a:cs typeface="+mn-cs"/>
      </a:defRPr>
    </a:lvl7pPr>
    <a:lvl8pPr marL="3200400" algn="l" defTabSz="914400" rtl="0" eaLnBrk="1" latinLnBrk="0" hangingPunct="1">
      <a:defRPr sz="2800" b="1" i="1" kern="1200">
        <a:solidFill>
          <a:schemeClr val="tx1"/>
        </a:solidFill>
        <a:latin typeface="Times New Roman" pitchFamily="18" charset="0"/>
        <a:ea typeface="+mn-ea"/>
        <a:cs typeface="+mn-cs"/>
      </a:defRPr>
    </a:lvl8pPr>
    <a:lvl9pPr marL="3657600" algn="l" defTabSz="914400" rtl="0" eaLnBrk="1" latinLnBrk="0" hangingPunct="1">
      <a:defRPr sz="2800" b="1" i="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6699FF"/>
    <a:srgbClr val="FFCC00"/>
    <a:srgbClr val="CCFFFF"/>
    <a:srgbClr val="FF66CC"/>
    <a:srgbClr val="FF0000"/>
    <a:srgbClr val="FF7C80"/>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0047" autoAdjust="0"/>
    <p:restoredTop sz="92308" autoAdjust="0"/>
  </p:normalViewPr>
  <p:slideViewPr>
    <p:cSldViewPr snapToGrid="0">
      <p:cViewPr varScale="1">
        <p:scale>
          <a:sx n="71" d="100"/>
          <a:sy n="71" d="100"/>
        </p:scale>
        <p:origin x="-1554" y="-108"/>
      </p:cViewPr>
      <p:guideLst>
        <p:guide orient="horz" pos="2160"/>
        <p:guide pos="2880"/>
      </p:guideLst>
    </p:cSldViewPr>
  </p:slideViewPr>
  <p:outlineViewPr>
    <p:cViewPr>
      <p:scale>
        <a:sx n="33" d="100"/>
        <a:sy n="33" d="100"/>
      </p:scale>
      <p:origin x="0" y="40182"/>
    </p:cViewPr>
  </p:outlineViewPr>
  <p:notesTextViewPr>
    <p:cViewPr>
      <p:scale>
        <a:sx n="100" d="100"/>
        <a:sy n="100" d="100"/>
      </p:scale>
      <p:origin x="0" y="0"/>
    </p:cViewPr>
  </p:notesTextViewPr>
  <p:sorterViewPr>
    <p:cViewPr>
      <p:scale>
        <a:sx n="100" d="100"/>
        <a:sy n="100" d="100"/>
      </p:scale>
      <p:origin x="0" y="13248"/>
    </p:cViewPr>
  </p:sorterViewPr>
  <p:notesViewPr>
    <p:cSldViewPr snapToGrid="0">
      <p:cViewPr>
        <p:scale>
          <a:sx n="75" d="100"/>
          <a:sy n="75" d="100"/>
        </p:scale>
        <p:origin x="-2688" y="-19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07" Type="http://schemas.openxmlformats.org/officeDocument/2006/relationships/slide" Target="slides/slide88.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102" Type="http://schemas.openxmlformats.org/officeDocument/2006/relationships/slide" Target="slides/slide83.xml"/><Relationship Id="rId110"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notesMaster" Target="notesMasters/notesMaster1.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87700" cy="471488"/>
          </a:xfrm>
          <a:prstGeom prst="rect">
            <a:avLst/>
          </a:prstGeom>
          <a:noFill/>
          <a:ln w="9525">
            <a:noFill/>
            <a:miter lim="800000"/>
            <a:headEnd/>
            <a:tailEnd/>
          </a:ln>
          <a:effectLst/>
        </p:spPr>
        <p:txBody>
          <a:bodyPr vert="horz" wrap="square" lIns="96159" tIns="48081" rIns="96159" bIns="48081" numCol="1" anchor="t" anchorCtr="0" compatLnSpc="1">
            <a:prstTxWarp prst="textNoShape">
              <a:avLst/>
            </a:prstTxWarp>
          </a:bodyPr>
          <a:lstStyle>
            <a:lvl1pPr defTabSz="955675" eaLnBrk="0" hangingPunct="0">
              <a:defRPr sz="1200" b="0" i="0"/>
            </a:lvl1pPr>
          </a:lstStyle>
          <a:p>
            <a:pPr>
              <a:defRPr/>
            </a:pPr>
            <a:endParaRPr lang="en-US"/>
          </a:p>
        </p:txBody>
      </p:sp>
      <p:sp>
        <p:nvSpPr>
          <p:cNvPr id="3075" name="Rectangle 3"/>
          <p:cNvSpPr>
            <a:spLocks noGrp="1" noChangeArrowheads="1"/>
          </p:cNvSpPr>
          <p:nvPr>
            <p:ph type="dt" sz="quarter" idx="1"/>
          </p:nvPr>
        </p:nvSpPr>
        <p:spPr bwMode="auto">
          <a:xfrm>
            <a:off x="4146550" y="0"/>
            <a:ext cx="3189288" cy="471488"/>
          </a:xfrm>
          <a:prstGeom prst="rect">
            <a:avLst/>
          </a:prstGeom>
          <a:noFill/>
          <a:ln w="9525">
            <a:noFill/>
            <a:miter lim="800000"/>
            <a:headEnd/>
            <a:tailEnd/>
          </a:ln>
          <a:effectLst/>
        </p:spPr>
        <p:txBody>
          <a:bodyPr vert="horz" wrap="square" lIns="96159" tIns="48081" rIns="96159" bIns="48081" numCol="1" anchor="t" anchorCtr="0" compatLnSpc="1">
            <a:prstTxWarp prst="textNoShape">
              <a:avLst/>
            </a:prstTxWarp>
          </a:bodyPr>
          <a:lstStyle>
            <a:lvl1pPr algn="r" defTabSz="955675" eaLnBrk="0" hangingPunct="0">
              <a:defRPr sz="1200" b="0" i="0"/>
            </a:lvl1pPr>
          </a:lstStyle>
          <a:p>
            <a:pPr>
              <a:defRPr/>
            </a:pPr>
            <a:endParaRPr lang="en-US"/>
          </a:p>
        </p:txBody>
      </p:sp>
      <p:sp>
        <p:nvSpPr>
          <p:cNvPr id="3076" name="Rectangle 4"/>
          <p:cNvSpPr>
            <a:spLocks noGrp="1" noChangeArrowheads="1"/>
          </p:cNvSpPr>
          <p:nvPr>
            <p:ph type="ftr" sz="quarter" idx="2"/>
          </p:nvPr>
        </p:nvSpPr>
        <p:spPr bwMode="auto">
          <a:xfrm>
            <a:off x="0" y="9144000"/>
            <a:ext cx="3187700" cy="473075"/>
          </a:xfrm>
          <a:prstGeom prst="rect">
            <a:avLst/>
          </a:prstGeom>
          <a:noFill/>
          <a:ln w="9525">
            <a:noFill/>
            <a:miter lim="800000"/>
            <a:headEnd/>
            <a:tailEnd/>
          </a:ln>
          <a:effectLst/>
        </p:spPr>
        <p:txBody>
          <a:bodyPr vert="horz" wrap="square" lIns="96159" tIns="48081" rIns="96159" bIns="48081" numCol="1" anchor="b" anchorCtr="0" compatLnSpc="1">
            <a:prstTxWarp prst="textNoShape">
              <a:avLst/>
            </a:prstTxWarp>
          </a:bodyPr>
          <a:lstStyle>
            <a:lvl1pPr defTabSz="955675" eaLnBrk="0" hangingPunct="0">
              <a:defRPr sz="1200" b="0" i="0"/>
            </a:lvl1pPr>
          </a:lstStyle>
          <a:p>
            <a:pPr>
              <a:defRPr/>
            </a:pPr>
            <a:endParaRPr lang="en-US"/>
          </a:p>
        </p:txBody>
      </p:sp>
      <p:sp>
        <p:nvSpPr>
          <p:cNvPr id="3077" name="Rectangle 5"/>
          <p:cNvSpPr>
            <a:spLocks noGrp="1" noChangeArrowheads="1"/>
          </p:cNvSpPr>
          <p:nvPr>
            <p:ph type="sldNum" sz="quarter" idx="3"/>
          </p:nvPr>
        </p:nvSpPr>
        <p:spPr bwMode="auto">
          <a:xfrm>
            <a:off x="4146550" y="9144000"/>
            <a:ext cx="3189288" cy="473075"/>
          </a:xfrm>
          <a:prstGeom prst="rect">
            <a:avLst/>
          </a:prstGeom>
          <a:noFill/>
          <a:ln w="9525">
            <a:noFill/>
            <a:miter lim="800000"/>
            <a:headEnd/>
            <a:tailEnd/>
          </a:ln>
          <a:effectLst/>
        </p:spPr>
        <p:txBody>
          <a:bodyPr vert="horz" wrap="square" lIns="96159" tIns="48081" rIns="96159" bIns="48081" numCol="1" anchor="b" anchorCtr="0" compatLnSpc="1">
            <a:prstTxWarp prst="textNoShape">
              <a:avLst/>
            </a:prstTxWarp>
          </a:bodyPr>
          <a:lstStyle>
            <a:lvl1pPr algn="r" defTabSz="955675" eaLnBrk="0" hangingPunct="0">
              <a:defRPr sz="1200" b="0" i="0"/>
            </a:lvl1pPr>
          </a:lstStyle>
          <a:p>
            <a:pPr>
              <a:defRPr/>
            </a:pPr>
            <a:fld id="{9763585E-D9B7-4A9D-992D-29455AFF316F}" type="slidenum">
              <a:rPr lang="en-US"/>
              <a:pPr>
                <a:defRPr/>
              </a:pPr>
              <a:t>‹#›</a:t>
            </a:fld>
            <a:endParaRPr lang="en-US"/>
          </a:p>
        </p:txBody>
      </p:sp>
    </p:spTree>
    <p:extLst>
      <p:ext uri="{BB962C8B-B14F-4D97-AF65-F5344CB8AC3E}">
        <p14:creationId xmlns:p14="http://schemas.microsoft.com/office/powerpoint/2010/main" val="1848853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40075" cy="482600"/>
          </a:xfrm>
          <a:prstGeom prst="rect">
            <a:avLst/>
          </a:prstGeom>
          <a:noFill/>
          <a:ln w="9525">
            <a:noFill/>
            <a:miter lim="800000"/>
            <a:headEnd/>
            <a:tailEnd/>
          </a:ln>
          <a:effectLst/>
        </p:spPr>
        <p:txBody>
          <a:bodyPr vert="horz" wrap="square" lIns="96159" tIns="48081" rIns="96159" bIns="48081" numCol="1" anchor="t" anchorCtr="0" compatLnSpc="1">
            <a:prstTxWarp prst="textNoShape">
              <a:avLst/>
            </a:prstTxWarp>
          </a:bodyPr>
          <a:lstStyle>
            <a:lvl1pPr defTabSz="969963" eaLnBrk="0" hangingPunct="0">
              <a:defRPr sz="1200" b="0" i="0"/>
            </a:lvl1pPr>
          </a:lstStyle>
          <a:p>
            <a:pPr>
              <a:defRPr/>
            </a:pPr>
            <a:endParaRPr lang="en-US"/>
          </a:p>
        </p:txBody>
      </p:sp>
      <p:sp>
        <p:nvSpPr>
          <p:cNvPr id="2051" name="Rectangle 3"/>
          <p:cNvSpPr>
            <a:spLocks noGrp="1" noChangeArrowheads="1"/>
          </p:cNvSpPr>
          <p:nvPr>
            <p:ph type="dt" idx="1"/>
          </p:nvPr>
        </p:nvSpPr>
        <p:spPr bwMode="auto">
          <a:xfrm>
            <a:off x="4175125" y="0"/>
            <a:ext cx="3140075" cy="482600"/>
          </a:xfrm>
          <a:prstGeom prst="rect">
            <a:avLst/>
          </a:prstGeom>
          <a:noFill/>
          <a:ln w="9525">
            <a:noFill/>
            <a:miter lim="800000"/>
            <a:headEnd/>
            <a:tailEnd/>
          </a:ln>
          <a:effectLst/>
        </p:spPr>
        <p:txBody>
          <a:bodyPr vert="horz" wrap="square" lIns="96159" tIns="48081" rIns="96159" bIns="48081" numCol="1" anchor="t" anchorCtr="0" compatLnSpc="1">
            <a:prstTxWarp prst="textNoShape">
              <a:avLst/>
            </a:prstTxWarp>
          </a:bodyPr>
          <a:lstStyle>
            <a:lvl1pPr algn="r" defTabSz="969963" eaLnBrk="0" hangingPunct="0">
              <a:defRPr sz="1200" b="0" i="0"/>
            </a:lvl1pPr>
          </a:lstStyle>
          <a:p>
            <a:pPr>
              <a:defRPr/>
            </a:pPr>
            <a:endParaRPr lang="en-US"/>
          </a:p>
        </p:txBody>
      </p:sp>
      <p:sp>
        <p:nvSpPr>
          <p:cNvPr id="116740" name="Rectangle 4"/>
          <p:cNvSpPr>
            <a:spLocks noGrp="1" noRot="1" noChangeAspect="1" noChangeArrowheads="1" noTextEdit="1"/>
          </p:cNvSpPr>
          <p:nvPr>
            <p:ph type="sldImg" idx="2"/>
          </p:nvPr>
        </p:nvSpPr>
        <p:spPr bwMode="auto">
          <a:xfrm>
            <a:off x="1255713" y="730250"/>
            <a:ext cx="4824412" cy="3617913"/>
          </a:xfrm>
          <a:prstGeom prst="rect">
            <a:avLst/>
          </a:prstGeom>
          <a:noFill/>
          <a:ln w="12700">
            <a:solidFill>
              <a:srgbClr val="000000"/>
            </a:solidFill>
            <a:miter lim="800000"/>
            <a:headEnd/>
            <a:tailEnd/>
          </a:ln>
        </p:spPr>
      </p:sp>
      <p:sp>
        <p:nvSpPr>
          <p:cNvPr id="2053" name="Rectangle 5"/>
          <p:cNvSpPr>
            <a:spLocks noGrp="1" noChangeArrowheads="1"/>
          </p:cNvSpPr>
          <p:nvPr>
            <p:ph type="body" sz="quarter" idx="3"/>
          </p:nvPr>
        </p:nvSpPr>
        <p:spPr bwMode="auto">
          <a:xfrm>
            <a:off x="963613" y="4589463"/>
            <a:ext cx="5387975" cy="4271962"/>
          </a:xfrm>
          <a:prstGeom prst="rect">
            <a:avLst/>
          </a:prstGeom>
          <a:noFill/>
          <a:ln w="9525">
            <a:noFill/>
            <a:miter lim="800000"/>
            <a:headEnd/>
            <a:tailEnd/>
          </a:ln>
          <a:effectLst/>
        </p:spPr>
        <p:txBody>
          <a:bodyPr vert="horz" wrap="square" lIns="96159" tIns="48081" rIns="96159" bIns="4808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9102725"/>
            <a:ext cx="3140075" cy="485775"/>
          </a:xfrm>
          <a:prstGeom prst="rect">
            <a:avLst/>
          </a:prstGeom>
          <a:noFill/>
          <a:ln w="9525">
            <a:noFill/>
            <a:miter lim="800000"/>
            <a:headEnd/>
            <a:tailEnd/>
          </a:ln>
          <a:effectLst/>
        </p:spPr>
        <p:txBody>
          <a:bodyPr vert="horz" wrap="square" lIns="96159" tIns="48081" rIns="96159" bIns="48081" numCol="1" anchor="b" anchorCtr="0" compatLnSpc="1">
            <a:prstTxWarp prst="textNoShape">
              <a:avLst/>
            </a:prstTxWarp>
          </a:bodyPr>
          <a:lstStyle>
            <a:lvl1pPr defTabSz="969963" eaLnBrk="0" hangingPunct="0">
              <a:defRPr sz="1200" b="0" i="0"/>
            </a:lvl1pPr>
          </a:lstStyle>
          <a:p>
            <a:pPr>
              <a:defRPr/>
            </a:pPr>
            <a:endParaRPr lang="en-US"/>
          </a:p>
        </p:txBody>
      </p:sp>
      <p:sp>
        <p:nvSpPr>
          <p:cNvPr id="2055" name="Rectangle 7"/>
          <p:cNvSpPr>
            <a:spLocks noGrp="1" noChangeArrowheads="1"/>
          </p:cNvSpPr>
          <p:nvPr>
            <p:ph type="sldNum" sz="quarter" idx="5"/>
          </p:nvPr>
        </p:nvSpPr>
        <p:spPr bwMode="auto">
          <a:xfrm>
            <a:off x="4175125" y="9102725"/>
            <a:ext cx="3140075" cy="485775"/>
          </a:xfrm>
          <a:prstGeom prst="rect">
            <a:avLst/>
          </a:prstGeom>
          <a:noFill/>
          <a:ln w="9525">
            <a:noFill/>
            <a:miter lim="800000"/>
            <a:headEnd/>
            <a:tailEnd/>
          </a:ln>
          <a:effectLst/>
        </p:spPr>
        <p:txBody>
          <a:bodyPr vert="horz" wrap="square" lIns="96159" tIns="48081" rIns="96159" bIns="48081" numCol="1" anchor="b" anchorCtr="0" compatLnSpc="1">
            <a:prstTxWarp prst="textNoShape">
              <a:avLst/>
            </a:prstTxWarp>
          </a:bodyPr>
          <a:lstStyle>
            <a:lvl1pPr algn="r" defTabSz="969963" eaLnBrk="0" hangingPunct="0">
              <a:defRPr sz="1200" b="0" i="0"/>
            </a:lvl1pPr>
          </a:lstStyle>
          <a:p>
            <a:pPr>
              <a:defRPr/>
            </a:pPr>
            <a:fld id="{976321B3-C849-4F63-89FB-1C95F3F9DA02}" type="slidenum">
              <a:rPr lang="en-US"/>
              <a:pPr>
                <a:defRPr/>
              </a:pPr>
              <a:t>‹#›</a:t>
            </a:fld>
            <a:endParaRPr lang="en-US"/>
          </a:p>
        </p:txBody>
      </p:sp>
    </p:spTree>
    <p:extLst>
      <p:ext uri="{BB962C8B-B14F-4D97-AF65-F5344CB8AC3E}">
        <p14:creationId xmlns:p14="http://schemas.microsoft.com/office/powerpoint/2010/main" val="5287082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0ABBE66E-5585-4871-84A9-6BE9CC43BCD7}" type="slidenum">
              <a:rPr lang="en-US" smtClean="0"/>
              <a:pPr/>
              <a:t>1</a:t>
            </a:fld>
            <a:endParaRPr lang="en-US" smtClean="0"/>
          </a:p>
        </p:txBody>
      </p:sp>
      <p:sp>
        <p:nvSpPr>
          <p:cNvPr id="117763" name="Rectangle 2"/>
          <p:cNvSpPr>
            <a:spLocks noGrp="1" noRot="1" noChangeAspect="1" noChangeArrowheads="1" noTextEdit="1"/>
          </p:cNvSpPr>
          <p:nvPr>
            <p:ph type="sldImg"/>
          </p:nvPr>
        </p:nvSpPr>
        <p:spPr>
          <a:xfrm>
            <a:off x="1177925" y="715963"/>
            <a:ext cx="4826000" cy="3619500"/>
          </a:xfrm>
          <a:ln/>
        </p:spPr>
      </p:sp>
      <p:pic>
        <p:nvPicPr>
          <p:cNvPr id="117764" name="Picture 3"/>
          <p:cNvPicPr>
            <a:picLocks noGrp="1" noChangeAspect="1" noChangeArrowheads="1"/>
          </p:cNvPicPr>
          <p:nvPr>
            <p:ph type="body" idx="1"/>
          </p:nvPr>
        </p:nvPicPr>
        <p:blipFill>
          <a:blip r:embed="rId3"/>
          <a:srcRect/>
          <a:stretch>
            <a:fillRect/>
          </a:stretch>
        </p:blipFill>
        <p:spPr>
          <a:xfrm>
            <a:off x="963613" y="4695825"/>
            <a:ext cx="5387975" cy="4059238"/>
          </a:xfrm>
          <a:ln w="12700">
            <a:solidFill>
              <a:srgbClr val="000000"/>
            </a:solidFill>
          </a:ln>
        </p:spPr>
      </p:pic>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a:spcBef>
                <a:spcPct val="0"/>
              </a:spcBef>
            </a:pPr>
            <a:endParaRPr lang="en-US" smtClean="0"/>
          </a:p>
        </p:txBody>
      </p:sp>
      <p:sp>
        <p:nvSpPr>
          <p:cNvPr id="126980" name="Slide Number Placeholder 3"/>
          <p:cNvSpPr>
            <a:spLocks noGrp="1"/>
          </p:cNvSpPr>
          <p:nvPr>
            <p:ph type="sldNum" sz="quarter" idx="5"/>
          </p:nvPr>
        </p:nvSpPr>
        <p:spPr>
          <a:noFill/>
        </p:spPr>
        <p:txBody>
          <a:bodyPr/>
          <a:lstStyle/>
          <a:p>
            <a:fld id="{297BB824-B0A3-4BB0-AE1B-76DE5E78C1F0}" type="slidenum">
              <a:rPr lang="en-US" smtClean="0">
                <a:solidFill>
                  <a:srgbClr val="000000"/>
                </a:solidFill>
              </a:rPr>
              <a:pPr/>
              <a:t>12</a:t>
            </a:fld>
            <a:endParaRPr lang="en-US"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B1C4316D-C783-4EEB-A1D4-230CD54AFF7B}" type="slidenum">
              <a:rPr lang="en-US" smtClean="0"/>
              <a:pPr/>
              <a:t>26</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24522B6A-A4D3-472D-95C2-B3301C355605}" type="slidenum">
              <a:rPr lang="en-US" smtClean="0"/>
              <a:pPr/>
              <a:t>27</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3D519901-F537-4EF8-8712-A6E6BC8D4FC5}" type="slidenum">
              <a:rPr lang="en-US" smtClean="0">
                <a:solidFill>
                  <a:srgbClr val="000000"/>
                </a:solidFill>
              </a:rPr>
              <a:pPr/>
              <a:t>28</a:t>
            </a:fld>
            <a:endParaRPr lang="en-US" smtClean="0">
              <a:solidFill>
                <a:srgbClr val="000000"/>
              </a:solidFill>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4DEEF58A-D73B-4334-B91C-405ECF923739}" type="slidenum">
              <a:rPr lang="en-US" smtClean="0"/>
              <a:pPr/>
              <a:t>29</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D1D79526-425B-4A57-B5D7-09C64D419FC1}" type="slidenum">
              <a:rPr lang="en-US" smtClean="0"/>
              <a:pPr/>
              <a:t>30</a:t>
            </a:fld>
            <a:endParaRPr lang="en-US" smtClean="0"/>
          </a:p>
        </p:txBody>
      </p:sp>
      <p:sp>
        <p:nvSpPr>
          <p:cNvPr id="132099" name="Rectangle 2"/>
          <p:cNvSpPr>
            <a:spLocks noGrp="1" noRot="1" noChangeAspect="1" noChangeArrowheads="1" noTextEdit="1"/>
          </p:cNvSpPr>
          <p:nvPr>
            <p:ph type="sldImg"/>
          </p:nvPr>
        </p:nvSpPr>
        <p:spPr>
          <a:xfrm>
            <a:off x="1258888" y="719138"/>
            <a:ext cx="4800600" cy="3600450"/>
          </a:xfrm>
          <a:ln/>
        </p:spPr>
      </p:sp>
      <p:sp>
        <p:nvSpPr>
          <p:cNvPr id="132100" name="Rectangle 3"/>
          <p:cNvSpPr>
            <a:spLocks noGrp="1" noChangeArrowheads="1"/>
          </p:cNvSpPr>
          <p:nvPr>
            <p:ph type="body" idx="1"/>
          </p:nvPr>
        </p:nvSpPr>
        <p:spPr>
          <a:xfrm>
            <a:off x="974725" y="4560888"/>
            <a:ext cx="5365750" cy="4321175"/>
          </a:xfrm>
          <a:noFill/>
          <a:ln/>
        </p:spPr>
        <p:txBody>
          <a:bodyPr lIns="95168" tIns="46749" rIns="95168" bIns="46749"/>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A5CA29DF-9CAF-495B-9354-9D1BEA3FE551}" type="slidenum">
              <a:rPr lang="en-US" smtClean="0"/>
              <a:pPr/>
              <a:t>35</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lIns="95732" tIns="47866" rIns="95732" bIns="47866"/>
          <a:lstStyle/>
          <a:p>
            <a:pPr eaLnBrk="1" hangingPunct="1"/>
            <a:r>
              <a:rPr lang="en-US" b="1" smtClean="0"/>
              <a:t>Natural Forcings: Changes in solar radiation and Volcanic Eruptions</a:t>
            </a:r>
          </a:p>
          <a:p>
            <a:pPr eaLnBrk="1" hangingPunct="1"/>
            <a:r>
              <a:rPr lang="en-US" b="1" smtClean="0"/>
              <a:t>Human Forcings: Changes in </a:t>
            </a:r>
            <a:r>
              <a:rPr lang="en-US" b="1" smtClean="0">
                <a:latin typeface="Arial" pitchFamily="34" charset="0"/>
              </a:rPr>
              <a:t>greenhouse gases, aerosols, &amp; land surface properties</a:t>
            </a:r>
            <a:endParaRPr lang="en-US" b="1"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52A17243-CBD5-4649-953A-76F54A160AE4}" type="slidenum">
              <a:rPr lang="en-US" smtClean="0">
                <a:solidFill>
                  <a:srgbClr val="000000"/>
                </a:solidFill>
              </a:rPr>
              <a:pPr/>
              <a:t>36</a:t>
            </a:fld>
            <a:endParaRPr lang="en-US" smtClean="0">
              <a:solidFill>
                <a:srgbClr val="000000"/>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8D69F5F0-7D9D-4219-8C69-3EB73A85A133}" type="slidenum">
              <a:rPr lang="en-US" smtClean="0">
                <a:solidFill>
                  <a:srgbClr val="000000"/>
                </a:solidFill>
              </a:rPr>
              <a:pPr/>
              <a:t>37</a:t>
            </a:fld>
            <a:endParaRPr lang="en-US" smtClean="0">
              <a:solidFill>
                <a:srgbClr val="000000"/>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F5CEE401-9375-4C43-92AE-2608B444D857}" type="slidenum">
              <a:rPr lang="en-US" smtClean="0"/>
              <a:pPr/>
              <a:t>38</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74E6A812-9D15-446B-818C-F6F8CF54B6B6}" type="slidenum">
              <a:rPr lang="en-US" smtClean="0"/>
              <a:pPr/>
              <a:t>2</a:t>
            </a:fld>
            <a:endParaRPr lang="en-US" smtClean="0"/>
          </a:p>
        </p:txBody>
      </p:sp>
      <p:sp>
        <p:nvSpPr>
          <p:cNvPr id="118787" name="Rectangle 2"/>
          <p:cNvSpPr>
            <a:spLocks noGrp="1" noRot="1" noChangeAspect="1" noChangeArrowheads="1" noTextEdit="1"/>
          </p:cNvSpPr>
          <p:nvPr>
            <p:ph type="sldImg"/>
          </p:nvPr>
        </p:nvSpPr>
        <p:spPr>
          <a:xfrm>
            <a:off x="1177925" y="715963"/>
            <a:ext cx="4827588" cy="3619500"/>
          </a:xfrm>
          <a:ln/>
        </p:spPr>
      </p:sp>
      <p:pic>
        <p:nvPicPr>
          <p:cNvPr id="118788" name="Picture 3"/>
          <p:cNvPicPr>
            <a:picLocks noGrp="1" noChangeAspect="1" noChangeArrowheads="1"/>
          </p:cNvPicPr>
          <p:nvPr>
            <p:ph type="body" idx="1"/>
          </p:nvPr>
        </p:nvPicPr>
        <p:blipFill>
          <a:blip r:embed="rId3"/>
          <a:srcRect/>
          <a:stretch>
            <a:fillRect/>
          </a:stretch>
        </p:blipFill>
        <p:spPr>
          <a:xfrm>
            <a:off x="963613" y="4695825"/>
            <a:ext cx="5387975" cy="4059238"/>
          </a:xfrm>
          <a:ln w="12700">
            <a:solidFill>
              <a:srgbClr val="000000"/>
            </a:solidFill>
          </a:ln>
        </p:spPr>
      </p:pic>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4BA8AC4E-A97A-4F35-8E00-97C0E9683FB6}" type="slidenum">
              <a:rPr lang="en-US" smtClean="0"/>
              <a:pPr/>
              <a:t>39</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lvl="1" eaLnBrk="1" hangingPunct="1"/>
            <a:r>
              <a:rPr lang="en-US" smtClean="0"/>
              <a:t>Land areas will likely warm much faster than ocean temperatures, particularly those land areas in northern high latitudes (and mostly in the cold season).</a:t>
            </a:r>
            <a:br>
              <a:rPr lang="en-US" smtClean="0"/>
            </a:br>
            <a:endParaRPr lang="en-US" smtClean="0"/>
          </a:p>
          <a:p>
            <a:pPr lvl="1" eaLnBrk="1" hangingPunct="1"/>
            <a:r>
              <a:rPr lang="en-US" smtClean="0"/>
              <a:t>Precipitation is also expected to increase over the 21st century, particularly at northern mid-high latitudes, though the trends may be more variable in the tropics.</a:t>
            </a:r>
            <a:br>
              <a:rPr lang="en-US" smtClean="0"/>
            </a:br>
            <a:endParaRPr lang="en-US" smtClean="0"/>
          </a:p>
          <a:p>
            <a:pPr lvl="1" eaLnBrk="1" hangingPunct="1"/>
            <a:r>
              <a:rPr lang="en-US" smtClean="0"/>
              <a:t>Snow extent and sea-ice are also projected to decrease further in the northern hemisphere, and glaciers and ice-caps are expected to continue to retreat. </a:t>
            </a:r>
          </a:p>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5B10A538-2B61-4E3C-AB9F-FB4AAB769A02}" type="slidenum">
              <a:rPr lang="en-US" smtClean="0"/>
              <a:pPr/>
              <a:t>40</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lvl="1" eaLnBrk="1" hangingPunct="1"/>
            <a:r>
              <a:rPr lang="en-US" smtClean="0"/>
              <a:t>Land areas will likely warm much faster than ocean temperatures, particularly those land areas in northern high latitudes (and mostly in the cold season).</a:t>
            </a:r>
            <a:br>
              <a:rPr lang="en-US" smtClean="0"/>
            </a:br>
            <a:endParaRPr lang="en-US" smtClean="0"/>
          </a:p>
          <a:p>
            <a:pPr lvl="1" eaLnBrk="1" hangingPunct="1"/>
            <a:r>
              <a:rPr lang="en-US" smtClean="0"/>
              <a:t>Precipitation is also expected to increase over the 21st century, particularly at northern mid-high latitudes, though the trends may be more variable in the tropics.</a:t>
            </a:r>
            <a:br>
              <a:rPr lang="en-US" smtClean="0"/>
            </a:br>
            <a:endParaRPr lang="en-US" smtClean="0"/>
          </a:p>
          <a:p>
            <a:pPr lvl="1" eaLnBrk="1" hangingPunct="1"/>
            <a:r>
              <a:rPr lang="en-US" smtClean="0"/>
              <a:t>Snow extent and sea-ice are also projected to decrease further in the northern hemisphere, and glaciers and ice-caps are expected to continue to retreat. </a:t>
            </a:r>
          </a:p>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8F5689D9-3195-47A4-97B9-3C252125480C}" type="slidenum">
              <a:rPr lang="en-US" smtClean="0">
                <a:solidFill>
                  <a:srgbClr val="000000"/>
                </a:solidFill>
              </a:rPr>
              <a:pPr/>
              <a:t>42</a:t>
            </a:fld>
            <a:endParaRPr lang="en-US" smtClean="0">
              <a:solidFill>
                <a:srgbClr val="000000"/>
              </a:solidFill>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5A93AF83-5F1A-40F6-A7F2-0F316ECDD8F0}" type="slidenum">
              <a:rPr lang="en-US" smtClean="0"/>
              <a:pPr/>
              <a:t>44</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BB6762B7-B6D6-44E7-BC8C-E8D4461AD558}" type="slidenum">
              <a:rPr lang="en-US" smtClean="0"/>
              <a:pPr/>
              <a:t>45</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CD5A023B-48F3-47F5-9609-095BAD66B3BE}" type="slidenum">
              <a:rPr lang="en-US" smtClean="0"/>
              <a:pPr/>
              <a:t>46</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CD5A023B-48F3-47F5-9609-095BAD66B3BE}" type="slidenum">
              <a:rPr lang="en-US" smtClean="0"/>
              <a:pPr/>
              <a:t>47</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6791FBAD-4EBB-4C4E-B6B3-0DB62D36D189}" type="slidenum">
              <a:rPr lang="en-US" smtClean="0"/>
              <a:pPr/>
              <a:t>48</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45C11685-2CCF-463F-ABBE-E0A9D90FFB77}" type="slidenum">
              <a:rPr lang="en-US" smtClean="0"/>
              <a:pPr/>
              <a:t>49</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FFFD8252-4414-4DE3-B086-AB2D896A5B74}" type="slidenum">
              <a:rPr lang="en-US" smtClean="0"/>
              <a:pPr/>
              <a:t>50</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44F27325-3FFF-423A-BF6E-8F504BF7D686}" type="slidenum">
              <a:rPr lang="en-US" smtClean="0"/>
              <a:pPr/>
              <a:t>3</a:t>
            </a:fld>
            <a:endParaRPr lang="en-US" smtClean="0"/>
          </a:p>
        </p:txBody>
      </p:sp>
      <p:sp>
        <p:nvSpPr>
          <p:cNvPr id="119811" name="Rectangle 1026"/>
          <p:cNvSpPr>
            <a:spLocks noGrp="1" noRot="1" noChangeAspect="1" noChangeArrowheads="1" noTextEdit="1"/>
          </p:cNvSpPr>
          <p:nvPr>
            <p:ph type="sldImg"/>
          </p:nvPr>
        </p:nvSpPr>
        <p:spPr>
          <a:solidFill>
            <a:srgbClr val="FFFFFF"/>
          </a:solidFill>
          <a:ln/>
        </p:spPr>
      </p:sp>
      <p:sp>
        <p:nvSpPr>
          <p:cNvPr id="119812" name="Rectangle 1027"/>
          <p:cNvSpPr>
            <a:spLocks noGrp="1" noChangeArrowheads="1"/>
          </p:cNvSpPr>
          <p:nvPr>
            <p:ph type="body" idx="1"/>
          </p:nvPr>
        </p:nvSpPr>
        <p:spPr>
          <a:solidFill>
            <a:srgbClr val="FFFFFF"/>
          </a:solidFill>
          <a:ln>
            <a:solidFill>
              <a:srgbClr val="000000"/>
            </a:solidFill>
          </a:ln>
        </p:spPr>
        <p:txBody>
          <a:bodyPr lIns="95732" tIns="47866" rIns="95732" bIns="47866"/>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245D1205-25DC-468D-9340-A3D79E1BC24B}" type="slidenum">
              <a:rPr lang="en-US" smtClean="0"/>
              <a:pPr/>
              <a:t>51</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04951E1D-7D5F-4FF6-9940-5B121BA9D903}" type="slidenum">
              <a:rPr lang="en-US" smtClean="0"/>
              <a:pPr/>
              <a:t>52</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A8AEDA6F-18EC-4710-91F2-8E90018907AE}" type="slidenum">
              <a:rPr lang="en-US" smtClean="0"/>
              <a:pPr/>
              <a:t>53</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1E5AA3D1-DDBC-4ECB-B165-B1DA29D2EFAC}" type="slidenum">
              <a:rPr lang="en-US" smtClean="0"/>
              <a:pPr/>
              <a:t>54</a:t>
            </a:fld>
            <a:endParaRPr 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42D7B10D-689E-4445-AF5D-4B51131E0674}" type="slidenum">
              <a:rPr lang="en-US" smtClean="0"/>
              <a:pPr/>
              <a:t>55</a:t>
            </a:fld>
            <a:endParaRPr lang="en-U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BAD37A02-1497-489F-9E8B-C68FFCE05E25}" type="slidenum">
              <a:rPr lang="en-US" smtClean="0"/>
              <a:pPr/>
              <a:t>56</a:t>
            </a:fld>
            <a:endParaRPr lang="en-US" smtClean="0"/>
          </a:p>
        </p:txBody>
      </p:sp>
      <p:sp>
        <p:nvSpPr>
          <p:cNvPr id="154627" name="Rectangle 2"/>
          <p:cNvSpPr>
            <a:spLocks noGrp="1" noRot="1" noChangeAspect="1" noChangeArrowheads="1" noTextEdit="1"/>
          </p:cNvSpPr>
          <p:nvPr>
            <p:ph type="sldImg"/>
          </p:nvPr>
        </p:nvSpPr>
        <p:spPr>
          <a:xfrm>
            <a:off x="1257300" y="719138"/>
            <a:ext cx="4800600" cy="3600450"/>
          </a:xfrm>
          <a:ln/>
        </p:spPr>
      </p:sp>
      <p:sp>
        <p:nvSpPr>
          <p:cNvPr id="154628" name="Rectangle 3"/>
          <p:cNvSpPr>
            <a:spLocks noGrp="1" noChangeArrowheads="1"/>
          </p:cNvSpPr>
          <p:nvPr>
            <p:ph type="body" idx="1"/>
          </p:nvPr>
        </p:nvSpPr>
        <p:spPr>
          <a:xfrm>
            <a:off x="731838" y="4560888"/>
            <a:ext cx="5851525" cy="4321175"/>
          </a:xfrm>
          <a:noFill/>
          <a:ln/>
        </p:spPr>
        <p:txBody>
          <a:bodyPr/>
          <a:lstStyle/>
          <a:p>
            <a:pPr eaLnBrk="1" hangingPunct="1">
              <a:lnSpc>
                <a:spcPct val="95000"/>
              </a:lnSpc>
              <a:spcBef>
                <a:spcPct val="20000"/>
              </a:spcBef>
              <a:buClr>
                <a:srgbClr val="0000FF"/>
              </a:buClr>
            </a:pPr>
            <a:endParaRPr lang="en-US" smtClean="0">
              <a:solidFill>
                <a:srgbClr val="003399"/>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7DD54682-1E25-48FF-A400-48727EB9F3FA}" type="slidenum">
              <a:rPr lang="en-US" smtClean="0"/>
              <a:pPr/>
              <a:t>57</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489CCCC6-00D6-4BDB-946F-69597B4BCFBE}" type="slidenum">
              <a:rPr lang="en-US" smtClean="0"/>
              <a:pPr/>
              <a:t>58</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489CCCC6-00D6-4BDB-946F-69597B4BCFBE}" type="slidenum">
              <a:rPr lang="en-US" smtClean="0"/>
              <a:pPr/>
              <a:t>59</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489CCCC6-00D6-4BDB-946F-69597B4BCFBE}" type="slidenum">
              <a:rPr lang="en-US" smtClean="0"/>
              <a:pPr/>
              <a:t>60</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AEA5FA63-EA49-4865-B834-BED0DF4CA3AE}" type="slidenum">
              <a:rPr lang="en-US" smtClean="0"/>
              <a:pPr/>
              <a:t>4</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E66D2AB2-599F-401A-908C-F3B2A8750921}" type="slidenum">
              <a:rPr lang="en-US" smtClean="0">
                <a:solidFill>
                  <a:srgbClr val="000000"/>
                </a:solidFill>
              </a:rPr>
              <a:pPr/>
              <a:t>61</a:t>
            </a:fld>
            <a:endParaRPr lang="en-US" smtClean="0">
              <a:solidFill>
                <a:srgbClr val="000000"/>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70604C5D-4981-4C25-81BB-95AD15242203}" type="slidenum">
              <a:rPr lang="en-US" smtClean="0">
                <a:solidFill>
                  <a:srgbClr val="000000"/>
                </a:solidFill>
              </a:rPr>
              <a:pPr>
                <a:defRPr/>
              </a:pPr>
              <a:t>64</a:t>
            </a:fld>
            <a:endParaRPr lang="en-US" smtClean="0">
              <a:solidFill>
                <a:srgbClr val="000000"/>
              </a:solidFill>
            </a:endParaRPr>
          </a:p>
        </p:txBody>
      </p:sp>
      <p:sp>
        <p:nvSpPr>
          <p:cNvPr id="225283" name="Rectangle 1026"/>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25284" name="Rectangle 1027"/>
          <p:cNvSpPr>
            <a:spLocks noGrp="1" noChangeArrowheads="1"/>
          </p:cNvSpPr>
          <p:nvPr>
            <p:ph type="body" idx="1"/>
          </p:nvPr>
        </p:nvSpPr>
        <p:spPr bwMode="auto">
          <a:solidFill>
            <a:srgbClr val="FFFFFF"/>
          </a:solidFill>
          <a:ln>
            <a:solidFill>
              <a:srgbClr val="000000"/>
            </a:solidFill>
            <a:miter lim="800000"/>
            <a:headEnd/>
            <a:tailEnd/>
          </a:ln>
        </p:spPr>
        <p:txBody>
          <a:bodyPr wrap="square" lIns="95718" tIns="47859" rIns="95718" bIns="47859"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4C2F5B32-1559-4745-B0D3-928A0761B862}" type="slidenum">
              <a:rPr lang="en-US" smtClean="0"/>
              <a:pPr/>
              <a:t>65</a:t>
            </a:fld>
            <a:endParaRPr lang="en-US" smtClean="0"/>
          </a:p>
        </p:txBody>
      </p:sp>
      <p:sp>
        <p:nvSpPr>
          <p:cNvPr id="157699" name="Rectangle 1026"/>
          <p:cNvSpPr>
            <a:spLocks noGrp="1" noRot="1" noChangeAspect="1" noChangeArrowheads="1" noTextEdit="1"/>
          </p:cNvSpPr>
          <p:nvPr>
            <p:ph type="sldImg"/>
          </p:nvPr>
        </p:nvSpPr>
        <p:spPr>
          <a:solidFill>
            <a:srgbClr val="FFFFFF"/>
          </a:solidFill>
          <a:ln/>
        </p:spPr>
      </p:sp>
      <p:sp>
        <p:nvSpPr>
          <p:cNvPr id="157700" name="Rectangle 1027"/>
          <p:cNvSpPr>
            <a:spLocks noGrp="1" noChangeArrowheads="1"/>
          </p:cNvSpPr>
          <p:nvPr>
            <p:ph type="body" idx="1"/>
          </p:nvPr>
        </p:nvSpPr>
        <p:spPr>
          <a:solidFill>
            <a:srgbClr val="FFFFFF"/>
          </a:solidFill>
          <a:ln>
            <a:solidFill>
              <a:srgbClr val="000000"/>
            </a:solidFill>
          </a:ln>
        </p:spPr>
        <p:txBody>
          <a:bodyPr lIns="95732" tIns="47866" rIns="95732" bIns="47866"/>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798EF1C4-A29A-4496-B87C-DF241A1A8DEC}" type="slidenum">
              <a:rPr lang="en-US" smtClean="0"/>
              <a:pPr/>
              <a:t>66</a:t>
            </a:fld>
            <a:endParaRPr lang="en-US" smtClean="0"/>
          </a:p>
        </p:txBody>
      </p:sp>
      <p:sp>
        <p:nvSpPr>
          <p:cNvPr id="158723" name="Rectangle 1026"/>
          <p:cNvSpPr>
            <a:spLocks noGrp="1" noRot="1" noChangeAspect="1" noChangeArrowheads="1" noTextEdit="1"/>
          </p:cNvSpPr>
          <p:nvPr>
            <p:ph type="sldImg"/>
          </p:nvPr>
        </p:nvSpPr>
        <p:spPr>
          <a:solidFill>
            <a:srgbClr val="FFFFFF"/>
          </a:solidFill>
          <a:ln/>
        </p:spPr>
      </p:sp>
      <p:sp>
        <p:nvSpPr>
          <p:cNvPr id="158724" name="Rectangle 1027"/>
          <p:cNvSpPr>
            <a:spLocks noGrp="1" noChangeArrowheads="1"/>
          </p:cNvSpPr>
          <p:nvPr>
            <p:ph type="body" idx="1"/>
          </p:nvPr>
        </p:nvSpPr>
        <p:spPr>
          <a:solidFill>
            <a:srgbClr val="FFFFFF"/>
          </a:solidFill>
          <a:ln>
            <a:solidFill>
              <a:srgbClr val="000000"/>
            </a:solidFill>
          </a:ln>
        </p:spPr>
        <p:txBody>
          <a:bodyPr lIns="95732" tIns="47866" rIns="95732" bIns="47866"/>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2B77209D-AC73-483A-B737-F0E84ABD0B50}" type="slidenum">
              <a:rPr lang="en-US" smtClean="0"/>
              <a:pPr/>
              <a:t>67</a:t>
            </a:fld>
            <a:endParaRPr lang="en-US" smtClean="0"/>
          </a:p>
        </p:txBody>
      </p:sp>
      <p:sp>
        <p:nvSpPr>
          <p:cNvPr id="159747" name="Rectangle 1026"/>
          <p:cNvSpPr>
            <a:spLocks noGrp="1" noRot="1" noChangeAspect="1" noChangeArrowheads="1" noTextEdit="1"/>
          </p:cNvSpPr>
          <p:nvPr>
            <p:ph type="sldImg"/>
          </p:nvPr>
        </p:nvSpPr>
        <p:spPr>
          <a:solidFill>
            <a:srgbClr val="FFFFFF"/>
          </a:solidFill>
          <a:ln/>
        </p:spPr>
      </p:sp>
      <p:sp>
        <p:nvSpPr>
          <p:cNvPr id="159748" name="Rectangle 1027"/>
          <p:cNvSpPr>
            <a:spLocks noGrp="1" noChangeArrowheads="1"/>
          </p:cNvSpPr>
          <p:nvPr>
            <p:ph type="body" idx="1"/>
          </p:nvPr>
        </p:nvSpPr>
        <p:spPr>
          <a:solidFill>
            <a:srgbClr val="FFFFFF"/>
          </a:solidFill>
          <a:ln>
            <a:solidFill>
              <a:srgbClr val="000000"/>
            </a:solidFill>
          </a:ln>
        </p:spPr>
        <p:txBody>
          <a:bodyPr lIns="95732" tIns="47866" rIns="95732" bIns="47866"/>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9095D093-366F-4334-BB91-E0293B0FAB90}" type="slidenum">
              <a:rPr lang="en-US" smtClean="0"/>
              <a:pPr/>
              <a:t>68</a:t>
            </a:fld>
            <a:endParaRPr lang="en-US" smtClean="0"/>
          </a:p>
        </p:txBody>
      </p:sp>
      <p:sp>
        <p:nvSpPr>
          <p:cNvPr id="160771" name="Rectangle 1026"/>
          <p:cNvSpPr>
            <a:spLocks noGrp="1" noRot="1" noChangeAspect="1" noChangeArrowheads="1" noTextEdit="1"/>
          </p:cNvSpPr>
          <p:nvPr>
            <p:ph type="sldImg"/>
          </p:nvPr>
        </p:nvSpPr>
        <p:spPr>
          <a:solidFill>
            <a:srgbClr val="FFFFFF"/>
          </a:solidFill>
          <a:ln/>
        </p:spPr>
      </p:sp>
      <p:sp>
        <p:nvSpPr>
          <p:cNvPr id="160772" name="Rectangle 1027"/>
          <p:cNvSpPr>
            <a:spLocks noGrp="1" noChangeArrowheads="1"/>
          </p:cNvSpPr>
          <p:nvPr>
            <p:ph type="body" idx="1"/>
          </p:nvPr>
        </p:nvSpPr>
        <p:spPr>
          <a:solidFill>
            <a:srgbClr val="FFFFFF"/>
          </a:solidFill>
          <a:ln>
            <a:solidFill>
              <a:srgbClr val="000000"/>
            </a:solidFill>
          </a:ln>
        </p:spPr>
        <p:txBody>
          <a:bodyPr lIns="95732" tIns="47866" rIns="95732" bIns="47866"/>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A42C2705-05E1-469A-BC98-24D47DF3C5A5}" type="slidenum">
              <a:rPr lang="en-US" smtClean="0"/>
              <a:pPr/>
              <a:t>69</a:t>
            </a:fld>
            <a:endParaRPr lang="en-US" smtClean="0"/>
          </a:p>
        </p:txBody>
      </p:sp>
      <p:sp>
        <p:nvSpPr>
          <p:cNvPr id="161795" name="Rectangle 1026"/>
          <p:cNvSpPr>
            <a:spLocks noGrp="1" noRot="1" noChangeAspect="1" noChangeArrowheads="1" noTextEdit="1"/>
          </p:cNvSpPr>
          <p:nvPr>
            <p:ph type="sldImg"/>
          </p:nvPr>
        </p:nvSpPr>
        <p:spPr>
          <a:solidFill>
            <a:srgbClr val="FFFFFF"/>
          </a:solidFill>
          <a:ln/>
        </p:spPr>
      </p:sp>
      <p:sp>
        <p:nvSpPr>
          <p:cNvPr id="161796" name="Rectangle 1027"/>
          <p:cNvSpPr>
            <a:spLocks noGrp="1" noChangeArrowheads="1"/>
          </p:cNvSpPr>
          <p:nvPr>
            <p:ph type="body" idx="1"/>
          </p:nvPr>
        </p:nvSpPr>
        <p:spPr>
          <a:solidFill>
            <a:srgbClr val="FFFFFF"/>
          </a:solidFill>
          <a:ln>
            <a:solidFill>
              <a:srgbClr val="000000"/>
            </a:solidFill>
          </a:ln>
        </p:spPr>
        <p:txBody>
          <a:bodyPr lIns="95732" tIns="47866" rIns="95732" bIns="47866"/>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95A087CF-4369-41BA-ABC6-BB164D2C3583}" type="slidenum">
              <a:rPr lang="en-US" smtClean="0">
                <a:solidFill>
                  <a:srgbClr val="000000"/>
                </a:solidFill>
              </a:rPr>
              <a:pPr/>
              <a:t>71</a:t>
            </a:fld>
            <a:endParaRPr lang="en-US" smtClean="0">
              <a:solidFill>
                <a:srgbClr val="000000"/>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FE774ACB-8389-43BA-A728-8B5C59B72441}" type="slidenum">
              <a:rPr lang="en-US" smtClean="0">
                <a:solidFill>
                  <a:srgbClr val="000000"/>
                </a:solidFill>
              </a:rPr>
              <a:pPr/>
              <a:t>72</a:t>
            </a:fld>
            <a:endParaRPr lang="en-US" smtClean="0">
              <a:solidFill>
                <a:srgbClr val="000000"/>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B77AEDC1-9788-492F-99C6-5A1404ED057A}" type="slidenum">
              <a:rPr lang="en-US" smtClean="0">
                <a:solidFill>
                  <a:srgbClr val="000000"/>
                </a:solidFill>
              </a:rPr>
              <a:pPr/>
              <a:t>73</a:t>
            </a:fld>
            <a:endParaRPr lang="en-US" smtClean="0">
              <a:solidFill>
                <a:srgbClr val="000000"/>
              </a:solidFill>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9A2AFF2F-0C05-4716-BECC-846646C8F8BA}" type="slidenum">
              <a:rPr lang="en-US" smtClean="0"/>
              <a:pPr/>
              <a:t>6</a:t>
            </a:fld>
            <a:endParaRPr lang="en-US" smtClean="0"/>
          </a:p>
        </p:txBody>
      </p:sp>
      <p:sp>
        <p:nvSpPr>
          <p:cNvPr id="121859" name="Rectangle 1026"/>
          <p:cNvSpPr>
            <a:spLocks noGrp="1" noRot="1" noChangeAspect="1" noChangeArrowheads="1" noTextEdit="1"/>
          </p:cNvSpPr>
          <p:nvPr>
            <p:ph type="sldImg"/>
          </p:nvPr>
        </p:nvSpPr>
        <p:spPr>
          <a:solidFill>
            <a:srgbClr val="FFFFFF"/>
          </a:solidFill>
          <a:ln/>
        </p:spPr>
      </p:sp>
      <p:sp>
        <p:nvSpPr>
          <p:cNvPr id="121860" name="Rectangle 1027"/>
          <p:cNvSpPr>
            <a:spLocks noGrp="1" noChangeArrowheads="1"/>
          </p:cNvSpPr>
          <p:nvPr>
            <p:ph type="body" idx="1"/>
          </p:nvPr>
        </p:nvSpPr>
        <p:spPr>
          <a:solidFill>
            <a:srgbClr val="FFFFFF"/>
          </a:solidFill>
          <a:ln>
            <a:solidFill>
              <a:srgbClr val="000000"/>
            </a:solidFill>
          </a:ln>
        </p:spPr>
        <p:txBody>
          <a:bodyPr lIns="95732" tIns="47866" rIns="95732" bIns="47866"/>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32AD9488-AA4D-460C-B9F2-CCF8BE18E4F3}" type="slidenum">
              <a:rPr lang="en-US" smtClean="0"/>
              <a:pPr/>
              <a:t>74</a:t>
            </a:fld>
            <a:endParaRPr lang="en-US" smtClean="0"/>
          </a:p>
        </p:txBody>
      </p:sp>
      <p:sp>
        <p:nvSpPr>
          <p:cNvPr id="165891" name="Rectangle 1026"/>
          <p:cNvSpPr>
            <a:spLocks noGrp="1" noRot="1" noChangeAspect="1" noChangeArrowheads="1" noTextEdit="1"/>
          </p:cNvSpPr>
          <p:nvPr>
            <p:ph type="sldImg"/>
          </p:nvPr>
        </p:nvSpPr>
        <p:spPr>
          <a:solidFill>
            <a:srgbClr val="FFFFFF"/>
          </a:solidFill>
          <a:ln/>
        </p:spPr>
      </p:sp>
      <p:sp>
        <p:nvSpPr>
          <p:cNvPr id="165892" name="Rectangle 1027"/>
          <p:cNvSpPr>
            <a:spLocks noGrp="1" noChangeArrowheads="1"/>
          </p:cNvSpPr>
          <p:nvPr>
            <p:ph type="body" idx="1"/>
          </p:nvPr>
        </p:nvSpPr>
        <p:spPr>
          <a:solidFill>
            <a:srgbClr val="FFFFFF"/>
          </a:solidFill>
          <a:ln>
            <a:solidFill>
              <a:srgbClr val="000000"/>
            </a:solidFill>
          </a:ln>
        </p:spPr>
        <p:txBody>
          <a:bodyPr lIns="95732" tIns="47866" rIns="95732" bIns="47866"/>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E54C869E-AA75-4E73-963E-AE50FA833B77}" type="slidenum">
              <a:rPr lang="en-US" smtClean="0"/>
              <a:pPr/>
              <a:t>77</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C821AD7F-64E6-489A-A526-BF1CE254CB31}" type="slidenum">
              <a:rPr lang="en-US" smtClean="0"/>
              <a:pPr/>
              <a:t>78</a:t>
            </a:fld>
            <a:endParaRPr 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DBE35556-FDC6-4510-9D5D-7245A281BCA3}" type="slidenum">
              <a:rPr lang="en-US" smtClean="0"/>
              <a:pPr/>
              <a:t>79</a:t>
            </a:fld>
            <a:endParaRPr 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DF78BE1E-AC5A-4C69-939F-325D95CA3CAD}" type="slidenum">
              <a:rPr lang="en-US" smtClean="0"/>
              <a:pPr/>
              <a:t>80</a:t>
            </a:fld>
            <a:endParaRPr 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5EED0F0B-8EA0-4946-833F-92706EE117A5}" type="slidenum">
              <a:rPr lang="en-US" smtClean="0"/>
              <a:pPr/>
              <a:t>81</a:t>
            </a:fld>
            <a:endParaRPr lang="en-US" smtClean="0"/>
          </a:p>
        </p:txBody>
      </p:sp>
      <p:sp>
        <p:nvSpPr>
          <p:cNvPr id="171011" name="Rectangle 1026"/>
          <p:cNvSpPr>
            <a:spLocks noGrp="1" noRot="1" noChangeAspect="1" noChangeArrowheads="1" noTextEdit="1"/>
          </p:cNvSpPr>
          <p:nvPr>
            <p:ph type="sldImg"/>
          </p:nvPr>
        </p:nvSpPr>
        <p:spPr>
          <a:solidFill>
            <a:srgbClr val="FFFFFF"/>
          </a:solidFill>
          <a:ln/>
        </p:spPr>
      </p:sp>
      <p:sp>
        <p:nvSpPr>
          <p:cNvPr id="171012" name="Rectangle 1027"/>
          <p:cNvSpPr>
            <a:spLocks noGrp="1" noChangeArrowheads="1"/>
          </p:cNvSpPr>
          <p:nvPr>
            <p:ph type="body" idx="1"/>
          </p:nvPr>
        </p:nvSpPr>
        <p:spPr>
          <a:solidFill>
            <a:srgbClr val="FFFFFF"/>
          </a:solidFill>
          <a:ln>
            <a:solidFill>
              <a:srgbClr val="000000"/>
            </a:solidFill>
          </a:ln>
        </p:spPr>
        <p:txBody>
          <a:bodyPr lIns="95732" tIns="47866" rIns="95732" bIns="47866"/>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E3AE420A-FFB1-4102-8C18-5F2FB7879F5D}" type="slidenum">
              <a:rPr lang="en-US" smtClean="0"/>
              <a:pPr/>
              <a:t>82</a:t>
            </a:fld>
            <a:endParaRPr 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95FADB3A-1228-4E19-908A-F25A021668D4}" type="slidenum">
              <a:rPr lang="en-US" smtClean="0"/>
              <a:pPr/>
              <a:t>83</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993F1C82-EE92-4014-91EF-0FADD54CD39D}" type="slidenum">
              <a:rPr lang="en-US" smtClean="0"/>
              <a:pPr/>
              <a:t>84</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3CF91139-E59A-4DE6-9FCD-0CF84FC71018}" type="slidenum">
              <a:rPr lang="en-US" smtClean="0"/>
              <a:pPr/>
              <a:t>85</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3A63C32B-CD95-4EC2-9AA1-7E75B4F6476F}" type="slidenum">
              <a:rPr lang="en-US" smtClean="0"/>
              <a:pPr/>
              <a:t>7</a:t>
            </a:fld>
            <a:endParaRPr lang="en-US" smtClean="0"/>
          </a:p>
        </p:txBody>
      </p:sp>
      <p:sp>
        <p:nvSpPr>
          <p:cNvPr id="122883" name="Rectangle 1026"/>
          <p:cNvSpPr>
            <a:spLocks noGrp="1" noRot="1" noChangeAspect="1" noChangeArrowheads="1" noTextEdit="1"/>
          </p:cNvSpPr>
          <p:nvPr>
            <p:ph type="sldImg"/>
          </p:nvPr>
        </p:nvSpPr>
        <p:spPr>
          <a:solidFill>
            <a:srgbClr val="FFFFFF"/>
          </a:solidFill>
          <a:ln/>
        </p:spPr>
      </p:sp>
      <p:sp>
        <p:nvSpPr>
          <p:cNvPr id="122884" name="Rectangle 1027"/>
          <p:cNvSpPr>
            <a:spLocks noGrp="1" noChangeArrowheads="1"/>
          </p:cNvSpPr>
          <p:nvPr>
            <p:ph type="body" idx="1"/>
          </p:nvPr>
        </p:nvSpPr>
        <p:spPr>
          <a:solidFill>
            <a:srgbClr val="FFFFFF"/>
          </a:solidFill>
          <a:ln>
            <a:solidFill>
              <a:srgbClr val="000000"/>
            </a:solidFill>
          </a:ln>
        </p:spPr>
        <p:txBody>
          <a:bodyPr lIns="95732" tIns="47866" rIns="95732" bIns="47866"/>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61BBBB70-1F4F-4611-9FBA-F1883F162DCD}" type="slidenum">
              <a:rPr lang="en-US" smtClean="0"/>
              <a:pPr/>
              <a:t>86</a:t>
            </a:fld>
            <a:endParaRPr 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72227BAB-C042-4A78-8B41-D8FB3D04C781}" type="slidenum">
              <a:rPr lang="en-US" smtClean="0"/>
              <a:pPr/>
              <a:t>87</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9665E281-40A9-4450-845E-96AA8D40CCB8}" type="slidenum">
              <a:rPr lang="en-US" smtClean="0"/>
              <a:pPr/>
              <a:t>88</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7E9BAB9D-0F43-4744-9588-23A8906BF2AA}" type="slidenum">
              <a:rPr lang="en-US" smtClean="0"/>
              <a:pPr/>
              <a:t>89</a:t>
            </a:fld>
            <a:endParaRPr 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lIns="95732" tIns="47866" rIns="95732" bIns="47866"/>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a:spcBef>
                <a:spcPct val="0"/>
              </a:spcBef>
            </a:pPr>
            <a:endParaRPr lang="en-US" smtClean="0"/>
          </a:p>
        </p:txBody>
      </p:sp>
      <p:sp>
        <p:nvSpPr>
          <p:cNvPr id="123908" name="Slide Number Placeholder 3"/>
          <p:cNvSpPr>
            <a:spLocks noGrp="1"/>
          </p:cNvSpPr>
          <p:nvPr>
            <p:ph type="sldNum" sz="quarter" idx="5"/>
          </p:nvPr>
        </p:nvSpPr>
        <p:spPr>
          <a:noFill/>
        </p:spPr>
        <p:txBody>
          <a:bodyPr/>
          <a:lstStyle/>
          <a:p>
            <a:fld id="{36D88147-B5C7-4EC2-8252-381DE405E394}" type="slidenum">
              <a:rPr lang="en-US" smtClean="0">
                <a:solidFill>
                  <a:srgbClr val="000000"/>
                </a:solidFill>
              </a:rPr>
              <a:pPr/>
              <a:t>9</a:t>
            </a:fld>
            <a:endParaRPr lang="en-US"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42FEDB32-F98D-4B8B-9776-42F1D57E4872}" type="slidenum">
              <a:rPr lang="en-US" smtClean="0">
                <a:solidFill>
                  <a:srgbClr val="000000"/>
                </a:solidFill>
              </a:rPr>
              <a:pPr/>
              <a:t>10</a:t>
            </a:fld>
            <a:endParaRPr lang="en-US" smtClean="0">
              <a:solidFill>
                <a:srgbClr val="000000"/>
              </a:solidFill>
            </a:endParaRPr>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smtClean="0">
              <a:latin typeface="Arial" pitchFamily="34" charset="0"/>
              <a:ea typeface="ＭＳ Ｐゴシック" pitchFamily="-112"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pPr>
              <a:spcBef>
                <a:spcPct val="0"/>
              </a:spcBef>
            </a:pPr>
            <a:endParaRPr lang="en-US" smtClean="0"/>
          </a:p>
        </p:txBody>
      </p:sp>
      <p:sp>
        <p:nvSpPr>
          <p:cNvPr id="125956" name="Slide Number Placeholder 3"/>
          <p:cNvSpPr>
            <a:spLocks noGrp="1"/>
          </p:cNvSpPr>
          <p:nvPr>
            <p:ph type="sldNum" sz="quarter" idx="5"/>
          </p:nvPr>
        </p:nvSpPr>
        <p:spPr>
          <a:noFill/>
        </p:spPr>
        <p:txBody>
          <a:bodyPr/>
          <a:lstStyle/>
          <a:p>
            <a:fld id="{D464EF7D-A469-41DA-82C2-1ED2D20E478C}" type="slidenum">
              <a:rPr lang="en-US" smtClean="0">
                <a:solidFill>
                  <a:srgbClr val="000000"/>
                </a:solidFill>
              </a:rPr>
              <a:pPr/>
              <a:t>11</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C88D196A-1686-4D24-83B1-21FE70E6B0A3}"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6A0419BE-D723-49E3-A0DD-F55696EDDE44}"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3F6ED22A-D748-4D05-A44B-8D8C07A6F994}"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a:ln/>
        </p:spPr>
        <p:txBody>
          <a:bodyPr/>
          <a:lstStyle>
            <a:lvl1pPr>
              <a:defRPr/>
            </a:lvl1pPr>
          </a:lstStyle>
          <a:p>
            <a:pPr>
              <a:defRPr/>
            </a:pPr>
            <a:fld id="{31052BDC-5886-4F57-A369-1C0BC8E495CA}"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fld id="{2AF3EE6D-314A-4641-B306-CBFF61D7C172}"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5"/>
          <p:cNvSpPr>
            <a:spLocks noGrp="1" noChangeArrowheads="1"/>
          </p:cNvSpPr>
          <p:nvPr>
            <p:ph type="sldNum" sz="quarter" idx="10"/>
          </p:nvPr>
        </p:nvSpPr>
        <p:spPr>
          <a:ln/>
        </p:spPr>
        <p:txBody>
          <a:bodyPr/>
          <a:lstStyle>
            <a:lvl1pPr>
              <a:defRPr/>
            </a:lvl1pPr>
          </a:lstStyle>
          <a:p>
            <a:pPr>
              <a:defRPr/>
            </a:pPr>
            <a:fld id="{CE4E39ED-277B-405D-B070-02071D3F6CDA}"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userDrawn="1"/>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5" name="Rectangle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6" name="Rectangle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7" name="Rectangle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0" name="Straight Connector 9"/>
          <p:cNvSpPr>
            <a:spLocks noChangeShapeType="1"/>
          </p:cNvSpPr>
          <p:nvPr/>
        </p:nvSpPr>
        <p:spPr bwMode="auto">
          <a:xfrm>
            <a:off x="157163"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2400" b="0" i="0">
              <a:solidFill>
                <a:prstClr val="black"/>
              </a:solidFill>
              <a:latin typeface="Times New Roman" pitchFamily="-65" charset="0"/>
              <a:ea typeface="Times New Roman" pitchFamily="-65" charset="0"/>
              <a:cs typeface="Times New Roman" pitchFamily="-65" charset="0"/>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2" name="Oval 11"/>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b="0" i="0">
              <a:solidFill>
                <a:srgbClr val="FFFFFF"/>
              </a:solidFill>
              <a:ea typeface="Times New Roman" pitchFamily="-112" charset="0"/>
              <a:cs typeface="Times New Roman" pitchFamily="-112" charset="0"/>
            </a:endParaRPr>
          </a:p>
        </p:txBody>
      </p:sp>
      <p:sp>
        <p:nvSpPr>
          <p:cNvPr id="13" name="Oval 12"/>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b="0" i="0">
              <a:solidFill>
                <a:srgbClr val="FFFFFF"/>
              </a:solidFill>
              <a:ea typeface="Times New Roman" pitchFamily="-112" charset="0"/>
              <a:cs typeface="Times New Roman" pitchFamily="-112" charset="0"/>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CA" smtClean="0"/>
              <a:t>Click to edit Master subtitle style</a:t>
            </a:r>
            <a:endParaRPr lang="en-US"/>
          </a:p>
        </p:txBody>
      </p:sp>
      <p:sp>
        <p:nvSpPr>
          <p:cNvPr id="8" name="Title 7"/>
          <p:cNvSpPr>
            <a:spLocks noGrp="1"/>
          </p:cNvSpPr>
          <p:nvPr>
            <p:ph type="ctrTitle"/>
          </p:nvPr>
        </p:nvSpPr>
        <p:spPr>
          <a:xfrm>
            <a:off x="0" y="152400"/>
            <a:ext cx="8610600" cy="1752600"/>
          </a:xfrm>
        </p:spPr>
        <p:txBody>
          <a:bodyPr/>
          <a:lstStyle>
            <a:lvl1pPr algn="ctr">
              <a:defRPr sz="4200">
                <a:solidFill>
                  <a:srgbClr val="FFFFFF"/>
                </a:solidFill>
              </a:defRPr>
            </a:lvl1pPr>
          </a:lstStyle>
          <a:p>
            <a:r>
              <a:rPr lang="en-CA" dirty="0" smtClean="0"/>
              <a:t>Click to edit Master title style</a:t>
            </a:r>
            <a:endParaRPr lang="en-US" dirty="0"/>
          </a:p>
        </p:txBody>
      </p:sp>
      <p:sp>
        <p:nvSpPr>
          <p:cNvPr id="14" name="Slide Number Placeholder 28"/>
          <p:cNvSpPr>
            <a:spLocks noGrp="1"/>
          </p:cNvSpPr>
          <p:nvPr>
            <p:ph type="sldNum" sz="quarter" idx="10"/>
          </p:nvPr>
        </p:nvSpPr>
        <p:spPr>
          <a:xfrm>
            <a:off x="4343400" y="2198688"/>
            <a:ext cx="457200" cy="441325"/>
          </a:xfrm>
          <a:prstGeom prst="rect">
            <a:avLst/>
          </a:prstGeom>
        </p:spPr>
        <p:txBody>
          <a:bodyPr vert="horz" wrap="square" lIns="91440" tIns="45720" rIns="91440" bIns="45720" numCol="1" anchor="t" anchorCtr="0" compatLnSpc="1">
            <a:prstTxWarp prst="textNoShape">
              <a:avLst/>
            </a:prstTxWarp>
          </a:bodyPr>
          <a:lstStyle>
            <a:lvl1pPr>
              <a:defRPr sz="2400" b="0" i="0">
                <a:solidFill>
                  <a:srgbClr val="7B9899"/>
                </a:solidFill>
                <a:cs typeface="Times New Roman" pitchFamily="18" charset="0"/>
              </a:defRPr>
            </a:lvl1pPr>
          </a:lstStyle>
          <a:p>
            <a:pPr>
              <a:defRPr/>
            </a:pPr>
            <a:fld id="{BD946A37-DAE1-43E9-A43D-D3D0AC10CED2}"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userDrawn="1"/>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5" name="Rectangle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6" name="Rectangle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7" name="Rectangle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0" name="Straight Connector 9"/>
          <p:cNvSpPr>
            <a:spLocks noChangeShapeType="1"/>
          </p:cNvSpPr>
          <p:nvPr/>
        </p:nvSpPr>
        <p:spPr bwMode="auto">
          <a:xfrm>
            <a:off x="157163"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2400" b="0" i="0">
              <a:solidFill>
                <a:prstClr val="black"/>
              </a:solidFill>
              <a:latin typeface="Times New Roman" pitchFamily="-65" charset="0"/>
              <a:ea typeface="Times New Roman" pitchFamily="-65" charset="0"/>
              <a:cs typeface="Times New Roman" pitchFamily="-65" charset="0"/>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2" name="Oval 11"/>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b="0" i="0">
              <a:solidFill>
                <a:srgbClr val="FFFFFF"/>
              </a:solidFill>
              <a:ea typeface="Times New Roman" pitchFamily="-112" charset="0"/>
              <a:cs typeface="Times New Roman" pitchFamily="-112" charset="0"/>
            </a:endParaRPr>
          </a:p>
        </p:txBody>
      </p:sp>
      <p:sp>
        <p:nvSpPr>
          <p:cNvPr id="13" name="Oval 12"/>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b="0" i="0">
              <a:solidFill>
                <a:srgbClr val="FFFFFF"/>
              </a:solidFill>
              <a:ea typeface="Times New Roman" pitchFamily="-112" charset="0"/>
              <a:cs typeface="Times New Roman" pitchFamily="-112" charset="0"/>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CA" smtClean="0"/>
              <a:t>Click to edit Master subtitle style</a:t>
            </a:r>
            <a:endParaRPr lang="en-US"/>
          </a:p>
        </p:txBody>
      </p:sp>
      <p:sp>
        <p:nvSpPr>
          <p:cNvPr id="8" name="Title 7"/>
          <p:cNvSpPr>
            <a:spLocks noGrp="1"/>
          </p:cNvSpPr>
          <p:nvPr>
            <p:ph type="ctrTitle"/>
          </p:nvPr>
        </p:nvSpPr>
        <p:spPr>
          <a:xfrm>
            <a:off x="0" y="152400"/>
            <a:ext cx="8610600" cy="1752600"/>
          </a:xfrm>
        </p:spPr>
        <p:txBody>
          <a:bodyPr/>
          <a:lstStyle>
            <a:lvl1pPr algn="ctr">
              <a:defRPr sz="4200">
                <a:solidFill>
                  <a:srgbClr val="FFFFFF"/>
                </a:solidFill>
              </a:defRPr>
            </a:lvl1pPr>
          </a:lstStyle>
          <a:p>
            <a:r>
              <a:rPr lang="en-CA" dirty="0" smtClean="0"/>
              <a:t>Click to edit Master title style</a:t>
            </a:r>
            <a:endParaRPr lang="en-US" dirty="0"/>
          </a:p>
        </p:txBody>
      </p:sp>
      <p:sp>
        <p:nvSpPr>
          <p:cNvPr id="14" name="Slide Number Placeholder 28"/>
          <p:cNvSpPr>
            <a:spLocks noGrp="1"/>
          </p:cNvSpPr>
          <p:nvPr>
            <p:ph type="sldNum" sz="quarter" idx="10"/>
          </p:nvPr>
        </p:nvSpPr>
        <p:spPr>
          <a:xfrm>
            <a:off x="4343400" y="2198688"/>
            <a:ext cx="457200" cy="441325"/>
          </a:xfrm>
          <a:prstGeom prst="rect">
            <a:avLst/>
          </a:prstGeom>
        </p:spPr>
        <p:txBody>
          <a:bodyPr vert="horz" wrap="square" lIns="91440" tIns="45720" rIns="91440" bIns="45720" numCol="1" anchor="t" anchorCtr="0" compatLnSpc="1">
            <a:prstTxWarp prst="textNoShape">
              <a:avLst/>
            </a:prstTxWarp>
          </a:bodyPr>
          <a:lstStyle>
            <a:lvl1pPr>
              <a:defRPr sz="2400" b="0" i="0">
                <a:solidFill>
                  <a:srgbClr val="7B9899"/>
                </a:solidFill>
                <a:cs typeface="Times New Roman" pitchFamily="18" charset="0"/>
              </a:defRPr>
            </a:lvl1pPr>
          </a:lstStyle>
          <a:p>
            <a:pPr>
              <a:defRPr/>
            </a:pPr>
            <a:fld id="{1EA2F6CA-1964-49BC-A284-E8B579B751C2}"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userDrawn="1"/>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5" name="Rectangle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6" name="Rectangle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7" name="Rectangle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0" name="Straight Connector 9"/>
          <p:cNvSpPr>
            <a:spLocks noChangeShapeType="1"/>
          </p:cNvSpPr>
          <p:nvPr/>
        </p:nvSpPr>
        <p:spPr bwMode="auto">
          <a:xfrm>
            <a:off x="157163"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2400" b="0" i="0">
              <a:solidFill>
                <a:prstClr val="black"/>
              </a:solidFill>
              <a:latin typeface="Times New Roman" pitchFamily="-65" charset="0"/>
              <a:ea typeface="Times New Roman" pitchFamily="-65" charset="0"/>
              <a:cs typeface="Times New Roman" pitchFamily="-65" charset="0"/>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2" name="Oval 11"/>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b="0" i="0">
              <a:solidFill>
                <a:srgbClr val="FFFFFF"/>
              </a:solidFill>
              <a:ea typeface="Times New Roman" pitchFamily="-112" charset="0"/>
              <a:cs typeface="Times New Roman" pitchFamily="-112" charset="0"/>
            </a:endParaRPr>
          </a:p>
        </p:txBody>
      </p:sp>
      <p:sp>
        <p:nvSpPr>
          <p:cNvPr id="13" name="Oval 12"/>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b="0" i="0">
              <a:solidFill>
                <a:srgbClr val="FFFFFF"/>
              </a:solidFill>
              <a:ea typeface="Times New Roman" pitchFamily="-112" charset="0"/>
              <a:cs typeface="Times New Roman" pitchFamily="-112" charset="0"/>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CA" smtClean="0"/>
              <a:t>Click to edit Master subtitle style</a:t>
            </a:r>
            <a:endParaRPr lang="en-US"/>
          </a:p>
        </p:txBody>
      </p:sp>
      <p:sp>
        <p:nvSpPr>
          <p:cNvPr id="8" name="Title 7"/>
          <p:cNvSpPr>
            <a:spLocks noGrp="1"/>
          </p:cNvSpPr>
          <p:nvPr>
            <p:ph type="ctrTitle"/>
          </p:nvPr>
        </p:nvSpPr>
        <p:spPr>
          <a:xfrm>
            <a:off x="0" y="152400"/>
            <a:ext cx="8610600" cy="1752600"/>
          </a:xfrm>
        </p:spPr>
        <p:txBody>
          <a:bodyPr/>
          <a:lstStyle>
            <a:lvl1pPr algn="ctr">
              <a:defRPr sz="4200">
                <a:solidFill>
                  <a:srgbClr val="FFFFFF"/>
                </a:solidFill>
              </a:defRPr>
            </a:lvl1pPr>
          </a:lstStyle>
          <a:p>
            <a:r>
              <a:rPr lang="en-CA" dirty="0" smtClean="0"/>
              <a:t>Click to edit Master title style</a:t>
            </a:r>
            <a:endParaRPr lang="en-US" dirty="0"/>
          </a:p>
        </p:txBody>
      </p:sp>
      <p:sp>
        <p:nvSpPr>
          <p:cNvPr id="14" name="Slide Number Placeholder 28"/>
          <p:cNvSpPr>
            <a:spLocks noGrp="1"/>
          </p:cNvSpPr>
          <p:nvPr>
            <p:ph type="sldNum" sz="quarter" idx="10"/>
          </p:nvPr>
        </p:nvSpPr>
        <p:spPr>
          <a:xfrm>
            <a:off x="4343400" y="2198688"/>
            <a:ext cx="457200" cy="441325"/>
          </a:xfrm>
          <a:prstGeom prst="rect">
            <a:avLst/>
          </a:prstGeom>
        </p:spPr>
        <p:txBody>
          <a:bodyPr vert="horz" wrap="square" lIns="91440" tIns="45720" rIns="91440" bIns="45720" numCol="1" anchor="t" anchorCtr="0" compatLnSpc="1">
            <a:prstTxWarp prst="textNoShape">
              <a:avLst/>
            </a:prstTxWarp>
          </a:bodyPr>
          <a:lstStyle>
            <a:lvl1pPr>
              <a:defRPr sz="2400" b="0" i="0">
                <a:solidFill>
                  <a:srgbClr val="7B9899"/>
                </a:solidFill>
                <a:cs typeface="Times New Roman" pitchFamily="18" charset="0"/>
              </a:defRPr>
            </a:lvl1pPr>
          </a:lstStyle>
          <a:p>
            <a:pPr>
              <a:defRPr/>
            </a:pPr>
            <a:fld id="{62E95806-94C3-4DFA-9BDC-48440C61BC71}"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userDrawn="1"/>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5" name="Rectangle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6" name="Rectangle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7" name="Rectangle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0" name="Straight Connector 9"/>
          <p:cNvSpPr>
            <a:spLocks noChangeShapeType="1"/>
          </p:cNvSpPr>
          <p:nvPr/>
        </p:nvSpPr>
        <p:spPr bwMode="auto">
          <a:xfrm>
            <a:off x="157163"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2400" b="0" i="0">
              <a:solidFill>
                <a:prstClr val="black"/>
              </a:solidFill>
              <a:latin typeface="Times New Roman" pitchFamily="-65" charset="0"/>
              <a:ea typeface="Times New Roman" pitchFamily="-65" charset="0"/>
              <a:cs typeface="Times New Roman" pitchFamily="-65" charset="0"/>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2" name="Oval 11"/>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b="0" i="0">
              <a:solidFill>
                <a:srgbClr val="FFFFFF"/>
              </a:solidFill>
              <a:ea typeface="Times New Roman" pitchFamily="-112" charset="0"/>
              <a:cs typeface="Times New Roman" pitchFamily="-112" charset="0"/>
            </a:endParaRPr>
          </a:p>
        </p:txBody>
      </p:sp>
      <p:sp>
        <p:nvSpPr>
          <p:cNvPr id="13" name="Oval 12"/>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b="0" i="0">
              <a:solidFill>
                <a:srgbClr val="FFFFFF"/>
              </a:solidFill>
              <a:ea typeface="Times New Roman" pitchFamily="-112" charset="0"/>
              <a:cs typeface="Times New Roman" pitchFamily="-112" charset="0"/>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CA" smtClean="0"/>
              <a:t>Click to edit Master subtitle style</a:t>
            </a:r>
            <a:endParaRPr lang="en-US"/>
          </a:p>
        </p:txBody>
      </p:sp>
      <p:sp>
        <p:nvSpPr>
          <p:cNvPr id="8" name="Title 7"/>
          <p:cNvSpPr>
            <a:spLocks noGrp="1"/>
          </p:cNvSpPr>
          <p:nvPr>
            <p:ph type="ctrTitle"/>
          </p:nvPr>
        </p:nvSpPr>
        <p:spPr>
          <a:xfrm>
            <a:off x="0" y="152400"/>
            <a:ext cx="8610600" cy="1752600"/>
          </a:xfrm>
        </p:spPr>
        <p:txBody>
          <a:bodyPr/>
          <a:lstStyle>
            <a:lvl1pPr algn="ctr">
              <a:defRPr sz="4200">
                <a:solidFill>
                  <a:srgbClr val="FFFFFF"/>
                </a:solidFill>
              </a:defRPr>
            </a:lvl1pPr>
          </a:lstStyle>
          <a:p>
            <a:r>
              <a:rPr lang="en-CA" dirty="0" smtClean="0"/>
              <a:t>Click to edit Master title style</a:t>
            </a:r>
            <a:endParaRPr lang="en-US" dirty="0"/>
          </a:p>
        </p:txBody>
      </p:sp>
      <p:sp>
        <p:nvSpPr>
          <p:cNvPr id="14" name="Slide Number Placeholder 28"/>
          <p:cNvSpPr>
            <a:spLocks noGrp="1"/>
          </p:cNvSpPr>
          <p:nvPr>
            <p:ph type="sldNum" sz="quarter" idx="10"/>
          </p:nvPr>
        </p:nvSpPr>
        <p:spPr>
          <a:xfrm>
            <a:off x="4343400" y="2198688"/>
            <a:ext cx="457200" cy="441325"/>
          </a:xfrm>
          <a:prstGeom prst="rect">
            <a:avLst/>
          </a:prstGeom>
        </p:spPr>
        <p:txBody>
          <a:bodyPr vert="horz" wrap="square" lIns="91440" tIns="45720" rIns="91440" bIns="45720" numCol="1" anchor="t" anchorCtr="0" compatLnSpc="1">
            <a:prstTxWarp prst="textNoShape">
              <a:avLst/>
            </a:prstTxWarp>
          </a:bodyPr>
          <a:lstStyle>
            <a:lvl1pPr>
              <a:defRPr sz="2400" b="0" i="0">
                <a:solidFill>
                  <a:srgbClr val="7B9899"/>
                </a:solidFill>
                <a:cs typeface="Times New Roman" pitchFamily="18" charset="0"/>
              </a:defRPr>
            </a:lvl1pPr>
          </a:lstStyle>
          <a:p>
            <a:pPr>
              <a:defRPr/>
            </a:pPr>
            <a:fld id="{10702347-F8D0-4E55-A3F9-D8B7207932D2}"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userDrawn="1"/>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5" name="Rectangle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6" name="Rectangle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7" name="Rectangle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0" name="Straight Connector 9"/>
          <p:cNvSpPr>
            <a:spLocks noChangeShapeType="1"/>
          </p:cNvSpPr>
          <p:nvPr/>
        </p:nvSpPr>
        <p:spPr bwMode="auto">
          <a:xfrm>
            <a:off x="157163"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2400" b="0" i="0">
              <a:solidFill>
                <a:prstClr val="black"/>
              </a:solidFill>
              <a:latin typeface="Times New Roman" pitchFamily="-65" charset="0"/>
              <a:ea typeface="Times New Roman" pitchFamily="-65" charset="0"/>
              <a:cs typeface="Times New Roman" pitchFamily="-65" charset="0"/>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2" name="Oval 11"/>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b="0" i="0">
              <a:solidFill>
                <a:srgbClr val="FFFFFF"/>
              </a:solidFill>
              <a:ea typeface="Times New Roman" pitchFamily="-112" charset="0"/>
              <a:cs typeface="Times New Roman" pitchFamily="-112" charset="0"/>
            </a:endParaRPr>
          </a:p>
        </p:txBody>
      </p:sp>
      <p:sp>
        <p:nvSpPr>
          <p:cNvPr id="13" name="Oval 12"/>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b="0" i="0">
              <a:solidFill>
                <a:srgbClr val="FFFFFF"/>
              </a:solidFill>
              <a:ea typeface="Times New Roman" pitchFamily="-112" charset="0"/>
              <a:cs typeface="Times New Roman" pitchFamily="-112" charset="0"/>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CA" smtClean="0"/>
              <a:t>Click to edit Master subtitle style</a:t>
            </a:r>
            <a:endParaRPr lang="en-US"/>
          </a:p>
        </p:txBody>
      </p:sp>
      <p:sp>
        <p:nvSpPr>
          <p:cNvPr id="8" name="Title 7"/>
          <p:cNvSpPr>
            <a:spLocks noGrp="1"/>
          </p:cNvSpPr>
          <p:nvPr>
            <p:ph type="ctrTitle"/>
          </p:nvPr>
        </p:nvSpPr>
        <p:spPr>
          <a:xfrm>
            <a:off x="0" y="152400"/>
            <a:ext cx="8610600" cy="1752600"/>
          </a:xfrm>
        </p:spPr>
        <p:txBody>
          <a:bodyPr/>
          <a:lstStyle>
            <a:lvl1pPr algn="ctr">
              <a:defRPr sz="4200">
                <a:solidFill>
                  <a:srgbClr val="FFFFFF"/>
                </a:solidFill>
              </a:defRPr>
            </a:lvl1pPr>
          </a:lstStyle>
          <a:p>
            <a:r>
              <a:rPr lang="en-CA" dirty="0" smtClean="0"/>
              <a:t>Click to edit Master title style</a:t>
            </a:r>
            <a:endParaRPr lang="en-US" dirty="0"/>
          </a:p>
        </p:txBody>
      </p:sp>
      <p:sp>
        <p:nvSpPr>
          <p:cNvPr id="14" name="Slide Number Placeholder 28"/>
          <p:cNvSpPr>
            <a:spLocks noGrp="1"/>
          </p:cNvSpPr>
          <p:nvPr>
            <p:ph type="sldNum" sz="quarter" idx="10"/>
          </p:nvPr>
        </p:nvSpPr>
        <p:spPr>
          <a:xfrm>
            <a:off x="4343400" y="2198688"/>
            <a:ext cx="457200" cy="441325"/>
          </a:xfrm>
          <a:prstGeom prst="rect">
            <a:avLst/>
          </a:prstGeom>
        </p:spPr>
        <p:txBody>
          <a:bodyPr vert="horz" wrap="square" lIns="91440" tIns="45720" rIns="91440" bIns="45720" numCol="1" anchor="t" anchorCtr="0" compatLnSpc="1">
            <a:prstTxWarp prst="textNoShape">
              <a:avLst/>
            </a:prstTxWarp>
          </a:bodyPr>
          <a:lstStyle>
            <a:lvl1pPr>
              <a:defRPr sz="2400" b="0" i="0">
                <a:solidFill>
                  <a:srgbClr val="7B9899"/>
                </a:solidFill>
                <a:cs typeface="Times New Roman" pitchFamily="18" charset="0"/>
              </a:defRPr>
            </a:lvl1pPr>
          </a:lstStyle>
          <a:p>
            <a:pPr>
              <a:defRPr/>
            </a:pPr>
            <a:fld id="{6453F5FB-25DD-4B54-B06C-A464F00861EB}"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8D70B0A8-575B-4BC4-8BA8-EDA658F4CA3E}"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userDrawn="1"/>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5" name="Rectangle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6" name="Rectangle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7" name="Rectangle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0" name="Straight Connector 9"/>
          <p:cNvSpPr>
            <a:spLocks noChangeShapeType="1"/>
          </p:cNvSpPr>
          <p:nvPr/>
        </p:nvSpPr>
        <p:spPr bwMode="auto">
          <a:xfrm>
            <a:off x="157163"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2400" b="0" i="0">
              <a:solidFill>
                <a:prstClr val="black"/>
              </a:solidFill>
              <a:latin typeface="Times New Roman" pitchFamily="-65" charset="0"/>
              <a:ea typeface="Times New Roman" pitchFamily="-65" charset="0"/>
              <a:cs typeface="Times New Roman" pitchFamily="-65" charset="0"/>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2" name="Oval 11"/>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b="0" i="0">
              <a:solidFill>
                <a:srgbClr val="FFFFFF"/>
              </a:solidFill>
              <a:ea typeface="Times New Roman" pitchFamily="-112" charset="0"/>
              <a:cs typeface="Times New Roman" pitchFamily="-112" charset="0"/>
            </a:endParaRPr>
          </a:p>
        </p:txBody>
      </p:sp>
      <p:sp>
        <p:nvSpPr>
          <p:cNvPr id="13" name="Oval 12"/>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b="0" i="0">
              <a:solidFill>
                <a:srgbClr val="FFFFFF"/>
              </a:solidFill>
              <a:ea typeface="Times New Roman" pitchFamily="-112" charset="0"/>
              <a:cs typeface="Times New Roman" pitchFamily="-112" charset="0"/>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CA" smtClean="0"/>
              <a:t>Click to edit Master subtitle style</a:t>
            </a:r>
            <a:endParaRPr lang="en-US"/>
          </a:p>
        </p:txBody>
      </p:sp>
      <p:sp>
        <p:nvSpPr>
          <p:cNvPr id="8" name="Title 7"/>
          <p:cNvSpPr>
            <a:spLocks noGrp="1"/>
          </p:cNvSpPr>
          <p:nvPr>
            <p:ph type="ctrTitle"/>
          </p:nvPr>
        </p:nvSpPr>
        <p:spPr>
          <a:xfrm>
            <a:off x="0" y="152400"/>
            <a:ext cx="8610600" cy="1752600"/>
          </a:xfrm>
        </p:spPr>
        <p:txBody>
          <a:bodyPr/>
          <a:lstStyle>
            <a:lvl1pPr algn="ctr">
              <a:defRPr sz="4200">
                <a:solidFill>
                  <a:srgbClr val="FFFFFF"/>
                </a:solidFill>
              </a:defRPr>
            </a:lvl1pPr>
          </a:lstStyle>
          <a:p>
            <a:r>
              <a:rPr lang="en-CA" dirty="0" smtClean="0"/>
              <a:t>Click to edit Master title style</a:t>
            </a:r>
            <a:endParaRPr lang="en-US" dirty="0"/>
          </a:p>
        </p:txBody>
      </p:sp>
      <p:sp>
        <p:nvSpPr>
          <p:cNvPr id="14" name="Slide Number Placeholder 28"/>
          <p:cNvSpPr>
            <a:spLocks noGrp="1"/>
          </p:cNvSpPr>
          <p:nvPr>
            <p:ph type="sldNum" sz="quarter" idx="10"/>
          </p:nvPr>
        </p:nvSpPr>
        <p:spPr>
          <a:xfrm>
            <a:off x="4343400" y="2198688"/>
            <a:ext cx="457200" cy="441325"/>
          </a:xfrm>
          <a:prstGeom prst="rect">
            <a:avLst/>
          </a:prstGeom>
        </p:spPr>
        <p:txBody>
          <a:bodyPr vert="horz" wrap="square" lIns="91440" tIns="45720" rIns="91440" bIns="45720" numCol="1" anchor="t" anchorCtr="0" compatLnSpc="1">
            <a:prstTxWarp prst="textNoShape">
              <a:avLst/>
            </a:prstTxWarp>
          </a:bodyPr>
          <a:lstStyle>
            <a:lvl1pPr>
              <a:defRPr sz="2400" b="0" i="0">
                <a:solidFill>
                  <a:srgbClr val="7B9899"/>
                </a:solidFill>
                <a:cs typeface="Times New Roman" pitchFamily="18" charset="0"/>
              </a:defRPr>
            </a:lvl1pPr>
          </a:lstStyle>
          <a:p>
            <a:pPr>
              <a:defRPr/>
            </a:pPr>
            <a:fld id="{070A67A0-E162-44C3-98F9-1715F1EF190F}"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411CF26F-1819-4F63-BAB7-DD3D2EA7EE18}"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D8AC0B72-41CB-4564-A260-97D0B4A63A89}"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98CDFC23-9156-4512-BDFF-9D07CAA3CC0A}"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fontAlgn="auto">
              <a:spcBef>
                <a:spcPts val="0"/>
              </a:spcBef>
              <a:spcAft>
                <a:spcPts val="0"/>
              </a:spcAft>
              <a:defRPr b="1" i="1">
                <a:solidFill>
                  <a:prstClr val="black">
                    <a:tint val="75000"/>
                  </a:prstClr>
                </a:solidFill>
                <a:latin typeface="+mn-lt"/>
              </a:defRPr>
            </a:lvl1pPr>
          </a:lstStyle>
          <a:p>
            <a:pPr>
              <a:defRPr/>
            </a:pPr>
            <a:fld id="{51D8664F-5FFF-4A1E-8D8F-9E7C40159209}" type="datetimeFigureOut">
              <a:rPr lang="en-US"/>
              <a:pPr>
                <a:defRPr/>
              </a:pPr>
              <a:t>10/16/2011</a:t>
            </a:fld>
            <a:endParaRPr lang="en-US"/>
          </a:p>
        </p:txBody>
      </p:sp>
      <p:sp>
        <p:nvSpPr>
          <p:cNvPr id="3" name="Footer Placeholder 4"/>
          <p:cNvSpPr>
            <a:spLocks noGrp="1"/>
          </p:cNvSpPr>
          <p:nvPr>
            <p:ph type="ftr" sz="quarter" idx="11"/>
          </p:nvPr>
        </p:nvSpPr>
        <p:spPr/>
        <p:txBody>
          <a:bodyPr rtlCol="0"/>
          <a:lstStyle>
            <a:lvl1pPr fontAlgn="auto">
              <a:spcBef>
                <a:spcPts val="0"/>
              </a:spcBef>
              <a:spcAft>
                <a:spcPts val="0"/>
              </a:spcAft>
              <a:defRPr b="1" i="1">
                <a:solidFill>
                  <a:prstClr val="black">
                    <a:tint val="75000"/>
                  </a:prstClr>
                </a:solidFill>
                <a:latin typeface="+mn-lt"/>
              </a:defRPr>
            </a:lvl1pPr>
          </a:lstStyle>
          <a:p>
            <a:pPr>
              <a:defRPr/>
            </a:pPr>
            <a:endParaRPr lang="en-US"/>
          </a:p>
        </p:txBody>
      </p:sp>
      <p:sp>
        <p:nvSpPr>
          <p:cNvPr id="4" name="Slide Number Placeholder 5"/>
          <p:cNvSpPr>
            <a:spLocks noGrp="1"/>
          </p:cNvSpPr>
          <p:nvPr>
            <p:ph type="sldNum" sz="quarter" idx="12"/>
          </p:nvPr>
        </p:nvSpPr>
        <p:spPr/>
        <p:txBody>
          <a:bodyPr rtlCol="0"/>
          <a:lstStyle>
            <a:lvl1pPr fontAlgn="auto">
              <a:spcBef>
                <a:spcPts val="0"/>
              </a:spcBef>
              <a:spcAft>
                <a:spcPts val="0"/>
              </a:spcAft>
              <a:defRPr b="1" i="1">
                <a:solidFill>
                  <a:prstClr val="black">
                    <a:tint val="75000"/>
                  </a:prstClr>
                </a:solidFill>
                <a:latin typeface="+mn-lt"/>
              </a:defRPr>
            </a:lvl1pPr>
          </a:lstStyle>
          <a:p>
            <a:pPr>
              <a:defRPr/>
            </a:pPr>
            <a:fld id="{7711BE85-662B-4299-B4D3-B411ED99AA16}"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b="1" i="1">
                <a:solidFill>
                  <a:prstClr val="black">
                    <a:tint val="75000"/>
                  </a:prstClr>
                </a:solidFill>
                <a:latin typeface="+mn-lt"/>
              </a:defRPr>
            </a:lvl1pPr>
          </a:lstStyle>
          <a:p>
            <a:pPr>
              <a:defRPr/>
            </a:pPr>
            <a:fld id="{1FE4183E-D964-41D7-89B2-E5F8DB1D638A}" type="datetimeFigureOut">
              <a:rPr lang="en-US"/>
              <a:pPr>
                <a:defRPr/>
              </a:pPr>
              <a:t>10/16/2011</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b="1" i="1">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b="1" i="1">
                <a:solidFill>
                  <a:prstClr val="black">
                    <a:tint val="75000"/>
                  </a:prstClr>
                </a:solidFill>
                <a:latin typeface="+mn-lt"/>
              </a:defRPr>
            </a:lvl1pPr>
          </a:lstStyle>
          <a:p>
            <a:pPr>
              <a:defRPr/>
            </a:pPr>
            <a:fld id="{32158D8E-C72B-4046-9DF7-A1FF8F54DA3E}"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6D7358C3-9F05-409A-82D3-E74CEA3A2DB6}"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357D64DF-75AE-42BA-9E4E-0A93DC33603D}"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fld id="{571ABC97-F1C3-4E60-8F2D-D12B46C758D9}"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fld id="{BBF1BBC7-3361-417F-8733-31A4DAE64799}"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fld id="{57251F36-BB03-447F-8D6E-4BAE2FDAA9F1}"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7D3B877A-8B9E-4395-BEF8-2EA46B11A767}"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6130C11F-6774-42D2-A7DB-E195D027AA32}"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E02DFBCC-5BD3-4B2A-91C8-2916BDCB1052}"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file:///I:\Presentations\Documents%20and%20Settings\LAVER\Desktop\acronym.ppt" TargetMode="Externa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0.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21.xml"/><Relationship Id="rId5" Type="http://schemas.openxmlformats.org/officeDocument/2006/relationships/image" Target="../media/image2.wmf"/><Relationship Id="rId4" Type="http://schemas.openxmlformats.org/officeDocument/2006/relationships/hyperlink" Target="file:///I:\Presentations\Documents%20and%20Settings\LAVER\Desktop\acronym.ppt" TargetMode="Externa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22.xml"/><Relationship Id="rId5" Type="http://schemas.openxmlformats.org/officeDocument/2006/relationships/image" Target="../media/image2.wmf"/><Relationship Id="rId4" Type="http://schemas.openxmlformats.org/officeDocument/2006/relationships/hyperlink" Target="file:///I:\Presentations\Documents%20and%20Settings\LAVER\Desktop\acronym.ppt" TargetMode="Externa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23.xml"/><Relationship Id="rId5" Type="http://schemas.openxmlformats.org/officeDocument/2006/relationships/image" Target="../media/image2.wmf"/><Relationship Id="rId4" Type="http://schemas.openxmlformats.org/officeDocument/2006/relationships/hyperlink" Target="file:///I:\Presentations\Documents%20and%20Settings\LAVER\Desktop\acronym.ppt" TargetMode="Externa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26.xml"/><Relationship Id="rId5" Type="http://schemas.openxmlformats.org/officeDocument/2006/relationships/image" Target="../media/image2.wmf"/><Relationship Id="rId4" Type="http://schemas.openxmlformats.org/officeDocument/2006/relationships/hyperlink" Target="file:///I:\Presentations\Documents%20and%20Settings\LAVER\Desktop\acronym.ppt" TargetMode="Externa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7.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52400" y="152400"/>
            <a:ext cx="8839200" cy="6553200"/>
          </a:xfrm>
          <a:prstGeom prst="rect">
            <a:avLst/>
          </a:prstGeom>
          <a:gradFill rotWithShape="0">
            <a:gsLst>
              <a:gs pos="0">
                <a:srgbClr val="0000FF"/>
              </a:gs>
              <a:gs pos="50000">
                <a:schemeClr val="tx2"/>
              </a:gs>
              <a:gs pos="100000">
                <a:srgbClr val="0000FF"/>
              </a:gs>
            </a:gsLst>
            <a:lin ang="5400000" scaled="1"/>
          </a:gradFill>
          <a:ln w="9525">
            <a:noFill/>
            <a:miter lim="800000"/>
            <a:headEnd/>
            <a:tailEnd/>
          </a:ln>
          <a:effectLst/>
        </p:spPr>
        <p:txBody>
          <a:bodyPr wrap="none" anchor="ctr"/>
          <a:lstStyle/>
          <a:p>
            <a:pPr>
              <a:defRPr/>
            </a:pPr>
            <a:endParaRPr lang="en-US"/>
          </a:p>
        </p:txBody>
      </p:sp>
      <p:sp>
        <p:nvSpPr>
          <p:cNvPr id="1027" name="Rectangle 3"/>
          <p:cNvSpPr>
            <a:spLocks noChangeArrowheads="1"/>
          </p:cNvSpPr>
          <p:nvPr/>
        </p:nvSpPr>
        <p:spPr bwMode="auto">
          <a:xfrm>
            <a:off x="304800" y="304800"/>
            <a:ext cx="8534400" cy="6248400"/>
          </a:xfrm>
          <a:prstGeom prst="rect">
            <a:avLst/>
          </a:prstGeom>
          <a:solidFill>
            <a:schemeClr val="bg1"/>
          </a:solidFill>
          <a:ln w="9525">
            <a:noFill/>
            <a:miter lim="800000"/>
            <a:headEnd/>
            <a:tailEnd/>
          </a:ln>
          <a:effectLst/>
        </p:spPr>
        <p:txBody>
          <a:bodyPr wrap="none" anchor="ctr"/>
          <a:lstStyle/>
          <a:p>
            <a:pPr algn="ctr">
              <a:defRPr/>
            </a:pPr>
            <a:endParaRPr lang="en-US" b="0" i="0"/>
          </a:p>
        </p:txBody>
      </p:sp>
      <p:sp>
        <p:nvSpPr>
          <p:cNvPr id="1028" name="Rectangle 4"/>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02" name="Picture 14" descr="noaalog"/>
          <p:cNvPicPr>
            <a:picLocks noChangeAspect="1" noChangeArrowheads="1"/>
          </p:cNvPicPr>
          <p:nvPr userDrawn="1"/>
        </p:nvPicPr>
        <p:blipFill>
          <a:blip r:embed="rId16" cstate="print"/>
          <a:srcRect/>
          <a:stretch>
            <a:fillRect/>
          </a:stretch>
        </p:blipFill>
        <p:spPr bwMode="auto">
          <a:xfrm>
            <a:off x="365125" y="387350"/>
            <a:ext cx="760413" cy="762000"/>
          </a:xfrm>
          <a:prstGeom prst="rect">
            <a:avLst/>
          </a:prstGeom>
          <a:noFill/>
          <a:ln w="9525">
            <a:noFill/>
            <a:miter lim="800000"/>
            <a:headEnd/>
            <a:tailEnd/>
          </a:ln>
        </p:spPr>
      </p:pic>
      <p:pic>
        <p:nvPicPr>
          <p:cNvPr id="4103" name="Picture 13" descr="NWS">
            <a:hlinkClick r:id="rId17" action="ppaction://hlinkpres?slideindex=1&amp;slidetitle="/>
          </p:cNvPr>
          <p:cNvPicPr>
            <a:picLocks noChangeAspect="1" noChangeArrowheads="1"/>
          </p:cNvPicPr>
          <p:nvPr userDrawn="1"/>
        </p:nvPicPr>
        <p:blipFill>
          <a:blip r:embed="rId18" cstate="print"/>
          <a:srcRect/>
          <a:stretch>
            <a:fillRect/>
          </a:stretch>
        </p:blipFill>
        <p:spPr bwMode="auto">
          <a:xfrm>
            <a:off x="8043863" y="393700"/>
            <a:ext cx="708025" cy="708025"/>
          </a:xfrm>
          <a:prstGeom prst="rect">
            <a:avLst/>
          </a:prstGeom>
          <a:noFill/>
          <a:ln w="9525">
            <a:noFill/>
            <a:miter lim="800000"/>
            <a:headEnd/>
            <a:tailEnd/>
          </a:ln>
        </p:spPr>
      </p:pic>
      <p:sp>
        <p:nvSpPr>
          <p:cNvPr id="15" name="Rectangle 5"/>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i="0">
                <a:latin typeface="+mn-lt"/>
                <a:ea typeface="ＭＳ Ｐゴシック" pitchFamily="-65" charset="-128"/>
                <a:cs typeface="Times New Roman" pitchFamily="18" charset="0"/>
              </a:defRPr>
            </a:lvl1pPr>
          </a:lstStyle>
          <a:p>
            <a:pPr>
              <a:defRPr/>
            </a:pPr>
            <a:fld id="{225A3616-3F99-45F8-9B11-CA25D47754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 id="2147484791" r:id="rId12"/>
    <p:sldLayoutId id="2147484792" r:id="rId13"/>
    <p:sldLayoutId id="2147484793" r:id="rId14"/>
  </p:sldLayoutIdLst>
  <p:transition/>
  <p:hf hdr="0" ftr="0" dt="0"/>
  <p:txStyles>
    <p:title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2400" b="1" i="1">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har char="–"/>
        <a:defRPr sz="2000" b="1" i="1">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wrap="square" lIns="91440" tIns="45720" rIns="91440" bIns="45720" numCol="1" anchor="t" anchorCtr="0" compatLnSpc="1">
            <a:prstTxWarp prst="textNoShape">
              <a:avLst/>
            </a:prstTxWarp>
          </a:bodyPr>
          <a:lstStyle>
            <a:lvl1pPr>
              <a:defRPr sz="1200" b="0" i="0">
                <a:solidFill>
                  <a:srgbClr val="FFFFFF"/>
                </a:solidFill>
                <a:latin typeface="Times New Roman" pitchFamily="-112" charset="0"/>
                <a:ea typeface="Times New Roman" pitchFamily="-112" charset="0"/>
                <a:cs typeface="Times New Roman" pitchFamily="-112" charset="0"/>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2400" b="0" i="0">
              <a:solidFill>
                <a:prstClr val="black"/>
              </a:solidFill>
              <a:latin typeface="Times New Roman" pitchFamily="-65" charset="0"/>
              <a:ea typeface="Times New Roman" pitchFamily="-65" charset="0"/>
              <a:cs typeface="Times New Roman" pitchFamily="-65" charset="0"/>
            </a:endParaRPr>
          </a:p>
        </p:txBody>
      </p:sp>
      <p:sp>
        <p:nvSpPr>
          <p:cNvPr id="1037" name="Title Placeholder 21"/>
          <p:cNvSpPr>
            <a:spLocks noGrp="1"/>
          </p:cNvSpPr>
          <p:nvPr>
            <p:ph type="title"/>
          </p:nvPr>
        </p:nvSpPr>
        <p:spPr bwMode="auto">
          <a:xfrm>
            <a:off x="0" y="152400"/>
            <a:ext cx="8534400" cy="990600"/>
          </a:xfrm>
          <a:prstGeom prst="rect">
            <a:avLst/>
          </a:prstGeom>
          <a:solidFill>
            <a:schemeClr val="tx2">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smtClean="0"/>
              <a:t>Click to edit Master title style</a:t>
            </a:r>
            <a:endParaRPr lang="en-US" smtClean="0"/>
          </a:p>
        </p:txBody>
      </p:sp>
      <p:sp>
        <p:nvSpPr>
          <p:cNvPr id="13322" name="Text Placeholder 12"/>
          <p:cNvSpPr>
            <a:spLocks noGrp="1"/>
          </p:cNvSpPr>
          <p:nvPr>
            <p:ph type="body" idx="1"/>
          </p:nvPr>
        </p:nvSpPr>
        <p:spPr bwMode="auto">
          <a:xfrm>
            <a:off x="303213"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smtClean="0"/>
          </a:p>
        </p:txBody>
      </p:sp>
    </p:spTree>
  </p:cSld>
  <p:clrMap bg1="lt1" tx1="dk1" bg2="lt2" tx2="dk2" accent1="accent1" accent2="accent2" accent3="accent3" accent4="accent4" accent5="accent5" accent6="accent6" hlink="hlink" folHlink="folHlink"/>
  <p:sldLayoutIdLst>
    <p:sldLayoutId id="2147484798" r:id="rId1"/>
  </p:sldLayoutIdLst>
  <p:txStyles>
    <p:titleStyle>
      <a:lvl1pPr algn="l" rtl="0" eaLnBrk="0" fontAlgn="base" hangingPunct="0">
        <a:spcBef>
          <a:spcPct val="0"/>
        </a:spcBef>
        <a:spcAft>
          <a:spcPct val="0"/>
        </a:spcAft>
        <a:defRPr sz="3300" b="1" kern="1200">
          <a:solidFill>
            <a:schemeClr val="bg1"/>
          </a:solidFill>
          <a:latin typeface="Century Gothic"/>
          <a:ea typeface="ＭＳ Ｐゴシック" pitchFamily="-65" charset="-128"/>
          <a:cs typeface="ＭＳ Ｐゴシック" pitchFamily="-112" charset="-128"/>
        </a:defRPr>
      </a:lvl1pPr>
      <a:lvl2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2pPr>
      <a:lvl3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3pPr>
      <a:lvl4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4pPr>
      <a:lvl5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5pPr>
      <a:lvl6pPr marL="4572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6pPr>
      <a:lvl7pPr marL="9144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7pPr>
      <a:lvl8pPr marL="13716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8pPr>
      <a:lvl9pPr marL="18288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9pPr>
    </p:titleStyle>
    <p:bodyStyle>
      <a:lvl1pPr marL="273050" indent="-273050" algn="l" rtl="0" eaLnBrk="0" fontAlgn="base" hangingPunct="0">
        <a:spcBef>
          <a:spcPct val="20000"/>
        </a:spcBef>
        <a:spcAft>
          <a:spcPct val="0"/>
        </a:spcAft>
        <a:buClr>
          <a:srgbClr val="323543"/>
        </a:buClr>
        <a:buSzPct val="90000"/>
        <a:buFont typeface="Wingdings 2" pitchFamily="18" charset="2"/>
        <a:buChar char=""/>
        <a:defRPr sz="2700" kern="1200">
          <a:solidFill>
            <a:schemeClr val="tx1"/>
          </a:solidFill>
          <a:latin typeface="Calibri"/>
          <a:ea typeface="ＭＳ Ｐゴシック" pitchFamily="-65" charset="-128"/>
          <a:cs typeface="ＭＳ Ｐゴシック" pitchFamily="-112" charset="-128"/>
        </a:defRPr>
      </a:lvl1pPr>
      <a:lvl2pPr marL="547688" indent="-273050" algn="l" rtl="0" eaLnBrk="0" fontAlgn="base" hangingPunct="0">
        <a:spcBef>
          <a:spcPct val="20000"/>
        </a:spcBef>
        <a:spcAft>
          <a:spcPct val="0"/>
        </a:spcAft>
        <a:buClr>
          <a:srgbClr val="800000"/>
        </a:buClr>
        <a:buSzPct val="70000"/>
        <a:buFont typeface="Wingdings" pitchFamily="2" charset="2"/>
        <a:buChar char="Ø"/>
        <a:defRPr sz="2200" kern="1200">
          <a:solidFill>
            <a:schemeClr val="tx2"/>
          </a:solidFill>
          <a:latin typeface="Calibri"/>
          <a:ea typeface="ＭＳ Ｐゴシック" pitchFamily="-65" charset="-128"/>
          <a:cs typeface="Calibri"/>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Calibri"/>
          <a:ea typeface="ＭＳ Ｐゴシック" pitchFamily="-65" charset="-128"/>
          <a:cs typeface="Calibri"/>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Calibri"/>
          <a:ea typeface="ＭＳ Ｐゴシック" pitchFamily="-65" charset="-128"/>
          <a:cs typeface="Calibri"/>
        </a:defRPr>
      </a:lvl4pPr>
      <a:lvl5pPr marL="1371600" indent="-228600" algn="l" rtl="0" eaLnBrk="0" fontAlgn="base" hangingPunct="0">
        <a:spcBef>
          <a:spcPct val="20000"/>
        </a:spcBef>
        <a:spcAft>
          <a:spcPct val="0"/>
        </a:spcAft>
        <a:buClr>
          <a:srgbClr val="8FB08C"/>
        </a:buClr>
        <a:buChar char="•"/>
        <a:defRPr kern="1200">
          <a:solidFill>
            <a:schemeClr val="tx1"/>
          </a:solidFill>
          <a:latin typeface="Calibri"/>
          <a:ea typeface="ＭＳ Ｐゴシック" pitchFamily="-65" charset="-128"/>
          <a:cs typeface="Calibri"/>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wrap="square" lIns="91440" tIns="45720" rIns="91440" bIns="45720" numCol="1" anchor="t" anchorCtr="0" compatLnSpc="1">
            <a:prstTxWarp prst="textNoShape">
              <a:avLst/>
            </a:prstTxWarp>
          </a:bodyPr>
          <a:lstStyle>
            <a:lvl1pPr>
              <a:defRPr sz="1200" b="0" i="0">
                <a:solidFill>
                  <a:srgbClr val="FFFFFF"/>
                </a:solidFill>
                <a:latin typeface="Times New Roman" pitchFamily="-112" charset="0"/>
                <a:ea typeface="Times New Roman" pitchFamily="-112" charset="0"/>
                <a:cs typeface="Times New Roman" pitchFamily="-112" charset="0"/>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2400" b="0" i="0">
              <a:solidFill>
                <a:prstClr val="black"/>
              </a:solidFill>
              <a:latin typeface="Times New Roman" pitchFamily="-65" charset="0"/>
              <a:ea typeface="Times New Roman" pitchFamily="-65" charset="0"/>
              <a:cs typeface="Times New Roman" pitchFamily="-65" charset="0"/>
            </a:endParaRPr>
          </a:p>
        </p:txBody>
      </p:sp>
      <p:sp>
        <p:nvSpPr>
          <p:cNvPr id="1037" name="Title Placeholder 21"/>
          <p:cNvSpPr>
            <a:spLocks noGrp="1"/>
          </p:cNvSpPr>
          <p:nvPr>
            <p:ph type="title"/>
          </p:nvPr>
        </p:nvSpPr>
        <p:spPr bwMode="auto">
          <a:xfrm>
            <a:off x="0" y="152400"/>
            <a:ext cx="8534400" cy="990600"/>
          </a:xfrm>
          <a:prstGeom prst="rect">
            <a:avLst/>
          </a:prstGeom>
          <a:solidFill>
            <a:schemeClr val="tx2">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smtClean="0"/>
              <a:t>Click to edit Master title style</a:t>
            </a:r>
            <a:endParaRPr lang="en-US" smtClean="0"/>
          </a:p>
        </p:txBody>
      </p:sp>
      <p:sp>
        <p:nvSpPr>
          <p:cNvPr id="14346" name="Text Placeholder 12"/>
          <p:cNvSpPr>
            <a:spLocks noGrp="1"/>
          </p:cNvSpPr>
          <p:nvPr>
            <p:ph type="body" idx="1"/>
          </p:nvPr>
        </p:nvSpPr>
        <p:spPr bwMode="auto">
          <a:xfrm>
            <a:off x="303213"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smtClean="0"/>
          </a:p>
        </p:txBody>
      </p:sp>
    </p:spTree>
  </p:cSld>
  <p:clrMap bg1="lt1" tx1="dk1" bg2="lt2" tx2="dk2" accent1="accent1" accent2="accent2" accent3="accent3" accent4="accent4" accent5="accent5" accent6="accent6" hlink="hlink" folHlink="folHlink"/>
  <p:sldLayoutIdLst>
    <p:sldLayoutId id="2147484799" r:id="rId1"/>
  </p:sldLayoutIdLst>
  <p:txStyles>
    <p:titleStyle>
      <a:lvl1pPr algn="l" rtl="0" eaLnBrk="0" fontAlgn="base" hangingPunct="0">
        <a:spcBef>
          <a:spcPct val="0"/>
        </a:spcBef>
        <a:spcAft>
          <a:spcPct val="0"/>
        </a:spcAft>
        <a:defRPr sz="3300" b="1" kern="1200">
          <a:solidFill>
            <a:schemeClr val="bg1"/>
          </a:solidFill>
          <a:latin typeface="Century Gothic"/>
          <a:ea typeface="ＭＳ Ｐゴシック" pitchFamily="-65" charset="-128"/>
          <a:cs typeface="ＭＳ Ｐゴシック" pitchFamily="-112" charset="-128"/>
        </a:defRPr>
      </a:lvl1pPr>
      <a:lvl2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2pPr>
      <a:lvl3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3pPr>
      <a:lvl4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4pPr>
      <a:lvl5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5pPr>
      <a:lvl6pPr marL="4572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6pPr>
      <a:lvl7pPr marL="9144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7pPr>
      <a:lvl8pPr marL="13716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8pPr>
      <a:lvl9pPr marL="18288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9pPr>
    </p:titleStyle>
    <p:bodyStyle>
      <a:lvl1pPr marL="273050" indent="-273050" algn="l" rtl="0" eaLnBrk="0" fontAlgn="base" hangingPunct="0">
        <a:spcBef>
          <a:spcPct val="20000"/>
        </a:spcBef>
        <a:spcAft>
          <a:spcPct val="0"/>
        </a:spcAft>
        <a:buClr>
          <a:srgbClr val="323543"/>
        </a:buClr>
        <a:buSzPct val="90000"/>
        <a:buFont typeface="Wingdings 2" pitchFamily="18" charset="2"/>
        <a:buChar char=""/>
        <a:defRPr sz="2700" kern="1200">
          <a:solidFill>
            <a:schemeClr val="tx1"/>
          </a:solidFill>
          <a:latin typeface="Calibri"/>
          <a:ea typeface="ＭＳ Ｐゴシック" pitchFamily="-65" charset="-128"/>
          <a:cs typeface="ＭＳ Ｐゴシック" pitchFamily="-112" charset="-128"/>
        </a:defRPr>
      </a:lvl1pPr>
      <a:lvl2pPr marL="547688" indent="-273050" algn="l" rtl="0" eaLnBrk="0" fontAlgn="base" hangingPunct="0">
        <a:spcBef>
          <a:spcPct val="20000"/>
        </a:spcBef>
        <a:spcAft>
          <a:spcPct val="0"/>
        </a:spcAft>
        <a:buClr>
          <a:srgbClr val="800000"/>
        </a:buClr>
        <a:buSzPct val="70000"/>
        <a:buFont typeface="Wingdings" pitchFamily="2" charset="2"/>
        <a:buChar char="Ø"/>
        <a:defRPr sz="2200" kern="1200">
          <a:solidFill>
            <a:schemeClr val="tx2"/>
          </a:solidFill>
          <a:latin typeface="Calibri"/>
          <a:ea typeface="ＭＳ Ｐゴシック" pitchFamily="-65" charset="-128"/>
          <a:cs typeface="Calibri"/>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Calibri"/>
          <a:ea typeface="ＭＳ Ｐゴシック" pitchFamily="-65" charset="-128"/>
          <a:cs typeface="Calibri"/>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Calibri"/>
          <a:ea typeface="ＭＳ Ｐゴシック" pitchFamily="-65" charset="-128"/>
          <a:cs typeface="Calibri"/>
        </a:defRPr>
      </a:lvl4pPr>
      <a:lvl5pPr marL="1371600" indent="-228600" algn="l" rtl="0" eaLnBrk="0" fontAlgn="base" hangingPunct="0">
        <a:spcBef>
          <a:spcPct val="20000"/>
        </a:spcBef>
        <a:spcAft>
          <a:spcPct val="0"/>
        </a:spcAft>
        <a:buClr>
          <a:srgbClr val="8FB08C"/>
        </a:buClr>
        <a:buChar char="•"/>
        <a:defRPr kern="1200">
          <a:solidFill>
            <a:schemeClr val="tx1"/>
          </a:solidFill>
          <a:latin typeface="Calibri"/>
          <a:ea typeface="ＭＳ Ｐゴシック" pitchFamily="-65" charset="-128"/>
          <a:cs typeface="Calibri"/>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wrap="square" lIns="91440" tIns="45720" rIns="91440" bIns="45720" numCol="1" anchor="t" anchorCtr="0" compatLnSpc="1">
            <a:prstTxWarp prst="textNoShape">
              <a:avLst/>
            </a:prstTxWarp>
          </a:bodyPr>
          <a:lstStyle>
            <a:lvl1pPr>
              <a:defRPr sz="1200" b="0" i="0">
                <a:solidFill>
                  <a:srgbClr val="FFFFFF"/>
                </a:solidFill>
                <a:latin typeface="Times New Roman" pitchFamily="-112" charset="0"/>
                <a:ea typeface="Times New Roman" pitchFamily="-112" charset="0"/>
                <a:cs typeface="Times New Roman" pitchFamily="-112" charset="0"/>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2400" b="0" i="0">
              <a:solidFill>
                <a:prstClr val="black"/>
              </a:solidFill>
              <a:latin typeface="Times New Roman" pitchFamily="-65" charset="0"/>
              <a:ea typeface="Times New Roman" pitchFamily="-65" charset="0"/>
              <a:cs typeface="Times New Roman" pitchFamily="-65" charset="0"/>
            </a:endParaRPr>
          </a:p>
        </p:txBody>
      </p:sp>
      <p:sp>
        <p:nvSpPr>
          <p:cNvPr id="1037" name="Title Placeholder 21"/>
          <p:cNvSpPr>
            <a:spLocks noGrp="1"/>
          </p:cNvSpPr>
          <p:nvPr>
            <p:ph type="title"/>
          </p:nvPr>
        </p:nvSpPr>
        <p:spPr bwMode="auto">
          <a:xfrm>
            <a:off x="0" y="152400"/>
            <a:ext cx="8534400" cy="990600"/>
          </a:xfrm>
          <a:prstGeom prst="rect">
            <a:avLst/>
          </a:prstGeom>
          <a:solidFill>
            <a:schemeClr val="tx2">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smtClean="0"/>
              <a:t>Click to edit Master title style</a:t>
            </a:r>
            <a:endParaRPr lang="en-US" smtClean="0"/>
          </a:p>
        </p:txBody>
      </p:sp>
      <p:sp>
        <p:nvSpPr>
          <p:cNvPr id="15370" name="Text Placeholder 12"/>
          <p:cNvSpPr>
            <a:spLocks noGrp="1"/>
          </p:cNvSpPr>
          <p:nvPr>
            <p:ph type="body" idx="1"/>
          </p:nvPr>
        </p:nvSpPr>
        <p:spPr bwMode="auto">
          <a:xfrm>
            <a:off x="303213"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smtClean="0"/>
          </a:p>
        </p:txBody>
      </p:sp>
    </p:spTree>
  </p:cSld>
  <p:clrMap bg1="lt1" tx1="dk1" bg2="lt2" tx2="dk2" accent1="accent1" accent2="accent2" accent3="accent3" accent4="accent4" accent5="accent5" accent6="accent6" hlink="hlink" folHlink="folHlink"/>
  <p:sldLayoutIdLst>
    <p:sldLayoutId id="2147484800" r:id="rId1"/>
  </p:sldLayoutIdLst>
  <p:txStyles>
    <p:titleStyle>
      <a:lvl1pPr algn="l" rtl="0" eaLnBrk="0" fontAlgn="base" hangingPunct="0">
        <a:spcBef>
          <a:spcPct val="0"/>
        </a:spcBef>
        <a:spcAft>
          <a:spcPct val="0"/>
        </a:spcAft>
        <a:defRPr sz="3300" b="1" kern="1200">
          <a:solidFill>
            <a:schemeClr val="bg1"/>
          </a:solidFill>
          <a:latin typeface="Century Gothic"/>
          <a:ea typeface="ＭＳ Ｐゴシック" pitchFamily="-65" charset="-128"/>
          <a:cs typeface="ＭＳ Ｐゴシック" pitchFamily="-112" charset="-128"/>
        </a:defRPr>
      </a:lvl1pPr>
      <a:lvl2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2pPr>
      <a:lvl3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3pPr>
      <a:lvl4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4pPr>
      <a:lvl5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5pPr>
      <a:lvl6pPr marL="4572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6pPr>
      <a:lvl7pPr marL="9144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7pPr>
      <a:lvl8pPr marL="13716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8pPr>
      <a:lvl9pPr marL="18288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9pPr>
    </p:titleStyle>
    <p:bodyStyle>
      <a:lvl1pPr marL="273050" indent="-273050" algn="l" rtl="0" eaLnBrk="0" fontAlgn="base" hangingPunct="0">
        <a:spcBef>
          <a:spcPct val="20000"/>
        </a:spcBef>
        <a:spcAft>
          <a:spcPct val="0"/>
        </a:spcAft>
        <a:buClr>
          <a:srgbClr val="323543"/>
        </a:buClr>
        <a:buSzPct val="90000"/>
        <a:buFont typeface="Wingdings 2" pitchFamily="18" charset="2"/>
        <a:buChar char=""/>
        <a:defRPr sz="2700" kern="1200">
          <a:solidFill>
            <a:schemeClr val="tx1"/>
          </a:solidFill>
          <a:latin typeface="Calibri"/>
          <a:ea typeface="ＭＳ Ｐゴシック" pitchFamily="-65" charset="-128"/>
          <a:cs typeface="ＭＳ Ｐゴシック" pitchFamily="-112" charset="-128"/>
        </a:defRPr>
      </a:lvl1pPr>
      <a:lvl2pPr marL="547688" indent="-273050" algn="l" rtl="0" eaLnBrk="0" fontAlgn="base" hangingPunct="0">
        <a:spcBef>
          <a:spcPct val="20000"/>
        </a:spcBef>
        <a:spcAft>
          <a:spcPct val="0"/>
        </a:spcAft>
        <a:buClr>
          <a:srgbClr val="800000"/>
        </a:buClr>
        <a:buSzPct val="70000"/>
        <a:buFont typeface="Wingdings" pitchFamily="2" charset="2"/>
        <a:buChar char="Ø"/>
        <a:defRPr sz="2200" kern="1200">
          <a:solidFill>
            <a:schemeClr val="tx2"/>
          </a:solidFill>
          <a:latin typeface="Calibri"/>
          <a:ea typeface="ＭＳ Ｐゴシック" pitchFamily="-65" charset="-128"/>
          <a:cs typeface="Calibri"/>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Calibri"/>
          <a:ea typeface="ＭＳ Ｐゴシック" pitchFamily="-65" charset="-128"/>
          <a:cs typeface="Calibri"/>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Calibri"/>
          <a:ea typeface="ＭＳ Ｐゴシック" pitchFamily="-65" charset="-128"/>
          <a:cs typeface="Calibri"/>
        </a:defRPr>
      </a:lvl4pPr>
      <a:lvl5pPr marL="1371600" indent="-228600" algn="l" rtl="0" eaLnBrk="0" fontAlgn="base" hangingPunct="0">
        <a:spcBef>
          <a:spcPct val="20000"/>
        </a:spcBef>
        <a:spcAft>
          <a:spcPct val="0"/>
        </a:spcAft>
        <a:buClr>
          <a:srgbClr val="8FB08C"/>
        </a:buClr>
        <a:buChar char="•"/>
        <a:defRPr kern="1200">
          <a:solidFill>
            <a:schemeClr val="tx1"/>
          </a:solidFill>
          <a:latin typeface="Calibri"/>
          <a:ea typeface="ＭＳ Ｐゴシック" pitchFamily="-65" charset="-128"/>
          <a:cs typeface="Calibri"/>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wrap="square" lIns="91440" tIns="45720" rIns="91440" bIns="45720" numCol="1" anchor="t" anchorCtr="0" compatLnSpc="1">
            <a:prstTxWarp prst="textNoShape">
              <a:avLst/>
            </a:prstTxWarp>
          </a:bodyPr>
          <a:lstStyle>
            <a:lvl1pPr>
              <a:defRPr sz="1200" b="0" i="0">
                <a:solidFill>
                  <a:srgbClr val="FFFFFF"/>
                </a:solidFill>
                <a:latin typeface="Times New Roman" pitchFamily="-112" charset="0"/>
                <a:ea typeface="Times New Roman" pitchFamily="-112" charset="0"/>
                <a:cs typeface="Times New Roman" pitchFamily="-112" charset="0"/>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2400" b="0" i="0">
              <a:solidFill>
                <a:prstClr val="black"/>
              </a:solidFill>
              <a:latin typeface="Times New Roman" pitchFamily="-65" charset="0"/>
              <a:ea typeface="Times New Roman" pitchFamily="-65" charset="0"/>
              <a:cs typeface="Times New Roman" pitchFamily="-65" charset="0"/>
            </a:endParaRPr>
          </a:p>
        </p:txBody>
      </p:sp>
      <p:sp>
        <p:nvSpPr>
          <p:cNvPr id="1037" name="Title Placeholder 21"/>
          <p:cNvSpPr>
            <a:spLocks noGrp="1"/>
          </p:cNvSpPr>
          <p:nvPr>
            <p:ph type="title"/>
          </p:nvPr>
        </p:nvSpPr>
        <p:spPr bwMode="auto">
          <a:xfrm>
            <a:off x="0" y="152400"/>
            <a:ext cx="8534400" cy="990600"/>
          </a:xfrm>
          <a:prstGeom prst="rect">
            <a:avLst/>
          </a:prstGeom>
          <a:solidFill>
            <a:schemeClr val="tx2">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smtClean="0"/>
              <a:t>Click to edit Master title style</a:t>
            </a:r>
            <a:endParaRPr lang="en-US" smtClean="0"/>
          </a:p>
        </p:txBody>
      </p:sp>
      <p:sp>
        <p:nvSpPr>
          <p:cNvPr id="16394" name="Text Placeholder 12"/>
          <p:cNvSpPr>
            <a:spLocks noGrp="1"/>
          </p:cNvSpPr>
          <p:nvPr>
            <p:ph type="body" idx="1"/>
          </p:nvPr>
        </p:nvSpPr>
        <p:spPr bwMode="auto">
          <a:xfrm>
            <a:off x="303213"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smtClean="0"/>
          </a:p>
        </p:txBody>
      </p:sp>
    </p:spTree>
  </p:cSld>
  <p:clrMap bg1="lt1" tx1="dk1" bg2="lt2" tx2="dk2" accent1="accent1" accent2="accent2" accent3="accent3" accent4="accent4" accent5="accent5" accent6="accent6" hlink="hlink" folHlink="folHlink"/>
  <p:sldLayoutIdLst>
    <p:sldLayoutId id="2147484801" r:id="rId1"/>
  </p:sldLayoutIdLst>
  <p:txStyles>
    <p:titleStyle>
      <a:lvl1pPr algn="l" rtl="0" eaLnBrk="0" fontAlgn="base" hangingPunct="0">
        <a:spcBef>
          <a:spcPct val="0"/>
        </a:spcBef>
        <a:spcAft>
          <a:spcPct val="0"/>
        </a:spcAft>
        <a:defRPr sz="3300" b="1" kern="1200">
          <a:solidFill>
            <a:schemeClr val="bg1"/>
          </a:solidFill>
          <a:latin typeface="Century Gothic"/>
          <a:ea typeface="ＭＳ Ｐゴシック" pitchFamily="-65" charset="-128"/>
          <a:cs typeface="ＭＳ Ｐゴシック" pitchFamily="-112" charset="-128"/>
        </a:defRPr>
      </a:lvl1pPr>
      <a:lvl2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2pPr>
      <a:lvl3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3pPr>
      <a:lvl4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4pPr>
      <a:lvl5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5pPr>
      <a:lvl6pPr marL="4572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6pPr>
      <a:lvl7pPr marL="9144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7pPr>
      <a:lvl8pPr marL="13716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8pPr>
      <a:lvl9pPr marL="18288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9pPr>
    </p:titleStyle>
    <p:bodyStyle>
      <a:lvl1pPr marL="273050" indent="-273050" algn="l" rtl="0" eaLnBrk="0" fontAlgn="base" hangingPunct="0">
        <a:spcBef>
          <a:spcPct val="20000"/>
        </a:spcBef>
        <a:spcAft>
          <a:spcPct val="0"/>
        </a:spcAft>
        <a:buClr>
          <a:srgbClr val="323543"/>
        </a:buClr>
        <a:buSzPct val="90000"/>
        <a:buFont typeface="Wingdings 2" pitchFamily="18" charset="2"/>
        <a:buChar char=""/>
        <a:defRPr sz="2700" kern="1200">
          <a:solidFill>
            <a:schemeClr val="tx1"/>
          </a:solidFill>
          <a:latin typeface="Calibri"/>
          <a:ea typeface="ＭＳ Ｐゴシック" pitchFamily="-65" charset="-128"/>
          <a:cs typeface="ＭＳ Ｐゴシック" pitchFamily="-112" charset="-128"/>
        </a:defRPr>
      </a:lvl1pPr>
      <a:lvl2pPr marL="547688" indent="-273050" algn="l" rtl="0" eaLnBrk="0" fontAlgn="base" hangingPunct="0">
        <a:spcBef>
          <a:spcPct val="20000"/>
        </a:spcBef>
        <a:spcAft>
          <a:spcPct val="0"/>
        </a:spcAft>
        <a:buClr>
          <a:srgbClr val="800000"/>
        </a:buClr>
        <a:buSzPct val="70000"/>
        <a:buFont typeface="Wingdings" pitchFamily="2" charset="2"/>
        <a:buChar char="Ø"/>
        <a:defRPr sz="2200" kern="1200">
          <a:solidFill>
            <a:schemeClr val="tx2"/>
          </a:solidFill>
          <a:latin typeface="Calibri"/>
          <a:ea typeface="ＭＳ Ｐゴシック" pitchFamily="-65" charset="-128"/>
          <a:cs typeface="Calibri"/>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Calibri"/>
          <a:ea typeface="ＭＳ Ｐゴシック" pitchFamily="-65" charset="-128"/>
          <a:cs typeface="Calibri"/>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Calibri"/>
          <a:ea typeface="ＭＳ Ｐゴシック" pitchFamily="-65" charset="-128"/>
          <a:cs typeface="Calibri"/>
        </a:defRPr>
      </a:lvl4pPr>
      <a:lvl5pPr marL="1371600" indent="-228600" algn="l" rtl="0" eaLnBrk="0" fontAlgn="base" hangingPunct="0">
        <a:spcBef>
          <a:spcPct val="20000"/>
        </a:spcBef>
        <a:spcAft>
          <a:spcPct val="0"/>
        </a:spcAft>
        <a:buClr>
          <a:srgbClr val="8FB08C"/>
        </a:buClr>
        <a:buChar char="•"/>
        <a:defRPr kern="1200">
          <a:solidFill>
            <a:schemeClr val="tx1"/>
          </a:solidFill>
          <a:latin typeface="Calibri"/>
          <a:ea typeface="ＭＳ Ｐゴシック" pitchFamily="-65" charset="-128"/>
          <a:cs typeface="Calibri"/>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wrap="square" lIns="91440" tIns="45720" rIns="91440" bIns="45720" numCol="1" anchor="t" anchorCtr="0" compatLnSpc="1">
            <a:prstTxWarp prst="textNoShape">
              <a:avLst/>
            </a:prstTxWarp>
          </a:bodyPr>
          <a:lstStyle>
            <a:lvl1pPr>
              <a:defRPr sz="1200" b="0" i="0">
                <a:solidFill>
                  <a:srgbClr val="FFFFFF"/>
                </a:solidFill>
                <a:latin typeface="Times New Roman" pitchFamily="-112" charset="0"/>
                <a:ea typeface="Times New Roman" pitchFamily="-112" charset="0"/>
                <a:cs typeface="Times New Roman" pitchFamily="-112" charset="0"/>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2400" b="0" i="0">
              <a:solidFill>
                <a:prstClr val="black"/>
              </a:solidFill>
              <a:latin typeface="Times New Roman" pitchFamily="-65" charset="0"/>
              <a:ea typeface="Times New Roman" pitchFamily="-65" charset="0"/>
              <a:cs typeface="Times New Roman" pitchFamily="-65" charset="0"/>
            </a:endParaRPr>
          </a:p>
        </p:txBody>
      </p:sp>
      <p:sp>
        <p:nvSpPr>
          <p:cNvPr id="1037" name="Title Placeholder 21"/>
          <p:cNvSpPr>
            <a:spLocks noGrp="1"/>
          </p:cNvSpPr>
          <p:nvPr>
            <p:ph type="title"/>
          </p:nvPr>
        </p:nvSpPr>
        <p:spPr bwMode="auto">
          <a:xfrm>
            <a:off x="0" y="152400"/>
            <a:ext cx="8534400" cy="990600"/>
          </a:xfrm>
          <a:prstGeom prst="rect">
            <a:avLst/>
          </a:prstGeom>
          <a:solidFill>
            <a:schemeClr val="tx2">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smtClean="0"/>
              <a:t>Click to edit Master title style</a:t>
            </a:r>
            <a:endParaRPr lang="en-US" smtClean="0"/>
          </a:p>
        </p:txBody>
      </p:sp>
      <p:sp>
        <p:nvSpPr>
          <p:cNvPr id="17418" name="Text Placeholder 12"/>
          <p:cNvSpPr>
            <a:spLocks noGrp="1"/>
          </p:cNvSpPr>
          <p:nvPr>
            <p:ph type="body" idx="1"/>
          </p:nvPr>
        </p:nvSpPr>
        <p:spPr bwMode="auto">
          <a:xfrm>
            <a:off x="303213"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smtClean="0"/>
          </a:p>
        </p:txBody>
      </p:sp>
    </p:spTree>
  </p:cSld>
  <p:clrMap bg1="lt1" tx1="dk1" bg2="lt2" tx2="dk2" accent1="accent1" accent2="accent2" accent3="accent3" accent4="accent4" accent5="accent5" accent6="accent6" hlink="hlink" folHlink="folHlink"/>
  <p:sldLayoutIdLst>
    <p:sldLayoutId id="2147484802" r:id="rId1"/>
  </p:sldLayoutIdLst>
  <p:txStyles>
    <p:titleStyle>
      <a:lvl1pPr algn="l" rtl="0" eaLnBrk="0" fontAlgn="base" hangingPunct="0">
        <a:spcBef>
          <a:spcPct val="0"/>
        </a:spcBef>
        <a:spcAft>
          <a:spcPct val="0"/>
        </a:spcAft>
        <a:defRPr sz="3300" b="1" kern="1200">
          <a:solidFill>
            <a:schemeClr val="bg1"/>
          </a:solidFill>
          <a:latin typeface="Century Gothic"/>
          <a:ea typeface="ＭＳ Ｐゴシック" pitchFamily="-65" charset="-128"/>
          <a:cs typeface="ＭＳ Ｐゴシック" pitchFamily="-112" charset="-128"/>
        </a:defRPr>
      </a:lvl1pPr>
      <a:lvl2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2pPr>
      <a:lvl3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3pPr>
      <a:lvl4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4pPr>
      <a:lvl5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5pPr>
      <a:lvl6pPr marL="4572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6pPr>
      <a:lvl7pPr marL="9144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7pPr>
      <a:lvl8pPr marL="13716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8pPr>
      <a:lvl9pPr marL="18288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9pPr>
    </p:titleStyle>
    <p:bodyStyle>
      <a:lvl1pPr marL="273050" indent="-273050" algn="l" rtl="0" eaLnBrk="0" fontAlgn="base" hangingPunct="0">
        <a:spcBef>
          <a:spcPct val="20000"/>
        </a:spcBef>
        <a:spcAft>
          <a:spcPct val="0"/>
        </a:spcAft>
        <a:buClr>
          <a:srgbClr val="323543"/>
        </a:buClr>
        <a:buSzPct val="90000"/>
        <a:buFont typeface="Wingdings 2" pitchFamily="18" charset="2"/>
        <a:buChar char=""/>
        <a:defRPr sz="2700" kern="1200">
          <a:solidFill>
            <a:schemeClr val="tx1"/>
          </a:solidFill>
          <a:latin typeface="Calibri"/>
          <a:ea typeface="ＭＳ Ｐゴシック" pitchFamily="-65" charset="-128"/>
          <a:cs typeface="ＭＳ Ｐゴシック" pitchFamily="-112" charset="-128"/>
        </a:defRPr>
      </a:lvl1pPr>
      <a:lvl2pPr marL="547688" indent="-273050" algn="l" rtl="0" eaLnBrk="0" fontAlgn="base" hangingPunct="0">
        <a:spcBef>
          <a:spcPct val="20000"/>
        </a:spcBef>
        <a:spcAft>
          <a:spcPct val="0"/>
        </a:spcAft>
        <a:buClr>
          <a:srgbClr val="800000"/>
        </a:buClr>
        <a:buSzPct val="70000"/>
        <a:buFont typeface="Wingdings" pitchFamily="2" charset="2"/>
        <a:buChar char="Ø"/>
        <a:defRPr sz="2200" kern="1200">
          <a:solidFill>
            <a:schemeClr val="tx2"/>
          </a:solidFill>
          <a:latin typeface="Calibri"/>
          <a:ea typeface="ＭＳ Ｐゴシック" pitchFamily="-65" charset="-128"/>
          <a:cs typeface="Calibri"/>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Calibri"/>
          <a:ea typeface="ＭＳ Ｐゴシック" pitchFamily="-65" charset="-128"/>
          <a:cs typeface="Calibri"/>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Calibri"/>
          <a:ea typeface="ＭＳ Ｐゴシック" pitchFamily="-65" charset="-128"/>
          <a:cs typeface="Calibri"/>
        </a:defRPr>
      </a:lvl4pPr>
      <a:lvl5pPr marL="1371600" indent="-228600" algn="l" rtl="0" eaLnBrk="0" fontAlgn="base" hangingPunct="0">
        <a:spcBef>
          <a:spcPct val="20000"/>
        </a:spcBef>
        <a:spcAft>
          <a:spcPct val="0"/>
        </a:spcAft>
        <a:buClr>
          <a:srgbClr val="8FB08C"/>
        </a:buClr>
        <a:buChar char="•"/>
        <a:defRPr kern="1200">
          <a:solidFill>
            <a:schemeClr val="tx1"/>
          </a:solidFill>
          <a:latin typeface="Calibri"/>
          <a:ea typeface="ＭＳ Ｐゴシック" pitchFamily="-65" charset="-128"/>
          <a:cs typeface="Calibri"/>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52400" y="152400"/>
            <a:ext cx="8839200" cy="6553200"/>
          </a:xfrm>
          <a:prstGeom prst="rect">
            <a:avLst/>
          </a:prstGeom>
          <a:gradFill rotWithShape="0">
            <a:gsLst>
              <a:gs pos="0">
                <a:srgbClr val="0000FF"/>
              </a:gs>
              <a:gs pos="50000">
                <a:schemeClr val="tx2"/>
              </a:gs>
              <a:gs pos="100000">
                <a:srgbClr val="0000FF"/>
              </a:gs>
            </a:gsLst>
            <a:lin ang="5400000" scaled="1"/>
          </a:gradFill>
          <a:ln w="9525">
            <a:noFill/>
            <a:miter lim="800000"/>
            <a:headEnd/>
            <a:tailEnd/>
          </a:ln>
          <a:effectLst/>
        </p:spPr>
        <p:txBody>
          <a:bodyPr wrap="none" anchor="ctr"/>
          <a:lstStyle/>
          <a:p>
            <a:pPr>
              <a:defRPr/>
            </a:pPr>
            <a:endParaRPr lang="en-US">
              <a:solidFill>
                <a:srgbClr val="000000"/>
              </a:solidFill>
            </a:endParaRPr>
          </a:p>
        </p:txBody>
      </p:sp>
      <p:sp>
        <p:nvSpPr>
          <p:cNvPr id="1027" name="Rectangle 3"/>
          <p:cNvSpPr>
            <a:spLocks noChangeArrowheads="1"/>
          </p:cNvSpPr>
          <p:nvPr/>
        </p:nvSpPr>
        <p:spPr bwMode="auto">
          <a:xfrm>
            <a:off x="304800" y="304800"/>
            <a:ext cx="8534400" cy="6248400"/>
          </a:xfrm>
          <a:prstGeom prst="rect">
            <a:avLst/>
          </a:prstGeom>
          <a:solidFill>
            <a:schemeClr val="bg1"/>
          </a:solidFill>
          <a:ln w="9525">
            <a:noFill/>
            <a:miter lim="800000"/>
            <a:headEnd/>
            <a:tailEnd/>
          </a:ln>
          <a:effectLst/>
        </p:spPr>
        <p:txBody>
          <a:bodyPr wrap="none" anchor="ctr"/>
          <a:lstStyle/>
          <a:p>
            <a:pPr algn="ctr">
              <a:defRPr/>
            </a:pPr>
            <a:endParaRPr lang="en-US" b="0" i="0">
              <a:solidFill>
                <a:srgbClr val="000000"/>
              </a:solidFill>
            </a:endParaRPr>
          </a:p>
        </p:txBody>
      </p:sp>
      <p:sp>
        <p:nvSpPr>
          <p:cNvPr id="1028" name="Rectangle 4"/>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8438" name="Picture 14" descr="noaalog"/>
          <p:cNvPicPr>
            <a:picLocks noChangeAspect="1" noChangeArrowheads="1"/>
          </p:cNvPicPr>
          <p:nvPr userDrawn="1"/>
        </p:nvPicPr>
        <p:blipFill>
          <a:blip r:embed="rId3" cstate="print"/>
          <a:srcRect/>
          <a:stretch>
            <a:fillRect/>
          </a:stretch>
        </p:blipFill>
        <p:spPr bwMode="auto">
          <a:xfrm>
            <a:off x="365125" y="387350"/>
            <a:ext cx="760413" cy="762000"/>
          </a:xfrm>
          <a:prstGeom prst="rect">
            <a:avLst/>
          </a:prstGeom>
          <a:noFill/>
          <a:ln w="9525">
            <a:noFill/>
            <a:miter lim="800000"/>
            <a:headEnd/>
            <a:tailEnd/>
          </a:ln>
        </p:spPr>
      </p:pic>
      <p:pic>
        <p:nvPicPr>
          <p:cNvPr id="18439" name="Picture 13" descr="NWS">
            <a:hlinkClick r:id="rId4" action="ppaction://hlinkpres?slideindex=1&amp;slidetitle="/>
          </p:cNvPr>
          <p:cNvPicPr>
            <a:picLocks noChangeAspect="1" noChangeArrowheads="1"/>
          </p:cNvPicPr>
          <p:nvPr userDrawn="1"/>
        </p:nvPicPr>
        <p:blipFill>
          <a:blip r:embed="rId5" cstate="print"/>
          <a:srcRect/>
          <a:stretch>
            <a:fillRect/>
          </a:stretch>
        </p:blipFill>
        <p:spPr bwMode="auto">
          <a:xfrm>
            <a:off x="8043863" y="393700"/>
            <a:ext cx="708025" cy="708025"/>
          </a:xfrm>
          <a:prstGeom prst="rect">
            <a:avLst/>
          </a:prstGeom>
          <a:noFill/>
          <a:ln w="9525">
            <a:noFill/>
            <a:miter lim="800000"/>
            <a:headEnd/>
            <a:tailEnd/>
          </a:ln>
        </p:spPr>
      </p:pic>
      <p:sp>
        <p:nvSpPr>
          <p:cNvPr id="15" name="Rectangle 5"/>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i="0">
                <a:solidFill>
                  <a:srgbClr val="000000"/>
                </a:solidFill>
                <a:latin typeface="+mn-lt"/>
                <a:ea typeface="ＭＳ Ｐゴシック" pitchFamily="-65" charset="-128"/>
                <a:cs typeface="Times New Roman" pitchFamily="18" charset="0"/>
              </a:defRPr>
            </a:lvl1pPr>
          </a:lstStyle>
          <a:p>
            <a:pPr>
              <a:defRPr/>
            </a:pPr>
            <a:fld id="{10161693-CA23-4F82-B47D-FF4F997991A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4" r:id="rId1"/>
  </p:sldLayoutIdLst>
  <p:transition/>
  <p:hf hdr="0" ftr="0" dt="0"/>
  <p:txStyles>
    <p:title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2400" b="1" i="1">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har char="–"/>
        <a:defRPr sz="2000" b="1" i="1">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52400" y="152400"/>
            <a:ext cx="8839200" cy="6553200"/>
          </a:xfrm>
          <a:prstGeom prst="rect">
            <a:avLst/>
          </a:prstGeom>
          <a:gradFill rotWithShape="0">
            <a:gsLst>
              <a:gs pos="0">
                <a:srgbClr val="0000FF"/>
              </a:gs>
              <a:gs pos="50000">
                <a:schemeClr val="tx2"/>
              </a:gs>
              <a:gs pos="100000">
                <a:srgbClr val="0000FF"/>
              </a:gs>
            </a:gsLst>
            <a:lin ang="5400000" scaled="1"/>
          </a:gradFill>
          <a:ln w="9525">
            <a:noFill/>
            <a:miter lim="800000"/>
            <a:headEnd/>
            <a:tailEnd/>
          </a:ln>
          <a:effectLst/>
        </p:spPr>
        <p:txBody>
          <a:bodyPr wrap="none" anchor="ctr"/>
          <a:lstStyle/>
          <a:p>
            <a:pPr>
              <a:defRPr/>
            </a:pPr>
            <a:endParaRPr lang="en-US">
              <a:solidFill>
                <a:srgbClr val="000000"/>
              </a:solidFill>
            </a:endParaRPr>
          </a:p>
        </p:txBody>
      </p:sp>
      <p:sp>
        <p:nvSpPr>
          <p:cNvPr id="1027" name="Rectangle 3"/>
          <p:cNvSpPr>
            <a:spLocks noChangeArrowheads="1"/>
          </p:cNvSpPr>
          <p:nvPr/>
        </p:nvSpPr>
        <p:spPr bwMode="auto">
          <a:xfrm>
            <a:off x="304800" y="304800"/>
            <a:ext cx="8534400" cy="6248400"/>
          </a:xfrm>
          <a:prstGeom prst="rect">
            <a:avLst/>
          </a:prstGeom>
          <a:solidFill>
            <a:schemeClr val="bg1"/>
          </a:solidFill>
          <a:ln w="9525">
            <a:noFill/>
            <a:miter lim="800000"/>
            <a:headEnd/>
            <a:tailEnd/>
          </a:ln>
          <a:effectLst/>
        </p:spPr>
        <p:txBody>
          <a:bodyPr wrap="none" anchor="ctr"/>
          <a:lstStyle/>
          <a:p>
            <a:pPr algn="ctr">
              <a:defRPr/>
            </a:pPr>
            <a:endParaRPr lang="en-US" b="0" i="0">
              <a:solidFill>
                <a:srgbClr val="000000"/>
              </a:solidFill>
            </a:endParaRPr>
          </a:p>
        </p:txBody>
      </p:sp>
      <p:sp>
        <p:nvSpPr>
          <p:cNvPr id="1028" name="Rectangle 4"/>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9462" name="Picture 14" descr="noaalog"/>
          <p:cNvPicPr>
            <a:picLocks noChangeAspect="1" noChangeArrowheads="1"/>
          </p:cNvPicPr>
          <p:nvPr userDrawn="1"/>
        </p:nvPicPr>
        <p:blipFill>
          <a:blip r:embed="rId3" cstate="print"/>
          <a:srcRect/>
          <a:stretch>
            <a:fillRect/>
          </a:stretch>
        </p:blipFill>
        <p:spPr bwMode="auto">
          <a:xfrm>
            <a:off x="365125" y="387350"/>
            <a:ext cx="760413" cy="762000"/>
          </a:xfrm>
          <a:prstGeom prst="rect">
            <a:avLst/>
          </a:prstGeom>
          <a:noFill/>
          <a:ln w="9525">
            <a:noFill/>
            <a:miter lim="800000"/>
            <a:headEnd/>
            <a:tailEnd/>
          </a:ln>
        </p:spPr>
      </p:pic>
      <p:pic>
        <p:nvPicPr>
          <p:cNvPr id="19463" name="Picture 13" descr="NWS">
            <a:hlinkClick r:id="rId4" action="ppaction://hlinkpres?slideindex=1&amp;slidetitle="/>
          </p:cNvPr>
          <p:cNvPicPr>
            <a:picLocks noChangeAspect="1" noChangeArrowheads="1"/>
          </p:cNvPicPr>
          <p:nvPr userDrawn="1"/>
        </p:nvPicPr>
        <p:blipFill>
          <a:blip r:embed="rId5" cstate="print"/>
          <a:srcRect/>
          <a:stretch>
            <a:fillRect/>
          </a:stretch>
        </p:blipFill>
        <p:spPr bwMode="auto">
          <a:xfrm>
            <a:off x="8043863" y="393700"/>
            <a:ext cx="708025" cy="708025"/>
          </a:xfrm>
          <a:prstGeom prst="rect">
            <a:avLst/>
          </a:prstGeom>
          <a:noFill/>
          <a:ln w="9525">
            <a:noFill/>
            <a:miter lim="800000"/>
            <a:headEnd/>
            <a:tailEnd/>
          </a:ln>
        </p:spPr>
      </p:pic>
      <p:sp>
        <p:nvSpPr>
          <p:cNvPr id="15" name="Rectangle 5"/>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i="0">
                <a:solidFill>
                  <a:srgbClr val="000000"/>
                </a:solidFill>
                <a:latin typeface="+mn-lt"/>
                <a:ea typeface="ＭＳ Ｐゴシック" pitchFamily="-65" charset="-128"/>
                <a:cs typeface="Times New Roman" pitchFamily="18" charset="0"/>
              </a:defRPr>
            </a:lvl1pPr>
          </a:lstStyle>
          <a:p>
            <a:pPr>
              <a:defRPr/>
            </a:pPr>
            <a:fld id="{4F2D177A-9C73-425F-A1DB-3488F5BE79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5" r:id="rId1"/>
  </p:sldLayoutIdLst>
  <p:transition/>
  <p:hf hdr="0" ftr="0" dt="0"/>
  <p:txStyles>
    <p:title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2400" b="1" i="1">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har char="–"/>
        <a:defRPr sz="2000" b="1" i="1">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52400" y="152400"/>
            <a:ext cx="8839200" cy="6553200"/>
          </a:xfrm>
          <a:prstGeom prst="rect">
            <a:avLst/>
          </a:prstGeom>
          <a:gradFill rotWithShape="0">
            <a:gsLst>
              <a:gs pos="0">
                <a:srgbClr val="0000FF"/>
              </a:gs>
              <a:gs pos="50000">
                <a:schemeClr val="tx2"/>
              </a:gs>
              <a:gs pos="100000">
                <a:srgbClr val="0000FF"/>
              </a:gs>
            </a:gsLst>
            <a:lin ang="5400000" scaled="1"/>
          </a:gradFill>
          <a:ln w="9525">
            <a:noFill/>
            <a:miter lim="800000"/>
            <a:headEnd/>
            <a:tailEnd/>
          </a:ln>
          <a:effectLst/>
        </p:spPr>
        <p:txBody>
          <a:bodyPr wrap="none" anchor="ctr"/>
          <a:lstStyle/>
          <a:p>
            <a:pPr>
              <a:defRPr/>
            </a:pPr>
            <a:endParaRPr lang="en-US">
              <a:solidFill>
                <a:srgbClr val="000000"/>
              </a:solidFill>
            </a:endParaRPr>
          </a:p>
        </p:txBody>
      </p:sp>
      <p:sp>
        <p:nvSpPr>
          <p:cNvPr id="1027" name="Rectangle 3"/>
          <p:cNvSpPr>
            <a:spLocks noChangeArrowheads="1"/>
          </p:cNvSpPr>
          <p:nvPr/>
        </p:nvSpPr>
        <p:spPr bwMode="auto">
          <a:xfrm>
            <a:off x="304800" y="304800"/>
            <a:ext cx="8534400" cy="6248400"/>
          </a:xfrm>
          <a:prstGeom prst="rect">
            <a:avLst/>
          </a:prstGeom>
          <a:solidFill>
            <a:schemeClr val="bg1"/>
          </a:solidFill>
          <a:ln w="9525">
            <a:noFill/>
            <a:miter lim="800000"/>
            <a:headEnd/>
            <a:tailEnd/>
          </a:ln>
          <a:effectLst/>
        </p:spPr>
        <p:txBody>
          <a:bodyPr wrap="none" anchor="ctr"/>
          <a:lstStyle/>
          <a:p>
            <a:pPr algn="ctr">
              <a:defRPr/>
            </a:pPr>
            <a:endParaRPr lang="en-US" b="0" i="0">
              <a:solidFill>
                <a:srgbClr val="000000"/>
              </a:solidFill>
            </a:endParaRPr>
          </a:p>
        </p:txBody>
      </p:sp>
      <p:sp>
        <p:nvSpPr>
          <p:cNvPr id="1028" name="Rectangle 4"/>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486" name="Picture 14" descr="noaalog"/>
          <p:cNvPicPr>
            <a:picLocks noChangeAspect="1" noChangeArrowheads="1"/>
          </p:cNvPicPr>
          <p:nvPr userDrawn="1"/>
        </p:nvPicPr>
        <p:blipFill>
          <a:blip r:embed="rId3" cstate="print"/>
          <a:srcRect/>
          <a:stretch>
            <a:fillRect/>
          </a:stretch>
        </p:blipFill>
        <p:spPr bwMode="auto">
          <a:xfrm>
            <a:off x="365125" y="387350"/>
            <a:ext cx="760413" cy="762000"/>
          </a:xfrm>
          <a:prstGeom prst="rect">
            <a:avLst/>
          </a:prstGeom>
          <a:noFill/>
          <a:ln w="9525">
            <a:noFill/>
            <a:miter lim="800000"/>
            <a:headEnd/>
            <a:tailEnd/>
          </a:ln>
        </p:spPr>
      </p:pic>
      <p:pic>
        <p:nvPicPr>
          <p:cNvPr id="20487" name="Picture 13" descr="NWS">
            <a:hlinkClick r:id="rId4" action="ppaction://hlinkpres?slideindex=1&amp;slidetitle="/>
          </p:cNvPr>
          <p:cNvPicPr>
            <a:picLocks noChangeAspect="1" noChangeArrowheads="1"/>
          </p:cNvPicPr>
          <p:nvPr userDrawn="1"/>
        </p:nvPicPr>
        <p:blipFill>
          <a:blip r:embed="rId5" cstate="print"/>
          <a:srcRect/>
          <a:stretch>
            <a:fillRect/>
          </a:stretch>
        </p:blipFill>
        <p:spPr bwMode="auto">
          <a:xfrm>
            <a:off x="8043863" y="393700"/>
            <a:ext cx="708025" cy="708025"/>
          </a:xfrm>
          <a:prstGeom prst="rect">
            <a:avLst/>
          </a:prstGeom>
          <a:noFill/>
          <a:ln w="9525">
            <a:noFill/>
            <a:miter lim="800000"/>
            <a:headEnd/>
            <a:tailEnd/>
          </a:ln>
        </p:spPr>
      </p:pic>
      <p:sp>
        <p:nvSpPr>
          <p:cNvPr id="15" name="Rectangle 5"/>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i="0">
                <a:solidFill>
                  <a:srgbClr val="000000"/>
                </a:solidFill>
                <a:latin typeface="+mn-lt"/>
                <a:ea typeface="ＭＳ Ｐゴシック" pitchFamily="-65" charset="-128"/>
                <a:cs typeface="Times New Roman" pitchFamily="18" charset="0"/>
              </a:defRPr>
            </a:lvl1pPr>
          </a:lstStyle>
          <a:p>
            <a:pPr>
              <a:defRPr/>
            </a:pPr>
            <a:fld id="{81E6AA19-BEB8-4A99-8751-30F319FC08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6" r:id="rId1"/>
  </p:sldLayoutIdLst>
  <p:transition/>
  <p:hf hdr="0" ftr="0" dt="0"/>
  <p:txStyles>
    <p:title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2400" b="1" i="1">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har char="–"/>
        <a:defRPr sz="2000" b="1" i="1">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i="0">
                <a:solidFill>
                  <a:srgbClr val="898989"/>
                </a:solidFill>
                <a:latin typeface="Calibri" pitchFamily="34" charset="0"/>
              </a:defRPr>
            </a:lvl1pPr>
          </a:lstStyle>
          <a:p>
            <a:pPr>
              <a:defRPr/>
            </a:pPr>
            <a:fld id="{8A08650D-9685-4FDF-9751-369E2CB9B9E1}" type="datetime1">
              <a:rPr lang="en-US"/>
              <a:pPr>
                <a:defRPr/>
              </a:pPr>
              <a:t>10/16/2011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i="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i="0">
                <a:solidFill>
                  <a:srgbClr val="898989"/>
                </a:solidFill>
                <a:latin typeface="Calibri" pitchFamily="34" charset="0"/>
              </a:defRPr>
            </a:lvl1pPr>
          </a:lstStyle>
          <a:p>
            <a:pPr>
              <a:defRPr/>
            </a:pPr>
            <a:fld id="{F674115C-9F0B-4F47-AFED-CA81B9F4C1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03" r:id="rId1"/>
    <p:sldLayoutId id="2147484804" r:id="rId2"/>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52400" y="152400"/>
            <a:ext cx="8839200" cy="6553200"/>
          </a:xfrm>
          <a:prstGeom prst="rect">
            <a:avLst/>
          </a:prstGeom>
          <a:gradFill rotWithShape="0">
            <a:gsLst>
              <a:gs pos="0">
                <a:srgbClr val="0000FF"/>
              </a:gs>
              <a:gs pos="50000">
                <a:schemeClr val="tx2"/>
              </a:gs>
              <a:gs pos="100000">
                <a:srgbClr val="0000FF"/>
              </a:gs>
            </a:gsLst>
            <a:lin ang="5400000" scaled="1"/>
          </a:gradFill>
          <a:ln w="9525">
            <a:noFill/>
            <a:miter lim="800000"/>
            <a:headEnd/>
            <a:tailEnd/>
          </a:ln>
          <a:effectLst/>
        </p:spPr>
        <p:txBody>
          <a:bodyPr wrap="none" anchor="ctr"/>
          <a:lstStyle/>
          <a:p>
            <a:pPr>
              <a:defRPr/>
            </a:pPr>
            <a:endParaRPr lang="en-US">
              <a:solidFill>
                <a:srgbClr val="000000"/>
              </a:solidFill>
            </a:endParaRPr>
          </a:p>
        </p:txBody>
      </p:sp>
      <p:sp>
        <p:nvSpPr>
          <p:cNvPr id="1027" name="Rectangle 3"/>
          <p:cNvSpPr>
            <a:spLocks noChangeArrowheads="1"/>
          </p:cNvSpPr>
          <p:nvPr/>
        </p:nvSpPr>
        <p:spPr bwMode="auto">
          <a:xfrm>
            <a:off x="304800" y="304800"/>
            <a:ext cx="8534400" cy="6248400"/>
          </a:xfrm>
          <a:prstGeom prst="rect">
            <a:avLst/>
          </a:prstGeom>
          <a:solidFill>
            <a:schemeClr val="bg1"/>
          </a:solidFill>
          <a:ln w="9525">
            <a:noFill/>
            <a:miter lim="800000"/>
            <a:headEnd/>
            <a:tailEnd/>
          </a:ln>
          <a:effectLst/>
        </p:spPr>
        <p:txBody>
          <a:bodyPr wrap="none" anchor="ctr"/>
          <a:lstStyle/>
          <a:p>
            <a:pPr algn="ctr">
              <a:defRPr/>
            </a:pPr>
            <a:endParaRPr lang="en-US" b="0" i="0">
              <a:solidFill>
                <a:srgbClr val="000000"/>
              </a:solidFill>
            </a:endParaRPr>
          </a:p>
        </p:txBody>
      </p:sp>
      <p:sp>
        <p:nvSpPr>
          <p:cNvPr id="1028" name="Rectangle 4"/>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68614" name="Picture 14" descr="noaalog"/>
          <p:cNvPicPr>
            <a:picLocks noChangeAspect="1" noChangeArrowheads="1"/>
          </p:cNvPicPr>
          <p:nvPr userDrawn="1"/>
        </p:nvPicPr>
        <p:blipFill>
          <a:blip r:embed="rId3" cstate="print"/>
          <a:srcRect/>
          <a:stretch>
            <a:fillRect/>
          </a:stretch>
        </p:blipFill>
        <p:spPr bwMode="auto">
          <a:xfrm>
            <a:off x="365125" y="387350"/>
            <a:ext cx="760413" cy="762000"/>
          </a:xfrm>
          <a:prstGeom prst="rect">
            <a:avLst/>
          </a:prstGeom>
          <a:noFill/>
          <a:ln w="9525">
            <a:noFill/>
            <a:miter lim="800000"/>
            <a:headEnd/>
            <a:tailEnd/>
          </a:ln>
        </p:spPr>
      </p:pic>
      <p:pic>
        <p:nvPicPr>
          <p:cNvPr id="68615" name="Picture 13" descr="NWS">
            <a:hlinkClick r:id="rId4" action="ppaction://hlinkpres?slideindex=1&amp;slidetitle="/>
          </p:cNvPr>
          <p:cNvPicPr>
            <a:picLocks noChangeAspect="1" noChangeArrowheads="1"/>
          </p:cNvPicPr>
          <p:nvPr userDrawn="1"/>
        </p:nvPicPr>
        <p:blipFill>
          <a:blip r:embed="rId5" cstate="print"/>
          <a:srcRect/>
          <a:stretch>
            <a:fillRect/>
          </a:stretch>
        </p:blipFill>
        <p:spPr bwMode="auto">
          <a:xfrm>
            <a:off x="8043863" y="393700"/>
            <a:ext cx="708025" cy="708025"/>
          </a:xfrm>
          <a:prstGeom prst="rect">
            <a:avLst/>
          </a:prstGeom>
          <a:noFill/>
          <a:ln w="9525">
            <a:noFill/>
            <a:miter lim="800000"/>
            <a:headEnd/>
            <a:tailEnd/>
          </a:ln>
        </p:spPr>
      </p:pic>
      <p:sp>
        <p:nvSpPr>
          <p:cNvPr id="15" name="Rectangle 5"/>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i="0">
                <a:solidFill>
                  <a:srgbClr val="000000"/>
                </a:solidFill>
                <a:latin typeface="+mn-lt"/>
                <a:ea typeface="ＭＳ Ｐゴシック" pitchFamily="-65" charset="-128"/>
                <a:cs typeface="Times New Roman" pitchFamily="18" charset="0"/>
              </a:defRPr>
            </a:lvl1pPr>
          </a:lstStyle>
          <a:p>
            <a:pPr>
              <a:defRPr/>
            </a:pPr>
            <a:fld id="{6849B405-5926-4B90-89E6-C06E4A972F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18" r:id="rId1"/>
  </p:sldLayoutIdLst>
  <p:transition/>
  <p:hf hdr="0" ftr="0" dt="0"/>
  <p:txStyles>
    <p:title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2800" b="1">
          <a:solidFill>
            <a:schemeClr val="tx1"/>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2400" b="1" i="1">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har char="–"/>
        <a:defRPr sz="2000" b="1" i="1">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prstClr val="black">
                    <a:tint val="75000"/>
                  </a:prstClr>
                </a:solidFill>
                <a:latin typeface="Arial" charset="0"/>
                <a:ea typeface="ＭＳ Ｐゴシック" charset="-128"/>
                <a:cs typeface="+mn-cs"/>
              </a:defRPr>
            </a:lvl1pPr>
          </a:lstStyle>
          <a:p>
            <a:pPr>
              <a:defRPr/>
            </a:pPr>
            <a:fld id="{0AA97560-E993-44C2-A628-4EB37D3A7B78}" type="datetime1">
              <a:rPr lang="en-US"/>
              <a:pPr>
                <a:defRPr/>
              </a:pPr>
              <a:t>10/16/2011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i="0">
                <a:solidFill>
                  <a:srgbClr val="898989"/>
                </a:solidFill>
                <a:latin typeface="Arial" pitchFamily="34" charset="0"/>
                <a:ea typeface="ＭＳ Ｐゴシック" pitchFamily="-106" charset="-128"/>
              </a:defRPr>
            </a:lvl1pPr>
          </a:lstStyle>
          <a:p>
            <a:pPr>
              <a:defRPr/>
            </a:pPr>
            <a:r>
              <a:rPr lang="en-US"/>
              <a:t>DRAFT – FOR INTERNAL DISCUSSION PURPOSES ONLY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i="0">
                <a:solidFill>
                  <a:srgbClr val="898989"/>
                </a:solidFill>
                <a:latin typeface="Arial" pitchFamily="34" charset="0"/>
                <a:ea typeface="ＭＳ Ｐゴシック" pitchFamily="-106" charset="-128"/>
              </a:defRPr>
            </a:lvl1pPr>
          </a:lstStyle>
          <a:p>
            <a:pPr>
              <a:defRPr/>
            </a:pPr>
            <a:fld id="{CD16D2A7-02A8-4035-8A5C-6C3D1230FDB0}" type="slidenum">
              <a:rPr lang="en-US"/>
              <a:pPr>
                <a:defRPr/>
              </a:pPr>
              <a:t>‹#›</a:t>
            </a:fld>
            <a:endParaRPr lang="en-US"/>
          </a:p>
        </p:txBody>
      </p:sp>
    </p:spTree>
  </p:cSld>
  <p:clrMap bg1="lt1" tx1="dk1" bg2="lt2" tx2="dk2" accent1="accent1" accent2="accent2" accent3="accent3" accent4="accent4" accent5="accent5" accent6="accent6" hlink="hlink" folHlink="folHlink"/>
  <p:hf hdr="0" ftr="0"/>
  <p:txStyles>
    <p:titleStyle>
      <a:lvl1pPr algn="ctr" rtl="0" eaLnBrk="0" fontAlgn="base" hangingPunct="0">
        <a:spcBef>
          <a:spcPct val="0"/>
        </a:spcBef>
        <a:spcAft>
          <a:spcPct val="0"/>
        </a:spcAft>
        <a:defRPr sz="4400" kern="1200">
          <a:solidFill>
            <a:schemeClr val="tx1"/>
          </a:solidFill>
          <a:latin typeface="+mj-lt"/>
          <a:ea typeface="ＭＳ Ｐゴシック" pitchFamily="-106" charset="-128"/>
          <a:cs typeface="+mj-cs"/>
        </a:defRPr>
      </a:lvl1pPr>
      <a:lvl2pPr algn="ctr" rtl="0" eaLnBrk="0" fontAlgn="base" hangingPunct="0">
        <a:spcBef>
          <a:spcPct val="0"/>
        </a:spcBef>
        <a:spcAft>
          <a:spcPct val="0"/>
        </a:spcAft>
        <a:defRPr sz="4400">
          <a:solidFill>
            <a:schemeClr val="tx1"/>
          </a:solidFill>
          <a:latin typeface="Calibri" charset="0"/>
          <a:ea typeface="ＭＳ Ｐゴシック" pitchFamily="-106" charset="-128"/>
        </a:defRPr>
      </a:lvl2pPr>
      <a:lvl3pPr algn="ctr" rtl="0" eaLnBrk="0" fontAlgn="base" hangingPunct="0">
        <a:spcBef>
          <a:spcPct val="0"/>
        </a:spcBef>
        <a:spcAft>
          <a:spcPct val="0"/>
        </a:spcAft>
        <a:defRPr sz="4400">
          <a:solidFill>
            <a:schemeClr val="tx1"/>
          </a:solidFill>
          <a:latin typeface="Calibri" charset="0"/>
          <a:ea typeface="ＭＳ Ｐゴシック" pitchFamily="-106" charset="-128"/>
        </a:defRPr>
      </a:lvl3pPr>
      <a:lvl4pPr algn="ctr" rtl="0" eaLnBrk="0" fontAlgn="base" hangingPunct="0">
        <a:spcBef>
          <a:spcPct val="0"/>
        </a:spcBef>
        <a:spcAft>
          <a:spcPct val="0"/>
        </a:spcAft>
        <a:defRPr sz="4400">
          <a:solidFill>
            <a:schemeClr val="tx1"/>
          </a:solidFill>
          <a:latin typeface="Calibri" charset="0"/>
          <a:ea typeface="ＭＳ Ｐゴシック" pitchFamily="-106" charset="-128"/>
        </a:defRPr>
      </a:lvl4pPr>
      <a:lvl5pPr algn="ctr" rtl="0" eaLnBrk="0" fontAlgn="base" hangingPunct="0">
        <a:spcBef>
          <a:spcPct val="0"/>
        </a:spcBef>
        <a:spcAft>
          <a:spcPct val="0"/>
        </a:spcAft>
        <a:defRPr sz="4400">
          <a:solidFill>
            <a:schemeClr val="tx1"/>
          </a:solidFill>
          <a:latin typeface="Calibri" charset="0"/>
          <a:ea typeface="ＭＳ Ｐゴシック" pitchFamily="-106" charset="-128"/>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6"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1"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1"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prstClr val="black">
                    <a:tint val="75000"/>
                  </a:prstClr>
                </a:solidFill>
                <a:latin typeface="Arial" charset="0"/>
                <a:ea typeface="ＭＳ Ｐゴシック" charset="-128"/>
                <a:cs typeface="+mn-cs"/>
              </a:defRPr>
            </a:lvl1pPr>
          </a:lstStyle>
          <a:p>
            <a:pPr>
              <a:defRPr/>
            </a:pPr>
            <a:fld id="{0D5F489C-5862-4B85-B5A7-94D315878CE0}" type="datetime1">
              <a:rPr lang="en-US"/>
              <a:pPr>
                <a:defRPr/>
              </a:pPr>
              <a:t>10/16/2011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i="0">
                <a:solidFill>
                  <a:srgbClr val="898989"/>
                </a:solidFill>
                <a:latin typeface="Arial" pitchFamily="34" charset="0"/>
                <a:ea typeface="ＭＳ Ｐゴシック" pitchFamily="-106" charset="-128"/>
              </a:defRPr>
            </a:lvl1pPr>
          </a:lstStyle>
          <a:p>
            <a:pPr>
              <a:defRPr/>
            </a:pPr>
            <a:r>
              <a:rPr lang="en-US"/>
              <a:t>DRAFT – FOR INTERNAL DISCUSSION PURPOSES ONLY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i="0">
                <a:solidFill>
                  <a:srgbClr val="898989"/>
                </a:solidFill>
                <a:latin typeface="Arial" pitchFamily="34" charset="0"/>
                <a:ea typeface="ＭＳ Ｐゴシック" pitchFamily="-106" charset="-128"/>
              </a:defRPr>
            </a:lvl1pPr>
          </a:lstStyle>
          <a:p>
            <a:pPr>
              <a:defRPr/>
            </a:pPr>
            <a:fld id="{FDDDE3A6-05B6-47F5-8E6E-8C1913D39BE7}" type="slidenum">
              <a:rPr lang="en-US"/>
              <a:pPr>
                <a:defRPr/>
              </a:pPr>
              <a:t>‹#›</a:t>
            </a:fld>
            <a:endParaRPr lang="en-US"/>
          </a:p>
        </p:txBody>
      </p:sp>
    </p:spTree>
  </p:cSld>
  <p:clrMap bg1="lt1" tx1="dk1" bg2="lt2" tx2="dk2" accent1="accent1" accent2="accent2" accent3="accent3" accent4="accent4" accent5="accent5" accent6="accent6" hlink="hlink" folHlink="folHlink"/>
  <p:hf hdr="0" ftr="0"/>
  <p:txStyles>
    <p:titleStyle>
      <a:lvl1pPr algn="ctr" rtl="0" eaLnBrk="0" fontAlgn="base" hangingPunct="0">
        <a:spcBef>
          <a:spcPct val="0"/>
        </a:spcBef>
        <a:spcAft>
          <a:spcPct val="0"/>
        </a:spcAft>
        <a:defRPr sz="4400" kern="1200">
          <a:solidFill>
            <a:schemeClr val="tx1"/>
          </a:solidFill>
          <a:latin typeface="+mj-lt"/>
          <a:ea typeface="ＭＳ Ｐゴシック" pitchFamily="-106" charset="-128"/>
          <a:cs typeface="+mj-cs"/>
        </a:defRPr>
      </a:lvl1pPr>
      <a:lvl2pPr algn="ctr" rtl="0" eaLnBrk="0" fontAlgn="base" hangingPunct="0">
        <a:spcBef>
          <a:spcPct val="0"/>
        </a:spcBef>
        <a:spcAft>
          <a:spcPct val="0"/>
        </a:spcAft>
        <a:defRPr sz="4400">
          <a:solidFill>
            <a:schemeClr val="tx1"/>
          </a:solidFill>
          <a:latin typeface="Calibri" charset="0"/>
          <a:ea typeface="ＭＳ Ｐゴシック" pitchFamily="-106" charset="-128"/>
        </a:defRPr>
      </a:lvl2pPr>
      <a:lvl3pPr algn="ctr" rtl="0" eaLnBrk="0" fontAlgn="base" hangingPunct="0">
        <a:spcBef>
          <a:spcPct val="0"/>
        </a:spcBef>
        <a:spcAft>
          <a:spcPct val="0"/>
        </a:spcAft>
        <a:defRPr sz="4400">
          <a:solidFill>
            <a:schemeClr val="tx1"/>
          </a:solidFill>
          <a:latin typeface="Calibri" charset="0"/>
          <a:ea typeface="ＭＳ Ｐゴシック" pitchFamily="-106" charset="-128"/>
        </a:defRPr>
      </a:lvl3pPr>
      <a:lvl4pPr algn="ctr" rtl="0" eaLnBrk="0" fontAlgn="base" hangingPunct="0">
        <a:spcBef>
          <a:spcPct val="0"/>
        </a:spcBef>
        <a:spcAft>
          <a:spcPct val="0"/>
        </a:spcAft>
        <a:defRPr sz="4400">
          <a:solidFill>
            <a:schemeClr val="tx1"/>
          </a:solidFill>
          <a:latin typeface="Calibri" charset="0"/>
          <a:ea typeface="ＭＳ Ｐゴシック" pitchFamily="-106" charset="-128"/>
        </a:defRPr>
      </a:lvl4pPr>
      <a:lvl5pPr algn="ctr" rtl="0" eaLnBrk="0" fontAlgn="base" hangingPunct="0">
        <a:spcBef>
          <a:spcPct val="0"/>
        </a:spcBef>
        <a:spcAft>
          <a:spcPct val="0"/>
        </a:spcAft>
        <a:defRPr sz="4400">
          <a:solidFill>
            <a:schemeClr val="tx1"/>
          </a:solidFill>
          <a:latin typeface="Calibri" charset="0"/>
          <a:ea typeface="ＭＳ Ｐゴシック" pitchFamily="-106" charset="-128"/>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6"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1"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1"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prstClr val="black">
                    <a:tint val="75000"/>
                  </a:prstClr>
                </a:solidFill>
                <a:latin typeface="Arial" charset="0"/>
                <a:ea typeface="ＭＳ Ｐゴシック" charset="-128"/>
                <a:cs typeface="+mn-cs"/>
              </a:defRPr>
            </a:lvl1pPr>
          </a:lstStyle>
          <a:p>
            <a:pPr>
              <a:defRPr/>
            </a:pPr>
            <a:fld id="{FD0F2BAD-8C0B-4B12-9F68-8982909E301E}" type="datetime1">
              <a:rPr lang="en-US"/>
              <a:pPr>
                <a:defRPr/>
              </a:pPr>
              <a:t>10/16/2011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i="0">
                <a:solidFill>
                  <a:srgbClr val="898989"/>
                </a:solidFill>
                <a:latin typeface="Arial" pitchFamily="34" charset="0"/>
                <a:ea typeface="ＭＳ Ｐゴシック" pitchFamily="-106" charset="-128"/>
              </a:defRPr>
            </a:lvl1pPr>
          </a:lstStyle>
          <a:p>
            <a:pPr>
              <a:defRPr/>
            </a:pPr>
            <a:r>
              <a:rPr lang="en-US"/>
              <a:t>DRAFT – FOR INTERNAL DISCUSSION PURPOSES ONLY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i="0">
                <a:solidFill>
                  <a:srgbClr val="898989"/>
                </a:solidFill>
                <a:latin typeface="Arial" pitchFamily="34" charset="0"/>
                <a:ea typeface="ＭＳ Ｐゴシック" pitchFamily="-106" charset="-128"/>
              </a:defRPr>
            </a:lvl1pPr>
          </a:lstStyle>
          <a:p>
            <a:pPr>
              <a:defRPr/>
            </a:pPr>
            <a:fld id="{1EB8B6E2-D7B4-4D32-95FA-B6971F694A96}" type="slidenum">
              <a:rPr lang="en-US"/>
              <a:pPr>
                <a:defRPr/>
              </a:pPr>
              <a:t>‹#›</a:t>
            </a:fld>
            <a:endParaRPr lang="en-US"/>
          </a:p>
        </p:txBody>
      </p:sp>
    </p:spTree>
  </p:cSld>
  <p:clrMap bg1="lt1" tx1="dk1" bg2="lt2" tx2="dk2" accent1="accent1" accent2="accent2" accent3="accent3" accent4="accent4" accent5="accent5" accent6="accent6" hlink="hlink" folHlink="folHlink"/>
  <p:hf hdr="0" ftr="0"/>
  <p:txStyles>
    <p:titleStyle>
      <a:lvl1pPr algn="ctr" rtl="0" eaLnBrk="0" fontAlgn="base" hangingPunct="0">
        <a:spcBef>
          <a:spcPct val="0"/>
        </a:spcBef>
        <a:spcAft>
          <a:spcPct val="0"/>
        </a:spcAft>
        <a:defRPr sz="4400" kern="1200">
          <a:solidFill>
            <a:schemeClr val="tx1"/>
          </a:solidFill>
          <a:latin typeface="+mj-lt"/>
          <a:ea typeface="ＭＳ Ｐゴシック" pitchFamily="-106" charset="-128"/>
          <a:cs typeface="+mj-cs"/>
        </a:defRPr>
      </a:lvl1pPr>
      <a:lvl2pPr algn="ctr" rtl="0" eaLnBrk="0" fontAlgn="base" hangingPunct="0">
        <a:spcBef>
          <a:spcPct val="0"/>
        </a:spcBef>
        <a:spcAft>
          <a:spcPct val="0"/>
        </a:spcAft>
        <a:defRPr sz="4400">
          <a:solidFill>
            <a:schemeClr val="tx1"/>
          </a:solidFill>
          <a:latin typeface="Calibri" charset="0"/>
          <a:ea typeface="ＭＳ Ｐゴシック" pitchFamily="-106" charset="-128"/>
        </a:defRPr>
      </a:lvl2pPr>
      <a:lvl3pPr algn="ctr" rtl="0" eaLnBrk="0" fontAlgn="base" hangingPunct="0">
        <a:spcBef>
          <a:spcPct val="0"/>
        </a:spcBef>
        <a:spcAft>
          <a:spcPct val="0"/>
        </a:spcAft>
        <a:defRPr sz="4400">
          <a:solidFill>
            <a:schemeClr val="tx1"/>
          </a:solidFill>
          <a:latin typeface="Calibri" charset="0"/>
          <a:ea typeface="ＭＳ Ｐゴシック" pitchFamily="-106" charset="-128"/>
        </a:defRPr>
      </a:lvl3pPr>
      <a:lvl4pPr algn="ctr" rtl="0" eaLnBrk="0" fontAlgn="base" hangingPunct="0">
        <a:spcBef>
          <a:spcPct val="0"/>
        </a:spcBef>
        <a:spcAft>
          <a:spcPct val="0"/>
        </a:spcAft>
        <a:defRPr sz="4400">
          <a:solidFill>
            <a:schemeClr val="tx1"/>
          </a:solidFill>
          <a:latin typeface="Calibri" charset="0"/>
          <a:ea typeface="ＭＳ Ｐゴシック" pitchFamily="-106" charset="-128"/>
        </a:defRPr>
      </a:lvl4pPr>
      <a:lvl5pPr algn="ctr" rtl="0" eaLnBrk="0" fontAlgn="base" hangingPunct="0">
        <a:spcBef>
          <a:spcPct val="0"/>
        </a:spcBef>
        <a:spcAft>
          <a:spcPct val="0"/>
        </a:spcAft>
        <a:defRPr sz="4400">
          <a:solidFill>
            <a:schemeClr val="tx1"/>
          </a:solidFill>
          <a:latin typeface="Calibri" charset="0"/>
          <a:ea typeface="ＭＳ Ｐゴシック" pitchFamily="-106" charset="-128"/>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6"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1"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1"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prstClr val="black">
                    <a:tint val="75000"/>
                  </a:prstClr>
                </a:solidFill>
                <a:latin typeface="Arial" charset="0"/>
                <a:ea typeface="ＭＳ Ｐゴシック" charset="-128"/>
                <a:cs typeface="+mn-cs"/>
              </a:defRPr>
            </a:lvl1pPr>
          </a:lstStyle>
          <a:p>
            <a:pPr>
              <a:defRPr/>
            </a:pPr>
            <a:fld id="{52A6B629-6BFA-459D-AAA3-AB02C216CF97}" type="datetime1">
              <a:rPr lang="en-US"/>
              <a:pPr>
                <a:defRPr/>
              </a:pPr>
              <a:t>10/16/2011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i="0">
                <a:solidFill>
                  <a:srgbClr val="898989"/>
                </a:solidFill>
                <a:latin typeface="Arial" pitchFamily="34" charset="0"/>
                <a:ea typeface="ＭＳ Ｐゴシック" pitchFamily="-106" charset="-128"/>
                <a:cs typeface="+mn-cs"/>
              </a:defRPr>
            </a:lvl1pPr>
          </a:lstStyle>
          <a:p>
            <a:pPr>
              <a:defRPr/>
            </a:pPr>
            <a:r>
              <a:rPr lang="en-US"/>
              <a:t>DRAFT – FOR INTERNAL DISCUSSION PURPOSES ONLY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i="0">
                <a:solidFill>
                  <a:srgbClr val="898989"/>
                </a:solidFill>
                <a:latin typeface="Arial" pitchFamily="34" charset="0"/>
                <a:ea typeface="ＭＳ Ｐゴシック" pitchFamily="-106" charset="-128"/>
                <a:cs typeface="+mn-cs"/>
              </a:defRPr>
            </a:lvl1pPr>
          </a:lstStyle>
          <a:p>
            <a:pPr>
              <a:defRPr/>
            </a:pPr>
            <a:fld id="{ABFF2E1C-4C46-4CF8-A8B2-287CF486A46E}" type="slidenum">
              <a:rPr lang="en-US"/>
              <a:pPr>
                <a:defRPr/>
              </a:pPr>
              <a:t>‹#›</a:t>
            </a:fld>
            <a:endParaRPr lang="en-US"/>
          </a:p>
        </p:txBody>
      </p:sp>
    </p:spTree>
  </p:cSld>
  <p:clrMap bg1="lt1" tx1="dk1" bg2="lt2" tx2="dk2" accent1="accent1" accent2="accent2" accent3="accent3" accent4="accent4" accent5="accent5" accent6="accent6" hlink="hlink" folHlink="folHlink"/>
  <p:hf hdr="0" ftr="0"/>
  <p:txStyles>
    <p:titleStyle>
      <a:lvl1pPr algn="ctr" rtl="0" eaLnBrk="0" fontAlgn="base" hangingPunct="0">
        <a:spcBef>
          <a:spcPct val="0"/>
        </a:spcBef>
        <a:spcAft>
          <a:spcPct val="0"/>
        </a:spcAft>
        <a:defRPr sz="4400" kern="1200">
          <a:solidFill>
            <a:schemeClr val="tx1"/>
          </a:solidFill>
          <a:latin typeface="+mj-lt"/>
          <a:ea typeface="ＭＳ Ｐゴシック" pitchFamily="-106" charset="-128"/>
          <a:cs typeface="ＭＳ Ｐゴシック"/>
        </a:defRPr>
      </a:lvl1pPr>
      <a:lvl2pPr algn="ctr" rtl="0" eaLnBrk="0" fontAlgn="base" hangingPunct="0">
        <a:spcBef>
          <a:spcPct val="0"/>
        </a:spcBef>
        <a:spcAft>
          <a:spcPct val="0"/>
        </a:spcAft>
        <a:defRPr sz="4400">
          <a:solidFill>
            <a:schemeClr val="tx1"/>
          </a:solidFill>
          <a:latin typeface="Calibri" charset="0"/>
          <a:ea typeface="ＭＳ Ｐゴシック" pitchFamily="-106" charset="-128"/>
          <a:cs typeface="ＭＳ Ｐゴシック"/>
        </a:defRPr>
      </a:lvl2pPr>
      <a:lvl3pPr algn="ctr" rtl="0" eaLnBrk="0" fontAlgn="base" hangingPunct="0">
        <a:spcBef>
          <a:spcPct val="0"/>
        </a:spcBef>
        <a:spcAft>
          <a:spcPct val="0"/>
        </a:spcAft>
        <a:defRPr sz="4400">
          <a:solidFill>
            <a:schemeClr val="tx1"/>
          </a:solidFill>
          <a:latin typeface="Calibri" charset="0"/>
          <a:ea typeface="ＭＳ Ｐゴシック" pitchFamily="-106" charset="-128"/>
          <a:cs typeface="ＭＳ Ｐゴシック"/>
        </a:defRPr>
      </a:lvl3pPr>
      <a:lvl4pPr algn="ctr" rtl="0" eaLnBrk="0" fontAlgn="base" hangingPunct="0">
        <a:spcBef>
          <a:spcPct val="0"/>
        </a:spcBef>
        <a:spcAft>
          <a:spcPct val="0"/>
        </a:spcAft>
        <a:defRPr sz="4400">
          <a:solidFill>
            <a:schemeClr val="tx1"/>
          </a:solidFill>
          <a:latin typeface="Calibri" charset="0"/>
          <a:ea typeface="ＭＳ Ｐゴシック" pitchFamily="-106" charset="-128"/>
          <a:cs typeface="ＭＳ Ｐゴシック"/>
        </a:defRPr>
      </a:lvl4pPr>
      <a:lvl5pPr algn="ctr" rtl="0" eaLnBrk="0" fontAlgn="base" hangingPunct="0">
        <a:spcBef>
          <a:spcPct val="0"/>
        </a:spcBef>
        <a:spcAft>
          <a:spcPct val="0"/>
        </a:spcAft>
        <a:defRPr sz="4400">
          <a:solidFill>
            <a:schemeClr val="tx1"/>
          </a:solidFill>
          <a:latin typeface="Calibri" charset="0"/>
          <a:ea typeface="ＭＳ Ｐゴシック" pitchFamily="-106" charset="-128"/>
          <a:cs typeface="ＭＳ Ｐゴシック"/>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6" charset="-128"/>
          <a:cs typeface="ＭＳ Ｐゴシック"/>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1" charset="-128"/>
          <a:cs typeface="ＭＳ Ｐゴシック"/>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1" charset="-128"/>
          <a:cs typeface="ＭＳ Ｐゴシック"/>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prstClr val="black">
                    <a:tint val="75000"/>
                  </a:prstClr>
                </a:solidFill>
                <a:latin typeface="Arial" charset="0"/>
                <a:ea typeface="ＭＳ Ｐゴシック" charset="-128"/>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i="0">
                <a:solidFill>
                  <a:srgbClr val="898989"/>
                </a:solidFill>
                <a:latin typeface="Arial" pitchFamily="34" charset="0"/>
                <a:ea typeface="ＭＳ Ｐゴシック" pitchFamily="-106" charset="-128"/>
                <a:cs typeface="+mn-cs"/>
              </a:defRPr>
            </a:lvl1pPr>
          </a:lstStyle>
          <a:p>
            <a:pPr>
              <a:defRPr/>
            </a:pPr>
            <a:r>
              <a:rPr lang="en-US"/>
              <a:t>NOAA Climate Service — Draft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i="0">
                <a:solidFill>
                  <a:srgbClr val="898989"/>
                </a:solidFill>
                <a:latin typeface="Arial" pitchFamily="34" charset="0"/>
                <a:ea typeface="ＭＳ Ｐゴシック" pitchFamily="-106" charset="-128"/>
                <a:cs typeface="+mn-cs"/>
              </a:defRPr>
            </a:lvl1pPr>
          </a:lstStyle>
          <a:p>
            <a:pPr>
              <a:defRPr/>
            </a:pPr>
            <a:fld id="{CCCE2137-768F-47E0-8119-0F05003F64F5}" type="slidenum">
              <a:rPr lang="en-US"/>
              <a:pPr>
                <a:defRPr/>
              </a:pPr>
              <a:t>‹#›</a:t>
            </a:fld>
            <a:endParaRPr lang="en-US" dirty="0"/>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06" charset="-128"/>
          <a:cs typeface="ＭＳ Ｐゴシック"/>
        </a:defRPr>
      </a:lvl1pPr>
      <a:lvl2pPr algn="ctr" rtl="0" eaLnBrk="0" fontAlgn="base" hangingPunct="0">
        <a:spcBef>
          <a:spcPct val="0"/>
        </a:spcBef>
        <a:spcAft>
          <a:spcPct val="0"/>
        </a:spcAft>
        <a:defRPr sz="4400">
          <a:solidFill>
            <a:schemeClr val="tx1"/>
          </a:solidFill>
          <a:latin typeface="Calibri" charset="0"/>
          <a:ea typeface="ＭＳ Ｐゴシック" pitchFamily="-106" charset="-128"/>
          <a:cs typeface="ＭＳ Ｐゴシック"/>
        </a:defRPr>
      </a:lvl2pPr>
      <a:lvl3pPr algn="ctr" rtl="0" eaLnBrk="0" fontAlgn="base" hangingPunct="0">
        <a:spcBef>
          <a:spcPct val="0"/>
        </a:spcBef>
        <a:spcAft>
          <a:spcPct val="0"/>
        </a:spcAft>
        <a:defRPr sz="4400">
          <a:solidFill>
            <a:schemeClr val="tx1"/>
          </a:solidFill>
          <a:latin typeface="Calibri" charset="0"/>
          <a:ea typeface="ＭＳ Ｐゴシック" pitchFamily="-106" charset="-128"/>
          <a:cs typeface="ＭＳ Ｐゴシック"/>
        </a:defRPr>
      </a:lvl3pPr>
      <a:lvl4pPr algn="ctr" rtl="0" eaLnBrk="0" fontAlgn="base" hangingPunct="0">
        <a:spcBef>
          <a:spcPct val="0"/>
        </a:spcBef>
        <a:spcAft>
          <a:spcPct val="0"/>
        </a:spcAft>
        <a:defRPr sz="4400">
          <a:solidFill>
            <a:schemeClr val="tx1"/>
          </a:solidFill>
          <a:latin typeface="Calibri" charset="0"/>
          <a:ea typeface="ＭＳ Ｐゴシック" pitchFamily="-106" charset="-128"/>
          <a:cs typeface="ＭＳ Ｐゴシック"/>
        </a:defRPr>
      </a:lvl4pPr>
      <a:lvl5pPr algn="ctr" rtl="0" eaLnBrk="0" fontAlgn="base" hangingPunct="0">
        <a:spcBef>
          <a:spcPct val="0"/>
        </a:spcBef>
        <a:spcAft>
          <a:spcPct val="0"/>
        </a:spcAft>
        <a:defRPr sz="4400">
          <a:solidFill>
            <a:schemeClr val="tx1"/>
          </a:solidFill>
          <a:latin typeface="Calibri" charset="0"/>
          <a:ea typeface="ＭＳ Ｐゴシック" pitchFamily="-106" charset="-128"/>
          <a:cs typeface="ＭＳ Ｐゴシック"/>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6" charset="-128"/>
          <a:cs typeface="ＭＳ Ｐゴシック"/>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1" charset="-128"/>
          <a:cs typeface="ＭＳ Ｐゴシック"/>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1" charset="-128"/>
          <a:cs typeface="ＭＳ Ｐゴシック"/>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2133600" y="0"/>
            <a:ext cx="7010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457200" y="1600200"/>
            <a:ext cx="8458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eaLnBrk="0" fontAlgn="base" hangingPunct="0">
        <a:spcBef>
          <a:spcPct val="0"/>
        </a:spcBef>
        <a:spcAft>
          <a:spcPct val="0"/>
        </a:spcAft>
        <a:defRPr sz="4800" kern="1200">
          <a:solidFill>
            <a:srgbClr val="1D314E"/>
          </a:solidFill>
          <a:latin typeface="+mj-lt"/>
          <a:ea typeface="+mj-ea"/>
          <a:cs typeface="+mj-cs"/>
        </a:defRPr>
      </a:lvl1pPr>
      <a:lvl2pPr algn="l" rtl="0" eaLnBrk="0" fontAlgn="base" hangingPunct="0">
        <a:spcBef>
          <a:spcPct val="0"/>
        </a:spcBef>
        <a:spcAft>
          <a:spcPct val="0"/>
        </a:spcAft>
        <a:defRPr sz="4800">
          <a:solidFill>
            <a:srgbClr val="1D314E"/>
          </a:solidFill>
          <a:latin typeface="TradeGothicBoldCondTwenty"/>
        </a:defRPr>
      </a:lvl2pPr>
      <a:lvl3pPr algn="l" rtl="0" eaLnBrk="0" fontAlgn="base" hangingPunct="0">
        <a:spcBef>
          <a:spcPct val="0"/>
        </a:spcBef>
        <a:spcAft>
          <a:spcPct val="0"/>
        </a:spcAft>
        <a:defRPr sz="4800">
          <a:solidFill>
            <a:srgbClr val="1D314E"/>
          </a:solidFill>
          <a:latin typeface="TradeGothicBoldCondTwenty"/>
        </a:defRPr>
      </a:lvl3pPr>
      <a:lvl4pPr algn="l" rtl="0" eaLnBrk="0" fontAlgn="base" hangingPunct="0">
        <a:spcBef>
          <a:spcPct val="0"/>
        </a:spcBef>
        <a:spcAft>
          <a:spcPct val="0"/>
        </a:spcAft>
        <a:defRPr sz="4800">
          <a:solidFill>
            <a:srgbClr val="1D314E"/>
          </a:solidFill>
          <a:latin typeface="TradeGothicBoldCondTwenty"/>
        </a:defRPr>
      </a:lvl4pPr>
      <a:lvl5pPr algn="l" rtl="0" eaLnBrk="0" fontAlgn="base" hangingPunct="0">
        <a:spcBef>
          <a:spcPct val="0"/>
        </a:spcBef>
        <a:spcAft>
          <a:spcPct val="0"/>
        </a:spcAft>
        <a:defRPr sz="4800">
          <a:solidFill>
            <a:srgbClr val="1D314E"/>
          </a:solidFill>
          <a:latin typeface="TradeGothicBoldCondTwenty"/>
        </a:defRPr>
      </a:lvl5pPr>
      <a:lvl6pPr marL="457200" algn="l" rtl="0" eaLnBrk="1" fontAlgn="base" hangingPunct="1">
        <a:spcBef>
          <a:spcPct val="0"/>
        </a:spcBef>
        <a:spcAft>
          <a:spcPct val="0"/>
        </a:spcAft>
        <a:defRPr sz="4800">
          <a:solidFill>
            <a:srgbClr val="1D314E"/>
          </a:solidFill>
          <a:latin typeface="TradeGothicBoldCondTwenty"/>
        </a:defRPr>
      </a:lvl6pPr>
      <a:lvl7pPr marL="914400" algn="l" rtl="0" eaLnBrk="1" fontAlgn="base" hangingPunct="1">
        <a:spcBef>
          <a:spcPct val="0"/>
        </a:spcBef>
        <a:spcAft>
          <a:spcPct val="0"/>
        </a:spcAft>
        <a:defRPr sz="4800">
          <a:solidFill>
            <a:srgbClr val="1D314E"/>
          </a:solidFill>
          <a:latin typeface="TradeGothicBoldCondTwenty"/>
        </a:defRPr>
      </a:lvl7pPr>
      <a:lvl8pPr marL="1371600" algn="l" rtl="0" eaLnBrk="1" fontAlgn="base" hangingPunct="1">
        <a:spcBef>
          <a:spcPct val="0"/>
        </a:spcBef>
        <a:spcAft>
          <a:spcPct val="0"/>
        </a:spcAft>
        <a:defRPr sz="4800">
          <a:solidFill>
            <a:srgbClr val="1D314E"/>
          </a:solidFill>
          <a:latin typeface="TradeGothicBoldCondTwenty"/>
        </a:defRPr>
      </a:lvl8pPr>
      <a:lvl9pPr marL="1828800" algn="l" rtl="0" eaLnBrk="1" fontAlgn="base" hangingPunct="1">
        <a:spcBef>
          <a:spcPct val="0"/>
        </a:spcBef>
        <a:spcAft>
          <a:spcPct val="0"/>
        </a:spcAft>
        <a:defRPr sz="4800">
          <a:solidFill>
            <a:srgbClr val="1D314E"/>
          </a:solidFill>
          <a:latin typeface="TradeGothicBoldCondTwenty"/>
        </a:defRPr>
      </a:lvl9pPr>
    </p:titleStyle>
    <p:bodyStyle>
      <a:lvl1pPr marL="342900" indent="-342900" algn="l" rtl="0" eaLnBrk="0" fontAlgn="base" hangingPunct="0">
        <a:spcBef>
          <a:spcPct val="20000"/>
        </a:spcBef>
        <a:spcAft>
          <a:spcPct val="0"/>
        </a:spcAft>
        <a:buFont typeface="Arial" pitchFamily="34" charset="0"/>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3"/>
        </a:buBlip>
        <a:defRPr sz="2800" kern="1200">
          <a:solidFill>
            <a:schemeClr val="tx1"/>
          </a:solidFill>
          <a:latin typeface="TradeGothicCondEighteen" pitchFamily="2" charset="0"/>
          <a:ea typeface="+mn-ea"/>
          <a:cs typeface="+mn-cs"/>
        </a:defRPr>
      </a:lvl2pPr>
      <a:lvl3pPr marL="1143000" indent="-228600" algn="l" rtl="0" eaLnBrk="0" fontAlgn="base" hangingPunct="0">
        <a:spcBef>
          <a:spcPct val="20000"/>
        </a:spcBef>
        <a:spcAft>
          <a:spcPct val="0"/>
        </a:spcAft>
        <a:buSzPct val="85000"/>
        <a:buBlip>
          <a:blip r:embed="rId4"/>
        </a:buBlip>
        <a:defRPr sz="2400" kern="1200">
          <a:solidFill>
            <a:schemeClr val="tx1"/>
          </a:solidFill>
          <a:latin typeface="TradeGothicCondEighteen" pitchFamily="2" charset="0"/>
          <a:ea typeface="+mn-ea"/>
          <a:cs typeface="+mn-cs"/>
        </a:defRPr>
      </a:lvl3pPr>
      <a:lvl4pPr marL="1600200" indent="-228600" algn="l" rtl="0" eaLnBrk="0" fontAlgn="base" hangingPunct="0">
        <a:spcBef>
          <a:spcPct val="20000"/>
        </a:spcBef>
        <a:spcAft>
          <a:spcPct val="0"/>
        </a:spcAft>
        <a:buSzPct val="85000"/>
        <a:buBlip>
          <a:blip r:embed="rId5"/>
        </a:buBlip>
        <a:defRPr sz="2000" kern="1200">
          <a:solidFill>
            <a:schemeClr val="tx1"/>
          </a:solidFill>
          <a:latin typeface="TradeGothicCondEighteen" pitchFamily="2"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TradeGothicCondEighteen"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i="0">
                <a:solidFill>
                  <a:srgbClr val="898989"/>
                </a:solidFill>
                <a:latin typeface="Arial" charset="0"/>
                <a:ea typeface="ＭＳ Ｐゴシック" pitchFamily="34" charset="-128"/>
              </a:defRPr>
            </a:lvl1pPr>
          </a:lstStyle>
          <a:p>
            <a:pPr>
              <a:defRPr/>
            </a:pPr>
            <a:r>
              <a:rPr lang="en-US"/>
              <a:t>10/7/2010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i="0">
                <a:solidFill>
                  <a:srgbClr val="898989"/>
                </a:solidFill>
                <a:latin typeface="Arial" charset="0"/>
                <a:ea typeface="ＭＳ Ｐゴシック" pitchFamily="34" charset="-128"/>
              </a:defRPr>
            </a:lvl1pPr>
          </a:lstStyle>
          <a:p>
            <a:pPr>
              <a:defRPr/>
            </a:pPr>
            <a:r>
              <a:rPr lang="en-US"/>
              <a:t>DRAFT – FOR INTERNAL DISCUSSION PURPOSES ONLY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i="0">
                <a:solidFill>
                  <a:srgbClr val="898989"/>
                </a:solidFill>
                <a:latin typeface="Arial" charset="0"/>
                <a:ea typeface="ＭＳ Ｐゴシック" charset="-128"/>
                <a:cs typeface="+mn-cs"/>
              </a:defRPr>
            </a:lvl1pPr>
          </a:lstStyle>
          <a:p>
            <a:pPr>
              <a:defRPr/>
            </a:pPr>
            <a:fld id="{6394D572-0BA6-4422-954D-30135D1398CC}" type="slidenum">
              <a:rPr lang="en-US"/>
              <a:pPr>
                <a:defRPr/>
              </a:pPr>
              <a:t>‹#›</a:t>
            </a:fld>
            <a:endParaRPr lang="en-US"/>
          </a:p>
        </p:txBody>
      </p:sp>
    </p:spTree>
  </p:cSld>
  <p:clrMap bg1="lt1" tx1="dk1" bg2="lt2" tx2="dk2" accent1="accent1" accent2="accent2" accent3="accent3" accent4="accent4" accent5="accent5" accent6="accent6" hlink="hlink" folHlink="folHlink"/>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65" charset="-128"/>
          <a:cs typeface="ＭＳ Ｐゴシック"/>
        </a:defRPr>
      </a:lvl1pPr>
      <a:lvl2pPr algn="ctr" rtl="0" eaLnBrk="0" fontAlgn="base" hangingPunct="0">
        <a:spcBef>
          <a:spcPct val="0"/>
        </a:spcBef>
        <a:spcAft>
          <a:spcPct val="0"/>
        </a:spcAft>
        <a:defRPr sz="4400">
          <a:solidFill>
            <a:schemeClr val="tx1"/>
          </a:solidFill>
          <a:latin typeface="Calibri" charset="0"/>
          <a:ea typeface="ＭＳ Ｐゴシック" pitchFamily="-65" charset="-128"/>
          <a:cs typeface="ＭＳ Ｐゴシック"/>
        </a:defRPr>
      </a:lvl2pPr>
      <a:lvl3pPr algn="ctr" rtl="0" eaLnBrk="0" fontAlgn="base" hangingPunct="0">
        <a:spcBef>
          <a:spcPct val="0"/>
        </a:spcBef>
        <a:spcAft>
          <a:spcPct val="0"/>
        </a:spcAft>
        <a:defRPr sz="4400">
          <a:solidFill>
            <a:schemeClr val="tx1"/>
          </a:solidFill>
          <a:latin typeface="Calibri" charset="0"/>
          <a:ea typeface="ＭＳ Ｐゴシック" pitchFamily="-65" charset="-128"/>
          <a:cs typeface="ＭＳ Ｐゴシック"/>
        </a:defRPr>
      </a:lvl3pPr>
      <a:lvl4pPr algn="ctr" rtl="0" eaLnBrk="0" fontAlgn="base" hangingPunct="0">
        <a:spcBef>
          <a:spcPct val="0"/>
        </a:spcBef>
        <a:spcAft>
          <a:spcPct val="0"/>
        </a:spcAft>
        <a:defRPr sz="4400">
          <a:solidFill>
            <a:schemeClr val="tx1"/>
          </a:solidFill>
          <a:latin typeface="Calibri" charset="0"/>
          <a:ea typeface="ＭＳ Ｐゴシック" pitchFamily="-65" charset="-128"/>
          <a:cs typeface="ＭＳ Ｐゴシック"/>
        </a:defRPr>
      </a:lvl4pPr>
      <a:lvl5pPr algn="ctr" rtl="0" eaLnBrk="0" fontAlgn="base" hangingPunct="0">
        <a:spcBef>
          <a:spcPct val="0"/>
        </a:spcBef>
        <a:spcAft>
          <a:spcPct val="0"/>
        </a:spcAft>
        <a:defRPr sz="4400">
          <a:solidFill>
            <a:schemeClr val="tx1"/>
          </a:solidFill>
          <a:latin typeface="Calibri" charset="0"/>
          <a:ea typeface="ＭＳ Ｐゴシック" pitchFamily="-65" charset="-128"/>
          <a:cs typeface="ＭＳ Ｐゴシック"/>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ＭＳ Ｐゴシック"/>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ＭＳ Ｐゴシック"/>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ＭＳ Ｐゴシック"/>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wrap="square" lIns="91440" tIns="45720" rIns="91440" bIns="45720" numCol="1" anchor="t" anchorCtr="0" compatLnSpc="1">
            <a:prstTxWarp prst="textNoShape">
              <a:avLst/>
            </a:prstTxWarp>
          </a:bodyPr>
          <a:lstStyle>
            <a:lvl1pPr>
              <a:defRPr sz="1200" b="0" i="0">
                <a:solidFill>
                  <a:srgbClr val="FFFFFF"/>
                </a:solidFill>
                <a:latin typeface="Times New Roman" pitchFamily="-112" charset="0"/>
                <a:ea typeface="Times New Roman" pitchFamily="-112" charset="0"/>
                <a:cs typeface="Times New Roman" pitchFamily="-112" charset="0"/>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2400" b="0" i="0">
              <a:solidFill>
                <a:prstClr val="black"/>
              </a:solidFill>
              <a:latin typeface="Times New Roman" pitchFamily="-112" charset="0"/>
              <a:ea typeface="Times New Roman" pitchFamily="-112" charset="0"/>
              <a:cs typeface="Times New Roman" pitchFamily="-112"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2400" b="0" i="0">
              <a:solidFill>
                <a:prstClr val="black"/>
              </a:solidFill>
              <a:latin typeface="Times New Roman" pitchFamily="-65" charset="0"/>
              <a:ea typeface="Times New Roman" pitchFamily="-65" charset="0"/>
              <a:cs typeface="Times New Roman" pitchFamily="-65" charset="0"/>
            </a:endParaRPr>
          </a:p>
        </p:txBody>
      </p:sp>
      <p:sp>
        <p:nvSpPr>
          <p:cNvPr id="1037" name="Title Placeholder 21"/>
          <p:cNvSpPr>
            <a:spLocks noGrp="1"/>
          </p:cNvSpPr>
          <p:nvPr>
            <p:ph type="title"/>
          </p:nvPr>
        </p:nvSpPr>
        <p:spPr bwMode="auto">
          <a:xfrm>
            <a:off x="0" y="152400"/>
            <a:ext cx="8534400" cy="990600"/>
          </a:xfrm>
          <a:prstGeom prst="rect">
            <a:avLst/>
          </a:prstGeom>
          <a:solidFill>
            <a:schemeClr val="tx2">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smtClean="0"/>
              <a:t>Click to edit Master title style</a:t>
            </a:r>
            <a:endParaRPr lang="en-US" smtClean="0"/>
          </a:p>
        </p:txBody>
      </p:sp>
      <p:sp>
        <p:nvSpPr>
          <p:cNvPr id="12298" name="Text Placeholder 12"/>
          <p:cNvSpPr>
            <a:spLocks noGrp="1"/>
          </p:cNvSpPr>
          <p:nvPr>
            <p:ph type="body" idx="1"/>
          </p:nvPr>
        </p:nvSpPr>
        <p:spPr bwMode="auto">
          <a:xfrm>
            <a:off x="303213"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smtClean="0"/>
          </a:p>
        </p:txBody>
      </p:sp>
    </p:spTree>
  </p:cSld>
  <p:clrMap bg1="lt1" tx1="dk1" bg2="lt2" tx2="dk2" accent1="accent1" accent2="accent2" accent3="accent3" accent4="accent4" accent5="accent5" accent6="accent6" hlink="hlink" folHlink="folHlink"/>
  <p:sldLayoutIdLst>
    <p:sldLayoutId id="2147484797" r:id="rId1"/>
  </p:sldLayoutIdLst>
  <p:txStyles>
    <p:titleStyle>
      <a:lvl1pPr algn="l" rtl="0" eaLnBrk="0" fontAlgn="base" hangingPunct="0">
        <a:spcBef>
          <a:spcPct val="0"/>
        </a:spcBef>
        <a:spcAft>
          <a:spcPct val="0"/>
        </a:spcAft>
        <a:defRPr sz="3300" b="1" kern="1200">
          <a:solidFill>
            <a:schemeClr val="bg1"/>
          </a:solidFill>
          <a:latin typeface="Century Gothic"/>
          <a:ea typeface="ＭＳ Ｐゴシック" pitchFamily="-65" charset="-128"/>
          <a:cs typeface="ＭＳ Ｐゴシック" pitchFamily="-112" charset="-128"/>
        </a:defRPr>
      </a:lvl1pPr>
      <a:lvl2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2pPr>
      <a:lvl3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3pPr>
      <a:lvl4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4pPr>
      <a:lvl5pPr algn="l" rtl="0" eaLnBrk="0" fontAlgn="base" hangingPunct="0">
        <a:spcBef>
          <a:spcPct val="0"/>
        </a:spcBef>
        <a:spcAft>
          <a:spcPct val="0"/>
        </a:spcAft>
        <a:defRPr sz="3300" b="1">
          <a:solidFill>
            <a:schemeClr val="bg1"/>
          </a:solidFill>
          <a:latin typeface="Century Gothic" charset="0"/>
          <a:ea typeface="ＭＳ Ｐゴシック" pitchFamily="-65" charset="-128"/>
          <a:cs typeface="ＭＳ Ｐゴシック" pitchFamily="-65" charset="-128"/>
        </a:defRPr>
      </a:lvl5pPr>
      <a:lvl6pPr marL="4572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6pPr>
      <a:lvl7pPr marL="9144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7pPr>
      <a:lvl8pPr marL="13716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8pPr>
      <a:lvl9pPr marL="1828800" algn="ctr" rtl="0" fontAlgn="base">
        <a:spcBef>
          <a:spcPct val="0"/>
        </a:spcBef>
        <a:spcAft>
          <a:spcPct val="0"/>
        </a:spcAft>
        <a:defRPr sz="3300" b="1">
          <a:solidFill>
            <a:srgbClr val="CC0000"/>
          </a:solidFill>
          <a:latin typeface="Georgia" pitchFamily="-65" charset="0"/>
          <a:ea typeface="ＭＳ Ｐゴシック" pitchFamily="-65" charset="-128"/>
          <a:cs typeface="ＭＳ Ｐゴシック" pitchFamily="-65" charset="-128"/>
        </a:defRPr>
      </a:lvl9pPr>
    </p:titleStyle>
    <p:bodyStyle>
      <a:lvl1pPr marL="273050" indent="-273050" algn="l" rtl="0" eaLnBrk="0" fontAlgn="base" hangingPunct="0">
        <a:spcBef>
          <a:spcPct val="20000"/>
        </a:spcBef>
        <a:spcAft>
          <a:spcPct val="0"/>
        </a:spcAft>
        <a:buClr>
          <a:srgbClr val="323543"/>
        </a:buClr>
        <a:buSzPct val="90000"/>
        <a:buFont typeface="Wingdings 2" pitchFamily="18" charset="2"/>
        <a:buChar char=""/>
        <a:defRPr sz="2700" kern="1200">
          <a:solidFill>
            <a:schemeClr val="tx1"/>
          </a:solidFill>
          <a:latin typeface="Calibri"/>
          <a:ea typeface="ＭＳ Ｐゴシック" pitchFamily="-65" charset="-128"/>
          <a:cs typeface="ＭＳ Ｐゴシック" pitchFamily="-112" charset="-128"/>
        </a:defRPr>
      </a:lvl1pPr>
      <a:lvl2pPr marL="547688" indent="-273050" algn="l" rtl="0" eaLnBrk="0" fontAlgn="base" hangingPunct="0">
        <a:spcBef>
          <a:spcPct val="20000"/>
        </a:spcBef>
        <a:spcAft>
          <a:spcPct val="0"/>
        </a:spcAft>
        <a:buClr>
          <a:srgbClr val="800000"/>
        </a:buClr>
        <a:buSzPct val="70000"/>
        <a:buFont typeface="Wingdings" pitchFamily="2" charset="2"/>
        <a:buChar char="Ø"/>
        <a:defRPr sz="2200" kern="1200">
          <a:solidFill>
            <a:schemeClr val="tx2"/>
          </a:solidFill>
          <a:latin typeface="Calibri"/>
          <a:ea typeface="ＭＳ Ｐゴシック" pitchFamily="-65" charset="-128"/>
          <a:cs typeface="Calibri"/>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Calibri"/>
          <a:ea typeface="ＭＳ Ｐゴシック" pitchFamily="-65" charset="-128"/>
          <a:cs typeface="Calibri"/>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Calibri"/>
          <a:ea typeface="ＭＳ Ｐゴシック" pitchFamily="-65" charset="-128"/>
          <a:cs typeface="Calibri"/>
        </a:defRPr>
      </a:lvl4pPr>
      <a:lvl5pPr marL="1371600" indent="-228600" algn="l" rtl="0" eaLnBrk="0" fontAlgn="base" hangingPunct="0">
        <a:spcBef>
          <a:spcPct val="20000"/>
        </a:spcBef>
        <a:spcAft>
          <a:spcPct val="0"/>
        </a:spcAft>
        <a:buClr>
          <a:srgbClr val="8FB08C"/>
        </a:buClr>
        <a:buChar char="•"/>
        <a:defRPr kern="1200">
          <a:solidFill>
            <a:schemeClr val="tx1"/>
          </a:solidFill>
          <a:latin typeface="Calibri"/>
          <a:ea typeface="ＭＳ Ｐゴシック" pitchFamily="-65" charset="-128"/>
          <a:cs typeface="Calibri"/>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vmlDrawing" Target="../drawings/vmlDrawing1.vml"/><Relationship Id="rId5" Type="http://schemas.openxmlformats.org/officeDocument/2006/relationships/image" Target="../media/image26.png"/><Relationship Id="rId4" Type="http://schemas.openxmlformats.org/officeDocument/2006/relationships/oleObject" Target="../embeddings/Microsoft_Excel_97-2003_Worksheet1.xls"/></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vmlDrawing" Target="../drawings/vmlDrawing2.vml"/><Relationship Id="rId5" Type="http://schemas.openxmlformats.org/officeDocument/2006/relationships/image" Target="../media/image27.png"/><Relationship Id="rId4" Type="http://schemas.openxmlformats.org/officeDocument/2006/relationships/oleObject" Target="../embeddings/Microsoft_Excel_97-2003_Worksheet2.xls"/></Relationships>
</file>

<file path=ppt/slides/_rels/slide13.xml.rels><?xml version="1.0" encoding="UTF-8" standalone="yes"?>
<Relationships xmlns="http://schemas.openxmlformats.org/package/2006/relationships"><Relationship Id="rId3" Type="http://schemas.openxmlformats.org/officeDocument/2006/relationships/oleObject" Target="../embeddings/Microsoft_Excel_97-2003_Worksheet3.xls"/><Relationship Id="rId2" Type="http://schemas.openxmlformats.org/officeDocument/2006/relationships/slideLayout" Target="../slideLayouts/slideLayout25.xml"/><Relationship Id="rId1" Type="http://schemas.openxmlformats.org/officeDocument/2006/relationships/vmlDrawing" Target="../drawings/vmlDrawing3.v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file:///I:\Presentations\Documents%20and%20Settings\LAVER\Desktop\acronym.pp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wmf"/><Relationship Id="rId4" Type="http://schemas.openxmlformats.org/officeDocument/2006/relationships/hyperlink" Target="file:///I:\Presentations\Documents%20and%20Settings\LAVER\Desktop\acronym.ppt"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61.png"/><Relationship Id="rId4" Type="http://schemas.openxmlformats.org/officeDocument/2006/relationships/image" Target="../media/image64.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6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hyperlink" Target="http://www.ncdc.noaa.gov/img/climate/globalwarming/ar4-fig-4-2.gif" TargetMode="Externa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5.gi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guy-sports.com/humor/christmas/christmas_snowman_more.htm" TargetMode="External"/><Relationship Id="rId5" Type="http://schemas.openxmlformats.org/officeDocument/2006/relationships/image" Target="../media/image11.jpeg"/><Relationship Id="rId4" Type="http://schemas.openxmlformats.org/officeDocument/2006/relationships/hyperlink" Target="http://0.tqn.com/d/politicalhumor/1/0/T/d/1/gw_polarbear.jp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6.gif"/><Relationship Id="rId7"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9.gif"/><Relationship Id="rId5" Type="http://schemas.openxmlformats.org/officeDocument/2006/relationships/image" Target="../media/image88.gif"/><Relationship Id="rId4" Type="http://schemas.openxmlformats.org/officeDocument/2006/relationships/image" Target="../media/image87.gif"/></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90.png"/><Relationship Id="rId5" Type="http://schemas.openxmlformats.org/officeDocument/2006/relationships/image" Target="../media/image71.png"/><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hyperlink" Target="file:///I:\Presentations\Documents%20and%20Settings\LAVER\Desktop\uncertainties.ppt" TargetMode="Externa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hyperlink" Target="file:///I:\Presentations\Documents%20and%20Settings\LAVER\Desktop\uncertainties.pp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jpeg"/></Relationships>
</file>

<file path=ppt/slides/_rels/slide6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png"/><Relationship Id="rId7"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wmf"/><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jpe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www.guy-sports.com/virtual/funny_quotes.htm"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hyperlink" Target="http://www.guy-sports.com/humor/pictures/picture_penquin.htm"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www.cpc.ncep.noaa.gov/" TargetMode="External"/><Relationship Id="rId7" Type="http://schemas.openxmlformats.org/officeDocument/2006/relationships/hyperlink" Target="http://gcmd.gsfc.nasa.gov/Resources/pointers/glob_warm.html" TargetMode="External"/><Relationship Id="rId2" Type="http://schemas.openxmlformats.org/officeDocument/2006/relationships/hyperlink" Target="http://www.climate.gov/" TargetMode="External"/><Relationship Id="rId1" Type="http://schemas.openxmlformats.org/officeDocument/2006/relationships/slideLayout" Target="../slideLayouts/slideLayout2.xml"/><Relationship Id="rId6" Type="http://schemas.openxmlformats.org/officeDocument/2006/relationships/hyperlink" Target="http://www.ncdc.noaa.gov/oa/climate/globalwarming.html" TargetMode="External"/><Relationship Id="rId5" Type="http://schemas.openxmlformats.org/officeDocument/2006/relationships/hyperlink" Target="http://www.globalchange.gov/" TargetMode="External"/><Relationship Id="rId4" Type="http://schemas.openxmlformats.org/officeDocument/2006/relationships/hyperlink" Target="http://www.ipcc.ch/"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7.emf"/><Relationship Id="rId4" Type="http://schemas.openxmlformats.org/officeDocument/2006/relationships/image" Target="../media/image106.png"/></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imgres?imgurl=http://www.booksfordevelopment.org/yahoo_site_admin/assets/images/climate-change.212170433_std.jpg&amp;imgrefurl=http://www.booksfordevelopment.org/climate_change&amp;h=331&amp;w=505&amp;sz=43&amp;tbnid=ltSjMoWzpJUVwM:&amp;tbnh=85&amp;tbnw=130&amp;prev=/images?q=climate+change+photos&amp;zoom=1&amp;q=climate+change+photos&amp;hl=en&amp;usg=__M_VsNaizQeqFORuGdXI17AwBipU=&amp;sa=X&amp;ei=gYwaTcrXO4WBlAeV9LyrDA&amp;sqi=2&amp;ved=0CCkQ9QEwAw" TargetMode="External"/><Relationship Id="rId2" Type="http://schemas.openxmlformats.org/officeDocument/2006/relationships/hyperlink" Target="http://www.google.com/imgres?imgurl=http://www.whataretheywaitingfor.com/wp-content/uploads/2010/02/Global-Climate-Change.jpg&amp;imgrefurl=http://www.whataretheywaitingfor.com/global-climate-change.html&amp;h=1341&amp;w=1432&amp;sz=190&amp;tbnid=AysvcOlHK2vvdM:&amp;tbnh=140&amp;tbnw=150&amp;prev=/images?q=climate+change+photos&amp;zoom=1&amp;q=climate+change+photos&amp;hl=en&amp;usg=__GzsyzMZwahQQ5sJ7udwBaGAPgxM=&amp;sa=X&amp;ei=gYwaTcrXO4WBlAeV9LyrDA&amp;sqi=2&amp;ved=0CCUQ9QEwAA" TargetMode="Externa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file:///I:\Presentations\Documents%20and%20Settings\LAVER\Desktop\uncertainties.ppt"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55.jpeg"/></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55.jpeg"/></Relationships>
</file>

<file path=ppt/slides/_rels/slide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png"/></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E4012E45-4F97-4BDD-84C6-9943062C11A9}" type="slidenum">
              <a:rPr lang="en-US"/>
              <a:pPr>
                <a:defRPr/>
              </a:pPr>
              <a:t>1</a:t>
            </a:fld>
            <a:endParaRPr lang="en-US" dirty="0"/>
          </a:p>
        </p:txBody>
      </p:sp>
      <p:sp>
        <p:nvSpPr>
          <p:cNvPr id="172034" name="Rectangle 1026"/>
          <p:cNvSpPr>
            <a:spLocks noGrp="1" noChangeArrowheads="1"/>
          </p:cNvSpPr>
          <p:nvPr>
            <p:ph type="subTitle" idx="1"/>
          </p:nvPr>
        </p:nvSpPr>
        <p:spPr>
          <a:xfrm>
            <a:off x="279400" y="2159000"/>
            <a:ext cx="8534400" cy="4051300"/>
          </a:xfrm>
        </p:spPr>
        <p:txBody>
          <a:bodyPr/>
          <a:lstStyle/>
          <a:p>
            <a:pPr>
              <a:defRPr/>
            </a:pPr>
            <a:r>
              <a:rPr lang="en-US" sz="3600" dirty="0" smtClean="0"/>
              <a:t>Climate Change and Trends                                     in Weather and Climate Extremes</a:t>
            </a:r>
          </a:p>
          <a:p>
            <a:pPr>
              <a:defRPr/>
            </a:pPr>
            <a:endParaRPr lang="en-US" sz="3600" dirty="0" smtClean="0"/>
          </a:p>
          <a:p>
            <a:pPr>
              <a:spcBef>
                <a:spcPct val="0"/>
              </a:spcBef>
              <a:defRPr/>
            </a:pPr>
            <a:r>
              <a:rPr lang="en-US" sz="2400" dirty="0" smtClean="0"/>
              <a:t>Dr. Wayne Higgins</a:t>
            </a:r>
          </a:p>
          <a:p>
            <a:pPr>
              <a:spcBef>
                <a:spcPct val="0"/>
              </a:spcBef>
              <a:defRPr/>
            </a:pPr>
            <a:r>
              <a:rPr lang="en-US" sz="2400" dirty="0" smtClean="0"/>
              <a:t>Director, Climate Prediction Center/NCEP/NWS/NOAA</a:t>
            </a:r>
            <a:r>
              <a:rPr lang="en-US" sz="3200" dirty="0" smtClean="0"/>
              <a:t> </a:t>
            </a:r>
          </a:p>
          <a:p>
            <a:pPr>
              <a:defRPr/>
            </a:pPr>
            <a:endParaRPr lang="en-US" sz="3200" dirty="0" smtClean="0"/>
          </a:p>
          <a:p>
            <a:pPr eaLnBrk="1" hangingPunct="1">
              <a:defRPr/>
            </a:pPr>
            <a:endParaRPr lang="en-US" sz="2000" b="0" i="1" dirty="0" smtClean="0"/>
          </a:p>
          <a:p>
            <a:pPr eaLnBrk="1" hangingPunct="1">
              <a:spcBef>
                <a:spcPct val="0"/>
              </a:spcBef>
              <a:defRPr/>
            </a:pPr>
            <a:endParaRPr lang="en-US" sz="2000" b="0" i="1" dirty="0" smtClean="0"/>
          </a:p>
        </p:txBody>
      </p:sp>
      <p:sp>
        <p:nvSpPr>
          <p:cNvPr id="30724" name="Rectangle 1027"/>
          <p:cNvSpPr>
            <a:spLocks noChangeArrowheads="1"/>
          </p:cNvSpPr>
          <p:nvPr/>
        </p:nvSpPr>
        <p:spPr bwMode="auto">
          <a:xfrm>
            <a:off x="1671638" y="1905000"/>
            <a:ext cx="5915025" cy="85725"/>
          </a:xfrm>
          <a:prstGeom prst="rect">
            <a:avLst/>
          </a:prstGeom>
          <a:gradFill rotWithShape="0">
            <a:gsLst>
              <a:gs pos="0">
                <a:srgbClr val="7F0033"/>
              </a:gs>
              <a:gs pos="50000">
                <a:srgbClr val="FF0066"/>
              </a:gs>
              <a:gs pos="100000">
                <a:srgbClr val="7F0033"/>
              </a:gs>
            </a:gsLst>
            <a:lin ang="5400000" scaled="1"/>
          </a:gradFill>
          <a:ln w="9525">
            <a:noFill/>
            <a:miter lim="800000"/>
            <a:headEnd/>
            <a:tailEnd/>
          </a:ln>
        </p:spPr>
        <p:txBody>
          <a:bodyPr wrap="none" anchor="ctr"/>
          <a:lstStyle/>
          <a:p>
            <a:endParaRPr lang="en-US"/>
          </a:p>
        </p:txBody>
      </p:sp>
      <p:sp>
        <p:nvSpPr>
          <p:cNvPr id="30725" name="Rectangle 1028"/>
          <p:cNvSpPr>
            <a:spLocks noChangeArrowheads="1"/>
          </p:cNvSpPr>
          <p:nvPr/>
        </p:nvSpPr>
        <p:spPr bwMode="auto">
          <a:xfrm>
            <a:off x="1646238" y="5334000"/>
            <a:ext cx="5915025" cy="85725"/>
          </a:xfrm>
          <a:prstGeom prst="rect">
            <a:avLst/>
          </a:prstGeom>
          <a:gradFill rotWithShape="0">
            <a:gsLst>
              <a:gs pos="0">
                <a:srgbClr val="7F0033"/>
              </a:gs>
              <a:gs pos="50000">
                <a:srgbClr val="FF0066"/>
              </a:gs>
              <a:gs pos="100000">
                <a:srgbClr val="7F0033"/>
              </a:gs>
            </a:gsLst>
            <a:lin ang="5400000" scaled="1"/>
          </a:gradFill>
          <a:ln w="9525">
            <a:noFill/>
            <a:miter lim="800000"/>
            <a:headEnd/>
            <a:tailEnd/>
          </a:ln>
        </p:spPr>
        <p:txBody>
          <a:bodyPr wrap="none" anchor="ctr"/>
          <a:lstStyle/>
          <a:p>
            <a:endParaRPr lang="en-US"/>
          </a:p>
        </p:txBody>
      </p:sp>
      <p:sp>
        <p:nvSpPr>
          <p:cNvPr id="172037" name="Rectangle 1029"/>
          <p:cNvSpPr>
            <a:spLocks noGrp="1" noChangeArrowheads="1"/>
          </p:cNvSpPr>
          <p:nvPr>
            <p:ph type="ctrTitle"/>
          </p:nvPr>
        </p:nvSpPr>
        <p:spPr>
          <a:xfrm>
            <a:off x="685800" y="457200"/>
            <a:ext cx="7772400" cy="1143000"/>
          </a:xfrm>
        </p:spPr>
        <p:txBody>
          <a:bodyPr/>
          <a:lstStyle/>
          <a:p>
            <a:pPr eaLnBrk="1" hangingPunct="1">
              <a:defRPr/>
            </a:pPr>
            <a:r>
              <a:rPr lang="en-US" dirty="0" smtClean="0"/>
              <a:t> </a:t>
            </a:r>
          </a:p>
        </p:txBody>
      </p:sp>
      <p:pic>
        <p:nvPicPr>
          <p:cNvPr id="30727" name="Picture 1030"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8" name="TextBox 7"/>
          <p:cNvSpPr txBox="1"/>
          <p:nvPr/>
        </p:nvSpPr>
        <p:spPr>
          <a:xfrm>
            <a:off x="1300163" y="5670550"/>
            <a:ext cx="6638925" cy="800100"/>
          </a:xfrm>
          <a:prstGeom prst="rect">
            <a:avLst/>
          </a:prstGeom>
          <a:noFill/>
        </p:spPr>
        <p:txBody>
          <a:bodyPr>
            <a:spAutoFit/>
          </a:bodyPr>
          <a:lstStyle/>
          <a:p>
            <a:pPr algn="ctr">
              <a:defRPr/>
            </a:pPr>
            <a:r>
              <a:rPr lang="en-US" sz="1800" dirty="0">
                <a:latin typeface="+mn-lt"/>
              </a:rPr>
              <a:t>CVCVC Course </a:t>
            </a:r>
            <a:r>
              <a:rPr lang="en-US" sz="1800" dirty="0" smtClean="0">
                <a:latin typeface="+mn-lt"/>
              </a:rPr>
              <a:t>October </a:t>
            </a:r>
            <a:r>
              <a:rPr lang="en-US" sz="1800" dirty="0">
                <a:latin typeface="+mn-lt"/>
              </a:rPr>
              <a:t>2011</a:t>
            </a:r>
          </a:p>
          <a:p>
            <a:pPr>
              <a:defRPr/>
            </a:pP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228600"/>
            <a:ext cx="9144000" cy="1143000"/>
          </a:xfrm>
          <a:prstGeom prst="rect">
            <a:avLst/>
          </a:prstGeom>
          <a:noFill/>
          <a:ln w="9525">
            <a:noFill/>
            <a:miter lim="800000"/>
            <a:headEnd/>
            <a:tailEnd/>
          </a:ln>
        </p:spPr>
        <p:txBody>
          <a:bodyPr anchor="ctr"/>
          <a:lstStyle/>
          <a:p>
            <a:pPr algn="ctr" defTabSz="457200">
              <a:spcAft>
                <a:spcPts val="800"/>
              </a:spcAft>
            </a:pPr>
            <a:r>
              <a:rPr lang="en-US" i="0">
                <a:solidFill>
                  <a:srgbClr val="000000"/>
                </a:solidFill>
                <a:latin typeface="Calibri" pitchFamily="34" charset="0"/>
                <a:cs typeface="Arial" pitchFamily="34" charset="0"/>
              </a:rPr>
              <a:t>Global Warming’s “Six </a:t>
            </a:r>
            <a:r>
              <a:rPr lang="en-US" sz="3000" i="0">
                <a:solidFill>
                  <a:srgbClr val="000000"/>
                </a:solidFill>
                <a:latin typeface="Calibri" pitchFamily="34" charset="0"/>
                <a:cs typeface="Arial" pitchFamily="34" charset="0"/>
              </a:rPr>
              <a:t>Americas</a:t>
            </a:r>
            <a:r>
              <a:rPr lang="en-US" i="0">
                <a:solidFill>
                  <a:srgbClr val="000000"/>
                </a:solidFill>
                <a:latin typeface="Calibri" pitchFamily="34" charset="0"/>
                <a:cs typeface="Arial" pitchFamily="34" charset="0"/>
              </a:rPr>
              <a:t>”</a:t>
            </a:r>
          </a:p>
          <a:p>
            <a:pPr algn="ctr" defTabSz="457200"/>
            <a:r>
              <a:rPr lang="en-US" sz="2400" i="0">
                <a:solidFill>
                  <a:srgbClr val="000000"/>
                </a:solidFill>
                <a:latin typeface="Calibri" pitchFamily="34" charset="0"/>
                <a:cs typeface="Arial" pitchFamily="34" charset="0"/>
              </a:rPr>
              <a:t>These groups have very different view of the issue… </a:t>
            </a:r>
          </a:p>
          <a:p>
            <a:pPr algn="ctr" defTabSz="457200"/>
            <a:endParaRPr lang="en-US" b="0" i="0">
              <a:solidFill>
                <a:srgbClr val="000000"/>
              </a:solidFill>
              <a:latin typeface="Calibri" pitchFamily="34" charset="0"/>
              <a:cs typeface="Arial" pitchFamily="34" charset="0"/>
            </a:endParaRPr>
          </a:p>
        </p:txBody>
      </p:sp>
      <p:sp>
        <p:nvSpPr>
          <p:cNvPr id="39939" name="Text Box 6"/>
          <p:cNvSpPr txBox="1">
            <a:spLocks noChangeArrowheads="1"/>
          </p:cNvSpPr>
          <p:nvPr/>
        </p:nvSpPr>
        <p:spPr bwMode="auto">
          <a:xfrm>
            <a:off x="7316788" y="6583363"/>
            <a:ext cx="1827212" cy="276225"/>
          </a:xfrm>
          <a:prstGeom prst="rect">
            <a:avLst/>
          </a:prstGeom>
          <a:noFill/>
          <a:ln w="9525">
            <a:noFill/>
            <a:miter lim="800000"/>
            <a:headEnd/>
            <a:tailEnd/>
          </a:ln>
        </p:spPr>
        <p:txBody>
          <a:bodyPr wrap="none">
            <a:spAutoFit/>
          </a:bodyPr>
          <a:lstStyle/>
          <a:p>
            <a:pPr algn="r" defTabSz="457200"/>
            <a:r>
              <a:rPr lang="en-US" sz="1200" b="0" i="0">
                <a:solidFill>
                  <a:srgbClr val="000000"/>
                </a:solidFill>
                <a:latin typeface="Calibri" pitchFamily="34" charset="0"/>
                <a:cs typeface="Arial" pitchFamily="34" charset="0"/>
              </a:rPr>
              <a:t>Source: Yale, July, 2010 </a:t>
            </a:r>
          </a:p>
        </p:txBody>
      </p:sp>
      <p:pic>
        <p:nvPicPr>
          <p:cNvPr id="39940" name="Picture 4" descr="BU010197_5.jpg"/>
          <p:cNvPicPr>
            <a:picLocks noChangeAspect="1"/>
          </p:cNvPicPr>
          <p:nvPr/>
        </p:nvPicPr>
        <p:blipFill>
          <a:blip r:embed="rId3" cstate="print">
            <a:lum contrast="10000"/>
          </a:blip>
          <a:srcRect l="10130" r="32469" b="17232"/>
          <a:stretch>
            <a:fillRect/>
          </a:stretch>
        </p:blipFill>
        <p:spPr bwMode="auto">
          <a:xfrm>
            <a:off x="4610100" y="4938713"/>
            <a:ext cx="1362075" cy="1522412"/>
          </a:xfrm>
          <a:prstGeom prst="rect">
            <a:avLst/>
          </a:prstGeom>
          <a:noFill/>
          <a:ln w="9525">
            <a:solidFill>
              <a:schemeClr val="tx1"/>
            </a:solidFill>
            <a:miter lim="800000"/>
            <a:headEnd/>
            <a:tailEnd/>
          </a:ln>
        </p:spPr>
      </p:pic>
      <p:pic>
        <p:nvPicPr>
          <p:cNvPr id="39941" name="Picture 5" descr="iStock_000002328492Medium.jpg"/>
          <p:cNvPicPr>
            <a:picLocks noChangeAspect="1"/>
          </p:cNvPicPr>
          <p:nvPr/>
        </p:nvPicPr>
        <p:blipFill>
          <a:blip r:embed="rId4" cstate="print">
            <a:lum bright="-4000" contrast="10000"/>
          </a:blip>
          <a:srcRect t="3133" b="28761"/>
          <a:stretch>
            <a:fillRect/>
          </a:stretch>
        </p:blipFill>
        <p:spPr bwMode="auto">
          <a:xfrm>
            <a:off x="76200" y="4938713"/>
            <a:ext cx="1493838" cy="1524000"/>
          </a:xfrm>
          <a:prstGeom prst="rect">
            <a:avLst/>
          </a:prstGeom>
          <a:noFill/>
          <a:ln w="9525">
            <a:solidFill>
              <a:schemeClr val="tx1"/>
            </a:solidFill>
            <a:miter lim="800000"/>
            <a:headEnd/>
            <a:tailEnd/>
          </a:ln>
        </p:spPr>
      </p:pic>
      <p:pic>
        <p:nvPicPr>
          <p:cNvPr id="39942" name="Picture 7" descr="iStock_000009251074Medium.jpg"/>
          <p:cNvPicPr>
            <a:picLocks noChangeAspect="1"/>
          </p:cNvPicPr>
          <p:nvPr/>
        </p:nvPicPr>
        <p:blipFill>
          <a:blip r:embed="rId5" cstate="print">
            <a:lum bright="-4000" contrast="4000"/>
          </a:blip>
          <a:srcRect l="17455" t="3300" r="24852" b="47780"/>
          <a:stretch>
            <a:fillRect/>
          </a:stretch>
        </p:blipFill>
        <p:spPr bwMode="auto">
          <a:xfrm>
            <a:off x="1676400" y="4929188"/>
            <a:ext cx="1371600" cy="1547812"/>
          </a:xfrm>
          <a:prstGeom prst="rect">
            <a:avLst/>
          </a:prstGeom>
          <a:noFill/>
          <a:ln w="9525">
            <a:solidFill>
              <a:schemeClr val="tx1"/>
            </a:solidFill>
            <a:miter lim="800000"/>
            <a:headEnd/>
            <a:tailEnd/>
          </a:ln>
        </p:spPr>
      </p:pic>
      <p:pic>
        <p:nvPicPr>
          <p:cNvPr id="39943" name="Picture 6" descr="iStock_000008498143Medium.jpg"/>
          <p:cNvPicPr>
            <a:picLocks noChangeAspect="1"/>
          </p:cNvPicPr>
          <p:nvPr/>
        </p:nvPicPr>
        <p:blipFill>
          <a:blip r:embed="rId6" cstate="print">
            <a:lum bright="-2000" contrast="10000"/>
          </a:blip>
          <a:srcRect b="25609"/>
          <a:stretch>
            <a:fillRect/>
          </a:stretch>
        </p:blipFill>
        <p:spPr bwMode="auto">
          <a:xfrm>
            <a:off x="3136900" y="4929188"/>
            <a:ext cx="1374775" cy="1533525"/>
          </a:xfrm>
          <a:prstGeom prst="rect">
            <a:avLst/>
          </a:prstGeom>
          <a:noFill/>
          <a:ln w="9525">
            <a:solidFill>
              <a:schemeClr val="tx1"/>
            </a:solidFill>
            <a:miter lim="800000"/>
            <a:headEnd/>
            <a:tailEnd/>
          </a:ln>
        </p:spPr>
      </p:pic>
      <p:pic>
        <p:nvPicPr>
          <p:cNvPr id="39944" name="Picture 2" descr="86063160_11.jpg"/>
          <p:cNvPicPr>
            <a:picLocks noChangeAspect="1"/>
          </p:cNvPicPr>
          <p:nvPr/>
        </p:nvPicPr>
        <p:blipFill>
          <a:blip r:embed="rId7" cstate="print">
            <a:lum bright="-4000" contrast="10000"/>
          </a:blip>
          <a:srcRect t="-41" b="-2"/>
          <a:stretch>
            <a:fillRect/>
          </a:stretch>
        </p:blipFill>
        <p:spPr bwMode="auto">
          <a:xfrm>
            <a:off x="6070600" y="4938713"/>
            <a:ext cx="1522413" cy="1524000"/>
          </a:xfrm>
          <a:prstGeom prst="rect">
            <a:avLst/>
          </a:prstGeom>
          <a:noFill/>
          <a:ln w="9525">
            <a:solidFill>
              <a:schemeClr val="tx1"/>
            </a:solidFill>
            <a:miter lim="800000"/>
            <a:headEnd/>
            <a:tailEnd/>
          </a:ln>
        </p:spPr>
      </p:pic>
      <p:pic>
        <p:nvPicPr>
          <p:cNvPr id="39945" name="Picture 3" descr="200274905-001_5.jpg"/>
          <p:cNvPicPr>
            <a:picLocks noChangeAspect="1"/>
          </p:cNvPicPr>
          <p:nvPr/>
        </p:nvPicPr>
        <p:blipFill>
          <a:blip r:embed="rId8" cstate="print">
            <a:lum bright="-4000" contrast="10000"/>
          </a:blip>
          <a:srcRect l="14519" r="4749" b="28586"/>
          <a:stretch>
            <a:fillRect/>
          </a:stretch>
        </p:blipFill>
        <p:spPr bwMode="auto">
          <a:xfrm>
            <a:off x="7708900" y="4929188"/>
            <a:ext cx="1371600" cy="1533525"/>
          </a:xfrm>
          <a:prstGeom prst="rect">
            <a:avLst/>
          </a:prstGeom>
          <a:noFill/>
          <a:ln w="9525">
            <a:solidFill>
              <a:schemeClr val="tx1"/>
            </a:solidFill>
            <a:miter lim="800000"/>
            <a:headEnd/>
            <a:tailEnd/>
          </a:ln>
        </p:spPr>
      </p:pic>
      <p:pic>
        <p:nvPicPr>
          <p:cNvPr id="39946" name="Picture 11" descr="fig1-July2010.jpg"/>
          <p:cNvPicPr>
            <a:picLocks noChangeAspect="1" noChangeArrowheads="1"/>
          </p:cNvPicPr>
          <p:nvPr/>
        </p:nvPicPr>
        <p:blipFill>
          <a:blip r:embed="rId9" cstate="print"/>
          <a:srcRect l="-854" b="16927"/>
          <a:stretch>
            <a:fillRect/>
          </a:stretch>
        </p:blipFill>
        <p:spPr bwMode="auto">
          <a:xfrm>
            <a:off x="304800" y="1295400"/>
            <a:ext cx="8610600" cy="2743200"/>
          </a:xfrm>
          <a:prstGeom prst="rect">
            <a:avLst/>
          </a:prstGeom>
          <a:noFill/>
          <a:ln w="9525">
            <a:noFill/>
            <a:miter lim="800000"/>
            <a:headEnd/>
            <a:tailEnd/>
          </a:ln>
        </p:spPr>
      </p:pic>
      <p:sp>
        <p:nvSpPr>
          <p:cNvPr id="39947" name="TextBox 12"/>
          <p:cNvSpPr txBox="1">
            <a:spLocks noChangeArrowheads="1"/>
          </p:cNvSpPr>
          <p:nvPr/>
        </p:nvSpPr>
        <p:spPr bwMode="auto">
          <a:xfrm>
            <a:off x="533400" y="4267200"/>
            <a:ext cx="8382000" cy="646113"/>
          </a:xfrm>
          <a:prstGeom prst="rect">
            <a:avLst/>
          </a:prstGeom>
          <a:noFill/>
          <a:ln w="9525">
            <a:noFill/>
            <a:miter lim="800000"/>
            <a:headEnd/>
            <a:tailEnd/>
          </a:ln>
        </p:spPr>
        <p:txBody>
          <a:bodyPr>
            <a:spAutoFit/>
          </a:bodyPr>
          <a:lstStyle/>
          <a:p>
            <a:pPr defTabSz="457200"/>
            <a:r>
              <a:rPr lang="en-US" sz="1800" b="0">
                <a:solidFill>
                  <a:srgbClr val="000000"/>
                </a:solidFill>
                <a:latin typeface="Calibri" pitchFamily="34" charset="0"/>
              </a:rPr>
              <a:t>The size of the bubbles shows the proportion of Americans that belonged to each group in the summer of 2010.</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p:nvPr>
        </p:nvSpPr>
        <p:spPr>
          <a:xfrm>
            <a:off x="0" y="0"/>
            <a:ext cx="9144000" cy="838200"/>
          </a:xfrm>
        </p:spPr>
        <p:txBody>
          <a:bodyPr rtlCol="0">
            <a:normAutofit fontScale="90000"/>
          </a:bodyPr>
          <a:lstStyle/>
          <a:p>
            <a:pPr eaLnBrk="1" fontAlgn="auto" hangingPunct="1">
              <a:spcAft>
                <a:spcPts val="0"/>
              </a:spcAft>
              <a:defRPr/>
            </a:pPr>
            <a:r>
              <a:rPr lang="en-US" sz="2800" b="1" dirty="0" smtClean="0">
                <a:cs typeface="Arial" charset="0"/>
              </a:rPr>
              <a:t>The Alarmed and Concerned are convinced </a:t>
            </a:r>
            <a:br>
              <a:rPr lang="en-US" sz="2800" b="1" dirty="0" smtClean="0">
                <a:cs typeface="Arial" charset="0"/>
              </a:rPr>
            </a:br>
            <a:r>
              <a:rPr lang="en-US" sz="2800" b="1" dirty="0" smtClean="0">
                <a:cs typeface="Arial" charset="0"/>
              </a:rPr>
              <a:t>that global warming is real.</a:t>
            </a:r>
          </a:p>
        </p:txBody>
      </p:sp>
      <p:graphicFrame>
        <p:nvGraphicFramePr>
          <p:cNvPr id="1026" name="Object 2"/>
          <p:cNvGraphicFramePr>
            <a:graphicFrameLocks noChangeAspect="1"/>
          </p:cNvGraphicFramePr>
          <p:nvPr/>
        </p:nvGraphicFramePr>
        <p:xfrm>
          <a:off x="1549400" y="1524000"/>
          <a:ext cx="6129338" cy="4191000"/>
        </p:xfrm>
        <a:graphic>
          <a:graphicData uri="http://schemas.openxmlformats.org/presentationml/2006/ole">
            <mc:AlternateContent xmlns:mc="http://schemas.openxmlformats.org/markup-compatibility/2006">
              <mc:Choice xmlns:v="urn:schemas-microsoft-com:vml" Requires="v">
                <p:oleObj spid="_x0000_s1028" name="Worksheet" r:id="rId4" imgW="26025933" imgH="17795184" progId="Excel.Sheet.8">
                  <p:embed/>
                </p:oleObj>
              </mc:Choice>
              <mc:Fallback>
                <p:oleObj name="Worksheet" r:id="rId4" imgW="26025933" imgH="17795184"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400" y="1524000"/>
                        <a:ext cx="6129338"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8" name="Text Box 6"/>
          <p:cNvSpPr txBox="1">
            <a:spLocks noChangeArrowheads="1"/>
          </p:cNvSpPr>
          <p:nvPr/>
        </p:nvSpPr>
        <p:spPr bwMode="auto">
          <a:xfrm>
            <a:off x="7505700" y="6583363"/>
            <a:ext cx="1638300" cy="276225"/>
          </a:xfrm>
          <a:prstGeom prst="rect">
            <a:avLst/>
          </a:prstGeom>
          <a:noFill/>
          <a:ln w="9525">
            <a:noFill/>
            <a:miter lim="800000"/>
            <a:headEnd/>
            <a:tailEnd/>
          </a:ln>
        </p:spPr>
        <p:txBody>
          <a:bodyPr wrap="none">
            <a:spAutoFit/>
          </a:bodyPr>
          <a:lstStyle/>
          <a:p>
            <a:pPr algn="r" defTabSz="457200"/>
            <a:r>
              <a:rPr lang="en-US" sz="1200" b="0" i="0">
                <a:solidFill>
                  <a:srgbClr val="000000"/>
                </a:solidFill>
                <a:latin typeface="Calibri" pitchFamily="34" charset="0"/>
              </a:rPr>
              <a:t>Source: Yale, July 2010) </a:t>
            </a:r>
          </a:p>
        </p:txBody>
      </p:sp>
      <p:sp>
        <p:nvSpPr>
          <p:cNvPr id="1029" name="TextBox 7"/>
          <p:cNvSpPr txBox="1">
            <a:spLocks noChangeArrowheads="1"/>
          </p:cNvSpPr>
          <p:nvPr/>
        </p:nvSpPr>
        <p:spPr bwMode="auto">
          <a:xfrm>
            <a:off x="762000" y="1143000"/>
            <a:ext cx="5334000" cy="400050"/>
          </a:xfrm>
          <a:prstGeom prst="rect">
            <a:avLst/>
          </a:prstGeom>
          <a:noFill/>
          <a:ln w="9525">
            <a:noFill/>
            <a:miter lim="800000"/>
            <a:headEnd/>
            <a:tailEnd/>
          </a:ln>
        </p:spPr>
        <p:txBody>
          <a:bodyPr>
            <a:spAutoFit/>
          </a:bodyPr>
          <a:lstStyle/>
          <a:p>
            <a:pPr defTabSz="457200"/>
            <a:r>
              <a:rPr lang="en-US" sz="2000" b="0" i="0">
                <a:solidFill>
                  <a:srgbClr val="000000"/>
                </a:solidFill>
                <a:latin typeface="Calibri" pitchFamily="34" charset="0"/>
              </a:rPr>
              <a:t>When asked if global warming is happening…</a:t>
            </a:r>
          </a:p>
        </p:txBody>
      </p:sp>
      <p:sp>
        <p:nvSpPr>
          <p:cNvPr id="1030" name="TextBox 8"/>
          <p:cNvSpPr txBox="1">
            <a:spLocks noChangeArrowheads="1"/>
          </p:cNvSpPr>
          <p:nvPr/>
        </p:nvSpPr>
        <p:spPr bwMode="auto">
          <a:xfrm>
            <a:off x="609600" y="5715000"/>
            <a:ext cx="7620000" cy="646113"/>
          </a:xfrm>
          <a:prstGeom prst="rect">
            <a:avLst/>
          </a:prstGeom>
          <a:noFill/>
          <a:ln w="9525">
            <a:noFill/>
            <a:miter lim="800000"/>
            <a:headEnd/>
            <a:tailEnd/>
          </a:ln>
        </p:spPr>
        <p:txBody>
          <a:bodyPr>
            <a:spAutoFit/>
          </a:bodyPr>
          <a:lstStyle/>
          <a:p>
            <a:pPr defTabSz="457200"/>
            <a:r>
              <a:rPr lang="en-US" sz="1800" b="0" i="0">
                <a:solidFill>
                  <a:srgbClr val="000000"/>
                </a:solidFill>
                <a:latin typeface="Calibri" pitchFamily="34" charset="0"/>
              </a:rPr>
              <a:t>Both the Alarmed and Dismissive groups are very sure of their beliefs.  </a:t>
            </a:r>
          </a:p>
          <a:p>
            <a:pPr defTabSz="457200"/>
            <a:r>
              <a:rPr lang="en-US" sz="1800" b="0" i="0">
                <a:solidFill>
                  <a:srgbClr val="000000"/>
                </a:solidFill>
                <a:latin typeface="Calibri" pitchFamily="34" charset="0"/>
              </a:rPr>
              <a:t>The other groups are less certain.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914400" y="1143000"/>
          <a:ext cx="7391400" cy="5054600"/>
        </p:xfrm>
        <a:graphic>
          <a:graphicData uri="http://schemas.openxmlformats.org/presentationml/2006/ole">
            <mc:AlternateContent xmlns:mc="http://schemas.openxmlformats.org/markup-compatibility/2006">
              <mc:Choice xmlns:v="urn:schemas-microsoft-com:vml" Requires="v">
                <p:oleObj spid="_x0000_s2052" name="Worksheet" r:id="rId4" imgW="26025933" imgH="17795184" progId="Excel.Sheet.8">
                  <p:embed/>
                </p:oleObj>
              </mc:Choice>
              <mc:Fallback>
                <p:oleObj name="Worksheet" r:id="rId4" imgW="26025933" imgH="17795184"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143000"/>
                        <a:ext cx="7391400" cy="505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7651" name="Title 1"/>
          <p:cNvSpPr>
            <a:spLocks noGrp="1"/>
          </p:cNvSpPr>
          <p:nvPr>
            <p:ph type="title"/>
          </p:nvPr>
        </p:nvSpPr>
        <p:spPr>
          <a:xfrm>
            <a:off x="0" y="0"/>
            <a:ext cx="9144000" cy="1143000"/>
          </a:xfrm>
        </p:spPr>
        <p:txBody>
          <a:bodyPr rtlCol="0">
            <a:normAutofit fontScale="90000"/>
          </a:bodyPr>
          <a:lstStyle/>
          <a:p>
            <a:pPr eaLnBrk="1" fontAlgn="auto" hangingPunct="1">
              <a:spcAft>
                <a:spcPts val="0"/>
              </a:spcAft>
              <a:defRPr/>
            </a:pPr>
            <a:r>
              <a:rPr lang="en-US" sz="2800" b="1" dirty="0" smtClean="0">
                <a:cs typeface="Arial" charset="0"/>
              </a:rPr>
              <a:t>When asked, “What’s causing it?” the Alarmed and Concerned are much more likely to believe that human activities are responsible.</a:t>
            </a:r>
          </a:p>
        </p:txBody>
      </p:sp>
      <p:sp>
        <p:nvSpPr>
          <p:cNvPr id="2052" name="Text Box 6"/>
          <p:cNvSpPr txBox="1">
            <a:spLocks noChangeArrowheads="1"/>
          </p:cNvSpPr>
          <p:nvPr/>
        </p:nvSpPr>
        <p:spPr bwMode="auto">
          <a:xfrm>
            <a:off x="6448425" y="5784850"/>
            <a:ext cx="1592263" cy="276225"/>
          </a:xfrm>
          <a:prstGeom prst="rect">
            <a:avLst/>
          </a:prstGeom>
          <a:noFill/>
          <a:ln w="9525">
            <a:noFill/>
            <a:miter lim="800000"/>
            <a:headEnd/>
            <a:tailEnd/>
          </a:ln>
        </p:spPr>
        <p:txBody>
          <a:bodyPr wrap="none">
            <a:spAutoFit/>
          </a:bodyPr>
          <a:lstStyle/>
          <a:p>
            <a:pPr algn="r" defTabSz="457200"/>
            <a:r>
              <a:rPr lang="en-US" sz="1200" b="0" i="0">
                <a:solidFill>
                  <a:srgbClr val="000000"/>
                </a:solidFill>
                <a:latin typeface="Calibri" pitchFamily="34" charset="0"/>
              </a:rPr>
              <a:t>Source: Yale, July 2010  </a:t>
            </a:r>
          </a:p>
        </p:txBody>
      </p:sp>
      <p:sp>
        <p:nvSpPr>
          <p:cNvPr id="2053" name="TextBox 4"/>
          <p:cNvSpPr txBox="1">
            <a:spLocks noChangeArrowheads="1"/>
          </p:cNvSpPr>
          <p:nvPr/>
        </p:nvSpPr>
        <p:spPr bwMode="auto">
          <a:xfrm>
            <a:off x="73025" y="6270625"/>
            <a:ext cx="8910638" cy="384175"/>
          </a:xfrm>
          <a:prstGeom prst="rect">
            <a:avLst/>
          </a:prstGeom>
          <a:noFill/>
          <a:ln w="9525">
            <a:solidFill>
              <a:schemeClr val="tx2"/>
            </a:solidFill>
            <a:miter lim="800000"/>
            <a:headEnd/>
            <a:tailEnd/>
          </a:ln>
        </p:spPr>
        <p:txBody>
          <a:bodyPr>
            <a:spAutoFit/>
          </a:bodyPr>
          <a:lstStyle/>
          <a:p>
            <a:r>
              <a:rPr lang="en-US" sz="1900">
                <a:solidFill>
                  <a:srgbClr val="000000"/>
                </a:solidFill>
                <a:latin typeface="Calibri" pitchFamily="34" charset="0"/>
              </a:rPr>
              <a:t>What are the relative roles of natural changes and human activities in climate change?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0" y="0"/>
            <a:ext cx="9144000" cy="1346200"/>
          </a:xfrm>
        </p:spPr>
        <p:txBody>
          <a:bodyPr/>
          <a:lstStyle/>
          <a:p>
            <a:r>
              <a:rPr lang="en-US" sz="2800" b="1" smtClean="0"/>
              <a:t>Trust in Sources of Information about Climate Change: </a:t>
            </a:r>
            <a:r>
              <a:rPr lang="en-US" sz="2800" i="1" smtClean="0"/>
              <a:t>General Public</a:t>
            </a:r>
          </a:p>
        </p:txBody>
      </p:sp>
      <p:graphicFrame>
        <p:nvGraphicFramePr>
          <p:cNvPr id="3074" name="Content Placeholder 3"/>
          <p:cNvGraphicFramePr>
            <a:graphicFrameLocks noGrp="1"/>
          </p:cNvGraphicFramePr>
          <p:nvPr>
            <p:ph idx="1"/>
          </p:nvPr>
        </p:nvGraphicFramePr>
        <p:xfrm>
          <a:off x="457200" y="1346200"/>
          <a:ext cx="8229600" cy="4525963"/>
        </p:xfrm>
        <a:graphic>
          <a:graphicData uri="http://schemas.openxmlformats.org/presentationml/2006/ole">
            <mc:AlternateContent xmlns:mc="http://schemas.openxmlformats.org/markup-compatibility/2006">
              <mc:Choice xmlns:v="urn:schemas-microsoft-com:vml" Requires="v">
                <p:oleObj spid="_x0000_s3076" r:id="rId3" imgW="8230313" imgH="4523624" progId="Excel.Sheet.8">
                  <p:embed/>
                </p:oleObj>
              </mc:Choice>
              <mc:Fallback>
                <p:oleObj r:id="rId3" imgW="8230313" imgH="4523624" progId="Excel.Sheet.8">
                  <p:embed/>
                  <p:pic>
                    <p:nvPicPr>
                      <p:cNvPr id="0" name="Content Placeholder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46200"/>
                        <a:ext cx="8229600"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6" name="TextBox 4"/>
          <p:cNvSpPr txBox="1">
            <a:spLocks noChangeArrowheads="1"/>
          </p:cNvSpPr>
          <p:nvPr/>
        </p:nvSpPr>
        <p:spPr bwMode="auto">
          <a:xfrm>
            <a:off x="165100" y="6119813"/>
            <a:ext cx="8813800" cy="738187"/>
          </a:xfrm>
          <a:prstGeom prst="rect">
            <a:avLst/>
          </a:prstGeom>
          <a:noFill/>
          <a:ln w="9525">
            <a:noFill/>
            <a:miter lim="800000"/>
            <a:headEnd/>
            <a:tailEnd/>
          </a:ln>
        </p:spPr>
        <p:txBody>
          <a:bodyPr>
            <a:spAutoFit/>
          </a:bodyPr>
          <a:lstStyle/>
          <a:p>
            <a:r>
              <a:rPr lang="en-US" sz="1400">
                <a:latin typeface="Calibri" pitchFamily="34" charset="0"/>
              </a:rPr>
              <a:t>Source: Leiserowitz, A., Maibach, E., &amp; Roser-Renouf, C. (2010) Climate change in the American Mind: Americans’ global warming beliefs and attitudes in January &amp; June 2010. Yale University and George Mason University. New Haven, CT: Yale Project on Climate Change.</a:t>
            </a:r>
          </a:p>
        </p:txBody>
      </p:sp>
      <p:sp>
        <p:nvSpPr>
          <p:cNvPr id="6" name="Rectangle 5"/>
          <p:cNvSpPr/>
          <p:nvPr/>
        </p:nvSpPr>
        <p:spPr>
          <a:xfrm flipV="1">
            <a:off x="0" y="0"/>
            <a:ext cx="9144000" cy="304800"/>
          </a:xfrm>
          <a:prstGeom prst="rect">
            <a:avLst/>
          </a:prstGeom>
          <a:gradFill flip="none" rotWithShape="1">
            <a:gsLst>
              <a:gs pos="0">
                <a:schemeClr val="accent1">
                  <a:lumMod val="90000"/>
                  <a:shade val="30000"/>
                  <a:satMod val="115000"/>
                </a:schemeClr>
              </a:gs>
              <a:gs pos="50000">
                <a:schemeClr val="accent1">
                  <a:lumMod val="90000"/>
                  <a:shade val="67500"/>
                  <a:satMod val="115000"/>
                </a:schemeClr>
              </a:gs>
              <a:gs pos="100000">
                <a:schemeClr val="accent1">
                  <a:lumMod val="90000"/>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32945897-E896-4967-97D5-77284188FC4F}" type="slidenum">
              <a:rPr lang="en-US"/>
              <a:pPr>
                <a:defRPr/>
              </a:pPr>
              <a:t>14</a:t>
            </a:fld>
            <a:endParaRPr lang="en-US"/>
          </a:p>
        </p:txBody>
      </p:sp>
      <p:sp>
        <p:nvSpPr>
          <p:cNvPr id="673794" name="Rectangle 2"/>
          <p:cNvSpPr>
            <a:spLocks noGrp="1" noChangeArrowheads="1"/>
          </p:cNvSpPr>
          <p:nvPr>
            <p:ph type="title"/>
          </p:nvPr>
        </p:nvSpPr>
        <p:spPr>
          <a:xfrm>
            <a:off x="876300" y="228600"/>
            <a:ext cx="7429500" cy="1143000"/>
          </a:xfrm>
        </p:spPr>
        <p:txBody>
          <a:bodyPr/>
          <a:lstStyle/>
          <a:p>
            <a:pPr eaLnBrk="1" hangingPunct="1">
              <a:defRPr/>
            </a:pPr>
            <a:r>
              <a:rPr lang="en-US" sz="3200" smtClean="0">
                <a:solidFill>
                  <a:srgbClr val="FF0000"/>
                </a:solidFill>
                <a:latin typeface="Arial" pitchFamily="34" charset="0"/>
              </a:rPr>
              <a:t>Climate Change:</a:t>
            </a:r>
            <a:r>
              <a:rPr lang="en-US" sz="3200" smtClean="0">
                <a:latin typeface="Arial" pitchFamily="34" charset="0"/>
              </a:rPr>
              <a:t> What is it?</a:t>
            </a:r>
          </a:p>
        </p:txBody>
      </p:sp>
      <p:sp>
        <p:nvSpPr>
          <p:cNvPr id="40964" name="Rectangle 3"/>
          <p:cNvSpPr>
            <a:spLocks noGrp="1" noChangeArrowheads="1"/>
          </p:cNvSpPr>
          <p:nvPr>
            <p:ph type="body" idx="1"/>
          </p:nvPr>
        </p:nvSpPr>
        <p:spPr>
          <a:xfrm>
            <a:off x="349250" y="4383088"/>
            <a:ext cx="8375650" cy="2065337"/>
          </a:xfrm>
        </p:spPr>
        <p:txBody>
          <a:bodyPr/>
          <a:lstStyle/>
          <a:p>
            <a:pPr eaLnBrk="1" hangingPunct="1">
              <a:spcBef>
                <a:spcPts val="1200"/>
              </a:spcBef>
              <a:spcAft>
                <a:spcPts val="1200"/>
              </a:spcAft>
            </a:pPr>
            <a:r>
              <a:rPr lang="en-US" sz="2000" smtClean="0">
                <a:solidFill>
                  <a:srgbClr val="FF0000"/>
                </a:solidFill>
                <a:effectLst/>
              </a:rPr>
              <a:t>Climate change</a:t>
            </a:r>
            <a:r>
              <a:rPr lang="en-US" sz="2000" smtClean="0">
                <a:effectLst/>
              </a:rPr>
              <a:t> is the departure from the expected average weather or climate normals (temperature and precipitation) for a given place and time of year. </a:t>
            </a:r>
          </a:p>
          <a:p>
            <a:pPr eaLnBrk="1" hangingPunct="1">
              <a:spcBef>
                <a:spcPts val="1200"/>
              </a:spcBef>
              <a:spcAft>
                <a:spcPts val="1200"/>
              </a:spcAft>
            </a:pPr>
            <a:r>
              <a:rPr lang="en-US" sz="2000" smtClean="0">
                <a:effectLst/>
              </a:rPr>
              <a:t>In contrast with extreme events, such as snowfall in Florida, </a:t>
            </a:r>
            <a:r>
              <a:rPr lang="en-US" sz="2000" smtClean="0">
                <a:solidFill>
                  <a:srgbClr val="FF0000"/>
                </a:solidFill>
                <a:effectLst/>
              </a:rPr>
              <a:t>climate change</a:t>
            </a:r>
            <a:r>
              <a:rPr lang="en-US" sz="2000" smtClean="0">
                <a:effectLst/>
              </a:rPr>
              <a:t> is the </a:t>
            </a:r>
            <a:r>
              <a:rPr lang="en-US" sz="2000" u="sng" smtClean="0">
                <a:effectLst/>
              </a:rPr>
              <a:t>long-term</a:t>
            </a:r>
            <a:r>
              <a:rPr lang="en-US" sz="2000" smtClean="0">
                <a:effectLst/>
              </a:rPr>
              <a:t> shift in the average weather. </a:t>
            </a:r>
          </a:p>
        </p:txBody>
      </p:sp>
      <p:pic>
        <p:nvPicPr>
          <p:cNvPr id="40965" name="Picture 4"/>
          <p:cNvPicPr>
            <a:picLocks noChangeAspect="1" noChangeArrowheads="1"/>
          </p:cNvPicPr>
          <p:nvPr/>
        </p:nvPicPr>
        <p:blipFill>
          <a:blip r:embed="rId2" cstate="print"/>
          <a:srcRect t="22801" b="14545"/>
          <a:stretch>
            <a:fillRect/>
          </a:stretch>
        </p:blipFill>
        <p:spPr bwMode="auto">
          <a:xfrm>
            <a:off x="2487613" y="1176338"/>
            <a:ext cx="3932237" cy="3168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0"/>
          </p:nvPr>
        </p:nvSpPr>
        <p:spPr/>
        <p:txBody>
          <a:bodyPr/>
          <a:lstStyle/>
          <a:p>
            <a:pPr>
              <a:defRPr/>
            </a:pPr>
            <a:fld id="{DC0F3A18-A00C-43D8-AFF3-43245F8C7BD7}" type="slidenum">
              <a:rPr lang="en-US"/>
              <a:pPr>
                <a:defRPr/>
              </a:pPr>
              <a:t>15</a:t>
            </a:fld>
            <a:endParaRPr lang="en-US"/>
          </a:p>
        </p:txBody>
      </p:sp>
      <p:sp>
        <p:nvSpPr>
          <p:cNvPr id="674818" name="Rectangle 2"/>
          <p:cNvSpPr>
            <a:spLocks noGrp="1" noChangeArrowheads="1"/>
          </p:cNvSpPr>
          <p:nvPr>
            <p:ph type="title"/>
          </p:nvPr>
        </p:nvSpPr>
        <p:spPr/>
        <p:txBody>
          <a:bodyPr/>
          <a:lstStyle/>
          <a:p>
            <a:pPr eaLnBrk="1" hangingPunct="1">
              <a:defRPr/>
            </a:pPr>
            <a:r>
              <a:rPr lang="en-US" sz="3200" dirty="0" smtClean="0">
                <a:latin typeface="Arial" pitchFamily="34" charset="0"/>
              </a:rPr>
              <a:t>Why Worry About </a:t>
            </a:r>
            <a:r>
              <a:rPr lang="en-US" sz="3200" dirty="0" smtClean="0">
                <a:solidFill>
                  <a:srgbClr val="FF0000"/>
                </a:solidFill>
                <a:latin typeface="Arial" pitchFamily="34" charset="0"/>
              </a:rPr>
              <a:t>Climate Change</a:t>
            </a:r>
            <a:r>
              <a:rPr lang="en-US" sz="3200" dirty="0" smtClean="0">
                <a:latin typeface="Arial" pitchFamily="34" charset="0"/>
              </a:rPr>
              <a:t>?</a:t>
            </a:r>
          </a:p>
        </p:txBody>
      </p:sp>
      <p:sp>
        <p:nvSpPr>
          <p:cNvPr id="41988" name="Rectangle 3"/>
          <p:cNvSpPr>
            <a:spLocks noGrp="1" noChangeArrowheads="1"/>
          </p:cNvSpPr>
          <p:nvPr>
            <p:ph type="body" sz="half" idx="3"/>
          </p:nvPr>
        </p:nvSpPr>
        <p:spPr>
          <a:xfrm>
            <a:off x="485775" y="3865563"/>
            <a:ext cx="8220075" cy="2401887"/>
          </a:xfrm>
        </p:spPr>
        <p:txBody>
          <a:bodyPr/>
          <a:lstStyle/>
          <a:p>
            <a:pPr eaLnBrk="1" hangingPunct="1"/>
            <a:r>
              <a:rPr lang="en-US" sz="1600" smtClean="0">
                <a:effectLst/>
              </a:rPr>
              <a:t>Temperature increases will have significant impacts on human activities: where we can live, what food we can grow and how or where we can grow it. </a:t>
            </a:r>
          </a:p>
          <a:p>
            <a:pPr eaLnBrk="1" hangingPunct="1"/>
            <a:r>
              <a:rPr lang="en-US" sz="1600" smtClean="0">
                <a:effectLst/>
              </a:rPr>
              <a:t>To be prepared for the effects of these potential impacts we need to know how much the Earth is warming, for how long it has been warming, and the causes. </a:t>
            </a:r>
          </a:p>
          <a:p>
            <a:pPr eaLnBrk="1" hangingPunct="1"/>
            <a:r>
              <a:rPr lang="en-US" sz="1600" smtClean="0">
                <a:effectLst/>
              </a:rPr>
              <a:t>Answers will provide a better basis for making decisions related to issues such as water resource management and agricultural planning.</a:t>
            </a:r>
          </a:p>
        </p:txBody>
      </p:sp>
      <p:pic>
        <p:nvPicPr>
          <p:cNvPr id="41989" name="Picture 4" descr="dustbowl3"/>
          <p:cNvPicPr>
            <a:picLocks noGrp="1" noChangeAspect="1" noChangeArrowheads="1"/>
          </p:cNvPicPr>
          <p:nvPr>
            <p:ph sz="quarter" idx="1"/>
          </p:nvPr>
        </p:nvPicPr>
        <p:blipFill>
          <a:blip r:embed="rId2" cstate="print"/>
          <a:srcRect/>
          <a:stretch>
            <a:fillRect/>
          </a:stretch>
        </p:blipFill>
        <p:spPr>
          <a:xfrm>
            <a:off x="838200" y="1643063"/>
            <a:ext cx="3505200" cy="1885950"/>
          </a:xfrm>
          <a:noFill/>
        </p:spPr>
      </p:pic>
      <p:pic>
        <p:nvPicPr>
          <p:cNvPr id="41990" name="Picture 5" descr="flood"/>
          <p:cNvPicPr>
            <a:picLocks noGrp="1" noChangeAspect="1" noChangeArrowheads="1"/>
          </p:cNvPicPr>
          <p:nvPr>
            <p:ph sz="quarter" idx="2"/>
          </p:nvPr>
        </p:nvPicPr>
        <p:blipFill>
          <a:blip r:embed="rId3" cstate="print"/>
          <a:srcRect/>
          <a:stretch>
            <a:fillRect/>
          </a:stretch>
        </p:blipFill>
        <p:spPr>
          <a:xfrm>
            <a:off x="4772025" y="1628775"/>
            <a:ext cx="3535363" cy="1911350"/>
          </a:xfrm>
          <a:noFill/>
        </p:spPr>
      </p:pic>
      <p:sp>
        <p:nvSpPr>
          <p:cNvPr id="41991" name="Text Box 6"/>
          <p:cNvSpPr txBox="1">
            <a:spLocks noChangeArrowheads="1"/>
          </p:cNvSpPr>
          <p:nvPr/>
        </p:nvSpPr>
        <p:spPr bwMode="auto">
          <a:xfrm>
            <a:off x="6143625" y="3603625"/>
            <a:ext cx="1012825" cy="244475"/>
          </a:xfrm>
          <a:prstGeom prst="rect">
            <a:avLst/>
          </a:prstGeom>
          <a:noFill/>
          <a:ln w="9525">
            <a:noFill/>
            <a:miter lim="800000"/>
            <a:headEnd/>
            <a:tailEnd/>
          </a:ln>
        </p:spPr>
        <p:txBody>
          <a:bodyPr wrap="none">
            <a:spAutoFit/>
          </a:bodyPr>
          <a:lstStyle/>
          <a:p>
            <a:pPr algn="ctr" eaLnBrk="0" hangingPunct="0"/>
            <a:r>
              <a:rPr lang="en-US" sz="1000" b="0" i="0">
                <a:latin typeface="Arial" pitchFamily="34" charset="0"/>
              </a:rPr>
              <a:t>Source: NOAA</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0"/>
          </p:nvPr>
        </p:nvSpPr>
        <p:spPr/>
        <p:txBody>
          <a:bodyPr/>
          <a:lstStyle/>
          <a:p>
            <a:pPr>
              <a:defRPr/>
            </a:pPr>
            <a:fld id="{83429DD8-49A0-4DFB-8DE4-292EE276DBAA}" type="slidenum">
              <a:rPr lang="en-US"/>
              <a:pPr>
                <a:defRPr/>
              </a:pPr>
              <a:t>16</a:t>
            </a:fld>
            <a:endParaRPr lang="en-US"/>
          </a:p>
        </p:txBody>
      </p:sp>
      <p:sp>
        <p:nvSpPr>
          <p:cNvPr id="674818" name="Rectangle 2"/>
          <p:cNvSpPr>
            <a:spLocks noGrp="1" noChangeArrowheads="1"/>
          </p:cNvSpPr>
          <p:nvPr>
            <p:ph type="title"/>
          </p:nvPr>
        </p:nvSpPr>
        <p:spPr/>
        <p:txBody>
          <a:bodyPr/>
          <a:lstStyle/>
          <a:p>
            <a:pPr eaLnBrk="1" hangingPunct="1">
              <a:defRPr/>
            </a:pPr>
            <a:r>
              <a:rPr lang="en-US" sz="3200" dirty="0" smtClean="0">
                <a:latin typeface="+mn-lt"/>
              </a:rPr>
              <a:t>Abrupt </a:t>
            </a:r>
            <a:r>
              <a:rPr lang="en-US" sz="3200" dirty="0" smtClean="0">
                <a:solidFill>
                  <a:srgbClr val="FF0000"/>
                </a:solidFill>
                <a:latin typeface="+mn-lt"/>
              </a:rPr>
              <a:t>Climate Change</a:t>
            </a:r>
            <a:endParaRPr lang="en-US" sz="3200" dirty="0" smtClean="0">
              <a:latin typeface="+mn-lt"/>
            </a:endParaRPr>
          </a:p>
        </p:txBody>
      </p:sp>
      <p:sp>
        <p:nvSpPr>
          <p:cNvPr id="11" name="TextBox 5"/>
          <p:cNvSpPr txBox="1">
            <a:spLocks noChangeArrowheads="1"/>
          </p:cNvSpPr>
          <p:nvPr/>
        </p:nvSpPr>
        <p:spPr bwMode="auto">
          <a:xfrm>
            <a:off x="455613" y="1309688"/>
            <a:ext cx="8166100" cy="224155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defRPr/>
            </a:pPr>
            <a:r>
              <a:rPr lang="en-US" sz="2000" i="0" kern="0" dirty="0">
                <a:solidFill>
                  <a:srgbClr val="FF0000"/>
                </a:solidFill>
                <a:effectLst>
                  <a:outerShdw blurRad="38100" dist="38100" dir="2700000" algn="tl">
                    <a:srgbClr val="C0C0C0"/>
                  </a:outerShdw>
                </a:effectLst>
                <a:latin typeface="+mn-lt"/>
              </a:rPr>
              <a:t>Abrupt Climate Change (ACC)</a:t>
            </a:r>
            <a:r>
              <a:rPr lang="en-US" sz="2000" i="0" kern="0" dirty="0">
                <a:effectLst>
                  <a:outerShdw blurRad="38100" dist="38100" dir="2700000" algn="tl">
                    <a:srgbClr val="C0C0C0"/>
                  </a:outerShdw>
                </a:effectLst>
                <a:latin typeface="+mn-lt"/>
              </a:rPr>
              <a:t> is a shift that occurs quickly         (a few decades or less) and persists for decades to millennia.</a:t>
            </a:r>
          </a:p>
          <a:p>
            <a:pPr marL="342900" indent="-342900">
              <a:spcBef>
                <a:spcPct val="20000"/>
              </a:spcBef>
              <a:buFontTx/>
              <a:buChar char="•"/>
              <a:defRPr/>
            </a:pPr>
            <a:r>
              <a:rPr lang="en-US" sz="2000" i="0" kern="0" dirty="0">
                <a:solidFill>
                  <a:srgbClr val="FF0000"/>
                </a:solidFill>
                <a:effectLst>
                  <a:outerShdw blurRad="38100" dist="38100" dir="2700000" algn="tl">
                    <a:srgbClr val="C0C0C0"/>
                  </a:outerShdw>
                </a:effectLst>
                <a:latin typeface="+mn-lt"/>
              </a:rPr>
              <a:t>Three types of ACC that pose a major challenge to society:</a:t>
            </a:r>
          </a:p>
          <a:p>
            <a:pPr marL="742950" lvl="1" indent="-285750">
              <a:spcBef>
                <a:spcPct val="20000"/>
              </a:spcBef>
              <a:buFontTx/>
              <a:buChar char="–"/>
              <a:defRPr/>
            </a:pPr>
            <a:r>
              <a:rPr lang="en-US" sz="2000" i="0" kern="0" dirty="0">
                <a:effectLst>
                  <a:outerShdw blurRad="38100" dist="38100" dir="2700000" algn="tl">
                    <a:srgbClr val="C0C0C0"/>
                  </a:outerShdw>
                </a:effectLst>
                <a:latin typeface="+mn-lt"/>
              </a:rPr>
              <a:t>Rapid change in glaciers, ice sheets, and sea level </a:t>
            </a:r>
          </a:p>
          <a:p>
            <a:pPr marL="742950" lvl="1" indent="-285750">
              <a:spcBef>
                <a:spcPct val="20000"/>
              </a:spcBef>
              <a:buFontTx/>
              <a:buChar char="–"/>
              <a:defRPr/>
            </a:pPr>
            <a:r>
              <a:rPr lang="en-US" sz="2000" i="0" kern="0" dirty="0">
                <a:effectLst>
                  <a:outerShdw blurRad="38100" dist="38100" dir="2700000" algn="tl">
                    <a:srgbClr val="C0C0C0"/>
                  </a:outerShdw>
                </a:effectLst>
                <a:latin typeface="+mn-lt"/>
              </a:rPr>
              <a:t>Changes to the hydrologic cycle, including droughts</a:t>
            </a:r>
          </a:p>
          <a:p>
            <a:pPr marL="742950" lvl="1" indent="-285750">
              <a:spcBef>
                <a:spcPct val="20000"/>
              </a:spcBef>
              <a:buFontTx/>
              <a:buChar char="–"/>
              <a:defRPr/>
            </a:pPr>
            <a:r>
              <a:rPr lang="en-US" sz="2000" i="0" kern="0" dirty="0">
                <a:effectLst>
                  <a:outerShdw blurRad="38100" dist="38100" dir="2700000" algn="tl">
                    <a:srgbClr val="C0C0C0"/>
                  </a:outerShdw>
                </a:effectLst>
                <a:latin typeface="+mn-lt"/>
              </a:rPr>
              <a:t>Rapid release to the atmosphere of methane </a:t>
            </a:r>
          </a:p>
        </p:txBody>
      </p:sp>
      <p:grpSp>
        <p:nvGrpSpPr>
          <p:cNvPr id="43013" name="Group 10"/>
          <p:cNvGrpSpPr>
            <a:grpSpLocks/>
          </p:cNvGrpSpPr>
          <p:nvPr/>
        </p:nvGrpSpPr>
        <p:grpSpPr bwMode="auto">
          <a:xfrm>
            <a:off x="434975" y="3884613"/>
            <a:ext cx="8032750" cy="2516187"/>
            <a:chOff x="346851" y="3695554"/>
            <a:chExt cx="8424276" cy="2923102"/>
          </a:xfrm>
        </p:grpSpPr>
        <p:pic>
          <p:nvPicPr>
            <p:cNvPr id="43014" name="Picture 6" descr="flickr-3964828194-original.jpg"/>
            <p:cNvPicPr>
              <a:picLocks noChangeAspect="1"/>
            </p:cNvPicPr>
            <p:nvPr/>
          </p:nvPicPr>
          <p:blipFill>
            <a:blip r:embed="rId2" cstate="print"/>
            <a:srcRect/>
            <a:stretch>
              <a:fillRect/>
            </a:stretch>
          </p:blipFill>
          <p:spPr bwMode="auto">
            <a:xfrm>
              <a:off x="346851" y="4635683"/>
              <a:ext cx="2833849" cy="1890155"/>
            </a:xfrm>
            <a:prstGeom prst="rect">
              <a:avLst/>
            </a:prstGeom>
            <a:noFill/>
            <a:ln w="9525">
              <a:noFill/>
              <a:miter lim="800000"/>
              <a:headEnd/>
              <a:tailEnd/>
            </a:ln>
          </p:spPr>
        </p:pic>
        <p:pic>
          <p:nvPicPr>
            <p:cNvPr id="43015" name="Picture 7" descr="KettlemanHills.jpg"/>
            <p:cNvPicPr>
              <a:picLocks noChangeAspect="1"/>
            </p:cNvPicPr>
            <p:nvPr/>
          </p:nvPicPr>
          <p:blipFill>
            <a:blip r:embed="rId3" cstate="print"/>
            <a:srcRect/>
            <a:stretch>
              <a:fillRect/>
            </a:stretch>
          </p:blipFill>
          <p:spPr bwMode="auto">
            <a:xfrm>
              <a:off x="3676055" y="4154838"/>
              <a:ext cx="2472989" cy="1860468"/>
            </a:xfrm>
            <a:prstGeom prst="rect">
              <a:avLst/>
            </a:prstGeom>
            <a:noFill/>
            <a:ln w="9525">
              <a:noFill/>
              <a:miter lim="800000"/>
              <a:headEnd/>
              <a:tailEnd/>
            </a:ln>
          </p:spPr>
        </p:pic>
        <p:pic>
          <p:nvPicPr>
            <p:cNvPr id="43016" name="Picture 9" descr="katey_lakeMethaneFirePlume.jpg"/>
            <p:cNvPicPr>
              <a:picLocks noChangeAspect="1"/>
            </p:cNvPicPr>
            <p:nvPr/>
          </p:nvPicPr>
          <p:blipFill>
            <a:blip r:embed="rId4" cstate="print"/>
            <a:srcRect/>
            <a:stretch>
              <a:fillRect/>
            </a:stretch>
          </p:blipFill>
          <p:spPr bwMode="auto">
            <a:xfrm>
              <a:off x="6792239" y="3695554"/>
              <a:ext cx="1978888" cy="2923102"/>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0"/>
          </p:nvPr>
        </p:nvSpPr>
        <p:spPr/>
        <p:txBody>
          <a:bodyPr/>
          <a:lstStyle/>
          <a:p>
            <a:pPr>
              <a:defRPr/>
            </a:pPr>
            <a:fld id="{80715286-C325-4EF6-921E-DB63E2869E05}" type="slidenum">
              <a:rPr lang="en-US"/>
              <a:pPr>
                <a:defRPr/>
              </a:pPr>
              <a:t>17</a:t>
            </a:fld>
            <a:endParaRPr lang="en-US"/>
          </a:p>
        </p:txBody>
      </p:sp>
      <p:sp>
        <p:nvSpPr>
          <p:cNvPr id="674818" name="Rectangle 2"/>
          <p:cNvSpPr>
            <a:spLocks noGrp="1" noChangeArrowheads="1"/>
          </p:cNvSpPr>
          <p:nvPr>
            <p:ph type="title"/>
          </p:nvPr>
        </p:nvSpPr>
        <p:spPr/>
        <p:txBody>
          <a:bodyPr/>
          <a:lstStyle/>
          <a:p>
            <a:pPr eaLnBrk="1" hangingPunct="1">
              <a:defRPr/>
            </a:pPr>
            <a:r>
              <a:rPr lang="en-US" sz="3200" dirty="0" smtClean="0">
                <a:latin typeface="+mn-lt"/>
              </a:rPr>
              <a:t>Abrupt </a:t>
            </a:r>
            <a:r>
              <a:rPr lang="en-US" sz="3200" dirty="0" smtClean="0">
                <a:solidFill>
                  <a:srgbClr val="FF0000"/>
                </a:solidFill>
                <a:latin typeface="+mn-lt"/>
              </a:rPr>
              <a:t>Climate Change</a:t>
            </a:r>
            <a:endParaRPr lang="en-US" sz="3200" dirty="0" smtClean="0">
              <a:latin typeface="+mn-lt"/>
            </a:endParaRPr>
          </a:p>
        </p:txBody>
      </p:sp>
      <p:sp>
        <p:nvSpPr>
          <p:cNvPr id="11" name="TextBox 5"/>
          <p:cNvSpPr txBox="1">
            <a:spLocks noChangeArrowheads="1"/>
          </p:cNvSpPr>
          <p:nvPr/>
        </p:nvSpPr>
        <p:spPr bwMode="auto">
          <a:xfrm>
            <a:off x="455613" y="1309688"/>
            <a:ext cx="8166100" cy="224155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defRPr/>
            </a:pPr>
            <a:r>
              <a:rPr lang="en-US" i="0" kern="0" dirty="0">
                <a:solidFill>
                  <a:srgbClr val="FF0000"/>
                </a:solidFill>
                <a:effectLst>
                  <a:outerShdw blurRad="38100" dist="38100" dir="2700000" algn="tl">
                    <a:srgbClr val="C0C0C0"/>
                  </a:outerShdw>
                </a:effectLst>
                <a:latin typeface="+mn-lt"/>
              </a:rPr>
              <a:t>Glaciers are melting</a:t>
            </a:r>
            <a:endParaRPr lang="en-US" i="0" kern="0" dirty="0">
              <a:effectLst>
                <a:outerShdw blurRad="38100" dist="38100" dir="2700000" algn="tl">
                  <a:srgbClr val="C0C0C0"/>
                </a:outerShdw>
              </a:effectLst>
              <a:latin typeface="+mn-lt"/>
            </a:endParaRPr>
          </a:p>
        </p:txBody>
      </p:sp>
      <p:sp>
        <p:nvSpPr>
          <p:cNvPr id="9" name="Text Box 4"/>
          <p:cNvSpPr txBox="1">
            <a:spLocks noChangeArrowheads="1"/>
          </p:cNvSpPr>
          <p:nvPr/>
        </p:nvSpPr>
        <p:spPr bwMode="auto">
          <a:xfrm>
            <a:off x="269875" y="5448300"/>
            <a:ext cx="8543925" cy="457200"/>
          </a:xfrm>
          <a:prstGeom prst="rect">
            <a:avLst/>
          </a:prstGeom>
          <a:noFill/>
          <a:ln w="9525">
            <a:noFill/>
            <a:miter lim="800000"/>
            <a:headEnd/>
            <a:tailEnd/>
          </a:ln>
        </p:spPr>
        <p:txBody>
          <a:bodyPr>
            <a:spAutoFit/>
          </a:bodyPr>
          <a:lstStyle/>
          <a:p>
            <a:pPr algn="ctr">
              <a:spcBef>
                <a:spcPct val="50000"/>
              </a:spcBef>
              <a:defRPr/>
            </a:pPr>
            <a:r>
              <a:rPr lang="en-US" sz="2400" b="0" i="0" dirty="0" err="1">
                <a:solidFill>
                  <a:prstClr val="black"/>
                </a:solidFill>
                <a:latin typeface="+mn-lt"/>
                <a:cs typeface="Times New Roman" pitchFamily="18" charset="0"/>
              </a:rPr>
              <a:t>Shepard</a:t>
            </a:r>
            <a:r>
              <a:rPr lang="en-US" sz="2400" b="0" i="0" dirty="0">
                <a:solidFill>
                  <a:prstClr val="black"/>
                </a:solidFill>
                <a:latin typeface="+mn-lt"/>
                <a:cs typeface="Times New Roman" pitchFamily="18" charset="0"/>
              </a:rPr>
              <a:t> Glacier, Glacier National Park, USA</a:t>
            </a:r>
          </a:p>
        </p:txBody>
      </p:sp>
      <p:sp>
        <p:nvSpPr>
          <p:cNvPr id="10" name="Text Box 6"/>
          <p:cNvSpPr txBox="1">
            <a:spLocks noChangeArrowheads="1"/>
          </p:cNvSpPr>
          <p:nvPr/>
        </p:nvSpPr>
        <p:spPr bwMode="auto">
          <a:xfrm>
            <a:off x="304800" y="5938838"/>
            <a:ext cx="8534400" cy="457200"/>
          </a:xfrm>
          <a:prstGeom prst="rect">
            <a:avLst/>
          </a:prstGeom>
          <a:noFill/>
          <a:ln w="9525">
            <a:noFill/>
            <a:miter lim="800000"/>
            <a:headEnd/>
            <a:tailEnd/>
          </a:ln>
        </p:spPr>
        <p:txBody>
          <a:bodyPr>
            <a:spAutoFit/>
          </a:bodyPr>
          <a:lstStyle/>
          <a:p>
            <a:pPr algn="ctr">
              <a:spcBef>
                <a:spcPct val="50000"/>
              </a:spcBef>
              <a:defRPr/>
            </a:pPr>
            <a:r>
              <a:rPr lang="en-US" sz="2400" i="0" dirty="0">
                <a:solidFill>
                  <a:srgbClr val="4B5064"/>
                </a:solidFill>
                <a:latin typeface="+mn-lt"/>
                <a:cs typeface="Times New Roman" pitchFamily="18" charset="0"/>
              </a:rPr>
              <a:t>By 2030, Glacier National Park could be glacier-free</a:t>
            </a:r>
          </a:p>
        </p:txBody>
      </p:sp>
      <p:pic>
        <p:nvPicPr>
          <p:cNvPr id="44039" name="Picture 13" descr="Shp913_Alden.tif"/>
          <p:cNvPicPr>
            <a:picLocks noChangeAspect="1"/>
          </p:cNvPicPr>
          <p:nvPr/>
        </p:nvPicPr>
        <p:blipFill>
          <a:blip r:embed="rId2" cstate="print"/>
          <a:srcRect/>
          <a:stretch>
            <a:fillRect/>
          </a:stretch>
        </p:blipFill>
        <p:spPr bwMode="auto">
          <a:xfrm>
            <a:off x="304800" y="1971675"/>
            <a:ext cx="4384675" cy="2895600"/>
          </a:xfrm>
          <a:prstGeom prst="rect">
            <a:avLst/>
          </a:prstGeom>
          <a:noFill/>
          <a:ln w="28575">
            <a:solidFill>
              <a:srgbClr val="000000"/>
            </a:solidFill>
            <a:miter lim="800000"/>
            <a:headEnd/>
            <a:tailEnd/>
          </a:ln>
        </p:spPr>
      </p:pic>
      <p:grpSp>
        <p:nvGrpSpPr>
          <p:cNvPr id="44040" name="Group 11"/>
          <p:cNvGrpSpPr>
            <a:grpSpLocks/>
          </p:cNvGrpSpPr>
          <p:nvPr/>
        </p:nvGrpSpPr>
        <p:grpSpPr bwMode="auto">
          <a:xfrm>
            <a:off x="4800600" y="2003425"/>
            <a:ext cx="4037013" cy="3365500"/>
            <a:chOff x="4800600" y="1463675"/>
            <a:chExt cx="4035425" cy="3365501"/>
          </a:xfrm>
        </p:grpSpPr>
        <p:pic>
          <p:nvPicPr>
            <p:cNvPr id="44042" name="Picture 14" descr="Shepard_2005_reardon.JPG"/>
            <p:cNvPicPr>
              <a:picLocks noChangeAspect="1"/>
            </p:cNvPicPr>
            <p:nvPr/>
          </p:nvPicPr>
          <p:blipFill>
            <a:blip r:embed="rId3" cstate="print"/>
            <a:srcRect/>
            <a:stretch>
              <a:fillRect/>
            </a:stretch>
          </p:blipFill>
          <p:spPr bwMode="auto">
            <a:xfrm>
              <a:off x="4800600" y="1463675"/>
              <a:ext cx="4035425" cy="2863850"/>
            </a:xfrm>
            <a:prstGeom prst="rect">
              <a:avLst/>
            </a:prstGeom>
            <a:noFill/>
            <a:ln w="28575">
              <a:solidFill>
                <a:srgbClr val="000000"/>
              </a:solidFill>
              <a:miter lim="800000"/>
              <a:headEnd/>
              <a:tailEnd/>
            </a:ln>
          </p:spPr>
        </p:pic>
        <p:sp>
          <p:nvSpPr>
            <p:cNvPr id="44043" name="TextBox 7"/>
            <p:cNvSpPr txBox="1">
              <a:spLocks noChangeArrowheads="1"/>
            </p:cNvSpPr>
            <p:nvPr/>
          </p:nvSpPr>
          <p:spPr bwMode="auto">
            <a:xfrm>
              <a:off x="4800600" y="4343400"/>
              <a:ext cx="828349" cy="485776"/>
            </a:xfrm>
            <a:prstGeom prst="rect">
              <a:avLst/>
            </a:prstGeom>
            <a:noFill/>
            <a:ln w="28575">
              <a:solidFill>
                <a:srgbClr val="000000"/>
              </a:solidFill>
              <a:miter lim="800000"/>
              <a:headEnd/>
              <a:tailEnd/>
            </a:ln>
          </p:spPr>
          <p:txBody>
            <a:bodyPr wrap="none">
              <a:spAutoFit/>
            </a:bodyPr>
            <a:lstStyle/>
            <a:p>
              <a:r>
                <a:rPr lang="en-US" sz="2400" i="0">
                  <a:solidFill>
                    <a:srgbClr val="323543"/>
                  </a:solidFill>
                  <a:latin typeface="Calibri" pitchFamily="34" charset="0"/>
                  <a:cs typeface="Times New Roman" pitchFamily="18" charset="0"/>
                </a:rPr>
                <a:t>2005</a:t>
              </a:r>
            </a:p>
          </p:txBody>
        </p:sp>
      </p:grpSp>
      <p:sp>
        <p:nvSpPr>
          <p:cNvPr id="44041" name="TextBox 9"/>
          <p:cNvSpPr txBox="1">
            <a:spLocks noChangeArrowheads="1"/>
          </p:cNvSpPr>
          <p:nvPr/>
        </p:nvSpPr>
        <p:spPr bwMode="auto">
          <a:xfrm>
            <a:off x="304800" y="4897438"/>
            <a:ext cx="806450" cy="461962"/>
          </a:xfrm>
          <a:prstGeom prst="rect">
            <a:avLst/>
          </a:prstGeom>
          <a:noFill/>
          <a:ln w="28575">
            <a:solidFill>
              <a:schemeClr val="tx1"/>
            </a:solidFill>
            <a:miter lim="800000"/>
            <a:headEnd/>
            <a:tailEnd/>
          </a:ln>
        </p:spPr>
        <p:txBody>
          <a:bodyPr wrap="none">
            <a:spAutoFit/>
          </a:bodyPr>
          <a:lstStyle/>
          <a:p>
            <a:r>
              <a:rPr lang="en-US" sz="2400" i="0">
                <a:solidFill>
                  <a:srgbClr val="323543"/>
                </a:solidFill>
                <a:latin typeface="Calibri" pitchFamily="34" charset="0"/>
                <a:cs typeface="Times New Roman" pitchFamily="18" charset="0"/>
              </a:rPr>
              <a:t>1913</a:t>
            </a:r>
            <a:endParaRPr lang="en-US" sz="2000" i="0">
              <a:solidFill>
                <a:srgbClr val="323543"/>
              </a:solidFill>
              <a:latin typeface="Calibri" pitchFamily="34" charset="0"/>
              <a:cs typeface="Times New Roman"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0"/>
          </p:nvPr>
        </p:nvSpPr>
        <p:spPr/>
        <p:txBody>
          <a:bodyPr/>
          <a:lstStyle/>
          <a:p>
            <a:pPr>
              <a:defRPr/>
            </a:pPr>
            <a:fld id="{0CCAF96C-CA15-4B5B-8A6E-68C511342D18}" type="slidenum">
              <a:rPr lang="en-US"/>
              <a:pPr>
                <a:defRPr/>
              </a:pPr>
              <a:t>18</a:t>
            </a:fld>
            <a:endParaRPr lang="en-US"/>
          </a:p>
        </p:txBody>
      </p:sp>
      <p:sp>
        <p:nvSpPr>
          <p:cNvPr id="674818" name="Rectangle 2"/>
          <p:cNvSpPr>
            <a:spLocks noGrp="1" noChangeArrowheads="1"/>
          </p:cNvSpPr>
          <p:nvPr>
            <p:ph type="title"/>
          </p:nvPr>
        </p:nvSpPr>
        <p:spPr/>
        <p:txBody>
          <a:bodyPr/>
          <a:lstStyle/>
          <a:p>
            <a:pPr eaLnBrk="1" hangingPunct="1">
              <a:defRPr/>
            </a:pPr>
            <a:r>
              <a:rPr lang="en-US" sz="3200" dirty="0" smtClean="0">
                <a:latin typeface="+mn-lt"/>
              </a:rPr>
              <a:t>Abrupt </a:t>
            </a:r>
            <a:r>
              <a:rPr lang="en-US" sz="3200" dirty="0" smtClean="0">
                <a:solidFill>
                  <a:srgbClr val="FF0000"/>
                </a:solidFill>
                <a:latin typeface="+mn-lt"/>
              </a:rPr>
              <a:t>Climate Change</a:t>
            </a:r>
            <a:endParaRPr lang="en-US" sz="3200" dirty="0" smtClean="0">
              <a:latin typeface="+mn-lt"/>
            </a:endParaRPr>
          </a:p>
        </p:txBody>
      </p:sp>
      <p:sp>
        <p:nvSpPr>
          <p:cNvPr id="11" name="TextBox 5"/>
          <p:cNvSpPr txBox="1">
            <a:spLocks noChangeArrowheads="1"/>
          </p:cNvSpPr>
          <p:nvPr/>
        </p:nvSpPr>
        <p:spPr bwMode="auto">
          <a:xfrm>
            <a:off x="455613" y="1309688"/>
            <a:ext cx="8166100" cy="224155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defRPr/>
            </a:pPr>
            <a:r>
              <a:rPr lang="en-US" i="0" kern="0" dirty="0">
                <a:solidFill>
                  <a:srgbClr val="FF0000"/>
                </a:solidFill>
                <a:effectLst>
                  <a:outerShdw blurRad="38100" dist="38100" dir="2700000" algn="tl">
                    <a:srgbClr val="C0C0C0"/>
                  </a:outerShdw>
                </a:effectLst>
                <a:latin typeface="+mn-lt"/>
              </a:rPr>
              <a:t>Lima’s water supply is disappearing</a:t>
            </a:r>
            <a:endParaRPr lang="en-US" i="0" kern="0" dirty="0">
              <a:effectLst>
                <a:outerShdw blurRad="38100" dist="38100" dir="2700000" algn="tl">
                  <a:srgbClr val="C0C0C0"/>
                </a:outerShdw>
              </a:effectLst>
              <a:latin typeface="+mn-lt"/>
            </a:endParaRPr>
          </a:p>
        </p:txBody>
      </p:sp>
      <p:pic>
        <p:nvPicPr>
          <p:cNvPr id="45061" name="Picture 2"/>
          <p:cNvPicPr>
            <a:picLocks noChangeAspect="1"/>
          </p:cNvPicPr>
          <p:nvPr/>
        </p:nvPicPr>
        <p:blipFill>
          <a:blip r:embed="rId2" cstate="print"/>
          <a:srcRect/>
          <a:stretch>
            <a:fillRect/>
          </a:stretch>
        </p:blipFill>
        <p:spPr bwMode="auto">
          <a:xfrm>
            <a:off x="479425" y="2005013"/>
            <a:ext cx="8215313" cy="2792412"/>
          </a:xfrm>
          <a:prstGeom prst="rect">
            <a:avLst/>
          </a:prstGeom>
          <a:noFill/>
          <a:ln w="28575">
            <a:solidFill>
              <a:srgbClr val="000000"/>
            </a:solidFill>
            <a:miter lim="800000"/>
            <a:headEnd/>
            <a:tailEnd/>
          </a:ln>
        </p:spPr>
      </p:pic>
      <p:sp>
        <p:nvSpPr>
          <p:cNvPr id="17" name="TextBox 3"/>
          <p:cNvSpPr txBox="1">
            <a:spLocks noChangeArrowheads="1"/>
          </p:cNvSpPr>
          <p:nvPr/>
        </p:nvSpPr>
        <p:spPr bwMode="auto">
          <a:xfrm>
            <a:off x="330200" y="5105400"/>
            <a:ext cx="8483600" cy="554038"/>
          </a:xfrm>
          <a:prstGeom prst="rect">
            <a:avLst/>
          </a:prstGeom>
          <a:noFill/>
          <a:ln w="9525">
            <a:noFill/>
            <a:miter lim="800000"/>
            <a:headEnd/>
            <a:tailEnd/>
          </a:ln>
        </p:spPr>
        <p:txBody>
          <a:bodyPr>
            <a:spAutoFit/>
          </a:bodyPr>
          <a:lstStyle/>
          <a:p>
            <a:pPr>
              <a:defRPr/>
            </a:pPr>
            <a:r>
              <a:rPr lang="en-US" sz="3000" b="0" i="0" dirty="0">
                <a:solidFill>
                  <a:prstClr val="black"/>
                </a:solidFill>
                <a:latin typeface="+mn-lt"/>
                <a:cs typeface="Times New Roman" pitchFamily="18" charset="0"/>
              </a:rPr>
              <a:t>1 billion depend on glacier melt for water supply</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0"/>
          </p:nvPr>
        </p:nvSpPr>
        <p:spPr/>
        <p:txBody>
          <a:bodyPr/>
          <a:lstStyle/>
          <a:p>
            <a:pPr>
              <a:defRPr/>
            </a:pPr>
            <a:fld id="{1124F7FA-05E3-4647-829A-39E97D91040C}" type="slidenum">
              <a:rPr lang="en-US"/>
              <a:pPr>
                <a:defRPr/>
              </a:pPr>
              <a:t>19</a:t>
            </a:fld>
            <a:endParaRPr lang="en-US"/>
          </a:p>
        </p:txBody>
      </p:sp>
      <p:sp>
        <p:nvSpPr>
          <p:cNvPr id="674818" name="Rectangle 2"/>
          <p:cNvSpPr>
            <a:spLocks noGrp="1" noChangeArrowheads="1"/>
          </p:cNvSpPr>
          <p:nvPr>
            <p:ph type="title"/>
          </p:nvPr>
        </p:nvSpPr>
        <p:spPr/>
        <p:txBody>
          <a:bodyPr/>
          <a:lstStyle/>
          <a:p>
            <a:pPr eaLnBrk="1" hangingPunct="1">
              <a:defRPr/>
            </a:pPr>
            <a:r>
              <a:rPr lang="en-US" sz="3200" dirty="0" smtClean="0">
                <a:latin typeface="+mn-lt"/>
              </a:rPr>
              <a:t>Abrupt </a:t>
            </a:r>
            <a:r>
              <a:rPr lang="en-US" sz="3200" dirty="0" smtClean="0">
                <a:solidFill>
                  <a:srgbClr val="FF0000"/>
                </a:solidFill>
                <a:latin typeface="+mn-lt"/>
              </a:rPr>
              <a:t>Climate Change</a:t>
            </a:r>
            <a:endParaRPr lang="en-US" sz="3200" dirty="0" smtClean="0">
              <a:latin typeface="+mn-lt"/>
            </a:endParaRPr>
          </a:p>
        </p:txBody>
      </p:sp>
      <p:sp>
        <p:nvSpPr>
          <p:cNvPr id="11" name="TextBox 5"/>
          <p:cNvSpPr txBox="1">
            <a:spLocks noChangeArrowheads="1"/>
          </p:cNvSpPr>
          <p:nvPr/>
        </p:nvSpPr>
        <p:spPr bwMode="auto">
          <a:xfrm>
            <a:off x="455613" y="1309688"/>
            <a:ext cx="8166100" cy="224155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defRPr/>
            </a:pPr>
            <a:r>
              <a:rPr lang="en-US" i="0" kern="0" dirty="0">
                <a:solidFill>
                  <a:srgbClr val="FF0000"/>
                </a:solidFill>
                <a:effectLst>
                  <a:outerShdw blurRad="38100" dist="38100" dir="2700000" algn="tl">
                    <a:srgbClr val="C0C0C0"/>
                  </a:outerShdw>
                </a:effectLst>
                <a:latin typeface="+mn-lt"/>
              </a:rPr>
              <a:t>Plant hardiness zones are moving north</a:t>
            </a:r>
            <a:endParaRPr lang="en-US" i="0" kern="0" dirty="0">
              <a:effectLst>
                <a:outerShdw blurRad="38100" dist="38100" dir="2700000" algn="tl">
                  <a:srgbClr val="C0C0C0"/>
                </a:outerShdw>
              </a:effectLst>
              <a:latin typeface="+mn-lt"/>
            </a:endParaRPr>
          </a:p>
        </p:txBody>
      </p:sp>
      <p:pic>
        <p:nvPicPr>
          <p:cNvPr id="46085" name="Picture 4" descr="C:\Documents and Settings\hayhoe\Desktop\Presentations\arbor_day_hardiness_zones2.jpg"/>
          <p:cNvPicPr>
            <a:picLocks noChangeAspect="1" noChangeArrowheads="1"/>
          </p:cNvPicPr>
          <p:nvPr/>
        </p:nvPicPr>
        <p:blipFill>
          <a:blip r:embed="rId2" cstate="print"/>
          <a:srcRect/>
          <a:stretch>
            <a:fillRect/>
          </a:stretch>
        </p:blipFill>
        <p:spPr bwMode="auto">
          <a:xfrm>
            <a:off x="955675" y="1963738"/>
            <a:ext cx="7256463" cy="3389312"/>
          </a:xfrm>
          <a:prstGeom prst="rect">
            <a:avLst/>
          </a:prstGeom>
          <a:noFill/>
          <a:ln w="9525">
            <a:noFill/>
            <a:miter lim="800000"/>
            <a:headEnd/>
            <a:tailEnd/>
          </a:ln>
        </p:spPr>
      </p:pic>
      <p:sp>
        <p:nvSpPr>
          <p:cNvPr id="9" name="TextBox 5"/>
          <p:cNvSpPr txBox="1">
            <a:spLocks noChangeArrowheads="1"/>
          </p:cNvSpPr>
          <p:nvPr/>
        </p:nvSpPr>
        <p:spPr bwMode="auto">
          <a:xfrm>
            <a:off x="404813" y="5638800"/>
            <a:ext cx="8348662" cy="523875"/>
          </a:xfrm>
          <a:prstGeom prst="rect">
            <a:avLst/>
          </a:prstGeom>
          <a:noFill/>
          <a:ln w="9525">
            <a:noFill/>
            <a:miter lim="800000"/>
            <a:headEnd/>
            <a:tailEnd/>
          </a:ln>
        </p:spPr>
        <p:txBody>
          <a:bodyPr>
            <a:spAutoFit/>
          </a:bodyPr>
          <a:lstStyle/>
          <a:p>
            <a:pPr algn="ctr">
              <a:defRPr/>
            </a:pPr>
            <a:r>
              <a:rPr lang="en-US" b="0" i="0" dirty="0">
                <a:solidFill>
                  <a:prstClr val="black"/>
                </a:solidFill>
                <a:latin typeface="+mn-lt"/>
                <a:cs typeface="Times New Roman" pitchFamily="18" charset="0"/>
              </a:rPr>
              <a:t>Zones have shifted up to 200 miles in 20 years</a:t>
            </a:r>
            <a:endParaRPr lang="en-US" sz="2000" b="0" i="0" dirty="0">
              <a:solidFill>
                <a:prstClr val="black"/>
              </a:solidFill>
              <a:latin typeface="+mn-lt"/>
              <a:cs typeface="Times New Roman" pitchFamily="18"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F9EFB8A8-FE5F-43EF-87E6-A4EAABB9DD96}" type="slidenum">
              <a:rPr lang="en-US"/>
              <a:pPr>
                <a:defRPr/>
              </a:pPr>
              <a:t>2</a:t>
            </a:fld>
            <a:endParaRPr lang="en-US"/>
          </a:p>
        </p:txBody>
      </p:sp>
      <p:sp>
        <p:nvSpPr>
          <p:cNvPr id="484354" name="Rectangle 2"/>
          <p:cNvSpPr>
            <a:spLocks noGrp="1" noChangeArrowheads="1"/>
          </p:cNvSpPr>
          <p:nvPr>
            <p:ph type="subTitle" idx="1"/>
          </p:nvPr>
        </p:nvSpPr>
        <p:spPr>
          <a:xfrm>
            <a:off x="279400" y="1498600"/>
            <a:ext cx="8534400" cy="4051300"/>
          </a:xfrm>
        </p:spPr>
        <p:txBody>
          <a:bodyPr/>
          <a:lstStyle/>
          <a:p>
            <a:pPr>
              <a:defRPr/>
            </a:pPr>
            <a:r>
              <a:rPr lang="en-US" sz="3600" dirty="0"/>
              <a:t>Acknowledgments</a:t>
            </a:r>
          </a:p>
          <a:p>
            <a:pPr>
              <a:defRPr/>
            </a:pPr>
            <a:endParaRPr lang="en-US" sz="1000" dirty="0">
              <a:latin typeface="TimesNewRoman" charset="0"/>
            </a:endParaRPr>
          </a:p>
          <a:p>
            <a:pPr>
              <a:defRPr/>
            </a:pPr>
            <a:r>
              <a:rPr lang="en-US" sz="3200" dirty="0">
                <a:latin typeface="TimesNewRoman" charset="0"/>
              </a:rPr>
              <a:t>Robert E. </a:t>
            </a:r>
            <a:r>
              <a:rPr lang="en-US" sz="3200" dirty="0" err="1">
                <a:latin typeface="TimesNewRoman" charset="0"/>
              </a:rPr>
              <a:t>Livezey</a:t>
            </a:r>
            <a:endParaRPr lang="en-US" sz="3200" dirty="0">
              <a:latin typeface="TimesNewRoman" charset="0"/>
            </a:endParaRPr>
          </a:p>
          <a:p>
            <a:pPr>
              <a:defRPr/>
            </a:pPr>
            <a:r>
              <a:rPr lang="en-US" sz="3200" dirty="0">
                <a:latin typeface="TimesNewRoman" charset="0"/>
              </a:rPr>
              <a:t>Thomas R. </a:t>
            </a:r>
            <a:r>
              <a:rPr lang="en-US" sz="3200" dirty="0" smtClean="0">
                <a:latin typeface="TimesNewRoman" charset="0"/>
              </a:rPr>
              <a:t>Karl</a:t>
            </a:r>
          </a:p>
          <a:p>
            <a:pPr>
              <a:defRPr/>
            </a:pPr>
            <a:r>
              <a:rPr lang="en-US" sz="3200" dirty="0" smtClean="0">
                <a:latin typeface="TimesNewRoman" charset="0"/>
              </a:rPr>
              <a:t>Mike </a:t>
            </a:r>
            <a:r>
              <a:rPr lang="en-US" sz="3200" dirty="0" err="1" smtClean="0">
                <a:latin typeface="TimesNewRoman" charset="0"/>
              </a:rPr>
              <a:t>Staudenmaier</a:t>
            </a:r>
            <a:endParaRPr lang="en-US" sz="3200" dirty="0" smtClean="0">
              <a:latin typeface="TimesNewRoman" charset="0"/>
            </a:endParaRPr>
          </a:p>
          <a:p>
            <a:pPr>
              <a:defRPr/>
            </a:pPr>
            <a:r>
              <a:rPr lang="en-US" sz="3200" dirty="0" smtClean="0">
                <a:latin typeface="TimesNewRoman" charset="0"/>
              </a:rPr>
              <a:t>CPC </a:t>
            </a:r>
            <a:r>
              <a:rPr lang="en-US" sz="3200" dirty="0">
                <a:latin typeface="TimesNewRoman" charset="0"/>
              </a:rPr>
              <a:t>and CSD Staff </a:t>
            </a:r>
            <a:endParaRPr lang="en-US" sz="3200" dirty="0" smtClean="0">
              <a:latin typeface="TimesNewRoman" charset="0"/>
            </a:endParaRPr>
          </a:p>
          <a:p>
            <a:pPr>
              <a:defRPr/>
            </a:pPr>
            <a:r>
              <a:rPr lang="en-US" sz="3200" dirty="0" smtClean="0">
                <a:latin typeface="TimesNewRoman" charset="0"/>
              </a:rPr>
              <a:t>CS Staff</a:t>
            </a:r>
          </a:p>
          <a:p>
            <a:pPr>
              <a:defRPr/>
            </a:pPr>
            <a:r>
              <a:rPr lang="en-US" sz="3200" dirty="0" smtClean="0">
                <a:latin typeface="TimesNewRoman" charset="0"/>
              </a:rPr>
              <a:t>Climate.gov</a:t>
            </a:r>
            <a:endParaRPr lang="en-US" sz="3200" dirty="0">
              <a:latin typeface="TimesNewRoman" charset="0"/>
            </a:endParaRPr>
          </a:p>
          <a:p>
            <a:pPr>
              <a:defRPr/>
            </a:pPr>
            <a:endParaRPr lang="en-US" sz="3200" dirty="0">
              <a:latin typeface="TimesNewRoman" charset="0"/>
            </a:endParaRPr>
          </a:p>
          <a:p>
            <a:pPr eaLnBrk="1" hangingPunct="1">
              <a:defRPr/>
            </a:pPr>
            <a:endParaRPr lang="en-US" sz="2000" b="0" i="1" dirty="0"/>
          </a:p>
          <a:p>
            <a:pPr eaLnBrk="1" hangingPunct="1">
              <a:spcBef>
                <a:spcPct val="0"/>
              </a:spcBef>
              <a:defRPr/>
            </a:pPr>
            <a:endParaRPr lang="en-US" sz="2000" b="0" i="1" dirty="0"/>
          </a:p>
        </p:txBody>
      </p:sp>
      <p:sp>
        <p:nvSpPr>
          <p:cNvPr id="31748" name="Rectangle 3"/>
          <p:cNvSpPr>
            <a:spLocks noChangeArrowheads="1"/>
          </p:cNvSpPr>
          <p:nvPr/>
        </p:nvSpPr>
        <p:spPr bwMode="auto">
          <a:xfrm>
            <a:off x="1671638" y="1333500"/>
            <a:ext cx="5915025" cy="85725"/>
          </a:xfrm>
          <a:prstGeom prst="rect">
            <a:avLst/>
          </a:prstGeom>
          <a:gradFill rotWithShape="0">
            <a:gsLst>
              <a:gs pos="0">
                <a:srgbClr val="7F0033"/>
              </a:gs>
              <a:gs pos="50000">
                <a:srgbClr val="FF0066"/>
              </a:gs>
              <a:gs pos="100000">
                <a:srgbClr val="7F0033"/>
              </a:gs>
            </a:gsLst>
            <a:lin ang="5400000" scaled="1"/>
          </a:gradFill>
          <a:ln w="9525">
            <a:noFill/>
            <a:miter lim="800000"/>
            <a:headEnd/>
            <a:tailEnd/>
          </a:ln>
        </p:spPr>
        <p:txBody>
          <a:bodyPr wrap="none" anchor="ctr"/>
          <a:lstStyle/>
          <a:p>
            <a:endParaRPr lang="en-US"/>
          </a:p>
        </p:txBody>
      </p:sp>
      <p:sp>
        <p:nvSpPr>
          <p:cNvPr id="31749" name="Rectangle 4"/>
          <p:cNvSpPr>
            <a:spLocks noChangeArrowheads="1"/>
          </p:cNvSpPr>
          <p:nvPr/>
        </p:nvSpPr>
        <p:spPr bwMode="auto">
          <a:xfrm>
            <a:off x="1633538" y="5930900"/>
            <a:ext cx="5915025" cy="85725"/>
          </a:xfrm>
          <a:prstGeom prst="rect">
            <a:avLst/>
          </a:prstGeom>
          <a:gradFill rotWithShape="0">
            <a:gsLst>
              <a:gs pos="0">
                <a:srgbClr val="7F0033"/>
              </a:gs>
              <a:gs pos="50000">
                <a:srgbClr val="FF0066"/>
              </a:gs>
              <a:gs pos="100000">
                <a:srgbClr val="7F0033"/>
              </a:gs>
            </a:gsLst>
            <a:lin ang="5400000" scaled="1"/>
          </a:gradFill>
          <a:ln w="9525">
            <a:noFill/>
            <a:miter lim="800000"/>
            <a:headEnd/>
            <a:tailEnd/>
          </a:ln>
        </p:spPr>
        <p:txBody>
          <a:bodyPr wrap="none" anchor="ctr"/>
          <a:lstStyle/>
          <a:p>
            <a:endParaRPr lang="en-US"/>
          </a:p>
        </p:txBody>
      </p:sp>
      <p:sp>
        <p:nvSpPr>
          <p:cNvPr id="484357" name="Rectangle 5"/>
          <p:cNvSpPr>
            <a:spLocks noGrp="1" noChangeArrowheads="1"/>
          </p:cNvSpPr>
          <p:nvPr>
            <p:ph type="ctrTitle"/>
          </p:nvPr>
        </p:nvSpPr>
        <p:spPr>
          <a:xfrm>
            <a:off x="685800" y="457200"/>
            <a:ext cx="7772400" cy="1143000"/>
          </a:xfrm>
        </p:spPr>
        <p:txBody>
          <a:bodyPr/>
          <a:lstStyle/>
          <a:p>
            <a:pPr eaLnBrk="1" hangingPunct="1">
              <a:defRPr/>
            </a:pPr>
            <a:r>
              <a:rPr lang="en-US" dirty="0"/>
              <a:t> </a:t>
            </a:r>
          </a:p>
        </p:txBody>
      </p:sp>
      <p:pic>
        <p:nvPicPr>
          <p:cNvPr id="31751" name="Picture 6"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0"/>
          </p:nvPr>
        </p:nvSpPr>
        <p:spPr/>
        <p:txBody>
          <a:bodyPr/>
          <a:lstStyle/>
          <a:p>
            <a:pPr>
              <a:defRPr/>
            </a:pPr>
            <a:fld id="{19D70E8E-B8B9-4604-8179-A323480D039B}" type="slidenum">
              <a:rPr lang="en-US"/>
              <a:pPr>
                <a:defRPr/>
              </a:pPr>
              <a:t>20</a:t>
            </a:fld>
            <a:endParaRPr lang="en-US"/>
          </a:p>
        </p:txBody>
      </p:sp>
      <p:sp>
        <p:nvSpPr>
          <p:cNvPr id="674818" name="Rectangle 2"/>
          <p:cNvSpPr>
            <a:spLocks noGrp="1" noChangeArrowheads="1"/>
          </p:cNvSpPr>
          <p:nvPr>
            <p:ph type="title"/>
          </p:nvPr>
        </p:nvSpPr>
        <p:spPr/>
        <p:txBody>
          <a:bodyPr/>
          <a:lstStyle/>
          <a:p>
            <a:pPr eaLnBrk="1" hangingPunct="1">
              <a:defRPr/>
            </a:pPr>
            <a:r>
              <a:rPr lang="en-US" sz="3200" dirty="0" smtClean="0">
                <a:latin typeface="+mn-lt"/>
              </a:rPr>
              <a:t>Abrupt </a:t>
            </a:r>
            <a:r>
              <a:rPr lang="en-US" sz="3200" dirty="0" smtClean="0">
                <a:solidFill>
                  <a:srgbClr val="FF0000"/>
                </a:solidFill>
                <a:latin typeface="+mn-lt"/>
              </a:rPr>
              <a:t>Climate Change</a:t>
            </a:r>
            <a:endParaRPr lang="en-US" sz="3200" dirty="0" smtClean="0">
              <a:latin typeface="+mn-lt"/>
            </a:endParaRPr>
          </a:p>
        </p:txBody>
      </p:sp>
      <p:sp>
        <p:nvSpPr>
          <p:cNvPr id="11" name="TextBox 5"/>
          <p:cNvSpPr txBox="1">
            <a:spLocks noChangeArrowheads="1"/>
          </p:cNvSpPr>
          <p:nvPr/>
        </p:nvSpPr>
        <p:spPr bwMode="auto">
          <a:xfrm>
            <a:off x="455613" y="1309688"/>
            <a:ext cx="8166100" cy="224155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defRPr/>
            </a:pPr>
            <a:r>
              <a:rPr lang="en-US" i="0" kern="0" dirty="0">
                <a:solidFill>
                  <a:srgbClr val="FF0000"/>
                </a:solidFill>
                <a:effectLst>
                  <a:outerShdw blurRad="38100" dist="38100" dir="2700000" algn="tl">
                    <a:srgbClr val="C0C0C0"/>
                  </a:outerShdw>
                </a:effectLst>
                <a:latin typeface="+mn-lt"/>
              </a:rPr>
              <a:t>Arctic Sea Ice is diminishing</a:t>
            </a:r>
            <a:endParaRPr lang="en-US" i="0" kern="0" dirty="0">
              <a:effectLst>
                <a:outerShdw blurRad="38100" dist="38100" dir="2700000" algn="tl">
                  <a:srgbClr val="C0C0C0"/>
                </a:outerShdw>
              </a:effectLst>
              <a:latin typeface="+mn-lt"/>
            </a:endParaRPr>
          </a:p>
        </p:txBody>
      </p:sp>
      <p:pic>
        <p:nvPicPr>
          <p:cNvPr id="47109" name="Picture 2"/>
          <p:cNvPicPr>
            <a:picLocks noChangeAspect="1" noChangeArrowheads="1"/>
          </p:cNvPicPr>
          <p:nvPr/>
        </p:nvPicPr>
        <p:blipFill>
          <a:blip r:embed="rId2" cstate="print"/>
          <a:srcRect/>
          <a:stretch>
            <a:fillRect/>
          </a:stretch>
        </p:blipFill>
        <p:spPr bwMode="auto">
          <a:xfrm>
            <a:off x="917575" y="1839913"/>
            <a:ext cx="7086600" cy="3962400"/>
          </a:xfrm>
          <a:prstGeom prst="rect">
            <a:avLst/>
          </a:prstGeom>
          <a:noFill/>
          <a:ln w="28575" algn="ctr">
            <a:solidFill>
              <a:schemeClr val="tx1"/>
            </a:solidFill>
            <a:miter lim="800000"/>
            <a:headEnd/>
            <a:tailEnd/>
          </a:ln>
        </p:spPr>
      </p:pic>
      <p:sp>
        <p:nvSpPr>
          <p:cNvPr id="47110" name="Rectangle 3"/>
          <p:cNvSpPr>
            <a:spLocks noChangeArrowheads="1"/>
          </p:cNvSpPr>
          <p:nvPr/>
        </p:nvSpPr>
        <p:spPr bwMode="auto">
          <a:xfrm>
            <a:off x="733425" y="5954713"/>
            <a:ext cx="7867650" cy="384175"/>
          </a:xfrm>
          <a:prstGeom prst="rect">
            <a:avLst/>
          </a:prstGeom>
          <a:noFill/>
          <a:ln w="9525" algn="ctr">
            <a:noFill/>
            <a:miter lim="800000"/>
            <a:headEnd/>
            <a:tailEnd/>
          </a:ln>
        </p:spPr>
        <p:txBody>
          <a:bodyPr wrap="none">
            <a:spAutoFit/>
          </a:bodyPr>
          <a:lstStyle/>
          <a:p>
            <a:pPr marL="342900" indent="-342900">
              <a:lnSpc>
                <a:spcPct val="80000"/>
              </a:lnSpc>
              <a:spcBef>
                <a:spcPct val="20000"/>
              </a:spcBef>
            </a:pPr>
            <a:r>
              <a:rPr lang="en-US" sz="2400" b="0" i="0">
                <a:solidFill>
                  <a:srgbClr val="000000"/>
                </a:solidFill>
                <a:latin typeface="Arial" pitchFamily="34" charset="0"/>
              </a:rPr>
              <a:t>Satellite studies indicate Arctic sea ice declining annually</a:t>
            </a:r>
          </a:p>
        </p:txBody>
      </p:sp>
      <p:pic>
        <p:nvPicPr>
          <p:cNvPr id="47111" name="Picture 8" descr="cimss_logo_yellow_bg_sm"/>
          <p:cNvPicPr>
            <a:picLocks noChangeAspect="1" noChangeArrowheads="1"/>
          </p:cNvPicPr>
          <p:nvPr/>
        </p:nvPicPr>
        <p:blipFill>
          <a:blip r:embed="rId3" cstate="print"/>
          <a:srcRect/>
          <a:stretch>
            <a:fillRect/>
          </a:stretch>
        </p:blipFill>
        <p:spPr bwMode="auto">
          <a:xfrm>
            <a:off x="8112125" y="5321300"/>
            <a:ext cx="628650" cy="463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0"/>
          </p:nvPr>
        </p:nvSpPr>
        <p:spPr/>
        <p:txBody>
          <a:bodyPr/>
          <a:lstStyle/>
          <a:p>
            <a:pPr>
              <a:defRPr/>
            </a:pPr>
            <a:fld id="{C5BC2B61-6E03-4564-B014-03EE3B2E05A9}" type="slidenum">
              <a:rPr lang="en-US"/>
              <a:pPr>
                <a:defRPr/>
              </a:pPr>
              <a:t>21</a:t>
            </a:fld>
            <a:endParaRPr lang="en-US"/>
          </a:p>
        </p:txBody>
      </p:sp>
      <p:sp>
        <p:nvSpPr>
          <p:cNvPr id="674818" name="Rectangle 2"/>
          <p:cNvSpPr>
            <a:spLocks noGrp="1" noChangeArrowheads="1"/>
          </p:cNvSpPr>
          <p:nvPr>
            <p:ph type="title"/>
          </p:nvPr>
        </p:nvSpPr>
        <p:spPr/>
        <p:txBody>
          <a:bodyPr/>
          <a:lstStyle/>
          <a:p>
            <a:pPr eaLnBrk="1" hangingPunct="1">
              <a:defRPr/>
            </a:pPr>
            <a:r>
              <a:rPr lang="en-US" sz="3200" dirty="0" smtClean="0">
                <a:latin typeface="+mn-lt"/>
              </a:rPr>
              <a:t>Abrupt </a:t>
            </a:r>
            <a:r>
              <a:rPr lang="en-US" sz="3200" dirty="0" smtClean="0">
                <a:solidFill>
                  <a:srgbClr val="FF0000"/>
                </a:solidFill>
                <a:latin typeface="+mn-lt"/>
              </a:rPr>
              <a:t>Climate Change</a:t>
            </a:r>
            <a:endParaRPr lang="en-US" sz="3200" dirty="0" smtClean="0">
              <a:latin typeface="+mn-lt"/>
            </a:endParaRPr>
          </a:p>
        </p:txBody>
      </p:sp>
      <p:sp>
        <p:nvSpPr>
          <p:cNvPr id="11" name="TextBox 5"/>
          <p:cNvSpPr txBox="1">
            <a:spLocks noChangeArrowheads="1"/>
          </p:cNvSpPr>
          <p:nvPr/>
        </p:nvSpPr>
        <p:spPr bwMode="auto">
          <a:xfrm>
            <a:off x="455613" y="1309688"/>
            <a:ext cx="8166100" cy="224155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defRPr/>
            </a:pPr>
            <a:r>
              <a:rPr lang="en-US" i="0" kern="0" dirty="0">
                <a:solidFill>
                  <a:srgbClr val="FF0000"/>
                </a:solidFill>
                <a:effectLst>
                  <a:outerShdw blurRad="38100" dist="38100" dir="2700000" algn="tl">
                    <a:srgbClr val="C0C0C0"/>
                  </a:outerShdw>
                </a:effectLst>
                <a:latin typeface="+mn-lt"/>
              </a:rPr>
              <a:t>Desertification is happening</a:t>
            </a:r>
            <a:endParaRPr lang="en-US" i="0" kern="0" dirty="0">
              <a:effectLst>
                <a:outerShdw blurRad="38100" dist="38100" dir="2700000" algn="tl">
                  <a:srgbClr val="C0C0C0"/>
                </a:outerShdw>
              </a:effectLst>
              <a:latin typeface="+mn-lt"/>
            </a:endParaRPr>
          </a:p>
        </p:txBody>
      </p:sp>
      <p:pic>
        <p:nvPicPr>
          <p:cNvPr id="48133" name="Picture 2"/>
          <p:cNvPicPr>
            <a:picLocks noChangeAspect="1" noChangeArrowheads="1"/>
          </p:cNvPicPr>
          <p:nvPr/>
        </p:nvPicPr>
        <p:blipFill>
          <a:blip r:embed="rId2" cstate="print"/>
          <a:srcRect r="6082"/>
          <a:stretch>
            <a:fillRect/>
          </a:stretch>
        </p:blipFill>
        <p:spPr bwMode="auto">
          <a:xfrm>
            <a:off x="4991100" y="1919288"/>
            <a:ext cx="3387725" cy="4564062"/>
          </a:xfrm>
          <a:prstGeom prst="rect">
            <a:avLst/>
          </a:prstGeom>
          <a:noFill/>
          <a:ln w="28575" algn="ctr">
            <a:solidFill>
              <a:schemeClr val="tx1"/>
            </a:solidFill>
            <a:miter lim="800000"/>
            <a:headEnd/>
            <a:tailEnd/>
          </a:ln>
        </p:spPr>
      </p:pic>
      <p:sp>
        <p:nvSpPr>
          <p:cNvPr id="48134" name="Rectangle 4"/>
          <p:cNvSpPr>
            <a:spLocks noChangeArrowheads="1"/>
          </p:cNvSpPr>
          <p:nvPr/>
        </p:nvSpPr>
        <p:spPr bwMode="auto">
          <a:xfrm>
            <a:off x="914400" y="1908175"/>
            <a:ext cx="3852863" cy="3048000"/>
          </a:xfrm>
          <a:prstGeom prst="rect">
            <a:avLst/>
          </a:prstGeom>
          <a:noFill/>
          <a:ln w="28575" algn="ctr">
            <a:solidFill>
              <a:schemeClr val="tx1"/>
            </a:solidFill>
            <a:miter lim="800000"/>
            <a:headEnd/>
            <a:tailEnd/>
          </a:ln>
        </p:spPr>
        <p:txBody>
          <a:bodyPr anchor="ctr">
            <a:spAutoFit/>
          </a:bodyPr>
          <a:lstStyle/>
          <a:p>
            <a:r>
              <a:rPr lang="en-US" sz="2400" b="0" i="0">
                <a:solidFill>
                  <a:srgbClr val="000000"/>
                </a:solidFill>
                <a:latin typeface="Arial" pitchFamily="34" charset="0"/>
              </a:rPr>
              <a:t>The disappearance of the Aral Sea, as seen by Landsat satellite during the period 1973 to 2000. </a:t>
            </a:r>
          </a:p>
          <a:p>
            <a:r>
              <a:rPr lang="en-US" sz="2400" b="0" i="0">
                <a:solidFill>
                  <a:srgbClr val="000000"/>
                </a:solidFill>
                <a:latin typeface="Arial" pitchFamily="34" charset="0"/>
              </a:rPr>
              <a:t>Over this period, more than 60% of the lake vanished, replaced </a:t>
            </a:r>
          </a:p>
          <a:p>
            <a:r>
              <a:rPr lang="en-US" sz="2400" b="0" i="0">
                <a:solidFill>
                  <a:srgbClr val="000000"/>
                </a:solidFill>
                <a:latin typeface="Arial" pitchFamily="34" charset="0"/>
              </a:rPr>
              <a:t>with a dry, dusty plain. </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0"/>
          </p:nvPr>
        </p:nvSpPr>
        <p:spPr/>
        <p:txBody>
          <a:bodyPr/>
          <a:lstStyle/>
          <a:p>
            <a:pPr>
              <a:defRPr/>
            </a:pPr>
            <a:fld id="{6FBE1A22-4B85-4C42-81F6-151A4DF9D0AF}" type="slidenum">
              <a:rPr lang="en-US"/>
              <a:pPr>
                <a:defRPr/>
              </a:pPr>
              <a:t>22</a:t>
            </a:fld>
            <a:endParaRPr lang="en-US"/>
          </a:p>
        </p:txBody>
      </p:sp>
      <p:pic>
        <p:nvPicPr>
          <p:cNvPr id="49155" name="Picture 2" descr="Jakobshavn-1850_2003"/>
          <p:cNvPicPr>
            <a:picLocks noChangeAspect="1" noChangeArrowheads="1"/>
          </p:cNvPicPr>
          <p:nvPr/>
        </p:nvPicPr>
        <p:blipFill>
          <a:blip r:embed="rId2" cstate="print"/>
          <a:srcRect t="12592" b="7645"/>
          <a:stretch>
            <a:fillRect/>
          </a:stretch>
        </p:blipFill>
        <p:spPr bwMode="auto">
          <a:xfrm>
            <a:off x="850900" y="1898650"/>
            <a:ext cx="7531100" cy="4505325"/>
          </a:xfrm>
          <a:prstGeom prst="rect">
            <a:avLst/>
          </a:prstGeom>
          <a:noFill/>
          <a:ln w="9525">
            <a:noFill/>
            <a:miter lim="800000"/>
            <a:headEnd/>
            <a:tailEnd/>
          </a:ln>
        </p:spPr>
      </p:pic>
      <p:pic>
        <p:nvPicPr>
          <p:cNvPr id="49156" name="Picture 4" descr="Greenland-Bamber.jpg"/>
          <p:cNvPicPr>
            <a:picLocks noChangeAspect="1"/>
          </p:cNvPicPr>
          <p:nvPr/>
        </p:nvPicPr>
        <p:blipFill>
          <a:blip r:embed="rId3" cstate="print"/>
          <a:srcRect/>
          <a:stretch>
            <a:fillRect/>
          </a:stretch>
        </p:blipFill>
        <p:spPr bwMode="auto">
          <a:xfrm>
            <a:off x="6134100" y="2619375"/>
            <a:ext cx="2247900" cy="3784600"/>
          </a:xfrm>
          <a:prstGeom prst="rect">
            <a:avLst/>
          </a:prstGeom>
          <a:noFill/>
          <a:ln w="9525">
            <a:noFill/>
            <a:miter lim="800000"/>
            <a:headEnd/>
            <a:tailEnd/>
          </a:ln>
        </p:spPr>
      </p:pic>
      <p:sp>
        <p:nvSpPr>
          <p:cNvPr id="49157" name="Text Box 7"/>
          <p:cNvSpPr txBox="1">
            <a:spLocks noChangeArrowheads="1"/>
          </p:cNvSpPr>
          <p:nvPr/>
        </p:nvSpPr>
        <p:spPr bwMode="auto">
          <a:xfrm>
            <a:off x="0" y="434975"/>
            <a:ext cx="8977313" cy="584200"/>
          </a:xfrm>
          <a:prstGeom prst="rect">
            <a:avLst/>
          </a:prstGeom>
          <a:noFill/>
          <a:ln w="12700">
            <a:noFill/>
            <a:miter lim="800000"/>
            <a:headEnd type="none" w="sm" len="sm"/>
            <a:tailEnd type="none" w="sm" len="sm"/>
          </a:ln>
        </p:spPr>
        <p:txBody>
          <a:bodyPr>
            <a:spAutoFit/>
          </a:bodyPr>
          <a:lstStyle/>
          <a:p>
            <a:pPr algn="ctr"/>
            <a:r>
              <a:rPr lang="en-US" sz="3200" i="0">
                <a:latin typeface="Arial" pitchFamily="34" charset="0"/>
              </a:rPr>
              <a:t>Abrupt </a:t>
            </a:r>
            <a:r>
              <a:rPr lang="en-US" sz="3200" i="0">
                <a:solidFill>
                  <a:srgbClr val="FF0000"/>
                </a:solidFill>
                <a:latin typeface="Arial" pitchFamily="34" charset="0"/>
              </a:rPr>
              <a:t>Climate Change</a:t>
            </a:r>
          </a:p>
        </p:txBody>
      </p:sp>
      <p:sp>
        <p:nvSpPr>
          <p:cNvPr id="7" name="TextBox 5"/>
          <p:cNvSpPr txBox="1">
            <a:spLocks noChangeArrowheads="1"/>
          </p:cNvSpPr>
          <p:nvPr/>
        </p:nvSpPr>
        <p:spPr bwMode="auto">
          <a:xfrm>
            <a:off x="455613" y="1309688"/>
            <a:ext cx="8166100" cy="224155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defRPr/>
            </a:pPr>
            <a:r>
              <a:rPr lang="en-US" i="0" kern="0" dirty="0">
                <a:solidFill>
                  <a:srgbClr val="FF0000"/>
                </a:solidFill>
                <a:effectLst>
                  <a:outerShdw blurRad="38100" dist="38100" dir="2700000" algn="tl">
                    <a:srgbClr val="C0C0C0"/>
                  </a:outerShdw>
                </a:effectLst>
                <a:latin typeface="+mn-lt"/>
              </a:rPr>
              <a:t>Ice Sheets are retreating</a:t>
            </a:r>
            <a:endParaRPr lang="en-US" i="0" kern="0" dirty="0">
              <a:effectLst>
                <a:outerShdw blurRad="38100" dist="38100" dir="2700000" algn="tl">
                  <a:srgbClr val="C0C0C0"/>
                </a:outerShdw>
              </a:effectLst>
              <a:latin typeface="+mn-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264BDDD9-0D63-43FC-9FE4-8695A4AF965C}" type="slidenum">
              <a:rPr lang="en-US"/>
              <a:pPr>
                <a:defRPr/>
              </a:pPr>
              <a:t>23</a:t>
            </a:fld>
            <a:endParaRPr lang="en-US"/>
          </a:p>
        </p:txBody>
      </p:sp>
      <p:sp>
        <p:nvSpPr>
          <p:cNvPr id="675842" name="Rectangle 2"/>
          <p:cNvSpPr>
            <a:spLocks noGrp="1" noChangeArrowheads="1"/>
          </p:cNvSpPr>
          <p:nvPr>
            <p:ph type="title"/>
          </p:nvPr>
        </p:nvSpPr>
        <p:spPr/>
        <p:txBody>
          <a:bodyPr/>
          <a:lstStyle/>
          <a:p>
            <a:pPr eaLnBrk="1" hangingPunct="1">
              <a:defRPr/>
            </a:pPr>
            <a:r>
              <a:rPr lang="en-US" dirty="0" smtClean="0">
                <a:latin typeface="+mn-lt"/>
              </a:rPr>
              <a:t>How Do Scientists Study </a:t>
            </a:r>
            <a:br>
              <a:rPr lang="en-US" dirty="0" smtClean="0">
                <a:latin typeface="+mn-lt"/>
              </a:rPr>
            </a:br>
            <a:r>
              <a:rPr lang="en-US" dirty="0" smtClean="0">
                <a:solidFill>
                  <a:srgbClr val="FF0000"/>
                </a:solidFill>
                <a:latin typeface="+mn-lt"/>
              </a:rPr>
              <a:t>Climate Change</a:t>
            </a:r>
            <a:r>
              <a:rPr lang="en-US" dirty="0" smtClean="0">
                <a:latin typeface="+mn-lt"/>
              </a:rPr>
              <a:t>?</a:t>
            </a:r>
          </a:p>
        </p:txBody>
      </p:sp>
      <p:sp>
        <p:nvSpPr>
          <p:cNvPr id="675843" name="Rectangle 3"/>
          <p:cNvSpPr>
            <a:spLocks noGrp="1" noChangeArrowheads="1"/>
          </p:cNvSpPr>
          <p:nvPr>
            <p:ph type="body" sz="half" idx="1"/>
          </p:nvPr>
        </p:nvSpPr>
        <p:spPr>
          <a:xfrm>
            <a:off x="238125" y="1711325"/>
            <a:ext cx="5572125" cy="4114800"/>
          </a:xfrm>
        </p:spPr>
        <p:txBody>
          <a:bodyPr/>
          <a:lstStyle/>
          <a:p>
            <a:pPr eaLnBrk="1" hangingPunct="1">
              <a:spcAft>
                <a:spcPct val="20000"/>
              </a:spcAft>
              <a:buFontTx/>
              <a:buNone/>
              <a:defRPr/>
            </a:pPr>
            <a:r>
              <a:rPr lang="en-US" sz="1800" dirty="0" smtClean="0"/>
              <a:t>	Several ways:</a:t>
            </a:r>
          </a:p>
          <a:p>
            <a:pPr lvl="1" eaLnBrk="1" hangingPunct="1">
              <a:spcAft>
                <a:spcPct val="20000"/>
              </a:spcAft>
              <a:defRPr/>
            </a:pPr>
            <a:r>
              <a:rPr lang="en-US" sz="1800" i="0" dirty="0" smtClean="0">
                <a:effectLst/>
              </a:rPr>
              <a:t>Historical Observations</a:t>
            </a:r>
          </a:p>
          <a:p>
            <a:pPr lvl="2" eaLnBrk="1" hangingPunct="1">
              <a:spcAft>
                <a:spcPct val="20000"/>
              </a:spcAft>
              <a:defRPr/>
            </a:pPr>
            <a:r>
              <a:rPr lang="en-US" sz="1600" dirty="0" smtClean="0">
                <a:effectLst/>
              </a:rPr>
              <a:t>Instrumental Records (back to 19</a:t>
            </a:r>
            <a:r>
              <a:rPr lang="en-US" sz="1600" baseline="30000" dirty="0" smtClean="0">
                <a:effectLst/>
              </a:rPr>
              <a:t>th</a:t>
            </a:r>
            <a:r>
              <a:rPr lang="en-US" sz="1600" dirty="0" smtClean="0">
                <a:effectLst/>
              </a:rPr>
              <a:t> Century)</a:t>
            </a:r>
          </a:p>
          <a:p>
            <a:pPr lvl="2" eaLnBrk="1" hangingPunct="1">
              <a:spcAft>
                <a:spcPct val="20000"/>
              </a:spcAft>
              <a:defRPr/>
            </a:pPr>
            <a:r>
              <a:rPr lang="en-US" sz="1600" dirty="0" err="1" smtClean="0">
                <a:effectLst/>
              </a:rPr>
              <a:t>Paleoclimate</a:t>
            </a:r>
            <a:r>
              <a:rPr lang="en-US" sz="1600" dirty="0" smtClean="0">
                <a:effectLst/>
              </a:rPr>
              <a:t> Records (thousands of years)</a:t>
            </a:r>
          </a:p>
          <a:p>
            <a:pPr lvl="1" eaLnBrk="1" hangingPunct="1">
              <a:spcAft>
                <a:spcPct val="20000"/>
              </a:spcAft>
              <a:defRPr/>
            </a:pPr>
            <a:r>
              <a:rPr lang="en-US" sz="1800" i="0" dirty="0" smtClean="0">
                <a:effectLst/>
              </a:rPr>
              <a:t>Climate Models</a:t>
            </a:r>
          </a:p>
          <a:p>
            <a:pPr lvl="2" eaLnBrk="1" hangingPunct="1">
              <a:spcAft>
                <a:spcPct val="20000"/>
              </a:spcAft>
              <a:defRPr/>
            </a:pPr>
            <a:r>
              <a:rPr lang="en-US" sz="1600" dirty="0" smtClean="0">
                <a:effectLst/>
              </a:rPr>
              <a:t>The Present: Simulate present climate and compare to observations</a:t>
            </a:r>
          </a:p>
          <a:p>
            <a:pPr lvl="2" eaLnBrk="1" hangingPunct="1">
              <a:spcAft>
                <a:spcPct val="20000"/>
              </a:spcAft>
              <a:defRPr/>
            </a:pPr>
            <a:r>
              <a:rPr lang="en-US" sz="1600" dirty="0" smtClean="0">
                <a:effectLst/>
              </a:rPr>
              <a:t>The Future: Project future climates by changing certain parameters, such as greenhouse gases, to understand how the climate would change.  </a:t>
            </a:r>
          </a:p>
        </p:txBody>
      </p:sp>
      <p:pic>
        <p:nvPicPr>
          <p:cNvPr id="50181" name="Picture 4" descr="temperature_anomalies_globalwarming"/>
          <p:cNvPicPr>
            <a:picLocks noGrp="1" noChangeAspect="1" noChangeArrowheads="1"/>
          </p:cNvPicPr>
          <p:nvPr>
            <p:ph sz="half" idx="2"/>
          </p:nvPr>
        </p:nvPicPr>
        <p:blipFill>
          <a:blip r:embed="rId2" cstate="print"/>
          <a:srcRect/>
          <a:stretch>
            <a:fillRect/>
          </a:stretch>
        </p:blipFill>
        <p:spPr>
          <a:xfrm>
            <a:off x="5610225" y="1581150"/>
            <a:ext cx="3186113" cy="4114800"/>
          </a:xfr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a:xfrm>
            <a:off x="0" y="152400"/>
            <a:ext cx="8991600" cy="1752600"/>
          </a:xfrm>
        </p:spPr>
        <p:txBody>
          <a:bodyPr/>
          <a:lstStyle/>
          <a:p>
            <a:r>
              <a:rPr lang="en-US" smtClean="0">
                <a:latin typeface="Arial" pitchFamily="34" charset="0"/>
                <a:ea typeface="ＭＳ Ｐゴシック" pitchFamily="-112" charset="-128"/>
                <a:cs typeface="Arial" pitchFamily="34" charset="0"/>
              </a:rPr>
              <a:t>Global Warming: What is it?</a:t>
            </a:r>
          </a:p>
        </p:txBody>
      </p:sp>
      <p:sp>
        <p:nvSpPr>
          <p:cNvPr id="3" name="Subtitle 2"/>
          <p:cNvSpPr>
            <a:spLocks noGrp="1"/>
          </p:cNvSpPr>
          <p:nvPr>
            <p:ph type="subTitle" idx="1"/>
          </p:nvPr>
        </p:nvSpPr>
        <p:spPr/>
        <p:txBody>
          <a:bodyPr/>
          <a:lstStyle/>
          <a:p>
            <a:pPr>
              <a:buFont typeface="Wingdings 2" pitchFamily="-112" charset="2"/>
              <a:buNone/>
              <a:defRPr/>
            </a:pPr>
            <a:r>
              <a:rPr lang="en-US" sz="8000" cap="none" dirty="0">
                <a:latin typeface="Arial" pitchFamily="34" charset="0"/>
                <a:ea typeface="ＭＳ Ｐゴシック" pitchFamily="-112" charset="-128"/>
                <a:cs typeface="Arial" pitchFamily="34" charset="0"/>
              </a:rPr>
              <a:t>PART </a:t>
            </a:r>
            <a:r>
              <a:rPr lang="en-US" sz="8000" cap="none" dirty="0" smtClean="0">
                <a:latin typeface="Arial" pitchFamily="34" charset="0"/>
                <a:ea typeface="ＭＳ Ｐゴシック" pitchFamily="-112" charset="-128"/>
                <a:cs typeface="Arial" pitchFamily="34" charset="0"/>
              </a:rPr>
              <a:t>TWO</a:t>
            </a:r>
            <a:endParaRPr lang="en-US" sz="8000" cap="none" dirty="0">
              <a:latin typeface="Arial" pitchFamily="34" charset="0"/>
              <a:ea typeface="ＭＳ Ｐゴシック" pitchFamily="-112" charset="-128"/>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8EDAF591-79AF-467F-AF5B-D9C3FFB5F628}" type="slidenum">
              <a:rPr lang="en-US"/>
              <a:pPr>
                <a:defRPr/>
              </a:pPr>
              <a:t>25</a:t>
            </a:fld>
            <a:endParaRPr lang="en-US"/>
          </a:p>
        </p:txBody>
      </p:sp>
      <p:sp>
        <p:nvSpPr>
          <p:cNvPr id="590850" name="Rectangle 2"/>
          <p:cNvSpPr>
            <a:spLocks noGrp="1" noChangeArrowheads="1"/>
          </p:cNvSpPr>
          <p:nvPr>
            <p:ph type="title"/>
          </p:nvPr>
        </p:nvSpPr>
        <p:spPr/>
        <p:txBody>
          <a:bodyPr/>
          <a:lstStyle/>
          <a:p>
            <a:pPr eaLnBrk="1" hangingPunct="1">
              <a:defRPr/>
            </a:pPr>
            <a:r>
              <a:rPr lang="en-US" sz="3200" dirty="0" smtClean="0">
                <a:solidFill>
                  <a:srgbClr val="FF0000"/>
                </a:solidFill>
                <a:latin typeface="Arial" pitchFamily="34" charset="0"/>
              </a:rPr>
              <a:t>Global Warming:</a:t>
            </a:r>
            <a:r>
              <a:rPr lang="en-US" sz="3200" dirty="0" smtClean="0">
                <a:latin typeface="Arial" pitchFamily="34" charset="0"/>
              </a:rPr>
              <a:t> What is it?</a:t>
            </a:r>
          </a:p>
        </p:txBody>
      </p:sp>
      <p:sp>
        <p:nvSpPr>
          <p:cNvPr id="590851" name="Rectangle 3"/>
          <p:cNvSpPr>
            <a:spLocks noGrp="1" noChangeArrowheads="1"/>
          </p:cNvSpPr>
          <p:nvPr>
            <p:ph type="body" sz="half" idx="1"/>
          </p:nvPr>
        </p:nvSpPr>
        <p:spPr/>
        <p:txBody>
          <a:bodyPr/>
          <a:lstStyle/>
          <a:p>
            <a:pPr eaLnBrk="1" hangingPunct="1">
              <a:lnSpc>
                <a:spcPct val="90000"/>
              </a:lnSpc>
              <a:defRPr/>
            </a:pPr>
            <a:r>
              <a:rPr lang="en-US" sz="1800" dirty="0" smtClean="0"/>
              <a:t>The term </a:t>
            </a:r>
            <a:r>
              <a:rPr lang="en-US" sz="1800" dirty="0" smtClean="0">
                <a:solidFill>
                  <a:srgbClr val="FF0000"/>
                </a:solidFill>
              </a:rPr>
              <a:t>Global Warming</a:t>
            </a:r>
            <a:r>
              <a:rPr lang="en-US" sz="1800" dirty="0" smtClean="0"/>
              <a:t> refers to the observation that the atmosphere near the Earth's surface is warming, without any implications for the cause or magnitude. </a:t>
            </a:r>
          </a:p>
          <a:p>
            <a:pPr eaLnBrk="1" hangingPunct="1">
              <a:lnSpc>
                <a:spcPct val="90000"/>
              </a:lnSpc>
              <a:defRPr/>
            </a:pPr>
            <a:endParaRPr lang="en-US" sz="1800" dirty="0" smtClean="0"/>
          </a:p>
          <a:p>
            <a:pPr eaLnBrk="1" hangingPunct="1">
              <a:lnSpc>
                <a:spcPct val="90000"/>
              </a:lnSpc>
              <a:defRPr/>
            </a:pPr>
            <a:r>
              <a:rPr lang="en-US" sz="1800" dirty="0" smtClean="0"/>
              <a:t>This warming is one of many kinds of climate change that the Earth has experienced in the past and will continue to experience in the future. </a:t>
            </a:r>
          </a:p>
          <a:p>
            <a:pPr eaLnBrk="1" hangingPunct="1">
              <a:lnSpc>
                <a:spcPct val="90000"/>
              </a:lnSpc>
              <a:defRPr/>
            </a:pPr>
            <a:endParaRPr lang="en-US" sz="1800" dirty="0" smtClean="0"/>
          </a:p>
          <a:p>
            <a:pPr eaLnBrk="1" hangingPunct="1">
              <a:lnSpc>
                <a:spcPct val="90000"/>
              </a:lnSpc>
              <a:defRPr/>
            </a:pPr>
            <a:r>
              <a:rPr lang="en-US" sz="1800" dirty="0" smtClean="0"/>
              <a:t>It implies warming across the entire globe.</a:t>
            </a:r>
          </a:p>
        </p:txBody>
      </p:sp>
      <p:pic>
        <p:nvPicPr>
          <p:cNvPr id="52229" name="Picture 4" descr="earth"/>
          <p:cNvPicPr>
            <a:picLocks noGrp="1" noChangeAspect="1" noChangeArrowheads="1"/>
          </p:cNvPicPr>
          <p:nvPr>
            <p:ph sz="half" idx="2"/>
          </p:nvPr>
        </p:nvPicPr>
        <p:blipFill>
          <a:blip r:embed="rId2" cstate="print"/>
          <a:srcRect/>
          <a:stretch>
            <a:fillRect/>
          </a:stretch>
        </p:blipFill>
        <p:spPr>
          <a:xfrm>
            <a:off x="4648200" y="2033588"/>
            <a:ext cx="3810000" cy="3810000"/>
          </a:xfr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B2D20E11-3832-4B31-81B3-C7B650134B9B}" type="slidenum">
              <a:rPr lang="en-US"/>
              <a:pPr>
                <a:defRPr/>
              </a:pPr>
              <a:t>26</a:t>
            </a:fld>
            <a:endParaRPr lang="en-US"/>
          </a:p>
        </p:txBody>
      </p:sp>
      <p:sp>
        <p:nvSpPr>
          <p:cNvPr id="63491" name="Rectangle 2"/>
          <p:cNvSpPr>
            <a:spLocks noGrp="1" noChangeArrowheads="1"/>
          </p:cNvSpPr>
          <p:nvPr>
            <p:ph type="title"/>
          </p:nvPr>
        </p:nvSpPr>
        <p:spPr>
          <a:xfrm>
            <a:off x="287338" y="277813"/>
            <a:ext cx="8458200" cy="1143000"/>
          </a:xfrm>
        </p:spPr>
        <p:txBody>
          <a:bodyPr/>
          <a:lstStyle/>
          <a:p>
            <a:pPr>
              <a:defRPr/>
            </a:pPr>
            <a:r>
              <a:rPr lang="en-US" sz="3200" dirty="0" smtClean="0">
                <a:latin typeface="+mn-lt"/>
              </a:rPr>
              <a:t>Is there global warming?</a:t>
            </a:r>
            <a:endParaRPr lang="en-US" sz="3200" dirty="0">
              <a:latin typeface="+mn-lt"/>
            </a:endParaRPr>
          </a:p>
        </p:txBody>
      </p:sp>
      <p:pic>
        <p:nvPicPr>
          <p:cNvPr id="53252"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130053" name="TextBox 5"/>
          <p:cNvSpPr txBox="1">
            <a:spLocks noChangeArrowheads="1"/>
          </p:cNvSpPr>
          <p:nvPr/>
        </p:nvSpPr>
        <p:spPr bwMode="auto">
          <a:xfrm>
            <a:off x="409575" y="4591050"/>
            <a:ext cx="8343900" cy="1538288"/>
          </a:xfrm>
          <a:prstGeom prst="rect">
            <a:avLst/>
          </a:prstGeom>
          <a:noFill/>
          <a:ln w="9525">
            <a:noFill/>
            <a:miter lim="800000"/>
            <a:headEnd/>
            <a:tailEnd/>
          </a:ln>
        </p:spPr>
        <p:txBody>
          <a:bodyPr>
            <a:spAutoFit/>
          </a:bodyPr>
          <a:lstStyle/>
          <a:p>
            <a:pPr>
              <a:spcBef>
                <a:spcPts val="600"/>
              </a:spcBef>
              <a:spcAft>
                <a:spcPts val="600"/>
              </a:spcAft>
              <a:buFont typeface="Arial" pitchFamily="34" charset="0"/>
              <a:buChar char="•"/>
              <a:defRPr/>
            </a:pPr>
            <a:r>
              <a:rPr lang="en-US" sz="1600" b="0" i="0" dirty="0">
                <a:latin typeface="+mn-lt"/>
                <a:cs typeface="Arial" pitchFamily="34" charset="0"/>
              </a:rPr>
              <a:t>Global surface temperatures </a:t>
            </a:r>
            <a:r>
              <a:rPr lang="en-US" sz="1600" b="0" i="0" dirty="0">
                <a:latin typeface="+mn-lt"/>
              </a:rPr>
              <a:t>have increased about 0.75°C since the late-19</a:t>
            </a:r>
            <a:r>
              <a:rPr lang="en-US" sz="1600" b="0" i="0" baseline="30000" dirty="0">
                <a:latin typeface="+mn-lt"/>
              </a:rPr>
              <a:t>th</a:t>
            </a:r>
            <a:r>
              <a:rPr lang="en-US" sz="1600" b="0" i="0" dirty="0">
                <a:latin typeface="+mn-lt"/>
              </a:rPr>
              <a:t> century.</a:t>
            </a:r>
          </a:p>
          <a:p>
            <a:pPr>
              <a:spcBef>
                <a:spcPts val="600"/>
              </a:spcBef>
              <a:spcAft>
                <a:spcPts val="600"/>
              </a:spcAft>
              <a:buFont typeface="Arial" pitchFamily="34" charset="0"/>
              <a:buChar char="•"/>
              <a:defRPr/>
            </a:pPr>
            <a:r>
              <a:rPr lang="en-US" sz="1600" b="0" i="0" dirty="0">
                <a:latin typeface="+mn-lt"/>
              </a:rPr>
              <a:t>The trend is +0.13°C per decade for the past 50 years. </a:t>
            </a:r>
          </a:p>
          <a:p>
            <a:pPr>
              <a:spcBef>
                <a:spcPts val="600"/>
              </a:spcBef>
              <a:spcAft>
                <a:spcPts val="600"/>
              </a:spcAft>
              <a:buFont typeface="Arial" pitchFamily="34" charset="0"/>
              <a:buChar char="•"/>
              <a:defRPr/>
            </a:pPr>
            <a:r>
              <a:rPr lang="en-US" sz="1600" b="0" i="0" dirty="0">
                <a:latin typeface="+mn-lt"/>
              </a:rPr>
              <a:t>The warming has not been uniform. Some areas have cooled slightly. </a:t>
            </a:r>
          </a:p>
          <a:p>
            <a:pPr>
              <a:spcBef>
                <a:spcPts val="600"/>
              </a:spcBef>
              <a:spcAft>
                <a:spcPts val="600"/>
              </a:spcAft>
              <a:buFont typeface="Arial" pitchFamily="34" charset="0"/>
              <a:buChar char="•"/>
              <a:defRPr/>
            </a:pPr>
            <a:r>
              <a:rPr lang="en-US" sz="1600" b="0" i="0" dirty="0">
                <a:latin typeface="+mn-lt"/>
              </a:rPr>
              <a:t>The recent warmth has been greatest over North America and Eurasia. </a:t>
            </a:r>
            <a:endParaRPr lang="en-US" sz="1600" b="0" i="0" dirty="0">
              <a:latin typeface="+mn-lt"/>
              <a:cs typeface="Arial" pitchFamily="34" charset="0"/>
            </a:endParaRPr>
          </a:p>
        </p:txBody>
      </p:sp>
      <p:sp>
        <p:nvSpPr>
          <p:cNvPr id="8" name="TextBox 7"/>
          <p:cNvSpPr txBox="1"/>
          <p:nvPr/>
        </p:nvSpPr>
        <p:spPr>
          <a:xfrm>
            <a:off x="5124450" y="6257925"/>
            <a:ext cx="2952750" cy="276225"/>
          </a:xfrm>
          <a:prstGeom prst="rect">
            <a:avLst/>
          </a:prstGeom>
          <a:noFill/>
        </p:spPr>
        <p:txBody>
          <a:bodyPr wrap="none">
            <a:spAutoFit/>
          </a:bodyPr>
          <a:lstStyle/>
          <a:p>
            <a:pPr>
              <a:defRPr/>
            </a:pPr>
            <a:r>
              <a:rPr lang="en-US" sz="1200" dirty="0">
                <a:latin typeface="+mn-lt"/>
              </a:rPr>
              <a:t>Source: National Climatic Data Center</a:t>
            </a:r>
          </a:p>
        </p:txBody>
      </p:sp>
      <p:pic>
        <p:nvPicPr>
          <p:cNvPr id="12" name="Picture 11" descr="globy-slide02.gif"/>
          <p:cNvPicPr>
            <a:picLocks noChangeAspect="1"/>
          </p:cNvPicPr>
          <p:nvPr/>
        </p:nvPicPr>
        <p:blipFill>
          <a:blip r:embed="rId4" cstate="print"/>
          <a:srcRect/>
          <a:stretch>
            <a:fillRect/>
          </a:stretch>
        </p:blipFill>
        <p:spPr bwMode="auto">
          <a:xfrm>
            <a:off x="609600" y="1438275"/>
            <a:ext cx="3552825" cy="2628900"/>
          </a:xfrm>
          <a:prstGeom prst="rect">
            <a:avLst/>
          </a:prstGeom>
          <a:noFill/>
          <a:ln w="9525">
            <a:noFill/>
            <a:miter lim="800000"/>
            <a:headEnd/>
            <a:tailEnd/>
          </a:ln>
        </p:spPr>
      </p:pic>
      <p:pic>
        <p:nvPicPr>
          <p:cNvPr id="53256" name="Picture 4" descr="http://www.ncdc.noaa.gov/img/climate/globalwarming/ar4-fig-3-9.gif"/>
          <p:cNvPicPr>
            <a:picLocks noChangeAspect="1" noChangeArrowheads="1"/>
          </p:cNvPicPr>
          <p:nvPr/>
        </p:nvPicPr>
        <p:blipFill>
          <a:blip r:embed="rId5" cstate="print"/>
          <a:srcRect t="11198" r="50157" b="18695"/>
          <a:stretch>
            <a:fillRect/>
          </a:stretch>
        </p:blipFill>
        <p:spPr bwMode="auto">
          <a:xfrm>
            <a:off x="4432300" y="1362075"/>
            <a:ext cx="4340225" cy="2714625"/>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BEF87D67-9ED0-47BA-88D7-9FCBFAE675A4}" type="slidenum">
              <a:rPr lang="en-US"/>
              <a:pPr>
                <a:defRPr/>
              </a:pPr>
              <a:t>27</a:t>
            </a:fld>
            <a:endParaRPr lang="en-US"/>
          </a:p>
        </p:txBody>
      </p:sp>
      <p:sp>
        <p:nvSpPr>
          <p:cNvPr id="63491" name="Rectangle 2"/>
          <p:cNvSpPr>
            <a:spLocks noGrp="1" noChangeArrowheads="1"/>
          </p:cNvSpPr>
          <p:nvPr>
            <p:ph type="title"/>
          </p:nvPr>
        </p:nvSpPr>
        <p:spPr>
          <a:xfrm>
            <a:off x="287338" y="277813"/>
            <a:ext cx="8458200" cy="1143000"/>
          </a:xfrm>
        </p:spPr>
        <p:txBody>
          <a:bodyPr/>
          <a:lstStyle/>
          <a:p>
            <a:pPr>
              <a:defRPr/>
            </a:pPr>
            <a:r>
              <a:rPr lang="en-US" sz="3200" dirty="0" smtClean="0">
                <a:latin typeface="+mn-lt"/>
              </a:rPr>
              <a:t>How do we know the Earth’s </a:t>
            </a:r>
            <a:br>
              <a:rPr lang="en-US" sz="3200" dirty="0" smtClean="0">
                <a:latin typeface="+mn-lt"/>
              </a:rPr>
            </a:br>
            <a:r>
              <a:rPr lang="en-US" sz="3200" dirty="0" smtClean="0">
                <a:latin typeface="+mn-lt"/>
              </a:rPr>
              <a:t>climate is warming?</a:t>
            </a:r>
            <a:endParaRPr lang="en-US" sz="3200" dirty="0">
              <a:latin typeface="+mn-lt"/>
            </a:endParaRPr>
          </a:p>
        </p:txBody>
      </p:sp>
      <p:pic>
        <p:nvPicPr>
          <p:cNvPr id="54276"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130053" name="TextBox 5"/>
          <p:cNvSpPr txBox="1">
            <a:spLocks noChangeArrowheads="1"/>
          </p:cNvSpPr>
          <p:nvPr/>
        </p:nvSpPr>
        <p:spPr bwMode="auto">
          <a:xfrm>
            <a:off x="466725" y="4391025"/>
            <a:ext cx="8343900" cy="1323975"/>
          </a:xfrm>
          <a:prstGeom prst="rect">
            <a:avLst/>
          </a:prstGeom>
          <a:noFill/>
          <a:ln w="9525">
            <a:noFill/>
            <a:miter lim="800000"/>
            <a:headEnd/>
            <a:tailEnd/>
          </a:ln>
        </p:spPr>
        <p:txBody>
          <a:bodyPr>
            <a:spAutoFit/>
          </a:bodyPr>
          <a:lstStyle/>
          <a:p>
            <a:pPr>
              <a:buFont typeface="Arial" pitchFamily="34" charset="0"/>
              <a:buChar char="•"/>
              <a:defRPr/>
            </a:pPr>
            <a:r>
              <a:rPr lang="en-US" sz="1600" i="0" dirty="0">
                <a:latin typeface="+mn-lt"/>
              </a:rPr>
              <a:t> Land and ocean temperature observations (from weather stations, ships, buoys and satellites) are combined into time series of global average temperature change.</a:t>
            </a:r>
          </a:p>
          <a:p>
            <a:pPr>
              <a:defRPr/>
            </a:pPr>
            <a:r>
              <a:rPr lang="en-US" sz="1600" i="0" dirty="0">
                <a:latin typeface="+mn-lt"/>
              </a:rPr>
              <a:t>  </a:t>
            </a:r>
          </a:p>
          <a:p>
            <a:pPr>
              <a:buFont typeface="Arial" pitchFamily="34" charset="0"/>
              <a:buChar char="•"/>
              <a:defRPr/>
            </a:pPr>
            <a:r>
              <a:rPr lang="en-US" sz="1600" i="0" dirty="0">
                <a:latin typeface="+mn-lt"/>
              </a:rPr>
              <a:t> The warming trend is confirmed by other observations, such as the melting of mountain glaciers, reductions in snow cover and sea ice,  and rising sea levels.</a:t>
            </a:r>
            <a:endParaRPr lang="en-US" sz="1600" i="0" dirty="0">
              <a:latin typeface="+mn-lt"/>
              <a:cs typeface="Arial" pitchFamily="34" charset="0"/>
            </a:endParaRPr>
          </a:p>
        </p:txBody>
      </p:sp>
      <p:sp>
        <p:nvSpPr>
          <p:cNvPr id="8" name="TextBox 7"/>
          <p:cNvSpPr txBox="1"/>
          <p:nvPr/>
        </p:nvSpPr>
        <p:spPr>
          <a:xfrm>
            <a:off x="5124450" y="6257925"/>
            <a:ext cx="2952750" cy="276225"/>
          </a:xfrm>
          <a:prstGeom prst="rect">
            <a:avLst/>
          </a:prstGeom>
          <a:noFill/>
        </p:spPr>
        <p:txBody>
          <a:bodyPr wrap="none">
            <a:spAutoFit/>
          </a:bodyPr>
          <a:lstStyle/>
          <a:p>
            <a:pPr>
              <a:defRPr/>
            </a:pPr>
            <a:r>
              <a:rPr lang="en-US" sz="1200" dirty="0">
                <a:latin typeface="+mn-lt"/>
              </a:rPr>
              <a:t>Source: National Climatic Data Center</a:t>
            </a:r>
          </a:p>
        </p:txBody>
      </p:sp>
      <p:pic>
        <p:nvPicPr>
          <p:cNvPr id="54279" name="Picture 2"/>
          <p:cNvPicPr>
            <a:picLocks noGrp="1" noChangeAspect="1" noChangeArrowheads="1"/>
          </p:cNvPicPr>
          <p:nvPr>
            <p:ph idx="1"/>
          </p:nvPr>
        </p:nvPicPr>
        <p:blipFill>
          <a:blip r:embed="rId4" cstate="print"/>
          <a:srcRect t="11424" b="9959"/>
          <a:stretch>
            <a:fillRect/>
          </a:stretch>
        </p:blipFill>
        <p:spPr>
          <a:xfrm>
            <a:off x="1562100" y="1485900"/>
            <a:ext cx="5934075" cy="2733675"/>
          </a:xfr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2137799E-E44A-4401-A55B-E7588899D492}" type="slidenum">
              <a:rPr lang="en-US"/>
              <a:pPr>
                <a:defRPr/>
              </a:pPr>
              <a:t>28</a:t>
            </a:fld>
            <a:endParaRPr lang="en-US"/>
          </a:p>
        </p:txBody>
      </p:sp>
      <p:sp>
        <p:nvSpPr>
          <p:cNvPr id="63491" name="Rectangle 2"/>
          <p:cNvSpPr>
            <a:spLocks noGrp="1" noChangeArrowheads="1"/>
          </p:cNvSpPr>
          <p:nvPr>
            <p:ph type="title"/>
          </p:nvPr>
        </p:nvSpPr>
        <p:spPr>
          <a:xfrm>
            <a:off x="287338" y="277813"/>
            <a:ext cx="8458200" cy="1143000"/>
          </a:xfrm>
        </p:spPr>
        <p:txBody>
          <a:bodyPr/>
          <a:lstStyle/>
          <a:p>
            <a:pPr>
              <a:defRPr/>
            </a:pPr>
            <a:r>
              <a:rPr lang="en-US" sz="3200" dirty="0" smtClean="0">
                <a:latin typeface="+mn-lt"/>
              </a:rPr>
              <a:t>Are El </a:t>
            </a:r>
            <a:r>
              <a:rPr lang="en-US" sz="3200" dirty="0" err="1" smtClean="0">
                <a:latin typeface="+mn-lt"/>
              </a:rPr>
              <a:t>Niños</a:t>
            </a:r>
            <a:r>
              <a:rPr lang="en-US" sz="3200" dirty="0" smtClean="0">
                <a:latin typeface="+mn-lt"/>
              </a:rPr>
              <a:t> related to </a:t>
            </a:r>
            <a:br>
              <a:rPr lang="en-US" sz="3200" dirty="0" smtClean="0">
                <a:latin typeface="+mn-lt"/>
              </a:rPr>
            </a:br>
            <a:r>
              <a:rPr lang="en-US" sz="3200" dirty="0" smtClean="0">
                <a:latin typeface="+mn-lt"/>
              </a:rPr>
              <a:t>global warming?</a:t>
            </a:r>
            <a:endParaRPr lang="en-US" sz="3200" dirty="0">
              <a:latin typeface="+mn-lt"/>
            </a:endParaRPr>
          </a:p>
        </p:txBody>
      </p:sp>
      <p:pic>
        <p:nvPicPr>
          <p:cNvPr id="55300"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55301" name="Picture 3" descr="La_nino_map_Final_copy.jpg"/>
          <p:cNvPicPr>
            <a:picLocks noChangeAspect="1"/>
          </p:cNvPicPr>
          <p:nvPr/>
        </p:nvPicPr>
        <p:blipFill>
          <a:blip r:embed="rId4" cstate="print"/>
          <a:srcRect l="3488" b="44601"/>
          <a:stretch>
            <a:fillRect/>
          </a:stretch>
        </p:blipFill>
        <p:spPr bwMode="auto">
          <a:xfrm>
            <a:off x="4943475" y="4352925"/>
            <a:ext cx="2971800" cy="2041525"/>
          </a:xfrm>
          <a:prstGeom prst="rect">
            <a:avLst/>
          </a:prstGeom>
          <a:noFill/>
          <a:ln w="9525">
            <a:noFill/>
            <a:miter lim="800000"/>
            <a:headEnd/>
            <a:tailEnd/>
          </a:ln>
        </p:spPr>
      </p:pic>
      <p:pic>
        <p:nvPicPr>
          <p:cNvPr id="55302" name="Picture 5" descr="El Nino Jetstream"/>
          <p:cNvPicPr>
            <a:picLocks noChangeAspect="1" noChangeArrowheads="1"/>
          </p:cNvPicPr>
          <p:nvPr/>
        </p:nvPicPr>
        <p:blipFill>
          <a:blip r:embed="rId5" cstate="print"/>
          <a:srcRect l="2" b="42970"/>
          <a:stretch>
            <a:fillRect/>
          </a:stretch>
        </p:blipFill>
        <p:spPr bwMode="auto">
          <a:xfrm>
            <a:off x="1362075" y="4333875"/>
            <a:ext cx="2952750" cy="2047875"/>
          </a:xfrm>
          <a:prstGeom prst="rect">
            <a:avLst/>
          </a:prstGeom>
          <a:noFill/>
          <a:ln w="9525">
            <a:noFill/>
            <a:miter lim="800000"/>
            <a:headEnd/>
            <a:tailEnd/>
          </a:ln>
        </p:spPr>
      </p:pic>
      <p:sp>
        <p:nvSpPr>
          <p:cNvPr id="55303" name="TextBox 7"/>
          <p:cNvSpPr txBox="1">
            <a:spLocks noChangeArrowheads="1"/>
          </p:cNvSpPr>
          <p:nvPr/>
        </p:nvSpPr>
        <p:spPr bwMode="auto">
          <a:xfrm>
            <a:off x="476250" y="1609725"/>
            <a:ext cx="8248650" cy="1570038"/>
          </a:xfrm>
          <a:prstGeom prst="rect">
            <a:avLst/>
          </a:prstGeom>
          <a:noFill/>
          <a:ln w="9525">
            <a:noFill/>
            <a:miter lim="800000"/>
            <a:headEnd/>
            <a:tailEnd/>
          </a:ln>
        </p:spPr>
        <p:txBody>
          <a:bodyPr>
            <a:spAutoFit/>
          </a:bodyPr>
          <a:lstStyle/>
          <a:p>
            <a:pPr>
              <a:buFont typeface="Arial" pitchFamily="34" charset="0"/>
              <a:buChar char="•"/>
            </a:pPr>
            <a:r>
              <a:rPr lang="en-US" sz="1600" i="0">
                <a:solidFill>
                  <a:srgbClr val="000000"/>
                </a:solidFill>
                <a:latin typeface="Arial" pitchFamily="34" charset="0"/>
              </a:rPr>
              <a:t>El Niños are not caused by global warming. Clear evidence exists that El Niños have been present for millions of years. </a:t>
            </a:r>
          </a:p>
          <a:p>
            <a:pPr>
              <a:buFont typeface="Arial" pitchFamily="34" charset="0"/>
              <a:buChar char="•"/>
            </a:pPr>
            <a:endParaRPr lang="en-US" sz="1600" i="0">
              <a:solidFill>
                <a:srgbClr val="000000"/>
              </a:solidFill>
              <a:latin typeface="Arial" pitchFamily="34" charset="0"/>
            </a:endParaRPr>
          </a:p>
          <a:p>
            <a:pPr>
              <a:buFont typeface="Arial" pitchFamily="34" charset="0"/>
              <a:buChar char="•"/>
            </a:pPr>
            <a:r>
              <a:rPr lang="en-US" sz="1600" i="0">
                <a:solidFill>
                  <a:srgbClr val="000000"/>
                </a:solidFill>
                <a:latin typeface="Arial" pitchFamily="34" charset="0"/>
              </a:rPr>
              <a:t> It is well known that warmer global sea surface temperatures  enhance El Niño. </a:t>
            </a:r>
          </a:p>
          <a:p>
            <a:pPr>
              <a:buFont typeface="Arial" pitchFamily="34" charset="0"/>
              <a:buChar char="•"/>
            </a:pPr>
            <a:endParaRPr lang="en-US" sz="1600" i="0">
              <a:solidFill>
                <a:srgbClr val="000000"/>
              </a:solidFill>
              <a:latin typeface="Arial" pitchFamily="34" charset="0"/>
            </a:endParaRPr>
          </a:p>
          <a:p>
            <a:pPr>
              <a:buFont typeface="Arial" pitchFamily="34" charset="0"/>
              <a:buChar char="•"/>
            </a:pPr>
            <a:r>
              <a:rPr lang="en-US" sz="1600" i="0">
                <a:solidFill>
                  <a:srgbClr val="000000"/>
                </a:solidFill>
                <a:latin typeface="Arial" pitchFamily="34" charset="0"/>
              </a:rPr>
              <a:t> The relationship between climate change &amp; El Niño is a major research question.</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E7249691-56A7-4E1E-9CE3-F62A4068571D}" type="slidenum">
              <a:rPr lang="en-US"/>
              <a:pPr>
                <a:defRPr/>
              </a:pPr>
              <a:t>29</a:t>
            </a:fld>
            <a:endParaRPr lang="en-US"/>
          </a:p>
        </p:txBody>
      </p:sp>
      <p:sp>
        <p:nvSpPr>
          <p:cNvPr id="63491" name="Rectangle 2"/>
          <p:cNvSpPr>
            <a:spLocks noGrp="1" noChangeArrowheads="1"/>
          </p:cNvSpPr>
          <p:nvPr>
            <p:ph type="title"/>
          </p:nvPr>
        </p:nvSpPr>
        <p:spPr>
          <a:xfrm>
            <a:off x="287338" y="277813"/>
            <a:ext cx="8458200" cy="1143000"/>
          </a:xfrm>
        </p:spPr>
        <p:txBody>
          <a:bodyPr/>
          <a:lstStyle/>
          <a:p>
            <a:pPr>
              <a:defRPr/>
            </a:pPr>
            <a:r>
              <a:rPr lang="en-US" sz="3200" dirty="0" smtClean="0">
                <a:latin typeface="+mn-lt"/>
              </a:rPr>
              <a:t>Is sea level rising?</a:t>
            </a:r>
            <a:endParaRPr lang="en-US" sz="3200" dirty="0">
              <a:latin typeface="+mn-lt"/>
            </a:endParaRPr>
          </a:p>
        </p:txBody>
      </p:sp>
      <p:pic>
        <p:nvPicPr>
          <p:cNvPr id="56324"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130053" name="TextBox 5"/>
          <p:cNvSpPr txBox="1">
            <a:spLocks noChangeArrowheads="1"/>
          </p:cNvSpPr>
          <p:nvPr/>
        </p:nvSpPr>
        <p:spPr bwMode="auto">
          <a:xfrm>
            <a:off x="419100" y="4629150"/>
            <a:ext cx="8343900" cy="1077913"/>
          </a:xfrm>
          <a:prstGeom prst="rect">
            <a:avLst/>
          </a:prstGeom>
          <a:noFill/>
          <a:ln w="9525">
            <a:noFill/>
            <a:miter lim="800000"/>
            <a:headEnd/>
            <a:tailEnd/>
          </a:ln>
        </p:spPr>
        <p:txBody>
          <a:bodyPr>
            <a:spAutoFit/>
          </a:bodyPr>
          <a:lstStyle/>
          <a:p>
            <a:pPr>
              <a:buFont typeface="Arial" pitchFamily="34" charset="0"/>
              <a:buChar char="•"/>
              <a:defRPr/>
            </a:pPr>
            <a:r>
              <a:rPr lang="en-US" sz="1600" i="0" dirty="0">
                <a:latin typeface="+mn-lt"/>
                <a:cs typeface="Arial" pitchFamily="34" charset="0"/>
              </a:rPr>
              <a:t> G</a:t>
            </a:r>
            <a:r>
              <a:rPr lang="en-US" sz="1600" i="0" dirty="0">
                <a:latin typeface="+mn-lt"/>
              </a:rPr>
              <a:t>lobal mean sea level rise has been ~1.7 mm/year over the past 100 years.</a:t>
            </a:r>
          </a:p>
          <a:p>
            <a:pPr>
              <a:buFont typeface="Arial" pitchFamily="34" charset="0"/>
              <a:buChar char="•"/>
              <a:defRPr/>
            </a:pPr>
            <a:r>
              <a:rPr lang="en-US" sz="1600" i="0" dirty="0">
                <a:latin typeface="+mn-lt"/>
              </a:rPr>
              <a:t> Larger than the rate averaged over the last several thousand years. </a:t>
            </a:r>
          </a:p>
          <a:p>
            <a:pPr>
              <a:buFont typeface="Arial" pitchFamily="34" charset="0"/>
              <a:buChar char="•"/>
              <a:defRPr/>
            </a:pPr>
            <a:r>
              <a:rPr lang="en-US" sz="1600" i="0" dirty="0">
                <a:latin typeface="+mn-lt"/>
              </a:rPr>
              <a:t> Sea level rise is expected to continue (rates between 1.8 mm and 5.9 mm per year), based on models and theory. </a:t>
            </a:r>
            <a:endParaRPr lang="en-US" sz="1600" i="0" dirty="0">
              <a:latin typeface="+mn-lt"/>
              <a:cs typeface="Arial" pitchFamily="34" charset="0"/>
            </a:endParaRPr>
          </a:p>
        </p:txBody>
      </p:sp>
      <p:pic>
        <p:nvPicPr>
          <p:cNvPr id="56326" name="Picture 2"/>
          <p:cNvPicPr>
            <a:picLocks noGrp="1" noChangeAspect="1" noChangeArrowheads="1"/>
          </p:cNvPicPr>
          <p:nvPr>
            <p:ph idx="1"/>
          </p:nvPr>
        </p:nvPicPr>
        <p:blipFill>
          <a:blip r:embed="rId4" cstate="print"/>
          <a:srcRect/>
          <a:stretch>
            <a:fillRect/>
          </a:stretch>
        </p:blipFill>
        <p:spPr>
          <a:xfrm>
            <a:off x="1619250" y="1219200"/>
            <a:ext cx="5334000" cy="3373438"/>
          </a:xfrm>
        </p:spPr>
      </p:pic>
      <p:sp>
        <p:nvSpPr>
          <p:cNvPr id="7" name="TextBox 6"/>
          <p:cNvSpPr txBox="1"/>
          <p:nvPr/>
        </p:nvSpPr>
        <p:spPr>
          <a:xfrm>
            <a:off x="2762250" y="1743075"/>
            <a:ext cx="2247900" cy="338138"/>
          </a:xfrm>
          <a:prstGeom prst="rect">
            <a:avLst/>
          </a:prstGeom>
          <a:noFill/>
        </p:spPr>
        <p:txBody>
          <a:bodyPr wrap="none">
            <a:spAutoFit/>
          </a:bodyPr>
          <a:lstStyle/>
          <a:p>
            <a:pPr>
              <a:defRPr/>
            </a:pPr>
            <a:r>
              <a:rPr lang="en-US" sz="1600" dirty="0">
                <a:latin typeface="+mn-lt"/>
              </a:rPr>
              <a:t>Sea Level since 1870</a:t>
            </a:r>
          </a:p>
        </p:txBody>
      </p:sp>
      <p:sp>
        <p:nvSpPr>
          <p:cNvPr id="8" name="TextBox 7"/>
          <p:cNvSpPr txBox="1"/>
          <p:nvPr/>
        </p:nvSpPr>
        <p:spPr>
          <a:xfrm>
            <a:off x="5124450" y="6257925"/>
            <a:ext cx="2952750" cy="276225"/>
          </a:xfrm>
          <a:prstGeom prst="rect">
            <a:avLst/>
          </a:prstGeom>
          <a:noFill/>
        </p:spPr>
        <p:txBody>
          <a:bodyPr wrap="none">
            <a:spAutoFit/>
          </a:bodyPr>
          <a:lstStyle/>
          <a:p>
            <a:pPr>
              <a:defRPr/>
            </a:pPr>
            <a:r>
              <a:rPr lang="en-US" sz="1200" dirty="0">
                <a:latin typeface="+mn-lt"/>
              </a:rPr>
              <a:t>Source: National Climatic Data Center</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7503B643-F8D5-4217-89F8-722AA93291DB}" type="slidenum">
              <a:rPr lang="en-US"/>
              <a:pPr>
                <a:defRPr/>
              </a:pPr>
              <a:t>3</a:t>
            </a:fld>
            <a:endParaRPr lang="en-US"/>
          </a:p>
        </p:txBody>
      </p:sp>
      <p:sp>
        <p:nvSpPr>
          <p:cNvPr id="32771" name="Rectangle 2"/>
          <p:cNvSpPr>
            <a:spLocks noGrp="1" noChangeArrowheads="1"/>
          </p:cNvSpPr>
          <p:nvPr>
            <p:ph type="title"/>
          </p:nvPr>
        </p:nvSpPr>
        <p:spPr>
          <a:xfrm>
            <a:off x="287338" y="163513"/>
            <a:ext cx="8458200" cy="1143000"/>
          </a:xfrm>
        </p:spPr>
        <p:txBody>
          <a:bodyPr/>
          <a:lstStyle/>
          <a:p>
            <a:pPr eaLnBrk="1" hangingPunct="1"/>
            <a:r>
              <a:rPr lang="en-US" sz="3200" smtClean="0">
                <a:effectLst/>
                <a:latin typeface="Arial" pitchFamily="34" charset="0"/>
              </a:rPr>
              <a:t>Outline</a:t>
            </a:r>
          </a:p>
        </p:txBody>
      </p:sp>
      <p:sp>
        <p:nvSpPr>
          <p:cNvPr id="10244" name="Rectangle 3"/>
          <p:cNvSpPr>
            <a:spLocks noGrp="1" noChangeArrowheads="1"/>
          </p:cNvSpPr>
          <p:nvPr>
            <p:ph type="body" idx="1"/>
          </p:nvPr>
        </p:nvSpPr>
        <p:spPr>
          <a:xfrm>
            <a:off x="946150" y="1441450"/>
            <a:ext cx="8305800" cy="5435600"/>
          </a:xfrm>
        </p:spPr>
        <p:txBody>
          <a:bodyPr/>
          <a:lstStyle/>
          <a:p>
            <a:pPr marL="2124075" indent="-2193925" eaLnBrk="1" hangingPunct="1">
              <a:spcBef>
                <a:spcPts val="0"/>
              </a:spcBef>
              <a:spcAft>
                <a:spcPts val="0"/>
              </a:spcAft>
              <a:buFontTx/>
              <a:buNone/>
              <a:defRPr/>
            </a:pPr>
            <a:r>
              <a:rPr lang="en-US" sz="2200" dirty="0" smtClean="0">
                <a:effectLst/>
              </a:rPr>
              <a:t>PART ONE:	Climate Change: What is it?  </a:t>
            </a:r>
          </a:p>
          <a:p>
            <a:pPr marL="274320" eaLnBrk="1" hangingPunct="1">
              <a:spcBef>
                <a:spcPts val="0"/>
              </a:spcBef>
              <a:spcAft>
                <a:spcPts val="0"/>
              </a:spcAft>
              <a:buFontTx/>
              <a:buNone/>
              <a:defRPr/>
            </a:pPr>
            <a:endParaRPr lang="en-US" sz="2200" dirty="0" smtClean="0">
              <a:effectLst/>
            </a:endParaRPr>
          </a:p>
          <a:p>
            <a:pPr marL="2124075" indent="-2193925" eaLnBrk="1" hangingPunct="1">
              <a:spcBef>
                <a:spcPts val="0"/>
              </a:spcBef>
              <a:spcAft>
                <a:spcPts val="0"/>
              </a:spcAft>
              <a:buFontTx/>
              <a:buNone/>
              <a:defRPr/>
            </a:pPr>
            <a:r>
              <a:rPr lang="en-US" sz="2200" dirty="0" smtClean="0">
                <a:effectLst/>
              </a:rPr>
              <a:t>PART TWO:	Global Warming: What is it?</a:t>
            </a:r>
          </a:p>
          <a:p>
            <a:pPr marL="274320" eaLnBrk="1" hangingPunct="1">
              <a:spcBef>
                <a:spcPts val="0"/>
              </a:spcBef>
              <a:spcAft>
                <a:spcPts val="0"/>
              </a:spcAft>
              <a:buFontTx/>
              <a:buNone/>
              <a:defRPr/>
            </a:pPr>
            <a:endParaRPr lang="en-US" sz="2200" dirty="0" smtClean="0">
              <a:effectLst/>
            </a:endParaRPr>
          </a:p>
          <a:p>
            <a:pPr marL="274320" eaLnBrk="1" hangingPunct="1">
              <a:spcBef>
                <a:spcPts val="0"/>
              </a:spcBef>
              <a:spcAft>
                <a:spcPts val="0"/>
              </a:spcAft>
              <a:buFontTx/>
              <a:buNone/>
              <a:tabLst>
                <a:tab pos="2173288" algn="l"/>
              </a:tabLst>
              <a:defRPr/>
            </a:pPr>
            <a:r>
              <a:rPr lang="en-US" sz="2200" dirty="0" smtClean="0">
                <a:effectLst/>
              </a:rPr>
              <a:t>PART THREE: 	Long-Term Trends in Weather </a:t>
            </a:r>
          </a:p>
          <a:p>
            <a:pPr marL="274320" eaLnBrk="1" hangingPunct="1">
              <a:spcBef>
                <a:spcPts val="0"/>
              </a:spcBef>
              <a:spcAft>
                <a:spcPts val="0"/>
              </a:spcAft>
              <a:buFontTx/>
              <a:buNone/>
              <a:tabLst>
                <a:tab pos="2173288" algn="l"/>
              </a:tabLst>
              <a:defRPr/>
            </a:pPr>
            <a:r>
              <a:rPr lang="en-US" sz="2200" dirty="0" smtClean="0">
                <a:effectLst/>
              </a:rPr>
              <a:t>		and Climate  Extremes</a:t>
            </a:r>
          </a:p>
          <a:p>
            <a:pPr marL="274320" eaLnBrk="1" hangingPunct="1">
              <a:spcBef>
                <a:spcPts val="0"/>
              </a:spcBef>
              <a:spcAft>
                <a:spcPts val="0"/>
              </a:spcAft>
              <a:buFontTx/>
              <a:buNone/>
              <a:defRPr/>
            </a:pPr>
            <a:endParaRPr lang="en-US" sz="2200" dirty="0" smtClean="0">
              <a:effectLst/>
            </a:endParaRPr>
          </a:p>
          <a:p>
            <a:pPr marL="2182813" indent="-2252663" eaLnBrk="1" hangingPunct="1">
              <a:spcBef>
                <a:spcPts val="0"/>
              </a:spcBef>
              <a:spcAft>
                <a:spcPts val="0"/>
              </a:spcAft>
              <a:buFontTx/>
              <a:buNone/>
              <a:defRPr/>
            </a:pPr>
            <a:r>
              <a:rPr lang="en-US" sz="2200" dirty="0" smtClean="0">
                <a:effectLst/>
              </a:rPr>
              <a:t>PART FOUR:	Science Challenges</a:t>
            </a:r>
          </a:p>
          <a:p>
            <a:pPr marL="274320" eaLnBrk="1" hangingPunct="1">
              <a:spcBef>
                <a:spcPts val="0"/>
              </a:spcBef>
              <a:spcAft>
                <a:spcPts val="0"/>
              </a:spcAft>
              <a:buFontTx/>
              <a:buNone/>
              <a:defRPr/>
            </a:pPr>
            <a:endParaRPr lang="en-US" sz="2200" dirty="0" smtClean="0">
              <a:effectLst/>
            </a:endParaRPr>
          </a:p>
          <a:p>
            <a:pPr marL="2182813" indent="-2252663" eaLnBrk="1" hangingPunct="1">
              <a:spcBef>
                <a:spcPts val="0"/>
              </a:spcBef>
              <a:spcAft>
                <a:spcPts val="0"/>
              </a:spcAft>
              <a:buFontTx/>
              <a:buNone/>
              <a:defRPr/>
            </a:pPr>
            <a:r>
              <a:rPr lang="en-US" sz="2200" dirty="0" smtClean="0">
                <a:effectLst/>
              </a:rPr>
              <a:t>PART FIVE: 	Take Away Messages</a:t>
            </a:r>
          </a:p>
          <a:p>
            <a:pPr marL="274320" eaLnBrk="1" hangingPunct="1">
              <a:spcBef>
                <a:spcPts val="0"/>
              </a:spcBef>
              <a:spcAft>
                <a:spcPts val="0"/>
              </a:spcAft>
              <a:buFontTx/>
              <a:buNone/>
              <a:defRPr/>
            </a:pPr>
            <a:endParaRPr lang="en-US" sz="2200" dirty="0" smtClean="0">
              <a:effectLst/>
            </a:endParaRPr>
          </a:p>
          <a:p>
            <a:pPr marL="2182813" indent="-2252663" eaLnBrk="1" hangingPunct="1">
              <a:spcBef>
                <a:spcPts val="0"/>
              </a:spcBef>
              <a:spcAft>
                <a:spcPts val="0"/>
              </a:spcAft>
              <a:buFontTx/>
              <a:buNone/>
              <a:defRPr/>
            </a:pPr>
            <a:r>
              <a:rPr lang="en-US" sz="2200" dirty="0" smtClean="0">
                <a:effectLst/>
              </a:rPr>
              <a:t>PART SIX:	Chat with the Presenter: </a:t>
            </a:r>
          </a:p>
          <a:p>
            <a:pPr marL="2182813" indent="-2252663" eaLnBrk="1" hangingPunct="1">
              <a:spcBef>
                <a:spcPts val="0"/>
              </a:spcBef>
              <a:spcAft>
                <a:spcPts val="0"/>
              </a:spcAft>
              <a:buFontTx/>
              <a:buNone/>
              <a:defRPr/>
            </a:pPr>
            <a:r>
              <a:rPr lang="en-US" sz="2200" dirty="0" smtClean="0">
                <a:effectLst/>
              </a:rPr>
              <a:t>	Commonly Asked Climate Q&amp;A</a:t>
            </a:r>
          </a:p>
        </p:txBody>
      </p:sp>
      <p:pic>
        <p:nvPicPr>
          <p:cNvPr id="32773"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p:txBody>
          <a:bodyPr/>
          <a:lstStyle/>
          <a:p>
            <a:pPr>
              <a:defRPr/>
            </a:pPr>
            <a:fld id="{2B9B9F6A-A579-4F2D-A220-CA73BCAB3CC6}" type="slidenum">
              <a:rPr lang="en-US"/>
              <a:pPr>
                <a:defRPr/>
              </a:pPr>
              <a:t>30</a:t>
            </a:fld>
            <a:endParaRPr lang="en-US"/>
          </a:p>
        </p:txBody>
      </p:sp>
      <p:sp>
        <p:nvSpPr>
          <p:cNvPr id="678914" name="Rectangle 2"/>
          <p:cNvSpPr>
            <a:spLocks noGrp="1" noChangeArrowheads="1"/>
          </p:cNvSpPr>
          <p:nvPr>
            <p:ph type="title" idx="4294967295"/>
          </p:nvPr>
        </p:nvSpPr>
        <p:spPr>
          <a:xfrm>
            <a:off x="0" y="623888"/>
            <a:ext cx="9144000" cy="1143000"/>
          </a:xfrm>
        </p:spPr>
        <p:txBody>
          <a:bodyPr lIns="90488" tIns="44450" rIns="90488" bIns="44450"/>
          <a:lstStyle/>
          <a:p>
            <a:pPr eaLnBrk="1" hangingPunct="1">
              <a:defRPr/>
            </a:pPr>
            <a:r>
              <a:rPr lang="en-US" dirty="0" smtClean="0">
                <a:solidFill>
                  <a:srgbClr val="FF0000"/>
                </a:solidFill>
                <a:latin typeface="Arial" pitchFamily="34" charset="0"/>
              </a:rPr>
              <a:t>Sea Level Rise </a:t>
            </a:r>
            <a:r>
              <a:rPr lang="en-US" dirty="0" smtClean="0">
                <a:latin typeface="Arial" pitchFamily="34" charset="0"/>
              </a:rPr>
              <a:t>in the Mid-Atlantic</a:t>
            </a:r>
            <a:br>
              <a:rPr lang="en-US" dirty="0" smtClean="0">
                <a:latin typeface="Arial" pitchFamily="34" charset="0"/>
              </a:rPr>
            </a:br>
            <a:r>
              <a:rPr lang="en-US" dirty="0" smtClean="0">
                <a:latin typeface="Arial" pitchFamily="34" charset="0"/>
              </a:rPr>
              <a:t/>
            </a:r>
            <a:br>
              <a:rPr lang="en-US" dirty="0" smtClean="0">
                <a:latin typeface="Arial" pitchFamily="34" charset="0"/>
              </a:rPr>
            </a:br>
            <a:endParaRPr lang="en-US" dirty="0" smtClean="0">
              <a:latin typeface="Arial" pitchFamily="34" charset="0"/>
            </a:endParaRPr>
          </a:p>
        </p:txBody>
      </p:sp>
      <p:sp>
        <p:nvSpPr>
          <p:cNvPr id="678915" name="Rectangle 3"/>
          <p:cNvSpPr>
            <a:spLocks noGrp="1" noChangeArrowheads="1"/>
          </p:cNvSpPr>
          <p:nvPr>
            <p:ph type="body" idx="4294967295"/>
          </p:nvPr>
        </p:nvSpPr>
        <p:spPr>
          <a:xfrm>
            <a:off x="447675" y="1703388"/>
            <a:ext cx="4514850" cy="4438650"/>
          </a:xfrm>
        </p:spPr>
        <p:txBody>
          <a:bodyPr lIns="90488" tIns="44450" rIns="90488" bIns="44450"/>
          <a:lstStyle/>
          <a:p>
            <a:pPr eaLnBrk="1" hangingPunct="1">
              <a:spcBef>
                <a:spcPct val="0"/>
              </a:spcBef>
              <a:defRPr/>
            </a:pPr>
            <a:r>
              <a:rPr lang="en-US" sz="1700" dirty="0" smtClean="0"/>
              <a:t>SLR in the mid-Atlantic is greater than average due to land subsidence</a:t>
            </a:r>
          </a:p>
          <a:p>
            <a:pPr eaLnBrk="1" hangingPunct="1">
              <a:spcBef>
                <a:spcPct val="0"/>
              </a:spcBef>
              <a:defRPr/>
            </a:pPr>
            <a:endParaRPr lang="en-US" sz="1700" dirty="0" smtClean="0"/>
          </a:p>
          <a:p>
            <a:pPr eaLnBrk="1" hangingPunct="1">
              <a:spcBef>
                <a:spcPct val="0"/>
              </a:spcBef>
              <a:defRPr/>
            </a:pPr>
            <a:r>
              <a:rPr lang="en-US" sz="1700" dirty="0" smtClean="0"/>
              <a:t>Primary climate change impacts on </a:t>
            </a:r>
          </a:p>
          <a:p>
            <a:pPr eaLnBrk="1" hangingPunct="1">
              <a:spcBef>
                <a:spcPct val="0"/>
              </a:spcBef>
              <a:buFontTx/>
              <a:buNone/>
              <a:defRPr/>
            </a:pPr>
            <a:r>
              <a:rPr lang="en-US" sz="1700" dirty="0" smtClean="0"/>
              <a:t>	coasts are SLR and increased major </a:t>
            </a:r>
          </a:p>
          <a:p>
            <a:pPr eaLnBrk="1" hangingPunct="1">
              <a:spcBef>
                <a:spcPct val="0"/>
              </a:spcBef>
              <a:buFontTx/>
              <a:buNone/>
              <a:defRPr/>
            </a:pPr>
            <a:r>
              <a:rPr lang="en-US" sz="1700" dirty="0" smtClean="0"/>
              <a:t>	storm intensity</a:t>
            </a:r>
          </a:p>
          <a:p>
            <a:pPr eaLnBrk="1" hangingPunct="1">
              <a:spcBef>
                <a:spcPct val="0"/>
              </a:spcBef>
              <a:defRPr/>
            </a:pPr>
            <a:endParaRPr lang="en-US" sz="1700" dirty="0" smtClean="0"/>
          </a:p>
          <a:p>
            <a:pPr eaLnBrk="1" hangingPunct="1">
              <a:spcBef>
                <a:spcPct val="0"/>
              </a:spcBef>
              <a:defRPr/>
            </a:pPr>
            <a:r>
              <a:rPr lang="en-US" sz="1700" dirty="0" smtClean="0"/>
              <a:t>Increased risk and economic costs</a:t>
            </a:r>
          </a:p>
          <a:p>
            <a:pPr eaLnBrk="1" hangingPunct="1">
              <a:lnSpc>
                <a:spcPct val="80000"/>
              </a:lnSpc>
              <a:defRPr/>
            </a:pPr>
            <a:endParaRPr lang="en-US" sz="1700" dirty="0" smtClean="0"/>
          </a:p>
        </p:txBody>
      </p:sp>
      <p:sp>
        <p:nvSpPr>
          <p:cNvPr id="57349" name="Text Box 4"/>
          <p:cNvSpPr txBox="1">
            <a:spLocks noChangeArrowheads="1"/>
          </p:cNvSpPr>
          <p:nvPr/>
        </p:nvSpPr>
        <p:spPr bwMode="auto">
          <a:xfrm>
            <a:off x="2414588" y="5622925"/>
            <a:ext cx="4956175" cy="701675"/>
          </a:xfrm>
          <a:prstGeom prst="rect">
            <a:avLst/>
          </a:prstGeom>
          <a:noFill/>
          <a:ln w="12700">
            <a:noFill/>
            <a:miter lim="800000"/>
            <a:headEnd/>
            <a:tailEnd/>
          </a:ln>
        </p:spPr>
        <p:txBody>
          <a:bodyPr>
            <a:spAutoFit/>
          </a:bodyPr>
          <a:lstStyle/>
          <a:p>
            <a:pPr eaLnBrk="0" hangingPunct="0"/>
            <a:endParaRPr lang="en-US" sz="4000" b="0" i="0">
              <a:latin typeface="Arial" pitchFamily="34" charset="0"/>
              <a:ea typeface="ＭＳ Ｐゴシック" pitchFamily="-112" charset="-128"/>
            </a:endParaRPr>
          </a:p>
        </p:txBody>
      </p:sp>
      <p:pic>
        <p:nvPicPr>
          <p:cNvPr id="57350" name="Picture 8"/>
          <p:cNvPicPr>
            <a:picLocks noChangeAspect="1" noChangeArrowheads="1"/>
          </p:cNvPicPr>
          <p:nvPr/>
        </p:nvPicPr>
        <p:blipFill>
          <a:blip r:embed="rId3" cstate="print"/>
          <a:srcRect/>
          <a:stretch>
            <a:fillRect/>
          </a:stretch>
        </p:blipFill>
        <p:spPr bwMode="auto">
          <a:xfrm>
            <a:off x="5072063" y="1744663"/>
            <a:ext cx="3725862" cy="3598862"/>
          </a:xfrm>
          <a:prstGeom prst="rect">
            <a:avLst/>
          </a:prstGeom>
          <a:noFill/>
          <a:ln w="9525">
            <a:noFill/>
            <a:miter lim="800000"/>
            <a:headEnd/>
            <a:tailEnd/>
          </a:ln>
        </p:spPr>
      </p:pic>
      <p:sp>
        <p:nvSpPr>
          <p:cNvPr id="57351" name="Text Box 6"/>
          <p:cNvSpPr txBox="1">
            <a:spLocks noChangeArrowheads="1"/>
          </p:cNvSpPr>
          <p:nvPr/>
        </p:nvSpPr>
        <p:spPr bwMode="auto">
          <a:xfrm>
            <a:off x="5902325" y="5549900"/>
            <a:ext cx="2544763" cy="517525"/>
          </a:xfrm>
          <a:prstGeom prst="rect">
            <a:avLst/>
          </a:prstGeom>
          <a:noFill/>
          <a:ln w="12700">
            <a:noFill/>
            <a:miter lim="800000"/>
            <a:headEnd/>
            <a:tailEnd/>
          </a:ln>
        </p:spPr>
        <p:txBody>
          <a:bodyPr wrap="none">
            <a:spAutoFit/>
          </a:bodyPr>
          <a:lstStyle/>
          <a:p>
            <a:pPr algn="ctr" eaLnBrk="0" hangingPunct="0"/>
            <a:r>
              <a:rPr lang="en-US" sz="1400">
                <a:latin typeface="Arial" pitchFamily="34" charset="0"/>
                <a:ea typeface="ＭＳ Ｐゴシック" pitchFamily="-112" charset="-128"/>
              </a:rPr>
              <a:t>City of Baltimore:</a:t>
            </a:r>
          </a:p>
          <a:p>
            <a:pPr algn="ctr" eaLnBrk="0" hangingPunct="0"/>
            <a:r>
              <a:rPr lang="en-US" sz="1400">
                <a:latin typeface="Arial" pitchFamily="34" charset="0"/>
                <a:ea typeface="ＭＳ Ｐゴシック" pitchFamily="-112" charset="-128"/>
              </a:rPr>
              <a:t>Hurricane Innundation Zone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pPr>
              <a:defRPr/>
            </a:pPr>
            <a:fld id="{9D041695-393B-48B0-9C4A-87FDD7CB43DF}" type="slidenum">
              <a:rPr lang="en-US"/>
              <a:pPr>
                <a:defRPr/>
              </a:pPr>
              <a:t>31</a:t>
            </a:fld>
            <a:endParaRPr lang="en-US"/>
          </a:p>
        </p:txBody>
      </p:sp>
      <p:sp>
        <p:nvSpPr>
          <p:cNvPr id="591874" name="Rectangle 2"/>
          <p:cNvSpPr>
            <a:spLocks noGrp="1" noChangeArrowheads="1"/>
          </p:cNvSpPr>
          <p:nvPr>
            <p:ph type="title"/>
          </p:nvPr>
        </p:nvSpPr>
        <p:spPr/>
        <p:txBody>
          <a:bodyPr/>
          <a:lstStyle/>
          <a:p>
            <a:pPr eaLnBrk="1" hangingPunct="1">
              <a:defRPr/>
            </a:pPr>
            <a:r>
              <a:rPr lang="en-US" sz="3200" smtClean="0">
                <a:latin typeface="Arial" pitchFamily="34" charset="0"/>
              </a:rPr>
              <a:t>What is the Greenhouse Effect?</a:t>
            </a:r>
            <a:br>
              <a:rPr lang="en-US" sz="3200" smtClean="0">
                <a:latin typeface="Arial" pitchFamily="34" charset="0"/>
              </a:rPr>
            </a:br>
            <a:r>
              <a:rPr lang="en-US" sz="1200" smtClean="0">
                <a:latin typeface="Arial" pitchFamily="34" charset="0"/>
              </a:rPr>
              <a:t>How is it related to Climate Change?</a:t>
            </a:r>
          </a:p>
        </p:txBody>
      </p:sp>
      <p:sp>
        <p:nvSpPr>
          <p:cNvPr id="58372" name="Rectangle 3"/>
          <p:cNvSpPr>
            <a:spLocks noGrp="1" noChangeArrowheads="1"/>
          </p:cNvSpPr>
          <p:nvPr>
            <p:ph type="body" sz="half" idx="1"/>
          </p:nvPr>
        </p:nvSpPr>
        <p:spPr>
          <a:xfrm>
            <a:off x="366713" y="1589088"/>
            <a:ext cx="4040187" cy="1352550"/>
          </a:xfrm>
        </p:spPr>
        <p:txBody>
          <a:bodyPr/>
          <a:lstStyle/>
          <a:p>
            <a:pPr eaLnBrk="1" hangingPunct="1">
              <a:spcBef>
                <a:spcPts val="600"/>
              </a:spcBef>
              <a:spcAft>
                <a:spcPts val="600"/>
              </a:spcAft>
              <a:buFontTx/>
              <a:buNone/>
            </a:pPr>
            <a:r>
              <a:rPr lang="en-US" sz="2200" smtClean="0">
                <a:effectLst/>
                <a:ea typeface="ＭＳ Ｐゴシック" pitchFamily="-112" charset="-128"/>
              </a:rPr>
              <a:t>THE NATURAL GREENHOUSE EFFECT</a:t>
            </a:r>
          </a:p>
          <a:p>
            <a:pPr eaLnBrk="1" hangingPunct="1">
              <a:spcBef>
                <a:spcPts val="600"/>
              </a:spcBef>
              <a:spcAft>
                <a:spcPts val="600"/>
              </a:spcAft>
            </a:pPr>
            <a:endParaRPr lang="en-US" sz="2200" smtClean="0">
              <a:effectLst/>
            </a:endParaRPr>
          </a:p>
          <a:p>
            <a:pPr eaLnBrk="1" hangingPunct="1">
              <a:spcBef>
                <a:spcPts val="600"/>
              </a:spcBef>
              <a:spcAft>
                <a:spcPts val="600"/>
              </a:spcAft>
              <a:buFontTx/>
              <a:buNone/>
            </a:pPr>
            <a:r>
              <a:rPr lang="en-US" sz="2200" smtClean="0">
                <a:effectLst/>
              </a:rPr>
              <a:t>	</a:t>
            </a:r>
            <a:r>
              <a:rPr lang="en-US" sz="1800" smtClean="0">
                <a:effectLst/>
              </a:rPr>
              <a:t>Heat absorption by carbon dioxide, water vapor and other trace gases in the atmosphere warms the earth by 70°F           (like a greenhouse)</a:t>
            </a:r>
          </a:p>
          <a:p>
            <a:pPr eaLnBrk="1" hangingPunct="1">
              <a:spcBef>
                <a:spcPts val="600"/>
              </a:spcBef>
              <a:spcAft>
                <a:spcPts val="600"/>
              </a:spcAft>
            </a:pPr>
            <a:endParaRPr lang="en-US" sz="2200" smtClean="0">
              <a:effectLst/>
            </a:endParaRPr>
          </a:p>
          <a:p>
            <a:pPr eaLnBrk="1" hangingPunct="1">
              <a:spcBef>
                <a:spcPts val="600"/>
              </a:spcBef>
              <a:spcAft>
                <a:spcPts val="600"/>
              </a:spcAft>
              <a:buFontTx/>
              <a:buNone/>
            </a:pPr>
            <a:endParaRPr lang="en-US" sz="2200" smtClean="0">
              <a:effectLst/>
            </a:endParaRPr>
          </a:p>
          <a:p>
            <a:pPr eaLnBrk="1" hangingPunct="1">
              <a:spcBef>
                <a:spcPts val="600"/>
              </a:spcBef>
              <a:spcAft>
                <a:spcPts val="600"/>
              </a:spcAft>
            </a:pPr>
            <a:endParaRPr lang="en-US" sz="2200" smtClean="0">
              <a:effectLst/>
            </a:endParaRPr>
          </a:p>
        </p:txBody>
      </p:sp>
      <p:sp>
        <p:nvSpPr>
          <p:cNvPr id="58373" name="TextBox 6"/>
          <p:cNvSpPr txBox="1">
            <a:spLocks noChangeArrowheads="1"/>
          </p:cNvSpPr>
          <p:nvPr/>
        </p:nvSpPr>
        <p:spPr bwMode="auto">
          <a:xfrm>
            <a:off x="4210050" y="3038475"/>
            <a:ext cx="3048000" cy="1384300"/>
          </a:xfrm>
          <a:prstGeom prst="rect">
            <a:avLst/>
          </a:prstGeom>
          <a:solidFill>
            <a:schemeClr val="bg1"/>
          </a:solidFill>
          <a:ln w="9525">
            <a:noFill/>
            <a:miter lim="800000"/>
            <a:headEnd/>
            <a:tailEnd/>
          </a:ln>
        </p:spPr>
        <p:txBody>
          <a:bodyPr>
            <a:spAutoFit/>
          </a:bodyPr>
          <a:lstStyle/>
          <a:p>
            <a:endParaRPr lang="en-US"/>
          </a:p>
          <a:p>
            <a:endParaRPr lang="en-US"/>
          </a:p>
          <a:p>
            <a:endParaRPr lang="en-US"/>
          </a:p>
        </p:txBody>
      </p:sp>
      <p:sp>
        <p:nvSpPr>
          <p:cNvPr id="8" name="Rectangle 3"/>
          <p:cNvSpPr txBox="1">
            <a:spLocks noChangeArrowheads="1"/>
          </p:cNvSpPr>
          <p:nvPr/>
        </p:nvSpPr>
        <p:spPr bwMode="auto">
          <a:xfrm>
            <a:off x="4940300" y="1514475"/>
            <a:ext cx="3876675" cy="1873250"/>
          </a:xfrm>
          <a:prstGeom prst="rect">
            <a:avLst/>
          </a:prstGeom>
          <a:noFill/>
          <a:ln w="9525">
            <a:noFill/>
            <a:miter lim="800000"/>
            <a:headEnd/>
            <a:tailEnd/>
          </a:ln>
          <a:effectLst/>
        </p:spPr>
        <p:txBody>
          <a:bodyPr lIns="92075" tIns="46038" rIns="92075" bIns="46038"/>
          <a:lstStyle/>
          <a:p>
            <a:pPr marL="274320" indent="-342900">
              <a:spcBef>
                <a:spcPts val="600"/>
              </a:spcBef>
              <a:spcAft>
                <a:spcPts val="600"/>
              </a:spcAft>
              <a:defRPr/>
            </a:pPr>
            <a:r>
              <a:rPr lang="en-US" sz="2200" i="0" kern="0" dirty="0">
                <a:solidFill>
                  <a:prstClr val="black"/>
                </a:solidFill>
                <a:latin typeface="+mn-lt"/>
                <a:ea typeface="ＭＳ Ｐゴシック" pitchFamily="-112" charset="-128"/>
                <a:cs typeface="Times New Roman" pitchFamily="18" charset="0"/>
              </a:rPr>
              <a:t>THE ENHANCED GREENHOUSE EFFECT   </a:t>
            </a:r>
          </a:p>
          <a:p>
            <a:pPr marL="274320" indent="-342900">
              <a:spcBef>
                <a:spcPts val="600"/>
              </a:spcBef>
              <a:spcAft>
                <a:spcPts val="600"/>
              </a:spcAft>
              <a:defRPr/>
            </a:pPr>
            <a:endParaRPr lang="en-US" sz="2200" i="0" kern="0" dirty="0">
              <a:solidFill>
                <a:prstClr val="black"/>
              </a:solidFill>
              <a:latin typeface="+mn-lt"/>
              <a:ea typeface="ＭＳ Ｐゴシック" pitchFamily="-112" charset="-128"/>
              <a:cs typeface="Times New Roman" pitchFamily="18" charset="0"/>
            </a:endParaRPr>
          </a:p>
          <a:p>
            <a:pPr marL="274320" indent="-342900">
              <a:spcBef>
                <a:spcPts val="600"/>
              </a:spcBef>
              <a:spcAft>
                <a:spcPts val="600"/>
              </a:spcAft>
              <a:defRPr/>
            </a:pPr>
            <a:r>
              <a:rPr lang="en-US" sz="2200" i="0" kern="0" dirty="0">
                <a:solidFill>
                  <a:prstClr val="black"/>
                </a:solidFill>
                <a:latin typeface="+mn-lt"/>
                <a:ea typeface="ＭＳ Ｐゴシック" pitchFamily="-112" charset="-128"/>
                <a:cs typeface="Times New Roman" pitchFamily="18" charset="0"/>
              </a:rPr>
              <a:t>	</a:t>
            </a:r>
            <a:r>
              <a:rPr lang="en-US" sz="1800" i="0" kern="0" dirty="0">
                <a:solidFill>
                  <a:prstClr val="black"/>
                </a:solidFill>
                <a:latin typeface="+mn-lt"/>
                <a:ea typeface="ＭＳ Ｐゴシック" pitchFamily="-112" charset="-128"/>
                <a:cs typeface="Times New Roman" pitchFamily="18" charset="0"/>
              </a:rPr>
              <a:t>Human activities have increased greenhouse gases, hence have artificially increased Earth’s temperature by another 1.4</a:t>
            </a:r>
            <a:r>
              <a:rPr lang="en-US" sz="1800" i="0" kern="0" baseline="30000" dirty="0">
                <a:solidFill>
                  <a:prstClr val="black"/>
                </a:solidFill>
                <a:latin typeface="+mn-lt"/>
                <a:ea typeface="ＭＳ Ｐゴシック" pitchFamily="-112" charset="-128"/>
                <a:cs typeface="Times New Roman" pitchFamily="18" charset="0"/>
              </a:rPr>
              <a:t>o</a:t>
            </a:r>
            <a:r>
              <a:rPr lang="en-US" sz="1800" i="0" kern="0" dirty="0">
                <a:solidFill>
                  <a:prstClr val="black"/>
                </a:solidFill>
                <a:latin typeface="+mn-lt"/>
                <a:ea typeface="ＭＳ Ｐゴシック" pitchFamily="-112" charset="-128"/>
                <a:cs typeface="Times New Roman" pitchFamily="18" charset="0"/>
              </a:rPr>
              <a:t>F</a:t>
            </a:r>
            <a:r>
              <a:rPr lang="en-US" sz="2200" i="0" kern="0" dirty="0">
                <a:latin typeface="+mn-lt"/>
              </a:rPr>
              <a:t/>
            </a:r>
            <a:br>
              <a:rPr lang="en-US" sz="2200" i="0" kern="0" dirty="0">
                <a:latin typeface="+mn-lt"/>
              </a:rPr>
            </a:br>
            <a:endParaRPr lang="en-US" sz="2200" i="0" kern="0" dirty="0">
              <a:latin typeface="+mn-lt"/>
            </a:endParaRPr>
          </a:p>
          <a:p>
            <a:pPr marL="274320" indent="-342900">
              <a:spcBef>
                <a:spcPts val="600"/>
              </a:spcBef>
              <a:spcAft>
                <a:spcPts val="600"/>
              </a:spcAft>
              <a:buFontTx/>
              <a:buChar char="•"/>
              <a:defRPr/>
            </a:pPr>
            <a:endParaRPr lang="en-US" sz="2200" i="0" kern="0" dirty="0">
              <a:latin typeface="+mn-lt"/>
            </a:endParaRPr>
          </a:p>
        </p:txBody>
      </p:sp>
      <p:cxnSp>
        <p:nvCxnSpPr>
          <p:cNvPr id="58375" name="Straight Connector 9"/>
          <p:cNvCxnSpPr>
            <a:cxnSpLocks noChangeShapeType="1"/>
          </p:cNvCxnSpPr>
          <p:nvPr/>
        </p:nvCxnSpPr>
        <p:spPr bwMode="auto">
          <a:xfrm rot="16200000" flipH="1">
            <a:off x="2271713" y="3949700"/>
            <a:ext cx="4556125" cy="15875"/>
          </a:xfrm>
          <a:prstGeom prst="line">
            <a:avLst/>
          </a:prstGeom>
          <a:noFill/>
          <a:ln w="63500" cmpd="tri" algn="ctr">
            <a:solidFill>
              <a:srgbClr val="6699FF"/>
            </a:solidFill>
            <a:round/>
            <a:headEnd type="none" w="sm" len="sm"/>
            <a:tailEnd type="none" w="sm" len="sm"/>
          </a:ln>
        </p:spPr>
      </p:cxnSp>
      <p:pic>
        <p:nvPicPr>
          <p:cNvPr id="58376" name="Picture 5"/>
          <p:cNvPicPr>
            <a:picLocks noChangeAspect="1" noChangeArrowheads="1"/>
          </p:cNvPicPr>
          <p:nvPr/>
        </p:nvPicPr>
        <p:blipFill>
          <a:blip r:embed="rId2" cstate="print"/>
          <a:srcRect t="48572"/>
          <a:stretch>
            <a:fillRect/>
          </a:stretch>
        </p:blipFill>
        <p:spPr bwMode="auto">
          <a:xfrm>
            <a:off x="1319213" y="4565650"/>
            <a:ext cx="2246312" cy="1914525"/>
          </a:xfrm>
          <a:prstGeom prst="rect">
            <a:avLst/>
          </a:prstGeom>
          <a:noFill/>
          <a:ln w="28575">
            <a:solidFill>
              <a:srgbClr val="000000"/>
            </a:solidFill>
            <a:miter lim="800000"/>
            <a:headEnd/>
            <a:tailEnd/>
          </a:ln>
        </p:spPr>
      </p:pic>
      <p:pic>
        <p:nvPicPr>
          <p:cNvPr id="58377" name="Picture 6"/>
          <p:cNvPicPr>
            <a:picLocks noChangeAspect="1" noChangeArrowheads="1"/>
          </p:cNvPicPr>
          <p:nvPr/>
        </p:nvPicPr>
        <p:blipFill>
          <a:blip r:embed="rId3" cstate="print"/>
          <a:srcRect/>
          <a:stretch>
            <a:fillRect/>
          </a:stretch>
        </p:blipFill>
        <p:spPr bwMode="auto">
          <a:xfrm>
            <a:off x="5522913" y="4516438"/>
            <a:ext cx="2301875" cy="1958975"/>
          </a:xfrm>
          <a:prstGeom prst="rect">
            <a:avLst/>
          </a:prstGeom>
          <a:noFill/>
          <a:ln w="28575">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BC4E773C-DBE4-44A3-ACD5-20286B13795E}" type="slidenum">
              <a:rPr lang="en-US"/>
              <a:pPr>
                <a:defRPr/>
              </a:pPr>
              <a:t>32</a:t>
            </a:fld>
            <a:endParaRPr lang="en-US"/>
          </a:p>
        </p:txBody>
      </p:sp>
      <p:pic>
        <p:nvPicPr>
          <p:cNvPr id="59395" name="Picture 2" descr="greenhouse_gas_human"/>
          <p:cNvPicPr>
            <a:picLocks noGrp="1" noChangeAspect="1" noChangeArrowheads="1"/>
          </p:cNvPicPr>
          <p:nvPr>
            <p:ph idx="1"/>
          </p:nvPr>
        </p:nvPicPr>
        <p:blipFill>
          <a:blip r:embed="rId2" cstate="print"/>
          <a:srcRect l="15065" t="15817" r="53450" b="58243"/>
          <a:stretch>
            <a:fillRect/>
          </a:stretch>
        </p:blipFill>
        <p:spPr>
          <a:xfrm>
            <a:off x="1782763" y="1158875"/>
            <a:ext cx="5359400" cy="3032125"/>
          </a:xfrm>
          <a:noFill/>
        </p:spPr>
      </p:pic>
      <p:sp>
        <p:nvSpPr>
          <p:cNvPr id="595972" name="Rectangle 4"/>
          <p:cNvSpPr>
            <a:spLocks noChangeArrowheads="1"/>
          </p:cNvSpPr>
          <p:nvPr/>
        </p:nvSpPr>
        <p:spPr bwMode="auto">
          <a:xfrm>
            <a:off x="25400" y="417513"/>
            <a:ext cx="9144000" cy="579437"/>
          </a:xfrm>
          <a:prstGeom prst="rect">
            <a:avLst/>
          </a:prstGeom>
          <a:noFill/>
          <a:ln w="12700">
            <a:noFill/>
            <a:miter lim="800000"/>
            <a:headEnd type="none" w="sm" len="sm"/>
            <a:tailEnd type="none" w="sm" len="sm"/>
          </a:ln>
          <a:effectLst/>
        </p:spPr>
        <p:txBody>
          <a:bodyPr>
            <a:spAutoFit/>
          </a:bodyPr>
          <a:lstStyle/>
          <a:p>
            <a:pPr algn="ctr">
              <a:defRPr/>
            </a:pPr>
            <a:r>
              <a:rPr lang="en-US" sz="3200" i="0">
                <a:effectLst>
                  <a:outerShdw blurRad="38100" dist="38100" dir="2700000" algn="tl">
                    <a:srgbClr val="C0C0C0"/>
                  </a:outerShdw>
                </a:effectLst>
                <a:latin typeface="Arial" pitchFamily="34" charset="0"/>
              </a:rPr>
              <a:t>Are Greenhouse Gases Increasing?</a:t>
            </a:r>
          </a:p>
        </p:txBody>
      </p:sp>
      <p:sp>
        <p:nvSpPr>
          <p:cNvPr id="595973" name="Rectangle 5"/>
          <p:cNvSpPr>
            <a:spLocks noChangeArrowheads="1"/>
          </p:cNvSpPr>
          <p:nvPr/>
        </p:nvSpPr>
        <p:spPr bwMode="auto">
          <a:xfrm>
            <a:off x="609600" y="4289425"/>
            <a:ext cx="8093075" cy="2555875"/>
          </a:xfrm>
          <a:prstGeom prst="rect">
            <a:avLst/>
          </a:prstGeom>
          <a:noFill/>
          <a:ln w="12700">
            <a:noFill/>
            <a:miter lim="800000"/>
            <a:headEnd type="none" w="sm" len="sm"/>
            <a:tailEnd type="none" w="sm" len="sm"/>
          </a:ln>
          <a:effectLst/>
        </p:spPr>
        <p:txBody>
          <a:bodyPr>
            <a:spAutoFit/>
          </a:bodyPr>
          <a:lstStyle/>
          <a:p>
            <a:pPr>
              <a:buFont typeface="Arial" pitchFamily="34" charset="0"/>
              <a:buChar char="•"/>
              <a:defRPr/>
            </a:pPr>
            <a:r>
              <a:rPr lang="en-US" sz="1600" i="0" dirty="0">
                <a:latin typeface="+mn-lt"/>
              </a:rPr>
              <a:t>Human activity has increased the concentration of greenhouse gases in the atmosphere (mostly Carbon Dioxide) from combustion of coal, oil, and gas</a:t>
            </a:r>
          </a:p>
          <a:p>
            <a:pPr>
              <a:buFont typeface="Arial" pitchFamily="34" charset="0"/>
              <a:buChar char="•"/>
              <a:defRPr/>
            </a:pPr>
            <a:endParaRPr lang="en-US" sz="1600" i="0" dirty="0">
              <a:effectLst>
                <a:outerShdw blurRad="38100" dist="38100" dir="2700000" algn="tl">
                  <a:srgbClr val="C0C0C0"/>
                </a:outerShdw>
              </a:effectLst>
              <a:latin typeface="+mn-lt"/>
            </a:endParaRPr>
          </a:p>
          <a:p>
            <a:pPr lvl="3">
              <a:defRPr/>
            </a:pPr>
            <a:r>
              <a:rPr lang="en-US" sz="1600" i="0" dirty="0">
                <a:latin typeface="+mn-lt"/>
              </a:rPr>
              <a:t>Pre-industrial levels: ~280 </a:t>
            </a:r>
            <a:r>
              <a:rPr lang="en-US" sz="1600" i="0" dirty="0" err="1">
                <a:latin typeface="+mn-lt"/>
              </a:rPr>
              <a:t>ppm</a:t>
            </a:r>
            <a:endParaRPr lang="en-US" sz="1600" i="0" dirty="0">
              <a:latin typeface="+mn-lt"/>
            </a:endParaRPr>
          </a:p>
          <a:p>
            <a:pPr lvl="3">
              <a:defRPr/>
            </a:pPr>
            <a:r>
              <a:rPr lang="en-US" sz="1600" i="0" dirty="0">
                <a:latin typeface="+mn-lt"/>
              </a:rPr>
              <a:t>Current levels: ~380 </a:t>
            </a:r>
            <a:r>
              <a:rPr lang="en-US" sz="1600" i="0" dirty="0" err="1">
                <a:latin typeface="+mn-lt"/>
              </a:rPr>
              <a:t>ppm</a:t>
            </a:r>
            <a:endParaRPr lang="en-US" sz="1600" i="0" dirty="0">
              <a:latin typeface="+mn-lt"/>
            </a:endParaRPr>
          </a:p>
          <a:p>
            <a:pPr lvl="3">
              <a:defRPr/>
            </a:pPr>
            <a:r>
              <a:rPr lang="en-US" sz="1600" i="0" dirty="0">
                <a:latin typeface="+mn-lt"/>
              </a:rPr>
              <a:t>Current rate of increase: ~1.9 </a:t>
            </a:r>
            <a:r>
              <a:rPr lang="en-US" sz="1600" i="0" dirty="0" err="1">
                <a:latin typeface="+mn-lt"/>
              </a:rPr>
              <a:t>ppm</a:t>
            </a:r>
            <a:r>
              <a:rPr lang="en-US" sz="1600" i="0" dirty="0">
                <a:latin typeface="+mn-lt"/>
              </a:rPr>
              <a:t> yr</a:t>
            </a:r>
            <a:r>
              <a:rPr lang="en-US" sz="1600" i="0" baseline="30000" dirty="0">
                <a:latin typeface="+mn-lt"/>
              </a:rPr>
              <a:t>-1</a:t>
            </a:r>
            <a:r>
              <a:rPr lang="en-US" sz="1600" i="0" dirty="0">
                <a:latin typeface="+mn-lt"/>
              </a:rPr>
              <a:t>. </a:t>
            </a:r>
          </a:p>
          <a:p>
            <a:pPr>
              <a:buFont typeface="Arial" pitchFamily="34" charset="0"/>
              <a:buChar char="•"/>
              <a:defRPr/>
            </a:pPr>
            <a:endParaRPr lang="en-US" sz="1600" i="0" dirty="0">
              <a:latin typeface="+mn-lt"/>
            </a:endParaRPr>
          </a:p>
          <a:p>
            <a:pPr>
              <a:buFont typeface="Arial" pitchFamily="34" charset="0"/>
              <a:buChar char="•"/>
              <a:defRPr/>
            </a:pPr>
            <a:r>
              <a:rPr lang="en-US" sz="1600" i="0" dirty="0">
                <a:latin typeface="+mn-lt"/>
              </a:rPr>
              <a:t> CO</a:t>
            </a:r>
            <a:r>
              <a:rPr lang="en-US" sz="1600" i="0" baseline="-25000" dirty="0">
                <a:latin typeface="+mn-lt"/>
              </a:rPr>
              <a:t>2</a:t>
            </a:r>
            <a:r>
              <a:rPr lang="en-US" sz="1600" i="0" dirty="0">
                <a:latin typeface="+mn-lt"/>
              </a:rPr>
              <a:t> concentration today far exceeds the natural range over the last 650,000 yr of 180 to 300 </a:t>
            </a:r>
            <a:r>
              <a:rPr lang="en-US" sz="1600" i="0" dirty="0" err="1">
                <a:latin typeface="+mn-lt"/>
              </a:rPr>
              <a:t>ppm</a:t>
            </a:r>
            <a:r>
              <a:rPr lang="en-US" sz="1600" i="0" dirty="0">
                <a:latin typeface="+mn-lt"/>
              </a:rPr>
              <a:t>.</a:t>
            </a:r>
          </a:p>
          <a:p>
            <a:pPr>
              <a:buFont typeface="Arial" pitchFamily="34" charset="0"/>
              <a:buChar char="•"/>
              <a:defRPr/>
            </a:pPr>
            <a:endParaRPr lang="en-US" sz="1600" i="0" dirty="0">
              <a:effectLst>
                <a:outerShdw blurRad="38100" dist="38100" dir="2700000" algn="tl">
                  <a:srgbClr val="C0C0C0"/>
                </a:outerShdw>
              </a:effectLst>
              <a:latin typeface="+mn-l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BAB069E5-626C-4211-8FE5-F59CF74A4D85}" type="slidenum">
              <a:rPr lang="en-US"/>
              <a:pPr>
                <a:defRPr/>
              </a:pPr>
              <a:t>33</a:t>
            </a:fld>
            <a:endParaRPr lang="en-US"/>
          </a:p>
        </p:txBody>
      </p:sp>
      <p:sp>
        <p:nvSpPr>
          <p:cNvPr id="595972" name="Rectangle 4"/>
          <p:cNvSpPr>
            <a:spLocks noChangeArrowheads="1"/>
          </p:cNvSpPr>
          <p:nvPr/>
        </p:nvSpPr>
        <p:spPr bwMode="auto">
          <a:xfrm>
            <a:off x="25400" y="417513"/>
            <a:ext cx="9144000" cy="579437"/>
          </a:xfrm>
          <a:prstGeom prst="rect">
            <a:avLst/>
          </a:prstGeom>
          <a:noFill/>
          <a:ln w="12700">
            <a:noFill/>
            <a:miter lim="800000"/>
            <a:headEnd type="none" w="sm" len="sm"/>
            <a:tailEnd type="none" w="sm" len="sm"/>
          </a:ln>
          <a:effectLst/>
        </p:spPr>
        <p:txBody>
          <a:bodyPr>
            <a:spAutoFit/>
          </a:bodyPr>
          <a:lstStyle/>
          <a:p>
            <a:pPr algn="ctr">
              <a:defRPr/>
            </a:pPr>
            <a:r>
              <a:rPr lang="en-US" sz="3200" i="0" dirty="0">
                <a:effectLst>
                  <a:outerShdw blurRad="38100" dist="38100" dir="2700000" algn="tl">
                    <a:srgbClr val="C0C0C0"/>
                  </a:outerShdw>
                </a:effectLst>
                <a:latin typeface="Arial" pitchFamily="34" charset="0"/>
              </a:rPr>
              <a:t>Where do these gases come from?</a:t>
            </a:r>
          </a:p>
        </p:txBody>
      </p:sp>
      <p:pic>
        <p:nvPicPr>
          <p:cNvPr id="60420" name="Picture 3"/>
          <p:cNvPicPr>
            <a:picLocks noChangeAspect="1" noChangeArrowheads="1"/>
          </p:cNvPicPr>
          <p:nvPr/>
        </p:nvPicPr>
        <p:blipFill>
          <a:blip r:embed="rId2" cstate="print"/>
          <a:srcRect/>
          <a:stretch>
            <a:fillRect/>
          </a:stretch>
        </p:blipFill>
        <p:spPr bwMode="auto">
          <a:xfrm>
            <a:off x="4321175" y="1241425"/>
            <a:ext cx="2108200" cy="2676525"/>
          </a:xfrm>
          <a:prstGeom prst="rect">
            <a:avLst/>
          </a:prstGeom>
          <a:noFill/>
          <a:ln w="28575">
            <a:solidFill>
              <a:srgbClr val="000000"/>
            </a:solidFill>
            <a:miter lim="800000"/>
            <a:headEnd/>
            <a:tailEnd/>
          </a:ln>
        </p:spPr>
      </p:pic>
      <p:pic>
        <p:nvPicPr>
          <p:cNvPr id="60421" name="Picture 4"/>
          <p:cNvPicPr>
            <a:picLocks noChangeAspect="1" noChangeArrowheads="1"/>
          </p:cNvPicPr>
          <p:nvPr/>
        </p:nvPicPr>
        <p:blipFill>
          <a:blip r:embed="rId3" cstate="print"/>
          <a:srcRect/>
          <a:stretch>
            <a:fillRect/>
          </a:stretch>
        </p:blipFill>
        <p:spPr bwMode="auto">
          <a:xfrm>
            <a:off x="419100" y="1438275"/>
            <a:ext cx="2451100" cy="3805238"/>
          </a:xfrm>
          <a:prstGeom prst="rect">
            <a:avLst/>
          </a:prstGeom>
          <a:noFill/>
          <a:ln w="28575">
            <a:solidFill>
              <a:srgbClr val="000000"/>
            </a:solidFill>
            <a:miter lim="800000"/>
            <a:headEnd/>
            <a:tailEnd/>
          </a:ln>
        </p:spPr>
      </p:pic>
      <p:pic>
        <p:nvPicPr>
          <p:cNvPr id="60422" name="Picture 5"/>
          <p:cNvPicPr>
            <a:picLocks noChangeAspect="1" noChangeArrowheads="1"/>
          </p:cNvPicPr>
          <p:nvPr/>
        </p:nvPicPr>
        <p:blipFill>
          <a:blip r:embed="rId4" cstate="print"/>
          <a:srcRect/>
          <a:stretch>
            <a:fillRect/>
          </a:stretch>
        </p:blipFill>
        <p:spPr bwMode="auto">
          <a:xfrm>
            <a:off x="5759450" y="2681288"/>
            <a:ext cx="2916238" cy="3500437"/>
          </a:xfrm>
          <a:prstGeom prst="rect">
            <a:avLst/>
          </a:prstGeom>
          <a:noFill/>
          <a:ln w="28575">
            <a:solidFill>
              <a:srgbClr val="000000"/>
            </a:solidFill>
            <a:miter lim="800000"/>
            <a:headEnd/>
            <a:tailEnd/>
          </a:ln>
        </p:spPr>
      </p:pic>
      <p:pic>
        <p:nvPicPr>
          <p:cNvPr id="60423" name="Picture 6"/>
          <p:cNvPicPr>
            <a:picLocks noChangeAspect="1" noChangeArrowheads="1"/>
          </p:cNvPicPr>
          <p:nvPr/>
        </p:nvPicPr>
        <p:blipFill>
          <a:blip r:embed="rId5" cstate="print"/>
          <a:srcRect/>
          <a:stretch>
            <a:fillRect/>
          </a:stretch>
        </p:blipFill>
        <p:spPr bwMode="auto">
          <a:xfrm>
            <a:off x="2427288" y="2874963"/>
            <a:ext cx="2171700" cy="3306762"/>
          </a:xfrm>
          <a:prstGeom prst="rect">
            <a:avLst/>
          </a:prstGeom>
          <a:noFill/>
          <a:ln w="28575">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0A80C32F-572B-44F2-B771-8F0D2E40D96D}" type="slidenum">
              <a:rPr lang="en-US"/>
              <a:pPr>
                <a:defRPr/>
              </a:pPr>
              <a:t>34</a:t>
            </a:fld>
            <a:endParaRPr lang="en-US"/>
          </a:p>
        </p:txBody>
      </p:sp>
      <p:sp>
        <p:nvSpPr>
          <p:cNvPr id="595972" name="Rectangle 4"/>
          <p:cNvSpPr>
            <a:spLocks noChangeArrowheads="1"/>
          </p:cNvSpPr>
          <p:nvPr/>
        </p:nvSpPr>
        <p:spPr bwMode="auto">
          <a:xfrm>
            <a:off x="25400" y="417513"/>
            <a:ext cx="9144000" cy="579437"/>
          </a:xfrm>
          <a:prstGeom prst="rect">
            <a:avLst/>
          </a:prstGeom>
          <a:noFill/>
          <a:ln w="12700">
            <a:noFill/>
            <a:miter lim="800000"/>
            <a:headEnd type="none" w="sm" len="sm"/>
            <a:tailEnd type="none" w="sm" len="sm"/>
          </a:ln>
          <a:effectLst/>
        </p:spPr>
        <p:txBody>
          <a:bodyPr>
            <a:spAutoFit/>
          </a:bodyPr>
          <a:lstStyle/>
          <a:p>
            <a:pPr algn="ctr">
              <a:defRPr/>
            </a:pPr>
            <a:r>
              <a:rPr lang="en-US" sz="3200" i="0" dirty="0">
                <a:effectLst>
                  <a:outerShdw blurRad="38100" dist="38100" dir="2700000" algn="tl">
                    <a:srgbClr val="C0C0C0"/>
                  </a:outerShdw>
                </a:effectLst>
                <a:latin typeface="Arial" pitchFamily="34" charset="0"/>
              </a:rPr>
              <a:t>Who is responsible?</a:t>
            </a:r>
          </a:p>
        </p:txBody>
      </p:sp>
      <p:pic>
        <p:nvPicPr>
          <p:cNvPr id="61444" name="Picture 3"/>
          <p:cNvPicPr>
            <a:picLocks noChangeAspect="1"/>
          </p:cNvPicPr>
          <p:nvPr/>
        </p:nvPicPr>
        <p:blipFill>
          <a:blip r:embed="rId2" cstate="print"/>
          <a:srcRect/>
          <a:stretch>
            <a:fillRect/>
          </a:stretch>
        </p:blipFill>
        <p:spPr bwMode="auto">
          <a:xfrm>
            <a:off x="407988" y="1484313"/>
            <a:ext cx="8342312" cy="4714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E2AC7F13-3CF9-483E-B870-160BF61CD25C}" type="slidenum">
              <a:rPr lang="en-US"/>
              <a:pPr>
                <a:defRPr/>
              </a:pPr>
              <a:t>35</a:t>
            </a:fld>
            <a:endParaRPr lang="en-US"/>
          </a:p>
        </p:txBody>
      </p:sp>
      <p:sp>
        <p:nvSpPr>
          <p:cNvPr id="63491" name="Rectangle 2"/>
          <p:cNvSpPr>
            <a:spLocks noGrp="1" noChangeArrowheads="1"/>
          </p:cNvSpPr>
          <p:nvPr>
            <p:ph type="title"/>
          </p:nvPr>
        </p:nvSpPr>
        <p:spPr>
          <a:xfrm>
            <a:off x="287338" y="371475"/>
            <a:ext cx="8458200" cy="1143000"/>
          </a:xfrm>
        </p:spPr>
        <p:txBody>
          <a:bodyPr/>
          <a:lstStyle/>
          <a:p>
            <a:pPr>
              <a:defRPr/>
            </a:pPr>
            <a:r>
              <a:rPr lang="en-US" sz="3200" dirty="0" smtClean="0">
                <a:latin typeface="+mn-lt"/>
              </a:rPr>
              <a:t>How do we know humans are the                 primary cause of the warming?</a:t>
            </a:r>
            <a:r>
              <a:rPr lang="en-US" sz="2600" dirty="0" smtClean="0">
                <a:effectLst/>
              </a:rPr>
              <a:t/>
            </a:r>
            <a:br>
              <a:rPr lang="en-US" sz="2600" dirty="0" smtClean="0">
                <a:effectLst/>
              </a:rPr>
            </a:br>
            <a:r>
              <a:rPr lang="en-US" sz="2200" dirty="0" smtClean="0">
                <a:effectLst>
                  <a:outerShdw blurRad="38100" dist="38100" dir="2700000" algn="tl">
                    <a:srgbClr val="000000">
                      <a:alpha val="43137"/>
                    </a:srgbClr>
                  </a:outerShdw>
                </a:effectLst>
                <a:latin typeface="+mn-lt"/>
              </a:rPr>
              <a:t> </a:t>
            </a:r>
          </a:p>
        </p:txBody>
      </p:sp>
      <p:pic>
        <p:nvPicPr>
          <p:cNvPr id="62468"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10" name="TextBox 9"/>
          <p:cNvSpPr txBox="1"/>
          <p:nvPr/>
        </p:nvSpPr>
        <p:spPr>
          <a:xfrm>
            <a:off x="792163" y="1651000"/>
            <a:ext cx="3017837" cy="4278313"/>
          </a:xfrm>
          <a:prstGeom prst="rect">
            <a:avLst/>
          </a:prstGeom>
          <a:noFill/>
        </p:spPr>
        <p:txBody>
          <a:bodyPr>
            <a:spAutoFit/>
          </a:bodyPr>
          <a:lstStyle/>
          <a:p>
            <a:pPr>
              <a:spcBef>
                <a:spcPts val="0"/>
              </a:spcBef>
              <a:spcAft>
                <a:spcPts val="0"/>
              </a:spcAft>
              <a:buFont typeface="Arial" pitchFamily="34" charset="0"/>
              <a:buChar char="•"/>
              <a:defRPr/>
            </a:pPr>
            <a:r>
              <a:rPr lang="en-US" sz="1600" i="0" dirty="0">
                <a:latin typeface="+mn-lt"/>
              </a:rPr>
              <a:t> Both natural and human factors can lead to climate change.  </a:t>
            </a:r>
          </a:p>
          <a:p>
            <a:pPr>
              <a:spcBef>
                <a:spcPts val="0"/>
              </a:spcBef>
              <a:spcAft>
                <a:spcPts val="0"/>
              </a:spcAft>
              <a:defRPr/>
            </a:pPr>
            <a:r>
              <a:rPr lang="en-US" sz="1600" i="0" dirty="0">
                <a:latin typeface="+mn-lt"/>
              </a:rPr>
              <a:t> </a:t>
            </a:r>
          </a:p>
          <a:p>
            <a:pPr>
              <a:spcBef>
                <a:spcPts val="0"/>
              </a:spcBef>
              <a:spcAft>
                <a:spcPts val="0"/>
              </a:spcAft>
              <a:buFont typeface="Arial" pitchFamily="34" charset="0"/>
              <a:buChar char="•"/>
              <a:defRPr/>
            </a:pPr>
            <a:r>
              <a:rPr lang="en-US" sz="1600" i="0" dirty="0">
                <a:latin typeface="+mn-lt"/>
              </a:rPr>
              <a:t>  Even if people burn no fossil fuels, we would still see changes in Earth’s climate due to natural forces (e.g. solar cycles, </a:t>
            </a:r>
            <a:r>
              <a:rPr lang="en-US" sz="1600" i="0" dirty="0" err="1">
                <a:latin typeface="+mn-lt"/>
              </a:rPr>
              <a:t>volcanos</a:t>
            </a:r>
            <a:r>
              <a:rPr lang="en-US" sz="1600" i="0" dirty="0">
                <a:latin typeface="+mn-lt"/>
              </a:rPr>
              <a:t>).</a:t>
            </a:r>
          </a:p>
          <a:p>
            <a:pPr>
              <a:spcBef>
                <a:spcPts val="0"/>
              </a:spcBef>
              <a:spcAft>
                <a:spcPts val="0"/>
              </a:spcAft>
              <a:buFont typeface="Arial" pitchFamily="34" charset="0"/>
              <a:buChar char="•"/>
              <a:defRPr/>
            </a:pPr>
            <a:endParaRPr lang="en-US" sz="1600" i="0" dirty="0">
              <a:latin typeface="+mn-lt"/>
            </a:endParaRPr>
          </a:p>
          <a:p>
            <a:pPr>
              <a:spcBef>
                <a:spcPts val="0"/>
              </a:spcBef>
              <a:spcAft>
                <a:spcPts val="0"/>
              </a:spcAft>
              <a:buFont typeface="Arial" pitchFamily="34" charset="0"/>
              <a:buChar char="•"/>
              <a:defRPr/>
            </a:pPr>
            <a:r>
              <a:rPr lang="en-US" sz="1600" i="0" dirty="0">
                <a:latin typeface="+mn-lt"/>
              </a:rPr>
              <a:t> Model evidence helps confirm that the observed warming over the last half-century is primarily due to human factors.</a:t>
            </a:r>
          </a:p>
          <a:p>
            <a:pPr>
              <a:spcBef>
                <a:spcPts val="0"/>
              </a:spcBef>
              <a:spcAft>
                <a:spcPts val="0"/>
              </a:spcAft>
              <a:defRPr/>
            </a:pPr>
            <a:endParaRPr lang="en-US" sz="1600" i="0" dirty="0">
              <a:latin typeface="+mn-lt"/>
            </a:endParaRPr>
          </a:p>
          <a:p>
            <a:pPr>
              <a:spcBef>
                <a:spcPts val="0"/>
              </a:spcBef>
              <a:spcAft>
                <a:spcPts val="0"/>
              </a:spcAft>
              <a:buFont typeface="Arial" pitchFamily="34" charset="0"/>
              <a:buChar char="•"/>
              <a:defRPr/>
            </a:pPr>
            <a:endParaRPr lang="en-US" sz="1600" i="0" dirty="0">
              <a:latin typeface="+mn-lt"/>
              <a:cs typeface="Arial" pitchFamily="34" charset="0"/>
            </a:endParaRPr>
          </a:p>
        </p:txBody>
      </p:sp>
      <p:pic>
        <p:nvPicPr>
          <p:cNvPr id="62470" name="Picture 8" descr="http://www1.ncdc.noaa.gov/pub/data/cmb/images/indicators/human-and-natural-influences.gif"/>
          <p:cNvPicPr>
            <a:picLocks noChangeAspect="1" noChangeArrowheads="1"/>
          </p:cNvPicPr>
          <p:nvPr/>
        </p:nvPicPr>
        <p:blipFill>
          <a:blip r:embed="rId4" cstate="print"/>
          <a:srcRect/>
          <a:stretch>
            <a:fillRect/>
          </a:stretch>
        </p:blipFill>
        <p:spPr bwMode="auto">
          <a:xfrm>
            <a:off x="3978275" y="1670050"/>
            <a:ext cx="4508500" cy="3160713"/>
          </a:xfrm>
          <a:prstGeom prst="rect">
            <a:avLst/>
          </a:prstGeom>
          <a:noFill/>
          <a:ln w="9525">
            <a:noFill/>
            <a:miter lim="800000"/>
            <a:headEnd/>
            <a:tailEnd/>
          </a:ln>
        </p:spPr>
      </p:pic>
      <p:sp>
        <p:nvSpPr>
          <p:cNvPr id="62471" name="TextBox 6"/>
          <p:cNvSpPr txBox="1">
            <a:spLocks noChangeArrowheads="1"/>
          </p:cNvSpPr>
          <p:nvPr/>
        </p:nvSpPr>
        <p:spPr bwMode="auto">
          <a:xfrm>
            <a:off x="7450138" y="5021263"/>
            <a:ext cx="1062037" cy="307975"/>
          </a:xfrm>
          <a:prstGeom prst="rect">
            <a:avLst/>
          </a:prstGeom>
          <a:noFill/>
          <a:ln w="9525">
            <a:solidFill>
              <a:schemeClr val="tx1"/>
            </a:solidFill>
            <a:miter lim="800000"/>
            <a:headEnd/>
            <a:tailEnd/>
          </a:ln>
        </p:spPr>
        <p:txBody>
          <a:bodyPr wrap="none">
            <a:spAutoFit/>
          </a:bodyPr>
          <a:lstStyle/>
          <a:p>
            <a:r>
              <a:rPr lang="en-US" sz="1400" i="0">
                <a:latin typeface="Arial" pitchFamily="34" charset="0"/>
                <a:cs typeface="Arial" pitchFamily="34" charset="0"/>
              </a:rPr>
              <a:t>IPCC 2007</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665D89D1-C977-42FD-84B8-8E66A80D81E7}" type="slidenum">
              <a:rPr lang="en-US"/>
              <a:pPr>
                <a:defRPr/>
              </a:pPr>
              <a:t>36</a:t>
            </a:fld>
            <a:endParaRPr lang="en-US"/>
          </a:p>
        </p:txBody>
      </p:sp>
      <p:sp>
        <p:nvSpPr>
          <p:cNvPr id="63491" name="Rectangle 2"/>
          <p:cNvSpPr>
            <a:spLocks noGrp="1" noChangeArrowheads="1"/>
          </p:cNvSpPr>
          <p:nvPr>
            <p:ph type="title"/>
          </p:nvPr>
        </p:nvSpPr>
        <p:spPr>
          <a:xfrm>
            <a:off x="287338" y="514350"/>
            <a:ext cx="8458200" cy="1143000"/>
          </a:xfrm>
        </p:spPr>
        <p:txBody>
          <a:bodyPr/>
          <a:lstStyle/>
          <a:p>
            <a:pPr>
              <a:defRPr/>
            </a:pPr>
            <a:r>
              <a:rPr lang="en-US" sz="3200" dirty="0" smtClean="0">
                <a:effectLst/>
                <a:latin typeface="+mn-lt"/>
                <a:cs typeface="Arial" pitchFamily="34" charset="0"/>
              </a:rPr>
              <a:t>What role does the sun play </a:t>
            </a:r>
            <a:br>
              <a:rPr lang="en-US" sz="3200" dirty="0" smtClean="0">
                <a:effectLst/>
                <a:latin typeface="+mn-lt"/>
                <a:cs typeface="Arial" pitchFamily="34" charset="0"/>
              </a:rPr>
            </a:br>
            <a:r>
              <a:rPr lang="en-US" sz="3200" dirty="0" smtClean="0">
                <a:effectLst/>
                <a:latin typeface="+mn-lt"/>
                <a:cs typeface="Arial" pitchFamily="34" charset="0"/>
              </a:rPr>
              <a:t>in climate change</a:t>
            </a:r>
            <a:r>
              <a:rPr lang="en-US" sz="3200" dirty="0" smtClean="0">
                <a:effectLst/>
                <a:latin typeface="+mn-lt"/>
              </a:rPr>
              <a:t>?</a:t>
            </a:r>
            <a:br>
              <a:rPr lang="en-US" sz="3200" dirty="0" smtClean="0">
                <a:effectLst/>
                <a:latin typeface="+mn-lt"/>
              </a:rPr>
            </a:br>
            <a:r>
              <a:rPr lang="en-US" sz="3200" dirty="0" smtClean="0">
                <a:effectLst>
                  <a:outerShdw blurRad="38100" dist="38100" dir="2700000" algn="tl">
                    <a:srgbClr val="000000">
                      <a:alpha val="43137"/>
                    </a:srgbClr>
                  </a:outerShdw>
                </a:effectLst>
                <a:latin typeface="+mn-lt"/>
              </a:rPr>
              <a:t> </a:t>
            </a:r>
          </a:p>
        </p:txBody>
      </p:sp>
      <p:pic>
        <p:nvPicPr>
          <p:cNvPr id="63492"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63493" name="TextBox 5"/>
          <p:cNvSpPr txBox="1">
            <a:spLocks noChangeArrowheads="1"/>
          </p:cNvSpPr>
          <p:nvPr/>
        </p:nvSpPr>
        <p:spPr bwMode="auto">
          <a:xfrm>
            <a:off x="630238" y="1619250"/>
            <a:ext cx="4046537" cy="5016500"/>
          </a:xfrm>
          <a:prstGeom prst="rect">
            <a:avLst/>
          </a:prstGeom>
          <a:noFill/>
          <a:ln w="9525">
            <a:noFill/>
            <a:miter lim="800000"/>
            <a:headEnd/>
            <a:tailEnd/>
          </a:ln>
        </p:spPr>
        <p:txBody>
          <a:bodyPr>
            <a:spAutoFit/>
          </a:bodyPr>
          <a:lstStyle/>
          <a:p>
            <a:r>
              <a:rPr lang="en-US" sz="2000" i="0">
                <a:solidFill>
                  <a:srgbClr val="000000"/>
                </a:solidFill>
                <a:latin typeface="Arial" pitchFamily="34" charset="0"/>
              </a:rPr>
              <a:t>Natural forcings of climate change in recent decades are minimal compared to human forcings (IPCC 2007)</a:t>
            </a:r>
          </a:p>
          <a:p>
            <a:endParaRPr lang="en-US" sz="2000" i="0">
              <a:solidFill>
                <a:srgbClr val="000000"/>
              </a:solidFill>
              <a:latin typeface="Arial" pitchFamily="34" charset="0"/>
            </a:endParaRPr>
          </a:p>
          <a:p>
            <a:r>
              <a:rPr lang="en-US" sz="2000" i="0">
                <a:solidFill>
                  <a:srgbClr val="000000"/>
                </a:solidFill>
                <a:latin typeface="Arial" pitchFamily="34" charset="0"/>
              </a:rPr>
              <a:t>Natural forcings include changes in solar output, orbital changes, and emissions from volcanoes. </a:t>
            </a:r>
          </a:p>
          <a:p>
            <a:endParaRPr lang="en-US" sz="2000" i="0">
              <a:solidFill>
                <a:srgbClr val="000000"/>
              </a:solidFill>
              <a:latin typeface="Arial" pitchFamily="34" charset="0"/>
            </a:endParaRPr>
          </a:p>
          <a:p>
            <a:r>
              <a:rPr lang="en-US" sz="2000" i="0">
                <a:solidFill>
                  <a:srgbClr val="000000"/>
                </a:solidFill>
                <a:latin typeface="Arial" pitchFamily="34" charset="0"/>
              </a:rPr>
              <a:t>Human forcings include carbon and other greenhouse gas emissions, particulate emissions, and land-cover changes.</a:t>
            </a:r>
          </a:p>
          <a:p>
            <a:endParaRPr lang="en-US" sz="2000" i="0">
              <a:solidFill>
                <a:srgbClr val="000000"/>
              </a:solidFill>
              <a:latin typeface="Arial" pitchFamily="34" charset="0"/>
            </a:endParaRPr>
          </a:p>
        </p:txBody>
      </p:sp>
      <p:pic>
        <p:nvPicPr>
          <p:cNvPr id="63494" name="Picture 8" descr="http://www1.ncdc.noaa.gov/pub/data/cmb/images/indicators/human-and-natural-influences.gif"/>
          <p:cNvPicPr>
            <a:picLocks noChangeAspect="1" noChangeArrowheads="1"/>
          </p:cNvPicPr>
          <p:nvPr/>
        </p:nvPicPr>
        <p:blipFill>
          <a:blip r:embed="rId4" cstate="print"/>
          <a:srcRect/>
          <a:stretch>
            <a:fillRect/>
          </a:stretch>
        </p:blipFill>
        <p:spPr bwMode="auto">
          <a:xfrm>
            <a:off x="4713288" y="2665413"/>
            <a:ext cx="3921125" cy="2749550"/>
          </a:xfrm>
          <a:prstGeom prst="rect">
            <a:avLst/>
          </a:prstGeom>
          <a:noFill/>
          <a:ln w="9525">
            <a:noFill/>
            <a:miter lim="800000"/>
            <a:headEnd/>
            <a:tailEnd/>
          </a:ln>
        </p:spPr>
      </p:pic>
      <p:sp>
        <p:nvSpPr>
          <p:cNvPr id="63495" name="TextBox 6"/>
          <p:cNvSpPr txBox="1">
            <a:spLocks noChangeArrowheads="1"/>
          </p:cNvSpPr>
          <p:nvPr/>
        </p:nvSpPr>
        <p:spPr bwMode="auto">
          <a:xfrm>
            <a:off x="7450138" y="5426075"/>
            <a:ext cx="1062037" cy="307975"/>
          </a:xfrm>
          <a:prstGeom prst="rect">
            <a:avLst/>
          </a:prstGeom>
          <a:noFill/>
          <a:ln w="9525">
            <a:solidFill>
              <a:schemeClr val="tx1"/>
            </a:solidFill>
            <a:miter lim="800000"/>
            <a:headEnd/>
            <a:tailEnd/>
          </a:ln>
        </p:spPr>
        <p:txBody>
          <a:bodyPr wrap="none">
            <a:spAutoFit/>
          </a:bodyPr>
          <a:lstStyle/>
          <a:p>
            <a:r>
              <a:rPr lang="en-US" sz="1400" i="0">
                <a:solidFill>
                  <a:srgbClr val="000000"/>
                </a:solidFill>
                <a:latin typeface="Arial" pitchFamily="34" charset="0"/>
                <a:cs typeface="Arial" pitchFamily="34" charset="0"/>
              </a:rPr>
              <a:t>IPCC 2007</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B36063E3-0DB6-421D-A67B-468EDF8708FE}" type="slidenum">
              <a:rPr lang="en-US"/>
              <a:pPr>
                <a:defRPr/>
              </a:pPr>
              <a:t>37</a:t>
            </a:fld>
            <a:endParaRPr lang="en-US" dirty="0"/>
          </a:p>
        </p:txBody>
      </p:sp>
      <p:sp>
        <p:nvSpPr>
          <p:cNvPr id="64515" name="Rectangle 2"/>
          <p:cNvSpPr>
            <a:spLocks noGrp="1" noChangeArrowheads="1"/>
          </p:cNvSpPr>
          <p:nvPr>
            <p:ph type="title"/>
          </p:nvPr>
        </p:nvSpPr>
        <p:spPr>
          <a:xfrm>
            <a:off x="1206500" y="228600"/>
            <a:ext cx="6867525" cy="1143000"/>
          </a:xfrm>
        </p:spPr>
        <p:txBody>
          <a:bodyPr/>
          <a:lstStyle/>
          <a:p>
            <a:pPr eaLnBrk="1" hangingPunct="1"/>
            <a:r>
              <a:rPr lang="en-US" sz="3200" smtClean="0">
                <a:effectLst/>
                <a:latin typeface="Arial" pitchFamily="34" charset="0"/>
              </a:rPr>
              <a:t>What can we expect </a:t>
            </a:r>
            <a:br>
              <a:rPr lang="en-US" sz="3200" smtClean="0">
                <a:effectLst/>
                <a:latin typeface="Arial" pitchFamily="34" charset="0"/>
              </a:rPr>
            </a:br>
            <a:r>
              <a:rPr lang="en-US" sz="3200" smtClean="0">
                <a:effectLst/>
                <a:latin typeface="Arial" pitchFamily="34" charset="0"/>
              </a:rPr>
              <a:t>in the Future?</a:t>
            </a:r>
          </a:p>
        </p:txBody>
      </p:sp>
      <p:sp>
        <p:nvSpPr>
          <p:cNvPr id="64516" name="Rectangle 3"/>
          <p:cNvSpPr>
            <a:spLocks noGrp="1" noChangeArrowheads="1"/>
          </p:cNvSpPr>
          <p:nvPr>
            <p:ph type="body" idx="1"/>
          </p:nvPr>
        </p:nvSpPr>
        <p:spPr>
          <a:xfrm>
            <a:off x="406400" y="1970088"/>
            <a:ext cx="8215313" cy="4114800"/>
          </a:xfrm>
        </p:spPr>
        <p:txBody>
          <a:bodyPr/>
          <a:lstStyle/>
          <a:p>
            <a:pPr eaLnBrk="1" hangingPunct="1">
              <a:spcBef>
                <a:spcPts val="600"/>
              </a:spcBef>
              <a:spcAft>
                <a:spcPts val="600"/>
              </a:spcAft>
            </a:pPr>
            <a:r>
              <a:rPr lang="en-US" sz="2200" smtClean="0">
                <a:effectLst/>
              </a:rPr>
              <a:t>Future scenarios use </a:t>
            </a:r>
            <a:r>
              <a:rPr lang="en-US" sz="2200" smtClean="0">
                <a:solidFill>
                  <a:srgbClr val="FF0000"/>
                </a:solidFill>
                <a:effectLst/>
              </a:rPr>
              <a:t>Climate Models </a:t>
            </a:r>
            <a:r>
              <a:rPr lang="en-US" sz="2200" smtClean="0">
                <a:effectLst/>
              </a:rPr>
              <a:t>to project future climates by changing certain parameters, such as the concentration of greenhouse gases, to understand how the climate would change in response.</a:t>
            </a:r>
          </a:p>
          <a:p>
            <a:pPr eaLnBrk="1" hangingPunct="1">
              <a:spcBef>
                <a:spcPts val="600"/>
              </a:spcBef>
              <a:spcAft>
                <a:spcPts val="600"/>
              </a:spcAft>
            </a:pPr>
            <a:r>
              <a:rPr lang="en-US" sz="2200" smtClean="0">
                <a:effectLst/>
              </a:rPr>
              <a:t>To credibly project a parameter (such as temperature) into the future, a </a:t>
            </a:r>
            <a:r>
              <a:rPr lang="en-US" sz="2200" smtClean="0">
                <a:solidFill>
                  <a:srgbClr val="FF0000"/>
                </a:solidFill>
                <a:effectLst/>
              </a:rPr>
              <a:t>Climate Model </a:t>
            </a:r>
            <a:r>
              <a:rPr lang="en-US" sz="2200" smtClean="0">
                <a:effectLst/>
              </a:rPr>
              <a:t>must credibly treat it in the past.  </a:t>
            </a:r>
          </a:p>
          <a:p>
            <a:pPr eaLnBrk="1" hangingPunct="1">
              <a:spcBef>
                <a:spcPts val="600"/>
              </a:spcBef>
              <a:spcAft>
                <a:spcPts val="600"/>
              </a:spcAft>
            </a:pPr>
            <a:r>
              <a:rPr lang="en-US" sz="2200" smtClean="0">
                <a:effectLst/>
              </a:rPr>
              <a:t>Extrapolation of extremes requires </a:t>
            </a:r>
            <a:r>
              <a:rPr lang="en-US" sz="2200" smtClean="0">
                <a:solidFill>
                  <a:srgbClr val="FF0000"/>
                </a:solidFill>
                <a:effectLst/>
              </a:rPr>
              <a:t>Climate Models </a:t>
            </a:r>
            <a:r>
              <a:rPr lang="en-US" sz="2200" smtClean="0">
                <a:effectLst/>
              </a:rPr>
              <a:t>with credible weather  statistics (i.e. frequency, intensity, seasonality and variance).</a:t>
            </a:r>
          </a:p>
          <a:p>
            <a:pPr eaLnBrk="1" hangingPunct="1">
              <a:spcBef>
                <a:spcPts val="1200"/>
              </a:spcBef>
              <a:spcAft>
                <a:spcPts val="1200"/>
              </a:spcAft>
              <a:buFontTx/>
              <a:buNone/>
            </a:pPr>
            <a:endParaRPr lang="en-US" sz="1800" smtClean="0">
              <a:effectLst/>
            </a:endParaRPr>
          </a:p>
        </p:txBody>
      </p:sp>
      <p:pic>
        <p:nvPicPr>
          <p:cNvPr id="64517" name="Picture 4" descr="cmanlogo"/>
          <p:cNvPicPr>
            <a:picLocks noChangeAspect="1" noChangeArrowheads="1"/>
          </p:cNvPicPr>
          <p:nvPr/>
        </p:nvPicPr>
        <p:blipFill>
          <a:blip r:embed="rId3" cstate="print"/>
          <a:srcRect/>
          <a:stretch>
            <a:fillRect/>
          </a:stretch>
        </p:blipFill>
        <p:spPr bwMode="auto">
          <a:xfrm>
            <a:off x="6729413" y="723900"/>
            <a:ext cx="1311275" cy="119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3"/>
          <p:cNvSpPr>
            <a:spLocks noGrp="1"/>
          </p:cNvSpPr>
          <p:nvPr>
            <p:ph type="sldNum" sz="quarter" idx="10"/>
          </p:nvPr>
        </p:nvSpPr>
        <p:spPr/>
        <p:txBody>
          <a:bodyPr/>
          <a:lstStyle/>
          <a:p>
            <a:pPr>
              <a:defRPr/>
            </a:pPr>
            <a:fld id="{9F8BEAF3-84CF-4A38-AE90-F765FBBE0B53}" type="slidenum">
              <a:rPr lang="en-US"/>
              <a:pPr>
                <a:defRPr/>
              </a:pPr>
              <a:t>38</a:t>
            </a:fld>
            <a:endParaRPr lang="en-US"/>
          </a:p>
        </p:txBody>
      </p:sp>
      <p:sp>
        <p:nvSpPr>
          <p:cNvPr id="303106" name="Rectangle 2"/>
          <p:cNvSpPr>
            <a:spLocks noGrp="1" noChangeArrowheads="1"/>
          </p:cNvSpPr>
          <p:nvPr>
            <p:ph type="title"/>
          </p:nvPr>
        </p:nvSpPr>
        <p:spPr>
          <a:xfrm>
            <a:off x="317500" y="177800"/>
            <a:ext cx="8521700" cy="1143000"/>
          </a:xfrm>
        </p:spPr>
        <p:txBody>
          <a:bodyPr/>
          <a:lstStyle/>
          <a:p>
            <a:pPr eaLnBrk="1" hangingPunct="1">
              <a:defRPr/>
            </a:pPr>
            <a:r>
              <a:rPr lang="en-US" sz="3200">
                <a:latin typeface="Arial" pitchFamily="34" charset="0"/>
              </a:rPr>
              <a:t>Climate Model Capabilities</a:t>
            </a:r>
          </a:p>
        </p:txBody>
      </p:sp>
      <p:graphicFrame>
        <p:nvGraphicFramePr>
          <p:cNvPr id="303141" name="Group 37"/>
          <p:cNvGraphicFramePr>
            <a:graphicFrameLocks noGrp="1"/>
          </p:cNvGraphicFramePr>
          <p:nvPr>
            <p:ph idx="1"/>
          </p:nvPr>
        </p:nvGraphicFramePr>
        <p:xfrm>
          <a:off x="381000" y="1600200"/>
          <a:ext cx="8382000" cy="4409889"/>
        </p:xfrm>
        <a:graphic>
          <a:graphicData uri="http://schemas.openxmlformats.org/drawingml/2006/table">
            <a:tbl>
              <a:tblPr/>
              <a:tblGrid>
                <a:gridCol w="3251200"/>
                <a:gridCol w="2193925"/>
                <a:gridCol w="2936875"/>
              </a:tblGrid>
              <a:tr h="1447800">
                <a:tc>
                  <a:txBody>
                    <a:bodyPr/>
                    <a:lstStyle/>
                    <a:p>
                      <a:pPr marL="0" marR="0" lvl="0" indent="0" algn="l" defTabSz="4597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smtClean="0">
                          <a:ln>
                            <a:noFill/>
                          </a:ln>
                          <a:solidFill>
                            <a:srgbClr val="0033CC"/>
                          </a:solidFill>
                          <a:effectLst>
                            <a:outerShdw blurRad="38100" dist="38100" dir="2700000" algn="tl">
                              <a:srgbClr val="C0C0C0"/>
                            </a:outerShdw>
                          </a:effectLst>
                          <a:latin typeface="Arial" pitchFamily="34" charset="0"/>
                        </a:rPr>
                        <a:t>Parameters and / or trend(s)</a:t>
                      </a:r>
                    </a:p>
                  </a:txBody>
                  <a:tcPr marL="91378" marR="91378" marT="45689" marB="456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97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smtClean="0">
                          <a:ln>
                            <a:noFill/>
                          </a:ln>
                          <a:solidFill>
                            <a:srgbClr val="0033CC"/>
                          </a:solidFill>
                          <a:effectLst>
                            <a:outerShdw blurRad="38100" dist="38100" dir="2700000" algn="tl">
                              <a:srgbClr val="C0C0C0"/>
                            </a:outerShdw>
                          </a:effectLst>
                          <a:latin typeface="Arial" pitchFamily="34" charset="0"/>
                        </a:rPr>
                        <a:t>Level of practical interest to decision makers (e.g. policy makers, adaptive planners, and resource managers)</a:t>
                      </a:r>
                    </a:p>
                  </a:txBody>
                  <a:tcPr marL="91378" marR="91378"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97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smtClean="0">
                          <a:ln>
                            <a:noFill/>
                          </a:ln>
                          <a:solidFill>
                            <a:srgbClr val="0033CC"/>
                          </a:solidFill>
                          <a:effectLst>
                            <a:outerShdw blurRad="38100" dist="38100" dir="2700000" algn="tl">
                              <a:srgbClr val="C0C0C0"/>
                            </a:outerShdw>
                          </a:effectLst>
                          <a:latin typeface="Arial" pitchFamily="34" charset="0"/>
                        </a:rPr>
                        <a:t>Ability of climate models to reproduce over the last 50 years</a:t>
                      </a:r>
                    </a:p>
                  </a:txBody>
                  <a:tcPr marL="91378" marR="91378" marT="45689" marB="456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l" defTabSz="4597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outerShdw blurRad="38100" dist="38100" dir="2700000" algn="tl">
                              <a:srgbClr val="C0C0C0"/>
                            </a:outerShdw>
                          </a:effectLst>
                          <a:latin typeface="Arial" pitchFamily="34" charset="0"/>
                        </a:rPr>
                        <a:t>Mean annual global surface temperature</a:t>
                      </a:r>
                    </a:p>
                  </a:txBody>
                  <a:tcPr marL="91378" marR="91378" marT="45689" marB="456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97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outerShdw blurRad="38100" dist="38100" dir="2700000" algn="tl">
                              <a:srgbClr val="C0C0C0"/>
                            </a:outerShdw>
                          </a:effectLst>
                          <a:latin typeface="Arial" pitchFamily="34" charset="0"/>
                        </a:rPr>
                        <a:t>None</a:t>
                      </a:r>
                    </a:p>
                  </a:txBody>
                  <a:tcPr marL="91378" marR="91378"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97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33CC33"/>
                          </a:solidFill>
                          <a:effectLst>
                            <a:outerShdw blurRad="38100" dist="38100" dir="2700000" algn="tl">
                              <a:srgbClr val="C0C0C0"/>
                            </a:outerShdw>
                          </a:effectLst>
                          <a:latin typeface="Arial" pitchFamily="34" charset="0"/>
                        </a:rPr>
                        <a:t>Exceptional</a:t>
                      </a:r>
                    </a:p>
                  </a:txBody>
                  <a:tcPr marL="91378" marR="91378" marT="45689" marB="456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563">
                <a:tc>
                  <a:txBody>
                    <a:bodyPr/>
                    <a:lstStyle/>
                    <a:p>
                      <a:pPr marL="0" marR="0" lvl="0" indent="0" algn="l" defTabSz="4597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outerShdw blurRad="38100" dist="38100" dir="2700000" algn="tl">
                              <a:srgbClr val="C0C0C0"/>
                            </a:outerShdw>
                          </a:effectLst>
                          <a:latin typeface="Arial" pitchFamily="34" charset="0"/>
                        </a:rPr>
                        <a:t>Regional and seasonal  mean surface temperature and precipitation and their interannual variability</a:t>
                      </a:r>
                    </a:p>
                  </a:txBody>
                  <a:tcPr marL="91378" marR="91378" marT="45689" marB="456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97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33CC33"/>
                          </a:solidFill>
                          <a:effectLst>
                            <a:outerShdw blurRad="38100" dist="38100" dir="2700000" algn="tl">
                              <a:srgbClr val="C0C0C0"/>
                            </a:outerShdw>
                          </a:effectLst>
                          <a:latin typeface="Arial" pitchFamily="34" charset="0"/>
                        </a:rPr>
                        <a:t>Considerable</a:t>
                      </a:r>
                    </a:p>
                  </a:txBody>
                  <a:tcPr marL="91378" marR="91378"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97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9900"/>
                          </a:solidFill>
                          <a:effectLst>
                            <a:outerShdw blurRad="38100" dist="38100" dir="2700000" algn="tl">
                              <a:srgbClr val="C0C0C0"/>
                            </a:outerShdw>
                          </a:effectLst>
                          <a:latin typeface="Arial" pitchFamily="34" charset="0"/>
                        </a:rPr>
                        <a:t>Fair (surface temperature)</a:t>
                      </a:r>
                      <a:endParaRPr kumimoji="0" lang="en-US" sz="1600" b="1" i="0" u="none" strike="noStrike" cap="none" normalizeH="0" baseline="0" smtClean="0">
                        <a:ln>
                          <a:noFill/>
                        </a:ln>
                        <a:solidFill>
                          <a:schemeClr val="tx1"/>
                        </a:solidFill>
                        <a:effectLst>
                          <a:outerShdw blurRad="38100" dist="38100" dir="2700000" algn="tl">
                            <a:srgbClr val="C0C0C0"/>
                          </a:outerShdw>
                        </a:effectLst>
                        <a:latin typeface="Arial" pitchFamily="34" charset="0"/>
                      </a:endParaRPr>
                    </a:p>
                    <a:p>
                      <a:pPr marL="0" marR="0" lvl="0" indent="0" algn="ctr" defTabSz="4597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outerShdw blurRad="38100" dist="38100" dir="2700000" algn="tl">
                              <a:srgbClr val="C0C0C0"/>
                            </a:outerShdw>
                          </a:effectLst>
                          <a:latin typeface="Arial" pitchFamily="34" charset="0"/>
                        </a:rPr>
                        <a:t>Poor (precipitation)</a:t>
                      </a:r>
                    </a:p>
                  </a:txBody>
                  <a:tcPr marL="91378" marR="91378" marT="45689" marB="456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09675">
                <a:tc>
                  <a:txBody>
                    <a:bodyPr/>
                    <a:lstStyle/>
                    <a:p>
                      <a:pPr marL="0" marR="0" lvl="0" indent="0" algn="l" defTabSz="4597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outerShdw blurRad="38100" dist="38100" dir="2700000" algn="tl">
                              <a:srgbClr val="C0C0C0"/>
                            </a:outerShdw>
                          </a:effectLst>
                          <a:latin typeface="Arial" pitchFamily="34" charset="0"/>
                        </a:rPr>
                        <a:t>Regional and seasonal intraseasonal variability, especially risks of weather extremes &amp; high-impact events</a:t>
                      </a:r>
                    </a:p>
                  </a:txBody>
                  <a:tcPr marL="91378" marR="91378" marT="45689" marB="456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97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33CC33"/>
                          </a:solidFill>
                          <a:effectLst>
                            <a:outerShdw blurRad="38100" dist="38100" dir="2700000" algn="tl">
                              <a:srgbClr val="C0C0C0"/>
                            </a:outerShdw>
                          </a:effectLst>
                          <a:latin typeface="Arial" pitchFamily="34" charset="0"/>
                        </a:rPr>
                        <a:t>Intense</a:t>
                      </a:r>
                    </a:p>
                  </a:txBody>
                  <a:tcPr marL="91378" marR="91378" marT="45689" marB="456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97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outerShdw blurRad="38100" dist="38100" dir="2700000" algn="tl">
                              <a:srgbClr val="C0C0C0"/>
                            </a:outerShdw>
                          </a:effectLst>
                          <a:latin typeface="Arial" pitchFamily="34" charset="0"/>
                        </a:rPr>
                        <a:t>Poor or unknown </a:t>
                      </a:r>
                    </a:p>
                    <a:p>
                      <a:pPr marL="0" marR="0" lvl="0" indent="0" algn="ctr" defTabSz="4597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rgbClr val="FF0000"/>
                        </a:solidFill>
                        <a:effectLst>
                          <a:outerShdw blurRad="38100" dist="38100" dir="2700000" algn="tl">
                            <a:srgbClr val="C0C0C0"/>
                          </a:outerShdw>
                        </a:effectLst>
                        <a:latin typeface="Arial" pitchFamily="34" charset="0"/>
                      </a:endParaRPr>
                    </a:p>
                  </a:txBody>
                  <a:tcPr marL="91378" marR="91378" marT="45689" marB="456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C332F568-58E1-4986-B9BD-D75488698559}" type="slidenum">
              <a:rPr lang="en-US"/>
              <a:pPr>
                <a:defRPr/>
              </a:pPr>
              <a:t>39</a:t>
            </a:fld>
            <a:endParaRPr lang="en-US"/>
          </a:p>
        </p:txBody>
      </p:sp>
      <p:pic>
        <p:nvPicPr>
          <p:cNvPr id="66563" name="Picture 7" descr="NWS">
            <a:hlinkClick r:id="rId3" action="ppaction://hlinkpres?slideindex=1&amp;slidetitle="/>
          </p:cNvPr>
          <p:cNvPicPr>
            <a:picLocks noChangeAspect="1" noChangeArrowheads="1"/>
          </p:cNvPicPr>
          <p:nvPr/>
        </p:nvPicPr>
        <p:blipFill>
          <a:blip r:embed="rId4" cstate="print"/>
          <a:srcRect/>
          <a:stretch>
            <a:fillRect/>
          </a:stretch>
        </p:blipFill>
        <p:spPr bwMode="auto">
          <a:xfrm>
            <a:off x="8043863" y="393700"/>
            <a:ext cx="708025" cy="708025"/>
          </a:xfrm>
          <a:prstGeom prst="rect">
            <a:avLst/>
          </a:prstGeom>
          <a:noFill/>
          <a:ln w="9525">
            <a:noFill/>
            <a:miter lim="800000"/>
            <a:headEnd/>
            <a:tailEnd/>
          </a:ln>
        </p:spPr>
      </p:pic>
      <p:sp>
        <p:nvSpPr>
          <p:cNvPr id="8" name="TextBox 7"/>
          <p:cNvSpPr txBox="1"/>
          <p:nvPr/>
        </p:nvSpPr>
        <p:spPr>
          <a:xfrm>
            <a:off x="1035050" y="473075"/>
            <a:ext cx="7086600" cy="1077913"/>
          </a:xfrm>
          <a:prstGeom prst="rect">
            <a:avLst/>
          </a:prstGeom>
          <a:noFill/>
        </p:spPr>
        <p:txBody>
          <a:bodyPr>
            <a:spAutoFit/>
          </a:bodyPr>
          <a:lstStyle/>
          <a:p>
            <a:pPr algn="ctr">
              <a:defRPr/>
            </a:pPr>
            <a:r>
              <a:rPr lang="en-US" sz="3200" i="0" dirty="0">
                <a:latin typeface="+mn-lt"/>
              </a:rPr>
              <a:t>The magnitude of future change depends on our near term choices</a:t>
            </a:r>
          </a:p>
        </p:txBody>
      </p:sp>
      <p:pic>
        <p:nvPicPr>
          <p:cNvPr id="66565" name="Picture 6"/>
          <p:cNvPicPr>
            <a:picLocks noChangeAspect="1"/>
          </p:cNvPicPr>
          <p:nvPr/>
        </p:nvPicPr>
        <p:blipFill>
          <a:blip r:embed="rId5" cstate="print"/>
          <a:srcRect/>
          <a:stretch>
            <a:fillRect/>
          </a:stretch>
        </p:blipFill>
        <p:spPr bwMode="auto">
          <a:xfrm>
            <a:off x="3133725" y="1573213"/>
            <a:ext cx="5597525" cy="4605337"/>
          </a:xfrm>
          <a:prstGeom prst="rect">
            <a:avLst/>
          </a:prstGeom>
          <a:noFill/>
          <a:ln w="9525">
            <a:noFill/>
            <a:miter lim="800000"/>
            <a:headEnd/>
            <a:tailEnd/>
          </a:ln>
        </p:spPr>
      </p:pic>
      <p:sp>
        <p:nvSpPr>
          <p:cNvPr id="12" name="Rectangle 2"/>
          <p:cNvSpPr>
            <a:spLocks noGrp="1" noChangeArrowheads="1"/>
          </p:cNvSpPr>
          <p:nvPr>
            <p:ph type="title"/>
          </p:nvPr>
        </p:nvSpPr>
        <p:spPr>
          <a:xfrm>
            <a:off x="434975" y="2368550"/>
            <a:ext cx="2832100" cy="2457450"/>
          </a:xfrm>
          <a:solidFill>
            <a:srgbClr val="FFCC00"/>
          </a:solidFill>
        </p:spPr>
        <p:txBody>
          <a:bodyPr/>
          <a:lstStyle/>
          <a:p>
            <a:pPr algn="l" eaLnBrk="1" hangingPunct="1">
              <a:defRPr/>
            </a:pPr>
            <a:r>
              <a:rPr lang="en-US" sz="2400" dirty="0" smtClean="0">
                <a:effectLst/>
                <a:latin typeface="+mn-lt"/>
              </a:rPr>
              <a:t>Projected 100 year warming depending on scenarios (emission levels). </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D7E95061-9E74-49A5-B859-853B44BA5D97}" type="slidenum">
              <a:rPr lang="en-US"/>
              <a:pPr>
                <a:defRPr/>
              </a:pPr>
              <a:t>4</a:t>
            </a:fld>
            <a:endParaRPr lang="en-US"/>
          </a:p>
        </p:txBody>
      </p:sp>
      <p:sp>
        <p:nvSpPr>
          <p:cNvPr id="33795" name="Rectangle 2"/>
          <p:cNvSpPr>
            <a:spLocks noGrp="1" noChangeArrowheads="1"/>
          </p:cNvSpPr>
          <p:nvPr>
            <p:ph type="title"/>
          </p:nvPr>
        </p:nvSpPr>
        <p:spPr>
          <a:xfrm>
            <a:off x="287338" y="163513"/>
            <a:ext cx="8458200" cy="1143000"/>
          </a:xfrm>
        </p:spPr>
        <p:txBody>
          <a:bodyPr/>
          <a:lstStyle/>
          <a:p>
            <a:pPr eaLnBrk="1" hangingPunct="1"/>
            <a:r>
              <a:rPr lang="en-US" sz="3200" smtClean="0">
                <a:effectLst/>
                <a:latin typeface="Arial" pitchFamily="34" charset="0"/>
              </a:rPr>
              <a:t>Notes on this Lecture</a:t>
            </a:r>
          </a:p>
        </p:txBody>
      </p:sp>
      <p:sp>
        <p:nvSpPr>
          <p:cNvPr id="33796" name="Rectangle 3"/>
          <p:cNvSpPr>
            <a:spLocks noGrp="1" noChangeArrowheads="1"/>
          </p:cNvSpPr>
          <p:nvPr>
            <p:ph type="body" idx="1"/>
          </p:nvPr>
        </p:nvSpPr>
        <p:spPr>
          <a:xfrm>
            <a:off x="487363" y="1358900"/>
            <a:ext cx="8204200" cy="5156200"/>
          </a:xfrm>
        </p:spPr>
        <p:txBody>
          <a:bodyPr/>
          <a:lstStyle/>
          <a:p>
            <a:pPr eaLnBrk="1" hangingPunct="1">
              <a:lnSpc>
                <a:spcPct val="90000"/>
              </a:lnSpc>
              <a:spcBef>
                <a:spcPct val="150000"/>
              </a:spcBef>
            </a:pPr>
            <a:r>
              <a:rPr lang="en-US" sz="2400" dirty="0" smtClean="0">
                <a:effectLst/>
              </a:rPr>
              <a:t>The material here mostly emphasizes observed and future meteorological impacts of global warming, rather than the physics of and evidence for greenhouse gas forcing of  climate change                  (see instead IPCC </a:t>
            </a:r>
            <a:r>
              <a:rPr lang="en-US" sz="2400" dirty="0" smtClean="0">
                <a:effectLst/>
              </a:rPr>
              <a:t>Fourth </a:t>
            </a:r>
            <a:r>
              <a:rPr lang="en-US" sz="2400" dirty="0" smtClean="0">
                <a:effectLst/>
              </a:rPr>
              <a:t>Assessment Report).</a:t>
            </a:r>
          </a:p>
          <a:p>
            <a:pPr eaLnBrk="1" hangingPunct="1">
              <a:lnSpc>
                <a:spcPct val="90000"/>
              </a:lnSpc>
              <a:spcBef>
                <a:spcPct val="150000"/>
              </a:spcBef>
            </a:pPr>
            <a:r>
              <a:rPr lang="en-US" sz="2400" dirty="0" smtClean="0">
                <a:effectLst/>
              </a:rPr>
              <a:t>Both observed changes and our ability to project future changes, including those by the IPCC AR4 Report, are examined critically.  Issues related to adaptation and mitigation of climate change and its impacts are not discussed.</a:t>
            </a:r>
          </a:p>
        </p:txBody>
      </p:sp>
      <p:pic>
        <p:nvPicPr>
          <p:cNvPr id="33797"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5A8370CC-2B99-420E-B697-EF5B9EFD6AD8}" type="slidenum">
              <a:rPr lang="en-US"/>
              <a:pPr>
                <a:defRPr/>
              </a:pPr>
              <a:t>40</a:t>
            </a:fld>
            <a:endParaRPr lang="en-US"/>
          </a:p>
        </p:txBody>
      </p:sp>
      <p:sp>
        <p:nvSpPr>
          <p:cNvPr id="421890" name="Rectangle 2"/>
          <p:cNvSpPr>
            <a:spLocks noGrp="1" noChangeArrowheads="1"/>
          </p:cNvSpPr>
          <p:nvPr>
            <p:ph type="title"/>
          </p:nvPr>
        </p:nvSpPr>
        <p:spPr>
          <a:xfrm>
            <a:off x="355600" y="1206500"/>
            <a:ext cx="2438400" cy="2781300"/>
          </a:xfrm>
          <a:solidFill>
            <a:srgbClr val="FFCC00"/>
          </a:solidFill>
        </p:spPr>
        <p:txBody>
          <a:bodyPr/>
          <a:lstStyle/>
          <a:p>
            <a:pPr algn="l" eaLnBrk="1" hangingPunct="1">
              <a:defRPr/>
            </a:pPr>
            <a:r>
              <a:rPr lang="en-US" sz="1800">
                <a:effectLst>
                  <a:outerShdw blurRad="38100" dist="38100" dir="2700000" algn="tl">
                    <a:srgbClr val="FFFFFF"/>
                  </a:outerShdw>
                </a:effectLst>
                <a:latin typeface="Arial" pitchFamily="34" charset="0"/>
              </a:rPr>
              <a:t>Range of 100 year warming is from  0.5-4.0°C, averaging about </a:t>
            </a:r>
            <a:r>
              <a:rPr lang="en-US" sz="1800">
                <a:solidFill>
                  <a:srgbClr val="0000FF"/>
                </a:solidFill>
                <a:effectLst>
                  <a:outerShdw blurRad="38100" dist="38100" dir="2700000" algn="tl">
                    <a:srgbClr val="000000"/>
                  </a:outerShdw>
                </a:effectLst>
                <a:latin typeface="Arial" pitchFamily="34" charset="0"/>
              </a:rPr>
              <a:t>2°C. </a:t>
            </a:r>
            <a:r>
              <a:rPr lang="en-US" sz="1800">
                <a:effectLst>
                  <a:outerShdw blurRad="38100" dist="38100" dir="2700000" algn="tl">
                    <a:srgbClr val="FFFFFF"/>
                  </a:outerShdw>
                </a:effectLst>
                <a:latin typeface="Arial" pitchFamily="34" charset="0"/>
              </a:rPr>
              <a:t>This global average integrates widely varying regional responses</a:t>
            </a:r>
            <a:r>
              <a:rPr lang="en-US" sz="2400">
                <a:effectLst>
                  <a:outerShdw blurRad="38100" dist="38100" dir="2700000" algn="tl">
                    <a:srgbClr val="FFFFFF"/>
                  </a:outerShdw>
                </a:effectLst>
              </a:rPr>
              <a:t> </a:t>
            </a:r>
          </a:p>
        </p:txBody>
      </p:sp>
      <p:pic>
        <p:nvPicPr>
          <p:cNvPr id="67588" name="Picture 4"/>
          <p:cNvPicPr>
            <a:picLocks noChangeAspect="1" noChangeArrowheads="1"/>
          </p:cNvPicPr>
          <p:nvPr/>
        </p:nvPicPr>
        <p:blipFill>
          <a:blip r:embed="rId3" cstate="print"/>
          <a:srcRect l="4558" b="-206"/>
          <a:stretch>
            <a:fillRect/>
          </a:stretch>
        </p:blipFill>
        <p:spPr bwMode="auto">
          <a:xfrm>
            <a:off x="2665413" y="493713"/>
            <a:ext cx="6038850" cy="5997575"/>
          </a:xfrm>
          <a:prstGeom prst="rect">
            <a:avLst/>
          </a:prstGeom>
          <a:noFill/>
          <a:ln w="12700">
            <a:noFill/>
            <a:miter lim="800000"/>
            <a:headEnd type="none" w="sm" len="sm"/>
            <a:tailEnd type="none" w="sm" len="sm"/>
          </a:ln>
        </p:spPr>
      </p:pic>
      <p:sp>
        <p:nvSpPr>
          <p:cNvPr id="67589" name="Text Box 5"/>
          <p:cNvSpPr txBox="1">
            <a:spLocks noChangeArrowheads="1"/>
          </p:cNvSpPr>
          <p:nvPr/>
        </p:nvSpPr>
        <p:spPr bwMode="auto">
          <a:xfrm>
            <a:off x="377825" y="4122738"/>
            <a:ext cx="1954213" cy="1382712"/>
          </a:xfrm>
          <a:prstGeom prst="rect">
            <a:avLst/>
          </a:prstGeom>
          <a:noFill/>
          <a:ln w="12700">
            <a:solidFill>
              <a:schemeClr val="tx1"/>
            </a:solidFill>
            <a:miter lim="800000"/>
            <a:headEnd type="none" w="sm" len="sm"/>
            <a:tailEnd type="none" w="sm" len="sm"/>
          </a:ln>
        </p:spPr>
        <p:txBody>
          <a:bodyPr>
            <a:spAutoFit/>
          </a:bodyPr>
          <a:lstStyle/>
          <a:p>
            <a:r>
              <a:rPr lang="en-US" sz="1200">
                <a:latin typeface="Arial" pitchFamily="34" charset="0"/>
              </a:rPr>
              <a:t>Scenarios B1, A1B, and A2 have approximate CO2 concentrations of 600, 850, and 1250 ppm, respectively.</a:t>
            </a:r>
          </a:p>
          <a:p>
            <a:endParaRPr lang="en-US" sz="1200">
              <a:latin typeface="Arial" pitchFamily="34" charset="0"/>
            </a:endParaRPr>
          </a:p>
          <a:p>
            <a:endParaRPr lang="en-US" sz="1200">
              <a:latin typeface="Arial" pitchFamily="34" charset="0"/>
            </a:endParaRPr>
          </a:p>
        </p:txBody>
      </p:sp>
      <p:sp>
        <p:nvSpPr>
          <p:cNvPr id="67590" name="Text Box 6"/>
          <p:cNvSpPr txBox="1">
            <a:spLocks noChangeArrowheads="1"/>
          </p:cNvSpPr>
          <p:nvPr/>
        </p:nvSpPr>
        <p:spPr bwMode="auto">
          <a:xfrm>
            <a:off x="7223125" y="1138238"/>
            <a:ext cx="969963" cy="274637"/>
          </a:xfrm>
          <a:prstGeom prst="rect">
            <a:avLst/>
          </a:prstGeom>
          <a:noFill/>
          <a:ln w="12700">
            <a:noFill/>
            <a:miter lim="800000"/>
            <a:headEnd type="none" w="sm" len="sm"/>
            <a:tailEnd type="none" w="sm" len="sm"/>
          </a:ln>
        </p:spPr>
        <p:txBody>
          <a:bodyPr wrap="none">
            <a:spAutoFit/>
          </a:bodyPr>
          <a:lstStyle/>
          <a:p>
            <a:r>
              <a:rPr lang="en-US" sz="1200">
                <a:latin typeface="Arial" pitchFamily="34" charset="0"/>
              </a:rPr>
              <a:t>IPCC, 2008</a:t>
            </a:r>
          </a:p>
        </p:txBody>
      </p:sp>
      <p:pic>
        <p:nvPicPr>
          <p:cNvPr id="67591" name="Picture 7" descr="NWS">
            <a:hlinkClick r:id="rId4" action="ppaction://hlinkpres?slideindex=1&amp;slidetitle="/>
          </p:cNvPr>
          <p:cNvPicPr>
            <a:picLocks noChangeAspect="1" noChangeArrowheads="1"/>
          </p:cNvPicPr>
          <p:nvPr/>
        </p:nvPicPr>
        <p:blipFill>
          <a:blip r:embed="rId5" cstate="print"/>
          <a:srcRect/>
          <a:stretch>
            <a:fillRect/>
          </a:stretch>
        </p:blipFill>
        <p:spPr bwMode="auto">
          <a:xfrm>
            <a:off x="8043863" y="393700"/>
            <a:ext cx="708025" cy="708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8A37F6B-027A-4D77-B1F5-8B1E831BA59F}" type="slidenum">
              <a:rPr lang="en-US"/>
              <a:pPr>
                <a:defRPr/>
              </a:pPr>
              <a:t>41</a:t>
            </a:fld>
            <a:endParaRPr lang="en-US"/>
          </a:p>
        </p:txBody>
      </p:sp>
      <p:sp>
        <p:nvSpPr>
          <p:cNvPr id="681986" name="Rectangle 2"/>
          <p:cNvSpPr>
            <a:spLocks noGrp="1" noChangeArrowheads="1"/>
          </p:cNvSpPr>
          <p:nvPr>
            <p:ph type="title"/>
          </p:nvPr>
        </p:nvSpPr>
        <p:spPr/>
        <p:txBody>
          <a:bodyPr/>
          <a:lstStyle/>
          <a:p>
            <a:pPr eaLnBrk="1" hangingPunct="1">
              <a:defRPr/>
            </a:pPr>
            <a:r>
              <a:rPr lang="en-US" sz="3200" dirty="0" smtClean="0">
                <a:latin typeface="Arial" pitchFamily="34" charset="0"/>
              </a:rPr>
              <a:t>What is Uncertainty?</a:t>
            </a:r>
            <a:endParaRPr lang="en-US" sz="3200" dirty="0">
              <a:latin typeface="Arial" pitchFamily="34" charset="0"/>
            </a:endParaRPr>
          </a:p>
        </p:txBody>
      </p:sp>
      <p:sp>
        <p:nvSpPr>
          <p:cNvPr id="681987" name="Rectangle 3"/>
          <p:cNvSpPr>
            <a:spLocks noGrp="1" noChangeArrowheads="1"/>
          </p:cNvSpPr>
          <p:nvPr>
            <p:ph type="body" idx="1"/>
          </p:nvPr>
        </p:nvSpPr>
        <p:spPr>
          <a:xfrm>
            <a:off x="520700" y="1358900"/>
            <a:ext cx="8089900" cy="4114800"/>
          </a:xfrm>
        </p:spPr>
        <p:txBody>
          <a:bodyPr/>
          <a:lstStyle/>
          <a:p>
            <a:pPr eaLnBrk="1" hangingPunct="1">
              <a:spcBef>
                <a:spcPct val="0"/>
              </a:spcBef>
              <a:defRPr/>
            </a:pPr>
            <a:r>
              <a:rPr lang="en-US" sz="1800"/>
              <a:t>Many questions remain to be answered with complete confidence:</a:t>
            </a:r>
          </a:p>
          <a:p>
            <a:pPr eaLnBrk="1" hangingPunct="1">
              <a:spcBef>
                <a:spcPct val="0"/>
              </a:spcBef>
              <a:buFontTx/>
              <a:buNone/>
              <a:defRPr/>
            </a:pPr>
            <a:endParaRPr lang="en-US" sz="1800"/>
          </a:p>
          <a:p>
            <a:pPr lvl="1" eaLnBrk="1" hangingPunct="1">
              <a:defRPr/>
            </a:pPr>
            <a:r>
              <a:rPr lang="en-US" sz="1600"/>
              <a:t>How much warming has occurred due to anthropogenic increases in atmospheric trace-gas levels? </a:t>
            </a:r>
          </a:p>
          <a:p>
            <a:pPr lvl="1" eaLnBrk="1" hangingPunct="1">
              <a:defRPr/>
            </a:pPr>
            <a:r>
              <a:rPr lang="en-US" sz="1600"/>
              <a:t>How much warming will occur in the future?</a:t>
            </a:r>
          </a:p>
          <a:p>
            <a:pPr lvl="1" eaLnBrk="1" hangingPunct="1">
              <a:defRPr/>
            </a:pPr>
            <a:r>
              <a:rPr lang="en-US" sz="1600"/>
              <a:t>How fast will this warming take place?</a:t>
            </a:r>
          </a:p>
          <a:p>
            <a:pPr lvl="1" eaLnBrk="1" hangingPunct="1">
              <a:defRPr/>
            </a:pPr>
            <a:r>
              <a:rPr lang="en-US" sz="1600"/>
              <a:t>What other kinds of climate change will be associated with future warming?</a:t>
            </a:r>
          </a:p>
          <a:p>
            <a:pPr eaLnBrk="1" hangingPunct="1">
              <a:spcBef>
                <a:spcPct val="0"/>
              </a:spcBef>
              <a:defRPr/>
            </a:pPr>
            <a:endParaRPr lang="en-US" sz="1600"/>
          </a:p>
          <a:p>
            <a:pPr eaLnBrk="1" hangingPunct="1">
              <a:spcBef>
                <a:spcPct val="0"/>
              </a:spcBef>
              <a:defRPr/>
            </a:pPr>
            <a:r>
              <a:rPr lang="en-US" sz="1800"/>
              <a:t>Because observational records are limited, the solution is to develop credible climate models that simulate the important controls on weather and climate.  </a:t>
            </a:r>
          </a:p>
          <a:p>
            <a:pPr eaLnBrk="1" hangingPunct="1">
              <a:spcBef>
                <a:spcPct val="0"/>
              </a:spcBef>
              <a:defRPr/>
            </a:pPr>
            <a:endParaRPr lang="en-US" sz="1800"/>
          </a:p>
          <a:p>
            <a:pPr lvl="1" eaLnBrk="1" hangingPunct="1">
              <a:defRPr/>
            </a:pPr>
            <a:r>
              <a:rPr lang="en-US" sz="1600"/>
              <a:t>Such a system can be used to generate large numbers of synthetic realizations.</a:t>
            </a:r>
          </a:p>
          <a:p>
            <a:pPr lvl="1" eaLnBrk="1" hangingPunct="1">
              <a:defRPr/>
            </a:pPr>
            <a:r>
              <a:rPr lang="en-US" sz="1600"/>
              <a:t>The</a:t>
            </a:r>
            <a:r>
              <a:rPr lang="en-US" sz="1600">
                <a:solidFill>
                  <a:srgbClr val="000099"/>
                </a:solidFill>
              </a:rPr>
              <a:t> </a:t>
            </a:r>
            <a:r>
              <a:rPr lang="en-US" sz="1600"/>
              <a:t>way forward towards credible</a:t>
            </a:r>
            <a:r>
              <a:rPr lang="en-US" sz="1600">
                <a:solidFill>
                  <a:srgbClr val="000099"/>
                </a:solidFill>
              </a:rPr>
              <a:t> </a:t>
            </a:r>
            <a:r>
              <a:rPr lang="en-US" sz="1600"/>
              <a:t>scenarios of the detailed features of future climate.  </a:t>
            </a:r>
          </a:p>
          <a:p>
            <a:pPr lvl="1" eaLnBrk="1" hangingPunct="1">
              <a:lnSpc>
                <a:spcPct val="80000"/>
              </a:lnSpc>
              <a:defRPr/>
            </a:pPr>
            <a:endParaRPr lang="en-US" sz="160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EED0C0D8-8516-4904-B406-E0831F5BFDF0}" type="slidenum">
              <a:rPr lang="en-US"/>
              <a:pPr>
                <a:defRPr/>
              </a:pPr>
              <a:t>42</a:t>
            </a:fld>
            <a:endParaRPr lang="en-US"/>
          </a:p>
        </p:txBody>
      </p:sp>
      <p:sp>
        <p:nvSpPr>
          <p:cNvPr id="63491" name="Rectangle 2"/>
          <p:cNvSpPr>
            <a:spLocks noGrp="1" noChangeArrowheads="1"/>
          </p:cNvSpPr>
          <p:nvPr>
            <p:ph type="title"/>
          </p:nvPr>
        </p:nvSpPr>
        <p:spPr>
          <a:xfrm>
            <a:off x="287338" y="635000"/>
            <a:ext cx="8458200" cy="1143000"/>
          </a:xfrm>
        </p:spPr>
        <p:txBody>
          <a:bodyPr/>
          <a:lstStyle/>
          <a:p>
            <a:pPr>
              <a:defRPr/>
            </a:pPr>
            <a:r>
              <a:rPr lang="en-US" sz="2200" dirty="0" smtClean="0">
                <a:effectLst/>
                <a:latin typeface="+mn-lt"/>
              </a:rPr>
              <a:t>If we can’t predict the weather a week out, </a:t>
            </a:r>
            <a:br>
              <a:rPr lang="en-US" sz="2200" dirty="0" smtClean="0">
                <a:effectLst/>
                <a:latin typeface="+mn-lt"/>
              </a:rPr>
            </a:br>
            <a:r>
              <a:rPr lang="en-US" sz="2200" dirty="0" smtClean="0">
                <a:effectLst/>
                <a:latin typeface="+mn-lt"/>
              </a:rPr>
              <a:t>then why believe 100 yr climate model projections?</a:t>
            </a:r>
            <a:br>
              <a:rPr lang="en-US" sz="2200" dirty="0" smtClean="0">
                <a:effectLst/>
                <a:latin typeface="+mn-lt"/>
              </a:rPr>
            </a:b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69636"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69637" name="TextBox 6"/>
          <p:cNvSpPr txBox="1">
            <a:spLocks noChangeArrowheads="1"/>
          </p:cNvSpPr>
          <p:nvPr/>
        </p:nvSpPr>
        <p:spPr bwMode="auto">
          <a:xfrm>
            <a:off x="301625" y="1619250"/>
            <a:ext cx="8424863" cy="2062163"/>
          </a:xfrm>
          <a:prstGeom prst="rect">
            <a:avLst/>
          </a:prstGeom>
          <a:noFill/>
          <a:ln w="9525">
            <a:noFill/>
            <a:miter lim="800000"/>
            <a:headEnd/>
            <a:tailEnd/>
          </a:ln>
        </p:spPr>
        <p:txBody>
          <a:bodyPr>
            <a:spAutoFit/>
          </a:bodyPr>
          <a:lstStyle/>
          <a:p>
            <a:r>
              <a:rPr lang="en-US" sz="1600" i="0">
                <a:solidFill>
                  <a:srgbClr val="000000"/>
                </a:solidFill>
                <a:latin typeface="Arial" pitchFamily="34" charset="0"/>
              </a:rPr>
              <a:t>Weather models predict day-to-day features; eventually, small-scale chaotic features grow to dominate, making it impossible to predict beyond about 8 to 10 days. </a:t>
            </a:r>
          </a:p>
          <a:p>
            <a:endParaRPr lang="en-US" sz="1600" i="0">
              <a:solidFill>
                <a:srgbClr val="000000"/>
              </a:solidFill>
              <a:latin typeface="Arial" pitchFamily="34" charset="0"/>
            </a:endParaRPr>
          </a:p>
          <a:p>
            <a:r>
              <a:rPr lang="en-US" sz="1600" i="0">
                <a:solidFill>
                  <a:srgbClr val="000000"/>
                </a:solidFill>
                <a:latin typeface="Arial" pitchFamily="34" charset="0"/>
              </a:rPr>
              <a:t>Climate models predict average conditions for the next  month, season, or even century by using information about  long-term processes (e.g. the ocean circulation, land surface conditions, and variations in the patterns of incoming sunlight) .</a:t>
            </a:r>
          </a:p>
          <a:p>
            <a:endParaRPr lang="en-US" sz="1600" i="0">
              <a:solidFill>
                <a:srgbClr val="000000"/>
              </a:solidFill>
              <a:latin typeface="Arial" pitchFamily="34" charset="0"/>
            </a:endParaRPr>
          </a:p>
          <a:p>
            <a:r>
              <a:rPr lang="en-US" sz="1600" i="0">
                <a:solidFill>
                  <a:srgbClr val="000000"/>
                </a:solidFill>
                <a:latin typeface="Arial" pitchFamily="34" charset="0"/>
              </a:rPr>
              <a:t>Climate models have been tested / proven in simulations of 20th-century conditions. </a:t>
            </a:r>
          </a:p>
        </p:txBody>
      </p:sp>
      <p:pic>
        <p:nvPicPr>
          <p:cNvPr id="69638" name="Picture 4"/>
          <p:cNvPicPr>
            <a:picLocks noChangeAspect="1" noChangeArrowheads="1"/>
          </p:cNvPicPr>
          <p:nvPr/>
        </p:nvPicPr>
        <p:blipFill>
          <a:blip r:embed="rId4" cstate="print"/>
          <a:srcRect l="4558" t="7030" r="25568" b="17603"/>
          <a:stretch>
            <a:fillRect/>
          </a:stretch>
        </p:blipFill>
        <p:spPr bwMode="auto">
          <a:xfrm>
            <a:off x="4899025" y="3784600"/>
            <a:ext cx="2690813" cy="2746375"/>
          </a:xfrm>
          <a:prstGeom prst="rect">
            <a:avLst/>
          </a:prstGeom>
          <a:noFill/>
          <a:ln w="12700">
            <a:noFill/>
            <a:miter lim="800000"/>
            <a:headEnd type="none" w="sm" len="sm"/>
            <a:tailEnd type="none" w="sm" len="sm"/>
          </a:ln>
        </p:spPr>
      </p:pic>
      <p:pic>
        <p:nvPicPr>
          <p:cNvPr id="69639" name="Picture 8" descr="http://www1.ncdc.noaa.gov/pub/data/cmb/images/indicators/human-and-natural-influences.gif"/>
          <p:cNvPicPr>
            <a:picLocks noChangeAspect="1" noChangeArrowheads="1"/>
          </p:cNvPicPr>
          <p:nvPr/>
        </p:nvPicPr>
        <p:blipFill>
          <a:blip r:embed="rId5" cstate="print"/>
          <a:srcRect/>
          <a:stretch>
            <a:fillRect/>
          </a:stretch>
        </p:blipFill>
        <p:spPr bwMode="auto">
          <a:xfrm>
            <a:off x="1012825" y="3787775"/>
            <a:ext cx="3500438" cy="2454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ctrTitle"/>
          </p:nvPr>
        </p:nvSpPr>
        <p:spPr>
          <a:xfrm>
            <a:off x="0" y="152400"/>
            <a:ext cx="8991600" cy="1752600"/>
          </a:xfrm>
        </p:spPr>
        <p:txBody>
          <a:bodyPr/>
          <a:lstStyle/>
          <a:p>
            <a:pPr eaLnBrk="1" hangingPunct="1">
              <a:lnSpc>
                <a:spcPct val="80000"/>
              </a:lnSpc>
              <a:spcBef>
                <a:spcPct val="100000"/>
              </a:spcBef>
            </a:pPr>
            <a:r>
              <a:rPr lang="en-US" sz="4400" smtClean="0">
                <a:latin typeface="Arial" pitchFamily="34" charset="0"/>
                <a:ea typeface="ＭＳ Ｐゴシック" pitchFamily="-112" charset="-128"/>
                <a:cs typeface="Arial" pitchFamily="34" charset="0"/>
              </a:rPr>
              <a:t>Long Term Trends in Weather and Climate Extremes</a:t>
            </a:r>
          </a:p>
        </p:txBody>
      </p:sp>
      <p:sp>
        <p:nvSpPr>
          <p:cNvPr id="3" name="Subtitle 2"/>
          <p:cNvSpPr>
            <a:spLocks noGrp="1"/>
          </p:cNvSpPr>
          <p:nvPr>
            <p:ph type="subTitle" idx="1"/>
          </p:nvPr>
        </p:nvSpPr>
        <p:spPr>
          <a:xfrm>
            <a:off x="958850" y="2819400"/>
            <a:ext cx="7419975" cy="1752600"/>
          </a:xfrm>
        </p:spPr>
        <p:txBody>
          <a:bodyPr/>
          <a:lstStyle/>
          <a:p>
            <a:pPr>
              <a:buFont typeface="Wingdings 2" pitchFamily="-112" charset="2"/>
              <a:buNone/>
              <a:defRPr/>
            </a:pPr>
            <a:r>
              <a:rPr lang="en-US" sz="8000" cap="none" dirty="0">
                <a:latin typeface="Arial" pitchFamily="34" charset="0"/>
                <a:ea typeface="ＭＳ Ｐゴシック" pitchFamily="-112" charset="-128"/>
                <a:cs typeface="Arial" pitchFamily="34" charset="0"/>
              </a:rPr>
              <a:t>PART </a:t>
            </a:r>
            <a:r>
              <a:rPr lang="en-US" sz="8000" cap="none" dirty="0" smtClean="0">
                <a:latin typeface="Arial" pitchFamily="34" charset="0"/>
                <a:ea typeface="ＭＳ Ｐゴシック" pitchFamily="-112" charset="-128"/>
                <a:cs typeface="Arial" pitchFamily="34" charset="0"/>
              </a:rPr>
              <a:t>THREE</a:t>
            </a:r>
            <a:endParaRPr lang="en-US" sz="8000" cap="none" dirty="0">
              <a:latin typeface="Arial" pitchFamily="34" charset="0"/>
              <a:ea typeface="ＭＳ Ｐゴシック" pitchFamily="-112" charset="-128"/>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92383561-463A-422A-BBBA-1D2EB2916424}" type="slidenum">
              <a:rPr lang="en-US"/>
              <a:pPr>
                <a:defRPr/>
              </a:pPr>
              <a:t>44</a:t>
            </a:fld>
            <a:endParaRPr lang="en-US"/>
          </a:p>
        </p:txBody>
      </p:sp>
      <p:sp>
        <p:nvSpPr>
          <p:cNvPr id="63491" name="Rectangle 2"/>
          <p:cNvSpPr>
            <a:spLocks noGrp="1" noChangeArrowheads="1"/>
          </p:cNvSpPr>
          <p:nvPr>
            <p:ph type="title"/>
          </p:nvPr>
        </p:nvSpPr>
        <p:spPr>
          <a:xfrm>
            <a:off x="247650" y="558800"/>
            <a:ext cx="8458200" cy="1143000"/>
          </a:xfrm>
        </p:spPr>
        <p:txBody>
          <a:bodyPr/>
          <a:lstStyle/>
          <a:p>
            <a:pPr>
              <a:defRPr/>
            </a:pPr>
            <a:r>
              <a:rPr lang="en-US" dirty="0" smtClean="0">
                <a:effectLst/>
                <a:latin typeface="+mn-lt"/>
              </a:rPr>
              <a:t>Long - Term Trends in                                               Weather and Climate Extremes</a:t>
            </a: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71684"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6" name="Picture 5" descr="3"/>
          <p:cNvPicPr>
            <a:picLocks noChangeAspect="1" noChangeArrowheads="1"/>
          </p:cNvPicPr>
          <p:nvPr/>
        </p:nvPicPr>
        <p:blipFill>
          <a:blip r:embed="rId4" cstate="print"/>
          <a:srcRect/>
          <a:stretch>
            <a:fillRect/>
          </a:stretch>
        </p:blipFill>
        <p:spPr bwMode="auto">
          <a:xfrm>
            <a:off x="5029200" y="1825625"/>
            <a:ext cx="3113088" cy="4151313"/>
          </a:xfrm>
          <a:prstGeom prst="rect">
            <a:avLst/>
          </a:prstGeom>
          <a:ln>
            <a:headEnd/>
            <a:tailEnd/>
          </a:ln>
        </p:spPr>
        <p:style>
          <a:lnRef idx="1">
            <a:schemeClr val="accent6"/>
          </a:lnRef>
          <a:fillRef idx="2">
            <a:schemeClr val="accent6"/>
          </a:fillRef>
          <a:effectRef idx="1">
            <a:schemeClr val="accent6"/>
          </a:effectRef>
          <a:fontRef idx="minor">
            <a:schemeClr val="dk1"/>
          </a:fontRef>
        </p:style>
      </p:pic>
      <p:sp>
        <p:nvSpPr>
          <p:cNvPr id="7" name="Rectangle 6"/>
          <p:cNvSpPr/>
          <p:nvPr/>
        </p:nvSpPr>
        <p:spPr>
          <a:xfrm>
            <a:off x="442913" y="1920875"/>
            <a:ext cx="3940175" cy="3262313"/>
          </a:xfrm>
          <a:prstGeom prst="rect">
            <a:avLst/>
          </a:prstGeom>
        </p:spPr>
        <p:txBody>
          <a:bodyPr>
            <a:spAutoFit/>
          </a:bodyPr>
          <a:lstStyle/>
          <a:p>
            <a:pPr>
              <a:defRPr/>
            </a:pPr>
            <a:r>
              <a:rPr lang="en-US" sz="2400" i="0" u="sng" dirty="0">
                <a:solidFill>
                  <a:srgbClr val="FFC000"/>
                </a:solidFill>
                <a:latin typeface="+mn-lt"/>
                <a:ea typeface="ＭＳ Ｐゴシック" pitchFamily="-65" charset="-128"/>
                <a:cs typeface="Tahoma" pitchFamily="34" charset="0"/>
              </a:rPr>
              <a:t>Motivation</a:t>
            </a:r>
          </a:p>
          <a:p>
            <a:pPr>
              <a:spcBef>
                <a:spcPts val="600"/>
              </a:spcBef>
              <a:defRPr/>
            </a:pPr>
            <a:r>
              <a:rPr lang="en-US" sz="2400" b="0" i="0" dirty="0">
                <a:latin typeface="+mn-lt"/>
                <a:ea typeface="ＭＳ Ｐゴシック" pitchFamily="-65" charset="-128"/>
                <a:cs typeface="Tahoma" pitchFamily="34" charset="0"/>
              </a:rPr>
              <a:t>Changes in weather and climate extremes have significant human impacts and are among the most serious challenges to</a:t>
            </a:r>
          </a:p>
          <a:p>
            <a:pPr>
              <a:spcBef>
                <a:spcPts val="600"/>
              </a:spcBef>
              <a:defRPr/>
            </a:pPr>
            <a:r>
              <a:rPr lang="en-US" sz="2400" b="0" i="0" dirty="0">
                <a:latin typeface="+mn-lt"/>
                <a:ea typeface="ＭＳ Ｐゴシック" pitchFamily="-65" charset="-128"/>
                <a:cs typeface="Tahoma" pitchFamily="34" charset="0"/>
              </a:rPr>
              <a:t>society in coping with a changing climate.</a:t>
            </a:r>
          </a:p>
        </p:txBody>
      </p:sp>
      <p:pic>
        <p:nvPicPr>
          <p:cNvPr id="71687" name="Picture 5" descr="logo-example-1.png"/>
          <p:cNvPicPr>
            <a:picLocks noChangeAspect="1"/>
          </p:cNvPicPr>
          <p:nvPr/>
        </p:nvPicPr>
        <p:blipFill>
          <a:blip r:embed="rId5" cstate="print"/>
          <a:srcRect/>
          <a:stretch>
            <a:fillRect/>
          </a:stretch>
        </p:blipFill>
        <p:spPr bwMode="auto">
          <a:xfrm>
            <a:off x="363538" y="5997575"/>
            <a:ext cx="1916112" cy="512763"/>
          </a:xfrm>
          <a:prstGeom prst="rect">
            <a:avLst/>
          </a:prstGeom>
          <a:noFill/>
          <a:ln w="9525">
            <a:noFill/>
            <a:miter lim="800000"/>
            <a:headEnd/>
            <a:tailEnd/>
          </a:ln>
        </p:spPr>
      </p:pic>
      <p:sp>
        <p:nvSpPr>
          <p:cNvPr id="71688" name="Text Box 42"/>
          <p:cNvSpPr txBox="1">
            <a:spLocks noChangeArrowheads="1"/>
          </p:cNvSpPr>
          <p:nvPr/>
        </p:nvSpPr>
        <p:spPr bwMode="auto">
          <a:xfrm>
            <a:off x="2311400" y="6235700"/>
            <a:ext cx="3810000" cy="266700"/>
          </a:xfrm>
          <a:prstGeom prst="rect">
            <a:avLst/>
          </a:prstGeom>
          <a:noFill/>
          <a:ln w="9525">
            <a:solidFill>
              <a:schemeClr val="tx1"/>
            </a:solidFill>
            <a:miter lim="800000"/>
            <a:headEnd/>
            <a:tailEnd/>
          </a:ln>
        </p:spPr>
        <p:txBody>
          <a:bodyPr>
            <a:spAutoFit/>
          </a:bodyPr>
          <a:lstStyle/>
          <a:p>
            <a:pPr>
              <a:lnSpc>
                <a:spcPct val="125000"/>
              </a:lnSpc>
            </a:pPr>
            <a:r>
              <a:rPr lang="en-US" sz="1000" b="0" i="0">
                <a:latin typeface="Arial" pitchFamily="34" charset="0"/>
                <a:ea typeface="ＭＳ Ｐゴシック" pitchFamily="-112" charset="-128"/>
              </a:rPr>
              <a:t>Extreme Weather and Climate Events in a Changing Climate</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779BA85A-2E08-4700-9CD0-89DE3F6B1E8C}" type="slidenum">
              <a:rPr lang="en-US"/>
              <a:pPr>
                <a:defRPr/>
              </a:pPr>
              <a:t>45</a:t>
            </a:fld>
            <a:endParaRPr lang="en-US"/>
          </a:p>
        </p:txBody>
      </p:sp>
      <p:sp>
        <p:nvSpPr>
          <p:cNvPr id="63491" name="Rectangle 2"/>
          <p:cNvSpPr>
            <a:spLocks noGrp="1" noChangeArrowheads="1"/>
          </p:cNvSpPr>
          <p:nvPr>
            <p:ph type="title"/>
          </p:nvPr>
        </p:nvSpPr>
        <p:spPr>
          <a:xfrm>
            <a:off x="247650" y="558800"/>
            <a:ext cx="8458200" cy="1143000"/>
          </a:xfrm>
        </p:spPr>
        <p:txBody>
          <a:bodyPr/>
          <a:lstStyle/>
          <a:p>
            <a:pPr>
              <a:defRPr/>
            </a:pPr>
            <a:r>
              <a:rPr lang="en-US" dirty="0" smtClean="0">
                <a:effectLst/>
                <a:latin typeface="+mn-lt"/>
              </a:rPr>
              <a:t>What are Extremes and </a:t>
            </a:r>
            <a:br>
              <a:rPr lang="en-US" dirty="0" smtClean="0">
                <a:effectLst/>
                <a:latin typeface="+mn-lt"/>
              </a:rPr>
            </a:br>
            <a:r>
              <a:rPr lang="en-US" dirty="0" smtClean="0">
                <a:effectLst/>
                <a:latin typeface="+mn-lt"/>
              </a:rPr>
              <a:t>Why do they Matter? </a:t>
            </a: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72708"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72709" name="Picture 5" descr="logo-example-1.png"/>
          <p:cNvPicPr>
            <a:picLocks noChangeAspect="1"/>
          </p:cNvPicPr>
          <p:nvPr/>
        </p:nvPicPr>
        <p:blipFill>
          <a:blip r:embed="rId4" cstate="print"/>
          <a:srcRect/>
          <a:stretch>
            <a:fillRect/>
          </a:stretch>
        </p:blipFill>
        <p:spPr bwMode="auto">
          <a:xfrm>
            <a:off x="363538" y="5997575"/>
            <a:ext cx="1916112" cy="512763"/>
          </a:xfrm>
          <a:prstGeom prst="rect">
            <a:avLst/>
          </a:prstGeom>
          <a:noFill/>
          <a:ln w="9525">
            <a:noFill/>
            <a:miter lim="800000"/>
            <a:headEnd/>
            <a:tailEnd/>
          </a:ln>
        </p:spPr>
      </p:pic>
      <p:sp>
        <p:nvSpPr>
          <p:cNvPr id="72710" name="Text Box 42"/>
          <p:cNvSpPr txBox="1">
            <a:spLocks noChangeArrowheads="1"/>
          </p:cNvSpPr>
          <p:nvPr/>
        </p:nvSpPr>
        <p:spPr bwMode="auto">
          <a:xfrm>
            <a:off x="2311400" y="6235700"/>
            <a:ext cx="3810000" cy="266700"/>
          </a:xfrm>
          <a:prstGeom prst="rect">
            <a:avLst/>
          </a:prstGeom>
          <a:noFill/>
          <a:ln w="9525">
            <a:solidFill>
              <a:schemeClr val="tx1"/>
            </a:solidFill>
            <a:miter lim="800000"/>
            <a:headEnd/>
            <a:tailEnd/>
          </a:ln>
        </p:spPr>
        <p:txBody>
          <a:bodyPr>
            <a:spAutoFit/>
          </a:bodyPr>
          <a:lstStyle/>
          <a:p>
            <a:pPr>
              <a:lnSpc>
                <a:spcPct val="125000"/>
              </a:lnSpc>
            </a:pPr>
            <a:r>
              <a:rPr lang="en-US" sz="1000" b="0" i="0">
                <a:latin typeface="Arial" pitchFamily="34" charset="0"/>
                <a:ea typeface="ＭＳ Ｐゴシック" pitchFamily="-112" charset="-128"/>
              </a:rPr>
              <a:t>Extreme Weather and Climate Events in a Changing Climate</a:t>
            </a:r>
          </a:p>
        </p:txBody>
      </p:sp>
      <p:pic>
        <p:nvPicPr>
          <p:cNvPr id="10" name="Picture 3" descr="esfig1v10"/>
          <p:cNvPicPr>
            <a:picLocks noChangeAspect="1" noChangeArrowheads="1"/>
          </p:cNvPicPr>
          <p:nvPr/>
        </p:nvPicPr>
        <p:blipFill>
          <a:blip r:embed="rId5" cstate="print"/>
          <a:srcRect r="453"/>
          <a:stretch>
            <a:fillRect/>
          </a:stretch>
        </p:blipFill>
        <p:spPr bwMode="auto">
          <a:xfrm>
            <a:off x="1233488" y="2065338"/>
            <a:ext cx="6880225" cy="3678237"/>
          </a:xfrm>
          <a:prstGeom prst="rect">
            <a:avLst/>
          </a:prstGeom>
          <a:ln>
            <a:headEnd/>
            <a:tailEnd/>
          </a:ln>
        </p:spPr>
        <p:style>
          <a:lnRef idx="1">
            <a:schemeClr val="accent3"/>
          </a:lnRef>
          <a:fillRef idx="3">
            <a:schemeClr val="accent3"/>
          </a:fillRef>
          <a:effectRef idx="2">
            <a:schemeClr val="accent3"/>
          </a:effectRef>
          <a:fontRef idx="minor">
            <a:schemeClr val="lt1"/>
          </a:fontRef>
        </p:style>
      </p:pic>
      <p:sp>
        <p:nvSpPr>
          <p:cNvPr id="11" name="Rectangle 6"/>
          <p:cNvSpPr>
            <a:spLocks noChangeArrowheads="1"/>
          </p:cNvSpPr>
          <p:nvPr/>
        </p:nvSpPr>
        <p:spPr bwMode="auto">
          <a:xfrm>
            <a:off x="144463" y="1541463"/>
            <a:ext cx="8810625" cy="369887"/>
          </a:xfrm>
          <a:prstGeom prst="rect">
            <a:avLst/>
          </a:prstGeom>
          <a:noFill/>
          <a:ln w="9525">
            <a:noFill/>
            <a:miter lim="800000"/>
            <a:headEnd/>
            <a:tailEnd/>
          </a:ln>
        </p:spPr>
        <p:txBody>
          <a:bodyPr>
            <a:spAutoFit/>
          </a:bodyPr>
          <a:lstStyle/>
          <a:p>
            <a:pPr marL="114300" lvl="1" defTabSz="168275">
              <a:buClr>
                <a:srgbClr val="0000FF"/>
              </a:buClr>
              <a:buSzPct val="75000"/>
              <a:defRPr/>
            </a:pPr>
            <a:r>
              <a:rPr lang="en-CA" sz="1800" b="0" i="0" dirty="0">
                <a:latin typeface="+mn-lt"/>
                <a:ea typeface="ＭＳ Ｐゴシック" pitchFamily="-65" charset="-128"/>
              </a:rPr>
              <a:t>Small changes in averages for many variables result in larger changes in extremes.</a:t>
            </a:r>
            <a:endParaRPr lang="en-US" sz="1800" b="0" i="0" dirty="0">
              <a:latin typeface="+mn-lt"/>
              <a:ea typeface="ＭＳ Ｐゴシック" pitchFamily="-65" charset="-128"/>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8BE771D1-6E97-4590-A594-E8EC40758545}" type="slidenum">
              <a:rPr lang="en-US"/>
              <a:pPr>
                <a:defRPr/>
              </a:pPr>
              <a:t>46</a:t>
            </a:fld>
            <a:endParaRPr lang="en-US"/>
          </a:p>
        </p:txBody>
      </p:sp>
      <p:sp>
        <p:nvSpPr>
          <p:cNvPr id="63491" name="Rectangle 2"/>
          <p:cNvSpPr>
            <a:spLocks noGrp="1" noChangeArrowheads="1"/>
          </p:cNvSpPr>
          <p:nvPr>
            <p:ph type="title"/>
          </p:nvPr>
        </p:nvSpPr>
        <p:spPr>
          <a:xfrm>
            <a:off x="247650" y="485775"/>
            <a:ext cx="8458200" cy="1143000"/>
          </a:xfrm>
        </p:spPr>
        <p:txBody>
          <a:bodyPr/>
          <a:lstStyle/>
          <a:p>
            <a:pPr>
              <a:defRPr/>
            </a:pPr>
            <a:r>
              <a:rPr lang="en-US" sz="2400" dirty="0" smtClean="0">
                <a:latin typeface="+mn-lt"/>
              </a:rPr>
              <a:t>Weather and Climate Extremes Matter:</a:t>
            </a:r>
            <a:br>
              <a:rPr lang="en-US" sz="2400" dirty="0" smtClean="0">
                <a:latin typeface="+mn-lt"/>
              </a:rPr>
            </a:br>
            <a:r>
              <a:rPr lang="en-US" sz="2400" dirty="0" smtClean="0">
                <a:latin typeface="+mn-lt"/>
              </a:rPr>
              <a:t>Billion Dollar Weather and Climate Disasters</a:t>
            </a:r>
            <a:r>
              <a:rPr lang="en-US" dirty="0" smtClean="0">
                <a:effectLst/>
                <a:latin typeface="+mn-lt"/>
              </a:rPr>
              <a:t> </a:t>
            </a: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73732"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73734" name="Text Box 42"/>
          <p:cNvSpPr txBox="1">
            <a:spLocks noChangeArrowheads="1"/>
          </p:cNvSpPr>
          <p:nvPr/>
        </p:nvSpPr>
        <p:spPr bwMode="auto">
          <a:xfrm>
            <a:off x="2311400" y="6235700"/>
            <a:ext cx="3810000" cy="266700"/>
          </a:xfrm>
          <a:prstGeom prst="rect">
            <a:avLst/>
          </a:prstGeom>
          <a:noFill/>
          <a:ln w="9525">
            <a:solidFill>
              <a:schemeClr val="tx1"/>
            </a:solidFill>
            <a:miter lim="800000"/>
            <a:headEnd/>
            <a:tailEnd/>
          </a:ln>
        </p:spPr>
        <p:txBody>
          <a:bodyPr>
            <a:spAutoFit/>
          </a:bodyPr>
          <a:lstStyle/>
          <a:p>
            <a:pPr>
              <a:lnSpc>
                <a:spcPct val="125000"/>
              </a:lnSpc>
            </a:pPr>
            <a:r>
              <a:rPr lang="en-US" sz="1000" b="0" i="0">
                <a:latin typeface="Arial" pitchFamily="34" charset="0"/>
                <a:ea typeface="ＭＳ Ｐゴシック" pitchFamily="-112" charset="-128"/>
              </a:rPr>
              <a:t>Extreme Weather and Climate Events in a Changing Climate</a:t>
            </a:r>
          </a:p>
        </p:txBody>
      </p:sp>
      <p:sp>
        <p:nvSpPr>
          <p:cNvPr id="11" name="Rectangle 6"/>
          <p:cNvSpPr>
            <a:spLocks noChangeArrowheads="1"/>
          </p:cNvSpPr>
          <p:nvPr/>
        </p:nvSpPr>
        <p:spPr bwMode="auto">
          <a:xfrm>
            <a:off x="535577" y="1515337"/>
            <a:ext cx="7863840" cy="1631216"/>
          </a:xfrm>
          <a:prstGeom prst="rect">
            <a:avLst/>
          </a:prstGeom>
          <a:noFill/>
          <a:ln w="9525">
            <a:noFill/>
            <a:miter lim="800000"/>
            <a:headEnd/>
            <a:tailEnd/>
          </a:ln>
        </p:spPr>
        <p:txBody>
          <a:bodyPr wrap="square">
            <a:spAutoFit/>
          </a:bodyPr>
          <a:lstStyle/>
          <a:p>
            <a:pPr marL="168275" indent="-168275">
              <a:buFont typeface="Arial" pitchFamily="34" charset="0"/>
              <a:buChar char="•"/>
            </a:pPr>
            <a:r>
              <a:rPr lang="en-US" sz="1600" i="0" dirty="0" smtClean="0">
                <a:solidFill>
                  <a:schemeClr val="tx1">
                    <a:lumMod val="50000"/>
                    <a:lumOff val="50000"/>
                  </a:schemeClr>
                </a:solidFill>
                <a:latin typeface="Arial" pitchFamily="34" charset="0"/>
                <a:cs typeface="Arial" pitchFamily="34" charset="0"/>
              </a:rPr>
              <a:t>Since 1980, the U.S. has seen a total of 110 weather-related disasters each totaling over $1 billion dollars in damage.</a:t>
            </a:r>
          </a:p>
          <a:p>
            <a:pPr marL="168275" indent="-168275">
              <a:buFont typeface="Arial" pitchFamily="34" charset="0"/>
              <a:buChar char="•"/>
            </a:pPr>
            <a:endParaRPr lang="en-US" sz="1000" i="0" dirty="0" smtClean="0">
              <a:solidFill>
                <a:schemeClr val="tx1">
                  <a:lumMod val="50000"/>
                  <a:lumOff val="50000"/>
                </a:schemeClr>
              </a:solidFill>
              <a:latin typeface="Arial" pitchFamily="34" charset="0"/>
              <a:cs typeface="Arial" pitchFamily="34" charset="0"/>
            </a:endParaRPr>
          </a:p>
          <a:p>
            <a:pPr marL="168275" indent="-168275">
              <a:buFont typeface="Arial" pitchFamily="34" charset="0"/>
              <a:buChar char="•"/>
            </a:pPr>
            <a:r>
              <a:rPr lang="en-US" sz="1600" i="0" dirty="0" smtClean="0">
                <a:solidFill>
                  <a:schemeClr val="tx1">
                    <a:lumMod val="50000"/>
                    <a:lumOff val="50000"/>
                  </a:schemeClr>
                </a:solidFill>
                <a:latin typeface="Arial" pitchFamily="34" charset="0"/>
                <a:cs typeface="Arial" pitchFamily="34" charset="0"/>
              </a:rPr>
              <a:t>Total standardized losses since 1980 of billion-dollar disasters exceeds $750 billion.</a:t>
            </a:r>
          </a:p>
          <a:p>
            <a:pPr marL="168275" indent="-168275">
              <a:buFont typeface="Arial" pitchFamily="34" charset="0"/>
              <a:buChar char="•"/>
            </a:pPr>
            <a:endParaRPr lang="en-US" sz="1000" i="0" dirty="0" smtClean="0">
              <a:solidFill>
                <a:schemeClr val="tx1">
                  <a:lumMod val="50000"/>
                  <a:lumOff val="50000"/>
                </a:schemeClr>
              </a:solidFill>
              <a:latin typeface="Arial" pitchFamily="34" charset="0"/>
              <a:cs typeface="Arial" pitchFamily="34" charset="0"/>
            </a:endParaRPr>
          </a:p>
          <a:p>
            <a:pPr marL="168275" indent="-168275">
              <a:buFont typeface="Arial" pitchFamily="34" charset="0"/>
              <a:buChar char="•"/>
            </a:pPr>
            <a:r>
              <a:rPr lang="en-US" sz="1600" i="0" dirty="0" smtClean="0">
                <a:solidFill>
                  <a:schemeClr val="tx1">
                    <a:lumMod val="50000"/>
                    <a:lumOff val="50000"/>
                  </a:schemeClr>
                </a:solidFill>
                <a:latin typeface="Arial" pitchFamily="34" charset="0"/>
                <a:cs typeface="Arial" pitchFamily="34" charset="0"/>
              </a:rPr>
              <a:t>Is the Nation becoming more sensitive to severe events?</a:t>
            </a:r>
            <a:endParaRPr lang="en-US" sz="1600" i="0" dirty="0">
              <a:solidFill>
                <a:schemeClr val="tx1">
                  <a:lumMod val="50000"/>
                  <a:lumOff val="50000"/>
                </a:schemeClr>
              </a:solidFill>
              <a:latin typeface="Arial" pitchFamily="34" charset="0"/>
              <a:cs typeface="Arial"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b="12403"/>
          <a:stretch>
            <a:fillRect/>
          </a:stretch>
        </p:blipFill>
        <p:spPr>
          <a:xfrm>
            <a:off x="470262" y="3140577"/>
            <a:ext cx="4636341" cy="2998966"/>
          </a:xfrm>
          <a:prstGeom prst="rect">
            <a:avLst/>
          </a:prstGeom>
        </p:spPr>
      </p:pic>
      <p:sp>
        <p:nvSpPr>
          <p:cNvPr id="12" name="TextBox 11"/>
          <p:cNvSpPr txBox="1"/>
          <p:nvPr/>
        </p:nvSpPr>
        <p:spPr>
          <a:xfrm>
            <a:off x="5318272" y="3214211"/>
            <a:ext cx="3384260" cy="584775"/>
          </a:xfrm>
          <a:prstGeom prst="rect">
            <a:avLst/>
          </a:prstGeom>
          <a:noFill/>
        </p:spPr>
        <p:txBody>
          <a:bodyPr wrap="none" rtlCol="0">
            <a:spAutoFit/>
          </a:bodyPr>
          <a:lstStyle/>
          <a:p>
            <a:pPr algn="ctr" defTabSz="457200"/>
            <a:r>
              <a:rPr lang="en-US" sz="1100" b="0" i="0" dirty="0">
                <a:solidFill>
                  <a:prstClr val="black"/>
                </a:solidFill>
                <a:latin typeface="Arial" pitchFamily="34" charset="0"/>
              </a:rPr>
              <a:t>Number of Billion Dollar Weather/Climate Disasters</a:t>
            </a:r>
          </a:p>
          <a:p>
            <a:pPr algn="ctr" defTabSz="457200"/>
            <a:r>
              <a:rPr lang="en-US" sz="1100" b="0" i="0" dirty="0">
                <a:solidFill>
                  <a:prstClr val="black"/>
                </a:solidFill>
                <a:latin typeface="Arial" pitchFamily="34" charset="0"/>
              </a:rPr>
              <a:t>1980 – August 2011</a:t>
            </a:r>
            <a:endParaRPr lang="en-US" sz="900" b="0" i="0" dirty="0">
              <a:solidFill>
                <a:prstClr val="black"/>
              </a:solidFill>
              <a:latin typeface="Arial" pitchFamily="34" charset="0"/>
            </a:endParaRPr>
          </a:p>
          <a:p>
            <a:pPr algn="ctr" defTabSz="457200"/>
            <a:r>
              <a:rPr lang="en-US" sz="900" b="0" i="0" dirty="0">
                <a:solidFill>
                  <a:prstClr val="black"/>
                </a:solidFill>
                <a:latin typeface="Arial" pitchFamily="34" charset="0"/>
              </a:rPr>
              <a:t>NOAA/NESDIS/NCDC</a:t>
            </a:r>
          </a:p>
        </p:txBody>
      </p:sp>
      <p:pic>
        <p:nvPicPr>
          <p:cNvPr id="13" name="Picture 12" descr="billion dollar 2011 new color scaleV2.png"/>
          <p:cNvPicPr>
            <a:picLocks noChangeAspect="1"/>
          </p:cNvPicPr>
          <p:nvPr/>
        </p:nvPicPr>
        <p:blipFill rotWithShape="1">
          <a:blip r:embed="rId5" cstate="print"/>
          <a:srcRect l="28364"/>
          <a:stretch/>
        </p:blipFill>
        <p:spPr>
          <a:xfrm>
            <a:off x="5283637" y="3605349"/>
            <a:ext cx="3152837" cy="2444285"/>
          </a:xfrm>
          <a:prstGeom prst="rect">
            <a:avLst/>
          </a:prstGeom>
        </p:spPr>
      </p:pic>
      <p:sp>
        <p:nvSpPr>
          <p:cNvPr id="14" name="Rectangle 13"/>
          <p:cNvSpPr/>
          <p:nvPr/>
        </p:nvSpPr>
        <p:spPr>
          <a:xfrm>
            <a:off x="7207708" y="6099629"/>
            <a:ext cx="1034257" cy="261610"/>
          </a:xfrm>
          <a:prstGeom prst="rect">
            <a:avLst/>
          </a:prstGeom>
        </p:spPr>
        <p:txBody>
          <a:bodyPr wrap="none">
            <a:spAutoFit/>
          </a:bodyPr>
          <a:lstStyle/>
          <a:p>
            <a:pPr defTabSz="457200"/>
            <a:r>
              <a:rPr lang="en-US" sz="1100" b="0" i="0" dirty="0">
                <a:solidFill>
                  <a:prstClr val="black">
                    <a:lumMod val="65000"/>
                    <a:lumOff val="35000"/>
                  </a:prstClr>
                </a:solidFill>
                <a:latin typeface="Arial" pitchFamily="34" charset="0"/>
              </a:rPr>
              <a:t>NOAA/NCDC</a:t>
            </a:r>
            <a:endParaRPr lang="en-US" sz="1100" b="0" i="0" dirty="0">
              <a:solidFill>
                <a:prstClr val="black"/>
              </a:solidFill>
              <a:latin typeface="Arial" pitchFamily="34"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8BE771D1-6E97-4590-A594-E8EC40758545}" type="slidenum">
              <a:rPr lang="en-US"/>
              <a:pPr>
                <a:defRPr/>
              </a:pPr>
              <a:t>47</a:t>
            </a:fld>
            <a:endParaRPr lang="en-US"/>
          </a:p>
        </p:txBody>
      </p:sp>
      <p:sp>
        <p:nvSpPr>
          <p:cNvPr id="63491" name="Rectangle 2"/>
          <p:cNvSpPr>
            <a:spLocks noGrp="1" noChangeArrowheads="1"/>
          </p:cNvSpPr>
          <p:nvPr>
            <p:ph type="title"/>
          </p:nvPr>
        </p:nvSpPr>
        <p:spPr>
          <a:xfrm>
            <a:off x="247650" y="485775"/>
            <a:ext cx="8458200" cy="1143000"/>
          </a:xfrm>
        </p:spPr>
        <p:txBody>
          <a:bodyPr/>
          <a:lstStyle/>
          <a:p>
            <a:pPr>
              <a:defRPr/>
            </a:pPr>
            <a:r>
              <a:rPr lang="en-US" sz="2400" dirty="0" smtClean="0">
                <a:latin typeface="+mn-lt"/>
              </a:rPr>
              <a:t>Top Ten U.S. Weather and Climate  Disasters</a:t>
            </a:r>
            <a:br>
              <a:rPr lang="en-US" sz="2400" dirty="0" smtClean="0">
                <a:latin typeface="+mn-lt"/>
              </a:rPr>
            </a:br>
            <a:r>
              <a:rPr lang="en-US" sz="2400" dirty="0" smtClean="0">
                <a:latin typeface="+mn-lt"/>
              </a:rPr>
              <a:t>January – August 2011</a:t>
            </a: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73732"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73734" name="Text Box 42"/>
          <p:cNvSpPr txBox="1">
            <a:spLocks noChangeArrowheads="1"/>
          </p:cNvSpPr>
          <p:nvPr/>
        </p:nvSpPr>
        <p:spPr bwMode="auto">
          <a:xfrm>
            <a:off x="2311400" y="6235700"/>
            <a:ext cx="3810000" cy="266700"/>
          </a:xfrm>
          <a:prstGeom prst="rect">
            <a:avLst/>
          </a:prstGeom>
          <a:noFill/>
          <a:ln w="9525">
            <a:solidFill>
              <a:schemeClr val="tx1"/>
            </a:solidFill>
            <a:miter lim="800000"/>
            <a:headEnd/>
            <a:tailEnd/>
          </a:ln>
        </p:spPr>
        <p:txBody>
          <a:bodyPr>
            <a:spAutoFit/>
          </a:bodyPr>
          <a:lstStyle/>
          <a:p>
            <a:pPr>
              <a:lnSpc>
                <a:spcPct val="125000"/>
              </a:lnSpc>
            </a:pPr>
            <a:r>
              <a:rPr lang="en-US" sz="1000" b="0" i="0">
                <a:latin typeface="Arial" pitchFamily="34" charset="0"/>
                <a:ea typeface="ＭＳ Ｐゴシック" pitchFamily="-112" charset="-128"/>
              </a:rPr>
              <a:t>Extreme Weather and Climate Events in a Changing Climate</a:t>
            </a:r>
          </a:p>
        </p:txBody>
      </p:sp>
      <p:pic>
        <p:nvPicPr>
          <p:cNvPr id="14" name="Content Placeholder 8" descr="top ten billion dollar events 2011 v2.png"/>
          <p:cNvPicPr>
            <a:picLocks noGrp="1" noChangeAspect="1"/>
          </p:cNvPicPr>
          <p:nvPr>
            <p:ph idx="1"/>
          </p:nvPr>
        </p:nvPicPr>
        <p:blipFill>
          <a:blip r:embed="rId4" cstate="print"/>
          <a:srcRect t="10238" r="1437" b="14403"/>
          <a:stretch>
            <a:fillRect/>
          </a:stretch>
        </p:blipFill>
        <p:spPr>
          <a:xfrm>
            <a:off x="614222" y="1531198"/>
            <a:ext cx="7978891" cy="4412402"/>
          </a:xfrm>
          <a:solidFill>
            <a:schemeClr val="bg1"/>
          </a:solidFill>
        </p:spPr>
      </p:pic>
      <p:sp>
        <p:nvSpPr>
          <p:cNvPr id="7" name="Rectangle 6"/>
          <p:cNvSpPr/>
          <p:nvPr/>
        </p:nvSpPr>
        <p:spPr>
          <a:xfrm>
            <a:off x="7416714" y="5720806"/>
            <a:ext cx="1034257" cy="261610"/>
          </a:xfrm>
          <a:prstGeom prst="rect">
            <a:avLst/>
          </a:prstGeom>
        </p:spPr>
        <p:txBody>
          <a:bodyPr wrap="none">
            <a:spAutoFit/>
          </a:bodyPr>
          <a:lstStyle/>
          <a:p>
            <a:pPr defTabSz="457200"/>
            <a:r>
              <a:rPr lang="en-US" sz="1100" b="0" i="0" dirty="0">
                <a:solidFill>
                  <a:prstClr val="black">
                    <a:lumMod val="65000"/>
                    <a:lumOff val="35000"/>
                  </a:prstClr>
                </a:solidFill>
                <a:latin typeface="Arial" pitchFamily="34" charset="0"/>
              </a:rPr>
              <a:t>NOAA/NCDC</a:t>
            </a:r>
            <a:endParaRPr lang="en-US" sz="1100" b="0" i="0" dirty="0">
              <a:solidFill>
                <a:prstClr val="black"/>
              </a:solidFill>
              <a:latin typeface="Arial" pitchFamily="34"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A3F882D6-5A71-4C00-849C-EDF6B45E4070}" type="slidenum">
              <a:rPr lang="en-US"/>
              <a:pPr>
                <a:defRPr/>
              </a:pPr>
              <a:t>48</a:t>
            </a:fld>
            <a:endParaRPr lang="en-US"/>
          </a:p>
        </p:txBody>
      </p:sp>
      <p:sp>
        <p:nvSpPr>
          <p:cNvPr id="63491" name="Rectangle 2"/>
          <p:cNvSpPr>
            <a:spLocks noGrp="1" noChangeArrowheads="1"/>
          </p:cNvSpPr>
          <p:nvPr>
            <p:ph type="title"/>
          </p:nvPr>
        </p:nvSpPr>
        <p:spPr>
          <a:xfrm>
            <a:off x="247650" y="485775"/>
            <a:ext cx="8458200" cy="1143000"/>
          </a:xfrm>
        </p:spPr>
        <p:txBody>
          <a:bodyPr/>
          <a:lstStyle/>
          <a:p>
            <a:pPr>
              <a:defRPr/>
            </a:pPr>
            <a:r>
              <a:rPr lang="en-US" dirty="0" smtClean="0">
                <a:effectLst/>
                <a:latin typeface="+mn-lt"/>
              </a:rPr>
              <a:t>Temperature Extremes </a:t>
            </a: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74756"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74757" name="Picture 5" descr="logo-example-1.png"/>
          <p:cNvPicPr>
            <a:picLocks noChangeAspect="1"/>
          </p:cNvPicPr>
          <p:nvPr/>
        </p:nvPicPr>
        <p:blipFill>
          <a:blip r:embed="rId4" cstate="print"/>
          <a:srcRect/>
          <a:stretch>
            <a:fillRect/>
          </a:stretch>
        </p:blipFill>
        <p:spPr bwMode="auto">
          <a:xfrm>
            <a:off x="363538" y="5997575"/>
            <a:ext cx="1916112" cy="512763"/>
          </a:xfrm>
          <a:prstGeom prst="rect">
            <a:avLst/>
          </a:prstGeom>
          <a:noFill/>
          <a:ln w="9525">
            <a:noFill/>
            <a:miter lim="800000"/>
            <a:headEnd/>
            <a:tailEnd/>
          </a:ln>
        </p:spPr>
      </p:pic>
      <p:sp>
        <p:nvSpPr>
          <p:cNvPr id="74758" name="Text Box 42"/>
          <p:cNvSpPr txBox="1">
            <a:spLocks noChangeArrowheads="1"/>
          </p:cNvSpPr>
          <p:nvPr/>
        </p:nvSpPr>
        <p:spPr bwMode="auto">
          <a:xfrm>
            <a:off x="2311400" y="6235700"/>
            <a:ext cx="3810000" cy="266700"/>
          </a:xfrm>
          <a:prstGeom prst="rect">
            <a:avLst/>
          </a:prstGeom>
          <a:noFill/>
          <a:ln w="9525">
            <a:solidFill>
              <a:schemeClr val="tx1"/>
            </a:solidFill>
            <a:miter lim="800000"/>
            <a:headEnd/>
            <a:tailEnd/>
          </a:ln>
        </p:spPr>
        <p:txBody>
          <a:bodyPr>
            <a:spAutoFit/>
          </a:bodyPr>
          <a:lstStyle/>
          <a:p>
            <a:pPr>
              <a:lnSpc>
                <a:spcPct val="125000"/>
              </a:lnSpc>
            </a:pPr>
            <a:r>
              <a:rPr lang="en-US" sz="1000" b="0" i="0">
                <a:latin typeface="Arial" pitchFamily="34" charset="0"/>
                <a:ea typeface="ＭＳ Ｐゴシック" pitchFamily="-112" charset="-128"/>
              </a:rPr>
              <a:t>Extreme Weather and Climate Events in a Changing Climate</a:t>
            </a:r>
          </a:p>
        </p:txBody>
      </p:sp>
      <p:pic>
        <p:nvPicPr>
          <p:cNvPr id="74759" name="Picture 2"/>
          <p:cNvPicPr>
            <a:picLocks noChangeAspect="1" noChangeArrowheads="1"/>
          </p:cNvPicPr>
          <p:nvPr/>
        </p:nvPicPr>
        <p:blipFill>
          <a:blip r:embed="rId5" cstate="print"/>
          <a:srcRect/>
          <a:stretch>
            <a:fillRect/>
          </a:stretch>
        </p:blipFill>
        <p:spPr bwMode="auto">
          <a:xfrm>
            <a:off x="4114800" y="1719263"/>
            <a:ext cx="4535488" cy="3595687"/>
          </a:xfrm>
          <a:prstGeom prst="rect">
            <a:avLst/>
          </a:prstGeom>
          <a:noFill/>
          <a:ln w="9525">
            <a:noFill/>
            <a:miter lim="800000"/>
            <a:headEnd/>
            <a:tailEnd/>
          </a:ln>
        </p:spPr>
      </p:pic>
      <p:sp>
        <p:nvSpPr>
          <p:cNvPr id="13" name="Content Placeholder 6"/>
          <p:cNvSpPr txBox="1">
            <a:spLocks/>
          </p:cNvSpPr>
          <p:nvPr/>
        </p:nvSpPr>
        <p:spPr bwMode="auto">
          <a:xfrm>
            <a:off x="304800" y="1600200"/>
            <a:ext cx="8382000" cy="5334000"/>
          </a:xfrm>
          <a:prstGeom prst="rect">
            <a:avLst/>
          </a:prstGeom>
          <a:noFill/>
          <a:ln w="9525">
            <a:noFill/>
            <a:miter lim="800000"/>
            <a:headEnd/>
            <a:tailEnd/>
          </a:ln>
        </p:spPr>
        <p:txBody>
          <a:bodyPr/>
          <a:lstStyle/>
          <a:p>
            <a:pPr defTabSz="230188">
              <a:buClr>
                <a:prstClr val="white"/>
              </a:buClr>
              <a:buSzPct val="75000"/>
              <a:defRPr/>
            </a:pPr>
            <a:r>
              <a:rPr lang="en-US" sz="2400" i="0" dirty="0">
                <a:solidFill>
                  <a:srgbClr val="FF9966"/>
                </a:solidFill>
                <a:latin typeface="+mn-lt"/>
                <a:ea typeface="Times" pitchFamily="18" charset="0"/>
                <a:cs typeface="Times New Roman" pitchFamily="18" charset="0"/>
              </a:rPr>
              <a:t>Observed Changes ---- </a:t>
            </a:r>
          </a:p>
          <a:p>
            <a:pPr defTabSz="230188">
              <a:buClr>
                <a:prstClr val="white"/>
              </a:buClr>
              <a:buSzPct val="75000"/>
              <a:defRPr/>
            </a:pPr>
            <a:endParaRPr lang="en-US" sz="2400" b="0" i="0" dirty="0">
              <a:latin typeface="+mn-lt"/>
              <a:ea typeface="Times" pitchFamily="18" charset="0"/>
              <a:cs typeface="Times New Roman" pitchFamily="18" charset="0"/>
            </a:endParaRPr>
          </a:p>
          <a:p>
            <a:pPr defTabSz="230188">
              <a:buSzPct val="75000"/>
              <a:buFont typeface="Arial" pitchFamily="34" charset="0"/>
              <a:buChar char="•"/>
              <a:defRPr/>
            </a:pPr>
            <a:r>
              <a:rPr lang="en-US" sz="2400" b="0" i="0" dirty="0">
                <a:latin typeface="+mn-lt"/>
                <a:ea typeface="Times" pitchFamily="18" charset="0"/>
                <a:cs typeface="Times New Roman" pitchFamily="18" charset="0"/>
              </a:rPr>
              <a:t> More unusually warm days </a:t>
            </a:r>
          </a:p>
          <a:p>
            <a:pPr defTabSz="230188">
              <a:buClr>
                <a:prstClr val="white"/>
              </a:buClr>
              <a:buSzPct val="75000"/>
              <a:defRPr/>
            </a:pPr>
            <a:r>
              <a:rPr lang="en-US" sz="2400" b="0" i="0" dirty="0">
                <a:latin typeface="+mn-lt"/>
                <a:ea typeface="Times" pitchFamily="18" charset="0"/>
                <a:cs typeface="Times New Roman" pitchFamily="18" charset="0"/>
              </a:rPr>
              <a:t>and nights in recent decades. </a:t>
            </a:r>
          </a:p>
          <a:p>
            <a:pPr lvl="1" defTabSz="230188">
              <a:buClr>
                <a:prstClr val="white"/>
              </a:buClr>
              <a:buSzPct val="75000"/>
              <a:defRPr/>
            </a:pPr>
            <a:endParaRPr lang="en-US" sz="2400" b="0" i="0" dirty="0">
              <a:latin typeface="+mn-lt"/>
              <a:ea typeface="Times" pitchFamily="18" charset="0"/>
              <a:cs typeface="Times New Roman" pitchFamily="18" charset="0"/>
            </a:endParaRPr>
          </a:p>
          <a:p>
            <a:pPr defTabSz="230188">
              <a:buClr>
                <a:prstClr val="white"/>
              </a:buClr>
              <a:buSzPct val="75000"/>
              <a:defRPr/>
            </a:pPr>
            <a:endParaRPr lang="en-US" sz="2400" b="0" i="0" dirty="0">
              <a:latin typeface="+mn-lt"/>
              <a:ea typeface="Times" pitchFamily="18" charset="0"/>
              <a:cs typeface="Times New Roman" pitchFamily="18" charset="0"/>
            </a:endParaRPr>
          </a:p>
          <a:p>
            <a:pPr defTabSz="230188">
              <a:buSzPct val="75000"/>
              <a:buFont typeface="Arial" pitchFamily="34" charset="0"/>
              <a:buChar char="•"/>
              <a:defRPr/>
            </a:pPr>
            <a:r>
              <a:rPr lang="en-US" sz="2400" b="0" i="0" dirty="0">
                <a:latin typeface="+mn-lt"/>
                <a:ea typeface="Times" pitchFamily="18" charset="0"/>
                <a:cs typeface="Times New Roman" pitchFamily="18" charset="0"/>
              </a:rPr>
              <a:t> Increasing number of heat </a:t>
            </a:r>
          </a:p>
          <a:p>
            <a:pPr defTabSz="230188">
              <a:buClr>
                <a:prstClr val="white"/>
              </a:buClr>
              <a:buSzPct val="75000"/>
              <a:defRPr/>
            </a:pPr>
            <a:r>
              <a:rPr lang="en-US" sz="2400" b="0" i="0" dirty="0">
                <a:latin typeface="+mn-lt"/>
                <a:ea typeface="Times" pitchFamily="18" charset="0"/>
                <a:cs typeface="Times New Roman" pitchFamily="18" charset="0"/>
              </a:rPr>
              <a:t>waves, but 1930s still most </a:t>
            </a:r>
          </a:p>
          <a:p>
            <a:pPr defTabSz="230188">
              <a:buClr>
                <a:prstClr val="white"/>
              </a:buClr>
              <a:buSzPct val="75000"/>
              <a:defRPr/>
            </a:pPr>
            <a:r>
              <a:rPr lang="en-US" sz="2400" b="0" i="0" dirty="0">
                <a:latin typeface="+mn-lt"/>
                <a:ea typeface="Times" pitchFamily="18" charset="0"/>
                <a:cs typeface="Times New Roman" pitchFamily="18" charset="0"/>
              </a:rPr>
              <a:t>severe</a:t>
            </a:r>
          </a:p>
          <a:p>
            <a:pPr defTabSz="230188">
              <a:buClr>
                <a:prstClr val="white"/>
              </a:buClr>
              <a:buSzPct val="75000"/>
              <a:defRPr/>
            </a:pPr>
            <a:endParaRPr lang="en-US" sz="2000" b="0" i="0" dirty="0">
              <a:latin typeface="Calibri"/>
              <a:ea typeface="Times" pitchFamily="18" charset="0"/>
              <a:cs typeface="Times New Roman" pitchFamily="18" charset="0"/>
            </a:endParaRPr>
          </a:p>
          <a:p>
            <a:pPr defTabSz="230188">
              <a:buClr>
                <a:prstClr val="white"/>
              </a:buClr>
              <a:buSzPct val="75000"/>
              <a:defRPr/>
            </a:pPr>
            <a:endParaRPr lang="en-US" sz="2000" b="0" i="0" dirty="0">
              <a:latin typeface="Calibri"/>
              <a:ea typeface="Times" pitchFamily="18" charset="0"/>
              <a:cs typeface="Times New Roman" pitchFamily="18" charset="0"/>
            </a:endParaRPr>
          </a:p>
          <a:p>
            <a:pPr defTabSz="230188">
              <a:buClr>
                <a:prstClr val="white"/>
              </a:buClr>
              <a:buSzPct val="75000"/>
              <a:buFont typeface="Arial" pitchFamily="34" charset="0"/>
              <a:buChar char="•"/>
              <a:defRPr/>
            </a:pPr>
            <a:endParaRPr lang="en-US" sz="2400" b="0" i="0" dirty="0">
              <a:latin typeface="Calibri"/>
              <a:ea typeface="Times" pitchFamily="18" charset="0"/>
              <a:cs typeface="Times New Roman" pitchFamily="18" charset="0"/>
            </a:endParaRPr>
          </a:p>
          <a:p>
            <a:pPr indent="341313">
              <a:buClr>
                <a:prstClr val="white"/>
              </a:buClr>
              <a:buFont typeface="Arial" pitchFamily="34" charset="0"/>
              <a:buChar char="•"/>
              <a:defRPr/>
            </a:pPr>
            <a:endParaRPr lang="en-US" sz="2400" b="0" i="0" dirty="0">
              <a:latin typeface="Calibri"/>
              <a:ea typeface="ＭＳ Ｐゴシック" pitchFamily="-106" charset="-128"/>
            </a:endParaRPr>
          </a:p>
          <a:p>
            <a:pPr indent="341313">
              <a:buClr>
                <a:prstClr val="white"/>
              </a:buClr>
              <a:buFont typeface="Arial" pitchFamily="34" charset="0"/>
              <a:buChar char="•"/>
              <a:defRPr/>
            </a:pPr>
            <a:endParaRPr lang="en-US" sz="2400" b="0" i="0" dirty="0">
              <a:latin typeface="Arial" charset="0"/>
              <a:ea typeface="ＭＳ Ｐゴシック" pitchFamily="-106" charset="-128"/>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2927D29B-FBBC-46A4-8D27-7A86C3FC9933}" type="slidenum">
              <a:rPr lang="en-US"/>
              <a:pPr>
                <a:defRPr/>
              </a:pPr>
              <a:t>49</a:t>
            </a:fld>
            <a:endParaRPr lang="en-US"/>
          </a:p>
        </p:txBody>
      </p:sp>
      <p:sp>
        <p:nvSpPr>
          <p:cNvPr id="63491" name="Rectangle 2"/>
          <p:cNvSpPr>
            <a:spLocks noGrp="1" noChangeArrowheads="1"/>
          </p:cNvSpPr>
          <p:nvPr>
            <p:ph type="title"/>
          </p:nvPr>
        </p:nvSpPr>
        <p:spPr>
          <a:xfrm>
            <a:off x="247650" y="485775"/>
            <a:ext cx="8458200" cy="1143000"/>
          </a:xfrm>
        </p:spPr>
        <p:txBody>
          <a:bodyPr/>
          <a:lstStyle/>
          <a:p>
            <a:pPr>
              <a:defRPr/>
            </a:pPr>
            <a:r>
              <a:rPr lang="en-US" dirty="0" smtClean="0">
                <a:effectLst/>
                <a:latin typeface="+mn-lt"/>
              </a:rPr>
              <a:t>Temperature Extremes </a:t>
            </a: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75780"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75781" name="Picture 5" descr="logo-example-1.png"/>
          <p:cNvPicPr>
            <a:picLocks noChangeAspect="1"/>
          </p:cNvPicPr>
          <p:nvPr/>
        </p:nvPicPr>
        <p:blipFill>
          <a:blip r:embed="rId4" cstate="print"/>
          <a:srcRect/>
          <a:stretch>
            <a:fillRect/>
          </a:stretch>
        </p:blipFill>
        <p:spPr bwMode="auto">
          <a:xfrm>
            <a:off x="363538" y="5997575"/>
            <a:ext cx="1916112" cy="512763"/>
          </a:xfrm>
          <a:prstGeom prst="rect">
            <a:avLst/>
          </a:prstGeom>
          <a:noFill/>
          <a:ln w="9525">
            <a:noFill/>
            <a:miter lim="800000"/>
            <a:headEnd/>
            <a:tailEnd/>
          </a:ln>
        </p:spPr>
      </p:pic>
      <p:sp>
        <p:nvSpPr>
          <p:cNvPr id="75782" name="Text Box 42"/>
          <p:cNvSpPr txBox="1">
            <a:spLocks noChangeArrowheads="1"/>
          </p:cNvSpPr>
          <p:nvPr/>
        </p:nvSpPr>
        <p:spPr bwMode="auto">
          <a:xfrm>
            <a:off x="2311400" y="6235700"/>
            <a:ext cx="3810000" cy="266700"/>
          </a:xfrm>
          <a:prstGeom prst="rect">
            <a:avLst/>
          </a:prstGeom>
          <a:noFill/>
          <a:ln w="9525">
            <a:solidFill>
              <a:schemeClr val="tx1"/>
            </a:solidFill>
            <a:miter lim="800000"/>
            <a:headEnd/>
            <a:tailEnd/>
          </a:ln>
        </p:spPr>
        <p:txBody>
          <a:bodyPr>
            <a:spAutoFit/>
          </a:bodyPr>
          <a:lstStyle/>
          <a:p>
            <a:pPr>
              <a:lnSpc>
                <a:spcPct val="125000"/>
              </a:lnSpc>
            </a:pPr>
            <a:r>
              <a:rPr lang="en-US" sz="1000" b="0" i="0">
                <a:latin typeface="Arial" pitchFamily="34" charset="0"/>
                <a:ea typeface="ＭＳ Ｐゴシック" pitchFamily="-112" charset="-128"/>
              </a:rPr>
              <a:t>Extreme Weather and Climate Events in a Changing Climate</a:t>
            </a:r>
          </a:p>
        </p:txBody>
      </p:sp>
      <p:sp>
        <p:nvSpPr>
          <p:cNvPr id="13" name="Content Placeholder 6"/>
          <p:cNvSpPr txBox="1">
            <a:spLocks/>
          </p:cNvSpPr>
          <p:nvPr/>
        </p:nvSpPr>
        <p:spPr bwMode="auto">
          <a:xfrm>
            <a:off x="304800" y="1600200"/>
            <a:ext cx="8382000" cy="5334000"/>
          </a:xfrm>
          <a:prstGeom prst="rect">
            <a:avLst/>
          </a:prstGeom>
          <a:noFill/>
          <a:ln w="9525">
            <a:noFill/>
            <a:miter lim="800000"/>
            <a:headEnd/>
            <a:tailEnd/>
          </a:ln>
        </p:spPr>
        <p:txBody>
          <a:bodyPr/>
          <a:lstStyle/>
          <a:p>
            <a:pPr defTabSz="230188">
              <a:buClr>
                <a:prstClr val="white"/>
              </a:buClr>
              <a:buSzPct val="75000"/>
              <a:defRPr/>
            </a:pPr>
            <a:r>
              <a:rPr lang="en-US" sz="2400" i="0" dirty="0">
                <a:solidFill>
                  <a:srgbClr val="FF9966"/>
                </a:solidFill>
                <a:latin typeface="+mn-lt"/>
                <a:ea typeface="Times" pitchFamily="18" charset="0"/>
                <a:cs typeface="Times New Roman" pitchFamily="18" charset="0"/>
              </a:rPr>
              <a:t>Observed Changes ---- </a:t>
            </a:r>
          </a:p>
          <a:p>
            <a:pPr defTabSz="230188">
              <a:buClr>
                <a:prstClr val="white"/>
              </a:buClr>
              <a:buSzPct val="75000"/>
              <a:defRPr/>
            </a:pPr>
            <a:endParaRPr lang="en-US" sz="2400" b="0" i="0" dirty="0">
              <a:latin typeface="+mn-lt"/>
              <a:ea typeface="Times" pitchFamily="18" charset="0"/>
              <a:cs typeface="Times New Roman" pitchFamily="18" charset="0"/>
            </a:endParaRPr>
          </a:p>
          <a:p>
            <a:pPr defTabSz="230188">
              <a:buSzPct val="75000"/>
              <a:buFont typeface="Arial" pitchFamily="34" charset="0"/>
              <a:buChar char="•"/>
              <a:defRPr/>
            </a:pPr>
            <a:r>
              <a:rPr lang="en-US" sz="2400" b="0" i="0" dirty="0">
                <a:latin typeface="+mn-lt"/>
                <a:ea typeface="Times" pitchFamily="18" charset="0"/>
                <a:cs typeface="Times New Roman" pitchFamily="18" charset="0"/>
              </a:rPr>
              <a:t> Fewer unusually cold days </a:t>
            </a:r>
          </a:p>
          <a:p>
            <a:pPr defTabSz="230188">
              <a:buClr>
                <a:prstClr val="white"/>
              </a:buClr>
              <a:buSzPct val="75000"/>
              <a:defRPr/>
            </a:pPr>
            <a:r>
              <a:rPr lang="en-US" sz="2400" b="0" i="0" dirty="0">
                <a:latin typeface="+mn-lt"/>
                <a:ea typeface="Times" pitchFamily="18" charset="0"/>
                <a:cs typeface="Times New Roman" pitchFamily="18" charset="0"/>
              </a:rPr>
              <a:t>and nights</a:t>
            </a:r>
          </a:p>
          <a:p>
            <a:pPr defTabSz="230188">
              <a:buClr>
                <a:prstClr val="white"/>
              </a:buClr>
              <a:buSzPct val="75000"/>
              <a:defRPr/>
            </a:pPr>
            <a:endParaRPr lang="en-US" sz="2400" b="0" i="0" dirty="0">
              <a:latin typeface="+mn-lt"/>
              <a:ea typeface="Times" pitchFamily="18" charset="0"/>
              <a:cs typeface="Times New Roman" pitchFamily="18" charset="0"/>
            </a:endParaRPr>
          </a:p>
          <a:p>
            <a:pPr defTabSz="230188">
              <a:buSzPct val="75000"/>
              <a:buFont typeface="Arial" pitchFamily="34" charset="0"/>
              <a:buChar char="•"/>
              <a:defRPr/>
            </a:pPr>
            <a:r>
              <a:rPr lang="en-US" sz="2400" b="0" i="0" dirty="0">
                <a:latin typeface="+mn-lt"/>
                <a:ea typeface="Times" pitchFamily="18" charset="0"/>
                <a:cs typeface="Times New Roman" pitchFamily="18" charset="0"/>
              </a:rPr>
              <a:t> More unusually warm days </a:t>
            </a:r>
          </a:p>
          <a:p>
            <a:pPr defTabSz="230188">
              <a:buClr>
                <a:prstClr val="white"/>
              </a:buClr>
              <a:buSzPct val="75000"/>
              <a:defRPr/>
            </a:pPr>
            <a:r>
              <a:rPr lang="en-US" sz="2400" b="0" i="0" dirty="0">
                <a:latin typeface="+mn-lt"/>
                <a:ea typeface="Times" pitchFamily="18" charset="0"/>
                <a:cs typeface="Times New Roman" pitchFamily="18" charset="0"/>
              </a:rPr>
              <a:t>and nights. </a:t>
            </a:r>
          </a:p>
          <a:p>
            <a:pPr defTabSz="230188">
              <a:buClr>
                <a:prstClr val="white"/>
              </a:buClr>
              <a:buSzPct val="75000"/>
              <a:defRPr/>
            </a:pPr>
            <a:endParaRPr lang="en-US" sz="2400" b="0" i="0" dirty="0">
              <a:latin typeface="+mn-lt"/>
              <a:ea typeface="Times" pitchFamily="18" charset="0"/>
              <a:cs typeface="Times New Roman" pitchFamily="18" charset="0"/>
            </a:endParaRPr>
          </a:p>
          <a:p>
            <a:pPr defTabSz="230188">
              <a:buSzPct val="75000"/>
              <a:buFont typeface="Arial" pitchFamily="34" charset="0"/>
              <a:buChar char="•"/>
              <a:defRPr/>
            </a:pPr>
            <a:r>
              <a:rPr lang="en-US" sz="2400" b="0" i="0" dirty="0">
                <a:latin typeface="+mn-lt"/>
                <a:ea typeface="Times" pitchFamily="18" charset="0"/>
                <a:cs typeface="Times New Roman" pitchFamily="18" charset="0"/>
              </a:rPr>
              <a:t> Increasing number of heat </a:t>
            </a:r>
          </a:p>
          <a:p>
            <a:pPr defTabSz="230188">
              <a:buClr>
                <a:prstClr val="white"/>
              </a:buClr>
              <a:buSzPct val="75000"/>
              <a:defRPr/>
            </a:pPr>
            <a:r>
              <a:rPr lang="en-US" sz="2400" b="0" i="0" dirty="0">
                <a:latin typeface="+mn-lt"/>
                <a:ea typeface="Times" pitchFamily="18" charset="0"/>
                <a:cs typeface="Times New Roman" pitchFamily="18" charset="0"/>
              </a:rPr>
              <a:t>waves, but 1930s still most </a:t>
            </a:r>
          </a:p>
          <a:p>
            <a:pPr defTabSz="230188">
              <a:buClr>
                <a:prstClr val="white"/>
              </a:buClr>
              <a:buSzPct val="75000"/>
              <a:defRPr/>
            </a:pPr>
            <a:r>
              <a:rPr lang="en-US" sz="2400" b="0" i="0" dirty="0">
                <a:latin typeface="+mn-lt"/>
                <a:ea typeface="Times" pitchFamily="18" charset="0"/>
                <a:cs typeface="Times New Roman" pitchFamily="18" charset="0"/>
              </a:rPr>
              <a:t>severe</a:t>
            </a:r>
          </a:p>
          <a:p>
            <a:pPr defTabSz="230188">
              <a:buClr>
                <a:prstClr val="white"/>
              </a:buClr>
              <a:buSzPct val="75000"/>
              <a:defRPr/>
            </a:pPr>
            <a:endParaRPr lang="en-US" sz="2000" b="0" i="0" dirty="0">
              <a:latin typeface="Calibri"/>
              <a:ea typeface="Times" pitchFamily="18" charset="0"/>
              <a:cs typeface="Times New Roman" pitchFamily="18" charset="0"/>
            </a:endParaRPr>
          </a:p>
          <a:p>
            <a:pPr defTabSz="230188">
              <a:buClr>
                <a:prstClr val="white"/>
              </a:buClr>
              <a:buSzPct val="75000"/>
              <a:defRPr/>
            </a:pPr>
            <a:endParaRPr lang="en-US" sz="2000" b="0" i="0" dirty="0">
              <a:latin typeface="Calibri"/>
              <a:ea typeface="Times" pitchFamily="18" charset="0"/>
              <a:cs typeface="Times New Roman" pitchFamily="18" charset="0"/>
            </a:endParaRPr>
          </a:p>
          <a:p>
            <a:pPr defTabSz="230188">
              <a:buClr>
                <a:prstClr val="white"/>
              </a:buClr>
              <a:buSzPct val="75000"/>
              <a:buFont typeface="Arial" pitchFamily="34" charset="0"/>
              <a:buChar char="•"/>
              <a:defRPr/>
            </a:pPr>
            <a:endParaRPr lang="en-US" sz="2400" b="0" i="0" dirty="0">
              <a:latin typeface="Calibri"/>
              <a:ea typeface="Times" pitchFamily="18" charset="0"/>
              <a:cs typeface="Times New Roman" pitchFamily="18" charset="0"/>
            </a:endParaRPr>
          </a:p>
          <a:p>
            <a:pPr indent="341313">
              <a:buClr>
                <a:prstClr val="white"/>
              </a:buClr>
              <a:buFont typeface="Arial" pitchFamily="34" charset="0"/>
              <a:buChar char="•"/>
              <a:defRPr/>
            </a:pPr>
            <a:endParaRPr lang="en-US" sz="2400" b="0" i="0" dirty="0">
              <a:latin typeface="Calibri"/>
              <a:ea typeface="ＭＳ Ｐゴシック" pitchFamily="-106" charset="-128"/>
            </a:endParaRPr>
          </a:p>
          <a:p>
            <a:pPr indent="341313">
              <a:buClr>
                <a:prstClr val="white"/>
              </a:buClr>
              <a:buFont typeface="Arial" pitchFamily="34" charset="0"/>
              <a:buChar char="•"/>
              <a:defRPr/>
            </a:pPr>
            <a:endParaRPr lang="en-US" sz="2400" b="0" i="0" dirty="0">
              <a:latin typeface="Arial" charset="0"/>
              <a:ea typeface="ＭＳ Ｐゴシック" pitchFamily="-106" charset="-128"/>
            </a:endParaRPr>
          </a:p>
        </p:txBody>
      </p:sp>
      <p:pic>
        <p:nvPicPr>
          <p:cNvPr id="75784" name="Picture 2" descr="http://www.ncdc.noaa.gov/img/climate/globalwarming/ar4-faq-fig-3-3.gif"/>
          <p:cNvPicPr>
            <a:picLocks noChangeAspect="1" noChangeArrowheads="1"/>
          </p:cNvPicPr>
          <p:nvPr/>
        </p:nvPicPr>
        <p:blipFill>
          <a:blip r:embed="rId5" cstate="print"/>
          <a:srcRect t="8319" b="8362"/>
          <a:stretch>
            <a:fillRect/>
          </a:stretch>
        </p:blipFill>
        <p:spPr bwMode="auto">
          <a:xfrm>
            <a:off x="4797425" y="1262063"/>
            <a:ext cx="3922713" cy="4846637"/>
          </a:xfrm>
          <a:prstGeom prst="rect">
            <a:avLst/>
          </a:prstGeom>
          <a:solidFill>
            <a:schemeClr val="bg1"/>
          </a:solid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0" y="152400"/>
            <a:ext cx="8991600" cy="1752600"/>
          </a:xfrm>
        </p:spPr>
        <p:txBody>
          <a:bodyPr/>
          <a:lstStyle/>
          <a:p>
            <a:r>
              <a:rPr lang="en-US" smtClean="0">
                <a:latin typeface="Arial" pitchFamily="34" charset="0"/>
                <a:ea typeface="ＭＳ Ｐゴシック" pitchFamily="-112" charset="-128"/>
                <a:cs typeface="Arial" pitchFamily="34" charset="0"/>
              </a:rPr>
              <a:t>Climate Change: What is it?</a:t>
            </a:r>
          </a:p>
        </p:txBody>
      </p:sp>
      <p:sp>
        <p:nvSpPr>
          <p:cNvPr id="3" name="Subtitle 2"/>
          <p:cNvSpPr>
            <a:spLocks noGrp="1"/>
          </p:cNvSpPr>
          <p:nvPr>
            <p:ph type="subTitle" idx="1"/>
          </p:nvPr>
        </p:nvSpPr>
        <p:spPr/>
        <p:txBody>
          <a:bodyPr/>
          <a:lstStyle/>
          <a:p>
            <a:pPr>
              <a:buFont typeface="Wingdings 2" pitchFamily="-112" charset="2"/>
              <a:buNone/>
              <a:defRPr/>
            </a:pPr>
            <a:r>
              <a:rPr lang="en-US" sz="8000" cap="none" dirty="0">
                <a:latin typeface="Arial" pitchFamily="34" charset="0"/>
                <a:ea typeface="ＭＳ Ｐゴシック" pitchFamily="-112" charset="-128"/>
                <a:cs typeface="Arial" pitchFamily="34" charset="0"/>
              </a:rPr>
              <a:t>PART ONE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017B26CB-CCD4-4E97-AF0C-140894718677}" type="slidenum">
              <a:rPr lang="en-US"/>
              <a:pPr>
                <a:defRPr/>
              </a:pPr>
              <a:t>50</a:t>
            </a:fld>
            <a:endParaRPr lang="en-US" dirty="0"/>
          </a:p>
        </p:txBody>
      </p:sp>
      <p:sp>
        <p:nvSpPr>
          <p:cNvPr id="63491" name="Rectangle 2"/>
          <p:cNvSpPr>
            <a:spLocks noGrp="1" noChangeArrowheads="1"/>
          </p:cNvSpPr>
          <p:nvPr>
            <p:ph type="title"/>
          </p:nvPr>
        </p:nvSpPr>
        <p:spPr>
          <a:xfrm>
            <a:off x="247650" y="485775"/>
            <a:ext cx="8458200" cy="1143000"/>
          </a:xfrm>
        </p:spPr>
        <p:txBody>
          <a:bodyPr/>
          <a:lstStyle/>
          <a:p>
            <a:pPr>
              <a:defRPr/>
            </a:pPr>
            <a:r>
              <a:rPr lang="en-US" dirty="0" smtClean="0">
                <a:effectLst/>
                <a:latin typeface="+mn-lt"/>
              </a:rPr>
              <a:t>Temperature Extremes </a:t>
            </a: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76804"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76805" name="Picture 5" descr="logo-example-1.png"/>
          <p:cNvPicPr>
            <a:picLocks noChangeAspect="1"/>
          </p:cNvPicPr>
          <p:nvPr/>
        </p:nvPicPr>
        <p:blipFill>
          <a:blip r:embed="rId4" cstate="print"/>
          <a:srcRect/>
          <a:stretch>
            <a:fillRect/>
          </a:stretch>
        </p:blipFill>
        <p:spPr bwMode="auto">
          <a:xfrm>
            <a:off x="363538" y="5997575"/>
            <a:ext cx="1916112" cy="512763"/>
          </a:xfrm>
          <a:prstGeom prst="rect">
            <a:avLst/>
          </a:prstGeom>
          <a:noFill/>
          <a:ln w="9525">
            <a:noFill/>
            <a:miter lim="800000"/>
            <a:headEnd/>
            <a:tailEnd/>
          </a:ln>
        </p:spPr>
      </p:pic>
      <p:sp>
        <p:nvSpPr>
          <p:cNvPr id="76806" name="Text Box 42"/>
          <p:cNvSpPr txBox="1">
            <a:spLocks noChangeArrowheads="1"/>
          </p:cNvSpPr>
          <p:nvPr/>
        </p:nvSpPr>
        <p:spPr bwMode="auto">
          <a:xfrm>
            <a:off x="2311400" y="6235700"/>
            <a:ext cx="3810000" cy="266700"/>
          </a:xfrm>
          <a:prstGeom prst="rect">
            <a:avLst/>
          </a:prstGeom>
          <a:noFill/>
          <a:ln w="9525">
            <a:solidFill>
              <a:schemeClr val="tx1"/>
            </a:solidFill>
            <a:miter lim="800000"/>
            <a:headEnd/>
            <a:tailEnd/>
          </a:ln>
        </p:spPr>
        <p:txBody>
          <a:bodyPr>
            <a:spAutoFit/>
          </a:bodyPr>
          <a:lstStyle/>
          <a:p>
            <a:pPr>
              <a:lnSpc>
                <a:spcPct val="125000"/>
              </a:lnSpc>
            </a:pPr>
            <a:r>
              <a:rPr lang="en-US" sz="1000" b="0" i="0">
                <a:latin typeface="Arial" pitchFamily="34" charset="0"/>
                <a:ea typeface="ＭＳ Ｐゴシック" pitchFamily="-112" charset="-128"/>
              </a:rPr>
              <a:t>Extreme Weather and Climate Events in a Changing Climate</a:t>
            </a:r>
          </a:p>
        </p:txBody>
      </p:sp>
      <p:sp>
        <p:nvSpPr>
          <p:cNvPr id="13" name="Content Placeholder 6"/>
          <p:cNvSpPr txBox="1">
            <a:spLocks/>
          </p:cNvSpPr>
          <p:nvPr/>
        </p:nvSpPr>
        <p:spPr bwMode="auto">
          <a:xfrm>
            <a:off x="304800" y="1600200"/>
            <a:ext cx="8382000" cy="5334000"/>
          </a:xfrm>
          <a:prstGeom prst="rect">
            <a:avLst/>
          </a:prstGeom>
          <a:noFill/>
          <a:ln w="9525">
            <a:noFill/>
            <a:miter lim="800000"/>
            <a:headEnd/>
            <a:tailEnd/>
          </a:ln>
        </p:spPr>
        <p:txBody>
          <a:bodyPr/>
          <a:lstStyle/>
          <a:p>
            <a:pPr defTabSz="230188">
              <a:buClr>
                <a:prstClr val="white"/>
              </a:buClr>
              <a:buSzPct val="75000"/>
              <a:defRPr/>
            </a:pPr>
            <a:r>
              <a:rPr lang="en-US" sz="2400" i="0" dirty="0" smtClean="0">
                <a:solidFill>
                  <a:srgbClr val="FF9966"/>
                </a:solidFill>
                <a:latin typeface="+mn-lt"/>
                <a:ea typeface="Times" pitchFamily="18" charset="0"/>
                <a:cs typeface="Times New Roman" pitchFamily="18" charset="0"/>
              </a:rPr>
              <a:t>Projection of Changes </a:t>
            </a:r>
            <a:r>
              <a:rPr lang="en-US" sz="2400" i="0" dirty="0">
                <a:solidFill>
                  <a:srgbClr val="FF9966"/>
                </a:solidFill>
                <a:latin typeface="+mn-lt"/>
                <a:ea typeface="Times" pitchFamily="18" charset="0"/>
                <a:cs typeface="Times New Roman" pitchFamily="18" charset="0"/>
              </a:rPr>
              <a:t>---- </a:t>
            </a:r>
          </a:p>
          <a:p>
            <a:pPr defTabSz="230188">
              <a:buClr>
                <a:prstClr val="white"/>
              </a:buClr>
              <a:buSzPct val="75000"/>
              <a:defRPr/>
            </a:pPr>
            <a:endParaRPr lang="en-US" sz="2400" b="0" i="0" dirty="0">
              <a:latin typeface="+mn-lt"/>
              <a:ea typeface="Times" pitchFamily="18" charset="0"/>
              <a:cs typeface="Times New Roman" pitchFamily="18" charset="0"/>
            </a:endParaRPr>
          </a:p>
          <a:p>
            <a:pPr defTabSz="230188">
              <a:buFont typeface="Arial" pitchFamily="34" charset="0"/>
              <a:buChar char="•"/>
              <a:defRPr/>
            </a:pPr>
            <a:r>
              <a:rPr lang="en-US" sz="2400" b="0" i="0" dirty="0">
                <a:latin typeface="+mn-lt"/>
                <a:ea typeface="ＭＳ Ｐゴシック" pitchFamily="-65" charset="-128"/>
              </a:rPr>
              <a:t> Warm days and nights, and </a:t>
            </a:r>
          </a:p>
          <a:p>
            <a:pPr defTabSz="230188">
              <a:buClr>
                <a:srgbClr val="0000FF"/>
              </a:buClr>
              <a:defRPr/>
            </a:pPr>
            <a:r>
              <a:rPr lang="en-US" sz="2400" b="0" i="0" dirty="0">
                <a:latin typeface="+mn-lt"/>
                <a:ea typeface="ＭＳ Ｐゴシック" pitchFamily="-65" charset="-128"/>
              </a:rPr>
              <a:t>heat waves - very likely </a:t>
            </a:r>
          </a:p>
          <a:p>
            <a:pPr defTabSz="230188">
              <a:buClr>
                <a:srgbClr val="0000FF"/>
              </a:buClr>
              <a:defRPr/>
            </a:pPr>
            <a:r>
              <a:rPr lang="en-US" sz="2400" b="0" i="0" dirty="0">
                <a:latin typeface="+mn-lt"/>
                <a:ea typeface="ＭＳ Ｐゴシック" pitchFamily="-65" charset="-128"/>
              </a:rPr>
              <a:t>more frequent.</a:t>
            </a:r>
          </a:p>
          <a:p>
            <a:pPr defTabSz="230188">
              <a:buClr>
                <a:srgbClr val="0000FF"/>
              </a:buClr>
              <a:defRPr/>
            </a:pPr>
            <a:endParaRPr lang="en-US" sz="2400" b="0" i="0" dirty="0">
              <a:latin typeface="+mn-lt"/>
              <a:ea typeface="ＭＳ Ｐゴシック" pitchFamily="-65" charset="-128"/>
            </a:endParaRPr>
          </a:p>
          <a:p>
            <a:pPr defTabSz="230188">
              <a:buFont typeface="Arial" pitchFamily="34" charset="0"/>
              <a:buChar char="•"/>
              <a:defRPr/>
            </a:pPr>
            <a:r>
              <a:rPr lang="en-US" sz="2400" b="0" i="0" dirty="0">
                <a:latin typeface="+mn-lt"/>
                <a:ea typeface="ＭＳ Ｐゴシック" pitchFamily="-65" charset="-128"/>
              </a:rPr>
              <a:t> Cold days and cold nights – </a:t>
            </a:r>
          </a:p>
          <a:p>
            <a:pPr defTabSz="230188">
              <a:buClr>
                <a:srgbClr val="0000FF"/>
              </a:buClr>
              <a:defRPr/>
            </a:pPr>
            <a:r>
              <a:rPr lang="en-US" sz="2400" b="0" i="0" dirty="0">
                <a:latin typeface="+mn-lt"/>
                <a:ea typeface="ＭＳ Ｐゴシック" pitchFamily="-65" charset="-128"/>
              </a:rPr>
              <a:t>very likely much less frequent. </a:t>
            </a:r>
          </a:p>
          <a:p>
            <a:pPr defTabSz="230188">
              <a:buClr>
                <a:srgbClr val="0000FF"/>
              </a:buClr>
              <a:defRPr/>
            </a:pPr>
            <a:endParaRPr lang="en-US" sz="2400" b="0" i="0" dirty="0">
              <a:latin typeface="+mn-lt"/>
              <a:ea typeface="ＭＳ Ｐゴシック" pitchFamily="-65" charset="-128"/>
            </a:endParaRPr>
          </a:p>
          <a:p>
            <a:pPr defTabSz="230188">
              <a:buFont typeface="Arial" pitchFamily="34" charset="0"/>
              <a:buChar char="•"/>
              <a:defRPr/>
            </a:pPr>
            <a:r>
              <a:rPr lang="en-US" sz="2400" b="0" i="0" dirty="0">
                <a:latin typeface="+mn-lt"/>
                <a:ea typeface="ＭＳ Ｐゴシック" pitchFamily="-65" charset="-128"/>
              </a:rPr>
              <a:t> Days with frost – very likely to </a:t>
            </a:r>
          </a:p>
          <a:p>
            <a:pPr defTabSz="230188">
              <a:buClr>
                <a:srgbClr val="0000FF"/>
              </a:buClr>
              <a:defRPr/>
            </a:pPr>
            <a:r>
              <a:rPr lang="en-US" sz="2400" b="0" i="0" dirty="0">
                <a:latin typeface="+mn-lt"/>
                <a:ea typeface="ＭＳ Ｐゴシック" pitchFamily="-65" charset="-128"/>
              </a:rPr>
              <a:t>decrease.</a:t>
            </a:r>
          </a:p>
          <a:p>
            <a:pPr defTabSz="230188">
              <a:buClr>
                <a:prstClr val="white"/>
              </a:buClr>
              <a:buSzPct val="75000"/>
              <a:defRPr/>
            </a:pPr>
            <a:endParaRPr lang="en-US" sz="2400" b="0" i="0" dirty="0">
              <a:latin typeface="+mn-lt"/>
              <a:ea typeface="Times" pitchFamily="18" charset="0"/>
              <a:cs typeface="Times New Roman" pitchFamily="18" charset="0"/>
            </a:endParaRPr>
          </a:p>
          <a:p>
            <a:pPr defTabSz="230188">
              <a:buClr>
                <a:prstClr val="white"/>
              </a:buClr>
              <a:buSzPct val="75000"/>
              <a:defRPr/>
            </a:pPr>
            <a:endParaRPr lang="en-US" sz="2400" b="0" i="0" dirty="0">
              <a:latin typeface="+mn-lt"/>
              <a:ea typeface="Times" pitchFamily="18" charset="0"/>
              <a:cs typeface="Times New Roman" pitchFamily="18" charset="0"/>
            </a:endParaRPr>
          </a:p>
          <a:p>
            <a:pPr defTabSz="230188">
              <a:buClr>
                <a:prstClr val="white"/>
              </a:buClr>
              <a:buSzPct val="75000"/>
              <a:buFont typeface="Arial" pitchFamily="34" charset="0"/>
              <a:buChar char="•"/>
              <a:defRPr/>
            </a:pPr>
            <a:endParaRPr lang="en-US" sz="2400" b="0" i="0" dirty="0">
              <a:latin typeface="+mn-lt"/>
              <a:ea typeface="Times" pitchFamily="18" charset="0"/>
              <a:cs typeface="Times New Roman" pitchFamily="18" charset="0"/>
            </a:endParaRPr>
          </a:p>
          <a:p>
            <a:pPr indent="341313">
              <a:buClr>
                <a:prstClr val="white"/>
              </a:buClr>
              <a:buFont typeface="Arial" pitchFamily="34" charset="0"/>
              <a:buChar char="•"/>
              <a:defRPr/>
            </a:pPr>
            <a:endParaRPr lang="en-US" sz="2400" b="0" i="0" dirty="0">
              <a:latin typeface="+mn-lt"/>
              <a:ea typeface="ＭＳ Ｐゴシック" pitchFamily="-106" charset="-128"/>
            </a:endParaRPr>
          </a:p>
          <a:p>
            <a:pPr indent="341313">
              <a:buClr>
                <a:prstClr val="white"/>
              </a:buClr>
              <a:buFont typeface="Arial" pitchFamily="34" charset="0"/>
              <a:buChar char="•"/>
              <a:defRPr/>
            </a:pPr>
            <a:endParaRPr lang="en-US" sz="2400" b="0" i="0" dirty="0">
              <a:latin typeface="+mn-lt"/>
              <a:ea typeface="ＭＳ Ｐゴシック" pitchFamily="-106" charset="-128"/>
            </a:endParaRPr>
          </a:p>
        </p:txBody>
      </p:sp>
      <p:grpSp>
        <p:nvGrpSpPr>
          <p:cNvPr id="76808" name="Group 6"/>
          <p:cNvGrpSpPr>
            <a:grpSpLocks/>
          </p:cNvGrpSpPr>
          <p:nvPr/>
        </p:nvGrpSpPr>
        <p:grpSpPr bwMode="auto">
          <a:xfrm>
            <a:off x="4619625" y="1741488"/>
            <a:ext cx="4059238" cy="3635375"/>
            <a:chOff x="3552" y="1152"/>
            <a:chExt cx="2064" cy="1872"/>
          </a:xfrm>
        </p:grpSpPr>
        <p:sp>
          <p:nvSpPr>
            <p:cNvPr id="76809" name="Rectangle 7"/>
            <p:cNvSpPr>
              <a:spLocks noChangeArrowheads="1"/>
            </p:cNvSpPr>
            <p:nvPr/>
          </p:nvSpPr>
          <p:spPr bwMode="auto">
            <a:xfrm>
              <a:off x="3552" y="1152"/>
              <a:ext cx="2064" cy="1872"/>
            </a:xfrm>
            <a:prstGeom prst="rect">
              <a:avLst/>
            </a:prstGeom>
            <a:solidFill>
              <a:schemeClr val="accent2"/>
            </a:solidFill>
            <a:ln w="9525">
              <a:solidFill>
                <a:schemeClr val="tx1"/>
              </a:solidFill>
              <a:miter lim="800000"/>
              <a:headEnd/>
              <a:tailEnd/>
            </a:ln>
          </p:spPr>
          <p:txBody>
            <a:bodyPr wrap="none" anchor="ctr"/>
            <a:lstStyle/>
            <a:p>
              <a:endParaRPr lang="en-US" sz="1800" b="0" i="0">
                <a:solidFill>
                  <a:srgbClr val="000000"/>
                </a:solidFill>
                <a:latin typeface="Arial" pitchFamily="34" charset="0"/>
                <a:ea typeface="ＭＳ Ｐゴシック" pitchFamily="-112" charset="-128"/>
              </a:endParaRPr>
            </a:p>
          </p:txBody>
        </p:sp>
        <p:pic>
          <p:nvPicPr>
            <p:cNvPr id="76810" name="Picture 8" descr="Very-Warm-Nights"/>
            <p:cNvPicPr>
              <a:picLocks noChangeAspect="1" noChangeArrowheads="1"/>
            </p:cNvPicPr>
            <p:nvPr/>
          </p:nvPicPr>
          <p:blipFill>
            <a:blip r:embed="rId5" cstate="print"/>
            <a:srcRect l="4167"/>
            <a:stretch>
              <a:fillRect/>
            </a:stretch>
          </p:blipFill>
          <p:spPr bwMode="auto">
            <a:xfrm>
              <a:off x="3610" y="1200"/>
              <a:ext cx="1947" cy="1778"/>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E0B365E6-EE0D-4015-8FD3-616262B8180A}" type="slidenum">
              <a:rPr lang="en-US"/>
              <a:pPr>
                <a:defRPr/>
              </a:pPr>
              <a:t>51</a:t>
            </a:fld>
            <a:endParaRPr lang="en-US"/>
          </a:p>
        </p:txBody>
      </p:sp>
      <p:sp>
        <p:nvSpPr>
          <p:cNvPr id="63491" name="Rectangle 2"/>
          <p:cNvSpPr>
            <a:spLocks noGrp="1" noChangeArrowheads="1"/>
          </p:cNvSpPr>
          <p:nvPr>
            <p:ph type="title"/>
          </p:nvPr>
        </p:nvSpPr>
        <p:spPr>
          <a:xfrm>
            <a:off x="247650" y="485775"/>
            <a:ext cx="8458200" cy="1143000"/>
          </a:xfrm>
        </p:spPr>
        <p:txBody>
          <a:bodyPr/>
          <a:lstStyle/>
          <a:p>
            <a:pPr>
              <a:defRPr/>
            </a:pPr>
            <a:r>
              <a:rPr lang="en-US" dirty="0" smtClean="0">
                <a:effectLst/>
                <a:latin typeface="+mn-lt"/>
              </a:rPr>
              <a:t>Temperature Extremes </a:t>
            </a: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77828"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77829" name="Picture 5" descr="logo-example-1.png"/>
          <p:cNvPicPr>
            <a:picLocks noChangeAspect="1"/>
          </p:cNvPicPr>
          <p:nvPr/>
        </p:nvPicPr>
        <p:blipFill>
          <a:blip r:embed="rId4" cstate="print"/>
          <a:srcRect/>
          <a:stretch>
            <a:fillRect/>
          </a:stretch>
        </p:blipFill>
        <p:spPr bwMode="auto">
          <a:xfrm>
            <a:off x="363538" y="5997575"/>
            <a:ext cx="1916112" cy="512763"/>
          </a:xfrm>
          <a:prstGeom prst="rect">
            <a:avLst/>
          </a:prstGeom>
          <a:noFill/>
          <a:ln w="9525">
            <a:noFill/>
            <a:miter lim="800000"/>
            <a:headEnd/>
            <a:tailEnd/>
          </a:ln>
        </p:spPr>
      </p:pic>
      <p:sp>
        <p:nvSpPr>
          <p:cNvPr id="77830" name="Text Box 42"/>
          <p:cNvSpPr txBox="1">
            <a:spLocks noChangeArrowheads="1"/>
          </p:cNvSpPr>
          <p:nvPr/>
        </p:nvSpPr>
        <p:spPr bwMode="auto">
          <a:xfrm>
            <a:off x="2311400" y="6235700"/>
            <a:ext cx="3810000" cy="266700"/>
          </a:xfrm>
          <a:prstGeom prst="rect">
            <a:avLst/>
          </a:prstGeom>
          <a:noFill/>
          <a:ln w="9525">
            <a:solidFill>
              <a:schemeClr val="tx1"/>
            </a:solidFill>
            <a:miter lim="800000"/>
            <a:headEnd/>
            <a:tailEnd/>
          </a:ln>
        </p:spPr>
        <p:txBody>
          <a:bodyPr>
            <a:spAutoFit/>
          </a:bodyPr>
          <a:lstStyle/>
          <a:p>
            <a:pPr>
              <a:lnSpc>
                <a:spcPct val="125000"/>
              </a:lnSpc>
            </a:pPr>
            <a:r>
              <a:rPr lang="en-US" sz="1000" b="0" i="0">
                <a:latin typeface="Arial" pitchFamily="34" charset="0"/>
                <a:ea typeface="ＭＳ Ｐゴシック" pitchFamily="-112" charset="-128"/>
              </a:rPr>
              <a:t>Extreme Weather and Climate Events in a Changing Climate</a:t>
            </a:r>
          </a:p>
        </p:txBody>
      </p:sp>
      <p:sp>
        <p:nvSpPr>
          <p:cNvPr id="13" name="Content Placeholder 6"/>
          <p:cNvSpPr txBox="1">
            <a:spLocks/>
          </p:cNvSpPr>
          <p:nvPr/>
        </p:nvSpPr>
        <p:spPr bwMode="auto">
          <a:xfrm>
            <a:off x="304800" y="1600200"/>
            <a:ext cx="4470400" cy="5334000"/>
          </a:xfrm>
          <a:prstGeom prst="rect">
            <a:avLst/>
          </a:prstGeom>
          <a:noFill/>
          <a:ln w="9525">
            <a:noFill/>
            <a:miter lim="800000"/>
            <a:headEnd/>
            <a:tailEnd/>
          </a:ln>
        </p:spPr>
        <p:txBody>
          <a:bodyPr/>
          <a:lstStyle/>
          <a:p>
            <a:pPr defTabSz="230188">
              <a:buClr>
                <a:prstClr val="white"/>
              </a:buClr>
              <a:buSzPct val="75000"/>
              <a:defRPr/>
            </a:pPr>
            <a:r>
              <a:rPr lang="en-US" sz="2400" i="0" dirty="0">
                <a:solidFill>
                  <a:srgbClr val="FF9966"/>
                </a:solidFill>
                <a:latin typeface="+mn-lt"/>
                <a:ea typeface="Times" pitchFamily="18" charset="0"/>
                <a:cs typeface="Times New Roman" pitchFamily="18" charset="0"/>
              </a:rPr>
              <a:t>Projection of Changes ---- </a:t>
            </a:r>
          </a:p>
          <a:p>
            <a:pPr defTabSz="230188">
              <a:buClr>
                <a:prstClr val="white"/>
              </a:buClr>
              <a:buSzPct val="75000"/>
              <a:defRPr/>
            </a:pPr>
            <a:endParaRPr lang="en-US" sz="2200" b="0" i="0" dirty="0">
              <a:latin typeface="+mn-lt"/>
              <a:ea typeface="Times" pitchFamily="18" charset="0"/>
              <a:cs typeface="Times New Roman" pitchFamily="18" charset="0"/>
            </a:endParaRPr>
          </a:p>
          <a:p>
            <a:pPr>
              <a:spcBef>
                <a:spcPct val="50000"/>
              </a:spcBef>
              <a:buFont typeface="Arial" pitchFamily="34" charset="0"/>
              <a:buChar char="•"/>
              <a:defRPr/>
            </a:pPr>
            <a:r>
              <a:rPr lang="en-US" sz="2400" b="0" i="0" dirty="0">
                <a:latin typeface="+mn-lt"/>
                <a:ea typeface="ＭＳ Ｐゴシック" pitchFamily="-65" charset="-128"/>
              </a:rPr>
              <a:t> Hot days currently experienced once every 20 years would occur every other year or more by the end of the century.</a:t>
            </a:r>
          </a:p>
          <a:p>
            <a:pPr defTabSz="230188">
              <a:buClr>
                <a:srgbClr val="0000FF"/>
              </a:buClr>
              <a:defRPr/>
            </a:pPr>
            <a:endParaRPr lang="en-US" sz="2200" b="0" i="0" dirty="0">
              <a:latin typeface="+mn-lt"/>
              <a:ea typeface="ＭＳ Ｐゴシック" pitchFamily="-65" charset="-128"/>
            </a:endParaRPr>
          </a:p>
          <a:p>
            <a:pPr defTabSz="230188">
              <a:buClr>
                <a:prstClr val="white"/>
              </a:buClr>
              <a:buSzPct val="75000"/>
              <a:defRPr/>
            </a:pPr>
            <a:endParaRPr lang="en-US" sz="2200" b="0" i="0" dirty="0">
              <a:latin typeface="+mn-lt"/>
              <a:ea typeface="Times" pitchFamily="18" charset="0"/>
              <a:cs typeface="Times New Roman" pitchFamily="18" charset="0"/>
            </a:endParaRPr>
          </a:p>
          <a:p>
            <a:pPr defTabSz="230188">
              <a:buClr>
                <a:prstClr val="white"/>
              </a:buClr>
              <a:buSzPct val="75000"/>
              <a:defRPr/>
            </a:pPr>
            <a:endParaRPr lang="en-US" sz="2200" b="0" i="0" dirty="0">
              <a:latin typeface="+mn-lt"/>
              <a:ea typeface="Times" pitchFamily="18" charset="0"/>
              <a:cs typeface="Times New Roman" pitchFamily="18" charset="0"/>
            </a:endParaRPr>
          </a:p>
          <a:p>
            <a:pPr defTabSz="230188">
              <a:buClr>
                <a:prstClr val="white"/>
              </a:buClr>
              <a:buSzPct val="75000"/>
              <a:buFont typeface="Arial" pitchFamily="34" charset="0"/>
              <a:buChar char="•"/>
              <a:defRPr/>
            </a:pPr>
            <a:endParaRPr lang="en-US" sz="2200" b="0" i="0" dirty="0">
              <a:latin typeface="+mn-lt"/>
              <a:ea typeface="Times" pitchFamily="18" charset="0"/>
              <a:cs typeface="Times New Roman" pitchFamily="18" charset="0"/>
            </a:endParaRPr>
          </a:p>
          <a:p>
            <a:pPr indent="341313">
              <a:buClr>
                <a:prstClr val="white"/>
              </a:buClr>
              <a:buFont typeface="Arial" pitchFamily="34" charset="0"/>
              <a:buChar char="•"/>
              <a:defRPr/>
            </a:pPr>
            <a:endParaRPr lang="en-US" sz="2200" b="0" i="0" dirty="0">
              <a:latin typeface="+mn-lt"/>
              <a:ea typeface="ＭＳ Ｐゴシック" pitchFamily="-106" charset="-128"/>
            </a:endParaRPr>
          </a:p>
          <a:p>
            <a:pPr indent="341313">
              <a:buClr>
                <a:prstClr val="white"/>
              </a:buClr>
              <a:buFont typeface="Arial" pitchFamily="34" charset="0"/>
              <a:buChar char="•"/>
              <a:defRPr/>
            </a:pPr>
            <a:endParaRPr lang="en-US" sz="2200" b="0" i="0" dirty="0">
              <a:latin typeface="+mn-lt"/>
              <a:ea typeface="ＭＳ Ｐゴシック" pitchFamily="-106" charset="-128"/>
            </a:endParaRPr>
          </a:p>
        </p:txBody>
      </p:sp>
      <p:pic>
        <p:nvPicPr>
          <p:cNvPr id="77832" name="Picture 10" descr="chapter3-fig5v50.jpg"/>
          <p:cNvPicPr>
            <a:picLocks noChangeAspect="1"/>
          </p:cNvPicPr>
          <p:nvPr/>
        </p:nvPicPr>
        <p:blipFill>
          <a:blip r:embed="rId5" cstate="print"/>
          <a:srcRect/>
          <a:stretch>
            <a:fillRect/>
          </a:stretch>
        </p:blipFill>
        <p:spPr bwMode="auto">
          <a:xfrm>
            <a:off x="4635500" y="1776413"/>
            <a:ext cx="4167188" cy="3724275"/>
          </a:xfrm>
          <a:prstGeom prst="rect">
            <a:avLst/>
          </a:prstGeom>
          <a:noFill/>
          <a:ln w="9525">
            <a:noFill/>
            <a:miter lim="800000"/>
            <a:headEnd/>
            <a:tailEnd/>
          </a:ln>
        </p:spPr>
      </p:pic>
      <p:sp>
        <p:nvSpPr>
          <p:cNvPr id="77833" name="TextBox 11"/>
          <p:cNvSpPr txBox="1">
            <a:spLocks noChangeArrowheads="1"/>
          </p:cNvSpPr>
          <p:nvPr/>
        </p:nvSpPr>
        <p:spPr bwMode="auto">
          <a:xfrm>
            <a:off x="4295775" y="1450975"/>
            <a:ext cx="5059363" cy="381000"/>
          </a:xfrm>
          <a:prstGeom prst="rect">
            <a:avLst/>
          </a:prstGeom>
          <a:noFill/>
          <a:ln w="9525">
            <a:noFill/>
            <a:miter lim="800000"/>
            <a:headEnd/>
            <a:tailEnd/>
          </a:ln>
        </p:spPr>
        <p:txBody>
          <a:bodyPr>
            <a:spAutoFit/>
          </a:bodyPr>
          <a:lstStyle/>
          <a:p>
            <a:pPr algn="ctr"/>
            <a:r>
              <a:rPr lang="en-US" sz="1800" b="0" i="0">
                <a:latin typeface="Arial" pitchFamily="34" charset="0"/>
                <a:ea typeface="ＭＳ Ｐゴシック" pitchFamily="-112" charset="-128"/>
              </a:rPr>
              <a:t>Temperature</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970AC276-39FB-49A9-988B-A6AF5D9FE96A}" type="slidenum">
              <a:rPr lang="en-US"/>
              <a:pPr>
                <a:defRPr/>
              </a:pPr>
              <a:t>52</a:t>
            </a:fld>
            <a:endParaRPr lang="en-US"/>
          </a:p>
        </p:txBody>
      </p:sp>
      <p:sp>
        <p:nvSpPr>
          <p:cNvPr id="63491" name="Rectangle 2"/>
          <p:cNvSpPr>
            <a:spLocks noGrp="1" noChangeArrowheads="1"/>
          </p:cNvSpPr>
          <p:nvPr>
            <p:ph type="title"/>
          </p:nvPr>
        </p:nvSpPr>
        <p:spPr>
          <a:xfrm>
            <a:off x="247650" y="485775"/>
            <a:ext cx="8458200" cy="1143000"/>
          </a:xfrm>
        </p:spPr>
        <p:txBody>
          <a:bodyPr/>
          <a:lstStyle/>
          <a:p>
            <a:pPr>
              <a:defRPr/>
            </a:pPr>
            <a:r>
              <a:rPr lang="en-US" dirty="0" smtClean="0">
                <a:effectLst/>
                <a:latin typeface="+mn-lt"/>
              </a:rPr>
              <a:t>Precipitation Extremes: </a:t>
            </a:r>
            <a:br>
              <a:rPr lang="en-US" dirty="0" smtClean="0">
                <a:effectLst/>
                <a:latin typeface="+mn-lt"/>
              </a:rPr>
            </a:br>
            <a:r>
              <a:rPr lang="en-US" sz="2400" dirty="0" smtClean="0">
                <a:effectLst/>
                <a:latin typeface="+mn-lt"/>
              </a:rPr>
              <a:t>Comparison with Water Vapor </a:t>
            </a: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78852"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78854" name="Text Box 42"/>
          <p:cNvSpPr txBox="1">
            <a:spLocks noChangeArrowheads="1"/>
          </p:cNvSpPr>
          <p:nvPr/>
        </p:nvSpPr>
        <p:spPr bwMode="auto">
          <a:xfrm>
            <a:off x="2311400" y="6235700"/>
            <a:ext cx="3810000" cy="266700"/>
          </a:xfrm>
          <a:prstGeom prst="rect">
            <a:avLst/>
          </a:prstGeom>
          <a:noFill/>
          <a:ln w="9525">
            <a:solidFill>
              <a:schemeClr val="tx1"/>
            </a:solidFill>
            <a:miter lim="800000"/>
            <a:headEnd/>
            <a:tailEnd/>
          </a:ln>
        </p:spPr>
        <p:txBody>
          <a:bodyPr>
            <a:spAutoFit/>
          </a:bodyPr>
          <a:lstStyle/>
          <a:p>
            <a:pPr>
              <a:lnSpc>
                <a:spcPct val="125000"/>
              </a:lnSpc>
            </a:pPr>
            <a:r>
              <a:rPr lang="en-US" sz="1000" b="0" i="0">
                <a:latin typeface="Arial" pitchFamily="34" charset="0"/>
                <a:ea typeface="ＭＳ Ｐゴシック" pitchFamily="-112" charset="-128"/>
              </a:rPr>
              <a:t>Extreme Weather and Climate Events in a Changing Climate</a:t>
            </a:r>
          </a:p>
        </p:txBody>
      </p:sp>
      <p:sp>
        <p:nvSpPr>
          <p:cNvPr id="10" name="Title 1"/>
          <p:cNvSpPr txBox="1">
            <a:spLocks/>
          </p:cNvSpPr>
          <p:nvPr/>
        </p:nvSpPr>
        <p:spPr bwMode="auto">
          <a:xfrm>
            <a:off x="306250" y="1943034"/>
            <a:ext cx="3962400" cy="914400"/>
          </a:xfrm>
          <a:prstGeom prst="rect">
            <a:avLst/>
          </a:prstGeom>
          <a:noFill/>
          <a:ln w="9525">
            <a:noFill/>
            <a:miter lim="800000"/>
            <a:headEnd/>
            <a:tailEnd/>
          </a:ln>
        </p:spPr>
        <p:txBody>
          <a:bodyPr/>
          <a:lstStyle/>
          <a:p>
            <a:pPr algn="ctr" defTabSz="457200" eaLnBrk="0" fontAlgn="auto" hangingPunct="0">
              <a:spcBef>
                <a:spcPts val="0"/>
              </a:spcBef>
              <a:spcAft>
                <a:spcPts val="0"/>
              </a:spcAft>
              <a:defRPr/>
            </a:pPr>
            <a:r>
              <a:rPr lang="en-US" sz="1700" b="0" i="0" dirty="0">
                <a:solidFill>
                  <a:srgbClr val="8064A2">
                    <a:lumMod val="50000"/>
                  </a:srgbClr>
                </a:solidFill>
                <a:latin typeface="Arial" pitchFamily="34" charset="0"/>
                <a:ea typeface="ＭＳ Ｐゴシック" pitchFamily="58" charset="-128"/>
                <a:cs typeface="Arial" pitchFamily="34" charset="0"/>
              </a:rPr>
              <a:t>Observed Trends in 1-day</a:t>
            </a:r>
            <a:br>
              <a:rPr lang="en-US" sz="1700" b="0" i="0" dirty="0">
                <a:solidFill>
                  <a:srgbClr val="8064A2">
                    <a:lumMod val="50000"/>
                  </a:srgbClr>
                </a:solidFill>
                <a:latin typeface="Arial" pitchFamily="34" charset="0"/>
                <a:ea typeface="ＭＳ Ｐゴシック" pitchFamily="58" charset="-128"/>
                <a:cs typeface="Arial" pitchFamily="34" charset="0"/>
              </a:rPr>
            </a:br>
            <a:r>
              <a:rPr lang="en-US" sz="1700" b="0" i="0" dirty="0">
                <a:solidFill>
                  <a:srgbClr val="8064A2">
                    <a:lumMod val="50000"/>
                  </a:srgbClr>
                </a:solidFill>
                <a:latin typeface="Arial" pitchFamily="34" charset="0"/>
                <a:ea typeface="ＭＳ Ｐゴシック" pitchFamily="58" charset="-128"/>
                <a:cs typeface="Arial" pitchFamily="34" charset="0"/>
              </a:rPr>
              <a:t>Very Heavy Precipitation</a:t>
            </a:r>
            <a:br>
              <a:rPr lang="en-US" sz="1700" b="0" i="0" dirty="0">
                <a:solidFill>
                  <a:srgbClr val="8064A2">
                    <a:lumMod val="50000"/>
                  </a:srgbClr>
                </a:solidFill>
                <a:latin typeface="Arial" pitchFamily="34" charset="0"/>
                <a:ea typeface="ＭＳ Ｐゴシック" pitchFamily="58" charset="-128"/>
                <a:cs typeface="Arial" pitchFamily="34" charset="0"/>
              </a:rPr>
            </a:br>
            <a:r>
              <a:rPr lang="en-US" sz="1700" b="0" i="0" dirty="0">
                <a:solidFill>
                  <a:srgbClr val="8064A2">
                    <a:lumMod val="50000"/>
                  </a:srgbClr>
                </a:solidFill>
                <a:latin typeface="Arial" pitchFamily="34" charset="0"/>
                <a:ea typeface="ＭＳ Ｐゴシック" pitchFamily="58" charset="-128"/>
                <a:cs typeface="Arial" pitchFamily="34" charset="0"/>
              </a:rPr>
              <a:t>(1958 to 2010)</a:t>
            </a:r>
          </a:p>
        </p:txBody>
      </p:sp>
      <p:sp>
        <p:nvSpPr>
          <p:cNvPr id="11" name="Rectangle 10"/>
          <p:cNvSpPr/>
          <p:nvPr/>
        </p:nvSpPr>
        <p:spPr>
          <a:xfrm>
            <a:off x="422349" y="1377779"/>
            <a:ext cx="3570208" cy="461665"/>
          </a:xfrm>
          <a:prstGeom prst="rect">
            <a:avLst/>
          </a:prstGeom>
        </p:spPr>
        <p:txBody>
          <a:bodyPr wrap="none">
            <a:spAutoFit/>
          </a:bodyPr>
          <a:lstStyle/>
          <a:p>
            <a:pPr defTabSz="230188">
              <a:buClr>
                <a:prstClr val="white"/>
              </a:buClr>
              <a:buSzPct val="75000"/>
              <a:defRPr/>
            </a:pPr>
            <a:r>
              <a:rPr lang="en-US" sz="2400" i="0" dirty="0">
                <a:solidFill>
                  <a:srgbClr val="00B050"/>
                </a:solidFill>
                <a:latin typeface="+mn-lt"/>
                <a:ea typeface="Times" pitchFamily="18" charset="0"/>
                <a:cs typeface="Times New Roman" pitchFamily="18" charset="0"/>
              </a:rPr>
              <a:t>Observed Changes ---- </a:t>
            </a:r>
          </a:p>
        </p:txBody>
      </p:sp>
      <p:pic>
        <p:nvPicPr>
          <p:cNvPr id="12" name="Picture 9" descr="Increase-in-Very-Heavy-Precip_vs4.png"/>
          <p:cNvPicPr>
            <a:picLocks noChangeAspect="1"/>
          </p:cNvPicPr>
          <p:nvPr/>
        </p:nvPicPr>
        <p:blipFill>
          <a:blip r:embed="rId4" cstate="print"/>
          <a:srcRect t="2112"/>
          <a:stretch>
            <a:fillRect/>
          </a:stretch>
        </p:blipFill>
        <p:spPr bwMode="auto">
          <a:xfrm>
            <a:off x="627016" y="2743198"/>
            <a:ext cx="3396344" cy="3169921"/>
          </a:xfrm>
          <a:prstGeom prst="rect">
            <a:avLst/>
          </a:prstGeom>
          <a:noFill/>
          <a:ln w="9525">
            <a:noFill/>
            <a:miter lim="800000"/>
            <a:headEnd/>
            <a:tailEnd/>
          </a:ln>
        </p:spPr>
      </p:pic>
      <p:sp>
        <p:nvSpPr>
          <p:cNvPr id="13" name="Rectangle 12"/>
          <p:cNvSpPr/>
          <p:nvPr/>
        </p:nvSpPr>
        <p:spPr>
          <a:xfrm>
            <a:off x="2755652" y="5863551"/>
            <a:ext cx="1034257" cy="261610"/>
          </a:xfrm>
          <a:prstGeom prst="rect">
            <a:avLst/>
          </a:prstGeom>
        </p:spPr>
        <p:txBody>
          <a:bodyPr wrap="none">
            <a:spAutoFit/>
          </a:bodyPr>
          <a:lstStyle/>
          <a:p>
            <a:pPr defTabSz="457200"/>
            <a:r>
              <a:rPr lang="en-US" sz="1100" b="0" i="0" dirty="0">
                <a:solidFill>
                  <a:prstClr val="black">
                    <a:lumMod val="65000"/>
                    <a:lumOff val="35000"/>
                  </a:prstClr>
                </a:solidFill>
                <a:latin typeface="Arial" pitchFamily="34" charset="0"/>
              </a:rPr>
              <a:t>NOAA/NCDC</a:t>
            </a:r>
            <a:endParaRPr lang="en-US" sz="1100" b="0" i="0" dirty="0">
              <a:solidFill>
                <a:prstClr val="black"/>
              </a:solidFill>
              <a:latin typeface="Arial" pitchFamily="34" charset="0"/>
            </a:endParaRPr>
          </a:p>
        </p:txBody>
      </p:sp>
      <p:pic>
        <p:nvPicPr>
          <p:cNvPr id="14" name="Picture 5" descr="logo-example-1.png"/>
          <p:cNvPicPr>
            <a:picLocks noChangeAspect="1"/>
          </p:cNvPicPr>
          <p:nvPr/>
        </p:nvPicPr>
        <p:blipFill>
          <a:blip r:embed="rId5" cstate="print"/>
          <a:srcRect/>
          <a:stretch>
            <a:fillRect/>
          </a:stretch>
        </p:blipFill>
        <p:spPr bwMode="auto">
          <a:xfrm>
            <a:off x="363538" y="5997575"/>
            <a:ext cx="1916112" cy="512763"/>
          </a:xfrm>
          <a:prstGeom prst="rect">
            <a:avLst/>
          </a:prstGeom>
          <a:noFill/>
          <a:ln w="9525">
            <a:noFill/>
            <a:miter lim="800000"/>
            <a:headEnd/>
            <a:tailEnd/>
          </a:ln>
        </p:spPr>
      </p:pic>
      <p:pic>
        <p:nvPicPr>
          <p:cNvPr id="15" name="Picture 14" descr="Percent Change water vapour.png"/>
          <p:cNvPicPr>
            <a:picLocks noChangeAspect="1"/>
          </p:cNvPicPr>
          <p:nvPr/>
        </p:nvPicPr>
        <p:blipFill>
          <a:blip r:embed="rId6" cstate="print"/>
          <a:srcRect t="8610"/>
          <a:stretch>
            <a:fillRect/>
          </a:stretch>
        </p:blipFill>
        <p:spPr>
          <a:xfrm>
            <a:off x="4545873" y="2922692"/>
            <a:ext cx="4036424" cy="2711542"/>
          </a:xfrm>
          <a:prstGeom prst="rect">
            <a:avLst/>
          </a:prstGeom>
        </p:spPr>
      </p:pic>
      <p:sp>
        <p:nvSpPr>
          <p:cNvPr id="16" name="TextBox 2"/>
          <p:cNvSpPr txBox="1">
            <a:spLocks noChangeArrowheads="1"/>
          </p:cNvSpPr>
          <p:nvPr/>
        </p:nvSpPr>
        <p:spPr bwMode="auto">
          <a:xfrm>
            <a:off x="4297680" y="1943041"/>
            <a:ext cx="4572000" cy="892552"/>
          </a:xfrm>
          <a:prstGeom prst="rect">
            <a:avLst/>
          </a:prstGeom>
          <a:noFill/>
          <a:ln w="9525">
            <a:noFill/>
            <a:miter lim="800000"/>
            <a:headEnd/>
            <a:tailEnd/>
          </a:ln>
        </p:spPr>
        <p:txBody>
          <a:bodyPr wrap="square">
            <a:spAutoFit/>
          </a:bodyPr>
          <a:lstStyle/>
          <a:p>
            <a:pPr algn="ctr" defTabSz="457200" fontAlgn="auto">
              <a:spcBef>
                <a:spcPts val="0"/>
              </a:spcBef>
              <a:spcAft>
                <a:spcPts val="0"/>
              </a:spcAft>
              <a:defRPr/>
            </a:pPr>
            <a:r>
              <a:rPr lang="en-US" sz="1700" b="0" i="0" dirty="0">
                <a:solidFill>
                  <a:srgbClr val="8064A2">
                    <a:lumMod val="50000"/>
                  </a:srgbClr>
                </a:solidFill>
                <a:latin typeface="Arial" pitchFamily="34" charset="0"/>
                <a:cs typeface="Arial" pitchFamily="34" charset="0"/>
              </a:rPr>
              <a:t>Percent Change in 1-day Annual Maximum </a:t>
            </a:r>
            <a:r>
              <a:rPr lang="en-US" sz="1700" b="0" i="0" dirty="0" err="1" smtClean="0">
                <a:solidFill>
                  <a:srgbClr val="8064A2">
                    <a:lumMod val="50000"/>
                  </a:srgbClr>
                </a:solidFill>
                <a:latin typeface="Arial" pitchFamily="34" charset="0"/>
                <a:cs typeface="Arial" pitchFamily="34" charset="0"/>
              </a:rPr>
              <a:t>Obs</a:t>
            </a:r>
            <a:r>
              <a:rPr lang="en-US" sz="1700" b="0" i="0" dirty="0" smtClean="0">
                <a:solidFill>
                  <a:srgbClr val="8064A2">
                    <a:lumMod val="50000"/>
                  </a:srgbClr>
                </a:solidFill>
                <a:latin typeface="Arial" pitchFamily="34" charset="0"/>
                <a:cs typeface="Arial" pitchFamily="34" charset="0"/>
              </a:rPr>
              <a:t> </a:t>
            </a:r>
            <a:r>
              <a:rPr lang="en-US" sz="1700" b="0" i="0" dirty="0">
                <a:solidFill>
                  <a:srgbClr val="8064A2">
                    <a:lumMod val="50000"/>
                  </a:srgbClr>
                </a:solidFill>
                <a:latin typeface="Arial" pitchFamily="34" charset="0"/>
                <a:cs typeface="Arial" pitchFamily="34" charset="0"/>
              </a:rPr>
              <a:t>Atmospheric Water Vapor</a:t>
            </a:r>
          </a:p>
          <a:p>
            <a:pPr algn="ctr" defTabSz="457200" fontAlgn="auto">
              <a:spcBef>
                <a:spcPts val="0"/>
              </a:spcBef>
              <a:spcAft>
                <a:spcPts val="0"/>
              </a:spcAft>
              <a:defRPr/>
            </a:pPr>
            <a:r>
              <a:rPr lang="en-US" sz="1700" b="0" i="0" dirty="0">
                <a:solidFill>
                  <a:srgbClr val="8064A2">
                    <a:lumMod val="50000"/>
                  </a:srgbClr>
                </a:solidFill>
                <a:latin typeface="Arial" pitchFamily="34" charset="0"/>
                <a:cs typeface="Arial" pitchFamily="34" charset="0"/>
              </a:rPr>
              <a:t>(1982-2009 minus 1961-1981) / (1961-2009)</a:t>
            </a:r>
          </a:p>
        </p:txBody>
      </p:sp>
      <p:sp>
        <p:nvSpPr>
          <p:cNvPr id="17" name="Rectangle 16"/>
          <p:cNvSpPr/>
          <p:nvPr/>
        </p:nvSpPr>
        <p:spPr>
          <a:xfrm>
            <a:off x="7416714" y="5720806"/>
            <a:ext cx="1034257" cy="261610"/>
          </a:xfrm>
          <a:prstGeom prst="rect">
            <a:avLst/>
          </a:prstGeom>
        </p:spPr>
        <p:txBody>
          <a:bodyPr wrap="none">
            <a:spAutoFit/>
          </a:bodyPr>
          <a:lstStyle/>
          <a:p>
            <a:pPr defTabSz="457200"/>
            <a:r>
              <a:rPr lang="en-US" sz="1100" b="0" i="0" dirty="0">
                <a:solidFill>
                  <a:prstClr val="black">
                    <a:lumMod val="65000"/>
                    <a:lumOff val="35000"/>
                  </a:prstClr>
                </a:solidFill>
                <a:latin typeface="Arial" pitchFamily="34" charset="0"/>
              </a:rPr>
              <a:t>NOAA/NCDC</a:t>
            </a:r>
            <a:endParaRPr lang="en-US" sz="1100" b="0" i="0" dirty="0">
              <a:solidFill>
                <a:prstClr val="black"/>
              </a:solidFill>
              <a:latin typeface="Arial" pitchFamily="34"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0DBB10EF-97A3-442C-B1A1-DDE44F1763C3}" type="slidenum">
              <a:rPr lang="en-US"/>
              <a:pPr>
                <a:defRPr/>
              </a:pPr>
              <a:t>53</a:t>
            </a:fld>
            <a:endParaRPr lang="en-US"/>
          </a:p>
        </p:txBody>
      </p:sp>
      <p:sp>
        <p:nvSpPr>
          <p:cNvPr id="63491" name="Rectangle 2"/>
          <p:cNvSpPr>
            <a:spLocks noGrp="1" noChangeArrowheads="1"/>
          </p:cNvSpPr>
          <p:nvPr>
            <p:ph type="title"/>
          </p:nvPr>
        </p:nvSpPr>
        <p:spPr>
          <a:xfrm>
            <a:off x="247650" y="485775"/>
            <a:ext cx="8458200" cy="1143000"/>
          </a:xfrm>
        </p:spPr>
        <p:txBody>
          <a:bodyPr/>
          <a:lstStyle/>
          <a:p>
            <a:pPr>
              <a:defRPr/>
            </a:pPr>
            <a:r>
              <a:rPr lang="en-US" dirty="0" smtClean="0">
                <a:effectLst/>
                <a:latin typeface="+mn-lt"/>
              </a:rPr>
              <a:t>Precipitation Extremes </a:t>
            </a: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79876"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79877" name="Picture 5" descr="logo-example-1.png"/>
          <p:cNvPicPr>
            <a:picLocks noChangeAspect="1"/>
          </p:cNvPicPr>
          <p:nvPr/>
        </p:nvPicPr>
        <p:blipFill>
          <a:blip r:embed="rId4" cstate="print"/>
          <a:srcRect/>
          <a:stretch>
            <a:fillRect/>
          </a:stretch>
        </p:blipFill>
        <p:spPr bwMode="auto">
          <a:xfrm>
            <a:off x="363538" y="5997575"/>
            <a:ext cx="1916112" cy="512763"/>
          </a:xfrm>
          <a:prstGeom prst="rect">
            <a:avLst/>
          </a:prstGeom>
          <a:noFill/>
          <a:ln w="9525">
            <a:noFill/>
            <a:miter lim="800000"/>
            <a:headEnd/>
            <a:tailEnd/>
          </a:ln>
        </p:spPr>
      </p:pic>
      <p:sp>
        <p:nvSpPr>
          <p:cNvPr id="79878" name="Text Box 42"/>
          <p:cNvSpPr txBox="1">
            <a:spLocks noChangeArrowheads="1"/>
          </p:cNvSpPr>
          <p:nvPr/>
        </p:nvSpPr>
        <p:spPr bwMode="auto">
          <a:xfrm>
            <a:off x="2311400" y="6235700"/>
            <a:ext cx="3810000" cy="266700"/>
          </a:xfrm>
          <a:prstGeom prst="rect">
            <a:avLst/>
          </a:prstGeom>
          <a:noFill/>
          <a:ln w="9525">
            <a:solidFill>
              <a:schemeClr val="tx1"/>
            </a:solidFill>
            <a:miter lim="800000"/>
            <a:headEnd/>
            <a:tailEnd/>
          </a:ln>
        </p:spPr>
        <p:txBody>
          <a:bodyPr>
            <a:spAutoFit/>
          </a:bodyPr>
          <a:lstStyle/>
          <a:p>
            <a:pPr>
              <a:lnSpc>
                <a:spcPct val="125000"/>
              </a:lnSpc>
            </a:pPr>
            <a:r>
              <a:rPr lang="en-US" sz="1000" b="0" i="0">
                <a:latin typeface="Arial" pitchFamily="34" charset="0"/>
                <a:ea typeface="ＭＳ Ｐゴシック" pitchFamily="-112" charset="-128"/>
              </a:rPr>
              <a:t>Extreme Weather and Climate Events in a Changing Climate</a:t>
            </a:r>
          </a:p>
        </p:txBody>
      </p:sp>
      <p:sp>
        <p:nvSpPr>
          <p:cNvPr id="79879" name="Content Placeholder 6"/>
          <p:cNvSpPr txBox="1">
            <a:spLocks/>
          </p:cNvSpPr>
          <p:nvPr/>
        </p:nvSpPr>
        <p:spPr bwMode="auto">
          <a:xfrm>
            <a:off x="304800" y="1600200"/>
            <a:ext cx="4208463" cy="5334000"/>
          </a:xfrm>
          <a:prstGeom prst="rect">
            <a:avLst/>
          </a:prstGeom>
          <a:noFill/>
          <a:ln w="9525">
            <a:noFill/>
            <a:miter lim="800000"/>
            <a:headEnd/>
            <a:tailEnd/>
          </a:ln>
        </p:spPr>
        <p:txBody>
          <a:bodyPr/>
          <a:lstStyle/>
          <a:p>
            <a:pPr defTabSz="230188">
              <a:buClr>
                <a:srgbClr val="FFFFFF"/>
              </a:buClr>
              <a:buSzPct val="75000"/>
            </a:pPr>
            <a:r>
              <a:rPr lang="en-US" sz="2400" i="0" dirty="0">
                <a:solidFill>
                  <a:srgbClr val="00B050"/>
                </a:solidFill>
                <a:latin typeface="Arial" pitchFamily="34" charset="0"/>
                <a:ea typeface="Times" pitchFamily="18" charset="0"/>
                <a:cs typeface="Times New Roman" pitchFamily="18" charset="0"/>
              </a:rPr>
              <a:t>Projection of Changes ---- </a:t>
            </a:r>
          </a:p>
          <a:p>
            <a:pPr defTabSz="230188">
              <a:buClr>
                <a:srgbClr val="FFFFFF"/>
              </a:buClr>
              <a:buSzPct val="75000"/>
            </a:pPr>
            <a:endParaRPr lang="en-US" sz="2400" b="0" i="0" dirty="0">
              <a:latin typeface="Arial" pitchFamily="34" charset="0"/>
              <a:ea typeface="Times" pitchFamily="18" charset="0"/>
              <a:cs typeface="Times New Roman" pitchFamily="18" charset="0"/>
            </a:endParaRPr>
          </a:p>
          <a:p>
            <a:pPr defTabSz="230188">
              <a:buSzPct val="80000"/>
              <a:buFont typeface="Arial" pitchFamily="34" charset="0"/>
              <a:buChar char="•"/>
            </a:pPr>
            <a:r>
              <a:rPr lang="en-US" sz="2400" b="0" i="0" dirty="0">
                <a:latin typeface="Arial" pitchFamily="34" charset="0"/>
                <a:ea typeface="ＭＳ Ｐゴシック" pitchFamily="-112" charset="-128"/>
                <a:cs typeface="Times New Roman" pitchFamily="18" charset="0"/>
              </a:rPr>
              <a:t> An increase in precipitation intensity is expected, consistent with the observed increases in atmospheric water vapor (linked to human-induced increases in greenhouse gases).</a:t>
            </a:r>
            <a:r>
              <a:rPr lang="en-US" sz="2400" i="0" dirty="0">
                <a:latin typeface="Arial" pitchFamily="34" charset="0"/>
                <a:ea typeface="ＭＳ Ｐゴシック" pitchFamily="-112" charset="-128"/>
                <a:cs typeface="Times New Roman" pitchFamily="18" charset="0"/>
              </a:rPr>
              <a:t> </a:t>
            </a:r>
          </a:p>
          <a:p>
            <a:pPr defTabSz="230188"/>
            <a:endParaRPr lang="en-US" sz="2400" b="0" i="0" dirty="0">
              <a:latin typeface="Arial" pitchFamily="34" charset="0"/>
              <a:ea typeface="ＭＳ Ｐゴシック" pitchFamily="-112" charset="-128"/>
              <a:cs typeface="Times New Roman" pitchFamily="18" charset="0"/>
            </a:endParaRPr>
          </a:p>
          <a:p>
            <a:pPr defTabSz="230188">
              <a:buClr>
                <a:srgbClr val="FFFFFF"/>
              </a:buClr>
              <a:buSzPct val="75000"/>
            </a:pPr>
            <a:endParaRPr lang="en-US" sz="2400" b="0" i="0" dirty="0">
              <a:latin typeface="Arial" pitchFamily="34" charset="0"/>
              <a:ea typeface="ＭＳ Ｐゴシック" pitchFamily="-112" charset="-128"/>
              <a:cs typeface="Times New Roman" pitchFamily="18" charset="0"/>
            </a:endParaRPr>
          </a:p>
          <a:p>
            <a:pPr defTabSz="230188">
              <a:buClr>
                <a:srgbClr val="FFFFFF"/>
              </a:buClr>
              <a:buSzPct val="75000"/>
            </a:pPr>
            <a:endParaRPr lang="en-US" sz="2000" b="0" i="0" dirty="0">
              <a:latin typeface="Calibri" pitchFamily="34" charset="0"/>
              <a:ea typeface="ＭＳ Ｐゴシック" pitchFamily="-112" charset="-128"/>
              <a:cs typeface="Times New Roman" pitchFamily="18" charset="0"/>
            </a:endParaRPr>
          </a:p>
          <a:p>
            <a:pPr defTabSz="230188">
              <a:buClr>
                <a:srgbClr val="FFFFFF"/>
              </a:buClr>
              <a:buSzPct val="75000"/>
              <a:buFont typeface="Arial" pitchFamily="34" charset="0"/>
              <a:buChar char="•"/>
            </a:pPr>
            <a:endParaRPr lang="en-US" sz="2400" b="0" i="0" dirty="0">
              <a:latin typeface="Calibri" pitchFamily="34" charset="0"/>
              <a:ea typeface="ＭＳ Ｐゴシック" pitchFamily="-112" charset="-128"/>
              <a:cs typeface="Times New Roman" pitchFamily="18" charset="0"/>
            </a:endParaRPr>
          </a:p>
          <a:p>
            <a:pPr defTabSz="230188">
              <a:buClr>
                <a:srgbClr val="FFFFFF"/>
              </a:buClr>
              <a:buFont typeface="Arial" pitchFamily="34" charset="0"/>
              <a:buChar char="•"/>
            </a:pPr>
            <a:endParaRPr lang="en-US" sz="2400" b="0" i="0" dirty="0">
              <a:latin typeface="Calibri" pitchFamily="34" charset="0"/>
              <a:ea typeface="ＭＳ Ｐゴシック" pitchFamily="-112" charset="-128"/>
              <a:cs typeface="Times New Roman" pitchFamily="18" charset="0"/>
            </a:endParaRPr>
          </a:p>
          <a:p>
            <a:pPr defTabSz="230188">
              <a:buClr>
                <a:srgbClr val="FFFFFF"/>
              </a:buClr>
              <a:buFont typeface="Arial" pitchFamily="34" charset="0"/>
              <a:buChar char="•"/>
            </a:pPr>
            <a:endParaRPr lang="en-US" sz="2400" b="0" i="0" dirty="0">
              <a:latin typeface="Arial" pitchFamily="34" charset="0"/>
              <a:ea typeface="ＭＳ Ｐゴシック" pitchFamily="-112" charset="-128"/>
              <a:cs typeface="Times New Roman" pitchFamily="18" charset="0"/>
            </a:endParaRPr>
          </a:p>
        </p:txBody>
      </p:sp>
      <p:pic>
        <p:nvPicPr>
          <p:cNvPr id="79880" name="Picture 8" descr="Heavy-Daily-Precip"/>
          <p:cNvPicPr>
            <a:picLocks noChangeAspect="1" noChangeArrowheads="1"/>
          </p:cNvPicPr>
          <p:nvPr/>
        </p:nvPicPr>
        <p:blipFill>
          <a:blip r:embed="rId5" cstate="print"/>
          <a:srcRect l="4167"/>
          <a:stretch>
            <a:fillRect/>
          </a:stretch>
        </p:blipFill>
        <p:spPr bwMode="auto">
          <a:xfrm>
            <a:off x="4281488" y="1493838"/>
            <a:ext cx="4549775" cy="4035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32ACF73A-141A-4360-A7A3-93D1473C1B0A}" type="slidenum">
              <a:rPr lang="en-US"/>
              <a:pPr>
                <a:defRPr/>
              </a:pPr>
              <a:t>54</a:t>
            </a:fld>
            <a:endParaRPr lang="en-US"/>
          </a:p>
        </p:txBody>
      </p:sp>
      <p:sp>
        <p:nvSpPr>
          <p:cNvPr id="63491" name="Rectangle 2"/>
          <p:cNvSpPr>
            <a:spLocks noGrp="1" noChangeArrowheads="1"/>
          </p:cNvSpPr>
          <p:nvPr>
            <p:ph type="title"/>
          </p:nvPr>
        </p:nvSpPr>
        <p:spPr>
          <a:xfrm>
            <a:off x="247650" y="485775"/>
            <a:ext cx="8458200" cy="1143000"/>
          </a:xfrm>
        </p:spPr>
        <p:txBody>
          <a:bodyPr/>
          <a:lstStyle/>
          <a:p>
            <a:pPr>
              <a:defRPr/>
            </a:pPr>
            <a:r>
              <a:rPr lang="en-US" dirty="0" smtClean="0">
                <a:effectLst/>
                <a:latin typeface="+mn-lt"/>
              </a:rPr>
              <a:t>Precipitation Extremes </a:t>
            </a: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80900"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80901" name="Picture 5" descr="logo-example-1.png"/>
          <p:cNvPicPr>
            <a:picLocks noChangeAspect="1"/>
          </p:cNvPicPr>
          <p:nvPr/>
        </p:nvPicPr>
        <p:blipFill>
          <a:blip r:embed="rId4" cstate="print"/>
          <a:srcRect/>
          <a:stretch>
            <a:fillRect/>
          </a:stretch>
        </p:blipFill>
        <p:spPr bwMode="auto">
          <a:xfrm>
            <a:off x="363538" y="5997575"/>
            <a:ext cx="1916112" cy="512763"/>
          </a:xfrm>
          <a:prstGeom prst="rect">
            <a:avLst/>
          </a:prstGeom>
          <a:noFill/>
          <a:ln w="9525">
            <a:noFill/>
            <a:miter lim="800000"/>
            <a:headEnd/>
            <a:tailEnd/>
          </a:ln>
        </p:spPr>
      </p:pic>
      <p:sp>
        <p:nvSpPr>
          <p:cNvPr id="80902" name="Text Box 42"/>
          <p:cNvSpPr txBox="1">
            <a:spLocks noChangeArrowheads="1"/>
          </p:cNvSpPr>
          <p:nvPr/>
        </p:nvSpPr>
        <p:spPr bwMode="auto">
          <a:xfrm>
            <a:off x="2311400" y="6235700"/>
            <a:ext cx="3810000" cy="266700"/>
          </a:xfrm>
          <a:prstGeom prst="rect">
            <a:avLst/>
          </a:prstGeom>
          <a:noFill/>
          <a:ln w="9525">
            <a:solidFill>
              <a:schemeClr val="tx1"/>
            </a:solidFill>
            <a:miter lim="800000"/>
            <a:headEnd/>
            <a:tailEnd/>
          </a:ln>
        </p:spPr>
        <p:txBody>
          <a:bodyPr>
            <a:spAutoFit/>
          </a:bodyPr>
          <a:lstStyle/>
          <a:p>
            <a:pPr>
              <a:lnSpc>
                <a:spcPct val="125000"/>
              </a:lnSpc>
            </a:pPr>
            <a:r>
              <a:rPr lang="en-US" sz="1000" b="0" i="0">
                <a:latin typeface="Arial" pitchFamily="34" charset="0"/>
                <a:ea typeface="ＭＳ Ｐゴシック" pitchFamily="-112" charset="-128"/>
              </a:rPr>
              <a:t>Extreme Weather and Climate Events in a Changing Climate</a:t>
            </a:r>
          </a:p>
        </p:txBody>
      </p:sp>
      <p:sp>
        <p:nvSpPr>
          <p:cNvPr id="80903" name="Content Placeholder 6"/>
          <p:cNvSpPr txBox="1">
            <a:spLocks/>
          </p:cNvSpPr>
          <p:nvPr/>
        </p:nvSpPr>
        <p:spPr bwMode="auto">
          <a:xfrm>
            <a:off x="304800" y="1470025"/>
            <a:ext cx="4035425" cy="5334000"/>
          </a:xfrm>
          <a:prstGeom prst="rect">
            <a:avLst/>
          </a:prstGeom>
          <a:noFill/>
          <a:ln w="9525">
            <a:noFill/>
            <a:miter lim="800000"/>
            <a:headEnd/>
            <a:tailEnd/>
          </a:ln>
        </p:spPr>
        <p:txBody>
          <a:bodyPr/>
          <a:lstStyle/>
          <a:p>
            <a:pPr defTabSz="230188">
              <a:buClr>
                <a:srgbClr val="FFFFFF"/>
              </a:buClr>
              <a:buSzPct val="75000"/>
            </a:pPr>
            <a:r>
              <a:rPr lang="en-US" sz="2400" i="0" dirty="0">
                <a:solidFill>
                  <a:srgbClr val="00B050"/>
                </a:solidFill>
                <a:latin typeface="Arial" pitchFamily="34" charset="0"/>
                <a:ea typeface="Times" pitchFamily="18" charset="0"/>
                <a:cs typeface="Times New Roman" pitchFamily="18" charset="0"/>
              </a:rPr>
              <a:t>Projection of Changes ---- </a:t>
            </a:r>
          </a:p>
          <a:p>
            <a:pPr defTabSz="230188">
              <a:buClr>
                <a:srgbClr val="FFFFFF"/>
              </a:buClr>
              <a:buSzPct val="75000"/>
            </a:pPr>
            <a:endParaRPr lang="en-US" sz="1000" b="0" i="0" dirty="0">
              <a:latin typeface="Arial" pitchFamily="34" charset="0"/>
              <a:ea typeface="ＭＳ Ｐゴシック" pitchFamily="-112" charset="-128"/>
              <a:cs typeface="Times New Roman" pitchFamily="18" charset="0"/>
            </a:endParaRPr>
          </a:p>
          <a:p>
            <a:pPr defTabSz="230188">
              <a:buSzPct val="75000"/>
              <a:buFont typeface="Arial" pitchFamily="34" charset="0"/>
              <a:buChar char="•"/>
            </a:pPr>
            <a:r>
              <a:rPr lang="en-US" sz="2400" b="0" i="0" dirty="0">
                <a:latin typeface="Arial" pitchFamily="34" charset="0"/>
                <a:ea typeface="ＭＳ Ｐゴシック" pitchFamily="-112" charset="-128"/>
                <a:cs typeface="Times New Roman" pitchFamily="18" charset="0"/>
              </a:rPr>
              <a:t> Lightest precipitation is projected to decrease.</a:t>
            </a:r>
          </a:p>
          <a:p>
            <a:pPr defTabSz="230188">
              <a:buClr>
                <a:srgbClr val="FFFFFF"/>
              </a:buClr>
              <a:buSzPct val="75000"/>
              <a:buFontTx/>
              <a:buChar char="•"/>
            </a:pPr>
            <a:endParaRPr lang="en-US" sz="1000" b="0" i="0" dirty="0">
              <a:latin typeface="Arial" pitchFamily="34" charset="0"/>
              <a:ea typeface="ＭＳ Ｐゴシック" pitchFamily="-112" charset="-128"/>
              <a:cs typeface="Times New Roman" pitchFamily="18" charset="0"/>
            </a:endParaRPr>
          </a:p>
          <a:p>
            <a:pPr defTabSz="230188">
              <a:buSzPct val="75000"/>
              <a:buFont typeface="Arial" pitchFamily="34" charset="0"/>
              <a:buChar char="•"/>
            </a:pPr>
            <a:r>
              <a:rPr lang="en-US" sz="2400" b="0" i="0" dirty="0">
                <a:latin typeface="Arial" pitchFamily="34" charset="0"/>
                <a:ea typeface="ＭＳ Ｐゴシック" pitchFamily="-112" charset="-128"/>
                <a:cs typeface="Times New Roman" pitchFamily="18" charset="0"/>
              </a:rPr>
              <a:t> Heaviest precipitation	is projected to increase strongly.</a:t>
            </a:r>
          </a:p>
          <a:p>
            <a:pPr defTabSz="230188">
              <a:buClr>
                <a:srgbClr val="FFFFFF"/>
              </a:buClr>
              <a:buSzPct val="75000"/>
              <a:buFontTx/>
              <a:buChar char="•"/>
            </a:pPr>
            <a:endParaRPr lang="en-US" sz="1000" b="0" i="0" dirty="0">
              <a:latin typeface="Arial" pitchFamily="34" charset="0"/>
              <a:ea typeface="ＭＳ Ｐゴシック" pitchFamily="-112" charset="-128"/>
              <a:cs typeface="Times New Roman" pitchFamily="18" charset="0"/>
            </a:endParaRPr>
          </a:p>
          <a:p>
            <a:pPr defTabSz="230188">
              <a:buSzPct val="75000"/>
              <a:buFont typeface="Arial" pitchFamily="34" charset="0"/>
              <a:buChar char="•"/>
            </a:pPr>
            <a:r>
              <a:rPr lang="en-US" sz="2400" b="0" i="0" dirty="0">
                <a:latin typeface="Arial" pitchFamily="34" charset="0"/>
                <a:ea typeface="ＭＳ Ｐゴシック" pitchFamily="-112" charset="-128"/>
                <a:cs typeface="Times New Roman" pitchFamily="18" charset="0"/>
              </a:rPr>
              <a:t> Higher greenhouse gas emission scenarios produce larger changes in extreme precipitation.</a:t>
            </a:r>
          </a:p>
          <a:p>
            <a:pPr defTabSz="230188"/>
            <a:endParaRPr lang="en-US" sz="2400" b="0" i="0" dirty="0">
              <a:latin typeface="Arial" pitchFamily="34" charset="0"/>
              <a:ea typeface="ＭＳ Ｐゴシック" pitchFamily="-112" charset="-128"/>
              <a:cs typeface="Times New Roman" pitchFamily="18" charset="0"/>
            </a:endParaRPr>
          </a:p>
          <a:p>
            <a:pPr defTabSz="230188">
              <a:buClr>
                <a:srgbClr val="FFFFFF"/>
              </a:buClr>
              <a:buSzPct val="75000"/>
            </a:pPr>
            <a:endParaRPr lang="en-US" sz="2400" b="0" i="0" dirty="0">
              <a:latin typeface="Arial" pitchFamily="34" charset="0"/>
              <a:ea typeface="ＭＳ Ｐゴシック" pitchFamily="-112" charset="-128"/>
              <a:cs typeface="Times New Roman" pitchFamily="18" charset="0"/>
            </a:endParaRPr>
          </a:p>
          <a:p>
            <a:pPr defTabSz="230188">
              <a:buClr>
                <a:srgbClr val="FFFFFF"/>
              </a:buClr>
              <a:buSzPct val="75000"/>
            </a:pPr>
            <a:endParaRPr lang="en-US" sz="2000" b="0" i="0" dirty="0">
              <a:latin typeface="Calibri" pitchFamily="34" charset="0"/>
              <a:ea typeface="ＭＳ Ｐゴシック" pitchFamily="-112" charset="-128"/>
              <a:cs typeface="Times New Roman" pitchFamily="18" charset="0"/>
            </a:endParaRPr>
          </a:p>
          <a:p>
            <a:pPr defTabSz="230188">
              <a:buClr>
                <a:srgbClr val="FFFFFF"/>
              </a:buClr>
              <a:buSzPct val="75000"/>
              <a:buFont typeface="Arial" pitchFamily="34" charset="0"/>
              <a:buChar char="•"/>
            </a:pPr>
            <a:endParaRPr lang="en-US" sz="2400" b="0" i="0" dirty="0">
              <a:latin typeface="Calibri" pitchFamily="34" charset="0"/>
              <a:ea typeface="ＭＳ Ｐゴシック" pitchFamily="-112" charset="-128"/>
              <a:cs typeface="Times New Roman" pitchFamily="18" charset="0"/>
            </a:endParaRPr>
          </a:p>
          <a:p>
            <a:pPr defTabSz="230188">
              <a:buClr>
                <a:srgbClr val="FFFFFF"/>
              </a:buClr>
              <a:buFont typeface="Arial" pitchFamily="34" charset="0"/>
              <a:buChar char="•"/>
            </a:pPr>
            <a:endParaRPr lang="en-US" sz="2400" b="0" i="0" dirty="0">
              <a:latin typeface="Calibri" pitchFamily="34" charset="0"/>
              <a:ea typeface="ＭＳ Ｐゴシック" pitchFamily="-112" charset="-128"/>
              <a:cs typeface="Times New Roman" pitchFamily="18" charset="0"/>
            </a:endParaRPr>
          </a:p>
          <a:p>
            <a:pPr defTabSz="230188">
              <a:buClr>
                <a:srgbClr val="FFFFFF"/>
              </a:buClr>
              <a:buFont typeface="Arial" pitchFamily="34" charset="0"/>
              <a:buChar char="•"/>
            </a:pPr>
            <a:endParaRPr lang="en-US" sz="2400" b="0" i="0" dirty="0">
              <a:latin typeface="Arial" pitchFamily="34" charset="0"/>
              <a:ea typeface="ＭＳ Ｐゴシック" pitchFamily="-112" charset="-128"/>
              <a:cs typeface="Times New Roman" pitchFamily="18" charset="0"/>
            </a:endParaRPr>
          </a:p>
        </p:txBody>
      </p:sp>
      <p:pic>
        <p:nvPicPr>
          <p:cNvPr id="80904" name="Picture 6" descr="scan-of-precip-graphic"/>
          <p:cNvPicPr>
            <a:picLocks noChangeAspect="1" noChangeArrowheads="1"/>
          </p:cNvPicPr>
          <p:nvPr/>
        </p:nvPicPr>
        <p:blipFill>
          <a:blip r:embed="rId5" cstate="print"/>
          <a:srcRect/>
          <a:stretch>
            <a:fillRect/>
          </a:stretch>
        </p:blipFill>
        <p:spPr bwMode="auto">
          <a:xfrm>
            <a:off x="4224338" y="1741488"/>
            <a:ext cx="4484687" cy="3773487"/>
          </a:xfrm>
          <a:prstGeom prst="rect">
            <a:avLst/>
          </a:prstGeom>
          <a:noFill/>
          <a:ln w="9525">
            <a:solidFill>
              <a:srgbClr val="0000FF"/>
            </a:solid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4C36484B-278F-4B19-AC4B-53603864125A}" type="slidenum">
              <a:rPr lang="en-US"/>
              <a:pPr>
                <a:defRPr/>
              </a:pPr>
              <a:t>55</a:t>
            </a:fld>
            <a:endParaRPr lang="en-US"/>
          </a:p>
        </p:txBody>
      </p:sp>
      <p:sp>
        <p:nvSpPr>
          <p:cNvPr id="63491" name="Rectangle 2"/>
          <p:cNvSpPr>
            <a:spLocks noGrp="1" noChangeArrowheads="1"/>
          </p:cNvSpPr>
          <p:nvPr>
            <p:ph type="title"/>
          </p:nvPr>
        </p:nvSpPr>
        <p:spPr>
          <a:xfrm>
            <a:off x="247650" y="485775"/>
            <a:ext cx="8458200" cy="1143000"/>
          </a:xfrm>
        </p:spPr>
        <p:txBody>
          <a:bodyPr/>
          <a:lstStyle/>
          <a:p>
            <a:pPr>
              <a:defRPr/>
            </a:pPr>
            <a:r>
              <a:rPr lang="en-US" dirty="0" smtClean="0">
                <a:effectLst/>
                <a:latin typeface="+mn-lt"/>
              </a:rPr>
              <a:t>Precipitation Extremes </a:t>
            </a: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81924"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81925" name="Picture 5" descr="logo-example-1.png"/>
          <p:cNvPicPr>
            <a:picLocks noChangeAspect="1"/>
          </p:cNvPicPr>
          <p:nvPr/>
        </p:nvPicPr>
        <p:blipFill>
          <a:blip r:embed="rId4" cstate="print"/>
          <a:srcRect/>
          <a:stretch>
            <a:fillRect/>
          </a:stretch>
        </p:blipFill>
        <p:spPr bwMode="auto">
          <a:xfrm>
            <a:off x="363538" y="5997575"/>
            <a:ext cx="1916112" cy="512763"/>
          </a:xfrm>
          <a:prstGeom prst="rect">
            <a:avLst/>
          </a:prstGeom>
          <a:noFill/>
          <a:ln w="9525">
            <a:noFill/>
            <a:miter lim="800000"/>
            <a:headEnd/>
            <a:tailEnd/>
          </a:ln>
        </p:spPr>
      </p:pic>
      <p:sp>
        <p:nvSpPr>
          <p:cNvPr id="81926" name="Text Box 42"/>
          <p:cNvSpPr txBox="1">
            <a:spLocks noChangeArrowheads="1"/>
          </p:cNvSpPr>
          <p:nvPr/>
        </p:nvSpPr>
        <p:spPr bwMode="auto">
          <a:xfrm>
            <a:off x="2311400" y="6235700"/>
            <a:ext cx="3810000" cy="266700"/>
          </a:xfrm>
          <a:prstGeom prst="rect">
            <a:avLst/>
          </a:prstGeom>
          <a:noFill/>
          <a:ln w="9525">
            <a:solidFill>
              <a:schemeClr val="tx1"/>
            </a:solidFill>
            <a:miter lim="800000"/>
            <a:headEnd/>
            <a:tailEnd/>
          </a:ln>
        </p:spPr>
        <p:txBody>
          <a:bodyPr>
            <a:spAutoFit/>
          </a:bodyPr>
          <a:lstStyle/>
          <a:p>
            <a:pPr>
              <a:lnSpc>
                <a:spcPct val="125000"/>
              </a:lnSpc>
            </a:pPr>
            <a:r>
              <a:rPr lang="en-US" sz="1000" b="0" i="0">
                <a:latin typeface="Arial" pitchFamily="34" charset="0"/>
                <a:ea typeface="ＭＳ Ｐゴシック" pitchFamily="-112" charset="-128"/>
              </a:rPr>
              <a:t>Extreme Weather and Climate Events in a Changing Climate</a:t>
            </a:r>
          </a:p>
        </p:txBody>
      </p:sp>
      <p:sp>
        <p:nvSpPr>
          <p:cNvPr id="81927" name="Content Placeholder 6"/>
          <p:cNvSpPr txBox="1">
            <a:spLocks/>
          </p:cNvSpPr>
          <p:nvPr/>
        </p:nvSpPr>
        <p:spPr bwMode="auto">
          <a:xfrm>
            <a:off x="304800" y="1470025"/>
            <a:ext cx="4035425" cy="5334000"/>
          </a:xfrm>
          <a:prstGeom prst="rect">
            <a:avLst/>
          </a:prstGeom>
          <a:noFill/>
          <a:ln w="9525">
            <a:noFill/>
            <a:miter lim="800000"/>
            <a:headEnd/>
            <a:tailEnd/>
          </a:ln>
        </p:spPr>
        <p:txBody>
          <a:bodyPr/>
          <a:lstStyle/>
          <a:p>
            <a:pPr defTabSz="230188">
              <a:buClr>
                <a:srgbClr val="FFFFFF"/>
              </a:buClr>
              <a:buSzPct val="75000"/>
            </a:pPr>
            <a:r>
              <a:rPr lang="en-US" sz="2400" i="0" dirty="0">
                <a:solidFill>
                  <a:srgbClr val="00B050"/>
                </a:solidFill>
                <a:latin typeface="Arial" pitchFamily="34" charset="0"/>
                <a:ea typeface="Times" pitchFamily="18" charset="0"/>
                <a:cs typeface="Times New Roman" pitchFamily="18" charset="0"/>
              </a:rPr>
              <a:t>Projection of Changes ---- </a:t>
            </a:r>
          </a:p>
          <a:p>
            <a:pPr defTabSz="230188">
              <a:buClr>
                <a:srgbClr val="FFFFFF"/>
              </a:buClr>
              <a:buSzPct val="75000"/>
            </a:pPr>
            <a:endParaRPr lang="en-US" sz="2400" b="0" i="0" dirty="0">
              <a:latin typeface="Arial" pitchFamily="34" charset="0"/>
              <a:ea typeface="ＭＳ Ｐゴシック" pitchFamily="-112" charset="-128"/>
              <a:cs typeface="Times New Roman" pitchFamily="18" charset="0"/>
            </a:endParaRPr>
          </a:p>
          <a:p>
            <a:pPr defTabSz="230188">
              <a:spcBef>
                <a:spcPct val="50000"/>
              </a:spcBef>
              <a:buFont typeface="Arial" pitchFamily="34" charset="0"/>
              <a:buChar char="•"/>
            </a:pPr>
            <a:r>
              <a:rPr lang="en-US" sz="2400" b="0" i="0" dirty="0">
                <a:latin typeface="Arial" pitchFamily="34" charset="0"/>
                <a:ea typeface="ＭＳ Ｐゴシック" pitchFamily="-112" charset="-128"/>
                <a:cs typeface="Times New Roman" pitchFamily="18" charset="0"/>
              </a:rPr>
              <a:t> Daily total precipitation events currently experienced every 20 years would occur once every  4-6 years for NE North America by the end of the century.</a:t>
            </a:r>
          </a:p>
          <a:p>
            <a:pPr defTabSz="230188"/>
            <a:endParaRPr lang="en-US" sz="2400" b="0" i="0" dirty="0">
              <a:latin typeface="Arial" pitchFamily="34" charset="0"/>
              <a:ea typeface="ＭＳ Ｐゴシック" pitchFamily="-112" charset="-128"/>
              <a:cs typeface="Times New Roman" pitchFamily="18" charset="0"/>
            </a:endParaRPr>
          </a:p>
          <a:p>
            <a:pPr defTabSz="230188">
              <a:buClr>
                <a:srgbClr val="FFFFFF"/>
              </a:buClr>
              <a:buSzPct val="75000"/>
            </a:pPr>
            <a:endParaRPr lang="en-US" sz="2400" b="0" i="0" dirty="0">
              <a:latin typeface="Arial" pitchFamily="34" charset="0"/>
              <a:ea typeface="ＭＳ Ｐゴシック" pitchFamily="-112" charset="-128"/>
              <a:cs typeface="Times New Roman" pitchFamily="18" charset="0"/>
            </a:endParaRPr>
          </a:p>
          <a:p>
            <a:pPr defTabSz="230188">
              <a:buClr>
                <a:srgbClr val="FFFFFF"/>
              </a:buClr>
              <a:buSzPct val="75000"/>
            </a:pPr>
            <a:endParaRPr lang="en-US" sz="2400" b="0" i="0" dirty="0">
              <a:latin typeface="Arial" pitchFamily="34" charset="0"/>
              <a:ea typeface="ＭＳ Ｐゴシック" pitchFamily="-112" charset="-128"/>
              <a:cs typeface="Times New Roman" pitchFamily="18" charset="0"/>
            </a:endParaRPr>
          </a:p>
          <a:p>
            <a:pPr defTabSz="230188">
              <a:buClr>
                <a:srgbClr val="FFFFFF"/>
              </a:buClr>
              <a:buSzPct val="75000"/>
              <a:buFont typeface="Arial" pitchFamily="34" charset="0"/>
              <a:buChar char="•"/>
            </a:pPr>
            <a:endParaRPr lang="en-US" sz="2400" b="0" i="0" dirty="0">
              <a:latin typeface="Calibri" pitchFamily="34" charset="0"/>
              <a:ea typeface="ＭＳ Ｐゴシック" pitchFamily="-112" charset="-128"/>
              <a:cs typeface="Times New Roman" pitchFamily="18" charset="0"/>
            </a:endParaRPr>
          </a:p>
          <a:p>
            <a:pPr defTabSz="230188">
              <a:buClr>
                <a:srgbClr val="FFFFFF"/>
              </a:buClr>
              <a:buFont typeface="Arial" pitchFamily="34" charset="0"/>
              <a:buChar char="•"/>
            </a:pPr>
            <a:endParaRPr lang="en-US" sz="2400" b="0" i="0" dirty="0">
              <a:latin typeface="Calibri" pitchFamily="34" charset="0"/>
              <a:ea typeface="ＭＳ Ｐゴシック" pitchFamily="-112" charset="-128"/>
              <a:cs typeface="Times New Roman" pitchFamily="18" charset="0"/>
            </a:endParaRPr>
          </a:p>
          <a:p>
            <a:pPr defTabSz="230188">
              <a:buClr>
                <a:srgbClr val="FFFFFF"/>
              </a:buClr>
              <a:buFont typeface="Arial" pitchFamily="34" charset="0"/>
              <a:buChar char="•"/>
            </a:pPr>
            <a:endParaRPr lang="en-US" sz="2400" b="0" i="0" dirty="0">
              <a:latin typeface="Arial" pitchFamily="34" charset="0"/>
              <a:ea typeface="ＭＳ Ｐゴシック" pitchFamily="-112" charset="-128"/>
              <a:cs typeface="Times New Roman" pitchFamily="18" charset="0"/>
            </a:endParaRPr>
          </a:p>
        </p:txBody>
      </p:sp>
      <p:pic>
        <p:nvPicPr>
          <p:cNvPr id="81928" name="Picture 9" descr="precip.jpg"/>
          <p:cNvPicPr>
            <a:picLocks noChangeAspect="1"/>
          </p:cNvPicPr>
          <p:nvPr/>
        </p:nvPicPr>
        <p:blipFill>
          <a:blip r:embed="rId5" cstate="print"/>
          <a:srcRect/>
          <a:stretch>
            <a:fillRect/>
          </a:stretch>
        </p:blipFill>
        <p:spPr bwMode="auto">
          <a:xfrm>
            <a:off x="4397375" y="1574800"/>
            <a:ext cx="4340225" cy="3948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A9CDEAE1-6275-43DE-92B9-1113DF321477}" type="slidenum">
              <a:rPr lang="en-US"/>
              <a:pPr>
                <a:defRPr/>
              </a:pPr>
              <a:t>56</a:t>
            </a:fld>
            <a:endParaRPr lang="en-US"/>
          </a:p>
        </p:txBody>
      </p:sp>
      <p:sp>
        <p:nvSpPr>
          <p:cNvPr id="292866" name="Rectangle 2"/>
          <p:cNvSpPr>
            <a:spLocks noGrp="1" noChangeArrowheads="1"/>
          </p:cNvSpPr>
          <p:nvPr>
            <p:ph type="title"/>
          </p:nvPr>
        </p:nvSpPr>
        <p:spPr/>
        <p:txBody>
          <a:bodyPr/>
          <a:lstStyle/>
          <a:p>
            <a:pPr eaLnBrk="1" hangingPunct="1">
              <a:defRPr/>
            </a:pPr>
            <a:r>
              <a:rPr lang="en-US" dirty="0" smtClean="0">
                <a:latin typeface="Arial" pitchFamily="34" charset="0"/>
              </a:rPr>
              <a:t>Hurricanes in the Atlantic Basin</a:t>
            </a:r>
          </a:p>
        </p:txBody>
      </p:sp>
      <p:sp>
        <p:nvSpPr>
          <p:cNvPr id="86020" name="Text Box 4"/>
          <p:cNvSpPr txBox="1">
            <a:spLocks noChangeArrowheads="1"/>
          </p:cNvSpPr>
          <p:nvPr/>
        </p:nvSpPr>
        <p:spPr bwMode="auto">
          <a:xfrm>
            <a:off x="395152" y="4924163"/>
            <a:ext cx="8445500" cy="1083374"/>
          </a:xfrm>
          <a:prstGeom prst="rect">
            <a:avLst/>
          </a:prstGeom>
          <a:noFill/>
          <a:ln w="9525">
            <a:noFill/>
            <a:miter lim="800000"/>
            <a:headEnd/>
            <a:tailEnd/>
          </a:ln>
        </p:spPr>
        <p:txBody>
          <a:bodyPr>
            <a:spAutoFit/>
          </a:bodyPr>
          <a:lstStyle/>
          <a:p>
            <a:pPr>
              <a:spcBef>
                <a:spcPct val="20000"/>
              </a:spcBef>
            </a:pPr>
            <a:endParaRPr lang="en-US" sz="1400" i="0" dirty="0">
              <a:latin typeface="Arial" pitchFamily="34" charset="0"/>
            </a:endParaRPr>
          </a:p>
          <a:p>
            <a:pPr>
              <a:spcBef>
                <a:spcPct val="20000"/>
              </a:spcBef>
              <a:buFont typeface="Arial" pitchFamily="34" charset="0"/>
              <a:buChar char="•"/>
            </a:pPr>
            <a:r>
              <a:rPr lang="en-US" sz="1400" b="0" i="0" dirty="0" smtClean="0">
                <a:latin typeface="Arial" pitchFamily="34" charset="0"/>
              </a:rPr>
              <a:t> The </a:t>
            </a:r>
            <a:r>
              <a:rPr lang="en-US" sz="1400" b="0" i="0" dirty="0">
                <a:latin typeface="Arial" pitchFamily="34" charset="0"/>
              </a:rPr>
              <a:t>increase in hurricane activity since 1995 has precedence. </a:t>
            </a:r>
            <a:endParaRPr lang="en-US" sz="1400" b="0" i="0" dirty="0" smtClean="0">
              <a:latin typeface="Arial" pitchFamily="34" charset="0"/>
            </a:endParaRPr>
          </a:p>
          <a:p>
            <a:pPr>
              <a:spcBef>
                <a:spcPct val="20000"/>
              </a:spcBef>
              <a:buFont typeface="Arial" pitchFamily="34" charset="0"/>
              <a:buChar char="•"/>
            </a:pPr>
            <a:r>
              <a:rPr lang="en-US" sz="1400" b="0" i="0" dirty="0" smtClean="0">
                <a:latin typeface="Arial" pitchFamily="34" charset="0"/>
              </a:rPr>
              <a:t> There is no detectable long-term trend  in hurricanes. </a:t>
            </a:r>
          </a:p>
          <a:p>
            <a:pPr>
              <a:spcBef>
                <a:spcPct val="20000"/>
              </a:spcBef>
              <a:buFont typeface="Arial" pitchFamily="34" charset="0"/>
              <a:buChar char="•"/>
            </a:pPr>
            <a:r>
              <a:rPr lang="en-US" sz="1400" b="0" i="0" dirty="0" smtClean="0">
                <a:latin typeface="Arial" pitchFamily="34" charset="0"/>
              </a:rPr>
              <a:t> There have been changes in </a:t>
            </a:r>
            <a:r>
              <a:rPr lang="en-US" sz="1400" b="0" i="0" dirty="0">
                <a:latin typeface="Arial" pitchFamily="34" charset="0"/>
              </a:rPr>
              <a:t>hurricane observation </a:t>
            </a:r>
            <a:r>
              <a:rPr lang="en-US" sz="1400" b="0" i="0" dirty="0" smtClean="0">
                <a:latin typeface="Arial" pitchFamily="34" charset="0"/>
              </a:rPr>
              <a:t>methods (e.g. pre and post satellite era).</a:t>
            </a:r>
            <a:endParaRPr lang="en-US" sz="1400" b="0" i="0" dirty="0">
              <a:latin typeface="Arial" pitchFamily="34" charset="0"/>
            </a:endParaRPr>
          </a:p>
        </p:txBody>
      </p:sp>
      <p:pic>
        <p:nvPicPr>
          <p:cNvPr id="86021" name="Picture 5"/>
          <p:cNvPicPr>
            <a:picLocks noChangeAspect="1" noChangeArrowheads="1"/>
          </p:cNvPicPr>
          <p:nvPr/>
        </p:nvPicPr>
        <p:blipFill>
          <a:blip r:embed="rId3" cstate="print"/>
          <a:srcRect l="5333" t="3450" r="9334" b="6830"/>
          <a:stretch>
            <a:fillRect/>
          </a:stretch>
        </p:blipFill>
        <p:spPr bwMode="auto">
          <a:xfrm>
            <a:off x="601663" y="1775556"/>
            <a:ext cx="3843337" cy="3122613"/>
          </a:xfrm>
          <a:prstGeom prst="rect">
            <a:avLst/>
          </a:prstGeom>
          <a:noFill/>
          <a:ln w="9525">
            <a:noFill/>
            <a:miter lim="800000"/>
            <a:headEnd/>
            <a:tailEnd/>
          </a:ln>
        </p:spPr>
      </p:pic>
      <p:pic>
        <p:nvPicPr>
          <p:cNvPr id="86022" name="Picture 6"/>
          <p:cNvPicPr>
            <a:picLocks noChangeAspect="1" noChangeArrowheads="1"/>
          </p:cNvPicPr>
          <p:nvPr/>
        </p:nvPicPr>
        <p:blipFill>
          <a:blip r:embed="rId4" cstate="print"/>
          <a:srcRect l="5051" t="3922" r="5051" b="8496"/>
          <a:stretch>
            <a:fillRect/>
          </a:stretch>
        </p:blipFill>
        <p:spPr bwMode="auto">
          <a:xfrm>
            <a:off x="4427538" y="1802907"/>
            <a:ext cx="4060825" cy="3057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6C4E8006-C241-476F-93E8-ECF65A45FD5D}" type="slidenum">
              <a:rPr lang="en-US"/>
              <a:pPr>
                <a:defRPr/>
              </a:pPr>
              <a:t>57</a:t>
            </a:fld>
            <a:endParaRPr lang="en-US"/>
          </a:p>
        </p:txBody>
      </p:sp>
      <p:sp>
        <p:nvSpPr>
          <p:cNvPr id="63491" name="Rectangle 2"/>
          <p:cNvSpPr>
            <a:spLocks noGrp="1" noChangeArrowheads="1"/>
          </p:cNvSpPr>
          <p:nvPr>
            <p:ph type="title"/>
          </p:nvPr>
        </p:nvSpPr>
        <p:spPr>
          <a:xfrm>
            <a:off x="247650" y="485775"/>
            <a:ext cx="8458200" cy="1143000"/>
          </a:xfrm>
        </p:spPr>
        <p:txBody>
          <a:bodyPr/>
          <a:lstStyle/>
          <a:p>
            <a:pPr>
              <a:defRPr/>
            </a:pPr>
            <a:r>
              <a:rPr lang="en-US" dirty="0" smtClean="0">
                <a:effectLst/>
                <a:latin typeface="+mn-lt"/>
              </a:rPr>
              <a:t>Snow Cover </a:t>
            </a:r>
            <a:br>
              <a:rPr lang="en-US" dirty="0" smtClean="0">
                <a:effectLst/>
                <a:latin typeface="+mn-lt"/>
              </a:rPr>
            </a:br>
            <a:r>
              <a:rPr lang="en-US" dirty="0" smtClean="0">
                <a:effectLst/>
                <a:latin typeface="+mn-lt"/>
              </a:rPr>
              <a:t>(Northern Hemisphere Spring)</a:t>
            </a: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82948"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82949" name="Picture 5" descr="logo-example-1.png"/>
          <p:cNvPicPr>
            <a:picLocks noChangeAspect="1"/>
          </p:cNvPicPr>
          <p:nvPr/>
        </p:nvPicPr>
        <p:blipFill>
          <a:blip r:embed="rId4" cstate="print"/>
          <a:srcRect/>
          <a:stretch>
            <a:fillRect/>
          </a:stretch>
        </p:blipFill>
        <p:spPr bwMode="auto">
          <a:xfrm>
            <a:off x="363538" y="5997575"/>
            <a:ext cx="1916112" cy="512763"/>
          </a:xfrm>
          <a:prstGeom prst="rect">
            <a:avLst/>
          </a:prstGeom>
          <a:noFill/>
          <a:ln w="9525">
            <a:noFill/>
            <a:miter lim="800000"/>
            <a:headEnd/>
            <a:tailEnd/>
          </a:ln>
        </p:spPr>
      </p:pic>
      <p:sp>
        <p:nvSpPr>
          <p:cNvPr id="82950" name="Text Box 42"/>
          <p:cNvSpPr txBox="1">
            <a:spLocks noChangeArrowheads="1"/>
          </p:cNvSpPr>
          <p:nvPr/>
        </p:nvSpPr>
        <p:spPr bwMode="auto">
          <a:xfrm>
            <a:off x="2311400" y="6235700"/>
            <a:ext cx="3810000" cy="266700"/>
          </a:xfrm>
          <a:prstGeom prst="rect">
            <a:avLst/>
          </a:prstGeom>
          <a:noFill/>
          <a:ln w="9525">
            <a:solidFill>
              <a:schemeClr val="tx1"/>
            </a:solidFill>
            <a:miter lim="800000"/>
            <a:headEnd/>
            <a:tailEnd/>
          </a:ln>
        </p:spPr>
        <p:txBody>
          <a:bodyPr>
            <a:spAutoFit/>
          </a:bodyPr>
          <a:lstStyle/>
          <a:p>
            <a:pPr>
              <a:lnSpc>
                <a:spcPct val="125000"/>
              </a:lnSpc>
            </a:pPr>
            <a:r>
              <a:rPr lang="en-US" sz="1000" b="0" i="0">
                <a:latin typeface="Arial" pitchFamily="34" charset="0"/>
                <a:ea typeface="ＭＳ Ｐゴシック" pitchFamily="-112" charset="-128"/>
              </a:rPr>
              <a:t>Extreme Weather and Climate Events in a Changing Climate</a:t>
            </a:r>
          </a:p>
        </p:txBody>
      </p:sp>
      <p:sp>
        <p:nvSpPr>
          <p:cNvPr id="82951" name="Content Placeholder 6"/>
          <p:cNvSpPr txBox="1">
            <a:spLocks/>
          </p:cNvSpPr>
          <p:nvPr/>
        </p:nvSpPr>
        <p:spPr bwMode="auto">
          <a:xfrm>
            <a:off x="304800" y="1730375"/>
            <a:ext cx="4035425" cy="5334000"/>
          </a:xfrm>
          <a:prstGeom prst="rect">
            <a:avLst/>
          </a:prstGeom>
          <a:noFill/>
          <a:ln w="9525">
            <a:noFill/>
            <a:miter lim="800000"/>
            <a:headEnd/>
            <a:tailEnd/>
          </a:ln>
        </p:spPr>
        <p:txBody>
          <a:bodyPr/>
          <a:lstStyle/>
          <a:p>
            <a:pPr defTabSz="230188">
              <a:buClr>
                <a:srgbClr val="FFFFFF"/>
              </a:buClr>
              <a:buSzPct val="75000"/>
            </a:pPr>
            <a:r>
              <a:rPr lang="en-US" sz="2400" i="0">
                <a:solidFill>
                  <a:srgbClr val="FFE593"/>
                </a:solidFill>
                <a:latin typeface="Arial" pitchFamily="34" charset="0"/>
                <a:ea typeface="Times" pitchFamily="18" charset="0"/>
                <a:cs typeface="Times New Roman" pitchFamily="18" charset="0"/>
              </a:rPr>
              <a:t>Observed Changes ---- </a:t>
            </a:r>
          </a:p>
          <a:p>
            <a:pPr defTabSz="230188">
              <a:buClr>
                <a:srgbClr val="FFFFFF"/>
              </a:buClr>
              <a:buSzPct val="75000"/>
            </a:pPr>
            <a:endParaRPr lang="en-US" sz="2400" b="0" i="0">
              <a:latin typeface="Arial" pitchFamily="34" charset="0"/>
              <a:ea typeface="Times" pitchFamily="18" charset="0"/>
              <a:cs typeface="Times New Roman" pitchFamily="18" charset="0"/>
            </a:endParaRPr>
          </a:p>
          <a:p>
            <a:pPr defTabSz="230188">
              <a:buFont typeface="Arial" pitchFamily="34" charset="0"/>
              <a:buChar char="•"/>
            </a:pPr>
            <a:r>
              <a:rPr lang="en-US" sz="2400" b="0" i="0">
                <a:latin typeface="Arial" pitchFamily="34" charset="0"/>
                <a:ea typeface="Times" pitchFamily="18" charset="0"/>
                <a:cs typeface="Arial" pitchFamily="34" charset="0"/>
              </a:rPr>
              <a:t> Has decreased by about 10% since 1966.</a:t>
            </a:r>
          </a:p>
          <a:p>
            <a:pPr defTabSz="230188"/>
            <a:endParaRPr lang="en-US" sz="2400" b="0" i="0">
              <a:latin typeface="Arial" pitchFamily="34" charset="0"/>
              <a:ea typeface="Times" pitchFamily="18" charset="0"/>
              <a:cs typeface="Arial" pitchFamily="34" charset="0"/>
            </a:endParaRPr>
          </a:p>
          <a:p>
            <a:pPr defTabSz="230188">
              <a:buFont typeface="Arial" pitchFamily="34" charset="0"/>
              <a:buChar char="•"/>
            </a:pPr>
            <a:r>
              <a:rPr lang="en-US" sz="2400" b="0" i="0">
                <a:latin typeface="Arial" pitchFamily="34" charset="0"/>
                <a:ea typeface="Times" pitchFamily="18" charset="0"/>
                <a:cs typeface="Arial" pitchFamily="34" charset="0"/>
              </a:rPr>
              <a:t> Winter and autumn show no significant trend for the over the same period.</a:t>
            </a:r>
          </a:p>
          <a:p>
            <a:pPr defTabSz="230188">
              <a:buClr>
                <a:srgbClr val="FFFFFF"/>
              </a:buClr>
              <a:buSzPct val="75000"/>
            </a:pPr>
            <a:endParaRPr lang="en-US" sz="2400" b="0" i="0">
              <a:latin typeface="Arial" pitchFamily="34" charset="0"/>
              <a:ea typeface="Times" pitchFamily="18" charset="0"/>
              <a:cs typeface="Arial" pitchFamily="34" charset="0"/>
            </a:endParaRPr>
          </a:p>
          <a:p>
            <a:pPr defTabSz="230188">
              <a:buClr>
                <a:srgbClr val="FFFFFF"/>
              </a:buClr>
              <a:buSzPct val="75000"/>
              <a:buFont typeface="Arial" pitchFamily="34" charset="0"/>
              <a:buChar char="•"/>
            </a:pPr>
            <a:endParaRPr lang="en-US" sz="2400" b="0" i="0">
              <a:latin typeface="Arial" pitchFamily="34" charset="0"/>
              <a:ea typeface="Times" pitchFamily="18" charset="0"/>
              <a:cs typeface="Arial" pitchFamily="34" charset="0"/>
            </a:endParaRPr>
          </a:p>
          <a:p>
            <a:pPr defTabSz="230188">
              <a:buClr>
                <a:srgbClr val="FFFFFF"/>
              </a:buClr>
              <a:buFont typeface="Arial" pitchFamily="34" charset="0"/>
              <a:buChar char="•"/>
            </a:pPr>
            <a:endParaRPr lang="en-US" sz="2400" b="0" i="0">
              <a:latin typeface="Arial" pitchFamily="34" charset="0"/>
              <a:ea typeface="ＭＳ Ｐゴシック" pitchFamily="-112" charset="-128"/>
              <a:cs typeface="Arial" pitchFamily="34" charset="0"/>
            </a:endParaRPr>
          </a:p>
          <a:p>
            <a:pPr defTabSz="230188">
              <a:buClr>
                <a:srgbClr val="FFFFFF"/>
              </a:buClr>
              <a:buFont typeface="Arial" pitchFamily="34" charset="0"/>
              <a:buChar char="•"/>
            </a:pPr>
            <a:endParaRPr lang="en-US" sz="2400" b="0" i="0">
              <a:latin typeface="Arial" pitchFamily="34" charset="0"/>
              <a:ea typeface="ＭＳ Ｐゴシック" pitchFamily="-112" charset="-128"/>
              <a:cs typeface="Arial" pitchFamily="34" charset="0"/>
            </a:endParaRPr>
          </a:p>
        </p:txBody>
      </p:sp>
      <p:pic>
        <p:nvPicPr>
          <p:cNvPr id="82952" name="Picture 2" descr="AR4 Figure 4.2">
            <a:hlinkClick r:id="rId5"/>
          </p:cNvPr>
          <p:cNvPicPr>
            <a:picLocks noChangeAspect="1" noChangeArrowheads="1"/>
          </p:cNvPicPr>
          <p:nvPr/>
        </p:nvPicPr>
        <p:blipFill>
          <a:blip r:embed="rId6" cstate="print"/>
          <a:srcRect/>
          <a:stretch>
            <a:fillRect/>
          </a:stretch>
        </p:blipFill>
        <p:spPr bwMode="auto">
          <a:xfrm>
            <a:off x="4368800" y="1501775"/>
            <a:ext cx="4310063" cy="36210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04590006-BEB6-4EB6-88BA-C63D54F2FFAF}" type="slidenum">
              <a:rPr lang="en-US"/>
              <a:pPr>
                <a:defRPr/>
              </a:pPr>
              <a:t>58</a:t>
            </a:fld>
            <a:endParaRPr lang="en-US"/>
          </a:p>
        </p:txBody>
      </p:sp>
      <p:sp>
        <p:nvSpPr>
          <p:cNvPr id="63491" name="Rectangle 2"/>
          <p:cNvSpPr>
            <a:spLocks noGrp="1" noChangeArrowheads="1"/>
          </p:cNvSpPr>
          <p:nvPr>
            <p:ph type="title"/>
          </p:nvPr>
        </p:nvSpPr>
        <p:spPr>
          <a:xfrm>
            <a:off x="247650" y="312738"/>
            <a:ext cx="8458200" cy="1143000"/>
          </a:xfrm>
        </p:spPr>
        <p:txBody>
          <a:bodyPr/>
          <a:lstStyle/>
          <a:p>
            <a:pPr>
              <a:defRPr/>
            </a:pPr>
            <a:r>
              <a:rPr lang="en-US" dirty="0" smtClean="0">
                <a:effectLst/>
                <a:latin typeface="+mn-lt"/>
              </a:rPr>
              <a:t>Tornadoes</a:t>
            </a:r>
            <a:r>
              <a:rPr lang="en-US" sz="2200" dirty="0" smtClean="0">
                <a:effectLst>
                  <a:outerShdw blurRad="38100" dist="38100" dir="2700000" algn="tl">
                    <a:srgbClr val="000000">
                      <a:alpha val="43137"/>
                    </a:srgbClr>
                  </a:outerShdw>
                </a:effectLst>
                <a:latin typeface="+mn-lt"/>
              </a:rPr>
              <a:t> </a:t>
            </a:r>
          </a:p>
        </p:txBody>
      </p:sp>
      <p:pic>
        <p:nvPicPr>
          <p:cNvPr id="83972"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83974" name="Text Box 42"/>
          <p:cNvSpPr txBox="1">
            <a:spLocks noChangeArrowheads="1"/>
          </p:cNvSpPr>
          <p:nvPr/>
        </p:nvSpPr>
        <p:spPr bwMode="auto">
          <a:xfrm>
            <a:off x="2311400" y="6235700"/>
            <a:ext cx="3810000" cy="266700"/>
          </a:xfrm>
          <a:prstGeom prst="rect">
            <a:avLst/>
          </a:prstGeom>
          <a:noFill/>
          <a:ln w="9525">
            <a:solidFill>
              <a:schemeClr val="tx1"/>
            </a:solidFill>
            <a:miter lim="800000"/>
            <a:headEnd/>
            <a:tailEnd/>
          </a:ln>
        </p:spPr>
        <p:txBody>
          <a:bodyPr>
            <a:spAutoFit/>
          </a:bodyPr>
          <a:lstStyle/>
          <a:p>
            <a:pPr>
              <a:lnSpc>
                <a:spcPct val="125000"/>
              </a:lnSpc>
            </a:pPr>
            <a:r>
              <a:rPr lang="en-US" sz="1000" b="0" i="0">
                <a:latin typeface="Arial" pitchFamily="34" charset="0"/>
                <a:ea typeface="ＭＳ Ｐゴシック" pitchFamily="-112" charset="-128"/>
              </a:rPr>
              <a:t>Extreme Weather and Climate Events in a Changing Climate</a:t>
            </a:r>
          </a:p>
        </p:txBody>
      </p:sp>
      <p:sp>
        <p:nvSpPr>
          <p:cNvPr id="10" name="Content Placeholder 2"/>
          <p:cNvSpPr>
            <a:spLocks noGrp="1"/>
          </p:cNvSpPr>
          <p:nvPr>
            <p:ph idx="1"/>
          </p:nvPr>
        </p:nvSpPr>
        <p:spPr>
          <a:xfrm>
            <a:off x="361464" y="1444674"/>
            <a:ext cx="8442902" cy="5335587"/>
          </a:xfrm>
        </p:spPr>
        <p:txBody>
          <a:bodyPr/>
          <a:lstStyle/>
          <a:p>
            <a:pPr eaLnBrk="1" fontAlgn="auto" hangingPunct="1">
              <a:spcAft>
                <a:spcPts val="0"/>
              </a:spcAft>
              <a:defRPr/>
            </a:pPr>
            <a:r>
              <a:rPr lang="en-US" sz="2000" dirty="0" smtClean="0"/>
              <a:t>Record month – April 2011: </a:t>
            </a:r>
            <a:r>
              <a:rPr lang="en-US" sz="2000" dirty="0"/>
              <a:t>751 confirmed </a:t>
            </a:r>
            <a:r>
              <a:rPr lang="en-US" sz="2000" dirty="0" smtClean="0"/>
              <a:t>tornadoes</a:t>
            </a:r>
          </a:p>
          <a:p>
            <a:pPr lvl="1" eaLnBrk="1" fontAlgn="auto" hangingPunct="1">
              <a:spcAft>
                <a:spcPts val="0"/>
              </a:spcAft>
              <a:buFont typeface="Wingdings" pitchFamily="2" charset="2"/>
              <a:buChar char="§"/>
              <a:defRPr/>
            </a:pPr>
            <a:r>
              <a:rPr lang="en-US" sz="2000" dirty="0" smtClean="0">
                <a:solidFill>
                  <a:schemeClr val="tx1">
                    <a:lumMod val="50000"/>
                    <a:lumOff val="50000"/>
                  </a:schemeClr>
                </a:solidFill>
              </a:rPr>
              <a:t>Previous record – May 2003: </a:t>
            </a:r>
            <a:r>
              <a:rPr lang="en-US" sz="2000" dirty="0">
                <a:solidFill>
                  <a:schemeClr val="tx1">
                    <a:lumMod val="50000"/>
                    <a:lumOff val="50000"/>
                  </a:schemeClr>
                </a:solidFill>
              </a:rPr>
              <a:t>542 confirmed </a:t>
            </a:r>
            <a:r>
              <a:rPr lang="en-US" sz="2000" dirty="0" smtClean="0">
                <a:solidFill>
                  <a:schemeClr val="tx1">
                    <a:lumMod val="50000"/>
                    <a:lumOff val="50000"/>
                  </a:schemeClr>
                </a:solidFill>
              </a:rPr>
              <a:t>tornadoes</a:t>
            </a:r>
          </a:p>
          <a:p>
            <a:pPr eaLnBrk="1" fontAlgn="auto" hangingPunct="1">
              <a:spcAft>
                <a:spcPts val="0"/>
              </a:spcAft>
              <a:defRPr/>
            </a:pPr>
            <a:r>
              <a:rPr lang="en-US" sz="2000" dirty="0" smtClean="0"/>
              <a:t>However, there’s no detectable long-term trend in tornadoes</a:t>
            </a:r>
          </a:p>
          <a:p>
            <a:pPr eaLnBrk="1" fontAlgn="auto" hangingPunct="1">
              <a:spcAft>
                <a:spcPts val="0"/>
              </a:spcAft>
              <a:defRPr/>
            </a:pPr>
            <a:r>
              <a:rPr lang="en-US" sz="2000" dirty="0"/>
              <a:t>Favorable severe weather conditions:</a:t>
            </a:r>
          </a:p>
          <a:p>
            <a:pPr marL="744538" lvl="1" indent="-287338" eaLnBrk="1" fontAlgn="auto" hangingPunct="1">
              <a:spcAft>
                <a:spcPts val="0"/>
              </a:spcAft>
              <a:buClr>
                <a:schemeClr val="tx1">
                  <a:lumMod val="50000"/>
                  <a:lumOff val="50000"/>
                </a:schemeClr>
              </a:buClr>
              <a:buFont typeface="Wingdings" pitchFamily="2" charset="2"/>
              <a:buChar char="§"/>
              <a:defRPr/>
            </a:pPr>
            <a:r>
              <a:rPr lang="en-US" sz="2000" dirty="0">
                <a:solidFill>
                  <a:schemeClr val="tx1">
                    <a:lumMod val="50000"/>
                    <a:lumOff val="50000"/>
                  </a:schemeClr>
                </a:solidFill>
              </a:rPr>
              <a:t>Air that’s likely to </a:t>
            </a:r>
            <a:r>
              <a:rPr lang="en-US" sz="2000" dirty="0" smtClean="0">
                <a:solidFill>
                  <a:schemeClr val="tx1">
                    <a:lumMod val="50000"/>
                    <a:lumOff val="50000"/>
                  </a:schemeClr>
                </a:solidFill>
              </a:rPr>
              <a:t>rise; cooler </a:t>
            </a:r>
            <a:r>
              <a:rPr lang="en-US" sz="2000" dirty="0">
                <a:solidFill>
                  <a:schemeClr val="tx1">
                    <a:lumMod val="50000"/>
                    <a:lumOff val="50000"/>
                  </a:schemeClr>
                </a:solidFill>
              </a:rPr>
              <a:t>air </a:t>
            </a:r>
            <a:r>
              <a:rPr lang="en-US" sz="2000" dirty="0" smtClean="0">
                <a:solidFill>
                  <a:schemeClr val="tx1">
                    <a:lumMod val="50000"/>
                    <a:lumOff val="50000"/>
                  </a:schemeClr>
                </a:solidFill>
              </a:rPr>
              <a:t>above; strong wind shear</a:t>
            </a:r>
            <a:endParaRPr lang="en-US" sz="2000" dirty="0">
              <a:solidFill>
                <a:schemeClr val="tx1">
                  <a:lumMod val="50000"/>
                  <a:lumOff val="50000"/>
                </a:schemeClr>
              </a:solidFill>
              <a:ea typeface="ＭＳ Ｐゴシック" charset="-128"/>
            </a:endParaRPr>
          </a:p>
          <a:p>
            <a:pPr eaLnBrk="1" fontAlgn="auto" hangingPunct="1">
              <a:spcAft>
                <a:spcPts val="0"/>
              </a:spcAft>
              <a:defRPr/>
            </a:pPr>
            <a:endParaRPr lang="en-US" sz="2400" dirty="0" smtClean="0">
              <a:solidFill>
                <a:schemeClr val="accent5">
                  <a:lumMod val="50000"/>
                </a:schemeClr>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256" y="4030704"/>
            <a:ext cx="2399553" cy="1573261"/>
          </a:xfrm>
          <a:prstGeom prst="rect">
            <a:avLst/>
          </a:prstGeom>
        </p:spPr>
      </p:pic>
      <p:pic>
        <p:nvPicPr>
          <p:cNvPr id="12" name="Picture 3"/>
          <p:cNvPicPr>
            <a:picLocks noChangeAspect="1"/>
          </p:cNvPicPr>
          <p:nvPr/>
        </p:nvPicPr>
        <p:blipFill rotWithShape="1">
          <a:blip r:embed="rId5" cstate="print"/>
          <a:srcRect l="12943" t="66349" r="2003"/>
          <a:stretch/>
        </p:blipFill>
        <p:spPr bwMode="auto">
          <a:xfrm>
            <a:off x="3440345" y="3735977"/>
            <a:ext cx="4773377" cy="2444402"/>
          </a:xfrm>
          <a:prstGeom prst="rect">
            <a:avLst/>
          </a:prstGeom>
          <a:noFill/>
          <a:ln w="9525">
            <a:noFill/>
            <a:miter lim="800000"/>
            <a:headEnd/>
            <a:tailEnd/>
          </a:ln>
        </p:spPr>
      </p:pic>
      <p:sp>
        <p:nvSpPr>
          <p:cNvPr id="14" name="TextBox 5"/>
          <p:cNvSpPr txBox="1">
            <a:spLocks noChangeArrowheads="1"/>
          </p:cNvSpPr>
          <p:nvPr/>
        </p:nvSpPr>
        <p:spPr bwMode="auto">
          <a:xfrm rot="16200000">
            <a:off x="2332932" y="4580884"/>
            <a:ext cx="1772185" cy="738664"/>
          </a:xfrm>
          <a:prstGeom prst="rect">
            <a:avLst/>
          </a:prstGeom>
          <a:noFill/>
          <a:ln w="9525">
            <a:noFill/>
            <a:miter lim="800000"/>
            <a:headEnd/>
            <a:tailEnd/>
          </a:ln>
        </p:spPr>
        <p:txBody>
          <a:bodyPr wrap="square">
            <a:spAutoFit/>
          </a:bodyPr>
          <a:lstStyle/>
          <a:p>
            <a:pPr algn="ctr" defTabSz="457200"/>
            <a:r>
              <a:rPr lang="en-US" sz="1400" b="0" i="0" dirty="0" err="1" smtClean="0">
                <a:solidFill>
                  <a:prstClr val="black"/>
                </a:solidFill>
                <a:latin typeface="Arial" pitchFamily="34" charset="0"/>
                <a:cs typeface="Arial" pitchFamily="34" charset="0"/>
              </a:rPr>
              <a:t>Avg</a:t>
            </a:r>
            <a:r>
              <a:rPr lang="en-US" sz="1400" b="0" i="0" dirty="0" smtClean="0">
                <a:solidFill>
                  <a:prstClr val="black"/>
                </a:solidFill>
                <a:latin typeface="Arial" pitchFamily="34" charset="0"/>
                <a:cs typeface="Arial" pitchFamily="34" charset="0"/>
              </a:rPr>
              <a:t> number </a:t>
            </a:r>
            <a:r>
              <a:rPr lang="en-US" sz="1400" b="0" i="0" dirty="0">
                <a:solidFill>
                  <a:prstClr val="black"/>
                </a:solidFill>
                <a:latin typeface="Arial" pitchFamily="34" charset="0"/>
                <a:cs typeface="Arial" pitchFamily="34" charset="0"/>
              </a:rPr>
              <a:t>of favorable </a:t>
            </a:r>
            <a:r>
              <a:rPr lang="en-US" sz="1400" b="0" i="0" dirty="0" smtClean="0">
                <a:solidFill>
                  <a:prstClr val="black"/>
                </a:solidFill>
                <a:latin typeface="Arial" pitchFamily="34" charset="0"/>
                <a:cs typeface="Arial" pitchFamily="34" charset="0"/>
              </a:rPr>
              <a:t>tornado </a:t>
            </a:r>
            <a:r>
              <a:rPr lang="en-US" sz="1400" b="0" i="0" dirty="0">
                <a:solidFill>
                  <a:prstClr val="black"/>
                </a:solidFill>
                <a:latin typeface="Arial" pitchFamily="34" charset="0"/>
                <a:cs typeface="Arial" pitchFamily="34" charset="0"/>
              </a:rPr>
              <a:t>days (per grid cell)</a:t>
            </a:r>
          </a:p>
        </p:txBody>
      </p:sp>
      <p:sp>
        <p:nvSpPr>
          <p:cNvPr id="15" name="TextBox 5"/>
          <p:cNvSpPr txBox="1">
            <a:spLocks noChangeArrowheads="1"/>
          </p:cNvSpPr>
          <p:nvPr/>
        </p:nvSpPr>
        <p:spPr bwMode="auto">
          <a:xfrm rot="16200000">
            <a:off x="7545626" y="4681875"/>
            <a:ext cx="1888400" cy="519114"/>
          </a:xfrm>
          <a:prstGeom prst="rect">
            <a:avLst/>
          </a:prstGeom>
          <a:noFill/>
          <a:ln w="9525">
            <a:noFill/>
            <a:miter lim="800000"/>
            <a:headEnd/>
            <a:tailEnd/>
          </a:ln>
        </p:spPr>
        <p:txBody>
          <a:bodyPr wrap="square">
            <a:spAutoFit/>
          </a:bodyPr>
          <a:lstStyle/>
          <a:p>
            <a:pPr algn="ctr" defTabSz="457200"/>
            <a:r>
              <a:rPr lang="en-US" sz="1400" b="0" i="0" dirty="0">
                <a:solidFill>
                  <a:srgbClr val="FF0000"/>
                </a:solidFill>
                <a:latin typeface="Arial" pitchFamily="34" charset="0"/>
                <a:cs typeface="Arial" pitchFamily="34" charset="0"/>
              </a:rPr>
              <a:t>Number of F2 or greater tornadoes</a:t>
            </a:r>
          </a:p>
        </p:txBody>
      </p:sp>
      <p:sp>
        <p:nvSpPr>
          <p:cNvPr id="16" name="Rectangle 1"/>
          <p:cNvSpPr>
            <a:spLocks noChangeArrowheads="1"/>
          </p:cNvSpPr>
          <p:nvPr/>
        </p:nvSpPr>
        <p:spPr bwMode="auto">
          <a:xfrm>
            <a:off x="6571466" y="5911759"/>
            <a:ext cx="1447800" cy="246221"/>
          </a:xfrm>
          <a:prstGeom prst="rect">
            <a:avLst/>
          </a:prstGeom>
          <a:noFill/>
          <a:ln w="9525">
            <a:noFill/>
            <a:miter lim="800000"/>
            <a:headEnd/>
            <a:tailEnd/>
          </a:ln>
        </p:spPr>
        <p:txBody>
          <a:bodyPr anchor="ctr">
            <a:spAutoFit/>
          </a:bodyPr>
          <a:lstStyle/>
          <a:p>
            <a:pPr algn="r" defTabSz="457200"/>
            <a:r>
              <a:rPr lang="en-US" sz="1000" b="0" i="0" dirty="0">
                <a:solidFill>
                  <a:prstClr val="black">
                    <a:lumMod val="65000"/>
                    <a:lumOff val="35000"/>
                  </a:prstClr>
                </a:solidFill>
                <a:latin typeface="Arial" pitchFamily="34" charset="0"/>
                <a:cs typeface="Arial" pitchFamily="34" charset="0"/>
              </a:rPr>
              <a:t>Philip </a:t>
            </a:r>
            <a:r>
              <a:rPr lang="en-US" sz="1000" b="0" i="0" dirty="0" err="1">
                <a:solidFill>
                  <a:prstClr val="black">
                    <a:lumMod val="65000"/>
                    <a:lumOff val="35000"/>
                  </a:prstClr>
                </a:solidFill>
                <a:latin typeface="Arial" pitchFamily="34" charset="0"/>
                <a:cs typeface="Arial" pitchFamily="34" charset="0"/>
              </a:rPr>
              <a:t>Pegion</a:t>
            </a:r>
            <a:r>
              <a:rPr lang="en-US" sz="1000" b="0" i="0" dirty="0">
                <a:solidFill>
                  <a:prstClr val="black">
                    <a:lumMod val="65000"/>
                    <a:lumOff val="35000"/>
                  </a:prstClr>
                </a:solidFill>
                <a:latin typeface="Arial" pitchFamily="34" charset="0"/>
                <a:cs typeface="Arial" pitchFamily="34" charset="0"/>
              </a:rPr>
              <a:t>, NOAA</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04590006-BEB6-4EB6-88BA-C63D54F2FFAF}" type="slidenum">
              <a:rPr lang="en-US"/>
              <a:pPr>
                <a:defRPr/>
              </a:pPr>
              <a:t>59</a:t>
            </a:fld>
            <a:endParaRPr lang="en-US"/>
          </a:p>
        </p:txBody>
      </p:sp>
      <p:sp>
        <p:nvSpPr>
          <p:cNvPr id="63491" name="Rectangle 2"/>
          <p:cNvSpPr>
            <a:spLocks noGrp="1" noChangeArrowheads="1"/>
          </p:cNvSpPr>
          <p:nvPr>
            <p:ph type="title"/>
          </p:nvPr>
        </p:nvSpPr>
        <p:spPr>
          <a:xfrm>
            <a:off x="247650" y="247423"/>
            <a:ext cx="8458200" cy="1143000"/>
          </a:xfrm>
        </p:spPr>
        <p:txBody>
          <a:bodyPr/>
          <a:lstStyle/>
          <a:p>
            <a:pPr>
              <a:defRPr/>
            </a:pPr>
            <a:r>
              <a:rPr lang="en-US" dirty="0" smtClean="0">
                <a:effectLst/>
                <a:latin typeface="+mn-lt"/>
              </a:rPr>
              <a:t>NOAA U.S. Climate Extremes Index</a:t>
            </a:r>
            <a:r>
              <a:rPr lang="en-US" sz="2200" dirty="0" smtClean="0">
                <a:effectLst>
                  <a:outerShdw blurRad="38100" dist="38100" dir="2700000" algn="tl">
                    <a:srgbClr val="000000">
                      <a:alpha val="43137"/>
                    </a:srgbClr>
                  </a:outerShdw>
                </a:effectLst>
                <a:latin typeface="+mn-lt"/>
              </a:rPr>
              <a:t> </a:t>
            </a:r>
          </a:p>
        </p:txBody>
      </p:sp>
      <p:pic>
        <p:nvPicPr>
          <p:cNvPr id="83972"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83974" name="Text Box 42"/>
          <p:cNvSpPr txBox="1">
            <a:spLocks noChangeArrowheads="1"/>
          </p:cNvSpPr>
          <p:nvPr/>
        </p:nvSpPr>
        <p:spPr bwMode="auto">
          <a:xfrm>
            <a:off x="2559597" y="6235700"/>
            <a:ext cx="3810000" cy="266700"/>
          </a:xfrm>
          <a:prstGeom prst="rect">
            <a:avLst/>
          </a:prstGeom>
          <a:noFill/>
          <a:ln w="9525">
            <a:solidFill>
              <a:schemeClr val="tx1"/>
            </a:solidFill>
            <a:miter lim="800000"/>
            <a:headEnd/>
            <a:tailEnd/>
          </a:ln>
        </p:spPr>
        <p:txBody>
          <a:bodyPr>
            <a:spAutoFit/>
          </a:bodyPr>
          <a:lstStyle/>
          <a:p>
            <a:pPr>
              <a:lnSpc>
                <a:spcPct val="125000"/>
              </a:lnSpc>
            </a:pPr>
            <a:r>
              <a:rPr lang="en-US" sz="1000" b="0" i="0">
                <a:latin typeface="Arial" pitchFamily="34" charset="0"/>
                <a:ea typeface="ＭＳ Ｐゴシック" pitchFamily="-112" charset="-128"/>
              </a:rPr>
              <a:t>Extreme Weather and Climate Events in a Changing Climate</a:t>
            </a:r>
          </a:p>
        </p:txBody>
      </p:sp>
      <p:sp>
        <p:nvSpPr>
          <p:cNvPr id="13" name="Content Placeholder 2"/>
          <p:cNvSpPr>
            <a:spLocks noGrp="1"/>
          </p:cNvSpPr>
          <p:nvPr>
            <p:ph idx="1"/>
          </p:nvPr>
        </p:nvSpPr>
        <p:spPr>
          <a:xfrm>
            <a:off x="274320" y="1396574"/>
            <a:ext cx="2790872" cy="5335587"/>
          </a:xfrm>
        </p:spPr>
        <p:txBody>
          <a:bodyPr/>
          <a:lstStyle/>
          <a:p>
            <a:pPr>
              <a:spcBef>
                <a:spcPts val="600"/>
              </a:spcBef>
              <a:spcAft>
                <a:spcPts val="600"/>
              </a:spcAft>
            </a:pPr>
            <a:r>
              <a:rPr lang="en-US" sz="1600" dirty="0" smtClean="0"/>
              <a:t>The CEI is the average of six indicators of the percentage of the U.S.  area covered by extremes in temperature, rainfall, drought and tropical cyclones (Jun-Nov)  </a:t>
            </a:r>
          </a:p>
          <a:p>
            <a:pPr>
              <a:spcBef>
                <a:spcPts val="600"/>
              </a:spcBef>
              <a:spcAft>
                <a:spcPts val="600"/>
              </a:spcAft>
            </a:pPr>
            <a:r>
              <a:rPr lang="en-US" sz="1600" dirty="0" smtClean="0"/>
              <a:t>Constructed to summarize complex multivariate and multidimensional  changes in these events.  </a:t>
            </a:r>
          </a:p>
          <a:p>
            <a:pPr>
              <a:spcBef>
                <a:spcPts val="600"/>
              </a:spcBef>
              <a:spcAft>
                <a:spcPts val="600"/>
              </a:spcAft>
            </a:pPr>
            <a:r>
              <a:rPr lang="en-US" sz="1600" dirty="0" smtClean="0"/>
              <a:t>For details: </a:t>
            </a: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4494" t="9908" r="1610" b="3713"/>
          <a:stretch/>
        </p:blipFill>
        <p:spPr>
          <a:xfrm>
            <a:off x="3078630" y="1345474"/>
            <a:ext cx="5731813" cy="4323806"/>
          </a:xfrm>
          <a:prstGeom prst="rect">
            <a:avLst/>
          </a:prstGeom>
        </p:spPr>
      </p:pic>
      <p:sp>
        <p:nvSpPr>
          <p:cNvPr id="18" name="TextBox 17"/>
          <p:cNvSpPr txBox="1"/>
          <p:nvPr/>
        </p:nvSpPr>
        <p:spPr>
          <a:xfrm>
            <a:off x="261256" y="5460273"/>
            <a:ext cx="4372415" cy="769441"/>
          </a:xfrm>
          <a:prstGeom prst="rect">
            <a:avLst/>
          </a:prstGeom>
          <a:noFill/>
        </p:spPr>
        <p:txBody>
          <a:bodyPr wrap="none" rtlCol="0">
            <a:spAutoFit/>
          </a:bodyPr>
          <a:lstStyle/>
          <a:p>
            <a:pPr marL="287338" indent="-287338"/>
            <a:r>
              <a:rPr lang="en-US" sz="1600" dirty="0" smtClean="0">
                <a:latin typeface="+mn-lt"/>
              </a:rPr>
              <a:t>	http://www.ncdc.noaa.gov/extremes/cei/</a:t>
            </a:r>
          </a:p>
          <a:p>
            <a:endParaRPr lang="en-US" dirty="0"/>
          </a:p>
        </p:txBody>
      </p:sp>
      <p:sp>
        <p:nvSpPr>
          <p:cNvPr id="19" name="Rectangle 18"/>
          <p:cNvSpPr/>
          <p:nvPr/>
        </p:nvSpPr>
        <p:spPr>
          <a:xfrm>
            <a:off x="7416714" y="5720806"/>
            <a:ext cx="1034257" cy="261610"/>
          </a:xfrm>
          <a:prstGeom prst="rect">
            <a:avLst/>
          </a:prstGeom>
        </p:spPr>
        <p:txBody>
          <a:bodyPr wrap="none">
            <a:spAutoFit/>
          </a:bodyPr>
          <a:lstStyle/>
          <a:p>
            <a:pPr defTabSz="457200"/>
            <a:r>
              <a:rPr lang="en-US" sz="1100" b="0" i="0" dirty="0">
                <a:solidFill>
                  <a:prstClr val="black">
                    <a:lumMod val="65000"/>
                    <a:lumOff val="35000"/>
                  </a:prstClr>
                </a:solidFill>
                <a:latin typeface="Arial" pitchFamily="34" charset="0"/>
              </a:rPr>
              <a:t>NOAA/NCDC</a:t>
            </a:r>
            <a:endParaRPr lang="en-US" sz="1100" b="0" i="0" dirty="0">
              <a:solidFill>
                <a:prstClr val="black"/>
              </a:solidFill>
              <a:latin typeface="Arial"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D3E55F77-8291-4896-B1ED-721A900092A1}" type="slidenum">
              <a:rPr lang="en-US"/>
              <a:pPr>
                <a:defRPr/>
              </a:pPr>
              <a:t>6</a:t>
            </a:fld>
            <a:endParaRPr lang="en-US"/>
          </a:p>
        </p:txBody>
      </p:sp>
      <p:sp>
        <p:nvSpPr>
          <p:cNvPr id="35843" name="Rectangle 2"/>
          <p:cNvSpPr>
            <a:spLocks noGrp="1" noChangeArrowheads="1"/>
          </p:cNvSpPr>
          <p:nvPr>
            <p:ph type="title"/>
          </p:nvPr>
        </p:nvSpPr>
        <p:spPr>
          <a:xfrm>
            <a:off x="287338" y="163513"/>
            <a:ext cx="8458200" cy="1143000"/>
          </a:xfrm>
        </p:spPr>
        <p:txBody>
          <a:bodyPr/>
          <a:lstStyle/>
          <a:p>
            <a:pPr eaLnBrk="1" hangingPunct="1"/>
            <a:r>
              <a:rPr lang="en-US" sz="3200" smtClean="0">
                <a:effectLst/>
                <a:latin typeface="Arial" pitchFamily="34" charset="0"/>
              </a:rPr>
              <a:t>How would you answer?</a:t>
            </a:r>
          </a:p>
        </p:txBody>
      </p:sp>
      <p:sp>
        <p:nvSpPr>
          <p:cNvPr id="10244" name="Rectangle 3"/>
          <p:cNvSpPr>
            <a:spLocks noGrp="1" noChangeArrowheads="1"/>
          </p:cNvSpPr>
          <p:nvPr>
            <p:ph type="body" idx="1"/>
          </p:nvPr>
        </p:nvSpPr>
        <p:spPr>
          <a:xfrm>
            <a:off x="360363" y="1441450"/>
            <a:ext cx="5740400" cy="5435600"/>
          </a:xfrm>
        </p:spPr>
        <p:txBody>
          <a:bodyPr/>
          <a:lstStyle/>
          <a:p>
            <a:pPr>
              <a:buFont typeface="Wingdings 2" pitchFamily="18" charset="2"/>
              <a:buNone/>
              <a:defRPr/>
            </a:pPr>
            <a:r>
              <a:rPr lang="en-US" sz="2200" dirty="0" smtClean="0">
                <a:effectLst/>
                <a:ea typeface="ＭＳ Ｐゴシック" pitchFamily="-112" charset="-128"/>
                <a:cs typeface="Arial" pitchFamily="34" charset="0"/>
              </a:rPr>
              <a:t>How important is the issue of global warming to you?</a:t>
            </a:r>
          </a:p>
          <a:p>
            <a:pPr>
              <a:spcBef>
                <a:spcPts val="0"/>
              </a:spcBef>
              <a:buFont typeface="Wingdings 2" pitchFamily="18" charset="2"/>
              <a:buNone/>
              <a:defRPr/>
            </a:pPr>
            <a:r>
              <a:rPr lang="en-US" sz="2200" dirty="0" smtClean="0">
                <a:effectLst/>
                <a:ea typeface="ＭＳ Ｐゴシック" pitchFamily="-112" charset="-128"/>
                <a:cs typeface="Arial" pitchFamily="34" charset="0"/>
              </a:rPr>
              <a:t>	</a:t>
            </a:r>
            <a:r>
              <a:rPr lang="en-US" sz="2000" dirty="0" smtClean="0">
                <a:solidFill>
                  <a:schemeClr val="accent2"/>
                </a:solidFill>
                <a:effectLst/>
                <a:ea typeface="ＭＳ Ｐゴシック" pitchFamily="-112" charset="-128"/>
                <a:cs typeface="Arial" pitchFamily="34" charset="0"/>
              </a:rPr>
              <a:t>Extremely      </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Very    </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Somewhat </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Not too important      </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Not at all important</a:t>
            </a:r>
          </a:p>
          <a:p>
            <a:pPr>
              <a:spcBef>
                <a:spcPts val="0"/>
              </a:spcBef>
              <a:buFont typeface="Wingdings 2" pitchFamily="18" charset="2"/>
              <a:buNone/>
              <a:defRPr/>
            </a:pPr>
            <a:endParaRPr lang="en-US" sz="2200" dirty="0" smtClean="0">
              <a:effectLst/>
              <a:ea typeface="ＭＳ Ｐゴシック" pitchFamily="-112" charset="-128"/>
              <a:cs typeface="Arial" pitchFamily="34" charset="0"/>
            </a:endParaRPr>
          </a:p>
          <a:p>
            <a:pPr marL="344488" indent="-344488">
              <a:spcBef>
                <a:spcPts val="0"/>
              </a:spcBef>
              <a:buFont typeface="Wingdings 2" pitchFamily="18" charset="2"/>
              <a:buNone/>
              <a:defRPr/>
            </a:pPr>
            <a:r>
              <a:rPr lang="en-US" sz="2200" dirty="0" smtClean="0">
                <a:effectLst/>
                <a:ea typeface="ＭＳ Ｐゴシック" pitchFamily="-112" charset="-128"/>
                <a:cs typeface="Arial" pitchFamily="34" charset="0"/>
              </a:rPr>
              <a:t>Personally, how well informed do you feel you are about the consequences of global warming?</a:t>
            </a:r>
          </a:p>
          <a:p>
            <a:pPr>
              <a:spcBef>
                <a:spcPts val="0"/>
              </a:spcBef>
              <a:buFont typeface="Wingdings 2" pitchFamily="18" charset="2"/>
              <a:buNone/>
              <a:defRPr/>
            </a:pPr>
            <a:r>
              <a:rPr lang="en-US" sz="2200" dirty="0" smtClean="0">
                <a:effectLst/>
                <a:ea typeface="ＭＳ Ｐゴシック" pitchFamily="-112" charset="-128"/>
                <a:cs typeface="Arial" pitchFamily="34" charset="0"/>
              </a:rPr>
              <a:t>	</a:t>
            </a:r>
            <a:r>
              <a:rPr lang="en-US" sz="2000" dirty="0" smtClean="0">
                <a:solidFill>
                  <a:schemeClr val="accent2"/>
                </a:solidFill>
                <a:effectLst/>
                <a:ea typeface="ＭＳ Ｐゴシック" pitchFamily="-112" charset="-128"/>
                <a:cs typeface="Arial" pitchFamily="34" charset="0"/>
              </a:rPr>
              <a:t>Very well informed</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Fairly well Informed</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Not very well Informed</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Not at all informed</a:t>
            </a:r>
            <a:r>
              <a:rPr lang="en-US" sz="2000" dirty="0" smtClean="0">
                <a:effectLst/>
                <a:ea typeface="ＭＳ Ｐゴシック" pitchFamily="-112" charset="-128"/>
                <a:cs typeface="Arial" pitchFamily="34" charset="0"/>
              </a:rPr>
              <a:t> </a:t>
            </a:r>
          </a:p>
          <a:p>
            <a:pPr>
              <a:spcBef>
                <a:spcPts val="0"/>
              </a:spcBef>
              <a:buFont typeface="Wingdings 2" pitchFamily="18" charset="2"/>
              <a:buNone/>
              <a:defRPr/>
            </a:pPr>
            <a:r>
              <a:rPr lang="en-US" sz="2200" dirty="0" smtClean="0">
                <a:effectLst/>
                <a:ea typeface="ＭＳ Ｐゴシック" pitchFamily="-112" charset="-128"/>
                <a:cs typeface="Arial" pitchFamily="34" charset="0"/>
              </a:rPr>
              <a:t>	</a:t>
            </a:r>
          </a:p>
          <a:p>
            <a:pPr>
              <a:spcBef>
                <a:spcPts val="0"/>
              </a:spcBef>
              <a:buFont typeface="Wingdings 2" pitchFamily="18" charset="2"/>
              <a:buNone/>
              <a:defRPr/>
            </a:pPr>
            <a:endParaRPr lang="en-US" sz="2200" dirty="0" smtClean="0">
              <a:effectLst/>
              <a:ea typeface="ＭＳ Ｐゴシック" pitchFamily="-112" charset="-128"/>
              <a:cs typeface="Arial" pitchFamily="34" charset="0"/>
            </a:endParaRPr>
          </a:p>
          <a:p>
            <a:pPr>
              <a:spcBef>
                <a:spcPts val="0"/>
              </a:spcBef>
              <a:buFont typeface="Wingdings 2" pitchFamily="18" charset="2"/>
              <a:buNone/>
              <a:defRPr/>
            </a:pPr>
            <a:endParaRPr lang="en-US" sz="2200" dirty="0" smtClean="0">
              <a:ea typeface="ＭＳ Ｐゴシック" pitchFamily="-112" charset="-128"/>
              <a:cs typeface="Arial" pitchFamily="34" charset="0"/>
            </a:endParaRPr>
          </a:p>
          <a:p>
            <a:pPr>
              <a:spcBef>
                <a:spcPts val="0"/>
              </a:spcBef>
              <a:buFont typeface="Wingdings 2" pitchFamily="18" charset="2"/>
              <a:buNone/>
              <a:defRPr/>
            </a:pPr>
            <a:endParaRPr lang="en-US" sz="2200" dirty="0" smtClean="0">
              <a:ea typeface="ＭＳ Ｐゴシック" pitchFamily="-112" charset="-128"/>
              <a:cs typeface="Arial" pitchFamily="34" charset="0"/>
            </a:endParaRPr>
          </a:p>
          <a:p>
            <a:pPr>
              <a:spcBef>
                <a:spcPts val="0"/>
              </a:spcBef>
              <a:buFont typeface="Wingdings 2" pitchFamily="18" charset="2"/>
              <a:buNone/>
              <a:defRPr/>
            </a:pPr>
            <a:endParaRPr lang="en-US" sz="2200" dirty="0" smtClean="0">
              <a:ea typeface="ＭＳ Ｐゴシック" pitchFamily="-112" charset="-128"/>
              <a:cs typeface="Arial" pitchFamily="34" charset="0"/>
            </a:endParaRPr>
          </a:p>
          <a:p>
            <a:pPr>
              <a:buFont typeface="Wingdings 2" pitchFamily="18" charset="2"/>
              <a:buNone/>
              <a:defRPr/>
            </a:pPr>
            <a:r>
              <a:rPr lang="en-US" sz="2200" dirty="0" smtClean="0">
                <a:ea typeface="ＭＳ Ｐゴシック" pitchFamily="-112" charset="-128"/>
                <a:cs typeface="Arial" pitchFamily="34" charset="0"/>
              </a:rPr>
              <a:t>	</a:t>
            </a:r>
          </a:p>
          <a:p>
            <a:pPr>
              <a:buFont typeface="Wingdings 2" pitchFamily="18" charset="2"/>
              <a:buNone/>
              <a:defRPr/>
            </a:pPr>
            <a:endParaRPr lang="en-US" sz="2200" dirty="0" smtClean="0">
              <a:ea typeface="ＭＳ Ｐゴシック" pitchFamily="-112" charset="-128"/>
              <a:cs typeface="Arial" pitchFamily="34" charset="0"/>
            </a:endParaRPr>
          </a:p>
          <a:p>
            <a:pPr>
              <a:buFont typeface="Wingdings 2" pitchFamily="18" charset="2"/>
              <a:buNone/>
              <a:defRPr/>
            </a:pPr>
            <a:r>
              <a:rPr lang="en-US" sz="2200" dirty="0" smtClean="0">
                <a:ea typeface="ＭＳ Ｐゴシック" pitchFamily="-112" charset="-128"/>
                <a:cs typeface="Arial" pitchFamily="34" charset="0"/>
              </a:rPr>
              <a:t>	</a:t>
            </a:r>
          </a:p>
        </p:txBody>
      </p:sp>
      <p:pic>
        <p:nvPicPr>
          <p:cNvPr id="35845"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35846" name="Picture 2" descr="Polar Bear Global Warming Picture">
            <a:hlinkClick r:id="rId4" tooltip="View Full-Size"/>
          </p:cNvPr>
          <p:cNvPicPr>
            <a:picLocks noChangeAspect="1" noChangeArrowheads="1"/>
          </p:cNvPicPr>
          <p:nvPr/>
        </p:nvPicPr>
        <p:blipFill>
          <a:blip r:embed="rId5" cstate="print"/>
          <a:srcRect b="6764"/>
          <a:stretch>
            <a:fillRect/>
          </a:stretch>
        </p:blipFill>
        <p:spPr bwMode="auto">
          <a:xfrm>
            <a:off x="6389688" y="4017963"/>
            <a:ext cx="2024062" cy="2198687"/>
          </a:xfrm>
          <a:prstGeom prst="rect">
            <a:avLst/>
          </a:prstGeom>
          <a:noFill/>
          <a:ln w="9525">
            <a:noFill/>
            <a:miter lim="800000"/>
            <a:headEnd/>
            <a:tailEnd/>
          </a:ln>
        </p:spPr>
      </p:pic>
      <p:pic>
        <p:nvPicPr>
          <p:cNvPr id="35847" name="Picture 6" descr="Snowman Endangered Species">
            <a:hlinkClick r:id="rId6"/>
          </p:cNvPr>
          <p:cNvPicPr>
            <a:picLocks noChangeAspect="1" noChangeArrowheads="1"/>
          </p:cNvPicPr>
          <p:nvPr/>
        </p:nvPicPr>
        <p:blipFill>
          <a:blip r:embed="rId7" cstate="print"/>
          <a:srcRect/>
          <a:stretch>
            <a:fillRect/>
          </a:stretch>
        </p:blipFill>
        <p:spPr bwMode="auto">
          <a:xfrm>
            <a:off x="6407150" y="1573213"/>
            <a:ext cx="1962150" cy="21701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9316" t="25064" r="26031" b="8718"/>
          <a:stretch/>
        </p:blipFill>
        <p:spPr>
          <a:xfrm>
            <a:off x="4903683" y="4545874"/>
            <a:ext cx="2330127" cy="1956945"/>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8804" t="4068" r="44229" b="50000"/>
          <a:stretch/>
        </p:blipFill>
        <p:spPr>
          <a:xfrm>
            <a:off x="4767942" y="1911755"/>
            <a:ext cx="2547258" cy="2042697"/>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9000" t="7179" r="45277" b="50000"/>
          <a:stretch/>
        </p:blipFill>
        <p:spPr>
          <a:xfrm>
            <a:off x="1227154" y="4636788"/>
            <a:ext cx="2469635" cy="1896547"/>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8471" t="6825" r="44350" b="50000"/>
          <a:stretch/>
        </p:blipFill>
        <p:spPr>
          <a:xfrm>
            <a:off x="1253372" y="2024743"/>
            <a:ext cx="2566870" cy="1926175"/>
          </a:xfrm>
          <a:prstGeom prst="rect">
            <a:avLst/>
          </a:prstGeom>
        </p:spPr>
      </p:pic>
      <p:sp>
        <p:nvSpPr>
          <p:cNvPr id="5" name="Slide Number Placeholder 3"/>
          <p:cNvSpPr>
            <a:spLocks noGrp="1"/>
          </p:cNvSpPr>
          <p:nvPr>
            <p:ph type="sldNum" sz="quarter" idx="10"/>
          </p:nvPr>
        </p:nvSpPr>
        <p:spPr/>
        <p:txBody>
          <a:bodyPr/>
          <a:lstStyle/>
          <a:p>
            <a:pPr>
              <a:defRPr/>
            </a:pPr>
            <a:fld id="{04590006-BEB6-4EB6-88BA-C63D54F2FFAF}" type="slidenum">
              <a:rPr lang="en-US"/>
              <a:pPr>
                <a:defRPr/>
              </a:pPr>
              <a:t>60</a:t>
            </a:fld>
            <a:endParaRPr lang="en-US"/>
          </a:p>
        </p:txBody>
      </p:sp>
      <p:sp>
        <p:nvSpPr>
          <p:cNvPr id="63491" name="Rectangle 2"/>
          <p:cNvSpPr>
            <a:spLocks noGrp="1" noChangeArrowheads="1"/>
          </p:cNvSpPr>
          <p:nvPr>
            <p:ph type="title"/>
          </p:nvPr>
        </p:nvSpPr>
        <p:spPr>
          <a:xfrm>
            <a:off x="247650" y="247423"/>
            <a:ext cx="8458200" cy="1143000"/>
          </a:xfrm>
        </p:spPr>
        <p:txBody>
          <a:bodyPr/>
          <a:lstStyle/>
          <a:p>
            <a:pPr>
              <a:defRPr/>
            </a:pPr>
            <a:r>
              <a:rPr lang="en-US" dirty="0" smtClean="0">
                <a:effectLst/>
                <a:latin typeface="+mn-lt"/>
              </a:rPr>
              <a:t>What’s driving the increase </a:t>
            </a:r>
            <a:br>
              <a:rPr lang="en-US" dirty="0" smtClean="0">
                <a:effectLst/>
                <a:latin typeface="+mn-lt"/>
              </a:rPr>
            </a:br>
            <a:r>
              <a:rPr lang="en-US" dirty="0" smtClean="0">
                <a:effectLst/>
                <a:latin typeface="+mn-lt"/>
              </a:rPr>
              <a:t>since the 1970’s?</a:t>
            </a:r>
            <a:endParaRPr lang="en-US" sz="2200" dirty="0" smtClean="0">
              <a:effectLst>
                <a:outerShdw blurRad="38100" dist="38100" dir="2700000" algn="tl">
                  <a:srgbClr val="000000">
                    <a:alpha val="43137"/>
                  </a:srgbClr>
                </a:outerShdw>
              </a:effectLst>
              <a:latin typeface="+mn-lt"/>
            </a:endParaRPr>
          </a:p>
        </p:txBody>
      </p:sp>
      <p:pic>
        <p:nvPicPr>
          <p:cNvPr id="83972" name="Picture 4" descr="NWSLOGO"/>
          <p:cNvPicPr>
            <a:picLocks noChangeAspect="1" noChangeArrowheads="1"/>
          </p:cNvPicPr>
          <p:nvPr/>
        </p:nvPicPr>
        <p:blipFill>
          <a:blip r:embed="rId7" cstate="print"/>
          <a:srcRect/>
          <a:stretch>
            <a:fillRect/>
          </a:stretch>
        </p:blipFill>
        <p:spPr bwMode="auto">
          <a:xfrm>
            <a:off x="7885113" y="390525"/>
            <a:ext cx="866775" cy="868363"/>
          </a:xfrm>
          <a:prstGeom prst="rect">
            <a:avLst/>
          </a:prstGeom>
          <a:noFill/>
          <a:ln w="9525">
            <a:noFill/>
            <a:miter lim="800000"/>
            <a:headEnd/>
            <a:tailEnd/>
          </a:ln>
        </p:spPr>
      </p:pic>
      <p:sp>
        <p:nvSpPr>
          <p:cNvPr id="10" name="TextBox 9"/>
          <p:cNvSpPr txBox="1"/>
          <p:nvPr/>
        </p:nvSpPr>
        <p:spPr>
          <a:xfrm>
            <a:off x="1227244" y="1371602"/>
            <a:ext cx="2574047"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defTabSz="457200"/>
            <a:r>
              <a:rPr lang="en-US" sz="1800" b="0" i="0" dirty="0">
                <a:solidFill>
                  <a:srgbClr val="8064A2">
                    <a:lumMod val="50000"/>
                  </a:srgbClr>
                </a:solidFill>
                <a:latin typeface="Arial" pitchFamily="34" charset="0"/>
                <a:cs typeface="Arial" pitchFamily="34" charset="0"/>
              </a:rPr>
              <a:t>Extremes in Maximum Temperature</a:t>
            </a:r>
          </a:p>
        </p:txBody>
      </p:sp>
      <p:sp>
        <p:nvSpPr>
          <p:cNvPr id="12" name="TextBox 11"/>
          <p:cNvSpPr txBox="1"/>
          <p:nvPr/>
        </p:nvSpPr>
        <p:spPr>
          <a:xfrm>
            <a:off x="1161839" y="4075611"/>
            <a:ext cx="2600263"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defTabSz="457200"/>
            <a:r>
              <a:rPr lang="en-US" sz="1800" b="0" i="0" dirty="0">
                <a:solidFill>
                  <a:srgbClr val="8064A2">
                    <a:lumMod val="50000"/>
                  </a:srgbClr>
                </a:solidFill>
                <a:latin typeface="Arial" pitchFamily="34" charset="0"/>
                <a:cs typeface="Arial" pitchFamily="34" charset="0"/>
              </a:rPr>
              <a:t>Drought Severity</a:t>
            </a:r>
          </a:p>
          <a:p>
            <a:pPr algn="ctr" defTabSz="457200"/>
            <a:endParaRPr lang="en-US" sz="1800" b="0" i="0" dirty="0">
              <a:solidFill>
                <a:srgbClr val="8064A2">
                  <a:lumMod val="50000"/>
                </a:srgbClr>
              </a:solidFill>
              <a:latin typeface="Arial" pitchFamily="34" charset="0"/>
              <a:cs typeface="Arial" pitchFamily="34" charset="0"/>
            </a:endParaRPr>
          </a:p>
        </p:txBody>
      </p:sp>
      <p:sp>
        <p:nvSpPr>
          <p:cNvPr id="15" name="TextBox 14"/>
          <p:cNvSpPr txBox="1"/>
          <p:nvPr/>
        </p:nvSpPr>
        <p:spPr>
          <a:xfrm>
            <a:off x="4681615" y="1384663"/>
            <a:ext cx="2633586"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defTabSz="457200"/>
            <a:r>
              <a:rPr lang="en-US" sz="1800" b="0" i="0" dirty="0">
                <a:solidFill>
                  <a:srgbClr val="8064A2">
                    <a:lumMod val="50000"/>
                  </a:srgbClr>
                </a:solidFill>
                <a:latin typeface="Arial" pitchFamily="34" charset="0"/>
                <a:cs typeface="Arial" pitchFamily="34" charset="0"/>
              </a:rPr>
              <a:t>Extremes in Minimum Temperature</a:t>
            </a:r>
          </a:p>
        </p:txBody>
      </p:sp>
      <p:sp>
        <p:nvSpPr>
          <p:cNvPr id="19" name="TextBox 18"/>
          <p:cNvSpPr txBox="1"/>
          <p:nvPr/>
        </p:nvSpPr>
        <p:spPr>
          <a:xfrm>
            <a:off x="4681616" y="4062548"/>
            <a:ext cx="2685836"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defTabSz="457200"/>
            <a:r>
              <a:rPr lang="en-US" sz="1800" b="0" i="0" dirty="0">
                <a:solidFill>
                  <a:srgbClr val="8064A2">
                    <a:lumMod val="50000"/>
                  </a:srgbClr>
                </a:solidFill>
                <a:latin typeface="Arial" pitchFamily="34" charset="0"/>
                <a:cs typeface="Arial" pitchFamily="34" charset="0"/>
              </a:rPr>
              <a:t>Extremes in 1-day precipitation</a:t>
            </a:r>
          </a:p>
        </p:txBody>
      </p:sp>
      <p:sp>
        <p:nvSpPr>
          <p:cNvPr id="21" name="TextBox 20"/>
          <p:cNvSpPr txBox="1"/>
          <p:nvPr/>
        </p:nvSpPr>
        <p:spPr>
          <a:xfrm>
            <a:off x="7401951" y="5005403"/>
            <a:ext cx="1380392"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457200"/>
            <a:r>
              <a:rPr lang="en-US" sz="1600" b="0" i="0" dirty="0">
                <a:solidFill>
                  <a:prstClr val="black"/>
                </a:solidFill>
              </a:rPr>
              <a:t>All graphs are Summer (June – Aug) 1910 to 2011</a:t>
            </a:r>
          </a:p>
        </p:txBody>
      </p:sp>
      <p:sp>
        <p:nvSpPr>
          <p:cNvPr id="22" name="Rectangle 21"/>
          <p:cNvSpPr/>
          <p:nvPr/>
        </p:nvSpPr>
        <p:spPr>
          <a:xfrm>
            <a:off x="7325274" y="6204132"/>
            <a:ext cx="1034257" cy="261610"/>
          </a:xfrm>
          <a:prstGeom prst="rect">
            <a:avLst/>
          </a:prstGeom>
        </p:spPr>
        <p:txBody>
          <a:bodyPr wrap="none">
            <a:spAutoFit/>
          </a:bodyPr>
          <a:lstStyle/>
          <a:p>
            <a:pPr defTabSz="457200"/>
            <a:r>
              <a:rPr lang="en-US" sz="1100" b="0" i="0" dirty="0">
                <a:solidFill>
                  <a:prstClr val="black">
                    <a:lumMod val="65000"/>
                    <a:lumOff val="35000"/>
                  </a:prstClr>
                </a:solidFill>
                <a:latin typeface="Arial" pitchFamily="34" charset="0"/>
              </a:rPr>
              <a:t>NOAA/NCDC</a:t>
            </a:r>
            <a:endParaRPr lang="en-US" sz="1100" b="0" i="0" dirty="0">
              <a:solidFill>
                <a:prstClr val="black"/>
              </a:solidFill>
              <a:latin typeface="Arial" pitchFamily="34"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5DFFEF56-B265-4878-8E76-81DDC3B8344E}" type="slidenum">
              <a:rPr lang="en-US"/>
              <a:pPr>
                <a:defRPr/>
              </a:pPr>
              <a:t>61</a:t>
            </a:fld>
            <a:endParaRPr lang="en-US"/>
          </a:p>
        </p:txBody>
      </p:sp>
      <p:sp>
        <p:nvSpPr>
          <p:cNvPr id="63491" name="Rectangle 2"/>
          <p:cNvSpPr>
            <a:spLocks noGrp="1" noChangeArrowheads="1"/>
          </p:cNvSpPr>
          <p:nvPr>
            <p:ph type="title"/>
          </p:nvPr>
        </p:nvSpPr>
        <p:spPr>
          <a:xfrm>
            <a:off x="287338" y="635000"/>
            <a:ext cx="8458200" cy="1143000"/>
          </a:xfrm>
        </p:spPr>
        <p:txBody>
          <a:bodyPr/>
          <a:lstStyle/>
          <a:p>
            <a:pPr>
              <a:defRPr/>
            </a:pPr>
            <a:r>
              <a:rPr lang="en-US" sz="2400" dirty="0" smtClean="0">
                <a:effectLst/>
                <a:latin typeface="+mn-lt"/>
                <a:cs typeface="Arial" pitchFamily="34" charset="0"/>
              </a:rPr>
              <a:t>Should we really attribute every extreme event</a:t>
            </a:r>
            <a:br>
              <a:rPr lang="en-US" sz="2400" dirty="0" smtClean="0">
                <a:effectLst/>
                <a:latin typeface="+mn-lt"/>
                <a:cs typeface="Arial" pitchFamily="34" charset="0"/>
              </a:rPr>
            </a:br>
            <a:r>
              <a:rPr lang="en-US" sz="2400" dirty="0" smtClean="0">
                <a:effectLst/>
                <a:latin typeface="+mn-lt"/>
                <a:cs typeface="Arial" pitchFamily="34" charset="0"/>
              </a:rPr>
              <a:t>(heat wave, flood, hurricane) climate change?</a:t>
            </a:r>
            <a:br>
              <a:rPr lang="en-US" sz="2400" dirty="0" smtClean="0">
                <a:effectLst/>
                <a:latin typeface="+mn-lt"/>
                <a:cs typeface="Arial" pitchFamily="34" charset="0"/>
              </a:rPr>
            </a:b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87044"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87045" name="TextBox 6"/>
          <p:cNvSpPr txBox="1">
            <a:spLocks noChangeArrowheads="1"/>
          </p:cNvSpPr>
          <p:nvPr/>
        </p:nvSpPr>
        <p:spPr bwMode="auto">
          <a:xfrm>
            <a:off x="301625" y="1619250"/>
            <a:ext cx="8424863" cy="2554288"/>
          </a:xfrm>
          <a:prstGeom prst="rect">
            <a:avLst/>
          </a:prstGeom>
          <a:noFill/>
          <a:ln w="9525">
            <a:noFill/>
            <a:miter lim="800000"/>
            <a:headEnd/>
            <a:tailEnd/>
          </a:ln>
        </p:spPr>
        <p:txBody>
          <a:bodyPr>
            <a:spAutoFit/>
          </a:bodyPr>
          <a:lstStyle/>
          <a:p>
            <a:r>
              <a:rPr lang="en-US" sz="1600" i="0">
                <a:solidFill>
                  <a:srgbClr val="000000"/>
                </a:solidFill>
                <a:latin typeface="Arial" pitchFamily="34" charset="0"/>
              </a:rPr>
              <a:t>No individual weather event can be attributed to climate change. </a:t>
            </a:r>
          </a:p>
          <a:p>
            <a:endParaRPr lang="en-US" sz="1600" i="0">
              <a:solidFill>
                <a:srgbClr val="000000"/>
              </a:solidFill>
              <a:latin typeface="Arial" pitchFamily="34" charset="0"/>
            </a:endParaRPr>
          </a:p>
          <a:p>
            <a:r>
              <a:rPr lang="en-US" sz="1600" i="0">
                <a:solidFill>
                  <a:srgbClr val="000000"/>
                </a:solidFill>
                <a:latin typeface="Arial" pitchFamily="34" charset="0"/>
              </a:rPr>
              <a:t>Changes in the number and intensity of some events (e.g. more intense rainfall; warmer winter nights) have strong links to climate change. </a:t>
            </a:r>
          </a:p>
          <a:p>
            <a:endParaRPr lang="en-US" sz="1600" i="0">
              <a:solidFill>
                <a:srgbClr val="000000"/>
              </a:solidFill>
              <a:latin typeface="Arial" pitchFamily="34" charset="0"/>
            </a:endParaRPr>
          </a:p>
          <a:p>
            <a:r>
              <a:rPr lang="en-US" sz="1600" i="0">
                <a:solidFill>
                  <a:srgbClr val="000000"/>
                </a:solidFill>
                <a:latin typeface="Arial" pitchFamily="34" charset="0"/>
              </a:rPr>
              <a:t>Changes in observing systems (e.g. introduction of satellites) have confound attempts to document trends (e.g. hurricanes over the Atlantic).</a:t>
            </a:r>
          </a:p>
          <a:p>
            <a:r>
              <a:rPr lang="en-US" sz="1600" i="0">
                <a:solidFill>
                  <a:srgbClr val="000000"/>
                </a:solidFill>
                <a:latin typeface="Arial" pitchFamily="34" charset="0"/>
              </a:rPr>
              <a:t> </a:t>
            </a:r>
          </a:p>
          <a:p>
            <a:r>
              <a:rPr lang="en-US" sz="1600" i="0">
                <a:solidFill>
                  <a:srgbClr val="000000"/>
                </a:solidFill>
                <a:latin typeface="Arial" pitchFamily="34" charset="0"/>
              </a:rPr>
              <a:t>Research is ongoing.</a:t>
            </a:r>
          </a:p>
          <a:p>
            <a:endParaRPr lang="en-US" sz="1600" i="0">
              <a:solidFill>
                <a:srgbClr val="000000"/>
              </a:solidFill>
              <a:latin typeface="Arial" pitchFamily="34" charset="0"/>
            </a:endParaRPr>
          </a:p>
        </p:txBody>
      </p:sp>
      <p:pic>
        <p:nvPicPr>
          <p:cNvPr id="87046" name="Picture 6"/>
          <p:cNvPicPr>
            <a:picLocks noChangeAspect="1" noChangeArrowheads="1"/>
          </p:cNvPicPr>
          <p:nvPr/>
        </p:nvPicPr>
        <p:blipFill>
          <a:blip r:embed="rId4" cstate="print"/>
          <a:srcRect l="5051" t="3922" r="5051" b="8496"/>
          <a:stretch>
            <a:fillRect/>
          </a:stretch>
        </p:blipFill>
        <p:spPr bwMode="auto">
          <a:xfrm>
            <a:off x="6110288" y="4164013"/>
            <a:ext cx="2508250" cy="1889125"/>
          </a:xfrm>
          <a:prstGeom prst="rect">
            <a:avLst/>
          </a:prstGeom>
          <a:noFill/>
          <a:ln w="9525">
            <a:noFill/>
            <a:miter lim="800000"/>
            <a:headEnd/>
            <a:tailEnd/>
          </a:ln>
        </p:spPr>
      </p:pic>
      <p:pic>
        <p:nvPicPr>
          <p:cNvPr id="87047" name="Picture 2"/>
          <p:cNvPicPr>
            <a:picLocks noChangeAspect="1" noChangeArrowheads="1"/>
          </p:cNvPicPr>
          <p:nvPr/>
        </p:nvPicPr>
        <p:blipFill>
          <a:blip r:embed="rId5" cstate="print"/>
          <a:srcRect/>
          <a:stretch>
            <a:fillRect/>
          </a:stretch>
        </p:blipFill>
        <p:spPr bwMode="auto">
          <a:xfrm>
            <a:off x="544513" y="4529138"/>
            <a:ext cx="2346325" cy="1860550"/>
          </a:xfrm>
          <a:prstGeom prst="rect">
            <a:avLst/>
          </a:prstGeom>
          <a:noFill/>
          <a:ln w="9525">
            <a:noFill/>
            <a:miter lim="800000"/>
            <a:headEnd/>
            <a:tailEnd/>
          </a:ln>
        </p:spPr>
      </p:pic>
      <p:pic>
        <p:nvPicPr>
          <p:cNvPr id="10" name="Picture 9" descr="US-Precip-Trends-p32_Apr7-09v2_Flattened_04-09.png"/>
          <p:cNvPicPr>
            <a:picLocks noChangeAspect="1"/>
          </p:cNvPicPr>
          <p:nvPr/>
        </p:nvPicPr>
        <p:blipFill>
          <a:blip r:embed="rId6" cstate="print"/>
          <a:stretch>
            <a:fillRect/>
          </a:stretch>
        </p:blipFill>
        <p:spPr>
          <a:xfrm>
            <a:off x="3668713" y="3759200"/>
            <a:ext cx="1939925" cy="1828800"/>
          </a:xfrm>
          <a:prstGeom prst="rect">
            <a:avLst/>
          </a:prstGeom>
        </p:spPr>
        <p:style>
          <a:lnRef idx="2">
            <a:schemeClr val="accent5"/>
          </a:lnRef>
          <a:fillRef idx="1">
            <a:schemeClr val="lt1"/>
          </a:fillRef>
          <a:effectRef idx="0">
            <a:schemeClr val="accent5"/>
          </a:effectRef>
          <a:fontRef idx="minor">
            <a:schemeClr val="dk1"/>
          </a:fontRef>
        </p:style>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ctrTitle"/>
          </p:nvPr>
        </p:nvSpPr>
        <p:spPr>
          <a:xfrm>
            <a:off x="0" y="152400"/>
            <a:ext cx="8991600" cy="1752600"/>
          </a:xfrm>
        </p:spPr>
        <p:txBody>
          <a:bodyPr/>
          <a:lstStyle/>
          <a:p>
            <a:r>
              <a:rPr lang="en-US" smtClean="0">
                <a:latin typeface="Arial" pitchFamily="34" charset="0"/>
                <a:ea typeface="ＭＳ Ｐゴシック" pitchFamily="-112" charset="-128"/>
                <a:cs typeface="Arial" pitchFamily="34" charset="0"/>
              </a:rPr>
              <a:t>Science Challenges</a:t>
            </a:r>
          </a:p>
        </p:txBody>
      </p:sp>
      <p:sp>
        <p:nvSpPr>
          <p:cNvPr id="3" name="Subtitle 2"/>
          <p:cNvSpPr>
            <a:spLocks noGrp="1"/>
          </p:cNvSpPr>
          <p:nvPr>
            <p:ph type="subTitle" idx="1"/>
          </p:nvPr>
        </p:nvSpPr>
        <p:spPr/>
        <p:txBody>
          <a:bodyPr/>
          <a:lstStyle/>
          <a:p>
            <a:pPr>
              <a:buFont typeface="Wingdings 2" pitchFamily="-112" charset="2"/>
              <a:buNone/>
              <a:defRPr/>
            </a:pPr>
            <a:r>
              <a:rPr lang="en-US" sz="8000" cap="none" dirty="0">
                <a:latin typeface="Arial" pitchFamily="34" charset="0"/>
                <a:ea typeface="ＭＳ Ｐゴシック" pitchFamily="-112" charset="-128"/>
                <a:cs typeface="Arial" pitchFamily="34" charset="0"/>
              </a:rPr>
              <a:t>PART </a:t>
            </a:r>
            <a:r>
              <a:rPr lang="en-US" sz="8000" cap="none" dirty="0" smtClean="0">
                <a:latin typeface="Arial" pitchFamily="34" charset="0"/>
                <a:ea typeface="ＭＳ Ｐゴシック" pitchFamily="-112" charset="-128"/>
                <a:cs typeface="Arial" pitchFamily="34" charset="0"/>
              </a:rPr>
              <a:t>FOUR</a:t>
            </a:r>
            <a:endParaRPr lang="en-US" sz="8000" cap="none" dirty="0">
              <a:latin typeface="Arial" pitchFamily="34" charset="0"/>
              <a:ea typeface="ＭＳ Ｐゴシック" pitchFamily="-112" charset="-128"/>
              <a:cs typeface="Arial"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0"/>
          </p:nvPr>
        </p:nvSpPr>
        <p:spPr/>
        <p:txBody>
          <a:bodyPr/>
          <a:lstStyle/>
          <a:p>
            <a:pPr>
              <a:defRPr/>
            </a:pPr>
            <a:fld id="{FDC9809E-5047-401F-BFBD-9484781C19DE}" type="slidenum">
              <a:rPr lang="en-US" smtClean="0"/>
              <a:pPr>
                <a:defRPr/>
              </a:pPr>
              <a:t>63</a:t>
            </a:fld>
            <a:endParaRPr lang="en-US" smtClean="0"/>
          </a:p>
        </p:txBody>
      </p:sp>
      <p:sp>
        <p:nvSpPr>
          <p:cNvPr id="132099" name="Rectangle 2"/>
          <p:cNvSpPr>
            <a:spLocks noGrp="1" noChangeArrowheads="1"/>
          </p:cNvSpPr>
          <p:nvPr>
            <p:ph type="title"/>
          </p:nvPr>
        </p:nvSpPr>
        <p:spPr/>
        <p:txBody>
          <a:bodyPr/>
          <a:lstStyle/>
          <a:p>
            <a:pPr eaLnBrk="1" hangingPunct="1"/>
            <a:r>
              <a:rPr lang="en-US" sz="3000" smtClean="0">
                <a:effectLst/>
                <a:latin typeface="Arial" pitchFamily="34" charset="0"/>
              </a:rPr>
              <a:t>What are some key science issues?  </a:t>
            </a:r>
          </a:p>
        </p:txBody>
      </p:sp>
      <p:sp>
        <p:nvSpPr>
          <p:cNvPr id="74756" name="Rectangle 3"/>
          <p:cNvSpPr>
            <a:spLocks noGrp="1" noChangeArrowheads="1"/>
          </p:cNvSpPr>
          <p:nvPr>
            <p:ph type="body" idx="1"/>
          </p:nvPr>
        </p:nvSpPr>
        <p:spPr>
          <a:xfrm>
            <a:off x="622300" y="1447800"/>
            <a:ext cx="7912100" cy="4495800"/>
          </a:xfrm>
          <a:solidFill>
            <a:schemeClr val="bg2">
              <a:lumMod val="20000"/>
              <a:lumOff val="80000"/>
            </a:schemeClr>
          </a:solidFill>
          <a:ln>
            <a:solidFill>
              <a:schemeClr val="tx1"/>
            </a:solidFill>
          </a:ln>
        </p:spPr>
        <p:txBody>
          <a:bodyPr/>
          <a:lstStyle/>
          <a:p>
            <a:pPr eaLnBrk="1" hangingPunct="1">
              <a:spcBef>
                <a:spcPts val="600"/>
              </a:spcBef>
              <a:spcAft>
                <a:spcPts val="600"/>
              </a:spcAft>
              <a:defRPr/>
            </a:pPr>
            <a:r>
              <a:rPr lang="en-US" sz="2200" dirty="0" smtClean="0">
                <a:effectLst/>
                <a:ea typeface="ＭＳ Ｐゴシック" charset="-128"/>
              </a:rPr>
              <a:t>Identifying and fully exploiting sources of climate predictability;</a:t>
            </a:r>
          </a:p>
          <a:p>
            <a:pPr eaLnBrk="1" hangingPunct="1">
              <a:spcBef>
                <a:spcPts val="600"/>
              </a:spcBef>
              <a:spcAft>
                <a:spcPts val="600"/>
              </a:spcAft>
              <a:defRPr/>
            </a:pPr>
            <a:r>
              <a:rPr lang="en-US" sz="2200" dirty="0" smtClean="0">
                <a:effectLst/>
                <a:ea typeface="ＭＳ Ｐゴシック" charset="-128"/>
              </a:rPr>
              <a:t>Identifying and correcting errors in dynamical (and statistical) climate model forecasts;</a:t>
            </a:r>
          </a:p>
          <a:p>
            <a:pPr eaLnBrk="1" hangingPunct="1">
              <a:defRPr/>
            </a:pPr>
            <a:r>
              <a:rPr lang="en-US" sz="2200" dirty="0" smtClean="0">
                <a:effectLst/>
              </a:rPr>
              <a:t>Projecting how global warming will change the frequency and intensity of weather &amp; climate extremes;</a:t>
            </a:r>
          </a:p>
          <a:p>
            <a:pPr eaLnBrk="1" hangingPunct="1">
              <a:spcBef>
                <a:spcPts val="600"/>
              </a:spcBef>
              <a:spcAft>
                <a:spcPts val="600"/>
              </a:spcAft>
              <a:defRPr/>
            </a:pPr>
            <a:r>
              <a:rPr lang="en-US" sz="2200" dirty="0" smtClean="0">
                <a:effectLst/>
              </a:rPr>
              <a:t>Projecting what and where the impacts of weather &amp; climate extremes will occur;</a:t>
            </a:r>
          </a:p>
          <a:p>
            <a:pPr eaLnBrk="1" hangingPunct="1">
              <a:spcBef>
                <a:spcPts val="600"/>
              </a:spcBef>
              <a:spcAft>
                <a:spcPts val="600"/>
              </a:spcAft>
              <a:defRPr/>
            </a:pPr>
            <a:r>
              <a:rPr lang="en-US" sz="2200" dirty="0" smtClean="0">
                <a:effectLst/>
              </a:rPr>
              <a:t>Reducing uncertainties in projections at specific locations.</a:t>
            </a:r>
          </a:p>
        </p:txBody>
      </p:sp>
      <p:grpSp>
        <p:nvGrpSpPr>
          <p:cNvPr id="2" name="Group 4"/>
          <p:cNvGrpSpPr>
            <a:grpSpLocks/>
          </p:cNvGrpSpPr>
          <p:nvPr/>
        </p:nvGrpSpPr>
        <p:grpSpPr bwMode="auto">
          <a:xfrm>
            <a:off x="6516688" y="5410200"/>
            <a:ext cx="2182812" cy="1276350"/>
            <a:chOff x="238" y="955"/>
            <a:chExt cx="5171" cy="3371"/>
          </a:xfrm>
        </p:grpSpPr>
        <p:sp>
          <p:nvSpPr>
            <p:cNvPr id="685061" name="Text Box 5"/>
            <p:cNvSpPr txBox="1">
              <a:spLocks noChangeArrowheads="1"/>
            </p:cNvSpPr>
            <p:nvPr/>
          </p:nvSpPr>
          <p:spPr bwMode="auto">
            <a:xfrm>
              <a:off x="238" y="3374"/>
              <a:ext cx="1365" cy="633"/>
            </a:xfrm>
            <a:prstGeom prst="rect">
              <a:avLst/>
            </a:prstGeom>
            <a:noFill/>
            <a:ln w="9525">
              <a:noFill/>
              <a:miter lim="800000"/>
              <a:headEnd/>
              <a:tailEnd/>
            </a:ln>
            <a:effectLst/>
          </p:spPr>
          <p:txBody>
            <a:bodyPr>
              <a:spAutoFit/>
            </a:bodyPr>
            <a:lstStyle/>
            <a:p>
              <a:pPr>
                <a:spcBef>
                  <a:spcPct val="50000"/>
                </a:spcBef>
                <a:defRPr/>
              </a:pPr>
              <a:endParaRPr lang="en-US" sz="1600" i="0">
                <a:solidFill>
                  <a:srgbClr val="FFFF00"/>
                </a:solidFill>
                <a:effectLst>
                  <a:outerShdw blurRad="38100" dist="38100" dir="2700000" algn="tl">
                    <a:srgbClr val="C0C0C0"/>
                  </a:outerShdw>
                </a:effectLst>
                <a:latin typeface="Arial" pitchFamily="34" charset="0"/>
                <a:cs typeface="Times New Roman" pitchFamily="18" charset="0"/>
              </a:endParaRPr>
            </a:p>
          </p:txBody>
        </p:sp>
        <p:sp>
          <p:nvSpPr>
            <p:cNvPr id="685062" name="Text Box 6"/>
            <p:cNvSpPr txBox="1">
              <a:spLocks noChangeArrowheads="1"/>
            </p:cNvSpPr>
            <p:nvPr/>
          </p:nvSpPr>
          <p:spPr bwMode="auto">
            <a:xfrm>
              <a:off x="3615" y="1077"/>
              <a:ext cx="722" cy="637"/>
            </a:xfrm>
            <a:prstGeom prst="rect">
              <a:avLst/>
            </a:prstGeom>
            <a:noFill/>
            <a:ln w="9525">
              <a:noFill/>
              <a:miter lim="800000"/>
              <a:headEnd/>
              <a:tailEnd/>
            </a:ln>
            <a:effectLst/>
          </p:spPr>
          <p:txBody>
            <a:bodyPr>
              <a:spAutoFit/>
            </a:bodyPr>
            <a:lstStyle/>
            <a:p>
              <a:pPr>
                <a:spcBef>
                  <a:spcPct val="50000"/>
                </a:spcBef>
                <a:defRPr/>
              </a:pPr>
              <a:endParaRPr lang="en-US" sz="1600" i="0">
                <a:solidFill>
                  <a:srgbClr val="000000"/>
                </a:solidFill>
                <a:effectLst>
                  <a:outerShdw blurRad="38100" dist="38100" dir="2700000" algn="tl">
                    <a:srgbClr val="C0C0C0"/>
                  </a:outerShdw>
                </a:effectLst>
                <a:latin typeface="Arial" pitchFamily="34" charset="0"/>
                <a:cs typeface="Times New Roman" pitchFamily="18" charset="0"/>
              </a:endParaRPr>
            </a:p>
          </p:txBody>
        </p:sp>
        <p:sp>
          <p:nvSpPr>
            <p:cNvPr id="685063" name="Text Box 7"/>
            <p:cNvSpPr txBox="1">
              <a:spLocks noChangeArrowheads="1"/>
            </p:cNvSpPr>
            <p:nvPr/>
          </p:nvSpPr>
          <p:spPr bwMode="auto">
            <a:xfrm>
              <a:off x="3751" y="3693"/>
              <a:ext cx="1658" cy="633"/>
            </a:xfrm>
            <a:prstGeom prst="rect">
              <a:avLst/>
            </a:prstGeom>
            <a:noFill/>
            <a:ln w="9525">
              <a:noFill/>
              <a:miter lim="800000"/>
              <a:headEnd/>
              <a:tailEnd/>
            </a:ln>
            <a:effectLst/>
          </p:spPr>
          <p:txBody>
            <a:bodyPr>
              <a:spAutoFit/>
            </a:bodyPr>
            <a:lstStyle/>
            <a:p>
              <a:pPr>
                <a:spcBef>
                  <a:spcPct val="50000"/>
                </a:spcBef>
                <a:defRPr/>
              </a:pPr>
              <a:endParaRPr lang="en-US" sz="1600" i="0">
                <a:solidFill>
                  <a:srgbClr val="FFFF00"/>
                </a:solidFill>
                <a:effectLst>
                  <a:outerShdw blurRad="38100" dist="38100" dir="2700000" algn="tl">
                    <a:srgbClr val="C0C0C0"/>
                  </a:outerShdw>
                </a:effectLst>
                <a:latin typeface="Arial" pitchFamily="34" charset="0"/>
                <a:cs typeface="Times New Roman" pitchFamily="18" charset="0"/>
              </a:endParaRPr>
            </a:p>
          </p:txBody>
        </p:sp>
        <p:grpSp>
          <p:nvGrpSpPr>
            <p:cNvPr id="3" name="Group 8"/>
            <p:cNvGrpSpPr>
              <a:grpSpLocks/>
            </p:cNvGrpSpPr>
            <p:nvPr/>
          </p:nvGrpSpPr>
          <p:grpSpPr bwMode="auto">
            <a:xfrm>
              <a:off x="1309" y="955"/>
              <a:ext cx="3100" cy="3281"/>
              <a:chOff x="1554" y="1089"/>
              <a:chExt cx="2599" cy="2751"/>
            </a:xfrm>
          </p:grpSpPr>
          <p:sp>
            <p:nvSpPr>
              <p:cNvPr id="685065" name="Arc 9"/>
              <p:cNvSpPr>
                <a:spLocks/>
              </p:cNvSpPr>
              <p:nvPr/>
            </p:nvSpPr>
            <p:spPr bwMode="auto">
              <a:xfrm>
                <a:off x="2873" y="1662"/>
                <a:ext cx="795" cy="1195"/>
              </a:xfrm>
              <a:custGeom>
                <a:avLst/>
                <a:gdLst>
                  <a:gd name="G0" fmla="+- 0 0 0"/>
                  <a:gd name="G1" fmla="+- 21600 0 0"/>
                  <a:gd name="G2" fmla="+- 21600 0 0"/>
                  <a:gd name="T0" fmla="*/ 0 w 21600"/>
                  <a:gd name="T1" fmla="*/ 0 h 32436"/>
                  <a:gd name="T2" fmla="*/ 18685 w 21600"/>
                  <a:gd name="T3" fmla="*/ 32436 h 32436"/>
                  <a:gd name="T4" fmla="*/ 0 w 21600"/>
                  <a:gd name="T5" fmla="*/ 21600 h 32436"/>
                </a:gdLst>
                <a:ahLst/>
                <a:cxnLst>
                  <a:cxn ang="0">
                    <a:pos x="T0" y="T1"/>
                  </a:cxn>
                  <a:cxn ang="0">
                    <a:pos x="T2" y="T3"/>
                  </a:cxn>
                  <a:cxn ang="0">
                    <a:pos x="T4" y="T5"/>
                  </a:cxn>
                </a:cxnLst>
                <a:rect l="0" t="0" r="r" b="b"/>
                <a:pathLst>
                  <a:path w="21600" h="32436" fill="none" extrusionOk="0">
                    <a:moveTo>
                      <a:pt x="-1" y="0"/>
                    </a:moveTo>
                    <a:cubicBezTo>
                      <a:pt x="11929" y="0"/>
                      <a:pt x="21600" y="9670"/>
                      <a:pt x="21600" y="21600"/>
                    </a:cubicBezTo>
                    <a:cubicBezTo>
                      <a:pt x="21600" y="25405"/>
                      <a:pt x="20594" y="29143"/>
                      <a:pt x="18685" y="32436"/>
                    </a:cubicBezTo>
                  </a:path>
                  <a:path w="21600" h="32436" stroke="0" extrusionOk="0">
                    <a:moveTo>
                      <a:pt x="-1" y="0"/>
                    </a:moveTo>
                    <a:cubicBezTo>
                      <a:pt x="11929" y="0"/>
                      <a:pt x="21600" y="9670"/>
                      <a:pt x="21600" y="21600"/>
                    </a:cubicBezTo>
                    <a:cubicBezTo>
                      <a:pt x="21600" y="25405"/>
                      <a:pt x="20594" y="29143"/>
                      <a:pt x="18685" y="32436"/>
                    </a:cubicBezTo>
                    <a:lnTo>
                      <a:pt x="0" y="21600"/>
                    </a:lnTo>
                    <a:close/>
                  </a:path>
                </a:pathLst>
              </a:custGeom>
              <a:solidFill>
                <a:srgbClr val="9999FF"/>
              </a:solidFill>
              <a:ln w="4763">
                <a:solidFill>
                  <a:srgbClr val="000000"/>
                </a:solidFill>
                <a:round/>
                <a:headEnd/>
                <a:tailEnd/>
              </a:ln>
              <a:effectLst>
                <a:outerShdw dist="107763" dir="2700000" algn="ctr" rotWithShape="0">
                  <a:schemeClr val="bg2">
                    <a:alpha val="50000"/>
                  </a:schemeClr>
                </a:outerShdw>
              </a:effectLst>
            </p:spPr>
            <p:txBody>
              <a:bodyPr/>
              <a:lstStyle/>
              <a:p>
                <a:pPr>
                  <a:defRPr/>
                </a:pPr>
                <a:endParaRPr lang="en-US">
                  <a:solidFill>
                    <a:srgbClr val="000000"/>
                  </a:solidFill>
                </a:endParaRPr>
              </a:p>
            </p:txBody>
          </p:sp>
          <p:sp>
            <p:nvSpPr>
              <p:cNvPr id="685066" name="Arc 10"/>
              <p:cNvSpPr>
                <a:spLocks/>
              </p:cNvSpPr>
              <p:nvPr/>
            </p:nvSpPr>
            <p:spPr bwMode="auto">
              <a:xfrm>
                <a:off x="2185" y="2457"/>
                <a:ext cx="1378" cy="798"/>
              </a:xfrm>
              <a:custGeom>
                <a:avLst/>
                <a:gdLst>
                  <a:gd name="G0" fmla="+- 18692 0 0"/>
                  <a:gd name="G1" fmla="+- 0 0 0"/>
                  <a:gd name="G2" fmla="+- 21600 0 0"/>
                  <a:gd name="T0" fmla="*/ 37377 w 37377"/>
                  <a:gd name="T1" fmla="*/ 10836 h 21600"/>
                  <a:gd name="T2" fmla="*/ 0 w 37377"/>
                  <a:gd name="T3" fmla="*/ 10825 h 21600"/>
                  <a:gd name="T4" fmla="*/ 18692 w 37377"/>
                  <a:gd name="T5" fmla="*/ 0 h 21600"/>
                </a:gdLst>
                <a:ahLst/>
                <a:cxnLst>
                  <a:cxn ang="0">
                    <a:pos x="T0" y="T1"/>
                  </a:cxn>
                  <a:cxn ang="0">
                    <a:pos x="T2" y="T3"/>
                  </a:cxn>
                  <a:cxn ang="0">
                    <a:pos x="T4" y="T5"/>
                  </a:cxn>
                </a:cxnLst>
                <a:rect l="0" t="0" r="r" b="b"/>
                <a:pathLst>
                  <a:path w="37377" h="21600" fill="none" extrusionOk="0">
                    <a:moveTo>
                      <a:pt x="37377" y="10836"/>
                    </a:moveTo>
                    <a:cubicBezTo>
                      <a:pt x="33513" y="17498"/>
                      <a:pt x="26394" y="21599"/>
                      <a:pt x="18692" y="21600"/>
                    </a:cubicBezTo>
                    <a:cubicBezTo>
                      <a:pt x="10985" y="21600"/>
                      <a:pt x="3862" y="17493"/>
                      <a:pt x="0" y="10824"/>
                    </a:cubicBezTo>
                  </a:path>
                  <a:path w="37377" h="21600" stroke="0" extrusionOk="0">
                    <a:moveTo>
                      <a:pt x="37377" y="10836"/>
                    </a:moveTo>
                    <a:cubicBezTo>
                      <a:pt x="33513" y="17498"/>
                      <a:pt x="26394" y="21599"/>
                      <a:pt x="18692" y="21600"/>
                    </a:cubicBezTo>
                    <a:cubicBezTo>
                      <a:pt x="10985" y="21600"/>
                      <a:pt x="3862" y="17493"/>
                      <a:pt x="0" y="10824"/>
                    </a:cubicBezTo>
                    <a:lnTo>
                      <a:pt x="18692" y="0"/>
                    </a:lnTo>
                    <a:close/>
                  </a:path>
                </a:pathLst>
              </a:custGeom>
              <a:solidFill>
                <a:srgbClr val="993366"/>
              </a:solidFill>
              <a:ln w="4763">
                <a:solidFill>
                  <a:srgbClr val="000000"/>
                </a:solidFill>
                <a:round/>
                <a:headEnd/>
                <a:tailEnd/>
              </a:ln>
              <a:effectLst>
                <a:outerShdw dist="107763" dir="2700000" algn="ctr" rotWithShape="0">
                  <a:schemeClr val="bg2">
                    <a:alpha val="50000"/>
                  </a:schemeClr>
                </a:outerShdw>
              </a:effectLst>
            </p:spPr>
            <p:txBody>
              <a:bodyPr/>
              <a:lstStyle/>
              <a:p>
                <a:pPr>
                  <a:defRPr/>
                </a:pPr>
                <a:endParaRPr lang="en-US">
                  <a:solidFill>
                    <a:srgbClr val="000000"/>
                  </a:solidFill>
                </a:endParaRPr>
              </a:p>
            </p:txBody>
          </p:sp>
          <p:sp>
            <p:nvSpPr>
              <p:cNvPr id="132108" name="Arc 11"/>
              <p:cNvSpPr>
                <a:spLocks/>
              </p:cNvSpPr>
              <p:nvPr/>
            </p:nvSpPr>
            <p:spPr bwMode="auto">
              <a:xfrm>
                <a:off x="2077" y="1660"/>
                <a:ext cx="796" cy="1194"/>
              </a:xfrm>
              <a:custGeom>
                <a:avLst/>
                <a:gdLst>
                  <a:gd name="T0" fmla="*/ 0 w 21600"/>
                  <a:gd name="T1" fmla="*/ 0 h 32425"/>
                  <a:gd name="T2" fmla="*/ 0 w 21600"/>
                  <a:gd name="T3" fmla="*/ 0 h 32425"/>
                  <a:gd name="T4" fmla="*/ 0 w 21600"/>
                  <a:gd name="T5" fmla="*/ 0 h 32425"/>
                  <a:gd name="T6" fmla="*/ 0 60000 65536"/>
                  <a:gd name="T7" fmla="*/ 0 60000 65536"/>
                  <a:gd name="T8" fmla="*/ 0 60000 65536"/>
                  <a:gd name="T9" fmla="*/ 0 w 21600"/>
                  <a:gd name="T10" fmla="*/ 0 h 32425"/>
                  <a:gd name="T11" fmla="*/ 21600 w 21600"/>
                  <a:gd name="T12" fmla="*/ 32425 h 32425"/>
                </a:gdLst>
                <a:ahLst/>
                <a:cxnLst>
                  <a:cxn ang="T6">
                    <a:pos x="T0" y="T1"/>
                  </a:cxn>
                  <a:cxn ang="T7">
                    <a:pos x="T2" y="T3"/>
                  </a:cxn>
                  <a:cxn ang="T8">
                    <a:pos x="T4" y="T5"/>
                  </a:cxn>
                </a:cxnLst>
                <a:rect l="T9" t="T10" r="T11" b="T12"/>
                <a:pathLst>
                  <a:path w="21600" h="32425" fill="none" extrusionOk="0">
                    <a:moveTo>
                      <a:pt x="2908" y="32424"/>
                    </a:moveTo>
                    <a:cubicBezTo>
                      <a:pt x="1003" y="29135"/>
                      <a:pt x="0" y="25401"/>
                      <a:pt x="0" y="21600"/>
                    </a:cubicBezTo>
                    <a:cubicBezTo>
                      <a:pt x="-1" y="9670"/>
                      <a:pt x="9670" y="0"/>
                      <a:pt x="21599" y="0"/>
                    </a:cubicBezTo>
                  </a:path>
                  <a:path w="21600" h="32425" stroke="0" extrusionOk="0">
                    <a:moveTo>
                      <a:pt x="2908" y="32424"/>
                    </a:moveTo>
                    <a:cubicBezTo>
                      <a:pt x="1003" y="29135"/>
                      <a:pt x="0" y="25401"/>
                      <a:pt x="0" y="21600"/>
                    </a:cubicBezTo>
                    <a:cubicBezTo>
                      <a:pt x="-1" y="9670"/>
                      <a:pt x="9670" y="0"/>
                      <a:pt x="21599" y="0"/>
                    </a:cubicBezTo>
                    <a:lnTo>
                      <a:pt x="21600" y="21600"/>
                    </a:lnTo>
                    <a:close/>
                  </a:path>
                </a:pathLst>
              </a:custGeom>
              <a:solidFill>
                <a:srgbClr val="FFFFCC"/>
              </a:solidFill>
              <a:ln w="4763">
                <a:solidFill>
                  <a:srgbClr val="000000"/>
                </a:solidFill>
                <a:round/>
                <a:headEnd/>
                <a:tailEnd/>
              </a:ln>
            </p:spPr>
            <p:txBody>
              <a:bodyPr/>
              <a:lstStyle/>
              <a:p>
                <a:endParaRPr lang="en-US" sz="1800" b="0" i="0">
                  <a:solidFill>
                    <a:srgbClr val="000000"/>
                  </a:solidFill>
                  <a:latin typeface="Arial" pitchFamily="34" charset="0"/>
                </a:endParaRPr>
              </a:p>
            </p:txBody>
          </p:sp>
          <p:sp>
            <p:nvSpPr>
              <p:cNvPr id="685068" name="Oval 12"/>
              <p:cNvSpPr>
                <a:spLocks noChangeArrowheads="1"/>
              </p:cNvSpPr>
              <p:nvPr/>
            </p:nvSpPr>
            <p:spPr bwMode="auto">
              <a:xfrm>
                <a:off x="2504" y="1089"/>
                <a:ext cx="754" cy="735"/>
              </a:xfrm>
              <a:prstGeom prst="ellipse">
                <a:avLst/>
              </a:prstGeom>
              <a:gradFill rotWithShape="0">
                <a:gsLst>
                  <a:gs pos="0">
                    <a:srgbClr val="CCFFCC">
                      <a:gamma/>
                      <a:shade val="46275"/>
                      <a:invGamma/>
                    </a:srgbClr>
                  </a:gs>
                  <a:gs pos="50000">
                    <a:srgbClr val="CCFFCC"/>
                  </a:gs>
                  <a:gs pos="100000">
                    <a:srgbClr val="CCFFCC">
                      <a:gamma/>
                      <a:shade val="46275"/>
                      <a:invGamma/>
                    </a:srgbClr>
                  </a:gs>
                </a:gsLst>
                <a:lin ang="18900000" scaled="1"/>
              </a:gra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spcBef>
                    <a:spcPct val="50000"/>
                  </a:spcBef>
                  <a:defRPr/>
                </a:pPr>
                <a:r>
                  <a:rPr lang="en-US" sz="800" i="0">
                    <a:solidFill>
                      <a:srgbClr val="000000"/>
                    </a:solidFill>
                    <a:latin typeface="Arial" pitchFamily="34" charset="0"/>
                    <a:cs typeface="Times New Roman" pitchFamily="18" charset="0"/>
                  </a:rPr>
                  <a:t>  Climate </a:t>
                </a:r>
                <a:br>
                  <a:rPr lang="en-US" sz="800" i="0">
                    <a:solidFill>
                      <a:srgbClr val="000000"/>
                    </a:solidFill>
                    <a:latin typeface="Arial" pitchFamily="34" charset="0"/>
                    <a:cs typeface="Times New Roman" pitchFamily="18" charset="0"/>
                  </a:rPr>
                </a:br>
                <a:r>
                  <a:rPr lang="en-US" sz="800" i="0">
                    <a:solidFill>
                      <a:srgbClr val="000000"/>
                    </a:solidFill>
                    <a:latin typeface="Arial" pitchFamily="34" charset="0"/>
                    <a:cs typeface="Times New Roman" pitchFamily="18" charset="0"/>
                  </a:rPr>
                  <a:t>  Change</a:t>
                </a:r>
                <a:endParaRPr lang="en-US" sz="800" i="0" baseline="30000">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685069" name="Text Box 13"/>
              <p:cNvSpPr txBox="1">
                <a:spLocks noChangeArrowheads="1"/>
              </p:cNvSpPr>
              <p:nvPr/>
            </p:nvSpPr>
            <p:spPr bwMode="auto">
              <a:xfrm rot="18000000" flipH="1">
                <a:off x="2236" y="2028"/>
                <a:ext cx="629" cy="164"/>
              </a:xfrm>
              <a:prstGeom prst="rect">
                <a:avLst/>
              </a:prstGeom>
              <a:noFill/>
              <a:ln w="9525">
                <a:noFill/>
                <a:miter lim="800000"/>
                <a:headEnd/>
                <a:tailEnd/>
              </a:ln>
              <a:effectLst/>
            </p:spPr>
            <p:txBody>
              <a:bodyPr vert="eaVert">
                <a:spAutoFit/>
              </a:bodyPr>
              <a:lstStyle/>
              <a:p>
                <a:pPr algn="ctr" eaLnBrk="0" hangingPunct="0">
                  <a:spcBef>
                    <a:spcPct val="50000"/>
                  </a:spcBef>
                  <a:defRPr/>
                </a:pPr>
                <a:endParaRPr lang="en-US" sz="1400" i="0">
                  <a:solidFill>
                    <a:srgbClr val="FF66CC"/>
                  </a:solidFill>
                  <a:effectLst>
                    <a:outerShdw blurRad="38100" dist="38100" dir="2700000" algn="tl">
                      <a:srgbClr val="C0C0C0"/>
                    </a:outerShdw>
                  </a:effectLst>
                  <a:latin typeface="Arial" pitchFamily="34" charset="0"/>
                  <a:cs typeface="Times New Roman" pitchFamily="18" charset="0"/>
                </a:endParaRPr>
              </a:p>
            </p:txBody>
          </p:sp>
          <p:sp>
            <p:nvSpPr>
              <p:cNvPr id="685070" name="Text Box 14"/>
              <p:cNvSpPr txBox="1">
                <a:spLocks noChangeArrowheads="1"/>
              </p:cNvSpPr>
              <p:nvPr/>
            </p:nvSpPr>
            <p:spPr bwMode="auto">
              <a:xfrm rot="-18029495">
                <a:off x="2919" y="2054"/>
                <a:ext cx="629" cy="161"/>
              </a:xfrm>
              <a:prstGeom prst="rect">
                <a:avLst/>
              </a:prstGeom>
              <a:noFill/>
              <a:ln w="9525">
                <a:noFill/>
                <a:miter lim="800000"/>
                <a:headEnd/>
                <a:tailEnd/>
              </a:ln>
              <a:effectLst/>
            </p:spPr>
            <p:txBody>
              <a:bodyPr rot="10800000" vert="eaVert">
                <a:spAutoFit/>
              </a:bodyPr>
              <a:lstStyle/>
              <a:p>
                <a:pPr algn="ctr" eaLnBrk="0" hangingPunct="0">
                  <a:spcBef>
                    <a:spcPct val="50000"/>
                  </a:spcBef>
                  <a:defRPr/>
                </a:pPr>
                <a:endParaRPr lang="en-US" sz="1400" i="0">
                  <a:solidFill>
                    <a:srgbClr val="990033"/>
                  </a:solidFill>
                  <a:effectLst>
                    <a:outerShdw blurRad="38100" dist="38100" dir="2700000" algn="tl">
                      <a:srgbClr val="C0C0C0"/>
                    </a:outerShdw>
                  </a:effectLst>
                  <a:latin typeface="Arial" pitchFamily="34" charset="0"/>
                  <a:cs typeface="Times New Roman" pitchFamily="18" charset="0"/>
                </a:endParaRPr>
              </a:p>
            </p:txBody>
          </p:sp>
          <p:sp>
            <p:nvSpPr>
              <p:cNvPr id="685071" name="Text Box 15"/>
              <p:cNvSpPr txBox="1">
                <a:spLocks noChangeArrowheads="1"/>
              </p:cNvSpPr>
              <p:nvPr/>
            </p:nvSpPr>
            <p:spPr bwMode="auto">
              <a:xfrm>
                <a:off x="2469" y="2769"/>
                <a:ext cx="823" cy="482"/>
              </a:xfrm>
              <a:prstGeom prst="rect">
                <a:avLst/>
              </a:prstGeom>
              <a:noFill/>
              <a:ln w="9525">
                <a:noFill/>
                <a:miter lim="800000"/>
                <a:headEnd/>
                <a:tailEnd/>
              </a:ln>
              <a:effectLst/>
            </p:spPr>
            <p:txBody>
              <a:bodyPr>
                <a:spAutoFit/>
              </a:bodyPr>
              <a:lstStyle/>
              <a:p>
                <a:pPr algn="ctr" eaLnBrk="0" hangingPunct="0">
                  <a:spcBef>
                    <a:spcPct val="50000"/>
                  </a:spcBef>
                  <a:defRPr/>
                </a:pPr>
                <a:endParaRPr lang="en-US" sz="1400" i="0">
                  <a:solidFill>
                    <a:srgbClr val="FF66CC"/>
                  </a:solidFill>
                  <a:effectLst>
                    <a:outerShdw blurRad="38100" dist="38100" dir="2700000" algn="tl">
                      <a:srgbClr val="C0C0C0"/>
                    </a:outerShdw>
                  </a:effectLst>
                  <a:latin typeface="Arial" pitchFamily="34" charset="0"/>
                  <a:cs typeface="Times New Roman" pitchFamily="18" charset="0"/>
                </a:endParaRPr>
              </a:p>
            </p:txBody>
          </p:sp>
          <p:sp>
            <p:nvSpPr>
              <p:cNvPr id="685072" name="Oval 16"/>
              <p:cNvSpPr>
                <a:spLocks noChangeArrowheads="1"/>
              </p:cNvSpPr>
              <p:nvPr/>
            </p:nvSpPr>
            <p:spPr bwMode="auto">
              <a:xfrm>
                <a:off x="1555" y="2569"/>
                <a:ext cx="801" cy="763"/>
              </a:xfrm>
              <a:prstGeom prst="ellipse">
                <a:avLst/>
              </a:prstGeom>
              <a:gradFill rotWithShape="0">
                <a:gsLst>
                  <a:gs pos="0">
                    <a:srgbClr val="CCFFCC">
                      <a:gamma/>
                      <a:shade val="46275"/>
                      <a:invGamma/>
                    </a:srgbClr>
                  </a:gs>
                  <a:gs pos="50000">
                    <a:srgbClr val="CCFFCC"/>
                  </a:gs>
                  <a:gs pos="100000">
                    <a:srgbClr val="CCFFCC">
                      <a:gamma/>
                      <a:shade val="46275"/>
                      <a:invGamma/>
                    </a:srgbClr>
                  </a:gs>
                </a:gsLst>
                <a:lin ang="18900000" scaled="1"/>
              </a:gra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spcBef>
                    <a:spcPct val="50000"/>
                  </a:spcBef>
                  <a:defRPr/>
                </a:pPr>
                <a:r>
                  <a:rPr lang="en-US" sz="800" i="0">
                    <a:solidFill>
                      <a:srgbClr val="000000"/>
                    </a:solidFill>
                    <a:latin typeface="Arial" pitchFamily="34" charset="0"/>
                    <a:cs typeface="Times New Roman" pitchFamily="18" charset="0"/>
                  </a:rPr>
                  <a:t>Weather</a:t>
                </a:r>
                <a:endParaRPr lang="en-US" sz="800" i="0" baseline="30000">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685073" name="Oval 17" descr="Walnut">
                <a:hlinkClick r:id="rId2" action="ppaction://hlinkpres?slideindex=1&amp;slidetitle="/>
              </p:cNvPr>
              <p:cNvSpPr>
                <a:spLocks noChangeArrowheads="1"/>
              </p:cNvSpPr>
              <p:nvPr/>
            </p:nvSpPr>
            <p:spPr bwMode="auto">
              <a:xfrm>
                <a:off x="3402" y="2580"/>
                <a:ext cx="750" cy="766"/>
              </a:xfrm>
              <a:prstGeom prst="ellipse">
                <a:avLst/>
              </a:prstGeom>
              <a:gradFill rotWithShape="0">
                <a:gsLst>
                  <a:gs pos="0">
                    <a:srgbClr val="CCFFCC">
                      <a:gamma/>
                      <a:shade val="46275"/>
                      <a:invGamma/>
                    </a:srgbClr>
                  </a:gs>
                  <a:gs pos="50000">
                    <a:srgbClr val="CCFFCC"/>
                  </a:gs>
                  <a:gs pos="100000">
                    <a:srgbClr val="CCFFCC">
                      <a:gamma/>
                      <a:shade val="46275"/>
                      <a:invGamma/>
                    </a:srgbClr>
                  </a:gs>
                </a:gsLst>
                <a:lin ang="18900000" scaled="1"/>
              </a:gra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spcBef>
                    <a:spcPct val="50000"/>
                  </a:spcBef>
                  <a:defRPr/>
                </a:pPr>
                <a:r>
                  <a:rPr lang="en-US" sz="800" i="0">
                    <a:solidFill>
                      <a:srgbClr val="000000"/>
                    </a:solidFill>
                    <a:latin typeface="Arial" pitchFamily="34" charset="0"/>
                    <a:cs typeface="Times New Roman" pitchFamily="18" charset="0"/>
                  </a:rPr>
                  <a:t>Climate </a:t>
                </a:r>
                <a:br>
                  <a:rPr lang="en-US" sz="800" i="0">
                    <a:solidFill>
                      <a:srgbClr val="000000"/>
                    </a:solidFill>
                    <a:latin typeface="Arial" pitchFamily="34" charset="0"/>
                    <a:cs typeface="Times New Roman" pitchFamily="18" charset="0"/>
                  </a:rPr>
                </a:br>
                <a:r>
                  <a:rPr lang="en-US" sz="800" i="0">
                    <a:solidFill>
                      <a:srgbClr val="000000"/>
                    </a:solidFill>
                    <a:latin typeface="Arial" pitchFamily="34" charset="0"/>
                    <a:cs typeface="Times New Roman" pitchFamily="18" charset="0"/>
                  </a:rPr>
                  <a:t> Variability</a:t>
                </a:r>
              </a:p>
            </p:txBody>
          </p:sp>
          <p:sp>
            <p:nvSpPr>
              <p:cNvPr id="132115" name="Arc 18"/>
              <p:cNvSpPr>
                <a:spLocks/>
              </p:cNvSpPr>
              <p:nvPr/>
            </p:nvSpPr>
            <p:spPr bwMode="auto">
              <a:xfrm rot="7655301">
                <a:off x="2415" y="2802"/>
                <a:ext cx="1058" cy="1017"/>
              </a:xfrm>
              <a:custGeom>
                <a:avLst/>
                <a:gdLst>
                  <a:gd name="T0" fmla="*/ 0 w 21600"/>
                  <a:gd name="T1" fmla="*/ 0 h 22305"/>
                  <a:gd name="T2" fmla="*/ 0 w 21600"/>
                  <a:gd name="T3" fmla="*/ 0 h 22305"/>
                  <a:gd name="T4" fmla="*/ 0 w 21600"/>
                  <a:gd name="T5" fmla="*/ 0 h 22305"/>
                  <a:gd name="T6" fmla="*/ 0 60000 65536"/>
                  <a:gd name="T7" fmla="*/ 0 60000 65536"/>
                  <a:gd name="T8" fmla="*/ 0 60000 65536"/>
                  <a:gd name="T9" fmla="*/ 0 w 21600"/>
                  <a:gd name="T10" fmla="*/ 0 h 22305"/>
                  <a:gd name="T11" fmla="*/ 21600 w 21600"/>
                  <a:gd name="T12" fmla="*/ 22305 h 22305"/>
                </a:gdLst>
                <a:ahLst/>
                <a:cxnLst>
                  <a:cxn ang="T6">
                    <a:pos x="T0" y="T1"/>
                  </a:cxn>
                  <a:cxn ang="T7">
                    <a:pos x="T2" y="T3"/>
                  </a:cxn>
                  <a:cxn ang="T8">
                    <a:pos x="T4" y="T5"/>
                  </a:cxn>
                </a:cxnLst>
                <a:rect l="T9" t="T10" r="T11" b="T12"/>
                <a:pathLst>
                  <a:path w="21600" h="22305" fill="none" extrusionOk="0">
                    <a:moveTo>
                      <a:pt x="5664" y="-1"/>
                    </a:moveTo>
                    <a:cubicBezTo>
                      <a:pt x="15070" y="2556"/>
                      <a:pt x="21600" y="11096"/>
                      <a:pt x="21600" y="20844"/>
                    </a:cubicBezTo>
                    <a:cubicBezTo>
                      <a:pt x="21600" y="21331"/>
                      <a:pt x="21583" y="21818"/>
                      <a:pt x="21550" y="22304"/>
                    </a:cubicBezTo>
                  </a:path>
                  <a:path w="21600" h="22305" stroke="0" extrusionOk="0">
                    <a:moveTo>
                      <a:pt x="5664" y="-1"/>
                    </a:moveTo>
                    <a:cubicBezTo>
                      <a:pt x="15070" y="2556"/>
                      <a:pt x="21600" y="11096"/>
                      <a:pt x="21600" y="20844"/>
                    </a:cubicBezTo>
                    <a:cubicBezTo>
                      <a:pt x="21600" y="21331"/>
                      <a:pt x="21583" y="21818"/>
                      <a:pt x="21550" y="22304"/>
                    </a:cubicBezTo>
                    <a:lnTo>
                      <a:pt x="0" y="20844"/>
                    </a:lnTo>
                    <a:close/>
                  </a:path>
                </a:pathLst>
              </a:custGeom>
              <a:noFill/>
              <a:ln w="28575">
                <a:solidFill>
                  <a:srgbClr val="33CC33"/>
                </a:solidFill>
                <a:round/>
                <a:headEnd type="triangle" w="med" len="med"/>
                <a:tailEnd type="triangle" w="med" len="med"/>
              </a:ln>
            </p:spPr>
            <p:txBody>
              <a:bodyPr anchor="ctr">
                <a:spAutoFit/>
              </a:bodyPr>
              <a:lstStyle/>
              <a:p>
                <a:endParaRPr lang="en-US" sz="1800" b="0" i="0">
                  <a:solidFill>
                    <a:srgbClr val="000000"/>
                  </a:solidFill>
                  <a:latin typeface="Arial" pitchFamily="34" charset="0"/>
                </a:endParaRPr>
              </a:p>
            </p:txBody>
          </p:sp>
          <p:sp>
            <p:nvSpPr>
              <p:cNvPr id="132116" name="Arc 19"/>
              <p:cNvSpPr>
                <a:spLocks/>
              </p:cNvSpPr>
              <p:nvPr/>
            </p:nvSpPr>
            <p:spPr bwMode="auto">
              <a:xfrm rot="-5854274">
                <a:off x="1721" y="1401"/>
                <a:ext cx="998" cy="1139"/>
              </a:xfrm>
              <a:custGeom>
                <a:avLst/>
                <a:gdLst>
                  <a:gd name="T0" fmla="*/ 0 w 20502"/>
                  <a:gd name="T1" fmla="*/ 0 h 21542"/>
                  <a:gd name="T2" fmla="*/ 0 w 20502"/>
                  <a:gd name="T3" fmla="*/ 0 h 21542"/>
                  <a:gd name="T4" fmla="*/ 0 w 20502"/>
                  <a:gd name="T5" fmla="*/ 0 h 21542"/>
                  <a:gd name="T6" fmla="*/ 0 60000 65536"/>
                  <a:gd name="T7" fmla="*/ 0 60000 65536"/>
                  <a:gd name="T8" fmla="*/ 0 60000 65536"/>
                  <a:gd name="T9" fmla="*/ 0 w 20502"/>
                  <a:gd name="T10" fmla="*/ 0 h 21542"/>
                  <a:gd name="T11" fmla="*/ 20502 w 20502"/>
                  <a:gd name="T12" fmla="*/ 21542 h 21542"/>
                </a:gdLst>
                <a:ahLst/>
                <a:cxnLst>
                  <a:cxn ang="T6">
                    <a:pos x="T0" y="T1"/>
                  </a:cxn>
                  <a:cxn ang="T7">
                    <a:pos x="T2" y="T3"/>
                  </a:cxn>
                  <a:cxn ang="T8">
                    <a:pos x="T4" y="T5"/>
                  </a:cxn>
                </a:cxnLst>
                <a:rect l="T9" t="T10" r="T11" b="T12"/>
                <a:pathLst>
                  <a:path w="20502" h="21542" fill="none" extrusionOk="0">
                    <a:moveTo>
                      <a:pt x="1585" y="0"/>
                    </a:moveTo>
                    <a:cubicBezTo>
                      <a:pt x="10290" y="641"/>
                      <a:pt x="17754" y="6457"/>
                      <a:pt x="20501" y="14742"/>
                    </a:cubicBezTo>
                  </a:path>
                  <a:path w="20502" h="21542" stroke="0" extrusionOk="0">
                    <a:moveTo>
                      <a:pt x="1585" y="0"/>
                    </a:moveTo>
                    <a:cubicBezTo>
                      <a:pt x="10290" y="641"/>
                      <a:pt x="17754" y="6457"/>
                      <a:pt x="20501" y="14742"/>
                    </a:cubicBezTo>
                    <a:lnTo>
                      <a:pt x="0" y="21542"/>
                    </a:lnTo>
                    <a:close/>
                  </a:path>
                </a:pathLst>
              </a:custGeom>
              <a:noFill/>
              <a:ln w="28575">
                <a:solidFill>
                  <a:srgbClr val="33CC33"/>
                </a:solidFill>
                <a:round/>
                <a:headEnd type="triangle" w="med" len="med"/>
                <a:tailEnd type="triangle" w="med" len="med"/>
              </a:ln>
            </p:spPr>
            <p:txBody>
              <a:bodyPr anchor="ctr">
                <a:spAutoFit/>
              </a:bodyPr>
              <a:lstStyle/>
              <a:p>
                <a:endParaRPr lang="en-US" sz="1800" b="0" i="0">
                  <a:solidFill>
                    <a:srgbClr val="000000"/>
                  </a:solidFill>
                  <a:latin typeface="Arial" pitchFamily="34" charset="0"/>
                </a:endParaRPr>
              </a:p>
            </p:txBody>
          </p:sp>
          <p:sp>
            <p:nvSpPr>
              <p:cNvPr id="132117" name="Arc 20"/>
              <p:cNvSpPr>
                <a:spLocks/>
              </p:cNvSpPr>
              <p:nvPr/>
            </p:nvSpPr>
            <p:spPr bwMode="auto">
              <a:xfrm rot="1477643">
                <a:off x="3086" y="1560"/>
                <a:ext cx="998" cy="1139"/>
              </a:xfrm>
              <a:custGeom>
                <a:avLst/>
                <a:gdLst>
                  <a:gd name="T0" fmla="*/ 0 w 20502"/>
                  <a:gd name="T1" fmla="*/ 0 h 21542"/>
                  <a:gd name="T2" fmla="*/ 0 w 20502"/>
                  <a:gd name="T3" fmla="*/ 0 h 21542"/>
                  <a:gd name="T4" fmla="*/ 0 w 20502"/>
                  <a:gd name="T5" fmla="*/ 0 h 21542"/>
                  <a:gd name="T6" fmla="*/ 0 60000 65536"/>
                  <a:gd name="T7" fmla="*/ 0 60000 65536"/>
                  <a:gd name="T8" fmla="*/ 0 60000 65536"/>
                  <a:gd name="T9" fmla="*/ 0 w 20502"/>
                  <a:gd name="T10" fmla="*/ 0 h 21542"/>
                  <a:gd name="T11" fmla="*/ 20502 w 20502"/>
                  <a:gd name="T12" fmla="*/ 21542 h 21542"/>
                </a:gdLst>
                <a:ahLst/>
                <a:cxnLst>
                  <a:cxn ang="T6">
                    <a:pos x="T0" y="T1"/>
                  </a:cxn>
                  <a:cxn ang="T7">
                    <a:pos x="T2" y="T3"/>
                  </a:cxn>
                  <a:cxn ang="T8">
                    <a:pos x="T4" y="T5"/>
                  </a:cxn>
                </a:cxnLst>
                <a:rect l="T9" t="T10" r="T11" b="T12"/>
                <a:pathLst>
                  <a:path w="20502" h="21542" fill="none" extrusionOk="0">
                    <a:moveTo>
                      <a:pt x="1585" y="0"/>
                    </a:moveTo>
                    <a:cubicBezTo>
                      <a:pt x="10290" y="641"/>
                      <a:pt x="17754" y="6457"/>
                      <a:pt x="20501" y="14742"/>
                    </a:cubicBezTo>
                  </a:path>
                  <a:path w="20502" h="21542" stroke="0" extrusionOk="0">
                    <a:moveTo>
                      <a:pt x="1585" y="0"/>
                    </a:moveTo>
                    <a:cubicBezTo>
                      <a:pt x="10290" y="641"/>
                      <a:pt x="17754" y="6457"/>
                      <a:pt x="20501" y="14742"/>
                    </a:cubicBezTo>
                    <a:lnTo>
                      <a:pt x="0" y="21542"/>
                    </a:lnTo>
                    <a:close/>
                  </a:path>
                </a:pathLst>
              </a:custGeom>
              <a:noFill/>
              <a:ln w="28575">
                <a:solidFill>
                  <a:srgbClr val="33CC33"/>
                </a:solidFill>
                <a:round/>
                <a:headEnd type="triangle" w="med" len="med"/>
                <a:tailEnd type="triangle" w="med" len="med"/>
              </a:ln>
            </p:spPr>
            <p:txBody>
              <a:bodyPr anchor="ctr">
                <a:spAutoFit/>
              </a:bodyPr>
              <a:lstStyle/>
              <a:p>
                <a:endParaRPr lang="en-US" sz="1800" b="0" i="0">
                  <a:solidFill>
                    <a:srgbClr val="000000"/>
                  </a:solidFill>
                  <a:latin typeface="Arial" pitchFamily="34" charset="0"/>
                </a:endParaRPr>
              </a:p>
            </p:txBody>
          </p:sp>
        </p:grpSp>
      </p:gr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D31CFF9F-B3AC-4633-8418-C9B024BA1C85}" type="slidenum">
              <a:rPr lang="en-US"/>
              <a:pPr>
                <a:defRPr/>
              </a:pPr>
              <a:t>64</a:t>
            </a:fld>
            <a:endParaRPr lang="en-US"/>
          </a:p>
        </p:txBody>
      </p:sp>
      <p:sp>
        <p:nvSpPr>
          <p:cNvPr id="133123" name="Rectangle 2"/>
          <p:cNvSpPr>
            <a:spLocks noGrp="1" noChangeArrowheads="1"/>
          </p:cNvSpPr>
          <p:nvPr>
            <p:ph type="title"/>
          </p:nvPr>
        </p:nvSpPr>
        <p:spPr>
          <a:xfrm>
            <a:off x="287338" y="293688"/>
            <a:ext cx="8458200" cy="1143000"/>
          </a:xfrm>
        </p:spPr>
        <p:txBody>
          <a:bodyPr/>
          <a:lstStyle/>
          <a:p>
            <a:pPr eaLnBrk="1" hangingPunct="1"/>
            <a:r>
              <a:rPr lang="en-US" sz="3000" dirty="0" smtClean="0">
                <a:effectLst/>
                <a:latin typeface="Arial" pitchFamily="34" charset="0"/>
              </a:rPr>
              <a:t>Research Challenges for </a:t>
            </a:r>
            <a:br>
              <a:rPr lang="en-US" sz="3000" dirty="0" smtClean="0">
                <a:effectLst/>
                <a:latin typeface="Arial" pitchFamily="34" charset="0"/>
              </a:rPr>
            </a:br>
            <a:r>
              <a:rPr lang="en-US" sz="3000" dirty="0" smtClean="0">
                <a:effectLst/>
                <a:latin typeface="Arial" pitchFamily="34" charset="0"/>
              </a:rPr>
              <a:t>Improving ISI Prediction </a:t>
            </a:r>
          </a:p>
        </p:txBody>
      </p:sp>
      <p:sp>
        <p:nvSpPr>
          <p:cNvPr id="76804" name="Rectangle 3"/>
          <p:cNvSpPr>
            <a:spLocks noGrp="1" noChangeArrowheads="1"/>
          </p:cNvSpPr>
          <p:nvPr>
            <p:ph type="body" idx="1"/>
          </p:nvPr>
        </p:nvSpPr>
        <p:spPr>
          <a:xfrm>
            <a:off x="1374775" y="2112963"/>
            <a:ext cx="6100763" cy="2662237"/>
          </a:xfrm>
          <a:solidFill>
            <a:schemeClr val="bg2">
              <a:lumMod val="20000"/>
              <a:lumOff val="80000"/>
            </a:schemeClr>
          </a:solidFill>
          <a:ln>
            <a:solidFill>
              <a:schemeClr val="tx1"/>
            </a:solidFill>
          </a:ln>
        </p:spPr>
        <p:txBody>
          <a:bodyPr/>
          <a:lstStyle/>
          <a:p>
            <a:pPr eaLnBrk="1" hangingPunct="1">
              <a:spcBef>
                <a:spcPts val="600"/>
              </a:spcBef>
              <a:spcAft>
                <a:spcPts val="600"/>
              </a:spcAft>
              <a:defRPr/>
            </a:pPr>
            <a:r>
              <a:rPr lang="en-US" sz="2400" dirty="0" smtClean="0">
                <a:effectLst/>
              </a:rPr>
              <a:t>Organization of Tropical Convection</a:t>
            </a:r>
          </a:p>
          <a:p>
            <a:pPr eaLnBrk="1" hangingPunct="1">
              <a:spcBef>
                <a:spcPts val="600"/>
              </a:spcBef>
              <a:spcAft>
                <a:spcPts val="600"/>
              </a:spcAft>
              <a:defRPr/>
            </a:pPr>
            <a:r>
              <a:rPr lang="en-US" sz="2400" dirty="0" smtClean="0">
                <a:effectLst/>
              </a:rPr>
              <a:t>Tropical - </a:t>
            </a:r>
            <a:r>
              <a:rPr lang="en-US" sz="2400" dirty="0" err="1" smtClean="0">
                <a:effectLst/>
              </a:rPr>
              <a:t>Extratropical</a:t>
            </a:r>
            <a:r>
              <a:rPr lang="en-US" sz="2400" dirty="0" smtClean="0">
                <a:effectLst/>
              </a:rPr>
              <a:t> Interactions</a:t>
            </a:r>
          </a:p>
          <a:p>
            <a:pPr eaLnBrk="1" hangingPunct="1">
              <a:spcBef>
                <a:spcPts val="600"/>
              </a:spcBef>
              <a:spcAft>
                <a:spcPts val="600"/>
              </a:spcAft>
              <a:defRPr/>
            </a:pPr>
            <a:r>
              <a:rPr lang="en-US" sz="2400" dirty="0" smtClean="0">
                <a:effectLst/>
              </a:rPr>
              <a:t>Exploit Sources of Predictability</a:t>
            </a:r>
          </a:p>
          <a:p>
            <a:pPr eaLnBrk="1" hangingPunct="1">
              <a:spcBef>
                <a:spcPts val="600"/>
              </a:spcBef>
              <a:spcAft>
                <a:spcPts val="600"/>
              </a:spcAft>
              <a:defRPr/>
            </a:pPr>
            <a:r>
              <a:rPr lang="en-US" sz="2400" dirty="0" smtClean="0">
                <a:effectLst/>
              </a:rPr>
              <a:t>Improve the “Building Blocks”</a:t>
            </a:r>
          </a:p>
          <a:p>
            <a:pPr eaLnBrk="1" hangingPunct="1">
              <a:spcBef>
                <a:spcPts val="600"/>
              </a:spcBef>
              <a:spcAft>
                <a:spcPts val="600"/>
              </a:spcAft>
              <a:defRPr/>
            </a:pPr>
            <a:r>
              <a:rPr lang="en-US" sz="2400" dirty="0" smtClean="0">
                <a:effectLst/>
              </a:rPr>
              <a:t>Implement “Best Practices”</a:t>
            </a:r>
            <a:endParaRPr lang="en-US" sz="2200" dirty="0" smtClean="0">
              <a:effectLst/>
            </a:endParaRPr>
          </a:p>
        </p:txBody>
      </p:sp>
      <p:pic>
        <p:nvPicPr>
          <p:cNvPr id="133125"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grpSp>
        <p:nvGrpSpPr>
          <p:cNvPr id="2" name="Group 4"/>
          <p:cNvGrpSpPr>
            <a:grpSpLocks/>
          </p:cNvGrpSpPr>
          <p:nvPr/>
        </p:nvGrpSpPr>
        <p:grpSpPr bwMode="auto">
          <a:xfrm>
            <a:off x="6488113" y="5108575"/>
            <a:ext cx="2182812" cy="1263650"/>
            <a:chOff x="238" y="955"/>
            <a:chExt cx="5171" cy="3371"/>
          </a:xfrm>
        </p:grpSpPr>
        <p:sp>
          <p:nvSpPr>
            <p:cNvPr id="7" name="Text Box 5"/>
            <p:cNvSpPr txBox="1">
              <a:spLocks noChangeArrowheads="1"/>
            </p:cNvSpPr>
            <p:nvPr/>
          </p:nvSpPr>
          <p:spPr bwMode="auto">
            <a:xfrm>
              <a:off x="238" y="3373"/>
              <a:ext cx="1365" cy="635"/>
            </a:xfrm>
            <a:prstGeom prst="rect">
              <a:avLst/>
            </a:prstGeom>
            <a:noFill/>
            <a:ln w="9525">
              <a:noFill/>
              <a:miter lim="800000"/>
              <a:headEnd/>
              <a:tailEnd/>
            </a:ln>
            <a:effectLst/>
          </p:spPr>
          <p:txBody>
            <a:bodyPr>
              <a:spAutoFit/>
            </a:bodyPr>
            <a:lstStyle/>
            <a:p>
              <a:pPr>
                <a:spcBef>
                  <a:spcPct val="50000"/>
                </a:spcBef>
                <a:defRPr/>
              </a:pPr>
              <a:endParaRPr lang="en-US" sz="1600" i="0">
                <a:solidFill>
                  <a:srgbClr val="FFFF00"/>
                </a:solidFill>
                <a:effectLst>
                  <a:outerShdw blurRad="38100" dist="38100" dir="2700000" algn="tl">
                    <a:srgbClr val="C0C0C0"/>
                  </a:outerShdw>
                </a:effectLst>
                <a:latin typeface="Arial" pitchFamily="34" charset="0"/>
                <a:cs typeface="Times New Roman" pitchFamily="18" charset="0"/>
              </a:endParaRPr>
            </a:p>
          </p:txBody>
        </p:sp>
        <p:sp>
          <p:nvSpPr>
            <p:cNvPr id="8" name="Text Box 6"/>
            <p:cNvSpPr txBox="1">
              <a:spLocks noChangeArrowheads="1"/>
            </p:cNvSpPr>
            <p:nvPr/>
          </p:nvSpPr>
          <p:spPr bwMode="auto">
            <a:xfrm>
              <a:off x="3615" y="1078"/>
              <a:ext cx="722" cy="635"/>
            </a:xfrm>
            <a:prstGeom prst="rect">
              <a:avLst/>
            </a:prstGeom>
            <a:noFill/>
            <a:ln w="9525">
              <a:noFill/>
              <a:miter lim="800000"/>
              <a:headEnd/>
              <a:tailEnd/>
            </a:ln>
            <a:effectLst/>
          </p:spPr>
          <p:txBody>
            <a:bodyPr>
              <a:spAutoFit/>
            </a:bodyPr>
            <a:lstStyle/>
            <a:p>
              <a:pPr>
                <a:spcBef>
                  <a:spcPct val="50000"/>
                </a:spcBef>
                <a:defRPr/>
              </a:pPr>
              <a:endParaRPr lang="en-US" sz="1600" i="0">
                <a:solidFill>
                  <a:srgbClr val="000000"/>
                </a:solidFill>
                <a:effectLst>
                  <a:outerShdw blurRad="38100" dist="38100" dir="2700000" algn="tl">
                    <a:srgbClr val="C0C0C0"/>
                  </a:outerShdw>
                </a:effectLst>
                <a:latin typeface="Arial" pitchFamily="34" charset="0"/>
                <a:cs typeface="Times New Roman" pitchFamily="18" charset="0"/>
              </a:endParaRPr>
            </a:p>
          </p:txBody>
        </p:sp>
        <p:sp>
          <p:nvSpPr>
            <p:cNvPr id="9" name="Text Box 7"/>
            <p:cNvSpPr txBox="1">
              <a:spLocks noChangeArrowheads="1"/>
            </p:cNvSpPr>
            <p:nvPr/>
          </p:nvSpPr>
          <p:spPr bwMode="auto">
            <a:xfrm>
              <a:off x="3751" y="3691"/>
              <a:ext cx="1658" cy="635"/>
            </a:xfrm>
            <a:prstGeom prst="rect">
              <a:avLst/>
            </a:prstGeom>
            <a:noFill/>
            <a:ln w="9525">
              <a:noFill/>
              <a:miter lim="800000"/>
              <a:headEnd/>
              <a:tailEnd/>
            </a:ln>
            <a:effectLst/>
          </p:spPr>
          <p:txBody>
            <a:bodyPr>
              <a:spAutoFit/>
            </a:bodyPr>
            <a:lstStyle/>
            <a:p>
              <a:pPr>
                <a:spcBef>
                  <a:spcPct val="50000"/>
                </a:spcBef>
                <a:defRPr/>
              </a:pPr>
              <a:endParaRPr lang="en-US" sz="1600" i="0">
                <a:solidFill>
                  <a:srgbClr val="FFFF00"/>
                </a:solidFill>
                <a:effectLst>
                  <a:outerShdw blurRad="38100" dist="38100" dir="2700000" algn="tl">
                    <a:srgbClr val="C0C0C0"/>
                  </a:outerShdw>
                </a:effectLst>
                <a:latin typeface="Arial" pitchFamily="34" charset="0"/>
                <a:cs typeface="Times New Roman" pitchFamily="18" charset="0"/>
              </a:endParaRPr>
            </a:p>
          </p:txBody>
        </p:sp>
        <p:grpSp>
          <p:nvGrpSpPr>
            <p:cNvPr id="3" name="Group 8"/>
            <p:cNvGrpSpPr>
              <a:grpSpLocks/>
            </p:cNvGrpSpPr>
            <p:nvPr/>
          </p:nvGrpSpPr>
          <p:grpSpPr bwMode="auto">
            <a:xfrm>
              <a:off x="1308" y="955"/>
              <a:ext cx="3101" cy="3281"/>
              <a:chOff x="1554" y="1089"/>
              <a:chExt cx="2600" cy="2751"/>
            </a:xfrm>
          </p:grpSpPr>
          <p:sp>
            <p:nvSpPr>
              <p:cNvPr id="11" name="Arc 9"/>
              <p:cNvSpPr>
                <a:spLocks/>
              </p:cNvSpPr>
              <p:nvPr/>
            </p:nvSpPr>
            <p:spPr bwMode="auto">
              <a:xfrm>
                <a:off x="2874" y="1661"/>
                <a:ext cx="795" cy="1197"/>
              </a:xfrm>
              <a:custGeom>
                <a:avLst/>
                <a:gdLst>
                  <a:gd name="G0" fmla="+- 0 0 0"/>
                  <a:gd name="G1" fmla="+- 21600 0 0"/>
                  <a:gd name="G2" fmla="+- 21600 0 0"/>
                  <a:gd name="T0" fmla="*/ 0 w 21600"/>
                  <a:gd name="T1" fmla="*/ 0 h 32436"/>
                  <a:gd name="T2" fmla="*/ 18685 w 21600"/>
                  <a:gd name="T3" fmla="*/ 32436 h 32436"/>
                  <a:gd name="T4" fmla="*/ 0 w 21600"/>
                  <a:gd name="T5" fmla="*/ 21600 h 32436"/>
                </a:gdLst>
                <a:ahLst/>
                <a:cxnLst>
                  <a:cxn ang="0">
                    <a:pos x="T0" y="T1"/>
                  </a:cxn>
                  <a:cxn ang="0">
                    <a:pos x="T2" y="T3"/>
                  </a:cxn>
                  <a:cxn ang="0">
                    <a:pos x="T4" y="T5"/>
                  </a:cxn>
                </a:cxnLst>
                <a:rect l="0" t="0" r="r" b="b"/>
                <a:pathLst>
                  <a:path w="21600" h="32436" fill="none" extrusionOk="0">
                    <a:moveTo>
                      <a:pt x="-1" y="0"/>
                    </a:moveTo>
                    <a:cubicBezTo>
                      <a:pt x="11929" y="0"/>
                      <a:pt x="21600" y="9670"/>
                      <a:pt x="21600" y="21600"/>
                    </a:cubicBezTo>
                    <a:cubicBezTo>
                      <a:pt x="21600" y="25405"/>
                      <a:pt x="20594" y="29143"/>
                      <a:pt x="18685" y="32436"/>
                    </a:cubicBezTo>
                  </a:path>
                  <a:path w="21600" h="32436" stroke="0" extrusionOk="0">
                    <a:moveTo>
                      <a:pt x="-1" y="0"/>
                    </a:moveTo>
                    <a:cubicBezTo>
                      <a:pt x="11929" y="0"/>
                      <a:pt x="21600" y="9670"/>
                      <a:pt x="21600" y="21600"/>
                    </a:cubicBezTo>
                    <a:cubicBezTo>
                      <a:pt x="21600" y="25405"/>
                      <a:pt x="20594" y="29143"/>
                      <a:pt x="18685" y="32436"/>
                    </a:cubicBezTo>
                    <a:lnTo>
                      <a:pt x="0" y="21600"/>
                    </a:lnTo>
                    <a:close/>
                  </a:path>
                </a:pathLst>
              </a:custGeom>
              <a:solidFill>
                <a:srgbClr val="9999FF"/>
              </a:solidFill>
              <a:ln w="4763">
                <a:solidFill>
                  <a:srgbClr val="000000"/>
                </a:solidFill>
                <a:round/>
                <a:headEnd/>
                <a:tailEnd/>
              </a:ln>
              <a:effectLst>
                <a:outerShdw dist="107763" dir="2700000" algn="ctr" rotWithShape="0">
                  <a:schemeClr val="bg2">
                    <a:alpha val="50000"/>
                  </a:schemeClr>
                </a:outerShdw>
              </a:effectLst>
            </p:spPr>
            <p:txBody>
              <a:bodyPr/>
              <a:lstStyle/>
              <a:p>
                <a:pPr>
                  <a:defRPr/>
                </a:pPr>
                <a:endParaRPr lang="en-US">
                  <a:solidFill>
                    <a:srgbClr val="000000"/>
                  </a:solidFill>
                </a:endParaRPr>
              </a:p>
            </p:txBody>
          </p:sp>
          <p:sp>
            <p:nvSpPr>
              <p:cNvPr id="12" name="Arc 10"/>
              <p:cNvSpPr>
                <a:spLocks/>
              </p:cNvSpPr>
              <p:nvPr/>
            </p:nvSpPr>
            <p:spPr bwMode="auto">
              <a:xfrm>
                <a:off x="2186" y="2456"/>
                <a:ext cx="1375" cy="799"/>
              </a:xfrm>
              <a:custGeom>
                <a:avLst/>
                <a:gdLst>
                  <a:gd name="G0" fmla="+- 18692 0 0"/>
                  <a:gd name="G1" fmla="+- 0 0 0"/>
                  <a:gd name="G2" fmla="+- 21600 0 0"/>
                  <a:gd name="T0" fmla="*/ 37377 w 37377"/>
                  <a:gd name="T1" fmla="*/ 10836 h 21600"/>
                  <a:gd name="T2" fmla="*/ 0 w 37377"/>
                  <a:gd name="T3" fmla="*/ 10825 h 21600"/>
                  <a:gd name="T4" fmla="*/ 18692 w 37377"/>
                  <a:gd name="T5" fmla="*/ 0 h 21600"/>
                </a:gdLst>
                <a:ahLst/>
                <a:cxnLst>
                  <a:cxn ang="0">
                    <a:pos x="T0" y="T1"/>
                  </a:cxn>
                  <a:cxn ang="0">
                    <a:pos x="T2" y="T3"/>
                  </a:cxn>
                  <a:cxn ang="0">
                    <a:pos x="T4" y="T5"/>
                  </a:cxn>
                </a:cxnLst>
                <a:rect l="0" t="0" r="r" b="b"/>
                <a:pathLst>
                  <a:path w="37377" h="21600" fill="none" extrusionOk="0">
                    <a:moveTo>
                      <a:pt x="37377" y="10836"/>
                    </a:moveTo>
                    <a:cubicBezTo>
                      <a:pt x="33513" y="17498"/>
                      <a:pt x="26394" y="21599"/>
                      <a:pt x="18692" y="21600"/>
                    </a:cubicBezTo>
                    <a:cubicBezTo>
                      <a:pt x="10985" y="21600"/>
                      <a:pt x="3862" y="17493"/>
                      <a:pt x="0" y="10824"/>
                    </a:cubicBezTo>
                  </a:path>
                  <a:path w="37377" h="21600" stroke="0" extrusionOk="0">
                    <a:moveTo>
                      <a:pt x="37377" y="10836"/>
                    </a:moveTo>
                    <a:cubicBezTo>
                      <a:pt x="33513" y="17498"/>
                      <a:pt x="26394" y="21599"/>
                      <a:pt x="18692" y="21600"/>
                    </a:cubicBezTo>
                    <a:cubicBezTo>
                      <a:pt x="10985" y="21600"/>
                      <a:pt x="3862" y="17493"/>
                      <a:pt x="0" y="10824"/>
                    </a:cubicBezTo>
                    <a:lnTo>
                      <a:pt x="18692" y="0"/>
                    </a:lnTo>
                    <a:close/>
                  </a:path>
                </a:pathLst>
              </a:custGeom>
              <a:solidFill>
                <a:srgbClr val="993366"/>
              </a:solidFill>
              <a:ln w="4763">
                <a:solidFill>
                  <a:srgbClr val="000000"/>
                </a:solidFill>
                <a:round/>
                <a:headEnd/>
                <a:tailEnd/>
              </a:ln>
              <a:effectLst>
                <a:outerShdw dist="107763" dir="2700000" algn="ctr" rotWithShape="0">
                  <a:schemeClr val="bg2">
                    <a:alpha val="50000"/>
                  </a:schemeClr>
                </a:outerShdw>
              </a:effectLst>
            </p:spPr>
            <p:txBody>
              <a:bodyPr/>
              <a:lstStyle/>
              <a:p>
                <a:pPr>
                  <a:defRPr/>
                </a:pPr>
                <a:endParaRPr lang="en-US">
                  <a:solidFill>
                    <a:srgbClr val="000000"/>
                  </a:solidFill>
                </a:endParaRPr>
              </a:p>
            </p:txBody>
          </p:sp>
          <p:sp>
            <p:nvSpPr>
              <p:cNvPr id="133134" name="Arc 11"/>
              <p:cNvSpPr>
                <a:spLocks/>
              </p:cNvSpPr>
              <p:nvPr/>
            </p:nvSpPr>
            <p:spPr bwMode="auto">
              <a:xfrm>
                <a:off x="2077" y="1660"/>
                <a:ext cx="796" cy="1194"/>
              </a:xfrm>
              <a:custGeom>
                <a:avLst/>
                <a:gdLst>
                  <a:gd name="T0" fmla="*/ 0 w 21600"/>
                  <a:gd name="T1" fmla="*/ 0 h 32425"/>
                  <a:gd name="T2" fmla="*/ 0 w 21600"/>
                  <a:gd name="T3" fmla="*/ 0 h 32425"/>
                  <a:gd name="T4" fmla="*/ 0 w 21600"/>
                  <a:gd name="T5" fmla="*/ 0 h 32425"/>
                  <a:gd name="T6" fmla="*/ 0 60000 65536"/>
                  <a:gd name="T7" fmla="*/ 0 60000 65536"/>
                  <a:gd name="T8" fmla="*/ 0 60000 65536"/>
                  <a:gd name="T9" fmla="*/ 0 w 21600"/>
                  <a:gd name="T10" fmla="*/ 0 h 32425"/>
                  <a:gd name="T11" fmla="*/ 21600 w 21600"/>
                  <a:gd name="T12" fmla="*/ 32425 h 32425"/>
                </a:gdLst>
                <a:ahLst/>
                <a:cxnLst>
                  <a:cxn ang="T6">
                    <a:pos x="T0" y="T1"/>
                  </a:cxn>
                  <a:cxn ang="T7">
                    <a:pos x="T2" y="T3"/>
                  </a:cxn>
                  <a:cxn ang="T8">
                    <a:pos x="T4" y="T5"/>
                  </a:cxn>
                </a:cxnLst>
                <a:rect l="T9" t="T10" r="T11" b="T12"/>
                <a:pathLst>
                  <a:path w="21600" h="32425" fill="none" extrusionOk="0">
                    <a:moveTo>
                      <a:pt x="2908" y="32424"/>
                    </a:moveTo>
                    <a:cubicBezTo>
                      <a:pt x="1003" y="29135"/>
                      <a:pt x="0" y="25401"/>
                      <a:pt x="0" y="21600"/>
                    </a:cubicBezTo>
                    <a:cubicBezTo>
                      <a:pt x="-1" y="9670"/>
                      <a:pt x="9670" y="0"/>
                      <a:pt x="21599" y="0"/>
                    </a:cubicBezTo>
                  </a:path>
                  <a:path w="21600" h="32425" stroke="0" extrusionOk="0">
                    <a:moveTo>
                      <a:pt x="2908" y="32424"/>
                    </a:moveTo>
                    <a:cubicBezTo>
                      <a:pt x="1003" y="29135"/>
                      <a:pt x="0" y="25401"/>
                      <a:pt x="0" y="21600"/>
                    </a:cubicBezTo>
                    <a:cubicBezTo>
                      <a:pt x="-1" y="9670"/>
                      <a:pt x="9670" y="0"/>
                      <a:pt x="21599" y="0"/>
                    </a:cubicBezTo>
                    <a:lnTo>
                      <a:pt x="21600" y="21600"/>
                    </a:lnTo>
                    <a:close/>
                  </a:path>
                </a:pathLst>
              </a:custGeom>
              <a:solidFill>
                <a:srgbClr val="FFFFCC"/>
              </a:solidFill>
              <a:ln w="4763">
                <a:solidFill>
                  <a:srgbClr val="000000"/>
                </a:solidFill>
                <a:round/>
                <a:headEnd/>
                <a:tailEnd/>
              </a:ln>
            </p:spPr>
            <p:txBody>
              <a:bodyPr/>
              <a:lstStyle/>
              <a:p>
                <a:endParaRPr lang="en-US" sz="1800" b="0" i="0">
                  <a:solidFill>
                    <a:srgbClr val="000000"/>
                  </a:solidFill>
                  <a:latin typeface="Arial" pitchFamily="34" charset="0"/>
                </a:endParaRPr>
              </a:p>
            </p:txBody>
          </p:sp>
          <p:sp>
            <p:nvSpPr>
              <p:cNvPr id="14" name="Oval 12"/>
              <p:cNvSpPr>
                <a:spLocks noChangeArrowheads="1"/>
              </p:cNvSpPr>
              <p:nvPr/>
            </p:nvSpPr>
            <p:spPr bwMode="auto">
              <a:xfrm>
                <a:off x="2505" y="1089"/>
                <a:ext cx="750" cy="735"/>
              </a:xfrm>
              <a:prstGeom prst="ellipse">
                <a:avLst/>
              </a:prstGeom>
              <a:gradFill rotWithShape="0">
                <a:gsLst>
                  <a:gs pos="0">
                    <a:srgbClr val="CCFFCC">
                      <a:gamma/>
                      <a:shade val="46275"/>
                      <a:invGamma/>
                    </a:srgbClr>
                  </a:gs>
                  <a:gs pos="50000">
                    <a:srgbClr val="CCFFCC"/>
                  </a:gs>
                  <a:gs pos="100000">
                    <a:srgbClr val="CCFFCC">
                      <a:gamma/>
                      <a:shade val="46275"/>
                      <a:invGamma/>
                    </a:srgbClr>
                  </a:gs>
                </a:gsLst>
                <a:lin ang="18900000" scaled="1"/>
              </a:gra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spcBef>
                    <a:spcPct val="50000"/>
                  </a:spcBef>
                  <a:defRPr/>
                </a:pPr>
                <a:r>
                  <a:rPr lang="en-US" sz="800" i="0">
                    <a:solidFill>
                      <a:srgbClr val="000000"/>
                    </a:solidFill>
                    <a:latin typeface="Arial" pitchFamily="34" charset="0"/>
                    <a:cs typeface="Times New Roman" pitchFamily="18" charset="0"/>
                  </a:rPr>
                  <a:t>  Climate </a:t>
                </a:r>
                <a:br>
                  <a:rPr lang="en-US" sz="800" i="0">
                    <a:solidFill>
                      <a:srgbClr val="000000"/>
                    </a:solidFill>
                    <a:latin typeface="Arial" pitchFamily="34" charset="0"/>
                    <a:cs typeface="Times New Roman" pitchFamily="18" charset="0"/>
                  </a:rPr>
                </a:br>
                <a:r>
                  <a:rPr lang="en-US" sz="800" i="0">
                    <a:solidFill>
                      <a:srgbClr val="000000"/>
                    </a:solidFill>
                    <a:latin typeface="Arial" pitchFamily="34" charset="0"/>
                    <a:cs typeface="Times New Roman" pitchFamily="18" charset="0"/>
                  </a:rPr>
                  <a:t>  Change</a:t>
                </a:r>
                <a:endParaRPr lang="en-US" sz="800" i="0" baseline="30000">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15" name="Text Box 13"/>
              <p:cNvSpPr txBox="1">
                <a:spLocks noChangeArrowheads="1"/>
              </p:cNvSpPr>
              <p:nvPr/>
            </p:nvSpPr>
            <p:spPr bwMode="auto">
              <a:xfrm rot="18000000" flipH="1">
                <a:off x="2238" y="2028"/>
                <a:ext cx="628" cy="164"/>
              </a:xfrm>
              <a:prstGeom prst="rect">
                <a:avLst/>
              </a:prstGeom>
              <a:noFill/>
              <a:ln w="9525">
                <a:noFill/>
                <a:miter lim="800000"/>
                <a:headEnd/>
                <a:tailEnd/>
              </a:ln>
              <a:effectLst/>
            </p:spPr>
            <p:txBody>
              <a:bodyPr vert="eaVert">
                <a:spAutoFit/>
              </a:bodyPr>
              <a:lstStyle/>
              <a:p>
                <a:pPr algn="ctr" eaLnBrk="0" hangingPunct="0">
                  <a:spcBef>
                    <a:spcPct val="50000"/>
                  </a:spcBef>
                  <a:defRPr/>
                </a:pPr>
                <a:endParaRPr lang="en-US" sz="1400" i="0">
                  <a:solidFill>
                    <a:srgbClr val="FF66CC"/>
                  </a:solidFill>
                  <a:effectLst>
                    <a:outerShdw blurRad="38100" dist="38100" dir="2700000" algn="tl">
                      <a:srgbClr val="C0C0C0"/>
                    </a:outerShdw>
                  </a:effectLst>
                  <a:latin typeface="Arial" pitchFamily="34" charset="0"/>
                  <a:cs typeface="Times New Roman" pitchFamily="18" charset="0"/>
                </a:endParaRPr>
              </a:p>
            </p:txBody>
          </p:sp>
          <p:sp>
            <p:nvSpPr>
              <p:cNvPr id="16" name="Text Box 14"/>
              <p:cNvSpPr txBox="1">
                <a:spLocks noChangeArrowheads="1"/>
              </p:cNvSpPr>
              <p:nvPr/>
            </p:nvSpPr>
            <p:spPr bwMode="auto">
              <a:xfrm rot="-18029495">
                <a:off x="2921" y="2054"/>
                <a:ext cx="625" cy="158"/>
              </a:xfrm>
              <a:prstGeom prst="rect">
                <a:avLst/>
              </a:prstGeom>
              <a:noFill/>
              <a:ln w="9525">
                <a:noFill/>
                <a:miter lim="800000"/>
                <a:headEnd/>
                <a:tailEnd/>
              </a:ln>
              <a:effectLst/>
            </p:spPr>
            <p:txBody>
              <a:bodyPr rot="10800000" vert="eaVert">
                <a:spAutoFit/>
              </a:bodyPr>
              <a:lstStyle/>
              <a:p>
                <a:pPr algn="ctr" eaLnBrk="0" hangingPunct="0">
                  <a:spcBef>
                    <a:spcPct val="50000"/>
                  </a:spcBef>
                  <a:defRPr/>
                </a:pPr>
                <a:endParaRPr lang="en-US" sz="1400" i="0">
                  <a:solidFill>
                    <a:srgbClr val="990033"/>
                  </a:solidFill>
                  <a:effectLst>
                    <a:outerShdw blurRad="38100" dist="38100" dir="2700000" algn="tl">
                      <a:srgbClr val="C0C0C0"/>
                    </a:outerShdw>
                  </a:effectLst>
                  <a:latin typeface="Arial" pitchFamily="34" charset="0"/>
                  <a:cs typeface="Times New Roman" pitchFamily="18" charset="0"/>
                </a:endParaRPr>
              </a:p>
            </p:txBody>
          </p:sp>
          <p:sp>
            <p:nvSpPr>
              <p:cNvPr id="17" name="Text Box 15"/>
              <p:cNvSpPr txBox="1">
                <a:spLocks noChangeArrowheads="1"/>
              </p:cNvSpPr>
              <p:nvPr/>
            </p:nvSpPr>
            <p:spPr bwMode="auto">
              <a:xfrm>
                <a:off x="2470" y="2769"/>
                <a:ext cx="823" cy="483"/>
              </a:xfrm>
              <a:prstGeom prst="rect">
                <a:avLst/>
              </a:prstGeom>
              <a:noFill/>
              <a:ln w="9525">
                <a:noFill/>
                <a:miter lim="800000"/>
                <a:headEnd/>
                <a:tailEnd/>
              </a:ln>
              <a:effectLst/>
            </p:spPr>
            <p:txBody>
              <a:bodyPr>
                <a:spAutoFit/>
              </a:bodyPr>
              <a:lstStyle/>
              <a:p>
                <a:pPr algn="ctr" eaLnBrk="0" hangingPunct="0">
                  <a:spcBef>
                    <a:spcPct val="50000"/>
                  </a:spcBef>
                  <a:defRPr/>
                </a:pPr>
                <a:endParaRPr lang="en-US" sz="1400" i="0">
                  <a:solidFill>
                    <a:srgbClr val="FF66CC"/>
                  </a:solidFill>
                  <a:effectLst>
                    <a:outerShdw blurRad="38100" dist="38100" dir="2700000" algn="tl">
                      <a:srgbClr val="C0C0C0"/>
                    </a:outerShdw>
                  </a:effectLst>
                  <a:latin typeface="Arial" pitchFamily="34" charset="0"/>
                  <a:cs typeface="Times New Roman" pitchFamily="18" charset="0"/>
                </a:endParaRPr>
              </a:p>
            </p:txBody>
          </p:sp>
          <p:sp>
            <p:nvSpPr>
              <p:cNvPr id="18" name="Oval 16"/>
              <p:cNvSpPr>
                <a:spLocks noChangeArrowheads="1"/>
              </p:cNvSpPr>
              <p:nvPr/>
            </p:nvSpPr>
            <p:spPr bwMode="auto">
              <a:xfrm>
                <a:off x="1565" y="2570"/>
                <a:ext cx="791" cy="763"/>
              </a:xfrm>
              <a:prstGeom prst="ellipse">
                <a:avLst/>
              </a:prstGeom>
              <a:gradFill rotWithShape="0">
                <a:gsLst>
                  <a:gs pos="0">
                    <a:srgbClr val="CCFFCC">
                      <a:gamma/>
                      <a:shade val="46275"/>
                      <a:invGamma/>
                    </a:srgbClr>
                  </a:gs>
                  <a:gs pos="50000">
                    <a:srgbClr val="CCFFCC"/>
                  </a:gs>
                  <a:gs pos="100000">
                    <a:srgbClr val="CCFFCC">
                      <a:gamma/>
                      <a:shade val="46275"/>
                      <a:invGamma/>
                    </a:srgbClr>
                  </a:gs>
                </a:gsLst>
                <a:lin ang="18900000" scaled="1"/>
              </a:gra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spcBef>
                    <a:spcPct val="50000"/>
                  </a:spcBef>
                  <a:defRPr/>
                </a:pPr>
                <a:r>
                  <a:rPr lang="en-US" sz="800" i="0">
                    <a:solidFill>
                      <a:srgbClr val="000000"/>
                    </a:solidFill>
                    <a:latin typeface="Arial" pitchFamily="34" charset="0"/>
                    <a:cs typeface="Times New Roman" pitchFamily="18" charset="0"/>
                  </a:rPr>
                  <a:t>Weather</a:t>
                </a:r>
                <a:endParaRPr lang="en-US" sz="800" i="0" baseline="30000">
                  <a:solidFill>
                    <a:srgbClr val="000000"/>
                  </a:solidFill>
                  <a:effectLst>
                    <a:outerShdw blurRad="38100" dist="38100" dir="2700000" algn="tl">
                      <a:srgbClr val="FFFFFF"/>
                    </a:outerShdw>
                  </a:effectLst>
                  <a:latin typeface="Arial" pitchFamily="34" charset="0"/>
                  <a:cs typeface="Times New Roman" pitchFamily="18" charset="0"/>
                </a:endParaRPr>
              </a:p>
            </p:txBody>
          </p:sp>
          <p:sp>
            <p:nvSpPr>
              <p:cNvPr id="19" name="Oval 17" descr="Walnut">
                <a:hlinkClick r:id="rId4" action="ppaction://hlinkpres?slideindex=1&amp;slidetitle="/>
              </p:cNvPr>
              <p:cNvSpPr>
                <a:spLocks noChangeArrowheads="1"/>
              </p:cNvSpPr>
              <p:nvPr/>
            </p:nvSpPr>
            <p:spPr bwMode="auto">
              <a:xfrm>
                <a:off x="3400" y="2580"/>
                <a:ext cx="754" cy="767"/>
              </a:xfrm>
              <a:prstGeom prst="ellipse">
                <a:avLst/>
              </a:prstGeom>
              <a:gradFill rotWithShape="0">
                <a:gsLst>
                  <a:gs pos="0">
                    <a:srgbClr val="CCFFCC">
                      <a:gamma/>
                      <a:shade val="46275"/>
                      <a:invGamma/>
                    </a:srgbClr>
                  </a:gs>
                  <a:gs pos="50000">
                    <a:srgbClr val="CCFFCC"/>
                  </a:gs>
                  <a:gs pos="100000">
                    <a:srgbClr val="CCFFCC">
                      <a:gamma/>
                      <a:shade val="46275"/>
                      <a:invGamma/>
                    </a:srgbClr>
                  </a:gs>
                </a:gsLst>
                <a:lin ang="18900000" scaled="1"/>
              </a:gra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spcBef>
                    <a:spcPct val="50000"/>
                  </a:spcBef>
                  <a:defRPr/>
                </a:pPr>
                <a:r>
                  <a:rPr lang="en-US" sz="800" i="0">
                    <a:solidFill>
                      <a:srgbClr val="000000"/>
                    </a:solidFill>
                    <a:latin typeface="Arial" pitchFamily="34" charset="0"/>
                    <a:cs typeface="Times New Roman" pitchFamily="18" charset="0"/>
                  </a:rPr>
                  <a:t>Climate </a:t>
                </a:r>
                <a:br>
                  <a:rPr lang="en-US" sz="800" i="0">
                    <a:solidFill>
                      <a:srgbClr val="000000"/>
                    </a:solidFill>
                    <a:latin typeface="Arial" pitchFamily="34" charset="0"/>
                    <a:cs typeface="Times New Roman" pitchFamily="18" charset="0"/>
                  </a:rPr>
                </a:br>
                <a:r>
                  <a:rPr lang="en-US" sz="800" i="0">
                    <a:solidFill>
                      <a:srgbClr val="000000"/>
                    </a:solidFill>
                    <a:latin typeface="Arial" pitchFamily="34" charset="0"/>
                    <a:cs typeface="Times New Roman" pitchFamily="18" charset="0"/>
                  </a:rPr>
                  <a:t> Variability</a:t>
                </a:r>
              </a:p>
            </p:txBody>
          </p:sp>
          <p:sp>
            <p:nvSpPr>
              <p:cNvPr id="133141" name="Arc 18"/>
              <p:cNvSpPr>
                <a:spLocks/>
              </p:cNvSpPr>
              <p:nvPr/>
            </p:nvSpPr>
            <p:spPr bwMode="auto">
              <a:xfrm rot="7655301">
                <a:off x="2415" y="2802"/>
                <a:ext cx="1058" cy="1017"/>
              </a:xfrm>
              <a:custGeom>
                <a:avLst/>
                <a:gdLst>
                  <a:gd name="T0" fmla="*/ 0 w 21600"/>
                  <a:gd name="T1" fmla="*/ 0 h 22305"/>
                  <a:gd name="T2" fmla="*/ 0 w 21600"/>
                  <a:gd name="T3" fmla="*/ 0 h 22305"/>
                  <a:gd name="T4" fmla="*/ 0 w 21600"/>
                  <a:gd name="T5" fmla="*/ 0 h 22305"/>
                  <a:gd name="T6" fmla="*/ 0 60000 65536"/>
                  <a:gd name="T7" fmla="*/ 0 60000 65536"/>
                  <a:gd name="T8" fmla="*/ 0 60000 65536"/>
                  <a:gd name="T9" fmla="*/ 0 w 21600"/>
                  <a:gd name="T10" fmla="*/ 0 h 22305"/>
                  <a:gd name="T11" fmla="*/ 21600 w 21600"/>
                  <a:gd name="T12" fmla="*/ 22305 h 22305"/>
                </a:gdLst>
                <a:ahLst/>
                <a:cxnLst>
                  <a:cxn ang="T6">
                    <a:pos x="T0" y="T1"/>
                  </a:cxn>
                  <a:cxn ang="T7">
                    <a:pos x="T2" y="T3"/>
                  </a:cxn>
                  <a:cxn ang="T8">
                    <a:pos x="T4" y="T5"/>
                  </a:cxn>
                </a:cxnLst>
                <a:rect l="T9" t="T10" r="T11" b="T12"/>
                <a:pathLst>
                  <a:path w="21600" h="22305" fill="none" extrusionOk="0">
                    <a:moveTo>
                      <a:pt x="5664" y="-1"/>
                    </a:moveTo>
                    <a:cubicBezTo>
                      <a:pt x="15070" y="2556"/>
                      <a:pt x="21600" y="11096"/>
                      <a:pt x="21600" y="20844"/>
                    </a:cubicBezTo>
                    <a:cubicBezTo>
                      <a:pt x="21600" y="21331"/>
                      <a:pt x="21583" y="21818"/>
                      <a:pt x="21550" y="22304"/>
                    </a:cubicBezTo>
                  </a:path>
                  <a:path w="21600" h="22305" stroke="0" extrusionOk="0">
                    <a:moveTo>
                      <a:pt x="5664" y="-1"/>
                    </a:moveTo>
                    <a:cubicBezTo>
                      <a:pt x="15070" y="2556"/>
                      <a:pt x="21600" y="11096"/>
                      <a:pt x="21600" y="20844"/>
                    </a:cubicBezTo>
                    <a:cubicBezTo>
                      <a:pt x="21600" y="21331"/>
                      <a:pt x="21583" y="21818"/>
                      <a:pt x="21550" y="22304"/>
                    </a:cubicBezTo>
                    <a:lnTo>
                      <a:pt x="0" y="20844"/>
                    </a:lnTo>
                    <a:close/>
                  </a:path>
                </a:pathLst>
              </a:custGeom>
              <a:noFill/>
              <a:ln w="28575">
                <a:solidFill>
                  <a:srgbClr val="33CC33"/>
                </a:solidFill>
                <a:round/>
                <a:headEnd type="triangle" w="med" len="med"/>
                <a:tailEnd type="triangle" w="med" len="med"/>
              </a:ln>
            </p:spPr>
            <p:txBody>
              <a:bodyPr anchor="ctr">
                <a:spAutoFit/>
              </a:bodyPr>
              <a:lstStyle/>
              <a:p>
                <a:endParaRPr lang="en-US" sz="1800" b="0" i="0">
                  <a:solidFill>
                    <a:srgbClr val="000000"/>
                  </a:solidFill>
                  <a:latin typeface="Arial" pitchFamily="34" charset="0"/>
                </a:endParaRPr>
              </a:p>
            </p:txBody>
          </p:sp>
          <p:sp>
            <p:nvSpPr>
              <p:cNvPr id="133142" name="Arc 19"/>
              <p:cNvSpPr>
                <a:spLocks/>
              </p:cNvSpPr>
              <p:nvPr/>
            </p:nvSpPr>
            <p:spPr bwMode="auto">
              <a:xfrm rot="-5854274">
                <a:off x="1721" y="1401"/>
                <a:ext cx="998" cy="1139"/>
              </a:xfrm>
              <a:custGeom>
                <a:avLst/>
                <a:gdLst>
                  <a:gd name="T0" fmla="*/ 0 w 20502"/>
                  <a:gd name="T1" fmla="*/ 0 h 21542"/>
                  <a:gd name="T2" fmla="*/ 0 w 20502"/>
                  <a:gd name="T3" fmla="*/ 0 h 21542"/>
                  <a:gd name="T4" fmla="*/ 0 w 20502"/>
                  <a:gd name="T5" fmla="*/ 0 h 21542"/>
                  <a:gd name="T6" fmla="*/ 0 60000 65536"/>
                  <a:gd name="T7" fmla="*/ 0 60000 65536"/>
                  <a:gd name="T8" fmla="*/ 0 60000 65536"/>
                  <a:gd name="T9" fmla="*/ 0 w 20502"/>
                  <a:gd name="T10" fmla="*/ 0 h 21542"/>
                  <a:gd name="T11" fmla="*/ 20502 w 20502"/>
                  <a:gd name="T12" fmla="*/ 21542 h 21542"/>
                </a:gdLst>
                <a:ahLst/>
                <a:cxnLst>
                  <a:cxn ang="T6">
                    <a:pos x="T0" y="T1"/>
                  </a:cxn>
                  <a:cxn ang="T7">
                    <a:pos x="T2" y="T3"/>
                  </a:cxn>
                  <a:cxn ang="T8">
                    <a:pos x="T4" y="T5"/>
                  </a:cxn>
                </a:cxnLst>
                <a:rect l="T9" t="T10" r="T11" b="T12"/>
                <a:pathLst>
                  <a:path w="20502" h="21542" fill="none" extrusionOk="0">
                    <a:moveTo>
                      <a:pt x="1585" y="0"/>
                    </a:moveTo>
                    <a:cubicBezTo>
                      <a:pt x="10290" y="641"/>
                      <a:pt x="17754" y="6457"/>
                      <a:pt x="20501" y="14742"/>
                    </a:cubicBezTo>
                  </a:path>
                  <a:path w="20502" h="21542" stroke="0" extrusionOk="0">
                    <a:moveTo>
                      <a:pt x="1585" y="0"/>
                    </a:moveTo>
                    <a:cubicBezTo>
                      <a:pt x="10290" y="641"/>
                      <a:pt x="17754" y="6457"/>
                      <a:pt x="20501" y="14742"/>
                    </a:cubicBezTo>
                    <a:lnTo>
                      <a:pt x="0" y="21542"/>
                    </a:lnTo>
                    <a:close/>
                  </a:path>
                </a:pathLst>
              </a:custGeom>
              <a:noFill/>
              <a:ln w="28575">
                <a:solidFill>
                  <a:srgbClr val="33CC33"/>
                </a:solidFill>
                <a:round/>
                <a:headEnd type="triangle" w="med" len="med"/>
                <a:tailEnd type="triangle" w="med" len="med"/>
              </a:ln>
            </p:spPr>
            <p:txBody>
              <a:bodyPr anchor="ctr">
                <a:spAutoFit/>
              </a:bodyPr>
              <a:lstStyle/>
              <a:p>
                <a:endParaRPr lang="en-US" sz="1800" b="0" i="0">
                  <a:solidFill>
                    <a:srgbClr val="000000"/>
                  </a:solidFill>
                  <a:latin typeface="Arial" pitchFamily="34" charset="0"/>
                </a:endParaRPr>
              </a:p>
            </p:txBody>
          </p:sp>
          <p:sp>
            <p:nvSpPr>
              <p:cNvPr id="133143" name="Arc 20"/>
              <p:cNvSpPr>
                <a:spLocks/>
              </p:cNvSpPr>
              <p:nvPr/>
            </p:nvSpPr>
            <p:spPr bwMode="auto">
              <a:xfrm rot="1477643">
                <a:off x="3086" y="1560"/>
                <a:ext cx="998" cy="1139"/>
              </a:xfrm>
              <a:custGeom>
                <a:avLst/>
                <a:gdLst>
                  <a:gd name="T0" fmla="*/ 0 w 20502"/>
                  <a:gd name="T1" fmla="*/ 0 h 21542"/>
                  <a:gd name="T2" fmla="*/ 0 w 20502"/>
                  <a:gd name="T3" fmla="*/ 0 h 21542"/>
                  <a:gd name="T4" fmla="*/ 0 w 20502"/>
                  <a:gd name="T5" fmla="*/ 0 h 21542"/>
                  <a:gd name="T6" fmla="*/ 0 60000 65536"/>
                  <a:gd name="T7" fmla="*/ 0 60000 65536"/>
                  <a:gd name="T8" fmla="*/ 0 60000 65536"/>
                  <a:gd name="T9" fmla="*/ 0 w 20502"/>
                  <a:gd name="T10" fmla="*/ 0 h 21542"/>
                  <a:gd name="T11" fmla="*/ 20502 w 20502"/>
                  <a:gd name="T12" fmla="*/ 21542 h 21542"/>
                </a:gdLst>
                <a:ahLst/>
                <a:cxnLst>
                  <a:cxn ang="T6">
                    <a:pos x="T0" y="T1"/>
                  </a:cxn>
                  <a:cxn ang="T7">
                    <a:pos x="T2" y="T3"/>
                  </a:cxn>
                  <a:cxn ang="T8">
                    <a:pos x="T4" y="T5"/>
                  </a:cxn>
                </a:cxnLst>
                <a:rect l="T9" t="T10" r="T11" b="T12"/>
                <a:pathLst>
                  <a:path w="20502" h="21542" fill="none" extrusionOk="0">
                    <a:moveTo>
                      <a:pt x="1585" y="0"/>
                    </a:moveTo>
                    <a:cubicBezTo>
                      <a:pt x="10290" y="641"/>
                      <a:pt x="17754" y="6457"/>
                      <a:pt x="20501" y="14742"/>
                    </a:cubicBezTo>
                  </a:path>
                  <a:path w="20502" h="21542" stroke="0" extrusionOk="0">
                    <a:moveTo>
                      <a:pt x="1585" y="0"/>
                    </a:moveTo>
                    <a:cubicBezTo>
                      <a:pt x="10290" y="641"/>
                      <a:pt x="17754" y="6457"/>
                      <a:pt x="20501" y="14742"/>
                    </a:cubicBezTo>
                    <a:lnTo>
                      <a:pt x="0" y="21542"/>
                    </a:lnTo>
                    <a:close/>
                  </a:path>
                </a:pathLst>
              </a:custGeom>
              <a:noFill/>
              <a:ln w="28575">
                <a:solidFill>
                  <a:srgbClr val="33CC33"/>
                </a:solidFill>
                <a:round/>
                <a:headEnd type="triangle" w="med" len="med"/>
                <a:tailEnd type="triangle" w="med" len="med"/>
              </a:ln>
            </p:spPr>
            <p:txBody>
              <a:bodyPr anchor="ctr">
                <a:spAutoFit/>
              </a:bodyPr>
              <a:lstStyle/>
              <a:p>
                <a:endParaRPr lang="en-US" sz="1800" b="0" i="0">
                  <a:solidFill>
                    <a:srgbClr val="000000"/>
                  </a:solidFill>
                  <a:latin typeface="Arial" pitchFamily="34" charset="0"/>
                </a:endParaRPr>
              </a:p>
            </p:txBody>
          </p:sp>
        </p:grpSp>
      </p:grpSp>
      <p:sp>
        <p:nvSpPr>
          <p:cNvPr id="133127" name="TextBox 42"/>
          <p:cNvSpPr txBox="1">
            <a:spLocks noChangeArrowheads="1"/>
          </p:cNvSpPr>
          <p:nvPr/>
        </p:nvSpPr>
        <p:spPr bwMode="auto">
          <a:xfrm>
            <a:off x="2895600" y="6076950"/>
            <a:ext cx="2344738" cy="400050"/>
          </a:xfrm>
          <a:prstGeom prst="rect">
            <a:avLst/>
          </a:prstGeom>
          <a:solidFill>
            <a:schemeClr val="bg1"/>
          </a:solidFill>
          <a:ln w="9525">
            <a:noFill/>
            <a:miter lim="800000"/>
            <a:headEnd/>
            <a:tailEnd/>
          </a:ln>
        </p:spPr>
        <p:txBody>
          <a:bodyPr wrap="none">
            <a:spAutoFit/>
          </a:bodyPr>
          <a:lstStyle/>
          <a:p>
            <a:r>
              <a:rPr lang="en-US" sz="1000" i="0" u="sng">
                <a:solidFill>
                  <a:srgbClr val="808080"/>
                </a:solidFill>
              </a:rPr>
              <a:t>THE NATIONAL ACADEMIES: </a:t>
            </a:r>
          </a:p>
          <a:p>
            <a:r>
              <a:rPr lang="en-US" sz="1000" i="0">
                <a:solidFill>
                  <a:srgbClr val="808080"/>
                </a:solidFill>
              </a:rPr>
              <a:t>http://www.nap.edu/catalog/12878.html</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A9FC458C-A739-49F8-A548-C27DE958BEAB}" type="slidenum">
              <a:rPr lang="en-US"/>
              <a:pPr>
                <a:defRPr/>
              </a:pPr>
              <a:t>65</a:t>
            </a:fld>
            <a:endParaRPr lang="en-US"/>
          </a:p>
        </p:txBody>
      </p:sp>
      <p:sp>
        <p:nvSpPr>
          <p:cNvPr id="91139" name="Rectangle 2"/>
          <p:cNvSpPr>
            <a:spLocks noGrp="1" noChangeArrowheads="1"/>
          </p:cNvSpPr>
          <p:nvPr>
            <p:ph type="title"/>
          </p:nvPr>
        </p:nvSpPr>
        <p:spPr>
          <a:xfrm>
            <a:off x="287338" y="250825"/>
            <a:ext cx="8458200" cy="1143000"/>
          </a:xfrm>
        </p:spPr>
        <p:txBody>
          <a:bodyPr/>
          <a:lstStyle/>
          <a:p>
            <a:pPr eaLnBrk="1" hangingPunct="1"/>
            <a:r>
              <a:rPr lang="en-US" sz="3000" smtClean="0">
                <a:effectLst/>
                <a:latin typeface="Arial" pitchFamily="34" charset="0"/>
              </a:rPr>
              <a:t>Challenge 1: </a:t>
            </a:r>
            <a:br>
              <a:rPr lang="en-US" sz="3000" smtClean="0">
                <a:effectLst/>
                <a:latin typeface="Arial" pitchFamily="34" charset="0"/>
              </a:rPr>
            </a:br>
            <a:r>
              <a:rPr lang="en-US" sz="3000" smtClean="0">
                <a:effectLst/>
                <a:latin typeface="Arial" pitchFamily="34" charset="0"/>
              </a:rPr>
              <a:t>Organization of Tropical Convection</a:t>
            </a:r>
          </a:p>
        </p:txBody>
      </p:sp>
      <p:pic>
        <p:nvPicPr>
          <p:cNvPr id="91140"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91141" name="Text Box 25"/>
          <p:cNvSpPr txBox="1">
            <a:spLocks noChangeArrowheads="1"/>
          </p:cNvSpPr>
          <p:nvPr/>
        </p:nvSpPr>
        <p:spPr bwMode="auto">
          <a:xfrm>
            <a:off x="519113" y="1600200"/>
            <a:ext cx="4256087" cy="4832350"/>
          </a:xfrm>
          <a:prstGeom prst="rect">
            <a:avLst/>
          </a:prstGeom>
          <a:noFill/>
          <a:ln w="9525">
            <a:noFill/>
            <a:miter lim="800000"/>
            <a:headEnd/>
            <a:tailEnd/>
          </a:ln>
        </p:spPr>
        <p:txBody>
          <a:bodyPr>
            <a:spAutoFit/>
          </a:bodyPr>
          <a:lstStyle/>
          <a:p>
            <a:pPr eaLnBrk="0" hangingPunct="0">
              <a:buFont typeface="Arial" pitchFamily="34" charset="0"/>
              <a:buChar char="•"/>
            </a:pPr>
            <a:r>
              <a:rPr lang="en-US" sz="2200" i="0">
                <a:solidFill>
                  <a:srgbClr val="000000"/>
                </a:solidFill>
                <a:latin typeface="Arial" pitchFamily="34" charset="0"/>
                <a:cs typeface="Arial" pitchFamily="34" charset="0"/>
              </a:rPr>
              <a:t> A pervasive weakness of weather and climate models.</a:t>
            </a:r>
          </a:p>
          <a:p>
            <a:pPr eaLnBrk="0" hangingPunct="0"/>
            <a:endParaRPr lang="en-US" sz="2200" i="0">
              <a:solidFill>
                <a:srgbClr val="000000"/>
              </a:solidFill>
              <a:latin typeface="Arial" pitchFamily="34" charset="0"/>
              <a:cs typeface="Arial" pitchFamily="34" charset="0"/>
            </a:endParaRPr>
          </a:p>
          <a:p>
            <a:pPr eaLnBrk="0" hangingPunct="0">
              <a:buFont typeface="Arial" pitchFamily="34" charset="0"/>
              <a:buChar char="•"/>
            </a:pPr>
            <a:r>
              <a:rPr lang="en-US" sz="2200" i="0">
                <a:solidFill>
                  <a:srgbClr val="000000"/>
                </a:solidFill>
                <a:latin typeface="Arial" pitchFamily="34" charset="0"/>
                <a:cs typeface="Arial" pitchFamily="34" charset="0"/>
              </a:rPr>
              <a:t> Studies suggest that beyond 10 days, variations in tropical heating are a (the) major source of predictability, including weather events.</a:t>
            </a:r>
          </a:p>
          <a:p>
            <a:pPr eaLnBrk="0" hangingPunct="0"/>
            <a:endParaRPr lang="en-US" sz="2200" i="0">
              <a:solidFill>
                <a:srgbClr val="000000"/>
              </a:solidFill>
              <a:latin typeface="Arial" pitchFamily="34" charset="0"/>
              <a:cs typeface="Arial" pitchFamily="34" charset="0"/>
            </a:endParaRPr>
          </a:p>
          <a:p>
            <a:pPr eaLnBrk="0" hangingPunct="0">
              <a:buFont typeface="Arial" pitchFamily="34" charset="0"/>
              <a:buChar char="•"/>
            </a:pPr>
            <a:r>
              <a:rPr lang="en-US" sz="2200" i="0">
                <a:solidFill>
                  <a:srgbClr val="000000"/>
                </a:solidFill>
                <a:latin typeface="Arial" pitchFamily="34" charset="0"/>
                <a:cs typeface="Arial" pitchFamily="34" charset="0"/>
              </a:rPr>
              <a:t> Uncertainties associated with errors in cloud feedbacks appear very early in model integrations.</a:t>
            </a:r>
          </a:p>
          <a:p>
            <a:pPr eaLnBrk="0" hangingPunct="0"/>
            <a:endParaRPr lang="en-US" sz="2200" b="0" i="0">
              <a:solidFill>
                <a:srgbClr val="000000"/>
              </a:solidFill>
              <a:latin typeface="Arial" pitchFamily="34" charset="0"/>
              <a:cs typeface="Arial" pitchFamily="34" charset="0"/>
            </a:endParaRPr>
          </a:p>
        </p:txBody>
      </p:sp>
      <p:pic>
        <p:nvPicPr>
          <p:cNvPr id="91142" name="Picture 24" descr="gms"/>
          <p:cNvPicPr>
            <a:picLocks noChangeAspect="1" noChangeArrowheads="1"/>
          </p:cNvPicPr>
          <p:nvPr/>
        </p:nvPicPr>
        <p:blipFill>
          <a:blip r:embed="rId4" cstate="print"/>
          <a:srcRect/>
          <a:stretch>
            <a:fillRect/>
          </a:stretch>
        </p:blipFill>
        <p:spPr bwMode="auto">
          <a:xfrm>
            <a:off x="4673600" y="1789113"/>
            <a:ext cx="3962400" cy="3962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551426CD-EFA3-4572-B88B-862528D9A791}" type="slidenum">
              <a:rPr lang="en-US"/>
              <a:pPr>
                <a:defRPr/>
              </a:pPr>
              <a:t>66</a:t>
            </a:fld>
            <a:endParaRPr lang="en-US"/>
          </a:p>
        </p:txBody>
      </p:sp>
      <p:sp>
        <p:nvSpPr>
          <p:cNvPr id="92163" name="Rectangle 2"/>
          <p:cNvSpPr>
            <a:spLocks noGrp="1" noChangeArrowheads="1"/>
          </p:cNvSpPr>
          <p:nvPr>
            <p:ph type="title"/>
          </p:nvPr>
        </p:nvSpPr>
        <p:spPr>
          <a:xfrm>
            <a:off x="287338" y="250825"/>
            <a:ext cx="8458200" cy="1143000"/>
          </a:xfrm>
        </p:spPr>
        <p:txBody>
          <a:bodyPr/>
          <a:lstStyle/>
          <a:p>
            <a:pPr eaLnBrk="1" hangingPunct="1"/>
            <a:r>
              <a:rPr lang="en-US" sz="3000" smtClean="0">
                <a:effectLst/>
                <a:latin typeface="Arial" pitchFamily="34" charset="0"/>
              </a:rPr>
              <a:t>Challenge 2: </a:t>
            </a:r>
            <a:br>
              <a:rPr lang="en-US" sz="3000" smtClean="0">
                <a:effectLst/>
                <a:latin typeface="Arial" pitchFamily="34" charset="0"/>
              </a:rPr>
            </a:br>
            <a:r>
              <a:rPr lang="en-US" sz="3000" smtClean="0">
                <a:effectLst/>
                <a:latin typeface="Arial" pitchFamily="34" charset="0"/>
              </a:rPr>
              <a:t>Tropical – Extratropical Interactions</a:t>
            </a:r>
          </a:p>
        </p:txBody>
      </p:sp>
      <p:pic>
        <p:nvPicPr>
          <p:cNvPr id="92164"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92165" name="Picture 5" descr="satpic1"/>
          <p:cNvPicPr>
            <a:picLocks noChangeAspect="1" noChangeArrowheads="1"/>
          </p:cNvPicPr>
          <p:nvPr/>
        </p:nvPicPr>
        <p:blipFill>
          <a:blip r:embed="rId4" cstate="print">
            <a:lum contrast="42000"/>
          </a:blip>
          <a:srcRect/>
          <a:stretch>
            <a:fillRect/>
          </a:stretch>
        </p:blipFill>
        <p:spPr bwMode="auto">
          <a:xfrm>
            <a:off x="809625" y="1698625"/>
            <a:ext cx="3587750" cy="2147888"/>
          </a:xfrm>
          <a:prstGeom prst="rect">
            <a:avLst/>
          </a:prstGeom>
          <a:noFill/>
          <a:ln w="9525">
            <a:noFill/>
            <a:miter lim="800000"/>
            <a:headEnd/>
            <a:tailEnd/>
          </a:ln>
        </p:spPr>
      </p:pic>
      <p:pic>
        <p:nvPicPr>
          <p:cNvPr id="92166" name="Picture 3" descr="randy"/>
          <p:cNvPicPr>
            <a:picLocks noGrp="1" noChangeAspect="1" noChangeArrowheads="1"/>
          </p:cNvPicPr>
          <p:nvPr>
            <p:ph sz="half" idx="1"/>
          </p:nvPr>
        </p:nvPicPr>
        <p:blipFill>
          <a:blip r:embed="rId5" cstate="print"/>
          <a:srcRect/>
          <a:stretch>
            <a:fillRect/>
          </a:stretch>
        </p:blipFill>
        <p:spPr>
          <a:xfrm>
            <a:off x="4687888" y="1666875"/>
            <a:ext cx="3675062" cy="4756150"/>
          </a:xfrm>
        </p:spPr>
      </p:pic>
      <p:sp>
        <p:nvSpPr>
          <p:cNvPr id="9" name="Text Box 7"/>
          <p:cNvSpPr txBox="1">
            <a:spLocks noChangeArrowheads="1"/>
          </p:cNvSpPr>
          <p:nvPr/>
        </p:nvSpPr>
        <p:spPr bwMode="auto">
          <a:xfrm>
            <a:off x="739775" y="4184650"/>
            <a:ext cx="3643313" cy="2032000"/>
          </a:xfrm>
          <a:prstGeom prst="rect">
            <a:avLst/>
          </a:prstGeom>
          <a:noFill/>
          <a:ln w="9525">
            <a:solidFill>
              <a:schemeClr val="tx1"/>
            </a:solidFill>
            <a:miter lim="800000"/>
            <a:headEnd/>
            <a:tailEnd/>
          </a:ln>
        </p:spPr>
        <p:txBody>
          <a:bodyPr>
            <a:spAutoFit/>
          </a:bodyPr>
          <a:lstStyle/>
          <a:p>
            <a:pPr eaLnBrk="0" hangingPunct="0">
              <a:defRPr/>
            </a:pPr>
            <a:r>
              <a:rPr lang="en-US" sz="1800" b="0" i="0" dirty="0">
                <a:solidFill>
                  <a:srgbClr val="000000"/>
                </a:solidFill>
                <a:latin typeface="+mn-lt"/>
              </a:rPr>
              <a:t>Improve modeling &amp; prediction of:</a:t>
            </a:r>
          </a:p>
          <a:p>
            <a:pPr eaLnBrk="0" hangingPunct="0">
              <a:defRPr/>
            </a:pPr>
            <a:endParaRPr lang="en-US" sz="1800" b="0" i="0" dirty="0">
              <a:solidFill>
                <a:srgbClr val="000000"/>
              </a:solidFill>
              <a:latin typeface="+mn-lt"/>
            </a:endParaRPr>
          </a:p>
          <a:p>
            <a:pPr eaLnBrk="0" hangingPunct="0">
              <a:buFont typeface="Arial" pitchFamily="34" charset="0"/>
              <a:buChar char="•"/>
              <a:defRPr/>
            </a:pPr>
            <a:r>
              <a:rPr lang="en-US" sz="1800" b="0" i="0" dirty="0">
                <a:solidFill>
                  <a:srgbClr val="000000"/>
                </a:solidFill>
                <a:latin typeface="+mn-lt"/>
              </a:rPr>
              <a:t> Madden-Julian Oscillation</a:t>
            </a:r>
          </a:p>
          <a:p>
            <a:pPr eaLnBrk="0" hangingPunct="0">
              <a:buFont typeface="Arial" pitchFamily="34" charset="0"/>
              <a:buChar char="•"/>
              <a:defRPr/>
            </a:pPr>
            <a:r>
              <a:rPr lang="en-US" sz="1800" b="0" i="0" dirty="0">
                <a:solidFill>
                  <a:srgbClr val="000000"/>
                </a:solidFill>
                <a:latin typeface="+mn-lt"/>
              </a:rPr>
              <a:t> “Atmospheric Rivers” </a:t>
            </a:r>
          </a:p>
          <a:p>
            <a:pPr eaLnBrk="0" hangingPunct="0">
              <a:buFont typeface="Arial" pitchFamily="34" charset="0"/>
              <a:buChar char="•"/>
              <a:defRPr/>
            </a:pPr>
            <a:r>
              <a:rPr lang="en-US" sz="1800" b="0" i="0" dirty="0">
                <a:solidFill>
                  <a:srgbClr val="000000"/>
                </a:solidFill>
                <a:latin typeface="+mn-lt"/>
              </a:rPr>
              <a:t> “Pineapple Express”  events</a:t>
            </a:r>
          </a:p>
          <a:p>
            <a:pPr eaLnBrk="0" hangingPunct="0">
              <a:buFont typeface="Arial" pitchFamily="34" charset="0"/>
              <a:buChar char="•"/>
              <a:defRPr/>
            </a:pPr>
            <a:r>
              <a:rPr lang="en-US" sz="1800" b="0" i="0" dirty="0">
                <a:solidFill>
                  <a:srgbClr val="000000"/>
                </a:solidFill>
                <a:latin typeface="+mn-lt"/>
              </a:rPr>
              <a:t> Blocking and  Storm Tracks </a:t>
            </a:r>
          </a:p>
          <a:p>
            <a:pPr eaLnBrk="0" hangingPunct="0">
              <a:buFont typeface="Arial" pitchFamily="34" charset="0"/>
              <a:buChar char="•"/>
              <a:defRPr/>
            </a:pPr>
            <a:r>
              <a:rPr lang="en-US" sz="1800" b="0" i="0" dirty="0">
                <a:solidFill>
                  <a:srgbClr val="000000"/>
                </a:solidFill>
                <a:latin typeface="+mn-lt"/>
              </a:rPr>
              <a:t> Impacts: West Coast floods</a:t>
            </a:r>
            <a:endParaRPr lang="en-US" sz="2400" b="0" i="0" dirty="0">
              <a:solidFill>
                <a:srgbClr val="000000"/>
              </a:solidFill>
              <a:latin typeface="+mn-lt"/>
            </a:endParaRPr>
          </a:p>
        </p:txBody>
      </p:sp>
      <p:sp>
        <p:nvSpPr>
          <p:cNvPr id="92168" name="Text Box 5"/>
          <p:cNvSpPr txBox="1">
            <a:spLocks noChangeArrowheads="1"/>
          </p:cNvSpPr>
          <p:nvPr/>
        </p:nvSpPr>
        <p:spPr bwMode="auto">
          <a:xfrm>
            <a:off x="4630738" y="6259513"/>
            <a:ext cx="4064000" cy="277812"/>
          </a:xfrm>
          <a:prstGeom prst="rect">
            <a:avLst/>
          </a:prstGeom>
          <a:noFill/>
          <a:ln w="9525">
            <a:noFill/>
            <a:miter lim="800000"/>
            <a:headEnd/>
            <a:tailEnd/>
          </a:ln>
        </p:spPr>
        <p:txBody>
          <a:bodyPr>
            <a:spAutoFit/>
          </a:bodyPr>
          <a:lstStyle/>
          <a:p>
            <a:pPr eaLnBrk="0" hangingPunct="0"/>
            <a:r>
              <a:rPr lang="en-US" sz="1200" b="0" i="0">
                <a:solidFill>
                  <a:srgbClr val="000000"/>
                </a:solidFill>
                <a:latin typeface="Arial" pitchFamily="34" charset="0"/>
                <a:cs typeface="Arial" pitchFamily="34" charset="0"/>
              </a:rPr>
              <a:t>California floods &amp; “Atmospheric Rivers” (Bao et al 06)</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EB856B7E-D959-4756-8BD0-F05186F7A954}" type="slidenum">
              <a:rPr lang="en-US"/>
              <a:pPr>
                <a:defRPr/>
              </a:pPr>
              <a:t>67</a:t>
            </a:fld>
            <a:endParaRPr lang="en-US"/>
          </a:p>
        </p:txBody>
      </p:sp>
      <p:sp>
        <p:nvSpPr>
          <p:cNvPr id="93187" name="Rectangle 2"/>
          <p:cNvSpPr>
            <a:spLocks noGrp="1" noChangeArrowheads="1"/>
          </p:cNvSpPr>
          <p:nvPr>
            <p:ph type="title"/>
          </p:nvPr>
        </p:nvSpPr>
        <p:spPr>
          <a:xfrm>
            <a:off x="287338" y="250825"/>
            <a:ext cx="8458200" cy="1143000"/>
          </a:xfrm>
        </p:spPr>
        <p:txBody>
          <a:bodyPr/>
          <a:lstStyle/>
          <a:p>
            <a:pPr eaLnBrk="1" hangingPunct="1"/>
            <a:r>
              <a:rPr lang="en-US" sz="3000" smtClean="0">
                <a:effectLst/>
                <a:latin typeface="Arial" pitchFamily="34" charset="0"/>
              </a:rPr>
              <a:t>Challenge 3: </a:t>
            </a:r>
            <a:br>
              <a:rPr lang="en-US" sz="3000" smtClean="0">
                <a:effectLst/>
                <a:latin typeface="Arial" pitchFamily="34" charset="0"/>
              </a:rPr>
            </a:br>
            <a:r>
              <a:rPr lang="en-US" sz="3000" smtClean="0">
                <a:effectLst/>
                <a:latin typeface="Arial" pitchFamily="34" charset="0"/>
              </a:rPr>
              <a:t>Exploit Sources of Predictability</a:t>
            </a:r>
          </a:p>
        </p:txBody>
      </p:sp>
      <p:pic>
        <p:nvPicPr>
          <p:cNvPr id="93188"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7" name="TextBox 6"/>
          <p:cNvSpPr txBox="1"/>
          <p:nvPr/>
        </p:nvSpPr>
        <p:spPr>
          <a:xfrm>
            <a:off x="3360738" y="2212975"/>
            <a:ext cx="2832100" cy="708025"/>
          </a:xfrm>
          <a:prstGeom prst="rect">
            <a:avLst/>
          </a:prstGeom>
          <a:noFill/>
        </p:spPr>
        <p:txBody>
          <a:bodyPr wrap="none">
            <a:spAutoFit/>
          </a:bodyPr>
          <a:lstStyle/>
          <a:p>
            <a:pPr>
              <a:defRPr/>
            </a:pPr>
            <a:r>
              <a:rPr lang="en-US" sz="2000" i="0" dirty="0">
                <a:latin typeface="+mn-lt"/>
              </a:rPr>
              <a:t>Key sources that link </a:t>
            </a:r>
          </a:p>
          <a:p>
            <a:pPr>
              <a:defRPr/>
            </a:pPr>
            <a:r>
              <a:rPr lang="en-US" sz="2000" i="0" dirty="0">
                <a:latin typeface="+mn-lt"/>
              </a:rPr>
              <a:t>climate to weather:</a:t>
            </a:r>
          </a:p>
        </p:txBody>
      </p:sp>
      <p:pic>
        <p:nvPicPr>
          <p:cNvPr id="8" name="Picture 8"/>
          <p:cNvPicPr>
            <a:picLocks noChangeAspect="1" noChangeArrowheads="1"/>
          </p:cNvPicPr>
          <p:nvPr/>
        </p:nvPicPr>
        <p:blipFill>
          <a:blip r:embed="rId4" cstate="print"/>
          <a:srcRect t="10169" b="25121"/>
          <a:stretch>
            <a:fillRect/>
          </a:stretch>
        </p:blipFill>
        <p:spPr bwMode="auto">
          <a:xfrm>
            <a:off x="550863" y="1755775"/>
            <a:ext cx="2424112" cy="1727200"/>
          </a:xfrm>
          <a:prstGeom prst="rect">
            <a:avLst/>
          </a:prstGeom>
          <a:noFill/>
          <a:ln w="12700">
            <a:solidFill>
              <a:schemeClr val="accent6"/>
            </a:solidFill>
            <a:miter lim="800000"/>
            <a:headEnd/>
            <a:tailEnd/>
          </a:ln>
        </p:spPr>
      </p:pic>
      <p:sp>
        <p:nvSpPr>
          <p:cNvPr id="9" name="TextBox 8"/>
          <p:cNvSpPr txBox="1"/>
          <p:nvPr/>
        </p:nvSpPr>
        <p:spPr>
          <a:xfrm>
            <a:off x="304800" y="3541713"/>
            <a:ext cx="3157538" cy="276225"/>
          </a:xfrm>
          <a:prstGeom prst="rect">
            <a:avLst/>
          </a:prstGeom>
          <a:noFill/>
        </p:spPr>
        <p:txBody>
          <a:bodyPr wrap="none">
            <a:spAutoFit/>
          </a:bodyPr>
          <a:lstStyle/>
          <a:p>
            <a:pPr>
              <a:defRPr/>
            </a:pPr>
            <a:r>
              <a:rPr lang="en-US" sz="1200" dirty="0">
                <a:solidFill>
                  <a:schemeClr val="accent2"/>
                </a:solidFill>
                <a:latin typeface="+mn-lt"/>
              </a:rPr>
              <a:t>Stratosphere – Troposphere Interactions</a:t>
            </a:r>
          </a:p>
        </p:txBody>
      </p:sp>
      <p:sp>
        <p:nvSpPr>
          <p:cNvPr id="10" name="TextBox 9"/>
          <p:cNvSpPr txBox="1"/>
          <p:nvPr/>
        </p:nvSpPr>
        <p:spPr>
          <a:xfrm>
            <a:off x="1109663" y="2155825"/>
            <a:ext cx="1450975" cy="276225"/>
          </a:xfrm>
          <a:prstGeom prst="rect">
            <a:avLst/>
          </a:prstGeom>
          <a:noFill/>
        </p:spPr>
        <p:txBody>
          <a:bodyPr wrap="none">
            <a:spAutoFit/>
          </a:bodyPr>
          <a:lstStyle/>
          <a:p>
            <a:pPr>
              <a:defRPr/>
            </a:pPr>
            <a:r>
              <a:rPr lang="en-US" sz="1200" dirty="0">
                <a:solidFill>
                  <a:schemeClr val="accent2"/>
                </a:solidFill>
                <a:latin typeface="+mn-lt"/>
              </a:rPr>
              <a:t>Sudden Warming</a:t>
            </a:r>
          </a:p>
        </p:txBody>
      </p:sp>
      <p:cxnSp>
        <p:nvCxnSpPr>
          <p:cNvPr id="93193" name="Straight Arrow Connector 11"/>
          <p:cNvCxnSpPr>
            <a:cxnSpLocks noChangeShapeType="1"/>
          </p:cNvCxnSpPr>
          <p:nvPr/>
        </p:nvCxnSpPr>
        <p:spPr bwMode="auto">
          <a:xfrm rot="16200000" flipH="1">
            <a:off x="1350169" y="2786857"/>
            <a:ext cx="477837" cy="44450"/>
          </a:xfrm>
          <a:prstGeom prst="straightConnector1">
            <a:avLst/>
          </a:prstGeom>
          <a:noFill/>
          <a:ln w="28575" algn="ctr">
            <a:solidFill>
              <a:schemeClr val="tx1"/>
            </a:solidFill>
            <a:round/>
            <a:headEnd type="none" w="sm" len="sm"/>
            <a:tailEnd type="arrow" w="med" len="med"/>
          </a:ln>
        </p:spPr>
      </p:cxnSp>
      <p:pic>
        <p:nvPicPr>
          <p:cNvPr id="14" name="Picture 5"/>
          <p:cNvPicPr>
            <a:picLocks noChangeAspect="1"/>
          </p:cNvPicPr>
          <p:nvPr/>
        </p:nvPicPr>
        <p:blipFill>
          <a:blip r:embed="rId5" cstate="print"/>
          <a:srcRect/>
          <a:stretch>
            <a:fillRect/>
          </a:stretch>
        </p:blipFill>
        <p:spPr bwMode="auto">
          <a:xfrm>
            <a:off x="555625" y="4106863"/>
            <a:ext cx="2362200" cy="1663700"/>
          </a:xfrm>
          <a:prstGeom prst="rect">
            <a:avLst/>
          </a:prstGeom>
          <a:noFill/>
          <a:ln w="12700">
            <a:solidFill>
              <a:schemeClr val="accent6"/>
            </a:solidFill>
            <a:miter lim="800000"/>
            <a:headEnd/>
            <a:tailEnd/>
          </a:ln>
        </p:spPr>
      </p:pic>
      <p:sp>
        <p:nvSpPr>
          <p:cNvPr id="16" name="TextBox 15"/>
          <p:cNvSpPr txBox="1"/>
          <p:nvPr/>
        </p:nvSpPr>
        <p:spPr>
          <a:xfrm>
            <a:off x="398463" y="5842000"/>
            <a:ext cx="2568575" cy="461963"/>
          </a:xfrm>
          <a:prstGeom prst="rect">
            <a:avLst/>
          </a:prstGeom>
          <a:noFill/>
        </p:spPr>
        <p:txBody>
          <a:bodyPr wrap="none">
            <a:spAutoFit/>
          </a:bodyPr>
          <a:lstStyle/>
          <a:p>
            <a:pPr>
              <a:defRPr/>
            </a:pPr>
            <a:r>
              <a:rPr lang="en-US" sz="1200" dirty="0">
                <a:solidFill>
                  <a:schemeClr val="accent2"/>
                </a:solidFill>
                <a:latin typeface="+mn-lt"/>
              </a:rPr>
              <a:t>Ocean-Atmosphere Interactions;</a:t>
            </a:r>
          </a:p>
          <a:p>
            <a:pPr>
              <a:defRPr/>
            </a:pPr>
            <a:r>
              <a:rPr lang="en-US" sz="1200" dirty="0">
                <a:solidFill>
                  <a:schemeClr val="accent2"/>
                </a:solidFill>
                <a:latin typeface="+mn-lt"/>
              </a:rPr>
              <a:t>Role of sea-surface temperature</a:t>
            </a:r>
          </a:p>
        </p:txBody>
      </p:sp>
      <p:pic>
        <p:nvPicPr>
          <p:cNvPr id="17" name="Picture 5"/>
          <p:cNvPicPr>
            <a:picLocks noChangeAspect="1" noChangeArrowheads="1"/>
          </p:cNvPicPr>
          <p:nvPr/>
        </p:nvPicPr>
        <p:blipFill>
          <a:blip r:embed="rId6" cstate="print"/>
          <a:srcRect/>
          <a:stretch>
            <a:fillRect/>
          </a:stretch>
        </p:blipFill>
        <p:spPr bwMode="auto">
          <a:xfrm>
            <a:off x="6386513" y="1668463"/>
            <a:ext cx="2205037" cy="1839912"/>
          </a:xfrm>
          <a:prstGeom prst="rect">
            <a:avLst/>
          </a:prstGeom>
          <a:noFill/>
          <a:ln w="9525" algn="ctr">
            <a:solidFill>
              <a:schemeClr val="accent6"/>
            </a:solidFill>
            <a:miter lim="800000"/>
            <a:headEnd/>
            <a:tailEnd/>
          </a:ln>
        </p:spPr>
      </p:pic>
      <p:pic>
        <p:nvPicPr>
          <p:cNvPr id="18" name="Picture 2"/>
          <p:cNvPicPr>
            <a:picLocks noChangeAspect="1" noChangeArrowheads="1"/>
          </p:cNvPicPr>
          <p:nvPr/>
        </p:nvPicPr>
        <p:blipFill>
          <a:blip r:embed="rId7" cstate="print"/>
          <a:srcRect/>
          <a:stretch>
            <a:fillRect/>
          </a:stretch>
        </p:blipFill>
        <p:spPr bwMode="auto">
          <a:xfrm>
            <a:off x="3294063" y="4171950"/>
            <a:ext cx="2652712" cy="1612900"/>
          </a:xfrm>
          <a:prstGeom prst="rect">
            <a:avLst/>
          </a:prstGeom>
          <a:noFill/>
          <a:ln w="9525">
            <a:solidFill>
              <a:schemeClr val="accent6"/>
            </a:solidFill>
            <a:miter lim="800000"/>
            <a:headEnd/>
            <a:tailEnd/>
          </a:ln>
        </p:spPr>
      </p:pic>
      <p:pic>
        <p:nvPicPr>
          <p:cNvPr id="19" name="Picture 4"/>
          <p:cNvPicPr>
            <a:picLocks noChangeAspect="1" noChangeArrowheads="1"/>
          </p:cNvPicPr>
          <p:nvPr/>
        </p:nvPicPr>
        <p:blipFill>
          <a:blip r:embed="rId8" cstate="print"/>
          <a:srcRect t="13613"/>
          <a:stretch>
            <a:fillRect/>
          </a:stretch>
        </p:blipFill>
        <p:spPr bwMode="auto">
          <a:xfrm>
            <a:off x="6310313" y="4194175"/>
            <a:ext cx="2276475" cy="1597025"/>
          </a:xfrm>
          <a:prstGeom prst="rect">
            <a:avLst/>
          </a:prstGeom>
          <a:noFill/>
          <a:ln w="9525">
            <a:solidFill>
              <a:schemeClr val="accent6"/>
            </a:solidFill>
            <a:miter lim="800000"/>
            <a:headEnd/>
            <a:tailEnd/>
          </a:ln>
        </p:spPr>
      </p:pic>
      <p:sp>
        <p:nvSpPr>
          <p:cNvPr id="20" name="TextBox 19"/>
          <p:cNvSpPr txBox="1"/>
          <p:nvPr/>
        </p:nvSpPr>
        <p:spPr>
          <a:xfrm>
            <a:off x="6589713" y="3548063"/>
            <a:ext cx="2351087" cy="461962"/>
          </a:xfrm>
          <a:prstGeom prst="rect">
            <a:avLst/>
          </a:prstGeom>
          <a:noFill/>
        </p:spPr>
        <p:txBody>
          <a:bodyPr>
            <a:spAutoFit/>
          </a:bodyPr>
          <a:lstStyle/>
          <a:p>
            <a:pPr>
              <a:defRPr/>
            </a:pPr>
            <a:r>
              <a:rPr lang="en-US" sz="1200" dirty="0">
                <a:solidFill>
                  <a:schemeClr val="accent2"/>
                </a:solidFill>
                <a:latin typeface="+mn-lt"/>
              </a:rPr>
              <a:t>Volcanic Eruptions ;          Aerosols / trace gases</a:t>
            </a:r>
          </a:p>
        </p:txBody>
      </p:sp>
      <p:cxnSp>
        <p:nvCxnSpPr>
          <p:cNvPr id="93200" name="Straight Arrow Connector 21"/>
          <p:cNvCxnSpPr>
            <a:cxnSpLocks noChangeShapeType="1"/>
          </p:cNvCxnSpPr>
          <p:nvPr/>
        </p:nvCxnSpPr>
        <p:spPr bwMode="auto">
          <a:xfrm rot="5400000">
            <a:off x="4259263" y="3403600"/>
            <a:ext cx="741362" cy="1588"/>
          </a:xfrm>
          <a:prstGeom prst="straightConnector1">
            <a:avLst/>
          </a:prstGeom>
          <a:noFill/>
          <a:ln w="28575" algn="ctr">
            <a:solidFill>
              <a:schemeClr val="tx1"/>
            </a:solidFill>
            <a:round/>
            <a:headEnd type="none" w="sm" len="sm"/>
            <a:tailEnd type="arrow" w="med" len="med"/>
          </a:ln>
        </p:spPr>
      </p:cxnSp>
      <p:cxnSp>
        <p:nvCxnSpPr>
          <p:cNvPr id="93201" name="Straight Arrow Connector 27"/>
          <p:cNvCxnSpPr>
            <a:cxnSpLocks noChangeShapeType="1"/>
          </p:cNvCxnSpPr>
          <p:nvPr/>
        </p:nvCxnSpPr>
        <p:spPr bwMode="auto">
          <a:xfrm flipV="1">
            <a:off x="5624513" y="3005138"/>
            <a:ext cx="558800" cy="6350"/>
          </a:xfrm>
          <a:prstGeom prst="straightConnector1">
            <a:avLst/>
          </a:prstGeom>
          <a:noFill/>
          <a:ln w="28575" algn="ctr">
            <a:solidFill>
              <a:schemeClr val="tx1"/>
            </a:solidFill>
            <a:round/>
            <a:headEnd type="none" w="sm" len="sm"/>
            <a:tailEnd type="arrow" w="med" len="med"/>
          </a:ln>
        </p:spPr>
      </p:cxnSp>
      <p:cxnSp>
        <p:nvCxnSpPr>
          <p:cNvPr id="93202" name="Straight Arrow Connector 33"/>
          <p:cNvCxnSpPr>
            <a:cxnSpLocks noChangeShapeType="1"/>
          </p:cNvCxnSpPr>
          <p:nvPr/>
        </p:nvCxnSpPr>
        <p:spPr bwMode="auto">
          <a:xfrm rot="10800000" flipV="1">
            <a:off x="3033713" y="3040063"/>
            <a:ext cx="601662" cy="7937"/>
          </a:xfrm>
          <a:prstGeom prst="straightConnector1">
            <a:avLst/>
          </a:prstGeom>
          <a:noFill/>
          <a:ln w="28575" algn="ctr">
            <a:solidFill>
              <a:schemeClr val="tx1"/>
            </a:solidFill>
            <a:round/>
            <a:headEnd type="none" w="sm" len="sm"/>
            <a:tailEnd type="arrow" w="med" len="med"/>
          </a:ln>
        </p:spPr>
      </p:cxnSp>
      <p:cxnSp>
        <p:nvCxnSpPr>
          <p:cNvPr id="93203" name="Straight Arrow Connector 35"/>
          <p:cNvCxnSpPr>
            <a:cxnSpLocks noChangeShapeType="1"/>
          </p:cNvCxnSpPr>
          <p:nvPr/>
        </p:nvCxnSpPr>
        <p:spPr bwMode="auto">
          <a:xfrm rot="10800000" flipV="1">
            <a:off x="3671888" y="3033713"/>
            <a:ext cx="581025" cy="463550"/>
          </a:xfrm>
          <a:prstGeom prst="straightConnector1">
            <a:avLst/>
          </a:prstGeom>
          <a:noFill/>
          <a:ln w="28575" algn="ctr">
            <a:solidFill>
              <a:schemeClr val="tx1"/>
            </a:solidFill>
            <a:round/>
            <a:headEnd type="none" w="sm" len="sm"/>
            <a:tailEnd type="arrow" w="med" len="med"/>
          </a:ln>
        </p:spPr>
      </p:cxnSp>
      <p:cxnSp>
        <p:nvCxnSpPr>
          <p:cNvPr id="93204" name="Straight Arrow Connector 37"/>
          <p:cNvCxnSpPr>
            <a:cxnSpLocks noChangeShapeType="1"/>
          </p:cNvCxnSpPr>
          <p:nvPr/>
        </p:nvCxnSpPr>
        <p:spPr bwMode="auto">
          <a:xfrm>
            <a:off x="5108575" y="3019425"/>
            <a:ext cx="538163" cy="463550"/>
          </a:xfrm>
          <a:prstGeom prst="straightConnector1">
            <a:avLst/>
          </a:prstGeom>
          <a:noFill/>
          <a:ln w="28575" algn="ctr">
            <a:solidFill>
              <a:schemeClr val="tx1"/>
            </a:solidFill>
            <a:round/>
            <a:headEnd type="none" w="sm" len="sm"/>
            <a:tailEnd type="arrow" w="med" len="med"/>
          </a:ln>
        </p:spPr>
      </p:cxnSp>
      <p:sp>
        <p:nvSpPr>
          <p:cNvPr id="41" name="TextBox 40"/>
          <p:cNvSpPr txBox="1"/>
          <p:nvPr/>
        </p:nvSpPr>
        <p:spPr>
          <a:xfrm>
            <a:off x="3192463" y="5849938"/>
            <a:ext cx="3206750" cy="460375"/>
          </a:xfrm>
          <a:prstGeom prst="rect">
            <a:avLst/>
          </a:prstGeom>
          <a:noFill/>
        </p:spPr>
        <p:txBody>
          <a:bodyPr wrap="none">
            <a:spAutoFit/>
          </a:bodyPr>
          <a:lstStyle/>
          <a:p>
            <a:pPr>
              <a:defRPr/>
            </a:pPr>
            <a:r>
              <a:rPr lang="en-US" sz="1200" dirty="0">
                <a:solidFill>
                  <a:schemeClr val="accent2"/>
                </a:solidFill>
                <a:latin typeface="+mn-lt"/>
              </a:rPr>
              <a:t>Land -Atmosphere Interactions;  </a:t>
            </a:r>
          </a:p>
          <a:p>
            <a:pPr>
              <a:defRPr/>
            </a:pPr>
            <a:r>
              <a:rPr lang="en-US" sz="1200" dirty="0">
                <a:solidFill>
                  <a:schemeClr val="accent2"/>
                </a:solidFill>
                <a:latin typeface="+mn-lt"/>
              </a:rPr>
              <a:t>Role of soil  moisture  &amp; land  processes</a:t>
            </a:r>
          </a:p>
        </p:txBody>
      </p:sp>
      <p:sp>
        <p:nvSpPr>
          <p:cNvPr id="42" name="TextBox 41"/>
          <p:cNvSpPr txBox="1"/>
          <p:nvPr/>
        </p:nvSpPr>
        <p:spPr>
          <a:xfrm>
            <a:off x="6683375" y="5856288"/>
            <a:ext cx="1860550" cy="461962"/>
          </a:xfrm>
          <a:prstGeom prst="rect">
            <a:avLst/>
          </a:prstGeom>
          <a:noFill/>
        </p:spPr>
        <p:txBody>
          <a:bodyPr wrap="none">
            <a:spAutoFit/>
          </a:bodyPr>
          <a:lstStyle/>
          <a:p>
            <a:pPr>
              <a:defRPr/>
            </a:pPr>
            <a:r>
              <a:rPr lang="en-US" sz="1200" dirty="0">
                <a:solidFill>
                  <a:schemeClr val="accent2"/>
                </a:solidFill>
                <a:latin typeface="+mn-lt"/>
              </a:rPr>
              <a:t>Long-term Trends  and</a:t>
            </a:r>
          </a:p>
          <a:p>
            <a:pPr>
              <a:defRPr/>
            </a:pPr>
            <a:r>
              <a:rPr lang="en-US" sz="1200" dirty="0">
                <a:solidFill>
                  <a:schemeClr val="accent2"/>
                </a:solidFill>
                <a:latin typeface="+mn-lt"/>
              </a:rPr>
              <a:t>Climate Variability</a:t>
            </a:r>
          </a:p>
        </p:txBody>
      </p:sp>
      <p:sp>
        <p:nvSpPr>
          <p:cNvPr id="93207" name="TextBox 42"/>
          <p:cNvSpPr txBox="1">
            <a:spLocks noChangeArrowheads="1"/>
          </p:cNvSpPr>
          <p:nvPr/>
        </p:nvSpPr>
        <p:spPr bwMode="auto">
          <a:xfrm>
            <a:off x="3440113" y="6429375"/>
            <a:ext cx="2344737" cy="400050"/>
          </a:xfrm>
          <a:prstGeom prst="rect">
            <a:avLst/>
          </a:prstGeom>
          <a:solidFill>
            <a:schemeClr val="bg1"/>
          </a:solidFill>
          <a:ln w="9525">
            <a:noFill/>
            <a:miter lim="800000"/>
            <a:headEnd/>
            <a:tailEnd/>
          </a:ln>
        </p:spPr>
        <p:txBody>
          <a:bodyPr wrap="none">
            <a:spAutoFit/>
          </a:bodyPr>
          <a:lstStyle/>
          <a:p>
            <a:r>
              <a:rPr lang="en-US" sz="1000" i="0" u="sng">
                <a:solidFill>
                  <a:schemeClr val="bg2"/>
                </a:solidFill>
              </a:rPr>
              <a:t>THE NATIONAL ACADEMIES: </a:t>
            </a:r>
          </a:p>
          <a:p>
            <a:r>
              <a:rPr lang="en-US" sz="1000" i="0">
                <a:solidFill>
                  <a:schemeClr val="bg2"/>
                </a:solidFill>
              </a:rPr>
              <a:t>http://www.nap.edu/catalog/12878.html</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B488582B-4ED8-4B29-9D6E-679C494022E6}" type="slidenum">
              <a:rPr lang="en-US"/>
              <a:pPr>
                <a:defRPr/>
              </a:pPr>
              <a:t>68</a:t>
            </a:fld>
            <a:endParaRPr lang="en-US"/>
          </a:p>
        </p:txBody>
      </p:sp>
      <p:sp>
        <p:nvSpPr>
          <p:cNvPr id="94211" name="Rectangle 2"/>
          <p:cNvSpPr>
            <a:spLocks noGrp="1" noChangeArrowheads="1"/>
          </p:cNvSpPr>
          <p:nvPr>
            <p:ph type="title"/>
          </p:nvPr>
        </p:nvSpPr>
        <p:spPr>
          <a:xfrm>
            <a:off x="287338" y="250825"/>
            <a:ext cx="8458200" cy="1143000"/>
          </a:xfrm>
        </p:spPr>
        <p:txBody>
          <a:bodyPr/>
          <a:lstStyle/>
          <a:p>
            <a:pPr eaLnBrk="1" hangingPunct="1"/>
            <a:r>
              <a:rPr lang="en-US" sz="3000" smtClean="0">
                <a:effectLst/>
                <a:latin typeface="Arial" pitchFamily="34" charset="0"/>
              </a:rPr>
              <a:t>Challenge 4: </a:t>
            </a:r>
            <a:br>
              <a:rPr lang="en-US" sz="3000" smtClean="0">
                <a:effectLst/>
                <a:latin typeface="Arial" pitchFamily="34" charset="0"/>
              </a:rPr>
            </a:br>
            <a:r>
              <a:rPr lang="en-US" sz="3000" smtClean="0">
                <a:effectLst/>
                <a:latin typeface="Arial" pitchFamily="34" charset="0"/>
              </a:rPr>
              <a:t>Improve the “Building Blocks”</a:t>
            </a:r>
          </a:p>
        </p:txBody>
      </p:sp>
      <p:pic>
        <p:nvPicPr>
          <p:cNvPr id="94212"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94213" name="Picture 22" descr="DataAssimilationPlot1"/>
          <p:cNvPicPr>
            <a:picLocks noChangeAspect="1" noChangeArrowheads="1"/>
          </p:cNvPicPr>
          <p:nvPr/>
        </p:nvPicPr>
        <p:blipFill>
          <a:blip r:embed="rId4" cstate="print"/>
          <a:srcRect t="30278"/>
          <a:stretch>
            <a:fillRect/>
          </a:stretch>
        </p:blipFill>
        <p:spPr bwMode="auto">
          <a:xfrm>
            <a:off x="482600" y="2105025"/>
            <a:ext cx="3665538" cy="1916113"/>
          </a:xfrm>
          <a:prstGeom prst="rect">
            <a:avLst/>
          </a:prstGeom>
          <a:noFill/>
          <a:ln w="9525">
            <a:noFill/>
            <a:miter lim="800000"/>
            <a:headEnd/>
            <a:tailEnd/>
          </a:ln>
        </p:spPr>
      </p:pic>
      <p:sp>
        <p:nvSpPr>
          <p:cNvPr id="8" name="Rectangle 25"/>
          <p:cNvSpPr>
            <a:spLocks noChangeArrowheads="1"/>
          </p:cNvSpPr>
          <p:nvPr/>
        </p:nvSpPr>
        <p:spPr bwMode="auto">
          <a:xfrm>
            <a:off x="357188" y="1651000"/>
            <a:ext cx="4316412" cy="369888"/>
          </a:xfrm>
          <a:prstGeom prst="rect">
            <a:avLst/>
          </a:prstGeom>
          <a:noFill/>
          <a:ln w="9525" algn="ctr">
            <a:noFill/>
            <a:miter lim="800000"/>
            <a:headEnd/>
            <a:tailEnd/>
          </a:ln>
        </p:spPr>
        <p:txBody>
          <a:bodyPr>
            <a:spAutoFit/>
          </a:bodyPr>
          <a:lstStyle/>
          <a:p>
            <a:pPr eaLnBrk="0" hangingPunct="0">
              <a:spcBef>
                <a:spcPct val="50000"/>
              </a:spcBef>
              <a:defRPr/>
            </a:pPr>
            <a:r>
              <a:rPr lang="en-US" sz="1800" i="0" dirty="0">
                <a:solidFill>
                  <a:srgbClr val="000000"/>
                </a:solidFill>
                <a:latin typeface="+mn-lt"/>
              </a:rPr>
              <a:t>Upgrade Data Assimilation Systems</a:t>
            </a:r>
          </a:p>
        </p:txBody>
      </p:sp>
      <p:pic>
        <p:nvPicPr>
          <p:cNvPr id="94215" name="Picture 10" descr="AtmosphericModelSchematic"/>
          <p:cNvPicPr>
            <a:picLocks noChangeAspect="1" noChangeArrowheads="1"/>
          </p:cNvPicPr>
          <p:nvPr/>
        </p:nvPicPr>
        <p:blipFill>
          <a:blip r:embed="rId5" cstate="print"/>
          <a:srcRect l="33337" b="28128"/>
          <a:stretch>
            <a:fillRect/>
          </a:stretch>
        </p:blipFill>
        <p:spPr bwMode="auto">
          <a:xfrm>
            <a:off x="5980113" y="2054225"/>
            <a:ext cx="2133600" cy="2181225"/>
          </a:xfrm>
          <a:prstGeom prst="rect">
            <a:avLst/>
          </a:prstGeom>
          <a:noFill/>
          <a:ln w="9525">
            <a:noFill/>
            <a:miter lim="800000"/>
            <a:headEnd/>
            <a:tailEnd/>
          </a:ln>
        </p:spPr>
      </p:pic>
      <p:sp>
        <p:nvSpPr>
          <p:cNvPr id="10" name="Text Box 9"/>
          <p:cNvSpPr txBox="1">
            <a:spLocks noChangeArrowheads="1"/>
          </p:cNvSpPr>
          <p:nvPr/>
        </p:nvSpPr>
        <p:spPr bwMode="auto">
          <a:xfrm>
            <a:off x="5167313" y="1671638"/>
            <a:ext cx="3629025" cy="922337"/>
          </a:xfrm>
          <a:prstGeom prst="rect">
            <a:avLst/>
          </a:prstGeom>
          <a:noFill/>
          <a:ln w="9525">
            <a:noFill/>
            <a:miter lim="800000"/>
            <a:headEnd/>
            <a:tailEnd/>
          </a:ln>
        </p:spPr>
        <p:txBody>
          <a:bodyPr>
            <a:spAutoFit/>
          </a:bodyPr>
          <a:lstStyle/>
          <a:p>
            <a:pPr eaLnBrk="0" hangingPunct="0">
              <a:spcBef>
                <a:spcPct val="50000"/>
              </a:spcBef>
              <a:defRPr/>
            </a:pPr>
            <a:r>
              <a:rPr lang="en-US" sz="1800" i="0" dirty="0">
                <a:solidFill>
                  <a:srgbClr val="000000"/>
                </a:solidFill>
                <a:latin typeface="+mn-lt"/>
              </a:rPr>
              <a:t>Identify / correct  model  errors</a:t>
            </a:r>
          </a:p>
          <a:p>
            <a:pPr eaLnBrk="0" hangingPunct="0">
              <a:spcBef>
                <a:spcPct val="50000"/>
              </a:spcBef>
              <a:defRPr/>
            </a:pPr>
            <a:endParaRPr lang="en-US" sz="2400" i="0" dirty="0">
              <a:solidFill>
                <a:srgbClr val="000000"/>
              </a:solidFill>
              <a:latin typeface="Trebuchet MS" pitchFamily="34" charset="0"/>
            </a:endParaRPr>
          </a:p>
        </p:txBody>
      </p:sp>
      <p:pic>
        <p:nvPicPr>
          <p:cNvPr id="94217" name="Picture 11" descr="tao_buoy"/>
          <p:cNvPicPr>
            <a:picLocks noChangeAspect="1" noChangeArrowheads="1"/>
          </p:cNvPicPr>
          <p:nvPr/>
        </p:nvPicPr>
        <p:blipFill>
          <a:blip r:embed="rId6" cstate="print"/>
          <a:srcRect/>
          <a:stretch>
            <a:fillRect/>
          </a:stretch>
        </p:blipFill>
        <p:spPr bwMode="auto">
          <a:xfrm>
            <a:off x="866775" y="4513263"/>
            <a:ext cx="2771775" cy="1846262"/>
          </a:xfrm>
          <a:prstGeom prst="rect">
            <a:avLst/>
          </a:prstGeom>
          <a:noFill/>
          <a:ln w="9525">
            <a:noFill/>
            <a:miter lim="800000"/>
            <a:headEnd/>
            <a:tailEnd/>
          </a:ln>
        </p:spPr>
      </p:pic>
      <p:sp>
        <p:nvSpPr>
          <p:cNvPr id="12" name="Rectangle 25"/>
          <p:cNvSpPr>
            <a:spLocks noChangeArrowheads="1"/>
          </p:cNvSpPr>
          <p:nvPr/>
        </p:nvSpPr>
        <p:spPr bwMode="auto">
          <a:xfrm>
            <a:off x="422275" y="4097338"/>
            <a:ext cx="3975100" cy="368300"/>
          </a:xfrm>
          <a:prstGeom prst="rect">
            <a:avLst/>
          </a:prstGeom>
          <a:noFill/>
          <a:ln w="9525" algn="ctr">
            <a:noFill/>
            <a:miter lim="800000"/>
            <a:headEnd/>
            <a:tailEnd/>
          </a:ln>
        </p:spPr>
        <p:txBody>
          <a:bodyPr>
            <a:spAutoFit/>
          </a:bodyPr>
          <a:lstStyle/>
          <a:p>
            <a:pPr eaLnBrk="0" hangingPunct="0">
              <a:spcBef>
                <a:spcPct val="50000"/>
              </a:spcBef>
              <a:defRPr/>
            </a:pPr>
            <a:r>
              <a:rPr lang="en-US" sz="1800" i="0" dirty="0">
                <a:solidFill>
                  <a:srgbClr val="000000"/>
                </a:solidFill>
                <a:latin typeface="+mn-lt"/>
              </a:rPr>
              <a:t>Enhance Observational Networks</a:t>
            </a:r>
          </a:p>
        </p:txBody>
      </p:sp>
      <p:sp>
        <p:nvSpPr>
          <p:cNvPr id="11" name="TextBox 10"/>
          <p:cNvSpPr txBox="1">
            <a:spLocks noChangeArrowheads="1"/>
          </p:cNvSpPr>
          <p:nvPr/>
        </p:nvSpPr>
        <p:spPr bwMode="auto">
          <a:xfrm>
            <a:off x="5138738" y="4500563"/>
            <a:ext cx="3395662" cy="1754187"/>
          </a:xfrm>
          <a:prstGeom prst="rect">
            <a:avLst/>
          </a:prstGeom>
          <a:noFill/>
          <a:ln w="9525">
            <a:solidFill>
              <a:schemeClr val="tx1"/>
            </a:solidFill>
            <a:miter lim="800000"/>
            <a:headEnd/>
            <a:tailEnd/>
          </a:ln>
        </p:spPr>
        <p:txBody>
          <a:bodyPr>
            <a:spAutoFit/>
          </a:bodyPr>
          <a:lstStyle/>
          <a:p>
            <a:pPr>
              <a:spcBef>
                <a:spcPts val="600"/>
              </a:spcBef>
              <a:spcAft>
                <a:spcPts val="600"/>
              </a:spcAft>
              <a:defRPr/>
            </a:pPr>
            <a:r>
              <a:rPr lang="en-US" sz="1800" i="0" dirty="0">
                <a:latin typeface="+mn-lt"/>
                <a:ea typeface="ＭＳ Ｐゴシック" pitchFamily="-65" charset="-128"/>
              </a:rPr>
              <a:t>Improvements in models, observational networks, and data assimilation systems lead to improved understanding and more realistic prediction over time.</a:t>
            </a:r>
            <a:endParaRPr lang="en-US" sz="1800" i="0" dirty="0">
              <a:latin typeface="+mn-lt"/>
            </a:endParaRPr>
          </a:p>
        </p:txBody>
      </p:sp>
      <p:sp>
        <p:nvSpPr>
          <p:cNvPr id="94220" name="TextBox 42"/>
          <p:cNvSpPr txBox="1">
            <a:spLocks noChangeArrowheads="1"/>
          </p:cNvSpPr>
          <p:nvPr/>
        </p:nvSpPr>
        <p:spPr bwMode="auto">
          <a:xfrm>
            <a:off x="3440113" y="6429375"/>
            <a:ext cx="2344737" cy="400050"/>
          </a:xfrm>
          <a:prstGeom prst="rect">
            <a:avLst/>
          </a:prstGeom>
          <a:solidFill>
            <a:schemeClr val="bg1"/>
          </a:solidFill>
          <a:ln w="9525">
            <a:noFill/>
            <a:miter lim="800000"/>
            <a:headEnd/>
            <a:tailEnd/>
          </a:ln>
        </p:spPr>
        <p:txBody>
          <a:bodyPr wrap="none">
            <a:spAutoFit/>
          </a:bodyPr>
          <a:lstStyle/>
          <a:p>
            <a:r>
              <a:rPr lang="en-US" sz="1000" i="0" u="sng">
                <a:solidFill>
                  <a:schemeClr val="bg2"/>
                </a:solidFill>
              </a:rPr>
              <a:t>THE NATIONAL ACADEMIES: </a:t>
            </a:r>
          </a:p>
          <a:p>
            <a:r>
              <a:rPr lang="en-US" sz="1000" i="0">
                <a:solidFill>
                  <a:schemeClr val="bg2"/>
                </a:solidFill>
              </a:rPr>
              <a:t>http://www.nap.edu/catalog/12878.html</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DF2A1A38-F1B8-4373-BF70-B0644F53E995}" type="slidenum">
              <a:rPr lang="en-US"/>
              <a:pPr>
                <a:defRPr/>
              </a:pPr>
              <a:t>69</a:t>
            </a:fld>
            <a:endParaRPr lang="en-US"/>
          </a:p>
        </p:txBody>
      </p:sp>
      <p:sp>
        <p:nvSpPr>
          <p:cNvPr id="95235" name="Rectangle 2"/>
          <p:cNvSpPr>
            <a:spLocks noGrp="1" noChangeArrowheads="1"/>
          </p:cNvSpPr>
          <p:nvPr>
            <p:ph type="title"/>
          </p:nvPr>
        </p:nvSpPr>
        <p:spPr>
          <a:xfrm>
            <a:off x="287338" y="250825"/>
            <a:ext cx="8458200" cy="1143000"/>
          </a:xfrm>
        </p:spPr>
        <p:txBody>
          <a:bodyPr/>
          <a:lstStyle/>
          <a:p>
            <a:pPr eaLnBrk="1" hangingPunct="1"/>
            <a:r>
              <a:rPr lang="en-US" sz="3000" smtClean="0">
                <a:effectLst/>
                <a:latin typeface="Arial" pitchFamily="34" charset="0"/>
              </a:rPr>
              <a:t>Challenge 5: </a:t>
            </a:r>
            <a:br>
              <a:rPr lang="en-US" sz="3000" smtClean="0">
                <a:effectLst/>
                <a:latin typeface="Arial" pitchFamily="34" charset="0"/>
              </a:rPr>
            </a:br>
            <a:r>
              <a:rPr lang="en-US" sz="3000" smtClean="0">
                <a:effectLst/>
                <a:latin typeface="Arial" pitchFamily="34" charset="0"/>
              </a:rPr>
              <a:t>Implement “Best Practices”</a:t>
            </a:r>
          </a:p>
        </p:txBody>
      </p:sp>
      <p:sp>
        <p:nvSpPr>
          <p:cNvPr id="95236" name="Rectangle 3"/>
          <p:cNvSpPr>
            <a:spLocks noGrp="1" noChangeArrowheads="1"/>
          </p:cNvSpPr>
          <p:nvPr>
            <p:ph type="body" idx="1"/>
          </p:nvPr>
        </p:nvSpPr>
        <p:spPr>
          <a:xfrm>
            <a:off x="639763" y="1422400"/>
            <a:ext cx="7662862" cy="900113"/>
          </a:xfrm>
        </p:spPr>
        <p:txBody>
          <a:bodyPr/>
          <a:lstStyle/>
          <a:p>
            <a:pPr>
              <a:spcBef>
                <a:spcPct val="50000"/>
              </a:spcBef>
              <a:buFontTx/>
              <a:buNone/>
            </a:pPr>
            <a:r>
              <a:rPr lang="en-US" sz="2400" smtClean="0">
                <a:effectLst/>
              </a:rPr>
              <a:t>Enabling Mechanisms to accelerate improvements in weather and climate modeling and prediction:</a:t>
            </a:r>
          </a:p>
          <a:p>
            <a:pPr eaLnBrk="1" hangingPunct="1">
              <a:spcBef>
                <a:spcPts val="600"/>
              </a:spcBef>
              <a:spcAft>
                <a:spcPts val="600"/>
              </a:spcAft>
            </a:pPr>
            <a:endParaRPr lang="en-US" sz="2200" i="1" smtClean="0">
              <a:effectLst/>
            </a:endParaRPr>
          </a:p>
        </p:txBody>
      </p:sp>
      <p:pic>
        <p:nvPicPr>
          <p:cNvPr id="95237"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95238" name="Picture 6"/>
          <p:cNvPicPr>
            <a:picLocks noChangeAspect="1" noChangeArrowheads="1"/>
          </p:cNvPicPr>
          <p:nvPr/>
        </p:nvPicPr>
        <p:blipFill>
          <a:blip r:embed="rId4" cstate="print"/>
          <a:srcRect/>
          <a:stretch>
            <a:fillRect/>
          </a:stretch>
        </p:blipFill>
        <p:spPr bwMode="auto">
          <a:xfrm>
            <a:off x="5519738" y="2568575"/>
            <a:ext cx="2579687" cy="1719263"/>
          </a:xfrm>
          <a:prstGeom prst="rect">
            <a:avLst/>
          </a:prstGeom>
          <a:noFill/>
          <a:ln w="9525" algn="ctr">
            <a:noFill/>
            <a:miter lim="800000"/>
            <a:headEnd/>
            <a:tailEnd/>
          </a:ln>
        </p:spPr>
      </p:pic>
      <p:pic>
        <p:nvPicPr>
          <p:cNvPr id="95239" name="Picture 6"/>
          <p:cNvPicPr>
            <a:picLocks noChangeAspect="1" noChangeArrowheads="1"/>
          </p:cNvPicPr>
          <p:nvPr/>
        </p:nvPicPr>
        <p:blipFill>
          <a:blip r:embed="rId5" cstate="print"/>
          <a:srcRect/>
          <a:stretch>
            <a:fillRect/>
          </a:stretch>
        </p:blipFill>
        <p:spPr bwMode="auto">
          <a:xfrm>
            <a:off x="5737225" y="4405313"/>
            <a:ext cx="1927225" cy="1835150"/>
          </a:xfrm>
          <a:prstGeom prst="rect">
            <a:avLst/>
          </a:prstGeom>
          <a:noFill/>
          <a:ln w="9525" algn="ctr">
            <a:noFill/>
            <a:miter lim="800000"/>
            <a:headEnd/>
            <a:tailEnd/>
          </a:ln>
        </p:spPr>
      </p:pic>
      <p:sp>
        <p:nvSpPr>
          <p:cNvPr id="95240" name="TextBox 42"/>
          <p:cNvSpPr txBox="1">
            <a:spLocks noChangeArrowheads="1"/>
          </p:cNvSpPr>
          <p:nvPr/>
        </p:nvSpPr>
        <p:spPr bwMode="auto">
          <a:xfrm>
            <a:off x="465138" y="6065838"/>
            <a:ext cx="2344737" cy="400050"/>
          </a:xfrm>
          <a:prstGeom prst="rect">
            <a:avLst/>
          </a:prstGeom>
          <a:solidFill>
            <a:schemeClr val="bg1"/>
          </a:solidFill>
          <a:ln w="9525">
            <a:noFill/>
            <a:miter lim="800000"/>
            <a:headEnd/>
            <a:tailEnd/>
          </a:ln>
        </p:spPr>
        <p:txBody>
          <a:bodyPr wrap="none">
            <a:spAutoFit/>
          </a:bodyPr>
          <a:lstStyle/>
          <a:p>
            <a:r>
              <a:rPr lang="en-US" sz="1000" i="0" u="sng">
                <a:solidFill>
                  <a:schemeClr val="bg2"/>
                </a:solidFill>
              </a:rPr>
              <a:t>THE NATIONAL ACADEMIES: </a:t>
            </a:r>
          </a:p>
          <a:p>
            <a:r>
              <a:rPr lang="en-US" sz="1000" i="0">
                <a:solidFill>
                  <a:schemeClr val="bg2"/>
                </a:solidFill>
              </a:rPr>
              <a:t>http://www.nap.edu/catalog/12878.html</a:t>
            </a:r>
          </a:p>
        </p:txBody>
      </p:sp>
      <p:sp>
        <p:nvSpPr>
          <p:cNvPr id="9" name="TextBox 8"/>
          <p:cNvSpPr txBox="1"/>
          <p:nvPr/>
        </p:nvSpPr>
        <p:spPr>
          <a:xfrm>
            <a:off x="696913" y="2466975"/>
            <a:ext cx="4818062" cy="3248025"/>
          </a:xfrm>
          <a:prstGeom prst="rect">
            <a:avLst/>
          </a:prstGeom>
          <a:noFill/>
        </p:spPr>
        <p:txBody>
          <a:bodyPr>
            <a:spAutoFit/>
          </a:bodyPr>
          <a:lstStyle/>
          <a:p>
            <a:pPr>
              <a:spcBef>
                <a:spcPct val="50000"/>
              </a:spcBef>
              <a:spcAft>
                <a:spcPts val="1200"/>
              </a:spcAft>
              <a:buFont typeface="Wingdings" pitchFamily="2" charset="2"/>
              <a:buChar char="§"/>
              <a:defRPr/>
            </a:pPr>
            <a:r>
              <a:rPr lang="en-US" sz="2200" i="0" dirty="0">
                <a:latin typeface="+mn-lt"/>
              </a:rPr>
              <a:t>Collaboration between research and operations communities</a:t>
            </a:r>
          </a:p>
          <a:p>
            <a:pPr>
              <a:spcBef>
                <a:spcPct val="50000"/>
              </a:spcBef>
              <a:spcAft>
                <a:spcPts val="1200"/>
              </a:spcAft>
              <a:buFont typeface="Wingdings" pitchFamily="2" charset="2"/>
              <a:buChar char="§"/>
              <a:defRPr/>
            </a:pPr>
            <a:r>
              <a:rPr lang="en-US" sz="2200" i="0" dirty="0">
                <a:latin typeface="+mn-lt"/>
              </a:rPr>
              <a:t>Archives </a:t>
            </a:r>
          </a:p>
          <a:p>
            <a:pPr>
              <a:spcBef>
                <a:spcPct val="50000"/>
              </a:spcBef>
              <a:spcAft>
                <a:spcPts val="1200"/>
              </a:spcAft>
              <a:buFont typeface="Wingdings" pitchFamily="2" charset="2"/>
              <a:buChar char="§"/>
              <a:defRPr/>
            </a:pPr>
            <a:r>
              <a:rPr lang="en-US" sz="2200" i="0" dirty="0">
                <a:latin typeface="+mn-lt"/>
              </a:rPr>
              <a:t>Metrics</a:t>
            </a:r>
          </a:p>
          <a:p>
            <a:pPr>
              <a:spcBef>
                <a:spcPct val="50000"/>
              </a:spcBef>
              <a:spcAft>
                <a:spcPts val="1200"/>
              </a:spcAft>
              <a:buFont typeface="Wingdings" pitchFamily="2" charset="2"/>
              <a:buChar char="§"/>
              <a:defRPr/>
            </a:pPr>
            <a:r>
              <a:rPr lang="en-US" sz="2200" i="0" dirty="0">
                <a:latin typeface="+mn-lt"/>
              </a:rPr>
              <a:t> Minimize subjective intervention</a:t>
            </a:r>
          </a:p>
          <a:p>
            <a:pPr>
              <a:defRPr/>
            </a:pPr>
            <a:endParaRPr lang="en-US" sz="2200" i="0" dirty="0">
              <a:latin typeface="+mn-lt"/>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90045B6F-EC61-4427-8CF2-413CC2E4476B}" type="slidenum">
              <a:rPr lang="en-US"/>
              <a:pPr>
                <a:defRPr/>
              </a:pPr>
              <a:t>7</a:t>
            </a:fld>
            <a:endParaRPr lang="en-US"/>
          </a:p>
        </p:txBody>
      </p:sp>
      <p:sp>
        <p:nvSpPr>
          <p:cNvPr id="36867" name="Rectangle 2"/>
          <p:cNvSpPr>
            <a:spLocks noGrp="1" noChangeArrowheads="1"/>
          </p:cNvSpPr>
          <p:nvPr>
            <p:ph type="title"/>
          </p:nvPr>
        </p:nvSpPr>
        <p:spPr>
          <a:xfrm>
            <a:off x="287338" y="163513"/>
            <a:ext cx="8458200" cy="1143000"/>
          </a:xfrm>
        </p:spPr>
        <p:txBody>
          <a:bodyPr/>
          <a:lstStyle/>
          <a:p>
            <a:pPr eaLnBrk="1" hangingPunct="1"/>
            <a:r>
              <a:rPr lang="en-US" sz="3200" smtClean="0">
                <a:effectLst/>
                <a:latin typeface="Arial" pitchFamily="34" charset="0"/>
              </a:rPr>
              <a:t>How would you answer?</a:t>
            </a:r>
          </a:p>
        </p:txBody>
      </p:sp>
      <p:sp>
        <p:nvSpPr>
          <p:cNvPr id="10244" name="Rectangle 3"/>
          <p:cNvSpPr>
            <a:spLocks noGrp="1" noChangeArrowheads="1"/>
          </p:cNvSpPr>
          <p:nvPr>
            <p:ph type="body" idx="1"/>
          </p:nvPr>
        </p:nvSpPr>
        <p:spPr>
          <a:xfrm>
            <a:off x="523875" y="1127125"/>
            <a:ext cx="5951538" cy="5435600"/>
          </a:xfrm>
        </p:spPr>
        <p:txBody>
          <a:bodyPr/>
          <a:lstStyle/>
          <a:p>
            <a:pPr marL="0" indent="0">
              <a:buFontTx/>
              <a:buNone/>
              <a:defRPr/>
            </a:pPr>
            <a:r>
              <a:rPr lang="en-US" sz="2200" dirty="0" smtClean="0">
                <a:effectLst/>
                <a:ea typeface="ＭＳ Ｐゴシック" pitchFamily="-112" charset="-128"/>
                <a:cs typeface="Arial" pitchFamily="34" charset="0"/>
              </a:rPr>
              <a:t>When do you think global warming will start to harm people in the US</a:t>
            </a:r>
            <a:r>
              <a:rPr lang="en-US" sz="2400" dirty="0" smtClean="0">
                <a:effectLst/>
                <a:latin typeface="Calibri" pitchFamily="34" charset="0"/>
                <a:ea typeface="ＭＳ Ｐゴシック" pitchFamily="-112" charset="-128"/>
              </a:rPr>
              <a:t>?</a:t>
            </a:r>
          </a:p>
          <a:p>
            <a:pPr>
              <a:spcBef>
                <a:spcPts val="0"/>
              </a:spcBef>
              <a:buFont typeface="Wingdings 2" pitchFamily="18" charset="2"/>
              <a:buNone/>
              <a:defRPr/>
            </a:pPr>
            <a:r>
              <a:rPr lang="en-US" sz="2200" dirty="0" smtClean="0">
                <a:effectLst/>
                <a:ea typeface="ＭＳ Ｐゴシック" pitchFamily="-112" charset="-128"/>
                <a:cs typeface="Arial" pitchFamily="34" charset="0"/>
              </a:rPr>
              <a:t>	</a:t>
            </a:r>
            <a:r>
              <a:rPr lang="en-US" sz="2000" dirty="0" smtClean="0">
                <a:solidFill>
                  <a:schemeClr val="accent2"/>
                </a:solidFill>
                <a:effectLst/>
                <a:ea typeface="ＭＳ Ｐゴシック" pitchFamily="-112" charset="-128"/>
                <a:cs typeface="Arial" pitchFamily="34" charset="0"/>
              </a:rPr>
              <a:t>They are being harmed now</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In 10 years</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In 25 years</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In 50 years</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In 100 years</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Never</a:t>
            </a:r>
          </a:p>
          <a:p>
            <a:pPr>
              <a:spcBef>
                <a:spcPts val="0"/>
              </a:spcBef>
              <a:buFont typeface="Wingdings 2" pitchFamily="18" charset="2"/>
              <a:buNone/>
              <a:defRPr/>
            </a:pPr>
            <a:endParaRPr lang="en-US" sz="1500" dirty="0" smtClean="0">
              <a:effectLst/>
              <a:ea typeface="ＭＳ Ｐゴシック" pitchFamily="-112" charset="-128"/>
              <a:cs typeface="Arial" pitchFamily="34" charset="0"/>
            </a:endParaRPr>
          </a:p>
          <a:p>
            <a:pPr marL="0" indent="0">
              <a:spcBef>
                <a:spcPts val="0"/>
              </a:spcBef>
              <a:buFontTx/>
              <a:buNone/>
              <a:defRPr/>
            </a:pPr>
            <a:r>
              <a:rPr lang="en-US" sz="2200" dirty="0" smtClean="0">
                <a:effectLst/>
                <a:ea typeface="ＭＳ Ｐゴシック" pitchFamily="-112" charset="-128"/>
              </a:rPr>
              <a:t>What is your perception of how the climate has changed where you live over the past 30 years?</a:t>
            </a:r>
          </a:p>
          <a:p>
            <a:pPr>
              <a:spcBef>
                <a:spcPts val="0"/>
              </a:spcBef>
              <a:buFont typeface="Wingdings 2" pitchFamily="18" charset="2"/>
              <a:buNone/>
              <a:defRPr/>
            </a:pPr>
            <a:r>
              <a:rPr lang="en-US" sz="2200" dirty="0" smtClean="0">
                <a:effectLst/>
                <a:ea typeface="ＭＳ Ｐゴシック" pitchFamily="-112" charset="-128"/>
                <a:cs typeface="Arial" pitchFamily="34" charset="0"/>
              </a:rPr>
              <a:t>	</a:t>
            </a:r>
            <a:r>
              <a:rPr lang="en-US" sz="2000" dirty="0" smtClean="0">
                <a:solidFill>
                  <a:schemeClr val="accent2"/>
                </a:solidFill>
                <a:effectLst/>
                <a:ea typeface="ＭＳ Ｐゴシック" pitchFamily="-112" charset="-128"/>
                <a:cs typeface="Arial" pitchFamily="34" charset="0"/>
              </a:rPr>
              <a:t>Much Warmer</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Warmer</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No Change</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Cooler</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Much Cooler</a:t>
            </a:r>
            <a:endParaRPr lang="en-US" sz="2200" dirty="0" smtClean="0">
              <a:effectLst/>
              <a:ea typeface="ＭＳ Ｐゴシック" pitchFamily="-112" charset="-128"/>
              <a:cs typeface="Arial" pitchFamily="34" charset="0"/>
            </a:endParaRPr>
          </a:p>
          <a:p>
            <a:pPr>
              <a:spcBef>
                <a:spcPts val="0"/>
              </a:spcBef>
              <a:buFont typeface="Wingdings 2" pitchFamily="18" charset="2"/>
              <a:buNone/>
              <a:defRPr/>
            </a:pPr>
            <a:endParaRPr lang="en-US" sz="2200" dirty="0" smtClean="0">
              <a:ea typeface="ＭＳ Ｐゴシック" pitchFamily="-112" charset="-128"/>
              <a:cs typeface="Arial" pitchFamily="34" charset="0"/>
            </a:endParaRPr>
          </a:p>
          <a:p>
            <a:pPr>
              <a:spcBef>
                <a:spcPts val="0"/>
              </a:spcBef>
              <a:buFont typeface="Wingdings 2" pitchFamily="18" charset="2"/>
              <a:buNone/>
              <a:defRPr/>
            </a:pPr>
            <a:endParaRPr lang="en-US" sz="2200" dirty="0" smtClean="0">
              <a:ea typeface="ＭＳ Ｐゴシック" pitchFamily="-112" charset="-128"/>
              <a:cs typeface="Arial" pitchFamily="34" charset="0"/>
            </a:endParaRPr>
          </a:p>
          <a:p>
            <a:pPr>
              <a:spcBef>
                <a:spcPts val="0"/>
              </a:spcBef>
              <a:buFont typeface="Wingdings 2" pitchFamily="18" charset="2"/>
              <a:buNone/>
              <a:defRPr/>
            </a:pPr>
            <a:endParaRPr lang="en-US" sz="2200" dirty="0" smtClean="0">
              <a:ea typeface="ＭＳ Ｐゴシック" pitchFamily="-112" charset="-128"/>
              <a:cs typeface="Arial" pitchFamily="34" charset="0"/>
            </a:endParaRPr>
          </a:p>
          <a:p>
            <a:pPr>
              <a:buFont typeface="Wingdings 2" pitchFamily="18" charset="2"/>
              <a:buNone/>
              <a:defRPr/>
            </a:pPr>
            <a:r>
              <a:rPr lang="en-US" sz="2200" dirty="0" smtClean="0">
                <a:ea typeface="ＭＳ Ｐゴシック" pitchFamily="-112" charset="-128"/>
                <a:cs typeface="Arial" pitchFamily="34" charset="0"/>
              </a:rPr>
              <a:t>	</a:t>
            </a:r>
          </a:p>
          <a:p>
            <a:pPr>
              <a:buFont typeface="Wingdings 2" pitchFamily="18" charset="2"/>
              <a:buNone/>
              <a:defRPr/>
            </a:pPr>
            <a:endParaRPr lang="en-US" sz="2200" dirty="0" smtClean="0">
              <a:ea typeface="ＭＳ Ｐゴシック" pitchFamily="-112" charset="-128"/>
              <a:cs typeface="Arial" pitchFamily="34" charset="0"/>
            </a:endParaRPr>
          </a:p>
          <a:p>
            <a:pPr>
              <a:buFont typeface="Wingdings 2" pitchFamily="18" charset="2"/>
              <a:buNone/>
              <a:defRPr/>
            </a:pPr>
            <a:r>
              <a:rPr lang="en-US" sz="2200" dirty="0" smtClean="0">
                <a:ea typeface="ＭＳ Ｐゴシック" pitchFamily="-112" charset="-128"/>
                <a:cs typeface="Arial" pitchFamily="34" charset="0"/>
              </a:rPr>
              <a:t>	</a:t>
            </a:r>
          </a:p>
        </p:txBody>
      </p:sp>
      <p:pic>
        <p:nvPicPr>
          <p:cNvPr id="36869"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36870" name="Picture 2" descr="Global Warming">
            <a:hlinkClick r:id="rId4"/>
          </p:cNvPr>
          <p:cNvPicPr>
            <a:picLocks noChangeAspect="1" noChangeArrowheads="1"/>
          </p:cNvPicPr>
          <p:nvPr/>
        </p:nvPicPr>
        <p:blipFill>
          <a:blip r:embed="rId5" cstate="print"/>
          <a:srcRect/>
          <a:stretch>
            <a:fillRect/>
          </a:stretch>
        </p:blipFill>
        <p:spPr bwMode="auto">
          <a:xfrm>
            <a:off x="6610350" y="2301875"/>
            <a:ext cx="2027238" cy="259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ctrTitle"/>
          </p:nvPr>
        </p:nvSpPr>
        <p:spPr>
          <a:xfrm>
            <a:off x="0" y="152400"/>
            <a:ext cx="8991600" cy="1752600"/>
          </a:xfrm>
        </p:spPr>
        <p:txBody>
          <a:bodyPr/>
          <a:lstStyle/>
          <a:p>
            <a:r>
              <a:rPr lang="en-US" smtClean="0">
                <a:latin typeface="Century Gothic" pitchFamily="34" charset="0"/>
                <a:ea typeface="ＭＳ Ｐゴシック" pitchFamily="-112" charset="-128"/>
              </a:rPr>
              <a:t>Take Away Messages</a:t>
            </a:r>
          </a:p>
        </p:txBody>
      </p:sp>
      <p:sp>
        <p:nvSpPr>
          <p:cNvPr id="3" name="Subtitle 2"/>
          <p:cNvSpPr>
            <a:spLocks noGrp="1"/>
          </p:cNvSpPr>
          <p:nvPr>
            <p:ph type="subTitle" idx="1"/>
          </p:nvPr>
        </p:nvSpPr>
        <p:spPr/>
        <p:txBody>
          <a:bodyPr/>
          <a:lstStyle/>
          <a:p>
            <a:pPr>
              <a:buFont typeface="Wingdings 2" pitchFamily="-112" charset="2"/>
              <a:buNone/>
              <a:defRPr/>
            </a:pPr>
            <a:r>
              <a:rPr lang="en-US" sz="8000" cap="none" dirty="0">
                <a:latin typeface="Calibri" pitchFamily="-112" charset="0"/>
                <a:ea typeface="ＭＳ Ｐゴシック" pitchFamily="-112" charset="-128"/>
              </a:rPr>
              <a:t>PART </a:t>
            </a:r>
            <a:r>
              <a:rPr lang="en-US" sz="8000" cap="none" dirty="0" smtClean="0">
                <a:latin typeface="Calibri" pitchFamily="-112" charset="0"/>
                <a:ea typeface="ＭＳ Ｐゴシック" pitchFamily="-112" charset="-128"/>
              </a:rPr>
              <a:t>FIVE</a:t>
            </a:r>
            <a:endParaRPr lang="en-US" sz="8000" cap="none" dirty="0">
              <a:latin typeface="Calibri" pitchFamily="-112" charset="0"/>
              <a:ea typeface="ＭＳ Ｐゴシック" pitchFamily="-112" charset="-128"/>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F1E906BC-0788-44ED-8BF1-2335F4FC0B5A}" type="slidenum">
              <a:rPr lang="en-US"/>
              <a:pPr>
                <a:defRPr/>
              </a:pPr>
              <a:t>71</a:t>
            </a:fld>
            <a:endParaRPr lang="en-US"/>
          </a:p>
        </p:txBody>
      </p:sp>
      <p:sp>
        <p:nvSpPr>
          <p:cNvPr id="97283" name="Rectangle 2"/>
          <p:cNvSpPr>
            <a:spLocks noGrp="1" noChangeArrowheads="1"/>
          </p:cNvSpPr>
          <p:nvPr>
            <p:ph type="title"/>
          </p:nvPr>
        </p:nvSpPr>
        <p:spPr>
          <a:xfrm>
            <a:off x="287338" y="163513"/>
            <a:ext cx="8458200" cy="1143000"/>
          </a:xfrm>
        </p:spPr>
        <p:txBody>
          <a:bodyPr/>
          <a:lstStyle/>
          <a:p>
            <a:pPr eaLnBrk="1" hangingPunct="1"/>
            <a:r>
              <a:rPr lang="en-US" sz="3200" smtClean="0">
                <a:effectLst/>
                <a:latin typeface="Arial" pitchFamily="34" charset="0"/>
              </a:rPr>
              <a:t>Take Away Messages</a:t>
            </a:r>
          </a:p>
        </p:txBody>
      </p:sp>
      <p:sp>
        <p:nvSpPr>
          <p:cNvPr id="86020" name="Rectangle 3"/>
          <p:cNvSpPr>
            <a:spLocks noGrp="1" noChangeArrowheads="1"/>
          </p:cNvSpPr>
          <p:nvPr>
            <p:ph type="body" idx="1"/>
          </p:nvPr>
        </p:nvSpPr>
        <p:spPr>
          <a:xfrm>
            <a:off x="487363" y="1282700"/>
            <a:ext cx="8140700" cy="5511800"/>
          </a:xfrm>
        </p:spPr>
        <p:txBody>
          <a:bodyPr/>
          <a:lstStyle/>
          <a:p>
            <a:pPr eaLnBrk="1" hangingPunct="1">
              <a:spcBef>
                <a:spcPct val="100000"/>
              </a:spcBef>
              <a:spcAft>
                <a:spcPts val="600"/>
              </a:spcAft>
              <a:defRPr/>
            </a:pPr>
            <a:r>
              <a:rPr lang="en-US" sz="1800" dirty="0" smtClean="0">
                <a:effectLst/>
              </a:rPr>
              <a:t>The local manifestation of climate change will be changes in the frequency and intensity of weather events (including extremes) in your back yard.</a:t>
            </a:r>
          </a:p>
          <a:p>
            <a:pPr eaLnBrk="1" hangingPunct="1">
              <a:spcBef>
                <a:spcPct val="100000"/>
              </a:spcBef>
              <a:spcAft>
                <a:spcPts val="600"/>
              </a:spcAft>
              <a:defRPr/>
            </a:pPr>
            <a:r>
              <a:rPr lang="en-US" sz="1800" dirty="0" smtClean="0">
                <a:solidFill>
                  <a:schemeClr val="accent1"/>
                </a:solidFill>
                <a:effectLst/>
              </a:rPr>
              <a:t>There are important long-term trends in the mean temperature and precipitation climates of North America and the globe</a:t>
            </a:r>
            <a:r>
              <a:rPr lang="en-US" sz="1800" dirty="0" smtClean="0">
                <a:effectLst/>
              </a:rPr>
              <a:t>. </a:t>
            </a:r>
          </a:p>
          <a:p>
            <a:pPr eaLnBrk="1" hangingPunct="1">
              <a:spcBef>
                <a:spcPct val="100000"/>
              </a:spcBef>
              <a:spcAft>
                <a:spcPts val="600"/>
              </a:spcAft>
              <a:defRPr/>
            </a:pPr>
            <a:r>
              <a:rPr lang="en-US" sz="1800" dirty="0" smtClean="0">
                <a:solidFill>
                  <a:srgbClr val="FF0000"/>
                </a:solidFill>
                <a:effectLst/>
              </a:rPr>
              <a:t>Links between trends in green-house gas concentration and trends in weather extremes, including hurricanes, tornadoes, floods, droughts, cold waves, heat waves, etc. have not been fully established.</a:t>
            </a:r>
          </a:p>
          <a:p>
            <a:pPr eaLnBrk="1" hangingPunct="1">
              <a:spcBef>
                <a:spcPct val="100000"/>
              </a:spcBef>
              <a:spcAft>
                <a:spcPts val="600"/>
              </a:spcAft>
              <a:defRPr/>
            </a:pPr>
            <a:r>
              <a:rPr lang="en-US" sz="1800" dirty="0" smtClean="0">
                <a:solidFill>
                  <a:srgbClr val="0000FF"/>
                </a:solidFill>
                <a:effectLst/>
              </a:rPr>
              <a:t>Credible extrapolation of trends (other than for gross features of the climate) depends on future model improvements.  </a:t>
            </a:r>
          </a:p>
          <a:p>
            <a:pPr eaLnBrk="1" hangingPunct="1">
              <a:spcBef>
                <a:spcPct val="100000"/>
              </a:spcBef>
              <a:spcAft>
                <a:spcPts val="600"/>
              </a:spcAft>
              <a:defRPr/>
            </a:pPr>
            <a:r>
              <a:rPr lang="en-US" sz="1800" dirty="0" smtClean="0"/>
              <a:t>Recent progress in our ability to predict phenomena at the interface between weather and climate has been impressive and is serving as a vital component of  Earth system science.</a:t>
            </a:r>
            <a:endParaRPr lang="en-US" sz="1800" dirty="0" smtClean="0">
              <a:solidFill>
                <a:schemeClr val="accent2"/>
              </a:solidFill>
            </a:endParaRPr>
          </a:p>
          <a:p>
            <a:pPr eaLnBrk="1" hangingPunct="1">
              <a:spcBef>
                <a:spcPct val="100000"/>
              </a:spcBef>
              <a:spcAft>
                <a:spcPts val="600"/>
              </a:spcAft>
              <a:defRPr/>
            </a:pPr>
            <a:endParaRPr lang="en-US" sz="1800" dirty="0" smtClean="0">
              <a:solidFill>
                <a:srgbClr val="0000FF"/>
              </a:solidFill>
              <a:effectLst/>
            </a:endParaRPr>
          </a:p>
        </p:txBody>
      </p:sp>
      <p:pic>
        <p:nvPicPr>
          <p:cNvPr id="97285"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11309399-5356-466F-8DD2-E5F7A66197F0}" type="slidenum">
              <a:rPr lang="en-US"/>
              <a:pPr>
                <a:defRPr/>
              </a:pPr>
              <a:t>72</a:t>
            </a:fld>
            <a:endParaRPr lang="en-US"/>
          </a:p>
        </p:txBody>
      </p:sp>
      <p:sp>
        <p:nvSpPr>
          <p:cNvPr id="98307" name="Rectangle 2"/>
          <p:cNvSpPr>
            <a:spLocks noGrp="1" noChangeArrowheads="1"/>
          </p:cNvSpPr>
          <p:nvPr>
            <p:ph type="title"/>
          </p:nvPr>
        </p:nvSpPr>
        <p:spPr>
          <a:xfrm>
            <a:off x="287338" y="388938"/>
            <a:ext cx="8458200" cy="1143000"/>
          </a:xfrm>
        </p:spPr>
        <p:txBody>
          <a:bodyPr/>
          <a:lstStyle/>
          <a:p>
            <a:pPr eaLnBrk="1" hangingPunct="1"/>
            <a:r>
              <a:rPr lang="en-US" sz="4000" smtClean="0">
                <a:effectLst/>
                <a:latin typeface="Arial" pitchFamily="34" charset="0"/>
              </a:rPr>
              <a:t>What can we do about it?</a:t>
            </a:r>
          </a:p>
        </p:txBody>
      </p:sp>
      <p:pic>
        <p:nvPicPr>
          <p:cNvPr id="98308"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98309" name="Rectangle 3"/>
          <p:cNvSpPr>
            <a:spLocks noGrp="1" noChangeArrowheads="1"/>
          </p:cNvSpPr>
          <p:nvPr>
            <p:ph sz="quarter" idx="4294967295"/>
          </p:nvPr>
        </p:nvSpPr>
        <p:spPr>
          <a:xfrm>
            <a:off x="212725" y="1527175"/>
            <a:ext cx="8616950" cy="4572000"/>
          </a:xfrm>
          <a:noFill/>
        </p:spPr>
        <p:txBody>
          <a:bodyPr/>
          <a:lstStyle/>
          <a:p>
            <a:pPr>
              <a:buFont typeface="Wingdings" pitchFamily="2" charset="2"/>
              <a:buNone/>
            </a:pPr>
            <a:r>
              <a:rPr lang="en-US" sz="3000" smtClean="0">
                <a:effectLst/>
                <a:ea typeface="ＭＳ Ｐゴシック" pitchFamily="-112" charset="-128"/>
              </a:rPr>
              <a:t>   </a:t>
            </a:r>
            <a:r>
              <a:rPr lang="en-US" sz="3000" b="0" smtClean="0">
                <a:effectLst/>
                <a:ea typeface="ＭＳ Ｐゴシック" pitchFamily="-112" charset="-128"/>
              </a:rPr>
              <a:t>“We basically have three choices: mitigation, adaptation, and suffering. We’re going to do some of each. The question is what the mix is going to be. The more mitigation we do, the less adaptation will be required and the less suffering there will be.”</a:t>
            </a:r>
          </a:p>
          <a:p>
            <a:pPr>
              <a:buFont typeface="Wingdings" pitchFamily="2" charset="2"/>
              <a:buNone/>
            </a:pPr>
            <a:r>
              <a:rPr lang="en-US" b="0" smtClean="0">
                <a:effectLst/>
                <a:ea typeface="ＭＳ Ｐゴシック" pitchFamily="-112" charset="-128"/>
              </a:rPr>
              <a:t>				John Holdren</a:t>
            </a:r>
          </a:p>
          <a:p>
            <a:pPr>
              <a:buFont typeface="Wingdings" pitchFamily="2" charset="2"/>
              <a:buNone/>
            </a:pPr>
            <a:r>
              <a:rPr lang="en-US" sz="1600" b="0" smtClean="0">
                <a:effectLst/>
                <a:ea typeface="ＭＳ Ｐゴシック" pitchFamily="-112" charset="-128"/>
              </a:rPr>
              <a:t>				President of the American Association for the </a:t>
            </a:r>
          </a:p>
          <a:p>
            <a:pPr>
              <a:buFont typeface="Wingdings" pitchFamily="2" charset="2"/>
              <a:buNone/>
            </a:pPr>
            <a:r>
              <a:rPr lang="en-US" sz="1600" b="0" smtClean="0">
                <a:effectLst/>
                <a:ea typeface="ＭＳ Ｐゴシック" pitchFamily="-112" charset="-128"/>
              </a:rPr>
              <a:t>				Advancement of Science; Harvard University</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26163CD8-6BF7-4ED4-B93E-2EC05CB062BC}" type="slidenum">
              <a:rPr lang="en-US"/>
              <a:pPr>
                <a:defRPr/>
              </a:pPr>
              <a:t>73</a:t>
            </a:fld>
            <a:endParaRPr lang="en-US"/>
          </a:p>
        </p:txBody>
      </p:sp>
      <p:sp>
        <p:nvSpPr>
          <p:cNvPr id="99331" name="Rectangle 2"/>
          <p:cNvSpPr>
            <a:spLocks noGrp="1" noChangeArrowheads="1"/>
          </p:cNvSpPr>
          <p:nvPr>
            <p:ph type="title"/>
          </p:nvPr>
        </p:nvSpPr>
        <p:spPr>
          <a:xfrm>
            <a:off x="287338" y="223838"/>
            <a:ext cx="8458200" cy="1143000"/>
          </a:xfrm>
        </p:spPr>
        <p:txBody>
          <a:bodyPr/>
          <a:lstStyle/>
          <a:p>
            <a:pPr eaLnBrk="1" hangingPunct="1"/>
            <a:r>
              <a:rPr lang="en-US" sz="3200" smtClean="0">
                <a:effectLst/>
                <a:latin typeface="Arial" pitchFamily="34" charset="0"/>
              </a:rPr>
              <a:t>Responding to Climate Change</a:t>
            </a:r>
          </a:p>
        </p:txBody>
      </p:sp>
      <p:pic>
        <p:nvPicPr>
          <p:cNvPr id="99332"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6" name="TextBox 3"/>
          <p:cNvSpPr txBox="1">
            <a:spLocks noChangeArrowheads="1"/>
          </p:cNvSpPr>
          <p:nvPr/>
        </p:nvSpPr>
        <p:spPr bwMode="auto">
          <a:xfrm>
            <a:off x="409575" y="1444625"/>
            <a:ext cx="8494713" cy="4402138"/>
          </a:xfrm>
          <a:prstGeom prst="rect">
            <a:avLst/>
          </a:prstGeom>
          <a:noFill/>
          <a:ln w="9525">
            <a:noFill/>
            <a:miter lim="800000"/>
            <a:headEnd/>
            <a:tailEnd/>
          </a:ln>
        </p:spPr>
        <p:txBody>
          <a:bodyPr>
            <a:spAutoFit/>
          </a:bodyPr>
          <a:lstStyle/>
          <a:p>
            <a:pPr>
              <a:defRPr/>
            </a:pPr>
            <a:r>
              <a:rPr lang="en-US" i="0" u="sng" dirty="0">
                <a:solidFill>
                  <a:prstClr val="black"/>
                </a:solidFill>
                <a:latin typeface="+mn-lt"/>
                <a:cs typeface="Times New Roman" pitchFamily="18" charset="0"/>
              </a:rPr>
              <a:t>Mitigation:</a:t>
            </a:r>
            <a:r>
              <a:rPr lang="en-US" b="0" i="0" dirty="0">
                <a:solidFill>
                  <a:prstClr val="black"/>
                </a:solidFill>
                <a:latin typeface="+mn-lt"/>
                <a:cs typeface="Times New Roman" pitchFamily="18" charset="0"/>
              </a:rPr>
              <a:t>  Reducing the amount of climate change, for example, by reducing heat-trapping emissions or increasing their removal from the atmosphere</a:t>
            </a:r>
          </a:p>
          <a:p>
            <a:pPr>
              <a:defRPr/>
            </a:pPr>
            <a:endParaRPr lang="en-US" b="0" i="0" dirty="0">
              <a:solidFill>
                <a:prstClr val="black"/>
              </a:solidFill>
              <a:latin typeface="+mn-lt"/>
              <a:cs typeface="Times New Roman" pitchFamily="18" charset="0"/>
            </a:endParaRPr>
          </a:p>
          <a:p>
            <a:pPr>
              <a:defRPr/>
            </a:pPr>
            <a:r>
              <a:rPr lang="en-US" i="0" u="sng" dirty="0">
                <a:solidFill>
                  <a:prstClr val="black"/>
                </a:solidFill>
                <a:latin typeface="+mn-lt"/>
                <a:cs typeface="Times New Roman" pitchFamily="18" charset="0"/>
              </a:rPr>
              <a:t>Adaptation:</a:t>
            </a:r>
            <a:r>
              <a:rPr lang="en-US" b="0" i="0" dirty="0">
                <a:solidFill>
                  <a:prstClr val="black"/>
                </a:solidFill>
                <a:latin typeface="+mn-lt"/>
                <a:cs typeface="Times New Roman" pitchFamily="18" charset="0"/>
              </a:rPr>
              <a:t>  Improving our ability to cope with or avoid harmful impacts or taking advantage of newly favorable conditions</a:t>
            </a:r>
          </a:p>
          <a:p>
            <a:pPr>
              <a:defRPr/>
            </a:pPr>
            <a:endParaRPr lang="en-US" b="0" i="0" dirty="0">
              <a:solidFill>
                <a:prstClr val="black"/>
              </a:solidFill>
              <a:latin typeface="+mn-lt"/>
              <a:cs typeface="Times New Roman" pitchFamily="18" charset="0"/>
            </a:endParaRPr>
          </a:p>
          <a:p>
            <a:pPr algn="ctr">
              <a:defRPr/>
            </a:pPr>
            <a:r>
              <a:rPr lang="en-US" b="0" dirty="0">
                <a:solidFill>
                  <a:prstClr val="black"/>
                </a:solidFill>
                <a:latin typeface="+mn-lt"/>
                <a:cs typeface="Times New Roman" pitchFamily="18" charset="0"/>
              </a:rPr>
              <a:t>BOTH will be needed.</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CBD64750-C999-45DA-8EAE-C45BF1697705}" type="slidenum">
              <a:rPr lang="en-US"/>
              <a:pPr>
                <a:defRPr/>
              </a:pPr>
              <a:t>74</a:t>
            </a:fld>
            <a:endParaRPr lang="en-US"/>
          </a:p>
        </p:txBody>
      </p:sp>
      <p:sp>
        <p:nvSpPr>
          <p:cNvPr id="100355" name="Rectangle 2"/>
          <p:cNvSpPr>
            <a:spLocks noGrp="1" noChangeArrowheads="1"/>
          </p:cNvSpPr>
          <p:nvPr>
            <p:ph type="title"/>
          </p:nvPr>
        </p:nvSpPr>
        <p:spPr>
          <a:xfrm>
            <a:off x="287338" y="163513"/>
            <a:ext cx="8458200" cy="1143000"/>
          </a:xfrm>
        </p:spPr>
        <p:txBody>
          <a:bodyPr/>
          <a:lstStyle/>
          <a:p>
            <a:pPr eaLnBrk="1" hangingPunct="1"/>
            <a:r>
              <a:rPr lang="en-US" sz="3200" smtClean="0">
                <a:effectLst/>
                <a:latin typeface="Arial" pitchFamily="34" charset="0"/>
              </a:rPr>
              <a:t>How would you answer?</a:t>
            </a:r>
          </a:p>
        </p:txBody>
      </p:sp>
      <p:sp>
        <p:nvSpPr>
          <p:cNvPr id="10244" name="Rectangle 3"/>
          <p:cNvSpPr>
            <a:spLocks noGrp="1" noChangeArrowheads="1"/>
          </p:cNvSpPr>
          <p:nvPr>
            <p:ph type="body" idx="1"/>
          </p:nvPr>
        </p:nvSpPr>
        <p:spPr>
          <a:xfrm>
            <a:off x="523875" y="1127125"/>
            <a:ext cx="5951538" cy="5435600"/>
          </a:xfrm>
        </p:spPr>
        <p:txBody>
          <a:bodyPr/>
          <a:lstStyle/>
          <a:p>
            <a:pPr marL="0" indent="0">
              <a:buFontTx/>
              <a:buNone/>
              <a:defRPr/>
            </a:pPr>
            <a:r>
              <a:rPr lang="en-US" sz="2200" dirty="0" smtClean="0">
                <a:effectLst/>
                <a:ea typeface="ＭＳ Ｐゴシック" pitchFamily="-112" charset="-128"/>
                <a:cs typeface="Arial" pitchFamily="34" charset="0"/>
              </a:rPr>
              <a:t>When do you think global warming will start to harm people in the US</a:t>
            </a:r>
            <a:r>
              <a:rPr lang="en-US" sz="2400" dirty="0" smtClean="0">
                <a:effectLst/>
                <a:latin typeface="Calibri" pitchFamily="34" charset="0"/>
                <a:ea typeface="ＭＳ Ｐゴシック" pitchFamily="-112" charset="-128"/>
              </a:rPr>
              <a:t>?</a:t>
            </a:r>
          </a:p>
          <a:p>
            <a:pPr>
              <a:spcBef>
                <a:spcPts val="0"/>
              </a:spcBef>
              <a:buFont typeface="Wingdings 2" pitchFamily="18" charset="2"/>
              <a:buNone/>
              <a:defRPr/>
            </a:pPr>
            <a:r>
              <a:rPr lang="en-US" sz="2200" dirty="0" smtClean="0">
                <a:effectLst/>
                <a:ea typeface="ＭＳ Ｐゴシック" pitchFamily="-112" charset="-128"/>
                <a:cs typeface="Arial" pitchFamily="34" charset="0"/>
              </a:rPr>
              <a:t>	</a:t>
            </a:r>
            <a:r>
              <a:rPr lang="en-US" sz="2000" dirty="0" smtClean="0">
                <a:solidFill>
                  <a:schemeClr val="accent2"/>
                </a:solidFill>
                <a:effectLst/>
                <a:ea typeface="ＭＳ Ｐゴシック" pitchFamily="-112" charset="-128"/>
                <a:cs typeface="Arial" pitchFamily="34" charset="0"/>
              </a:rPr>
              <a:t>They are being harmed now</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In 10 years</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In 25 years</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In 50 years</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In 100 years</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Never</a:t>
            </a:r>
          </a:p>
          <a:p>
            <a:pPr>
              <a:spcBef>
                <a:spcPts val="0"/>
              </a:spcBef>
              <a:buFont typeface="Wingdings 2" pitchFamily="18" charset="2"/>
              <a:buNone/>
              <a:defRPr/>
            </a:pPr>
            <a:endParaRPr lang="en-US" sz="1500" dirty="0" smtClean="0">
              <a:effectLst/>
              <a:ea typeface="ＭＳ Ｐゴシック" pitchFamily="-112" charset="-128"/>
              <a:cs typeface="Arial" pitchFamily="34" charset="0"/>
            </a:endParaRPr>
          </a:p>
          <a:p>
            <a:pPr marL="0" indent="0">
              <a:spcBef>
                <a:spcPts val="0"/>
              </a:spcBef>
              <a:buFontTx/>
              <a:buNone/>
              <a:defRPr/>
            </a:pPr>
            <a:r>
              <a:rPr lang="en-US" sz="2200" dirty="0" smtClean="0">
                <a:effectLst/>
                <a:ea typeface="ＭＳ Ｐゴシック" pitchFamily="-112" charset="-128"/>
              </a:rPr>
              <a:t>What is your perception of how the climate has changed where you live over the past 30 years?</a:t>
            </a:r>
          </a:p>
          <a:p>
            <a:pPr>
              <a:spcBef>
                <a:spcPts val="0"/>
              </a:spcBef>
              <a:buFont typeface="Wingdings 2" pitchFamily="18" charset="2"/>
              <a:buNone/>
              <a:defRPr/>
            </a:pPr>
            <a:r>
              <a:rPr lang="en-US" sz="2200" dirty="0" smtClean="0">
                <a:effectLst/>
                <a:ea typeface="ＭＳ Ｐゴシック" pitchFamily="-112" charset="-128"/>
                <a:cs typeface="Arial" pitchFamily="34" charset="0"/>
              </a:rPr>
              <a:t>	</a:t>
            </a:r>
            <a:r>
              <a:rPr lang="en-US" sz="2000" dirty="0" smtClean="0">
                <a:solidFill>
                  <a:schemeClr val="accent2"/>
                </a:solidFill>
                <a:effectLst/>
                <a:ea typeface="ＭＳ Ｐゴシック" pitchFamily="-112" charset="-128"/>
                <a:cs typeface="Arial" pitchFamily="34" charset="0"/>
              </a:rPr>
              <a:t>Much Warmer</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Warmer</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No Change</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Cooler</a:t>
            </a:r>
          </a:p>
          <a:p>
            <a:pPr>
              <a:spcBef>
                <a:spcPts val="0"/>
              </a:spcBef>
              <a:buFont typeface="Wingdings 2" pitchFamily="18" charset="2"/>
              <a:buNone/>
              <a:defRPr/>
            </a:pPr>
            <a:r>
              <a:rPr lang="en-US" sz="2000" dirty="0" smtClean="0">
                <a:solidFill>
                  <a:schemeClr val="accent2"/>
                </a:solidFill>
                <a:effectLst/>
                <a:ea typeface="ＭＳ Ｐゴシック" pitchFamily="-112" charset="-128"/>
                <a:cs typeface="Arial" pitchFamily="34" charset="0"/>
              </a:rPr>
              <a:t>	Much Cooler</a:t>
            </a:r>
            <a:endParaRPr lang="en-US" sz="2200" dirty="0" smtClean="0">
              <a:effectLst/>
              <a:ea typeface="ＭＳ Ｐゴシック" pitchFamily="-112" charset="-128"/>
              <a:cs typeface="Arial" pitchFamily="34" charset="0"/>
            </a:endParaRPr>
          </a:p>
          <a:p>
            <a:pPr>
              <a:spcBef>
                <a:spcPts val="0"/>
              </a:spcBef>
              <a:buFont typeface="Wingdings 2" pitchFamily="18" charset="2"/>
              <a:buNone/>
              <a:defRPr/>
            </a:pPr>
            <a:endParaRPr lang="en-US" sz="2200" dirty="0" smtClean="0">
              <a:ea typeface="ＭＳ Ｐゴシック" pitchFamily="-112" charset="-128"/>
              <a:cs typeface="Arial" pitchFamily="34" charset="0"/>
            </a:endParaRPr>
          </a:p>
          <a:p>
            <a:pPr>
              <a:spcBef>
                <a:spcPts val="0"/>
              </a:spcBef>
              <a:buFont typeface="Wingdings 2" pitchFamily="18" charset="2"/>
              <a:buNone/>
              <a:defRPr/>
            </a:pPr>
            <a:endParaRPr lang="en-US" sz="2200" dirty="0" smtClean="0">
              <a:ea typeface="ＭＳ Ｐゴシック" pitchFamily="-112" charset="-128"/>
              <a:cs typeface="Arial" pitchFamily="34" charset="0"/>
            </a:endParaRPr>
          </a:p>
          <a:p>
            <a:pPr>
              <a:spcBef>
                <a:spcPts val="0"/>
              </a:spcBef>
              <a:buFont typeface="Wingdings 2" pitchFamily="18" charset="2"/>
              <a:buNone/>
              <a:defRPr/>
            </a:pPr>
            <a:endParaRPr lang="en-US" sz="2200" dirty="0" smtClean="0">
              <a:ea typeface="ＭＳ Ｐゴシック" pitchFamily="-112" charset="-128"/>
              <a:cs typeface="Arial" pitchFamily="34" charset="0"/>
            </a:endParaRPr>
          </a:p>
          <a:p>
            <a:pPr>
              <a:buFont typeface="Wingdings 2" pitchFamily="18" charset="2"/>
              <a:buNone/>
              <a:defRPr/>
            </a:pPr>
            <a:r>
              <a:rPr lang="en-US" sz="2200" dirty="0" smtClean="0">
                <a:ea typeface="ＭＳ Ｐゴシック" pitchFamily="-112" charset="-128"/>
                <a:cs typeface="Arial" pitchFamily="34" charset="0"/>
              </a:rPr>
              <a:t>	</a:t>
            </a:r>
          </a:p>
          <a:p>
            <a:pPr>
              <a:buFont typeface="Wingdings 2" pitchFamily="18" charset="2"/>
              <a:buNone/>
              <a:defRPr/>
            </a:pPr>
            <a:endParaRPr lang="en-US" sz="2200" dirty="0" smtClean="0">
              <a:ea typeface="ＭＳ Ｐゴシック" pitchFamily="-112" charset="-128"/>
              <a:cs typeface="Arial" pitchFamily="34" charset="0"/>
            </a:endParaRPr>
          </a:p>
          <a:p>
            <a:pPr>
              <a:buFont typeface="Wingdings 2" pitchFamily="18" charset="2"/>
              <a:buNone/>
              <a:defRPr/>
            </a:pPr>
            <a:r>
              <a:rPr lang="en-US" sz="2200" dirty="0" smtClean="0">
                <a:ea typeface="ＭＳ Ｐゴシック" pitchFamily="-112" charset="-128"/>
                <a:cs typeface="Arial" pitchFamily="34" charset="0"/>
              </a:rPr>
              <a:t>	</a:t>
            </a:r>
          </a:p>
        </p:txBody>
      </p:sp>
      <p:pic>
        <p:nvPicPr>
          <p:cNvPr id="100357"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100358" name="Picture 2" descr="Polar bear iceberg">
            <a:hlinkClick r:id="rId4"/>
          </p:cNvPr>
          <p:cNvPicPr>
            <a:picLocks noChangeAspect="1" noChangeArrowheads="1"/>
          </p:cNvPicPr>
          <p:nvPr/>
        </p:nvPicPr>
        <p:blipFill>
          <a:blip r:embed="rId5" cstate="print"/>
          <a:srcRect/>
          <a:stretch>
            <a:fillRect/>
          </a:stretch>
        </p:blipFill>
        <p:spPr bwMode="auto">
          <a:xfrm>
            <a:off x="6942138" y="1617663"/>
            <a:ext cx="1514475" cy="2133600"/>
          </a:xfrm>
          <a:prstGeom prst="rect">
            <a:avLst/>
          </a:prstGeom>
          <a:noFill/>
          <a:ln w="9525">
            <a:noFill/>
            <a:miter lim="800000"/>
            <a:headEnd/>
            <a:tailEnd/>
          </a:ln>
        </p:spPr>
      </p:pic>
      <p:pic>
        <p:nvPicPr>
          <p:cNvPr id="100359" name="Picture 4" descr="Polar bear global warming humour"/>
          <p:cNvPicPr>
            <a:picLocks noChangeAspect="1" noChangeArrowheads="1"/>
          </p:cNvPicPr>
          <p:nvPr/>
        </p:nvPicPr>
        <p:blipFill>
          <a:blip r:embed="rId6" cstate="print"/>
          <a:srcRect/>
          <a:stretch>
            <a:fillRect/>
          </a:stretch>
        </p:blipFill>
        <p:spPr bwMode="auto">
          <a:xfrm>
            <a:off x="6880225" y="3971925"/>
            <a:ext cx="1649413" cy="2308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F41C8-9A48-4572-B8CA-E5EEE25EAE13}" type="slidenum">
              <a:rPr lang="en-US"/>
              <a:pPr>
                <a:defRPr/>
              </a:pPr>
              <a:t>75</a:t>
            </a:fld>
            <a:endParaRPr lang="en-US"/>
          </a:p>
        </p:txBody>
      </p:sp>
      <p:sp>
        <p:nvSpPr>
          <p:cNvPr id="621570" name="Rectangle 2"/>
          <p:cNvSpPr>
            <a:spLocks noGrp="1" noChangeArrowheads="1"/>
          </p:cNvSpPr>
          <p:nvPr>
            <p:ph type="title"/>
          </p:nvPr>
        </p:nvSpPr>
        <p:spPr/>
        <p:txBody>
          <a:bodyPr/>
          <a:lstStyle/>
          <a:p>
            <a:pPr eaLnBrk="1" hangingPunct="1">
              <a:defRPr/>
            </a:pPr>
            <a:r>
              <a:rPr lang="en-US" sz="3200" smtClean="0">
                <a:latin typeface="Arial" pitchFamily="34" charset="0"/>
              </a:rPr>
              <a:t>Additional Resources</a:t>
            </a:r>
          </a:p>
        </p:txBody>
      </p:sp>
      <p:sp>
        <p:nvSpPr>
          <p:cNvPr id="621571" name="Rectangle 3"/>
          <p:cNvSpPr>
            <a:spLocks noGrp="1" noChangeArrowheads="1"/>
          </p:cNvSpPr>
          <p:nvPr>
            <p:ph type="body" idx="1"/>
          </p:nvPr>
        </p:nvSpPr>
        <p:spPr>
          <a:xfrm>
            <a:off x="444500" y="1335088"/>
            <a:ext cx="8234363" cy="5080000"/>
          </a:xfrm>
          <a:solidFill>
            <a:schemeClr val="accent2"/>
          </a:solidFill>
          <a:ln>
            <a:solidFill>
              <a:schemeClr val="tx1"/>
            </a:solidFill>
          </a:ln>
        </p:spPr>
        <p:txBody>
          <a:bodyPr/>
          <a:lstStyle/>
          <a:p>
            <a:pPr eaLnBrk="1" hangingPunct="1">
              <a:defRPr/>
            </a:pPr>
            <a:r>
              <a:rPr lang="en-US" sz="2000" dirty="0" smtClean="0">
                <a:solidFill>
                  <a:srgbClr val="FFCC00"/>
                </a:solidFill>
                <a:effectLst>
                  <a:outerShdw blurRad="38100" dist="38100" dir="2700000" algn="tl">
                    <a:srgbClr val="000000"/>
                  </a:outerShdw>
                </a:effectLst>
              </a:rPr>
              <a:t>NOAA Climate Service Portal: </a:t>
            </a:r>
            <a:r>
              <a:rPr lang="en-US" sz="2000" dirty="0" smtClean="0">
                <a:solidFill>
                  <a:srgbClr val="FFCC00"/>
                </a:solidFill>
                <a:effectLst>
                  <a:outerShdw blurRad="38100" dist="38100" dir="2700000" algn="tl">
                    <a:srgbClr val="000000"/>
                  </a:outerShdw>
                </a:effectLst>
                <a:hlinkClick r:id="rId2"/>
              </a:rPr>
              <a:t>http://www.climate.gov</a:t>
            </a:r>
            <a:endParaRPr lang="en-US" sz="2000" dirty="0" smtClean="0">
              <a:solidFill>
                <a:srgbClr val="FFCC00"/>
              </a:solidFill>
              <a:effectLst>
                <a:outerShdw blurRad="38100" dist="38100" dir="2700000" algn="tl">
                  <a:srgbClr val="000000"/>
                </a:outerShdw>
              </a:effectLst>
            </a:endParaRPr>
          </a:p>
          <a:p>
            <a:pPr eaLnBrk="1" hangingPunct="1">
              <a:defRPr/>
            </a:pPr>
            <a:endParaRPr lang="en-US" sz="2000" dirty="0" smtClean="0">
              <a:solidFill>
                <a:srgbClr val="FFCC00"/>
              </a:solidFill>
              <a:effectLst>
                <a:outerShdw blurRad="38100" dist="38100" dir="2700000" algn="tl">
                  <a:srgbClr val="000000"/>
                </a:outerShdw>
              </a:effectLst>
            </a:endParaRPr>
          </a:p>
          <a:p>
            <a:pPr eaLnBrk="1" hangingPunct="1">
              <a:defRPr/>
            </a:pPr>
            <a:r>
              <a:rPr lang="en-US" sz="2000" dirty="0" smtClean="0">
                <a:solidFill>
                  <a:srgbClr val="FFCC00"/>
                </a:solidFill>
                <a:effectLst>
                  <a:outerShdw blurRad="38100" dist="38100" dir="2700000" algn="tl">
                    <a:srgbClr val="000000"/>
                  </a:outerShdw>
                </a:effectLst>
              </a:rPr>
              <a:t>Climate Prediction Center:  </a:t>
            </a:r>
            <a:r>
              <a:rPr lang="en-US" sz="2000" dirty="0" smtClean="0">
                <a:solidFill>
                  <a:srgbClr val="FFCC00"/>
                </a:solidFill>
                <a:effectLst>
                  <a:outerShdw blurRad="38100" dist="38100" dir="2700000" algn="tl">
                    <a:srgbClr val="000000"/>
                  </a:outerShdw>
                </a:effectLst>
                <a:hlinkClick r:id="rId3"/>
              </a:rPr>
              <a:t>http://www.cpc.ncep.noaa.gov</a:t>
            </a:r>
            <a:endParaRPr lang="en-US" sz="2000" dirty="0" smtClean="0">
              <a:solidFill>
                <a:srgbClr val="FFCC00"/>
              </a:solidFill>
              <a:effectLst>
                <a:outerShdw blurRad="38100" dist="38100" dir="2700000" algn="tl">
                  <a:srgbClr val="000000"/>
                </a:outerShdw>
              </a:effectLst>
            </a:endParaRPr>
          </a:p>
          <a:p>
            <a:pPr eaLnBrk="1" hangingPunct="1">
              <a:defRPr/>
            </a:pPr>
            <a:endParaRPr lang="en-US" sz="2000" dirty="0" smtClean="0">
              <a:solidFill>
                <a:srgbClr val="FFCC00"/>
              </a:solidFill>
              <a:effectLst>
                <a:outerShdw blurRad="38100" dist="38100" dir="2700000" algn="tl">
                  <a:srgbClr val="000000"/>
                </a:outerShdw>
              </a:effectLst>
            </a:endParaRPr>
          </a:p>
          <a:p>
            <a:pPr eaLnBrk="1" hangingPunct="1">
              <a:defRPr/>
            </a:pPr>
            <a:r>
              <a:rPr lang="en-US" sz="2000" dirty="0" smtClean="0">
                <a:solidFill>
                  <a:srgbClr val="FFCC00"/>
                </a:solidFill>
                <a:effectLst>
                  <a:outerShdw blurRad="38100" dist="38100" dir="2700000" algn="tl">
                    <a:srgbClr val="000000"/>
                  </a:outerShdw>
                </a:effectLst>
              </a:rPr>
              <a:t>IPCC Website: </a:t>
            </a:r>
            <a:r>
              <a:rPr lang="en-US" sz="2000" dirty="0" smtClean="0">
                <a:solidFill>
                  <a:srgbClr val="FFCC00"/>
                </a:solidFill>
                <a:effectLst>
                  <a:outerShdw blurRad="38100" dist="38100" dir="2700000" algn="tl">
                    <a:srgbClr val="000000"/>
                  </a:outerShdw>
                </a:effectLst>
                <a:hlinkClick r:id="rId4"/>
              </a:rPr>
              <a:t>http://www.ipcc.ch/</a:t>
            </a:r>
            <a:endParaRPr lang="en-US" sz="2000" dirty="0" smtClean="0">
              <a:solidFill>
                <a:srgbClr val="FFCC00"/>
              </a:solidFill>
              <a:effectLst>
                <a:outerShdw blurRad="38100" dist="38100" dir="2700000" algn="tl">
                  <a:srgbClr val="000000"/>
                </a:outerShdw>
              </a:effectLst>
            </a:endParaRPr>
          </a:p>
          <a:p>
            <a:pPr eaLnBrk="1" hangingPunct="1">
              <a:defRPr/>
            </a:pPr>
            <a:endParaRPr lang="en-US" sz="2000" dirty="0" smtClean="0">
              <a:solidFill>
                <a:srgbClr val="FFCC00"/>
              </a:solidFill>
              <a:effectLst>
                <a:outerShdw blurRad="38100" dist="38100" dir="2700000" algn="tl">
                  <a:srgbClr val="000000"/>
                </a:outerShdw>
              </a:effectLst>
            </a:endParaRPr>
          </a:p>
          <a:p>
            <a:pPr eaLnBrk="1" hangingPunct="1">
              <a:defRPr/>
            </a:pPr>
            <a:r>
              <a:rPr lang="en-US" sz="2000" dirty="0" smtClean="0">
                <a:solidFill>
                  <a:srgbClr val="FFCC00"/>
                </a:solidFill>
                <a:effectLst>
                  <a:outerShdw blurRad="38100" dist="38100" dir="2700000" algn="tl">
                    <a:srgbClr val="000000"/>
                  </a:outerShdw>
                </a:effectLst>
              </a:rPr>
              <a:t>USGCRP Website: </a:t>
            </a:r>
            <a:r>
              <a:rPr lang="en-US" sz="2000" dirty="0" smtClean="0">
                <a:solidFill>
                  <a:srgbClr val="FFCC00"/>
                </a:solidFill>
                <a:effectLst>
                  <a:outerShdw blurRad="38100" dist="38100" dir="2700000" algn="tl">
                    <a:srgbClr val="000000"/>
                  </a:outerShdw>
                </a:effectLst>
                <a:hlinkClick r:id="rId5"/>
              </a:rPr>
              <a:t>http://www.globalchange.gov/</a:t>
            </a:r>
            <a:endParaRPr lang="en-US" sz="2000" dirty="0" smtClean="0">
              <a:solidFill>
                <a:srgbClr val="FFCC00"/>
              </a:solidFill>
              <a:effectLst>
                <a:outerShdw blurRad="38100" dist="38100" dir="2700000" algn="tl">
                  <a:srgbClr val="000000"/>
                </a:outerShdw>
              </a:effectLst>
            </a:endParaRPr>
          </a:p>
          <a:p>
            <a:pPr eaLnBrk="1" hangingPunct="1">
              <a:defRPr/>
            </a:pPr>
            <a:endParaRPr lang="en-US" sz="2000" dirty="0" smtClean="0">
              <a:solidFill>
                <a:srgbClr val="FFCC00"/>
              </a:solidFill>
              <a:effectLst>
                <a:outerShdw blurRad="38100" dist="38100" dir="2700000" algn="tl">
                  <a:srgbClr val="000000"/>
                </a:outerShdw>
              </a:effectLst>
            </a:endParaRPr>
          </a:p>
          <a:p>
            <a:pPr eaLnBrk="1" hangingPunct="1">
              <a:defRPr/>
            </a:pPr>
            <a:r>
              <a:rPr lang="en-US" sz="2000" dirty="0" smtClean="0">
                <a:solidFill>
                  <a:srgbClr val="FFCC00"/>
                </a:solidFill>
                <a:effectLst>
                  <a:outerShdw blurRad="38100" dist="38100" dir="2700000" algn="tl">
                    <a:srgbClr val="000000"/>
                  </a:outerShdw>
                </a:effectLst>
              </a:rPr>
              <a:t>National Climatic Data Center site on Global Warming: </a:t>
            </a:r>
            <a:r>
              <a:rPr lang="en-US" sz="2000" dirty="0" smtClean="0">
                <a:solidFill>
                  <a:srgbClr val="FFCC00"/>
                </a:solidFill>
                <a:effectLst>
                  <a:outerShdw blurRad="38100" dist="38100" dir="2700000" algn="tl">
                    <a:srgbClr val="000000"/>
                  </a:outerShdw>
                </a:effectLst>
                <a:hlinkClick r:id="rId6"/>
              </a:rPr>
              <a:t>http://www.ncdc.noaa.gov/oa/climate/globalwarming.html</a:t>
            </a:r>
            <a:endParaRPr lang="en-US" sz="2000" dirty="0" smtClean="0">
              <a:solidFill>
                <a:srgbClr val="FFCC00"/>
              </a:solidFill>
              <a:effectLst>
                <a:outerShdw blurRad="38100" dist="38100" dir="2700000" algn="tl">
                  <a:srgbClr val="000000"/>
                </a:outerShdw>
              </a:effectLst>
            </a:endParaRPr>
          </a:p>
          <a:p>
            <a:pPr eaLnBrk="1" hangingPunct="1">
              <a:defRPr/>
            </a:pPr>
            <a:endParaRPr lang="en-US" sz="2000" dirty="0" smtClean="0">
              <a:solidFill>
                <a:srgbClr val="FFCC00"/>
              </a:solidFill>
              <a:effectLst>
                <a:outerShdw blurRad="38100" dist="38100" dir="2700000" algn="tl">
                  <a:srgbClr val="000000"/>
                </a:outerShdw>
              </a:effectLst>
            </a:endParaRPr>
          </a:p>
          <a:p>
            <a:pPr eaLnBrk="1" hangingPunct="1">
              <a:defRPr/>
            </a:pPr>
            <a:r>
              <a:rPr lang="en-US" sz="2000" dirty="0" smtClean="0">
                <a:solidFill>
                  <a:srgbClr val="FFCC00"/>
                </a:solidFill>
                <a:effectLst>
                  <a:outerShdw blurRad="38100" dist="38100" dir="2700000" algn="tl">
                    <a:srgbClr val="000000"/>
                  </a:outerShdw>
                </a:effectLst>
              </a:rPr>
              <a:t>Global Change Master Directory: </a:t>
            </a:r>
            <a:r>
              <a:rPr lang="en-US" sz="2000" dirty="0" smtClean="0">
                <a:solidFill>
                  <a:srgbClr val="FFCC00"/>
                </a:solidFill>
                <a:effectLst>
                  <a:outerShdw blurRad="38100" dist="38100" dir="2700000" algn="tl">
                    <a:srgbClr val="000000"/>
                  </a:outerShdw>
                </a:effectLst>
                <a:hlinkClick r:id="rId7"/>
              </a:rPr>
              <a:t>http://gcmd.gsfc.nasa.gov/Resources/pointers/glob_warm.html</a:t>
            </a:r>
            <a:endParaRPr lang="en-US" sz="2000" dirty="0" smtClean="0">
              <a:solidFill>
                <a:srgbClr val="FFCC00"/>
              </a:solidFill>
              <a:effectLst>
                <a:outerShdw blurRad="38100" dist="38100" dir="2700000" algn="tl">
                  <a:srgbClr val="000000"/>
                </a:outerShdw>
              </a:effectLst>
            </a:endParaRPr>
          </a:p>
          <a:p>
            <a:pPr eaLnBrk="1" hangingPunct="1">
              <a:defRPr/>
            </a:pPr>
            <a:endParaRPr lang="en-US" sz="2000" dirty="0" smtClean="0">
              <a:solidFill>
                <a:srgbClr val="FFCC00"/>
              </a:solidFill>
              <a:effectLst>
                <a:outerShdw blurRad="38100" dist="38100" dir="2700000" algn="tl">
                  <a:srgbClr val="000000"/>
                </a:outerShdw>
              </a:effectLst>
            </a:endParaRPr>
          </a:p>
          <a:p>
            <a:pPr eaLnBrk="1" hangingPunct="1">
              <a:defRPr/>
            </a:pPr>
            <a:endParaRPr lang="en-US" sz="2000" dirty="0" smtClean="0">
              <a:solidFill>
                <a:srgbClr val="FFCC00"/>
              </a:solidFill>
              <a:effectLst>
                <a:outerShdw blurRad="38100" dist="38100" dir="2700000" algn="tl">
                  <a:srgbClr val="000000"/>
                </a:outerShdw>
              </a:effectLst>
            </a:endParaRPr>
          </a:p>
          <a:p>
            <a:pPr eaLnBrk="1" hangingPunct="1">
              <a:defRPr/>
            </a:pPr>
            <a:endParaRPr lang="en-US" sz="2000" dirty="0" smtClean="0">
              <a:solidFill>
                <a:srgbClr val="FFCC00"/>
              </a:solidFill>
              <a:effectLst>
                <a:outerShdw blurRad="38100" dist="38100" dir="2700000" algn="tl">
                  <a:srgbClr val="000000"/>
                </a:outerShdw>
              </a:effectLst>
            </a:endParaRPr>
          </a:p>
          <a:p>
            <a:pPr eaLnBrk="1" hangingPunct="1">
              <a:defRPr/>
            </a:pPr>
            <a:endParaRPr lang="en-US" sz="2000" dirty="0" smtClean="0">
              <a:solidFill>
                <a:srgbClr val="FFCC00"/>
              </a:solidFill>
              <a:effectLst>
                <a:outerShdw blurRad="38100" dist="38100" dir="2700000" algn="tl">
                  <a:srgbClr val="000000"/>
                </a:outerShdw>
              </a:effectLst>
            </a:endParaRPr>
          </a:p>
          <a:p>
            <a:pPr eaLnBrk="1" hangingPunct="1">
              <a:defRPr/>
            </a:pPr>
            <a:endParaRPr lang="en-US" sz="2000" dirty="0" smtClean="0">
              <a:solidFill>
                <a:srgbClr val="FFCC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ctrTitle"/>
          </p:nvPr>
        </p:nvSpPr>
        <p:spPr>
          <a:xfrm>
            <a:off x="0" y="152400"/>
            <a:ext cx="8991600" cy="1752600"/>
          </a:xfrm>
        </p:spPr>
        <p:txBody>
          <a:bodyPr/>
          <a:lstStyle/>
          <a:p>
            <a:r>
              <a:rPr lang="en-US" smtClean="0">
                <a:latin typeface="Arial" pitchFamily="34" charset="0"/>
                <a:ea typeface="ＭＳ Ｐゴシック" pitchFamily="-112" charset="-128"/>
                <a:cs typeface="Arial" pitchFamily="34" charset="0"/>
              </a:rPr>
              <a:t>Commonly Asked Climate Questions and Answers</a:t>
            </a:r>
          </a:p>
        </p:txBody>
      </p:sp>
      <p:sp>
        <p:nvSpPr>
          <p:cNvPr id="3" name="Subtitle 2"/>
          <p:cNvSpPr>
            <a:spLocks noGrp="1"/>
          </p:cNvSpPr>
          <p:nvPr>
            <p:ph type="subTitle" idx="1"/>
          </p:nvPr>
        </p:nvSpPr>
        <p:spPr/>
        <p:txBody>
          <a:bodyPr/>
          <a:lstStyle/>
          <a:p>
            <a:pPr>
              <a:buFont typeface="Wingdings 2" pitchFamily="-112" charset="2"/>
              <a:buNone/>
              <a:defRPr/>
            </a:pPr>
            <a:r>
              <a:rPr lang="en-US" sz="8000" cap="none" dirty="0">
                <a:latin typeface="Arial" pitchFamily="34" charset="0"/>
                <a:ea typeface="ＭＳ Ｐゴシック" pitchFamily="-112" charset="-128"/>
                <a:cs typeface="Arial" pitchFamily="34" charset="0"/>
              </a:rPr>
              <a:t>PART </a:t>
            </a:r>
            <a:r>
              <a:rPr lang="en-US" sz="8000" cap="none" dirty="0" smtClean="0">
                <a:latin typeface="Arial" pitchFamily="34" charset="0"/>
                <a:ea typeface="ＭＳ Ｐゴシック" pitchFamily="-112" charset="-128"/>
                <a:cs typeface="Arial" pitchFamily="34" charset="0"/>
              </a:rPr>
              <a:t>SIX</a:t>
            </a:r>
            <a:endParaRPr lang="en-US" sz="8000" cap="none" dirty="0">
              <a:latin typeface="Arial" pitchFamily="34" charset="0"/>
              <a:ea typeface="ＭＳ Ｐゴシック" pitchFamily="-112" charset="-128"/>
              <a:cs typeface="Arial"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C15DA083-DBED-4D6E-8767-6FFAC7AB4E61}" type="slidenum">
              <a:rPr lang="en-US"/>
              <a:pPr>
                <a:defRPr/>
              </a:pPr>
              <a:t>77</a:t>
            </a:fld>
            <a:endParaRPr lang="en-US"/>
          </a:p>
        </p:txBody>
      </p:sp>
      <p:sp>
        <p:nvSpPr>
          <p:cNvPr id="63491" name="Rectangle 2"/>
          <p:cNvSpPr>
            <a:spLocks noGrp="1" noChangeArrowheads="1"/>
          </p:cNvSpPr>
          <p:nvPr>
            <p:ph type="title"/>
          </p:nvPr>
        </p:nvSpPr>
        <p:spPr>
          <a:xfrm>
            <a:off x="287338" y="277813"/>
            <a:ext cx="8458200" cy="1143000"/>
          </a:xfrm>
        </p:spPr>
        <p:txBody>
          <a:bodyPr/>
          <a:lstStyle/>
          <a:p>
            <a:pPr>
              <a:defRPr/>
            </a:pPr>
            <a:r>
              <a:rPr lang="en-US" sz="3200" dirty="0" smtClean="0">
                <a:latin typeface="+mn-lt"/>
              </a:rPr>
              <a:t>Commonly Asked Climate </a:t>
            </a:r>
            <a:br>
              <a:rPr lang="en-US" sz="3200" dirty="0" smtClean="0">
                <a:latin typeface="+mn-lt"/>
              </a:rPr>
            </a:br>
            <a:r>
              <a:rPr lang="en-US" sz="3200" dirty="0" smtClean="0">
                <a:latin typeface="+mn-lt"/>
              </a:rPr>
              <a:t>Questions and Answers</a:t>
            </a:r>
            <a:endParaRPr lang="en-US" sz="3200" dirty="0">
              <a:latin typeface="+mn-lt"/>
            </a:endParaRPr>
          </a:p>
        </p:txBody>
      </p:sp>
      <p:sp>
        <p:nvSpPr>
          <p:cNvPr id="103428" name="Rectangle 3"/>
          <p:cNvSpPr>
            <a:spLocks noGrp="1" noChangeArrowheads="1"/>
          </p:cNvSpPr>
          <p:nvPr>
            <p:ph type="body" idx="1"/>
          </p:nvPr>
        </p:nvSpPr>
        <p:spPr>
          <a:xfrm>
            <a:off x="495300" y="1816100"/>
            <a:ext cx="8183563" cy="4610100"/>
          </a:xfrm>
        </p:spPr>
        <p:txBody>
          <a:bodyPr/>
          <a:lstStyle/>
          <a:p>
            <a:r>
              <a:rPr lang="en-US" sz="2000" smtClean="0">
                <a:effectLst/>
              </a:rPr>
              <a:t>How are weather and climate different?</a:t>
            </a:r>
          </a:p>
          <a:p>
            <a:r>
              <a:rPr lang="en-US" sz="2000" smtClean="0">
                <a:effectLst/>
              </a:rPr>
              <a:t>What is the difference between a weather forecast and a climate forecast?</a:t>
            </a:r>
          </a:p>
          <a:p>
            <a:r>
              <a:rPr lang="en-US" sz="2000" smtClean="0">
                <a:effectLst/>
              </a:rPr>
              <a:t>How does climate influence weather?</a:t>
            </a:r>
          </a:p>
          <a:p>
            <a:r>
              <a:rPr lang="en-US" sz="2000" smtClean="0">
                <a:effectLst/>
              </a:rPr>
              <a:t>How are weather observations used to monitor and predict climate?</a:t>
            </a:r>
          </a:p>
          <a:p>
            <a:endParaRPr lang="en-US" sz="2000" smtClean="0">
              <a:effectLst/>
            </a:endParaRPr>
          </a:p>
        </p:txBody>
      </p:sp>
      <p:pic>
        <p:nvPicPr>
          <p:cNvPr id="103429"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0FF8EC4D-4636-4AAC-8AAA-A8FB6F404161}" type="slidenum">
              <a:rPr lang="en-US"/>
              <a:pPr>
                <a:defRPr/>
              </a:pPr>
              <a:t>78</a:t>
            </a:fld>
            <a:endParaRPr lang="en-US"/>
          </a:p>
        </p:txBody>
      </p:sp>
      <p:sp>
        <p:nvSpPr>
          <p:cNvPr id="63491" name="Rectangle 2"/>
          <p:cNvSpPr>
            <a:spLocks noGrp="1" noChangeArrowheads="1"/>
          </p:cNvSpPr>
          <p:nvPr>
            <p:ph type="title"/>
          </p:nvPr>
        </p:nvSpPr>
        <p:spPr>
          <a:xfrm>
            <a:off x="287338" y="530225"/>
            <a:ext cx="8458200" cy="1143000"/>
          </a:xfrm>
        </p:spPr>
        <p:txBody>
          <a:bodyPr/>
          <a:lstStyle/>
          <a:p>
            <a:pPr>
              <a:defRPr/>
            </a:pPr>
            <a:r>
              <a:rPr lang="en-US" dirty="0" smtClean="0">
                <a:effectLst/>
                <a:latin typeface="+mn-lt"/>
              </a:rPr>
              <a:t>How are Weather and Climate Different?</a:t>
            </a:r>
            <a:br>
              <a:rPr lang="en-US" dirty="0" smtClean="0">
                <a:effectLst/>
                <a:latin typeface="+mn-lt"/>
              </a:rPr>
            </a:b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104452"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104453" name="Picture 2" descr="FAQ1"/>
          <p:cNvPicPr>
            <a:picLocks noChangeAspect="1" noChangeArrowheads="1"/>
          </p:cNvPicPr>
          <p:nvPr/>
        </p:nvPicPr>
        <p:blipFill>
          <a:blip r:embed="rId4" cstate="print"/>
          <a:srcRect/>
          <a:stretch>
            <a:fillRect/>
          </a:stretch>
        </p:blipFill>
        <p:spPr bwMode="auto">
          <a:xfrm>
            <a:off x="941388" y="1489075"/>
            <a:ext cx="3394075" cy="2312988"/>
          </a:xfrm>
          <a:prstGeom prst="rect">
            <a:avLst/>
          </a:prstGeom>
          <a:noFill/>
          <a:ln w="9525">
            <a:noFill/>
            <a:miter lim="800000"/>
            <a:headEnd/>
            <a:tailEnd/>
          </a:ln>
        </p:spPr>
      </p:pic>
      <p:sp>
        <p:nvSpPr>
          <p:cNvPr id="6" name="TextBox 5"/>
          <p:cNvSpPr txBox="1"/>
          <p:nvPr/>
        </p:nvSpPr>
        <p:spPr>
          <a:xfrm>
            <a:off x="404813" y="4467225"/>
            <a:ext cx="8347075" cy="2308225"/>
          </a:xfrm>
          <a:prstGeom prst="rect">
            <a:avLst/>
          </a:prstGeom>
          <a:noFill/>
        </p:spPr>
        <p:txBody>
          <a:bodyPr>
            <a:spAutoFit/>
          </a:bodyPr>
          <a:lstStyle/>
          <a:p>
            <a:pPr>
              <a:defRPr/>
            </a:pPr>
            <a:r>
              <a:rPr lang="en-US" sz="1600" i="0" u="sng" dirty="0">
                <a:latin typeface="+mn-lt"/>
              </a:rPr>
              <a:t>Weather</a:t>
            </a:r>
            <a:r>
              <a:rPr lang="en-US" sz="1600" i="0" dirty="0">
                <a:latin typeface="+mn-lt"/>
              </a:rPr>
              <a:t>: state of the atmosphere at a given time &amp; place, with respect to variables such as temperature, moisture, wind speed &amp; direction, barometric pressure. </a:t>
            </a:r>
          </a:p>
          <a:p>
            <a:pPr>
              <a:defRPr/>
            </a:pPr>
            <a:endParaRPr lang="en-US" sz="1600" i="0" dirty="0">
              <a:latin typeface="+mn-lt"/>
            </a:endParaRPr>
          </a:p>
          <a:p>
            <a:pPr>
              <a:defRPr/>
            </a:pPr>
            <a:r>
              <a:rPr lang="en-US" sz="1600" i="0" u="sng" dirty="0">
                <a:latin typeface="+mn-lt"/>
              </a:rPr>
              <a:t>Climate</a:t>
            </a:r>
            <a:r>
              <a:rPr lang="en-US" sz="1600" i="0" dirty="0">
                <a:latin typeface="+mn-lt"/>
              </a:rPr>
              <a:t>:  the expected frequency of specific states of the atmosphere, ocean, and land including  temperature, soil moisture, wind speed and direction, salinity, etc.  </a:t>
            </a:r>
          </a:p>
          <a:p>
            <a:pPr>
              <a:defRPr/>
            </a:pPr>
            <a:endParaRPr lang="en-US" sz="1600" i="0" dirty="0">
              <a:latin typeface="+mn-lt"/>
            </a:endParaRPr>
          </a:p>
          <a:p>
            <a:pPr>
              <a:defRPr/>
            </a:pPr>
            <a:r>
              <a:rPr lang="en-US" sz="1600" i="0" dirty="0">
                <a:latin typeface="+mn-lt"/>
              </a:rPr>
              <a:t>Climate encompasses weather over longer periods of time and also relates to mutual interactions between the components of the earth system .  </a:t>
            </a:r>
          </a:p>
          <a:p>
            <a:pPr>
              <a:defRPr/>
            </a:pPr>
            <a:endParaRPr lang="en-US" sz="1600" i="0" dirty="0">
              <a:latin typeface="+mn-lt"/>
            </a:endParaRPr>
          </a:p>
        </p:txBody>
      </p:sp>
      <p:pic>
        <p:nvPicPr>
          <p:cNvPr id="104455" name="Picture 7"/>
          <p:cNvPicPr>
            <a:picLocks noChangeAspect="1" noChangeArrowheads="1"/>
          </p:cNvPicPr>
          <p:nvPr/>
        </p:nvPicPr>
        <p:blipFill>
          <a:blip r:embed="rId5" cstate="print"/>
          <a:srcRect l="16891" t="18027" r="15538" b="41389"/>
          <a:stretch>
            <a:fillRect/>
          </a:stretch>
        </p:blipFill>
        <p:spPr bwMode="auto">
          <a:xfrm>
            <a:off x="4708525" y="1501775"/>
            <a:ext cx="3927475" cy="2613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A4A72BFA-E370-4425-8C3B-4ED596BF9E23}" type="slidenum">
              <a:rPr lang="en-US"/>
              <a:pPr>
                <a:defRPr/>
              </a:pPr>
              <a:t>79</a:t>
            </a:fld>
            <a:endParaRPr lang="en-US"/>
          </a:p>
        </p:txBody>
      </p:sp>
      <p:sp>
        <p:nvSpPr>
          <p:cNvPr id="63491" name="Rectangle 2"/>
          <p:cNvSpPr>
            <a:spLocks noGrp="1" noChangeArrowheads="1"/>
          </p:cNvSpPr>
          <p:nvPr>
            <p:ph type="title"/>
          </p:nvPr>
        </p:nvSpPr>
        <p:spPr>
          <a:xfrm>
            <a:off x="247650" y="635000"/>
            <a:ext cx="8458200" cy="1143000"/>
          </a:xfrm>
        </p:spPr>
        <p:txBody>
          <a:bodyPr/>
          <a:lstStyle/>
          <a:p>
            <a:pPr>
              <a:defRPr/>
            </a:pPr>
            <a:r>
              <a:rPr lang="en-US" dirty="0" smtClean="0">
                <a:effectLst/>
                <a:latin typeface="+mn-lt"/>
              </a:rPr>
              <a:t>What is the difference between a                                             weather forecast and a climate forecast?</a:t>
            </a:r>
            <a:br>
              <a:rPr lang="en-US" dirty="0" smtClean="0">
                <a:effectLst/>
                <a:latin typeface="+mn-lt"/>
              </a:rPr>
            </a:b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105476"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6" name="TextBox 5"/>
          <p:cNvSpPr txBox="1"/>
          <p:nvPr/>
        </p:nvSpPr>
        <p:spPr>
          <a:xfrm>
            <a:off x="287338" y="1633538"/>
            <a:ext cx="8507412" cy="4832350"/>
          </a:xfrm>
          <a:prstGeom prst="rect">
            <a:avLst/>
          </a:prstGeom>
          <a:noFill/>
        </p:spPr>
        <p:txBody>
          <a:bodyPr>
            <a:spAutoFit/>
          </a:bodyPr>
          <a:lstStyle/>
          <a:p>
            <a:pPr>
              <a:spcBef>
                <a:spcPts val="600"/>
              </a:spcBef>
              <a:spcAft>
                <a:spcPts val="600"/>
              </a:spcAft>
              <a:defRPr/>
            </a:pPr>
            <a:r>
              <a:rPr lang="en-US" sz="2000" i="0" u="sng" dirty="0">
                <a:latin typeface="+mn-lt"/>
              </a:rPr>
              <a:t>Weather Forecasts</a:t>
            </a:r>
            <a:r>
              <a:rPr lang="en-US" sz="2000" i="0" dirty="0">
                <a:latin typeface="+mn-lt"/>
              </a:rPr>
              <a:t>:</a:t>
            </a:r>
          </a:p>
          <a:p>
            <a:pPr>
              <a:spcBef>
                <a:spcPts val="600"/>
              </a:spcBef>
              <a:spcAft>
                <a:spcPts val="600"/>
              </a:spcAft>
              <a:defRPr/>
            </a:pPr>
            <a:r>
              <a:rPr lang="en-US" sz="1600" i="0" dirty="0">
                <a:latin typeface="+mn-lt"/>
              </a:rPr>
              <a:t>Event, location and time specific </a:t>
            </a:r>
            <a:r>
              <a:rPr lang="en-US" sz="1600" i="0" dirty="0">
                <a:latin typeface="+mn-lt"/>
                <a:cs typeface="Arial" pitchFamily="34" charset="0"/>
              </a:rPr>
              <a:t> </a:t>
            </a:r>
            <a:endParaRPr lang="en-US" sz="1600" i="0" dirty="0">
              <a:latin typeface="+mn-lt"/>
            </a:endParaRPr>
          </a:p>
          <a:p>
            <a:pPr>
              <a:spcBef>
                <a:spcPts val="600"/>
              </a:spcBef>
              <a:spcAft>
                <a:spcPts val="600"/>
              </a:spcAft>
              <a:defRPr/>
            </a:pPr>
            <a:r>
              <a:rPr lang="en-US" sz="1600" i="0" dirty="0">
                <a:latin typeface="+mn-lt"/>
              </a:rPr>
              <a:t>Deterministic (e.g. how warm, how much rainfall)</a:t>
            </a:r>
          </a:p>
          <a:p>
            <a:pPr>
              <a:spcBef>
                <a:spcPts val="600"/>
              </a:spcBef>
              <a:spcAft>
                <a:spcPts val="600"/>
              </a:spcAft>
              <a:defRPr/>
            </a:pPr>
            <a:r>
              <a:rPr lang="en-US" sz="1600" i="0" dirty="0">
                <a:latin typeface="+mn-lt"/>
              </a:rPr>
              <a:t>Also probabilistic (e.g. 50% chance of rainfall)</a:t>
            </a:r>
          </a:p>
          <a:p>
            <a:pPr>
              <a:spcBef>
                <a:spcPts val="600"/>
              </a:spcBef>
              <a:spcAft>
                <a:spcPts val="600"/>
              </a:spcAft>
              <a:defRPr/>
            </a:pPr>
            <a:endParaRPr lang="en-US" sz="2000" i="0" dirty="0">
              <a:latin typeface="+mn-lt"/>
            </a:endParaRPr>
          </a:p>
          <a:p>
            <a:pPr>
              <a:spcBef>
                <a:spcPts val="600"/>
              </a:spcBef>
              <a:spcAft>
                <a:spcPts val="600"/>
              </a:spcAft>
              <a:defRPr/>
            </a:pPr>
            <a:r>
              <a:rPr lang="en-US" sz="2000" i="0" u="sng" dirty="0">
                <a:latin typeface="+mn-lt"/>
              </a:rPr>
              <a:t>Climate Forecasts</a:t>
            </a:r>
            <a:r>
              <a:rPr lang="en-US" sz="2000" i="0" dirty="0">
                <a:latin typeface="+mn-lt"/>
              </a:rPr>
              <a:t>:</a:t>
            </a:r>
          </a:p>
          <a:p>
            <a:pPr>
              <a:spcBef>
                <a:spcPts val="600"/>
              </a:spcBef>
              <a:spcAft>
                <a:spcPts val="600"/>
              </a:spcAft>
              <a:defRPr/>
            </a:pPr>
            <a:r>
              <a:rPr lang="en-US" sz="1600" i="0" dirty="0">
                <a:latin typeface="+mn-lt"/>
                <a:cs typeface="Arial" pitchFamily="34" charset="0"/>
              </a:rPr>
              <a:t>“Average of weather” for a week, month, season, year…  </a:t>
            </a:r>
            <a:r>
              <a:rPr lang="en-US" sz="1600" i="0" dirty="0">
                <a:latin typeface="+mn-lt"/>
              </a:rPr>
              <a:t>	</a:t>
            </a:r>
          </a:p>
          <a:p>
            <a:pPr>
              <a:spcBef>
                <a:spcPts val="600"/>
              </a:spcBef>
              <a:spcAft>
                <a:spcPts val="600"/>
              </a:spcAft>
              <a:defRPr/>
            </a:pPr>
            <a:r>
              <a:rPr lang="en-US" sz="1600" i="0" dirty="0">
                <a:latin typeface="+mn-lt"/>
              </a:rPr>
              <a:t>Probabilistic (e.g. likelihood of warmer/cooler                                                                          or wetter/drier than average)</a:t>
            </a:r>
          </a:p>
          <a:p>
            <a:pPr>
              <a:spcBef>
                <a:spcPts val="600"/>
              </a:spcBef>
              <a:spcAft>
                <a:spcPts val="600"/>
              </a:spcAft>
              <a:defRPr/>
            </a:pPr>
            <a:r>
              <a:rPr lang="en-US" sz="1600" i="0" dirty="0">
                <a:latin typeface="+mn-lt"/>
              </a:rPr>
              <a:t>Valid for periods such as weeks, months or seasons. </a:t>
            </a:r>
          </a:p>
          <a:p>
            <a:pPr>
              <a:spcBef>
                <a:spcPts val="600"/>
              </a:spcBef>
              <a:spcAft>
                <a:spcPts val="600"/>
              </a:spcAft>
              <a:defRPr/>
            </a:pPr>
            <a:r>
              <a:rPr lang="en-US" sz="1600" i="0" dirty="0">
                <a:latin typeface="+mn-lt"/>
              </a:rPr>
              <a:t>Based on the slow evolution of the atmosphere / ocean</a:t>
            </a:r>
          </a:p>
          <a:p>
            <a:pPr>
              <a:spcBef>
                <a:spcPts val="600"/>
              </a:spcBef>
              <a:spcAft>
                <a:spcPts val="600"/>
              </a:spcAft>
              <a:defRPr/>
            </a:pPr>
            <a:r>
              <a:rPr lang="en-US" sz="2000" i="0" dirty="0">
                <a:latin typeface="+mn-lt"/>
              </a:rPr>
              <a:t> </a:t>
            </a:r>
          </a:p>
        </p:txBody>
      </p:sp>
      <p:pic>
        <p:nvPicPr>
          <p:cNvPr id="105478" name="Picture 8"/>
          <p:cNvPicPr>
            <a:picLocks noGrp="1" noChangeAspect="1" noChangeArrowheads="1"/>
          </p:cNvPicPr>
          <p:nvPr>
            <p:ph sz="half" idx="1"/>
          </p:nvPr>
        </p:nvPicPr>
        <p:blipFill>
          <a:blip r:embed="rId4" cstate="print"/>
          <a:srcRect/>
          <a:stretch>
            <a:fillRect/>
          </a:stretch>
        </p:blipFill>
        <p:spPr>
          <a:xfrm>
            <a:off x="5251450" y="1541463"/>
            <a:ext cx="3268663" cy="2022475"/>
          </a:xfrm>
        </p:spPr>
      </p:pic>
      <p:pic>
        <p:nvPicPr>
          <p:cNvPr id="105479" name="Picture 7" descr="610temp_new.gif"/>
          <p:cNvPicPr>
            <a:picLocks noChangeAspect="1"/>
          </p:cNvPicPr>
          <p:nvPr/>
        </p:nvPicPr>
        <p:blipFill>
          <a:blip r:embed="rId5" cstate="print"/>
          <a:srcRect/>
          <a:stretch>
            <a:fillRect/>
          </a:stretch>
        </p:blipFill>
        <p:spPr bwMode="auto">
          <a:xfrm>
            <a:off x="5929313" y="3876675"/>
            <a:ext cx="2547937" cy="2368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6834F7E5-A51A-4357-8C82-BB7E3E3A2B4C}" type="slidenum">
              <a:rPr lang="en-US"/>
              <a:pPr>
                <a:defRPr/>
              </a:pPr>
              <a:t>8</a:t>
            </a:fld>
            <a:endParaRPr lang="en-US"/>
          </a:p>
        </p:txBody>
      </p:sp>
      <p:sp>
        <p:nvSpPr>
          <p:cNvPr id="673794" name="Rectangle 2"/>
          <p:cNvSpPr>
            <a:spLocks noGrp="1" noChangeArrowheads="1"/>
          </p:cNvSpPr>
          <p:nvPr>
            <p:ph type="title"/>
          </p:nvPr>
        </p:nvSpPr>
        <p:spPr>
          <a:xfrm>
            <a:off x="876300" y="228600"/>
            <a:ext cx="7429500" cy="1143000"/>
          </a:xfrm>
        </p:spPr>
        <p:txBody>
          <a:bodyPr/>
          <a:lstStyle/>
          <a:p>
            <a:pPr eaLnBrk="1" hangingPunct="1">
              <a:defRPr/>
            </a:pPr>
            <a:r>
              <a:rPr lang="en-US" sz="3200" dirty="0" smtClean="0">
                <a:latin typeface="Arial" pitchFamily="34" charset="0"/>
              </a:rPr>
              <a:t>Americans</a:t>
            </a:r>
            <a:r>
              <a:rPr lang="en-US" sz="3200" dirty="0" smtClean="0">
                <a:solidFill>
                  <a:srgbClr val="FF0000"/>
                </a:solidFill>
                <a:latin typeface="Arial" pitchFamily="34" charset="0"/>
              </a:rPr>
              <a:t> </a:t>
            </a:r>
            <a:r>
              <a:rPr lang="en-US" sz="3200" dirty="0" smtClean="0">
                <a:latin typeface="Arial" pitchFamily="34" charset="0"/>
              </a:rPr>
              <a:t>and</a:t>
            </a:r>
            <a:r>
              <a:rPr lang="en-US" sz="3200" dirty="0" smtClean="0">
                <a:solidFill>
                  <a:srgbClr val="FF0000"/>
                </a:solidFill>
                <a:latin typeface="Arial" pitchFamily="34" charset="0"/>
              </a:rPr>
              <a:t> Climate Change</a:t>
            </a:r>
            <a:endParaRPr lang="en-US" sz="3200" dirty="0" smtClean="0">
              <a:latin typeface="Arial" pitchFamily="34" charset="0"/>
            </a:endParaRPr>
          </a:p>
        </p:txBody>
      </p:sp>
      <p:sp>
        <p:nvSpPr>
          <p:cNvPr id="37892" name="Rectangle 3"/>
          <p:cNvSpPr>
            <a:spLocks noGrp="1" noChangeArrowheads="1"/>
          </p:cNvSpPr>
          <p:nvPr>
            <p:ph type="body" idx="1"/>
          </p:nvPr>
        </p:nvSpPr>
        <p:spPr>
          <a:xfrm>
            <a:off x="393700" y="2239963"/>
            <a:ext cx="5137150" cy="3486150"/>
          </a:xfrm>
        </p:spPr>
        <p:txBody>
          <a:bodyPr/>
          <a:lstStyle/>
          <a:p>
            <a:pPr eaLnBrk="1" hangingPunct="1">
              <a:spcBef>
                <a:spcPts val="1800"/>
              </a:spcBef>
              <a:spcAft>
                <a:spcPts val="1800"/>
              </a:spcAft>
            </a:pPr>
            <a:r>
              <a:rPr lang="en-US" sz="2000" smtClean="0">
                <a:effectLst/>
              </a:rPr>
              <a:t>84% of scientists say the earth is getting warmer, but only 49% of Americans agree (Kohut, 2009).</a:t>
            </a:r>
          </a:p>
          <a:p>
            <a:pPr eaLnBrk="1" hangingPunct="1">
              <a:spcBef>
                <a:spcPts val="1800"/>
              </a:spcBef>
              <a:spcAft>
                <a:spcPts val="1800"/>
              </a:spcAft>
            </a:pPr>
            <a:r>
              <a:rPr lang="en-US" sz="2000" smtClean="0">
                <a:effectLst/>
              </a:rPr>
              <a:t>In a recent Yale study (Leiserowitz et al., 2010), only 4% of Americans “strongly trusted” TV weather forecasters as a source of global warming information and only 19% “strongly trusted” NOAA</a:t>
            </a:r>
          </a:p>
          <a:p>
            <a:pPr eaLnBrk="1" hangingPunct="1">
              <a:spcBef>
                <a:spcPts val="1800"/>
              </a:spcBef>
              <a:spcAft>
                <a:spcPts val="1800"/>
              </a:spcAft>
              <a:buFontTx/>
              <a:buNone/>
            </a:pPr>
            <a:endParaRPr lang="en-US" sz="2000" smtClean="0">
              <a:effectLst/>
            </a:endParaRPr>
          </a:p>
        </p:txBody>
      </p:sp>
      <p:sp>
        <p:nvSpPr>
          <p:cNvPr id="37893" name="AutoShape 4" descr="data:image/jpg;base64,/9j/4AAQSkZJRgABAQAAAQABAAD/2wBDAAkGBwgHBgkIBwgKCgkLDRYPDQwMDRsUFRAWIB0iIiAdHx8kKDQsJCYxJx8fLT0tMTU3Ojo6Iys/RD84QzQ5Ojf/2wBDAQoKCg0MDRoPDxo3JR8lNzc3Nzc3Nzc3Nzc3Nzc3Nzc3Nzc3Nzc3Nzc3Nzc3Nzc3Nzc3Nzc3Nzc3Nzc3Nzc3Nzf/wAARCABeAGQDASIAAhEBAxEB/8QAHAABAAEFAQEAAAAAAAAAAAAAAAYBAwQFBwII/8QAMhAAAQQBAgUDAgUDBQAAAAAAAQACAwQRBSEGEjFBURMicTKhByNCYZEUFYFSgrHB8P/EABoBAQADAQEBAAAAAAAAAAAAAAACAwQFAQb/xAAjEQACAgICAgIDAQAAAAAAAAAAAQIDESEEEhNBMVEFIoGR/9oADAMBAAIRAxEAPwDhqIiAIiIC+2B7oTIBsF4LssA7qS6ZVcdCm548b5BI7YUftVzEW56OGyrhZ2bX0XzqcUn9loAFo+V4cMHCmfDvCM2oVPXIPKY+cDCil6B0FqWNw+h5buvIXQnJxi9ojOqUIqT9mMiIrSoIiIAiIgCIiAqFfpwPsWYomN5nPcAAO6sBT78INDbqevSWpm5ipsD8eXHoqr7PFW5/ROuPaSRM6/BtxvDwhl5fVewZaB0Cg3E3D76mnRWeQ7SemT4XfW2YDHG50jQ09N+qiVnSBqlWWd7YxpUVkvfNI8MG3bf5XIq80HGcf2Utm/zRmnCesEa4N13+lu0tPLNpAI8nsANz91BvxDqMr8Q3PRH5bpS4Lo7odHZfF6nIMjmEQIIDiR1aSMHfwrOp8MR6jwBJdlZm7l8gcep3O32UarFRyO7WM6f+llqjZXpnE0RF3jkhERAEREAVcFdV4f8AwhmdMJdbuMMQO0VR2S//AHOAx/C6nonDXDuiRg0dMrROaMeo6PmeflzslQ8iLPG8ZPl2OpYeMsglcPIYSuy/gtUkoaHqFyywsE8wZGHAgv5Rv/GV02xq0LSWxHlDB7sbDCjut6gxllleJ4IhYA8g5Bcd3fcqVFa5Vyqa18v+ELm6YdvbKX3hzCGBrWgYAAwMLXV9Lfq0sda1qD2wwkFkTMOazuCd8Y84365wsexdBad1i0NXmhsvqtsOZHO0hoxkCTB5SB87fBXU/JU9eK1XrBhpk3LLNZxbS1SzqV2VleeTT/Vc2CScjkJZttjb9JGw/wC82eFeMJ4GnQtZJdWkBZBK4+5jj0a7yD0B6j46b5urTOqzUtSMs0geHMbIMBpG/b91z/jflEnsGMnJcPPVfLwT5CdVq+PZ1EnXieSHzQSCzLE1ji5jiCAPBVoMcSQGkkdcBTOlZbYihFZgbYuOzK/uXfqP2JVzVYINKqv9HZz9y4n3OPklb1b6wSdCxnJBiCNiMKiu2JPVfznr3KtK4zBERAfUTLohZzFocfla7UtcfHGfy8EjZjj1+D0yorW4j9UZkfyhbWnqcN4GGOF87f1AtyFzpZR0YtezSapxHy1n8srmnP0YIIXrQGzavKYK88DXtYHD1X8uRntsfKu6/wAMRXojLXqSQSY+pmfu3v8A4UMo37WhagBKwtcz2uacjLe+Fp4/IsrjJVvEijkVRm05fB1ePhJ7qZltanHC8N3b6fMGu8E5UN1iKTTr7qzrFTIbtZY92wwc/uCdx0WZqWuH+0OsQ2S+AOAwADkH9yoTqOpuuWHSv27AeApcTkcq5N8iWTNbTXXLEdm8bqMFOO02S968fSADJcMH91FNXvyXDyvPtbnAXmSbOd1bp1jeuw1mZ/MeASBnAzuf8K5wjHLGXLRveDK2Yn2ntPLGC1hx3Jyf+AtNxPfdYtOZnYEhTLiC7DpenCpSAjjY3laG+MLmdiUyyuc45yVnrXaTZptl1iolpERaDKEREBv6V9ocHzEuGfpUto8YOghEcIDQdtvC5vGSTjJWfCGNAJOFROtF0bWjqcHFHqsZzvxgY3KyL8mk6xXEF+IPyPr/AFN+D2XMotQja/YZx3K2un6qwS8xcSR0VDraeUXqxPTN1b4TtR6fPFp+oieIe5kErOV23YHOM/wsehwBqNmBk1y3BVDxkMwZCPnGAP5WbW1kcnM54B+VetcSMi0aDLyHFp7+CV6p2LQ8db2zQ6lwXbqvibDchsGSQM+ktxk9eq3tiXTuG6prU2M5wMPkP1PPck/+wo07iR7n1y5xOJAeq0OtapJbtSO5tsqaU56kQbrhuJd4g1U3JTgnHhaQoTnqqLTFYWDPKTk8hERekQiIgKgkdF6L3f6l4RAXBIQ3AVyK06MbLHReYQM9upStIPMV4tX5J2MYXe1gwAsNF51RLsz1zHyqZyVRFIiEREAREQBERAf/2Q==">
            <a:hlinkClick r:id="rId2"/>
          </p:cNvPr>
          <p:cNvSpPr>
            <a:spLocks noChangeAspect="1" noChangeArrowheads="1"/>
          </p:cNvSpPr>
          <p:nvPr/>
        </p:nvSpPr>
        <p:spPr bwMode="auto">
          <a:xfrm>
            <a:off x="180975" y="-427038"/>
            <a:ext cx="952500" cy="895351"/>
          </a:xfrm>
          <a:prstGeom prst="rect">
            <a:avLst/>
          </a:prstGeom>
          <a:noFill/>
          <a:ln w="9525">
            <a:noFill/>
            <a:miter lim="800000"/>
            <a:headEnd/>
            <a:tailEnd/>
          </a:ln>
        </p:spPr>
        <p:txBody>
          <a:bodyPr/>
          <a:lstStyle/>
          <a:p>
            <a:endParaRPr lang="en-US"/>
          </a:p>
        </p:txBody>
      </p:sp>
      <p:sp>
        <p:nvSpPr>
          <p:cNvPr id="37894" name="AutoShape 6" descr="data:image/jpg;base64,/9j/4AAQSkZJRgABAQAAAQABAAD/2wBDAAkGBwgHBgkIBwgKCgkLDRYPDQwMDRsUFRAWIB0iIiAdHx8kKDQsJCYxJx8fLT0tMTU3Ojo6Iys/RD84QzQ5Ojf/2wBDAQoKCg0MDRoPDxo3JR8lNzc3Nzc3Nzc3Nzc3Nzc3Nzc3Nzc3Nzc3Nzc3Nzc3Nzc3Nzc3Nzc3Nzc3Nzc3Nzc3Nzf/wAARCABWAIMDASIAAhEBAxEB/8QAGwAAAgMBAQEAAAAAAAAAAAAAAAUDBAYCAQf/xABAEAACAQIEAwUFBgMFCQAAAAABAgMEEQAFEiExQVETImFxgQYUIzKRQlKhscHwFSTSYnKS0eEWMzRjg5OissL/xAAaAQABBQEAAAAAAAAAAAAAAAACAAMEBQYB/8QAJhEAAgICAQQBBAMAAAAAAAAAAQIAEQMSIQQFMVFBFCIyYRMjcf/aAAwDAQACEQMRAD8A+uwRRvDEzJc6VZm9MUJ8yo0DJTxiYr935fqAfyxznFS0WVQQp88yAFvuqFuTjimp0p00quMl3Xur9M+mM8yRhwqy2RCDNYWGiWiaM/2GY/S4W/pv4YaQClqE1RaWX98RywrqYEliYaO8dvpjz2fcNU1Gnj2UbfXVb8dX1wz27u+bPkCP8wsmBALAjn3eL7iYOwi+4mIcwnlpYEljtoWQdr3C3w7G5AG9+G+KaZhUqjSzGM6qpYUVdW6nYMPE7HmLc+eNBbe4xqPUZe7xfcTB2EX3ExUoqppVlqZCgpSfgsVIJF7XIIuLn68duGLbSxRyJEXtI99A69cLZvc7qPUjnFNTxtLKqIiC7E7Af5nCyUyVE8MixmCBL3UyWY9CQNvqx8r4Z5gKY0UwrrCn0/Eve1vT9MZeooabtYmjgqDSWJ0y1TceRsGP4244kdOb5NwGUSy2aUwqZKZRIxQA3iLvb/CDpxUq88gS5gcO42KAsTfx6YlpJlaR6Oilhp40O/e1vc9Ln8TfpizRNHS6aSOZJpFIJXWFZVIPe2He3HEb9cTLg0JFA1XVQrLTgqjKGRpJCpYHgbKCbEc7jEMU2ZLNP/LxusVg2qobTc7ixN+nQYaQSM0YEjRGTcMI3vYaj152tfC7MpaWjEsyJon03VoI7MXttqIHDhcttYcztjogkDwJJFNmEge2XKNyLyVJS9uigHbx2vjmDMJO1ZKiHRIO9YPcFfA3v6Yuxyo8RR5xq076QAAeZFx+eM5mq0lPIVgr5zVyEEmRgxIvyJHd+1w25cCcK/mIgVQjk1Ml/wDeSr4CVtsGF2XFjSKWke5LE3Y/eODDwkQx5m1O8lFTzxqWEcY1L4aSPyc+oHK5xFS1sUqX1d4fN1HgRxB5b4e0w/loh/y1/LFCfJKWcfbTwQ29PLwxie59sbqMpdDyfMt8OTVQDF1bWKitBEwD6bM/JAduP5Af5A3cip+zMr6NNwi/QH9CPW+Ipsuy3LIxNLJLGgbugMSWPGygb38uG52G+Kk2a1GkJSItHCvyqAGcjzN1XyAPngeg7U/T5N2PiGz7iljGrz+lpsxjo76mLhGIYDSSQuw4tYkA8hfmQQMpPlkuXZ7R1uZhBS1lW0clOtu8e9odvvDvEW4AFcVMwNOoWq+IZe0CxEzsFDDfWbb32J6km17tfFCurM2Ws11U5eYOjlJWAuq6WC8bpcb97wPE40SiwQsbKakG5vq+vWnzL3OV4YqGGITysw5cFQeJIJtuTtizR08tVVfxCsDRgMTTQMR8MWtqNuDHmL2GMNTR0uaSSV2aRGSuqGDGVpwEVRwVLIdIHmDzvj6BldUaujDmIR6G03F7NbmCQCRgHTUCBZktckMtO8VQqujixU4yFZSUVO3wogPBnJ9NycaDNarbGOzuvSnpJ6iU92JSzdSB+pxO6PDfJ8SPmfihIcwqKZR2bywg/MbuoNvLj1xUStjqoNLdk0RN+/KbW68eP75YVU1Bn1ZSnMKrMZaZJ2UQ0tNEqhibAAFgdR3t6E8sex+zufQQJVQZpJLPITdp8vFkS+9yy39NsTj1eMGtAfUaHSsR+VRuM2YAe7zwxqjKru0iju9VB+ZrXFupHLViCLNqyrrSktW4hkVnKR7CNCbLuDex0ueF7Mu9uCuozHOqGsmy2sFLrSnWcVcMOkiN3EeopwBBNz4YV0WbQQWgQiRJZADC4IYLwCXtyFgeNwuGFzJkzBWGojv8JRCQbM+gUtU4RXSZlgUA2UcANtvHp4YtPmsklEY5aWJwQRZwWF+tsKKgvSFaUygyhQ8/d2QngeG/h435nFenrpq6BW1MkD/E0BhpA5H1xN+hLfi3EhjqABZE0GViT3CK+m+9+94nBjzLW/k0sbC7bX/tHBgfpq4jJzmauOuELU1PIjqHjGmVj3S1tlvy4c/LniCDM5I4pZauxiiRNWlbs0jMRpHU3AA66l8cMYUElJEkgDDQp0252xlq1WgzCbLkJ91hZamPe9iy6FU+RSRvVMZ8/kZdILAE7nkaUmpqmX3hlsgU3WIcdK+XM8SfCwwurYfeKWSIP2faL8xPyi4Jv4bb+F8VamtvMsEbAFm078+ZxYdQ0LxOdQZWVj1BFj+GB2NgyWqgCotytVfLKWWIurQnuM6jUCrbXHpwxxnGb1lVXRVs8yLNCfhGNAFU7Xv1vbn5YlmqY6BVhjjmlLkuO7q1Ekk/iTjF17STVR7Kaop1mAkKkbEdcOrfNeIBAoEjmafKZo5EpQZpY3eQRy6eBBJBsDtzH44+nuY6OljhD6hGoUEsL4+M00nazU1LExMSWuW4kDe59bY0SMrG5uT1udsdVd25gOgq4+zKrLl+9jJZ5Mr0U0UhXs5lKG42sdix8BhilPTVD6HC3PNmIxLJlVNKS8iQycgL9OA8hi3wkKhC/wCStygBhczdBm9blsQog+WZxHHdYmSVo3ItbcWseHHxOGo9oM+dC0+VTVGo3WOSuug9LYz5i9xzGqgpRCrLsZAu7j99OmGuX19UhAnFgOAHDFW7FTUsUUERZVpmuZZ5PV5nFHCK+D3PsolZ+xjF38zutzbe1+W2AIKzs3RYkJiWT4djp1C9r9RzGL2a1Al1C/A3UgkG/gcQZKVSrWmZANV7W4Cw/wBDhsm+YdVxIMvLmWWhZbRk6y192ttpHqcPXIpYALAAcl4en76YWyotFUrPJcAyqFPU3AJ8gDv4XxJNN28t3N0i+bfieQxpe25d8NHyJSdXj/t48TVZLvlsR6l//Y4McZDqbK4mLWJZyRbh3zgw6fMjSXMc8rjqiMnZQxjSREpuFHMnyxVytnGX1FSVIeSUkEte+kBAfVg59cU6kg1blz3Fmf5lIF77cATtiKkzBoaZIraSIiESQW4GIL9AWJ/utjHqGJJmrbRUUDiVssk7fOZZH+WNjEinlbifr+Axo8Zd4p4ax62FNMRezAH7SgAkeB2OGH8ciQWPzYJlNwFIqS5nGNOsNoIbUj9Dw/K+MnHQyV1bo7ZVKxgAgbFQQABhjmeZdovcJv0vjjJY1+JPIdKt3U1D5rbnc7W3t6Y6CVWEo3aviXaCljpFjMSliW7zMAxbpt+mNDFmdO0be8hIpkG4Ee5HI9MJgGEY20gsLKFNh46dPDzOLVHEs0kpV3YKv2OJPL0wWHI4biLqsGN0+7wJNLLFIdbJI4Q33W174s0cdLIJOxZnIFyNJso/TEUQnhgKdzURcrr1X9ATiDMoKual0QQgKN7qb6ja9iARt44sldwJRMuInUHx83FuVQLPNWShL3mbSTvsNgfphmsEMiBSoFgRsMLMjqUhqZ4H0Ksqho1RdNzYX4C1jc262OGPaKmyuDfhityWW5lvjrXiLq+kTsrRixF+OFeRBnzmnQqbBnufDQ362w2zWpCooHEi2+IvZ+aCCZYXi/mXR5DLrvpW4sN9he5+mOqOLnHPNCV87BkrItu6CFVT/eH6nDr+H0jSG8K6Y92IOm7dLYS5nN7zmtI0NmHawuCvAqZFsfI40MR7wW/w03LH7TYuO2n7WMr+s8gfqMqCmCUqhSQLsQL+JwY6pmHYjvHiefjgxOJ5lbM7UPLHJP35FdqgqrahdEu7bEcLkJvxsh6nENVO0r6nvq7VTbxKgEetz+xixXhnaoO0hXWQmlrsVZrWI595gQL7PY2uMQVEaRRvUyzI8KAyLKpLBgeL3sOR6X73iLZxGBv9TR5EIo+53RnUKqEzRxoZV1lhc30LyuNPmd9+G2M4KJRmEazzOI5ZGRH1cbKx4W8Pw8ccOe2mllDSpcnUilCegFtJvtbA1OsjRsXkdQdu1biTzsLAHc/6YbLC4YxmpLLlJSQyCuR2VrhHOzee4thxleZ+9qKeVRDJHawj2Dcthaw4HbfCRqYpKBLJMVOwCuwF/U3ti3lTw0rzSCOzSrpOsktbmOP7vgHphHsSlD+o7tctocBo2sSincX5m5t9BvgktGzpYXZQVTUQE9N7emOff6d0DQTd+33CQR+9r46hdLONQVDudakjfxUhRfz2w2tyQ1Gd+81PZkPNLseihR43tw8cSxVbI8aPZAeDhyA1vp+vHFXsUdXAj1ajsV0hD0sNXDxxJSusSFUS45s0b6lPgwPnsbjwOJ+BjfJlT12C0OiiT1lbUVULQzzM0JJUq/fMlhc8TpVR6npvxyVdUTR1DLT1sroObANY+Y4+eNZW+6rI1Qk1LPquQxjEgbu6SGAYr0F9HTmN8+uXUc6zSxQECBS0ytM6hVsTcam+o8sG+NmPuQ8ObHjWtZBlsNZVAzSlpki1M6iMrf7oDE76jqG3DTvbFXLC9bnsUVS7QyTSFXYLawKkMARsQRtz22w+esnEcVL20CiNAj6YrnUtxYgOeHDhx1cMLoGniziCt1BwsyyErEF1W73NybG1uHA4EKdgDHGzLox25M1pyrK6NllSKZ2iAKyBJJAALWBIFrCwNjw3xLUVtIqaVjD242Wy+GIJcz95pls1P2p1aowtmI325Em222K9SKZDanSdZBYFWUqqja+0hDcOBG269cWWKgaqVKEu33RrQG9MpNvmbx+0cGOct/4NPNvzODD8fqaxvZ/LCSTTXJvuZZOfH7XifripJ7IZG/zUbFdQbSaibTccDp12vud/HBgxWaiTdmPzPf8AYzILAfw9bA3A7aXY/wCLAfZDIjxy9T5zS/1YMGOaj1Fu3ueD2L9nwbjLkB6iWT+rHo9kMiHDL1H/AFpP6sGDHdR6i3b3AexuQgEDL1AJufjS8f8AFiWH2XyiA3io9B6ieQ//AFgwYWo9Rbt7nR9nMo4+6H/vSf1Yzlb7Mzx1EvuzQrCGIQM7XA49MGDC1E6mRgfMjj9m8wQo96Vix1XMzgkeJC/jgzL2frKyZKulamg7P7JZmKE9DYauHE2vte+DBg6jHUG2lOX2OzDWBE1Je1y7SsCBttYJbFaX2Oz0shE9CoViV+KxIPmYzgwYSgXGhO29jvaF7g1lJvxC1DIP/GMYiT2GzlNlkoV8qh/6MGDEkGFNJlHs7mUOXxxzzU7SAtc9ox+0eZXBgwYDYwKE/9k=">
            <a:hlinkClick r:id="rId3"/>
          </p:cNvPr>
          <p:cNvSpPr>
            <a:spLocks noChangeAspect="1" noChangeArrowheads="1"/>
          </p:cNvSpPr>
          <p:nvPr/>
        </p:nvSpPr>
        <p:spPr bwMode="auto">
          <a:xfrm>
            <a:off x="180975" y="-388938"/>
            <a:ext cx="1247775" cy="819151"/>
          </a:xfrm>
          <a:prstGeom prst="rect">
            <a:avLst/>
          </a:prstGeom>
          <a:noFill/>
          <a:ln w="9525">
            <a:noFill/>
            <a:miter lim="800000"/>
            <a:headEnd/>
            <a:tailEnd/>
          </a:ln>
        </p:spPr>
        <p:txBody>
          <a:bodyPr/>
          <a:lstStyle/>
          <a:p>
            <a:endParaRPr lang="en-US"/>
          </a:p>
        </p:txBody>
      </p:sp>
      <p:pic>
        <p:nvPicPr>
          <p:cNvPr id="37895" name="Picture 8" descr="http://www.booksfordevelopment.org/yahoo_site_admin/assets/images/climate-change.212170433_std.jpg"/>
          <p:cNvPicPr>
            <a:picLocks noChangeAspect="1" noChangeArrowheads="1"/>
          </p:cNvPicPr>
          <p:nvPr/>
        </p:nvPicPr>
        <p:blipFill>
          <a:blip r:embed="rId4" cstate="print"/>
          <a:srcRect/>
          <a:stretch>
            <a:fillRect/>
          </a:stretch>
        </p:blipFill>
        <p:spPr bwMode="auto">
          <a:xfrm>
            <a:off x="5661025" y="1319213"/>
            <a:ext cx="2717800" cy="2316162"/>
          </a:xfrm>
          <a:prstGeom prst="rect">
            <a:avLst/>
          </a:prstGeom>
          <a:noFill/>
          <a:ln w="9525">
            <a:noFill/>
            <a:miter lim="800000"/>
            <a:headEnd/>
            <a:tailEnd/>
          </a:ln>
        </p:spPr>
      </p:pic>
      <p:pic>
        <p:nvPicPr>
          <p:cNvPr id="37896" name="Picture 10" descr="http://www.whataretheywaitingfor.com/wp-content/uploads/2010/02/Global-Climate-Change.jpg"/>
          <p:cNvPicPr>
            <a:picLocks noChangeAspect="1" noChangeArrowheads="1"/>
          </p:cNvPicPr>
          <p:nvPr/>
        </p:nvPicPr>
        <p:blipFill>
          <a:blip r:embed="rId5" cstate="print"/>
          <a:srcRect/>
          <a:stretch>
            <a:fillRect/>
          </a:stretch>
        </p:blipFill>
        <p:spPr bwMode="auto">
          <a:xfrm>
            <a:off x="5635625" y="3756025"/>
            <a:ext cx="2759075" cy="25828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806F8233-1C4F-4087-88CA-AB3255D340D3}" type="slidenum">
              <a:rPr lang="en-US"/>
              <a:pPr>
                <a:defRPr/>
              </a:pPr>
              <a:t>80</a:t>
            </a:fld>
            <a:endParaRPr lang="en-US"/>
          </a:p>
        </p:txBody>
      </p:sp>
      <p:sp>
        <p:nvSpPr>
          <p:cNvPr id="63491" name="Rectangle 2"/>
          <p:cNvSpPr>
            <a:spLocks noGrp="1" noChangeArrowheads="1"/>
          </p:cNvSpPr>
          <p:nvPr>
            <p:ph type="title"/>
          </p:nvPr>
        </p:nvSpPr>
        <p:spPr>
          <a:xfrm>
            <a:off x="247650" y="635000"/>
            <a:ext cx="8458200" cy="1143000"/>
          </a:xfrm>
        </p:spPr>
        <p:txBody>
          <a:bodyPr/>
          <a:lstStyle/>
          <a:p>
            <a:pPr>
              <a:defRPr/>
            </a:pPr>
            <a:r>
              <a:rPr lang="en-US" dirty="0" smtClean="0">
                <a:effectLst/>
                <a:latin typeface="+mn-lt"/>
              </a:rPr>
              <a:t>How does Climate influence Weather? </a:t>
            </a:r>
            <a:br>
              <a:rPr lang="en-US" dirty="0" smtClean="0">
                <a:effectLst/>
                <a:latin typeface="+mn-lt"/>
              </a:rPr>
            </a:b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106500"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9" name="Rectangle 2"/>
          <p:cNvSpPr>
            <a:spLocks noChangeArrowheads="1"/>
          </p:cNvSpPr>
          <p:nvPr/>
        </p:nvSpPr>
        <p:spPr bwMode="auto">
          <a:xfrm>
            <a:off x="468313" y="1651000"/>
            <a:ext cx="8126412" cy="5016500"/>
          </a:xfrm>
          <a:prstGeom prst="rect">
            <a:avLst/>
          </a:prstGeom>
          <a:noFill/>
          <a:ln w="9525">
            <a:noFill/>
            <a:miter lim="800000"/>
            <a:headEnd/>
            <a:tailEnd/>
          </a:ln>
        </p:spPr>
        <p:txBody>
          <a:bodyPr>
            <a:spAutoFit/>
          </a:bodyPr>
          <a:lstStyle/>
          <a:p>
            <a:pPr lvl="1" indent="-457200">
              <a:defRPr/>
            </a:pPr>
            <a:r>
              <a:rPr lang="en-US" sz="2000" i="0" dirty="0">
                <a:latin typeface="+mn-lt"/>
                <a:cs typeface="Times New Roman" pitchFamily="18" charset="0"/>
              </a:rPr>
              <a:t>Simultaneous influences of:</a:t>
            </a:r>
          </a:p>
          <a:p>
            <a:pPr lvl="1" indent="-457200">
              <a:defRPr/>
            </a:pPr>
            <a:r>
              <a:rPr lang="en-US" sz="2000" i="0" dirty="0">
                <a:latin typeface="+mn-lt"/>
                <a:cs typeface="Times New Roman" pitchFamily="18" charset="0"/>
              </a:rPr>
              <a:t> </a:t>
            </a:r>
          </a:p>
          <a:p>
            <a:pPr lvl="1" indent="-457200">
              <a:defRPr/>
            </a:pPr>
            <a:r>
              <a:rPr lang="en-US" sz="2000" i="0" dirty="0">
                <a:latin typeface="+mn-lt"/>
              </a:rPr>
              <a:t>Natural Climate Variability</a:t>
            </a:r>
            <a:br>
              <a:rPr lang="en-US" sz="2000" i="0" dirty="0">
                <a:latin typeface="+mn-lt"/>
              </a:rPr>
            </a:br>
            <a:r>
              <a:rPr lang="en-US" sz="2000" i="0" dirty="0">
                <a:latin typeface="+mn-lt"/>
              </a:rPr>
              <a:t> </a:t>
            </a:r>
            <a:r>
              <a:rPr lang="en-US" sz="2000" b="0" i="0" dirty="0">
                <a:latin typeface="+mn-lt"/>
              </a:rPr>
              <a:t>El Niño/La Niña (ENSO)  </a:t>
            </a:r>
            <a:br>
              <a:rPr lang="en-US" sz="2000" b="0" i="0" dirty="0">
                <a:latin typeface="+mn-lt"/>
              </a:rPr>
            </a:br>
            <a:r>
              <a:rPr lang="en-US" sz="2000" b="0" i="0" dirty="0">
                <a:latin typeface="+mn-lt"/>
              </a:rPr>
              <a:t> Madden-Julian Oscillation (MJO)</a:t>
            </a:r>
            <a:br>
              <a:rPr lang="en-US" sz="2000" b="0" i="0" dirty="0">
                <a:latin typeface="+mn-lt"/>
              </a:rPr>
            </a:br>
            <a:r>
              <a:rPr lang="en-US" sz="2000" b="0" i="0" dirty="0">
                <a:latin typeface="+mn-lt"/>
              </a:rPr>
              <a:t> Arctic Oscillation (AO)</a:t>
            </a:r>
          </a:p>
          <a:p>
            <a:pPr lvl="1">
              <a:defRPr/>
            </a:pPr>
            <a:r>
              <a:rPr lang="en-US" sz="2000" b="0" i="0" dirty="0">
                <a:latin typeface="+mn-lt"/>
              </a:rPr>
              <a:t> Pacific Decadal Oscillation (PDO)</a:t>
            </a:r>
          </a:p>
          <a:p>
            <a:pPr>
              <a:defRPr/>
            </a:pPr>
            <a:endParaRPr lang="en-US" sz="2000" i="0" dirty="0">
              <a:latin typeface="+mn-lt"/>
            </a:endParaRPr>
          </a:p>
          <a:p>
            <a:pPr>
              <a:defRPr/>
            </a:pPr>
            <a:r>
              <a:rPr lang="en-US" sz="2000" i="0" dirty="0">
                <a:latin typeface="+mn-lt"/>
              </a:rPr>
              <a:t>Long-term Trends</a:t>
            </a:r>
          </a:p>
          <a:p>
            <a:pPr>
              <a:defRPr/>
            </a:pPr>
            <a:endParaRPr lang="en-US" sz="2000" i="0" dirty="0">
              <a:latin typeface="+mn-lt"/>
            </a:endParaRPr>
          </a:p>
          <a:p>
            <a:pPr>
              <a:defRPr/>
            </a:pPr>
            <a:r>
              <a:rPr lang="en-US" sz="2000" i="0" dirty="0">
                <a:latin typeface="+mn-lt"/>
              </a:rPr>
              <a:t>Soil moisture (warm season) and snow cover (cold season)</a:t>
            </a:r>
            <a:br>
              <a:rPr lang="en-US" sz="2000" i="0" dirty="0">
                <a:latin typeface="+mn-lt"/>
              </a:rPr>
            </a:br>
            <a:endParaRPr lang="en-US" sz="2000" i="0" dirty="0">
              <a:latin typeface="+mn-lt"/>
            </a:endParaRPr>
          </a:p>
          <a:p>
            <a:pPr>
              <a:defRPr/>
            </a:pPr>
            <a:r>
              <a:rPr lang="en-US" sz="2000" i="0" dirty="0">
                <a:latin typeface="+mn-lt"/>
              </a:rPr>
              <a:t>Statistical Signals of Unknown Origin</a:t>
            </a:r>
          </a:p>
          <a:p>
            <a:pPr>
              <a:defRPr/>
            </a:pPr>
            <a:endParaRPr lang="en-US" sz="2000" i="0" dirty="0">
              <a:latin typeface="+mn-lt"/>
            </a:endParaRPr>
          </a:p>
          <a:p>
            <a:pPr>
              <a:defRPr/>
            </a:pPr>
            <a:r>
              <a:rPr lang="en-US" sz="2000" i="0" dirty="0">
                <a:latin typeface="+mn-lt"/>
              </a:rPr>
              <a:t>Atmospheric Noise</a:t>
            </a:r>
            <a:br>
              <a:rPr lang="en-US" sz="2000" i="0" dirty="0">
                <a:latin typeface="+mn-lt"/>
              </a:rPr>
            </a:br>
            <a:endParaRPr lang="en-US" sz="2000" i="0" dirty="0">
              <a:latin typeface="+mn-lt"/>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EB98AADB-BA2F-4FA3-AA22-5C5D37E48FDD}" type="slidenum">
              <a:rPr lang="en-US"/>
              <a:pPr>
                <a:defRPr/>
              </a:pPr>
              <a:t>81</a:t>
            </a:fld>
            <a:endParaRPr lang="en-US"/>
          </a:p>
        </p:txBody>
      </p:sp>
      <p:sp>
        <p:nvSpPr>
          <p:cNvPr id="19459" name="Rectangle 2"/>
          <p:cNvSpPr>
            <a:spLocks noGrp="1" noChangeArrowheads="1"/>
          </p:cNvSpPr>
          <p:nvPr>
            <p:ph type="title"/>
          </p:nvPr>
        </p:nvSpPr>
        <p:spPr>
          <a:xfrm>
            <a:off x="287338" y="163513"/>
            <a:ext cx="8458200" cy="1143000"/>
          </a:xfrm>
        </p:spPr>
        <p:txBody>
          <a:bodyPr/>
          <a:lstStyle/>
          <a:p>
            <a:pPr eaLnBrk="1" hangingPunct="1">
              <a:defRPr/>
            </a:pPr>
            <a:r>
              <a:rPr lang="en-US" dirty="0" smtClean="0">
                <a:latin typeface="+mn-lt"/>
              </a:rPr>
              <a:t>How does Climate influence Weather?</a:t>
            </a:r>
            <a:endParaRPr lang="en-US" dirty="0" smtClean="0">
              <a:effectLst/>
              <a:latin typeface="+mn-lt"/>
            </a:endParaRPr>
          </a:p>
        </p:txBody>
      </p:sp>
      <p:sp>
        <p:nvSpPr>
          <p:cNvPr id="107524" name="Rectangle 3"/>
          <p:cNvSpPr>
            <a:spLocks noGrp="1" noChangeArrowheads="1"/>
          </p:cNvSpPr>
          <p:nvPr>
            <p:ph type="body" idx="1"/>
          </p:nvPr>
        </p:nvSpPr>
        <p:spPr>
          <a:xfrm>
            <a:off x="973138" y="1562100"/>
            <a:ext cx="7769225" cy="5435600"/>
          </a:xfrm>
        </p:spPr>
        <p:txBody>
          <a:bodyPr/>
          <a:lstStyle/>
          <a:p>
            <a:pPr eaLnBrk="1" hangingPunct="1">
              <a:spcBef>
                <a:spcPts val="600"/>
              </a:spcBef>
              <a:spcAft>
                <a:spcPts val="600"/>
              </a:spcAft>
            </a:pPr>
            <a:endParaRPr lang="en-US" sz="2200" i="1" smtClean="0">
              <a:effectLst/>
            </a:endParaRPr>
          </a:p>
          <a:p>
            <a:pPr eaLnBrk="1" hangingPunct="1">
              <a:spcBef>
                <a:spcPts val="600"/>
              </a:spcBef>
              <a:spcAft>
                <a:spcPts val="600"/>
              </a:spcAft>
            </a:pPr>
            <a:endParaRPr lang="en-US" sz="2200" i="1" smtClean="0">
              <a:effectLst/>
            </a:endParaRPr>
          </a:p>
        </p:txBody>
      </p:sp>
      <p:pic>
        <p:nvPicPr>
          <p:cNvPr id="107525"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grpSp>
        <p:nvGrpSpPr>
          <p:cNvPr id="107526" name="Group 2"/>
          <p:cNvGrpSpPr>
            <a:grpSpLocks noChangeAspect="1"/>
          </p:cNvGrpSpPr>
          <p:nvPr/>
        </p:nvGrpSpPr>
        <p:grpSpPr bwMode="auto">
          <a:xfrm>
            <a:off x="1058863" y="1157288"/>
            <a:ext cx="6516687" cy="4017962"/>
            <a:chOff x="0" y="898"/>
            <a:chExt cx="5550" cy="3422"/>
          </a:xfrm>
        </p:grpSpPr>
        <p:sp>
          <p:nvSpPr>
            <p:cNvPr id="107528" name="Text Box 4"/>
            <p:cNvSpPr txBox="1">
              <a:spLocks noChangeArrowheads="1"/>
            </p:cNvSpPr>
            <p:nvPr/>
          </p:nvSpPr>
          <p:spPr bwMode="auto">
            <a:xfrm>
              <a:off x="0" y="3608"/>
              <a:ext cx="1471" cy="590"/>
            </a:xfrm>
            <a:prstGeom prst="rect">
              <a:avLst/>
            </a:prstGeom>
            <a:noFill/>
            <a:ln w="9525">
              <a:noFill/>
              <a:miter lim="800000"/>
              <a:headEnd/>
              <a:tailEnd/>
            </a:ln>
          </p:spPr>
          <p:txBody>
            <a:bodyPr>
              <a:spAutoFit/>
            </a:bodyPr>
            <a:lstStyle/>
            <a:p>
              <a:pPr algn="ctr"/>
              <a:r>
                <a:rPr lang="en-US" sz="1300" i="0">
                  <a:solidFill>
                    <a:srgbClr val="6600CC"/>
                  </a:solidFill>
                  <a:latin typeface="Arial" pitchFamily="34" charset="0"/>
                  <a:cs typeface="Times New Roman" pitchFamily="18" charset="0"/>
                </a:rPr>
                <a:t>Extreme Events</a:t>
              </a:r>
            </a:p>
            <a:p>
              <a:pPr algn="ctr"/>
              <a:r>
                <a:rPr lang="en-US" sz="1300" i="0">
                  <a:solidFill>
                    <a:srgbClr val="6600CC"/>
                  </a:solidFill>
                  <a:latin typeface="Arial" pitchFamily="34" charset="0"/>
                  <a:cs typeface="Times New Roman" pitchFamily="18" charset="0"/>
                </a:rPr>
                <a:t>Tropical Storms</a:t>
              </a:r>
            </a:p>
            <a:p>
              <a:pPr algn="ctr"/>
              <a:r>
                <a:rPr lang="en-US" sz="1300" i="0">
                  <a:solidFill>
                    <a:srgbClr val="6600CC"/>
                  </a:solidFill>
                  <a:latin typeface="Arial" pitchFamily="34" charset="0"/>
                  <a:cs typeface="Times New Roman" pitchFamily="18" charset="0"/>
                </a:rPr>
                <a:t>Droughts/Floods</a:t>
              </a:r>
            </a:p>
          </p:txBody>
        </p:sp>
        <p:sp>
          <p:nvSpPr>
            <p:cNvPr id="107529" name="Text Box 21"/>
            <p:cNvSpPr txBox="1">
              <a:spLocks noChangeArrowheads="1"/>
            </p:cNvSpPr>
            <p:nvPr/>
          </p:nvSpPr>
          <p:spPr bwMode="auto">
            <a:xfrm>
              <a:off x="336" y="1976"/>
              <a:ext cx="1310" cy="760"/>
            </a:xfrm>
            <a:prstGeom prst="rect">
              <a:avLst/>
            </a:prstGeom>
            <a:noFill/>
            <a:ln w="9525">
              <a:noFill/>
              <a:miter lim="800000"/>
              <a:headEnd/>
              <a:tailEnd/>
            </a:ln>
          </p:spPr>
          <p:txBody>
            <a:bodyPr>
              <a:spAutoFit/>
            </a:bodyPr>
            <a:lstStyle/>
            <a:p>
              <a:pPr algn="ctr" eaLnBrk="0" hangingPunct="0"/>
              <a:r>
                <a:rPr lang="en-US" sz="1300" i="0">
                  <a:solidFill>
                    <a:srgbClr val="006699"/>
                  </a:solidFill>
                  <a:latin typeface="Arial" pitchFamily="34" charset="0"/>
                  <a:cs typeface="Times New Roman" pitchFamily="18" charset="0"/>
                </a:rPr>
                <a:t>Change in weather event amplitude and frequency</a:t>
              </a:r>
            </a:p>
          </p:txBody>
        </p:sp>
        <p:sp>
          <p:nvSpPr>
            <p:cNvPr id="107530" name="Text Box 24"/>
            <p:cNvSpPr txBox="1">
              <a:spLocks noChangeArrowheads="1"/>
            </p:cNvSpPr>
            <p:nvPr/>
          </p:nvSpPr>
          <p:spPr bwMode="auto">
            <a:xfrm>
              <a:off x="960" y="1344"/>
              <a:ext cx="1140" cy="249"/>
            </a:xfrm>
            <a:prstGeom prst="rect">
              <a:avLst/>
            </a:prstGeom>
            <a:noFill/>
            <a:ln w="9525">
              <a:noFill/>
              <a:miter lim="800000"/>
              <a:headEnd/>
              <a:tailEnd/>
            </a:ln>
          </p:spPr>
          <p:txBody>
            <a:bodyPr wrap="none">
              <a:spAutoFit/>
            </a:bodyPr>
            <a:lstStyle/>
            <a:p>
              <a:pPr eaLnBrk="0" hangingPunct="0"/>
              <a:r>
                <a:rPr lang="en-US" sz="1300" i="0">
                  <a:solidFill>
                    <a:srgbClr val="FF3300"/>
                  </a:solidFill>
                  <a:latin typeface="Arial" pitchFamily="34" charset="0"/>
                  <a:cs typeface="Times New Roman" pitchFamily="18" charset="0"/>
                </a:rPr>
                <a:t>Global change</a:t>
              </a:r>
            </a:p>
          </p:txBody>
        </p:sp>
        <p:sp>
          <p:nvSpPr>
            <p:cNvPr id="107531" name="Text Box 25"/>
            <p:cNvSpPr txBox="1">
              <a:spLocks noChangeArrowheads="1"/>
            </p:cNvSpPr>
            <p:nvPr/>
          </p:nvSpPr>
          <p:spPr bwMode="auto">
            <a:xfrm>
              <a:off x="3840" y="1392"/>
              <a:ext cx="1389" cy="249"/>
            </a:xfrm>
            <a:prstGeom prst="rect">
              <a:avLst/>
            </a:prstGeom>
            <a:noFill/>
            <a:ln w="9525">
              <a:noFill/>
              <a:miter lim="800000"/>
              <a:headEnd/>
              <a:tailEnd/>
            </a:ln>
          </p:spPr>
          <p:txBody>
            <a:bodyPr>
              <a:spAutoFit/>
            </a:bodyPr>
            <a:lstStyle/>
            <a:p>
              <a:pPr eaLnBrk="0" hangingPunct="0"/>
              <a:r>
                <a:rPr lang="en-US" sz="1300" i="0">
                  <a:solidFill>
                    <a:srgbClr val="FF3300"/>
                  </a:solidFill>
                  <a:latin typeface="Arial" pitchFamily="34" charset="0"/>
                  <a:cs typeface="Times New Roman" pitchFamily="18" charset="0"/>
                </a:rPr>
                <a:t>Trends</a:t>
              </a:r>
            </a:p>
          </p:txBody>
        </p:sp>
        <p:sp>
          <p:nvSpPr>
            <p:cNvPr id="107532" name="Text Box 23"/>
            <p:cNvSpPr txBox="1">
              <a:spLocks noChangeArrowheads="1"/>
            </p:cNvSpPr>
            <p:nvPr/>
          </p:nvSpPr>
          <p:spPr bwMode="auto">
            <a:xfrm>
              <a:off x="4140" y="2016"/>
              <a:ext cx="1310" cy="760"/>
            </a:xfrm>
            <a:prstGeom prst="rect">
              <a:avLst/>
            </a:prstGeom>
            <a:noFill/>
            <a:ln w="9525">
              <a:noFill/>
              <a:miter lim="800000"/>
              <a:headEnd/>
              <a:tailEnd/>
            </a:ln>
          </p:spPr>
          <p:txBody>
            <a:bodyPr>
              <a:spAutoFit/>
            </a:bodyPr>
            <a:lstStyle/>
            <a:p>
              <a:pPr algn="ctr" eaLnBrk="0" hangingPunct="0"/>
              <a:r>
                <a:rPr lang="en-US" sz="1300" i="0">
                  <a:solidFill>
                    <a:srgbClr val="006699"/>
                  </a:solidFill>
                  <a:latin typeface="Arial" pitchFamily="34" charset="0"/>
                  <a:cs typeface="Times New Roman" pitchFamily="18" charset="0"/>
                </a:rPr>
                <a:t>Change in climate event amplitude and frequency</a:t>
              </a:r>
            </a:p>
          </p:txBody>
        </p:sp>
        <p:sp>
          <p:nvSpPr>
            <p:cNvPr id="107533" name="Text Box 6"/>
            <p:cNvSpPr txBox="1">
              <a:spLocks noChangeArrowheads="1"/>
            </p:cNvSpPr>
            <p:nvPr/>
          </p:nvSpPr>
          <p:spPr bwMode="auto">
            <a:xfrm>
              <a:off x="3436" y="3831"/>
              <a:ext cx="2114" cy="419"/>
            </a:xfrm>
            <a:prstGeom prst="rect">
              <a:avLst/>
            </a:prstGeom>
            <a:noFill/>
            <a:ln w="9525">
              <a:noFill/>
              <a:miter lim="800000"/>
              <a:headEnd/>
              <a:tailEnd/>
            </a:ln>
          </p:spPr>
          <p:txBody>
            <a:bodyPr>
              <a:spAutoFit/>
            </a:bodyPr>
            <a:lstStyle/>
            <a:p>
              <a:r>
                <a:rPr lang="en-US" sz="1300" i="0">
                  <a:solidFill>
                    <a:srgbClr val="660033"/>
                  </a:solidFill>
                  <a:latin typeface="Arial" pitchFamily="34" charset="0"/>
                  <a:cs typeface="Times New Roman" pitchFamily="18" charset="0"/>
                </a:rPr>
                <a:t>Tropics - El Niño, La Niña</a:t>
              </a:r>
            </a:p>
            <a:p>
              <a:r>
                <a:rPr lang="en-US" sz="1300" i="0">
                  <a:solidFill>
                    <a:srgbClr val="660033"/>
                  </a:solidFill>
                  <a:latin typeface="Arial" pitchFamily="34" charset="0"/>
                  <a:cs typeface="Times New Roman" pitchFamily="18" charset="0"/>
                </a:rPr>
                <a:t>Extratropics - Jet Patterns</a:t>
              </a:r>
            </a:p>
          </p:txBody>
        </p:sp>
        <p:sp>
          <p:nvSpPr>
            <p:cNvPr id="107534" name="Text Box 20"/>
            <p:cNvSpPr txBox="1">
              <a:spLocks noChangeArrowheads="1"/>
            </p:cNvSpPr>
            <p:nvPr/>
          </p:nvSpPr>
          <p:spPr bwMode="auto">
            <a:xfrm>
              <a:off x="1522" y="3792"/>
              <a:ext cx="759" cy="249"/>
            </a:xfrm>
            <a:prstGeom prst="rect">
              <a:avLst/>
            </a:prstGeom>
            <a:noFill/>
            <a:ln w="9525">
              <a:noFill/>
              <a:miter lim="800000"/>
              <a:headEnd/>
              <a:tailEnd/>
            </a:ln>
          </p:spPr>
          <p:txBody>
            <a:bodyPr wrap="none">
              <a:spAutoFit/>
            </a:bodyPr>
            <a:lstStyle/>
            <a:p>
              <a:pPr eaLnBrk="0" hangingPunct="0"/>
              <a:r>
                <a:rPr lang="en-US" sz="1300" i="0">
                  <a:solidFill>
                    <a:srgbClr val="660066"/>
                  </a:solidFill>
                  <a:latin typeface="Arial" pitchFamily="34" charset="0"/>
                  <a:cs typeface="Times New Roman" pitchFamily="18" charset="0"/>
                </a:rPr>
                <a:t>Blocking</a:t>
              </a:r>
            </a:p>
          </p:txBody>
        </p:sp>
        <p:sp>
          <p:nvSpPr>
            <p:cNvPr id="107535" name="Text Box 22"/>
            <p:cNvSpPr txBox="1">
              <a:spLocks noChangeArrowheads="1"/>
            </p:cNvSpPr>
            <p:nvPr/>
          </p:nvSpPr>
          <p:spPr bwMode="auto">
            <a:xfrm>
              <a:off x="2095" y="4071"/>
              <a:ext cx="1379" cy="249"/>
            </a:xfrm>
            <a:prstGeom prst="rect">
              <a:avLst/>
            </a:prstGeom>
            <a:noFill/>
            <a:ln w="9525">
              <a:noFill/>
              <a:miter lim="800000"/>
              <a:headEnd/>
              <a:tailEnd/>
            </a:ln>
          </p:spPr>
          <p:txBody>
            <a:bodyPr>
              <a:spAutoFit/>
            </a:bodyPr>
            <a:lstStyle/>
            <a:p>
              <a:pPr eaLnBrk="0" hangingPunct="0"/>
              <a:r>
                <a:rPr lang="en-US" sz="1300" i="0">
                  <a:solidFill>
                    <a:srgbClr val="660066"/>
                  </a:solidFill>
                  <a:latin typeface="Arial" pitchFamily="34" charset="0"/>
                  <a:cs typeface="Times New Roman" pitchFamily="18" charset="0"/>
                </a:rPr>
                <a:t>Teleconnections</a:t>
              </a:r>
            </a:p>
          </p:txBody>
        </p:sp>
        <p:grpSp>
          <p:nvGrpSpPr>
            <p:cNvPr id="107536" name="Group 11"/>
            <p:cNvGrpSpPr>
              <a:grpSpLocks/>
            </p:cNvGrpSpPr>
            <p:nvPr/>
          </p:nvGrpSpPr>
          <p:grpSpPr bwMode="auto">
            <a:xfrm>
              <a:off x="1010" y="898"/>
              <a:ext cx="3694" cy="3086"/>
              <a:chOff x="1010" y="802"/>
              <a:chExt cx="3694" cy="3086"/>
            </a:xfrm>
          </p:grpSpPr>
          <p:grpSp>
            <p:nvGrpSpPr>
              <p:cNvPr id="107537" name="Group 12"/>
              <p:cNvGrpSpPr>
                <a:grpSpLocks/>
              </p:cNvGrpSpPr>
              <p:nvPr/>
            </p:nvGrpSpPr>
            <p:grpSpPr bwMode="auto">
              <a:xfrm>
                <a:off x="1446" y="1344"/>
                <a:ext cx="2874" cy="2544"/>
                <a:chOff x="1446" y="1344"/>
                <a:chExt cx="2874" cy="2544"/>
              </a:xfrm>
            </p:grpSpPr>
            <p:sp>
              <p:nvSpPr>
                <p:cNvPr id="20" name="Oval 13"/>
                <p:cNvSpPr>
                  <a:spLocks noChangeArrowheads="1"/>
                </p:cNvSpPr>
                <p:nvPr/>
              </p:nvSpPr>
              <p:spPr bwMode="auto">
                <a:xfrm>
                  <a:off x="1536" y="1344"/>
                  <a:ext cx="2688" cy="2544"/>
                </a:xfrm>
                <a:prstGeom prst="ellipse">
                  <a:avLst/>
                </a:prstGeom>
                <a:gradFill rotWithShape="1">
                  <a:gsLst>
                    <a:gs pos="0">
                      <a:srgbClr val="000082">
                        <a:alpha val="56000"/>
                      </a:srgbClr>
                    </a:gs>
                    <a:gs pos="30000">
                      <a:srgbClr val="66008F">
                        <a:alpha val="56900"/>
                      </a:srgbClr>
                    </a:gs>
                    <a:gs pos="64999">
                      <a:srgbClr val="BA0066">
                        <a:alpha val="57950"/>
                      </a:srgbClr>
                    </a:gs>
                    <a:gs pos="89999">
                      <a:srgbClr val="FF0000">
                        <a:alpha val="58700"/>
                      </a:srgbClr>
                    </a:gs>
                    <a:gs pos="100000">
                      <a:srgbClr val="FF8200">
                        <a:alpha val="59000"/>
                      </a:srgbClr>
                    </a:gs>
                  </a:gsLst>
                  <a:lin ang="5400000" scaled="1"/>
                </a:gradFill>
                <a:ln w="57150" algn="ctr">
                  <a:solidFill>
                    <a:schemeClr val="tx1"/>
                  </a:solidFill>
                  <a:round/>
                  <a:headEnd/>
                  <a:tailEnd/>
                </a:ln>
                <a:effectLst/>
              </p:spPr>
              <p:txBody>
                <a:bodyPr anchor="ctr">
                  <a:spAutoFit/>
                </a:bodyPr>
                <a:lstStyle/>
                <a:p>
                  <a:pPr>
                    <a:defRPr/>
                  </a:pPr>
                  <a:endParaRPr lang="en-US" sz="1800" b="0" i="0">
                    <a:solidFill>
                      <a:srgbClr val="000000"/>
                    </a:solidFill>
                    <a:latin typeface="Arial" pitchFamily="34" charset="0"/>
                  </a:endParaRPr>
                </a:p>
              </p:txBody>
            </p:sp>
            <p:sp>
              <p:nvSpPr>
                <p:cNvPr id="107544" name="AutoShape 14"/>
                <p:cNvSpPr>
                  <a:spLocks noChangeArrowheads="1"/>
                </p:cNvSpPr>
                <p:nvPr/>
              </p:nvSpPr>
              <p:spPr bwMode="auto">
                <a:xfrm rot="-2596176">
                  <a:off x="1446" y="2514"/>
                  <a:ext cx="192" cy="192"/>
                </a:xfrm>
                <a:prstGeom prst="rtTriangle">
                  <a:avLst/>
                </a:prstGeom>
                <a:solidFill>
                  <a:schemeClr val="tx1"/>
                </a:solidFill>
                <a:ln w="9525" algn="ctr">
                  <a:solidFill>
                    <a:schemeClr val="tx1"/>
                  </a:solidFill>
                  <a:miter lim="800000"/>
                  <a:headEnd/>
                  <a:tailEnd/>
                </a:ln>
              </p:spPr>
              <p:txBody>
                <a:bodyPr anchor="ctr">
                  <a:spAutoFit/>
                </a:bodyPr>
                <a:lstStyle/>
                <a:p>
                  <a:endParaRPr lang="en-US" sz="1800" b="0" i="0">
                    <a:solidFill>
                      <a:srgbClr val="000000"/>
                    </a:solidFill>
                    <a:latin typeface="Arial" pitchFamily="34" charset="0"/>
                  </a:endParaRPr>
                </a:p>
              </p:txBody>
            </p:sp>
            <p:sp>
              <p:nvSpPr>
                <p:cNvPr id="107545" name="AutoShape 15"/>
                <p:cNvSpPr>
                  <a:spLocks noChangeArrowheads="1"/>
                </p:cNvSpPr>
                <p:nvPr/>
              </p:nvSpPr>
              <p:spPr bwMode="auto">
                <a:xfrm rot="-2596176">
                  <a:off x="4128" y="2514"/>
                  <a:ext cx="192" cy="192"/>
                </a:xfrm>
                <a:prstGeom prst="rtTriangle">
                  <a:avLst/>
                </a:prstGeom>
                <a:solidFill>
                  <a:schemeClr val="tx1"/>
                </a:solidFill>
                <a:ln w="9525" algn="ctr">
                  <a:solidFill>
                    <a:schemeClr val="tx1"/>
                  </a:solidFill>
                  <a:miter lim="800000"/>
                  <a:headEnd/>
                  <a:tailEnd/>
                </a:ln>
              </p:spPr>
              <p:txBody>
                <a:bodyPr anchor="ctr">
                  <a:spAutoFit/>
                </a:bodyPr>
                <a:lstStyle/>
                <a:p>
                  <a:endParaRPr lang="en-US" sz="1800" b="0" i="0">
                    <a:solidFill>
                      <a:srgbClr val="000000"/>
                    </a:solidFill>
                    <a:latin typeface="Arial" pitchFamily="34" charset="0"/>
                  </a:endParaRPr>
                </a:p>
              </p:txBody>
            </p:sp>
            <p:sp>
              <p:nvSpPr>
                <p:cNvPr id="107546" name="AutoShape 16"/>
                <p:cNvSpPr>
                  <a:spLocks noChangeArrowheads="1"/>
                </p:cNvSpPr>
                <p:nvPr/>
              </p:nvSpPr>
              <p:spPr bwMode="auto">
                <a:xfrm rot="-9557951">
                  <a:off x="2220" y="1374"/>
                  <a:ext cx="192" cy="192"/>
                </a:xfrm>
                <a:prstGeom prst="rtTriangle">
                  <a:avLst/>
                </a:prstGeom>
                <a:solidFill>
                  <a:schemeClr val="tx1"/>
                </a:solidFill>
                <a:ln w="9525" algn="ctr">
                  <a:solidFill>
                    <a:schemeClr val="tx1"/>
                  </a:solidFill>
                  <a:miter lim="800000"/>
                  <a:headEnd/>
                  <a:tailEnd/>
                </a:ln>
              </p:spPr>
              <p:txBody>
                <a:bodyPr anchor="ctr">
                  <a:spAutoFit/>
                </a:bodyPr>
                <a:lstStyle/>
                <a:p>
                  <a:endParaRPr lang="en-US" sz="1800" b="0" i="0">
                    <a:solidFill>
                      <a:srgbClr val="000000"/>
                    </a:solidFill>
                    <a:latin typeface="Arial" pitchFamily="34" charset="0"/>
                  </a:endParaRPr>
                </a:p>
              </p:txBody>
            </p:sp>
            <p:sp>
              <p:nvSpPr>
                <p:cNvPr id="107547" name="AutoShape 17"/>
                <p:cNvSpPr>
                  <a:spLocks noChangeArrowheads="1"/>
                </p:cNvSpPr>
                <p:nvPr/>
              </p:nvSpPr>
              <p:spPr bwMode="auto">
                <a:xfrm rot="3567285">
                  <a:off x="3354" y="1350"/>
                  <a:ext cx="192" cy="192"/>
                </a:xfrm>
                <a:prstGeom prst="rtTriangle">
                  <a:avLst/>
                </a:prstGeom>
                <a:solidFill>
                  <a:schemeClr val="tx1"/>
                </a:solidFill>
                <a:ln w="9525" algn="ctr">
                  <a:solidFill>
                    <a:schemeClr val="tx1"/>
                  </a:solidFill>
                  <a:miter lim="800000"/>
                  <a:headEnd/>
                  <a:tailEnd/>
                </a:ln>
              </p:spPr>
              <p:txBody>
                <a:bodyPr anchor="ctr">
                  <a:spAutoFit/>
                </a:bodyPr>
                <a:lstStyle/>
                <a:p>
                  <a:endParaRPr lang="en-US" sz="1800" b="0" i="0">
                    <a:solidFill>
                      <a:srgbClr val="000000"/>
                    </a:solidFill>
                    <a:latin typeface="Arial" pitchFamily="34" charset="0"/>
                  </a:endParaRPr>
                </a:p>
              </p:txBody>
            </p:sp>
            <p:sp>
              <p:nvSpPr>
                <p:cNvPr id="107548" name="AutoShape 18"/>
                <p:cNvSpPr>
                  <a:spLocks noChangeArrowheads="1"/>
                </p:cNvSpPr>
                <p:nvPr/>
              </p:nvSpPr>
              <p:spPr bwMode="auto">
                <a:xfrm rot="4915149">
                  <a:off x="1914" y="3474"/>
                  <a:ext cx="192" cy="192"/>
                </a:xfrm>
                <a:prstGeom prst="rtTriangle">
                  <a:avLst/>
                </a:prstGeom>
                <a:solidFill>
                  <a:schemeClr val="tx1"/>
                </a:solidFill>
                <a:ln w="9525" algn="ctr">
                  <a:solidFill>
                    <a:schemeClr val="tx1"/>
                  </a:solidFill>
                  <a:miter lim="800000"/>
                  <a:headEnd/>
                  <a:tailEnd/>
                </a:ln>
              </p:spPr>
              <p:txBody>
                <a:bodyPr anchor="ctr">
                  <a:spAutoFit/>
                </a:bodyPr>
                <a:lstStyle/>
                <a:p>
                  <a:endParaRPr lang="en-US" sz="1800" b="0" i="0">
                    <a:solidFill>
                      <a:srgbClr val="000000"/>
                    </a:solidFill>
                    <a:latin typeface="Arial" pitchFamily="34" charset="0"/>
                  </a:endParaRPr>
                </a:p>
              </p:txBody>
            </p:sp>
            <p:sp>
              <p:nvSpPr>
                <p:cNvPr id="107549" name="AutoShape 19"/>
                <p:cNvSpPr>
                  <a:spLocks noChangeArrowheads="1"/>
                </p:cNvSpPr>
                <p:nvPr/>
              </p:nvSpPr>
              <p:spPr bwMode="auto">
                <a:xfrm rot="16684851" flipH="1">
                  <a:off x="3660" y="3474"/>
                  <a:ext cx="192" cy="192"/>
                </a:xfrm>
                <a:prstGeom prst="rtTriangle">
                  <a:avLst/>
                </a:prstGeom>
                <a:solidFill>
                  <a:schemeClr val="tx1"/>
                </a:solidFill>
                <a:ln w="9525" algn="ctr">
                  <a:solidFill>
                    <a:schemeClr val="tx1"/>
                  </a:solidFill>
                  <a:miter lim="800000"/>
                  <a:headEnd/>
                  <a:tailEnd/>
                </a:ln>
              </p:spPr>
              <p:txBody>
                <a:bodyPr anchor="ctr">
                  <a:spAutoFit/>
                </a:bodyPr>
                <a:lstStyle/>
                <a:p>
                  <a:endParaRPr lang="en-US" sz="1800" b="0" i="0">
                    <a:solidFill>
                      <a:srgbClr val="000000"/>
                    </a:solidFill>
                    <a:latin typeface="Arial" pitchFamily="34" charset="0"/>
                  </a:endParaRPr>
                </a:p>
              </p:txBody>
            </p:sp>
          </p:grpSp>
          <p:sp>
            <p:nvSpPr>
              <p:cNvPr id="17" name="Oval 11"/>
              <p:cNvSpPr>
                <a:spLocks noChangeArrowheads="1"/>
              </p:cNvSpPr>
              <p:nvPr/>
            </p:nvSpPr>
            <p:spPr bwMode="auto">
              <a:xfrm>
                <a:off x="2390" y="802"/>
                <a:ext cx="968" cy="879"/>
              </a:xfrm>
              <a:prstGeom prst="ellipse">
                <a:avLst/>
              </a:prstGeom>
              <a:gradFill rotWithShape="0">
                <a:gsLst>
                  <a:gs pos="0">
                    <a:srgbClr val="009999"/>
                  </a:gs>
                  <a:gs pos="50000">
                    <a:srgbClr val="33CCCC"/>
                  </a:gs>
                  <a:gs pos="100000">
                    <a:srgbClr val="009999"/>
                  </a:gs>
                </a:gsLst>
                <a:lin ang="189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ctr">
                  <a:spcBef>
                    <a:spcPct val="50000"/>
                  </a:spcBef>
                  <a:defRPr/>
                </a:pPr>
                <a:r>
                  <a:rPr lang="en-US" sz="1700" i="0" dirty="0">
                    <a:solidFill>
                      <a:srgbClr val="FF0000"/>
                    </a:solidFill>
                    <a:latin typeface="Arial" pitchFamily="34" charset="0"/>
                    <a:cs typeface="Times New Roman" pitchFamily="18" charset="0"/>
                  </a:rPr>
                  <a:t>Climate </a:t>
                </a:r>
                <a:br>
                  <a:rPr lang="en-US" sz="1700" i="0" dirty="0">
                    <a:solidFill>
                      <a:srgbClr val="FF0000"/>
                    </a:solidFill>
                    <a:latin typeface="Arial" pitchFamily="34" charset="0"/>
                    <a:cs typeface="Times New Roman" pitchFamily="18" charset="0"/>
                  </a:rPr>
                </a:br>
                <a:r>
                  <a:rPr lang="en-US" sz="1700" i="0" dirty="0">
                    <a:solidFill>
                      <a:srgbClr val="FF0000"/>
                    </a:solidFill>
                    <a:latin typeface="Arial" pitchFamily="34" charset="0"/>
                    <a:cs typeface="Times New Roman" pitchFamily="18" charset="0"/>
                  </a:rPr>
                  <a:t>Change</a:t>
                </a:r>
              </a:p>
            </p:txBody>
          </p:sp>
          <p:sp>
            <p:nvSpPr>
              <p:cNvPr id="18" name="Oval 15"/>
              <p:cNvSpPr>
                <a:spLocks noChangeArrowheads="1"/>
              </p:cNvSpPr>
              <p:nvPr/>
            </p:nvSpPr>
            <p:spPr bwMode="auto">
              <a:xfrm>
                <a:off x="1010" y="2734"/>
                <a:ext cx="1029" cy="910"/>
              </a:xfrm>
              <a:prstGeom prst="ellipse">
                <a:avLst/>
              </a:prstGeom>
              <a:gradFill rotWithShape="0">
                <a:gsLst>
                  <a:gs pos="0">
                    <a:srgbClr val="009999"/>
                  </a:gs>
                  <a:gs pos="50000">
                    <a:srgbClr val="33CCCC"/>
                  </a:gs>
                  <a:gs pos="100000">
                    <a:srgbClr val="009999"/>
                  </a:gs>
                </a:gsLst>
                <a:lin ang="189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ctr">
                  <a:spcBef>
                    <a:spcPct val="50000"/>
                  </a:spcBef>
                  <a:defRPr/>
                </a:pPr>
                <a:r>
                  <a:rPr lang="en-US" sz="1700" i="0" dirty="0">
                    <a:solidFill>
                      <a:srgbClr val="9900FF"/>
                    </a:solidFill>
                    <a:latin typeface="Arial" pitchFamily="34" charset="0"/>
                    <a:cs typeface="Times New Roman" pitchFamily="18" charset="0"/>
                  </a:rPr>
                  <a:t>Weather</a:t>
                </a:r>
              </a:p>
            </p:txBody>
          </p:sp>
          <p:sp>
            <p:nvSpPr>
              <p:cNvPr id="19" name="Oval 16" descr="Walnut">
                <a:hlinkClick r:id="rId4" action="ppaction://hlinkpres?slideindex=1&amp;slidetitle="/>
              </p:cNvPr>
              <p:cNvSpPr>
                <a:spLocks noChangeArrowheads="1"/>
              </p:cNvSpPr>
              <p:nvPr/>
            </p:nvSpPr>
            <p:spPr bwMode="auto">
              <a:xfrm>
                <a:off x="3736" y="2734"/>
                <a:ext cx="968" cy="917"/>
              </a:xfrm>
              <a:prstGeom prst="ellipse">
                <a:avLst/>
              </a:prstGeom>
              <a:gradFill rotWithShape="0">
                <a:gsLst>
                  <a:gs pos="0">
                    <a:srgbClr val="009999"/>
                  </a:gs>
                  <a:gs pos="50000">
                    <a:srgbClr val="33CCCC"/>
                  </a:gs>
                  <a:gs pos="100000">
                    <a:srgbClr val="009999"/>
                  </a:gs>
                </a:gsLst>
                <a:lin ang="189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ctr">
                  <a:spcBef>
                    <a:spcPct val="50000"/>
                  </a:spcBef>
                  <a:defRPr/>
                </a:pPr>
                <a:r>
                  <a:rPr lang="en-US" sz="1700" i="0" dirty="0">
                    <a:solidFill>
                      <a:srgbClr val="660033"/>
                    </a:solidFill>
                    <a:latin typeface="Arial" pitchFamily="34" charset="0"/>
                    <a:cs typeface="Times New Roman" pitchFamily="18" charset="0"/>
                  </a:rPr>
                  <a:t>Climate </a:t>
                </a:r>
                <a:br>
                  <a:rPr lang="en-US" sz="1700" i="0" dirty="0">
                    <a:solidFill>
                      <a:srgbClr val="660033"/>
                    </a:solidFill>
                    <a:latin typeface="Arial" pitchFamily="34" charset="0"/>
                    <a:cs typeface="Times New Roman" pitchFamily="18" charset="0"/>
                  </a:rPr>
                </a:br>
                <a:r>
                  <a:rPr lang="en-US" sz="1700" i="0" dirty="0">
                    <a:solidFill>
                      <a:srgbClr val="660033"/>
                    </a:solidFill>
                    <a:latin typeface="Arial" pitchFamily="34" charset="0"/>
                    <a:cs typeface="Times New Roman" pitchFamily="18" charset="0"/>
                  </a:rPr>
                  <a:t>Variability</a:t>
                </a:r>
              </a:p>
            </p:txBody>
          </p:sp>
        </p:grpSp>
      </p:grpSp>
      <p:sp>
        <p:nvSpPr>
          <p:cNvPr id="27" name="Rectangle 26"/>
          <p:cNvSpPr/>
          <p:nvPr/>
        </p:nvSpPr>
        <p:spPr>
          <a:xfrm>
            <a:off x="493713" y="5235575"/>
            <a:ext cx="8215312" cy="1200150"/>
          </a:xfrm>
          <a:prstGeom prst="rect">
            <a:avLst/>
          </a:prstGeom>
          <a:solidFill>
            <a:schemeClr val="accent3">
              <a:lumMod val="85000"/>
            </a:schemeClr>
          </a:solidFill>
          <a:ln>
            <a:solidFill>
              <a:schemeClr val="tx1"/>
            </a:solidFill>
          </a:ln>
        </p:spPr>
        <p:txBody>
          <a:bodyPr>
            <a:spAutoFit/>
          </a:bodyPr>
          <a:lstStyle/>
          <a:p>
            <a:pPr>
              <a:spcBef>
                <a:spcPts val="600"/>
              </a:spcBef>
              <a:defRPr/>
            </a:pPr>
            <a:r>
              <a:rPr lang="en-US" sz="2000" i="0" u="sng" dirty="0">
                <a:latin typeface="+mn-lt"/>
                <a:ea typeface="ＭＳ Ｐゴシック" pitchFamily="-65" charset="-128"/>
                <a:cs typeface="Tahoma" pitchFamily="34" charset="0"/>
              </a:rPr>
              <a:t>Motivation:</a:t>
            </a:r>
          </a:p>
          <a:p>
            <a:pPr>
              <a:spcBef>
                <a:spcPts val="600"/>
              </a:spcBef>
              <a:defRPr/>
            </a:pPr>
            <a:r>
              <a:rPr lang="en-US" sz="1400" i="0" dirty="0">
                <a:latin typeface="+mn-lt"/>
                <a:ea typeface="ＭＳ Ｐゴシック" pitchFamily="-65" charset="-128"/>
                <a:cs typeface="Tahoma" pitchFamily="34" charset="0"/>
              </a:rPr>
              <a:t>Climate Change is manifested as changes in the number and intensity of weather extremes that have significant human impacts, thus posing a serious challenge to society. </a:t>
            </a:r>
          </a:p>
          <a:p>
            <a:pPr>
              <a:spcBef>
                <a:spcPts val="600"/>
              </a:spcBef>
              <a:defRPr/>
            </a:pPr>
            <a:r>
              <a:rPr lang="en-US" sz="1400" i="0" dirty="0">
                <a:latin typeface="+mn-lt"/>
                <a:ea typeface="ＭＳ Ｐゴシック" pitchFamily="-65" charset="-128"/>
                <a:cs typeface="Tahoma" pitchFamily="34" charset="0"/>
              </a:rPr>
              <a:t>How do climate variations and climate change affect weather events and vice-versa? </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1F0F8B22-6331-49D7-860A-EB4A64B81D10}" type="slidenum">
              <a:rPr lang="en-US"/>
              <a:pPr>
                <a:defRPr/>
              </a:pPr>
              <a:t>82</a:t>
            </a:fld>
            <a:endParaRPr lang="en-US"/>
          </a:p>
        </p:txBody>
      </p:sp>
      <p:sp>
        <p:nvSpPr>
          <p:cNvPr id="63491" name="Rectangle 2"/>
          <p:cNvSpPr>
            <a:spLocks noGrp="1" noChangeArrowheads="1"/>
          </p:cNvSpPr>
          <p:nvPr>
            <p:ph type="title"/>
          </p:nvPr>
        </p:nvSpPr>
        <p:spPr>
          <a:xfrm>
            <a:off x="287338" y="371475"/>
            <a:ext cx="8458200" cy="1143000"/>
          </a:xfrm>
        </p:spPr>
        <p:txBody>
          <a:bodyPr/>
          <a:lstStyle/>
          <a:p>
            <a:pPr>
              <a:defRPr/>
            </a:pPr>
            <a:r>
              <a:rPr lang="en-US" sz="2400" dirty="0" smtClean="0">
                <a:effectLst/>
                <a:latin typeface="+mn-lt"/>
              </a:rPr>
              <a:t>How are weather observations used </a:t>
            </a:r>
            <a:br>
              <a:rPr lang="en-US" sz="2400" dirty="0" smtClean="0">
                <a:effectLst/>
                <a:latin typeface="+mn-lt"/>
              </a:rPr>
            </a:br>
            <a:r>
              <a:rPr lang="en-US" sz="2400" dirty="0" smtClean="0">
                <a:effectLst/>
                <a:latin typeface="+mn-lt"/>
              </a:rPr>
              <a:t>to monitor and predict climate?</a:t>
            </a:r>
            <a:br>
              <a:rPr lang="en-US" sz="24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108548"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6" name="TextBox 5"/>
          <p:cNvSpPr txBox="1"/>
          <p:nvPr/>
        </p:nvSpPr>
        <p:spPr>
          <a:xfrm>
            <a:off x="4248150" y="1508125"/>
            <a:ext cx="4281488" cy="2554288"/>
          </a:xfrm>
          <a:prstGeom prst="rect">
            <a:avLst/>
          </a:prstGeom>
          <a:noFill/>
          <a:ln>
            <a:solidFill>
              <a:schemeClr val="tx1"/>
            </a:solidFill>
          </a:ln>
        </p:spPr>
        <p:txBody>
          <a:bodyPr>
            <a:spAutoFit/>
          </a:bodyPr>
          <a:lstStyle/>
          <a:p>
            <a:pPr algn="just">
              <a:defRPr/>
            </a:pPr>
            <a:r>
              <a:rPr lang="en-US" sz="1600" i="0" dirty="0">
                <a:latin typeface="+mn-lt"/>
              </a:rPr>
              <a:t>The global observing system was designed to monitor daily weather, not long-term climate. </a:t>
            </a:r>
          </a:p>
          <a:p>
            <a:pPr algn="just">
              <a:defRPr/>
            </a:pPr>
            <a:endParaRPr lang="en-US" sz="1600" i="0" dirty="0">
              <a:latin typeface="+mn-lt"/>
            </a:endParaRPr>
          </a:p>
          <a:p>
            <a:pPr algn="just">
              <a:defRPr/>
            </a:pPr>
            <a:r>
              <a:rPr lang="en-US" sz="1600" i="0" dirty="0">
                <a:latin typeface="+mn-lt"/>
              </a:rPr>
              <a:t>Scientists have  developed methods that take data from around the world and average it to calculate trends in global temperature, both at the surface and above the surface. </a:t>
            </a:r>
          </a:p>
          <a:p>
            <a:pPr algn="just">
              <a:defRPr/>
            </a:pPr>
            <a:endParaRPr lang="en-US" sz="1600" i="0" dirty="0">
              <a:latin typeface="+mn-lt"/>
            </a:endParaRPr>
          </a:p>
        </p:txBody>
      </p:sp>
      <p:pic>
        <p:nvPicPr>
          <p:cNvPr id="108550" name="Picture 10" descr="Artist-impression-of-GCOS.jpg"/>
          <p:cNvPicPr>
            <a:picLocks noChangeAspect="1"/>
          </p:cNvPicPr>
          <p:nvPr/>
        </p:nvPicPr>
        <p:blipFill>
          <a:blip r:embed="rId4" cstate="print"/>
          <a:srcRect/>
          <a:stretch>
            <a:fillRect/>
          </a:stretch>
        </p:blipFill>
        <p:spPr bwMode="auto">
          <a:xfrm>
            <a:off x="622300" y="1368425"/>
            <a:ext cx="3179763" cy="2957513"/>
          </a:xfrm>
          <a:prstGeom prst="rect">
            <a:avLst/>
          </a:prstGeom>
          <a:noFill/>
          <a:ln w="9525">
            <a:noFill/>
            <a:miter lim="800000"/>
            <a:headEnd/>
            <a:tailEnd/>
          </a:ln>
        </p:spPr>
      </p:pic>
      <p:pic>
        <p:nvPicPr>
          <p:cNvPr id="108551" name="Picture 11" descr="earthsystems.jpg"/>
          <p:cNvPicPr>
            <a:picLocks noChangeAspect="1"/>
          </p:cNvPicPr>
          <p:nvPr/>
        </p:nvPicPr>
        <p:blipFill>
          <a:blip r:embed="rId5" cstate="print"/>
          <a:srcRect/>
          <a:stretch>
            <a:fillRect/>
          </a:stretch>
        </p:blipFill>
        <p:spPr bwMode="auto">
          <a:xfrm>
            <a:off x="4494213" y="4216400"/>
            <a:ext cx="3748087" cy="2341563"/>
          </a:xfrm>
          <a:prstGeom prst="rect">
            <a:avLst/>
          </a:prstGeom>
          <a:noFill/>
          <a:ln w="9525">
            <a:noFill/>
            <a:miter lim="800000"/>
            <a:headEnd/>
            <a:tailEnd/>
          </a:ln>
        </p:spPr>
      </p:pic>
      <p:sp>
        <p:nvSpPr>
          <p:cNvPr id="14" name="TextBox 13"/>
          <p:cNvSpPr txBox="1"/>
          <p:nvPr/>
        </p:nvSpPr>
        <p:spPr>
          <a:xfrm>
            <a:off x="612775" y="4637088"/>
            <a:ext cx="3175000" cy="1816100"/>
          </a:xfrm>
          <a:prstGeom prst="rect">
            <a:avLst/>
          </a:prstGeom>
          <a:noFill/>
          <a:ln>
            <a:solidFill>
              <a:schemeClr val="tx1"/>
            </a:solidFill>
          </a:ln>
        </p:spPr>
        <p:txBody>
          <a:bodyPr>
            <a:spAutoFit/>
          </a:bodyPr>
          <a:lstStyle/>
          <a:p>
            <a:pPr algn="just">
              <a:defRPr/>
            </a:pPr>
            <a:r>
              <a:rPr lang="en-US" sz="1600" i="0" dirty="0">
                <a:latin typeface="+mn-lt"/>
              </a:rPr>
              <a:t>Major discrepancies between these datasets have been largely resolved and show overall warming since at least the 1980s.  These datasets are used monitor and predict climate.</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5001E1F5-00B4-4E8E-9DFA-10CEC792BE63}" type="slidenum">
              <a:rPr lang="en-US"/>
              <a:pPr>
                <a:defRPr/>
              </a:pPr>
              <a:t>83</a:t>
            </a:fld>
            <a:endParaRPr lang="en-US"/>
          </a:p>
        </p:txBody>
      </p:sp>
      <p:sp>
        <p:nvSpPr>
          <p:cNvPr id="63491" name="Rectangle 2"/>
          <p:cNvSpPr>
            <a:spLocks noGrp="1" noChangeArrowheads="1"/>
          </p:cNvSpPr>
          <p:nvPr>
            <p:ph type="title"/>
          </p:nvPr>
        </p:nvSpPr>
        <p:spPr>
          <a:xfrm>
            <a:off x="287338" y="277813"/>
            <a:ext cx="8458200" cy="1143000"/>
          </a:xfrm>
        </p:spPr>
        <p:txBody>
          <a:bodyPr/>
          <a:lstStyle/>
          <a:p>
            <a:pPr>
              <a:defRPr/>
            </a:pPr>
            <a:r>
              <a:rPr lang="en-US" sz="3200" dirty="0" smtClean="0">
                <a:latin typeface="+mn-lt"/>
              </a:rPr>
              <a:t>Commonly Asked Climate </a:t>
            </a:r>
            <a:br>
              <a:rPr lang="en-US" sz="3200" dirty="0" smtClean="0">
                <a:latin typeface="+mn-lt"/>
              </a:rPr>
            </a:br>
            <a:r>
              <a:rPr lang="en-US" sz="3200" dirty="0" smtClean="0">
                <a:latin typeface="+mn-lt"/>
              </a:rPr>
              <a:t>Questions and Answers</a:t>
            </a:r>
            <a:endParaRPr lang="en-US" sz="3200" dirty="0">
              <a:latin typeface="+mn-lt"/>
            </a:endParaRPr>
          </a:p>
        </p:txBody>
      </p:sp>
      <p:sp>
        <p:nvSpPr>
          <p:cNvPr id="109572" name="Rectangle 3"/>
          <p:cNvSpPr>
            <a:spLocks noGrp="1" noChangeArrowheads="1"/>
          </p:cNvSpPr>
          <p:nvPr>
            <p:ph type="body" idx="1"/>
          </p:nvPr>
        </p:nvSpPr>
        <p:spPr>
          <a:xfrm>
            <a:off x="495300" y="1816100"/>
            <a:ext cx="8183563" cy="4610100"/>
          </a:xfrm>
        </p:spPr>
        <p:txBody>
          <a:bodyPr/>
          <a:lstStyle/>
          <a:p>
            <a:r>
              <a:rPr lang="en-US" sz="2000" smtClean="0">
                <a:effectLst/>
              </a:rPr>
              <a:t>Why is there so much concern over small rises in carbon dioxide in the atmosphere? </a:t>
            </a:r>
          </a:p>
          <a:p>
            <a:r>
              <a:rPr lang="en-US" sz="2000" smtClean="0">
                <a:effectLst/>
              </a:rPr>
              <a:t>Would life adapt to a warmer climate?</a:t>
            </a:r>
          </a:p>
          <a:p>
            <a:r>
              <a:rPr lang="en-US" sz="2000" smtClean="0">
                <a:effectLst/>
                <a:cs typeface="Arial" pitchFamily="34" charset="0"/>
              </a:rPr>
              <a:t>What are some positive effects of climate change?</a:t>
            </a:r>
          </a:p>
          <a:p>
            <a:pPr>
              <a:spcBef>
                <a:spcPts val="600"/>
              </a:spcBef>
            </a:pPr>
            <a:r>
              <a:rPr lang="en-US" sz="2000" smtClean="0">
                <a:effectLst/>
                <a:cs typeface="Arial" pitchFamily="34" charset="0"/>
              </a:rPr>
              <a:t>Isn’t the climate always changing to some degree?</a:t>
            </a:r>
          </a:p>
          <a:p>
            <a:pPr>
              <a:spcBef>
                <a:spcPts val="600"/>
              </a:spcBef>
            </a:pPr>
            <a:r>
              <a:rPr lang="en-US" sz="2000" smtClean="0">
                <a:effectLst/>
                <a:cs typeface="Arial" pitchFamily="34" charset="0"/>
              </a:rPr>
              <a:t>Can scientists predict climate change on a regional level? </a:t>
            </a:r>
          </a:p>
          <a:p>
            <a:pPr>
              <a:spcBef>
                <a:spcPts val="600"/>
              </a:spcBef>
            </a:pPr>
            <a:r>
              <a:rPr lang="en-US" sz="2000" smtClean="0">
                <a:effectLst/>
                <a:cs typeface="Arial" pitchFamily="34" charset="0"/>
              </a:rPr>
              <a:t> What is the Intergovernmental Panel on Climate Change?</a:t>
            </a:r>
            <a:r>
              <a:rPr lang="en-US" sz="2000" smtClean="0">
                <a:solidFill>
                  <a:srgbClr val="C00000"/>
                </a:solidFill>
                <a:effectLst/>
                <a:cs typeface="Arial" pitchFamily="34" charset="0"/>
              </a:rPr>
              <a:t> </a:t>
            </a:r>
          </a:p>
          <a:p>
            <a:endParaRPr lang="en-US" sz="2000" smtClean="0">
              <a:effectLst/>
            </a:endParaRPr>
          </a:p>
        </p:txBody>
      </p:sp>
      <p:pic>
        <p:nvPicPr>
          <p:cNvPr id="109573"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2ACB10CE-8B87-4F49-B9C4-874394E3B94C}" type="slidenum">
              <a:rPr lang="en-US"/>
              <a:pPr>
                <a:defRPr/>
              </a:pPr>
              <a:t>84</a:t>
            </a:fld>
            <a:endParaRPr lang="en-US"/>
          </a:p>
        </p:txBody>
      </p:sp>
      <p:sp>
        <p:nvSpPr>
          <p:cNvPr id="63491" name="Rectangle 2"/>
          <p:cNvSpPr>
            <a:spLocks noGrp="1" noChangeArrowheads="1"/>
          </p:cNvSpPr>
          <p:nvPr>
            <p:ph type="title"/>
          </p:nvPr>
        </p:nvSpPr>
        <p:spPr>
          <a:xfrm>
            <a:off x="287338" y="371475"/>
            <a:ext cx="8458200" cy="1143000"/>
          </a:xfrm>
        </p:spPr>
        <p:txBody>
          <a:bodyPr/>
          <a:lstStyle/>
          <a:p>
            <a:pPr>
              <a:defRPr/>
            </a:pPr>
            <a:r>
              <a:rPr lang="en-US" sz="2200" dirty="0" smtClean="0">
                <a:effectLst>
                  <a:outerShdw blurRad="38100" dist="38100" dir="2700000" algn="tl">
                    <a:srgbClr val="000000">
                      <a:alpha val="43137"/>
                    </a:srgbClr>
                  </a:outerShdw>
                </a:effectLst>
                <a:latin typeface="+mn-lt"/>
              </a:rPr>
              <a:t>Why is there so much concern over small rises </a:t>
            </a:r>
            <a:br>
              <a:rPr lang="en-US" sz="2200" dirty="0" smtClean="0">
                <a:effectLst>
                  <a:outerShdw blurRad="38100" dist="38100" dir="2700000" algn="tl">
                    <a:srgbClr val="000000">
                      <a:alpha val="43137"/>
                    </a:srgbClr>
                  </a:outerShdw>
                </a:effectLst>
                <a:latin typeface="+mn-lt"/>
              </a:rPr>
            </a:br>
            <a:r>
              <a:rPr lang="en-US" sz="2200" dirty="0" smtClean="0">
                <a:effectLst>
                  <a:outerShdw blurRad="38100" dist="38100" dir="2700000" algn="tl">
                    <a:srgbClr val="000000">
                      <a:alpha val="43137"/>
                    </a:srgbClr>
                  </a:outerShdw>
                </a:effectLst>
                <a:latin typeface="+mn-lt"/>
              </a:rPr>
              <a:t>in carbon dioxide in the atmosphere? </a:t>
            </a:r>
            <a:r>
              <a:rPr lang="en-US" sz="2200" dirty="0" smtClean="0">
                <a:effectLst/>
                <a:latin typeface="+mn-lt"/>
              </a:rPr>
              <a:t/>
            </a:r>
            <a:br>
              <a:rPr lang="en-US" sz="22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110596"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pic>
        <p:nvPicPr>
          <p:cNvPr id="110597" name="Picture 2" descr="greenhouse_gas_human"/>
          <p:cNvPicPr>
            <a:picLocks noGrp="1" noChangeAspect="1" noChangeArrowheads="1"/>
          </p:cNvPicPr>
          <p:nvPr>
            <p:ph idx="1"/>
          </p:nvPr>
        </p:nvPicPr>
        <p:blipFill>
          <a:blip r:embed="rId4" cstate="print"/>
          <a:srcRect l="13347" t="14107" r="52029" b="56323"/>
          <a:stretch>
            <a:fillRect/>
          </a:stretch>
        </p:blipFill>
        <p:spPr>
          <a:xfrm>
            <a:off x="4789488" y="1490663"/>
            <a:ext cx="3533775" cy="2290762"/>
          </a:xfrm>
          <a:noFill/>
        </p:spPr>
      </p:pic>
      <p:sp>
        <p:nvSpPr>
          <p:cNvPr id="7" name="TextBox 6"/>
          <p:cNvSpPr txBox="1"/>
          <p:nvPr/>
        </p:nvSpPr>
        <p:spPr>
          <a:xfrm>
            <a:off x="357188" y="1395413"/>
            <a:ext cx="4292600" cy="1800225"/>
          </a:xfrm>
          <a:prstGeom prst="rect">
            <a:avLst/>
          </a:prstGeom>
          <a:noFill/>
        </p:spPr>
        <p:txBody>
          <a:bodyPr>
            <a:spAutoFit/>
          </a:bodyPr>
          <a:lstStyle/>
          <a:p>
            <a:pPr>
              <a:spcBef>
                <a:spcPts val="600"/>
              </a:spcBef>
              <a:buFont typeface="Arial" pitchFamily="34" charset="0"/>
              <a:buChar char="•"/>
              <a:defRPr/>
            </a:pPr>
            <a:r>
              <a:rPr lang="en-US" sz="1600" i="0" dirty="0">
                <a:latin typeface="+mn-lt"/>
                <a:cs typeface="Arial" pitchFamily="34" charset="0"/>
              </a:rPr>
              <a:t>Small is a relative term.  </a:t>
            </a:r>
          </a:p>
          <a:p>
            <a:pPr>
              <a:spcBef>
                <a:spcPts val="600"/>
              </a:spcBef>
              <a:buFont typeface="Arial" pitchFamily="34" charset="0"/>
              <a:buChar char="•"/>
              <a:defRPr/>
            </a:pPr>
            <a:r>
              <a:rPr lang="en-US" sz="1600" i="0" dirty="0">
                <a:latin typeface="+mn-lt"/>
                <a:cs typeface="Arial" pitchFamily="34" charset="0"/>
              </a:rPr>
              <a:t> In the human body, small changes can mean the difference between life and death: </a:t>
            </a:r>
          </a:p>
          <a:p>
            <a:pPr lvl="1">
              <a:spcBef>
                <a:spcPts val="600"/>
              </a:spcBef>
              <a:defRPr/>
            </a:pPr>
            <a:r>
              <a:rPr lang="en-US" sz="1600" i="0" dirty="0">
                <a:latin typeface="+mn-lt"/>
                <a:cs typeface="Arial" pitchFamily="34" charset="0"/>
              </a:rPr>
              <a:t> </a:t>
            </a:r>
            <a:r>
              <a:rPr lang="en-US" sz="1600" dirty="0">
                <a:latin typeface="+mn-lt"/>
              </a:rPr>
              <a:t>poisoning</a:t>
            </a:r>
          </a:p>
          <a:p>
            <a:pPr lvl="1">
              <a:spcBef>
                <a:spcPts val="600"/>
              </a:spcBef>
              <a:defRPr/>
            </a:pPr>
            <a:r>
              <a:rPr lang="en-US" sz="1600" dirty="0">
                <a:latin typeface="+mn-lt"/>
              </a:rPr>
              <a:t> blood alcohol content</a:t>
            </a:r>
            <a:endParaRPr lang="en-US" sz="1600" dirty="0">
              <a:latin typeface="+mn-lt"/>
              <a:cs typeface="Arial" pitchFamily="34" charset="0"/>
            </a:endParaRPr>
          </a:p>
        </p:txBody>
      </p:sp>
      <p:sp>
        <p:nvSpPr>
          <p:cNvPr id="110599" name="TextBox 7"/>
          <p:cNvSpPr txBox="1">
            <a:spLocks noChangeArrowheads="1"/>
          </p:cNvSpPr>
          <p:nvPr/>
        </p:nvSpPr>
        <p:spPr bwMode="auto">
          <a:xfrm>
            <a:off x="374650" y="3498850"/>
            <a:ext cx="4246563" cy="1970088"/>
          </a:xfrm>
          <a:prstGeom prst="rect">
            <a:avLst/>
          </a:prstGeom>
          <a:noFill/>
          <a:ln w="9525">
            <a:noFill/>
            <a:miter lim="800000"/>
            <a:headEnd/>
            <a:tailEnd/>
          </a:ln>
        </p:spPr>
        <p:txBody>
          <a:bodyPr>
            <a:spAutoFit/>
          </a:bodyPr>
          <a:lstStyle/>
          <a:p>
            <a:pPr>
              <a:spcBef>
                <a:spcPts val="600"/>
              </a:spcBef>
              <a:spcAft>
                <a:spcPts val="600"/>
              </a:spcAft>
              <a:buFont typeface="Arial" pitchFamily="34" charset="0"/>
              <a:buChar char="•"/>
            </a:pPr>
            <a:r>
              <a:rPr lang="en-US" sz="1600" i="0">
                <a:latin typeface="Arial" pitchFamily="34" charset="0"/>
                <a:cs typeface="Arial" pitchFamily="34" charset="0"/>
              </a:rPr>
              <a:t> The pre-industrial to industrial age difference in CO2 concentrations  (280 to 390 ppm) is about the same as the difference between the height of the last ice age (180 ppm) and the pre-industrial period (280 ppm).</a:t>
            </a:r>
          </a:p>
          <a:p>
            <a:pPr>
              <a:spcBef>
                <a:spcPts val="600"/>
              </a:spcBef>
              <a:spcAft>
                <a:spcPts val="600"/>
              </a:spcAft>
            </a:pPr>
            <a:endParaRPr lang="en-US" sz="1600"/>
          </a:p>
        </p:txBody>
      </p:sp>
      <p:pic>
        <p:nvPicPr>
          <p:cNvPr id="110600" name="Picture 11" descr="stockholm21.jpg"/>
          <p:cNvPicPr>
            <a:picLocks noChangeAspect="1"/>
          </p:cNvPicPr>
          <p:nvPr/>
        </p:nvPicPr>
        <p:blipFill>
          <a:blip r:embed="rId5" cstate="print"/>
          <a:srcRect/>
          <a:stretch>
            <a:fillRect/>
          </a:stretch>
        </p:blipFill>
        <p:spPr bwMode="auto">
          <a:xfrm>
            <a:off x="4800600" y="3902075"/>
            <a:ext cx="3536950" cy="25130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C1C4B476-8E7A-4680-93BC-E15FD55E4655}" type="slidenum">
              <a:rPr lang="en-US"/>
              <a:pPr>
                <a:defRPr/>
              </a:pPr>
              <a:t>85</a:t>
            </a:fld>
            <a:endParaRPr lang="en-US"/>
          </a:p>
        </p:txBody>
      </p:sp>
      <p:sp>
        <p:nvSpPr>
          <p:cNvPr id="63491" name="Rectangle 2"/>
          <p:cNvSpPr>
            <a:spLocks noGrp="1" noChangeArrowheads="1"/>
          </p:cNvSpPr>
          <p:nvPr>
            <p:ph type="title"/>
          </p:nvPr>
        </p:nvSpPr>
        <p:spPr>
          <a:xfrm>
            <a:off x="287338" y="371475"/>
            <a:ext cx="8458200" cy="1143000"/>
          </a:xfrm>
        </p:spPr>
        <p:txBody>
          <a:bodyPr/>
          <a:lstStyle/>
          <a:p>
            <a:pPr>
              <a:defRPr/>
            </a:pPr>
            <a:r>
              <a:rPr lang="en-US" sz="2600" dirty="0" smtClean="0">
                <a:effectLst>
                  <a:outerShdw blurRad="38100" dist="38100" dir="2700000" algn="tl">
                    <a:srgbClr val="000000">
                      <a:alpha val="43137"/>
                    </a:srgbClr>
                  </a:outerShdw>
                </a:effectLst>
                <a:latin typeface="+mn-lt"/>
              </a:rPr>
              <a:t>Would life adapt to a warmer climate?</a:t>
            </a:r>
            <a:r>
              <a:rPr lang="en-US" sz="2600" dirty="0" smtClean="0">
                <a:effectLst/>
              </a:rPr>
              <a:t/>
            </a:r>
            <a:br>
              <a:rPr lang="en-US" sz="2600" dirty="0" smtClean="0">
                <a:effectLst/>
              </a:rPr>
            </a:br>
            <a:r>
              <a:rPr lang="en-US" sz="2200" dirty="0" smtClean="0">
                <a:effectLst>
                  <a:outerShdw blurRad="38100" dist="38100" dir="2700000" algn="tl">
                    <a:srgbClr val="000000">
                      <a:alpha val="43137"/>
                    </a:srgbClr>
                  </a:outerShdw>
                </a:effectLst>
                <a:latin typeface="+mn-lt"/>
              </a:rPr>
              <a:t> </a:t>
            </a:r>
          </a:p>
        </p:txBody>
      </p:sp>
      <p:pic>
        <p:nvPicPr>
          <p:cNvPr id="111620"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10" name="TextBox 9"/>
          <p:cNvSpPr txBox="1"/>
          <p:nvPr/>
        </p:nvSpPr>
        <p:spPr>
          <a:xfrm>
            <a:off x="588963" y="1382713"/>
            <a:ext cx="8089900" cy="3232150"/>
          </a:xfrm>
          <a:prstGeom prst="rect">
            <a:avLst/>
          </a:prstGeom>
          <a:noFill/>
        </p:spPr>
        <p:txBody>
          <a:bodyPr>
            <a:spAutoFit/>
          </a:bodyPr>
          <a:lstStyle/>
          <a:p>
            <a:pPr>
              <a:spcBef>
                <a:spcPts val="1200"/>
              </a:spcBef>
              <a:spcAft>
                <a:spcPts val="1200"/>
              </a:spcAft>
              <a:buFont typeface="Arial" pitchFamily="34" charset="0"/>
              <a:buChar char="•"/>
              <a:defRPr/>
            </a:pPr>
            <a:r>
              <a:rPr lang="en-US" sz="1800" i="0" dirty="0">
                <a:latin typeface="+mn-lt"/>
                <a:cs typeface="Arial" pitchFamily="34" charset="0"/>
              </a:rPr>
              <a:t>P</a:t>
            </a:r>
            <a:r>
              <a:rPr lang="en-US" sz="1800" i="0" dirty="0">
                <a:latin typeface="+mn-lt"/>
              </a:rPr>
              <a:t>eriods of rapid warming have resulted in mass extinctions. During the Permian period (250 million years ago) shifts in plates and volcanism released lots of carbon and sulfur dioxide into the atmosphere.  More than 90 percent of animal species disappeared. </a:t>
            </a:r>
          </a:p>
          <a:p>
            <a:pPr>
              <a:spcBef>
                <a:spcPts val="1200"/>
              </a:spcBef>
              <a:spcAft>
                <a:spcPts val="1200"/>
              </a:spcAft>
              <a:buFont typeface="Arial" pitchFamily="34" charset="0"/>
              <a:buChar char="•"/>
              <a:defRPr/>
            </a:pPr>
            <a:r>
              <a:rPr lang="en-US" sz="1800" i="0" dirty="0">
                <a:latin typeface="+mn-lt"/>
              </a:rPr>
              <a:t> Recent increases in CO2 in the ocean have led to “Ocean Acidification” leading to poorer ecosystems and disrupting the food chain. </a:t>
            </a:r>
          </a:p>
          <a:p>
            <a:pPr>
              <a:spcBef>
                <a:spcPts val="1200"/>
              </a:spcBef>
              <a:spcAft>
                <a:spcPts val="1200"/>
              </a:spcAft>
              <a:buFont typeface="Arial" pitchFamily="34" charset="0"/>
              <a:buChar char="•"/>
              <a:defRPr/>
            </a:pPr>
            <a:endParaRPr lang="en-US" sz="1800" i="0" dirty="0">
              <a:latin typeface="+mn-lt"/>
            </a:endParaRPr>
          </a:p>
          <a:p>
            <a:pPr>
              <a:spcBef>
                <a:spcPts val="1200"/>
              </a:spcBef>
              <a:spcAft>
                <a:spcPts val="1200"/>
              </a:spcAft>
              <a:buFont typeface="Arial" pitchFamily="34" charset="0"/>
              <a:buChar char="•"/>
              <a:defRPr/>
            </a:pPr>
            <a:endParaRPr lang="en-US" sz="1800" i="0" dirty="0">
              <a:latin typeface="+mn-lt"/>
              <a:cs typeface="Arial" pitchFamily="34" charset="0"/>
            </a:endParaRPr>
          </a:p>
        </p:txBody>
      </p:sp>
      <p:pic>
        <p:nvPicPr>
          <p:cNvPr id="111622" name="Picture 10" descr="pre-PETM2_1262B2.jpg"/>
          <p:cNvPicPr>
            <a:picLocks noChangeAspect="1"/>
          </p:cNvPicPr>
          <p:nvPr/>
        </p:nvPicPr>
        <p:blipFill>
          <a:blip r:embed="rId4" cstate="print"/>
          <a:srcRect/>
          <a:stretch>
            <a:fillRect/>
          </a:stretch>
        </p:blipFill>
        <p:spPr bwMode="auto">
          <a:xfrm>
            <a:off x="1047750" y="4152900"/>
            <a:ext cx="3384550" cy="2266950"/>
          </a:xfrm>
          <a:prstGeom prst="rect">
            <a:avLst/>
          </a:prstGeom>
          <a:noFill/>
          <a:ln w="9525">
            <a:noFill/>
            <a:miter lim="800000"/>
            <a:headEnd/>
            <a:tailEnd/>
          </a:ln>
        </p:spPr>
      </p:pic>
      <p:pic>
        <p:nvPicPr>
          <p:cNvPr id="111623" name="Picture 11" descr="post-PETMb-1262B1.jpg"/>
          <p:cNvPicPr>
            <a:picLocks noChangeAspect="1"/>
          </p:cNvPicPr>
          <p:nvPr/>
        </p:nvPicPr>
        <p:blipFill>
          <a:blip r:embed="rId5" cstate="print"/>
          <a:srcRect/>
          <a:stretch>
            <a:fillRect/>
          </a:stretch>
        </p:blipFill>
        <p:spPr bwMode="auto">
          <a:xfrm>
            <a:off x="4835525" y="4152900"/>
            <a:ext cx="3308350" cy="22621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59370F5F-F816-48F4-96A5-FD139E0612B7}" type="slidenum">
              <a:rPr lang="en-US"/>
              <a:pPr>
                <a:defRPr/>
              </a:pPr>
              <a:t>86</a:t>
            </a:fld>
            <a:endParaRPr lang="en-US"/>
          </a:p>
        </p:txBody>
      </p:sp>
      <p:sp>
        <p:nvSpPr>
          <p:cNvPr id="63491" name="Rectangle 2"/>
          <p:cNvSpPr>
            <a:spLocks noGrp="1" noChangeArrowheads="1"/>
          </p:cNvSpPr>
          <p:nvPr>
            <p:ph type="title"/>
          </p:nvPr>
        </p:nvSpPr>
        <p:spPr>
          <a:xfrm>
            <a:off x="287338" y="438150"/>
            <a:ext cx="8458200" cy="1143000"/>
          </a:xfrm>
        </p:spPr>
        <p:txBody>
          <a:bodyPr/>
          <a:lstStyle/>
          <a:p>
            <a:pPr>
              <a:defRPr/>
            </a:pPr>
            <a:r>
              <a:rPr lang="en-US" sz="3200" dirty="0" smtClean="0">
                <a:effectLst/>
                <a:latin typeface="+mn-lt"/>
              </a:rPr>
              <a:t>What are some positive effects </a:t>
            </a:r>
            <a:br>
              <a:rPr lang="en-US" sz="3200" dirty="0" smtClean="0">
                <a:effectLst/>
                <a:latin typeface="+mn-lt"/>
              </a:rPr>
            </a:br>
            <a:r>
              <a:rPr lang="en-US" sz="3200" dirty="0" smtClean="0">
                <a:effectLst/>
                <a:latin typeface="+mn-lt"/>
              </a:rPr>
              <a:t>of climate change?</a:t>
            </a:r>
            <a:r>
              <a:rPr lang="en-US" sz="2400" dirty="0" smtClean="0">
                <a:effectLst/>
                <a:latin typeface="+mn-lt"/>
              </a:rPr>
              <a:t/>
            </a:r>
            <a:br>
              <a:rPr lang="en-US" sz="2400" dirty="0" smtClean="0">
                <a:effectLst/>
                <a:latin typeface="+mn-lt"/>
              </a:rPr>
            </a:br>
            <a:r>
              <a:rPr lang="en-US" sz="2200" dirty="0" smtClean="0">
                <a:effectLst>
                  <a:outerShdw blurRad="38100" dist="38100" dir="2700000" algn="tl">
                    <a:srgbClr val="000000">
                      <a:alpha val="43137"/>
                    </a:srgbClr>
                  </a:outerShdw>
                </a:effectLst>
                <a:latin typeface="+mn-lt"/>
              </a:rPr>
              <a:t> </a:t>
            </a:r>
          </a:p>
        </p:txBody>
      </p:sp>
      <p:pic>
        <p:nvPicPr>
          <p:cNvPr id="112644"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6" name="TextBox 5"/>
          <p:cNvSpPr txBox="1"/>
          <p:nvPr/>
        </p:nvSpPr>
        <p:spPr>
          <a:xfrm>
            <a:off x="330200" y="1620838"/>
            <a:ext cx="8434388" cy="2032000"/>
          </a:xfrm>
          <a:prstGeom prst="rect">
            <a:avLst/>
          </a:prstGeom>
          <a:noFill/>
        </p:spPr>
        <p:txBody>
          <a:bodyPr>
            <a:spAutoFit/>
          </a:bodyPr>
          <a:lstStyle/>
          <a:p>
            <a:pPr>
              <a:spcBef>
                <a:spcPts val="600"/>
              </a:spcBef>
              <a:spcAft>
                <a:spcPts val="600"/>
              </a:spcAft>
              <a:defRPr/>
            </a:pPr>
            <a:r>
              <a:rPr lang="en-US" sz="1600" i="0" dirty="0">
                <a:latin typeface="+mn-lt"/>
              </a:rPr>
              <a:t>Top 3 Positive Effects:</a:t>
            </a:r>
          </a:p>
          <a:p>
            <a:pPr marL="342900" indent="-342900">
              <a:spcBef>
                <a:spcPts val="600"/>
              </a:spcBef>
              <a:spcAft>
                <a:spcPts val="600"/>
              </a:spcAft>
              <a:buFontTx/>
              <a:buAutoNum type="arabicPeriod"/>
              <a:defRPr/>
            </a:pPr>
            <a:r>
              <a:rPr lang="en-US" sz="1600" i="0" dirty="0">
                <a:latin typeface="+mn-lt"/>
              </a:rPr>
              <a:t>Booming Businesses.   An Arctic that is ice-free in summer would allow for new shipping lanes and open the possibility of oil and gas extraction. </a:t>
            </a:r>
          </a:p>
          <a:p>
            <a:pPr marL="342900" indent="-342900">
              <a:spcBef>
                <a:spcPts val="600"/>
              </a:spcBef>
              <a:spcAft>
                <a:spcPts val="600"/>
              </a:spcAft>
              <a:buFontTx/>
              <a:buAutoNum type="arabicPeriod"/>
              <a:defRPr/>
            </a:pPr>
            <a:r>
              <a:rPr lang="en-US" sz="1600" i="0" dirty="0">
                <a:latin typeface="+mn-lt"/>
              </a:rPr>
              <a:t>More Food. Farming at high northern latitudes, such as in parts of Canada and Russia, could become more productive.</a:t>
            </a:r>
          </a:p>
          <a:p>
            <a:pPr marL="342900" indent="-342900">
              <a:spcBef>
                <a:spcPts val="600"/>
              </a:spcBef>
              <a:spcAft>
                <a:spcPts val="600"/>
              </a:spcAft>
              <a:buFontTx/>
              <a:buAutoNum type="arabicPeriod"/>
              <a:defRPr/>
            </a:pPr>
            <a:r>
              <a:rPr lang="en-US" sz="1600" i="0" dirty="0">
                <a:latin typeface="+mn-lt"/>
              </a:rPr>
              <a:t>Fewer Deaths. Influenza and other cold-weather ailments might go down.</a:t>
            </a:r>
          </a:p>
        </p:txBody>
      </p:sp>
      <p:pic>
        <p:nvPicPr>
          <p:cNvPr id="112646" name="Picture 7" descr="07_07_7---Wheat_web.jpg"/>
          <p:cNvPicPr>
            <a:picLocks noChangeAspect="1"/>
          </p:cNvPicPr>
          <p:nvPr/>
        </p:nvPicPr>
        <p:blipFill>
          <a:blip r:embed="rId4" cstate="print"/>
          <a:srcRect/>
          <a:stretch>
            <a:fillRect/>
          </a:stretch>
        </p:blipFill>
        <p:spPr bwMode="auto">
          <a:xfrm>
            <a:off x="604838" y="4630738"/>
            <a:ext cx="2400300" cy="1600200"/>
          </a:xfrm>
          <a:prstGeom prst="rect">
            <a:avLst/>
          </a:prstGeom>
          <a:noFill/>
          <a:ln w="9525">
            <a:noFill/>
            <a:miter lim="800000"/>
            <a:headEnd/>
            <a:tailEnd/>
          </a:ln>
        </p:spPr>
      </p:pic>
      <p:pic>
        <p:nvPicPr>
          <p:cNvPr id="112647" name="Picture 8" descr="090402143752-large.jpg"/>
          <p:cNvPicPr>
            <a:picLocks noChangeAspect="1"/>
          </p:cNvPicPr>
          <p:nvPr/>
        </p:nvPicPr>
        <p:blipFill>
          <a:blip r:embed="rId5" cstate="print"/>
          <a:srcRect/>
          <a:stretch>
            <a:fillRect/>
          </a:stretch>
        </p:blipFill>
        <p:spPr bwMode="auto">
          <a:xfrm>
            <a:off x="3292475" y="3722688"/>
            <a:ext cx="2473325" cy="1954212"/>
          </a:xfrm>
          <a:prstGeom prst="rect">
            <a:avLst/>
          </a:prstGeom>
          <a:noFill/>
          <a:ln w="9525">
            <a:noFill/>
            <a:miter lim="800000"/>
            <a:headEnd/>
            <a:tailEnd/>
          </a:ln>
        </p:spPr>
      </p:pic>
      <p:pic>
        <p:nvPicPr>
          <p:cNvPr id="112648" name="Picture 9" descr="090427-01-swine-flu-public-curfew_big.jpg"/>
          <p:cNvPicPr>
            <a:picLocks noChangeAspect="1"/>
          </p:cNvPicPr>
          <p:nvPr/>
        </p:nvPicPr>
        <p:blipFill>
          <a:blip r:embed="rId6" cstate="print"/>
          <a:srcRect/>
          <a:stretch>
            <a:fillRect/>
          </a:stretch>
        </p:blipFill>
        <p:spPr bwMode="auto">
          <a:xfrm>
            <a:off x="6059488" y="4792663"/>
            <a:ext cx="2287587" cy="15224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ED25920B-AB0E-4A2A-9CE1-112E9914C843}" type="slidenum">
              <a:rPr lang="en-US"/>
              <a:pPr>
                <a:defRPr/>
              </a:pPr>
              <a:t>87</a:t>
            </a:fld>
            <a:endParaRPr lang="en-US"/>
          </a:p>
        </p:txBody>
      </p:sp>
      <p:sp>
        <p:nvSpPr>
          <p:cNvPr id="63491" name="Rectangle 2"/>
          <p:cNvSpPr>
            <a:spLocks noGrp="1" noChangeArrowheads="1"/>
          </p:cNvSpPr>
          <p:nvPr>
            <p:ph type="title"/>
          </p:nvPr>
        </p:nvSpPr>
        <p:spPr>
          <a:xfrm>
            <a:off x="287338" y="514350"/>
            <a:ext cx="8458200" cy="1143000"/>
          </a:xfrm>
        </p:spPr>
        <p:txBody>
          <a:bodyPr/>
          <a:lstStyle/>
          <a:p>
            <a:pPr>
              <a:defRPr/>
            </a:pPr>
            <a:r>
              <a:rPr lang="en-US" sz="3200" dirty="0" smtClean="0">
                <a:effectLst/>
                <a:latin typeface="+mn-lt"/>
                <a:cs typeface="Arial" pitchFamily="34" charset="0"/>
              </a:rPr>
              <a:t>Isn’t the climate always changing </a:t>
            </a:r>
            <a:br>
              <a:rPr lang="en-US" sz="3200" dirty="0" smtClean="0">
                <a:effectLst/>
                <a:latin typeface="+mn-lt"/>
                <a:cs typeface="Arial" pitchFamily="34" charset="0"/>
              </a:rPr>
            </a:br>
            <a:r>
              <a:rPr lang="en-US" sz="3200" dirty="0" smtClean="0">
                <a:effectLst/>
                <a:latin typeface="+mn-lt"/>
                <a:cs typeface="Arial" pitchFamily="34" charset="0"/>
              </a:rPr>
              <a:t>to some degree</a:t>
            </a:r>
            <a:r>
              <a:rPr lang="en-US" sz="3200" dirty="0" smtClean="0">
                <a:effectLst/>
                <a:latin typeface="+mn-lt"/>
              </a:rPr>
              <a:t>?</a:t>
            </a:r>
            <a:br>
              <a:rPr lang="en-US" sz="3200" dirty="0" smtClean="0">
                <a:effectLst/>
                <a:latin typeface="+mn-lt"/>
              </a:rPr>
            </a:br>
            <a:r>
              <a:rPr lang="en-US" sz="3200" dirty="0" smtClean="0">
                <a:effectLst>
                  <a:outerShdw blurRad="38100" dist="38100" dir="2700000" algn="tl">
                    <a:srgbClr val="000000">
                      <a:alpha val="43137"/>
                    </a:srgbClr>
                  </a:outerShdw>
                </a:effectLst>
                <a:latin typeface="+mn-lt"/>
              </a:rPr>
              <a:t> </a:t>
            </a:r>
          </a:p>
        </p:txBody>
      </p:sp>
      <p:pic>
        <p:nvPicPr>
          <p:cNvPr id="113668"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6" name="TextBox 5"/>
          <p:cNvSpPr txBox="1"/>
          <p:nvPr/>
        </p:nvSpPr>
        <p:spPr>
          <a:xfrm>
            <a:off x="344488" y="1547813"/>
            <a:ext cx="8434387" cy="2647950"/>
          </a:xfrm>
          <a:prstGeom prst="rect">
            <a:avLst/>
          </a:prstGeom>
          <a:noFill/>
        </p:spPr>
        <p:txBody>
          <a:bodyPr>
            <a:spAutoFit/>
          </a:bodyPr>
          <a:lstStyle/>
          <a:p>
            <a:pPr>
              <a:spcBef>
                <a:spcPts val="600"/>
              </a:spcBef>
              <a:spcAft>
                <a:spcPts val="600"/>
              </a:spcAft>
              <a:defRPr/>
            </a:pPr>
            <a:r>
              <a:rPr lang="en-US" sz="1800" i="0" dirty="0">
                <a:latin typeface="+mn-lt"/>
              </a:rPr>
              <a:t>Yes, but many aspects of the current warming are unusual:</a:t>
            </a:r>
          </a:p>
          <a:p>
            <a:pPr marL="400050" indent="-400050">
              <a:spcBef>
                <a:spcPts val="600"/>
              </a:spcBef>
              <a:spcAft>
                <a:spcPts val="600"/>
              </a:spcAft>
              <a:buFont typeface="+mj-lt"/>
              <a:buAutoNum type="arabicPeriod"/>
              <a:defRPr/>
            </a:pPr>
            <a:r>
              <a:rPr lang="en-US" sz="1800" i="0" dirty="0">
                <a:latin typeface="+mn-lt"/>
              </a:rPr>
              <a:t>Current global temperatures are the highest in at least 500 years. </a:t>
            </a:r>
          </a:p>
          <a:p>
            <a:pPr marL="400050" indent="-400050">
              <a:spcBef>
                <a:spcPts val="600"/>
              </a:spcBef>
              <a:spcAft>
                <a:spcPts val="600"/>
              </a:spcAft>
              <a:buFont typeface="+mj-lt"/>
              <a:buAutoNum type="arabicPeriod"/>
              <a:defRPr/>
            </a:pPr>
            <a:r>
              <a:rPr lang="en-US" sz="1800" i="0" dirty="0">
                <a:latin typeface="+mn-lt"/>
              </a:rPr>
              <a:t>Current rates of change in global temperature are the highest in the past 50 million years. </a:t>
            </a:r>
          </a:p>
          <a:p>
            <a:pPr marL="400050" indent="-400050">
              <a:spcBef>
                <a:spcPts val="600"/>
              </a:spcBef>
              <a:spcAft>
                <a:spcPts val="600"/>
              </a:spcAft>
              <a:buFont typeface="+mj-lt"/>
              <a:buAutoNum type="arabicPeriod"/>
              <a:defRPr/>
            </a:pPr>
            <a:r>
              <a:rPr lang="en-US" sz="1800" i="0" dirty="0">
                <a:latin typeface="+mn-lt"/>
              </a:rPr>
              <a:t>Current concentrations of CO2 are the highest in the past 500,000 years.</a:t>
            </a:r>
          </a:p>
          <a:p>
            <a:pPr marL="400050" indent="-400050">
              <a:spcBef>
                <a:spcPts val="600"/>
              </a:spcBef>
              <a:spcAft>
                <a:spcPts val="600"/>
              </a:spcAft>
              <a:buFont typeface="+mj-lt"/>
              <a:buAutoNum type="arabicPeriod"/>
              <a:defRPr/>
            </a:pPr>
            <a:r>
              <a:rPr lang="en-US" sz="1800" i="0" dirty="0">
                <a:latin typeface="+mn-lt"/>
              </a:rPr>
              <a:t>Previous climate changes resulted from natural causes, while current changes are mostly attributable to human activities (IPCC).</a:t>
            </a:r>
          </a:p>
        </p:txBody>
      </p:sp>
      <p:pic>
        <p:nvPicPr>
          <p:cNvPr id="113670" name="Picture 2" descr="greenhouse_gas_human"/>
          <p:cNvPicPr>
            <a:picLocks noGrp="1" noChangeAspect="1" noChangeArrowheads="1"/>
          </p:cNvPicPr>
          <p:nvPr>
            <p:ph idx="1"/>
          </p:nvPr>
        </p:nvPicPr>
        <p:blipFill>
          <a:blip r:embed="rId4" cstate="print"/>
          <a:srcRect l="13347" t="14107" r="52029" b="56323"/>
          <a:stretch>
            <a:fillRect/>
          </a:stretch>
        </p:blipFill>
        <p:spPr>
          <a:xfrm>
            <a:off x="5019675" y="4456113"/>
            <a:ext cx="3043238" cy="1973262"/>
          </a:xfrm>
          <a:noFill/>
        </p:spPr>
      </p:pic>
      <p:pic>
        <p:nvPicPr>
          <p:cNvPr id="10" name="Picture 9" descr="globy-slide02.gif"/>
          <p:cNvPicPr>
            <a:picLocks noChangeAspect="1"/>
          </p:cNvPicPr>
          <p:nvPr/>
        </p:nvPicPr>
        <p:blipFill>
          <a:blip r:embed="rId5" cstate="print"/>
          <a:srcRect/>
          <a:stretch>
            <a:fillRect/>
          </a:stretch>
        </p:blipFill>
        <p:spPr bwMode="auto">
          <a:xfrm>
            <a:off x="1347788" y="4397375"/>
            <a:ext cx="2730500" cy="20208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B9564F62-D9F1-4568-890A-2D9F4B1BF82D}" type="slidenum">
              <a:rPr lang="en-US"/>
              <a:pPr>
                <a:defRPr/>
              </a:pPr>
              <a:t>88</a:t>
            </a:fld>
            <a:endParaRPr lang="en-US"/>
          </a:p>
        </p:txBody>
      </p:sp>
      <p:sp>
        <p:nvSpPr>
          <p:cNvPr id="63491" name="Rectangle 2"/>
          <p:cNvSpPr>
            <a:spLocks noGrp="1" noChangeArrowheads="1"/>
          </p:cNvSpPr>
          <p:nvPr>
            <p:ph type="title"/>
          </p:nvPr>
        </p:nvSpPr>
        <p:spPr>
          <a:xfrm>
            <a:off x="287338" y="514350"/>
            <a:ext cx="8458200" cy="1143000"/>
          </a:xfrm>
        </p:spPr>
        <p:txBody>
          <a:bodyPr/>
          <a:lstStyle/>
          <a:p>
            <a:pPr>
              <a:defRPr/>
            </a:pPr>
            <a:r>
              <a:rPr lang="en-US" sz="3200" dirty="0" smtClean="0">
                <a:effectLst/>
                <a:latin typeface="+mn-lt"/>
                <a:cs typeface="Arial" pitchFamily="34" charset="0"/>
              </a:rPr>
              <a:t>Can scientists predict climate </a:t>
            </a:r>
            <a:br>
              <a:rPr lang="en-US" sz="3200" dirty="0" smtClean="0">
                <a:effectLst/>
                <a:latin typeface="+mn-lt"/>
                <a:cs typeface="Arial" pitchFamily="34" charset="0"/>
              </a:rPr>
            </a:br>
            <a:r>
              <a:rPr lang="en-US" sz="3200" dirty="0" smtClean="0">
                <a:effectLst/>
                <a:latin typeface="+mn-lt"/>
                <a:cs typeface="Arial" pitchFamily="34" charset="0"/>
              </a:rPr>
              <a:t>change on a regional level? </a:t>
            </a:r>
            <a:r>
              <a:rPr lang="en-US" sz="3200" dirty="0" smtClean="0">
                <a:effectLst/>
                <a:latin typeface="+mn-lt"/>
              </a:rPr>
              <a:t/>
            </a:r>
            <a:br>
              <a:rPr lang="en-US" sz="3200" dirty="0" smtClean="0">
                <a:effectLst/>
                <a:latin typeface="+mn-lt"/>
              </a:rPr>
            </a:br>
            <a:r>
              <a:rPr lang="en-US" sz="3200" dirty="0" smtClean="0">
                <a:effectLst>
                  <a:outerShdw blurRad="38100" dist="38100" dir="2700000" algn="tl">
                    <a:srgbClr val="000000">
                      <a:alpha val="43137"/>
                    </a:srgbClr>
                  </a:outerShdw>
                </a:effectLst>
                <a:latin typeface="+mn-lt"/>
              </a:rPr>
              <a:t> </a:t>
            </a:r>
          </a:p>
        </p:txBody>
      </p:sp>
      <p:pic>
        <p:nvPicPr>
          <p:cNvPr id="114692"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114693" name="TextBox 5"/>
          <p:cNvSpPr txBox="1">
            <a:spLocks noChangeArrowheads="1"/>
          </p:cNvSpPr>
          <p:nvPr/>
        </p:nvSpPr>
        <p:spPr bwMode="auto">
          <a:xfrm>
            <a:off x="539750" y="1603375"/>
            <a:ext cx="4673600" cy="3786188"/>
          </a:xfrm>
          <a:prstGeom prst="rect">
            <a:avLst/>
          </a:prstGeom>
          <a:noFill/>
          <a:ln w="9525">
            <a:noFill/>
            <a:miter lim="800000"/>
            <a:headEnd/>
            <a:tailEnd/>
          </a:ln>
        </p:spPr>
        <p:txBody>
          <a:bodyPr>
            <a:spAutoFit/>
          </a:bodyPr>
          <a:lstStyle/>
          <a:p>
            <a:r>
              <a:rPr lang="en-US" sz="2000" i="0">
                <a:latin typeface="Arial" pitchFamily="34" charset="0"/>
                <a:cs typeface="Arial" pitchFamily="34" charset="0"/>
              </a:rPr>
              <a:t>Models have limited reliability, but there are some general conclusions:</a:t>
            </a:r>
          </a:p>
          <a:p>
            <a:endParaRPr lang="en-US" sz="2000" i="0">
              <a:latin typeface="Arial" pitchFamily="34" charset="0"/>
              <a:cs typeface="Arial" pitchFamily="34" charset="0"/>
            </a:endParaRPr>
          </a:p>
          <a:p>
            <a:r>
              <a:rPr lang="en-US" sz="2000" i="0">
                <a:latin typeface="Arial" pitchFamily="34" charset="0"/>
                <a:cs typeface="Arial" pitchFamily="34" charset="0"/>
              </a:rPr>
              <a:t>Drier to the south. When combined with warmer temperatures, this decrease will impact water supply, agriculture, wildfire, etc.</a:t>
            </a:r>
          </a:p>
          <a:p>
            <a:endParaRPr lang="en-US" sz="2000" i="0">
              <a:latin typeface="Arial" pitchFamily="34" charset="0"/>
              <a:cs typeface="Arial" pitchFamily="34" charset="0"/>
            </a:endParaRPr>
          </a:p>
          <a:p>
            <a:r>
              <a:rPr lang="en-US" sz="2000" i="0">
                <a:latin typeface="Arial" pitchFamily="34" charset="0"/>
                <a:cs typeface="Arial" pitchFamily="34" charset="0"/>
              </a:rPr>
              <a:t>Wetter to the north.  But the length of time with snow cover will drop, impacting water management, skiing, snowmobiling, etc. </a:t>
            </a:r>
          </a:p>
        </p:txBody>
      </p:sp>
      <p:pic>
        <p:nvPicPr>
          <p:cNvPr id="114694" name="Picture 2"/>
          <p:cNvPicPr>
            <a:picLocks noChangeAspect="1" noChangeArrowheads="1"/>
          </p:cNvPicPr>
          <p:nvPr/>
        </p:nvPicPr>
        <p:blipFill>
          <a:blip r:embed="rId4" cstate="print"/>
          <a:srcRect/>
          <a:stretch>
            <a:fillRect/>
          </a:stretch>
        </p:blipFill>
        <p:spPr bwMode="auto">
          <a:xfrm>
            <a:off x="5392738" y="2378075"/>
            <a:ext cx="3124200" cy="3000375"/>
          </a:xfrm>
          <a:prstGeom prst="rect">
            <a:avLst/>
          </a:prstGeom>
          <a:noFill/>
          <a:ln w="12700">
            <a:noFill/>
            <a:miter lim="800000"/>
            <a:headEnd type="none" w="sm" len="sm"/>
            <a:tailEnd type="none" w="sm" len="sm"/>
          </a:ln>
        </p:spPr>
      </p:pic>
      <p:pic>
        <p:nvPicPr>
          <p:cNvPr id="114695" name="Picture 4" descr="Logo of the US Climate Change Science Program"/>
          <p:cNvPicPr>
            <a:picLocks noChangeAspect="1" noChangeArrowheads="1"/>
          </p:cNvPicPr>
          <p:nvPr/>
        </p:nvPicPr>
        <p:blipFill>
          <a:blip r:embed="rId5" cstate="print"/>
          <a:srcRect/>
          <a:stretch>
            <a:fillRect/>
          </a:stretch>
        </p:blipFill>
        <p:spPr bwMode="auto">
          <a:xfrm>
            <a:off x="458788" y="5659438"/>
            <a:ext cx="3114675" cy="809625"/>
          </a:xfrm>
          <a:prstGeom prst="rect">
            <a:avLst/>
          </a:prstGeom>
          <a:noFill/>
          <a:ln w="9525">
            <a:noFill/>
            <a:miter lim="800000"/>
            <a:headEnd/>
            <a:tailEnd/>
          </a:ln>
        </p:spPr>
      </p:pic>
      <p:sp>
        <p:nvSpPr>
          <p:cNvPr id="9" name="Rectangle 8"/>
          <p:cNvSpPr/>
          <p:nvPr/>
        </p:nvSpPr>
        <p:spPr>
          <a:xfrm>
            <a:off x="5403850" y="5411788"/>
            <a:ext cx="3140075" cy="831850"/>
          </a:xfrm>
          <a:prstGeom prst="rect">
            <a:avLst/>
          </a:prstGeom>
        </p:spPr>
        <p:txBody>
          <a:bodyPr>
            <a:spAutoFit/>
          </a:bodyPr>
          <a:lstStyle/>
          <a:p>
            <a:pPr>
              <a:defRPr/>
            </a:pPr>
            <a:r>
              <a:rPr lang="en-US" sz="1600" i="0" dirty="0">
                <a:latin typeface="+mn-lt"/>
              </a:rPr>
              <a:t>Projected Change in NA Precipitation by 2080-2099</a:t>
            </a:r>
          </a:p>
          <a:p>
            <a:pPr>
              <a:defRPr/>
            </a:pPr>
            <a:r>
              <a:rPr lang="en-US" sz="1600" i="0" dirty="0">
                <a:latin typeface="+mn-lt"/>
              </a:rPr>
              <a:t>(% change in 5% intervals)</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582B9205-82BB-42E6-A1D8-1F5D3C5A19E7}" type="slidenum">
              <a:rPr lang="en-US"/>
              <a:pPr>
                <a:defRPr/>
              </a:pPr>
              <a:t>89</a:t>
            </a:fld>
            <a:endParaRPr lang="en-US"/>
          </a:p>
        </p:txBody>
      </p:sp>
      <p:sp>
        <p:nvSpPr>
          <p:cNvPr id="63491" name="Rectangle 2"/>
          <p:cNvSpPr>
            <a:spLocks noGrp="1" noChangeArrowheads="1"/>
          </p:cNvSpPr>
          <p:nvPr>
            <p:ph type="title"/>
          </p:nvPr>
        </p:nvSpPr>
        <p:spPr>
          <a:xfrm>
            <a:off x="287338" y="514350"/>
            <a:ext cx="8458200" cy="1143000"/>
          </a:xfrm>
        </p:spPr>
        <p:txBody>
          <a:bodyPr/>
          <a:lstStyle/>
          <a:p>
            <a:pPr>
              <a:defRPr/>
            </a:pPr>
            <a:r>
              <a:rPr lang="en-US" sz="3200" dirty="0" smtClean="0">
                <a:effectLst/>
                <a:latin typeface="+mn-lt"/>
                <a:cs typeface="Arial" pitchFamily="34" charset="0"/>
              </a:rPr>
              <a:t>What is the Intergovernmental </a:t>
            </a:r>
            <a:br>
              <a:rPr lang="en-US" sz="3200" dirty="0" smtClean="0">
                <a:effectLst/>
                <a:latin typeface="+mn-lt"/>
                <a:cs typeface="Arial" pitchFamily="34" charset="0"/>
              </a:rPr>
            </a:br>
            <a:r>
              <a:rPr lang="en-US" sz="3200" dirty="0" smtClean="0">
                <a:effectLst/>
                <a:latin typeface="+mn-lt"/>
                <a:cs typeface="Arial" pitchFamily="34" charset="0"/>
              </a:rPr>
              <a:t>Panel on Climate Change? </a:t>
            </a:r>
            <a:r>
              <a:rPr lang="en-US" sz="3200" dirty="0" smtClean="0">
                <a:effectLst/>
                <a:latin typeface="+mn-lt"/>
              </a:rPr>
              <a:t/>
            </a:r>
            <a:br>
              <a:rPr lang="en-US" sz="3200" dirty="0" smtClean="0">
                <a:effectLst/>
                <a:latin typeface="+mn-lt"/>
              </a:rPr>
            </a:br>
            <a:r>
              <a:rPr lang="en-US" sz="3200" dirty="0" smtClean="0">
                <a:effectLst>
                  <a:outerShdw blurRad="38100" dist="38100" dir="2700000" algn="tl">
                    <a:srgbClr val="000000">
                      <a:alpha val="43137"/>
                    </a:srgbClr>
                  </a:outerShdw>
                </a:effectLst>
                <a:latin typeface="+mn-lt"/>
              </a:rPr>
              <a:t> </a:t>
            </a:r>
          </a:p>
        </p:txBody>
      </p:sp>
      <p:pic>
        <p:nvPicPr>
          <p:cNvPr id="115716" name="Picture 4" descr="NWSLOGO"/>
          <p:cNvPicPr>
            <a:picLocks noChangeAspect="1" noChangeArrowheads="1"/>
          </p:cNvPicPr>
          <p:nvPr/>
        </p:nvPicPr>
        <p:blipFill>
          <a:blip r:embed="rId3" cstate="print"/>
          <a:srcRect/>
          <a:stretch>
            <a:fillRect/>
          </a:stretch>
        </p:blipFill>
        <p:spPr bwMode="auto">
          <a:xfrm>
            <a:off x="7885113" y="390525"/>
            <a:ext cx="866775" cy="868363"/>
          </a:xfrm>
          <a:prstGeom prst="rect">
            <a:avLst/>
          </a:prstGeom>
          <a:noFill/>
          <a:ln w="9525">
            <a:noFill/>
            <a:miter lim="800000"/>
            <a:headEnd/>
            <a:tailEnd/>
          </a:ln>
        </p:spPr>
      </p:pic>
      <p:sp>
        <p:nvSpPr>
          <p:cNvPr id="115717" name="TextBox 9"/>
          <p:cNvSpPr txBox="1">
            <a:spLocks noChangeArrowheads="1"/>
          </p:cNvSpPr>
          <p:nvPr/>
        </p:nvSpPr>
        <p:spPr bwMode="auto">
          <a:xfrm>
            <a:off x="374650" y="1550988"/>
            <a:ext cx="8394700" cy="3784600"/>
          </a:xfrm>
          <a:prstGeom prst="rect">
            <a:avLst/>
          </a:prstGeom>
          <a:noFill/>
          <a:ln w="9525">
            <a:noFill/>
            <a:miter lim="800000"/>
            <a:headEnd/>
            <a:tailEnd/>
          </a:ln>
        </p:spPr>
        <p:txBody>
          <a:bodyPr>
            <a:spAutoFit/>
          </a:bodyPr>
          <a:lstStyle/>
          <a:p>
            <a:r>
              <a:rPr lang="en-US" sz="2000" i="0">
                <a:latin typeface="Arial" pitchFamily="34" charset="0"/>
                <a:cs typeface="Arial" pitchFamily="34" charset="0"/>
              </a:rPr>
              <a:t>Established  to assess available knowledge on climate change. </a:t>
            </a:r>
          </a:p>
          <a:p>
            <a:endParaRPr lang="en-US" sz="2000" i="0">
              <a:latin typeface="Arial" pitchFamily="34" charset="0"/>
              <a:cs typeface="Arial" pitchFamily="34" charset="0"/>
            </a:endParaRPr>
          </a:p>
          <a:p>
            <a:r>
              <a:rPr lang="en-US" sz="2000" i="0">
                <a:latin typeface="Arial" pitchFamily="34" charset="0"/>
                <a:cs typeface="Arial" pitchFamily="34" charset="0"/>
              </a:rPr>
              <a:t>A source of information guiding the U.N.’s Framework Convention on Climate Change (signed by 192 nations), which led to the Kyoto Protocol.</a:t>
            </a:r>
          </a:p>
          <a:p>
            <a:endParaRPr lang="en-US" sz="2000" i="0">
              <a:latin typeface="Arial" pitchFamily="34" charset="0"/>
              <a:cs typeface="Arial" pitchFamily="34" charset="0"/>
            </a:endParaRPr>
          </a:p>
          <a:p>
            <a:r>
              <a:rPr lang="en-US" sz="2000" i="0">
                <a:latin typeface="Arial" pitchFamily="34" charset="0"/>
                <a:cs typeface="Arial" pitchFamily="34" charset="0"/>
              </a:rPr>
              <a:t>Reviews and synthesizes research into assessment reports (issued in 1990, 1996, 2001, and 2007). </a:t>
            </a:r>
          </a:p>
          <a:p>
            <a:endParaRPr lang="en-US" sz="2000" i="0">
              <a:latin typeface="Arial" pitchFamily="34" charset="0"/>
              <a:cs typeface="Arial" pitchFamily="34" charset="0"/>
            </a:endParaRPr>
          </a:p>
          <a:p>
            <a:endParaRPr lang="en-US" sz="2000" i="0">
              <a:latin typeface="Arial" pitchFamily="34" charset="0"/>
              <a:cs typeface="Arial" pitchFamily="34" charset="0"/>
            </a:endParaRPr>
          </a:p>
          <a:p>
            <a:endParaRPr lang="en-US" sz="2000" i="0">
              <a:latin typeface="Arial" pitchFamily="34" charset="0"/>
              <a:cs typeface="Arial" pitchFamily="34" charset="0"/>
            </a:endParaRPr>
          </a:p>
          <a:p>
            <a:endParaRPr lang="en-US" sz="2000" i="0">
              <a:latin typeface="Arial" pitchFamily="34" charset="0"/>
              <a:cs typeface="Arial" pitchFamily="34" charset="0"/>
            </a:endParaRPr>
          </a:p>
        </p:txBody>
      </p:sp>
      <p:pic>
        <p:nvPicPr>
          <p:cNvPr id="115718" name="Picture 10" descr="x160.jpg"/>
          <p:cNvPicPr>
            <a:picLocks noChangeAspect="1"/>
          </p:cNvPicPr>
          <p:nvPr/>
        </p:nvPicPr>
        <p:blipFill>
          <a:blip r:embed="rId4" cstate="print"/>
          <a:srcRect/>
          <a:stretch>
            <a:fillRect/>
          </a:stretch>
        </p:blipFill>
        <p:spPr bwMode="auto">
          <a:xfrm>
            <a:off x="6686550" y="4721225"/>
            <a:ext cx="1949450" cy="1254125"/>
          </a:xfrm>
          <a:prstGeom prst="rect">
            <a:avLst/>
          </a:prstGeom>
          <a:noFill/>
          <a:ln w="9525">
            <a:noFill/>
            <a:miter lim="800000"/>
            <a:headEnd/>
            <a:tailEnd/>
          </a:ln>
        </p:spPr>
      </p:pic>
      <p:pic>
        <p:nvPicPr>
          <p:cNvPr id="115719" name="Picture 11" descr="vw_20101020085144.jpg"/>
          <p:cNvPicPr>
            <a:picLocks noChangeAspect="1"/>
          </p:cNvPicPr>
          <p:nvPr/>
        </p:nvPicPr>
        <p:blipFill>
          <a:blip r:embed="rId5" cstate="print"/>
          <a:srcRect/>
          <a:stretch>
            <a:fillRect/>
          </a:stretch>
        </p:blipFill>
        <p:spPr bwMode="auto">
          <a:xfrm>
            <a:off x="3522663" y="4316413"/>
            <a:ext cx="2413000" cy="1454150"/>
          </a:xfrm>
          <a:prstGeom prst="rect">
            <a:avLst/>
          </a:prstGeom>
          <a:noFill/>
          <a:ln w="9525">
            <a:noFill/>
            <a:miter lim="800000"/>
            <a:headEnd/>
            <a:tailEnd/>
          </a:ln>
        </p:spPr>
      </p:pic>
      <p:pic>
        <p:nvPicPr>
          <p:cNvPr id="115720" name="Picture 12" descr="sm_20101019175619.jpg"/>
          <p:cNvPicPr>
            <a:picLocks noChangeAspect="1"/>
          </p:cNvPicPr>
          <p:nvPr/>
        </p:nvPicPr>
        <p:blipFill>
          <a:blip r:embed="rId6" cstate="print"/>
          <a:srcRect/>
          <a:stretch>
            <a:fillRect/>
          </a:stretch>
        </p:blipFill>
        <p:spPr bwMode="auto">
          <a:xfrm>
            <a:off x="477838" y="4841875"/>
            <a:ext cx="2387600" cy="1590675"/>
          </a:xfrm>
          <a:prstGeom prst="rect">
            <a:avLst/>
          </a:prstGeom>
          <a:noFill/>
          <a:ln w="9525">
            <a:noFill/>
            <a:miter lim="800000"/>
            <a:headEnd/>
            <a:tailEnd/>
          </a:ln>
        </p:spPr>
      </p:pic>
      <p:sp>
        <p:nvSpPr>
          <p:cNvPr id="115721" name="TextBox 13"/>
          <p:cNvSpPr txBox="1">
            <a:spLocks noChangeArrowheads="1"/>
          </p:cNvSpPr>
          <p:nvPr/>
        </p:nvSpPr>
        <p:spPr bwMode="auto">
          <a:xfrm>
            <a:off x="3313113" y="6027738"/>
            <a:ext cx="2505075" cy="830262"/>
          </a:xfrm>
          <a:prstGeom prst="rect">
            <a:avLst/>
          </a:prstGeom>
          <a:noFill/>
          <a:ln w="9525">
            <a:noFill/>
            <a:miter lim="800000"/>
            <a:headEnd/>
            <a:tailEnd/>
          </a:ln>
        </p:spPr>
        <p:txBody>
          <a:bodyPr wrap="none">
            <a:spAutoFit/>
          </a:bodyPr>
          <a:lstStyle/>
          <a:p>
            <a:r>
              <a:rPr lang="en-US" sz="2000" i="0">
                <a:latin typeface="Arial" pitchFamily="34" charset="0"/>
                <a:cs typeface="Arial" pitchFamily="34" charset="0"/>
              </a:rPr>
              <a:t>http://www.ipcc.ch/</a:t>
            </a:r>
          </a:p>
          <a:p>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0" y="0"/>
            <a:ext cx="9296400" cy="6926263"/>
          </a:xfrm>
          <a:prstGeom prst="rect">
            <a:avLst/>
          </a:prstGeom>
          <a:noFill/>
          <a:ln w="9525">
            <a:noFill/>
            <a:miter lim="800000"/>
            <a:headEnd/>
            <a:tailEnd/>
          </a:ln>
        </p:spPr>
      </p:pic>
      <p:pic>
        <p:nvPicPr>
          <p:cNvPr id="38915" name="Picture 3"/>
          <p:cNvPicPr>
            <a:picLocks noChangeAspect="1" noChangeArrowheads="1"/>
          </p:cNvPicPr>
          <p:nvPr/>
        </p:nvPicPr>
        <p:blipFill>
          <a:blip r:embed="rId4" cstate="print"/>
          <a:srcRect/>
          <a:stretch>
            <a:fillRect/>
          </a:stretch>
        </p:blipFill>
        <p:spPr bwMode="auto">
          <a:xfrm>
            <a:off x="76200" y="5867400"/>
            <a:ext cx="3352800" cy="901700"/>
          </a:xfrm>
          <a:prstGeom prst="rect">
            <a:avLst/>
          </a:prstGeom>
          <a:noFill/>
          <a:ln w="9525">
            <a:noFill/>
            <a:miter lim="800000"/>
            <a:headEnd/>
            <a:tailEnd/>
          </a:ln>
        </p:spPr>
      </p:pic>
      <p:pic>
        <p:nvPicPr>
          <p:cNvPr id="38916" name="Picture 3"/>
          <p:cNvPicPr>
            <a:picLocks noChangeAspect="1" noChangeArrowheads="1"/>
          </p:cNvPicPr>
          <p:nvPr/>
        </p:nvPicPr>
        <p:blipFill>
          <a:blip r:embed="rId5" cstate="print"/>
          <a:srcRect/>
          <a:stretch>
            <a:fillRect/>
          </a:stretch>
        </p:blipFill>
        <p:spPr bwMode="auto">
          <a:xfrm>
            <a:off x="5029200" y="5867400"/>
            <a:ext cx="4038600"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_rels/them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_rels/them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_rels/them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_rels/them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_rels/them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NWSBlue">
  <a:themeElements>
    <a:clrScheme name="NWS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WSBlu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WS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WS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WSBl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WSBl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WS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WS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WS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0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5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NWSBlue">
  <a:themeElements>
    <a:clrScheme name="NWS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WSBlu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WS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WS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WSBl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WSBl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WS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WS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WS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NWSBlue">
  <a:themeElements>
    <a:clrScheme name="NWS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WSBlu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WS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WS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WSBl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WSBl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WS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WS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WS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NWSBlue">
  <a:themeElements>
    <a:clrScheme name="NWS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WSBlu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WS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WS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WSBl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WSBl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WS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WS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WS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8_NWSBlue">
  <a:themeElements>
    <a:clrScheme name="NWS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WSBlu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WS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WS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WSBl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WSBl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WS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WS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WS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Theme1">
  <a:themeElements>
    <a:clrScheme name="Extra Custom">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009900"/>
      </a:accent6>
      <a:hlink>
        <a:srgbClr val="106485"/>
      </a:hlink>
      <a:folHlink>
        <a:srgbClr val="44B9E8"/>
      </a:folHlink>
    </a:clrScheme>
    <a:fontScheme name="TradeCondensed">
      <a:majorFont>
        <a:latin typeface="TradeGothicBoldCondTwenty"/>
        <a:ea typeface=""/>
        <a:cs typeface=""/>
      </a:majorFont>
      <a:minorFont>
        <a:latin typeface="TradeGothic"/>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D:\Presentations\NWSBlue.pot</Template>
  <TotalTime>13144</TotalTime>
  <Words>4398</Words>
  <Application>Microsoft Office PowerPoint</Application>
  <PresentationFormat>On-screen Show (4:3)</PresentationFormat>
  <Paragraphs>793</Paragraphs>
  <Slides>89</Slides>
  <Notes>63</Notes>
  <HiddenSlides>1</HiddenSlides>
  <MMClips>0</MMClips>
  <ScaleCrop>false</ScaleCrop>
  <HeadingPairs>
    <vt:vector size="6" baseType="variant">
      <vt:variant>
        <vt:lpstr>Theme</vt:lpstr>
      </vt:variant>
      <vt:variant>
        <vt:i4>19</vt:i4>
      </vt:variant>
      <vt:variant>
        <vt:lpstr>Embedded OLE Servers</vt:lpstr>
      </vt:variant>
      <vt:variant>
        <vt:i4>2</vt:i4>
      </vt:variant>
      <vt:variant>
        <vt:lpstr>Slide Titles</vt:lpstr>
      </vt:variant>
      <vt:variant>
        <vt:i4>89</vt:i4>
      </vt:variant>
    </vt:vector>
  </HeadingPairs>
  <TitlesOfParts>
    <vt:vector size="110" baseType="lpstr">
      <vt:lpstr>NWSBlue</vt:lpstr>
      <vt:lpstr>2_Office Theme</vt:lpstr>
      <vt:lpstr>3_Office Theme</vt:lpstr>
      <vt:lpstr>4_Office Theme</vt:lpstr>
      <vt:lpstr>5_Office Theme</vt:lpstr>
      <vt:lpstr>7_Office Theme</vt:lpstr>
      <vt:lpstr>8_Theme1</vt:lpstr>
      <vt:lpstr>8_Office Theme</vt:lpstr>
      <vt:lpstr>Civic</vt:lpstr>
      <vt:lpstr>7_Civic</vt:lpstr>
      <vt:lpstr>8_Civic</vt:lpstr>
      <vt:lpstr>9_Civic</vt:lpstr>
      <vt:lpstr>10_Civic</vt:lpstr>
      <vt:lpstr>15_Civic</vt:lpstr>
      <vt:lpstr>1_NWSBlue</vt:lpstr>
      <vt:lpstr>2_NWSBlue</vt:lpstr>
      <vt:lpstr>3_NWSBlue</vt:lpstr>
      <vt:lpstr>Office Theme</vt:lpstr>
      <vt:lpstr>8_NWSBlue</vt:lpstr>
      <vt:lpstr>Worksheet</vt:lpstr>
      <vt:lpstr>Microsoft Excel 97-2003 Worksheet</vt:lpstr>
      <vt:lpstr> </vt:lpstr>
      <vt:lpstr> </vt:lpstr>
      <vt:lpstr>Outline</vt:lpstr>
      <vt:lpstr>Notes on this Lecture</vt:lpstr>
      <vt:lpstr>Climate Change: What is it?</vt:lpstr>
      <vt:lpstr>How would you answer?</vt:lpstr>
      <vt:lpstr>How would you answer?</vt:lpstr>
      <vt:lpstr>Americans and Climate Change</vt:lpstr>
      <vt:lpstr>PowerPoint Presentation</vt:lpstr>
      <vt:lpstr>PowerPoint Presentation</vt:lpstr>
      <vt:lpstr>The Alarmed and Concerned are convinced  that global warming is real.</vt:lpstr>
      <vt:lpstr>When asked, “What’s causing it?” the Alarmed and Concerned are much more likely to believe that human activities are responsible.</vt:lpstr>
      <vt:lpstr>Trust in Sources of Information about Climate Change: General Public</vt:lpstr>
      <vt:lpstr>Climate Change: What is it?</vt:lpstr>
      <vt:lpstr>Why Worry About Climate Change?</vt:lpstr>
      <vt:lpstr>Abrupt Climate Change</vt:lpstr>
      <vt:lpstr>Abrupt Climate Change</vt:lpstr>
      <vt:lpstr>Abrupt Climate Change</vt:lpstr>
      <vt:lpstr>Abrupt Climate Change</vt:lpstr>
      <vt:lpstr>Abrupt Climate Change</vt:lpstr>
      <vt:lpstr>Abrupt Climate Change</vt:lpstr>
      <vt:lpstr>PowerPoint Presentation</vt:lpstr>
      <vt:lpstr>How Do Scientists Study  Climate Change?</vt:lpstr>
      <vt:lpstr>Global Warming: What is it?</vt:lpstr>
      <vt:lpstr>Global Warming: What is it?</vt:lpstr>
      <vt:lpstr>Is there global warming?</vt:lpstr>
      <vt:lpstr>How do we know the Earth’s  climate is warming?</vt:lpstr>
      <vt:lpstr>Are El Niños related to  global warming?</vt:lpstr>
      <vt:lpstr>Is sea level rising?</vt:lpstr>
      <vt:lpstr>Sea Level Rise in the Mid-Atlantic  </vt:lpstr>
      <vt:lpstr>What is the Greenhouse Effect? How is it related to Climate Change?</vt:lpstr>
      <vt:lpstr>PowerPoint Presentation</vt:lpstr>
      <vt:lpstr>PowerPoint Presentation</vt:lpstr>
      <vt:lpstr>PowerPoint Presentation</vt:lpstr>
      <vt:lpstr>How do we know humans are the                 primary cause of the warming?  </vt:lpstr>
      <vt:lpstr>What role does the sun play  in climate change?  </vt:lpstr>
      <vt:lpstr>What can we expect  in the Future?</vt:lpstr>
      <vt:lpstr>Climate Model Capabilities</vt:lpstr>
      <vt:lpstr>Projected 100 year warming depending on scenarios (emission levels). </vt:lpstr>
      <vt:lpstr>Range of 100 year warming is from  0.5-4.0°C, averaging about 2°C. This global average integrates widely varying regional responses </vt:lpstr>
      <vt:lpstr>What is Uncertainty?</vt:lpstr>
      <vt:lpstr>If we can’t predict the weather a week out,  then why believe 100 yr climate model projections?   </vt:lpstr>
      <vt:lpstr>Long Term Trends in Weather and Climate Extremes</vt:lpstr>
      <vt:lpstr>Long - Term Trends in                                               Weather and Climate Extremes  </vt:lpstr>
      <vt:lpstr>What are Extremes and  Why do they Matter?   </vt:lpstr>
      <vt:lpstr>Weather and Climate Extremes Matter: Billion Dollar Weather and Climate Disasters   </vt:lpstr>
      <vt:lpstr>Top Ten U.S. Weather and Climate  Disasters January – August 2011  </vt:lpstr>
      <vt:lpstr>Temperature Extremes   </vt:lpstr>
      <vt:lpstr>Temperature Extremes   </vt:lpstr>
      <vt:lpstr>Temperature Extremes   </vt:lpstr>
      <vt:lpstr>Temperature Extremes   </vt:lpstr>
      <vt:lpstr>Precipitation Extremes:  Comparison with Water Vapor   </vt:lpstr>
      <vt:lpstr>Precipitation Extremes   </vt:lpstr>
      <vt:lpstr>Precipitation Extremes   </vt:lpstr>
      <vt:lpstr>Precipitation Extremes   </vt:lpstr>
      <vt:lpstr>Hurricanes in the Atlantic Basin</vt:lpstr>
      <vt:lpstr>Snow Cover  (Northern Hemisphere Spring)  </vt:lpstr>
      <vt:lpstr>Tornadoes </vt:lpstr>
      <vt:lpstr>NOAA U.S. Climate Extremes Index </vt:lpstr>
      <vt:lpstr>What’s driving the increase  since the 1970’s?</vt:lpstr>
      <vt:lpstr>Should we really attribute every extreme event (heat wave, flood, hurricane) climate change?   </vt:lpstr>
      <vt:lpstr>Science Challenges</vt:lpstr>
      <vt:lpstr>What are some key science issues?  </vt:lpstr>
      <vt:lpstr>Research Challenges for  Improving ISI Prediction </vt:lpstr>
      <vt:lpstr>Challenge 1:  Organization of Tropical Convection</vt:lpstr>
      <vt:lpstr>Challenge 2:  Tropical – Extratropical Interactions</vt:lpstr>
      <vt:lpstr>Challenge 3:  Exploit Sources of Predictability</vt:lpstr>
      <vt:lpstr>Challenge 4:  Improve the “Building Blocks”</vt:lpstr>
      <vt:lpstr>Challenge 5:  Implement “Best Practices”</vt:lpstr>
      <vt:lpstr>Take Away Messages</vt:lpstr>
      <vt:lpstr>Take Away Messages</vt:lpstr>
      <vt:lpstr>What can we do about it?</vt:lpstr>
      <vt:lpstr>Responding to Climate Change</vt:lpstr>
      <vt:lpstr>How would you answer?</vt:lpstr>
      <vt:lpstr>Additional Resources</vt:lpstr>
      <vt:lpstr>Commonly Asked Climate Questions and Answers</vt:lpstr>
      <vt:lpstr>Commonly Asked Climate  Questions and Answers</vt:lpstr>
      <vt:lpstr>How are Weather and Climate Different?   </vt:lpstr>
      <vt:lpstr>What is the difference between a                                             weather forecast and a climate forecast?   </vt:lpstr>
      <vt:lpstr>How does Climate influence Weather?    </vt:lpstr>
      <vt:lpstr>How does Climate influence Weather?</vt:lpstr>
      <vt:lpstr>How are weather observations used  to monitor and predict climate?  </vt:lpstr>
      <vt:lpstr>Commonly Asked Climate  Questions and Answers</vt:lpstr>
      <vt:lpstr>Why is there so much concern over small rises  in carbon dioxide in the atmosphere?   </vt:lpstr>
      <vt:lpstr>Would life adapt to a warmer climate?  </vt:lpstr>
      <vt:lpstr>What are some positive effects  of climate change?  </vt:lpstr>
      <vt:lpstr>Isn’t the climate always changing  to some degree?  </vt:lpstr>
      <vt:lpstr>Can scientists predict climate  change on a regional level?   </vt:lpstr>
      <vt:lpstr>What is the Intergovernmental  Panel on Climate Change?   </vt:lpstr>
    </vt:vector>
  </TitlesOfParts>
  <Company>NWS/NOAA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Weather Service</dc:title>
  <dc:creator>ISS</dc:creator>
  <cp:lastModifiedBy>Wayne Higgins</cp:lastModifiedBy>
  <cp:revision>613</cp:revision>
  <cp:lastPrinted>2000-04-12T16:17:38Z</cp:lastPrinted>
  <dcterms:created xsi:type="dcterms:W3CDTF">1999-11-15T21:45:33Z</dcterms:created>
  <dcterms:modified xsi:type="dcterms:W3CDTF">2011-10-17T00:27:50Z</dcterms:modified>
</cp:coreProperties>
</file>