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71" r:id="rId6"/>
    <p:sldId id="260" r:id="rId7"/>
    <p:sldId id="262" r:id="rId8"/>
    <p:sldId id="263" r:id="rId9"/>
    <p:sldId id="259" r:id="rId10"/>
    <p:sldId id="261" r:id="rId11"/>
    <p:sldId id="266" r:id="rId12"/>
    <p:sldId id="267" r:id="rId13"/>
    <p:sldId id="268" r:id="rId14"/>
    <p:sldId id="269" r:id="rId15"/>
    <p:sldId id="264" r:id="rId16"/>
    <p:sldId id="265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USE OF GOES-R RGB and AIRMASS IMAGERY at </a:t>
            </a:r>
            <a:r>
              <a:rPr lang="en-US" sz="3200" dirty="0" err="1" smtClean="0"/>
              <a:t>nhc</a:t>
            </a:r>
            <a:r>
              <a:rPr lang="en-US" sz="3200" dirty="0" smtClean="0"/>
              <a:t>/TAFB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7609557" cy="249025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Hugh Cobb, Chief NHC/Tropical Analysis and Forecast Branch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NOAA GOES-R Satellite Proving Ground Readiness Meeting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Kansas City, MO - 18 June 2015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1800" b="1" i="1" dirty="0" smtClean="0">
                <a:solidFill>
                  <a:srgbClr val="FFFF00"/>
                </a:solidFill>
              </a:rPr>
              <a:t>* Acknowledgment – Loops courtesy of Michael </a:t>
            </a:r>
            <a:r>
              <a:rPr lang="en-US" sz="1800" b="1" i="1" dirty="0" err="1" smtClean="0">
                <a:solidFill>
                  <a:srgbClr val="FFFF00"/>
                </a:solidFill>
              </a:rPr>
              <a:t>Folmer</a:t>
            </a:r>
            <a:r>
              <a:rPr lang="en-US" sz="1800" b="1" i="1" dirty="0" smtClean="0">
                <a:solidFill>
                  <a:srgbClr val="FFFF00"/>
                </a:solidFill>
              </a:rPr>
              <a:t> 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 descr="https://fbcdn-profile-a.akamaihd.net/hprofile-ak-xpf1/v/t1.0-1/168999_130579443674211_2834401_n.jpg?oh=e770041acfe8b46ddf2ae7bc5ad6c9b3&amp;oe=55F83FEB&amp;__gda__=1438796530_120bf6a18b78f8a101c331805ae72c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912" y="481753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145" y="2386898"/>
            <a:ext cx="1504533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61" y="3552685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95387" y="142372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CASE 2 – 28 </a:t>
            </a:r>
            <a:r>
              <a:rPr lang="en-US" cap="none" dirty="0" smtClean="0">
                <a:latin typeface="+mn-lt"/>
              </a:rPr>
              <a:t>September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4098" name="Picture 2" descr="http://ftp.opc.ncep.noaa.gov/misc/GOES-R/PGUR_2015/Cobb/MSG_DUST_2014092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7" y="7815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58" y="781557"/>
            <a:ext cx="5077534" cy="2038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58" y="2943058"/>
            <a:ext cx="5458587" cy="15623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497179" y="2614864"/>
            <a:ext cx="176463" cy="1411705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27748" y="5463053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1400 – 2000 UTC 28 September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3487" y="209047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CASE 2 – 28 </a:t>
            </a:r>
            <a:r>
              <a:rPr lang="en-US" cap="none" dirty="0" smtClean="0">
                <a:latin typeface="+mn-lt"/>
              </a:rPr>
              <a:t>September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" y="874295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14" y="874295"/>
            <a:ext cx="4795691" cy="192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14" y="2941220"/>
            <a:ext cx="5458587" cy="15623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561347" y="2454442"/>
            <a:ext cx="176463" cy="1411705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43790" y="5476512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1400 – 2000 UTC 28 September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48050" y="215899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CASE 3 – 4 October 2014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2" y="902656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1" y="905160"/>
            <a:ext cx="4667250" cy="1888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1" y="2943788"/>
            <a:ext cx="4851734" cy="1526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5551" y="3538793"/>
            <a:ext cx="4787565" cy="543923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64" y="4549048"/>
            <a:ext cx="4071700" cy="21515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324350" y="2447925"/>
            <a:ext cx="428625" cy="1285875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56085" y="5551208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2100 – 0600 UTC 4-5 October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154" y="6110016"/>
            <a:ext cx="367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Analysis - 1800 UTC 4 October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48050" y="215899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CASE 3 – 4 October 2014</a:t>
            </a:r>
            <a:endParaRPr lang="en-US" cap="none" dirty="0"/>
          </a:p>
        </p:txBody>
      </p:sp>
      <p:pic>
        <p:nvPicPr>
          <p:cNvPr id="2050" name="Picture 2" descr="http://ftp.opc.ncep.noaa.gov/misc/GOES-R/PGUR_2015/Cobb/MSG_DUST_2014100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3" y="89518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50" y="895183"/>
            <a:ext cx="4514450" cy="1826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51" y="2856134"/>
            <a:ext cx="4883418" cy="15368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53877" y="3624567"/>
            <a:ext cx="4771323" cy="385959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324350" y="2447925"/>
            <a:ext cx="428625" cy="1285875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56085" y="5551208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2100 – 0600 UTC 4-5 October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48050" y="215899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CASE 3 – 4 October 2014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0" y="981360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0" y="981360"/>
            <a:ext cx="5039428" cy="2038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0" y="3267360"/>
            <a:ext cx="5115639" cy="16099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324350" y="2447925"/>
            <a:ext cx="428625" cy="1285875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56085" y="5551208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2100 – 0600 UTC 4-5 October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7" y="886112"/>
            <a:ext cx="609600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48050" y="215899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CASE 4 – 28 October 2014</a:t>
            </a:r>
            <a:endParaRPr lang="en-US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7" y="886112"/>
            <a:ext cx="4874407" cy="1924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7" y="2874654"/>
            <a:ext cx="5058891" cy="17017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55067" y="3793958"/>
            <a:ext cx="5058891" cy="376990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32" y="4640096"/>
            <a:ext cx="3945757" cy="208503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705350" y="2676525"/>
            <a:ext cx="114300" cy="139065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88169" y="5521843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0400 – 1200 UTC 28 October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154" y="6110016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Analysis - 0600 UTC 28 October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57600" y="244474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CASE 4 – 28 October 2014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2" y="886112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89" y="886112"/>
            <a:ext cx="5210902" cy="2057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89" y="3079146"/>
            <a:ext cx="5210902" cy="17528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705350" y="2676525"/>
            <a:ext cx="114300" cy="139065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88169" y="5521843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0400 – 1200 UTC 28 October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48050" y="215899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CASE 4 – 28 October 2014</a:t>
            </a:r>
            <a:endParaRPr lang="en-US" cap="none" dirty="0"/>
          </a:p>
        </p:txBody>
      </p:sp>
      <p:pic>
        <p:nvPicPr>
          <p:cNvPr id="1026" name="Picture 2" descr="http://ftp.opc.ncep.noaa.gov/misc/GOES-R/PGUR_2015/Cobb/MSG_SAL_2014102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2" y="95985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959852"/>
            <a:ext cx="5210902" cy="2057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155010"/>
            <a:ext cx="5210902" cy="17528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4695825" y="2764485"/>
            <a:ext cx="114300" cy="139065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88169" y="5521843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0400 – 1200 UTC 28 October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4211" y="-269875"/>
            <a:ext cx="8534401" cy="2281600"/>
          </a:xfrm>
        </p:spPr>
        <p:txBody>
          <a:bodyPr/>
          <a:lstStyle/>
          <a:p>
            <a:r>
              <a:rPr lang="en-US" dirty="0" err="1" smtClean="0"/>
              <a:t>Tafb</a:t>
            </a:r>
            <a:r>
              <a:rPr lang="en-US" dirty="0" smtClean="0"/>
              <a:t> goes-r </a:t>
            </a:r>
            <a:r>
              <a:rPr lang="en-US" dirty="0" err="1" smtClean="0"/>
              <a:t>pg</a:t>
            </a:r>
            <a:r>
              <a:rPr lang="en-US" dirty="0" smtClean="0"/>
              <a:t> timeline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4210" y="2295525"/>
            <a:ext cx="9145589" cy="366712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1 Aug 2010 </a:t>
            </a:r>
            <a:r>
              <a:rPr lang="en-US" dirty="0" smtClean="0"/>
              <a:t>- NHC begins GOES-R Proving Ground activities </a:t>
            </a:r>
          </a:p>
          <a:p>
            <a:r>
              <a:rPr lang="en-US" dirty="0"/>
              <a:t> </a:t>
            </a:r>
            <a:r>
              <a:rPr lang="en-US" dirty="0" smtClean="0"/>
              <a:t>   (Hurricane Season only)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Jan 2012 </a:t>
            </a:r>
            <a:r>
              <a:rPr lang="en-US" dirty="0" smtClean="0"/>
              <a:t>– TAFB joins OPC/SAB/HPC proving ground (Year-round)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Oct 2012 </a:t>
            </a:r>
            <a:r>
              <a:rPr lang="en-US" dirty="0" smtClean="0"/>
              <a:t>– Satellite Proving Ground for Marine, Precipitation and Hazardous Weather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Summer 2014 </a:t>
            </a:r>
            <a:r>
              <a:rPr lang="en-US" dirty="0" smtClean="0"/>
              <a:t>– </a:t>
            </a:r>
            <a:r>
              <a:rPr lang="en-US" dirty="0" err="1" smtClean="0"/>
              <a:t>Nelsie</a:t>
            </a:r>
            <a:r>
              <a:rPr lang="en-US" dirty="0" smtClean="0"/>
              <a:t> Ramos becomes Satellite PG Focal Point in TAFB </a:t>
            </a:r>
          </a:p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0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12787" y="-1352049"/>
            <a:ext cx="8001000" cy="29718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GOES-R PRODUCT DEMO timeline 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09039" y="1794989"/>
            <a:ext cx="7904748" cy="432758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Aug 2010-Spring 2012 </a:t>
            </a:r>
            <a:r>
              <a:rPr lang="en-US" dirty="0" smtClean="0"/>
              <a:t>– RGB </a:t>
            </a:r>
            <a:r>
              <a:rPr lang="en-US" dirty="0" err="1" smtClean="0"/>
              <a:t>Airmass</a:t>
            </a:r>
            <a:r>
              <a:rPr lang="en-US" dirty="0" smtClean="0"/>
              <a:t> and Dust 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Summer 2012 </a:t>
            </a:r>
            <a:r>
              <a:rPr lang="en-US" dirty="0" smtClean="0"/>
              <a:t>– Saharan Air Layer (SAL)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                Pseudo Natural Color  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                Tropical Overshooting Tops (TOT)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Summer 2013 </a:t>
            </a:r>
            <a:r>
              <a:rPr lang="en-US" dirty="0" smtClean="0"/>
              <a:t>– Overshooting Tops Detection (OTD)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                           VIIRS Night/Day Band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Summer 2014 </a:t>
            </a:r>
            <a:r>
              <a:rPr lang="en-US" dirty="0" smtClean="0"/>
              <a:t>– Lightning Density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Winter 2015 </a:t>
            </a:r>
            <a:r>
              <a:rPr lang="en-US" dirty="0" smtClean="0"/>
              <a:t>– Fog and Low Stratus                         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Summer 2015 </a:t>
            </a:r>
            <a:r>
              <a:rPr lang="en-US" dirty="0" smtClean="0"/>
              <a:t>– Layered TPW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                Convective Initiation (CI) 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                WRF Simulated ABI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1917" y="-1335506"/>
            <a:ext cx="8001000" cy="2971801"/>
          </a:xfrm>
        </p:spPr>
        <p:txBody>
          <a:bodyPr/>
          <a:lstStyle/>
          <a:p>
            <a:r>
              <a:rPr lang="en-US" dirty="0" smtClean="0"/>
              <a:t>CASES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28065" y="1798499"/>
            <a:ext cx="6400800" cy="2717354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Below average 2014 season 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87% Hurricanes &gt; 25 North  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4 Weak Tropical Waves 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RGB </a:t>
            </a:r>
            <a:r>
              <a:rPr lang="en-US" dirty="0" err="1" smtClean="0"/>
              <a:t>Airmass</a:t>
            </a:r>
            <a:r>
              <a:rPr lang="en-US" dirty="0" smtClean="0"/>
              <a:t>, Dust and SAL imagery 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1" y="1290015"/>
            <a:ext cx="5959642" cy="452524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537032" y="3922295"/>
            <a:ext cx="2277979" cy="1339515"/>
          </a:xfrm>
          <a:prstGeom prst="ellipse">
            <a:avLst/>
          </a:prstGeom>
          <a:solidFill>
            <a:srgbClr val="FF00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6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13_09_18_1200_m10_rgb_du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27303"/>
            <a:ext cx="5715000" cy="48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TLANTIC_PCT_20130918_12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77" y="727303"/>
            <a:ext cx="5915025" cy="48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05877" y="120821"/>
            <a:ext cx="6019800" cy="6064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cap="none" dirty="0" smtClean="0"/>
              <a:t>T.S. Humberto 18 </a:t>
            </a:r>
            <a:r>
              <a:rPr lang="en-US" sz="2800" cap="none" dirty="0" smtClean="0">
                <a:latin typeface="+mn-lt"/>
              </a:rPr>
              <a:t>September</a:t>
            </a:r>
            <a:r>
              <a:rPr lang="en-US" sz="2800" cap="none" dirty="0" smtClean="0"/>
              <a:t> 2013</a:t>
            </a:r>
            <a:endParaRPr lang="en-US" sz="2800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3190" y="5714106"/>
            <a:ext cx="6019800" cy="6064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cap="none" dirty="0" smtClean="0"/>
              <a:t>GOES-R RGB Dust – 1200 UTC  </a:t>
            </a:r>
            <a:endParaRPr lang="en-US" sz="2800" cap="non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15777" y="5714106"/>
            <a:ext cx="6019800" cy="6064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cap="none" dirty="0" smtClean="0"/>
              <a:t>GOES-R Blended TPW – 1200 UTC  </a:t>
            </a:r>
            <a:endParaRPr lang="en-US" sz="2800" cap="none" dirty="0"/>
          </a:p>
        </p:txBody>
      </p:sp>
      <p:sp>
        <p:nvSpPr>
          <p:cNvPr id="7" name="TextBox 6"/>
          <p:cNvSpPr txBox="1"/>
          <p:nvPr/>
        </p:nvSpPr>
        <p:spPr>
          <a:xfrm>
            <a:off x="3577389" y="6416842"/>
            <a:ext cx="517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Imagery Courtesy of </a:t>
            </a:r>
            <a:r>
              <a:rPr lang="en-US" dirty="0" err="1" smtClean="0"/>
              <a:t>Joachen</a:t>
            </a:r>
            <a:r>
              <a:rPr lang="en-US" dirty="0" smtClean="0"/>
              <a:t> Karl </a:t>
            </a:r>
            <a:r>
              <a:rPr lang="en-US" dirty="0" err="1" smtClean="0"/>
              <a:t>Kerkmann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337" y="27961"/>
            <a:ext cx="6019800" cy="60648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1 – 23 </a:t>
            </a:r>
            <a:r>
              <a:rPr lang="en-US" cap="none" dirty="0" smtClean="0">
                <a:solidFill>
                  <a:srgbClr val="FFFF00"/>
                </a:solidFill>
                <a:latin typeface="+mn-lt"/>
              </a:rPr>
              <a:t>September</a:t>
            </a:r>
            <a:r>
              <a:rPr lang="en-US" dirty="0" smtClean="0">
                <a:solidFill>
                  <a:srgbClr val="FFFF00"/>
                </a:solidFill>
              </a:rPr>
              <a:t> 2014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718666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64" y="718666"/>
            <a:ext cx="4722447" cy="1869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64" y="2672376"/>
            <a:ext cx="4722447" cy="2347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30564" y="2951747"/>
            <a:ext cx="4722447" cy="280014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30564" y="4151897"/>
            <a:ext cx="4722447" cy="436145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80" y="4771459"/>
            <a:ext cx="4360457" cy="233797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633788" y="2588153"/>
            <a:ext cx="240632" cy="1233877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072188" y="2055437"/>
            <a:ext cx="240632" cy="1233877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74296" y="5290666"/>
            <a:ext cx="398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2100 – 0300 UTC 23-24 September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6906" y="6258105"/>
            <a:ext cx="396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Analysis - 1800 UTC 23 September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955288"/>
            <a:ext cx="609600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02142" y="253999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CASE 1 – 23 </a:t>
            </a:r>
            <a:r>
              <a:rPr lang="en-US" cap="none" dirty="0" smtClean="0">
                <a:latin typeface="+mn-lt"/>
              </a:rPr>
              <a:t>September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95" y="955288"/>
            <a:ext cx="5077534" cy="2010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95" y="3060151"/>
            <a:ext cx="5077534" cy="25244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50511" y="3657600"/>
            <a:ext cx="4969146" cy="296779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78689" y="5230509"/>
            <a:ext cx="4969146" cy="296779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605213" y="2624349"/>
            <a:ext cx="240632" cy="1233877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072188" y="2055437"/>
            <a:ext cx="240632" cy="1233877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45704" y="5622095"/>
            <a:ext cx="371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2100 – 0300 UTC 24 September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2" y="886106"/>
            <a:ext cx="6096000" cy="4572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448050" y="215899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CASE 1 – 23 </a:t>
            </a:r>
            <a:r>
              <a:rPr lang="en-US" cap="none" dirty="0" smtClean="0">
                <a:latin typeface="+mn-lt"/>
              </a:rPr>
              <a:t>September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23" y="886106"/>
            <a:ext cx="5077534" cy="2010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23" y="2959887"/>
            <a:ext cx="5077534" cy="25244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04484" y="3360480"/>
            <a:ext cx="3457575" cy="220579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20048" y="4989095"/>
            <a:ext cx="4842011" cy="296779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633788" y="2588153"/>
            <a:ext cx="240632" cy="1233877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072188" y="2055437"/>
            <a:ext cx="240632" cy="1233877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5664" y="5537873"/>
            <a:ext cx="371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2100 – 0300 UTC 24 September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95387" y="142372"/>
            <a:ext cx="6019800" cy="6064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CASE 2 – 28 </a:t>
            </a:r>
            <a:r>
              <a:rPr lang="en-US" cap="none" dirty="0" smtClean="0">
                <a:latin typeface="+mn-lt"/>
              </a:rPr>
              <a:t>September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7" y="891841"/>
            <a:ext cx="6096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36" y="891841"/>
            <a:ext cx="5077534" cy="2038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36" y="3073463"/>
            <a:ext cx="5458587" cy="15623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91935" y="4154905"/>
            <a:ext cx="5010253" cy="417095"/>
          </a:xfrm>
          <a:prstGeom prst="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47" y="4686335"/>
            <a:ext cx="3901747" cy="20617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3537284" y="2662990"/>
            <a:ext cx="176463" cy="1411705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3790" y="5476512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1400 – 2000 UTC 28 September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074" y="6151861"/>
            <a:ext cx="396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Analysis - 1200 UTC 28 September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7108</TotalTime>
  <Words>387</Words>
  <Application>Microsoft Office PowerPoint</Application>
  <PresentationFormat>Widescreen</PresentationFormat>
  <Paragraphs>62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Century Gothic</vt:lpstr>
      <vt:lpstr>Wingdings</vt:lpstr>
      <vt:lpstr>Wingdings 3</vt:lpstr>
      <vt:lpstr>Slice</vt:lpstr>
      <vt:lpstr>The USE OF GOES-R RGB and AIRMASS IMAGERY at nhc/TAFB</vt:lpstr>
      <vt:lpstr>Tafb goes-r pg timeline</vt:lpstr>
      <vt:lpstr>GOES-R PRODUCT DEMO timeline </vt:lpstr>
      <vt:lpstr>CASES</vt:lpstr>
      <vt:lpstr>PowerPoint Presentation</vt:lpstr>
      <vt:lpstr>CASE 1 – 23 September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NHH-NOAA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GOES-R TAFB</dc:title>
  <dc:creator>Hugh D. Cobb</dc:creator>
  <cp:lastModifiedBy>Hugh D. Cobb</cp:lastModifiedBy>
  <cp:revision>53</cp:revision>
  <dcterms:created xsi:type="dcterms:W3CDTF">2015-06-12T20:37:45Z</dcterms:created>
  <dcterms:modified xsi:type="dcterms:W3CDTF">2015-06-18T15:34:17Z</dcterms:modified>
</cp:coreProperties>
</file>