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505" r:id="rId2"/>
    <p:sldId id="551" r:id="rId3"/>
    <p:sldId id="550" r:id="rId4"/>
    <p:sldId id="523" r:id="rId5"/>
    <p:sldId id="542" r:id="rId6"/>
    <p:sldId id="524" r:id="rId7"/>
    <p:sldId id="527" r:id="rId8"/>
    <p:sldId id="517" r:id="rId9"/>
    <p:sldId id="547" r:id="rId10"/>
    <p:sldId id="548" r:id="rId11"/>
    <p:sldId id="549" r:id="rId12"/>
    <p:sldId id="543" r:id="rId13"/>
    <p:sldId id="513" r:id="rId14"/>
    <p:sldId id="552" r:id="rId15"/>
    <p:sldId id="553" r:id="rId16"/>
    <p:sldId id="554" r:id="rId17"/>
    <p:sldId id="555" r:id="rId18"/>
    <p:sldId id="536" r:id="rId19"/>
    <p:sldId id="546" r:id="rId20"/>
    <p:sldId id="528" r:id="rId21"/>
    <p:sldId id="529" r:id="rId22"/>
    <p:sldId id="530" r:id="rId23"/>
    <p:sldId id="515" r:id="rId24"/>
    <p:sldId id="516" r:id="rId25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53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028264"/>
    <a:srgbClr val="F9E80B"/>
    <a:srgbClr val="071950"/>
    <a:srgbClr val="FFFFFF"/>
    <a:srgbClr val="1B2F7C"/>
    <a:srgbClr val="328ED3"/>
    <a:srgbClr val="595959"/>
    <a:srgbClr val="2D8D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67" autoAdjust="0"/>
    <p:restoredTop sz="93048" autoAdjust="0"/>
  </p:normalViewPr>
  <p:slideViewPr>
    <p:cSldViewPr>
      <p:cViewPr varScale="1">
        <p:scale>
          <a:sx n="109" d="100"/>
          <a:sy n="109" d="100"/>
        </p:scale>
        <p:origin x="552" y="86"/>
      </p:cViewPr>
      <p:guideLst>
        <p:guide orient="horz" pos="1620"/>
        <p:guide pos="537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8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472E0-A950-45FB-A51C-013DD7EBED78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3A004-A5A6-4177-A502-50BFEBA45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70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97847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3A004-A5A6-4177-A502-50BFEBA45F9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22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3A004-A5A6-4177-A502-50BFEBA45F9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244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88" name="Shape 4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919235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88" name="Shape 4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027311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2084F-6F67-4ECF-AAE9-DD532A2D3E8F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540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2084F-6F67-4ECF-AAE9-DD532A2D3E8F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768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3A004-A5A6-4177-A502-50BFEBA45F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37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3A004-A5A6-4177-A502-50BFEBA45F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79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3A004-A5A6-4177-A502-50BFEBA45F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86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3A004-A5A6-4177-A502-50BFEBA45F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80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3A004-A5A6-4177-A502-50BFEBA45F9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75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3A004-A5A6-4177-A502-50BFEBA45F9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29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3A004-A5A6-4177-A502-50BFEBA45F9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05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3A004-A5A6-4177-A502-50BFEBA45F9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102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85750"/>
            <a:ext cx="8229600" cy="609600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177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92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409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52813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29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chemeClr val="dk2"/>
              </a:buClr>
              <a:buFont typeface="Open Sans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685801" y="3009900"/>
            <a:ext cx="6400799" cy="1314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360"/>
              </a:spcBef>
              <a:buClr>
                <a:schemeClr val="lt2"/>
              </a:buClr>
              <a:buFont typeface="Arial"/>
              <a:buNone/>
              <a:defRPr/>
            </a:lvl1pPr>
            <a:lvl2pPr marL="342900" marR="0" indent="0" algn="ctr" rtl="0">
              <a:spcBef>
                <a:spcPts val="420"/>
              </a:spcBef>
              <a:buClr>
                <a:srgbClr val="8A93AF"/>
              </a:buClr>
              <a:buFont typeface="Arial"/>
              <a:buNone/>
              <a:defRPr/>
            </a:lvl2pPr>
            <a:lvl3pPr marL="685800" marR="0" indent="0" algn="ctr" rtl="0">
              <a:spcBef>
                <a:spcPts val="360"/>
              </a:spcBef>
              <a:buClr>
                <a:srgbClr val="8A93AF"/>
              </a:buClr>
              <a:buFont typeface="Arial"/>
              <a:buNone/>
              <a:defRPr/>
            </a:lvl3pPr>
            <a:lvl4pPr marL="1028700" marR="0" indent="0" algn="ctr" rtl="0">
              <a:spcBef>
                <a:spcPts val="300"/>
              </a:spcBef>
              <a:buClr>
                <a:srgbClr val="8A93AF"/>
              </a:buClr>
              <a:buFont typeface="Arial"/>
              <a:buNone/>
              <a:defRPr/>
            </a:lvl4pPr>
            <a:lvl5pPr marL="1371600" marR="0" indent="0" algn="ctr" rtl="0">
              <a:spcBef>
                <a:spcPts val="300"/>
              </a:spcBef>
              <a:buClr>
                <a:srgbClr val="8A93AF"/>
              </a:buClr>
              <a:buFont typeface="Arial"/>
              <a:buNone/>
              <a:defRPr/>
            </a:lvl5pPr>
            <a:lvl6pPr marL="1714500" marR="0" indent="0" algn="ctr" rtl="0">
              <a:spcBef>
                <a:spcPts val="300"/>
              </a:spcBef>
              <a:buClr>
                <a:srgbClr val="8A93AF"/>
              </a:buClr>
              <a:buFont typeface="Calibri"/>
              <a:buNone/>
              <a:defRPr/>
            </a:lvl6pPr>
            <a:lvl7pPr marL="2057400" marR="0" indent="0" algn="ctr" rtl="0">
              <a:spcBef>
                <a:spcPts val="300"/>
              </a:spcBef>
              <a:buClr>
                <a:srgbClr val="8A93AF"/>
              </a:buClr>
              <a:buFont typeface="Calibri"/>
              <a:buNone/>
              <a:defRPr/>
            </a:lvl7pPr>
            <a:lvl8pPr marL="2400300" marR="0" indent="0" algn="ctr" rtl="0">
              <a:spcBef>
                <a:spcPts val="300"/>
              </a:spcBef>
              <a:buClr>
                <a:srgbClr val="8A93AF"/>
              </a:buClr>
              <a:buFont typeface="Calibri"/>
              <a:buNone/>
              <a:defRPr/>
            </a:lvl8pPr>
            <a:lvl9pPr marL="2743200" marR="0" indent="0" algn="ctr" rtl="0">
              <a:spcBef>
                <a:spcPts val="300"/>
              </a:spcBef>
              <a:buClr>
                <a:srgbClr val="8A93AF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1" y="4767263"/>
            <a:ext cx="1074737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25908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531937" y="4766072"/>
            <a:ext cx="1058862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indent="-66675">
              <a:buClr>
                <a:srgbClr val="000000"/>
              </a:buClr>
              <a:buFont typeface="Arial"/>
              <a:buChar char="●"/>
            </a:pPr>
            <a:endParaRPr lang="en-US"/>
          </a:p>
          <a:p>
            <a:pPr lvl="1" indent="-66675">
              <a:buClr>
                <a:srgbClr val="000000"/>
              </a:buClr>
              <a:buFont typeface="Courier New"/>
              <a:buChar char="o"/>
            </a:pPr>
            <a:endParaRPr lang="en-US"/>
          </a:p>
          <a:p>
            <a:pPr lvl="2" indent="-66675">
              <a:buClr>
                <a:srgbClr val="000000"/>
              </a:buClr>
              <a:buFont typeface="Wingdings"/>
              <a:buChar char="§"/>
            </a:pPr>
            <a:endParaRPr lang="en-US"/>
          </a:p>
          <a:p>
            <a:pPr lvl="3" indent="-66675">
              <a:buClr>
                <a:srgbClr val="000000"/>
              </a:buClr>
              <a:buFont typeface="Arial"/>
              <a:buChar char="●"/>
            </a:pPr>
            <a:endParaRPr lang="en-US"/>
          </a:p>
          <a:p>
            <a:pPr lvl="4" indent="-66675">
              <a:buClr>
                <a:srgbClr val="000000"/>
              </a:buClr>
              <a:buFont typeface="Courier New"/>
              <a:buChar char="o"/>
            </a:pPr>
            <a:endParaRPr lang="en-US"/>
          </a:p>
          <a:p>
            <a:pPr lvl="5" indent="-66675">
              <a:buClr>
                <a:srgbClr val="000000"/>
              </a:buClr>
              <a:buFont typeface="Wingdings"/>
              <a:buChar char="§"/>
            </a:pPr>
            <a:endParaRPr lang="en-US"/>
          </a:p>
          <a:p>
            <a:pPr lvl="6" indent="-66675">
              <a:buClr>
                <a:srgbClr val="000000"/>
              </a:buClr>
              <a:buFont typeface="Arial"/>
              <a:buChar char="●"/>
            </a:pPr>
            <a:endParaRPr lang="en-US"/>
          </a:p>
          <a:p>
            <a:pPr lvl="7" indent="-66675">
              <a:buClr>
                <a:srgbClr val="000000"/>
              </a:buClr>
              <a:buFont typeface="Courier New"/>
              <a:buChar char="o"/>
            </a:pPr>
            <a:endParaRPr lang="en-US"/>
          </a:p>
          <a:p>
            <a:pPr lvl="8" indent="-66675">
              <a:buClr>
                <a:srgbClr val="000000"/>
              </a:buClr>
              <a:buFont typeface="Wingdings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8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Text Heavy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71550"/>
            <a:ext cx="8229600" cy="3623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4238625"/>
            <a:ext cx="10382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24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8" r:id="rId6"/>
  </p:sldLayoutIdLst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2D8DD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b="1" kern="1200">
          <a:solidFill>
            <a:srgbClr val="1B2F7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4D4D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4D4D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rgbClr val="4D4D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rgbClr val="4D4D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es-r.gov/products/baseline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sight15 TWC_Title_r1.jpg"/>
          <p:cNvPicPr>
            <a:picLocks noChangeAspect="1"/>
          </p:cNvPicPr>
          <p:nvPr/>
        </p:nvPicPr>
        <p:blipFill rotWithShape="1">
          <a:blip r:embed="rId2">
            <a:extLst/>
          </a:blip>
          <a:srcRect l="13074" t="-2978" r="14872" b="-1019"/>
          <a:stretch/>
        </p:blipFill>
        <p:spPr>
          <a:xfrm>
            <a:off x="0" y="-172277"/>
            <a:ext cx="9144000" cy="539308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13616775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609600"/>
          </a:xfrm>
        </p:spPr>
        <p:txBody>
          <a:bodyPr>
            <a:normAutofit/>
          </a:bodyPr>
          <a:lstStyle/>
          <a:p>
            <a:r>
              <a:rPr lang="en-US" dirty="0"/>
              <a:t>GOES-R Sample Footprints </a:t>
            </a:r>
            <a:r>
              <a:rPr lang="en-US" sz="2000" dirty="0"/>
              <a:t>(approximate)	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6800" y="3867150"/>
            <a:ext cx="6989406" cy="1087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D4D4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Northern Hemisphere 0.5km VIS… 5 or 15 (most likely) min updates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D4D4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Northern Hemisphere 2km IR… 5 or 15 (most likely) min updates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D4D4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Northern Hemisphere 2km WV… 5 or 15 (most likely) min updates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047750"/>
            <a:ext cx="7010400" cy="249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6700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609600"/>
          </a:xfrm>
        </p:spPr>
        <p:txBody>
          <a:bodyPr>
            <a:normAutofit/>
          </a:bodyPr>
          <a:lstStyle/>
          <a:p>
            <a:r>
              <a:rPr lang="en-US" dirty="0"/>
              <a:t>GOES-R Sample Footprints </a:t>
            </a:r>
            <a:r>
              <a:rPr lang="en-US" sz="2000" dirty="0"/>
              <a:t>(approximate)</a:t>
            </a:r>
            <a:r>
              <a:rPr lang="en-US" sz="2800" dirty="0"/>
              <a:t> </a:t>
            </a:r>
            <a:r>
              <a:rPr lang="en-US" dirty="0"/>
              <a:t>	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6800" y="3867150"/>
            <a:ext cx="6989406" cy="721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D4D4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Floater .5km VIS… 30 sec or 1 min (most likely) updates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D4D4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Floater 2km IR… 30 sec or 1 min (most likely) updates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047750"/>
            <a:ext cx="2503255" cy="262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50537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 Company GOES-R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382000" cy="3623073"/>
          </a:xfrm>
        </p:spPr>
        <p:txBody>
          <a:bodyPr>
            <a:normAutofit/>
          </a:bodyPr>
          <a:lstStyle/>
          <a:p>
            <a:r>
              <a:rPr lang="en-US" sz="2200" dirty="0"/>
              <a:t>Future Products</a:t>
            </a:r>
          </a:p>
          <a:p>
            <a:pPr lvl="1"/>
            <a:r>
              <a:rPr lang="en-US" sz="1800" dirty="0"/>
              <a:t>Access to GLM data</a:t>
            </a:r>
          </a:p>
          <a:p>
            <a:pPr lvl="1"/>
            <a:r>
              <a:rPr lang="en-US" sz="1800" dirty="0"/>
              <a:t>Other L2+ products are being investigated (rainfall rate, derived stability indices, total precipitable water etc.)</a:t>
            </a:r>
          </a:p>
          <a:p>
            <a:pPr lvl="1"/>
            <a:r>
              <a:rPr lang="en-US" sz="1800" dirty="0">
                <a:hlinkClick r:id="rId3"/>
              </a:rPr>
              <a:t>http://www.goes-r.gov/products/baseline.html</a:t>
            </a:r>
            <a:r>
              <a:rPr lang="en-US" sz="1800" dirty="0"/>
              <a:t> </a:t>
            </a:r>
          </a:p>
          <a:p>
            <a:pPr lvl="2"/>
            <a:r>
              <a:rPr lang="en-US" sz="1400" dirty="0"/>
              <a:t>Anything outside of “Radiances” in the ABI column is a Level 2+ product</a:t>
            </a:r>
          </a:p>
          <a:p>
            <a:pPr lvl="2"/>
            <a:endParaRPr lang="en-US" sz="1400" dirty="0"/>
          </a:p>
          <a:p>
            <a:pPr lvl="2"/>
            <a:endParaRPr lang="en-US" sz="1600" dirty="0"/>
          </a:p>
          <a:p>
            <a:pPr lvl="2"/>
            <a:endParaRPr lang="en-US" sz="1400" dirty="0"/>
          </a:p>
          <a:p>
            <a:pPr lvl="2"/>
            <a:endParaRPr lang="en-US" sz="14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4674002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 Company GOES-R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382000" cy="3623073"/>
          </a:xfrm>
        </p:spPr>
        <p:txBody>
          <a:bodyPr>
            <a:normAutofit/>
          </a:bodyPr>
          <a:lstStyle/>
          <a:p>
            <a:r>
              <a:rPr lang="en-US" sz="2200" dirty="0"/>
              <a:t>Media System Access</a:t>
            </a:r>
          </a:p>
          <a:p>
            <a:pPr lvl="1"/>
            <a:r>
              <a:rPr lang="en-US" sz="1800" dirty="0"/>
              <a:t>Full-resolution data sets only available on Max (i.e. not </a:t>
            </a:r>
            <a:r>
              <a:rPr lang="en-US" sz="1800" dirty="0" err="1"/>
              <a:t>WxPro</a:t>
            </a:r>
            <a:r>
              <a:rPr lang="en-US" sz="1800" dirty="0"/>
              <a:t>, Fusion, :LIVE, LiveWire, etc.)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Minimum Max configuration includes a newer Dual Core (less than 4 yrs. old) &amp; z820 or better workstation(s)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We will use GOES-R data to synthesize current generation GOES products (spatial and temporal resolution) for legacy/older systems.  These products will look essentially as they do today.</a:t>
            </a:r>
          </a:p>
          <a:p>
            <a:pPr lvl="2"/>
            <a:endParaRPr lang="en-US" sz="1400" dirty="0"/>
          </a:p>
          <a:p>
            <a:pPr lvl="2"/>
            <a:endParaRPr lang="en-US" sz="1600" dirty="0"/>
          </a:p>
          <a:p>
            <a:pPr lvl="2"/>
            <a:endParaRPr lang="en-US" sz="1400" dirty="0"/>
          </a:p>
          <a:p>
            <a:pPr lvl="2"/>
            <a:endParaRPr lang="en-US" sz="14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241060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Existing 4km 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382000" cy="3623073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en-US" sz="1400" dirty="0"/>
          </a:p>
          <a:p>
            <a:pPr lvl="2"/>
            <a:endParaRPr lang="en-US" sz="1600" dirty="0"/>
          </a:p>
          <a:p>
            <a:pPr lvl="2"/>
            <a:endParaRPr lang="en-US" sz="1400" dirty="0"/>
          </a:p>
          <a:p>
            <a:pPr lvl="2"/>
            <a:endParaRPr lang="en-US" sz="14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895349"/>
            <a:ext cx="7315201" cy="411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06319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2km IR from HIMAWARI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382000" cy="3623073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en-US" sz="1400" dirty="0"/>
          </a:p>
          <a:p>
            <a:pPr lvl="2"/>
            <a:endParaRPr lang="en-US" sz="1600" dirty="0"/>
          </a:p>
          <a:p>
            <a:pPr lvl="2"/>
            <a:endParaRPr lang="en-US" sz="1400" dirty="0"/>
          </a:p>
          <a:p>
            <a:pPr lvl="2"/>
            <a:endParaRPr lang="en-US" sz="14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9535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1930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Example – 4km Visible Sector (legacy display system)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382000" cy="3623073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en-US" sz="1400" dirty="0"/>
          </a:p>
          <a:p>
            <a:pPr lvl="2"/>
            <a:endParaRPr lang="en-US" sz="1600" dirty="0"/>
          </a:p>
          <a:p>
            <a:pPr lvl="2"/>
            <a:endParaRPr lang="en-US" sz="1400" dirty="0"/>
          </a:p>
          <a:p>
            <a:pPr lvl="2"/>
            <a:endParaRPr lang="en-US" sz="14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59742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41429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Example – 1km Visible (GOES-R will be even better)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382000" cy="3623073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en-US" sz="1400" dirty="0"/>
          </a:p>
          <a:p>
            <a:pPr lvl="2"/>
            <a:endParaRPr lang="en-US" sz="1600" dirty="0"/>
          </a:p>
          <a:p>
            <a:pPr lvl="2"/>
            <a:endParaRPr lang="en-US" sz="1400" dirty="0"/>
          </a:p>
          <a:p>
            <a:pPr lvl="2"/>
            <a:endParaRPr lang="en-US" sz="14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9535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900135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 txBox="1"/>
          <p:nvPr/>
        </p:nvSpPr>
        <p:spPr>
          <a:xfrm>
            <a:off x="1143000" y="1086683"/>
            <a:ext cx="6618734" cy="3185487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algn="ctr">
              <a:buSzPct val="25000"/>
            </a:pPr>
            <a:r>
              <a:rPr lang="en-US" sz="4050" b="1" dirty="0">
                <a:solidFill>
                  <a:srgbClr val="082484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</a:p>
          <a:p>
            <a:pPr algn="ctr">
              <a:buSzPct val="25000"/>
            </a:pPr>
            <a:endParaRPr lang="en-US" sz="4050" b="1" dirty="0">
              <a:solidFill>
                <a:srgbClr val="082484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SzPct val="25000"/>
            </a:pPr>
            <a:r>
              <a:rPr lang="en-US" sz="2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pat.feldhausen@weather.com</a:t>
            </a:r>
            <a:br>
              <a:rPr lang="en-US" sz="4050" dirty="0">
                <a:solidFill>
                  <a:srgbClr val="08248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5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four foundational dimensions:</a:t>
            </a:r>
          </a:p>
        </p:txBody>
      </p:sp>
      <p:sp>
        <p:nvSpPr>
          <p:cNvPr id="485" name="Shape 485"/>
          <p:cNvSpPr txBox="1"/>
          <p:nvPr/>
        </p:nvSpPr>
        <p:spPr>
          <a:xfrm>
            <a:off x="1262063" y="4822269"/>
            <a:ext cx="746125" cy="184665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>
              <a:buSzPct val="25000"/>
            </a:pPr>
            <a:r>
              <a:rPr lang="en-US" sz="135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2948211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 txBox="1"/>
          <p:nvPr/>
        </p:nvSpPr>
        <p:spPr>
          <a:xfrm>
            <a:off x="1143000" y="1984683"/>
            <a:ext cx="6618734" cy="3185487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algn="ctr">
              <a:buSzPct val="25000"/>
            </a:pPr>
            <a:r>
              <a:rPr lang="en-US" sz="4050" b="1" dirty="0">
                <a:solidFill>
                  <a:srgbClr val="082484"/>
                </a:solidFill>
                <a:latin typeface="Arial"/>
                <a:ea typeface="Arial"/>
                <a:cs typeface="Arial"/>
                <a:sym typeface="Arial"/>
              </a:rPr>
              <a:t>Backup Slides</a:t>
            </a:r>
          </a:p>
          <a:p>
            <a:pPr algn="ctr">
              <a:buSzPct val="25000"/>
            </a:pPr>
            <a:br>
              <a:rPr lang="en-US" sz="4050" dirty="0">
                <a:solidFill>
                  <a:srgbClr val="08248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5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four foundational dimensions:</a:t>
            </a:r>
          </a:p>
        </p:txBody>
      </p:sp>
      <p:sp>
        <p:nvSpPr>
          <p:cNvPr id="485" name="Shape 485"/>
          <p:cNvSpPr txBox="1"/>
          <p:nvPr/>
        </p:nvSpPr>
        <p:spPr>
          <a:xfrm>
            <a:off x="1262063" y="4822269"/>
            <a:ext cx="746125" cy="184665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>
              <a:buSzPct val="25000"/>
            </a:pPr>
            <a:r>
              <a:rPr lang="en-US" sz="135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654500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D8DD7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2D8DD7"/>
                </a:solidFill>
                <a:latin typeface="Arial"/>
                <a:ea typeface="Arial"/>
                <a:cs typeface="Arial"/>
                <a:sym typeface="Arial"/>
              </a:rPr>
              <a:t>GOES-R in Max</a:t>
            </a:r>
          </a:p>
        </p:txBody>
      </p:sp>
      <p:sp>
        <p:nvSpPr>
          <p:cNvPr id="247" name="Shape 247"/>
          <p:cNvSpPr txBox="1"/>
          <p:nvPr/>
        </p:nvSpPr>
        <p:spPr>
          <a:xfrm>
            <a:off x="616689" y="971550"/>
            <a:ext cx="8070111" cy="34305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10175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404040"/>
                </a:solidFill>
                <a:latin typeface="Carme"/>
                <a:ea typeface="Carme"/>
                <a:cs typeface="Carme"/>
                <a:sym typeface="Carme"/>
              </a:rPr>
              <a:t>The benefits are well known, 5x faster data, 4x better resolution, ~3x more spectral channels</a:t>
            </a:r>
          </a:p>
          <a:p>
            <a:pPr marL="800100" lvl="1" indent="-342900">
              <a:buClr>
                <a:srgbClr val="404040"/>
              </a:buClr>
              <a:buSzPct val="101750"/>
              <a:buFont typeface="Arial"/>
              <a:buChar char="•"/>
            </a:pPr>
            <a:endParaRPr lang="en-US" sz="2400" b="0" i="0" u="none" strike="noStrike" cap="none" dirty="0">
              <a:solidFill>
                <a:srgbClr val="404040"/>
              </a:solidFill>
              <a:latin typeface="Carme"/>
              <a:ea typeface="Carme"/>
              <a:cs typeface="Carme"/>
              <a:sym typeface="Carme"/>
            </a:endParaRPr>
          </a:p>
          <a:p>
            <a:pPr marL="800100" lvl="1" indent="-342900">
              <a:buClr>
                <a:srgbClr val="404040"/>
              </a:buClr>
              <a:buSzPct val="10175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404040"/>
                </a:solidFill>
                <a:latin typeface="Carme"/>
                <a:ea typeface="Carme"/>
                <a:cs typeface="Carme"/>
                <a:sym typeface="Carme"/>
              </a:rPr>
              <a:t>What challenges does this new data present?</a:t>
            </a:r>
          </a:p>
          <a:p>
            <a:pPr marL="800100" lvl="1" indent="-342900">
              <a:buClr>
                <a:srgbClr val="404040"/>
              </a:buClr>
              <a:buSzPct val="101750"/>
              <a:buFont typeface="Arial"/>
              <a:buChar char="•"/>
            </a:pPr>
            <a:endParaRPr lang="en-US" sz="2400" b="0" i="0" u="none" strike="noStrike" cap="none" dirty="0">
              <a:solidFill>
                <a:srgbClr val="404040"/>
              </a:solidFill>
              <a:latin typeface="Carme"/>
              <a:ea typeface="Carme"/>
              <a:cs typeface="Carme"/>
              <a:sym typeface="Carme"/>
            </a:endParaRPr>
          </a:p>
          <a:p>
            <a:pPr marL="800100" lvl="1" indent="-342900">
              <a:buClr>
                <a:srgbClr val="404040"/>
              </a:buClr>
              <a:buSzPct val="101750"/>
              <a:buFont typeface="Arial"/>
              <a:buChar char="•"/>
            </a:pPr>
            <a:r>
              <a:rPr lang="en-US" sz="2400" dirty="0">
                <a:solidFill>
                  <a:srgbClr val="404040"/>
                </a:solidFill>
                <a:latin typeface="Carme"/>
                <a:ea typeface="Carme"/>
                <a:cs typeface="Carme"/>
                <a:sym typeface="Carme"/>
              </a:rPr>
              <a:t>How is The Weather Company overcoming these challenges?</a:t>
            </a:r>
          </a:p>
          <a:p>
            <a:pPr lvl="1">
              <a:buClr>
                <a:srgbClr val="404040"/>
              </a:buClr>
              <a:buSzPct val="101750"/>
            </a:pPr>
            <a:endParaRPr lang="en-US" sz="2400" dirty="0">
              <a:solidFill>
                <a:srgbClr val="404040"/>
              </a:solidFill>
              <a:latin typeface="Carme"/>
              <a:ea typeface="Carme"/>
              <a:cs typeface="Carme"/>
              <a:sym typeface="Carme"/>
            </a:endParaRPr>
          </a:p>
          <a:p>
            <a:pPr marL="800100" lvl="1" indent="-342900">
              <a:buClr>
                <a:srgbClr val="404040"/>
              </a:buClr>
              <a:buSzPct val="10175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404040"/>
                </a:solidFill>
                <a:latin typeface="Carme"/>
                <a:ea typeface="Carme"/>
                <a:cs typeface="Carme"/>
                <a:sym typeface="Carme"/>
              </a:rPr>
              <a:t>What kind of data can be expected?</a:t>
            </a:r>
          </a:p>
          <a:p>
            <a:pPr marL="0" marR="0" lvl="0" indent="0" algn="l" rtl="0">
              <a:spcBef>
                <a:spcPts val="1007"/>
              </a:spcBef>
              <a:spcAft>
                <a:spcPts val="0"/>
              </a:spcAft>
              <a:buNone/>
            </a:pPr>
            <a:endParaRPr sz="2035" b="0" i="0" u="none" strike="noStrike" cap="none" dirty="0">
              <a:solidFill>
                <a:srgbClr val="404040"/>
              </a:solidFill>
              <a:latin typeface="Carme"/>
              <a:ea typeface="Carme"/>
              <a:cs typeface="Carme"/>
              <a:sym typeface="Carme"/>
            </a:endParaRPr>
          </a:p>
          <a:p>
            <a:pPr marL="800100" marR="0" lvl="1" indent="-342900" algn="l" rtl="0"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35" b="0" i="0" u="none" strike="noStrike" cap="none" dirty="0">
              <a:solidFill>
                <a:srgbClr val="404040"/>
              </a:solidFill>
              <a:latin typeface="Carme"/>
              <a:ea typeface="Carme"/>
              <a:cs typeface="Carme"/>
              <a:sym typeface="Carme"/>
            </a:endParaRPr>
          </a:p>
        </p:txBody>
      </p:sp>
    </p:spTree>
    <p:extLst>
      <p:ext uri="{BB962C8B-B14F-4D97-AF65-F5344CB8AC3E}">
        <p14:creationId xmlns:p14="http://schemas.microsoft.com/office/powerpoint/2010/main" val="1951141071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609600"/>
          </a:xfrm>
        </p:spPr>
        <p:txBody>
          <a:bodyPr>
            <a:normAutofit/>
          </a:bodyPr>
          <a:lstStyle/>
          <a:p>
            <a:r>
              <a:rPr lang="en-US" dirty="0"/>
              <a:t>DFC Service – Data Samples	</a:t>
            </a:r>
          </a:p>
        </p:txBody>
      </p:sp>
      <p:pic>
        <p:nvPicPr>
          <p:cNvPr id="7" name="Picture 6" descr="C:\Users\IBM_ADMIN\Documents\DATA_SERVICES\GOES-R\Himawari-Enhanced-IR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010" y="902970"/>
            <a:ext cx="5935980" cy="33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527810" y="4324350"/>
            <a:ext cx="609219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Himawari-8 2km IR Satellite Image of Super Typhoon Nepartak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996379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010" y="906298"/>
            <a:ext cx="5935980" cy="3329475"/>
          </a:xfrm>
          <a:prstGeom prst="rect">
            <a:avLst/>
          </a:prstGeom>
        </p:spPr>
      </p:pic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609600"/>
          </a:xfrm>
        </p:spPr>
        <p:txBody>
          <a:bodyPr>
            <a:normAutofit/>
          </a:bodyPr>
          <a:lstStyle/>
          <a:p>
            <a:r>
              <a:rPr lang="en-US" dirty="0"/>
              <a:t>DFC Service – Data Samples	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7810" y="4324350"/>
            <a:ext cx="609219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NOAA IR Satellite Image of Hurricane Lester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533621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009" y="895946"/>
            <a:ext cx="5960533" cy="3351609"/>
          </a:xfrm>
          <a:prstGeom prst="rect">
            <a:avLst/>
          </a:prstGeom>
        </p:spPr>
      </p:pic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609600"/>
          </a:xfrm>
        </p:spPr>
        <p:txBody>
          <a:bodyPr>
            <a:normAutofit/>
          </a:bodyPr>
          <a:lstStyle/>
          <a:p>
            <a:r>
              <a:rPr lang="en-US" dirty="0"/>
              <a:t>DFC Service – Data Samples	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7810" y="4324350"/>
            <a:ext cx="609219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NOAA VIS Satellite Image of Tropical Storm Hermine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750498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7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5468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i="1" dirty="0">
              <a:solidFill>
                <a:srgbClr val="C0504D">
                  <a:lumMod val="75000"/>
                </a:srgbClr>
              </a:solidFill>
              <a:latin typeface="Futura"/>
            </a:endParaRPr>
          </a:p>
          <a:p>
            <a:pPr marL="0" indent="0">
              <a:buNone/>
            </a:pPr>
            <a:endParaRPr lang="en-US" sz="2000" dirty="0">
              <a:solidFill>
                <a:srgbClr val="C0504D">
                  <a:lumMod val="75000"/>
                </a:srgbClr>
              </a:solidFill>
              <a:latin typeface="Futura"/>
            </a:endParaRPr>
          </a:p>
          <a:p>
            <a:pPr marL="0" indent="0">
              <a:buNone/>
            </a:pPr>
            <a:endParaRPr lang="en-US" sz="2000" dirty="0">
              <a:solidFill>
                <a:schemeClr val="accent2">
                  <a:lumMod val="75000"/>
                </a:schemeClr>
              </a:solidFill>
              <a:latin typeface="Futura"/>
            </a:endParaRPr>
          </a:p>
          <a:p>
            <a:pPr marL="0" indent="0">
              <a:buNone/>
            </a:pPr>
            <a:endParaRPr lang="en-US" sz="2000" dirty="0">
              <a:solidFill>
                <a:schemeClr val="accent2">
                  <a:lumMod val="75000"/>
                </a:schemeClr>
              </a:solidFill>
              <a:latin typeface="Futura"/>
            </a:endParaRPr>
          </a:p>
          <a:p>
            <a:pPr marL="0" indent="0">
              <a:buNone/>
            </a:pPr>
            <a:endParaRPr lang="en-US" altLang="en-US" sz="2400" dirty="0">
              <a:solidFill>
                <a:srgbClr val="92D050"/>
              </a:solidFill>
            </a:endParaRPr>
          </a:p>
          <a:p>
            <a:endParaRPr lang="en-US" altLang="en-US" sz="2400" dirty="0">
              <a:solidFill>
                <a:srgbClr val="92D050"/>
              </a:solidFill>
            </a:endParaRPr>
          </a:p>
          <a:p>
            <a:endParaRPr lang="en-US" altLang="en-US" sz="2400" dirty="0">
              <a:solidFill>
                <a:srgbClr val="92D050"/>
              </a:solidFill>
            </a:endParaRPr>
          </a:p>
          <a:p>
            <a:endParaRPr lang="en-US" altLang="en-US" sz="2400" dirty="0">
              <a:solidFill>
                <a:srgbClr val="92D050"/>
              </a:solidFill>
            </a:endParaRPr>
          </a:p>
          <a:p>
            <a:pPr marL="457200" lvl="1" indent="0">
              <a:buNone/>
            </a:pPr>
            <a:endParaRPr lang="en-US" altLang="en-US" sz="16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Current GOES vs. GOES-R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336823"/>
              </p:ext>
            </p:extLst>
          </p:nvPr>
        </p:nvGraphicFramePr>
        <p:xfrm>
          <a:off x="533400" y="819150"/>
          <a:ext cx="7924800" cy="3590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3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6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194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Current GOES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GOES-R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0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Spectral Channels of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buSzPct val="80000"/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channels across visible and 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buSzPct val="80000"/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 Channels across visible, near IR and 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10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Visible Imagery Resolution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SzPct val="80000"/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1km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buSzPct val="80000"/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0.5km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10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 Imagery Resolution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buSzPct val="80000"/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buSzPct val="80000"/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near IR channels 1km</a:t>
                      </a:r>
                    </a:p>
                    <a:p>
                      <a:pPr marL="342900" indent="-342900" algn="l" defTabSz="914400" rtl="0" eaLnBrk="1" latinLnBrk="0" hangingPunct="1">
                        <a:buSzPct val="80000"/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Rest of IR 2km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10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Real Time Lightning Mapping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buSzPct val="80000"/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buSzPct val="80000"/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Lightning density over entire full disk (including oceans)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10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Solar and Space Monitoring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buSzPct val="80000"/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GOES-R has significantly improved instrumentation to improve reliability and accuracy of space weather forecasts over the current GOES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buSzPct val="80000"/>
                        <a:buFont typeface="Arial" panose="020B0604020202020204" pitchFamily="34" charset="0"/>
                        <a:buChar char="•"/>
                      </a:pPr>
                      <a:endParaRPr lang="en-US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388" y="4248150"/>
            <a:ext cx="10382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220865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7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5468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i="1" dirty="0">
              <a:solidFill>
                <a:srgbClr val="C0504D">
                  <a:lumMod val="75000"/>
                </a:srgbClr>
              </a:solidFill>
              <a:latin typeface="Futura"/>
            </a:endParaRPr>
          </a:p>
          <a:p>
            <a:pPr marL="0" indent="0">
              <a:buNone/>
            </a:pPr>
            <a:endParaRPr lang="en-US" sz="2000" dirty="0">
              <a:solidFill>
                <a:srgbClr val="C0504D">
                  <a:lumMod val="75000"/>
                </a:srgbClr>
              </a:solidFill>
              <a:latin typeface="Futura"/>
            </a:endParaRPr>
          </a:p>
          <a:p>
            <a:pPr marL="0" indent="0">
              <a:buNone/>
            </a:pPr>
            <a:endParaRPr lang="en-US" sz="2000" dirty="0">
              <a:solidFill>
                <a:schemeClr val="accent2">
                  <a:lumMod val="75000"/>
                </a:schemeClr>
              </a:solidFill>
              <a:latin typeface="Futura"/>
            </a:endParaRPr>
          </a:p>
          <a:p>
            <a:pPr marL="0" indent="0">
              <a:buNone/>
            </a:pPr>
            <a:endParaRPr lang="en-US" sz="2000" dirty="0">
              <a:solidFill>
                <a:schemeClr val="accent2">
                  <a:lumMod val="75000"/>
                </a:schemeClr>
              </a:solidFill>
              <a:latin typeface="Futura"/>
            </a:endParaRPr>
          </a:p>
          <a:p>
            <a:pPr marL="0" indent="0">
              <a:buNone/>
            </a:pPr>
            <a:endParaRPr lang="en-US" altLang="en-US" sz="2400" dirty="0">
              <a:solidFill>
                <a:srgbClr val="92D050"/>
              </a:solidFill>
            </a:endParaRPr>
          </a:p>
          <a:p>
            <a:endParaRPr lang="en-US" altLang="en-US" sz="2400" dirty="0">
              <a:solidFill>
                <a:srgbClr val="92D050"/>
              </a:solidFill>
            </a:endParaRPr>
          </a:p>
          <a:p>
            <a:endParaRPr lang="en-US" altLang="en-US" sz="2400" dirty="0">
              <a:solidFill>
                <a:srgbClr val="92D050"/>
              </a:solidFill>
            </a:endParaRPr>
          </a:p>
          <a:p>
            <a:endParaRPr lang="en-US" altLang="en-US" sz="2400" dirty="0">
              <a:solidFill>
                <a:srgbClr val="92D050"/>
              </a:solidFill>
            </a:endParaRPr>
          </a:p>
          <a:p>
            <a:pPr marL="457200" lvl="1" indent="0">
              <a:buNone/>
            </a:pPr>
            <a:endParaRPr lang="en-US" altLang="en-US" sz="16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962237"/>
              </p:ext>
            </p:extLst>
          </p:nvPr>
        </p:nvGraphicFramePr>
        <p:xfrm>
          <a:off x="533400" y="819150"/>
          <a:ext cx="7924800" cy="2532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3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6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194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Update</a:t>
                      </a:r>
                      <a:r>
                        <a:rPr lang="en-US" sz="1600" baseline="0" dirty="0"/>
                        <a:t> Frequency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Current GOES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GOES-R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0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Full Disk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buSzPct val="80000"/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Every 3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buSzPct val="80000"/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Every 15 Minutes or every 5 minutes depending on mode of operation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10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6075" indent="-346075" algn="l" defTabSz="914400" rtl="0" eaLnBrk="1" latinLnBrk="0" hangingPunct="1">
                        <a:buSzPct val="80000"/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Every 15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buSzPct val="80000"/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Every 5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10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Floater Sectors at 1000km x 1000km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buSzPct val="80000"/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buSzPct val="80000"/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Every 1 Minute if 2 Sectors are Activated</a:t>
                      </a:r>
                    </a:p>
                    <a:p>
                      <a:pPr marL="342900" indent="-342900" algn="l" defTabSz="914400" rtl="0" eaLnBrk="1" latinLnBrk="0" hangingPunct="1">
                        <a:buSzPct val="80000"/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Every 30 Seconds if 1 Sector is Activated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609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Current GOES vs. GOES-R</a:t>
            </a:r>
          </a:p>
        </p:txBody>
      </p:sp>
    </p:spTree>
    <p:extLst>
      <p:ext uri="{BB962C8B-B14F-4D97-AF65-F5344CB8AC3E}">
        <p14:creationId xmlns:p14="http://schemas.microsoft.com/office/powerpoint/2010/main" val="165571312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8600" y="971550"/>
            <a:ext cx="8534400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2D8DD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800" dirty="0">
                <a:solidFill>
                  <a:srgbClr val="FF0000"/>
                </a:solidFill>
              </a:rPr>
              <a:t>GOES-R produces  roughly 1.75 TB of data per day, much more data than current satellites, and changes the paradigm of how data should be delivered</a:t>
            </a:r>
          </a:p>
        </p:txBody>
      </p:sp>
      <p:pic>
        <p:nvPicPr>
          <p:cNvPr id="1026" name="Picture 2" descr="Image result for you get to drink from the fireho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19350"/>
            <a:ext cx="320040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6276539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Traditional Data Delivery for Max (“Skybase”)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/>
              <a:t>Data is pushed to each customer </a:t>
            </a:r>
            <a:r>
              <a:rPr lang="en-US" sz="1400" dirty="0"/>
              <a:t>(by subscription) </a:t>
            </a:r>
            <a:endParaRPr lang="en-US" sz="2400" dirty="0"/>
          </a:p>
          <a:p>
            <a:pPr lvl="1"/>
            <a:r>
              <a:rPr lang="en-US" sz="2000" dirty="0"/>
              <a:t>Point data (e.g. iCast feed, </a:t>
            </a:r>
            <a:r>
              <a:rPr lang="en-US" sz="2000" dirty="0" err="1"/>
              <a:t>obs</a:t>
            </a:r>
            <a:r>
              <a:rPr lang="en-US" sz="2000" dirty="0"/>
              <a:t>, etc.)</a:t>
            </a:r>
          </a:p>
          <a:p>
            <a:pPr lvl="1"/>
            <a:r>
              <a:rPr lang="en-US" sz="2000" dirty="0"/>
              <a:t>WWA Info</a:t>
            </a:r>
          </a:p>
          <a:p>
            <a:pPr lvl="1"/>
            <a:r>
              <a:rPr lang="en-US" sz="2000" dirty="0"/>
              <a:t>“Raster” data (e.g. Radar, Satellite, Forecast model grids).  Note that Raster data is often referred to as “RQT” (raster quad tree) data</a:t>
            </a:r>
          </a:p>
          <a:p>
            <a:r>
              <a:rPr lang="en-US" sz="2400" dirty="0"/>
              <a:t>Skybase data is always there, even if never used.</a:t>
            </a:r>
          </a:p>
          <a:p>
            <a:r>
              <a:rPr lang="en-US" sz="2400" dirty="0"/>
              <a:t>Not very efficient – requires more…</a:t>
            </a:r>
          </a:p>
          <a:p>
            <a:pPr lvl="1"/>
            <a:r>
              <a:rPr lang="en-US" sz="2000" dirty="0"/>
              <a:t>Bandwidth</a:t>
            </a:r>
          </a:p>
          <a:p>
            <a:pPr lvl="1"/>
            <a:r>
              <a:rPr lang="en-US" sz="2000" dirty="0"/>
              <a:t>System processing power</a:t>
            </a:r>
          </a:p>
          <a:p>
            <a:pPr lvl="1"/>
            <a:r>
              <a:rPr lang="en-US" sz="2000" dirty="0"/>
              <a:t>System disk space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76627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735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IBM is making significant investments in analytics and cloud computing. 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As an enterprise, we are committed to making “Big Data”, including GOES-R, available wherever it is needed.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3486150"/>
            <a:ext cx="8534400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2D8DD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rgbClr val="FF0000"/>
                </a:solidFill>
              </a:rPr>
              <a:t>Introducing the “Data From</a:t>
            </a:r>
            <a:r>
              <a:rPr lang="en-US" sz="900" dirty="0">
                <a:solidFill>
                  <a:srgbClr val="FF0000"/>
                </a:solidFill>
              </a:rPr>
              <a:t>  </a:t>
            </a:r>
            <a:r>
              <a:rPr lang="en-US" sz="1900" dirty="0">
                <a:solidFill>
                  <a:srgbClr val="FF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Cloud” (DFC) Service</a:t>
            </a:r>
          </a:p>
        </p:txBody>
      </p:sp>
    </p:spTree>
    <p:extLst>
      <p:ext uri="{BB962C8B-B14F-4D97-AF65-F5344CB8AC3E}">
        <p14:creationId xmlns:p14="http://schemas.microsoft.com/office/powerpoint/2010/main" val="93649999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idx="1"/>
          </p:nvPr>
        </p:nvSpPr>
        <p:spPr>
          <a:xfrm>
            <a:off x="457200" y="853677"/>
            <a:ext cx="8229600" cy="3623073"/>
          </a:xfrm>
        </p:spPr>
        <p:txBody>
          <a:bodyPr>
            <a:normAutofit/>
          </a:bodyPr>
          <a:lstStyle/>
          <a:p>
            <a:r>
              <a:rPr lang="en-US" sz="1800" dirty="0"/>
              <a:t>New data products (including GOES-R data) are pushed to the Cloud</a:t>
            </a:r>
          </a:p>
          <a:p>
            <a:r>
              <a:rPr lang="en-US" sz="1800" dirty="0"/>
              <a:t>Max scenes automatically fetch required data from Cloud</a:t>
            </a:r>
          </a:p>
          <a:p>
            <a:pPr lvl="1"/>
            <a:r>
              <a:rPr lang="en-US" sz="1800" dirty="0"/>
              <a:t>For scenes that are active in hits (shows), or workspaces</a:t>
            </a:r>
          </a:p>
          <a:p>
            <a:pPr lvl="1"/>
            <a:r>
              <a:rPr lang="en-US" sz="1800" dirty="0"/>
              <a:t>Max will not fetch parameters or areas of the world that the scene does not need</a:t>
            </a:r>
          </a:p>
          <a:p>
            <a:pPr lvl="1"/>
            <a:r>
              <a:rPr lang="en-US" sz="1800" dirty="0"/>
              <a:t>If geography of a scene changes, Max will adjust and begin fetching what it needs (also new parameters, new models, etc.)  </a:t>
            </a:r>
          </a:p>
          <a:p>
            <a:pPr lvl="1"/>
            <a:r>
              <a:rPr lang="en-US" sz="1800" dirty="0"/>
              <a:t>A slight delay will be apparent for the first fetch, then data is cached and kept up to date thereafter.</a:t>
            </a:r>
          </a:p>
          <a:p>
            <a:pPr lvl="1"/>
            <a:r>
              <a:rPr lang="en-US" sz="1800" dirty="0"/>
              <a:t>For maximum efficiency, data is fetched ONCE by the Max Core and shared automatically with all workstations, even if Max is not running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609600"/>
          </a:xfrm>
        </p:spPr>
        <p:txBody>
          <a:bodyPr>
            <a:normAutofit/>
          </a:bodyPr>
          <a:lstStyle/>
          <a:p>
            <a:r>
              <a:rPr lang="en-US" sz="2800" dirty="0"/>
              <a:t>DFC Service (New)	</a:t>
            </a:r>
          </a:p>
        </p:txBody>
      </p:sp>
    </p:spTree>
    <p:extLst>
      <p:ext uri="{BB962C8B-B14F-4D97-AF65-F5344CB8AC3E}">
        <p14:creationId xmlns:p14="http://schemas.microsoft.com/office/powerpoint/2010/main" val="71670847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idx="1"/>
          </p:nvPr>
        </p:nvSpPr>
        <p:spPr>
          <a:xfrm>
            <a:off x="457200" y="971550"/>
            <a:ext cx="7315200" cy="3623073"/>
          </a:xfrm>
        </p:spPr>
        <p:txBody>
          <a:bodyPr>
            <a:normAutofit/>
          </a:bodyPr>
          <a:lstStyle/>
          <a:p>
            <a:r>
              <a:rPr lang="en-US" sz="2000" dirty="0"/>
              <a:t>Available with Max v6.3:</a:t>
            </a:r>
            <a:endParaRPr lang="en-US" sz="1600" dirty="0"/>
          </a:p>
          <a:p>
            <a:pPr lvl="1"/>
            <a:r>
              <a:rPr lang="en-US" sz="2000" dirty="0"/>
              <a:t>Global 13km RPM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Himawari-8 Satellite Imagery </a:t>
            </a:r>
            <a:r>
              <a:rPr lang="en-US" sz="1600" dirty="0"/>
              <a:t>(similar imager as GOES-R)</a:t>
            </a:r>
          </a:p>
          <a:p>
            <a:pPr lvl="1"/>
            <a:endParaRPr lang="en-US" sz="1600" dirty="0"/>
          </a:p>
          <a:p>
            <a:pPr lvl="1"/>
            <a:r>
              <a:rPr lang="en-US" sz="2000" dirty="0"/>
              <a:t>NOAA Satellite Data</a:t>
            </a:r>
          </a:p>
          <a:p>
            <a:pPr lvl="2"/>
            <a:r>
              <a:rPr lang="en-US" sz="1600" dirty="0"/>
              <a:t>GOES-East and West - IR 4k, VIS 2k, WV 4k</a:t>
            </a:r>
          </a:p>
          <a:p>
            <a:pPr lvl="2"/>
            <a:r>
              <a:rPr lang="en-US" sz="1600" dirty="0"/>
              <a:t>15 min update w/ 7.5 min Rapid Scans</a:t>
            </a:r>
            <a:endParaRPr lang="en-US" sz="2000" dirty="0"/>
          </a:p>
          <a:p>
            <a:endParaRPr lang="en-US" sz="24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609600"/>
          </a:xfrm>
        </p:spPr>
        <p:txBody>
          <a:bodyPr>
            <a:normAutofit/>
          </a:bodyPr>
          <a:lstStyle/>
          <a:p>
            <a:r>
              <a:rPr lang="en-US" dirty="0"/>
              <a:t>DFC Service	</a:t>
            </a:r>
          </a:p>
        </p:txBody>
      </p:sp>
    </p:spTree>
    <p:extLst>
      <p:ext uri="{BB962C8B-B14F-4D97-AF65-F5344CB8AC3E}">
        <p14:creationId xmlns:p14="http://schemas.microsoft.com/office/powerpoint/2010/main" val="304351051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 Company GOES-R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382000" cy="3623073"/>
          </a:xfrm>
        </p:spPr>
        <p:txBody>
          <a:bodyPr>
            <a:normAutofit/>
          </a:bodyPr>
          <a:lstStyle/>
          <a:p>
            <a:r>
              <a:rPr lang="en-US" sz="2200" dirty="0"/>
              <a:t>Much Higher Resolution = Much Bigger Images</a:t>
            </a:r>
          </a:p>
          <a:p>
            <a:pPr lvl="1"/>
            <a:r>
              <a:rPr lang="en-US" sz="1800" dirty="0"/>
              <a:t>Example:  </a:t>
            </a:r>
            <a:r>
              <a:rPr lang="en-US" sz="1800" b="1" i="1" u="sng" dirty="0"/>
              <a:t>One</a:t>
            </a:r>
            <a:r>
              <a:rPr lang="en-US" sz="1800" dirty="0"/>
              <a:t> full disk .5km Visible image is 21,696 x 21,696 (~471M pixels) and 270 Mb.</a:t>
            </a:r>
          </a:p>
          <a:p>
            <a:pPr lvl="1"/>
            <a:r>
              <a:rPr lang="en-US" sz="1800" dirty="0"/>
              <a:t>Even at 50Mbps download speeds, that would take close to a </a:t>
            </a:r>
            <a:r>
              <a:rPr lang="en-US" sz="1800"/>
              <a:t>minute for just </a:t>
            </a:r>
            <a:r>
              <a:rPr lang="en-US" sz="1800" dirty="0"/>
              <a:t>that one image (not efficient)</a:t>
            </a:r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2200" dirty="0"/>
              <a:t>Logical Product Footprints Being Adopted</a:t>
            </a:r>
          </a:p>
          <a:p>
            <a:pPr lvl="1"/>
            <a:r>
              <a:rPr lang="en-US" sz="1800" dirty="0"/>
              <a:t>The following examples will be made available in Max systems that meet the minimum hardware requirements.</a:t>
            </a:r>
          </a:p>
          <a:p>
            <a:pPr lvl="1"/>
            <a:endParaRPr lang="en-US" sz="1800" dirty="0"/>
          </a:p>
          <a:p>
            <a:pPr lvl="2"/>
            <a:endParaRPr lang="en-US" sz="1400" dirty="0"/>
          </a:p>
          <a:p>
            <a:pPr lvl="2"/>
            <a:endParaRPr lang="en-US" sz="1600" dirty="0"/>
          </a:p>
          <a:p>
            <a:pPr lvl="2"/>
            <a:endParaRPr lang="en-US" sz="1400" dirty="0"/>
          </a:p>
          <a:p>
            <a:pPr lvl="2"/>
            <a:endParaRPr lang="en-US" sz="14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640168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609600"/>
          </a:xfrm>
        </p:spPr>
        <p:txBody>
          <a:bodyPr>
            <a:normAutofit/>
          </a:bodyPr>
          <a:lstStyle/>
          <a:p>
            <a:r>
              <a:rPr lang="en-US" dirty="0"/>
              <a:t>GOES-R Sample Footprints </a:t>
            </a:r>
            <a:r>
              <a:rPr lang="en-US" sz="2000" dirty="0"/>
              <a:t>(approximate</a:t>
            </a:r>
            <a:r>
              <a:rPr lang="en-US" sz="1800" dirty="0"/>
              <a:t>)</a:t>
            </a:r>
            <a:r>
              <a:rPr lang="en-US" dirty="0"/>
              <a:t>	</a:t>
            </a:r>
          </a:p>
        </p:txBody>
      </p:sp>
      <p:sp>
        <p:nvSpPr>
          <p:cNvPr id="9" name="Rectangle 8"/>
          <p:cNvSpPr/>
          <p:nvPr/>
        </p:nvSpPr>
        <p:spPr>
          <a:xfrm>
            <a:off x="1066800" y="3867150"/>
            <a:ext cx="6989406" cy="721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D4D4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CONUS 0.5km VIS… 5 min updates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D4D4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CONUS 2km IR … 5 min updates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20374"/>
            <a:ext cx="5913632" cy="258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6567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TWC 2015">
      <a:dk1>
        <a:srgbClr val="808080"/>
      </a:dk1>
      <a:lt1>
        <a:sysClr val="window" lastClr="FFFFFF"/>
      </a:lt1>
      <a:dk2>
        <a:srgbClr val="1B2F7C"/>
      </a:dk2>
      <a:lt2>
        <a:srgbClr val="2D8DD7"/>
      </a:lt2>
      <a:accent1>
        <a:srgbClr val="8FC2FF"/>
      </a:accent1>
      <a:accent2>
        <a:srgbClr val="000000"/>
      </a:accent2>
      <a:accent3>
        <a:srgbClr val="4F699C"/>
      </a:accent3>
      <a:accent4>
        <a:srgbClr val="B4B4B4"/>
      </a:accent4>
      <a:accent5>
        <a:srgbClr val="808080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61309</TotalTime>
  <Words>899</Words>
  <Application>Microsoft Office PowerPoint</Application>
  <PresentationFormat>On-screen Show (16:9)</PresentationFormat>
  <Paragraphs>178</Paragraphs>
  <Slides>24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Carme</vt:lpstr>
      <vt:lpstr>Courier New</vt:lpstr>
      <vt:lpstr>Futura</vt:lpstr>
      <vt:lpstr>Open Sans</vt:lpstr>
      <vt:lpstr>Times New Roman</vt:lpstr>
      <vt:lpstr>Wingdings</vt:lpstr>
      <vt:lpstr>Office Theme</vt:lpstr>
      <vt:lpstr>PowerPoint Presentation</vt:lpstr>
      <vt:lpstr>GOES-R in Max</vt:lpstr>
      <vt:lpstr>PowerPoint Presentation</vt:lpstr>
      <vt:lpstr>Traditional Data Delivery for Max (“Skybase”)</vt:lpstr>
      <vt:lpstr>IBM is making significant investments in analytics and cloud computing.    As an enterprise, we are committed to making “Big Data”, including GOES-R, available wherever it is needed.</vt:lpstr>
      <vt:lpstr>DFC Service (New) </vt:lpstr>
      <vt:lpstr>DFC Service </vt:lpstr>
      <vt:lpstr>Weather Company GOES-R Plans</vt:lpstr>
      <vt:lpstr>GOES-R Sample Footprints (approximate) </vt:lpstr>
      <vt:lpstr>GOES-R Sample Footprints (approximate) </vt:lpstr>
      <vt:lpstr>GOES-R Sample Footprints (approximate)  </vt:lpstr>
      <vt:lpstr>Weather Company GOES-R Plans</vt:lpstr>
      <vt:lpstr>Weather Company GOES-R Plans</vt:lpstr>
      <vt:lpstr>Example – Existing 4km IR</vt:lpstr>
      <vt:lpstr>Example – 2km IR from HIMAWARI</vt:lpstr>
      <vt:lpstr>Example – 4km Visible Sector (legacy display system)</vt:lpstr>
      <vt:lpstr>Example – 1km Visible (GOES-R will be even better)</vt:lpstr>
      <vt:lpstr>PowerPoint Presentation</vt:lpstr>
      <vt:lpstr>PowerPoint Presentation</vt:lpstr>
      <vt:lpstr>DFC Service – Data Samples </vt:lpstr>
      <vt:lpstr>DFC Service – Data Samples </vt:lpstr>
      <vt:lpstr>DFC Service – Data Samples </vt:lpstr>
      <vt:lpstr>Current GOES vs. GOES-R</vt:lpstr>
      <vt:lpstr>Current GOES vs. GOES-R</vt:lpstr>
    </vt:vector>
  </TitlesOfParts>
  <Company>WSI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Maynard, Linda</dc:creator>
  <cp:lastModifiedBy>Pat Feldhausen</cp:lastModifiedBy>
  <cp:revision>708</cp:revision>
  <cp:lastPrinted>2015-01-21T13:35:20Z</cp:lastPrinted>
  <dcterms:created xsi:type="dcterms:W3CDTF">2014-01-20T17:57:59Z</dcterms:created>
  <dcterms:modified xsi:type="dcterms:W3CDTF">2016-11-10T21:54:27Z</dcterms:modified>
</cp:coreProperties>
</file>