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mp4" ContentType="video/unknown"/>
  <Default Extension="emf" ContentType="image/x-emf"/>
  <Default Extension="jpg" ContentType="image/jpeg"/>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7.gif" ContentType="image/gif"/>
  <Override PartName="/ppt/notesSlides/notesSlide7.xml" ContentType="application/vnd.openxmlformats-officedocument.presentationml.notesSlide+xml"/>
  <Override PartName="/ppt/media/image89.gif" ContentType="image/gif"/>
  <Override PartName="/ppt/media/image91.gif" ContentType="image/gif"/>
  <Override PartName="/ppt/media/image109.gif" ContentType="image/gif"/>
  <Override PartName="/ppt/media/image110.gif" ContentType="image/gif"/>
  <Override PartName="/ppt/media/image111.gif" ContentType="image/gif"/>
  <Override PartName="/ppt/media/image112.gif"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625" r:id="rId2"/>
    <p:sldMasterId id="2147484733" r:id="rId3"/>
    <p:sldMasterId id="2147484948" r:id="rId4"/>
    <p:sldMasterId id="2147484964" r:id="rId5"/>
    <p:sldMasterId id="2147484993" r:id="rId6"/>
    <p:sldMasterId id="2147485033" r:id="rId7"/>
    <p:sldMasterId id="2147485045" r:id="rId8"/>
    <p:sldMasterId id="2147485057" r:id="rId9"/>
    <p:sldMasterId id="2147485081" r:id="rId10"/>
    <p:sldMasterId id="2147485094" r:id="rId11"/>
    <p:sldMasterId id="2147485122" r:id="rId12"/>
    <p:sldMasterId id="2147485136" r:id="rId13"/>
    <p:sldMasterId id="2147485151" r:id="rId14"/>
    <p:sldMasterId id="2147485164" r:id="rId15"/>
    <p:sldMasterId id="2147485176" r:id="rId16"/>
    <p:sldMasterId id="2147485189" r:id="rId17"/>
  </p:sldMasterIdLst>
  <p:notesMasterIdLst>
    <p:notesMasterId r:id="rId95"/>
  </p:notesMasterIdLst>
  <p:handoutMasterIdLst>
    <p:handoutMasterId r:id="rId96"/>
  </p:handoutMasterIdLst>
  <p:sldIdLst>
    <p:sldId id="1021" r:id="rId18"/>
    <p:sldId id="1056" r:id="rId19"/>
    <p:sldId id="1062" r:id="rId20"/>
    <p:sldId id="1104" r:id="rId21"/>
    <p:sldId id="1115" r:id="rId22"/>
    <p:sldId id="1117" r:id="rId23"/>
    <p:sldId id="1116" r:id="rId24"/>
    <p:sldId id="1065" r:id="rId25"/>
    <p:sldId id="1064" r:id="rId26"/>
    <p:sldId id="1077" r:id="rId27"/>
    <p:sldId id="1079" r:id="rId28"/>
    <p:sldId id="1080" r:id="rId29"/>
    <p:sldId id="1084" r:id="rId30"/>
    <p:sldId id="1081" r:id="rId31"/>
    <p:sldId id="1082" r:id="rId32"/>
    <p:sldId id="1083" r:id="rId33"/>
    <p:sldId id="1087" r:id="rId34"/>
    <p:sldId id="1088" r:id="rId35"/>
    <p:sldId id="1089" r:id="rId36"/>
    <p:sldId id="1091" r:id="rId37"/>
    <p:sldId id="1090" r:id="rId38"/>
    <p:sldId id="1127" r:id="rId39"/>
    <p:sldId id="1128" r:id="rId40"/>
    <p:sldId id="1092" r:id="rId41"/>
    <p:sldId id="1059" r:id="rId42"/>
    <p:sldId id="1111" r:id="rId43"/>
    <p:sldId id="1119" r:id="rId44"/>
    <p:sldId id="1058" r:id="rId45"/>
    <p:sldId id="1120" r:id="rId46"/>
    <p:sldId id="1122" r:id="rId47"/>
    <p:sldId id="1132" r:id="rId48"/>
    <p:sldId id="1067" r:id="rId49"/>
    <p:sldId id="1073" r:id="rId50"/>
    <p:sldId id="1110" r:id="rId51"/>
    <p:sldId id="1069" r:id="rId52"/>
    <p:sldId id="1075" r:id="rId53"/>
    <p:sldId id="1133" r:id="rId54"/>
    <p:sldId id="1071" r:id="rId55"/>
    <p:sldId id="1072" r:id="rId56"/>
    <p:sldId id="1048" r:id="rId57"/>
    <p:sldId id="1045" r:id="rId58"/>
    <p:sldId id="1046" r:id="rId59"/>
    <p:sldId id="1135" r:id="rId60"/>
    <p:sldId id="1134" r:id="rId61"/>
    <p:sldId id="1097" r:id="rId62"/>
    <p:sldId id="1039" r:id="rId63"/>
    <p:sldId id="1099" r:id="rId64"/>
    <p:sldId id="1098" r:id="rId65"/>
    <p:sldId id="1032" r:id="rId66"/>
    <p:sldId id="1013" r:id="rId67"/>
    <p:sldId id="1033" r:id="rId68"/>
    <p:sldId id="1002" r:id="rId69"/>
    <p:sldId id="1020" r:id="rId70"/>
    <p:sldId id="1029" r:id="rId71"/>
    <p:sldId id="1001" r:id="rId72"/>
    <p:sldId id="1007" r:id="rId73"/>
    <p:sldId id="1004" r:id="rId74"/>
    <p:sldId id="1005" r:id="rId75"/>
    <p:sldId id="1008" r:id="rId76"/>
    <p:sldId id="1009" r:id="rId77"/>
    <p:sldId id="1010" r:id="rId78"/>
    <p:sldId id="1112" r:id="rId79"/>
    <p:sldId id="1113" r:id="rId80"/>
    <p:sldId id="1114" r:id="rId81"/>
    <p:sldId id="1003" r:id="rId82"/>
    <p:sldId id="1129" r:id="rId83"/>
    <p:sldId id="1130" r:id="rId84"/>
    <p:sldId id="1100" r:id="rId85"/>
    <p:sldId id="1038" r:id="rId86"/>
    <p:sldId id="1016" r:id="rId87"/>
    <p:sldId id="1017" r:id="rId88"/>
    <p:sldId id="897" r:id="rId89"/>
    <p:sldId id="1024" r:id="rId90"/>
    <p:sldId id="1036" r:id="rId91"/>
    <p:sldId id="1025" r:id="rId92"/>
    <p:sldId id="1026" r:id="rId93"/>
    <p:sldId id="1037" r:id="rId9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1C6E615-7AA6-CC48-B4D7-AC1D16A59045}">
          <p14:sldIdLst>
            <p14:sldId id="1021"/>
            <p14:sldId id="1056"/>
            <p14:sldId id="1062"/>
            <p14:sldId id="1104"/>
            <p14:sldId id="1115"/>
            <p14:sldId id="1117"/>
            <p14:sldId id="1116"/>
            <p14:sldId id="1065"/>
            <p14:sldId id="1064"/>
            <p14:sldId id="1077"/>
            <p14:sldId id="1079"/>
            <p14:sldId id="1080"/>
            <p14:sldId id="1084"/>
            <p14:sldId id="1081"/>
            <p14:sldId id="1082"/>
            <p14:sldId id="1083"/>
            <p14:sldId id="1087"/>
            <p14:sldId id="1088"/>
            <p14:sldId id="1089"/>
            <p14:sldId id="1091"/>
            <p14:sldId id="1090"/>
            <p14:sldId id="1127"/>
            <p14:sldId id="1128"/>
            <p14:sldId id="1092"/>
            <p14:sldId id="1059"/>
            <p14:sldId id="1111"/>
            <p14:sldId id="1119"/>
            <p14:sldId id="1058"/>
            <p14:sldId id="1120"/>
            <p14:sldId id="1122"/>
            <p14:sldId id="1132"/>
            <p14:sldId id="1067"/>
            <p14:sldId id="1073"/>
            <p14:sldId id="1110"/>
            <p14:sldId id="1069"/>
            <p14:sldId id="1075"/>
            <p14:sldId id="1133"/>
            <p14:sldId id="1071"/>
            <p14:sldId id="1072"/>
            <p14:sldId id="1048"/>
            <p14:sldId id="1045"/>
            <p14:sldId id="1046"/>
            <p14:sldId id="1135"/>
            <p14:sldId id="1134"/>
            <p14:sldId id="1097"/>
            <p14:sldId id="1039"/>
            <p14:sldId id="1099"/>
            <p14:sldId id="1098"/>
            <p14:sldId id="1032"/>
            <p14:sldId id="1013"/>
            <p14:sldId id="1033"/>
            <p14:sldId id="1002"/>
            <p14:sldId id="1020"/>
            <p14:sldId id="1029"/>
            <p14:sldId id="1001"/>
            <p14:sldId id="1007"/>
            <p14:sldId id="1004"/>
            <p14:sldId id="1005"/>
            <p14:sldId id="1008"/>
            <p14:sldId id="1009"/>
            <p14:sldId id="1010"/>
            <p14:sldId id="1112"/>
            <p14:sldId id="1113"/>
            <p14:sldId id="1114"/>
            <p14:sldId id="1003"/>
            <p14:sldId id="1129"/>
            <p14:sldId id="1130"/>
            <p14:sldId id="1100"/>
            <p14:sldId id="1038"/>
            <p14:sldId id="1016"/>
            <p14:sldId id="1017"/>
            <p14:sldId id="897"/>
            <p14:sldId id="1024"/>
            <p14:sldId id="1036"/>
            <p14:sldId id="1025"/>
            <p14:sldId id="1026"/>
            <p14:sldId id="1037"/>
          </p14:sldIdLst>
        </p14:section>
        <p14:section name="Untitled Section" id="{94F4E4F5-4617-714D-A017-E2395276FE1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DEBFF"/>
    <a:srgbClr val="F6E4F8"/>
    <a:srgbClr val="E6B2ED"/>
    <a:srgbClr val="DF74E5"/>
    <a:srgbClr val="A1D4EA"/>
    <a:srgbClr val="A0E1EA"/>
    <a:srgbClr val="DE00F1"/>
    <a:srgbClr val="C8F4CB"/>
    <a:srgbClr val="E9F9EA"/>
    <a:srgbClr val="F6DCD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117" autoAdjust="0"/>
    <p:restoredTop sz="97681" autoAdjust="0"/>
  </p:normalViewPr>
  <p:slideViewPr>
    <p:cSldViewPr>
      <p:cViewPr varScale="1">
        <p:scale>
          <a:sx n="212" d="100"/>
          <a:sy n="212" d="100"/>
        </p:scale>
        <p:origin x="-240" y="-120"/>
      </p:cViewPr>
      <p:guideLst>
        <p:guide orient="horz" pos="2160"/>
        <p:guide pos="2880"/>
      </p:guideLst>
    </p:cSldViewPr>
  </p:slideViewPr>
  <p:notesTextViewPr>
    <p:cViewPr>
      <p:scale>
        <a:sx n="100" d="100"/>
        <a:sy n="100" d="100"/>
      </p:scale>
      <p:origin x="0" y="0"/>
    </p:cViewPr>
  </p:notesTextViewPr>
  <p:sorterViewPr>
    <p:cViewPr>
      <p:scale>
        <a:sx n="214" d="100"/>
        <a:sy n="214"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70" Type="http://schemas.openxmlformats.org/officeDocument/2006/relationships/slide" Target="slides/slide53.xml"/><Relationship Id="rId71" Type="http://schemas.openxmlformats.org/officeDocument/2006/relationships/slide" Target="slides/slide54.xml"/><Relationship Id="rId72" Type="http://schemas.openxmlformats.org/officeDocument/2006/relationships/slide" Target="slides/slide55.xml"/><Relationship Id="rId73" Type="http://schemas.openxmlformats.org/officeDocument/2006/relationships/slide" Target="slides/slide56.xml"/><Relationship Id="rId74" Type="http://schemas.openxmlformats.org/officeDocument/2006/relationships/slide" Target="slides/slide57.xml"/><Relationship Id="rId75" Type="http://schemas.openxmlformats.org/officeDocument/2006/relationships/slide" Target="slides/slide58.xml"/><Relationship Id="rId76" Type="http://schemas.openxmlformats.org/officeDocument/2006/relationships/slide" Target="slides/slide59.xml"/><Relationship Id="rId77" Type="http://schemas.openxmlformats.org/officeDocument/2006/relationships/slide" Target="slides/slide60.xml"/><Relationship Id="rId78" Type="http://schemas.openxmlformats.org/officeDocument/2006/relationships/slide" Target="slides/slide61.xml"/><Relationship Id="rId79" Type="http://schemas.openxmlformats.org/officeDocument/2006/relationships/slide" Target="slides/slide62.xml"/><Relationship Id="rId90" Type="http://schemas.openxmlformats.org/officeDocument/2006/relationships/slide" Target="slides/slide73.xml"/><Relationship Id="rId91" Type="http://schemas.openxmlformats.org/officeDocument/2006/relationships/slide" Target="slides/slide74.xml"/><Relationship Id="rId92" Type="http://schemas.openxmlformats.org/officeDocument/2006/relationships/slide" Target="slides/slide75.xml"/><Relationship Id="rId93" Type="http://schemas.openxmlformats.org/officeDocument/2006/relationships/slide" Target="slides/slide76.xml"/><Relationship Id="rId94" Type="http://schemas.openxmlformats.org/officeDocument/2006/relationships/slide" Target="slides/slide77.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60" Type="http://schemas.openxmlformats.org/officeDocument/2006/relationships/slide" Target="slides/slide43.xml"/><Relationship Id="rId61" Type="http://schemas.openxmlformats.org/officeDocument/2006/relationships/slide" Target="slides/slide44.xml"/><Relationship Id="rId62" Type="http://schemas.openxmlformats.org/officeDocument/2006/relationships/slide" Target="slides/slide45.xml"/><Relationship Id="rId63" Type="http://schemas.openxmlformats.org/officeDocument/2006/relationships/slide" Target="slides/slide46.xml"/><Relationship Id="rId64" Type="http://schemas.openxmlformats.org/officeDocument/2006/relationships/slide" Target="slides/slide47.xml"/><Relationship Id="rId65" Type="http://schemas.openxmlformats.org/officeDocument/2006/relationships/slide" Target="slides/slide48.xml"/><Relationship Id="rId66" Type="http://schemas.openxmlformats.org/officeDocument/2006/relationships/slide" Target="slides/slide49.xml"/><Relationship Id="rId67" Type="http://schemas.openxmlformats.org/officeDocument/2006/relationships/slide" Target="slides/slide50.xml"/><Relationship Id="rId68" Type="http://schemas.openxmlformats.org/officeDocument/2006/relationships/slide" Target="slides/slide51.xml"/><Relationship Id="rId69" Type="http://schemas.openxmlformats.org/officeDocument/2006/relationships/slide" Target="slides/slide52.xml"/><Relationship Id="rId100" Type="http://schemas.openxmlformats.org/officeDocument/2006/relationships/theme" Target="theme/theme1.xml"/><Relationship Id="rId80" Type="http://schemas.openxmlformats.org/officeDocument/2006/relationships/slide" Target="slides/slide63.xml"/><Relationship Id="rId81" Type="http://schemas.openxmlformats.org/officeDocument/2006/relationships/slide" Target="slides/slide64.xml"/><Relationship Id="rId82" Type="http://schemas.openxmlformats.org/officeDocument/2006/relationships/slide" Target="slides/slide65.xml"/><Relationship Id="rId83" Type="http://schemas.openxmlformats.org/officeDocument/2006/relationships/slide" Target="slides/slide66.xml"/><Relationship Id="rId84" Type="http://schemas.openxmlformats.org/officeDocument/2006/relationships/slide" Target="slides/slide67.xml"/><Relationship Id="rId85" Type="http://schemas.openxmlformats.org/officeDocument/2006/relationships/slide" Target="slides/slide68.xml"/><Relationship Id="rId86" Type="http://schemas.openxmlformats.org/officeDocument/2006/relationships/slide" Target="slides/slide69.xml"/><Relationship Id="rId87" Type="http://schemas.openxmlformats.org/officeDocument/2006/relationships/slide" Target="slides/slide70.xml"/><Relationship Id="rId88" Type="http://schemas.openxmlformats.org/officeDocument/2006/relationships/slide" Target="slides/slide71.xml"/><Relationship Id="rId89"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88100" tIns="44051" rIns="88100" bIns="44051" numCol="1" anchor="t" anchorCtr="0" compatLnSpc="1">
            <a:prstTxWarp prst="textNoShape">
              <a:avLst/>
            </a:prstTxWarp>
          </a:bodyPr>
          <a:lstStyle>
            <a:lvl1pPr defTabSz="881063">
              <a:defRPr sz="1200">
                <a:ea typeface="+mn-ea"/>
                <a:cs typeface="+mn-cs"/>
              </a:defRPr>
            </a:lvl1pPr>
          </a:lstStyle>
          <a:p>
            <a:pPr>
              <a:defRPr/>
            </a:pPr>
            <a:endParaRPr lang="en-US"/>
          </a:p>
        </p:txBody>
      </p:sp>
      <p:sp>
        <p:nvSpPr>
          <p:cNvPr id="27651"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88100" tIns="44051" rIns="88100" bIns="44051" numCol="1" anchor="t" anchorCtr="0" compatLnSpc="1">
            <a:prstTxWarp prst="textNoShape">
              <a:avLst/>
            </a:prstTxWarp>
          </a:bodyPr>
          <a:lstStyle>
            <a:lvl1pPr algn="r" defTabSz="881063">
              <a:defRPr sz="1200">
                <a:ea typeface="+mn-ea"/>
                <a:cs typeface="+mn-cs"/>
              </a:defRPr>
            </a:lvl1pPr>
          </a:lstStyle>
          <a:p>
            <a:pPr>
              <a:defRPr/>
            </a:pPr>
            <a:endParaRPr lang="en-US"/>
          </a:p>
        </p:txBody>
      </p:sp>
      <p:sp>
        <p:nvSpPr>
          <p:cNvPr id="27652"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88100" tIns="44051" rIns="88100" bIns="44051" numCol="1" anchor="b" anchorCtr="0" compatLnSpc="1">
            <a:prstTxWarp prst="textNoShape">
              <a:avLst/>
            </a:prstTxWarp>
          </a:bodyPr>
          <a:lstStyle>
            <a:lvl1pPr defTabSz="881063">
              <a:defRPr sz="1200">
                <a:ea typeface="+mn-ea"/>
                <a:cs typeface="+mn-cs"/>
              </a:defRPr>
            </a:lvl1pPr>
          </a:lstStyle>
          <a:p>
            <a:pPr>
              <a:defRPr/>
            </a:pPr>
            <a:endParaRPr lang="en-US"/>
          </a:p>
        </p:txBody>
      </p:sp>
      <p:sp>
        <p:nvSpPr>
          <p:cNvPr id="27653"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88100" tIns="44051" rIns="88100" bIns="44051" numCol="1" anchor="b" anchorCtr="0" compatLnSpc="1">
            <a:prstTxWarp prst="textNoShape">
              <a:avLst/>
            </a:prstTxWarp>
          </a:bodyPr>
          <a:lstStyle>
            <a:lvl1pPr algn="r" defTabSz="881063">
              <a:defRPr sz="1200"/>
            </a:lvl1pPr>
          </a:lstStyle>
          <a:p>
            <a:pPr>
              <a:defRPr/>
            </a:pPr>
            <a:fld id="{3CA10258-9E60-6A48-BBCA-6B9570B9CE5C}" type="slidenum">
              <a:rPr lang="en-US"/>
              <a:pPr>
                <a:defRPr/>
              </a:pPr>
              <a:t>‹#›</a:t>
            </a:fld>
            <a:endParaRPr lang="en-US"/>
          </a:p>
        </p:txBody>
      </p:sp>
    </p:spTree>
    <p:extLst>
      <p:ext uri="{BB962C8B-B14F-4D97-AF65-F5344CB8AC3E}">
        <p14:creationId xmlns:p14="http://schemas.microsoft.com/office/powerpoint/2010/main" val="31027852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22" tIns="46562" rIns="93122" bIns="46562" numCol="1" anchor="t" anchorCtr="0" compatLnSpc="1">
            <a:prstTxWarp prst="textNoShape">
              <a:avLst/>
            </a:prstTxWarp>
          </a:bodyPr>
          <a:lstStyle>
            <a:lvl1pPr defTabSz="931863">
              <a:defRPr sz="1200">
                <a:ea typeface="+mn-ea"/>
                <a:cs typeface="+mn-cs"/>
              </a:defRPr>
            </a:lvl1pPr>
          </a:lstStyle>
          <a:p>
            <a:pPr>
              <a:defRPr/>
            </a:pPr>
            <a:endParaRPr lang="en-US"/>
          </a:p>
        </p:txBody>
      </p:sp>
      <p:sp>
        <p:nvSpPr>
          <p:cNvPr id="1126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22" tIns="46562" rIns="93122" bIns="46562" numCol="1" anchor="t" anchorCtr="0" compatLnSpc="1">
            <a:prstTxWarp prst="textNoShape">
              <a:avLst/>
            </a:prstTxWarp>
          </a:bodyPr>
          <a:lstStyle>
            <a:lvl1pPr algn="r" defTabSz="931863">
              <a:defRPr sz="1200">
                <a:ea typeface="+mn-ea"/>
                <a:cs typeface="+mn-cs"/>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22" tIns="46562" rIns="93122" bIns="465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22" tIns="46562" rIns="93122" bIns="46562" numCol="1" anchor="b" anchorCtr="0" compatLnSpc="1">
            <a:prstTxWarp prst="textNoShape">
              <a:avLst/>
            </a:prstTxWarp>
          </a:bodyPr>
          <a:lstStyle>
            <a:lvl1pPr defTabSz="931863">
              <a:defRPr sz="1200">
                <a:ea typeface="+mn-ea"/>
                <a:cs typeface="+mn-cs"/>
              </a:defRPr>
            </a:lvl1pPr>
          </a:lstStyle>
          <a:p>
            <a:pPr>
              <a:defRPr/>
            </a:pPr>
            <a:endParaRPr lang="en-US"/>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22" tIns="46562" rIns="93122" bIns="46562" numCol="1" anchor="b" anchorCtr="0" compatLnSpc="1">
            <a:prstTxWarp prst="textNoShape">
              <a:avLst/>
            </a:prstTxWarp>
          </a:bodyPr>
          <a:lstStyle>
            <a:lvl1pPr algn="r" defTabSz="931863">
              <a:defRPr sz="1200"/>
            </a:lvl1pPr>
          </a:lstStyle>
          <a:p>
            <a:pPr>
              <a:defRPr/>
            </a:pPr>
            <a:fld id="{EF48620C-C99E-164D-8E67-615BBACC5C9C}" type="slidenum">
              <a:rPr lang="en-US"/>
              <a:pPr>
                <a:defRPr/>
              </a:pPr>
              <a:t>‹#›</a:t>
            </a:fld>
            <a:endParaRPr lang="en-US"/>
          </a:p>
        </p:txBody>
      </p:sp>
    </p:spTree>
    <p:extLst>
      <p:ext uri="{BB962C8B-B14F-4D97-AF65-F5344CB8AC3E}">
        <p14:creationId xmlns:p14="http://schemas.microsoft.com/office/powerpoint/2010/main" val="10224135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251A64-256E-D345-AC0F-DD5C147E9716}" type="slidenum">
              <a:rPr lang="en-US" sz="1200">
                <a:solidFill>
                  <a:prstClr val="black"/>
                </a:solidFill>
              </a:rPr>
              <a:pPr eaLnBrk="1" hangingPunct="1"/>
              <a:t>1</a:t>
            </a:fld>
            <a:endParaRPr lang="en-US" sz="1200">
              <a:solidFill>
                <a:prstClr val="black"/>
              </a:solidFill>
            </a:endParaRPr>
          </a:p>
        </p:txBody>
      </p:sp>
      <p:sp>
        <p:nvSpPr>
          <p:cNvPr id="46083" name="Text Box 2"/>
          <p:cNvSpPr>
            <a:spLocks noGrp="1" noRot="1" noChangeAspect="1" noChangeArrowheads="1" noTextEdit="1"/>
          </p:cNvSpPr>
          <p:nvPr>
            <p:ph type="sldImg"/>
          </p:nvPr>
        </p:nvSpPr>
        <p:spPr>
          <a:ln/>
        </p:spPr>
      </p:sp>
      <p:sp>
        <p:nvSpPr>
          <p:cNvPr id="371715" name="Text Box 3"/>
          <p:cNvSpPr txBox="1">
            <a:spLocks noGrp="1" noChangeArrowheads="1"/>
          </p:cNvSpPr>
          <p:nvPr>
            <p:ph type="body" idx="1"/>
          </p:nvPr>
        </p:nvSpPr>
        <p:spPr>
          <a:xfrm>
            <a:off x="933450" y="4416425"/>
            <a:ext cx="5141913" cy="4183063"/>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r>
              <a:rPr lang="en-US" dirty="0" smtClean="0">
                <a:cs typeface="+mn-cs"/>
              </a:rPr>
              <a:t>Updated Jan 27 2056 UTC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652428" indent="-38186541">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3028264"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94151"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960038"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fld id="{08DC2DF2-BE9B-744E-8D76-3D40E6CB31BB}" type="slidenum">
              <a:rPr lang="en-US" sz="1200">
                <a:solidFill>
                  <a:prstClr val="black"/>
                </a:solidFill>
                <a:latin typeface="Times" charset="0"/>
                <a:cs typeface="Arial" charset="0"/>
              </a:rPr>
              <a:pPr/>
              <a:t>5</a:t>
            </a:fld>
            <a:endParaRPr lang="en-US" sz="1200">
              <a:solidFill>
                <a:prstClr val="black"/>
              </a:solidFill>
              <a:latin typeface="Times" charset="0"/>
              <a:cs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652428" indent="-38186541">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3028264"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94151"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960038"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fld id="{3E5EF2A5-D688-5745-A0EB-20B681479A34}" type="slidenum">
              <a:rPr lang="en-US" sz="1200">
                <a:solidFill>
                  <a:prstClr val="black"/>
                </a:solidFill>
                <a:latin typeface="Times" charset="0"/>
                <a:cs typeface="Arial" charset="0"/>
              </a:rPr>
              <a:pPr/>
              <a:t>6</a:t>
            </a:fld>
            <a:endParaRPr lang="en-US" sz="1200">
              <a:solidFill>
                <a:prstClr val="black"/>
              </a:solidFill>
              <a:latin typeface="Times" charset="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ea typeface="ＭＳ Ｐゴシック" charset="0"/>
              </a:rPr>
              <a:t> </a:t>
            </a:r>
            <a:endParaRPr lang="en-US">
              <a:ea typeface="ＭＳ Ｐゴシック"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652428" indent="-38186541">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0849B50E-F586-6243-95E8-49DD33C2CDE4}" type="slidenum">
              <a:rPr lang="en-US" sz="1200">
                <a:latin typeface="Times" charset="0"/>
              </a:rPr>
              <a:pPr/>
              <a:t>7</a:t>
            </a:fld>
            <a:endParaRPr lang="en-US" sz="120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652428" indent="-38186541">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3028264"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94151"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960038" indent="-232943"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fld id="{ADD811A6-E2C2-7649-A853-2C6694F4BBF8}" type="slidenum">
              <a:rPr lang="en-US" sz="1200">
                <a:latin typeface="Times" charset="0"/>
                <a:cs typeface="Arial" charset="0"/>
              </a:rPr>
              <a:pPr/>
              <a:t>35</a:t>
            </a:fld>
            <a:endParaRPr lang="en-US" sz="1200">
              <a:latin typeface="Times" charset="0"/>
              <a:cs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1168400" y="706438"/>
            <a:ext cx="4673600" cy="3486150"/>
          </a:xfrm>
          <a:prstGeom prst="rect">
            <a:avLst/>
          </a:prstGeom>
          <a:solidFill>
            <a:srgbClr val="FFFFFF"/>
          </a:solidFill>
          <a:ln w="9360">
            <a:solidFill>
              <a:srgbClr val="000000"/>
            </a:solidFill>
            <a:miter lim="800000"/>
            <a:headEnd/>
            <a:tailEnd/>
          </a:ln>
        </p:spPr>
        <p:txBody>
          <a:bodyPr wrap="none" lIns="93172" tIns="46587" rIns="93172" bIns="46587"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endParaRPr lang="en-US" sz="1800">
              <a:solidFill>
                <a:prstClr val="black"/>
              </a:solidFill>
            </a:endParaRPr>
          </a:p>
        </p:txBody>
      </p:sp>
      <p:sp>
        <p:nvSpPr>
          <p:cNvPr id="23555" name="Text Box 2"/>
          <p:cNvSpPr>
            <a:spLocks noGrp="1" noChangeArrowheads="1"/>
          </p:cNvSpPr>
          <p:nvPr>
            <p:ph type="body"/>
          </p:nvPr>
        </p:nvSpPr>
        <p:spPr bwMode="auto">
          <a:xfrm>
            <a:off x="701675" y="4416426"/>
            <a:ext cx="5594350" cy="417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 name="Shape 5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spcBef>
                <a:spcPts val="0"/>
              </a:spcBef>
            </a:pPr>
            <a:r>
              <a:rPr lang="en"/>
              <a:t>Note the TRD one already is TOYOTA Racing….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pPr>
                <a:defRPr/>
              </a:pPr>
              <a:t>‹#›</a:t>
            </a:fld>
            <a:endParaRPr lang="en-US"/>
          </a:p>
        </p:txBody>
      </p:sp>
    </p:spTree>
    <p:extLst>
      <p:ext uri="{BB962C8B-B14F-4D97-AF65-F5344CB8AC3E}">
        <p14:creationId xmlns:p14="http://schemas.microsoft.com/office/powerpoint/2010/main" val="25216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pPr>
                <a:defRPr/>
              </a:pPr>
              <a:t>‹#›</a:t>
            </a:fld>
            <a:endParaRPr lang="en-US"/>
          </a:p>
        </p:txBody>
      </p:sp>
    </p:spTree>
    <p:extLst>
      <p:ext uri="{BB962C8B-B14F-4D97-AF65-F5344CB8AC3E}">
        <p14:creationId xmlns:p14="http://schemas.microsoft.com/office/powerpoint/2010/main" val="834795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3630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09579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91171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7581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7776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9639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58373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87562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48188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677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pPr>
                <a:defRPr/>
              </a:pPr>
              <a:t>‹#›</a:t>
            </a:fld>
            <a:endParaRPr lang="en-US"/>
          </a:p>
        </p:txBody>
      </p:sp>
    </p:spTree>
    <p:extLst>
      <p:ext uri="{BB962C8B-B14F-4D97-AF65-F5344CB8AC3E}">
        <p14:creationId xmlns:p14="http://schemas.microsoft.com/office/powerpoint/2010/main" val="25319840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0973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6710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8612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47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9144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3523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8271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2503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3188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38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pPr>
                <a:defRPr/>
              </a:pPr>
              <a:t>‹#›</a:t>
            </a:fld>
            <a:endParaRPr lang="en-US"/>
          </a:p>
        </p:txBody>
      </p:sp>
    </p:spTree>
    <p:extLst>
      <p:ext uri="{BB962C8B-B14F-4D97-AF65-F5344CB8AC3E}">
        <p14:creationId xmlns:p14="http://schemas.microsoft.com/office/powerpoint/2010/main" val="29050409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88619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65" charset="-128"/>
              </a:defRPr>
            </a:lvl1pPr>
            <a:lvl2pPr marL="742950" indent="-285750">
              <a:defRPr sz="2400">
                <a:solidFill>
                  <a:schemeClr val="tx1"/>
                </a:solidFill>
                <a:latin typeface="Arial" charset="0"/>
                <a:ea typeface="ＭＳ Ｐゴシック" pitchFamily="-65" charset="-128"/>
              </a:defRPr>
            </a:lvl2pPr>
            <a:lvl3pPr marL="1143000" indent="-228600">
              <a:defRPr sz="2400">
                <a:solidFill>
                  <a:schemeClr val="tx1"/>
                </a:solidFill>
                <a:latin typeface="Arial" charset="0"/>
                <a:ea typeface="ＭＳ Ｐゴシック" pitchFamily="-65" charset="-128"/>
              </a:defRPr>
            </a:lvl3pPr>
            <a:lvl4pPr marL="1600200" indent="-228600">
              <a:defRPr sz="2400">
                <a:solidFill>
                  <a:schemeClr val="tx1"/>
                </a:solidFill>
                <a:latin typeface="Arial" charset="0"/>
                <a:ea typeface="ＭＳ Ｐゴシック" pitchFamily="-65" charset="-128"/>
              </a:defRPr>
            </a:lvl4pPr>
            <a:lvl5pPr marL="2057400" indent="-228600">
              <a:defRPr sz="2400">
                <a:solidFill>
                  <a:schemeClr val="tx1"/>
                </a:solidFill>
                <a:latin typeface="Arial" charset="0"/>
                <a:ea typeface="ＭＳ Ｐゴシック" pitchFamily="-65" charset="-128"/>
              </a:defRPr>
            </a:lvl5pPr>
            <a:lvl6pPr marL="25146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6pPr>
            <a:lvl7pPr marL="29718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7pPr>
            <a:lvl8pPr marL="34290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8pPr>
            <a:lvl9pPr marL="38862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9pPr>
          </a:lstStyle>
          <a:p>
            <a:pPr algn="ctr" eaLnBrk="0" hangingPunct="0">
              <a:spcBef>
                <a:spcPct val="50000"/>
              </a:spcBef>
              <a:defRPr/>
            </a:pPr>
            <a:r>
              <a:rPr lang="en-US" altLang="en-US" sz="1800" smtClean="0">
                <a:solidFill>
                  <a:srgbClr val="FFFFFF"/>
                </a:solidFill>
                <a:latin typeface="Arial Black" pitchFamily="-65" charset="0"/>
              </a:rPr>
              <a:t>WMO</a:t>
            </a:r>
          </a:p>
        </p:txBody>
      </p:sp>
      <p:sp>
        <p:nvSpPr>
          <p:cNvPr id="38916" name="Rectangle 3"/>
          <p:cNvSpPr>
            <a:spLocks noGrp="1" noChangeArrowheads="1"/>
          </p:cNvSpPr>
          <p:nvPr>
            <p:ph type="ctrTitle"/>
          </p:nvPr>
        </p:nvSpPr>
        <p:spPr>
          <a:xfrm>
            <a:off x="611188" y="3211513"/>
            <a:ext cx="7921625" cy="1730375"/>
          </a:xfrm>
        </p:spPr>
        <p:txBody>
          <a:bodyPr/>
          <a:lstStyle>
            <a:lvl1pPr algn="ctr">
              <a:defRPr sz="4000">
                <a:solidFill>
                  <a:schemeClr val="bg1"/>
                </a:solidFill>
              </a:defRPr>
            </a:lvl1pPr>
          </a:lstStyle>
          <a:p>
            <a:r>
              <a:rPr lang="en-US"/>
              <a:t>Click to edit Master title style</a:t>
            </a:r>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charset="2"/>
              <a:buNone/>
              <a:defRPr>
                <a:solidFill>
                  <a:schemeClr val="bg1"/>
                </a:solidFill>
              </a:defRPr>
            </a:lvl1pPr>
          </a:lstStyle>
          <a:p>
            <a:r>
              <a:rPr lang="en-US"/>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63" y="6467475"/>
            <a:ext cx="1152525" cy="331788"/>
          </a:xfrm>
        </p:spPr>
        <p:txBody>
          <a:bodyPr/>
          <a:lstStyle>
            <a:lvl1pPr>
              <a:defRPr/>
            </a:lvl1pPr>
          </a:lstStyle>
          <a:p>
            <a:fld id="{55536A52-5BA5-BA46-96ED-DD8B38AB57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6044596"/>
      </p:ext>
    </p:extLst>
  </p:cSld>
  <p:clrMapOvr>
    <a:masterClrMapping/>
  </p:clrMapOvr>
  <p:transition xmlns:p14="http://schemas.microsoft.com/office/powerpoint/2010/main"/>
  <p:hf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65" charset="-128"/>
              </a:defRPr>
            </a:lvl1pPr>
            <a:lvl2pPr marL="742950" indent="-285750">
              <a:defRPr sz="2400">
                <a:solidFill>
                  <a:schemeClr val="tx1"/>
                </a:solidFill>
                <a:latin typeface="Arial" charset="0"/>
                <a:ea typeface="ＭＳ Ｐゴシック" pitchFamily="-65" charset="-128"/>
              </a:defRPr>
            </a:lvl2pPr>
            <a:lvl3pPr marL="1143000" indent="-228600">
              <a:defRPr sz="2400">
                <a:solidFill>
                  <a:schemeClr val="tx1"/>
                </a:solidFill>
                <a:latin typeface="Arial" charset="0"/>
                <a:ea typeface="ＭＳ Ｐゴシック" pitchFamily="-65" charset="-128"/>
              </a:defRPr>
            </a:lvl3pPr>
            <a:lvl4pPr marL="1600200" indent="-228600">
              <a:defRPr sz="2400">
                <a:solidFill>
                  <a:schemeClr val="tx1"/>
                </a:solidFill>
                <a:latin typeface="Arial" charset="0"/>
                <a:ea typeface="ＭＳ Ｐゴシック" pitchFamily="-65" charset="-128"/>
              </a:defRPr>
            </a:lvl4pPr>
            <a:lvl5pPr marL="2057400" indent="-228600">
              <a:defRPr sz="2400">
                <a:solidFill>
                  <a:schemeClr val="tx1"/>
                </a:solidFill>
                <a:latin typeface="Arial" charset="0"/>
                <a:ea typeface="ＭＳ Ｐゴシック" pitchFamily="-65" charset="-128"/>
              </a:defRPr>
            </a:lvl5pPr>
            <a:lvl6pPr marL="25146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6pPr>
            <a:lvl7pPr marL="29718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7pPr>
            <a:lvl8pPr marL="34290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8pPr>
            <a:lvl9pPr marL="38862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9pPr>
          </a:lstStyle>
          <a:p>
            <a:pPr algn="ctr" eaLnBrk="0" hangingPunct="0">
              <a:spcBef>
                <a:spcPct val="50000"/>
              </a:spcBef>
              <a:defRPr/>
            </a:pPr>
            <a:r>
              <a:rPr lang="en-US" altLang="en-US" sz="1800" smtClean="0">
                <a:solidFill>
                  <a:srgbClr val="FFFFFF"/>
                </a:solidFill>
                <a:latin typeface="Arial Black" pitchFamily="-65"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63" y="6467475"/>
            <a:ext cx="1152525" cy="331788"/>
          </a:xfrm>
        </p:spPr>
        <p:txBody>
          <a:bodyPr/>
          <a:lstStyle>
            <a:lvl1pPr>
              <a:defRPr/>
            </a:lvl1pPr>
          </a:lstStyle>
          <a:p>
            <a:fld id="{CB2B3EF5-17A9-C64B-B25E-E61D1D116B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2740788"/>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fld id="{69123853-22D6-C244-B1C1-1B6F8B3619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03773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fld id="{E096B034-5CEB-5742-AB2D-F8CA5F589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1231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388"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fld id="{2F017808-1C4C-F74D-83C9-1F5E19461E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51375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8" name="Rectangle 7"/>
          <p:cNvSpPr>
            <a:spLocks noGrp="1" noChangeArrowheads="1"/>
          </p:cNvSpPr>
          <p:nvPr>
            <p:ph type="sldNum" sz="quarter" idx="11"/>
          </p:nvPr>
        </p:nvSpPr>
        <p:spPr>
          <a:ln/>
        </p:spPr>
        <p:txBody>
          <a:bodyPr/>
          <a:lstStyle>
            <a:lvl1pPr>
              <a:defRPr/>
            </a:lvl1pPr>
          </a:lstStyle>
          <a:p>
            <a:fld id="{610607D4-A5A6-6846-AEAF-A6F94C2947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6242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4" name="Rectangle 7"/>
          <p:cNvSpPr>
            <a:spLocks noGrp="1" noChangeArrowheads="1"/>
          </p:cNvSpPr>
          <p:nvPr>
            <p:ph type="sldNum" sz="quarter" idx="11"/>
          </p:nvPr>
        </p:nvSpPr>
        <p:spPr>
          <a:ln/>
        </p:spPr>
        <p:txBody>
          <a:bodyPr/>
          <a:lstStyle>
            <a:lvl1pPr>
              <a:defRPr/>
            </a:lvl1pPr>
          </a:lstStyle>
          <a:p>
            <a:fld id="{FFD61593-6B82-244D-8D46-3DABC1BFB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63241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3" name="Rectangle 7"/>
          <p:cNvSpPr>
            <a:spLocks noGrp="1" noChangeArrowheads="1"/>
          </p:cNvSpPr>
          <p:nvPr>
            <p:ph type="sldNum" sz="quarter" idx="11"/>
          </p:nvPr>
        </p:nvSpPr>
        <p:spPr>
          <a:ln/>
        </p:spPr>
        <p:txBody>
          <a:bodyPr/>
          <a:lstStyle>
            <a:lvl1pPr>
              <a:defRPr/>
            </a:lvl1pPr>
          </a:lstStyle>
          <a:p>
            <a:fld id="{0A5B7A11-D9AA-5145-9FB7-EE936430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48944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fld id="{AE15B644-1014-8E44-B66A-D22B0DA24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9603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2000">
              <a:solidFill>
                <a:srgbClr val="000000"/>
              </a:solidFill>
              <a:latin typeface="Helvetica" charset="0"/>
            </a:endParaRPr>
          </a:p>
        </p:txBody>
      </p:sp>
      <p:sp>
        <p:nvSpPr>
          <p:cNvPr id="374786" name="Rectangle 2"/>
          <p:cNvSpPr>
            <a:spLocks noGrp="1" noChangeArrowheads="1"/>
          </p:cNvSpPr>
          <p:nvPr>
            <p:ph type="ctrTitle"/>
          </p:nvPr>
        </p:nvSpPr>
        <p:spPr>
          <a:xfrm>
            <a:off x="685800" y="304800"/>
            <a:ext cx="7772400" cy="1143000"/>
          </a:xfrm>
        </p:spPr>
        <p:txBody>
          <a:bodyPr/>
          <a:lstStyle>
            <a:lvl1pPr>
              <a:defRPr/>
            </a:lvl1pPr>
          </a:lstStyle>
          <a:p>
            <a:pPr lvl="0"/>
            <a:r>
              <a:rPr lang="en-US" noProof="0" smtClean="0"/>
              <a:t>Click to edit Master title style</a:t>
            </a:r>
          </a:p>
        </p:txBody>
      </p:sp>
      <p:sp>
        <p:nvSpPr>
          <p:cNvPr id="4"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5"/>
          <p:cNvSpPr>
            <a:spLocks noGrp="1" noChangeArrowheads="1"/>
          </p:cNvSpPr>
          <p:nvPr>
            <p:ph type="sldNum" sz="quarter" idx="12"/>
          </p:nvPr>
        </p:nvSpPr>
        <p:spPr>
          <a:xfrm>
            <a:off x="6553200" y="6248400"/>
            <a:ext cx="1905000" cy="457200"/>
          </a:xfrm>
        </p:spPr>
        <p:txBody>
          <a:bodyPr/>
          <a:lstStyle>
            <a:lvl1pPr>
              <a:defRPr/>
            </a:lvl1pPr>
          </a:lstStyle>
          <a:p>
            <a:pPr>
              <a:defRPr/>
            </a:pPr>
            <a:fld id="{5C63E6E3-5F9C-4245-A396-64499915B271}" type="slidenum">
              <a:rPr lang="en-US"/>
              <a:pPr>
                <a:defRPr/>
              </a:pPr>
              <a:t>‹#›</a:t>
            </a:fld>
            <a:endParaRPr lang="en-US"/>
          </a:p>
        </p:txBody>
      </p:sp>
    </p:spTree>
    <p:extLst>
      <p:ext uri="{BB962C8B-B14F-4D97-AF65-F5344CB8AC3E}">
        <p14:creationId xmlns:p14="http://schemas.microsoft.com/office/powerpoint/2010/main" val="7584868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fld id="{DA572739-5B55-AE4A-8870-94C77A02B0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17355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fld id="{57B9A0D4-1692-9443-B0AD-A89FF4402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3600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fld id="{9EE46C0C-8401-F14A-95E6-AE696A5A91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55224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fr-CH" smtClean="0"/>
              <a:t>Click to edit Master title style</a:t>
            </a:r>
            <a:endParaRPr lang="en-US"/>
          </a:p>
        </p:txBody>
      </p:sp>
      <p:sp>
        <p:nvSpPr>
          <p:cNvPr id="3" name="Text Placeholder 2"/>
          <p:cNvSpPr>
            <a:spLocks noGrp="1"/>
          </p:cNvSpPr>
          <p:nvPr>
            <p:ph type="body" sz="half" idx="1"/>
          </p:nvPr>
        </p:nvSpPr>
        <p:spPr>
          <a:xfrm>
            <a:off x="250825" y="1052513"/>
            <a:ext cx="4279900"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83125" y="1052513"/>
            <a:ext cx="4281488"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fld id="{C86DD37C-A8A2-5046-B14C-F420E7045B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37852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65" charset="-128"/>
              </a:defRPr>
            </a:lvl1pPr>
            <a:lvl2pPr marL="742950" indent="-285750">
              <a:defRPr sz="2400">
                <a:solidFill>
                  <a:schemeClr val="tx1"/>
                </a:solidFill>
                <a:latin typeface="Arial" charset="0"/>
                <a:ea typeface="ＭＳ Ｐゴシック" pitchFamily="-65" charset="-128"/>
              </a:defRPr>
            </a:lvl2pPr>
            <a:lvl3pPr marL="1143000" indent="-228600">
              <a:defRPr sz="2400">
                <a:solidFill>
                  <a:schemeClr val="tx1"/>
                </a:solidFill>
                <a:latin typeface="Arial" charset="0"/>
                <a:ea typeface="ＭＳ Ｐゴシック" pitchFamily="-65" charset="-128"/>
              </a:defRPr>
            </a:lvl3pPr>
            <a:lvl4pPr marL="1600200" indent="-228600">
              <a:defRPr sz="2400">
                <a:solidFill>
                  <a:schemeClr val="tx1"/>
                </a:solidFill>
                <a:latin typeface="Arial" charset="0"/>
                <a:ea typeface="ＭＳ Ｐゴシック" pitchFamily="-65" charset="-128"/>
              </a:defRPr>
            </a:lvl4pPr>
            <a:lvl5pPr marL="2057400" indent="-228600">
              <a:defRPr sz="2400">
                <a:solidFill>
                  <a:schemeClr val="tx1"/>
                </a:solidFill>
                <a:latin typeface="Arial" charset="0"/>
                <a:ea typeface="ＭＳ Ｐゴシック" pitchFamily="-65" charset="-128"/>
              </a:defRPr>
            </a:lvl5pPr>
            <a:lvl6pPr marL="25146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6pPr>
            <a:lvl7pPr marL="29718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7pPr>
            <a:lvl8pPr marL="34290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8pPr>
            <a:lvl9pPr marL="38862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9pPr>
          </a:lstStyle>
          <a:p>
            <a:pPr algn="ctr" eaLnBrk="0" hangingPunct="0">
              <a:spcBef>
                <a:spcPct val="50000"/>
              </a:spcBef>
              <a:defRPr/>
            </a:pPr>
            <a:r>
              <a:rPr lang="en-US" altLang="en-US" sz="1800" smtClean="0">
                <a:solidFill>
                  <a:srgbClr val="FFFFFF"/>
                </a:solidFill>
                <a:latin typeface="Arial Black" pitchFamily="-65" charset="0"/>
              </a:rPr>
              <a:t>WMO</a:t>
            </a:r>
          </a:p>
        </p:txBody>
      </p:sp>
      <p:sp>
        <p:nvSpPr>
          <p:cNvPr id="38916" name="Rectangle 3"/>
          <p:cNvSpPr>
            <a:spLocks noGrp="1" noChangeArrowheads="1"/>
          </p:cNvSpPr>
          <p:nvPr>
            <p:ph type="ctrTitle"/>
          </p:nvPr>
        </p:nvSpPr>
        <p:spPr>
          <a:xfrm>
            <a:off x="611188" y="3211513"/>
            <a:ext cx="7921625" cy="1730375"/>
          </a:xfrm>
        </p:spPr>
        <p:txBody>
          <a:bodyPr/>
          <a:lstStyle>
            <a:lvl1pPr algn="ctr">
              <a:defRPr sz="4000">
                <a:solidFill>
                  <a:schemeClr val="bg1"/>
                </a:solidFill>
              </a:defRPr>
            </a:lvl1pPr>
          </a:lstStyle>
          <a:p>
            <a:r>
              <a:rPr lang="en-US"/>
              <a:t>Click to edit Master title style</a:t>
            </a:r>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charset="2"/>
              <a:buNone/>
              <a:defRPr>
                <a:solidFill>
                  <a:schemeClr val="bg1"/>
                </a:solidFill>
              </a:defRPr>
            </a:lvl1pPr>
          </a:lstStyle>
          <a:p>
            <a:r>
              <a:rPr lang="en-US"/>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63" y="6467475"/>
            <a:ext cx="1152525" cy="331788"/>
          </a:xfrm>
        </p:spPr>
        <p:txBody>
          <a:bodyPr/>
          <a:lstStyle>
            <a:lvl1pPr>
              <a:defRPr/>
            </a:lvl1pPr>
          </a:lstStyle>
          <a:p>
            <a:fld id="{55536A52-5BA5-BA46-96ED-DD8B38AB57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0708352"/>
      </p:ext>
    </p:extLst>
  </p:cSld>
  <p:clrMapOvr>
    <a:masterClrMapping/>
  </p:clrMapOvr>
  <p:transition xmlns:p14="http://schemas.microsoft.com/office/powerpoint/2010/main"/>
  <p:hf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65" charset="-128"/>
              </a:defRPr>
            </a:lvl1pPr>
            <a:lvl2pPr marL="742950" indent="-285750">
              <a:defRPr sz="2400">
                <a:solidFill>
                  <a:schemeClr val="tx1"/>
                </a:solidFill>
                <a:latin typeface="Arial" charset="0"/>
                <a:ea typeface="ＭＳ Ｐゴシック" pitchFamily="-65" charset="-128"/>
              </a:defRPr>
            </a:lvl2pPr>
            <a:lvl3pPr marL="1143000" indent="-228600">
              <a:defRPr sz="2400">
                <a:solidFill>
                  <a:schemeClr val="tx1"/>
                </a:solidFill>
                <a:latin typeface="Arial" charset="0"/>
                <a:ea typeface="ＭＳ Ｐゴシック" pitchFamily="-65" charset="-128"/>
              </a:defRPr>
            </a:lvl3pPr>
            <a:lvl4pPr marL="1600200" indent="-228600">
              <a:defRPr sz="2400">
                <a:solidFill>
                  <a:schemeClr val="tx1"/>
                </a:solidFill>
                <a:latin typeface="Arial" charset="0"/>
                <a:ea typeface="ＭＳ Ｐゴシック" pitchFamily="-65" charset="-128"/>
              </a:defRPr>
            </a:lvl4pPr>
            <a:lvl5pPr marL="2057400" indent="-228600">
              <a:defRPr sz="2400">
                <a:solidFill>
                  <a:schemeClr val="tx1"/>
                </a:solidFill>
                <a:latin typeface="Arial" charset="0"/>
                <a:ea typeface="ＭＳ Ｐゴシック" pitchFamily="-65" charset="-128"/>
              </a:defRPr>
            </a:lvl5pPr>
            <a:lvl6pPr marL="25146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6pPr>
            <a:lvl7pPr marL="29718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7pPr>
            <a:lvl8pPr marL="34290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8pPr>
            <a:lvl9pPr marL="3886200" indent="-228600" eaLnBrk="0" fontAlgn="base" hangingPunct="0">
              <a:spcBef>
                <a:spcPct val="50000"/>
              </a:spcBef>
              <a:spcAft>
                <a:spcPct val="0"/>
              </a:spcAft>
              <a:buClr>
                <a:srgbClr val="FF9900"/>
              </a:buClr>
              <a:buFont typeface="Wingdings" pitchFamily="-65" charset="2"/>
              <a:defRPr sz="2400">
                <a:solidFill>
                  <a:schemeClr val="tx1"/>
                </a:solidFill>
                <a:latin typeface="Arial" charset="0"/>
                <a:ea typeface="ＭＳ Ｐゴシック" pitchFamily="-65" charset="-128"/>
              </a:defRPr>
            </a:lvl9pPr>
          </a:lstStyle>
          <a:p>
            <a:pPr algn="ctr" eaLnBrk="0" hangingPunct="0">
              <a:spcBef>
                <a:spcPct val="50000"/>
              </a:spcBef>
              <a:defRPr/>
            </a:pPr>
            <a:r>
              <a:rPr lang="en-US" altLang="en-US" sz="1800" smtClean="0">
                <a:solidFill>
                  <a:srgbClr val="FFFFFF"/>
                </a:solidFill>
                <a:latin typeface="Arial Black" pitchFamily="-65"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solidFill>
                  <a:srgbClr val="000000"/>
                </a:solidFill>
              </a:rPr>
              <a:t>test footer</a:t>
            </a:r>
          </a:p>
        </p:txBody>
      </p:sp>
      <p:sp>
        <p:nvSpPr>
          <p:cNvPr id="7" name="Rectangle 7"/>
          <p:cNvSpPr>
            <a:spLocks noGrp="1" noChangeArrowheads="1"/>
          </p:cNvSpPr>
          <p:nvPr>
            <p:ph type="sldNum" sz="quarter" idx="11"/>
          </p:nvPr>
        </p:nvSpPr>
        <p:spPr>
          <a:xfrm>
            <a:off x="5795963" y="6467475"/>
            <a:ext cx="1152525" cy="331788"/>
          </a:xfrm>
        </p:spPr>
        <p:txBody>
          <a:bodyPr/>
          <a:lstStyle>
            <a:lvl1pPr>
              <a:defRPr/>
            </a:lvl1pPr>
          </a:lstStyle>
          <a:p>
            <a:fld id="{CB2B3EF5-17A9-C64B-B25E-E61D1D116B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686367"/>
      </p:ext>
    </p:extLst>
  </p:cSld>
  <p:clrMapOvr>
    <a:masterClrMapping/>
  </p:clrMapOvr>
  <p:hf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fld id="{69123853-22D6-C244-B1C1-1B6F8B3619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927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fld id="{E096B034-5CEB-5742-AB2D-F8CA5F589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89827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388"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fld id="{2F017808-1C4C-F74D-83C9-1F5E19461E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456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8" name="Rectangle 7"/>
          <p:cNvSpPr>
            <a:spLocks noGrp="1" noChangeArrowheads="1"/>
          </p:cNvSpPr>
          <p:nvPr>
            <p:ph type="sldNum" sz="quarter" idx="11"/>
          </p:nvPr>
        </p:nvSpPr>
        <p:spPr>
          <a:ln/>
        </p:spPr>
        <p:txBody>
          <a:bodyPr/>
          <a:lstStyle>
            <a:lvl1pPr>
              <a:defRPr/>
            </a:lvl1pPr>
          </a:lstStyle>
          <a:p>
            <a:fld id="{610607D4-A5A6-6846-AEAF-A6F94C2947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5422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2A4EB29-9A59-D046-8BA7-E1E625E7611C}" type="slidenum">
              <a:rPr lang="en-US"/>
              <a:pPr>
                <a:defRPr/>
              </a:pPr>
              <a:t>‹#›</a:t>
            </a:fld>
            <a:endParaRPr lang="en-US"/>
          </a:p>
        </p:txBody>
      </p:sp>
    </p:spTree>
    <p:extLst>
      <p:ext uri="{BB962C8B-B14F-4D97-AF65-F5344CB8AC3E}">
        <p14:creationId xmlns:p14="http://schemas.microsoft.com/office/powerpoint/2010/main" val="23878279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4" name="Rectangle 7"/>
          <p:cNvSpPr>
            <a:spLocks noGrp="1" noChangeArrowheads="1"/>
          </p:cNvSpPr>
          <p:nvPr>
            <p:ph type="sldNum" sz="quarter" idx="11"/>
          </p:nvPr>
        </p:nvSpPr>
        <p:spPr>
          <a:ln/>
        </p:spPr>
        <p:txBody>
          <a:bodyPr/>
          <a:lstStyle>
            <a:lvl1pPr>
              <a:defRPr/>
            </a:lvl1pPr>
          </a:lstStyle>
          <a:p>
            <a:fld id="{FFD61593-6B82-244D-8D46-3DABC1BFB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8548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3" name="Rectangle 7"/>
          <p:cNvSpPr>
            <a:spLocks noGrp="1" noChangeArrowheads="1"/>
          </p:cNvSpPr>
          <p:nvPr>
            <p:ph type="sldNum" sz="quarter" idx="11"/>
          </p:nvPr>
        </p:nvSpPr>
        <p:spPr>
          <a:ln/>
        </p:spPr>
        <p:txBody>
          <a:bodyPr/>
          <a:lstStyle>
            <a:lvl1pPr>
              <a:defRPr/>
            </a:lvl1pPr>
          </a:lstStyle>
          <a:p>
            <a:fld id="{0A5B7A11-D9AA-5145-9FB7-EE936430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3445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fld id="{AE15B644-1014-8E44-B66A-D22B0DA24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5819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fld id="{DA572739-5B55-AE4A-8870-94C77A02B0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1878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fld id="{57B9A0D4-1692-9443-B0AD-A89FF4402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95780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5" name="Rectangle 7"/>
          <p:cNvSpPr>
            <a:spLocks noGrp="1" noChangeArrowheads="1"/>
          </p:cNvSpPr>
          <p:nvPr>
            <p:ph type="sldNum" sz="quarter" idx="11"/>
          </p:nvPr>
        </p:nvSpPr>
        <p:spPr>
          <a:ln/>
        </p:spPr>
        <p:txBody>
          <a:bodyPr/>
          <a:lstStyle>
            <a:lvl1pPr>
              <a:defRPr/>
            </a:lvl1pPr>
          </a:lstStyle>
          <a:p>
            <a:fld id="{9EE46C0C-8401-F14A-95E6-AE696A5A91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1984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fr-CH" smtClean="0"/>
              <a:t>Click to edit Master title style</a:t>
            </a:r>
            <a:endParaRPr lang="en-US"/>
          </a:p>
        </p:txBody>
      </p:sp>
      <p:sp>
        <p:nvSpPr>
          <p:cNvPr id="3" name="Text Placeholder 2"/>
          <p:cNvSpPr>
            <a:spLocks noGrp="1"/>
          </p:cNvSpPr>
          <p:nvPr>
            <p:ph type="body" sz="half" idx="1"/>
          </p:nvPr>
        </p:nvSpPr>
        <p:spPr>
          <a:xfrm>
            <a:off x="250825" y="1052513"/>
            <a:ext cx="4279900"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83125" y="1052513"/>
            <a:ext cx="4281488" cy="4897437"/>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000000"/>
                </a:solidFill>
              </a:rPr>
              <a:t>test footer</a:t>
            </a:r>
          </a:p>
        </p:txBody>
      </p:sp>
      <p:sp>
        <p:nvSpPr>
          <p:cNvPr id="6" name="Rectangle 7"/>
          <p:cNvSpPr>
            <a:spLocks noGrp="1" noChangeArrowheads="1"/>
          </p:cNvSpPr>
          <p:nvPr>
            <p:ph type="sldNum" sz="quarter" idx="11"/>
          </p:nvPr>
        </p:nvSpPr>
        <p:spPr>
          <a:ln/>
        </p:spPr>
        <p:txBody>
          <a:bodyPr/>
          <a:lstStyle>
            <a:lvl1pPr>
              <a:defRPr/>
            </a:lvl1pPr>
          </a:lstStyle>
          <a:p>
            <a:fld id="{C86DD37C-A8A2-5046-B14C-F420E7045B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65740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a:spLocks noGrp="1" noChangeArrowheads="1"/>
          </p:cNvSpPr>
          <p:nvPr>
            <p:ph type="ctrTitle"/>
          </p:nvPr>
        </p:nvSpPr>
        <p:spPr>
          <a:xfrm>
            <a:off x="611188" y="3211513"/>
            <a:ext cx="7921625" cy="1730375"/>
          </a:xfrm>
        </p:spPr>
        <p:txBody>
          <a:bodyPr/>
          <a:lstStyle>
            <a:lvl1pPr algn="ctr">
              <a:defRPr sz="4000" smtClean="0">
                <a:solidFill>
                  <a:schemeClr val="bg1"/>
                </a:solidFill>
              </a:defRPr>
            </a:lvl1pPr>
          </a:lstStyle>
          <a:p>
            <a:pPr lvl="0"/>
            <a:r>
              <a:rPr lang="en-US" altLang="en-US" noProof="0" smtClean="0"/>
              <a:t>Click to edit Master title style</a:t>
            </a:r>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pitchFamily="2" charset="2"/>
              <a:buNone/>
              <a:defRPr smtClean="0">
                <a:solidFill>
                  <a:schemeClr val="bg1"/>
                </a:solidFill>
              </a:defRPr>
            </a:lvl1pPr>
          </a:lstStyle>
          <a:p>
            <a:pPr lvl="0"/>
            <a:r>
              <a:rPr lang="en-US" altLang="en-US" noProof="0" smtClean="0"/>
              <a:t>Click to edit Master subtitle style</a:t>
            </a:r>
          </a:p>
        </p:txBody>
      </p:sp>
      <p:sp>
        <p:nvSpPr>
          <p:cNvPr id="5"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ltLang="en-US"/>
              <a:t>test footer</a:t>
            </a:r>
          </a:p>
        </p:txBody>
      </p:sp>
      <p:sp>
        <p:nvSpPr>
          <p:cNvPr id="6" name="Rectangle 7"/>
          <p:cNvSpPr>
            <a:spLocks noGrp="1" noChangeArrowheads="1"/>
          </p:cNvSpPr>
          <p:nvPr>
            <p:ph type="sldNum" sz="quarter" idx="11"/>
          </p:nvPr>
        </p:nvSpPr>
        <p:spPr>
          <a:xfrm>
            <a:off x="5795963" y="6467475"/>
            <a:ext cx="1152525" cy="331788"/>
          </a:xfrm>
        </p:spPr>
        <p:txBody>
          <a:bodyPr/>
          <a:lstStyle>
            <a:lvl1pPr>
              <a:spcBef>
                <a:spcPct val="50000"/>
              </a:spcBef>
              <a:buClr>
                <a:srgbClr val="FF9900"/>
              </a:buClr>
              <a:buFont typeface="Wingdings" charset="0"/>
              <a:buNone/>
              <a:defRPr/>
            </a:lvl1pPr>
          </a:lstStyle>
          <a:p>
            <a:fld id="{63FA7182-E071-1F4F-AAB9-5C027CC6ADF7}" type="slidenum">
              <a:rPr lang="en-US"/>
              <a:pPr/>
              <a:t>‹#›</a:t>
            </a:fld>
            <a:endParaRPr lang="en-US"/>
          </a:p>
        </p:txBody>
      </p:sp>
    </p:spTree>
    <p:extLst>
      <p:ext uri="{BB962C8B-B14F-4D97-AF65-F5344CB8AC3E}">
        <p14:creationId xmlns:p14="http://schemas.microsoft.com/office/powerpoint/2010/main" val="1167139408"/>
      </p:ext>
    </p:extLst>
  </p:cSld>
  <p:clrMapOvr>
    <a:masterClrMapping/>
  </p:clrMapOvr>
  <p:transition xmlns:p14="http://schemas.microsoft.com/office/powerpoint/2010/main" spd="slow"/>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p:spPr>
        <p:txBody>
          <a:bodyPr>
            <a:spAutoFit/>
          </a:bodyPr>
          <a:lstStyle>
            <a:lvl1pPr>
              <a:spcBef>
                <a:spcPct val="0"/>
              </a:spcBef>
              <a:defRPr sz="2400">
                <a:solidFill>
                  <a:schemeClr val="tx1"/>
                </a:solidFill>
                <a:latin typeface="Times" charset="0"/>
              </a:defRPr>
            </a:lvl1pPr>
            <a:lvl2pPr marL="742950" indent="-285750">
              <a:spcBef>
                <a:spcPct val="0"/>
              </a:spcBef>
              <a:defRPr sz="2400">
                <a:solidFill>
                  <a:schemeClr val="tx1"/>
                </a:solidFill>
                <a:latin typeface="Times" charset="0"/>
              </a:defRPr>
            </a:lvl2pPr>
            <a:lvl3pPr marL="1143000" indent="-228600">
              <a:spcBef>
                <a:spcPct val="0"/>
              </a:spcBef>
              <a:defRPr sz="2400">
                <a:solidFill>
                  <a:schemeClr val="tx1"/>
                </a:solidFill>
                <a:latin typeface="Times" charset="0"/>
              </a:defRPr>
            </a:lvl3pPr>
            <a:lvl4pPr marL="1600200" indent="-228600">
              <a:spcBef>
                <a:spcPct val="0"/>
              </a:spcBef>
              <a:defRPr sz="2400">
                <a:solidFill>
                  <a:schemeClr val="tx1"/>
                </a:solidFill>
                <a:latin typeface="Times" charset="0"/>
              </a:defRPr>
            </a:lvl4pPr>
            <a:lvl5pPr marL="2057400" indent="-228600">
              <a:spcBef>
                <a:spcPct val="0"/>
              </a:spcBef>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lgn="ctr" eaLnBrk="0" hangingPunct="0">
              <a:spcBef>
                <a:spcPct val="50000"/>
              </a:spcBef>
              <a:defRPr/>
            </a:pPr>
            <a:r>
              <a:rPr lang="en-US" altLang="en-US" sz="1800" smtClean="0">
                <a:solidFill>
                  <a:srgbClr val="FFFFFF"/>
                </a:solidFill>
                <a:latin typeface="Arial Black" pitchFamily="34"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GB" noProof="0" smtClean="0"/>
              <a:t>Click to edit Master title style</a:t>
            </a:r>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GB" noProof="0" smtClean="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ltLang="en-US"/>
              <a:t>test footer</a:t>
            </a:r>
          </a:p>
        </p:txBody>
      </p:sp>
      <p:sp>
        <p:nvSpPr>
          <p:cNvPr id="7" name="Rectangle 7"/>
          <p:cNvSpPr>
            <a:spLocks noGrp="1" noChangeArrowheads="1"/>
          </p:cNvSpPr>
          <p:nvPr>
            <p:ph type="sldNum" sz="quarter" idx="11"/>
          </p:nvPr>
        </p:nvSpPr>
        <p:spPr>
          <a:xfrm>
            <a:off x="5795963" y="6467475"/>
            <a:ext cx="1152525" cy="331788"/>
          </a:xfrm>
        </p:spPr>
        <p:txBody>
          <a:bodyPr/>
          <a:lstStyle>
            <a:lvl1pPr>
              <a:spcBef>
                <a:spcPct val="50000"/>
              </a:spcBef>
              <a:buClr>
                <a:srgbClr val="FF9900"/>
              </a:buClr>
              <a:buFont typeface="Wingdings" charset="0"/>
              <a:buNone/>
              <a:defRPr/>
            </a:lvl1pPr>
          </a:lstStyle>
          <a:p>
            <a:fld id="{5E5A4BC2-6AE6-7C49-A0B3-0E89194DA8AC}" type="slidenum">
              <a:rPr lang="en-US"/>
              <a:pPr/>
              <a:t>‹#›</a:t>
            </a:fld>
            <a:endParaRPr lang="en-US"/>
          </a:p>
        </p:txBody>
      </p:sp>
    </p:spTree>
    <p:extLst>
      <p:ext uri="{BB962C8B-B14F-4D97-AF65-F5344CB8AC3E}">
        <p14:creationId xmlns:p14="http://schemas.microsoft.com/office/powerpoint/2010/main" val="2383320941"/>
      </p:ext>
    </p:extLst>
  </p:cSld>
  <p:clrMapOvr>
    <a:masterClrMapping/>
  </p:clrMapOvr>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ftr" sz="quarter" idx="10"/>
          </p:nvPr>
        </p:nvSpPr>
        <p:spPr/>
        <p:txBody>
          <a:bodyPr/>
          <a:lstStyle>
            <a:lvl1pPr>
              <a:defRPr/>
            </a:lvl1pPr>
          </a:lstStyle>
          <a:p>
            <a:pPr>
              <a:defRPr/>
            </a:pPr>
            <a:r>
              <a:rPr lang="en-US" altLang="en-US"/>
              <a:t>test footer</a:t>
            </a:r>
          </a:p>
        </p:txBody>
      </p:sp>
      <p:sp>
        <p:nvSpPr>
          <p:cNvPr id="5" name="Rectangle 4"/>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5F369938-F2A8-094D-9A9D-8BB0D51DF27B}" type="slidenum">
              <a:rPr lang="en-US"/>
              <a:pPr/>
              <a:t>‹#›</a:t>
            </a:fld>
            <a:endParaRPr lang="en-US"/>
          </a:p>
        </p:txBody>
      </p:sp>
    </p:spTree>
    <p:extLst>
      <p:ext uri="{BB962C8B-B14F-4D97-AF65-F5344CB8AC3E}">
        <p14:creationId xmlns:p14="http://schemas.microsoft.com/office/powerpoint/2010/main" val="1954185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DF5C0E2-ABF2-B64F-8D78-C6A48B6065AE}" type="slidenum">
              <a:rPr lang="en-US"/>
              <a:pPr>
                <a:defRPr/>
              </a:pPr>
              <a:t>‹#›</a:t>
            </a:fld>
            <a:endParaRPr lang="en-US"/>
          </a:p>
        </p:txBody>
      </p:sp>
    </p:spTree>
    <p:extLst>
      <p:ext uri="{BB962C8B-B14F-4D97-AF65-F5344CB8AC3E}">
        <p14:creationId xmlns:p14="http://schemas.microsoft.com/office/powerpoint/2010/main" val="614085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defRPr/>
            </a:lvl1pPr>
          </a:lstStyle>
          <a:p>
            <a:pPr>
              <a:defRPr/>
            </a:pPr>
            <a:r>
              <a:rPr lang="en-US" altLang="en-US"/>
              <a:t>test footer</a:t>
            </a:r>
          </a:p>
        </p:txBody>
      </p:sp>
      <p:sp>
        <p:nvSpPr>
          <p:cNvPr id="5" name="Rectangle 4"/>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0BB7593A-5687-B244-B596-435E45194D87}" type="slidenum">
              <a:rPr lang="en-US"/>
              <a:pPr/>
              <a:t>‹#›</a:t>
            </a:fld>
            <a:endParaRPr lang="en-US"/>
          </a:p>
        </p:txBody>
      </p:sp>
    </p:spTree>
    <p:extLst>
      <p:ext uri="{BB962C8B-B14F-4D97-AF65-F5344CB8AC3E}">
        <p14:creationId xmlns:p14="http://schemas.microsoft.com/office/powerpoint/2010/main" val="37932035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59388"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a:defRPr/>
            </a:lvl1pPr>
          </a:lstStyle>
          <a:p>
            <a:pPr>
              <a:defRPr/>
            </a:pPr>
            <a:r>
              <a:rPr lang="en-US" altLang="en-US"/>
              <a:t>test footer</a:t>
            </a:r>
          </a:p>
        </p:txBody>
      </p:sp>
      <p:sp>
        <p:nvSpPr>
          <p:cNvPr id="6" name="Rectangle 5"/>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6C0848F7-3CD0-F745-9C8E-4AAA4583EF2F}" type="slidenum">
              <a:rPr lang="en-US"/>
              <a:pPr/>
              <a:t>‹#›</a:t>
            </a:fld>
            <a:endParaRPr lang="en-US"/>
          </a:p>
        </p:txBody>
      </p:sp>
    </p:spTree>
    <p:extLst>
      <p:ext uri="{BB962C8B-B14F-4D97-AF65-F5344CB8AC3E}">
        <p14:creationId xmlns:p14="http://schemas.microsoft.com/office/powerpoint/2010/main" val="26326398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ftr" sz="quarter" idx="10"/>
          </p:nvPr>
        </p:nvSpPr>
        <p:spPr/>
        <p:txBody>
          <a:bodyPr/>
          <a:lstStyle>
            <a:lvl1pPr>
              <a:defRPr/>
            </a:lvl1pPr>
          </a:lstStyle>
          <a:p>
            <a:pPr>
              <a:defRPr/>
            </a:pPr>
            <a:r>
              <a:rPr lang="en-US" altLang="en-US"/>
              <a:t>test footer</a:t>
            </a:r>
          </a:p>
        </p:txBody>
      </p:sp>
      <p:sp>
        <p:nvSpPr>
          <p:cNvPr id="8" name="Rectangle 7"/>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473B5050-B3DB-4B42-B3A2-9B6959F3CA98}" type="slidenum">
              <a:rPr lang="en-US"/>
              <a:pPr/>
              <a:t>‹#›</a:t>
            </a:fld>
            <a:endParaRPr lang="en-US"/>
          </a:p>
        </p:txBody>
      </p:sp>
    </p:spTree>
    <p:extLst>
      <p:ext uri="{BB962C8B-B14F-4D97-AF65-F5344CB8AC3E}">
        <p14:creationId xmlns:p14="http://schemas.microsoft.com/office/powerpoint/2010/main" val="24212545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
          <p:cNvSpPr>
            <a:spLocks noGrp="1" noChangeArrowheads="1"/>
          </p:cNvSpPr>
          <p:nvPr>
            <p:ph type="ftr" sz="quarter" idx="10"/>
          </p:nvPr>
        </p:nvSpPr>
        <p:spPr/>
        <p:txBody>
          <a:bodyPr/>
          <a:lstStyle>
            <a:lvl1pPr>
              <a:defRPr/>
            </a:lvl1pPr>
          </a:lstStyle>
          <a:p>
            <a:pPr>
              <a:defRPr/>
            </a:pPr>
            <a:r>
              <a:rPr lang="en-US" altLang="en-US"/>
              <a:t>test footer</a:t>
            </a:r>
          </a:p>
        </p:txBody>
      </p:sp>
      <p:sp>
        <p:nvSpPr>
          <p:cNvPr id="4" name="Rectangle 3"/>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04CCA46A-1D65-FC41-B391-9401165E491A}" type="slidenum">
              <a:rPr lang="en-US"/>
              <a:pPr/>
              <a:t>‹#›</a:t>
            </a:fld>
            <a:endParaRPr lang="en-US"/>
          </a:p>
        </p:txBody>
      </p:sp>
    </p:spTree>
    <p:extLst>
      <p:ext uri="{BB962C8B-B14F-4D97-AF65-F5344CB8AC3E}">
        <p14:creationId xmlns:p14="http://schemas.microsoft.com/office/powerpoint/2010/main" val="27735130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a:defRPr/>
            </a:lvl1pPr>
          </a:lstStyle>
          <a:p>
            <a:pPr>
              <a:defRPr/>
            </a:pPr>
            <a:r>
              <a:rPr lang="en-US" altLang="en-US"/>
              <a:t>test footer</a:t>
            </a:r>
          </a:p>
        </p:txBody>
      </p:sp>
      <p:sp>
        <p:nvSpPr>
          <p:cNvPr id="3" name="Rectangle 2"/>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2D16DB80-5CDD-0B47-8315-3BBF7BA61BA8}" type="slidenum">
              <a:rPr lang="en-US"/>
              <a:pPr/>
              <a:t>‹#›</a:t>
            </a:fld>
            <a:endParaRPr lang="en-US"/>
          </a:p>
        </p:txBody>
      </p:sp>
    </p:spTree>
    <p:extLst>
      <p:ext uri="{BB962C8B-B14F-4D97-AF65-F5344CB8AC3E}">
        <p14:creationId xmlns:p14="http://schemas.microsoft.com/office/powerpoint/2010/main" val="41210492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2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ltLang="en-US"/>
              <a:t>test footer</a:t>
            </a:r>
          </a:p>
        </p:txBody>
      </p:sp>
      <p:sp>
        <p:nvSpPr>
          <p:cNvPr id="6" name="Rectangle 5"/>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C188DCBA-603C-4D4E-97DF-394A86E437CA}" type="slidenum">
              <a:rPr lang="en-US"/>
              <a:pPr/>
              <a:t>‹#›</a:t>
            </a:fld>
            <a:endParaRPr lang="en-US"/>
          </a:p>
        </p:txBody>
      </p:sp>
    </p:spTree>
    <p:extLst>
      <p:ext uri="{BB962C8B-B14F-4D97-AF65-F5344CB8AC3E}">
        <p14:creationId xmlns:p14="http://schemas.microsoft.com/office/powerpoint/2010/main" val="33983847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altLang="en-US"/>
              <a:t>test footer</a:t>
            </a:r>
          </a:p>
        </p:txBody>
      </p:sp>
      <p:sp>
        <p:nvSpPr>
          <p:cNvPr id="6" name="Rectangle 5"/>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18B1A6AA-2687-C340-9660-C9ACBFCCE3C0}" type="slidenum">
              <a:rPr lang="en-US"/>
              <a:pPr/>
              <a:t>‹#›</a:t>
            </a:fld>
            <a:endParaRPr lang="en-US"/>
          </a:p>
        </p:txBody>
      </p:sp>
    </p:spTree>
    <p:extLst>
      <p:ext uri="{BB962C8B-B14F-4D97-AF65-F5344CB8AC3E}">
        <p14:creationId xmlns:p14="http://schemas.microsoft.com/office/powerpoint/2010/main" val="27308001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ftr" sz="quarter" idx="10"/>
          </p:nvPr>
        </p:nvSpPr>
        <p:spPr/>
        <p:txBody>
          <a:bodyPr/>
          <a:lstStyle>
            <a:lvl1pPr>
              <a:defRPr/>
            </a:lvl1pPr>
          </a:lstStyle>
          <a:p>
            <a:pPr>
              <a:defRPr/>
            </a:pPr>
            <a:r>
              <a:rPr lang="en-US" altLang="en-US"/>
              <a:t>test footer</a:t>
            </a:r>
          </a:p>
        </p:txBody>
      </p:sp>
      <p:sp>
        <p:nvSpPr>
          <p:cNvPr id="5" name="Rectangle 4"/>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7C198962-B1BC-DB49-B3B9-7D6B4F7BEECA}" type="slidenum">
              <a:rPr lang="en-US"/>
              <a:pPr/>
              <a:t>‹#›</a:t>
            </a:fld>
            <a:endParaRPr lang="en-US"/>
          </a:p>
        </p:txBody>
      </p:sp>
    </p:spTree>
    <p:extLst>
      <p:ext uri="{BB962C8B-B14F-4D97-AF65-F5344CB8AC3E}">
        <p14:creationId xmlns:p14="http://schemas.microsoft.com/office/powerpoint/2010/main" val="40286034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ftr" sz="quarter" idx="10"/>
          </p:nvPr>
        </p:nvSpPr>
        <p:spPr/>
        <p:txBody>
          <a:bodyPr/>
          <a:lstStyle>
            <a:lvl1pPr>
              <a:defRPr/>
            </a:lvl1pPr>
          </a:lstStyle>
          <a:p>
            <a:pPr>
              <a:defRPr/>
            </a:pPr>
            <a:r>
              <a:rPr lang="en-US" altLang="en-US"/>
              <a:t>test footer</a:t>
            </a:r>
          </a:p>
        </p:txBody>
      </p:sp>
      <p:sp>
        <p:nvSpPr>
          <p:cNvPr id="5" name="Rectangle 4"/>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B559651B-F5C7-7A47-AA38-7CA9B5A156DD}" type="slidenum">
              <a:rPr lang="en-US"/>
              <a:pPr/>
              <a:t>‹#›</a:t>
            </a:fld>
            <a:endParaRPr lang="en-US"/>
          </a:p>
        </p:txBody>
      </p:sp>
    </p:spTree>
    <p:extLst>
      <p:ext uri="{BB962C8B-B14F-4D97-AF65-F5344CB8AC3E}">
        <p14:creationId xmlns:p14="http://schemas.microsoft.com/office/powerpoint/2010/main" val="20688604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0825" y="1052513"/>
            <a:ext cx="4279900" cy="4897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3125" y="1052513"/>
            <a:ext cx="4281488" cy="4897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r>
              <a:rPr lang="en-US" altLang="en-US"/>
              <a:t>test footer</a:t>
            </a:r>
          </a:p>
        </p:txBody>
      </p:sp>
      <p:sp>
        <p:nvSpPr>
          <p:cNvPr id="6" name="Rectangle 5"/>
          <p:cNvSpPr>
            <a:spLocks noGrp="1" noChangeArrowheads="1"/>
          </p:cNvSpPr>
          <p:nvPr>
            <p:ph type="sldNum" sz="quarter" idx="11"/>
          </p:nvPr>
        </p:nvSpPr>
        <p:spPr/>
        <p:txBody>
          <a:bodyPr/>
          <a:lstStyle>
            <a:lvl1pPr>
              <a:spcBef>
                <a:spcPct val="50000"/>
              </a:spcBef>
              <a:buClr>
                <a:srgbClr val="FF9900"/>
              </a:buClr>
              <a:buFont typeface="Wingdings" charset="0"/>
              <a:buNone/>
              <a:defRPr/>
            </a:lvl1pPr>
          </a:lstStyle>
          <a:p>
            <a:fld id="{A64DD624-2DEF-D940-B0CD-98CFC6A79033}" type="slidenum">
              <a:rPr lang="en-US"/>
              <a:pPr/>
              <a:t>‹#›</a:t>
            </a:fld>
            <a:endParaRPr lang="en-US"/>
          </a:p>
        </p:txBody>
      </p:sp>
    </p:spTree>
    <p:extLst>
      <p:ext uri="{BB962C8B-B14F-4D97-AF65-F5344CB8AC3E}">
        <p14:creationId xmlns:p14="http://schemas.microsoft.com/office/powerpoint/2010/main" val="2086275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378113B-49BA-C945-947A-0E74CD0E0429}" type="slidenum">
              <a:rPr lang="en-US"/>
              <a:pPr>
                <a:defRPr/>
              </a:pPr>
              <a:t>‹#›</a:t>
            </a:fld>
            <a:endParaRPr lang="en-US"/>
          </a:p>
        </p:txBody>
      </p:sp>
    </p:spTree>
    <p:extLst>
      <p:ext uri="{BB962C8B-B14F-4D97-AF65-F5344CB8AC3E}">
        <p14:creationId xmlns:p14="http://schemas.microsoft.com/office/powerpoint/2010/main" val="26735833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91938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7477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1781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7020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9311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6383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578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098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7047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915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956CE0FC-02A1-CC45-BDD8-DC1A1CFFD029}" type="slidenum">
              <a:rPr lang="en-US"/>
              <a:pPr>
                <a:defRPr/>
              </a:pPr>
              <a:t>‹#›</a:t>
            </a:fld>
            <a:endParaRPr lang="en-US"/>
          </a:p>
        </p:txBody>
      </p:sp>
    </p:spTree>
    <p:extLst>
      <p:ext uri="{BB962C8B-B14F-4D97-AF65-F5344CB8AC3E}">
        <p14:creationId xmlns:p14="http://schemas.microsoft.com/office/powerpoint/2010/main" val="33928844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491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9606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5F394BCD-734D-E94C-9425-E2DD6F161F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7197093"/>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F7443A92-B7ED-5E45-BD4E-9115CD2CEC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1341034"/>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5DCE5D0C-5D2F-2D43-893B-1BF161CD26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6574183"/>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586" y="1982391"/>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82391"/>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78BFB228-2994-6D46-B581-E757ACA4E7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177391"/>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2D267472-FB84-C74C-8EB4-53097AB458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09209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8869A0DB-12EF-9C43-B962-4425DBBF6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820457"/>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87B968B1-E479-9847-92B8-4364DD44CB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439922"/>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D089EA1C-2ED7-4E4C-88F2-48F51AF75F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834271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EA2A211D-6866-AB43-8101-B6046059B9B2}" type="slidenum">
              <a:rPr lang="en-US"/>
              <a:pPr>
                <a:defRPr/>
              </a:pPr>
              <a:t>‹#›</a:t>
            </a:fld>
            <a:endParaRPr lang="en-US"/>
          </a:p>
        </p:txBody>
      </p:sp>
    </p:spTree>
    <p:extLst>
      <p:ext uri="{BB962C8B-B14F-4D97-AF65-F5344CB8AC3E}">
        <p14:creationId xmlns:p14="http://schemas.microsoft.com/office/powerpoint/2010/main" val="13165239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smtClean="0">
              <a:sym typeface="Time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ED64404F-86DB-1348-8D35-28C979EA22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0261128"/>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8C7E1301-00A8-D749-9489-237F64E7C5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9007114"/>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4207" y="383977"/>
            <a:ext cx="1942207" cy="6474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586" y="383977"/>
            <a:ext cx="5719465" cy="6474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69FDB7AC-1AEA-BD4C-A0F9-D1C7F65F9C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807588"/>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5956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4830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2645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4090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8348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8155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624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3F42477-CBCA-2347-A630-8ABA7DE1D56D}" type="slidenum">
              <a:rPr lang="en-US"/>
              <a:pPr>
                <a:defRPr/>
              </a:pPr>
              <a:t>‹#›</a:t>
            </a:fld>
            <a:endParaRPr lang="en-US"/>
          </a:p>
        </p:txBody>
      </p:sp>
    </p:spTree>
    <p:extLst>
      <p:ext uri="{BB962C8B-B14F-4D97-AF65-F5344CB8AC3E}">
        <p14:creationId xmlns:p14="http://schemas.microsoft.com/office/powerpoint/2010/main" val="20479729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8515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1092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950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8807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6919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2000">
              <a:solidFill>
                <a:srgbClr val="000000"/>
              </a:solidFill>
              <a:latin typeface="Helvetica" charset="0"/>
            </a:endParaRPr>
          </a:p>
        </p:txBody>
      </p:sp>
      <p:sp>
        <p:nvSpPr>
          <p:cNvPr id="374786" name="Rectangle 2"/>
          <p:cNvSpPr>
            <a:spLocks noGrp="1" noChangeArrowheads="1"/>
          </p:cNvSpPr>
          <p:nvPr>
            <p:ph type="ctrTitle"/>
          </p:nvPr>
        </p:nvSpPr>
        <p:spPr>
          <a:xfrm>
            <a:off x="685800" y="304800"/>
            <a:ext cx="7772400" cy="1143000"/>
          </a:xfrm>
        </p:spPr>
        <p:txBody>
          <a:bodyPr/>
          <a:lstStyle>
            <a:lvl1pPr>
              <a:defRPr/>
            </a:lvl1pPr>
          </a:lstStyle>
          <a:p>
            <a:pPr lvl="0"/>
            <a:r>
              <a:rPr lang="en-US" noProof="0" smtClean="0"/>
              <a:t>Click to edit Master title style</a:t>
            </a:r>
          </a:p>
        </p:txBody>
      </p:sp>
      <p:sp>
        <p:nvSpPr>
          <p:cNvPr id="4"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5"/>
          <p:cNvSpPr>
            <a:spLocks noGrp="1" noChangeArrowheads="1"/>
          </p:cNvSpPr>
          <p:nvPr>
            <p:ph type="sldNum" sz="quarter" idx="12"/>
          </p:nvPr>
        </p:nvSpPr>
        <p:spPr>
          <a:xfrm>
            <a:off x="6553200" y="6248400"/>
            <a:ext cx="1905000" cy="457200"/>
          </a:xfrm>
        </p:spPr>
        <p:txBody>
          <a:bodyPr/>
          <a:lstStyle>
            <a:lvl1pPr>
              <a:defRPr/>
            </a:lvl1pPr>
          </a:lstStyle>
          <a:p>
            <a:pPr>
              <a:defRPr/>
            </a:pPr>
            <a:fld id="{5B2905A5-91BF-4C43-93C8-0933B5D6C276}" type="slidenum">
              <a:rPr lang="en-US"/>
              <a:pPr>
                <a:defRPr/>
              </a:pPr>
              <a:t>‹#›</a:t>
            </a:fld>
            <a:endParaRPr lang="en-US"/>
          </a:p>
        </p:txBody>
      </p:sp>
    </p:spTree>
    <p:extLst>
      <p:ext uri="{BB962C8B-B14F-4D97-AF65-F5344CB8AC3E}">
        <p14:creationId xmlns:p14="http://schemas.microsoft.com/office/powerpoint/2010/main" val="18720305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B86DD02-B089-F343-A3CE-544CBA9CD240}" type="slidenum">
              <a:rPr lang="en-US"/>
              <a:pPr>
                <a:defRPr/>
              </a:pPr>
              <a:t>‹#›</a:t>
            </a:fld>
            <a:endParaRPr lang="en-US"/>
          </a:p>
        </p:txBody>
      </p:sp>
    </p:spTree>
    <p:extLst>
      <p:ext uri="{BB962C8B-B14F-4D97-AF65-F5344CB8AC3E}">
        <p14:creationId xmlns:p14="http://schemas.microsoft.com/office/powerpoint/2010/main" val="7165953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BE589FF1-3C66-0B42-9896-3C29F6E3E774}" type="slidenum">
              <a:rPr lang="en-US"/>
              <a:pPr>
                <a:defRPr/>
              </a:pPr>
              <a:t>‹#›</a:t>
            </a:fld>
            <a:endParaRPr lang="en-US"/>
          </a:p>
        </p:txBody>
      </p:sp>
    </p:spTree>
    <p:extLst>
      <p:ext uri="{BB962C8B-B14F-4D97-AF65-F5344CB8AC3E}">
        <p14:creationId xmlns:p14="http://schemas.microsoft.com/office/powerpoint/2010/main" val="7486071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FF62CD2-9479-E749-8033-4A0D3172A518}" type="slidenum">
              <a:rPr lang="en-US"/>
              <a:pPr>
                <a:defRPr/>
              </a:pPr>
              <a:t>‹#›</a:t>
            </a:fld>
            <a:endParaRPr lang="en-US"/>
          </a:p>
        </p:txBody>
      </p:sp>
    </p:spTree>
    <p:extLst>
      <p:ext uri="{BB962C8B-B14F-4D97-AF65-F5344CB8AC3E}">
        <p14:creationId xmlns:p14="http://schemas.microsoft.com/office/powerpoint/2010/main" val="41398101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1F609A1-D2DF-8B4D-AFF7-DCFB4E7AEEA8}" type="slidenum">
              <a:rPr lang="en-US"/>
              <a:pPr>
                <a:defRPr/>
              </a:pPr>
              <a:t>‹#›</a:t>
            </a:fld>
            <a:endParaRPr lang="en-US"/>
          </a:p>
        </p:txBody>
      </p:sp>
    </p:spTree>
    <p:extLst>
      <p:ext uri="{BB962C8B-B14F-4D97-AF65-F5344CB8AC3E}">
        <p14:creationId xmlns:p14="http://schemas.microsoft.com/office/powerpoint/2010/main" val="362305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pPr>
                <a:defRPr/>
              </a:pPr>
              <a:t>‹#›</a:t>
            </a:fld>
            <a:endParaRPr lang="en-US"/>
          </a:p>
        </p:txBody>
      </p:sp>
    </p:spTree>
    <p:extLst>
      <p:ext uri="{BB962C8B-B14F-4D97-AF65-F5344CB8AC3E}">
        <p14:creationId xmlns:p14="http://schemas.microsoft.com/office/powerpoint/2010/main" val="1808676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63426C-A362-0241-ADFA-A06E46293634}" type="slidenum">
              <a:rPr lang="en-US"/>
              <a:pPr>
                <a:defRPr/>
              </a:pPr>
              <a:t>‹#›</a:t>
            </a:fld>
            <a:endParaRPr lang="en-US"/>
          </a:p>
        </p:txBody>
      </p:sp>
    </p:spTree>
    <p:extLst>
      <p:ext uri="{BB962C8B-B14F-4D97-AF65-F5344CB8AC3E}">
        <p14:creationId xmlns:p14="http://schemas.microsoft.com/office/powerpoint/2010/main" val="31655078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C2298984-B258-404A-99FF-AC7771524D31}" type="slidenum">
              <a:rPr lang="en-US"/>
              <a:pPr>
                <a:defRPr/>
              </a:pPr>
              <a:t>‹#›</a:t>
            </a:fld>
            <a:endParaRPr lang="en-US"/>
          </a:p>
        </p:txBody>
      </p:sp>
    </p:spTree>
    <p:extLst>
      <p:ext uri="{BB962C8B-B14F-4D97-AF65-F5344CB8AC3E}">
        <p14:creationId xmlns:p14="http://schemas.microsoft.com/office/powerpoint/2010/main" val="11772370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F1DFDB4-D512-FA4B-9E11-57CBAB727FB3}" type="slidenum">
              <a:rPr lang="en-US"/>
              <a:pPr>
                <a:defRPr/>
              </a:pPr>
              <a:t>‹#›</a:t>
            </a:fld>
            <a:endParaRPr lang="en-US"/>
          </a:p>
        </p:txBody>
      </p:sp>
    </p:spTree>
    <p:extLst>
      <p:ext uri="{BB962C8B-B14F-4D97-AF65-F5344CB8AC3E}">
        <p14:creationId xmlns:p14="http://schemas.microsoft.com/office/powerpoint/2010/main" val="42642425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333119F-D6B0-534E-B8F8-532D0C7B599D}" type="slidenum">
              <a:rPr lang="en-US"/>
              <a:pPr>
                <a:defRPr/>
              </a:pPr>
              <a:t>‹#›</a:t>
            </a:fld>
            <a:endParaRPr lang="en-US"/>
          </a:p>
        </p:txBody>
      </p:sp>
    </p:spTree>
    <p:extLst>
      <p:ext uri="{BB962C8B-B14F-4D97-AF65-F5344CB8AC3E}">
        <p14:creationId xmlns:p14="http://schemas.microsoft.com/office/powerpoint/2010/main" val="37391993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A7E0240-567A-9C4D-A16D-603839BF2071}" type="slidenum">
              <a:rPr lang="en-US"/>
              <a:pPr>
                <a:defRPr/>
              </a:pPr>
              <a:t>‹#›</a:t>
            </a:fld>
            <a:endParaRPr lang="en-US"/>
          </a:p>
        </p:txBody>
      </p:sp>
    </p:spTree>
    <p:extLst>
      <p:ext uri="{BB962C8B-B14F-4D97-AF65-F5344CB8AC3E}">
        <p14:creationId xmlns:p14="http://schemas.microsoft.com/office/powerpoint/2010/main" val="10282389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03C0AD-F1CD-9E4C-AFE1-BDF5FDDA1EFB}" type="slidenum">
              <a:rPr lang="en-US"/>
              <a:pPr>
                <a:defRPr/>
              </a:pPr>
              <a:t>‹#›</a:t>
            </a:fld>
            <a:endParaRPr lang="en-US"/>
          </a:p>
        </p:txBody>
      </p:sp>
    </p:spTree>
    <p:extLst>
      <p:ext uri="{BB962C8B-B14F-4D97-AF65-F5344CB8AC3E}">
        <p14:creationId xmlns:p14="http://schemas.microsoft.com/office/powerpoint/2010/main" val="21476435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1DEEF38-A844-D547-B7B8-4685B6F24205}" type="slidenum">
              <a:rPr lang="en-US"/>
              <a:pPr>
                <a:defRPr/>
              </a:pPr>
              <a:t>‹#›</a:t>
            </a:fld>
            <a:endParaRPr lang="en-US"/>
          </a:p>
        </p:txBody>
      </p:sp>
    </p:spTree>
    <p:extLst>
      <p:ext uri="{BB962C8B-B14F-4D97-AF65-F5344CB8AC3E}">
        <p14:creationId xmlns:p14="http://schemas.microsoft.com/office/powerpoint/2010/main" val="10471693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81750"/>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1E6E2F-D6F8-D14D-B6E1-658DD02B83F6}" type="slidenum">
              <a:rPr lang="en-US"/>
              <a:pPr>
                <a:defRPr/>
              </a:pPr>
              <a:t>‹#›</a:t>
            </a:fld>
            <a:endParaRPr lang="en-US"/>
          </a:p>
        </p:txBody>
      </p:sp>
    </p:spTree>
    <p:extLst>
      <p:ext uri="{BB962C8B-B14F-4D97-AF65-F5344CB8AC3E}">
        <p14:creationId xmlns:p14="http://schemas.microsoft.com/office/powerpoint/2010/main" val="2151091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FBA86FF-FA1D-E241-BDDD-4CB4742CAC83}" type="slidenum">
              <a:rPr lang="en-US"/>
              <a:pPr>
                <a:defRPr/>
              </a:pPr>
              <a:t>‹#›</a:t>
            </a:fld>
            <a:endParaRPr lang="en-US"/>
          </a:p>
        </p:txBody>
      </p:sp>
    </p:spTree>
    <p:extLst>
      <p:ext uri="{BB962C8B-B14F-4D97-AF65-F5344CB8AC3E}">
        <p14:creationId xmlns:p14="http://schemas.microsoft.com/office/powerpoint/2010/main" val="2986220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E05C61F-96E5-C54F-BA9A-DF79E02DE899}" type="slidenum">
              <a:rPr lang="en-US"/>
              <a:pPr>
                <a:defRPr/>
              </a:pPr>
              <a:t>‹#›</a:t>
            </a:fld>
            <a:endParaRPr lang="en-US"/>
          </a:p>
        </p:txBody>
      </p:sp>
    </p:spTree>
    <p:extLst>
      <p:ext uri="{BB962C8B-B14F-4D97-AF65-F5344CB8AC3E}">
        <p14:creationId xmlns:p14="http://schemas.microsoft.com/office/powerpoint/2010/main" val="4217272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2E9F54D-1B4D-2F4F-ABC4-D67BBCAE67F1}" type="slidenum">
              <a:rPr lang="en-US"/>
              <a:pPr>
                <a:defRPr/>
              </a:pPr>
              <a:t>‹#›</a:t>
            </a:fld>
            <a:endParaRPr lang="en-US"/>
          </a:p>
        </p:txBody>
      </p:sp>
    </p:spTree>
    <p:extLst>
      <p:ext uri="{BB962C8B-B14F-4D97-AF65-F5344CB8AC3E}">
        <p14:creationId xmlns:p14="http://schemas.microsoft.com/office/powerpoint/2010/main" val="3492135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pPr>
                <a:defRPr/>
              </a:pPr>
              <a:t>‹#›</a:t>
            </a:fld>
            <a:endParaRPr lang="en-US"/>
          </a:p>
        </p:txBody>
      </p:sp>
    </p:spTree>
    <p:extLst>
      <p:ext uri="{BB962C8B-B14F-4D97-AF65-F5344CB8AC3E}">
        <p14:creationId xmlns:p14="http://schemas.microsoft.com/office/powerpoint/2010/main" val="4283533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476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019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15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317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2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pPr>
                <a:defRPr/>
              </a:pPr>
              <a:t>‹#›</a:t>
            </a:fld>
            <a:endParaRPr lang="en-US"/>
          </a:p>
        </p:txBody>
      </p:sp>
    </p:spTree>
    <p:extLst>
      <p:ext uri="{BB962C8B-B14F-4D97-AF65-F5344CB8AC3E}">
        <p14:creationId xmlns:p14="http://schemas.microsoft.com/office/powerpoint/2010/main" val="4201629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478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317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72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763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397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662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2500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CE38E4D-051A-41E1-86A4-E56916468FD0}" type="datetimeFigureOut">
              <a:rPr lang="en-US" smtClean="0">
                <a:solidFill>
                  <a:prstClr val="white">
                    <a:tint val="75000"/>
                  </a:prstClr>
                </a:solidFill>
              </a:rPr>
              <a:pPr/>
              <a:t>2/24/15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D57B0AA-AC8E-4463-ADAC-E87D09B82E4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67335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00AE50FB-32BB-914F-918F-465DBD9D1319}" type="datetime1">
              <a:rPr lang="en-US" smtClean="0">
                <a:solidFill>
                  <a:prstClr val="white">
                    <a:tint val="75000"/>
                  </a:prstClr>
                </a:solidFill>
              </a:rPr>
              <a:pPr>
                <a:defRPr/>
              </a:pPr>
              <a:t>2/24/15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677A48D7-5BFD-3043-BB4F-F8F28AF32EE5}"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528997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a:defRPr/>
            </a:pPr>
            <a:fld id="{546F6832-62AF-8C4D-B1A7-45D627749A81}" type="datetime1">
              <a:rPr lang="en-US" smtClean="0">
                <a:solidFill>
                  <a:prstClr val="white">
                    <a:tint val="75000"/>
                  </a:prstClr>
                </a:solidFill>
              </a:rPr>
              <a:pPr>
                <a:defRPr/>
              </a:pPr>
              <a:t>2/24/15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1A10A3C9-6C93-1349-BD2C-7B7DC992733A}" type="slidenum">
              <a:rPr lang="en-US" smtClean="0">
                <a:solidFill>
                  <a:prstClr val="white">
                    <a:tint val="75000"/>
                  </a:prstClr>
                </a:solidFill>
              </a:rPr>
              <a:pPr>
                <a:defRPr/>
              </a:pPr>
              <a:t>‹#›</a:t>
            </a:fld>
            <a:endParaRPr lang="en-US">
              <a:solidFill>
                <a:prstClr val="white">
                  <a:tint val="75000"/>
                </a:prstClr>
              </a:solidFill>
            </a:endParaRPr>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extLst>
      <p:ext uri="{BB962C8B-B14F-4D97-AF65-F5344CB8AC3E}">
        <p14:creationId xmlns:p14="http://schemas.microsoft.com/office/powerpoint/2010/main" val="226436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pPr>
                <a:defRPr/>
              </a:pPr>
              <a:t>‹#›</a:t>
            </a:fld>
            <a:endParaRPr lang="en-US"/>
          </a:p>
        </p:txBody>
      </p:sp>
    </p:spTree>
    <p:extLst>
      <p:ext uri="{BB962C8B-B14F-4D97-AF65-F5344CB8AC3E}">
        <p14:creationId xmlns:p14="http://schemas.microsoft.com/office/powerpoint/2010/main" val="1920571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E38E4D-051A-41E1-86A4-E56916468FD0}" type="datetimeFigureOut">
              <a:rPr lang="en-US" smtClean="0">
                <a:solidFill>
                  <a:prstClr val="white">
                    <a:tint val="75000"/>
                  </a:prstClr>
                </a:solidFill>
              </a:rPr>
              <a:pPr/>
              <a:t>2/24/15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86BB73A-582F-4420-9A14-CB10A2B2E5E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32652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fld id="{19CE4164-5578-454C-BAA6-8562894AD7B1}" type="datetime1">
              <a:rPr lang="en-US" smtClean="0">
                <a:solidFill>
                  <a:prstClr val="white">
                    <a:tint val="75000"/>
                  </a:prstClr>
                </a:solidFill>
              </a:rPr>
              <a:pPr>
                <a:defRPr/>
              </a:pPr>
              <a:t>2/24/15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2A0579D2-A523-8443-A241-B61280563E69}"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9698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a:defRPr/>
            </a:pPr>
            <a:fld id="{318611AE-19DB-2242-B33F-B18FD04ECC4F}" type="datetime1">
              <a:rPr lang="en-US" smtClean="0">
                <a:solidFill>
                  <a:prstClr val="white">
                    <a:tint val="75000"/>
                  </a:prstClr>
                </a:solidFill>
              </a:rPr>
              <a:pPr>
                <a:defRPr/>
              </a:pPr>
              <a:t>2/24/15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254C4CBC-F836-604C-9185-7EFAFBE2324E}" type="slidenum">
              <a:rPr lang="en-US" smtClean="0">
                <a:solidFill>
                  <a:prstClr val="white">
                    <a:tint val="75000"/>
                  </a:prstClr>
                </a:solidFill>
              </a:rPr>
              <a:pPr>
                <a:defRPr/>
              </a:pPr>
              <a:t>‹#›</a:t>
            </a:fld>
            <a:endParaRPr lang="en-US">
              <a:solidFill>
                <a:prstClr val="white">
                  <a:tint val="75000"/>
                </a:prstClr>
              </a:solidFill>
            </a:endParaRPr>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906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92238C0C-6DE0-A445-99DD-FD4E96F763AB}" type="datetime1">
              <a:rPr lang="en-US" smtClean="0">
                <a:solidFill>
                  <a:prstClr val="white">
                    <a:tint val="75000"/>
                  </a:prstClr>
                </a:solidFill>
              </a:rPr>
              <a:pPr>
                <a:defRPr/>
              </a:pPr>
              <a:t>2/24/15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ADDCE099-088A-C140-B2CD-B09CD18A7A83}"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91125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CBC5C3E-78C8-194E-8A1A-5BD8D321C05E}" type="datetime1">
              <a:rPr lang="en-US" smtClean="0">
                <a:solidFill>
                  <a:prstClr val="white">
                    <a:tint val="75000"/>
                  </a:prstClr>
                </a:solidFill>
              </a:rPr>
              <a:pPr>
                <a:defRPr/>
              </a:pPr>
              <a:t>2/24/15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643FCB69-9179-B541-ACEB-C89097116206}"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503069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FB4D082-6511-0841-B446-F28A22891853}" type="datetime1">
              <a:rPr lang="en-US" smtClean="0">
                <a:solidFill>
                  <a:prstClr val="white">
                    <a:tint val="75000"/>
                  </a:prstClr>
                </a:solidFill>
              </a:rPr>
              <a:pPr>
                <a:defRPr/>
              </a:pPr>
              <a:t>2/24/15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64386197-8901-9B47-88CF-D796E93A8A99}"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951692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F0A120ED-569C-8645-9663-9E3E21A9F69F}" type="datetime1">
              <a:rPr lang="en-US" smtClean="0">
                <a:solidFill>
                  <a:prstClr val="white">
                    <a:tint val="75000"/>
                  </a:prstClr>
                </a:solidFill>
              </a:rPr>
              <a:pPr>
                <a:defRPr/>
              </a:pPr>
              <a:t>2/24/15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66F789E5-B159-034A-84CD-0F902946723E}"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56120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546F6832-62AF-8C4D-B1A7-45D627749A81}" type="datetime1">
              <a:rPr lang="en-US" smtClean="0">
                <a:solidFill>
                  <a:prstClr val="white">
                    <a:tint val="75000"/>
                  </a:prstClr>
                </a:solidFill>
              </a:rPr>
              <a:pPr>
                <a:defRPr/>
              </a:pPr>
              <a:t>2/24/15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61110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546F6832-62AF-8C4D-B1A7-45D627749A81}" type="datetime1">
              <a:rPr lang="en-US" smtClean="0">
                <a:solidFill>
                  <a:prstClr val="white">
                    <a:tint val="75000"/>
                  </a:prstClr>
                </a:solidFill>
              </a:rPr>
              <a:pPr>
                <a:defRPr/>
              </a:pPr>
              <a:t>2/24/15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1A10A3C9-6C93-1349-BD2C-7B7DC992733A}" type="slidenum">
              <a:rPr lang="en-US" smtClean="0">
                <a:solidFill>
                  <a:prstClr val="white">
                    <a:tint val="75000"/>
                  </a:prstClr>
                </a:solidFill>
              </a:rPr>
              <a:pPr>
                <a:defRPr/>
              </a:pPr>
              <a:t>‹#›</a:t>
            </a:fld>
            <a:endParaRPr lang="en-US">
              <a:solidFill>
                <a:prstClr val="white">
                  <a:tint val="75000"/>
                </a:prstClr>
              </a:solidFill>
            </a:endParaRPr>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2546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6931FC34-457D-0A43-8F66-92614F1DB115}" type="datetime1">
              <a:rPr lang="en-US" smtClean="0">
                <a:solidFill>
                  <a:prstClr val="white">
                    <a:tint val="75000"/>
                  </a:prstClr>
                </a:solidFill>
              </a:rPr>
              <a:pPr>
                <a:defRPr/>
              </a:pPr>
              <a:t>2/24/15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F6DC123D-A470-4F43-B3FE-543D400C905E}"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15914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pPr>
                <a:defRPr/>
              </a:pPr>
              <a:t>‹#›</a:t>
            </a:fld>
            <a:endParaRPr lang="en-US"/>
          </a:p>
        </p:txBody>
      </p:sp>
    </p:spTree>
    <p:extLst>
      <p:ext uri="{BB962C8B-B14F-4D97-AF65-F5344CB8AC3E}">
        <p14:creationId xmlns:p14="http://schemas.microsoft.com/office/powerpoint/2010/main" val="2335760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06EC59F9-ABE9-E847-A2C1-136AB243B37F}" type="datetime1">
              <a:rPr lang="en-US" smtClean="0">
                <a:solidFill>
                  <a:prstClr val="white">
                    <a:tint val="75000"/>
                  </a:prstClr>
                </a:solidFill>
              </a:rPr>
              <a:pPr>
                <a:defRPr/>
              </a:pPr>
              <a:t>2/24/15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3CE03175-1E28-BF43-8502-066EA082E75D}"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506763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54" name="Shape 54"/>
          <p:cNvSpPr txBox="1">
            <a:spLocks noGrp="1"/>
          </p:cNvSpPr>
          <p:nvPr>
            <p:ph type="body" idx="1"/>
          </p:nvPr>
        </p:nvSpPr>
        <p:spPr>
          <a:xfrm>
            <a:off x="457200" y="1600200"/>
            <a:ext cx="8229600" cy="4967700"/>
          </a:xfrm>
          <a:prstGeom prst="rect">
            <a:avLst/>
          </a:prstGeom>
          <a:noFill/>
          <a:ln>
            <a:noFill/>
          </a:ln>
        </p:spPr>
        <p:txBody>
          <a:bodyPr lIns="91425" tIns="91425" rIns="91425" bIns="91425"/>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1431028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517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9279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176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0429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0028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44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248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383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pPr>
                <a:defRPr/>
              </a:pPr>
              <a:t>‹#›</a:t>
            </a:fld>
            <a:endParaRPr lang="en-US"/>
          </a:p>
        </p:txBody>
      </p:sp>
    </p:spTree>
    <p:extLst>
      <p:ext uri="{BB962C8B-B14F-4D97-AF65-F5344CB8AC3E}">
        <p14:creationId xmlns:p14="http://schemas.microsoft.com/office/powerpoint/2010/main" val="1617063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1171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1701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67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3869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68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569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1072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637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332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16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pPr>
                <a:defRPr/>
              </a:pPr>
              <a:t>‹#›</a:t>
            </a:fld>
            <a:endParaRPr lang="en-US"/>
          </a:p>
        </p:txBody>
      </p:sp>
    </p:spTree>
    <p:extLst>
      <p:ext uri="{BB962C8B-B14F-4D97-AF65-F5344CB8AC3E}">
        <p14:creationId xmlns:p14="http://schemas.microsoft.com/office/powerpoint/2010/main" val="2426220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541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679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3784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278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0535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8513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89592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8576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87234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55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pPr>
                <a:defRPr/>
              </a:pPr>
              <a:t>‹#›</a:t>
            </a:fld>
            <a:endParaRPr lang="en-US"/>
          </a:p>
        </p:txBody>
      </p:sp>
    </p:spTree>
    <p:extLst>
      <p:ext uri="{BB962C8B-B14F-4D97-AF65-F5344CB8AC3E}">
        <p14:creationId xmlns:p14="http://schemas.microsoft.com/office/powerpoint/2010/main" val="33655782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0699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78907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65453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9366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24541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86891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9C2D70-C084-5A4B-9826-5E0E84D28A3E}"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FEE73D-7265-3940-B005-294F5DD976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3172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7863662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64838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619271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pPr>
                <a:defRPr/>
              </a:pPr>
              <a:t>‹#›</a:t>
            </a:fld>
            <a:endParaRPr lang="en-US"/>
          </a:p>
        </p:txBody>
      </p:sp>
    </p:spTree>
    <p:extLst>
      <p:ext uri="{BB962C8B-B14F-4D97-AF65-F5344CB8AC3E}">
        <p14:creationId xmlns:p14="http://schemas.microsoft.com/office/powerpoint/2010/main" val="18736972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9813608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5874487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6124439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0297581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19378767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0619907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24833959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6650148-4849-4839-AD6A-4B7F4D94887F}" type="datetimeFigureOut">
              <a:rPr lang="fr-FR" smtClean="0">
                <a:solidFill>
                  <a:prstClr val="black">
                    <a:tint val="75000"/>
                  </a:prstClr>
                </a:solidFill>
                <a:latin typeface="Calibri"/>
              </a:rPr>
              <a:pPr/>
              <a:t>2/24/15</a:t>
            </a:fld>
            <a:endParaRPr lang="fr-FR">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7E1B0B2-6511-4E3C-918D-ECC683964AB5}"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extLst>
      <p:ext uri="{BB962C8B-B14F-4D97-AF65-F5344CB8AC3E}">
        <p14:creationId xmlns:p14="http://schemas.microsoft.com/office/powerpoint/2010/main" val="3434204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39304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2/24/15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04866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theme" Target="../theme/theme10.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11.xml"/><Relationship Id="rId15" Type="http://schemas.openxmlformats.org/officeDocument/2006/relationships/image" Target="../media/image4.jpeg"/><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theme" Target="../theme/theme12.xml"/><Relationship Id="rId15" Type="http://schemas.openxmlformats.org/officeDocument/2006/relationships/image" Target="../media/image4.jpeg"/><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slideLayout" Target="../slideLayouts/slideLayout158.xml"/><Relationship Id="rId13" Type="http://schemas.openxmlformats.org/officeDocument/2006/relationships/slideLayout" Target="../slideLayouts/slideLayout159.xml"/><Relationship Id="rId14" Type="http://schemas.openxmlformats.org/officeDocument/2006/relationships/theme" Target="../theme/theme13.xml"/><Relationship Id="rId15" Type="http://schemas.openxmlformats.org/officeDocument/2006/relationships/image" Target="../media/image4.jpeg"/><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slideLayout" Target="../slideLayouts/slideLayout171.xml"/><Relationship Id="rId13" Type="http://schemas.openxmlformats.org/officeDocument/2006/relationships/theme" Target="../theme/theme14.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5.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slideLayout" Target="../slideLayouts/slideLayout194.xml"/><Relationship Id="rId13" Type="http://schemas.openxmlformats.org/officeDocument/2006/relationships/theme" Target="../theme/theme16.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slideLayout" Target="../slideLayouts/slideLayout206.xml"/><Relationship Id="rId13" Type="http://schemas.openxmlformats.org/officeDocument/2006/relationships/theme" Target="../theme/theme17.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slideLayout" Target="../slideLayouts/slideLayout51.xml"/><Relationship Id="rId16" Type="http://schemas.openxmlformats.org/officeDocument/2006/relationships/theme" Target="../theme/theme4.xml"/><Relationship Id="rId17" Type="http://schemas.openxmlformats.org/officeDocument/2006/relationships/image" Target="../media/image3.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slideLayout" Target="../slideLayouts/slideLayout75.xml"/><Relationship Id="rId13" Type="http://schemas.openxmlformats.org/officeDocument/2006/relationships/theme" Target="../theme/theme6.xml"/><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theme" Target="../theme/theme7.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theme" Target="../theme/theme8.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theme" Target="../theme/theme9.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020940"/>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 id="2147485093"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a:latin typeface="Arial" charset="0"/>
                <a:ea typeface="+mn-ea"/>
                <a:cs typeface="+mn-cs"/>
              </a:defRPr>
            </a:lvl1pPr>
          </a:lstStyle>
          <a:p>
            <a:pPr eaLnBrk="0" hangingPunct="0">
              <a:defRPr/>
            </a:pPr>
            <a:r>
              <a:rPr lang="en-US">
                <a:solidFill>
                  <a:srgbClr val="000000"/>
                </a:solidFill>
              </a:rPr>
              <a:t>test footer</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vl1pPr>
          </a:lstStyle>
          <a:p>
            <a:pPr eaLnBrk="0" hangingPunct="0"/>
            <a:fld id="{EC737BFB-2EDD-D240-B8DD-9DA82DE2476E}" type="slidenum">
              <a:rPr lang="en-US" smtClean="0">
                <a:solidFill>
                  <a:srgbClr val="000000"/>
                </a:solidFill>
              </a:rPr>
              <a:pPr eaLnBrk="0" hangingPunct="0"/>
              <a:t>‹#›</a:t>
            </a:fld>
            <a:endParaRPr lang="en-US" smtClean="0">
              <a:solidFill>
                <a:srgbClr val="000000"/>
              </a:solidFill>
            </a:endParaRPr>
          </a:p>
        </p:txBody>
      </p:sp>
    </p:spTree>
    <p:extLst>
      <p:ext uri="{BB962C8B-B14F-4D97-AF65-F5344CB8AC3E}">
        <p14:creationId xmlns:p14="http://schemas.microsoft.com/office/powerpoint/2010/main" val="2200801715"/>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 id="2147485106" r:id="rId12"/>
    <p:sldLayoutId id="2147485107" r:id="rId13"/>
  </p:sldLayoutIdLst>
  <p:hf hdr="0" dt="0"/>
  <p:txStyles>
    <p:titleStyle>
      <a:lvl1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1pPr>
      <a:lvl2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a:solidFill>
            <a:schemeClr val="tx2"/>
          </a:solidFill>
          <a:latin typeface="Arial Narrow" pitchFamily="34" charset="0"/>
        </a:defRPr>
      </a:lvl6pPr>
      <a:lvl7pPr marL="914400" algn="l" rtl="0" eaLnBrk="0" fontAlgn="base" hangingPunct="0">
        <a:spcBef>
          <a:spcPct val="0"/>
        </a:spcBef>
        <a:spcAft>
          <a:spcPct val="0"/>
        </a:spcAft>
        <a:defRPr sz="3200">
          <a:solidFill>
            <a:schemeClr val="tx2"/>
          </a:solidFill>
          <a:latin typeface="Arial Narrow" pitchFamily="34" charset="0"/>
        </a:defRPr>
      </a:lvl7pPr>
      <a:lvl8pPr marL="1371600" algn="l" rtl="0" eaLnBrk="0" fontAlgn="base" hangingPunct="0">
        <a:spcBef>
          <a:spcPct val="0"/>
        </a:spcBef>
        <a:spcAft>
          <a:spcPct val="0"/>
        </a:spcAft>
        <a:defRPr sz="3200">
          <a:solidFill>
            <a:schemeClr val="tx2"/>
          </a:solidFill>
          <a:latin typeface="Arial Narrow" pitchFamily="34" charset="0"/>
        </a:defRPr>
      </a:lvl8pPr>
      <a:lvl9pPr marL="1828800" algn="l" rtl="0" eaLnBrk="0" fontAlgn="base" hangingPunct="0">
        <a:spcBef>
          <a:spcPct val="0"/>
        </a:spcBef>
        <a:spcAft>
          <a:spcPct val="0"/>
        </a:spcAft>
        <a:defRPr sz="3200">
          <a:solidFill>
            <a:schemeClr val="tx2"/>
          </a:solidFill>
          <a:latin typeface="Arial Narrow" pitchFamily="34" charset="0"/>
        </a:defRPr>
      </a:lvl9pPr>
    </p:titleStyle>
    <p:bodyStyle>
      <a:lvl1pPr marL="533400" indent="-533400" algn="l" rtl="0" eaLnBrk="0" fontAlgn="base" hangingPunct="0">
        <a:spcBef>
          <a:spcPct val="20000"/>
        </a:spcBef>
        <a:spcAft>
          <a:spcPct val="0"/>
        </a:spcAft>
        <a:buClr>
          <a:srgbClr val="FF9900"/>
        </a:buClr>
        <a:buFont typeface="Wingdings" charset="0"/>
        <a:buChar char="§"/>
        <a:defRPr sz="2800">
          <a:solidFill>
            <a:schemeClr val="tx1"/>
          </a:solidFill>
          <a:latin typeface="Arial" charset="0"/>
          <a:ea typeface="ＭＳ Ｐゴシック" charset="-128"/>
          <a:cs typeface="ＭＳ Ｐゴシック" charset="-128"/>
        </a:defRPr>
      </a:lvl1pPr>
      <a:lvl2pPr marL="990600" indent="-533400" algn="l" rtl="0" eaLnBrk="0" fontAlgn="base" hangingPunct="0">
        <a:spcBef>
          <a:spcPct val="20000"/>
        </a:spcBef>
        <a:spcAft>
          <a:spcPct val="0"/>
        </a:spcAft>
        <a:buClr>
          <a:srgbClr val="FF9900"/>
        </a:buClr>
        <a:buFont typeface="Wingdings" charset="0"/>
        <a:buChar char="§"/>
        <a:defRPr sz="2800">
          <a:solidFill>
            <a:schemeClr val="tx1"/>
          </a:solidFill>
          <a:latin typeface="Arial" charset="0"/>
          <a:ea typeface="ＭＳ Ｐゴシック" charset="-128"/>
        </a:defRPr>
      </a:lvl2pPr>
      <a:lvl3pPr marL="1371600" indent="-457200" algn="l" rtl="0" eaLnBrk="0" fontAlgn="base" hangingPunct="0">
        <a:spcBef>
          <a:spcPct val="20000"/>
        </a:spcBef>
        <a:spcAft>
          <a:spcPct val="0"/>
        </a:spcAft>
        <a:buClr>
          <a:srgbClr val="FF9900"/>
        </a:buClr>
        <a:buFont typeface="Wingdings" charset="0"/>
        <a:buChar char="§"/>
        <a:defRPr sz="2400">
          <a:solidFill>
            <a:schemeClr val="tx1"/>
          </a:solidFill>
          <a:latin typeface="Arial" charset="0"/>
          <a:ea typeface="ＭＳ Ｐゴシック" charset="-128"/>
        </a:defRPr>
      </a:lvl3pPr>
      <a:lvl4pPr marL="1752600" indent="-381000" algn="l" rtl="0" eaLnBrk="0" fontAlgn="base" hangingPunct="0">
        <a:spcBef>
          <a:spcPct val="20000"/>
        </a:spcBef>
        <a:spcAft>
          <a:spcPct val="0"/>
        </a:spcAft>
        <a:buClr>
          <a:srgbClr val="FF9900"/>
        </a:buClr>
        <a:buFont typeface="Wingdings" charset="0"/>
        <a:buChar char="§"/>
        <a:defRPr sz="2000">
          <a:solidFill>
            <a:schemeClr val="tx1"/>
          </a:solidFill>
          <a:latin typeface="Arial" charset="0"/>
          <a:ea typeface="ＭＳ Ｐゴシック" charset="-128"/>
        </a:defRPr>
      </a:lvl4pPr>
      <a:lvl5pPr marL="2209800" indent="-381000" algn="l" rtl="0" eaLnBrk="0" fontAlgn="base" hangingPunct="0">
        <a:spcBef>
          <a:spcPct val="20000"/>
        </a:spcBef>
        <a:spcAft>
          <a:spcPct val="0"/>
        </a:spcAft>
        <a:buClr>
          <a:srgbClr val="FF9900"/>
        </a:buClr>
        <a:buFont typeface="Wingdings" charset="0"/>
        <a:buChar char="§"/>
        <a:defRPr sz="2000">
          <a:solidFill>
            <a:schemeClr val="tx1"/>
          </a:solidFill>
          <a:latin typeface="Arial" charset="0"/>
          <a:ea typeface="ＭＳ Ｐゴシック" charset="-128"/>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a:latin typeface="Arial" charset="0"/>
                <a:ea typeface="+mn-ea"/>
                <a:cs typeface="+mn-cs"/>
              </a:defRPr>
            </a:lvl1pPr>
          </a:lstStyle>
          <a:p>
            <a:pPr eaLnBrk="0" hangingPunct="0">
              <a:defRPr/>
            </a:pPr>
            <a:r>
              <a:rPr lang="en-US">
                <a:solidFill>
                  <a:srgbClr val="000000"/>
                </a:solidFill>
              </a:rPr>
              <a:t>test footer</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vl1pPr>
          </a:lstStyle>
          <a:p>
            <a:pPr eaLnBrk="0" hangingPunct="0"/>
            <a:fld id="{EC737BFB-2EDD-D240-B8DD-9DA82DE2476E}" type="slidenum">
              <a:rPr lang="en-US" smtClean="0">
                <a:solidFill>
                  <a:srgbClr val="000000"/>
                </a:solidFill>
              </a:rPr>
              <a:pPr eaLnBrk="0" hangingPunct="0"/>
              <a:t>‹#›</a:t>
            </a:fld>
            <a:endParaRPr lang="en-US" smtClean="0">
              <a:solidFill>
                <a:srgbClr val="000000"/>
              </a:solidFill>
            </a:endParaRPr>
          </a:p>
        </p:txBody>
      </p:sp>
    </p:spTree>
    <p:extLst>
      <p:ext uri="{BB962C8B-B14F-4D97-AF65-F5344CB8AC3E}">
        <p14:creationId xmlns:p14="http://schemas.microsoft.com/office/powerpoint/2010/main" val="1996102152"/>
      </p:ext>
    </p:extLst>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 id="2147485134" r:id="rId12"/>
    <p:sldLayoutId id="2147485135" r:id="rId13"/>
  </p:sldLayoutIdLst>
  <p:hf hdr="0" dt="0"/>
  <p:txStyles>
    <p:titleStyle>
      <a:lvl1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1pPr>
      <a:lvl2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a:solidFill>
            <a:schemeClr val="tx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a:solidFill>
            <a:schemeClr val="tx2"/>
          </a:solidFill>
          <a:latin typeface="Arial Narrow" pitchFamily="34" charset="0"/>
        </a:defRPr>
      </a:lvl6pPr>
      <a:lvl7pPr marL="914400" algn="l" rtl="0" eaLnBrk="0" fontAlgn="base" hangingPunct="0">
        <a:spcBef>
          <a:spcPct val="0"/>
        </a:spcBef>
        <a:spcAft>
          <a:spcPct val="0"/>
        </a:spcAft>
        <a:defRPr sz="3200">
          <a:solidFill>
            <a:schemeClr val="tx2"/>
          </a:solidFill>
          <a:latin typeface="Arial Narrow" pitchFamily="34" charset="0"/>
        </a:defRPr>
      </a:lvl7pPr>
      <a:lvl8pPr marL="1371600" algn="l" rtl="0" eaLnBrk="0" fontAlgn="base" hangingPunct="0">
        <a:spcBef>
          <a:spcPct val="0"/>
        </a:spcBef>
        <a:spcAft>
          <a:spcPct val="0"/>
        </a:spcAft>
        <a:defRPr sz="3200">
          <a:solidFill>
            <a:schemeClr val="tx2"/>
          </a:solidFill>
          <a:latin typeface="Arial Narrow" pitchFamily="34" charset="0"/>
        </a:defRPr>
      </a:lvl8pPr>
      <a:lvl9pPr marL="1828800" algn="l" rtl="0" eaLnBrk="0" fontAlgn="base" hangingPunct="0">
        <a:spcBef>
          <a:spcPct val="0"/>
        </a:spcBef>
        <a:spcAft>
          <a:spcPct val="0"/>
        </a:spcAft>
        <a:defRPr sz="3200">
          <a:solidFill>
            <a:schemeClr val="tx2"/>
          </a:solidFill>
          <a:latin typeface="Arial Narrow" pitchFamily="34" charset="0"/>
        </a:defRPr>
      </a:lvl9pPr>
    </p:titleStyle>
    <p:bodyStyle>
      <a:lvl1pPr marL="533400" indent="-533400" algn="l" rtl="0" eaLnBrk="0" fontAlgn="base" hangingPunct="0">
        <a:spcBef>
          <a:spcPct val="20000"/>
        </a:spcBef>
        <a:spcAft>
          <a:spcPct val="0"/>
        </a:spcAft>
        <a:buClr>
          <a:srgbClr val="FF9900"/>
        </a:buClr>
        <a:buFont typeface="Wingdings" charset="0"/>
        <a:buChar char="§"/>
        <a:defRPr sz="2800">
          <a:solidFill>
            <a:schemeClr val="tx1"/>
          </a:solidFill>
          <a:latin typeface="Arial" charset="0"/>
          <a:ea typeface="ＭＳ Ｐゴシック" charset="-128"/>
          <a:cs typeface="ＭＳ Ｐゴシック" charset="-128"/>
        </a:defRPr>
      </a:lvl1pPr>
      <a:lvl2pPr marL="990600" indent="-533400" algn="l" rtl="0" eaLnBrk="0" fontAlgn="base" hangingPunct="0">
        <a:spcBef>
          <a:spcPct val="20000"/>
        </a:spcBef>
        <a:spcAft>
          <a:spcPct val="0"/>
        </a:spcAft>
        <a:buClr>
          <a:srgbClr val="FF9900"/>
        </a:buClr>
        <a:buFont typeface="Wingdings" charset="0"/>
        <a:buChar char="§"/>
        <a:defRPr sz="2800">
          <a:solidFill>
            <a:schemeClr val="tx1"/>
          </a:solidFill>
          <a:latin typeface="Arial" charset="0"/>
          <a:ea typeface="ＭＳ Ｐゴシック" charset="-128"/>
        </a:defRPr>
      </a:lvl2pPr>
      <a:lvl3pPr marL="1371600" indent="-457200" algn="l" rtl="0" eaLnBrk="0" fontAlgn="base" hangingPunct="0">
        <a:spcBef>
          <a:spcPct val="20000"/>
        </a:spcBef>
        <a:spcAft>
          <a:spcPct val="0"/>
        </a:spcAft>
        <a:buClr>
          <a:srgbClr val="FF9900"/>
        </a:buClr>
        <a:buFont typeface="Wingdings" charset="0"/>
        <a:buChar char="§"/>
        <a:defRPr sz="2400">
          <a:solidFill>
            <a:schemeClr val="tx1"/>
          </a:solidFill>
          <a:latin typeface="Arial" charset="0"/>
          <a:ea typeface="ＭＳ Ｐゴシック" charset="-128"/>
        </a:defRPr>
      </a:lvl3pPr>
      <a:lvl4pPr marL="1752600" indent="-381000" algn="l" rtl="0" eaLnBrk="0" fontAlgn="base" hangingPunct="0">
        <a:spcBef>
          <a:spcPct val="20000"/>
        </a:spcBef>
        <a:spcAft>
          <a:spcPct val="0"/>
        </a:spcAft>
        <a:buClr>
          <a:srgbClr val="FF9900"/>
        </a:buClr>
        <a:buFont typeface="Wingdings" charset="0"/>
        <a:buChar char="§"/>
        <a:defRPr sz="2000">
          <a:solidFill>
            <a:schemeClr val="tx1"/>
          </a:solidFill>
          <a:latin typeface="Arial" charset="0"/>
          <a:ea typeface="ＭＳ Ｐゴシック" charset="-128"/>
        </a:defRPr>
      </a:lvl4pPr>
      <a:lvl5pPr marL="2209800" indent="-381000" algn="l" rtl="0" eaLnBrk="0" fontAlgn="base" hangingPunct="0">
        <a:spcBef>
          <a:spcPct val="20000"/>
        </a:spcBef>
        <a:spcAft>
          <a:spcPct val="0"/>
        </a:spcAft>
        <a:buClr>
          <a:srgbClr val="FF9900"/>
        </a:buClr>
        <a:buFont typeface="Wingdings" charset="0"/>
        <a:buChar char="§"/>
        <a:defRPr sz="2000">
          <a:solidFill>
            <a:schemeClr val="tx1"/>
          </a:solidFill>
          <a:latin typeface="Arial" charset="0"/>
          <a:ea typeface="ＭＳ Ｐゴシック" charset="-128"/>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3" descr="wmo_ppt_201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a:solidFill>
                  <a:srgbClr val="000000"/>
                </a:solidFill>
                <a:latin typeface="Arial" charset="0"/>
                <a:ea typeface="+mn-ea"/>
                <a:cs typeface="+mn-cs"/>
              </a:defRPr>
            </a:lvl1pPr>
          </a:lstStyle>
          <a:p>
            <a:pPr eaLnBrk="0" hangingPunct="0">
              <a:defRPr/>
            </a:pPr>
            <a:r>
              <a:rPr lang="en-US" altLang="en-US"/>
              <a:t>test footer</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200">
                <a:solidFill>
                  <a:srgbClr val="000000"/>
                </a:solidFill>
              </a:defRPr>
            </a:lvl1pPr>
          </a:lstStyle>
          <a:p>
            <a:pPr eaLnBrk="0" hangingPunct="0"/>
            <a:fld id="{8DD78207-4402-CA42-A80D-BED5FA52D7D8}" type="slidenum">
              <a:rPr lang="en-US" smtClean="0"/>
              <a:pPr eaLnBrk="0" hangingPunct="0"/>
              <a:t>‹#›</a:t>
            </a:fld>
            <a:endParaRPr lang="en-US" smtClean="0"/>
          </a:p>
        </p:txBody>
      </p:sp>
    </p:spTree>
    <p:extLst>
      <p:ext uri="{BB962C8B-B14F-4D97-AF65-F5344CB8AC3E}">
        <p14:creationId xmlns:p14="http://schemas.microsoft.com/office/powerpoint/2010/main" val="1837001282"/>
      </p:ext>
    </p:extLst>
  </p:cSld>
  <p:clrMap bg1="lt1" tx1="dk1" bg2="lt2" tx2="dk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 id="2147485141" r:id="rId5"/>
    <p:sldLayoutId id="2147485142" r:id="rId6"/>
    <p:sldLayoutId id="2147485143" r:id="rId7"/>
    <p:sldLayoutId id="2147485144" r:id="rId8"/>
    <p:sldLayoutId id="2147485145" r:id="rId9"/>
    <p:sldLayoutId id="2147485146" r:id="rId10"/>
    <p:sldLayoutId id="2147485147" r:id="rId11"/>
    <p:sldLayoutId id="2147485148" r:id="rId12"/>
    <p:sldLayoutId id="2147485149" r:id="rId13"/>
  </p:sldLayoutIdLst>
  <p:hf hdr="0" dt="0"/>
  <p:txStyles>
    <p:titleStyle>
      <a:lvl1pPr algn="l" rtl="0" eaLnBrk="0" fontAlgn="base" hangingPunct="0">
        <a:spcBef>
          <a:spcPct val="0"/>
        </a:spcBef>
        <a:spcAft>
          <a:spcPct val="0"/>
        </a:spcAft>
        <a:defRPr sz="3000">
          <a:solidFill>
            <a:schemeClr val="tx2"/>
          </a:solidFill>
          <a:latin typeface="Arial" charset="0"/>
          <a:ea typeface="ＭＳ Ｐゴシック" pitchFamily="-65" charset="-128"/>
          <a:cs typeface="ＭＳ Ｐゴシック" charset="0"/>
        </a:defRPr>
      </a:lvl1pPr>
      <a:lvl2pPr algn="l" rtl="0" eaLnBrk="0" fontAlgn="base" hangingPunct="0">
        <a:spcBef>
          <a:spcPct val="0"/>
        </a:spcBef>
        <a:spcAft>
          <a:spcPct val="0"/>
        </a:spcAft>
        <a:defRPr sz="3000">
          <a:solidFill>
            <a:schemeClr val="tx2"/>
          </a:solidFill>
          <a:latin typeface="Arial" charset="0"/>
          <a:ea typeface="ＭＳ Ｐゴシック" pitchFamily="-65" charset="-128"/>
          <a:cs typeface="ＭＳ Ｐゴシック" charset="0"/>
        </a:defRPr>
      </a:lvl2pPr>
      <a:lvl3pPr algn="l" rtl="0" eaLnBrk="0" fontAlgn="base" hangingPunct="0">
        <a:spcBef>
          <a:spcPct val="0"/>
        </a:spcBef>
        <a:spcAft>
          <a:spcPct val="0"/>
        </a:spcAft>
        <a:defRPr sz="3000">
          <a:solidFill>
            <a:schemeClr val="tx2"/>
          </a:solidFill>
          <a:latin typeface="Arial" charset="0"/>
          <a:ea typeface="ＭＳ Ｐゴシック" pitchFamily="-65" charset="-128"/>
          <a:cs typeface="ＭＳ Ｐゴシック" charset="0"/>
        </a:defRPr>
      </a:lvl3pPr>
      <a:lvl4pPr algn="l" rtl="0" eaLnBrk="0" fontAlgn="base" hangingPunct="0">
        <a:spcBef>
          <a:spcPct val="0"/>
        </a:spcBef>
        <a:spcAft>
          <a:spcPct val="0"/>
        </a:spcAft>
        <a:defRPr sz="3000">
          <a:solidFill>
            <a:schemeClr val="tx2"/>
          </a:solidFill>
          <a:latin typeface="Arial" charset="0"/>
          <a:ea typeface="ＭＳ Ｐゴシック" pitchFamily="-65" charset="-128"/>
          <a:cs typeface="ＭＳ Ｐゴシック" charset="0"/>
        </a:defRPr>
      </a:lvl4pPr>
      <a:lvl5pPr algn="l" rtl="0" eaLnBrk="0" fontAlgn="base" hangingPunct="0">
        <a:spcBef>
          <a:spcPct val="0"/>
        </a:spcBef>
        <a:spcAft>
          <a:spcPct val="0"/>
        </a:spcAft>
        <a:defRPr sz="3000">
          <a:solidFill>
            <a:schemeClr val="tx2"/>
          </a:solidFill>
          <a:latin typeface="Arial" charset="0"/>
          <a:ea typeface="ＭＳ Ｐゴシック" pitchFamily="-65" charset="-128"/>
          <a:cs typeface="ＭＳ Ｐゴシック" charset="0"/>
        </a:defRPr>
      </a:lvl5pPr>
      <a:lvl6pPr marL="457200" algn="l" rtl="0" eaLnBrk="0" fontAlgn="base" hangingPunct="0">
        <a:spcBef>
          <a:spcPct val="0"/>
        </a:spcBef>
        <a:spcAft>
          <a:spcPct val="0"/>
        </a:spcAft>
        <a:defRPr sz="3200">
          <a:solidFill>
            <a:schemeClr val="tx2"/>
          </a:solidFill>
          <a:latin typeface="Arial Narrow" pitchFamily="34" charset="0"/>
        </a:defRPr>
      </a:lvl6pPr>
      <a:lvl7pPr marL="914400" algn="l" rtl="0" eaLnBrk="0" fontAlgn="base" hangingPunct="0">
        <a:spcBef>
          <a:spcPct val="0"/>
        </a:spcBef>
        <a:spcAft>
          <a:spcPct val="0"/>
        </a:spcAft>
        <a:defRPr sz="3200">
          <a:solidFill>
            <a:schemeClr val="tx2"/>
          </a:solidFill>
          <a:latin typeface="Arial Narrow" pitchFamily="34" charset="0"/>
        </a:defRPr>
      </a:lvl7pPr>
      <a:lvl8pPr marL="1371600" algn="l" rtl="0" eaLnBrk="0" fontAlgn="base" hangingPunct="0">
        <a:spcBef>
          <a:spcPct val="0"/>
        </a:spcBef>
        <a:spcAft>
          <a:spcPct val="0"/>
        </a:spcAft>
        <a:defRPr sz="3200">
          <a:solidFill>
            <a:schemeClr val="tx2"/>
          </a:solidFill>
          <a:latin typeface="Arial Narrow" pitchFamily="34" charset="0"/>
        </a:defRPr>
      </a:lvl8pPr>
      <a:lvl9pPr marL="1828800" algn="l" rtl="0" eaLnBrk="0" fontAlgn="base" hangingPunct="0">
        <a:spcBef>
          <a:spcPct val="0"/>
        </a:spcBef>
        <a:spcAft>
          <a:spcPct val="0"/>
        </a:spcAft>
        <a:defRPr sz="3200">
          <a:solidFill>
            <a:schemeClr val="tx2"/>
          </a:solidFill>
          <a:latin typeface="Arial Narrow" pitchFamily="34" charset="0"/>
        </a:defRPr>
      </a:lvl9pPr>
    </p:titleStyle>
    <p:bodyStyle>
      <a:lvl1pPr marL="533400" indent="-533400" algn="l" rtl="0" eaLnBrk="0" fontAlgn="base" hangingPunct="0">
        <a:spcBef>
          <a:spcPct val="20000"/>
        </a:spcBef>
        <a:spcAft>
          <a:spcPct val="0"/>
        </a:spcAft>
        <a:buClr>
          <a:srgbClr val="FF9900"/>
        </a:buClr>
        <a:buFont typeface="Wingdings" charset="0"/>
        <a:buChar char="§"/>
        <a:defRPr sz="2800">
          <a:solidFill>
            <a:schemeClr val="tx1"/>
          </a:solidFill>
          <a:latin typeface="Arial" charset="0"/>
          <a:ea typeface="ＭＳ Ｐゴシック" pitchFamily="-65" charset="-128"/>
          <a:cs typeface="ＭＳ Ｐゴシック" charset="0"/>
        </a:defRPr>
      </a:lvl1pPr>
      <a:lvl2pPr marL="990600" indent="-533400" algn="l" rtl="0" eaLnBrk="0" fontAlgn="base" hangingPunct="0">
        <a:spcBef>
          <a:spcPct val="20000"/>
        </a:spcBef>
        <a:spcAft>
          <a:spcPct val="0"/>
        </a:spcAft>
        <a:buClr>
          <a:srgbClr val="FF9900"/>
        </a:buClr>
        <a:buFont typeface="Wingdings" charset="0"/>
        <a:buChar char="§"/>
        <a:defRPr sz="2800">
          <a:solidFill>
            <a:schemeClr val="tx1"/>
          </a:solidFill>
          <a:latin typeface="Arial" charset="0"/>
          <a:ea typeface="ＭＳ Ｐゴシック" pitchFamily="-65" charset="-128"/>
        </a:defRPr>
      </a:lvl2pPr>
      <a:lvl3pPr marL="1371600" indent="-457200" algn="l" rtl="0" eaLnBrk="0" fontAlgn="base" hangingPunct="0">
        <a:spcBef>
          <a:spcPct val="20000"/>
        </a:spcBef>
        <a:spcAft>
          <a:spcPct val="0"/>
        </a:spcAft>
        <a:buClr>
          <a:srgbClr val="FF9900"/>
        </a:buClr>
        <a:buFont typeface="Wingdings" charset="0"/>
        <a:buChar char="§"/>
        <a:defRPr sz="2400">
          <a:solidFill>
            <a:schemeClr val="tx1"/>
          </a:solidFill>
          <a:latin typeface="Arial" charset="0"/>
          <a:ea typeface="ＭＳ Ｐゴシック" pitchFamily="-65" charset="-128"/>
        </a:defRPr>
      </a:lvl3pPr>
      <a:lvl4pPr marL="1752600" indent="-381000" algn="l" rtl="0" eaLnBrk="0" fontAlgn="base" hangingPunct="0">
        <a:spcBef>
          <a:spcPct val="20000"/>
        </a:spcBef>
        <a:spcAft>
          <a:spcPct val="0"/>
        </a:spcAft>
        <a:buClr>
          <a:srgbClr val="FF9900"/>
        </a:buClr>
        <a:buFont typeface="Wingdings" charset="0"/>
        <a:buChar char="§"/>
        <a:defRPr sz="2000">
          <a:solidFill>
            <a:schemeClr val="tx1"/>
          </a:solidFill>
          <a:latin typeface="Arial" charset="0"/>
          <a:ea typeface="ＭＳ Ｐゴシック" pitchFamily="-65" charset="-128"/>
        </a:defRPr>
      </a:lvl4pPr>
      <a:lvl5pPr marL="2209800" indent="-381000" algn="l" rtl="0" eaLnBrk="0" fontAlgn="base" hangingPunct="0">
        <a:spcBef>
          <a:spcPct val="20000"/>
        </a:spcBef>
        <a:spcAft>
          <a:spcPct val="0"/>
        </a:spcAft>
        <a:buClr>
          <a:srgbClr val="FF9900"/>
        </a:buClr>
        <a:buFont typeface="Wingdings" charset="0"/>
        <a:buChar char="§"/>
        <a:defRPr sz="2000">
          <a:solidFill>
            <a:schemeClr val="tx1"/>
          </a:solidFill>
          <a:latin typeface="Arial" charset="0"/>
          <a:ea typeface="ＭＳ Ｐゴシック" pitchFamily="-65" charset="-128"/>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904778"/>
      </p:ext>
    </p:extLst>
  </p:cSld>
  <p:clrMap bg1="lt1" tx1="dk1" bg2="lt2" tx2="dk2" accent1="accent1" accent2="accent2" accent3="accent3" accent4="accent4" accent5="accent5" accent6="accent6" hlink="hlink" folHlink="folHlink"/>
  <p:sldLayoutIdLst>
    <p:sldLayoutId id="2147485152" r:id="rId1"/>
    <p:sldLayoutId id="2147485153" r:id="rId2"/>
    <p:sldLayoutId id="2147485154" r:id="rId3"/>
    <p:sldLayoutId id="2147485155" r:id="rId4"/>
    <p:sldLayoutId id="2147485156" r:id="rId5"/>
    <p:sldLayoutId id="2147485157" r:id="rId6"/>
    <p:sldLayoutId id="2147485158" r:id="rId7"/>
    <p:sldLayoutId id="2147485159" r:id="rId8"/>
    <p:sldLayoutId id="2147485160" r:id="rId9"/>
    <p:sldLayoutId id="2147485161" r:id="rId10"/>
    <p:sldLayoutId id="2147485162" r:id="rId11"/>
    <p:sldLayoutId id="2147485163"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7586" y="383977"/>
            <a:ext cx="7768828" cy="1598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76356" bIns="35717" numCol="1" anchor="ctr" anchorCtr="0" compatLnSpc="1">
            <a:prstTxWarp prst="textNoShape">
              <a:avLst/>
            </a:prstTxWarp>
          </a:bodyPr>
          <a:lstStyle/>
          <a:p>
            <a:pPr lvl="0"/>
            <a:r>
              <a:rPr lang="en-US">
                <a:sym typeface="Times" charset="0"/>
              </a:rPr>
              <a:t>Click to edit Master title style</a:t>
            </a:r>
          </a:p>
        </p:txBody>
      </p:sp>
      <p:sp>
        <p:nvSpPr>
          <p:cNvPr id="2051" name="Rectangle 2"/>
          <p:cNvSpPr>
            <a:spLocks noGrp="1" noChangeArrowheads="1"/>
          </p:cNvSpPr>
          <p:nvPr>
            <p:ph type="body" idx="1"/>
          </p:nvPr>
        </p:nvSpPr>
        <p:spPr bwMode="auto">
          <a:xfrm>
            <a:off x="687586" y="1982391"/>
            <a:ext cx="7768828" cy="4875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76356" bIns="35717"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2" name="Text Box 3"/>
          <p:cNvSpPr txBox="1">
            <a:spLocks noGrp="1" noChangeArrowheads="1"/>
          </p:cNvSpPr>
          <p:nvPr>
            <p:ph type="sldNum" sz="quarter" idx="4"/>
          </p:nvPr>
        </p:nvSpPr>
        <p:spPr bwMode="auto">
          <a:xfrm>
            <a:off x="7385968"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64291" tIns="32146" rIns="64291" bIns="32146" numCol="1" anchor="t" anchorCtr="0" compatLnSpc="1">
            <a:prstTxWarp prst="textNoShape">
              <a:avLst/>
            </a:prstTxWarp>
          </a:bodyPr>
          <a:lstStyle>
            <a:lvl1pPr algn="ctr" eaLnBrk="1" hangingPunct="1">
              <a:spcBef>
                <a:spcPct val="0"/>
              </a:spcBef>
              <a:defRPr sz="1300">
                <a:solidFill>
                  <a:schemeClr val="tx1"/>
                </a:solidFill>
                <a:latin typeface="Times" charset="0"/>
                <a:ea typeface="ヒラギノ角ゴ ProN W3" charset="0"/>
                <a:cs typeface="Times" charset="0"/>
                <a:sym typeface="Times" charset="0"/>
              </a:defRPr>
            </a:lvl1pPr>
            <a:lvl2pPr marL="522368" indent="-200911" eaLnBrk="0" hangingPunct="0">
              <a:defRPr sz="2400">
                <a:solidFill>
                  <a:srgbClr val="000000"/>
                </a:solidFill>
                <a:latin typeface="Arial" charset="0"/>
                <a:ea typeface="ヒラギノ角ゴ ProN W3" charset="0"/>
                <a:cs typeface="ヒラギノ角ゴ ProN W3" charset="0"/>
                <a:sym typeface="Arial" charset="0"/>
              </a:defRPr>
            </a:lvl2pPr>
            <a:lvl3pPr marL="803643" indent="-160729" eaLnBrk="0" hangingPunct="0">
              <a:defRPr sz="2400">
                <a:solidFill>
                  <a:srgbClr val="000000"/>
                </a:solidFill>
                <a:latin typeface="Arial" charset="0"/>
                <a:ea typeface="ヒラギノ角ゴ ProN W3" charset="0"/>
                <a:cs typeface="ヒラギノ角ゴ ProN W3" charset="0"/>
                <a:sym typeface="Arial" charset="0"/>
              </a:defRPr>
            </a:lvl3pPr>
            <a:lvl4pPr marL="1125101" indent="-160729" eaLnBrk="0" hangingPunct="0">
              <a:defRPr sz="2400">
                <a:solidFill>
                  <a:srgbClr val="000000"/>
                </a:solidFill>
                <a:latin typeface="Arial" charset="0"/>
                <a:ea typeface="ヒラギノ角ゴ ProN W3" charset="0"/>
                <a:cs typeface="ヒラギノ角ゴ ProN W3" charset="0"/>
                <a:sym typeface="Arial" charset="0"/>
              </a:defRPr>
            </a:lvl4pPr>
            <a:lvl5pPr marL="1446558" indent="-160729" eaLnBrk="0" hangingPunct="0">
              <a:defRPr sz="2400">
                <a:solidFill>
                  <a:srgbClr val="000000"/>
                </a:solidFill>
                <a:latin typeface="Arial" charset="0"/>
                <a:ea typeface="ヒラギノ角ゴ ProN W3" charset="0"/>
                <a:cs typeface="ヒラギノ角ゴ ProN W3" charset="0"/>
                <a:sym typeface="Arial" charset="0"/>
              </a:defRPr>
            </a:lvl5pPr>
            <a:lvl6pPr marL="1768015" indent="-160729" eaLnBrk="0" fontAlgn="base" hangingPunct="0">
              <a:spcBef>
                <a:spcPts val="1406"/>
              </a:spcBef>
              <a:spcAft>
                <a:spcPct val="0"/>
              </a:spcAft>
              <a:defRPr sz="2400">
                <a:solidFill>
                  <a:srgbClr val="000000"/>
                </a:solidFill>
                <a:latin typeface="Arial" charset="0"/>
                <a:ea typeface="ヒラギノ角ゴ ProN W3" charset="0"/>
                <a:cs typeface="ヒラギノ角ゴ ProN W3" charset="0"/>
                <a:sym typeface="Arial" charset="0"/>
              </a:defRPr>
            </a:lvl6pPr>
            <a:lvl7pPr marL="2089473" indent="-160729" eaLnBrk="0" fontAlgn="base" hangingPunct="0">
              <a:spcBef>
                <a:spcPts val="1406"/>
              </a:spcBef>
              <a:spcAft>
                <a:spcPct val="0"/>
              </a:spcAft>
              <a:defRPr sz="2400">
                <a:solidFill>
                  <a:srgbClr val="000000"/>
                </a:solidFill>
                <a:latin typeface="Arial" charset="0"/>
                <a:ea typeface="ヒラギノ角ゴ ProN W3" charset="0"/>
                <a:cs typeface="ヒラギノ角ゴ ProN W3" charset="0"/>
                <a:sym typeface="Arial" charset="0"/>
              </a:defRPr>
            </a:lvl7pPr>
            <a:lvl8pPr marL="2410930" indent="-160729" eaLnBrk="0" fontAlgn="base" hangingPunct="0">
              <a:spcBef>
                <a:spcPts val="1406"/>
              </a:spcBef>
              <a:spcAft>
                <a:spcPct val="0"/>
              </a:spcAft>
              <a:defRPr sz="2400">
                <a:solidFill>
                  <a:srgbClr val="000000"/>
                </a:solidFill>
                <a:latin typeface="Arial" charset="0"/>
                <a:ea typeface="ヒラギノ角ゴ ProN W3" charset="0"/>
                <a:cs typeface="ヒラギノ角ゴ ProN W3" charset="0"/>
                <a:sym typeface="Arial" charset="0"/>
              </a:defRPr>
            </a:lvl8pPr>
            <a:lvl9pPr marL="2732387" indent="-160729" eaLnBrk="0" fontAlgn="base" hangingPunct="0">
              <a:spcBef>
                <a:spcPts val="1406"/>
              </a:spcBef>
              <a:spcAft>
                <a:spcPct val="0"/>
              </a:spcAft>
              <a:defRPr sz="2400">
                <a:solidFill>
                  <a:srgbClr val="000000"/>
                </a:solidFill>
                <a:latin typeface="Arial" charset="0"/>
                <a:ea typeface="ヒラギノ角ゴ ProN W3" charset="0"/>
                <a:cs typeface="ヒラギノ角ゴ ProN W3" charset="0"/>
                <a:sym typeface="Arial" charset="0"/>
              </a:defRPr>
            </a:lvl9pPr>
          </a:lstStyle>
          <a:p>
            <a:fld id="{F7E1318B-9A5C-3D4C-AAE0-A12E80130108}" type="slidenum">
              <a:rPr lang="en-US" smtClean="0">
                <a:solidFill>
                  <a:srgbClr val="000000"/>
                </a:solidFill>
              </a:rPr>
              <a:pPr/>
              <a:t>‹#›</a:t>
            </a:fld>
            <a:endParaRPr lang="en-US" smtClean="0">
              <a:solidFill>
                <a:srgbClr val="000000"/>
              </a:solidFill>
            </a:endParaRPr>
          </a:p>
        </p:txBody>
      </p:sp>
    </p:spTree>
    <p:extLst>
      <p:ext uri="{BB962C8B-B14F-4D97-AF65-F5344CB8AC3E}">
        <p14:creationId xmlns:p14="http://schemas.microsoft.com/office/powerpoint/2010/main" val="1730569467"/>
      </p:ext>
    </p:extLst>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ransition xmlns:p14="http://schemas.microsoft.com/office/powerpoint/2010/mai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Times" charset="0"/>
        </a:defRPr>
      </a:lvl1pPr>
      <a:lvl2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2pPr>
      <a:lvl3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3pPr>
      <a:lvl4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4pPr>
      <a:lvl5pPr algn="ctr" rtl="0" eaLnBrk="0" fontAlgn="base" hangingPunct="0">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5pPr>
      <a:lvl6pPr marL="321457"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642915"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964372"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285829"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268998" indent="-241093" algn="l" rtl="0" eaLnBrk="0" fontAlgn="base" hangingPunct="0">
        <a:spcBef>
          <a:spcPts val="773"/>
        </a:spcBef>
        <a:spcAft>
          <a:spcPct val="0"/>
        </a:spcAft>
        <a:buClr>
          <a:srgbClr val="000000"/>
        </a:buClr>
        <a:buSzPct val="100000"/>
        <a:buFont typeface="Times" charset="0"/>
        <a:buChar char="•"/>
        <a:defRPr sz="3100">
          <a:solidFill>
            <a:schemeClr val="tx1"/>
          </a:solidFill>
          <a:latin typeface="+mn-lt"/>
          <a:ea typeface="+mn-ea"/>
          <a:cs typeface="+mn-cs"/>
          <a:sym typeface="Times" charset="0"/>
        </a:defRPr>
      </a:lvl1pPr>
      <a:lvl2pPr marL="478838" indent="-200911" algn="l" rtl="0" eaLnBrk="0" fontAlgn="base" hangingPunct="0">
        <a:spcBef>
          <a:spcPts val="703"/>
        </a:spcBef>
        <a:spcAft>
          <a:spcPct val="0"/>
        </a:spcAft>
        <a:buClr>
          <a:srgbClr val="000000"/>
        </a:buClr>
        <a:buSzPct val="100000"/>
        <a:buFont typeface="Times" charset="0"/>
        <a:buChar char="–"/>
        <a:defRPr sz="2700">
          <a:solidFill>
            <a:schemeClr val="tx1"/>
          </a:solidFill>
          <a:latin typeface="+mn-lt"/>
          <a:ea typeface="+mn-ea"/>
          <a:cs typeface="+mn-cs"/>
          <a:sym typeface="Times" charset="0"/>
        </a:defRPr>
      </a:lvl2pPr>
      <a:lvl3pPr marL="760113" indent="-160729" algn="l" rtl="0" eaLnBrk="0" fontAlgn="base" hangingPunct="0">
        <a:spcBef>
          <a:spcPts val="562"/>
        </a:spcBef>
        <a:spcAft>
          <a:spcPct val="0"/>
        </a:spcAft>
        <a:buClr>
          <a:srgbClr val="000000"/>
        </a:buClr>
        <a:buSzPct val="100000"/>
        <a:buFont typeface="Times" charset="0"/>
        <a:buChar char="•"/>
        <a:defRPr sz="2400">
          <a:solidFill>
            <a:schemeClr val="tx1"/>
          </a:solidFill>
          <a:latin typeface="+mn-lt"/>
          <a:ea typeface="+mn-ea"/>
          <a:cs typeface="+mn-cs"/>
          <a:sym typeface="Times" charset="0"/>
        </a:defRPr>
      </a:lvl3pPr>
      <a:lvl4pPr marL="1081570" indent="-160729" algn="l" rtl="0" eaLnBrk="0" fontAlgn="base" hangingPunct="0">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4pPr>
      <a:lvl5pPr marL="1403028" indent="-160729" algn="l" rtl="0" eaLnBrk="0" fontAlgn="base" hangingPunct="0">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5pPr>
      <a:lvl6pPr marL="1724485" indent="-160729"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045942" indent="-160729"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2367400" indent="-160729"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2688857" indent="-160729" algn="l" rtl="0" fontAlgn="base">
        <a:spcBef>
          <a:spcPts val="492"/>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221980"/>
      </p:ext>
    </p:extLst>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 id="2147485188"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0" y="0"/>
            <a:ext cx="914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p>
        </p:txBody>
      </p:sp>
      <p:sp>
        <p:nvSpPr>
          <p:cNvPr id="373763" name="Rectangle 3"/>
          <p:cNvSpPr>
            <a:spLocks noGrp="1" noChangeArrowheads="1"/>
          </p:cNvSpPr>
          <p:nvPr>
            <p:ph type="dt" sz="half" idx="2"/>
          </p:nvPr>
        </p:nvSpPr>
        <p:spPr bwMode="auto">
          <a:xfrm>
            <a:off x="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a:solidFill>
                  <a:srgbClr val="000000"/>
                </a:solidFill>
                <a:latin typeface="Times New Roman" charset="0"/>
                <a:cs typeface="+mn-cs"/>
              </a:defRPr>
            </a:lvl1pPr>
          </a:lstStyle>
          <a:p>
            <a:pPr>
              <a:defRPr/>
            </a:pPr>
            <a:endParaRPr lang="en-US"/>
          </a:p>
        </p:txBody>
      </p:sp>
      <p:sp>
        <p:nvSpPr>
          <p:cNvPr id="373764" name="Rectangle 4"/>
          <p:cNvSpPr>
            <a:spLocks noGrp="1" noChangeArrowheads="1"/>
          </p:cNvSpPr>
          <p:nvPr>
            <p:ph type="ftr" sz="quarter" idx="3"/>
          </p:nvPr>
        </p:nvSpPr>
        <p:spPr bwMode="auto">
          <a:xfrm>
            <a:off x="1981200" y="64008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solidFill>
                  <a:srgbClr val="000000"/>
                </a:solidFill>
                <a:latin typeface="Times New Roman" charset="0"/>
                <a:cs typeface="+mn-cs"/>
              </a:defRPr>
            </a:lvl1pPr>
          </a:lstStyle>
          <a:p>
            <a:pPr>
              <a:defRPr/>
            </a:pPr>
            <a:endParaRPr lang="en-US"/>
          </a:p>
        </p:txBody>
      </p:sp>
      <p:sp>
        <p:nvSpPr>
          <p:cNvPr id="373765" name="Rectangle 5"/>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solidFill>
                  <a:srgbClr val="000000"/>
                </a:solidFill>
                <a:latin typeface="Times New Roman" charset="0"/>
                <a:cs typeface="+mn-cs"/>
              </a:defRPr>
            </a:lvl1pPr>
          </a:lstStyle>
          <a:p>
            <a:pPr>
              <a:defRPr/>
            </a:pPr>
            <a:fld id="{651AF4A1-ABBB-1441-B10B-B509FF73D244}" type="slidenum">
              <a:rPr lang="en-US"/>
              <a:pPr>
                <a:defRPr/>
              </a:pPr>
              <a:t>‹#›</a:t>
            </a:fld>
            <a:endParaRPr lang="en-US"/>
          </a:p>
        </p:txBody>
      </p:sp>
      <p:sp>
        <p:nvSpPr>
          <p:cNvPr id="373766" name="Rectangle 6"/>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endParaRPr lang="en-US" sz="1600">
              <a:solidFill>
                <a:srgbClr val="000000"/>
              </a:solidFill>
              <a:latin typeface="Helvetica" charset="0"/>
            </a:endParaRPr>
          </a:p>
        </p:txBody>
      </p:sp>
    </p:spTree>
    <p:extLst>
      <p:ext uri="{BB962C8B-B14F-4D97-AF65-F5344CB8AC3E}">
        <p14:creationId xmlns:p14="http://schemas.microsoft.com/office/powerpoint/2010/main" val="872008708"/>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Lst>
  <p:txStyles>
    <p:title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0" y="0"/>
            <a:ext cx="914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p>
        </p:txBody>
      </p:sp>
      <p:sp>
        <p:nvSpPr>
          <p:cNvPr id="373763" name="Rectangle 3"/>
          <p:cNvSpPr>
            <a:spLocks noGrp="1" noChangeArrowheads="1"/>
          </p:cNvSpPr>
          <p:nvPr>
            <p:ph type="dt" sz="half" idx="2"/>
          </p:nvPr>
        </p:nvSpPr>
        <p:spPr bwMode="auto">
          <a:xfrm>
            <a:off x="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a:solidFill>
                  <a:srgbClr val="000000"/>
                </a:solidFill>
                <a:latin typeface="Times New Roman" charset="0"/>
                <a:cs typeface="+mn-cs"/>
              </a:defRPr>
            </a:lvl1pPr>
          </a:lstStyle>
          <a:p>
            <a:pPr>
              <a:defRPr/>
            </a:pPr>
            <a:endParaRPr lang="en-US"/>
          </a:p>
        </p:txBody>
      </p:sp>
      <p:sp>
        <p:nvSpPr>
          <p:cNvPr id="373764" name="Rectangle 4"/>
          <p:cNvSpPr>
            <a:spLocks noGrp="1" noChangeArrowheads="1"/>
          </p:cNvSpPr>
          <p:nvPr>
            <p:ph type="ftr" sz="quarter" idx="3"/>
          </p:nvPr>
        </p:nvSpPr>
        <p:spPr bwMode="auto">
          <a:xfrm>
            <a:off x="1981200" y="64008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solidFill>
                  <a:srgbClr val="000000"/>
                </a:solidFill>
                <a:latin typeface="Times New Roman" charset="0"/>
                <a:cs typeface="+mn-cs"/>
              </a:defRPr>
            </a:lvl1pPr>
          </a:lstStyle>
          <a:p>
            <a:pPr>
              <a:defRPr/>
            </a:pPr>
            <a:endParaRPr lang="en-US"/>
          </a:p>
        </p:txBody>
      </p:sp>
      <p:sp>
        <p:nvSpPr>
          <p:cNvPr id="373765" name="Rectangle 5"/>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solidFill>
                  <a:srgbClr val="000000"/>
                </a:solidFill>
                <a:latin typeface="Times New Roman" charset="0"/>
                <a:cs typeface="+mn-cs"/>
              </a:defRPr>
            </a:lvl1pPr>
          </a:lstStyle>
          <a:p>
            <a:pPr>
              <a:defRPr/>
            </a:pPr>
            <a:fld id="{FFE8FE8A-21BE-C243-B9BC-09185623BBEC}" type="slidenum">
              <a:rPr lang="en-US"/>
              <a:pPr>
                <a:defRPr/>
              </a:pPr>
              <a:t>‹#›</a:t>
            </a:fld>
            <a:endParaRPr lang="en-US"/>
          </a:p>
        </p:txBody>
      </p:sp>
      <p:sp>
        <p:nvSpPr>
          <p:cNvPr id="373766" name="Rectangle 6"/>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endParaRPr lang="en-US" sz="1600">
              <a:solidFill>
                <a:srgbClr val="000000"/>
              </a:solidFill>
              <a:latin typeface="Helvetica" charset="0"/>
            </a:endParaRPr>
          </a:p>
        </p:txBody>
      </p:sp>
    </p:spTree>
    <p:extLst>
      <p:ext uri="{BB962C8B-B14F-4D97-AF65-F5344CB8AC3E}">
        <p14:creationId xmlns:p14="http://schemas.microsoft.com/office/powerpoint/2010/main" val="1461500583"/>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5150" r:id="rId12"/>
  </p:sldLayoutIdLst>
  <p:hf hdr="0" ftr="0" dt="0"/>
  <p:txStyles>
    <p:title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764203"/>
      </p:ext>
    </p:extLst>
  </p:cSld>
  <p:clrMap bg1="lt1" tx1="dk1" bg2="lt2" tx2="dk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 id="2147484745"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457200">
              <a:defRPr/>
            </a:pPr>
            <a:fld id="{546F6832-62AF-8C4D-B1A7-45D627749A81}" type="datetime1">
              <a:rPr lang="en-US" smtClean="0">
                <a:solidFill>
                  <a:prstClr val="white">
                    <a:tint val="75000"/>
                  </a:prstClr>
                </a:solidFill>
              </a:rPr>
              <a:pPr defTabSz="457200">
                <a:defRPr/>
              </a:pPr>
              <a:t>2/24/15</a:t>
            </a:fld>
            <a:endParaRPr lang="en-US">
              <a:solidFill>
                <a:prstClr val="white">
                  <a:tint val="75000"/>
                </a:prstClr>
              </a:solidFill>
            </a:endParaRPr>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457200">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457200">
              <a:defRPr/>
            </a:pPr>
            <a:fld id="{1A10A3C9-6C93-1349-BD2C-7B7DC992733A}" type="slidenum">
              <a:rPr lang="en-US" smtClean="0">
                <a:solidFill>
                  <a:prstClr val="white">
                    <a:tint val="75000"/>
                  </a:prstClr>
                </a:solidFill>
              </a:rPr>
              <a:pPr defTabSz="457200">
                <a:defRPr/>
              </a:pPr>
              <a:t>‹#›</a:t>
            </a:fld>
            <a:endParaRPr lang="en-US">
              <a:solidFill>
                <a:prstClr val="white">
                  <a:tint val="75000"/>
                </a:prstClr>
              </a:solidFill>
            </a:endParaRPr>
          </a:p>
        </p:txBody>
      </p:sp>
    </p:spTree>
    <p:extLst>
      <p:ext uri="{BB962C8B-B14F-4D97-AF65-F5344CB8AC3E}">
        <p14:creationId xmlns:p14="http://schemas.microsoft.com/office/powerpoint/2010/main" val="74933044"/>
      </p:ext>
    </p:extLst>
  </p:cSld>
  <p:clrMap bg1="dk1" tx1="lt1" bg2="dk2" tx2="lt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 id="2147484960" r:id="rId12"/>
    <p:sldLayoutId id="2147484961" r:id="rId13"/>
    <p:sldLayoutId id="2147484962" r:id="rId14"/>
    <p:sldLayoutId id="2147484963" r:id="rId15"/>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7"/>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7"/>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7"/>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7"/>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7"/>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7"/>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342642"/>
      </p:ext>
    </p:extLst>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 id="2147484976"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2618591"/>
      </p:ext>
    </p:extLst>
  </p:cSld>
  <p:clrMap bg1="lt1" tx1="dk1" bg2="lt2" tx2="dk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 id="2147485005"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79C2D70-C084-5A4B-9826-5E0E84D28A3E}" type="datetimeFigureOut">
              <a:rPr lang="en-US" smtClean="0">
                <a:solidFill>
                  <a:prstClr val="black">
                    <a:tint val="75000"/>
                  </a:prstClr>
                </a:solidFill>
                <a:latin typeface="Calibri"/>
                <a:ea typeface="+mn-ea"/>
                <a:cs typeface="+mn-cs"/>
              </a:rPr>
              <a:pPr defTabSz="457200" fontAlgn="auto">
                <a:spcBef>
                  <a:spcPts val="0"/>
                </a:spcBef>
                <a:spcAft>
                  <a:spcPts val="0"/>
                </a:spcAft>
              </a:pPr>
              <a:t>2/24/15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AFEE73D-7265-3940-B005-294F5DD9760F}"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37899026"/>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6650148-4849-4839-AD6A-4B7F4D94887F}" type="datetimeFigureOut">
              <a:rPr lang="fr-FR" smtClean="0">
                <a:solidFill>
                  <a:prstClr val="black">
                    <a:tint val="75000"/>
                  </a:prstClr>
                </a:solidFill>
                <a:latin typeface="Calibri"/>
                <a:ea typeface="+mn-ea"/>
                <a:cs typeface="+mn-cs"/>
              </a:rPr>
              <a:pPr fontAlgn="auto">
                <a:spcBef>
                  <a:spcPts val="0"/>
                </a:spcBef>
                <a:spcAft>
                  <a:spcPts val="0"/>
                </a:spcAft>
              </a:pPr>
              <a:t>2/24/15</a:t>
            </a:fld>
            <a:endParaRPr lang="fr-FR">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fr-FR">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E1B0B2-6511-4E3C-918D-ECC683964AB5}" type="slidenum">
              <a:rPr lang="fr-FR" smtClean="0">
                <a:solidFill>
                  <a:prstClr val="black">
                    <a:tint val="75000"/>
                  </a:prstClr>
                </a:solidFill>
                <a:latin typeface="Calibri"/>
                <a:ea typeface="+mn-ea"/>
                <a:cs typeface="+mn-cs"/>
              </a:rPr>
              <a:pPr fontAlgn="auto">
                <a:spcBef>
                  <a:spcPts val="0"/>
                </a:spcBef>
                <a:spcAft>
                  <a:spcPts val="0"/>
                </a:spcAft>
              </a:pPr>
              <a:t>‹#›</a:t>
            </a:fld>
            <a:endParaRPr lang="fr-FR">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01304369"/>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0947F47-6377-8D4A-82F1-DB0616E641A6}" type="datetimeFigureOut">
              <a:rPr lang="en-US" smtClean="0">
                <a:solidFill>
                  <a:prstClr val="black">
                    <a:tint val="75000"/>
                  </a:prstClr>
                </a:solidFill>
                <a:latin typeface="Calibri"/>
              </a:rPr>
              <a:pPr defTabSz="457200" fontAlgn="auto">
                <a:spcBef>
                  <a:spcPts val="0"/>
                </a:spcBef>
                <a:spcAft>
                  <a:spcPts val="0"/>
                </a:spcAft>
              </a:pPr>
              <a:t>2/24/15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BD033F1-9093-6A45-A85C-85E807987181}"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0654548"/>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28.png"/><Relationship Id="rId1" Type="http://schemas.microsoft.com/office/2007/relationships/media" Target="../media/media1.gif"/><Relationship Id="rId2" Type="http://schemas.openxmlformats.org/officeDocument/2006/relationships/video" Target="../media/media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31.pn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71.xml"/><Relationship Id="rId2" Type="http://schemas.openxmlformats.org/officeDocument/2006/relationships/image" Target="../media/image3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37.png"/><Relationship Id="rId1" Type="http://schemas.microsoft.com/office/2007/relationships/media" Target="../media/media2.gif"/><Relationship Id="rId2" Type="http://schemas.openxmlformats.org/officeDocument/2006/relationships/video" Target="../media/media2.gif"/></Relationships>
</file>

<file path=ppt/slides/_rels/slide23.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14.xml"/><Relationship Id="rId6" Type="http://schemas.openxmlformats.org/officeDocument/2006/relationships/image" Target="../media/image37.png"/><Relationship Id="rId7" Type="http://schemas.openxmlformats.org/officeDocument/2006/relationships/image" Target="../media/image38.png"/><Relationship Id="rId1" Type="http://schemas.microsoft.com/office/2007/relationships/media" Target="../media/media2.gif"/><Relationship Id="rId2" Type="http://schemas.openxmlformats.org/officeDocument/2006/relationships/video" Target="../media/media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128.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23.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24.png"/><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5" Type="http://schemas.openxmlformats.org/officeDocument/2006/relationships/image" Target="../media/image24.png"/><Relationship Id="rId1" Type="http://schemas.openxmlformats.org/officeDocument/2006/relationships/slideLayout" Target="../slideLayouts/slideLayout149.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73.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128.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9.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0.jpg"/><Relationship Id="rId3" Type="http://schemas.openxmlformats.org/officeDocument/2006/relationships/image" Target="../media/image61.jpg"/></Relationships>
</file>

<file path=ppt/slides/_rels/slide52.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image" Target="../media/image63.pn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png"/><Relationship Id="rId1" Type="http://schemas.openxmlformats.org/officeDocument/2006/relationships/slideLayout" Target="../slideLayouts/slideLayout44.xml"/><Relationship Id="rId2" Type="http://schemas.openxmlformats.org/officeDocument/2006/relationships/notesSlide" Target="../notesSlides/notesSlide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7.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png"/><Relationship Id="rId3"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68.png"/><Relationship Id="rId1" Type="http://schemas.microsoft.com/office/2007/relationships/media" Target="../media/media4.gif"/><Relationship Id="rId2" Type="http://schemas.openxmlformats.org/officeDocument/2006/relationships/video" Target="../media/media4.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9.png"/><Relationship Id="rId3"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28.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1.png"/><Relationship Id="rId3"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image" Target="../media/image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3.tiff"/></Relationships>
</file>

<file path=ppt/slides/_rels/slide66.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85.png"/><Relationship Id="rId14" Type="http://schemas.openxmlformats.org/officeDocument/2006/relationships/image" Target="../media/image86.tiff"/><Relationship Id="rId15" Type="http://schemas.openxmlformats.org/officeDocument/2006/relationships/image" Target="../media/image87.tiff"/><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tiff"/><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tiff"/><Relationship Id="rId9" Type="http://schemas.openxmlformats.org/officeDocument/2006/relationships/image" Target="../media/image81.png"/><Relationship Id="rId10" Type="http://schemas.openxmlformats.org/officeDocument/2006/relationships/image" Target="../media/image82.png"/></Relationships>
</file>

<file path=ppt/slides/_rels/slide67.xml.rels><?xml version="1.0" encoding="UTF-8" standalone="yes"?>
<Relationships xmlns="http://schemas.openxmlformats.org/package/2006/relationships"><Relationship Id="rId9" Type="http://schemas.openxmlformats.org/officeDocument/2006/relationships/image" Target="../media/image94.jpg"/><Relationship Id="rId20" Type="http://schemas.openxmlformats.org/officeDocument/2006/relationships/image" Target="../media/image105.png"/><Relationship Id="rId21" Type="http://schemas.openxmlformats.org/officeDocument/2006/relationships/image" Target="../media/image106.png"/><Relationship Id="rId10" Type="http://schemas.openxmlformats.org/officeDocument/2006/relationships/image" Target="../media/image95.png"/><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jpg"/><Relationship Id="rId15" Type="http://schemas.openxmlformats.org/officeDocument/2006/relationships/image" Target="../media/image100.jpg"/><Relationship Id="rId16" Type="http://schemas.openxmlformats.org/officeDocument/2006/relationships/image" Target="../media/image101.jpg"/><Relationship Id="rId17" Type="http://schemas.openxmlformats.org/officeDocument/2006/relationships/image" Target="../media/image102.jpg"/><Relationship Id="rId18" Type="http://schemas.openxmlformats.org/officeDocument/2006/relationships/image" Target="../media/image103.png"/><Relationship Id="rId19"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8.png"/><Relationship Id="rId4" Type="http://schemas.openxmlformats.org/officeDocument/2006/relationships/image" Target="../media/image89.gif"/><Relationship Id="rId5" Type="http://schemas.openxmlformats.org/officeDocument/2006/relationships/image" Target="../media/image90.png"/><Relationship Id="rId6" Type="http://schemas.openxmlformats.org/officeDocument/2006/relationships/image" Target="../media/image91.gif"/><Relationship Id="rId7" Type="http://schemas.openxmlformats.org/officeDocument/2006/relationships/image" Target="../media/image92.jpg"/><Relationship Id="rId8" Type="http://schemas.openxmlformats.org/officeDocument/2006/relationships/image" Target="../media/image9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7.png"/><Relationship Id="rId1" Type="http://schemas.microsoft.com/office/2007/relationships/media" Target="../media/media5.gif"/><Relationship Id="rId2" Type="http://schemas.openxmlformats.org/officeDocument/2006/relationships/video" Target="../media/media5.gif"/></Relationships>
</file>

<file path=ppt/slides/_rels/slide7.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png"/><Relationship Id="rId13" Type="http://schemas.openxmlformats.org/officeDocument/2006/relationships/image" Target="../media/image25.png"/><Relationship Id="rId1" Type="http://schemas.openxmlformats.org/officeDocument/2006/relationships/slideLayout" Target="../slideLayouts/slideLayout12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32.tiff"/></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image" Target="../media/image107.png"/><Relationship Id="rId1" Type="http://schemas.microsoft.com/office/2007/relationships/media" Target="../media/media5.gif"/><Relationship Id="rId2" Type="http://schemas.openxmlformats.org/officeDocument/2006/relationships/video" Target="../media/media5.gif"/></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image" Target="../media/image108.png"/><Relationship Id="rId1" Type="http://schemas.microsoft.com/office/2007/relationships/media" Target="../media/media6.gif"/><Relationship Id="rId2" Type="http://schemas.openxmlformats.org/officeDocument/2006/relationships/video" Target="../media/media6.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10.gi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8Oct14-still-2-combined_1428121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905000"/>
            <a:ext cx="6705600" cy="4600516"/>
          </a:xfrm>
          <a:prstGeom prst="rect">
            <a:avLst/>
          </a:prstGeom>
        </p:spPr>
      </p:pic>
      <p:sp>
        <p:nvSpPr>
          <p:cNvPr id="69633" name="Rectangle 2"/>
          <p:cNvSpPr>
            <a:spLocks noGrp="1" noChangeArrowheads="1"/>
          </p:cNvSpPr>
          <p:nvPr>
            <p:ph type="title"/>
          </p:nvPr>
        </p:nvSpPr>
        <p:spPr>
          <a:xfrm>
            <a:off x="0" y="150"/>
            <a:ext cx="9144000" cy="1387176"/>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457200" eaLnBrk="1" hangingPunct="1">
              <a:buClr>
                <a:srgbClr val="E81212"/>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dirty="0" smtClean="0">
                <a:solidFill>
                  <a:srgbClr val="FF0000"/>
                </a:solidFill>
              </a:rPr>
              <a:t>THE ROLE OF NOAA SATELLITES</a:t>
            </a:r>
            <a:br>
              <a:rPr lang="en-GB" sz="2800" b="1" dirty="0" smtClean="0">
                <a:solidFill>
                  <a:srgbClr val="FF0000"/>
                </a:solidFill>
              </a:rPr>
            </a:br>
            <a:r>
              <a:rPr lang="en-GB" sz="2800" b="1" dirty="0" smtClean="0">
                <a:solidFill>
                  <a:srgbClr val="FF0000"/>
                </a:solidFill>
              </a:rPr>
              <a:t>IN NATIONAL &amp; INTERNATIONAL</a:t>
            </a:r>
            <a:br>
              <a:rPr lang="en-GB" sz="2800" b="1" dirty="0" smtClean="0">
                <a:solidFill>
                  <a:srgbClr val="FF0000"/>
                </a:solidFill>
              </a:rPr>
            </a:br>
            <a:r>
              <a:rPr lang="en-GB" sz="2800" b="1" dirty="0" smtClean="0">
                <a:solidFill>
                  <a:srgbClr val="FF0000"/>
                </a:solidFill>
              </a:rPr>
              <a:t>HIGH IMPACT WEATHER PROJECTS</a:t>
            </a:r>
            <a:endParaRPr lang="en-GB" sz="2500" b="1" dirty="0">
              <a:solidFill>
                <a:srgbClr val="FF0000"/>
              </a:solidFill>
              <a:latin typeface="Helvetica" charset="0"/>
              <a:ea typeface="ＭＳ Ｐゴシック" charset="0"/>
              <a:cs typeface="ＭＳ Ｐゴシック" charset="0"/>
            </a:endParaRPr>
          </a:p>
        </p:txBody>
      </p:sp>
      <p:sp>
        <p:nvSpPr>
          <p:cNvPr id="45058" name="Slide Number Placeholder 4"/>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1</a:t>
            </a:fld>
            <a:endParaRPr lang="en-US" sz="1400" dirty="0">
              <a:solidFill>
                <a:srgbClr val="000000"/>
              </a:solidFill>
            </a:endParaRPr>
          </a:p>
        </p:txBody>
      </p:sp>
      <p:sp>
        <p:nvSpPr>
          <p:cNvPr id="370691" name="Rectangle 3"/>
          <p:cNvSpPr>
            <a:spLocks noGrp="1" noChangeArrowheads="1"/>
          </p:cNvSpPr>
          <p:nvPr>
            <p:ph type="subTitle" idx="4294967295"/>
          </p:nvPr>
        </p:nvSpPr>
        <p:spPr>
          <a:xfrm>
            <a:off x="0" y="1981200"/>
            <a:ext cx="9144000" cy="4876800"/>
          </a:xfrm>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t" anchorCtr="0">
            <a:normAutofit fontScale="55000" lnSpcReduction="20000"/>
          </a:bodyPr>
          <a:lstStyle/>
          <a:p>
            <a:pPr marL="0" indent="0" eaLnBrk="1" hangingPunct="1">
              <a:lnSpc>
                <a:spcPct val="120000"/>
              </a:lnSpc>
              <a:spcBef>
                <a:spcPct val="0"/>
              </a:spcBef>
              <a:buFontTx/>
              <a:buNone/>
              <a:defRPr/>
            </a:pPr>
            <a:r>
              <a:rPr lang="en-GB" sz="2600" dirty="0" smtClean="0">
                <a:latin typeface="Helvetica" charset="0"/>
              </a:rPr>
              <a:t> </a:t>
            </a:r>
            <a:r>
              <a:rPr lang="en-GB" sz="2900" dirty="0" smtClean="0">
                <a:latin typeface="Helvetica" charset="0"/>
              </a:rPr>
              <a:t>Global Systems Division</a:t>
            </a:r>
          </a:p>
          <a:p>
            <a:pPr marL="0" indent="0" eaLnBrk="1" hangingPunct="1">
              <a:lnSpc>
                <a:spcPct val="120000"/>
              </a:lnSpc>
              <a:spcBef>
                <a:spcPct val="0"/>
              </a:spcBef>
              <a:buFontTx/>
              <a:buNone/>
              <a:defRPr/>
            </a:pPr>
            <a:r>
              <a:rPr lang="en-GB" sz="2900" dirty="0" smtClean="0">
                <a:latin typeface="Helvetica" charset="0"/>
              </a:rPr>
              <a:t> NOAA/OAR/ESRL</a:t>
            </a:r>
          </a:p>
          <a:p>
            <a:pPr marL="0" indent="0" eaLnBrk="1" hangingPunct="1">
              <a:lnSpc>
                <a:spcPct val="120000"/>
              </a:lnSpc>
              <a:spcBef>
                <a:spcPct val="0"/>
              </a:spcBef>
              <a:buFontTx/>
              <a:buNone/>
              <a:defRPr/>
            </a:pPr>
            <a:endParaRPr lang="en-GB" sz="2900" dirty="0" smtClean="0">
              <a:latin typeface="Helvetica" charset="0"/>
            </a:endParaRPr>
          </a:p>
          <a:p>
            <a:pPr marL="0" indent="0" eaLnBrk="1" hangingPunct="1">
              <a:lnSpc>
                <a:spcPct val="120000"/>
              </a:lnSpc>
              <a:spcBef>
                <a:spcPct val="0"/>
              </a:spcBef>
              <a:buFontTx/>
              <a:buNone/>
              <a:defRPr/>
            </a:pPr>
            <a:r>
              <a:rPr lang="en-GB" sz="2900" baseline="30000" dirty="0" smtClean="0">
                <a:latin typeface="Helvetica" charset="0"/>
              </a:rPr>
              <a:t>1 </a:t>
            </a:r>
            <a:r>
              <a:rPr lang="en-GB" sz="2900" dirty="0" smtClean="0">
                <a:latin typeface="Helvetica" charset="0"/>
              </a:rPr>
              <a:t>CIRA at GSD</a:t>
            </a:r>
          </a:p>
          <a:p>
            <a:pPr marL="0" indent="0" eaLnBrk="1" hangingPunct="1">
              <a:lnSpc>
                <a:spcPct val="120000"/>
              </a:lnSpc>
              <a:spcBef>
                <a:spcPct val="0"/>
              </a:spcBef>
              <a:buNone/>
              <a:defRPr/>
            </a:pPr>
            <a:r>
              <a:rPr lang="en-GB" sz="2900" baseline="30000" dirty="0" smtClean="0">
                <a:latin typeface="Helvetica" charset="0"/>
              </a:rPr>
              <a:t>2 </a:t>
            </a:r>
            <a:r>
              <a:rPr lang="en-GB" sz="2900" dirty="0" smtClean="0">
                <a:latin typeface="Helvetica" charset="0"/>
              </a:rPr>
              <a:t>NESDIS &amp; JCSDA</a:t>
            </a:r>
          </a:p>
          <a:p>
            <a:pPr marL="0" indent="0" eaLnBrk="1" hangingPunct="1">
              <a:lnSpc>
                <a:spcPct val="120000"/>
              </a:lnSpc>
              <a:spcBef>
                <a:spcPct val="0"/>
              </a:spcBef>
              <a:buNone/>
              <a:defRPr/>
            </a:pPr>
            <a:r>
              <a:rPr lang="en-GB" sz="2900" baseline="30000" dirty="0" smtClean="0">
                <a:latin typeface="Helvetica" charset="0"/>
              </a:rPr>
              <a:t>3 </a:t>
            </a:r>
            <a:r>
              <a:rPr lang="en-GB" sz="2900" dirty="0" smtClean="0">
                <a:latin typeface="Helvetica" charset="0"/>
              </a:rPr>
              <a:t>Naval Research Lab</a:t>
            </a:r>
          </a:p>
          <a:p>
            <a:pPr marL="0" indent="0" eaLnBrk="1" hangingPunct="1">
              <a:lnSpc>
                <a:spcPct val="120000"/>
              </a:lnSpc>
              <a:spcBef>
                <a:spcPct val="0"/>
              </a:spcBef>
              <a:buNone/>
              <a:defRPr/>
            </a:pPr>
            <a:r>
              <a:rPr lang="en-GB" sz="2900" baseline="30000" dirty="0" smtClean="0">
                <a:latin typeface="Helvetica" charset="0"/>
              </a:rPr>
              <a:t>4 </a:t>
            </a:r>
            <a:r>
              <a:rPr lang="en-GB" sz="2900" dirty="0" smtClean="0">
                <a:latin typeface="Helvetica" charset="0"/>
              </a:rPr>
              <a:t>University of Miami</a:t>
            </a:r>
            <a:endParaRPr lang="en-GB" sz="2900" dirty="0">
              <a:latin typeface="Helvetica" charset="0"/>
            </a:endParaRPr>
          </a:p>
          <a:p>
            <a:pPr marL="0" indent="0" eaLnBrk="1" hangingPunct="1">
              <a:lnSpc>
                <a:spcPct val="120000"/>
              </a:lnSpc>
              <a:spcBef>
                <a:spcPct val="0"/>
              </a:spcBef>
              <a:buFontTx/>
              <a:buNone/>
              <a:defRPr/>
            </a:pPr>
            <a:endParaRPr lang="en-GB" sz="2300" b="1" dirty="0" smtClean="0">
              <a:latin typeface="Helvetica" charset="0"/>
              <a:cs typeface="+mn-cs"/>
            </a:endParaRPr>
          </a:p>
          <a:p>
            <a:pPr marL="0" indent="0" eaLnBrk="1" hangingPunct="1">
              <a:lnSpc>
                <a:spcPct val="120000"/>
              </a:lnSpc>
              <a:spcBef>
                <a:spcPct val="0"/>
              </a:spcBef>
              <a:buFontTx/>
              <a:buNone/>
              <a:defRPr/>
            </a:pPr>
            <a:endParaRPr lang="en-GB" sz="2300" b="1" dirty="0" smtClean="0">
              <a:latin typeface="Helvetica" charset="0"/>
              <a:cs typeface="+mn-cs"/>
            </a:endParaRPr>
          </a:p>
          <a:p>
            <a:pPr marL="0" indent="0" eaLnBrk="1" hangingPunct="1">
              <a:lnSpc>
                <a:spcPct val="120000"/>
              </a:lnSpc>
              <a:spcBef>
                <a:spcPct val="0"/>
              </a:spcBef>
              <a:buFontTx/>
              <a:buNone/>
              <a:defRPr/>
            </a:pPr>
            <a:r>
              <a:rPr lang="en-GB" sz="2900" dirty="0" smtClean="0">
                <a:latin typeface="Helvetica" charset="0"/>
                <a:cs typeface="+mn-cs"/>
              </a:rPr>
              <a:t>Acknowledgements:</a:t>
            </a:r>
          </a:p>
          <a:p>
            <a:pPr marL="0" indent="0" eaLnBrk="1" hangingPunct="1">
              <a:lnSpc>
                <a:spcPct val="120000"/>
              </a:lnSpc>
              <a:spcBef>
                <a:spcPct val="0"/>
              </a:spcBef>
              <a:buFontTx/>
              <a:buNone/>
              <a:defRPr/>
            </a:pPr>
            <a:r>
              <a:rPr lang="en-GB" sz="2900" dirty="0" smtClean="0">
                <a:latin typeface="Helvetica" charset="0"/>
                <a:cs typeface="+mn-cs"/>
              </a:rPr>
              <a:t>Kevin Kelleher,</a:t>
            </a:r>
          </a:p>
          <a:p>
            <a:pPr marL="0" indent="0" eaLnBrk="1" hangingPunct="1">
              <a:lnSpc>
                <a:spcPct val="120000"/>
              </a:lnSpc>
              <a:spcBef>
                <a:spcPct val="0"/>
              </a:spcBef>
              <a:buFontTx/>
              <a:buNone/>
              <a:defRPr/>
            </a:pPr>
            <a:r>
              <a:rPr lang="en-GB" sz="2900" dirty="0" smtClean="0">
                <a:latin typeface="Helvetica" charset="0"/>
                <a:cs typeface="+mn-cs"/>
              </a:rPr>
              <a:t>Bob Rabin, </a:t>
            </a:r>
          </a:p>
          <a:p>
            <a:pPr marL="0" indent="0" eaLnBrk="1" hangingPunct="1">
              <a:lnSpc>
                <a:spcPct val="120000"/>
              </a:lnSpc>
              <a:spcBef>
                <a:spcPct val="0"/>
              </a:spcBef>
              <a:buFontTx/>
              <a:buNone/>
              <a:defRPr/>
            </a:pPr>
            <a:r>
              <a:rPr lang="en-GB" sz="2900" dirty="0" smtClean="0">
                <a:latin typeface="Helvetica" charset="0"/>
                <a:cs typeface="+mn-cs"/>
              </a:rPr>
              <a:t>Tong Zhu</a:t>
            </a:r>
            <a:endParaRPr lang="en-GB" sz="1800" b="1" dirty="0" smtClean="0">
              <a:latin typeface="Helvetica" charset="0"/>
              <a:cs typeface="+mn-cs"/>
            </a:endParaRPr>
          </a:p>
          <a:p>
            <a:pPr marL="0" indent="0" algn="ctr" eaLnBrk="1" hangingPunct="1">
              <a:lnSpc>
                <a:spcPct val="120000"/>
              </a:lnSpc>
              <a:spcBef>
                <a:spcPct val="0"/>
              </a:spcBef>
              <a:buFontTx/>
              <a:buNone/>
              <a:defRPr/>
            </a:pPr>
            <a:endParaRPr lang="en-GB" sz="1800" dirty="0">
              <a:latin typeface="Helvetica" charset="0"/>
            </a:endParaRPr>
          </a:p>
          <a:p>
            <a:pPr marL="0" indent="0" algn="ctr" eaLnBrk="1" hangingPunct="1">
              <a:lnSpc>
                <a:spcPct val="120000"/>
              </a:lnSpc>
              <a:spcBef>
                <a:spcPct val="0"/>
              </a:spcBef>
              <a:buFontTx/>
              <a:buNone/>
              <a:defRPr/>
            </a:pPr>
            <a:endParaRPr lang="en-GB" sz="2600" dirty="0" smtClean="0">
              <a:latin typeface="Helvetica" charset="0"/>
            </a:endParaRPr>
          </a:p>
          <a:p>
            <a:pPr marL="0" indent="0" algn="ctr" eaLnBrk="1" hangingPunct="1">
              <a:lnSpc>
                <a:spcPct val="120000"/>
              </a:lnSpc>
              <a:spcBef>
                <a:spcPct val="0"/>
              </a:spcBef>
              <a:buFontTx/>
              <a:buNone/>
              <a:defRPr/>
            </a:pPr>
            <a:endParaRPr lang="en-GB" sz="2600" dirty="0" smtClean="0">
              <a:latin typeface="Helvetica" charset="0"/>
            </a:endParaRPr>
          </a:p>
          <a:p>
            <a:pPr marL="0" indent="0" algn="ctr" eaLnBrk="1" hangingPunct="1">
              <a:lnSpc>
                <a:spcPct val="120000"/>
              </a:lnSpc>
              <a:spcBef>
                <a:spcPct val="0"/>
              </a:spcBef>
              <a:buFontTx/>
              <a:buNone/>
              <a:defRPr/>
            </a:pPr>
            <a:endParaRPr lang="en-GB" sz="2600" dirty="0">
              <a:latin typeface="Helvetica" charset="0"/>
            </a:endParaRPr>
          </a:p>
          <a:p>
            <a:pPr marL="0" indent="0" algn="ctr" eaLnBrk="1" hangingPunct="1">
              <a:lnSpc>
                <a:spcPct val="120000"/>
              </a:lnSpc>
              <a:spcBef>
                <a:spcPct val="0"/>
              </a:spcBef>
              <a:buFontTx/>
              <a:buNone/>
              <a:defRPr/>
            </a:pPr>
            <a:endParaRPr lang="en-GB" sz="2600" dirty="0" smtClean="0">
              <a:latin typeface="Helvetica" charset="0"/>
            </a:endParaRPr>
          </a:p>
          <a:p>
            <a:pPr marL="0" indent="0" algn="ctr" eaLnBrk="1" hangingPunct="1">
              <a:lnSpc>
                <a:spcPct val="120000"/>
              </a:lnSpc>
              <a:spcBef>
                <a:spcPct val="0"/>
              </a:spcBef>
              <a:buFontTx/>
              <a:buNone/>
              <a:defRPr/>
            </a:pPr>
            <a:endParaRPr lang="en-GB" sz="2600" dirty="0">
              <a:latin typeface="Helvetica" charset="0"/>
            </a:endParaRPr>
          </a:p>
          <a:p>
            <a:pPr marL="0" indent="0" algn="ctr" eaLnBrk="1" hangingPunct="1">
              <a:lnSpc>
                <a:spcPct val="120000"/>
              </a:lnSpc>
              <a:spcBef>
                <a:spcPct val="0"/>
              </a:spcBef>
              <a:buFontTx/>
              <a:buNone/>
              <a:defRPr/>
            </a:pPr>
            <a:endParaRPr lang="en-GB" sz="2600" dirty="0" smtClean="0">
              <a:latin typeface="Helvetica" charset="0"/>
            </a:endParaRPr>
          </a:p>
          <a:p>
            <a:pPr marL="0" indent="0" algn="ctr" eaLnBrk="1" hangingPunct="1">
              <a:lnSpc>
                <a:spcPct val="120000"/>
              </a:lnSpc>
              <a:spcBef>
                <a:spcPct val="0"/>
              </a:spcBef>
              <a:buFontTx/>
              <a:buNone/>
              <a:defRPr/>
            </a:pPr>
            <a:r>
              <a:rPr lang="en-GB" sz="2600" dirty="0" smtClean="0">
                <a:latin typeface="Helvetica" charset="0"/>
              </a:rPr>
              <a:t>NOAA Satellite Science Week, Feb  23-27 2015 – </a:t>
            </a:r>
            <a:r>
              <a:rPr lang="en-GB" sz="2600" i="1" dirty="0" smtClean="0">
                <a:solidFill>
                  <a:srgbClr val="D612F0"/>
                </a:solidFill>
                <a:latin typeface="Helvetica" charset="0"/>
              </a:rPr>
              <a:t>Oct. 8, 3:45 pm SIMULATED / OBSERVED CLOUD IMAGE</a:t>
            </a:r>
          </a:p>
        </p:txBody>
      </p:sp>
      <p:sp>
        <p:nvSpPr>
          <p:cNvPr id="370692" name="Rectangle 4"/>
          <p:cNvSpPr>
            <a:spLocks noChangeArrowheads="1"/>
          </p:cNvSpPr>
          <p:nvPr/>
        </p:nvSpPr>
        <p:spPr bwMode="auto">
          <a:xfrm>
            <a:off x="0" y="990600"/>
            <a:ext cx="9144000"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ndParaRPr>
          </a:p>
        </p:txBody>
      </p:sp>
      <p:pic>
        <p:nvPicPr>
          <p:cNvPr id="45062" name="Picture 6" descr="NOAA-1-7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181600"/>
            <a:ext cx="10668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124200" y="2209800"/>
            <a:ext cx="1542084" cy="369332"/>
          </a:xfrm>
          <a:prstGeom prst="rect">
            <a:avLst/>
          </a:prstGeom>
        </p:spPr>
        <p:txBody>
          <a:bodyPr wrap="none">
            <a:spAutoFit/>
          </a:bodyPr>
          <a:lstStyle/>
          <a:p>
            <a:r>
              <a:rPr lang="en-GB" b="1" i="1" dirty="0">
                <a:solidFill>
                  <a:srgbClr val="D612F0"/>
                </a:solidFill>
                <a:effectLst>
                  <a:outerShdw blurRad="50800" dist="38100" dir="2700000" algn="tl" rotWithShape="0">
                    <a:prstClr val="black">
                      <a:alpha val="40000"/>
                    </a:prstClr>
                  </a:outerShdw>
                </a:effectLst>
                <a:latin typeface="Helvetica" charset="0"/>
              </a:rPr>
              <a:t>SIMULATED</a:t>
            </a:r>
            <a:endParaRPr lang="en-US" b="1" dirty="0">
              <a:effectLst>
                <a:outerShdw blurRad="50800" dist="38100" dir="2700000" algn="tl" rotWithShape="0">
                  <a:prstClr val="black">
                    <a:alpha val="40000"/>
                  </a:prstClr>
                </a:outerShdw>
              </a:effectLst>
            </a:endParaRPr>
          </a:p>
        </p:txBody>
      </p:sp>
      <p:sp>
        <p:nvSpPr>
          <p:cNvPr id="5" name="Rectangle 4"/>
          <p:cNvSpPr/>
          <p:nvPr/>
        </p:nvSpPr>
        <p:spPr>
          <a:xfrm>
            <a:off x="3200400" y="4343400"/>
            <a:ext cx="1512403" cy="369332"/>
          </a:xfrm>
          <a:prstGeom prst="rect">
            <a:avLst/>
          </a:prstGeom>
        </p:spPr>
        <p:txBody>
          <a:bodyPr wrap="none">
            <a:spAutoFit/>
          </a:bodyPr>
          <a:lstStyle/>
          <a:p>
            <a:r>
              <a:rPr lang="en-GB" b="1" i="1" dirty="0">
                <a:solidFill>
                  <a:srgbClr val="D612F0"/>
                </a:solidFill>
                <a:latin typeface="Helvetica" charset="0"/>
              </a:rPr>
              <a:t>OBSERVED </a:t>
            </a:r>
            <a:endParaRPr lang="en-US" b="1" dirty="0"/>
          </a:p>
        </p:txBody>
      </p:sp>
      <p:sp>
        <p:nvSpPr>
          <p:cNvPr id="2" name="Rectangle 1"/>
          <p:cNvSpPr/>
          <p:nvPr/>
        </p:nvSpPr>
        <p:spPr>
          <a:xfrm>
            <a:off x="0" y="1219200"/>
            <a:ext cx="9144000" cy="677108"/>
          </a:xfrm>
          <a:prstGeom prst="rect">
            <a:avLst/>
          </a:prstGeom>
        </p:spPr>
        <p:txBody>
          <a:bodyPr wrap="square" anchor="t" anchorCtr="0">
            <a:spAutoFit/>
          </a:bodyPr>
          <a:lstStyle/>
          <a:p>
            <a:pPr algn="ctr">
              <a:defRPr/>
            </a:pPr>
            <a:r>
              <a:rPr lang="en-GB" sz="2000" dirty="0">
                <a:solidFill>
                  <a:srgbClr val="0000FF"/>
                </a:solidFill>
                <a:latin typeface="Helvetica" charset="0"/>
              </a:rPr>
              <a:t>Zoltan Toth,</a:t>
            </a:r>
            <a:r>
              <a:rPr lang="en-GB" sz="2000" b="1" dirty="0">
                <a:solidFill>
                  <a:srgbClr val="0000FF"/>
                </a:solidFill>
                <a:latin typeface="Helvetica" charset="0"/>
              </a:rPr>
              <a:t> </a:t>
            </a:r>
          </a:p>
          <a:p>
            <a:pPr algn="ctr">
              <a:defRPr/>
            </a:pPr>
            <a:r>
              <a:rPr lang="en-GB" dirty="0">
                <a:latin typeface="Helvetica" charset="0"/>
              </a:rPr>
              <a:t>Steve Albers</a:t>
            </a:r>
            <a:r>
              <a:rPr lang="en-GB" baseline="30000" dirty="0">
                <a:latin typeface="Helvetica" charset="0"/>
              </a:rPr>
              <a:t>1</a:t>
            </a:r>
            <a:r>
              <a:rPr lang="en-GB" dirty="0">
                <a:latin typeface="Helvetica" charset="0"/>
              </a:rPr>
              <a:t>, Sid Boukabara</a:t>
            </a:r>
            <a:r>
              <a:rPr lang="en-GB" baseline="30000" dirty="0">
                <a:latin typeface="Helvetica" charset="0"/>
              </a:rPr>
              <a:t>2</a:t>
            </a:r>
            <a:r>
              <a:rPr lang="en-GB" dirty="0">
                <a:latin typeface="Helvetica" charset="0"/>
              </a:rPr>
              <a:t>, </a:t>
            </a:r>
            <a:r>
              <a:rPr lang="en-GB" dirty="0" err="1">
                <a:latin typeface="Helvetica" charset="0"/>
              </a:rPr>
              <a:t>Yuanfu</a:t>
            </a:r>
            <a:r>
              <a:rPr lang="en-GB" dirty="0">
                <a:latin typeface="Helvetica" charset="0"/>
              </a:rPr>
              <a:t> </a:t>
            </a:r>
            <a:r>
              <a:rPr lang="en-GB" dirty="0" err="1">
                <a:latin typeface="Helvetica" charset="0"/>
              </a:rPr>
              <a:t>Xie</a:t>
            </a:r>
            <a:r>
              <a:rPr lang="en-GB" dirty="0">
                <a:latin typeface="Helvetica" charset="0"/>
              </a:rPr>
              <a:t>, Carolyn Reynolds</a:t>
            </a:r>
            <a:r>
              <a:rPr lang="en-GB" baseline="30000" dirty="0">
                <a:latin typeface="Helvetica" charset="0"/>
              </a:rPr>
              <a:t>3</a:t>
            </a:r>
            <a:r>
              <a:rPr lang="en-GB" dirty="0">
                <a:latin typeface="Helvetica" charset="0"/>
              </a:rPr>
              <a:t>, &amp; </a:t>
            </a:r>
            <a:r>
              <a:rPr lang="en-GB" dirty="0" err="1">
                <a:latin typeface="Helvetica" charset="0"/>
              </a:rPr>
              <a:t>Sharan</a:t>
            </a:r>
            <a:r>
              <a:rPr lang="en-GB" dirty="0">
                <a:latin typeface="Helvetica" charset="0"/>
              </a:rPr>
              <a:t> Majumdar</a:t>
            </a:r>
            <a:r>
              <a:rPr lang="en-GB" baseline="30000" dirty="0">
                <a:latin typeface="Helvetica" charset="0"/>
              </a:rPr>
              <a:t>4</a:t>
            </a:r>
          </a:p>
        </p:txBody>
      </p:sp>
    </p:spTree>
    <p:extLst>
      <p:ext uri="{BB962C8B-B14F-4D97-AF65-F5344CB8AC3E}">
        <p14:creationId xmlns:p14="http://schemas.microsoft.com/office/powerpoint/2010/main" val="14173760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smtClean="0">
                <a:solidFill>
                  <a:srgbClr val="FF0000"/>
                </a:solidFill>
                <a:latin typeface="Arial" charset="0"/>
                <a:ea typeface="ＭＳ Ｐゴシック" charset="0"/>
                <a:cs typeface="ＭＳ Ｐゴシック" charset="0"/>
              </a:rPr>
              <a:t>CLOUD </a:t>
            </a:r>
            <a:r>
              <a:rPr lang="en-US" sz="3200" dirty="0" smtClean="0">
                <a:solidFill>
                  <a:srgbClr val="FF0000"/>
                </a:solidFill>
                <a:latin typeface="Arial" charset="0"/>
                <a:ea typeface="ＭＳ Ｐゴシック" charset="0"/>
              </a:rPr>
              <a:t>DISPLAY WITH LAPS</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2277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21:45 UTC Oct </a:t>
            </a:r>
            <a:r>
              <a:rPr lang="en-US" dirty="0">
                <a:solidFill>
                  <a:srgbClr val="000000"/>
                </a:solidFill>
                <a:latin typeface="Calibri" charset="0"/>
                <a:cs typeface="Calibri" charset="0"/>
              </a:rPr>
              <a:t>8</a:t>
            </a:r>
            <a:r>
              <a:rPr lang="en-US" dirty="0" smtClean="0">
                <a:solidFill>
                  <a:srgbClr val="000000"/>
                </a:solidFill>
                <a:latin typeface="Calibri" charset="0"/>
                <a:cs typeface="Calibri" charset="0"/>
              </a:rPr>
              <a:t>, 2014</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10</a:t>
            </a:fld>
            <a:endParaRPr lang="en-US" sz="1400" dirty="0">
              <a:solidFill>
                <a:srgbClr val="000000"/>
              </a:solidFill>
            </a:endParaRPr>
          </a:p>
        </p:txBody>
      </p:sp>
      <p:sp>
        <p:nvSpPr>
          <p:cNvPr id="13"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pic>
        <p:nvPicPr>
          <p:cNvPr id="6" name="Picture 5"/>
          <p:cNvPicPr>
            <a:picLocks noChangeAspect="1"/>
          </p:cNvPicPr>
          <p:nvPr/>
        </p:nvPicPr>
        <p:blipFill>
          <a:blip r:embed="rId2"/>
          <a:stretch>
            <a:fillRect/>
          </a:stretch>
        </p:blipFill>
        <p:spPr>
          <a:xfrm>
            <a:off x="0" y="1600200"/>
            <a:ext cx="9144000" cy="4600516"/>
          </a:xfrm>
          <a:prstGeom prst="rect">
            <a:avLst/>
          </a:prstGeom>
        </p:spPr>
      </p:pic>
    </p:spTree>
    <p:extLst>
      <p:ext uri="{BB962C8B-B14F-4D97-AF65-F5344CB8AC3E}">
        <p14:creationId xmlns:p14="http://schemas.microsoft.com/office/powerpoint/2010/main" val="41916024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ANALYSIS</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2408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17:30 UTC Feb 14, 2015</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11</a:t>
            </a:fld>
            <a:endParaRPr lang="en-US" sz="1400" dirty="0">
              <a:solidFill>
                <a:srgbClr val="000000"/>
              </a:solidFill>
            </a:endParaRPr>
          </a:p>
        </p:txBody>
      </p:sp>
      <p:sp>
        <p:nvSpPr>
          <p:cNvPr id="13"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pic>
        <p:nvPicPr>
          <p:cNvPr id="2" name="Picture 1"/>
          <p:cNvPicPr>
            <a:picLocks noChangeAspect="1"/>
          </p:cNvPicPr>
          <p:nvPr/>
        </p:nvPicPr>
        <p:blipFill>
          <a:blip r:embed="rId2"/>
          <a:stretch>
            <a:fillRect/>
          </a:stretch>
        </p:blipFill>
        <p:spPr>
          <a:xfrm>
            <a:off x="0" y="1600200"/>
            <a:ext cx="9144000" cy="4600516"/>
          </a:xfrm>
          <a:prstGeom prst="rect">
            <a:avLst/>
          </a:prstGeom>
        </p:spPr>
      </p:pic>
    </p:spTree>
    <p:extLst>
      <p:ext uri="{BB962C8B-B14F-4D97-AF65-F5344CB8AC3E}">
        <p14:creationId xmlns:p14="http://schemas.microsoft.com/office/powerpoint/2010/main" val="32139154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2800" b="1" dirty="0" smtClean="0">
                <a:solidFill>
                  <a:srgbClr val="FF0000"/>
                </a:solidFill>
                <a:latin typeface="Arial" charset="0"/>
                <a:ea typeface="ＭＳ Ｐゴシック" charset="0"/>
                <a:cs typeface="ＭＳ Ｐゴシック" charset="0"/>
              </a:rPr>
              <a:t>BUCKLE UP – SIMULATED SATELLITE LAUNCH</a:t>
            </a:r>
            <a:endParaRPr lang="en-US" sz="20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12</a:t>
            </a:fld>
            <a:endParaRPr lang="en-US" sz="1400" dirty="0">
              <a:solidFill>
                <a:srgbClr val="000000"/>
              </a:solidFill>
            </a:endParaRPr>
          </a:p>
        </p:txBody>
      </p:sp>
      <p:sp>
        <p:nvSpPr>
          <p:cNvPr id="13"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pic>
        <p:nvPicPr>
          <p:cNvPr id="10" name="anim_cyl.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00200"/>
            <a:ext cx="9144000" cy="4575175"/>
          </a:xfrm>
          <a:prstGeom prst="rect">
            <a:avLst/>
          </a:prstGeom>
        </p:spPr>
      </p:pic>
      <p:sp>
        <p:nvSpPr>
          <p:cNvPr id="14" name="Rectangle 6"/>
          <p:cNvSpPr>
            <a:spLocks noChangeArrowheads="1"/>
          </p:cNvSpPr>
          <p:nvPr/>
        </p:nvSpPr>
        <p:spPr bwMode="auto">
          <a:xfrm>
            <a:off x="152400" y="6324600"/>
            <a:ext cx="2408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17:30 UTC Feb 14, 2015</a:t>
            </a:r>
            <a:endParaRPr lang="en-US" dirty="0">
              <a:solidFill>
                <a:srgbClr val="000000"/>
              </a:solidFill>
            </a:endParaRPr>
          </a:p>
        </p:txBody>
      </p:sp>
    </p:spTree>
    <p:extLst>
      <p:ext uri="{BB962C8B-B14F-4D97-AF65-F5344CB8AC3E}">
        <p14:creationId xmlns:p14="http://schemas.microsoft.com/office/powerpoint/2010/main" val="40568888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13</a:t>
            </a:fld>
            <a:endParaRPr lang="en-US"/>
          </a:p>
        </p:txBody>
      </p:sp>
      <p:pic>
        <p:nvPicPr>
          <p:cNvPr id="5" name="Picture 4"/>
          <p:cNvPicPr>
            <a:picLocks noChangeAspect="1"/>
          </p:cNvPicPr>
          <p:nvPr/>
        </p:nvPicPr>
        <p:blipFill>
          <a:blip r:embed="rId2"/>
          <a:stretch>
            <a:fillRect/>
          </a:stretch>
        </p:blipFill>
        <p:spPr>
          <a:xfrm>
            <a:off x="0" y="1600200"/>
            <a:ext cx="9144000" cy="4575173"/>
          </a:xfrm>
          <a:prstGeom prst="rect">
            <a:avLst/>
          </a:prstGeom>
        </p:spPr>
      </p:pic>
      <p:cxnSp>
        <p:nvCxnSpPr>
          <p:cNvPr id="7" name="Straight Connector 6"/>
          <p:cNvCxnSpPr/>
          <p:nvPr/>
        </p:nvCxnSpPr>
        <p:spPr bwMode="auto">
          <a:xfrm>
            <a:off x="0" y="4343400"/>
            <a:ext cx="914400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Straight Connector 7"/>
          <p:cNvCxnSpPr/>
          <p:nvPr/>
        </p:nvCxnSpPr>
        <p:spPr bwMode="auto">
          <a:xfrm>
            <a:off x="0" y="4724400"/>
            <a:ext cx="914400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 name="Rectangle 8"/>
          <p:cNvSpPr/>
          <p:nvPr/>
        </p:nvSpPr>
        <p:spPr>
          <a:xfrm>
            <a:off x="4495800" y="5943600"/>
            <a:ext cx="338629" cy="415498"/>
          </a:xfrm>
          <a:prstGeom prst="rect">
            <a:avLst/>
          </a:prstGeom>
        </p:spPr>
        <p:txBody>
          <a:bodyPr wrap="none">
            <a:spAutoFit/>
          </a:bodyPr>
          <a:lstStyle/>
          <a:p>
            <a:pPr>
              <a:lnSpc>
                <a:spcPct val="120000"/>
              </a:lnSpc>
              <a:defRPr/>
            </a:pPr>
            <a:r>
              <a:rPr lang="en-GB" dirty="0" smtClean="0">
                <a:solidFill>
                  <a:srgbClr val="0000FF"/>
                </a:solidFill>
                <a:latin typeface="Helvetica" charset="0"/>
              </a:rPr>
              <a:t>X</a:t>
            </a:r>
            <a:endParaRPr lang="en-GB" dirty="0">
              <a:solidFill>
                <a:srgbClr val="0000FF"/>
              </a:solidFill>
              <a:latin typeface="Helvetica" charset="0"/>
            </a:endParaRPr>
          </a:p>
        </p:txBody>
      </p:sp>
      <p:sp>
        <p:nvSpPr>
          <p:cNvPr id="10" name="Rectangle 2"/>
          <p:cNvSpPr>
            <a:spLocks noGrp="1" noChangeArrowheads="1"/>
          </p:cNvSpPr>
          <p:nvPr>
            <p:ph type="title"/>
          </p:nvPr>
        </p:nvSpPr>
        <p:spPr>
          <a:xfrm>
            <a:off x="0" y="19050"/>
            <a:ext cx="9144000" cy="533400"/>
          </a:xfrm>
        </p:spPr>
        <p:txBody>
          <a:bodyPr/>
          <a:lstStyle/>
          <a:p>
            <a:pPr eaLnBrk="1" hangingPunct="1"/>
            <a:r>
              <a:rPr lang="en-US" sz="2800" b="1" dirty="0" smtClean="0">
                <a:solidFill>
                  <a:srgbClr val="FF0000"/>
                </a:solidFill>
                <a:latin typeface="Arial" charset="0"/>
                <a:ea typeface="ＭＳ Ｐゴシック" charset="0"/>
                <a:cs typeface="ＭＳ Ｐゴシック" charset="0"/>
              </a:rPr>
              <a:t>VIEW OF LAPS CLOUDS FROM 40k m</a:t>
            </a:r>
            <a:endParaRPr lang="en-US" sz="2000" b="1" dirty="0">
              <a:solidFill>
                <a:srgbClr val="3333FF"/>
              </a:solidFill>
              <a:latin typeface="Arial" charset="0"/>
              <a:ea typeface="ＭＳ Ｐゴシック" charset="0"/>
              <a:cs typeface="ＭＳ Ｐゴシック" charset="0"/>
            </a:endParaRPr>
          </a:p>
        </p:txBody>
      </p:sp>
      <p:sp>
        <p:nvSpPr>
          <p:cNvPr id="11" name="Rectangle 6"/>
          <p:cNvSpPr>
            <a:spLocks noChangeArrowheads="1"/>
          </p:cNvSpPr>
          <p:nvPr/>
        </p:nvSpPr>
        <p:spPr bwMode="auto">
          <a:xfrm>
            <a:off x="152400" y="6324600"/>
            <a:ext cx="2408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17:30 UTC Feb 14, 2015</a:t>
            </a:r>
            <a:endParaRPr lang="en-US" dirty="0">
              <a:solidFill>
                <a:srgbClr val="000000"/>
              </a:solidFill>
            </a:endParaRPr>
          </a:p>
        </p:txBody>
      </p:sp>
      <p:sp>
        <p:nvSpPr>
          <p:cNvPr id="2" name="Rectangle 1"/>
          <p:cNvSpPr/>
          <p:nvPr/>
        </p:nvSpPr>
        <p:spPr>
          <a:xfrm>
            <a:off x="4038600" y="6248400"/>
            <a:ext cx="1308509" cy="369332"/>
          </a:xfrm>
          <a:prstGeom prst="rect">
            <a:avLst/>
          </a:prstGeom>
        </p:spPr>
        <p:txBody>
          <a:bodyPr wrap="none">
            <a:spAutoFit/>
          </a:bodyPr>
          <a:lstStyle/>
          <a:p>
            <a:r>
              <a:rPr lang="en-US" dirty="0" smtClean="0">
                <a:solidFill>
                  <a:srgbClr val="0000FF"/>
                </a:solidFill>
                <a:latin typeface="Calibri" charset="0"/>
                <a:cs typeface="Calibri" charset="0"/>
              </a:rPr>
              <a:t>Boulder, CO</a:t>
            </a:r>
            <a:endParaRPr lang="en-US" dirty="0">
              <a:solidFill>
                <a:srgbClr val="0000FF"/>
              </a:solidFill>
            </a:endParaRPr>
          </a:p>
        </p:txBody>
      </p:sp>
    </p:spTree>
    <p:extLst>
      <p:ext uri="{BB962C8B-B14F-4D97-AF65-F5344CB8AC3E}">
        <p14:creationId xmlns:p14="http://schemas.microsoft.com/office/powerpoint/2010/main" val="21967209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96F7200-4D05-4A4E-B112-FCACB5B1AAC6}" type="slidenum">
              <a:rPr lang="en-US" smtClean="0"/>
              <a:pPr>
                <a:defRPr/>
              </a:pPr>
              <a:t>14</a:t>
            </a:fld>
            <a:endParaRPr lang="en-US"/>
          </a:p>
        </p:txBody>
      </p:sp>
      <p:pic>
        <p:nvPicPr>
          <p:cNvPr id="4" name="Picture 3"/>
          <p:cNvPicPr>
            <a:picLocks noChangeAspect="1"/>
          </p:cNvPicPr>
          <p:nvPr/>
        </p:nvPicPr>
        <p:blipFill>
          <a:blip r:embed="rId2"/>
          <a:stretch>
            <a:fillRect/>
          </a:stretch>
        </p:blipFill>
        <p:spPr>
          <a:xfrm>
            <a:off x="1320800" y="350107"/>
            <a:ext cx="6489700" cy="6489700"/>
          </a:xfrm>
          <a:prstGeom prst="rect">
            <a:avLst/>
          </a:prstGeom>
        </p:spPr>
      </p:pic>
      <p:sp>
        <p:nvSpPr>
          <p:cNvPr id="5" name="Rectangle 4"/>
          <p:cNvSpPr/>
          <p:nvPr/>
        </p:nvSpPr>
        <p:spPr>
          <a:xfrm>
            <a:off x="4494138" y="3397090"/>
            <a:ext cx="338629" cy="415498"/>
          </a:xfrm>
          <a:prstGeom prst="rect">
            <a:avLst/>
          </a:prstGeom>
        </p:spPr>
        <p:txBody>
          <a:bodyPr wrap="none">
            <a:spAutoFit/>
          </a:bodyPr>
          <a:lstStyle/>
          <a:p>
            <a:pPr>
              <a:lnSpc>
                <a:spcPct val="120000"/>
              </a:lnSpc>
              <a:defRPr/>
            </a:pPr>
            <a:r>
              <a:rPr lang="en-GB" dirty="0" smtClean="0">
                <a:solidFill>
                  <a:srgbClr val="0000FF"/>
                </a:solidFill>
                <a:latin typeface="Helvetica" charset="0"/>
              </a:rPr>
              <a:t>X</a:t>
            </a:r>
            <a:endParaRPr lang="en-GB" dirty="0">
              <a:solidFill>
                <a:srgbClr val="0000FF"/>
              </a:solidFill>
              <a:latin typeface="Helvetica" charset="0"/>
            </a:endParaRPr>
          </a:p>
        </p:txBody>
      </p:sp>
      <p:sp>
        <p:nvSpPr>
          <p:cNvPr id="6" name="Oval 5"/>
          <p:cNvSpPr/>
          <p:nvPr/>
        </p:nvSpPr>
        <p:spPr>
          <a:xfrm>
            <a:off x="1715080" y="861539"/>
            <a:ext cx="5715000" cy="548873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 name="Oval 6"/>
          <p:cNvSpPr/>
          <p:nvPr/>
        </p:nvSpPr>
        <p:spPr>
          <a:xfrm>
            <a:off x="2730436" y="1666970"/>
            <a:ext cx="3839463" cy="383819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8" name="Rectangle 2"/>
          <p:cNvSpPr>
            <a:spLocks noGrp="1" noChangeArrowheads="1"/>
          </p:cNvSpPr>
          <p:nvPr>
            <p:ph type="title"/>
          </p:nvPr>
        </p:nvSpPr>
        <p:spPr>
          <a:xfrm>
            <a:off x="-23270" y="0"/>
            <a:ext cx="9144000" cy="304800"/>
          </a:xfrm>
        </p:spPr>
        <p:txBody>
          <a:bodyPr/>
          <a:lstStyle/>
          <a:p>
            <a:pPr eaLnBrk="1" hangingPunct="1"/>
            <a:r>
              <a:rPr lang="en-US" sz="2800" b="1" dirty="0" smtClean="0">
                <a:solidFill>
                  <a:srgbClr val="FF0000"/>
                </a:solidFill>
                <a:latin typeface="Arial" charset="0"/>
                <a:ea typeface="ＭＳ Ｐゴシック" charset="0"/>
                <a:cs typeface="ＭＳ Ｐゴシック" charset="0"/>
              </a:rPr>
              <a:t>VIEW OF LAPS CLOUDS FROM 40 km</a:t>
            </a:r>
            <a:endParaRPr lang="en-US" sz="2000" b="1" dirty="0">
              <a:solidFill>
                <a:srgbClr val="3333FF"/>
              </a:solidFill>
              <a:latin typeface="Arial" charset="0"/>
              <a:ea typeface="ＭＳ Ｐゴシック" charset="0"/>
              <a:cs typeface="ＭＳ Ｐゴシック" charset="0"/>
            </a:endParaRPr>
          </a:p>
        </p:txBody>
      </p:sp>
      <p:sp>
        <p:nvSpPr>
          <p:cNvPr id="9" name="Rectangle 6"/>
          <p:cNvSpPr>
            <a:spLocks noChangeArrowheads="1"/>
          </p:cNvSpPr>
          <p:nvPr/>
        </p:nvSpPr>
        <p:spPr bwMode="auto">
          <a:xfrm>
            <a:off x="0" y="6096000"/>
            <a:ext cx="13907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17:30 UTC </a:t>
            </a:r>
            <a:endParaRPr lang="en-US" dirty="0" smtClean="0">
              <a:solidFill>
                <a:srgbClr val="000000"/>
              </a:solidFill>
              <a:latin typeface="Calibri" charset="0"/>
              <a:cs typeface="Calibri" charset="0"/>
            </a:endParaRPr>
          </a:p>
          <a:p>
            <a:r>
              <a:rPr lang="en-US" dirty="0" smtClean="0">
                <a:solidFill>
                  <a:srgbClr val="000000"/>
                </a:solidFill>
                <a:latin typeface="Calibri" charset="0"/>
                <a:cs typeface="Calibri" charset="0"/>
              </a:rPr>
              <a:t>Feb </a:t>
            </a:r>
            <a:r>
              <a:rPr lang="en-US" dirty="0" smtClean="0">
                <a:solidFill>
                  <a:srgbClr val="000000"/>
                </a:solidFill>
                <a:latin typeface="Calibri" charset="0"/>
                <a:cs typeface="Calibri" charset="0"/>
              </a:rPr>
              <a:t>14, 2015</a:t>
            </a:r>
            <a:endParaRPr lang="en-US" dirty="0">
              <a:solidFill>
                <a:srgbClr val="000000"/>
              </a:solidFill>
            </a:endParaRPr>
          </a:p>
        </p:txBody>
      </p:sp>
      <p:sp>
        <p:nvSpPr>
          <p:cNvPr id="10" name="Rectangle 9"/>
          <p:cNvSpPr/>
          <p:nvPr/>
        </p:nvSpPr>
        <p:spPr>
          <a:xfrm>
            <a:off x="4038600" y="3810000"/>
            <a:ext cx="1308509" cy="369332"/>
          </a:xfrm>
          <a:prstGeom prst="rect">
            <a:avLst/>
          </a:prstGeom>
        </p:spPr>
        <p:txBody>
          <a:bodyPr wrap="none">
            <a:spAutoFit/>
          </a:bodyPr>
          <a:lstStyle/>
          <a:p>
            <a:r>
              <a:rPr lang="en-US" dirty="0" smtClean="0">
                <a:solidFill>
                  <a:srgbClr val="0000FF"/>
                </a:solidFill>
                <a:latin typeface="Calibri" charset="0"/>
                <a:cs typeface="Calibri" charset="0"/>
              </a:rPr>
              <a:t>Boulder, CO</a:t>
            </a:r>
            <a:endParaRPr lang="en-US" dirty="0">
              <a:solidFill>
                <a:srgbClr val="0000FF"/>
              </a:solidFill>
            </a:endParaRPr>
          </a:p>
        </p:txBody>
      </p:sp>
    </p:spTree>
    <p:extLst>
      <p:ext uri="{BB962C8B-B14F-4D97-AF65-F5344CB8AC3E}">
        <p14:creationId xmlns:p14="http://schemas.microsoft.com/office/powerpoint/2010/main" val="27446399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96F7200-4D05-4A4E-B112-FCACB5B1AAC6}" type="slidenum">
              <a:rPr lang="en-US" smtClean="0">
                <a:solidFill>
                  <a:srgbClr val="000000"/>
                </a:solidFill>
              </a:rPr>
              <a:pPr>
                <a:defRPr/>
              </a:pPr>
              <a:t>15</a:t>
            </a:fld>
            <a:endParaRPr lang="en-US">
              <a:solidFill>
                <a:srgbClr val="000000"/>
              </a:solidFill>
            </a:endParaRPr>
          </a:p>
        </p:txBody>
      </p:sp>
      <p:pic>
        <p:nvPicPr>
          <p:cNvPr id="4" name="Picture 3"/>
          <p:cNvPicPr>
            <a:picLocks noChangeAspect="1"/>
          </p:cNvPicPr>
          <p:nvPr/>
        </p:nvPicPr>
        <p:blipFill>
          <a:blip r:embed="rId2"/>
          <a:stretch>
            <a:fillRect/>
          </a:stretch>
        </p:blipFill>
        <p:spPr>
          <a:xfrm>
            <a:off x="0" y="1428654"/>
            <a:ext cx="4419600" cy="4419600"/>
          </a:xfrm>
          <a:prstGeom prst="rect">
            <a:avLst/>
          </a:prstGeom>
        </p:spPr>
      </p:pic>
      <p:pic>
        <p:nvPicPr>
          <p:cNvPr id="5" name="Picture 4"/>
          <p:cNvPicPr>
            <a:picLocks noChangeAspect="1"/>
          </p:cNvPicPr>
          <p:nvPr/>
        </p:nvPicPr>
        <p:blipFill>
          <a:blip r:embed="rId3"/>
          <a:stretch>
            <a:fillRect/>
          </a:stretch>
        </p:blipFill>
        <p:spPr>
          <a:xfrm>
            <a:off x="4724400" y="1447800"/>
            <a:ext cx="4394200" cy="4394200"/>
          </a:xfrm>
          <a:prstGeom prst="rect">
            <a:avLst/>
          </a:prstGeom>
        </p:spPr>
      </p:pic>
      <p:sp>
        <p:nvSpPr>
          <p:cNvPr id="6" name="Oval 5"/>
          <p:cNvSpPr/>
          <p:nvPr/>
        </p:nvSpPr>
        <p:spPr>
          <a:xfrm>
            <a:off x="1143000" y="2571654"/>
            <a:ext cx="2127956" cy="205457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7" name="Rectangle 6"/>
          <p:cNvSpPr/>
          <p:nvPr/>
        </p:nvSpPr>
        <p:spPr>
          <a:xfrm>
            <a:off x="2057400" y="3409854"/>
            <a:ext cx="363713" cy="430887"/>
          </a:xfrm>
          <a:prstGeom prst="rect">
            <a:avLst/>
          </a:prstGeom>
        </p:spPr>
        <p:txBody>
          <a:bodyPr wrap="square">
            <a:spAutoFit/>
          </a:bodyPr>
          <a:lstStyle/>
          <a:p>
            <a:pPr>
              <a:lnSpc>
                <a:spcPct val="120000"/>
              </a:lnSpc>
              <a:defRPr/>
            </a:pPr>
            <a:r>
              <a:rPr lang="en-GB" dirty="0" smtClean="0">
                <a:solidFill>
                  <a:srgbClr val="0000FF"/>
                </a:solidFill>
                <a:latin typeface="Helvetica" charset="0"/>
              </a:rPr>
              <a:t>X</a:t>
            </a:r>
            <a:endParaRPr lang="en-GB" dirty="0">
              <a:solidFill>
                <a:srgbClr val="0000FF"/>
              </a:solidFill>
              <a:latin typeface="Helvetica" charset="0"/>
            </a:endParaRPr>
          </a:p>
        </p:txBody>
      </p:sp>
      <p:sp>
        <p:nvSpPr>
          <p:cNvPr id="8" name="Rectangle 7"/>
          <p:cNvSpPr/>
          <p:nvPr/>
        </p:nvSpPr>
        <p:spPr>
          <a:xfrm>
            <a:off x="6781800" y="3429000"/>
            <a:ext cx="338629" cy="415498"/>
          </a:xfrm>
          <a:prstGeom prst="rect">
            <a:avLst/>
          </a:prstGeom>
        </p:spPr>
        <p:txBody>
          <a:bodyPr wrap="none">
            <a:spAutoFit/>
          </a:bodyPr>
          <a:lstStyle/>
          <a:p>
            <a:pPr>
              <a:lnSpc>
                <a:spcPct val="120000"/>
              </a:lnSpc>
              <a:defRPr/>
            </a:pPr>
            <a:r>
              <a:rPr lang="en-GB" dirty="0" smtClean="0">
                <a:solidFill>
                  <a:srgbClr val="0000FF"/>
                </a:solidFill>
                <a:latin typeface="Helvetica" charset="0"/>
              </a:rPr>
              <a:t>X</a:t>
            </a:r>
            <a:endParaRPr lang="en-GB" dirty="0">
              <a:solidFill>
                <a:srgbClr val="0000FF"/>
              </a:solidFill>
              <a:latin typeface="Helvetica" charset="0"/>
            </a:endParaRPr>
          </a:p>
        </p:txBody>
      </p:sp>
      <p:sp>
        <p:nvSpPr>
          <p:cNvPr id="9" name="Oval 8"/>
          <p:cNvSpPr/>
          <p:nvPr/>
        </p:nvSpPr>
        <p:spPr>
          <a:xfrm>
            <a:off x="5029200" y="1812420"/>
            <a:ext cx="3810000" cy="36695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0" name="Oval 9"/>
          <p:cNvSpPr/>
          <p:nvPr/>
        </p:nvSpPr>
        <p:spPr>
          <a:xfrm>
            <a:off x="1504854" y="2920745"/>
            <a:ext cx="1391356" cy="134337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1" name="Oval 10"/>
          <p:cNvSpPr/>
          <p:nvPr/>
        </p:nvSpPr>
        <p:spPr>
          <a:xfrm>
            <a:off x="5486400" y="2362200"/>
            <a:ext cx="2819400" cy="2590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2" name="Rectangle 2"/>
          <p:cNvSpPr>
            <a:spLocks noGrp="1" noChangeArrowheads="1"/>
          </p:cNvSpPr>
          <p:nvPr>
            <p:ph type="title"/>
          </p:nvPr>
        </p:nvSpPr>
        <p:spPr>
          <a:xfrm>
            <a:off x="685800" y="609600"/>
            <a:ext cx="2819400" cy="533400"/>
          </a:xfrm>
        </p:spPr>
        <p:txBody>
          <a:bodyPr/>
          <a:lstStyle/>
          <a:p>
            <a:pPr eaLnBrk="1" hangingPunct="1"/>
            <a:r>
              <a:rPr lang="en-US" sz="2800" b="1" dirty="0" smtClean="0">
                <a:solidFill>
                  <a:srgbClr val="FF0000"/>
                </a:solidFill>
                <a:latin typeface="Arial" charset="0"/>
                <a:ea typeface="ＭＳ Ｐゴシック" charset="0"/>
                <a:cs typeface="ＭＳ Ｐゴシック" charset="0"/>
              </a:rPr>
              <a:t>GOES VISIBLE</a:t>
            </a:r>
            <a:endParaRPr lang="en-US" sz="2000" b="1" dirty="0">
              <a:solidFill>
                <a:srgbClr val="3333FF"/>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4724400" y="609600"/>
            <a:ext cx="434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dirty="0" smtClean="0">
                <a:solidFill>
                  <a:srgbClr val="FF0000"/>
                </a:solidFill>
                <a:latin typeface="Arial" charset="0"/>
                <a:ea typeface="ＭＳ Ｐゴシック" charset="0"/>
                <a:cs typeface="ＭＳ Ｐゴシック" charset="0"/>
              </a:rPr>
              <a:t>LAPS POLAR DISPLAY (From 40 km)</a:t>
            </a:r>
            <a:endParaRPr lang="en-US" sz="2000" b="1" dirty="0">
              <a:solidFill>
                <a:srgbClr val="3333FF"/>
              </a:solidFill>
              <a:latin typeface="Arial" charset="0"/>
              <a:ea typeface="ＭＳ Ｐゴシック" charset="0"/>
              <a:cs typeface="ＭＳ Ｐゴシック" charset="0"/>
            </a:endParaRPr>
          </a:p>
        </p:txBody>
      </p:sp>
      <p:sp>
        <p:nvSpPr>
          <p:cNvPr id="14" name="Rectangle 6"/>
          <p:cNvSpPr>
            <a:spLocks noChangeArrowheads="1"/>
          </p:cNvSpPr>
          <p:nvPr/>
        </p:nvSpPr>
        <p:spPr bwMode="auto">
          <a:xfrm>
            <a:off x="3429000" y="6096000"/>
            <a:ext cx="2408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17:30 UTC Feb 14, 2015</a:t>
            </a:r>
            <a:endParaRPr lang="en-US" dirty="0">
              <a:solidFill>
                <a:srgbClr val="000000"/>
              </a:solidFill>
            </a:endParaRPr>
          </a:p>
        </p:txBody>
      </p:sp>
      <p:sp>
        <p:nvSpPr>
          <p:cNvPr id="2" name="Freeform 1"/>
          <p:cNvSpPr/>
          <p:nvPr/>
        </p:nvSpPr>
        <p:spPr>
          <a:xfrm>
            <a:off x="5660672" y="2869606"/>
            <a:ext cx="407871" cy="2012919"/>
          </a:xfrm>
          <a:custGeom>
            <a:avLst/>
            <a:gdLst>
              <a:gd name="connsiteX0" fmla="*/ 407871 w 407871"/>
              <a:gd name="connsiteY0" fmla="*/ 0 h 2012919"/>
              <a:gd name="connsiteX1" fmla="*/ 228151 w 407871"/>
              <a:gd name="connsiteY1" fmla="*/ 1150239 h 2012919"/>
              <a:gd name="connsiteX2" fmla="*/ 506 w 407871"/>
              <a:gd name="connsiteY2" fmla="*/ 1306001 h 2012919"/>
              <a:gd name="connsiteX3" fmla="*/ 294048 w 407871"/>
              <a:gd name="connsiteY3" fmla="*/ 1833194 h 2012919"/>
              <a:gd name="connsiteX4" fmla="*/ 78384 w 407871"/>
              <a:gd name="connsiteY4" fmla="*/ 2012919 h 201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1" h="2012919">
                <a:moveTo>
                  <a:pt x="407871" y="0"/>
                </a:moveTo>
                <a:cubicBezTo>
                  <a:pt x="351958" y="466286"/>
                  <a:pt x="296045" y="932572"/>
                  <a:pt x="228151" y="1150239"/>
                </a:cubicBezTo>
                <a:cubicBezTo>
                  <a:pt x="160257" y="1367906"/>
                  <a:pt x="-10477" y="1192175"/>
                  <a:pt x="506" y="1306001"/>
                </a:cubicBezTo>
                <a:cubicBezTo>
                  <a:pt x="11489" y="1419827"/>
                  <a:pt x="281068" y="1715374"/>
                  <a:pt x="294048" y="1833194"/>
                </a:cubicBezTo>
                <a:cubicBezTo>
                  <a:pt x="307028" y="1951014"/>
                  <a:pt x="78384" y="2012919"/>
                  <a:pt x="78384" y="2012919"/>
                </a:cubicBezTo>
              </a:path>
            </a:pathLst>
          </a:custGeom>
          <a:ln>
            <a:solidFill>
              <a:srgbClr val="DE00F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545591" y="3085276"/>
            <a:ext cx="263981" cy="1174202"/>
          </a:xfrm>
          <a:custGeom>
            <a:avLst/>
            <a:gdLst>
              <a:gd name="connsiteX0" fmla="*/ 101842 w 263981"/>
              <a:gd name="connsiteY0" fmla="*/ 0 h 1174202"/>
              <a:gd name="connsiteX1" fmla="*/ 233636 w 263981"/>
              <a:gd name="connsiteY1" fmla="*/ 185716 h 1174202"/>
              <a:gd name="connsiteX2" fmla="*/ 263590 w 263981"/>
              <a:gd name="connsiteY2" fmla="*/ 401386 h 1174202"/>
              <a:gd name="connsiteX3" fmla="*/ 221655 w 263981"/>
              <a:gd name="connsiteY3" fmla="*/ 706918 h 1174202"/>
              <a:gd name="connsiteX4" fmla="*/ 53916 w 263981"/>
              <a:gd name="connsiteY4" fmla="*/ 766826 h 1174202"/>
              <a:gd name="connsiteX5" fmla="*/ 17972 w 263981"/>
              <a:gd name="connsiteY5" fmla="*/ 934569 h 1174202"/>
              <a:gd name="connsiteX6" fmla="*/ 107832 w 263981"/>
              <a:gd name="connsiteY6" fmla="*/ 1024432 h 1174202"/>
              <a:gd name="connsiteX7" fmla="*/ 119814 w 263981"/>
              <a:gd name="connsiteY7" fmla="*/ 1090331 h 1174202"/>
              <a:gd name="connsiteX8" fmla="*/ 0 w 263981"/>
              <a:gd name="connsiteY8" fmla="*/ 1174202 h 117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81" h="1174202">
                <a:moveTo>
                  <a:pt x="101842" y="0"/>
                </a:moveTo>
                <a:cubicBezTo>
                  <a:pt x="154260" y="59409"/>
                  <a:pt x="206678" y="118818"/>
                  <a:pt x="233636" y="185716"/>
                </a:cubicBezTo>
                <a:cubicBezTo>
                  <a:pt x="260594" y="252614"/>
                  <a:pt x="265587" y="314519"/>
                  <a:pt x="263590" y="401386"/>
                </a:cubicBezTo>
                <a:cubicBezTo>
                  <a:pt x="261593" y="488253"/>
                  <a:pt x="256601" y="646011"/>
                  <a:pt x="221655" y="706918"/>
                </a:cubicBezTo>
                <a:cubicBezTo>
                  <a:pt x="186709" y="767825"/>
                  <a:pt x="87863" y="728884"/>
                  <a:pt x="53916" y="766826"/>
                </a:cubicBezTo>
                <a:cubicBezTo>
                  <a:pt x="19969" y="804768"/>
                  <a:pt x="8986" y="891635"/>
                  <a:pt x="17972" y="934569"/>
                </a:cubicBezTo>
                <a:cubicBezTo>
                  <a:pt x="26958" y="977503"/>
                  <a:pt x="90858" y="998472"/>
                  <a:pt x="107832" y="1024432"/>
                </a:cubicBezTo>
                <a:cubicBezTo>
                  <a:pt x="124806" y="1050392"/>
                  <a:pt x="137786" y="1065369"/>
                  <a:pt x="119814" y="1090331"/>
                </a:cubicBezTo>
                <a:cubicBezTo>
                  <a:pt x="101842" y="1115293"/>
                  <a:pt x="0" y="1174202"/>
                  <a:pt x="0" y="1174202"/>
                </a:cubicBezTo>
              </a:path>
            </a:pathLst>
          </a:custGeom>
          <a:ln>
            <a:solidFill>
              <a:srgbClr val="DE00F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6278216" y="2588038"/>
            <a:ext cx="769852" cy="1749321"/>
          </a:xfrm>
          <a:custGeom>
            <a:avLst/>
            <a:gdLst>
              <a:gd name="connsiteX0" fmla="*/ 155757 w 769852"/>
              <a:gd name="connsiteY0" fmla="*/ 0 h 1749321"/>
              <a:gd name="connsiteX1" fmla="*/ 479253 w 769852"/>
              <a:gd name="connsiteY1" fmla="*/ 658991 h 1749321"/>
              <a:gd name="connsiteX2" fmla="*/ 754824 w 769852"/>
              <a:gd name="connsiteY2" fmla="*/ 1036413 h 1749321"/>
              <a:gd name="connsiteX3" fmla="*/ 712889 w 769852"/>
              <a:gd name="connsiteY3" fmla="*/ 1174202 h 1749321"/>
              <a:gd name="connsiteX4" fmla="*/ 539160 w 769852"/>
              <a:gd name="connsiteY4" fmla="*/ 1096321 h 1749321"/>
              <a:gd name="connsiteX5" fmla="*/ 305524 w 769852"/>
              <a:gd name="connsiteY5" fmla="*/ 946550 h 1749321"/>
              <a:gd name="connsiteX6" fmla="*/ 101841 w 769852"/>
              <a:gd name="connsiteY6" fmla="*/ 934569 h 1749321"/>
              <a:gd name="connsiteX7" fmla="*/ 71888 w 769852"/>
              <a:gd name="connsiteY7" fmla="*/ 1306000 h 1749321"/>
              <a:gd name="connsiteX8" fmla="*/ 89860 w 769852"/>
              <a:gd name="connsiteY8" fmla="*/ 1467752 h 1749321"/>
              <a:gd name="connsiteX9" fmla="*/ 0 w 769852"/>
              <a:gd name="connsiteY9" fmla="*/ 1749321 h 174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852" h="1749321">
                <a:moveTo>
                  <a:pt x="155757" y="0"/>
                </a:moveTo>
                <a:cubicBezTo>
                  <a:pt x="267583" y="243128"/>
                  <a:pt x="379409" y="486256"/>
                  <a:pt x="479253" y="658991"/>
                </a:cubicBezTo>
                <a:cubicBezTo>
                  <a:pt x="579097" y="831726"/>
                  <a:pt x="715885" y="950545"/>
                  <a:pt x="754824" y="1036413"/>
                </a:cubicBezTo>
                <a:cubicBezTo>
                  <a:pt x="793763" y="1122281"/>
                  <a:pt x="748833" y="1164217"/>
                  <a:pt x="712889" y="1174202"/>
                </a:cubicBezTo>
                <a:cubicBezTo>
                  <a:pt x="676945" y="1184187"/>
                  <a:pt x="607054" y="1134263"/>
                  <a:pt x="539160" y="1096321"/>
                </a:cubicBezTo>
                <a:cubicBezTo>
                  <a:pt x="471266" y="1058379"/>
                  <a:pt x="378410" y="973509"/>
                  <a:pt x="305524" y="946550"/>
                </a:cubicBezTo>
                <a:cubicBezTo>
                  <a:pt x="232638" y="919591"/>
                  <a:pt x="140780" y="874661"/>
                  <a:pt x="101841" y="934569"/>
                </a:cubicBezTo>
                <a:cubicBezTo>
                  <a:pt x="62902" y="994477"/>
                  <a:pt x="73885" y="1217136"/>
                  <a:pt x="71888" y="1306000"/>
                </a:cubicBezTo>
                <a:cubicBezTo>
                  <a:pt x="69891" y="1394864"/>
                  <a:pt x="101841" y="1393865"/>
                  <a:pt x="89860" y="1467752"/>
                </a:cubicBezTo>
                <a:cubicBezTo>
                  <a:pt x="77879" y="1541639"/>
                  <a:pt x="0" y="1749321"/>
                  <a:pt x="0" y="1749321"/>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1839134" y="3079285"/>
            <a:ext cx="413678" cy="976505"/>
          </a:xfrm>
          <a:custGeom>
            <a:avLst/>
            <a:gdLst>
              <a:gd name="connsiteX0" fmla="*/ 0 w 413678"/>
              <a:gd name="connsiteY0" fmla="*/ 0 h 976505"/>
              <a:gd name="connsiteX1" fmla="*/ 143776 w 413678"/>
              <a:gd name="connsiteY1" fmla="*/ 185716 h 976505"/>
              <a:gd name="connsiteX2" fmla="*/ 167738 w 413678"/>
              <a:gd name="connsiteY2" fmla="*/ 353459 h 976505"/>
              <a:gd name="connsiteX3" fmla="*/ 323496 w 413678"/>
              <a:gd name="connsiteY3" fmla="*/ 473276 h 976505"/>
              <a:gd name="connsiteX4" fmla="*/ 413356 w 413678"/>
              <a:gd name="connsiteY4" fmla="*/ 581111 h 976505"/>
              <a:gd name="connsiteX5" fmla="*/ 293542 w 413678"/>
              <a:gd name="connsiteY5" fmla="*/ 527193 h 976505"/>
              <a:gd name="connsiteX6" fmla="*/ 173729 w 413678"/>
              <a:gd name="connsiteY6" fmla="*/ 461294 h 976505"/>
              <a:gd name="connsiteX7" fmla="*/ 71888 w 413678"/>
              <a:gd name="connsiteY7" fmla="*/ 431340 h 976505"/>
              <a:gd name="connsiteX8" fmla="*/ 41935 w 413678"/>
              <a:gd name="connsiteY8" fmla="*/ 443322 h 976505"/>
              <a:gd name="connsiteX9" fmla="*/ 47925 w 413678"/>
              <a:gd name="connsiteY9" fmla="*/ 515212 h 976505"/>
              <a:gd name="connsiteX10" fmla="*/ 77879 w 413678"/>
              <a:gd name="connsiteY10" fmla="*/ 796781 h 976505"/>
              <a:gd name="connsiteX11" fmla="*/ 101841 w 413678"/>
              <a:gd name="connsiteY11" fmla="*/ 910606 h 976505"/>
              <a:gd name="connsiteX12" fmla="*/ 47925 w 413678"/>
              <a:gd name="connsiteY12" fmla="*/ 976505 h 97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678" h="976505">
                <a:moveTo>
                  <a:pt x="0" y="0"/>
                </a:moveTo>
                <a:cubicBezTo>
                  <a:pt x="57910" y="63403"/>
                  <a:pt x="115820" y="126806"/>
                  <a:pt x="143776" y="185716"/>
                </a:cubicBezTo>
                <a:cubicBezTo>
                  <a:pt x="171732" y="244626"/>
                  <a:pt x="137785" y="305533"/>
                  <a:pt x="167738" y="353459"/>
                </a:cubicBezTo>
                <a:cubicBezTo>
                  <a:pt x="197691" y="401385"/>
                  <a:pt x="282560" y="435334"/>
                  <a:pt x="323496" y="473276"/>
                </a:cubicBezTo>
                <a:cubicBezTo>
                  <a:pt x="364432" y="511218"/>
                  <a:pt x="418348" y="572125"/>
                  <a:pt x="413356" y="581111"/>
                </a:cubicBezTo>
                <a:cubicBezTo>
                  <a:pt x="408364" y="590097"/>
                  <a:pt x="333480" y="547162"/>
                  <a:pt x="293542" y="527193"/>
                </a:cubicBezTo>
                <a:cubicBezTo>
                  <a:pt x="253604" y="507224"/>
                  <a:pt x="210671" y="477269"/>
                  <a:pt x="173729" y="461294"/>
                </a:cubicBezTo>
                <a:cubicBezTo>
                  <a:pt x="136787" y="445319"/>
                  <a:pt x="93854" y="434335"/>
                  <a:pt x="71888" y="431340"/>
                </a:cubicBezTo>
                <a:cubicBezTo>
                  <a:pt x="49922" y="428345"/>
                  <a:pt x="45929" y="429343"/>
                  <a:pt x="41935" y="443322"/>
                </a:cubicBezTo>
                <a:cubicBezTo>
                  <a:pt x="37941" y="457301"/>
                  <a:pt x="41934" y="456302"/>
                  <a:pt x="47925" y="515212"/>
                </a:cubicBezTo>
                <a:cubicBezTo>
                  <a:pt x="53916" y="574122"/>
                  <a:pt x="68893" y="730882"/>
                  <a:pt x="77879" y="796781"/>
                </a:cubicBezTo>
                <a:cubicBezTo>
                  <a:pt x="86865" y="862680"/>
                  <a:pt x="106833" y="880652"/>
                  <a:pt x="101841" y="910606"/>
                </a:cubicBezTo>
                <a:cubicBezTo>
                  <a:pt x="96849" y="940560"/>
                  <a:pt x="47925" y="976505"/>
                  <a:pt x="47925" y="976505"/>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Rectangle 18"/>
          <p:cNvSpPr/>
          <p:nvPr/>
        </p:nvSpPr>
        <p:spPr>
          <a:xfrm>
            <a:off x="6610473" y="2596790"/>
            <a:ext cx="1683221" cy="369332"/>
          </a:xfrm>
          <a:prstGeom prst="rect">
            <a:avLst/>
          </a:prstGeom>
        </p:spPr>
        <p:txBody>
          <a:bodyPr wrap="none">
            <a:spAutoFit/>
          </a:bodyPr>
          <a:lstStyle/>
          <a:p>
            <a:r>
              <a:rPr lang="en-US" b="1" i="1" dirty="0" smtClean="0">
                <a:solidFill>
                  <a:srgbClr val="008000"/>
                </a:solidFill>
              </a:rPr>
              <a:t>Cloud feature</a:t>
            </a:r>
            <a:endParaRPr lang="en-US" b="1" dirty="0"/>
          </a:p>
        </p:txBody>
      </p:sp>
      <p:sp>
        <p:nvSpPr>
          <p:cNvPr id="20" name="Rectangle 19"/>
          <p:cNvSpPr/>
          <p:nvPr/>
        </p:nvSpPr>
        <p:spPr>
          <a:xfrm>
            <a:off x="5791200" y="4816892"/>
            <a:ext cx="1662725" cy="646331"/>
          </a:xfrm>
          <a:prstGeom prst="rect">
            <a:avLst/>
          </a:prstGeom>
        </p:spPr>
        <p:txBody>
          <a:bodyPr wrap="none">
            <a:spAutoFit/>
          </a:bodyPr>
          <a:lstStyle/>
          <a:p>
            <a:r>
              <a:rPr lang="en-US" b="1" i="1" dirty="0" smtClean="0">
                <a:solidFill>
                  <a:srgbClr val="DE00F1"/>
                </a:solidFill>
              </a:rPr>
              <a:t>Snowcapped</a:t>
            </a:r>
          </a:p>
          <a:p>
            <a:r>
              <a:rPr lang="en-US" b="1" i="1" dirty="0" smtClean="0">
                <a:solidFill>
                  <a:srgbClr val="DE00F1"/>
                </a:solidFill>
              </a:rPr>
              <a:t>mountains</a:t>
            </a:r>
            <a:endParaRPr lang="en-US" b="1" dirty="0">
              <a:solidFill>
                <a:srgbClr val="DE00F1"/>
              </a:solidFill>
            </a:endParaRPr>
          </a:p>
        </p:txBody>
      </p:sp>
    </p:spTree>
    <p:extLst>
      <p:ext uri="{BB962C8B-B14F-4D97-AF65-F5344CB8AC3E}">
        <p14:creationId xmlns:p14="http://schemas.microsoft.com/office/powerpoint/2010/main" val="34783137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96F7200-4D05-4A4E-B112-FCACB5B1AAC6}" type="slidenum">
              <a:rPr lang="en-US" smtClean="0">
                <a:solidFill>
                  <a:srgbClr val="000000"/>
                </a:solidFill>
              </a:rPr>
              <a:pPr>
                <a:defRPr/>
              </a:pPr>
              <a:t>16</a:t>
            </a:fld>
            <a:endParaRPr lang="en-US">
              <a:solidFill>
                <a:srgbClr val="000000"/>
              </a:solidFill>
            </a:endParaRPr>
          </a:p>
        </p:txBody>
      </p:sp>
      <p:pic>
        <p:nvPicPr>
          <p:cNvPr id="4" name="Picture 3" descr="6Jul14-single-fram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4537802" cy="2819400"/>
          </a:xfrm>
          <a:prstGeom prst="rect">
            <a:avLst/>
          </a:prstGeom>
        </p:spPr>
      </p:pic>
      <p:pic>
        <p:nvPicPr>
          <p:cNvPr id="5" name="Picture 4"/>
          <p:cNvPicPr>
            <a:picLocks noChangeAspect="1"/>
          </p:cNvPicPr>
          <p:nvPr/>
        </p:nvPicPr>
        <p:blipFill>
          <a:blip r:embed="rId3"/>
          <a:stretch>
            <a:fillRect/>
          </a:stretch>
        </p:blipFill>
        <p:spPr>
          <a:xfrm>
            <a:off x="4600339" y="533400"/>
            <a:ext cx="4543661" cy="2819400"/>
          </a:xfrm>
          <a:prstGeom prst="rect">
            <a:avLst/>
          </a:prstGeom>
        </p:spPr>
      </p:pic>
      <p:grpSp>
        <p:nvGrpSpPr>
          <p:cNvPr id="6" name="Group 5"/>
          <p:cNvGrpSpPr/>
          <p:nvPr/>
        </p:nvGrpSpPr>
        <p:grpSpPr>
          <a:xfrm>
            <a:off x="-23284" y="3733800"/>
            <a:ext cx="4534718" cy="2821039"/>
            <a:chOff x="0" y="1196184"/>
            <a:chExt cx="9144000" cy="4582847"/>
          </a:xfrm>
        </p:grpSpPr>
        <p:pic>
          <p:nvPicPr>
            <p:cNvPr id="7" name="Picture 6" descr="rainbow_came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8272"/>
              <a:ext cx="9144000" cy="2290759"/>
            </a:xfrm>
            <a:prstGeom prst="rect">
              <a:avLst/>
            </a:prstGeom>
          </p:spPr>
        </p:pic>
        <p:pic>
          <p:nvPicPr>
            <p:cNvPr id="8" name="Picture 7" descr="gmeta_156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96184"/>
              <a:ext cx="9144000" cy="2290759"/>
            </a:xfrm>
            <a:prstGeom prst="rect">
              <a:avLst/>
            </a:prstGeom>
          </p:spPr>
        </p:pic>
      </p:grpSp>
      <p:pic>
        <p:nvPicPr>
          <p:cNvPr id="9" name="Picture 8"/>
          <p:cNvPicPr>
            <a:picLocks noChangeAspect="1"/>
          </p:cNvPicPr>
          <p:nvPr/>
        </p:nvPicPr>
        <p:blipFill>
          <a:blip r:embed="rId6"/>
          <a:stretch>
            <a:fillRect/>
          </a:stretch>
        </p:blipFill>
        <p:spPr>
          <a:xfrm>
            <a:off x="4615696" y="3733800"/>
            <a:ext cx="4528304" cy="2814625"/>
          </a:xfrm>
          <a:prstGeom prst="rect">
            <a:avLst/>
          </a:prstGeom>
        </p:spPr>
      </p:pic>
      <p:sp>
        <p:nvSpPr>
          <p:cNvPr id="10" name="Rectangle 2"/>
          <p:cNvSpPr>
            <a:spLocks noGrp="1" noChangeArrowheads="1"/>
          </p:cNvSpPr>
          <p:nvPr>
            <p:ph type="title"/>
          </p:nvPr>
        </p:nvSpPr>
        <p:spPr>
          <a:xfrm>
            <a:off x="0" y="19050"/>
            <a:ext cx="9144000" cy="438150"/>
          </a:xfrm>
        </p:spPr>
        <p:txBody>
          <a:bodyPr/>
          <a:lstStyle/>
          <a:p>
            <a:pPr eaLnBrk="1" hangingPunct="1"/>
            <a:r>
              <a:rPr lang="en-US" sz="2800" b="1" dirty="0" smtClean="0">
                <a:solidFill>
                  <a:srgbClr val="FF0000"/>
                </a:solidFill>
                <a:latin typeface="Arial" charset="0"/>
                <a:ea typeface="ＭＳ Ｐゴシック" charset="0"/>
                <a:cs typeface="ＭＳ Ｐゴシック" charset="0"/>
              </a:rPr>
              <a:t>SIMULATED WEATHER</a:t>
            </a:r>
            <a:endParaRPr lang="en-US" sz="2000" b="1" dirty="0">
              <a:solidFill>
                <a:srgbClr val="3333FF"/>
              </a:solidFill>
              <a:latin typeface="Arial" charset="0"/>
              <a:ea typeface="ＭＳ Ｐゴシック" charset="0"/>
              <a:cs typeface="ＭＳ Ｐゴシック" charset="0"/>
            </a:endParaRPr>
          </a:p>
        </p:txBody>
      </p:sp>
      <p:sp>
        <p:nvSpPr>
          <p:cNvPr id="11" name="Rectangle 10"/>
          <p:cNvSpPr/>
          <p:nvPr/>
        </p:nvSpPr>
        <p:spPr>
          <a:xfrm>
            <a:off x="533400" y="685800"/>
            <a:ext cx="1983501" cy="369332"/>
          </a:xfrm>
          <a:prstGeom prst="rect">
            <a:avLst/>
          </a:prstGeom>
        </p:spPr>
        <p:txBody>
          <a:bodyPr wrap="none">
            <a:spAutoFit/>
          </a:bodyPr>
          <a:lstStyle/>
          <a:p>
            <a:r>
              <a:rPr lang="en-US" b="1" i="1" dirty="0" smtClean="0">
                <a:solidFill>
                  <a:srgbClr val="FFFF00"/>
                </a:solidFill>
              </a:rPr>
              <a:t>Daytime </a:t>
            </a:r>
            <a:r>
              <a:rPr lang="en-US" b="1" i="1" dirty="0" smtClean="0">
                <a:solidFill>
                  <a:srgbClr val="FFFF00"/>
                </a:solidFill>
              </a:rPr>
              <a:t>Clouds </a:t>
            </a:r>
            <a:endParaRPr lang="en-US" i="1" dirty="0">
              <a:solidFill>
                <a:srgbClr val="FFFF00"/>
              </a:solidFill>
            </a:endParaRPr>
          </a:p>
        </p:txBody>
      </p:sp>
      <p:sp>
        <p:nvSpPr>
          <p:cNvPr id="12" name="Rectangle 11"/>
          <p:cNvSpPr/>
          <p:nvPr/>
        </p:nvSpPr>
        <p:spPr>
          <a:xfrm>
            <a:off x="6324600" y="685800"/>
            <a:ext cx="2855435" cy="369332"/>
          </a:xfrm>
          <a:prstGeom prst="rect">
            <a:avLst/>
          </a:prstGeom>
        </p:spPr>
        <p:txBody>
          <a:bodyPr wrap="none">
            <a:spAutoFit/>
          </a:bodyPr>
          <a:lstStyle/>
          <a:p>
            <a:r>
              <a:rPr lang="en-US" b="1" i="1" dirty="0" smtClean="0">
                <a:solidFill>
                  <a:srgbClr val="FFFF00"/>
                </a:solidFill>
              </a:rPr>
              <a:t>Nighttime </a:t>
            </a:r>
            <a:r>
              <a:rPr lang="en-US" b="1" i="1" dirty="0" smtClean="0">
                <a:solidFill>
                  <a:srgbClr val="FFFF00"/>
                </a:solidFill>
              </a:rPr>
              <a:t>Clouds &amp; Sky </a:t>
            </a:r>
            <a:endParaRPr lang="en-US" i="1" dirty="0">
              <a:solidFill>
                <a:srgbClr val="FFFF00"/>
              </a:solidFill>
            </a:endParaRPr>
          </a:p>
        </p:txBody>
      </p:sp>
      <p:sp>
        <p:nvSpPr>
          <p:cNvPr id="13" name="Rectangle 12"/>
          <p:cNvSpPr/>
          <p:nvPr/>
        </p:nvSpPr>
        <p:spPr>
          <a:xfrm>
            <a:off x="499793" y="3897603"/>
            <a:ext cx="1329213" cy="369332"/>
          </a:xfrm>
          <a:prstGeom prst="rect">
            <a:avLst/>
          </a:prstGeom>
        </p:spPr>
        <p:txBody>
          <a:bodyPr wrap="none">
            <a:spAutoFit/>
          </a:bodyPr>
          <a:lstStyle/>
          <a:p>
            <a:r>
              <a:rPr lang="en-US" b="1" i="1" dirty="0" smtClean="0">
                <a:solidFill>
                  <a:srgbClr val="FFFF00"/>
                </a:solidFill>
              </a:rPr>
              <a:t>Rainbows</a:t>
            </a:r>
            <a:endParaRPr lang="en-US" i="1" dirty="0">
              <a:solidFill>
                <a:srgbClr val="FFFF00"/>
              </a:solidFill>
            </a:endParaRPr>
          </a:p>
        </p:txBody>
      </p:sp>
      <p:sp>
        <p:nvSpPr>
          <p:cNvPr id="14" name="Rectangle 13"/>
          <p:cNvSpPr/>
          <p:nvPr/>
        </p:nvSpPr>
        <p:spPr>
          <a:xfrm>
            <a:off x="6671993" y="3897603"/>
            <a:ext cx="1897503" cy="369332"/>
          </a:xfrm>
          <a:prstGeom prst="rect">
            <a:avLst/>
          </a:prstGeom>
        </p:spPr>
        <p:txBody>
          <a:bodyPr wrap="none">
            <a:spAutoFit/>
          </a:bodyPr>
          <a:lstStyle/>
          <a:p>
            <a:r>
              <a:rPr lang="en-US" b="1" i="1" dirty="0" smtClean="0">
                <a:solidFill>
                  <a:srgbClr val="FFFF00"/>
                </a:solidFill>
              </a:rPr>
              <a:t>Twilight Colors</a:t>
            </a:r>
            <a:endParaRPr lang="en-US" i="1" dirty="0">
              <a:solidFill>
                <a:srgbClr val="FFFF00"/>
              </a:solidFill>
            </a:endParaRPr>
          </a:p>
        </p:txBody>
      </p:sp>
      <p:sp>
        <p:nvSpPr>
          <p:cNvPr id="15" name="Rectangle 14"/>
          <p:cNvSpPr/>
          <p:nvPr/>
        </p:nvSpPr>
        <p:spPr>
          <a:xfrm>
            <a:off x="3810000" y="1143000"/>
            <a:ext cx="1568386" cy="369332"/>
          </a:xfrm>
          <a:prstGeom prst="rect">
            <a:avLst/>
          </a:prstGeom>
        </p:spPr>
        <p:txBody>
          <a:bodyPr wrap="none">
            <a:spAutoFit/>
          </a:bodyPr>
          <a:lstStyle/>
          <a:p>
            <a:pPr algn="ctr"/>
            <a:r>
              <a:rPr lang="en-US" b="1" i="1" dirty="0" smtClean="0">
                <a:solidFill>
                  <a:srgbClr val="A1D4EA"/>
                </a:solidFill>
              </a:rPr>
              <a:t>SIMULATED </a:t>
            </a:r>
            <a:endParaRPr lang="en-US" dirty="0">
              <a:solidFill>
                <a:srgbClr val="A1D4EA"/>
              </a:solidFill>
            </a:endParaRPr>
          </a:p>
        </p:txBody>
      </p:sp>
      <p:sp>
        <p:nvSpPr>
          <p:cNvPr id="16" name="Rectangle 15"/>
          <p:cNvSpPr/>
          <p:nvPr/>
        </p:nvSpPr>
        <p:spPr>
          <a:xfrm>
            <a:off x="3810000" y="1968372"/>
            <a:ext cx="1491049" cy="369332"/>
          </a:xfrm>
          <a:prstGeom prst="rect">
            <a:avLst/>
          </a:prstGeom>
        </p:spPr>
        <p:txBody>
          <a:bodyPr wrap="none">
            <a:spAutoFit/>
          </a:bodyPr>
          <a:lstStyle/>
          <a:p>
            <a:pPr algn="ctr"/>
            <a:r>
              <a:rPr lang="en-US" b="1" i="1" dirty="0" smtClean="0">
                <a:solidFill>
                  <a:srgbClr val="A1D4EA"/>
                </a:solidFill>
              </a:rPr>
              <a:t>OBSERVED</a:t>
            </a:r>
            <a:endParaRPr lang="en-US" dirty="0">
              <a:solidFill>
                <a:srgbClr val="A1D4EA"/>
              </a:solidFill>
            </a:endParaRPr>
          </a:p>
        </p:txBody>
      </p:sp>
      <p:sp>
        <p:nvSpPr>
          <p:cNvPr id="17" name="Rectangle 16"/>
          <p:cNvSpPr/>
          <p:nvPr/>
        </p:nvSpPr>
        <p:spPr>
          <a:xfrm>
            <a:off x="3810000" y="3911089"/>
            <a:ext cx="1568386" cy="369332"/>
          </a:xfrm>
          <a:prstGeom prst="rect">
            <a:avLst/>
          </a:prstGeom>
        </p:spPr>
        <p:txBody>
          <a:bodyPr wrap="none">
            <a:spAutoFit/>
          </a:bodyPr>
          <a:lstStyle/>
          <a:p>
            <a:pPr algn="ctr"/>
            <a:r>
              <a:rPr lang="en-US" b="1" i="1" dirty="0" smtClean="0">
                <a:solidFill>
                  <a:srgbClr val="A1D4EA"/>
                </a:solidFill>
              </a:rPr>
              <a:t>SIMULATED </a:t>
            </a:r>
            <a:endParaRPr lang="en-US" dirty="0">
              <a:solidFill>
                <a:srgbClr val="A1D4EA"/>
              </a:solidFill>
            </a:endParaRPr>
          </a:p>
        </p:txBody>
      </p:sp>
      <p:sp>
        <p:nvSpPr>
          <p:cNvPr id="18" name="Rectangle 17"/>
          <p:cNvSpPr/>
          <p:nvPr/>
        </p:nvSpPr>
        <p:spPr>
          <a:xfrm>
            <a:off x="3810000" y="5219317"/>
            <a:ext cx="1491049" cy="369332"/>
          </a:xfrm>
          <a:prstGeom prst="rect">
            <a:avLst/>
          </a:prstGeom>
        </p:spPr>
        <p:txBody>
          <a:bodyPr wrap="none">
            <a:spAutoFit/>
          </a:bodyPr>
          <a:lstStyle/>
          <a:p>
            <a:pPr algn="ctr"/>
            <a:r>
              <a:rPr lang="en-US" b="1" i="1" dirty="0" smtClean="0">
                <a:solidFill>
                  <a:srgbClr val="A1D4EA"/>
                </a:solidFill>
              </a:rPr>
              <a:t>OBSERVED</a:t>
            </a:r>
            <a:endParaRPr lang="en-US" dirty="0">
              <a:solidFill>
                <a:srgbClr val="A1D4EA"/>
              </a:solidFill>
            </a:endParaRPr>
          </a:p>
        </p:txBody>
      </p:sp>
    </p:spTree>
    <p:extLst>
      <p:ext uri="{BB962C8B-B14F-4D97-AF65-F5344CB8AC3E}">
        <p14:creationId xmlns:p14="http://schemas.microsoft.com/office/powerpoint/2010/main" val="27701985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2800" dirty="0" smtClean="0">
                <a:solidFill>
                  <a:srgbClr val="FF0000"/>
                </a:solidFill>
                <a:cs typeface="+mj-cs"/>
              </a:rPr>
              <a:t>RADIATIVE TRANSFER MODELS</a:t>
            </a:r>
            <a:endParaRPr lang="en-US" sz="2800" dirty="0" smtClean="0">
              <a:solidFill>
                <a:srgbClr val="FF0000"/>
              </a:solidFill>
              <a:cs typeface="+mj-cs"/>
            </a:endParaRPr>
          </a:p>
        </p:txBody>
      </p:sp>
      <p:sp>
        <p:nvSpPr>
          <p:cNvPr id="384003" name="Rectangle 3"/>
          <p:cNvSpPr>
            <a:spLocks noGrp="1" noChangeArrowheads="1"/>
          </p:cNvSpPr>
          <p:nvPr>
            <p:ph type="body" idx="1"/>
          </p:nvPr>
        </p:nvSpPr>
        <p:spPr bwMode="auto">
          <a:xfrm>
            <a:off x="0" y="457200"/>
            <a:ext cx="9144000" cy="640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85000" lnSpcReduction="20000"/>
          </a:bodyPr>
          <a:lstStyle/>
          <a:p>
            <a:pPr marL="0" indent="0" algn="ctr" eaLnBrk="1" hangingPunct="1">
              <a:buNone/>
              <a:defRPr/>
            </a:pPr>
            <a:r>
              <a:rPr lang="en-US" i="1" dirty="0" smtClean="0">
                <a:solidFill>
                  <a:srgbClr val="0000FF"/>
                </a:solidFill>
              </a:rPr>
              <a:t>For display, data assimilation, numerical modeling</a:t>
            </a:r>
          </a:p>
          <a:p>
            <a:pPr eaLnBrk="1" hangingPunct="1">
              <a:defRPr/>
            </a:pPr>
            <a:r>
              <a:rPr lang="en-US" b="1" dirty="0" smtClean="0">
                <a:solidFill>
                  <a:srgbClr val="0000FF"/>
                </a:solidFill>
              </a:rPr>
              <a:t>LAPS</a:t>
            </a:r>
            <a:r>
              <a:rPr lang="en-US" dirty="0" smtClean="0">
                <a:solidFill>
                  <a:srgbClr val="000000"/>
                </a:solidFill>
              </a:rPr>
              <a:t> </a:t>
            </a:r>
            <a:r>
              <a:rPr lang="en-US" dirty="0" smtClean="0">
                <a:solidFill>
                  <a:srgbClr val="000000"/>
                </a:solidFill>
              </a:rPr>
              <a:t>package – Albers 2015</a:t>
            </a:r>
          </a:p>
          <a:p>
            <a:pPr lvl="1" eaLnBrk="1" hangingPunct="1">
              <a:defRPr/>
            </a:pPr>
            <a:r>
              <a:rPr lang="en-US" dirty="0" smtClean="0">
                <a:solidFill>
                  <a:srgbClr val="000000"/>
                </a:solidFill>
              </a:rPr>
              <a:t>Physically based</a:t>
            </a:r>
          </a:p>
          <a:p>
            <a:pPr lvl="2" eaLnBrk="1" hangingPunct="1">
              <a:defRPr/>
            </a:pPr>
            <a:r>
              <a:rPr lang="en-US" dirty="0" smtClean="0">
                <a:solidFill>
                  <a:srgbClr val="000000"/>
                </a:solidFill>
              </a:rPr>
              <a:t>With empirical simplifications for speed</a:t>
            </a:r>
          </a:p>
          <a:p>
            <a:pPr lvl="1" eaLnBrk="1" hangingPunct="1">
              <a:defRPr/>
            </a:pPr>
            <a:r>
              <a:rPr lang="en-US" dirty="0" smtClean="0">
                <a:solidFill>
                  <a:srgbClr val="000000"/>
                </a:solidFill>
              </a:rPr>
              <a:t>Vantage point / view</a:t>
            </a:r>
          </a:p>
          <a:p>
            <a:pPr lvl="2" eaLnBrk="1" hangingPunct="1">
              <a:defRPr/>
            </a:pPr>
            <a:r>
              <a:rPr lang="en-US" dirty="0" smtClean="0">
                <a:solidFill>
                  <a:srgbClr val="000000"/>
                </a:solidFill>
              </a:rPr>
              <a:t>Looking in </a:t>
            </a:r>
            <a:r>
              <a:rPr lang="en-US" dirty="0" smtClean="0">
                <a:solidFill>
                  <a:srgbClr val="DE00F1"/>
                </a:solidFill>
              </a:rPr>
              <a:t>any direction from</a:t>
            </a:r>
            <a:r>
              <a:rPr lang="en-US" dirty="0" smtClean="0">
                <a:solidFill>
                  <a:srgbClr val="000000"/>
                </a:solidFill>
              </a:rPr>
              <a:t> above, within, </a:t>
            </a:r>
            <a:r>
              <a:rPr lang="en-US" dirty="0" smtClean="0">
                <a:solidFill>
                  <a:srgbClr val="DE00F1"/>
                </a:solidFill>
              </a:rPr>
              <a:t>below </a:t>
            </a:r>
            <a:r>
              <a:rPr lang="en-US" dirty="0" smtClean="0"/>
              <a:t>atmosphere</a:t>
            </a:r>
          </a:p>
          <a:p>
            <a:pPr lvl="1" eaLnBrk="1" hangingPunct="1">
              <a:defRPr/>
            </a:pPr>
            <a:r>
              <a:rPr lang="en-US" dirty="0" smtClean="0">
                <a:solidFill>
                  <a:srgbClr val="000000"/>
                </a:solidFill>
              </a:rPr>
              <a:t>Light source – Sun, Moon, stars, artificial light – Day &amp; Night</a:t>
            </a:r>
          </a:p>
          <a:p>
            <a:pPr lvl="1" eaLnBrk="1" hangingPunct="1">
              <a:defRPr/>
            </a:pPr>
            <a:r>
              <a:rPr lang="en-US" dirty="0" smtClean="0">
                <a:solidFill>
                  <a:srgbClr val="DE00F1"/>
                </a:solidFill>
              </a:rPr>
              <a:t>Parallax correction </a:t>
            </a:r>
            <a:r>
              <a:rPr lang="en-US" dirty="0" smtClean="0">
                <a:solidFill>
                  <a:srgbClr val="000000"/>
                </a:solidFill>
              </a:rPr>
              <a:t>– Important for fine scales</a:t>
            </a:r>
          </a:p>
          <a:p>
            <a:pPr eaLnBrk="1" hangingPunct="1">
              <a:defRPr/>
            </a:pPr>
            <a:endParaRPr lang="en-US" b="1" dirty="0" smtClean="0">
              <a:solidFill>
                <a:srgbClr val="0000FF"/>
              </a:solidFill>
            </a:endParaRPr>
          </a:p>
          <a:p>
            <a:pPr eaLnBrk="1" hangingPunct="1">
              <a:defRPr/>
            </a:pPr>
            <a:r>
              <a:rPr lang="en-US" b="1" dirty="0" smtClean="0">
                <a:solidFill>
                  <a:srgbClr val="0000FF"/>
                </a:solidFill>
              </a:rPr>
              <a:t>CRTM</a:t>
            </a:r>
            <a:endParaRPr lang="en-US" b="1" dirty="0">
              <a:solidFill>
                <a:srgbClr val="0000FF"/>
              </a:solidFill>
            </a:endParaRPr>
          </a:p>
          <a:p>
            <a:pPr lvl="1" eaLnBrk="1" hangingPunct="1">
              <a:defRPr/>
            </a:pPr>
            <a:r>
              <a:rPr lang="en-US" dirty="0" smtClean="0">
                <a:solidFill>
                  <a:srgbClr val="DE00F1"/>
                </a:solidFill>
              </a:rPr>
              <a:t>Strong </a:t>
            </a:r>
            <a:r>
              <a:rPr lang="en-US" dirty="0">
                <a:solidFill>
                  <a:srgbClr val="DE00F1"/>
                </a:solidFill>
              </a:rPr>
              <a:t>on IR </a:t>
            </a:r>
            <a:r>
              <a:rPr lang="en-US" dirty="0" smtClean="0">
                <a:solidFill>
                  <a:srgbClr val="DE00F1"/>
                </a:solidFill>
              </a:rPr>
              <a:t>&amp; Microwave</a:t>
            </a:r>
            <a:r>
              <a:rPr lang="en-US" dirty="0"/>
              <a:t>, visible more recently </a:t>
            </a:r>
            <a:r>
              <a:rPr lang="en-US" dirty="0" smtClean="0"/>
              <a:t>added</a:t>
            </a:r>
          </a:p>
          <a:p>
            <a:pPr lvl="1" eaLnBrk="1" hangingPunct="1">
              <a:defRPr/>
            </a:pPr>
            <a:r>
              <a:rPr lang="en-US" dirty="0" smtClean="0"/>
              <a:t>Designed </a:t>
            </a:r>
            <a:r>
              <a:rPr lang="en-US" dirty="0"/>
              <a:t>for Satellites and Aircraft looking downward</a:t>
            </a:r>
          </a:p>
          <a:p>
            <a:pPr lvl="1" eaLnBrk="1" hangingPunct="1">
              <a:defRPr/>
            </a:pPr>
            <a:endParaRPr lang="en-US" dirty="0" smtClean="0">
              <a:solidFill>
                <a:srgbClr val="000000"/>
              </a:solidFill>
            </a:endParaRPr>
          </a:p>
          <a:p>
            <a:pPr eaLnBrk="1" hangingPunct="1">
              <a:defRPr/>
            </a:pPr>
            <a:r>
              <a:rPr lang="en-US" b="1" dirty="0" smtClean="0">
                <a:solidFill>
                  <a:srgbClr val="0000FF"/>
                </a:solidFill>
              </a:rPr>
              <a:t>RRTMG</a:t>
            </a:r>
            <a:r>
              <a:rPr lang="en-US" dirty="0" smtClean="0">
                <a:solidFill>
                  <a:srgbClr val="000000"/>
                </a:solidFill>
              </a:rPr>
              <a:t> (in WRF)</a:t>
            </a:r>
          </a:p>
          <a:p>
            <a:pPr lvl="1" eaLnBrk="1" hangingPunct="1">
              <a:defRPr/>
            </a:pPr>
            <a:r>
              <a:rPr lang="en-US" dirty="0" smtClean="0">
                <a:solidFill>
                  <a:srgbClr val="DE00F1"/>
                </a:solidFill>
              </a:rPr>
              <a:t>Irradiance</a:t>
            </a:r>
            <a:r>
              <a:rPr lang="en-US" dirty="0" smtClean="0">
                <a:solidFill>
                  <a:srgbClr val="000000"/>
                </a:solidFill>
              </a:rPr>
              <a:t> (integrated radiance) </a:t>
            </a:r>
            <a:r>
              <a:rPr lang="en-US" dirty="0" smtClean="0">
                <a:solidFill>
                  <a:srgbClr val="DE00F1"/>
                </a:solidFill>
              </a:rPr>
              <a:t>at </a:t>
            </a:r>
            <a:r>
              <a:rPr lang="en-US" dirty="0" err="1" smtClean="0">
                <a:solidFill>
                  <a:srgbClr val="DE00F1"/>
                </a:solidFill>
              </a:rPr>
              <a:t>gridpoints</a:t>
            </a:r>
            <a:endParaRPr lang="en-US" dirty="0" smtClean="0">
              <a:solidFill>
                <a:srgbClr val="DE00F1"/>
              </a:solidFill>
            </a:endParaRPr>
          </a:p>
          <a:p>
            <a:pPr lvl="1" eaLnBrk="1" hangingPunct="1">
              <a:defRPr/>
            </a:pPr>
            <a:endParaRPr lang="en-US" dirty="0" smtClean="0">
              <a:solidFill>
                <a:srgbClr val="000000"/>
              </a:solidFill>
            </a:endParaRPr>
          </a:p>
          <a:p>
            <a:r>
              <a:rPr lang="en-US" b="1" dirty="0" smtClean="0">
                <a:solidFill>
                  <a:srgbClr val="0000FF"/>
                </a:solidFill>
              </a:rPr>
              <a:t>Goddard </a:t>
            </a:r>
            <a:r>
              <a:rPr lang="en-US" b="1" dirty="0">
                <a:solidFill>
                  <a:srgbClr val="0000FF"/>
                </a:solidFill>
              </a:rPr>
              <a:t>Satellite Data Simulator Unit </a:t>
            </a:r>
            <a:r>
              <a:rPr lang="en-US" b="1" dirty="0" smtClean="0">
                <a:solidFill>
                  <a:srgbClr val="0000FF"/>
                </a:solidFill>
              </a:rPr>
              <a:t>(G-SDSU)</a:t>
            </a:r>
            <a:endParaRPr lang="en-US" b="1" dirty="0">
              <a:solidFill>
                <a:srgbClr val="0000FF"/>
              </a:solidFill>
            </a:endParaRPr>
          </a:p>
          <a:p>
            <a:pPr lvl="1" eaLnBrk="1" hangingPunct="1">
              <a:defRPr/>
            </a:pPr>
            <a:r>
              <a:rPr lang="en-US" dirty="0" smtClean="0">
                <a:solidFill>
                  <a:srgbClr val="000000"/>
                </a:solidFill>
              </a:rPr>
              <a:t>Easier to </a:t>
            </a:r>
            <a:r>
              <a:rPr lang="en-US" dirty="0" smtClean="0">
                <a:solidFill>
                  <a:srgbClr val="DE00F1"/>
                </a:solidFill>
              </a:rPr>
              <a:t>parallelize</a:t>
            </a:r>
          </a:p>
          <a:p>
            <a:pPr lvl="1" eaLnBrk="1" hangingPunct="1">
              <a:defRPr/>
            </a:pPr>
            <a:r>
              <a:rPr lang="en-US" dirty="0" smtClean="0">
                <a:solidFill>
                  <a:srgbClr val="DE00F1"/>
                </a:solidFill>
              </a:rPr>
              <a:t>Radar</a:t>
            </a:r>
            <a:r>
              <a:rPr lang="en-US" dirty="0" smtClean="0">
                <a:solidFill>
                  <a:srgbClr val="000000"/>
                </a:solidFill>
              </a:rPr>
              <a:t> included</a:t>
            </a:r>
          </a:p>
          <a:p>
            <a:pPr lvl="1" eaLnBrk="1" hangingPunct="1">
              <a:defRPr/>
            </a:pPr>
            <a:r>
              <a:rPr lang="en-US" dirty="0" smtClean="0">
                <a:solidFill>
                  <a:srgbClr val="000000"/>
                </a:solidFill>
              </a:rPr>
              <a:t>GOCART </a:t>
            </a:r>
            <a:r>
              <a:rPr lang="en-US" dirty="0" smtClean="0">
                <a:solidFill>
                  <a:srgbClr val="DE00F1"/>
                </a:solidFill>
              </a:rPr>
              <a:t>aerosol Microphysics </a:t>
            </a:r>
            <a:r>
              <a:rPr lang="en-US" dirty="0" smtClean="0">
                <a:solidFill>
                  <a:srgbClr val="000000"/>
                </a:solidFill>
              </a:rPr>
              <a:t>included</a:t>
            </a:r>
          </a:p>
          <a:p>
            <a:pPr eaLnBrk="1" hangingPunct="1">
              <a:defRPr/>
            </a:pPr>
            <a:endParaRPr lang="en-US" dirty="0">
              <a:solidFill>
                <a:srgbClr val="000000"/>
              </a:solidFill>
            </a:endParaRPr>
          </a:p>
          <a:p>
            <a:pPr eaLnBrk="1" hangingPunct="1">
              <a:defRPr/>
            </a:pPr>
            <a:r>
              <a:rPr lang="en-US" dirty="0" smtClean="0">
                <a:solidFill>
                  <a:srgbClr val="000000"/>
                </a:solidFill>
              </a:rPr>
              <a:t>Combine / modularize algorithms into </a:t>
            </a:r>
            <a:r>
              <a:rPr lang="en-US" b="1" dirty="0">
                <a:solidFill>
                  <a:srgbClr val="0000FF"/>
                </a:solidFill>
              </a:rPr>
              <a:t>common package</a:t>
            </a:r>
            <a:r>
              <a:rPr lang="en-US" dirty="0" smtClean="0">
                <a:solidFill>
                  <a:srgbClr val="000000"/>
                </a:solidFill>
              </a:rPr>
              <a:t>?</a:t>
            </a:r>
          </a:p>
          <a:p>
            <a:pPr lvl="1" eaLnBrk="1" hangingPunct="1">
              <a:defRPr/>
            </a:pPr>
            <a:r>
              <a:rPr lang="en-US" dirty="0" smtClean="0">
                <a:solidFill>
                  <a:srgbClr val="000000"/>
                </a:solidFill>
              </a:rPr>
              <a:t>Ongoing discussion between CRTM – LAPS developers</a:t>
            </a: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17</a:t>
            </a:fld>
            <a:endParaRPr lang="en-US"/>
          </a:p>
        </p:txBody>
      </p:sp>
    </p:spTree>
    <p:extLst>
      <p:ext uri="{BB962C8B-B14F-4D97-AF65-F5344CB8AC3E}">
        <p14:creationId xmlns:p14="http://schemas.microsoft.com/office/powerpoint/2010/main" val="12322880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a:bodyPr>
          <a:lstStyle/>
          <a:p>
            <a:pPr eaLnBrk="1" hangingPunct="1">
              <a:defRPr/>
            </a:pPr>
            <a:r>
              <a:rPr lang="en-US" dirty="0" smtClean="0"/>
              <a:t>Plethora of </a:t>
            </a:r>
            <a:r>
              <a:rPr lang="en-US" b="1" dirty="0" smtClean="0">
                <a:solidFill>
                  <a:srgbClr val="0000FF"/>
                </a:solidFill>
              </a:rPr>
              <a:t>“satellite” products</a:t>
            </a:r>
          </a:p>
          <a:p>
            <a:pPr lvl="1" eaLnBrk="1" hangingPunct="1">
              <a:defRPr/>
            </a:pPr>
            <a:r>
              <a:rPr lang="en-US" dirty="0" smtClean="0"/>
              <a:t>Derived from </a:t>
            </a:r>
            <a:r>
              <a:rPr lang="en-US" dirty="0" smtClean="0">
                <a:solidFill>
                  <a:srgbClr val="DE00F1"/>
                </a:solidFill>
              </a:rPr>
              <a:t>individual</a:t>
            </a:r>
            <a:r>
              <a:rPr lang="en-US" dirty="0" smtClean="0"/>
              <a:t> (or combination of) </a:t>
            </a:r>
            <a:r>
              <a:rPr lang="en-US" dirty="0" smtClean="0">
                <a:solidFill>
                  <a:srgbClr val="DE00F1"/>
                </a:solidFill>
              </a:rPr>
              <a:t>satellite observations</a:t>
            </a:r>
          </a:p>
          <a:p>
            <a:pPr lvl="1" eaLnBrk="1" hangingPunct="1">
              <a:defRPr/>
            </a:pPr>
            <a:r>
              <a:rPr lang="en-US" dirty="0" smtClean="0"/>
              <a:t>Catered to user </a:t>
            </a:r>
            <a:r>
              <a:rPr lang="en-US" dirty="0" smtClean="0"/>
              <a:t>needs</a:t>
            </a:r>
            <a:endParaRPr lang="en-US" dirty="0" smtClean="0">
              <a:solidFill>
                <a:srgbClr val="DE00F1"/>
              </a:solidFill>
            </a:endParaRPr>
          </a:p>
          <a:p>
            <a:pPr lvl="2" eaLnBrk="1" hangingPunct="1">
              <a:defRPr/>
            </a:pPr>
            <a:r>
              <a:rPr lang="en-US" dirty="0" smtClean="0">
                <a:solidFill>
                  <a:srgbClr val="DE00F1"/>
                </a:solidFill>
              </a:rPr>
              <a:t>One </a:t>
            </a:r>
            <a:r>
              <a:rPr lang="en-US" dirty="0" err="1" smtClean="0"/>
              <a:t>nowcasting</a:t>
            </a:r>
            <a:r>
              <a:rPr lang="en-US" dirty="0" smtClean="0"/>
              <a:t> </a:t>
            </a:r>
            <a:r>
              <a:rPr lang="en-US" dirty="0" smtClean="0">
                <a:solidFill>
                  <a:srgbClr val="DE00F1"/>
                </a:solidFill>
              </a:rPr>
              <a:t>product at a time</a:t>
            </a:r>
          </a:p>
          <a:p>
            <a:pPr lvl="1" eaLnBrk="1" hangingPunct="1">
              <a:defRPr/>
            </a:pPr>
            <a:r>
              <a:rPr lang="en-US" dirty="0" smtClean="0">
                <a:solidFill>
                  <a:srgbClr val="DE00F1"/>
                </a:solidFill>
              </a:rPr>
              <a:t>Statistical relationships </a:t>
            </a:r>
            <a:r>
              <a:rPr lang="en-US" dirty="0" smtClean="0">
                <a:solidFill>
                  <a:srgbClr val="000000"/>
                </a:solidFill>
              </a:rPr>
              <a:t>between observations </a:t>
            </a:r>
            <a:r>
              <a:rPr lang="en-US" dirty="0" smtClean="0">
                <a:solidFill>
                  <a:srgbClr val="000000"/>
                </a:solidFill>
              </a:rPr>
              <a:t>&lt;–&gt; </a:t>
            </a:r>
            <a:r>
              <a:rPr lang="en-US" dirty="0" smtClean="0">
                <a:solidFill>
                  <a:srgbClr val="000000"/>
                </a:solidFill>
              </a:rPr>
              <a:t>user variables</a:t>
            </a:r>
          </a:p>
          <a:p>
            <a:pPr lvl="2" eaLnBrk="1" hangingPunct="1">
              <a:defRPr/>
            </a:pPr>
            <a:r>
              <a:rPr lang="en-US" dirty="0" smtClean="0">
                <a:solidFill>
                  <a:srgbClr val="000000"/>
                </a:solidFill>
              </a:rPr>
              <a:t>Working in “void” – no 3D grid behind</a:t>
            </a:r>
          </a:p>
          <a:p>
            <a:pPr lvl="1" eaLnBrk="1" hangingPunct="1">
              <a:defRPr/>
            </a:pPr>
            <a:r>
              <a:rPr lang="en-US" dirty="0" smtClean="0">
                <a:solidFill>
                  <a:srgbClr val="DE00F1"/>
                </a:solidFill>
              </a:rPr>
              <a:t>High quality </a:t>
            </a:r>
            <a:r>
              <a:rPr lang="en-US" dirty="0" smtClean="0">
                <a:solidFill>
                  <a:srgbClr val="000000"/>
                </a:solidFill>
              </a:rPr>
              <a:t>– e.g., cloud-top cooling</a:t>
            </a:r>
          </a:p>
          <a:p>
            <a:pPr eaLnBrk="1" hangingPunct="1">
              <a:defRPr/>
            </a:pPr>
            <a:endParaRPr lang="en-US" dirty="0" smtClean="0">
              <a:solidFill>
                <a:srgbClr val="000000"/>
              </a:solidFill>
            </a:endParaRPr>
          </a:p>
          <a:p>
            <a:pPr eaLnBrk="1" hangingPunct="1">
              <a:defRPr/>
            </a:pPr>
            <a:r>
              <a:rPr lang="en-US" dirty="0" smtClean="0">
                <a:solidFill>
                  <a:srgbClr val="000000"/>
                </a:solidFill>
              </a:rPr>
              <a:t>Single </a:t>
            </a:r>
            <a:r>
              <a:rPr lang="en-US" b="1" dirty="0" smtClean="0">
                <a:solidFill>
                  <a:srgbClr val="0000FF"/>
                </a:solidFill>
              </a:rPr>
              <a:t>3-4 D NWP-based </a:t>
            </a:r>
            <a:r>
              <a:rPr lang="en-US" b="1" dirty="0">
                <a:solidFill>
                  <a:srgbClr val="0000FF"/>
                </a:solidFill>
              </a:rPr>
              <a:t>digital </a:t>
            </a:r>
            <a:r>
              <a:rPr lang="en-US" b="1" dirty="0" smtClean="0">
                <a:solidFill>
                  <a:srgbClr val="0000FF"/>
                </a:solidFill>
              </a:rPr>
              <a:t>analysis</a:t>
            </a:r>
          </a:p>
          <a:p>
            <a:pPr lvl="1" eaLnBrk="1" hangingPunct="1">
              <a:defRPr/>
            </a:pPr>
            <a:r>
              <a:rPr lang="en-US" dirty="0" smtClean="0">
                <a:solidFill>
                  <a:srgbClr val="DE00F1"/>
                </a:solidFill>
              </a:rPr>
              <a:t>Synthesis of ALL observations</a:t>
            </a:r>
          </a:p>
          <a:p>
            <a:pPr lvl="2" eaLnBrk="1" hangingPunct="1">
              <a:defRPr/>
            </a:pPr>
            <a:r>
              <a:rPr lang="en-US" dirty="0" smtClean="0">
                <a:solidFill>
                  <a:srgbClr val="000000"/>
                </a:solidFill>
              </a:rPr>
              <a:t>Direct radiance, in place of derived “satellite products”</a:t>
            </a:r>
          </a:p>
          <a:p>
            <a:pPr lvl="1" eaLnBrk="1" hangingPunct="1">
              <a:defRPr/>
            </a:pPr>
            <a:r>
              <a:rPr lang="en-US" dirty="0" smtClean="0">
                <a:solidFill>
                  <a:srgbClr val="000000"/>
                </a:solidFill>
              </a:rPr>
              <a:t>Catered to </a:t>
            </a:r>
            <a:r>
              <a:rPr lang="en-US" dirty="0" smtClean="0">
                <a:solidFill>
                  <a:srgbClr val="DE00F1"/>
                </a:solidFill>
              </a:rPr>
              <a:t>NWP initialization</a:t>
            </a:r>
            <a:r>
              <a:rPr lang="en-US" dirty="0" smtClean="0">
                <a:solidFill>
                  <a:srgbClr val="000000"/>
                </a:solidFill>
              </a:rPr>
              <a:t> AND </a:t>
            </a:r>
            <a:r>
              <a:rPr lang="en-US" dirty="0" err="1" smtClean="0">
                <a:solidFill>
                  <a:srgbClr val="000000"/>
                </a:solidFill>
              </a:rPr>
              <a:t>nowcasting</a:t>
            </a:r>
            <a:r>
              <a:rPr lang="en-US" dirty="0" smtClean="0">
                <a:solidFill>
                  <a:srgbClr val="000000"/>
                </a:solidFill>
              </a:rPr>
              <a:t> (e.g., LAPS)</a:t>
            </a:r>
          </a:p>
          <a:p>
            <a:pPr lvl="2" eaLnBrk="1" hangingPunct="1">
              <a:defRPr/>
            </a:pPr>
            <a:r>
              <a:rPr lang="en-US" dirty="0" smtClean="0">
                <a:solidFill>
                  <a:srgbClr val="000000"/>
                </a:solidFill>
              </a:rPr>
              <a:t>ALL </a:t>
            </a:r>
            <a:r>
              <a:rPr lang="en-US" dirty="0" smtClean="0">
                <a:solidFill>
                  <a:srgbClr val="DE00F1"/>
                </a:solidFill>
              </a:rPr>
              <a:t>prognostic model </a:t>
            </a:r>
            <a:r>
              <a:rPr lang="en-US" dirty="0" smtClean="0">
                <a:solidFill>
                  <a:srgbClr val="DE00F1"/>
                </a:solidFill>
              </a:rPr>
              <a:t>variables </a:t>
            </a:r>
            <a:r>
              <a:rPr lang="en-US" dirty="0" smtClean="0"/>
              <a:t>– no connection to user variables</a:t>
            </a:r>
            <a:endParaRPr lang="en-US" dirty="0" smtClean="0"/>
          </a:p>
          <a:p>
            <a:pPr lvl="1" eaLnBrk="1" hangingPunct="1">
              <a:defRPr/>
            </a:pPr>
            <a:r>
              <a:rPr lang="en-US" dirty="0" smtClean="0">
                <a:solidFill>
                  <a:srgbClr val="DE00F1"/>
                </a:solidFill>
              </a:rPr>
              <a:t>Physically based relationships</a:t>
            </a:r>
            <a:r>
              <a:rPr lang="en-US" dirty="0" smtClean="0">
                <a:solidFill>
                  <a:srgbClr val="000000"/>
                </a:solidFill>
              </a:rPr>
              <a:t> – balance, </a:t>
            </a:r>
            <a:r>
              <a:rPr lang="en-US" dirty="0" err="1" smtClean="0">
                <a:solidFill>
                  <a:srgbClr val="000000"/>
                </a:solidFill>
              </a:rPr>
              <a:t>etc</a:t>
            </a:r>
            <a:endParaRPr lang="en-US" dirty="0" smtClean="0">
              <a:solidFill>
                <a:srgbClr val="000000"/>
              </a:solidFill>
            </a:endParaRPr>
          </a:p>
          <a:p>
            <a:pPr lvl="1" eaLnBrk="1" hangingPunct="1">
              <a:defRPr/>
            </a:pPr>
            <a:r>
              <a:rPr lang="en-US" dirty="0" smtClean="0">
                <a:solidFill>
                  <a:srgbClr val="DE00F1"/>
                </a:solidFill>
              </a:rPr>
              <a:t>Varying quality</a:t>
            </a:r>
          </a:p>
          <a:p>
            <a:pPr lvl="1" eaLnBrk="1" hangingPunct="1">
              <a:defRPr/>
            </a:pPr>
            <a:endParaRPr lang="en-US"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18</a:t>
            </a:fld>
            <a:endParaRPr lang="en-US"/>
          </a:p>
        </p:txBody>
      </p:sp>
      <p:sp>
        <p:nvSpPr>
          <p:cNvPr id="6" name="Rectangle 2"/>
          <p:cNvSpPr>
            <a:spLocks noGrp="1" noChangeArrowheads="1"/>
          </p:cNvSpPr>
          <p:nvPr>
            <p:ph type="title"/>
          </p:nvPr>
        </p:nvSpPr>
        <p:spPr/>
        <p:txBody>
          <a:bodyPr/>
          <a:lstStyle/>
          <a:p>
            <a:pPr eaLnBrk="1" hangingPunct="1">
              <a:defRPr/>
            </a:pPr>
            <a:r>
              <a:rPr lang="en-GB" dirty="0" smtClean="0">
                <a:solidFill>
                  <a:srgbClr val="FF0000"/>
                </a:solidFill>
                <a:cs typeface="+mj-cs"/>
              </a:rPr>
              <a:t>USE </a:t>
            </a:r>
            <a:r>
              <a:rPr lang="en-GB" dirty="0" smtClean="0">
                <a:solidFill>
                  <a:srgbClr val="FF0000"/>
                </a:solidFill>
                <a:cs typeface="+mj-cs"/>
              </a:rPr>
              <a:t>OF WEATHER RELATED SATELLITE INFORMATION</a:t>
            </a:r>
            <a:endParaRPr lang="en-US" dirty="0" smtClean="0">
              <a:solidFill>
                <a:srgbClr val="FF0000"/>
              </a:solidFill>
              <a:cs typeface="+mj-cs"/>
            </a:endParaRPr>
          </a:p>
        </p:txBody>
      </p:sp>
    </p:spTree>
    <p:extLst>
      <p:ext uri="{BB962C8B-B14F-4D97-AF65-F5344CB8AC3E}">
        <p14:creationId xmlns:p14="http://schemas.microsoft.com/office/powerpoint/2010/main" val="27373266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20909560">
            <a:off x="5245619" y="3850801"/>
            <a:ext cx="2793892" cy="923330"/>
          </a:xfrm>
          <a:prstGeom prst="rect">
            <a:avLst/>
          </a:prstGeom>
          <a:solidFill>
            <a:srgbClr val="F6E4F8"/>
          </a:solidFill>
        </p:spPr>
        <p:txBody>
          <a:bodyPr wrap="square">
            <a:spAutoFit/>
          </a:bodyPr>
          <a:lstStyle/>
          <a:p>
            <a:pPr marL="0" indent="0" algn="ctr" eaLnBrk="1" hangingPunct="1">
              <a:buNone/>
              <a:defRPr/>
            </a:pPr>
            <a:r>
              <a:rPr lang="en-US" i="1" dirty="0" smtClean="0">
                <a:solidFill>
                  <a:srgbClr val="DE00F1"/>
                </a:solidFill>
              </a:rPr>
              <a:t>G. </a:t>
            </a:r>
            <a:r>
              <a:rPr lang="en-US" i="1" dirty="0" err="1" smtClean="0">
                <a:solidFill>
                  <a:srgbClr val="DE00F1"/>
                </a:solidFill>
              </a:rPr>
              <a:t>Mandt</a:t>
            </a:r>
            <a:r>
              <a:rPr lang="en-US" i="1" dirty="0" smtClean="0">
                <a:solidFill>
                  <a:srgbClr val="DE00F1"/>
                </a:solidFill>
              </a:rPr>
              <a:t> - </a:t>
            </a:r>
          </a:p>
          <a:p>
            <a:pPr marL="0" indent="0" algn="ctr" eaLnBrk="1" hangingPunct="1">
              <a:buNone/>
              <a:defRPr/>
            </a:pPr>
            <a:r>
              <a:rPr lang="en-US" b="1" i="1" dirty="0" smtClean="0">
                <a:solidFill>
                  <a:srgbClr val="DE00F1"/>
                </a:solidFill>
              </a:rPr>
              <a:t>Big Challenge of 5 future capabilities</a:t>
            </a:r>
          </a:p>
        </p:txBody>
      </p:sp>
      <p:sp>
        <p:nvSpPr>
          <p:cNvPr id="7" name="Rectangle 6"/>
          <p:cNvSpPr/>
          <p:nvPr/>
        </p:nvSpPr>
        <p:spPr>
          <a:xfrm rot="19837037">
            <a:off x="6861519" y="5430865"/>
            <a:ext cx="2636557" cy="923330"/>
          </a:xfrm>
          <a:prstGeom prst="rect">
            <a:avLst/>
          </a:prstGeom>
          <a:solidFill>
            <a:srgbClr val="F6E4F8"/>
          </a:solidFill>
        </p:spPr>
        <p:txBody>
          <a:bodyPr wrap="square">
            <a:spAutoFit/>
          </a:bodyPr>
          <a:lstStyle/>
          <a:p>
            <a:pPr marL="0" indent="0" algn="ctr" eaLnBrk="1" hangingPunct="1">
              <a:buNone/>
              <a:defRPr/>
            </a:pPr>
            <a:r>
              <a:rPr lang="en-US" b="1" i="1" dirty="0" smtClean="0">
                <a:solidFill>
                  <a:srgbClr val="DE00F1"/>
                </a:solidFill>
              </a:rPr>
              <a:t>2065 retrospective on “satellite products”</a:t>
            </a:r>
          </a:p>
          <a:p>
            <a:pPr marL="0" indent="0" algn="ctr" eaLnBrk="1" hangingPunct="1">
              <a:buNone/>
              <a:defRPr/>
            </a:pPr>
            <a:r>
              <a:rPr lang="en-US" i="1" dirty="0" smtClean="0">
                <a:solidFill>
                  <a:srgbClr val="DE00F1"/>
                </a:solidFill>
              </a:rPr>
              <a:t>– T. </a:t>
            </a:r>
            <a:r>
              <a:rPr lang="en-US" i="1" dirty="0" err="1" smtClean="0">
                <a:solidFill>
                  <a:srgbClr val="DE00F1"/>
                </a:solidFill>
              </a:rPr>
              <a:t>Vonder</a:t>
            </a:r>
            <a:r>
              <a:rPr lang="en-US" i="1" dirty="0" smtClean="0">
                <a:solidFill>
                  <a:srgbClr val="DE00F1"/>
                </a:solidFill>
              </a:rPr>
              <a:t> </a:t>
            </a:r>
            <a:r>
              <a:rPr lang="en-US" i="1" dirty="0" err="1" smtClean="0">
                <a:solidFill>
                  <a:srgbClr val="DE00F1"/>
                </a:solidFill>
              </a:rPr>
              <a:t>Haar</a:t>
            </a:r>
            <a:endParaRPr lang="en-US" b="1" i="1" dirty="0" smtClean="0">
              <a:solidFill>
                <a:srgbClr val="DE00F1"/>
              </a:solidFill>
            </a:endParaRPr>
          </a:p>
        </p:txBody>
      </p:sp>
      <p:sp>
        <p:nvSpPr>
          <p:cNvPr id="3" name="Rectangle 2"/>
          <p:cNvSpPr/>
          <p:nvPr/>
        </p:nvSpPr>
        <p:spPr>
          <a:xfrm rot="20115067">
            <a:off x="-297817" y="250338"/>
            <a:ext cx="2793892" cy="646331"/>
          </a:xfrm>
          <a:prstGeom prst="rect">
            <a:avLst/>
          </a:prstGeom>
          <a:solidFill>
            <a:srgbClr val="F6E4F8"/>
          </a:solidFill>
        </p:spPr>
        <p:txBody>
          <a:bodyPr wrap="square">
            <a:spAutoFit/>
          </a:bodyPr>
          <a:lstStyle/>
          <a:p>
            <a:pPr marL="0" indent="0" algn="ctr" eaLnBrk="1" hangingPunct="1">
              <a:buNone/>
              <a:defRPr/>
            </a:pPr>
            <a:r>
              <a:rPr lang="en-US" i="1" dirty="0">
                <a:solidFill>
                  <a:srgbClr val="DE00F1"/>
                </a:solidFill>
              </a:rPr>
              <a:t>Steve </a:t>
            </a:r>
            <a:r>
              <a:rPr lang="en-US" i="1" dirty="0" smtClean="0">
                <a:solidFill>
                  <a:srgbClr val="DE00F1"/>
                </a:solidFill>
              </a:rPr>
              <a:t>Goodman:</a:t>
            </a:r>
          </a:p>
          <a:p>
            <a:pPr marL="0" indent="0" algn="ctr" eaLnBrk="1" hangingPunct="1">
              <a:buNone/>
              <a:defRPr/>
            </a:pPr>
            <a:r>
              <a:rPr lang="en-US" b="1" i="1" dirty="0" smtClean="0">
                <a:solidFill>
                  <a:srgbClr val="DE00F1"/>
                </a:solidFill>
              </a:rPr>
              <a:t>“</a:t>
            </a:r>
            <a:r>
              <a:rPr lang="en-US" b="1" i="1" dirty="0">
                <a:solidFill>
                  <a:srgbClr val="DE00F1"/>
                </a:solidFill>
              </a:rPr>
              <a:t>NWP is the integrator</a:t>
            </a:r>
            <a:r>
              <a:rPr lang="en-US" b="1" i="1" dirty="0" smtClean="0">
                <a:solidFill>
                  <a:srgbClr val="DE00F1"/>
                </a:solidFill>
              </a:rPr>
              <a:t>”</a:t>
            </a: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lnSpcReduction="10000"/>
          </a:bodyPr>
          <a:lstStyle/>
          <a:p>
            <a:pPr marL="0" indent="0" eaLnBrk="1" hangingPunct="1">
              <a:buNone/>
              <a:defRPr/>
            </a:pPr>
            <a:r>
              <a:rPr lang="en-US" b="1" dirty="0">
                <a:solidFill>
                  <a:srgbClr val="0000FF"/>
                </a:solidFill>
              </a:rPr>
              <a:t>	</a:t>
            </a:r>
            <a:r>
              <a:rPr lang="en-US" b="1" dirty="0" smtClean="0">
                <a:solidFill>
                  <a:srgbClr val="0000FF"/>
                </a:solidFill>
              </a:rPr>
              <a:t>     </a:t>
            </a:r>
            <a:r>
              <a:rPr lang="en-US" b="1" dirty="0" smtClean="0">
                <a:solidFill>
                  <a:srgbClr val="0000FF"/>
                </a:solidFill>
              </a:rPr>
              <a:t>Improve </a:t>
            </a:r>
            <a:r>
              <a:rPr lang="en-US" b="1" dirty="0" smtClean="0">
                <a:solidFill>
                  <a:srgbClr val="0000FF"/>
                </a:solidFill>
              </a:rPr>
              <a:t>3/4 D NWP-based </a:t>
            </a:r>
            <a:r>
              <a:rPr lang="en-US" b="1" dirty="0">
                <a:solidFill>
                  <a:srgbClr val="0000FF"/>
                </a:solidFill>
              </a:rPr>
              <a:t>digital </a:t>
            </a:r>
            <a:r>
              <a:rPr lang="en-US" b="1" dirty="0" smtClean="0">
                <a:solidFill>
                  <a:srgbClr val="0000FF"/>
                </a:solidFill>
              </a:rPr>
              <a:t>analysis</a:t>
            </a:r>
          </a:p>
          <a:p>
            <a:pPr lvl="1" eaLnBrk="1" hangingPunct="1">
              <a:defRPr/>
            </a:pPr>
            <a:r>
              <a:rPr lang="en-US" dirty="0" smtClean="0">
                <a:solidFill>
                  <a:srgbClr val="000000"/>
                </a:solidFill>
              </a:rPr>
              <a:t>Build on experience / insight with use </a:t>
            </a:r>
            <a:r>
              <a:rPr lang="en-US" dirty="0" smtClean="0">
                <a:solidFill>
                  <a:srgbClr val="000000"/>
                </a:solidFill>
              </a:rPr>
              <a:t>of observations in “product generation</a:t>
            </a:r>
            <a:r>
              <a:rPr lang="en-US" dirty="0" smtClean="0">
                <a:solidFill>
                  <a:srgbClr val="000000"/>
                </a:solidFill>
              </a:rPr>
              <a:t>”</a:t>
            </a:r>
          </a:p>
          <a:p>
            <a:pPr lvl="1" eaLnBrk="1" hangingPunct="1">
              <a:defRPr/>
            </a:pPr>
            <a:r>
              <a:rPr lang="en-US" dirty="0">
                <a:solidFill>
                  <a:srgbClr val="000000"/>
                </a:solidFill>
              </a:rPr>
              <a:t>Major improvements possible with community focus</a:t>
            </a:r>
          </a:p>
          <a:p>
            <a:pPr marL="0" indent="0" eaLnBrk="1" hangingPunct="1">
              <a:buNone/>
              <a:defRPr/>
            </a:pPr>
            <a:endParaRPr lang="en-US" dirty="0">
              <a:solidFill>
                <a:srgbClr val="000000"/>
              </a:solidFill>
            </a:endParaRPr>
          </a:p>
          <a:p>
            <a:pPr eaLnBrk="1" hangingPunct="1">
              <a:defRPr/>
            </a:pPr>
            <a:r>
              <a:rPr lang="en-US" b="1" dirty="0" smtClean="0">
                <a:solidFill>
                  <a:srgbClr val="0000FF"/>
                </a:solidFill>
              </a:rPr>
              <a:t>Create Product Toolkit</a:t>
            </a:r>
          </a:p>
          <a:p>
            <a:pPr lvl="1" eaLnBrk="1" hangingPunct="1">
              <a:defRPr/>
            </a:pPr>
            <a:r>
              <a:rPr lang="en-US" dirty="0" smtClean="0">
                <a:solidFill>
                  <a:srgbClr val="000000"/>
                </a:solidFill>
              </a:rPr>
              <a:t>To derive </a:t>
            </a:r>
            <a:r>
              <a:rPr lang="en-US" dirty="0" smtClean="0">
                <a:solidFill>
                  <a:srgbClr val="000000"/>
                </a:solidFill>
              </a:rPr>
              <a:t>additional </a:t>
            </a:r>
            <a:r>
              <a:rPr lang="en-US" dirty="0" smtClean="0">
                <a:solidFill>
                  <a:srgbClr val="000000"/>
                </a:solidFill>
              </a:rPr>
              <a:t>user variables from 3/4 D analysis of model prognostic variables</a:t>
            </a:r>
          </a:p>
          <a:p>
            <a:pPr lvl="2" eaLnBrk="1" hangingPunct="1">
              <a:defRPr/>
            </a:pPr>
            <a:r>
              <a:rPr lang="en-US" dirty="0" smtClean="0">
                <a:solidFill>
                  <a:srgbClr val="000000"/>
                </a:solidFill>
              </a:rPr>
              <a:t>Expansion of Unified Post-Processor (UPP) </a:t>
            </a:r>
            <a:r>
              <a:rPr lang="en-US" dirty="0" smtClean="0">
                <a:solidFill>
                  <a:srgbClr val="000000"/>
                </a:solidFill>
              </a:rPr>
              <a:t>with </a:t>
            </a:r>
            <a:r>
              <a:rPr lang="en-US" dirty="0" smtClean="0">
                <a:solidFill>
                  <a:srgbClr val="000000"/>
                </a:solidFill>
              </a:rPr>
              <a:t>3D &amp; other capabilities</a:t>
            </a:r>
          </a:p>
          <a:p>
            <a:pPr lvl="1" eaLnBrk="1" hangingPunct="1">
              <a:defRPr/>
            </a:pPr>
            <a:r>
              <a:rPr lang="en-US" dirty="0">
                <a:solidFill>
                  <a:srgbClr val="000000"/>
                </a:solidFill>
              </a:rPr>
              <a:t>Physically based </a:t>
            </a:r>
            <a:r>
              <a:rPr lang="en-US" dirty="0" smtClean="0">
                <a:solidFill>
                  <a:srgbClr val="000000"/>
                </a:solidFill>
              </a:rPr>
              <a:t>algorithms f</a:t>
            </a:r>
            <a:r>
              <a:rPr lang="en-US" dirty="0" smtClean="0">
                <a:solidFill>
                  <a:srgbClr val="000000"/>
                </a:solidFill>
              </a:rPr>
              <a:t>or any </a:t>
            </a:r>
            <a:r>
              <a:rPr lang="en-US" dirty="0" smtClean="0">
                <a:solidFill>
                  <a:srgbClr val="000000"/>
                </a:solidFill>
              </a:rPr>
              <a:t>&amp; all user variables</a:t>
            </a:r>
          </a:p>
          <a:p>
            <a:pPr lvl="2" eaLnBrk="1" hangingPunct="1">
              <a:defRPr/>
            </a:pPr>
            <a:r>
              <a:rPr lang="en-US" dirty="0" smtClean="0">
                <a:solidFill>
                  <a:srgbClr val="000000"/>
                </a:solidFill>
              </a:rPr>
              <a:t>Cloud-top </a:t>
            </a:r>
            <a:r>
              <a:rPr lang="en-US" dirty="0" smtClean="0">
                <a:solidFill>
                  <a:srgbClr val="000000"/>
                </a:solidFill>
              </a:rPr>
              <a:t>cooling derived as rise of hydrometeors &amp; decrease in IR (CRTM)</a:t>
            </a:r>
          </a:p>
          <a:p>
            <a:pPr eaLnBrk="1" hangingPunct="1">
              <a:defRPr/>
            </a:pPr>
            <a:endParaRPr lang="en-US" dirty="0" smtClean="0">
              <a:solidFill>
                <a:srgbClr val="000000"/>
              </a:solidFill>
            </a:endParaRPr>
          </a:p>
          <a:p>
            <a:pPr eaLnBrk="1" hangingPunct="1">
              <a:defRPr/>
            </a:pPr>
            <a:r>
              <a:rPr lang="en-US" b="1" dirty="0">
                <a:solidFill>
                  <a:srgbClr val="0000FF"/>
                </a:solidFill>
              </a:rPr>
              <a:t>Benefits</a:t>
            </a:r>
          </a:p>
          <a:p>
            <a:pPr lvl="1" eaLnBrk="1" hangingPunct="1">
              <a:defRPr/>
            </a:pPr>
            <a:r>
              <a:rPr lang="en-US" dirty="0">
                <a:solidFill>
                  <a:srgbClr val="DE00F1"/>
                </a:solidFill>
              </a:rPr>
              <a:t>H</a:t>
            </a:r>
            <a:r>
              <a:rPr lang="en-US" dirty="0" smtClean="0">
                <a:solidFill>
                  <a:srgbClr val="DE00F1"/>
                </a:solidFill>
              </a:rPr>
              <a:t>olistic</a:t>
            </a:r>
            <a:r>
              <a:rPr lang="en-US" dirty="0" smtClean="0">
                <a:solidFill>
                  <a:srgbClr val="000000"/>
                </a:solidFill>
              </a:rPr>
              <a:t> approach</a:t>
            </a:r>
          </a:p>
          <a:p>
            <a:pPr lvl="2" eaLnBrk="1" hangingPunct="1">
              <a:defRPr/>
            </a:pPr>
            <a:r>
              <a:rPr lang="en-US" dirty="0" smtClean="0">
                <a:solidFill>
                  <a:srgbClr val="000000"/>
                </a:solidFill>
              </a:rPr>
              <a:t>Use </a:t>
            </a:r>
            <a:r>
              <a:rPr lang="en-US" dirty="0" smtClean="0">
                <a:solidFill>
                  <a:srgbClr val="DE00F1"/>
                </a:solidFill>
              </a:rPr>
              <a:t>all observations</a:t>
            </a:r>
            <a:r>
              <a:rPr lang="en-US" dirty="0" smtClean="0">
                <a:solidFill>
                  <a:srgbClr val="000000"/>
                </a:solidFill>
              </a:rPr>
              <a:t>, with model forecast filling gaps, to create digital analysis</a:t>
            </a:r>
          </a:p>
          <a:p>
            <a:pPr lvl="2" eaLnBrk="1" hangingPunct="1">
              <a:defRPr/>
            </a:pPr>
            <a:r>
              <a:rPr lang="en-US" dirty="0" smtClean="0">
                <a:solidFill>
                  <a:srgbClr val="000000"/>
                </a:solidFill>
              </a:rPr>
              <a:t>Improvements to DA </a:t>
            </a:r>
            <a:r>
              <a:rPr lang="en-US" dirty="0" smtClean="0">
                <a:solidFill>
                  <a:srgbClr val="DE00F1"/>
                </a:solidFill>
              </a:rPr>
              <a:t>synergistic</a:t>
            </a:r>
            <a:r>
              <a:rPr lang="en-US" dirty="0"/>
              <a:t>, affecting all or large set of </a:t>
            </a:r>
            <a:r>
              <a:rPr lang="en-US" dirty="0" smtClean="0"/>
              <a:t>users</a:t>
            </a:r>
            <a:endParaRPr lang="en-US" dirty="0" smtClean="0">
              <a:solidFill>
                <a:srgbClr val="000000"/>
              </a:solidFill>
            </a:endParaRPr>
          </a:p>
          <a:p>
            <a:pPr lvl="1" eaLnBrk="1" hangingPunct="1">
              <a:defRPr/>
            </a:pPr>
            <a:r>
              <a:rPr lang="en-US" dirty="0" smtClean="0">
                <a:solidFill>
                  <a:srgbClr val="DE00F1"/>
                </a:solidFill>
              </a:rPr>
              <a:t>Consistency </a:t>
            </a:r>
            <a:r>
              <a:rPr lang="en-US" dirty="0" smtClean="0">
                <a:solidFill>
                  <a:srgbClr val="000000"/>
                </a:solidFill>
              </a:rPr>
              <a:t>– All products </a:t>
            </a:r>
            <a:r>
              <a:rPr lang="en-US" dirty="0" smtClean="0">
                <a:solidFill>
                  <a:srgbClr val="000000"/>
                </a:solidFill>
              </a:rPr>
              <a:t>derived from same digital </a:t>
            </a:r>
            <a:r>
              <a:rPr lang="en-US" dirty="0" smtClean="0">
                <a:solidFill>
                  <a:srgbClr val="000000"/>
                </a:solidFill>
              </a:rPr>
              <a:t>analysis</a:t>
            </a:r>
          </a:p>
          <a:p>
            <a:pPr lvl="2" eaLnBrk="1" hangingPunct="1">
              <a:defRPr/>
            </a:pPr>
            <a:endParaRPr lang="en-US" dirty="0" smtClean="0">
              <a:solidFill>
                <a:srgbClr val="000000"/>
              </a:solidFill>
            </a:endParaRPr>
          </a:p>
          <a:p>
            <a:pPr marL="0" indent="0" eaLnBrk="1" hangingPunct="1">
              <a:buNone/>
              <a:defRPr/>
            </a:pPr>
            <a:endParaRPr lang="en-US" dirty="0" smtClean="0">
              <a:solidFill>
                <a:srgbClr val="000000"/>
              </a:solidFill>
            </a:endParaRPr>
          </a:p>
          <a:p>
            <a:pPr marL="0" indent="0" algn="ctr" eaLnBrk="1" hangingPunct="1">
              <a:buNone/>
              <a:defRPr/>
            </a:pPr>
            <a:r>
              <a:rPr lang="en-US" i="1" dirty="0" smtClean="0">
                <a:solidFill>
                  <a:srgbClr val="DE00F1"/>
                </a:solidFill>
              </a:rPr>
              <a:t>Invite satellite community to contribute to either DA or Product </a:t>
            </a:r>
            <a:r>
              <a:rPr lang="en-US" i="1" dirty="0" smtClean="0">
                <a:solidFill>
                  <a:srgbClr val="DE00F1"/>
                </a:solidFill>
              </a:rPr>
              <a:t>Toolkit</a:t>
            </a:r>
            <a:endParaRPr lang="en-US" i="1" dirty="0" smtClean="0">
              <a:solidFill>
                <a:srgbClr val="DE00F1"/>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19</a:t>
            </a:fld>
            <a:endParaRPr lang="en-US"/>
          </a:p>
        </p:txBody>
      </p:sp>
      <p:sp>
        <p:nvSpPr>
          <p:cNvPr id="5" name="Rectangle 2"/>
          <p:cNvSpPr txBox="1">
            <a:spLocks noChangeArrowheads="1"/>
          </p:cNvSpPr>
          <p:nvPr/>
        </p:nvSpPr>
        <p:spPr bwMode="auto">
          <a:xfrm>
            <a:off x="0" y="2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algn="r" eaLnBrk="1" hangingPunct="1">
              <a:defRPr/>
            </a:pPr>
            <a:r>
              <a:rPr lang="en-GB" sz="2800" dirty="0" smtClean="0">
                <a:solidFill>
                  <a:srgbClr val="FF0000"/>
                </a:solidFill>
                <a:cs typeface="+mj-cs"/>
              </a:rPr>
              <a:t>				   ALTERNATIVE </a:t>
            </a:r>
            <a:r>
              <a:rPr lang="en-GB" sz="2800" dirty="0" smtClean="0">
                <a:solidFill>
                  <a:srgbClr val="FF0000"/>
                </a:solidFill>
                <a:cs typeface="+mj-cs"/>
              </a:rPr>
              <a:t>PRODUCT GENERATION</a:t>
            </a:r>
            <a:endParaRPr lang="en-US" sz="2800" dirty="0" smtClean="0">
              <a:solidFill>
                <a:srgbClr val="FF0000"/>
              </a:solidFill>
              <a:cs typeface="+mj-cs"/>
            </a:endParaRPr>
          </a:p>
        </p:txBody>
      </p:sp>
      <p:sp>
        <p:nvSpPr>
          <p:cNvPr id="6" name="Rectangle 5"/>
          <p:cNvSpPr/>
          <p:nvPr/>
        </p:nvSpPr>
        <p:spPr>
          <a:xfrm rot="582482">
            <a:off x="1863291" y="4040935"/>
            <a:ext cx="2793892" cy="646331"/>
          </a:xfrm>
          <a:prstGeom prst="rect">
            <a:avLst/>
          </a:prstGeom>
          <a:solidFill>
            <a:srgbClr val="F6E4F8"/>
          </a:solidFill>
        </p:spPr>
        <p:txBody>
          <a:bodyPr wrap="square">
            <a:spAutoFit/>
          </a:bodyPr>
          <a:lstStyle/>
          <a:p>
            <a:pPr marL="0" indent="0" algn="ctr" eaLnBrk="1" hangingPunct="1">
              <a:buNone/>
              <a:defRPr/>
            </a:pPr>
            <a:r>
              <a:rPr lang="en-US" i="1" dirty="0" smtClean="0">
                <a:solidFill>
                  <a:srgbClr val="DE00F1"/>
                </a:solidFill>
              </a:rPr>
              <a:t>A. MacDonald - </a:t>
            </a:r>
          </a:p>
          <a:p>
            <a:pPr marL="0" indent="0" algn="ctr" eaLnBrk="1" hangingPunct="1">
              <a:buNone/>
              <a:defRPr/>
            </a:pPr>
            <a:r>
              <a:rPr lang="en-US" b="1" i="1" dirty="0" smtClean="0">
                <a:solidFill>
                  <a:srgbClr val="DE00F1"/>
                </a:solidFill>
              </a:rPr>
              <a:t>Earth System Analyzer</a:t>
            </a:r>
          </a:p>
        </p:txBody>
      </p:sp>
    </p:spTree>
    <p:extLst>
      <p:ext uri="{BB962C8B-B14F-4D97-AF65-F5344CB8AC3E}">
        <p14:creationId xmlns:p14="http://schemas.microsoft.com/office/powerpoint/2010/main" val="40779344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OUTLINE / SUMMARY</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dirty="0" smtClean="0">
                <a:solidFill>
                  <a:srgbClr val="000000"/>
                </a:solidFill>
              </a:rPr>
              <a:t>National &amp; international </a:t>
            </a:r>
            <a:r>
              <a:rPr lang="en-US" b="1" dirty="0" smtClean="0">
                <a:solidFill>
                  <a:srgbClr val="0000FF"/>
                </a:solidFill>
              </a:rPr>
              <a:t>high impact weather projects</a:t>
            </a:r>
          </a:p>
          <a:p>
            <a:pPr lvl="1" eaLnBrk="1" hangingPunct="1">
              <a:defRPr/>
            </a:pPr>
            <a:r>
              <a:rPr lang="en-US" dirty="0" smtClean="0">
                <a:solidFill>
                  <a:srgbClr val="000000"/>
                </a:solidFill>
              </a:rPr>
              <a:t>Threats of extreme events in changing climate</a:t>
            </a:r>
          </a:p>
          <a:p>
            <a:pPr lvl="1" eaLnBrk="1" hangingPunct="1">
              <a:defRPr/>
            </a:pPr>
            <a:r>
              <a:rPr lang="en-US" dirty="0" smtClean="0">
                <a:solidFill>
                  <a:srgbClr val="DE00F1"/>
                </a:solidFill>
              </a:rPr>
              <a:t>US satellite community</a:t>
            </a:r>
            <a:r>
              <a:rPr lang="en-US" dirty="0" smtClean="0">
                <a:solidFill>
                  <a:srgbClr val="000000"/>
                </a:solidFill>
              </a:rPr>
              <a:t> engagement  </a:t>
            </a:r>
            <a:r>
              <a:rPr lang="en-US" dirty="0" smtClean="0">
                <a:solidFill>
                  <a:srgbClr val="000000"/>
                </a:solidFill>
              </a:rPr>
              <a:t>critical</a:t>
            </a:r>
          </a:p>
          <a:p>
            <a:pPr lvl="6">
              <a:defRPr/>
            </a:pPr>
            <a:endParaRPr lang="en-US" dirty="0" smtClean="0">
              <a:solidFill>
                <a:srgbClr val="000000"/>
              </a:solidFill>
            </a:endParaRPr>
          </a:p>
          <a:p>
            <a:pPr eaLnBrk="1" hangingPunct="1">
              <a:defRPr/>
            </a:pPr>
            <a:r>
              <a:rPr lang="en-US" b="1" dirty="0" smtClean="0">
                <a:solidFill>
                  <a:srgbClr val="0000FF"/>
                </a:solidFill>
              </a:rPr>
              <a:t>Visualization / DA with </a:t>
            </a:r>
            <a:r>
              <a:rPr lang="en-US" b="1" dirty="0" err="1" smtClean="0">
                <a:solidFill>
                  <a:srgbClr val="0000FF"/>
                </a:solidFill>
              </a:rPr>
              <a:t>radiative</a:t>
            </a:r>
            <a:r>
              <a:rPr lang="en-US" b="1" dirty="0" smtClean="0">
                <a:solidFill>
                  <a:srgbClr val="0000FF"/>
                </a:solidFill>
              </a:rPr>
              <a:t> transfer models </a:t>
            </a:r>
          </a:p>
          <a:p>
            <a:pPr lvl="1" eaLnBrk="1" hangingPunct="1">
              <a:defRPr/>
            </a:pPr>
            <a:r>
              <a:rPr lang="en-US" dirty="0" smtClean="0">
                <a:solidFill>
                  <a:srgbClr val="DE00F1"/>
                </a:solidFill>
              </a:rPr>
              <a:t>Combine</a:t>
            </a:r>
            <a:r>
              <a:rPr lang="en-US" dirty="0" smtClean="0">
                <a:solidFill>
                  <a:srgbClr val="000000"/>
                </a:solidFill>
              </a:rPr>
              <a:t> tools from CRTM, </a:t>
            </a:r>
            <a:r>
              <a:rPr lang="en-US" dirty="0">
                <a:solidFill>
                  <a:srgbClr val="000000"/>
                </a:solidFill>
              </a:rPr>
              <a:t>LAPS, </a:t>
            </a:r>
            <a:r>
              <a:rPr lang="en-US" dirty="0" smtClean="0">
                <a:solidFill>
                  <a:srgbClr val="000000"/>
                </a:solidFill>
              </a:rPr>
              <a:t>Goddard-SDSU</a:t>
            </a:r>
          </a:p>
          <a:p>
            <a:pPr lvl="7">
              <a:defRPr/>
            </a:pPr>
            <a:endParaRPr lang="en-US" dirty="0" smtClean="0">
              <a:solidFill>
                <a:srgbClr val="000000"/>
              </a:solidFill>
            </a:endParaRPr>
          </a:p>
          <a:p>
            <a:pPr eaLnBrk="1" hangingPunct="1">
              <a:defRPr/>
            </a:pPr>
            <a:r>
              <a:rPr lang="en-US" b="1" dirty="0" smtClean="0">
                <a:solidFill>
                  <a:srgbClr val="0000FF"/>
                </a:solidFill>
              </a:rPr>
              <a:t>Satellite-derived products OR synthesis of observations?</a:t>
            </a:r>
          </a:p>
          <a:p>
            <a:pPr lvl="1" eaLnBrk="1" hangingPunct="1">
              <a:defRPr/>
            </a:pPr>
            <a:r>
              <a:rPr lang="en-US" dirty="0" smtClean="0">
                <a:solidFill>
                  <a:srgbClr val="000000"/>
                </a:solidFill>
              </a:rPr>
              <a:t>Physically consistent 3/4D digital analysis</a:t>
            </a:r>
          </a:p>
          <a:p>
            <a:pPr lvl="1" eaLnBrk="1" hangingPunct="1">
              <a:defRPr/>
            </a:pPr>
            <a:r>
              <a:rPr lang="en-US" dirty="0" smtClean="0">
                <a:solidFill>
                  <a:srgbClr val="000000"/>
                </a:solidFill>
              </a:rPr>
              <a:t>From which all user products are </a:t>
            </a:r>
            <a:r>
              <a:rPr lang="en-US" dirty="0" smtClean="0">
                <a:solidFill>
                  <a:srgbClr val="000000"/>
                </a:solidFill>
              </a:rPr>
              <a:t>derived</a:t>
            </a:r>
          </a:p>
          <a:p>
            <a:pPr lvl="8">
              <a:defRPr/>
            </a:pPr>
            <a:endParaRPr lang="en-US" dirty="0" smtClean="0">
              <a:solidFill>
                <a:srgbClr val="000000"/>
              </a:solidFill>
            </a:endParaRPr>
          </a:p>
          <a:p>
            <a:pPr eaLnBrk="1" hangingPunct="1">
              <a:defRPr/>
            </a:pPr>
            <a:r>
              <a:rPr lang="en-US" b="1" dirty="0" smtClean="0">
                <a:solidFill>
                  <a:srgbClr val="0000FF"/>
                </a:solidFill>
              </a:rPr>
              <a:t>Adopt object oriented software design</a:t>
            </a:r>
          </a:p>
          <a:p>
            <a:pPr lvl="1" eaLnBrk="1" hangingPunct="1">
              <a:defRPr/>
            </a:pPr>
            <a:r>
              <a:rPr lang="en-US" dirty="0" smtClean="0">
                <a:solidFill>
                  <a:srgbClr val="DE00F1"/>
                </a:solidFill>
              </a:rPr>
              <a:t>Community</a:t>
            </a:r>
            <a:r>
              <a:rPr lang="en-US" dirty="0" smtClean="0">
                <a:solidFill>
                  <a:srgbClr val="000000"/>
                </a:solidFill>
              </a:rPr>
              <a:t> Data Assimilation Repository (CDAR)</a:t>
            </a:r>
          </a:p>
          <a:p>
            <a:pPr lvl="1" eaLnBrk="1" hangingPunct="1">
              <a:defRPr/>
            </a:pPr>
            <a:r>
              <a:rPr lang="en-US" dirty="0" smtClean="0">
                <a:solidFill>
                  <a:srgbClr val="000000"/>
                </a:solidFill>
              </a:rPr>
              <a:t>Expand Unified Post-Processing (UPP</a:t>
            </a:r>
            <a:r>
              <a:rPr lang="en-US" dirty="0" smtClean="0">
                <a:solidFill>
                  <a:srgbClr val="000000"/>
                </a:solidFill>
              </a:rPr>
              <a:t>)</a:t>
            </a:r>
          </a:p>
          <a:p>
            <a:pPr lvl="6">
              <a:defRPr/>
            </a:pPr>
            <a:endParaRPr lang="en-US" dirty="0" smtClean="0">
              <a:solidFill>
                <a:srgbClr val="000000"/>
              </a:solidFill>
            </a:endParaRPr>
          </a:p>
          <a:p>
            <a:pPr eaLnBrk="1" hangingPunct="1">
              <a:defRPr/>
            </a:pPr>
            <a:r>
              <a:rPr lang="en-US" dirty="0" smtClean="0">
                <a:solidFill>
                  <a:srgbClr val="000000"/>
                </a:solidFill>
              </a:rPr>
              <a:t>Big data – </a:t>
            </a:r>
            <a:r>
              <a:rPr lang="en-US" b="1" dirty="0" smtClean="0">
                <a:solidFill>
                  <a:srgbClr val="0000FF"/>
                </a:solidFill>
              </a:rPr>
              <a:t>Tame the </a:t>
            </a:r>
            <a:r>
              <a:rPr lang="en-US" b="1" dirty="0" err="1" smtClean="0">
                <a:solidFill>
                  <a:srgbClr val="0000FF"/>
                </a:solidFill>
              </a:rPr>
              <a:t>firehose</a:t>
            </a:r>
            <a:r>
              <a:rPr lang="en-US" b="1" dirty="0" smtClean="0">
                <a:solidFill>
                  <a:srgbClr val="0000FF"/>
                </a:solidFill>
              </a:rPr>
              <a:t> using adaptive methods</a:t>
            </a:r>
          </a:p>
          <a:p>
            <a:pPr lvl="1" eaLnBrk="1" hangingPunct="1">
              <a:defRPr/>
            </a:pPr>
            <a:r>
              <a:rPr lang="en-US" dirty="0" smtClean="0">
                <a:solidFill>
                  <a:srgbClr val="000000"/>
                </a:solidFill>
              </a:rPr>
              <a:t>Retain more data </a:t>
            </a:r>
            <a:r>
              <a:rPr lang="en-US" dirty="0" smtClean="0">
                <a:solidFill>
                  <a:srgbClr val="000000"/>
                </a:solidFill>
              </a:rPr>
              <a:t>where variability larger</a:t>
            </a:r>
            <a:endParaRPr lang="en-US" dirty="0" smtClean="0">
              <a:solidFill>
                <a:srgbClr val="000000"/>
              </a:solidFill>
            </a:endParaRPr>
          </a:p>
          <a:p>
            <a:pPr lvl="1" eaLnBrk="1" hangingPunct="1">
              <a:defRPr/>
            </a:pPr>
            <a:r>
              <a:rPr lang="en-US" dirty="0" smtClean="0">
                <a:solidFill>
                  <a:srgbClr val="000000"/>
                </a:solidFill>
              </a:rPr>
              <a:t>Use more info from regions with large NWP impact</a:t>
            </a:r>
          </a:p>
          <a:p>
            <a:pPr eaLnBrk="1" hangingPunct="1">
              <a:defRPr/>
            </a:pPr>
            <a:endParaRPr lang="en-US" dirty="0" smtClean="0">
              <a:solidFill>
                <a:srgbClr val="000000"/>
              </a:solidFill>
            </a:endParaRPr>
          </a:p>
          <a:p>
            <a:pPr lvl="1" eaLnBrk="1" hangingPunct="1">
              <a:defRPr/>
            </a:pPr>
            <a:endParaRPr lang="en-US"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2</a:t>
            </a:fld>
            <a:endParaRPr lang="en-US"/>
          </a:p>
        </p:txBody>
      </p:sp>
    </p:spTree>
    <p:extLst>
      <p:ext uri="{BB962C8B-B14F-4D97-AF65-F5344CB8AC3E}">
        <p14:creationId xmlns:p14="http://schemas.microsoft.com/office/powerpoint/2010/main" val="24972792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3"/>
          <p:cNvSpPr>
            <a:spLocks noGrp="1" noChangeArrowheads="1"/>
          </p:cNvSpPr>
          <p:nvPr>
            <p:ph type="body" idx="1"/>
          </p:nvPr>
        </p:nvSpPr>
        <p:spPr bwMode="auto">
          <a:xfrm>
            <a:off x="0" y="762000"/>
            <a:ext cx="9144000" cy="6096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a:bodyPr>
          <a:lstStyle/>
          <a:p>
            <a:pPr eaLnBrk="1" hangingPunct="1">
              <a:defRPr/>
            </a:pPr>
            <a:r>
              <a:rPr lang="en-US" b="1" dirty="0" smtClean="0">
                <a:solidFill>
                  <a:srgbClr val="0000FF"/>
                </a:solidFill>
              </a:rPr>
              <a:t>Objective</a:t>
            </a:r>
            <a:r>
              <a:rPr lang="en-US" dirty="0" smtClean="0">
                <a:solidFill>
                  <a:srgbClr val="0000FF"/>
                </a:solidFill>
              </a:rPr>
              <a:t> </a:t>
            </a:r>
            <a:r>
              <a:rPr lang="en-US" dirty="0" smtClean="0">
                <a:solidFill>
                  <a:srgbClr val="000000"/>
                </a:solidFill>
              </a:rPr>
              <a:t>– global -&gt; local fine scale analysis</a:t>
            </a:r>
          </a:p>
          <a:p>
            <a:pPr eaLnBrk="1" hangingPunct="1">
              <a:defRPr/>
            </a:pPr>
            <a:endParaRPr lang="en-US" dirty="0" smtClean="0">
              <a:solidFill>
                <a:srgbClr val="000000"/>
              </a:solidFill>
            </a:endParaRPr>
          </a:p>
          <a:p>
            <a:pPr eaLnBrk="1" hangingPunct="1">
              <a:defRPr/>
            </a:pPr>
            <a:r>
              <a:rPr lang="en-US" b="1" dirty="0">
                <a:solidFill>
                  <a:srgbClr val="0000FF"/>
                </a:solidFill>
              </a:rPr>
              <a:t>Methodology</a:t>
            </a:r>
          </a:p>
          <a:p>
            <a:pPr lvl="1" eaLnBrk="1" hangingPunct="1">
              <a:defRPr/>
            </a:pPr>
            <a:r>
              <a:rPr lang="en-US" dirty="0" err="1" smtClean="0">
                <a:solidFill>
                  <a:srgbClr val="000000"/>
                </a:solidFill>
              </a:rPr>
              <a:t>Adjoint</a:t>
            </a:r>
            <a:r>
              <a:rPr lang="en-US" dirty="0" smtClean="0">
                <a:solidFill>
                  <a:srgbClr val="000000"/>
                </a:solidFill>
              </a:rPr>
              <a:t>-based global 4dvar – NIM</a:t>
            </a:r>
          </a:p>
          <a:p>
            <a:pPr lvl="1" eaLnBrk="1" hangingPunct="1">
              <a:defRPr/>
            </a:pPr>
            <a:r>
              <a:rPr lang="en-US" dirty="0" smtClean="0">
                <a:solidFill>
                  <a:srgbClr val="000000"/>
                </a:solidFill>
              </a:rPr>
              <a:t>3/4 DVAR cloud analysis as part of full analysis</a:t>
            </a:r>
          </a:p>
          <a:p>
            <a:pPr eaLnBrk="1" hangingPunct="1">
              <a:defRPr/>
            </a:pPr>
            <a:endParaRPr lang="en-US" dirty="0" smtClean="0">
              <a:solidFill>
                <a:srgbClr val="000000"/>
              </a:solidFill>
            </a:endParaRPr>
          </a:p>
          <a:p>
            <a:pPr eaLnBrk="1" hangingPunct="1">
              <a:defRPr/>
            </a:pPr>
            <a:r>
              <a:rPr lang="en-US" b="1" dirty="0">
                <a:solidFill>
                  <a:srgbClr val="0000FF"/>
                </a:solidFill>
              </a:rPr>
              <a:t>Cloud / hydrometeor analysis</a:t>
            </a:r>
          </a:p>
          <a:p>
            <a:pPr lvl="1" eaLnBrk="1" hangingPunct="1">
              <a:defRPr/>
            </a:pPr>
            <a:r>
              <a:rPr lang="en-US" dirty="0" smtClean="0">
                <a:solidFill>
                  <a:srgbClr val="000000"/>
                </a:solidFill>
              </a:rPr>
              <a:t>“</a:t>
            </a:r>
            <a:r>
              <a:rPr lang="en-US" dirty="0" err="1" smtClean="0">
                <a:solidFill>
                  <a:srgbClr val="000000"/>
                </a:solidFill>
              </a:rPr>
              <a:t>Variationalize</a:t>
            </a:r>
            <a:r>
              <a:rPr lang="en-US" dirty="0" smtClean="0">
                <a:solidFill>
                  <a:srgbClr val="000000"/>
                </a:solidFill>
              </a:rPr>
              <a:t>” LAPS cloud analysis</a:t>
            </a:r>
          </a:p>
          <a:p>
            <a:pPr lvl="2" eaLnBrk="1" hangingPunct="1">
              <a:defRPr/>
            </a:pPr>
            <a:r>
              <a:rPr lang="en-US" dirty="0">
                <a:solidFill>
                  <a:srgbClr val="000000"/>
                </a:solidFill>
              </a:rPr>
              <a:t>Hydrometeor plus basic state </a:t>
            </a:r>
            <a:r>
              <a:rPr lang="en-US" dirty="0" smtClean="0">
                <a:solidFill>
                  <a:srgbClr val="000000"/>
                </a:solidFill>
              </a:rPr>
              <a:t>variables</a:t>
            </a:r>
          </a:p>
          <a:p>
            <a:pPr lvl="1" eaLnBrk="1" hangingPunct="1">
              <a:defRPr/>
            </a:pPr>
            <a:r>
              <a:rPr lang="en-US" dirty="0" err="1" smtClean="0">
                <a:solidFill>
                  <a:srgbClr val="000000"/>
                </a:solidFill>
              </a:rPr>
              <a:t>Multiscale</a:t>
            </a:r>
            <a:r>
              <a:rPr lang="en-US" dirty="0" smtClean="0">
                <a:solidFill>
                  <a:srgbClr val="000000"/>
                </a:solidFill>
              </a:rPr>
              <a:t> approach</a:t>
            </a:r>
          </a:p>
          <a:p>
            <a:pPr lvl="1" eaLnBrk="1" hangingPunct="1">
              <a:defRPr/>
            </a:pPr>
            <a:r>
              <a:rPr lang="en-US" dirty="0" smtClean="0">
                <a:solidFill>
                  <a:srgbClr val="000000"/>
                </a:solidFill>
              </a:rPr>
              <a:t>Use of continuity and thermodynamic (microphysics) constraints</a:t>
            </a:r>
          </a:p>
          <a:p>
            <a:pPr lvl="1" eaLnBrk="1" hangingPunct="1">
              <a:defRPr/>
            </a:pPr>
            <a:r>
              <a:rPr lang="en-US" dirty="0" smtClean="0">
                <a:solidFill>
                  <a:srgbClr val="000000"/>
                </a:solidFill>
              </a:rPr>
              <a:t>Expand range of observations used</a:t>
            </a:r>
          </a:p>
          <a:p>
            <a:pPr lvl="1" eaLnBrk="1" hangingPunct="1">
              <a:defRPr/>
            </a:pPr>
            <a:r>
              <a:rPr lang="en-US" dirty="0" smtClean="0">
                <a:solidFill>
                  <a:srgbClr val="DE00F1"/>
                </a:solidFill>
              </a:rPr>
              <a:t>GSI connection</a:t>
            </a: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20</a:t>
            </a:fld>
            <a:endParaRPr lang="en-US"/>
          </a:p>
        </p:txBody>
      </p:sp>
      <p:sp>
        <p:nvSpPr>
          <p:cNvPr id="5" name="Rectangle 2"/>
          <p:cNvSpPr txBox="1">
            <a:spLocks noChangeArrowheads="1"/>
          </p:cNvSpPr>
          <p:nvPr/>
        </p:nvSpPr>
        <p:spPr bwMode="auto">
          <a:xfrm>
            <a:off x="0" y="2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eaLnBrk="1" hangingPunct="1">
              <a:defRPr/>
            </a:pPr>
            <a:r>
              <a:rPr lang="en-GB" dirty="0" smtClean="0">
                <a:solidFill>
                  <a:srgbClr val="FF0000"/>
                </a:solidFill>
                <a:cs typeface="+mj-cs"/>
              </a:rPr>
              <a:t>4DVAR CLOUD ANALYSIS</a:t>
            </a:r>
            <a:endParaRPr lang="en-US" dirty="0" smtClean="0">
              <a:solidFill>
                <a:srgbClr val="FF0000"/>
              </a:solidFill>
              <a:cs typeface="+mj-cs"/>
            </a:endParaRPr>
          </a:p>
        </p:txBody>
      </p:sp>
    </p:spTree>
    <p:extLst>
      <p:ext uri="{BB962C8B-B14F-4D97-AF65-F5344CB8AC3E}">
        <p14:creationId xmlns:p14="http://schemas.microsoft.com/office/powerpoint/2010/main" val="23537127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b="1" dirty="0" smtClean="0">
                <a:solidFill>
                  <a:srgbClr val="0000FF"/>
                </a:solidFill>
              </a:rPr>
              <a:t>Geostationary</a:t>
            </a:r>
            <a:r>
              <a:rPr lang="en-US" dirty="0" smtClean="0">
                <a:solidFill>
                  <a:srgbClr val="000000"/>
                </a:solidFill>
              </a:rPr>
              <a:t> - geosynchronous – GOES-R</a:t>
            </a:r>
          </a:p>
          <a:p>
            <a:pPr lvl="1" eaLnBrk="1" hangingPunct="1">
              <a:defRPr/>
            </a:pPr>
            <a:r>
              <a:rPr lang="en-US" dirty="0" smtClean="0">
                <a:solidFill>
                  <a:srgbClr val="000000"/>
                </a:solidFill>
              </a:rPr>
              <a:t>Multiple IR &amp; 2 visible bands (no full color image)</a:t>
            </a:r>
          </a:p>
          <a:p>
            <a:pPr lvl="2" eaLnBrk="1" hangingPunct="1">
              <a:defRPr/>
            </a:pPr>
            <a:r>
              <a:rPr lang="en-US" dirty="0" smtClean="0">
                <a:solidFill>
                  <a:srgbClr val="000000"/>
                </a:solidFill>
              </a:rPr>
              <a:t>Best </a:t>
            </a:r>
            <a:r>
              <a:rPr lang="en-US" dirty="0" smtClean="0">
                <a:solidFill>
                  <a:srgbClr val="DE00F1"/>
                </a:solidFill>
              </a:rPr>
              <a:t>all-purpose coverage</a:t>
            </a:r>
          </a:p>
          <a:p>
            <a:pPr lvl="1" eaLnBrk="1" hangingPunct="1">
              <a:defRPr/>
            </a:pPr>
            <a:r>
              <a:rPr lang="en-US" dirty="0" smtClean="0">
                <a:solidFill>
                  <a:srgbClr val="000000"/>
                </a:solidFill>
              </a:rPr>
              <a:t>Rapid update for </a:t>
            </a:r>
            <a:r>
              <a:rPr lang="en-US" dirty="0" err="1" smtClean="0">
                <a:solidFill>
                  <a:srgbClr val="000000"/>
                </a:solidFill>
              </a:rPr>
              <a:t>nowcasting</a:t>
            </a:r>
            <a:endParaRPr lang="en-US" dirty="0" smtClean="0">
              <a:solidFill>
                <a:srgbClr val="000000"/>
              </a:solidFill>
            </a:endParaRPr>
          </a:p>
          <a:p>
            <a:pPr lvl="1" eaLnBrk="1" hangingPunct="1">
              <a:defRPr/>
            </a:pPr>
            <a:r>
              <a:rPr lang="en-US" dirty="0" smtClean="0">
                <a:solidFill>
                  <a:srgbClr val="DE00F1"/>
                </a:solidFill>
              </a:rPr>
              <a:t>Will ABI sensitivity support night-time use?</a:t>
            </a:r>
            <a:endParaRPr lang="en-US" dirty="0" smtClean="0">
              <a:solidFill>
                <a:srgbClr val="DE00F1"/>
              </a:solidFill>
            </a:endParaRPr>
          </a:p>
          <a:p>
            <a:pPr lvl="1" eaLnBrk="1" hangingPunct="1">
              <a:defRPr/>
            </a:pPr>
            <a:r>
              <a:rPr lang="en-US" dirty="0" smtClean="0">
                <a:solidFill>
                  <a:srgbClr val="000000"/>
                </a:solidFill>
              </a:rPr>
              <a:t>Low &amp; mid-latitudes</a:t>
            </a:r>
          </a:p>
          <a:p>
            <a:pPr eaLnBrk="1" hangingPunct="1">
              <a:defRPr/>
            </a:pPr>
            <a:endParaRPr lang="en-US" dirty="0" smtClean="0">
              <a:solidFill>
                <a:srgbClr val="000000"/>
              </a:solidFill>
            </a:endParaRPr>
          </a:p>
          <a:p>
            <a:pPr eaLnBrk="1" hangingPunct="1">
              <a:defRPr/>
            </a:pPr>
            <a:r>
              <a:rPr lang="en-US" b="1" dirty="0">
                <a:solidFill>
                  <a:srgbClr val="0000FF"/>
                </a:solidFill>
              </a:rPr>
              <a:t>Sun-synchronous </a:t>
            </a:r>
            <a:r>
              <a:rPr lang="en-US" dirty="0" smtClean="0">
                <a:solidFill>
                  <a:srgbClr val="000000"/>
                </a:solidFill>
              </a:rPr>
              <a:t>– DSCOVR – L1 vantage point</a:t>
            </a:r>
          </a:p>
          <a:p>
            <a:pPr lvl="1" eaLnBrk="1" hangingPunct="1">
              <a:defRPr/>
            </a:pPr>
            <a:r>
              <a:rPr lang="en-US" dirty="0" smtClean="0">
                <a:solidFill>
                  <a:srgbClr val="000000"/>
                </a:solidFill>
              </a:rPr>
              <a:t>Good spectral resolution visible (</a:t>
            </a:r>
            <a:r>
              <a:rPr lang="en-US" dirty="0" smtClean="0">
                <a:solidFill>
                  <a:srgbClr val="DE00F1"/>
                </a:solidFill>
              </a:rPr>
              <a:t>ozone &amp; aerosol bands</a:t>
            </a:r>
            <a:r>
              <a:rPr lang="en-US" dirty="0" smtClean="0">
                <a:solidFill>
                  <a:srgbClr val="000000"/>
                </a:solidFill>
              </a:rPr>
              <a:t>)</a:t>
            </a:r>
          </a:p>
          <a:p>
            <a:pPr lvl="1" eaLnBrk="1" hangingPunct="1">
              <a:defRPr/>
            </a:pPr>
            <a:r>
              <a:rPr lang="en-US" dirty="0" smtClean="0">
                <a:solidFill>
                  <a:srgbClr val="000000"/>
                </a:solidFill>
              </a:rPr>
              <a:t>Improved </a:t>
            </a:r>
            <a:r>
              <a:rPr lang="en-US" dirty="0" smtClean="0">
                <a:solidFill>
                  <a:srgbClr val="DE00F1"/>
                </a:solidFill>
              </a:rPr>
              <a:t>radiation / microphysics </a:t>
            </a:r>
            <a:r>
              <a:rPr lang="en-US" dirty="0" smtClean="0">
                <a:solidFill>
                  <a:srgbClr val="000000"/>
                </a:solidFill>
              </a:rPr>
              <a:t>analysis</a:t>
            </a:r>
          </a:p>
          <a:p>
            <a:pPr lvl="1" eaLnBrk="1" hangingPunct="1">
              <a:defRPr/>
            </a:pPr>
            <a:r>
              <a:rPr lang="en-US" dirty="0" smtClean="0">
                <a:solidFill>
                  <a:srgbClr val="000000"/>
                </a:solidFill>
              </a:rPr>
              <a:t>Sun-lit hemisphere, including higher latitudes</a:t>
            </a:r>
          </a:p>
          <a:p>
            <a:pPr eaLnBrk="1" hangingPunct="1">
              <a:defRPr/>
            </a:pPr>
            <a:endParaRPr lang="en-US" dirty="0" smtClean="0">
              <a:solidFill>
                <a:srgbClr val="000000"/>
              </a:solidFill>
            </a:endParaRPr>
          </a:p>
          <a:p>
            <a:pPr eaLnBrk="1" hangingPunct="1">
              <a:defRPr/>
            </a:pPr>
            <a:r>
              <a:rPr lang="en-US" b="1" dirty="0">
                <a:solidFill>
                  <a:srgbClr val="0000FF"/>
                </a:solidFill>
              </a:rPr>
              <a:t>Polar orbiting </a:t>
            </a:r>
            <a:r>
              <a:rPr lang="en-US" dirty="0" smtClean="0">
                <a:solidFill>
                  <a:srgbClr val="000000"/>
                </a:solidFill>
              </a:rPr>
              <a:t>– NPP / </a:t>
            </a:r>
            <a:r>
              <a:rPr lang="en-US" dirty="0" err="1" smtClean="0">
                <a:solidFill>
                  <a:srgbClr val="000000"/>
                </a:solidFill>
              </a:rPr>
              <a:t>Suomi</a:t>
            </a:r>
            <a:endParaRPr lang="en-US" dirty="0" smtClean="0">
              <a:solidFill>
                <a:srgbClr val="000000"/>
              </a:solidFill>
            </a:endParaRPr>
          </a:p>
          <a:p>
            <a:pPr lvl="1" eaLnBrk="1" hangingPunct="1">
              <a:defRPr/>
            </a:pPr>
            <a:r>
              <a:rPr lang="en-US" dirty="0" smtClean="0">
                <a:solidFill>
                  <a:srgbClr val="000000"/>
                </a:solidFill>
              </a:rPr>
              <a:t>VIIRS</a:t>
            </a:r>
            <a:endParaRPr lang="en-US" dirty="0" smtClean="0">
              <a:solidFill>
                <a:srgbClr val="000000"/>
              </a:solidFill>
            </a:endParaRPr>
          </a:p>
          <a:p>
            <a:pPr lvl="2" eaLnBrk="1" hangingPunct="1">
              <a:defRPr/>
            </a:pPr>
            <a:r>
              <a:rPr lang="en-US" dirty="0" smtClean="0">
                <a:solidFill>
                  <a:srgbClr val="000000"/>
                </a:solidFill>
              </a:rPr>
              <a:t>Multiple moderate / high resolution visible / IR &amp; a day/night band</a:t>
            </a:r>
          </a:p>
          <a:p>
            <a:pPr lvl="3" eaLnBrk="1" hangingPunct="1">
              <a:defRPr/>
            </a:pPr>
            <a:r>
              <a:rPr lang="en-US" dirty="0" smtClean="0">
                <a:solidFill>
                  <a:srgbClr val="000000"/>
                </a:solidFill>
              </a:rPr>
              <a:t>Supports </a:t>
            </a:r>
            <a:r>
              <a:rPr lang="en-US" dirty="0" smtClean="0">
                <a:solidFill>
                  <a:srgbClr val="DE00F1"/>
                </a:solidFill>
              </a:rPr>
              <a:t>high </a:t>
            </a:r>
            <a:r>
              <a:rPr lang="en-US" dirty="0" smtClean="0">
                <a:solidFill>
                  <a:srgbClr val="DE00F1"/>
                </a:solidFill>
              </a:rPr>
              <a:t>resolution analysis</a:t>
            </a:r>
          </a:p>
          <a:p>
            <a:pPr lvl="2" eaLnBrk="1" hangingPunct="1">
              <a:defRPr/>
            </a:pPr>
            <a:r>
              <a:rPr lang="en-US" dirty="0" smtClean="0">
                <a:solidFill>
                  <a:srgbClr val="000000"/>
                </a:solidFill>
              </a:rPr>
              <a:t>Polar regions</a:t>
            </a:r>
          </a:p>
          <a:p>
            <a:pPr lvl="2" eaLnBrk="1" hangingPunct="1">
              <a:defRPr/>
            </a:pPr>
            <a:endParaRPr lang="en-US"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21</a:t>
            </a:fld>
            <a:endParaRPr lang="en-US"/>
          </a:p>
        </p:txBody>
      </p:sp>
      <p:sp>
        <p:nvSpPr>
          <p:cNvPr id="5" name="Rectangle 2"/>
          <p:cNvSpPr txBox="1">
            <a:spLocks noChangeArrowheads="1"/>
          </p:cNvSpPr>
          <p:nvPr/>
        </p:nvSpPr>
        <p:spPr bwMode="auto">
          <a:xfrm>
            <a:off x="0" y="2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eaLnBrk="1" hangingPunct="1">
              <a:defRPr/>
            </a:pPr>
            <a:r>
              <a:rPr lang="en-GB" dirty="0" smtClean="0">
                <a:solidFill>
                  <a:srgbClr val="FF0000"/>
                </a:solidFill>
                <a:cs typeface="+mj-cs"/>
              </a:rPr>
              <a:t>SATELLITE OBS IN CLOUD ANALYSIS</a:t>
            </a:r>
            <a:endParaRPr lang="en-US" dirty="0" smtClean="0">
              <a:solidFill>
                <a:srgbClr val="FF0000"/>
              </a:solidFill>
              <a:cs typeface="+mj-cs"/>
            </a:endParaRPr>
          </a:p>
        </p:txBody>
      </p:sp>
    </p:spTree>
    <p:extLst>
      <p:ext uri="{BB962C8B-B14F-4D97-AF65-F5344CB8AC3E}">
        <p14:creationId xmlns:p14="http://schemas.microsoft.com/office/powerpoint/2010/main" val="5416232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20218910">
            <a:off x="6568342" y="749108"/>
            <a:ext cx="2793892" cy="646331"/>
          </a:xfrm>
          <a:prstGeom prst="rect">
            <a:avLst/>
          </a:prstGeom>
          <a:solidFill>
            <a:srgbClr val="F6E4F8"/>
          </a:solidFill>
        </p:spPr>
        <p:txBody>
          <a:bodyPr wrap="square">
            <a:spAutoFit/>
          </a:bodyPr>
          <a:lstStyle/>
          <a:p>
            <a:pPr marL="0" indent="0" algn="ctr" eaLnBrk="1" hangingPunct="1">
              <a:buNone/>
              <a:defRPr/>
            </a:pPr>
            <a:r>
              <a:rPr lang="en-US" i="1" dirty="0" smtClean="0">
                <a:solidFill>
                  <a:srgbClr val="DE00F1"/>
                </a:solidFill>
              </a:rPr>
              <a:t>C. Scott - </a:t>
            </a:r>
          </a:p>
          <a:p>
            <a:pPr marL="0" indent="0" algn="ctr" eaLnBrk="1" hangingPunct="1">
              <a:buNone/>
              <a:defRPr/>
            </a:pPr>
            <a:r>
              <a:rPr lang="en-US" b="1" i="1" dirty="0" smtClean="0">
                <a:solidFill>
                  <a:srgbClr val="DE00F1"/>
                </a:solidFill>
              </a:rPr>
              <a:t>0-60 </a:t>
            </a:r>
            <a:r>
              <a:rPr lang="en-US" b="1" i="1" dirty="0" err="1" smtClean="0">
                <a:solidFill>
                  <a:srgbClr val="DE00F1"/>
                </a:solidFill>
              </a:rPr>
              <a:t>mins</a:t>
            </a:r>
            <a:r>
              <a:rPr lang="en-US" b="1" i="1" dirty="0" smtClean="0">
                <a:solidFill>
                  <a:srgbClr val="DE00F1"/>
                </a:solidFill>
              </a:rPr>
              <a:t> Challenge</a:t>
            </a:r>
          </a:p>
        </p:txBody>
      </p:sp>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22</a:t>
            </a:fld>
            <a:endParaRPr lang="en-US"/>
          </a:p>
        </p:txBody>
      </p:sp>
      <p:pic>
        <p:nvPicPr>
          <p:cNvPr id="5" name="gmeta_2312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50122"/>
          <a:stretch/>
        </p:blipFill>
        <p:spPr>
          <a:xfrm>
            <a:off x="0" y="0"/>
            <a:ext cx="3420669" cy="6858000"/>
          </a:xfrm>
          <a:prstGeom prst="rect">
            <a:avLst/>
          </a:prstGeom>
        </p:spPr>
      </p:pic>
      <p:sp>
        <p:nvSpPr>
          <p:cNvPr id="7" name="Rectangle 2"/>
          <p:cNvSpPr txBox="1">
            <a:spLocks noChangeArrowheads="1"/>
          </p:cNvSpPr>
          <p:nvPr/>
        </p:nvSpPr>
        <p:spPr bwMode="auto">
          <a:xfrm>
            <a:off x="3429000" y="0"/>
            <a:ext cx="5562600" cy="60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eaLnBrk="1" hangingPunct="1">
              <a:defRPr/>
            </a:pPr>
            <a:r>
              <a:rPr lang="en-GB" dirty="0" smtClean="0">
                <a:solidFill>
                  <a:srgbClr val="FF0000"/>
                </a:solidFill>
                <a:cs typeface="+mj-cs"/>
              </a:rPr>
              <a:t>45-min NOWCASTING WITH LAPS</a:t>
            </a:r>
          </a:p>
        </p:txBody>
      </p:sp>
      <p:sp>
        <p:nvSpPr>
          <p:cNvPr id="8" name="Rectangle 6"/>
          <p:cNvSpPr>
            <a:spLocks noChangeArrowheads="1"/>
          </p:cNvSpPr>
          <p:nvPr/>
        </p:nvSpPr>
        <p:spPr bwMode="auto">
          <a:xfrm>
            <a:off x="3657600" y="914400"/>
            <a:ext cx="32674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15-min increments</a:t>
            </a:r>
          </a:p>
          <a:p>
            <a:r>
              <a:rPr lang="en-US" dirty="0" smtClean="0">
                <a:solidFill>
                  <a:srgbClr val="000000"/>
                </a:solidFill>
                <a:latin typeface="Calibri" charset="0"/>
                <a:cs typeface="Calibri" charset="0"/>
              </a:rPr>
              <a:t>16:15 – 17:00 </a:t>
            </a:r>
            <a:r>
              <a:rPr lang="en-US" dirty="0" smtClean="0">
                <a:solidFill>
                  <a:srgbClr val="000000"/>
                </a:solidFill>
                <a:latin typeface="Calibri" charset="0"/>
                <a:cs typeface="Calibri" charset="0"/>
              </a:rPr>
              <a:t>UTC Feb </a:t>
            </a:r>
            <a:r>
              <a:rPr lang="en-US" dirty="0" smtClean="0">
                <a:solidFill>
                  <a:srgbClr val="000000"/>
                </a:solidFill>
                <a:latin typeface="Calibri" charset="0"/>
                <a:cs typeface="Calibri" charset="0"/>
              </a:rPr>
              <a:t>23, </a:t>
            </a:r>
            <a:r>
              <a:rPr lang="en-US" dirty="0" smtClean="0">
                <a:solidFill>
                  <a:srgbClr val="000000"/>
                </a:solidFill>
                <a:latin typeface="Calibri" charset="0"/>
                <a:cs typeface="Calibri" charset="0"/>
              </a:rPr>
              <a:t>2015</a:t>
            </a:r>
            <a:endParaRPr lang="en-US" dirty="0">
              <a:solidFill>
                <a:srgbClr val="000000"/>
              </a:solidFill>
            </a:endParaRPr>
          </a:p>
        </p:txBody>
      </p:sp>
      <p:sp>
        <p:nvSpPr>
          <p:cNvPr id="2" name="Rectangle 1"/>
          <p:cNvSpPr/>
          <p:nvPr/>
        </p:nvSpPr>
        <p:spPr>
          <a:xfrm>
            <a:off x="3657600" y="533400"/>
            <a:ext cx="3134191" cy="369332"/>
          </a:xfrm>
          <a:prstGeom prst="rect">
            <a:avLst/>
          </a:prstGeom>
        </p:spPr>
        <p:txBody>
          <a:bodyPr wrap="none">
            <a:spAutoFit/>
          </a:bodyPr>
          <a:lstStyle/>
          <a:p>
            <a:r>
              <a:rPr lang="en-GB" b="1" dirty="0" smtClean="0">
                <a:solidFill>
                  <a:srgbClr val="0000FF"/>
                </a:solidFill>
              </a:rPr>
              <a:t>IR Brightness Temperature</a:t>
            </a:r>
            <a:endParaRPr lang="en-US" b="1" dirty="0">
              <a:solidFill>
                <a:srgbClr val="0000FF"/>
              </a:solidFill>
            </a:endParaRPr>
          </a:p>
        </p:txBody>
      </p:sp>
      <p:sp>
        <p:nvSpPr>
          <p:cNvPr id="3" name="Rectangle 2"/>
          <p:cNvSpPr/>
          <p:nvPr/>
        </p:nvSpPr>
        <p:spPr>
          <a:xfrm>
            <a:off x="1143000" y="609600"/>
            <a:ext cx="1014220" cy="369332"/>
          </a:xfrm>
          <a:prstGeom prst="rect">
            <a:avLst/>
          </a:prstGeom>
          <a:solidFill>
            <a:srgbClr val="FDEBFF">
              <a:alpha val="50000"/>
            </a:srgbClr>
          </a:solidFill>
        </p:spPr>
        <p:txBody>
          <a:bodyPr wrap="none">
            <a:spAutoFit/>
          </a:bodyPr>
          <a:lstStyle/>
          <a:p>
            <a:r>
              <a:rPr lang="en-US" b="1" dirty="0" smtClean="0">
                <a:solidFill>
                  <a:srgbClr val="DE00F1"/>
                </a:solidFill>
                <a:latin typeface="Calibri" charset="0"/>
                <a:cs typeface="Calibri" charset="0"/>
              </a:rPr>
              <a:t>GOES-11</a:t>
            </a:r>
            <a:endParaRPr lang="en-US" b="1" dirty="0">
              <a:solidFill>
                <a:srgbClr val="DE00F1"/>
              </a:solidFill>
            </a:endParaRPr>
          </a:p>
        </p:txBody>
      </p:sp>
      <p:sp>
        <p:nvSpPr>
          <p:cNvPr id="10" name="Rectangle 9"/>
          <p:cNvSpPr/>
          <p:nvPr/>
        </p:nvSpPr>
        <p:spPr>
          <a:xfrm>
            <a:off x="1066800" y="4038600"/>
            <a:ext cx="1274245" cy="369332"/>
          </a:xfrm>
          <a:prstGeom prst="rect">
            <a:avLst/>
          </a:prstGeom>
          <a:solidFill>
            <a:srgbClr val="FDEBFF">
              <a:alpha val="50000"/>
            </a:srgbClr>
          </a:solidFill>
        </p:spPr>
        <p:txBody>
          <a:bodyPr wrap="none">
            <a:spAutoFit/>
          </a:bodyPr>
          <a:lstStyle/>
          <a:p>
            <a:r>
              <a:rPr lang="en-US" b="1" dirty="0" smtClean="0">
                <a:solidFill>
                  <a:srgbClr val="DE00F1"/>
                </a:solidFill>
                <a:latin typeface="Calibri" charset="0"/>
                <a:cs typeface="Calibri" charset="0"/>
              </a:rPr>
              <a:t>LAPS - WRF</a:t>
            </a:r>
            <a:endParaRPr lang="en-US" b="1" dirty="0">
              <a:solidFill>
                <a:srgbClr val="DE00F1"/>
              </a:solidFill>
            </a:endParaRPr>
          </a:p>
        </p:txBody>
      </p:sp>
    </p:spTree>
    <p:extLst>
      <p:ext uri="{BB962C8B-B14F-4D97-AF65-F5344CB8AC3E}">
        <p14:creationId xmlns:p14="http://schemas.microsoft.com/office/powerpoint/2010/main" val="10269310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20218910">
            <a:off x="6568342" y="749108"/>
            <a:ext cx="2793892" cy="646331"/>
          </a:xfrm>
          <a:prstGeom prst="rect">
            <a:avLst/>
          </a:prstGeom>
          <a:solidFill>
            <a:srgbClr val="F6E4F8"/>
          </a:solidFill>
        </p:spPr>
        <p:txBody>
          <a:bodyPr wrap="square">
            <a:spAutoFit/>
          </a:bodyPr>
          <a:lstStyle/>
          <a:p>
            <a:pPr marL="0" indent="0" algn="ctr" eaLnBrk="1" hangingPunct="1">
              <a:buNone/>
              <a:defRPr/>
            </a:pPr>
            <a:r>
              <a:rPr lang="en-US" i="1" dirty="0" smtClean="0">
                <a:solidFill>
                  <a:srgbClr val="DE00F1"/>
                </a:solidFill>
              </a:rPr>
              <a:t>C. Scott - </a:t>
            </a:r>
          </a:p>
          <a:p>
            <a:pPr marL="0" indent="0" algn="ctr" eaLnBrk="1" hangingPunct="1">
              <a:buNone/>
              <a:defRPr/>
            </a:pPr>
            <a:r>
              <a:rPr lang="en-US" b="1" i="1" dirty="0" smtClean="0">
                <a:solidFill>
                  <a:srgbClr val="DE00F1"/>
                </a:solidFill>
              </a:rPr>
              <a:t>0-60 </a:t>
            </a:r>
            <a:r>
              <a:rPr lang="en-US" b="1" i="1" dirty="0" err="1" smtClean="0">
                <a:solidFill>
                  <a:srgbClr val="DE00F1"/>
                </a:solidFill>
              </a:rPr>
              <a:t>mins</a:t>
            </a:r>
            <a:r>
              <a:rPr lang="en-US" b="1" i="1" dirty="0" smtClean="0">
                <a:solidFill>
                  <a:srgbClr val="DE00F1"/>
                </a:solidFill>
              </a:rPr>
              <a:t> Challenge</a:t>
            </a:r>
          </a:p>
        </p:txBody>
      </p:sp>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23</a:t>
            </a:fld>
            <a:endParaRPr lang="en-US"/>
          </a:p>
        </p:txBody>
      </p:sp>
      <p:pic>
        <p:nvPicPr>
          <p:cNvPr id="5" name="gmeta_2312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50122"/>
          <a:stretch/>
        </p:blipFill>
        <p:spPr>
          <a:xfrm>
            <a:off x="0" y="0"/>
            <a:ext cx="3420669" cy="6858000"/>
          </a:xfrm>
          <a:prstGeom prst="rect">
            <a:avLst/>
          </a:prstGeom>
        </p:spPr>
      </p:pic>
      <p:sp>
        <p:nvSpPr>
          <p:cNvPr id="7" name="Rectangle 2"/>
          <p:cNvSpPr txBox="1">
            <a:spLocks noChangeArrowheads="1"/>
          </p:cNvSpPr>
          <p:nvPr/>
        </p:nvSpPr>
        <p:spPr bwMode="auto">
          <a:xfrm>
            <a:off x="3429000" y="0"/>
            <a:ext cx="5562600" cy="60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eaLnBrk="1" hangingPunct="1">
              <a:defRPr/>
            </a:pPr>
            <a:r>
              <a:rPr lang="en-GB" dirty="0" smtClean="0">
                <a:solidFill>
                  <a:srgbClr val="FF0000"/>
                </a:solidFill>
                <a:cs typeface="+mj-cs"/>
              </a:rPr>
              <a:t>45-min NOWCASTING WITH LAPS</a:t>
            </a:r>
          </a:p>
        </p:txBody>
      </p:sp>
      <p:sp>
        <p:nvSpPr>
          <p:cNvPr id="8" name="Rectangle 6"/>
          <p:cNvSpPr>
            <a:spLocks noChangeArrowheads="1"/>
          </p:cNvSpPr>
          <p:nvPr/>
        </p:nvSpPr>
        <p:spPr bwMode="auto">
          <a:xfrm>
            <a:off x="3657600" y="914400"/>
            <a:ext cx="32674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15-min increments</a:t>
            </a:r>
          </a:p>
          <a:p>
            <a:r>
              <a:rPr lang="en-US" dirty="0" smtClean="0">
                <a:solidFill>
                  <a:srgbClr val="000000"/>
                </a:solidFill>
                <a:latin typeface="Calibri" charset="0"/>
                <a:cs typeface="Calibri" charset="0"/>
              </a:rPr>
              <a:t>16:15 – 17:00 </a:t>
            </a:r>
            <a:r>
              <a:rPr lang="en-US" dirty="0" smtClean="0">
                <a:solidFill>
                  <a:srgbClr val="000000"/>
                </a:solidFill>
                <a:latin typeface="Calibri" charset="0"/>
                <a:cs typeface="Calibri" charset="0"/>
              </a:rPr>
              <a:t>UTC Feb </a:t>
            </a:r>
            <a:r>
              <a:rPr lang="en-US" dirty="0" smtClean="0">
                <a:solidFill>
                  <a:srgbClr val="000000"/>
                </a:solidFill>
                <a:latin typeface="Calibri" charset="0"/>
                <a:cs typeface="Calibri" charset="0"/>
              </a:rPr>
              <a:t>23, </a:t>
            </a:r>
            <a:r>
              <a:rPr lang="en-US" dirty="0" smtClean="0">
                <a:solidFill>
                  <a:srgbClr val="000000"/>
                </a:solidFill>
                <a:latin typeface="Calibri" charset="0"/>
                <a:cs typeface="Calibri" charset="0"/>
              </a:rPr>
              <a:t>2015</a:t>
            </a:r>
            <a:endParaRPr lang="en-US" dirty="0">
              <a:solidFill>
                <a:srgbClr val="000000"/>
              </a:solidFill>
            </a:endParaRPr>
          </a:p>
        </p:txBody>
      </p:sp>
      <p:sp>
        <p:nvSpPr>
          <p:cNvPr id="2" name="Rectangle 1"/>
          <p:cNvSpPr/>
          <p:nvPr/>
        </p:nvSpPr>
        <p:spPr>
          <a:xfrm>
            <a:off x="3657600" y="533400"/>
            <a:ext cx="3134191" cy="369332"/>
          </a:xfrm>
          <a:prstGeom prst="rect">
            <a:avLst/>
          </a:prstGeom>
        </p:spPr>
        <p:txBody>
          <a:bodyPr wrap="none">
            <a:spAutoFit/>
          </a:bodyPr>
          <a:lstStyle/>
          <a:p>
            <a:r>
              <a:rPr lang="en-GB" b="1" dirty="0" smtClean="0">
                <a:solidFill>
                  <a:srgbClr val="0000FF"/>
                </a:solidFill>
              </a:rPr>
              <a:t>IR Brightness Temperature</a:t>
            </a:r>
            <a:endParaRPr lang="en-US" b="1" dirty="0">
              <a:solidFill>
                <a:srgbClr val="0000FF"/>
              </a:solidFill>
            </a:endParaRPr>
          </a:p>
        </p:txBody>
      </p:sp>
      <p:sp>
        <p:nvSpPr>
          <p:cNvPr id="3" name="Rectangle 2"/>
          <p:cNvSpPr/>
          <p:nvPr/>
        </p:nvSpPr>
        <p:spPr>
          <a:xfrm>
            <a:off x="1143000" y="609600"/>
            <a:ext cx="1014220" cy="369332"/>
          </a:xfrm>
          <a:prstGeom prst="rect">
            <a:avLst/>
          </a:prstGeom>
          <a:solidFill>
            <a:srgbClr val="FDEBFF">
              <a:alpha val="50000"/>
            </a:srgbClr>
          </a:solidFill>
        </p:spPr>
        <p:txBody>
          <a:bodyPr wrap="none">
            <a:spAutoFit/>
          </a:bodyPr>
          <a:lstStyle/>
          <a:p>
            <a:r>
              <a:rPr lang="en-US" b="1" dirty="0" smtClean="0">
                <a:solidFill>
                  <a:srgbClr val="DE00F1"/>
                </a:solidFill>
                <a:latin typeface="Calibri" charset="0"/>
                <a:cs typeface="Calibri" charset="0"/>
              </a:rPr>
              <a:t>GOES-11</a:t>
            </a:r>
            <a:endParaRPr lang="en-US" b="1" dirty="0">
              <a:solidFill>
                <a:srgbClr val="DE00F1"/>
              </a:solidFill>
            </a:endParaRPr>
          </a:p>
        </p:txBody>
      </p:sp>
      <p:sp>
        <p:nvSpPr>
          <p:cNvPr id="10" name="Rectangle 9"/>
          <p:cNvSpPr/>
          <p:nvPr/>
        </p:nvSpPr>
        <p:spPr>
          <a:xfrm>
            <a:off x="1066800" y="4038600"/>
            <a:ext cx="1274245" cy="369332"/>
          </a:xfrm>
          <a:prstGeom prst="rect">
            <a:avLst/>
          </a:prstGeom>
          <a:solidFill>
            <a:srgbClr val="FDEBFF">
              <a:alpha val="50000"/>
            </a:srgbClr>
          </a:solidFill>
        </p:spPr>
        <p:txBody>
          <a:bodyPr wrap="none">
            <a:spAutoFit/>
          </a:bodyPr>
          <a:lstStyle/>
          <a:p>
            <a:r>
              <a:rPr lang="en-US" b="1" dirty="0" smtClean="0">
                <a:solidFill>
                  <a:srgbClr val="DE00F1"/>
                </a:solidFill>
                <a:latin typeface="Calibri" charset="0"/>
                <a:cs typeface="Calibri" charset="0"/>
              </a:rPr>
              <a:t>LAPS - WRF</a:t>
            </a:r>
            <a:endParaRPr lang="en-US" b="1" dirty="0">
              <a:solidFill>
                <a:srgbClr val="DE00F1"/>
              </a:solidFill>
            </a:endParaRPr>
          </a:p>
        </p:txBody>
      </p:sp>
      <p:pic>
        <p:nvPicPr>
          <p:cNvPr id="12" name="140508_g14_vis_srsor_SD_NE_MN_IA_anim.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479800" y="2457450"/>
            <a:ext cx="5664200" cy="4248150"/>
          </a:xfrm>
          <a:prstGeom prst="rect">
            <a:avLst/>
          </a:prstGeom>
        </p:spPr>
      </p:pic>
      <p:sp>
        <p:nvSpPr>
          <p:cNvPr id="6" name="Rectangle 5"/>
          <p:cNvSpPr/>
          <p:nvPr/>
        </p:nvSpPr>
        <p:spPr>
          <a:xfrm>
            <a:off x="3754490" y="1828800"/>
            <a:ext cx="5221163" cy="646331"/>
          </a:xfrm>
          <a:prstGeom prst="rect">
            <a:avLst/>
          </a:prstGeom>
        </p:spPr>
        <p:txBody>
          <a:bodyPr wrap="none">
            <a:spAutoFit/>
          </a:bodyPr>
          <a:lstStyle/>
          <a:p>
            <a:pPr algn="ctr"/>
            <a:r>
              <a:rPr lang="en-US" b="1" dirty="0" smtClean="0">
                <a:solidFill>
                  <a:srgbClr val="0000FF"/>
                </a:solidFill>
                <a:latin typeface="Calibri" charset="0"/>
                <a:cs typeface="Calibri" charset="0"/>
              </a:rPr>
              <a:t>Ongoing project to ingest rapid scan AMVs into LAPS</a:t>
            </a:r>
          </a:p>
          <a:p>
            <a:pPr algn="ctr"/>
            <a:r>
              <a:rPr lang="en-US" i="1" dirty="0" smtClean="0">
                <a:solidFill>
                  <a:srgbClr val="008000"/>
                </a:solidFill>
                <a:latin typeface="Calibri" charset="0"/>
                <a:cs typeface="Calibri" charset="0"/>
              </a:rPr>
              <a:t>B. Rabin, S. Albers et al.</a:t>
            </a:r>
            <a:endParaRPr lang="en-US" i="1" dirty="0">
              <a:solidFill>
                <a:srgbClr val="008000"/>
              </a:solidFill>
            </a:endParaRPr>
          </a:p>
        </p:txBody>
      </p:sp>
    </p:spTree>
    <p:extLst>
      <p:ext uri="{BB962C8B-B14F-4D97-AF65-F5344CB8AC3E}">
        <p14:creationId xmlns:p14="http://schemas.microsoft.com/office/powerpoint/2010/main" val="1580666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80000">
                <p:cTn id="13" fill="hold" display="0">
                  <p:stCondLst>
                    <p:cond delay="indefinite"/>
                  </p:stCondLst>
                </p:cTn>
                <p:tgtEl>
                  <p:spTgt spid="1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dirty="0" smtClean="0">
                <a:solidFill>
                  <a:srgbClr val="000000"/>
                </a:solidFill>
              </a:rPr>
              <a:t>Distinguish btw science algorithms </a:t>
            </a:r>
            <a:r>
              <a:rPr lang="en-US" dirty="0" err="1" smtClean="0">
                <a:solidFill>
                  <a:srgbClr val="000000"/>
                </a:solidFill>
              </a:rPr>
              <a:t>vs</a:t>
            </a:r>
            <a:r>
              <a:rPr lang="en-US" dirty="0" smtClean="0">
                <a:solidFill>
                  <a:srgbClr val="000000"/>
                </a:solidFill>
              </a:rPr>
              <a:t> software engineering –SE</a:t>
            </a:r>
          </a:p>
          <a:p>
            <a:pPr eaLnBrk="1" hangingPunct="1">
              <a:defRPr/>
            </a:pPr>
            <a:endParaRPr lang="en-US" dirty="0" smtClean="0">
              <a:solidFill>
                <a:srgbClr val="000000"/>
              </a:solidFill>
            </a:endParaRPr>
          </a:p>
          <a:p>
            <a:pPr eaLnBrk="1" hangingPunct="1">
              <a:defRPr/>
            </a:pPr>
            <a:r>
              <a:rPr lang="en-US" dirty="0" smtClean="0">
                <a:solidFill>
                  <a:srgbClr val="000000"/>
                </a:solidFill>
              </a:rPr>
              <a:t>Handful of major systems – GSI, WRFDA, LAPS, DART, NAVDAS-AR, </a:t>
            </a:r>
            <a:r>
              <a:rPr lang="en-US" dirty="0" err="1" smtClean="0">
                <a:solidFill>
                  <a:srgbClr val="000000"/>
                </a:solidFill>
              </a:rPr>
              <a:t>etc</a:t>
            </a:r>
            <a:endParaRPr lang="en-US" dirty="0" smtClean="0">
              <a:solidFill>
                <a:srgbClr val="000000"/>
              </a:solidFill>
            </a:endParaRPr>
          </a:p>
          <a:p>
            <a:pPr lvl="1" eaLnBrk="1" hangingPunct="1">
              <a:defRPr/>
            </a:pPr>
            <a:r>
              <a:rPr lang="en-US" dirty="0" smtClean="0">
                <a:solidFill>
                  <a:srgbClr val="000000"/>
                </a:solidFill>
              </a:rPr>
              <a:t>Connected on algorithm level</a:t>
            </a:r>
          </a:p>
          <a:p>
            <a:pPr lvl="1" eaLnBrk="1" hangingPunct="1">
              <a:defRPr/>
            </a:pPr>
            <a:r>
              <a:rPr lang="en-US" dirty="0" smtClean="0">
                <a:solidFill>
                  <a:srgbClr val="000000"/>
                </a:solidFill>
              </a:rPr>
              <a:t>Disjoint on software level – separate repositories</a:t>
            </a:r>
          </a:p>
          <a:p>
            <a:pPr lvl="1" eaLnBrk="1" hangingPunct="1">
              <a:defRPr/>
            </a:pPr>
            <a:r>
              <a:rPr lang="en-US" dirty="0" smtClean="0">
                <a:solidFill>
                  <a:srgbClr val="000000"/>
                </a:solidFill>
              </a:rPr>
              <a:t>Major impediment for R&amp;D, R2O, and Operations</a:t>
            </a:r>
          </a:p>
          <a:p>
            <a:pPr eaLnBrk="1" hangingPunct="1">
              <a:defRPr/>
            </a:pPr>
            <a:endParaRPr lang="en-US" dirty="0" smtClean="0">
              <a:solidFill>
                <a:srgbClr val="000000"/>
              </a:solidFill>
            </a:endParaRPr>
          </a:p>
          <a:p>
            <a:pPr eaLnBrk="1" hangingPunct="1">
              <a:defRPr/>
            </a:pPr>
            <a:r>
              <a:rPr lang="en-US" dirty="0" smtClean="0">
                <a:solidFill>
                  <a:srgbClr val="000000"/>
                </a:solidFill>
              </a:rPr>
              <a:t>Community Data Assimilation Repository – CDAR (BAMS </a:t>
            </a:r>
            <a:r>
              <a:rPr lang="en-US" dirty="0" err="1" smtClean="0">
                <a:solidFill>
                  <a:srgbClr val="000000"/>
                </a:solidFill>
              </a:rPr>
              <a:t>ms</a:t>
            </a:r>
            <a:r>
              <a:rPr lang="en-US" dirty="0" smtClean="0">
                <a:solidFill>
                  <a:srgbClr val="000000"/>
                </a:solidFill>
              </a:rPr>
              <a:t>)</a:t>
            </a:r>
          </a:p>
          <a:p>
            <a:pPr lvl="1" eaLnBrk="1" hangingPunct="1">
              <a:defRPr/>
            </a:pPr>
            <a:r>
              <a:rPr lang="en-US" dirty="0" smtClean="0">
                <a:solidFill>
                  <a:srgbClr val="000000"/>
                </a:solidFill>
              </a:rPr>
              <a:t>Invite DA community to discuss &amp; adopt Object Oriented Design</a:t>
            </a:r>
          </a:p>
          <a:p>
            <a:pPr eaLnBrk="1" hangingPunct="1">
              <a:defRPr/>
            </a:pPr>
            <a:endParaRPr lang="en-US" dirty="0" smtClean="0">
              <a:solidFill>
                <a:srgbClr val="000000"/>
              </a:solidFill>
            </a:endParaRPr>
          </a:p>
          <a:p>
            <a:pPr eaLnBrk="1" hangingPunct="1">
              <a:defRPr/>
            </a:pPr>
            <a:r>
              <a:rPr lang="en-US" dirty="0" smtClean="0">
                <a:solidFill>
                  <a:srgbClr val="000000"/>
                </a:solidFill>
              </a:rPr>
              <a:t>Benefits</a:t>
            </a:r>
          </a:p>
          <a:p>
            <a:pPr lvl="1" eaLnBrk="1" hangingPunct="1">
              <a:defRPr/>
            </a:pPr>
            <a:r>
              <a:rPr lang="en-US" dirty="0" smtClean="0">
                <a:solidFill>
                  <a:srgbClr val="000000"/>
                </a:solidFill>
              </a:rPr>
              <a:t>Software-level interactions among DA groups – faster R&amp;D</a:t>
            </a:r>
          </a:p>
          <a:p>
            <a:pPr lvl="1" eaLnBrk="1" hangingPunct="1">
              <a:defRPr/>
            </a:pPr>
            <a:r>
              <a:rPr lang="en-US" dirty="0" smtClean="0">
                <a:solidFill>
                  <a:srgbClr val="000000"/>
                </a:solidFill>
              </a:rPr>
              <a:t>More direct R2O</a:t>
            </a:r>
          </a:p>
          <a:p>
            <a:pPr lvl="1" eaLnBrk="1" hangingPunct="1">
              <a:defRPr/>
            </a:pPr>
            <a:r>
              <a:rPr lang="en-US" dirty="0" smtClean="0">
                <a:solidFill>
                  <a:srgbClr val="000000"/>
                </a:solidFill>
              </a:rPr>
              <a:t>Much wider selection of algorithms to tailor to each</a:t>
            </a:r>
          </a:p>
          <a:p>
            <a:pPr lvl="2" eaLnBrk="1" hangingPunct="1">
              <a:defRPr/>
            </a:pPr>
            <a:r>
              <a:rPr lang="en-US" dirty="0" smtClean="0">
                <a:solidFill>
                  <a:srgbClr val="000000"/>
                </a:solidFill>
              </a:rPr>
              <a:t>Application</a:t>
            </a:r>
          </a:p>
          <a:p>
            <a:pPr lvl="2" eaLnBrk="1" hangingPunct="1">
              <a:defRPr/>
            </a:pPr>
            <a:r>
              <a:rPr lang="en-US" dirty="0" smtClean="0">
                <a:solidFill>
                  <a:srgbClr val="000000"/>
                </a:solidFill>
              </a:rPr>
              <a:t>Operational suite</a:t>
            </a:r>
          </a:p>
          <a:p>
            <a:pPr lvl="1" eaLnBrk="1" hangingPunct="1">
              <a:defRPr/>
            </a:pPr>
            <a:endParaRPr lang="en-US"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24</a:t>
            </a:fld>
            <a:endParaRPr lang="en-US"/>
          </a:p>
        </p:txBody>
      </p:sp>
      <p:sp>
        <p:nvSpPr>
          <p:cNvPr id="5" name="Rectangle 2"/>
          <p:cNvSpPr txBox="1">
            <a:spLocks noChangeArrowheads="1"/>
          </p:cNvSpPr>
          <p:nvPr/>
        </p:nvSpPr>
        <p:spPr bwMode="auto">
          <a:xfrm>
            <a:off x="0" y="2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eaLnBrk="1" hangingPunct="1">
              <a:defRPr/>
            </a:pPr>
            <a:r>
              <a:rPr lang="en-GB" sz="2800" dirty="0">
                <a:solidFill>
                  <a:srgbClr val="FF0000"/>
                </a:solidFill>
                <a:cs typeface="+mj-cs"/>
              </a:rPr>
              <a:t>COMMUNITY </a:t>
            </a:r>
            <a:r>
              <a:rPr lang="en-GB" sz="2800" dirty="0" smtClean="0">
                <a:solidFill>
                  <a:srgbClr val="FF0000"/>
                </a:solidFill>
                <a:cs typeface="+mj-cs"/>
              </a:rPr>
              <a:t>DATA ASSIMILATION</a:t>
            </a:r>
            <a:endParaRPr lang="en-US" sz="2800" dirty="0" smtClean="0">
              <a:solidFill>
                <a:srgbClr val="FF0000"/>
              </a:solidFill>
              <a:cs typeface="+mj-cs"/>
            </a:endParaRPr>
          </a:p>
        </p:txBody>
      </p:sp>
    </p:spTree>
    <p:extLst>
      <p:ext uri="{BB962C8B-B14F-4D97-AF65-F5344CB8AC3E}">
        <p14:creationId xmlns:p14="http://schemas.microsoft.com/office/powerpoint/2010/main" val="42309786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316657" y="1702365"/>
            <a:ext cx="3118811" cy="2773550"/>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6" name="Oval 5"/>
          <p:cNvSpPr/>
          <p:nvPr/>
        </p:nvSpPr>
        <p:spPr>
          <a:xfrm>
            <a:off x="5792502" y="2626038"/>
            <a:ext cx="1463383" cy="1460186"/>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4" name="Oval 103"/>
          <p:cNvSpPr/>
          <p:nvPr/>
        </p:nvSpPr>
        <p:spPr>
          <a:xfrm>
            <a:off x="4538598" y="2453154"/>
            <a:ext cx="466888" cy="424774"/>
          </a:xfrm>
          <a:prstGeom prst="ellipse">
            <a:avLst/>
          </a:pr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5" name="Oval 4"/>
          <p:cNvSpPr/>
          <p:nvPr/>
        </p:nvSpPr>
        <p:spPr>
          <a:xfrm>
            <a:off x="4407870" y="4851986"/>
            <a:ext cx="1459335" cy="1456814"/>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 name="Oval 6"/>
          <p:cNvSpPr/>
          <p:nvPr/>
        </p:nvSpPr>
        <p:spPr>
          <a:xfrm>
            <a:off x="224554" y="2626038"/>
            <a:ext cx="1456691" cy="1460186"/>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 name="Oval 7"/>
          <p:cNvSpPr/>
          <p:nvPr/>
        </p:nvSpPr>
        <p:spPr>
          <a:xfrm>
            <a:off x="1447800" y="437834"/>
            <a:ext cx="1456691" cy="1463168"/>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9" name="Oval 8"/>
          <p:cNvSpPr/>
          <p:nvPr/>
        </p:nvSpPr>
        <p:spPr>
          <a:xfrm>
            <a:off x="4877402" y="437833"/>
            <a:ext cx="1463383" cy="1463169"/>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 name="Oval 9"/>
          <p:cNvSpPr/>
          <p:nvPr/>
        </p:nvSpPr>
        <p:spPr>
          <a:xfrm>
            <a:off x="1848704" y="4851985"/>
            <a:ext cx="1456691" cy="1456815"/>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TextBox 10"/>
          <p:cNvSpPr txBox="1"/>
          <p:nvPr/>
        </p:nvSpPr>
        <p:spPr>
          <a:xfrm>
            <a:off x="2288199" y="6374170"/>
            <a:ext cx="597617" cy="461665"/>
          </a:xfrm>
          <a:prstGeom prst="rect">
            <a:avLst/>
          </a:prstGeom>
          <a:noFill/>
        </p:spPr>
        <p:txBody>
          <a:bodyPr wrap="square" rtlCol="0">
            <a:spAutoFit/>
          </a:bodyPr>
          <a:lstStyle/>
          <a:p>
            <a:pPr algn="ctr" defTabSz="457200" fontAlgn="auto">
              <a:spcBef>
                <a:spcPts val="0"/>
              </a:spcBef>
              <a:spcAft>
                <a:spcPts val="0"/>
              </a:spcAft>
            </a:pPr>
            <a:r>
              <a:rPr lang="en-US" sz="2400" b="1" dirty="0" smtClean="0">
                <a:solidFill>
                  <a:prstClr val="black"/>
                </a:solidFill>
                <a:latin typeface="Calibri"/>
              </a:rPr>
              <a:t>GSI</a:t>
            </a:r>
            <a:endParaRPr lang="en-US" sz="2400" b="1" dirty="0">
              <a:solidFill>
                <a:prstClr val="black"/>
              </a:solidFill>
              <a:latin typeface="Calibri"/>
            </a:endParaRPr>
          </a:p>
        </p:txBody>
      </p:sp>
      <p:sp>
        <p:nvSpPr>
          <p:cNvPr id="12" name="TextBox 11"/>
          <p:cNvSpPr txBox="1"/>
          <p:nvPr/>
        </p:nvSpPr>
        <p:spPr>
          <a:xfrm>
            <a:off x="4812039" y="6374170"/>
            <a:ext cx="828415" cy="461665"/>
          </a:xfrm>
          <a:prstGeom prst="rect">
            <a:avLst/>
          </a:prstGeom>
          <a:noFill/>
        </p:spPr>
        <p:txBody>
          <a:bodyPr wrap="square" rtlCol="0">
            <a:spAutoFit/>
          </a:bodyPr>
          <a:lstStyle/>
          <a:p>
            <a:pPr algn="ctr" defTabSz="457200" fontAlgn="auto">
              <a:spcBef>
                <a:spcPts val="0"/>
              </a:spcBef>
              <a:spcAft>
                <a:spcPts val="0"/>
              </a:spcAft>
            </a:pPr>
            <a:r>
              <a:rPr lang="en-US" sz="2400" b="1" dirty="0" smtClean="0">
                <a:solidFill>
                  <a:prstClr val="black"/>
                </a:solidFill>
                <a:latin typeface="Calibri"/>
              </a:rPr>
              <a:t>LAPS</a:t>
            </a:r>
            <a:endParaRPr lang="en-US" sz="2400" b="1" dirty="0">
              <a:solidFill>
                <a:prstClr val="black"/>
              </a:solidFill>
              <a:latin typeface="Calibri"/>
            </a:endParaRPr>
          </a:p>
        </p:txBody>
      </p:sp>
      <p:sp>
        <p:nvSpPr>
          <p:cNvPr id="13" name="TextBox 12"/>
          <p:cNvSpPr txBox="1"/>
          <p:nvPr/>
        </p:nvSpPr>
        <p:spPr>
          <a:xfrm>
            <a:off x="3147272" y="1181934"/>
            <a:ext cx="1391326" cy="584776"/>
          </a:xfrm>
          <a:prstGeom prst="rect">
            <a:avLst/>
          </a:prstGeom>
          <a:noFill/>
        </p:spPr>
        <p:txBody>
          <a:bodyPr wrap="square" rtlCol="0">
            <a:spAutoFit/>
          </a:bodyPr>
          <a:lstStyle/>
          <a:p>
            <a:pPr algn="ctr" defTabSz="457200" fontAlgn="auto">
              <a:spcBef>
                <a:spcPts val="0"/>
              </a:spcBef>
              <a:spcAft>
                <a:spcPts val="0"/>
              </a:spcAft>
            </a:pPr>
            <a:r>
              <a:rPr lang="en-US" sz="3200" b="1" i="1" dirty="0" smtClean="0">
                <a:solidFill>
                  <a:srgbClr val="FF0000"/>
                </a:solidFill>
                <a:latin typeface="Calibri"/>
              </a:rPr>
              <a:t>CDAR</a:t>
            </a:r>
            <a:endParaRPr lang="en-US" sz="3200" b="1" i="1" dirty="0">
              <a:solidFill>
                <a:srgbClr val="FF0000"/>
              </a:solidFill>
              <a:latin typeface="Calibri"/>
            </a:endParaRPr>
          </a:p>
        </p:txBody>
      </p:sp>
      <p:sp>
        <p:nvSpPr>
          <p:cNvPr id="16" name="Freeform 15"/>
          <p:cNvSpPr/>
          <p:nvPr/>
        </p:nvSpPr>
        <p:spPr>
          <a:xfrm>
            <a:off x="2502967" y="4851985"/>
            <a:ext cx="289471" cy="280157"/>
          </a:xfrm>
          <a:custGeom>
            <a:avLst/>
            <a:gdLst>
              <a:gd name="connsiteX0" fmla="*/ 0 w 289471"/>
              <a:gd name="connsiteY0" fmla="*/ 0 h 233464"/>
              <a:gd name="connsiteX1" fmla="*/ 9338 w 289471"/>
              <a:gd name="connsiteY1" fmla="*/ 168094 h 233464"/>
              <a:gd name="connsiteX2" fmla="*/ 18676 w 289471"/>
              <a:gd name="connsiteY2" fmla="*/ 196110 h 233464"/>
              <a:gd name="connsiteX3" fmla="*/ 74702 w 289471"/>
              <a:gd name="connsiteY3" fmla="*/ 233464 h 233464"/>
              <a:gd name="connsiteX4" fmla="*/ 214769 w 289471"/>
              <a:gd name="connsiteY4" fmla="*/ 214787 h 233464"/>
              <a:gd name="connsiteX5" fmla="*/ 233444 w 289471"/>
              <a:gd name="connsiteY5" fmla="*/ 186771 h 233464"/>
              <a:gd name="connsiteX6" fmla="*/ 224106 w 289471"/>
              <a:gd name="connsiteY6" fmla="*/ 130740 h 233464"/>
              <a:gd name="connsiteX7" fmla="*/ 214769 w 289471"/>
              <a:gd name="connsiteY7" fmla="*/ 102724 h 233464"/>
              <a:gd name="connsiteX8" fmla="*/ 252120 w 289471"/>
              <a:gd name="connsiteY8" fmla="*/ 56031 h 233464"/>
              <a:gd name="connsiteX9" fmla="*/ 270795 w 289471"/>
              <a:gd name="connsiteY9" fmla="*/ 28016 h 233464"/>
              <a:gd name="connsiteX10" fmla="*/ 289471 w 289471"/>
              <a:gd name="connsiteY10" fmla="*/ 9339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71" h="233464">
                <a:moveTo>
                  <a:pt x="0" y="0"/>
                </a:moveTo>
                <a:cubicBezTo>
                  <a:pt x="3113" y="56031"/>
                  <a:pt x="4018" y="112229"/>
                  <a:pt x="9338" y="168094"/>
                </a:cubicBezTo>
                <a:cubicBezTo>
                  <a:pt x="10271" y="177893"/>
                  <a:pt x="11716" y="189149"/>
                  <a:pt x="18676" y="196110"/>
                </a:cubicBezTo>
                <a:cubicBezTo>
                  <a:pt x="34547" y="211982"/>
                  <a:pt x="74702" y="233464"/>
                  <a:pt x="74702" y="233464"/>
                </a:cubicBezTo>
                <a:cubicBezTo>
                  <a:pt x="121391" y="227238"/>
                  <a:pt x="169581" y="228079"/>
                  <a:pt x="214769" y="214787"/>
                </a:cubicBezTo>
                <a:cubicBezTo>
                  <a:pt x="225536" y="211620"/>
                  <a:pt x="232205" y="197926"/>
                  <a:pt x="233444" y="186771"/>
                </a:cubicBezTo>
                <a:cubicBezTo>
                  <a:pt x="235535" y="167952"/>
                  <a:pt x="228213" y="149224"/>
                  <a:pt x="224106" y="130740"/>
                </a:cubicBezTo>
                <a:cubicBezTo>
                  <a:pt x="221971" y="121131"/>
                  <a:pt x="217881" y="112063"/>
                  <a:pt x="214769" y="102724"/>
                </a:cubicBezTo>
                <a:cubicBezTo>
                  <a:pt x="232946" y="48183"/>
                  <a:pt x="209883" y="98271"/>
                  <a:pt x="252120" y="56031"/>
                </a:cubicBezTo>
                <a:cubicBezTo>
                  <a:pt x="260056" y="48095"/>
                  <a:pt x="263784" y="36780"/>
                  <a:pt x="270795" y="28016"/>
                </a:cubicBezTo>
                <a:cubicBezTo>
                  <a:pt x="276295" y="21141"/>
                  <a:pt x="283246" y="15565"/>
                  <a:pt x="289471" y="933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7" name="Freeform 16"/>
          <p:cNvSpPr/>
          <p:nvPr/>
        </p:nvSpPr>
        <p:spPr>
          <a:xfrm>
            <a:off x="2715185" y="4990885"/>
            <a:ext cx="348240" cy="262659"/>
          </a:xfrm>
          <a:custGeom>
            <a:avLst/>
            <a:gdLst>
              <a:gd name="connsiteX0" fmla="*/ 2551 w 348240"/>
              <a:gd name="connsiteY0" fmla="*/ 103903 h 262659"/>
              <a:gd name="connsiteX1" fmla="*/ 39902 w 348240"/>
              <a:gd name="connsiteY1" fmla="*/ 253320 h 262659"/>
              <a:gd name="connsiteX2" fmla="*/ 67915 w 348240"/>
              <a:gd name="connsiteY2" fmla="*/ 262659 h 262659"/>
              <a:gd name="connsiteX3" fmla="*/ 198644 w 348240"/>
              <a:gd name="connsiteY3" fmla="*/ 253320 h 262659"/>
              <a:gd name="connsiteX4" fmla="*/ 226657 w 348240"/>
              <a:gd name="connsiteY4" fmla="*/ 234643 h 262659"/>
              <a:gd name="connsiteX5" fmla="*/ 301359 w 348240"/>
              <a:gd name="connsiteY5" fmla="*/ 215966 h 262659"/>
              <a:gd name="connsiteX6" fmla="*/ 329372 w 348240"/>
              <a:gd name="connsiteY6" fmla="*/ 206627 h 262659"/>
              <a:gd name="connsiteX7" fmla="*/ 348048 w 348240"/>
              <a:gd name="connsiteY7" fmla="*/ 178612 h 262659"/>
              <a:gd name="connsiteX8" fmla="*/ 320034 w 348240"/>
              <a:gd name="connsiteY8" fmla="*/ 122580 h 262659"/>
              <a:gd name="connsiteX9" fmla="*/ 329372 w 348240"/>
              <a:gd name="connsiteY9" fmla="*/ 38533 h 262659"/>
              <a:gd name="connsiteX10" fmla="*/ 348048 w 348240"/>
              <a:gd name="connsiteY10" fmla="*/ 1179 h 26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240" h="262659">
                <a:moveTo>
                  <a:pt x="2551" y="103903"/>
                </a:moveTo>
                <a:cubicBezTo>
                  <a:pt x="9595" y="202530"/>
                  <a:pt x="-23670" y="221531"/>
                  <a:pt x="39902" y="253320"/>
                </a:cubicBezTo>
                <a:cubicBezTo>
                  <a:pt x="48706" y="257722"/>
                  <a:pt x="58577" y="259546"/>
                  <a:pt x="67915" y="262659"/>
                </a:cubicBezTo>
                <a:cubicBezTo>
                  <a:pt x="111491" y="259546"/>
                  <a:pt x="155622" y="260913"/>
                  <a:pt x="198644" y="253320"/>
                </a:cubicBezTo>
                <a:cubicBezTo>
                  <a:pt x="209696" y="251369"/>
                  <a:pt x="216110" y="238479"/>
                  <a:pt x="226657" y="234643"/>
                </a:cubicBezTo>
                <a:cubicBezTo>
                  <a:pt x="250779" y="225871"/>
                  <a:pt x="276596" y="222720"/>
                  <a:pt x="301359" y="215966"/>
                </a:cubicBezTo>
                <a:cubicBezTo>
                  <a:pt x="310855" y="213376"/>
                  <a:pt x="320034" y="209740"/>
                  <a:pt x="329372" y="206627"/>
                </a:cubicBezTo>
                <a:cubicBezTo>
                  <a:pt x="335597" y="197289"/>
                  <a:pt x="346203" y="189682"/>
                  <a:pt x="348048" y="178612"/>
                </a:cubicBezTo>
                <a:cubicBezTo>
                  <a:pt x="350625" y="163147"/>
                  <a:pt x="326538" y="132337"/>
                  <a:pt x="320034" y="122580"/>
                </a:cubicBezTo>
                <a:cubicBezTo>
                  <a:pt x="323147" y="94564"/>
                  <a:pt x="322536" y="65880"/>
                  <a:pt x="329372" y="38533"/>
                </a:cubicBezTo>
                <a:cubicBezTo>
                  <a:pt x="349775" y="-43082"/>
                  <a:pt x="348048" y="35890"/>
                  <a:pt x="348048" y="117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8" name="Freeform 17"/>
          <p:cNvSpPr/>
          <p:nvPr/>
        </p:nvSpPr>
        <p:spPr>
          <a:xfrm>
            <a:off x="2947385" y="5234867"/>
            <a:ext cx="367967" cy="168093"/>
          </a:xfrm>
          <a:custGeom>
            <a:avLst/>
            <a:gdLst>
              <a:gd name="connsiteX0" fmla="*/ 59821 w 367967"/>
              <a:gd name="connsiteY0" fmla="*/ 0 h 168093"/>
              <a:gd name="connsiteX1" fmla="*/ 13132 w 367967"/>
              <a:gd name="connsiteY1" fmla="*/ 158755 h 168093"/>
              <a:gd name="connsiteX2" fmla="*/ 41146 w 367967"/>
              <a:gd name="connsiteY2" fmla="*/ 168093 h 168093"/>
              <a:gd name="connsiteX3" fmla="*/ 330616 w 367967"/>
              <a:gd name="connsiteY3" fmla="*/ 158755 h 168093"/>
              <a:gd name="connsiteX4" fmla="*/ 349292 w 367967"/>
              <a:gd name="connsiteY4" fmla="*/ 130739 h 168093"/>
              <a:gd name="connsiteX5" fmla="*/ 367967 w 367967"/>
              <a:gd name="connsiteY5" fmla="*/ 121401 h 16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67" h="168093">
                <a:moveTo>
                  <a:pt x="59821" y="0"/>
                </a:moveTo>
                <a:cubicBezTo>
                  <a:pt x="17675" y="63225"/>
                  <a:pt x="-21102" y="81723"/>
                  <a:pt x="13132" y="158755"/>
                </a:cubicBezTo>
                <a:cubicBezTo>
                  <a:pt x="17129" y="167750"/>
                  <a:pt x="31808" y="164980"/>
                  <a:pt x="41146" y="168093"/>
                </a:cubicBezTo>
                <a:cubicBezTo>
                  <a:pt x="137636" y="164980"/>
                  <a:pt x="234777" y="170373"/>
                  <a:pt x="330616" y="158755"/>
                </a:cubicBezTo>
                <a:cubicBezTo>
                  <a:pt x="341758" y="157404"/>
                  <a:pt x="341356" y="138675"/>
                  <a:pt x="349292" y="130739"/>
                </a:cubicBezTo>
                <a:cubicBezTo>
                  <a:pt x="354213" y="125817"/>
                  <a:pt x="361742" y="124514"/>
                  <a:pt x="367967" y="12140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9" name="Freeform 18"/>
          <p:cNvSpPr/>
          <p:nvPr/>
        </p:nvSpPr>
        <p:spPr>
          <a:xfrm>
            <a:off x="2633696" y="5272221"/>
            <a:ext cx="476225" cy="242391"/>
          </a:xfrm>
          <a:custGeom>
            <a:avLst/>
            <a:gdLst>
              <a:gd name="connsiteX0" fmla="*/ 84040 w 476225"/>
              <a:gd name="connsiteY0" fmla="*/ 0 h 242391"/>
              <a:gd name="connsiteX1" fmla="*/ 28013 w 476225"/>
              <a:gd name="connsiteY1" fmla="*/ 28015 h 242391"/>
              <a:gd name="connsiteX2" fmla="*/ 9338 w 476225"/>
              <a:gd name="connsiteY2" fmla="*/ 84047 h 242391"/>
              <a:gd name="connsiteX3" fmla="*/ 0 w 476225"/>
              <a:gd name="connsiteY3" fmla="*/ 112062 h 242391"/>
              <a:gd name="connsiteX4" fmla="*/ 9338 w 476225"/>
              <a:gd name="connsiteY4" fmla="*/ 186771 h 242391"/>
              <a:gd name="connsiteX5" fmla="*/ 74702 w 476225"/>
              <a:gd name="connsiteY5" fmla="*/ 214786 h 242391"/>
              <a:gd name="connsiteX6" fmla="*/ 457550 w 476225"/>
              <a:gd name="connsiteY6" fmla="*/ 177432 h 242391"/>
              <a:gd name="connsiteX7" fmla="*/ 476225 w 476225"/>
              <a:gd name="connsiteY7" fmla="*/ 158755 h 24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25" h="242391">
                <a:moveTo>
                  <a:pt x="84040" y="0"/>
                </a:moveTo>
                <a:cubicBezTo>
                  <a:pt x="65364" y="9338"/>
                  <a:pt x="41884" y="12408"/>
                  <a:pt x="28013" y="28015"/>
                </a:cubicBezTo>
                <a:cubicBezTo>
                  <a:pt x="14934" y="42730"/>
                  <a:pt x="15563" y="65370"/>
                  <a:pt x="9338" y="84047"/>
                </a:cubicBezTo>
                <a:lnTo>
                  <a:pt x="0" y="112062"/>
                </a:lnTo>
                <a:cubicBezTo>
                  <a:pt x="3113" y="136965"/>
                  <a:pt x="18" y="163469"/>
                  <a:pt x="9338" y="186771"/>
                </a:cubicBezTo>
                <a:cubicBezTo>
                  <a:pt x="16503" y="204686"/>
                  <a:pt x="62514" y="211739"/>
                  <a:pt x="74702" y="214786"/>
                </a:cubicBezTo>
                <a:cubicBezTo>
                  <a:pt x="640128" y="200287"/>
                  <a:pt x="353955" y="306937"/>
                  <a:pt x="457550" y="177432"/>
                </a:cubicBezTo>
                <a:cubicBezTo>
                  <a:pt x="463049" y="170557"/>
                  <a:pt x="470000" y="164981"/>
                  <a:pt x="476225" y="15875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1" name="Freeform 20"/>
          <p:cNvSpPr/>
          <p:nvPr/>
        </p:nvSpPr>
        <p:spPr>
          <a:xfrm>
            <a:off x="2249729" y="5253544"/>
            <a:ext cx="383967" cy="226996"/>
          </a:xfrm>
          <a:custGeom>
            <a:avLst/>
            <a:gdLst>
              <a:gd name="connsiteX0" fmla="*/ 19794 w 383967"/>
              <a:gd name="connsiteY0" fmla="*/ 0 h 226996"/>
              <a:gd name="connsiteX1" fmla="*/ 10456 w 383967"/>
              <a:gd name="connsiteY1" fmla="*/ 168094 h 226996"/>
              <a:gd name="connsiteX2" fmla="*/ 38470 w 383967"/>
              <a:gd name="connsiteY2" fmla="*/ 177432 h 226996"/>
              <a:gd name="connsiteX3" fmla="*/ 66483 w 383967"/>
              <a:gd name="connsiteY3" fmla="*/ 196109 h 226996"/>
              <a:gd name="connsiteX4" fmla="*/ 131847 w 383967"/>
              <a:gd name="connsiteY4" fmla="*/ 214786 h 226996"/>
              <a:gd name="connsiteX5" fmla="*/ 383967 w 383967"/>
              <a:gd name="connsiteY5" fmla="*/ 224125 h 22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967" h="226996">
                <a:moveTo>
                  <a:pt x="19794" y="0"/>
                </a:moveTo>
                <a:cubicBezTo>
                  <a:pt x="9515" y="51400"/>
                  <a:pt x="-13346" y="114534"/>
                  <a:pt x="10456" y="168094"/>
                </a:cubicBezTo>
                <a:cubicBezTo>
                  <a:pt x="14453" y="177089"/>
                  <a:pt x="29132" y="174319"/>
                  <a:pt x="38470" y="177432"/>
                </a:cubicBezTo>
                <a:cubicBezTo>
                  <a:pt x="47808" y="183658"/>
                  <a:pt x="56445" y="191090"/>
                  <a:pt x="66483" y="196109"/>
                </a:cubicBezTo>
                <a:cubicBezTo>
                  <a:pt x="78353" y="202045"/>
                  <a:pt x="121869" y="212790"/>
                  <a:pt x="131847" y="214786"/>
                </a:cubicBezTo>
                <a:cubicBezTo>
                  <a:pt x="232270" y="234872"/>
                  <a:pt x="238259" y="224125"/>
                  <a:pt x="383967" y="22412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2" name="Freeform 21"/>
          <p:cNvSpPr/>
          <p:nvPr/>
        </p:nvSpPr>
        <p:spPr>
          <a:xfrm>
            <a:off x="3004528" y="5543039"/>
            <a:ext cx="320877" cy="270818"/>
          </a:xfrm>
          <a:custGeom>
            <a:avLst/>
            <a:gdLst>
              <a:gd name="connsiteX0" fmla="*/ 21354 w 320877"/>
              <a:gd name="connsiteY0" fmla="*/ 0 h 270818"/>
              <a:gd name="connsiteX1" fmla="*/ 12016 w 320877"/>
              <a:gd name="connsiteY1" fmla="*/ 186771 h 270818"/>
              <a:gd name="connsiteX2" fmla="*/ 40029 w 320877"/>
              <a:gd name="connsiteY2" fmla="*/ 196109 h 270818"/>
              <a:gd name="connsiteX3" fmla="*/ 254798 w 320877"/>
              <a:gd name="connsiteY3" fmla="*/ 224125 h 270818"/>
              <a:gd name="connsiteX4" fmla="*/ 320162 w 320877"/>
              <a:gd name="connsiteY4" fmla="*/ 270818 h 270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77" h="270818">
                <a:moveTo>
                  <a:pt x="21354" y="0"/>
                </a:moveTo>
                <a:cubicBezTo>
                  <a:pt x="5847" y="69786"/>
                  <a:pt x="-12652" y="112762"/>
                  <a:pt x="12016" y="186771"/>
                </a:cubicBezTo>
                <a:cubicBezTo>
                  <a:pt x="15128" y="196109"/>
                  <a:pt x="30691" y="192996"/>
                  <a:pt x="40029" y="196109"/>
                </a:cubicBezTo>
                <a:cubicBezTo>
                  <a:pt x="105681" y="261768"/>
                  <a:pt x="44657" y="209114"/>
                  <a:pt x="254798" y="224125"/>
                </a:cubicBezTo>
                <a:cubicBezTo>
                  <a:pt x="332488" y="229675"/>
                  <a:pt x="320162" y="214595"/>
                  <a:pt x="320162" y="27081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5" name="Freeform 24"/>
          <p:cNvSpPr/>
          <p:nvPr/>
        </p:nvSpPr>
        <p:spPr>
          <a:xfrm>
            <a:off x="2269523" y="5515023"/>
            <a:ext cx="382873" cy="252141"/>
          </a:xfrm>
          <a:custGeom>
            <a:avLst/>
            <a:gdLst>
              <a:gd name="connsiteX0" fmla="*/ 0 w 382873"/>
              <a:gd name="connsiteY0" fmla="*/ 252141 h 252141"/>
              <a:gd name="connsiteX1" fmla="*/ 214769 w 382873"/>
              <a:gd name="connsiteY1" fmla="*/ 242803 h 252141"/>
              <a:gd name="connsiteX2" fmla="*/ 252120 w 382873"/>
              <a:gd name="connsiteY2" fmla="*/ 224125 h 252141"/>
              <a:gd name="connsiteX3" fmla="*/ 308146 w 382873"/>
              <a:gd name="connsiteY3" fmla="*/ 177433 h 252141"/>
              <a:gd name="connsiteX4" fmla="*/ 326822 w 382873"/>
              <a:gd name="connsiteY4" fmla="*/ 149417 h 252141"/>
              <a:gd name="connsiteX5" fmla="*/ 336159 w 382873"/>
              <a:gd name="connsiteY5" fmla="*/ 121401 h 252141"/>
              <a:gd name="connsiteX6" fmla="*/ 354835 w 382873"/>
              <a:gd name="connsiteY6" fmla="*/ 93386 h 252141"/>
              <a:gd name="connsiteX7" fmla="*/ 373511 w 382873"/>
              <a:gd name="connsiteY7" fmla="*/ 37354 h 252141"/>
              <a:gd name="connsiteX8" fmla="*/ 382848 w 382873"/>
              <a:gd name="connsiteY8" fmla="*/ 0 h 2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73" h="252141">
                <a:moveTo>
                  <a:pt x="0" y="252141"/>
                </a:moveTo>
                <a:cubicBezTo>
                  <a:pt x="71590" y="249028"/>
                  <a:pt x="143550" y="250717"/>
                  <a:pt x="214769" y="242803"/>
                </a:cubicBezTo>
                <a:cubicBezTo>
                  <a:pt x="228604" y="241266"/>
                  <a:pt x="240034" y="231032"/>
                  <a:pt x="252120" y="224125"/>
                </a:cubicBezTo>
                <a:cubicBezTo>
                  <a:pt x="275491" y="210769"/>
                  <a:pt x="290589" y="198503"/>
                  <a:pt x="308146" y="177433"/>
                </a:cubicBezTo>
                <a:cubicBezTo>
                  <a:pt x="315331" y="168811"/>
                  <a:pt x="320597" y="158756"/>
                  <a:pt x="326822" y="149417"/>
                </a:cubicBezTo>
                <a:cubicBezTo>
                  <a:pt x="329934" y="140078"/>
                  <a:pt x="331757" y="130206"/>
                  <a:pt x="336159" y="121401"/>
                </a:cubicBezTo>
                <a:cubicBezTo>
                  <a:pt x="341178" y="111363"/>
                  <a:pt x="350277" y="103642"/>
                  <a:pt x="354835" y="93386"/>
                </a:cubicBezTo>
                <a:cubicBezTo>
                  <a:pt x="362830" y="75395"/>
                  <a:pt x="367286" y="56031"/>
                  <a:pt x="373511" y="37354"/>
                </a:cubicBezTo>
                <a:cubicBezTo>
                  <a:pt x="383832" y="6387"/>
                  <a:pt x="382848" y="19182"/>
                  <a:pt x="382848"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6" name="Freeform 25"/>
          <p:cNvSpPr/>
          <p:nvPr/>
        </p:nvSpPr>
        <p:spPr>
          <a:xfrm>
            <a:off x="2194821" y="5869888"/>
            <a:ext cx="239160" cy="392219"/>
          </a:xfrm>
          <a:custGeom>
            <a:avLst/>
            <a:gdLst>
              <a:gd name="connsiteX0" fmla="*/ 0 w 239160"/>
              <a:gd name="connsiteY0" fmla="*/ 0 h 392219"/>
              <a:gd name="connsiteX1" fmla="*/ 46689 w 239160"/>
              <a:gd name="connsiteY1" fmla="*/ 28016 h 392219"/>
              <a:gd name="connsiteX2" fmla="*/ 74702 w 239160"/>
              <a:gd name="connsiteY2" fmla="*/ 56031 h 392219"/>
              <a:gd name="connsiteX3" fmla="*/ 102715 w 239160"/>
              <a:gd name="connsiteY3" fmla="*/ 65370 h 392219"/>
              <a:gd name="connsiteX4" fmla="*/ 168080 w 239160"/>
              <a:gd name="connsiteY4" fmla="*/ 93386 h 392219"/>
              <a:gd name="connsiteX5" fmla="*/ 196093 w 239160"/>
              <a:gd name="connsiteY5" fmla="*/ 121401 h 392219"/>
              <a:gd name="connsiteX6" fmla="*/ 205431 w 239160"/>
              <a:gd name="connsiteY6" fmla="*/ 149417 h 392219"/>
              <a:gd name="connsiteX7" fmla="*/ 224106 w 239160"/>
              <a:gd name="connsiteY7" fmla="*/ 177433 h 392219"/>
              <a:gd name="connsiteX8" fmla="*/ 224106 w 239160"/>
              <a:gd name="connsiteY8" fmla="*/ 345527 h 392219"/>
              <a:gd name="connsiteX9" fmla="*/ 196093 w 239160"/>
              <a:gd name="connsiteY9" fmla="*/ 354865 h 392219"/>
              <a:gd name="connsiteX10" fmla="*/ 168080 w 239160"/>
              <a:gd name="connsiteY10" fmla="*/ 392219 h 39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160" h="392219">
                <a:moveTo>
                  <a:pt x="0" y="0"/>
                </a:moveTo>
                <a:cubicBezTo>
                  <a:pt x="15563" y="9339"/>
                  <a:pt x="32170" y="17126"/>
                  <a:pt x="46689" y="28016"/>
                </a:cubicBezTo>
                <a:cubicBezTo>
                  <a:pt x="57253" y="35940"/>
                  <a:pt x="63714" y="48705"/>
                  <a:pt x="74702" y="56031"/>
                </a:cubicBezTo>
                <a:cubicBezTo>
                  <a:pt x="82892" y="61491"/>
                  <a:pt x="93911" y="60968"/>
                  <a:pt x="102715" y="65370"/>
                </a:cubicBezTo>
                <a:cubicBezTo>
                  <a:pt x="167199" y="97615"/>
                  <a:pt x="90348" y="73950"/>
                  <a:pt x="168080" y="93386"/>
                </a:cubicBezTo>
                <a:cubicBezTo>
                  <a:pt x="177418" y="102724"/>
                  <a:pt x="188768" y="110413"/>
                  <a:pt x="196093" y="121401"/>
                </a:cubicBezTo>
                <a:cubicBezTo>
                  <a:pt x="201553" y="129592"/>
                  <a:pt x="201029" y="140612"/>
                  <a:pt x="205431" y="149417"/>
                </a:cubicBezTo>
                <a:cubicBezTo>
                  <a:pt x="210450" y="159456"/>
                  <a:pt x="217881" y="168094"/>
                  <a:pt x="224106" y="177433"/>
                </a:cubicBezTo>
                <a:cubicBezTo>
                  <a:pt x="240057" y="241240"/>
                  <a:pt x="247918" y="256226"/>
                  <a:pt x="224106" y="345527"/>
                </a:cubicBezTo>
                <a:cubicBezTo>
                  <a:pt x="221570" y="355038"/>
                  <a:pt x="205431" y="351752"/>
                  <a:pt x="196093" y="354865"/>
                </a:cubicBezTo>
                <a:cubicBezTo>
                  <a:pt x="162900" y="376996"/>
                  <a:pt x="168080" y="362319"/>
                  <a:pt x="168080" y="39221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7" name="Freeform 26"/>
          <p:cNvSpPr/>
          <p:nvPr/>
        </p:nvSpPr>
        <p:spPr>
          <a:xfrm>
            <a:off x="2437603" y="6065998"/>
            <a:ext cx="329087" cy="224125"/>
          </a:xfrm>
          <a:custGeom>
            <a:avLst/>
            <a:gdLst>
              <a:gd name="connsiteX0" fmla="*/ 0 w 329087"/>
              <a:gd name="connsiteY0" fmla="*/ 9338 h 224125"/>
              <a:gd name="connsiteX1" fmla="*/ 242782 w 329087"/>
              <a:gd name="connsiteY1" fmla="*/ 0 h 224125"/>
              <a:gd name="connsiteX2" fmla="*/ 289470 w 329087"/>
              <a:gd name="connsiteY2" fmla="*/ 9338 h 224125"/>
              <a:gd name="connsiteX3" fmla="*/ 317484 w 329087"/>
              <a:gd name="connsiteY3" fmla="*/ 37354 h 224125"/>
              <a:gd name="connsiteX4" fmla="*/ 326821 w 329087"/>
              <a:gd name="connsiteY4" fmla="*/ 224125 h 2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87" h="224125">
                <a:moveTo>
                  <a:pt x="0" y="9338"/>
                </a:moveTo>
                <a:cubicBezTo>
                  <a:pt x="80927" y="6225"/>
                  <a:pt x="161795" y="0"/>
                  <a:pt x="242782" y="0"/>
                </a:cubicBezTo>
                <a:cubicBezTo>
                  <a:pt x="258653" y="0"/>
                  <a:pt x="275275" y="2240"/>
                  <a:pt x="289470" y="9338"/>
                </a:cubicBezTo>
                <a:cubicBezTo>
                  <a:pt x="301282" y="15244"/>
                  <a:pt x="308146" y="28015"/>
                  <a:pt x="317484" y="37354"/>
                </a:cubicBezTo>
                <a:cubicBezTo>
                  <a:pt x="335977" y="129833"/>
                  <a:pt x="326821" y="68175"/>
                  <a:pt x="326821" y="22412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8" name="Freeform 27"/>
          <p:cNvSpPr/>
          <p:nvPr/>
        </p:nvSpPr>
        <p:spPr>
          <a:xfrm>
            <a:off x="2661709" y="5804518"/>
            <a:ext cx="373510" cy="384006"/>
          </a:xfrm>
          <a:custGeom>
            <a:avLst/>
            <a:gdLst>
              <a:gd name="connsiteX0" fmla="*/ 18676 w 373510"/>
              <a:gd name="connsiteY0" fmla="*/ 270818 h 384006"/>
              <a:gd name="connsiteX1" fmla="*/ 9338 w 373510"/>
              <a:gd name="connsiteY1" fmla="*/ 224126 h 384006"/>
              <a:gd name="connsiteX2" fmla="*/ 0 w 373510"/>
              <a:gd name="connsiteY2" fmla="*/ 186771 h 384006"/>
              <a:gd name="connsiteX3" fmla="*/ 9338 w 373510"/>
              <a:gd name="connsiteY3" fmla="*/ 65370 h 384006"/>
              <a:gd name="connsiteX4" fmla="*/ 18676 w 373510"/>
              <a:gd name="connsiteY4" fmla="*/ 37354 h 384006"/>
              <a:gd name="connsiteX5" fmla="*/ 46689 w 373510"/>
              <a:gd name="connsiteY5" fmla="*/ 18677 h 384006"/>
              <a:gd name="connsiteX6" fmla="*/ 102715 w 373510"/>
              <a:gd name="connsiteY6" fmla="*/ 0 h 384006"/>
              <a:gd name="connsiteX7" fmla="*/ 140066 w 373510"/>
              <a:gd name="connsiteY7" fmla="*/ 9339 h 384006"/>
              <a:gd name="connsiteX8" fmla="*/ 168080 w 373510"/>
              <a:gd name="connsiteY8" fmla="*/ 65370 h 384006"/>
              <a:gd name="connsiteX9" fmla="*/ 196093 w 373510"/>
              <a:gd name="connsiteY9" fmla="*/ 177433 h 384006"/>
              <a:gd name="connsiteX10" fmla="*/ 214768 w 373510"/>
              <a:gd name="connsiteY10" fmla="*/ 270818 h 384006"/>
              <a:gd name="connsiteX11" fmla="*/ 224106 w 373510"/>
              <a:gd name="connsiteY11" fmla="*/ 298834 h 384006"/>
              <a:gd name="connsiteX12" fmla="*/ 242782 w 373510"/>
              <a:gd name="connsiteY12" fmla="*/ 326850 h 384006"/>
              <a:gd name="connsiteX13" fmla="*/ 270795 w 373510"/>
              <a:gd name="connsiteY13" fmla="*/ 345527 h 384006"/>
              <a:gd name="connsiteX14" fmla="*/ 289471 w 373510"/>
              <a:gd name="connsiteY14" fmla="*/ 373542 h 384006"/>
              <a:gd name="connsiteX15" fmla="*/ 373510 w 373510"/>
              <a:gd name="connsiteY15" fmla="*/ 382881 h 3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510" h="384006">
                <a:moveTo>
                  <a:pt x="18676" y="270818"/>
                </a:moveTo>
                <a:cubicBezTo>
                  <a:pt x="15563" y="255254"/>
                  <a:pt x="12781" y="239620"/>
                  <a:pt x="9338" y="224126"/>
                </a:cubicBezTo>
                <a:cubicBezTo>
                  <a:pt x="6554" y="211597"/>
                  <a:pt x="0" y="199606"/>
                  <a:pt x="0" y="186771"/>
                </a:cubicBezTo>
                <a:cubicBezTo>
                  <a:pt x="0" y="146184"/>
                  <a:pt x="4304" y="105643"/>
                  <a:pt x="9338" y="65370"/>
                </a:cubicBezTo>
                <a:cubicBezTo>
                  <a:pt x="10559" y="55602"/>
                  <a:pt x="12527" y="45041"/>
                  <a:pt x="18676" y="37354"/>
                </a:cubicBezTo>
                <a:cubicBezTo>
                  <a:pt x="25686" y="28590"/>
                  <a:pt x="36434" y="23235"/>
                  <a:pt x="46689" y="18677"/>
                </a:cubicBezTo>
                <a:cubicBezTo>
                  <a:pt x="64678" y="10681"/>
                  <a:pt x="102715" y="0"/>
                  <a:pt x="102715" y="0"/>
                </a:cubicBezTo>
                <a:cubicBezTo>
                  <a:pt x="115165" y="3113"/>
                  <a:pt x="129388" y="2220"/>
                  <a:pt x="140066" y="9339"/>
                </a:cubicBezTo>
                <a:cubicBezTo>
                  <a:pt x="155583" y="19684"/>
                  <a:pt x="162753" y="49389"/>
                  <a:pt x="168080" y="65370"/>
                </a:cubicBezTo>
                <a:cubicBezTo>
                  <a:pt x="193345" y="242258"/>
                  <a:pt x="158917" y="38012"/>
                  <a:pt x="196093" y="177433"/>
                </a:cubicBezTo>
                <a:cubicBezTo>
                  <a:pt x="204272" y="208106"/>
                  <a:pt x="207631" y="239886"/>
                  <a:pt x="214768" y="270818"/>
                </a:cubicBezTo>
                <a:cubicBezTo>
                  <a:pt x="216981" y="280410"/>
                  <a:pt x="219704" y="290029"/>
                  <a:pt x="224106" y="298834"/>
                </a:cubicBezTo>
                <a:cubicBezTo>
                  <a:pt x="229125" y="308873"/>
                  <a:pt x="234846" y="318913"/>
                  <a:pt x="242782" y="326850"/>
                </a:cubicBezTo>
                <a:cubicBezTo>
                  <a:pt x="250717" y="334786"/>
                  <a:pt x="261457" y="339301"/>
                  <a:pt x="270795" y="345527"/>
                </a:cubicBezTo>
                <a:cubicBezTo>
                  <a:pt x="277020" y="354865"/>
                  <a:pt x="280707" y="366531"/>
                  <a:pt x="289471" y="373542"/>
                </a:cubicBezTo>
                <a:cubicBezTo>
                  <a:pt x="308526" y="388787"/>
                  <a:pt x="358251" y="382881"/>
                  <a:pt x="373510" y="38288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9" name="Freeform 28"/>
          <p:cNvSpPr/>
          <p:nvPr/>
        </p:nvSpPr>
        <p:spPr>
          <a:xfrm>
            <a:off x="2867140" y="5804483"/>
            <a:ext cx="233444" cy="186806"/>
          </a:xfrm>
          <a:custGeom>
            <a:avLst/>
            <a:gdLst>
              <a:gd name="connsiteX0" fmla="*/ 0 w 233444"/>
              <a:gd name="connsiteY0" fmla="*/ 186806 h 186806"/>
              <a:gd name="connsiteX1" fmla="*/ 46689 w 233444"/>
              <a:gd name="connsiteY1" fmla="*/ 140114 h 186806"/>
              <a:gd name="connsiteX2" fmla="*/ 65364 w 233444"/>
              <a:gd name="connsiteY2" fmla="*/ 112098 h 186806"/>
              <a:gd name="connsiteX3" fmla="*/ 102715 w 233444"/>
              <a:gd name="connsiteY3" fmla="*/ 93421 h 186806"/>
              <a:gd name="connsiteX4" fmla="*/ 140066 w 233444"/>
              <a:gd name="connsiteY4" fmla="*/ 65405 h 186806"/>
              <a:gd name="connsiteX5" fmla="*/ 196093 w 233444"/>
              <a:gd name="connsiteY5" fmla="*/ 28051 h 186806"/>
              <a:gd name="connsiteX6" fmla="*/ 233444 w 233444"/>
              <a:gd name="connsiteY6" fmla="*/ 35 h 18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444" h="186806">
                <a:moveTo>
                  <a:pt x="0" y="186806"/>
                </a:moveTo>
                <a:cubicBezTo>
                  <a:pt x="15563" y="171242"/>
                  <a:pt x="32196" y="156679"/>
                  <a:pt x="46689" y="140114"/>
                </a:cubicBezTo>
                <a:cubicBezTo>
                  <a:pt x="54079" y="131667"/>
                  <a:pt x="56742" y="119283"/>
                  <a:pt x="65364" y="112098"/>
                </a:cubicBezTo>
                <a:cubicBezTo>
                  <a:pt x="76057" y="103186"/>
                  <a:pt x="90911" y="100799"/>
                  <a:pt x="102715" y="93421"/>
                </a:cubicBezTo>
                <a:cubicBezTo>
                  <a:pt x="115912" y="85172"/>
                  <a:pt x="128250" y="75534"/>
                  <a:pt x="140066" y="65405"/>
                </a:cubicBezTo>
                <a:cubicBezTo>
                  <a:pt x="184577" y="27249"/>
                  <a:pt x="148442" y="43935"/>
                  <a:pt x="196093" y="28051"/>
                </a:cubicBezTo>
                <a:cubicBezTo>
                  <a:pt x="226307" y="-2166"/>
                  <a:pt x="210900" y="35"/>
                  <a:pt x="233444" y="3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0" name="Freeform 29"/>
          <p:cNvSpPr/>
          <p:nvPr/>
        </p:nvSpPr>
        <p:spPr>
          <a:xfrm>
            <a:off x="2699060" y="5524362"/>
            <a:ext cx="74702" cy="261479"/>
          </a:xfrm>
          <a:custGeom>
            <a:avLst/>
            <a:gdLst>
              <a:gd name="connsiteX0" fmla="*/ 74702 w 74702"/>
              <a:gd name="connsiteY0" fmla="*/ 0 h 261479"/>
              <a:gd name="connsiteX1" fmla="*/ 9338 w 74702"/>
              <a:gd name="connsiteY1" fmla="*/ 84047 h 261479"/>
              <a:gd name="connsiteX2" fmla="*/ 0 w 74702"/>
              <a:gd name="connsiteY2" fmla="*/ 112062 h 261479"/>
              <a:gd name="connsiteX3" fmla="*/ 9338 w 74702"/>
              <a:gd name="connsiteY3" fmla="*/ 261479 h 261479"/>
            </a:gdLst>
            <a:ahLst/>
            <a:cxnLst>
              <a:cxn ang="0">
                <a:pos x="connsiteX0" y="connsiteY0"/>
              </a:cxn>
              <a:cxn ang="0">
                <a:pos x="connsiteX1" y="connsiteY1"/>
              </a:cxn>
              <a:cxn ang="0">
                <a:pos x="connsiteX2" y="connsiteY2"/>
              </a:cxn>
              <a:cxn ang="0">
                <a:pos x="connsiteX3" y="connsiteY3"/>
              </a:cxn>
            </a:cxnLst>
            <a:rect l="l" t="t" r="r" b="b"/>
            <a:pathLst>
              <a:path w="74702" h="261479">
                <a:moveTo>
                  <a:pt x="74702" y="0"/>
                </a:moveTo>
                <a:cubicBezTo>
                  <a:pt x="64361" y="12410"/>
                  <a:pt x="21400" y="59920"/>
                  <a:pt x="9338" y="84047"/>
                </a:cubicBezTo>
                <a:cubicBezTo>
                  <a:pt x="4936" y="92851"/>
                  <a:pt x="3113" y="102724"/>
                  <a:pt x="0" y="112062"/>
                </a:cubicBezTo>
                <a:cubicBezTo>
                  <a:pt x="10054" y="242775"/>
                  <a:pt x="9338" y="192877"/>
                  <a:pt x="9338" y="26147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2" name="Freeform 31"/>
          <p:cNvSpPr/>
          <p:nvPr/>
        </p:nvSpPr>
        <p:spPr>
          <a:xfrm>
            <a:off x="5201579" y="5076111"/>
            <a:ext cx="550928" cy="260404"/>
          </a:xfrm>
          <a:custGeom>
            <a:avLst/>
            <a:gdLst>
              <a:gd name="connsiteX0" fmla="*/ 0 w 550928"/>
              <a:gd name="connsiteY0" fmla="*/ 0 h 260404"/>
              <a:gd name="connsiteX1" fmla="*/ 9338 w 550928"/>
              <a:gd name="connsiteY1" fmla="*/ 140078 h 260404"/>
              <a:gd name="connsiteX2" fmla="*/ 18676 w 550928"/>
              <a:gd name="connsiteY2" fmla="*/ 252141 h 260404"/>
              <a:gd name="connsiteX3" fmla="*/ 149404 w 550928"/>
              <a:gd name="connsiteY3" fmla="*/ 233464 h 260404"/>
              <a:gd name="connsiteX4" fmla="*/ 242782 w 550928"/>
              <a:gd name="connsiteY4" fmla="*/ 205448 h 260404"/>
              <a:gd name="connsiteX5" fmla="*/ 345497 w 550928"/>
              <a:gd name="connsiteY5" fmla="*/ 186771 h 260404"/>
              <a:gd name="connsiteX6" fmla="*/ 373511 w 550928"/>
              <a:gd name="connsiteY6" fmla="*/ 177433 h 260404"/>
              <a:gd name="connsiteX7" fmla="*/ 420199 w 550928"/>
              <a:gd name="connsiteY7" fmla="*/ 168094 h 260404"/>
              <a:gd name="connsiteX8" fmla="*/ 476226 w 550928"/>
              <a:gd name="connsiteY8" fmla="*/ 149417 h 260404"/>
              <a:gd name="connsiteX9" fmla="*/ 513577 w 550928"/>
              <a:gd name="connsiteY9" fmla="*/ 130740 h 260404"/>
              <a:gd name="connsiteX10" fmla="*/ 550928 w 550928"/>
              <a:gd name="connsiteY10" fmla="*/ 130740 h 26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928" h="260404">
                <a:moveTo>
                  <a:pt x="0" y="0"/>
                </a:moveTo>
                <a:cubicBezTo>
                  <a:pt x="3113" y="46693"/>
                  <a:pt x="5881" y="93410"/>
                  <a:pt x="9338" y="140078"/>
                </a:cubicBezTo>
                <a:cubicBezTo>
                  <a:pt x="12107" y="177459"/>
                  <a:pt x="-12512" y="231347"/>
                  <a:pt x="18676" y="252141"/>
                </a:cubicBezTo>
                <a:cubicBezTo>
                  <a:pt x="55301" y="276560"/>
                  <a:pt x="105828" y="239690"/>
                  <a:pt x="149404" y="233464"/>
                </a:cubicBezTo>
                <a:cubicBezTo>
                  <a:pt x="184984" y="221603"/>
                  <a:pt x="200023" y="216138"/>
                  <a:pt x="242782" y="205448"/>
                </a:cubicBezTo>
                <a:cubicBezTo>
                  <a:pt x="310716" y="188463"/>
                  <a:pt x="270619" y="203412"/>
                  <a:pt x="345497" y="186771"/>
                </a:cubicBezTo>
                <a:cubicBezTo>
                  <a:pt x="355106" y="184636"/>
                  <a:pt x="363962" y="179820"/>
                  <a:pt x="373511" y="177433"/>
                </a:cubicBezTo>
                <a:cubicBezTo>
                  <a:pt x="388908" y="173583"/>
                  <a:pt x="404887" y="172270"/>
                  <a:pt x="420199" y="168094"/>
                </a:cubicBezTo>
                <a:cubicBezTo>
                  <a:pt x="439191" y="162914"/>
                  <a:pt x="458619" y="158221"/>
                  <a:pt x="476226" y="149417"/>
                </a:cubicBezTo>
                <a:cubicBezTo>
                  <a:pt x="488676" y="143191"/>
                  <a:pt x="500073" y="134116"/>
                  <a:pt x="513577" y="130740"/>
                </a:cubicBezTo>
                <a:cubicBezTo>
                  <a:pt x="525656" y="127720"/>
                  <a:pt x="538478" y="130740"/>
                  <a:pt x="550928" y="1307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3" name="Freeform 32"/>
          <p:cNvSpPr/>
          <p:nvPr/>
        </p:nvSpPr>
        <p:spPr>
          <a:xfrm>
            <a:off x="5472374" y="5309575"/>
            <a:ext cx="401524" cy="291456"/>
          </a:xfrm>
          <a:custGeom>
            <a:avLst/>
            <a:gdLst>
              <a:gd name="connsiteX0" fmla="*/ 56027 w 401524"/>
              <a:gd name="connsiteY0" fmla="*/ 0 h 291456"/>
              <a:gd name="connsiteX1" fmla="*/ 18676 w 401524"/>
              <a:gd name="connsiteY1" fmla="*/ 130740 h 291456"/>
              <a:gd name="connsiteX2" fmla="*/ 0 w 401524"/>
              <a:gd name="connsiteY2" fmla="*/ 242802 h 291456"/>
              <a:gd name="connsiteX3" fmla="*/ 9338 w 401524"/>
              <a:gd name="connsiteY3" fmla="*/ 289495 h 291456"/>
              <a:gd name="connsiteX4" fmla="*/ 37351 w 401524"/>
              <a:gd name="connsiteY4" fmla="*/ 280157 h 291456"/>
              <a:gd name="connsiteX5" fmla="*/ 112053 w 401524"/>
              <a:gd name="connsiteY5" fmla="*/ 252141 h 291456"/>
              <a:gd name="connsiteX6" fmla="*/ 233444 w 401524"/>
              <a:gd name="connsiteY6" fmla="*/ 224125 h 291456"/>
              <a:gd name="connsiteX7" fmla="*/ 382848 w 401524"/>
              <a:gd name="connsiteY7" fmla="*/ 186771 h 291456"/>
              <a:gd name="connsiteX8" fmla="*/ 401524 w 401524"/>
              <a:gd name="connsiteY8" fmla="*/ 186771 h 29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524" h="291456">
                <a:moveTo>
                  <a:pt x="56027" y="0"/>
                </a:moveTo>
                <a:cubicBezTo>
                  <a:pt x="10774" y="75430"/>
                  <a:pt x="34272" y="21564"/>
                  <a:pt x="18676" y="130740"/>
                </a:cubicBezTo>
                <a:cubicBezTo>
                  <a:pt x="13321" y="168229"/>
                  <a:pt x="0" y="242802"/>
                  <a:pt x="0" y="242802"/>
                </a:cubicBezTo>
                <a:cubicBezTo>
                  <a:pt x="3113" y="258366"/>
                  <a:pt x="-1885" y="278271"/>
                  <a:pt x="9338" y="289495"/>
                </a:cubicBezTo>
                <a:cubicBezTo>
                  <a:pt x="16298" y="296455"/>
                  <a:pt x="27887" y="282861"/>
                  <a:pt x="37351" y="280157"/>
                </a:cubicBezTo>
                <a:cubicBezTo>
                  <a:pt x="123424" y="255563"/>
                  <a:pt x="25025" y="289442"/>
                  <a:pt x="112053" y="252141"/>
                </a:cubicBezTo>
                <a:cubicBezTo>
                  <a:pt x="156785" y="232968"/>
                  <a:pt x="173610" y="244071"/>
                  <a:pt x="233444" y="224125"/>
                </a:cubicBezTo>
                <a:cubicBezTo>
                  <a:pt x="277654" y="209387"/>
                  <a:pt x="337777" y="186771"/>
                  <a:pt x="382848" y="186771"/>
                </a:cubicBezTo>
                <a:lnTo>
                  <a:pt x="401524" y="18677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5" name="Freeform 34"/>
          <p:cNvSpPr/>
          <p:nvPr/>
        </p:nvSpPr>
        <p:spPr>
          <a:xfrm>
            <a:off x="4678665" y="5020080"/>
            <a:ext cx="364172" cy="168094"/>
          </a:xfrm>
          <a:custGeom>
            <a:avLst/>
            <a:gdLst>
              <a:gd name="connsiteX0" fmla="*/ 364172 w 364172"/>
              <a:gd name="connsiteY0" fmla="*/ 168094 h 168094"/>
              <a:gd name="connsiteX1" fmla="*/ 317484 w 364172"/>
              <a:gd name="connsiteY1" fmla="*/ 140078 h 168094"/>
              <a:gd name="connsiteX2" fmla="*/ 298808 w 364172"/>
              <a:gd name="connsiteY2" fmla="*/ 112062 h 168094"/>
              <a:gd name="connsiteX3" fmla="*/ 205431 w 364172"/>
              <a:gd name="connsiteY3" fmla="*/ 74708 h 168094"/>
              <a:gd name="connsiteX4" fmla="*/ 121391 w 364172"/>
              <a:gd name="connsiteY4" fmla="*/ 37354 h 168094"/>
              <a:gd name="connsiteX5" fmla="*/ 65364 w 364172"/>
              <a:gd name="connsiteY5" fmla="*/ 18677 h 168094"/>
              <a:gd name="connsiteX6" fmla="*/ 37351 w 364172"/>
              <a:gd name="connsiteY6" fmla="*/ 9338 h 168094"/>
              <a:gd name="connsiteX7" fmla="*/ 0 w 364172"/>
              <a:gd name="connsiteY7" fmla="*/ 0 h 16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172" h="168094">
                <a:moveTo>
                  <a:pt x="364172" y="168094"/>
                </a:moveTo>
                <a:cubicBezTo>
                  <a:pt x="348609" y="158755"/>
                  <a:pt x="331264" y="151890"/>
                  <a:pt x="317484" y="140078"/>
                </a:cubicBezTo>
                <a:cubicBezTo>
                  <a:pt x="308963" y="132773"/>
                  <a:pt x="307430" y="119247"/>
                  <a:pt x="298808" y="112062"/>
                </a:cubicBezTo>
                <a:cubicBezTo>
                  <a:pt x="255861" y="76270"/>
                  <a:pt x="257676" y="109540"/>
                  <a:pt x="205431" y="74708"/>
                </a:cubicBezTo>
                <a:cubicBezTo>
                  <a:pt x="161038" y="45111"/>
                  <a:pt x="188064" y="59581"/>
                  <a:pt x="121391" y="37354"/>
                </a:cubicBezTo>
                <a:lnTo>
                  <a:pt x="65364" y="18677"/>
                </a:lnTo>
                <a:cubicBezTo>
                  <a:pt x="56026" y="15564"/>
                  <a:pt x="46900" y="11725"/>
                  <a:pt x="37351" y="9338"/>
                </a:cubicBezTo>
                <a:lnTo>
                  <a:pt x="0" y="0"/>
                </a:lnTo>
              </a:path>
            </a:pathLst>
          </a:custGeom>
          <a:ln>
            <a:solidFill>
              <a:srgbClr val="4F81BD"/>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6" name="Freeform 35"/>
          <p:cNvSpPr/>
          <p:nvPr/>
        </p:nvSpPr>
        <p:spPr>
          <a:xfrm>
            <a:off x="4407870" y="5291879"/>
            <a:ext cx="242782" cy="45719"/>
          </a:xfrm>
          <a:custGeom>
            <a:avLst/>
            <a:gdLst>
              <a:gd name="connsiteX0" fmla="*/ 280133 w 280133"/>
              <a:gd name="connsiteY0" fmla="*/ 0 h 9346"/>
              <a:gd name="connsiteX1" fmla="*/ 0 w 280133"/>
              <a:gd name="connsiteY1" fmla="*/ 9339 h 9346"/>
            </a:gdLst>
            <a:ahLst/>
            <a:cxnLst>
              <a:cxn ang="0">
                <a:pos x="connsiteX0" y="connsiteY0"/>
              </a:cxn>
              <a:cxn ang="0">
                <a:pos x="connsiteX1" y="connsiteY1"/>
              </a:cxn>
            </a:cxnLst>
            <a:rect l="l" t="t" r="r" b="b"/>
            <a:pathLst>
              <a:path w="280133" h="9346">
                <a:moveTo>
                  <a:pt x="280133" y="0"/>
                </a:moveTo>
                <a:cubicBezTo>
                  <a:pt x="31138" y="9961"/>
                  <a:pt x="124566" y="9339"/>
                  <a:pt x="0" y="9339"/>
                </a:cubicBezTo>
              </a:path>
            </a:pathLst>
          </a:custGeom>
          <a:ln>
            <a:solidFill>
              <a:srgbClr val="4F81BD"/>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8" name="Freeform 37"/>
          <p:cNvSpPr/>
          <p:nvPr/>
        </p:nvSpPr>
        <p:spPr>
          <a:xfrm>
            <a:off x="4790718" y="5430976"/>
            <a:ext cx="298808" cy="421898"/>
          </a:xfrm>
          <a:custGeom>
            <a:avLst/>
            <a:gdLst>
              <a:gd name="connsiteX0" fmla="*/ 0 w 298808"/>
              <a:gd name="connsiteY0" fmla="*/ 74709 h 421898"/>
              <a:gd name="connsiteX1" fmla="*/ 9338 w 298808"/>
              <a:gd name="connsiteY1" fmla="*/ 205448 h 421898"/>
              <a:gd name="connsiteX2" fmla="*/ 18675 w 298808"/>
              <a:gd name="connsiteY2" fmla="*/ 233464 h 421898"/>
              <a:gd name="connsiteX3" fmla="*/ 37351 w 298808"/>
              <a:gd name="connsiteY3" fmla="*/ 317511 h 421898"/>
              <a:gd name="connsiteX4" fmla="*/ 56027 w 298808"/>
              <a:gd name="connsiteY4" fmla="*/ 354865 h 421898"/>
              <a:gd name="connsiteX5" fmla="*/ 65364 w 298808"/>
              <a:gd name="connsiteY5" fmla="*/ 420235 h 421898"/>
              <a:gd name="connsiteX6" fmla="*/ 74702 w 298808"/>
              <a:gd name="connsiteY6" fmla="*/ 392219 h 421898"/>
              <a:gd name="connsiteX7" fmla="*/ 102715 w 298808"/>
              <a:gd name="connsiteY7" fmla="*/ 364204 h 421898"/>
              <a:gd name="connsiteX8" fmla="*/ 121391 w 298808"/>
              <a:gd name="connsiteY8" fmla="*/ 336188 h 421898"/>
              <a:gd name="connsiteX9" fmla="*/ 149404 w 298808"/>
              <a:gd name="connsiteY9" fmla="*/ 261480 h 421898"/>
              <a:gd name="connsiteX10" fmla="*/ 158742 w 298808"/>
              <a:gd name="connsiteY10" fmla="*/ 233464 h 421898"/>
              <a:gd name="connsiteX11" fmla="*/ 177417 w 298808"/>
              <a:gd name="connsiteY11" fmla="*/ 196110 h 421898"/>
              <a:gd name="connsiteX12" fmla="*/ 196093 w 298808"/>
              <a:gd name="connsiteY12" fmla="*/ 168094 h 421898"/>
              <a:gd name="connsiteX13" fmla="*/ 214768 w 298808"/>
              <a:gd name="connsiteY13" fmla="*/ 112063 h 421898"/>
              <a:gd name="connsiteX14" fmla="*/ 280133 w 298808"/>
              <a:gd name="connsiteY14" fmla="*/ 28016 h 421898"/>
              <a:gd name="connsiteX15" fmla="*/ 298808 w 298808"/>
              <a:gd name="connsiteY15" fmla="*/ 0 h 42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808" h="421898">
                <a:moveTo>
                  <a:pt x="0" y="74709"/>
                </a:moveTo>
                <a:cubicBezTo>
                  <a:pt x="3113" y="118289"/>
                  <a:pt x="4234" y="162057"/>
                  <a:pt x="9338" y="205448"/>
                </a:cubicBezTo>
                <a:cubicBezTo>
                  <a:pt x="10488" y="215224"/>
                  <a:pt x="16288" y="223914"/>
                  <a:pt x="18675" y="233464"/>
                </a:cubicBezTo>
                <a:cubicBezTo>
                  <a:pt x="23112" y="251213"/>
                  <a:pt x="30162" y="298339"/>
                  <a:pt x="37351" y="317511"/>
                </a:cubicBezTo>
                <a:cubicBezTo>
                  <a:pt x="42239" y="330546"/>
                  <a:pt x="49802" y="342414"/>
                  <a:pt x="56027" y="354865"/>
                </a:cubicBezTo>
                <a:cubicBezTo>
                  <a:pt x="59139" y="376655"/>
                  <a:pt x="55521" y="400547"/>
                  <a:pt x="65364" y="420235"/>
                </a:cubicBezTo>
                <a:cubicBezTo>
                  <a:pt x="69766" y="429040"/>
                  <a:pt x="69242" y="400410"/>
                  <a:pt x="74702" y="392219"/>
                </a:cubicBezTo>
                <a:cubicBezTo>
                  <a:pt x="82027" y="381231"/>
                  <a:pt x="94261" y="374349"/>
                  <a:pt x="102715" y="364204"/>
                </a:cubicBezTo>
                <a:cubicBezTo>
                  <a:pt x="109900" y="355582"/>
                  <a:pt x="115166" y="345527"/>
                  <a:pt x="121391" y="336188"/>
                </a:cubicBezTo>
                <a:cubicBezTo>
                  <a:pt x="139407" y="246101"/>
                  <a:pt x="117345" y="325604"/>
                  <a:pt x="149404" y="261480"/>
                </a:cubicBezTo>
                <a:cubicBezTo>
                  <a:pt x="153806" y="252675"/>
                  <a:pt x="154865" y="242512"/>
                  <a:pt x="158742" y="233464"/>
                </a:cubicBezTo>
                <a:cubicBezTo>
                  <a:pt x="164225" y="220669"/>
                  <a:pt x="170511" y="208197"/>
                  <a:pt x="177417" y="196110"/>
                </a:cubicBezTo>
                <a:cubicBezTo>
                  <a:pt x="182985" y="186365"/>
                  <a:pt x="191535" y="178350"/>
                  <a:pt x="196093" y="168094"/>
                </a:cubicBezTo>
                <a:cubicBezTo>
                  <a:pt x="204088" y="150103"/>
                  <a:pt x="200848" y="125984"/>
                  <a:pt x="214768" y="112063"/>
                </a:cubicBezTo>
                <a:cubicBezTo>
                  <a:pt x="258652" y="68176"/>
                  <a:pt x="235459" y="95034"/>
                  <a:pt x="280133" y="28016"/>
                </a:cubicBezTo>
                <a:lnTo>
                  <a:pt x="298808"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9" name="Freeform 38"/>
          <p:cNvSpPr/>
          <p:nvPr/>
        </p:nvSpPr>
        <p:spPr>
          <a:xfrm>
            <a:off x="5014824" y="5580393"/>
            <a:ext cx="625630" cy="318555"/>
          </a:xfrm>
          <a:custGeom>
            <a:avLst/>
            <a:gdLst>
              <a:gd name="connsiteX0" fmla="*/ 0 w 625630"/>
              <a:gd name="connsiteY0" fmla="*/ 0 h 318555"/>
              <a:gd name="connsiteX1" fmla="*/ 46689 w 625630"/>
              <a:gd name="connsiteY1" fmla="*/ 140078 h 318555"/>
              <a:gd name="connsiteX2" fmla="*/ 65364 w 625630"/>
              <a:gd name="connsiteY2" fmla="*/ 196110 h 318555"/>
              <a:gd name="connsiteX3" fmla="*/ 93378 w 625630"/>
              <a:gd name="connsiteY3" fmla="*/ 280157 h 318555"/>
              <a:gd name="connsiteX4" fmla="*/ 102716 w 625630"/>
              <a:gd name="connsiteY4" fmla="*/ 317511 h 318555"/>
              <a:gd name="connsiteX5" fmla="*/ 168080 w 625630"/>
              <a:gd name="connsiteY5" fmla="*/ 298834 h 318555"/>
              <a:gd name="connsiteX6" fmla="*/ 242782 w 625630"/>
              <a:gd name="connsiteY6" fmla="*/ 261479 h 318555"/>
              <a:gd name="connsiteX7" fmla="*/ 270795 w 625630"/>
              <a:gd name="connsiteY7" fmla="*/ 242802 h 318555"/>
              <a:gd name="connsiteX8" fmla="*/ 317484 w 625630"/>
              <a:gd name="connsiteY8" fmla="*/ 233464 h 318555"/>
              <a:gd name="connsiteX9" fmla="*/ 345497 w 625630"/>
              <a:gd name="connsiteY9" fmla="*/ 205448 h 318555"/>
              <a:gd name="connsiteX10" fmla="*/ 373511 w 625630"/>
              <a:gd name="connsiteY10" fmla="*/ 186771 h 318555"/>
              <a:gd name="connsiteX11" fmla="*/ 410862 w 625630"/>
              <a:gd name="connsiteY11" fmla="*/ 158755 h 318555"/>
              <a:gd name="connsiteX12" fmla="*/ 457550 w 625630"/>
              <a:gd name="connsiteY12" fmla="*/ 130740 h 318555"/>
              <a:gd name="connsiteX13" fmla="*/ 485564 w 625630"/>
              <a:gd name="connsiteY13" fmla="*/ 102724 h 318555"/>
              <a:gd name="connsiteX14" fmla="*/ 532252 w 625630"/>
              <a:gd name="connsiteY14" fmla="*/ 74708 h 318555"/>
              <a:gd name="connsiteX15" fmla="*/ 560266 w 625630"/>
              <a:gd name="connsiteY15" fmla="*/ 46693 h 318555"/>
              <a:gd name="connsiteX16" fmla="*/ 588279 w 625630"/>
              <a:gd name="connsiteY16" fmla="*/ 28016 h 318555"/>
              <a:gd name="connsiteX17" fmla="*/ 625630 w 625630"/>
              <a:gd name="connsiteY17" fmla="*/ 9339 h 31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5630" h="318555">
                <a:moveTo>
                  <a:pt x="0" y="0"/>
                </a:moveTo>
                <a:lnTo>
                  <a:pt x="46689" y="140078"/>
                </a:lnTo>
                <a:cubicBezTo>
                  <a:pt x="46691" y="140085"/>
                  <a:pt x="65363" y="196102"/>
                  <a:pt x="65364" y="196110"/>
                </a:cubicBezTo>
                <a:cubicBezTo>
                  <a:pt x="76547" y="263212"/>
                  <a:pt x="64199" y="236386"/>
                  <a:pt x="93378" y="280157"/>
                </a:cubicBezTo>
                <a:cubicBezTo>
                  <a:pt x="96491" y="292608"/>
                  <a:pt x="90265" y="314398"/>
                  <a:pt x="102716" y="317511"/>
                </a:cubicBezTo>
                <a:cubicBezTo>
                  <a:pt x="124699" y="323007"/>
                  <a:pt x="146376" y="305346"/>
                  <a:pt x="168080" y="298834"/>
                </a:cubicBezTo>
                <a:cubicBezTo>
                  <a:pt x="206370" y="287346"/>
                  <a:pt x="200451" y="287938"/>
                  <a:pt x="242782" y="261479"/>
                </a:cubicBezTo>
                <a:cubicBezTo>
                  <a:pt x="252299" y="255531"/>
                  <a:pt x="260287" y="246743"/>
                  <a:pt x="270795" y="242802"/>
                </a:cubicBezTo>
                <a:cubicBezTo>
                  <a:pt x="285656" y="237229"/>
                  <a:pt x="301921" y="236577"/>
                  <a:pt x="317484" y="233464"/>
                </a:cubicBezTo>
                <a:cubicBezTo>
                  <a:pt x="326822" y="224125"/>
                  <a:pt x="335352" y="213903"/>
                  <a:pt x="345497" y="205448"/>
                </a:cubicBezTo>
                <a:cubicBezTo>
                  <a:pt x="354119" y="198263"/>
                  <a:pt x="364379" y="193295"/>
                  <a:pt x="373511" y="186771"/>
                </a:cubicBezTo>
                <a:cubicBezTo>
                  <a:pt x="386175" y="177724"/>
                  <a:pt x="397913" y="167389"/>
                  <a:pt x="410862" y="158755"/>
                </a:cubicBezTo>
                <a:cubicBezTo>
                  <a:pt x="425963" y="148687"/>
                  <a:pt x="443031" y="141630"/>
                  <a:pt x="457550" y="130740"/>
                </a:cubicBezTo>
                <a:cubicBezTo>
                  <a:pt x="468115" y="122816"/>
                  <a:pt x="474999" y="110648"/>
                  <a:pt x="485564" y="102724"/>
                </a:cubicBezTo>
                <a:cubicBezTo>
                  <a:pt x="500083" y="91834"/>
                  <a:pt x="517733" y="85598"/>
                  <a:pt x="532252" y="74708"/>
                </a:cubicBezTo>
                <a:cubicBezTo>
                  <a:pt x="542817" y="66784"/>
                  <a:pt x="550121" y="55148"/>
                  <a:pt x="560266" y="46693"/>
                </a:cubicBezTo>
                <a:cubicBezTo>
                  <a:pt x="568887" y="39508"/>
                  <a:pt x="578241" y="33035"/>
                  <a:pt x="588279" y="28016"/>
                </a:cubicBezTo>
                <a:cubicBezTo>
                  <a:pt x="631199" y="6554"/>
                  <a:pt x="604533" y="30436"/>
                  <a:pt x="625630" y="933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0" name="Freeform 39"/>
          <p:cNvSpPr/>
          <p:nvPr/>
        </p:nvSpPr>
        <p:spPr>
          <a:xfrm>
            <a:off x="5472374" y="5748487"/>
            <a:ext cx="270795" cy="252141"/>
          </a:xfrm>
          <a:custGeom>
            <a:avLst/>
            <a:gdLst>
              <a:gd name="connsiteX0" fmla="*/ 0 w 270795"/>
              <a:gd name="connsiteY0" fmla="*/ 0 h 252141"/>
              <a:gd name="connsiteX1" fmla="*/ 37351 w 270795"/>
              <a:gd name="connsiteY1" fmla="*/ 102724 h 252141"/>
              <a:gd name="connsiteX2" fmla="*/ 56027 w 270795"/>
              <a:gd name="connsiteY2" fmla="*/ 158755 h 252141"/>
              <a:gd name="connsiteX3" fmla="*/ 65365 w 270795"/>
              <a:gd name="connsiteY3" fmla="*/ 214787 h 252141"/>
              <a:gd name="connsiteX4" fmla="*/ 74702 w 270795"/>
              <a:gd name="connsiteY4" fmla="*/ 242802 h 252141"/>
              <a:gd name="connsiteX5" fmla="*/ 112053 w 270795"/>
              <a:gd name="connsiteY5" fmla="*/ 252141 h 252141"/>
              <a:gd name="connsiteX6" fmla="*/ 168080 w 270795"/>
              <a:gd name="connsiteY6" fmla="*/ 242802 h 252141"/>
              <a:gd name="connsiteX7" fmla="*/ 270795 w 270795"/>
              <a:gd name="connsiteY7" fmla="*/ 224125 h 2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795" h="252141">
                <a:moveTo>
                  <a:pt x="0" y="0"/>
                </a:moveTo>
                <a:cubicBezTo>
                  <a:pt x="45948" y="160829"/>
                  <a:pt x="-5862" y="-5316"/>
                  <a:pt x="37351" y="102724"/>
                </a:cubicBezTo>
                <a:cubicBezTo>
                  <a:pt x="44662" y="121003"/>
                  <a:pt x="56027" y="158755"/>
                  <a:pt x="56027" y="158755"/>
                </a:cubicBezTo>
                <a:cubicBezTo>
                  <a:pt x="59140" y="177432"/>
                  <a:pt x="61258" y="196303"/>
                  <a:pt x="65365" y="214787"/>
                </a:cubicBezTo>
                <a:cubicBezTo>
                  <a:pt x="67500" y="224396"/>
                  <a:pt x="67016" y="236653"/>
                  <a:pt x="74702" y="242802"/>
                </a:cubicBezTo>
                <a:cubicBezTo>
                  <a:pt x="84723" y="250820"/>
                  <a:pt x="99603" y="249028"/>
                  <a:pt x="112053" y="252141"/>
                </a:cubicBezTo>
                <a:cubicBezTo>
                  <a:pt x="130729" y="249028"/>
                  <a:pt x="149514" y="246515"/>
                  <a:pt x="168080" y="242802"/>
                </a:cubicBezTo>
                <a:cubicBezTo>
                  <a:pt x="268208" y="222775"/>
                  <a:pt x="221251" y="224125"/>
                  <a:pt x="270795" y="22412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1" name="Freeform 40"/>
          <p:cNvSpPr/>
          <p:nvPr/>
        </p:nvSpPr>
        <p:spPr>
          <a:xfrm>
            <a:off x="5182904" y="5944597"/>
            <a:ext cx="429537" cy="308172"/>
          </a:xfrm>
          <a:custGeom>
            <a:avLst/>
            <a:gdLst>
              <a:gd name="connsiteX0" fmla="*/ 0 w 429537"/>
              <a:gd name="connsiteY0" fmla="*/ 0 h 308172"/>
              <a:gd name="connsiteX1" fmla="*/ 9338 w 429537"/>
              <a:gd name="connsiteY1" fmla="*/ 140078 h 308172"/>
              <a:gd name="connsiteX2" fmla="*/ 28013 w 429537"/>
              <a:gd name="connsiteY2" fmla="*/ 308172 h 308172"/>
              <a:gd name="connsiteX3" fmla="*/ 56026 w 429537"/>
              <a:gd name="connsiteY3" fmla="*/ 298833 h 308172"/>
              <a:gd name="connsiteX4" fmla="*/ 93377 w 429537"/>
              <a:gd name="connsiteY4" fmla="*/ 280156 h 308172"/>
              <a:gd name="connsiteX5" fmla="*/ 130728 w 429537"/>
              <a:gd name="connsiteY5" fmla="*/ 270818 h 308172"/>
              <a:gd name="connsiteX6" fmla="*/ 186755 w 429537"/>
              <a:gd name="connsiteY6" fmla="*/ 242802 h 308172"/>
              <a:gd name="connsiteX7" fmla="*/ 233444 w 429537"/>
              <a:gd name="connsiteY7" fmla="*/ 214786 h 308172"/>
              <a:gd name="connsiteX8" fmla="*/ 261457 w 429537"/>
              <a:gd name="connsiteY8" fmla="*/ 196109 h 308172"/>
              <a:gd name="connsiteX9" fmla="*/ 289470 w 429537"/>
              <a:gd name="connsiteY9" fmla="*/ 186771 h 308172"/>
              <a:gd name="connsiteX10" fmla="*/ 364172 w 429537"/>
              <a:gd name="connsiteY10" fmla="*/ 149416 h 308172"/>
              <a:gd name="connsiteX11" fmla="*/ 429537 w 429537"/>
              <a:gd name="connsiteY11" fmla="*/ 112062 h 30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537" h="308172">
                <a:moveTo>
                  <a:pt x="0" y="0"/>
                </a:moveTo>
                <a:cubicBezTo>
                  <a:pt x="3113" y="46693"/>
                  <a:pt x="6004" y="93401"/>
                  <a:pt x="9338" y="140078"/>
                </a:cubicBezTo>
                <a:cubicBezTo>
                  <a:pt x="18720" y="271445"/>
                  <a:pt x="11174" y="223972"/>
                  <a:pt x="28013" y="308172"/>
                </a:cubicBezTo>
                <a:cubicBezTo>
                  <a:pt x="37351" y="305059"/>
                  <a:pt x="46979" y="302711"/>
                  <a:pt x="56026" y="298833"/>
                </a:cubicBezTo>
                <a:cubicBezTo>
                  <a:pt x="68820" y="293349"/>
                  <a:pt x="80343" y="285044"/>
                  <a:pt x="93377" y="280156"/>
                </a:cubicBezTo>
                <a:cubicBezTo>
                  <a:pt x="105393" y="275650"/>
                  <a:pt x="118278" y="273931"/>
                  <a:pt x="130728" y="270818"/>
                </a:cubicBezTo>
                <a:cubicBezTo>
                  <a:pt x="211019" y="217288"/>
                  <a:pt x="109430" y="281469"/>
                  <a:pt x="186755" y="242802"/>
                </a:cubicBezTo>
                <a:cubicBezTo>
                  <a:pt x="202988" y="234684"/>
                  <a:pt x="218053" y="224406"/>
                  <a:pt x="233444" y="214786"/>
                </a:cubicBezTo>
                <a:cubicBezTo>
                  <a:pt x="242961" y="208838"/>
                  <a:pt x="251419" y="201128"/>
                  <a:pt x="261457" y="196109"/>
                </a:cubicBezTo>
                <a:cubicBezTo>
                  <a:pt x="270261" y="191707"/>
                  <a:pt x="280132" y="189884"/>
                  <a:pt x="289470" y="186771"/>
                </a:cubicBezTo>
                <a:cubicBezTo>
                  <a:pt x="377321" y="128201"/>
                  <a:pt x="238526" y="217957"/>
                  <a:pt x="364172" y="149416"/>
                </a:cubicBezTo>
                <a:cubicBezTo>
                  <a:pt x="435813" y="110335"/>
                  <a:pt x="395947" y="112062"/>
                  <a:pt x="429537" y="11206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2" name="Freeform 41"/>
          <p:cNvSpPr/>
          <p:nvPr/>
        </p:nvSpPr>
        <p:spPr>
          <a:xfrm>
            <a:off x="4622638" y="5860550"/>
            <a:ext cx="242782" cy="214786"/>
          </a:xfrm>
          <a:custGeom>
            <a:avLst/>
            <a:gdLst>
              <a:gd name="connsiteX0" fmla="*/ 242782 w 242782"/>
              <a:gd name="connsiteY0" fmla="*/ 0 h 214786"/>
              <a:gd name="connsiteX1" fmla="*/ 196093 w 242782"/>
              <a:gd name="connsiteY1" fmla="*/ 46692 h 214786"/>
              <a:gd name="connsiteX2" fmla="*/ 149404 w 242782"/>
              <a:gd name="connsiteY2" fmla="*/ 102724 h 214786"/>
              <a:gd name="connsiteX3" fmla="*/ 121391 w 242782"/>
              <a:gd name="connsiteY3" fmla="*/ 112062 h 214786"/>
              <a:gd name="connsiteX4" fmla="*/ 93378 w 242782"/>
              <a:gd name="connsiteY4" fmla="*/ 140078 h 214786"/>
              <a:gd name="connsiteX5" fmla="*/ 74702 w 242782"/>
              <a:gd name="connsiteY5" fmla="*/ 168094 h 214786"/>
              <a:gd name="connsiteX6" fmla="*/ 46689 w 242782"/>
              <a:gd name="connsiteY6" fmla="*/ 177432 h 214786"/>
              <a:gd name="connsiteX7" fmla="*/ 0 w 242782"/>
              <a:gd name="connsiteY7" fmla="*/ 214786 h 2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82" h="214786">
                <a:moveTo>
                  <a:pt x="242782" y="0"/>
                </a:moveTo>
                <a:cubicBezTo>
                  <a:pt x="227219" y="15564"/>
                  <a:pt x="210586" y="30127"/>
                  <a:pt x="196093" y="46692"/>
                </a:cubicBezTo>
                <a:cubicBezTo>
                  <a:pt x="171975" y="74257"/>
                  <a:pt x="183139" y="80233"/>
                  <a:pt x="149404" y="102724"/>
                </a:cubicBezTo>
                <a:cubicBezTo>
                  <a:pt x="141214" y="108184"/>
                  <a:pt x="130729" y="108949"/>
                  <a:pt x="121391" y="112062"/>
                </a:cubicBezTo>
                <a:cubicBezTo>
                  <a:pt x="112053" y="121401"/>
                  <a:pt x="101832" y="129932"/>
                  <a:pt x="93378" y="140078"/>
                </a:cubicBezTo>
                <a:cubicBezTo>
                  <a:pt x="86193" y="148700"/>
                  <a:pt x="83466" y="161082"/>
                  <a:pt x="74702" y="168094"/>
                </a:cubicBezTo>
                <a:cubicBezTo>
                  <a:pt x="67016" y="174243"/>
                  <a:pt x="56027" y="174319"/>
                  <a:pt x="46689" y="177432"/>
                </a:cubicBezTo>
                <a:cubicBezTo>
                  <a:pt x="11351" y="200993"/>
                  <a:pt x="26611" y="188173"/>
                  <a:pt x="0" y="21478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3" name="Freeform 42"/>
          <p:cNvSpPr/>
          <p:nvPr/>
        </p:nvSpPr>
        <p:spPr>
          <a:xfrm>
            <a:off x="4865420" y="5869888"/>
            <a:ext cx="158742" cy="410896"/>
          </a:xfrm>
          <a:custGeom>
            <a:avLst/>
            <a:gdLst>
              <a:gd name="connsiteX0" fmla="*/ 0 w 158742"/>
              <a:gd name="connsiteY0" fmla="*/ 0 h 410896"/>
              <a:gd name="connsiteX1" fmla="*/ 18676 w 158742"/>
              <a:gd name="connsiteY1" fmla="*/ 84047 h 410896"/>
              <a:gd name="connsiteX2" fmla="*/ 37351 w 158742"/>
              <a:gd name="connsiteY2" fmla="*/ 112063 h 410896"/>
              <a:gd name="connsiteX3" fmla="*/ 56027 w 158742"/>
              <a:gd name="connsiteY3" fmla="*/ 177433 h 410896"/>
              <a:gd name="connsiteX4" fmla="*/ 74702 w 158742"/>
              <a:gd name="connsiteY4" fmla="*/ 205448 h 410896"/>
              <a:gd name="connsiteX5" fmla="*/ 84040 w 158742"/>
              <a:gd name="connsiteY5" fmla="*/ 242803 h 410896"/>
              <a:gd name="connsiteX6" fmla="*/ 121391 w 158742"/>
              <a:gd name="connsiteY6" fmla="*/ 298834 h 410896"/>
              <a:gd name="connsiteX7" fmla="*/ 149404 w 158742"/>
              <a:gd name="connsiteY7" fmla="*/ 392219 h 410896"/>
              <a:gd name="connsiteX8" fmla="*/ 158742 w 158742"/>
              <a:gd name="connsiteY8" fmla="*/ 410896 h 4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42" h="410896">
                <a:moveTo>
                  <a:pt x="0" y="0"/>
                </a:moveTo>
                <a:cubicBezTo>
                  <a:pt x="1662" y="8311"/>
                  <a:pt x="13730" y="72506"/>
                  <a:pt x="18676" y="84047"/>
                </a:cubicBezTo>
                <a:cubicBezTo>
                  <a:pt x="23097" y="94363"/>
                  <a:pt x="32332" y="102024"/>
                  <a:pt x="37351" y="112063"/>
                </a:cubicBezTo>
                <a:cubicBezTo>
                  <a:pt x="55525" y="148414"/>
                  <a:pt x="38073" y="135536"/>
                  <a:pt x="56027" y="177433"/>
                </a:cubicBezTo>
                <a:cubicBezTo>
                  <a:pt x="60448" y="187749"/>
                  <a:pt x="68477" y="196110"/>
                  <a:pt x="74702" y="205448"/>
                </a:cubicBezTo>
                <a:cubicBezTo>
                  <a:pt x="77815" y="217900"/>
                  <a:pt x="78300" y="231323"/>
                  <a:pt x="84040" y="242803"/>
                </a:cubicBezTo>
                <a:cubicBezTo>
                  <a:pt x="94078" y="262880"/>
                  <a:pt x="121391" y="298834"/>
                  <a:pt x="121391" y="298834"/>
                </a:cubicBezTo>
                <a:cubicBezTo>
                  <a:pt x="128092" y="325640"/>
                  <a:pt x="138039" y="369488"/>
                  <a:pt x="149404" y="392219"/>
                </a:cubicBezTo>
                <a:lnTo>
                  <a:pt x="158742" y="41089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79" name="TextBox 78"/>
          <p:cNvSpPr txBox="1"/>
          <p:nvPr/>
        </p:nvSpPr>
        <p:spPr>
          <a:xfrm>
            <a:off x="2316657" y="5527233"/>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cs typeface="Arial"/>
              </a:rPr>
              <a:t>D</a:t>
            </a:r>
            <a:endParaRPr lang="en-US" sz="1200" b="1" dirty="0">
              <a:solidFill>
                <a:prstClr val="black"/>
              </a:solidFill>
              <a:latin typeface="Arial"/>
              <a:cs typeface="Arial"/>
            </a:endParaRPr>
          </a:p>
        </p:txBody>
      </p:sp>
      <p:sp>
        <p:nvSpPr>
          <p:cNvPr id="80" name="TextBox 79"/>
          <p:cNvSpPr txBox="1"/>
          <p:nvPr/>
        </p:nvSpPr>
        <p:spPr>
          <a:xfrm>
            <a:off x="6406087" y="3103078"/>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cs typeface="Arial"/>
              </a:rPr>
              <a:t>D</a:t>
            </a:r>
            <a:endParaRPr lang="en-US" sz="1200" b="1" dirty="0">
              <a:solidFill>
                <a:prstClr val="black"/>
              </a:solidFill>
              <a:latin typeface="Arial"/>
              <a:cs typeface="Arial"/>
            </a:endParaRPr>
          </a:p>
        </p:txBody>
      </p:sp>
      <p:sp>
        <p:nvSpPr>
          <p:cNvPr id="81" name="TextBox 80"/>
          <p:cNvSpPr txBox="1"/>
          <p:nvPr/>
        </p:nvSpPr>
        <p:spPr>
          <a:xfrm>
            <a:off x="4971432" y="515397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cs typeface="Arial"/>
              </a:rPr>
              <a:t>D</a:t>
            </a:r>
            <a:endParaRPr lang="en-US" sz="1200" b="1" dirty="0">
              <a:solidFill>
                <a:prstClr val="black"/>
              </a:solidFill>
              <a:latin typeface="Arial"/>
              <a:cs typeface="Arial"/>
            </a:endParaRPr>
          </a:p>
        </p:txBody>
      </p:sp>
      <p:sp>
        <p:nvSpPr>
          <p:cNvPr id="82" name="TextBox 81"/>
          <p:cNvSpPr txBox="1"/>
          <p:nvPr/>
        </p:nvSpPr>
        <p:spPr>
          <a:xfrm>
            <a:off x="6836896" y="3292966"/>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cs typeface="Arial"/>
              </a:rPr>
              <a:t>E</a:t>
            </a:r>
            <a:endParaRPr lang="en-US" sz="1200" b="1" dirty="0">
              <a:solidFill>
                <a:prstClr val="black"/>
              </a:solidFill>
              <a:latin typeface="Arial"/>
              <a:cs typeface="Arial"/>
            </a:endParaRPr>
          </a:p>
        </p:txBody>
      </p:sp>
      <p:sp>
        <p:nvSpPr>
          <p:cNvPr id="83" name="TextBox 82"/>
          <p:cNvSpPr txBox="1"/>
          <p:nvPr/>
        </p:nvSpPr>
        <p:spPr>
          <a:xfrm>
            <a:off x="5349532" y="5010084"/>
            <a:ext cx="245683"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cs typeface="Arial"/>
              </a:rPr>
              <a:t>E</a:t>
            </a:r>
            <a:endParaRPr lang="en-US" sz="1200" b="1" dirty="0">
              <a:solidFill>
                <a:prstClr val="black"/>
              </a:solidFill>
              <a:latin typeface="Arial"/>
              <a:cs typeface="Arial"/>
            </a:endParaRPr>
          </a:p>
        </p:txBody>
      </p:sp>
      <p:sp>
        <p:nvSpPr>
          <p:cNvPr id="91" name="TextBox 90"/>
          <p:cNvSpPr txBox="1"/>
          <p:nvPr/>
        </p:nvSpPr>
        <p:spPr>
          <a:xfrm>
            <a:off x="4659805" y="2527722"/>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C</a:t>
            </a:r>
            <a:endParaRPr lang="en-US" sz="1200" b="1" dirty="0">
              <a:solidFill>
                <a:srgbClr val="000000"/>
              </a:solidFill>
              <a:latin typeface="Arial"/>
              <a:cs typeface="Arial"/>
            </a:endParaRPr>
          </a:p>
        </p:txBody>
      </p:sp>
      <p:cxnSp>
        <p:nvCxnSpPr>
          <p:cNvPr id="94" name="Straight Arrow Connector 93"/>
          <p:cNvCxnSpPr>
            <a:stCxn id="136" idx="13"/>
          </p:cNvCxnSpPr>
          <p:nvPr/>
        </p:nvCxnSpPr>
        <p:spPr>
          <a:xfrm flipV="1">
            <a:off x="2416076" y="4127989"/>
            <a:ext cx="478580" cy="74109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97" name="Straight Arrow Connector 96"/>
          <p:cNvCxnSpPr>
            <a:stCxn id="72" idx="1"/>
          </p:cNvCxnSpPr>
          <p:nvPr/>
        </p:nvCxnSpPr>
        <p:spPr>
          <a:xfrm flipH="1" flipV="1">
            <a:off x="3552060" y="3082665"/>
            <a:ext cx="1089773" cy="2131946"/>
          </a:xfrm>
          <a:prstGeom prst="straightConnector1">
            <a:avLst/>
          </a:prstGeom>
          <a:ln>
            <a:solidFill>
              <a:schemeClr val="tx1"/>
            </a:solidFill>
            <a:tailEnd type="arrow"/>
          </a:ln>
        </p:spPr>
        <p:style>
          <a:lnRef idx="2">
            <a:schemeClr val="accent6"/>
          </a:lnRef>
          <a:fillRef idx="0">
            <a:schemeClr val="accent6"/>
          </a:fillRef>
          <a:effectRef idx="1">
            <a:schemeClr val="accent6"/>
          </a:effectRef>
          <a:fontRef idx="minor">
            <a:schemeClr val="tx1"/>
          </a:fontRef>
        </p:style>
      </p:cxnSp>
      <p:cxnSp>
        <p:nvCxnSpPr>
          <p:cNvPr id="98" name="Straight Arrow Connector 97"/>
          <p:cNvCxnSpPr>
            <a:stCxn id="55" idx="1"/>
          </p:cNvCxnSpPr>
          <p:nvPr/>
        </p:nvCxnSpPr>
        <p:spPr>
          <a:xfrm flipH="1" flipV="1">
            <a:off x="3711733" y="3891881"/>
            <a:ext cx="743102" cy="161064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02" name="Straight Arrow Connector 101"/>
          <p:cNvCxnSpPr/>
          <p:nvPr/>
        </p:nvCxnSpPr>
        <p:spPr>
          <a:xfrm flipH="1">
            <a:off x="3249989" y="3276444"/>
            <a:ext cx="2520324" cy="103633"/>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21" name="Straight Arrow Connector 120"/>
          <p:cNvCxnSpPr/>
          <p:nvPr/>
        </p:nvCxnSpPr>
        <p:spPr>
          <a:xfrm flipH="1" flipV="1">
            <a:off x="5089526" y="2702460"/>
            <a:ext cx="1501276" cy="103634"/>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125" name="Rectangle 124"/>
          <p:cNvSpPr/>
          <p:nvPr/>
        </p:nvSpPr>
        <p:spPr>
          <a:xfrm>
            <a:off x="2343869" y="5234867"/>
            <a:ext cx="287308" cy="276999"/>
          </a:xfrm>
          <a:prstGeom prst="rect">
            <a:avLst/>
          </a:prstGeom>
        </p:spPr>
        <p:txBody>
          <a:bodyPr wrap="none">
            <a:spAutoFit/>
          </a:bodyPr>
          <a:lstStyle/>
          <a:p>
            <a:pPr defTabSz="457200" fontAlgn="auto">
              <a:spcBef>
                <a:spcPts val="0"/>
              </a:spcBef>
              <a:spcAft>
                <a:spcPts val="0"/>
              </a:spcAft>
            </a:pPr>
            <a:r>
              <a:rPr lang="en-US" sz="1200" b="1" dirty="0" smtClean="0">
                <a:solidFill>
                  <a:prstClr val="black"/>
                </a:solidFill>
                <a:latin typeface="Arial"/>
                <a:cs typeface="Arial"/>
              </a:rPr>
              <a:t>E</a:t>
            </a:r>
            <a:endParaRPr lang="en-US" sz="1200" b="1" dirty="0">
              <a:solidFill>
                <a:prstClr val="black"/>
              </a:solidFill>
              <a:latin typeface="Arial"/>
              <a:cs typeface="Arial"/>
            </a:endParaRPr>
          </a:p>
        </p:txBody>
      </p:sp>
      <p:sp>
        <p:nvSpPr>
          <p:cNvPr id="14" name="Freeform 13"/>
          <p:cNvSpPr/>
          <p:nvPr/>
        </p:nvSpPr>
        <p:spPr>
          <a:xfrm>
            <a:off x="6303045" y="2648489"/>
            <a:ext cx="467278" cy="374160"/>
          </a:xfrm>
          <a:custGeom>
            <a:avLst/>
            <a:gdLst>
              <a:gd name="connsiteX0" fmla="*/ 171993 w 467278"/>
              <a:gd name="connsiteY0" fmla="*/ 618 h 374160"/>
              <a:gd name="connsiteX1" fmla="*/ 59940 w 467278"/>
              <a:gd name="connsiteY1" fmla="*/ 19295 h 374160"/>
              <a:gd name="connsiteX2" fmla="*/ 31927 w 467278"/>
              <a:gd name="connsiteY2" fmla="*/ 37972 h 374160"/>
              <a:gd name="connsiteX3" fmla="*/ 13251 w 467278"/>
              <a:gd name="connsiteY3" fmla="*/ 65988 h 374160"/>
              <a:gd name="connsiteX4" fmla="*/ 13251 w 467278"/>
              <a:gd name="connsiteY4" fmla="*/ 252759 h 374160"/>
              <a:gd name="connsiteX5" fmla="*/ 59940 w 467278"/>
              <a:gd name="connsiteY5" fmla="*/ 318129 h 374160"/>
              <a:gd name="connsiteX6" fmla="*/ 87953 w 467278"/>
              <a:gd name="connsiteY6" fmla="*/ 327467 h 374160"/>
              <a:gd name="connsiteX7" fmla="*/ 115966 w 467278"/>
              <a:gd name="connsiteY7" fmla="*/ 346144 h 374160"/>
              <a:gd name="connsiteX8" fmla="*/ 143980 w 467278"/>
              <a:gd name="connsiteY8" fmla="*/ 355483 h 374160"/>
              <a:gd name="connsiteX9" fmla="*/ 190669 w 467278"/>
              <a:gd name="connsiteY9" fmla="*/ 374160 h 374160"/>
              <a:gd name="connsiteX10" fmla="*/ 396099 w 467278"/>
              <a:gd name="connsiteY10" fmla="*/ 355483 h 374160"/>
              <a:gd name="connsiteX11" fmla="*/ 424112 w 467278"/>
              <a:gd name="connsiteY11" fmla="*/ 346144 h 374160"/>
              <a:gd name="connsiteX12" fmla="*/ 442788 w 467278"/>
              <a:gd name="connsiteY12" fmla="*/ 318129 h 374160"/>
              <a:gd name="connsiteX13" fmla="*/ 452126 w 467278"/>
              <a:gd name="connsiteY13" fmla="*/ 75326 h 374160"/>
              <a:gd name="connsiteX14" fmla="*/ 442788 w 467278"/>
              <a:gd name="connsiteY14" fmla="*/ 47311 h 374160"/>
              <a:gd name="connsiteX15" fmla="*/ 396099 w 467278"/>
              <a:gd name="connsiteY15" fmla="*/ 618 h 374160"/>
              <a:gd name="connsiteX16" fmla="*/ 386761 w 467278"/>
              <a:gd name="connsiteY16" fmla="*/ 618 h 37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78" h="374160">
                <a:moveTo>
                  <a:pt x="171993" y="618"/>
                </a:moveTo>
                <a:cubicBezTo>
                  <a:pt x="145358" y="3578"/>
                  <a:pt x="91229" y="3649"/>
                  <a:pt x="59940" y="19295"/>
                </a:cubicBezTo>
                <a:cubicBezTo>
                  <a:pt x="49902" y="24314"/>
                  <a:pt x="41265" y="31746"/>
                  <a:pt x="31927" y="37972"/>
                </a:cubicBezTo>
                <a:cubicBezTo>
                  <a:pt x="25702" y="47311"/>
                  <a:pt x="18270" y="55949"/>
                  <a:pt x="13251" y="65988"/>
                </a:cubicBezTo>
                <a:cubicBezTo>
                  <a:pt x="-13704" y="119900"/>
                  <a:pt x="7934" y="215539"/>
                  <a:pt x="13251" y="252759"/>
                </a:cubicBezTo>
                <a:cubicBezTo>
                  <a:pt x="16326" y="274282"/>
                  <a:pt x="42487" y="306493"/>
                  <a:pt x="59940" y="318129"/>
                </a:cubicBezTo>
                <a:cubicBezTo>
                  <a:pt x="68129" y="323589"/>
                  <a:pt x="78615" y="324354"/>
                  <a:pt x="87953" y="327467"/>
                </a:cubicBezTo>
                <a:cubicBezTo>
                  <a:pt x="97291" y="333693"/>
                  <a:pt x="105928" y="341125"/>
                  <a:pt x="115966" y="346144"/>
                </a:cubicBezTo>
                <a:cubicBezTo>
                  <a:pt x="124770" y="350546"/>
                  <a:pt x="134764" y="352027"/>
                  <a:pt x="143980" y="355483"/>
                </a:cubicBezTo>
                <a:cubicBezTo>
                  <a:pt x="159675" y="361369"/>
                  <a:pt x="175106" y="367934"/>
                  <a:pt x="190669" y="374160"/>
                </a:cubicBezTo>
                <a:cubicBezTo>
                  <a:pt x="259146" y="367934"/>
                  <a:pt x="327830" y="363676"/>
                  <a:pt x="396099" y="355483"/>
                </a:cubicBezTo>
                <a:cubicBezTo>
                  <a:pt x="405872" y="354310"/>
                  <a:pt x="416426" y="352293"/>
                  <a:pt x="424112" y="346144"/>
                </a:cubicBezTo>
                <a:cubicBezTo>
                  <a:pt x="432876" y="339133"/>
                  <a:pt x="436563" y="327467"/>
                  <a:pt x="442788" y="318129"/>
                </a:cubicBezTo>
                <a:cubicBezTo>
                  <a:pt x="479264" y="208694"/>
                  <a:pt x="468497" y="263608"/>
                  <a:pt x="452126" y="75326"/>
                </a:cubicBezTo>
                <a:cubicBezTo>
                  <a:pt x="451273" y="65520"/>
                  <a:pt x="447190" y="56115"/>
                  <a:pt x="442788" y="47311"/>
                </a:cubicBezTo>
                <a:cubicBezTo>
                  <a:pt x="430338" y="22409"/>
                  <a:pt x="421000" y="13070"/>
                  <a:pt x="396099" y="618"/>
                </a:cubicBezTo>
                <a:cubicBezTo>
                  <a:pt x="393315" y="-774"/>
                  <a:pt x="389874" y="618"/>
                  <a:pt x="386761" y="618"/>
                </a:cubicBezTo>
              </a:path>
            </a:pathLst>
          </a:custGeom>
          <a:solidFill>
            <a:srgbClr val="D954F7"/>
          </a:solid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5" name="Freeform 14"/>
          <p:cNvSpPr/>
          <p:nvPr/>
        </p:nvSpPr>
        <p:spPr>
          <a:xfrm>
            <a:off x="6714296" y="2881186"/>
            <a:ext cx="467923" cy="299199"/>
          </a:xfrm>
          <a:custGeom>
            <a:avLst/>
            <a:gdLst>
              <a:gd name="connsiteX0" fmla="*/ 354835 w 467923"/>
              <a:gd name="connsiteY0" fmla="*/ 9704 h 299199"/>
              <a:gd name="connsiteX1" fmla="*/ 308146 w 467923"/>
              <a:gd name="connsiteY1" fmla="*/ 365 h 299199"/>
              <a:gd name="connsiteX2" fmla="*/ 74702 w 467923"/>
              <a:gd name="connsiteY2" fmla="*/ 19042 h 299199"/>
              <a:gd name="connsiteX3" fmla="*/ 46689 w 467923"/>
              <a:gd name="connsiteY3" fmla="*/ 37719 h 299199"/>
              <a:gd name="connsiteX4" fmla="*/ 28013 w 467923"/>
              <a:gd name="connsiteY4" fmla="*/ 65735 h 299199"/>
              <a:gd name="connsiteX5" fmla="*/ 0 w 467923"/>
              <a:gd name="connsiteY5" fmla="*/ 103089 h 299199"/>
              <a:gd name="connsiteX6" fmla="*/ 9338 w 467923"/>
              <a:gd name="connsiteY6" fmla="*/ 243168 h 299199"/>
              <a:gd name="connsiteX7" fmla="*/ 46689 w 467923"/>
              <a:gd name="connsiteY7" fmla="*/ 261845 h 299199"/>
              <a:gd name="connsiteX8" fmla="*/ 112053 w 467923"/>
              <a:gd name="connsiteY8" fmla="*/ 271183 h 299199"/>
              <a:gd name="connsiteX9" fmla="*/ 242782 w 467923"/>
              <a:gd name="connsiteY9" fmla="*/ 299199 h 299199"/>
              <a:gd name="connsiteX10" fmla="*/ 410862 w 467923"/>
              <a:gd name="connsiteY10" fmla="*/ 289860 h 299199"/>
              <a:gd name="connsiteX11" fmla="*/ 438875 w 467923"/>
              <a:gd name="connsiteY11" fmla="*/ 280522 h 299199"/>
              <a:gd name="connsiteX12" fmla="*/ 466888 w 467923"/>
              <a:gd name="connsiteY12" fmla="*/ 205813 h 299199"/>
              <a:gd name="connsiteX13" fmla="*/ 466888 w 467923"/>
              <a:gd name="connsiteY13" fmla="*/ 93751 h 29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923" h="299199">
                <a:moveTo>
                  <a:pt x="354835" y="9704"/>
                </a:moveTo>
                <a:cubicBezTo>
                  <a:pt x="339272" y="6591"/>
                  <a:pt x="324017" y="365"/>
                  <a:pt x="308146" y="365"/>
                </a:cubicBezTo>
                <a:cubicBezTo>
                  <a:pt x="139031" y="365"/>
                  <a:pt x="167733" y="-4216"/>
                  <a:pt x="74702" y="19042"/>
                </a:cubicBezTo>
                <a:cubicBezTo>
                  <a:pt x="65364" y="25268"/>
                  <a:pt x="54624" y="29783"/>
                  <a:pt x="46689" y="37719"/>
                </a:cubicBezTo>
                <a:cubicBezTo>
                  <a:pt x="38753" y="45656"/>
                  <a:pt x="34536" y="56602"/>
                  <a:pt x="28013" y="65735"/>
                </a:cubicBezTo>
                <a:cubicBezTo>
                  <a:pt x="18967" y="78400"/>
                  <a:pt x="9338" y="90638"/>
                  <a:pt x="0" y="103089"/>
                </a:cubicBezTo>
                <a:cubicBezTo>
                  <a:pt x="3113" y="149782"/>
                  <a:pt x="-3865" y="198273"/>
                  <a:pt x="9338" y="243168"/>
                </a:cubicBezTo>
                <a:cubicBezTo>
                  <a:pt x="13265" y="256523"/>
                  <a:pt x="33259" y="258182"/>
                  <a:pt x="46689" y="261845"/>
                </a:cubicBezTo>
                <a:cubicBezTo>
                  <a:pt x="67923" y="267636"/>
                  <a:pt x="90471" y="266866"/>
                  <a:pt x="112053" y="271183"/>
                </a:cubicBezTo>
                <a:cubicBezTo>
                  <a:pt x="344781" y="317732"/>
                  <a:pt x="58418" y="268468"/>
                  <a:pt x="242782" y="299199"/>
                </a:cubicBezTo>
                <a:cubicBezTo>
                  <a:pt x="298809" y="296086"/>
                  <a:pt x="355002" y="295180"/>
                  <a:pt x="410862" y="289860"/>
                </a:cubicBezTo>
                <a:cubicBezTo>
                  <a:pt x="420660" y="288927"/>
                  <a:pt x="431915" y="287482"/>
                  <a:pt x="438875" y="280522"/>
                </a:cubicBezTo>
                <a:cubicBezTo>
                  <a:pt x="450630" y="268766"/>
                  <a:pt x="465846" y="222487"/>
                  <a:pt x="466888" y="205813"/>
                </a:cubicBezTo>
                <a:cubicBezTo>
                  <a:pt x="469218" y="168532"/>
                  <a:pt x="466888" y="131105"/>
                  <a:pt x="466888" y="937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5" name="Freeform 44"/>
          <p:cNvSpPr/>
          <p:nvPr/>
        </p:nvSpPr>
        <p:spPr>
          <a:xfrm>
            <a:off x="6742309" y="3208400"/>
            <a:ext cx="513577" cy="354866"/>
          </a:xfrm>
          <a:custGeom>
            <a:avLst/>
            <a:gdLst>
              <a:gd name="connsiteX0" fmla="*/ 504239 w 513577"/>
              <a:gd name="connsiteY0" fmla="*/ 140079 h 354866"/>
              <a:gd name="connsiteX1" fmla="*/ 448213 w 513577"/>
              <a:gd name="connsiteY1" fmla="*/ 65370 h 354866"/>
              <a:gd name="connsiteX2" fmla="*/ 438875 w 513577"/>
              <a:gd name="connsiteY2" fmla="*/ 37355 h 354866"/>
              <a:gd name="connsiteX3" fmla="*/ 410862 w 513577"/>
              <a:gd name="connsiteY3" fmla="*/ 28016 h 354866"/>
              <a:gd name="connsiteX4" fmla="*/ 354835 w 513577"/>
              <a:gd name="connsiteY4" fmla="*/ 0 h 354866"/>
              <a:gd name="connsiteX5" fmla="*/ 112054 w 513577"/>
              <a:gd name="connsiteY5" fmla="*/ 9339 h 354866"/>
              <a:gd name="connsiteX6" fmla="*/ 56027 w 513577"/>
              <a:gd name="connsiteY6" fmla="*/ 28016 h 354866"/>
              <a:gd name="connsiteX7" fmla="*/ 28014 w 513577"/>
              <a:gd name="connsiteY7" fmla="*/ 37355 h 354866"/>
              <a:gd name="connsiteX8" fmla="*/ 18676 w 513577"/>
              <a:gd name="connsiteY8" fmla="*/ 65370 h 354866"/>
              <a:gd name="connsiteX9" fmla="*/ 0 w 513577"/>
              <a:gd name="connsiteY9" fmla="*/ 140079 h 354866"/>
              <a:gd name="connsiteX10" fmla="*/ 18676 w 513577"/>
              <a:gd name="connsiteY10" fmla="*/ 242803 h 354866"/>
              <a:gd name="connsiteX11" fmla="*/ 112054 w 513577"/>
              <a:gd name="connsiteY11" fmla="*/ 336188 h 354866"/>
              <a:gd name="connsiteX12" fmla="*/ 140067 w 513577"/>
              <a:gd name="connsiteY12" fmla="*/ 345527 h 354866"/>
              <a:gd name="connsiteX13" fmla="*/ 252120 w 513577"/>
              <a:gd name="connsiteY13" fmla="*/ 354866 h 354866"/>
              <a:gd name="connsiteX14" fmla="*/ 364173 w 513577"/>
              <a:gd name="connsiteY14" fmla="*/ 345527 h 354866"/>
              <a:gd name="connsiteX15" fmla="*/ 420200 w 513577"/>
              <a:gd name="connsiteY15" fmla="*/ 317511 h 354866"/>
              <a:gd name="connsiteX16" fmla="*/ 457551 w 513577"/>
              <a:gd name="connsiteY16" fmla="*/ 298834 h 354866"/>
              <a:gd name="connsiteX17" fmla="*/ 476226 w 513577"/>
              <a:gd name="connsiteY17" fmla="*/ 242803 h 354866"/>
              <a:gd name="connsiteX18" fmla="*/ 485564 w 513577"/>
              <a:gd name="connsiteY18" fmla="*/ 214787 h 354866"/>
              <a:gd name="connsiteX19" fmla="*/ 513577 w 513577"/>
              <a:gd name="connsiteY19" fmla="*/ 205449 h 3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3577" h="354866">
                <a:moveTo>
                  <a:pt x="504239" y="140079"/>
                </a:moveTo>
                <a:cubicBezTo>
                  <a:pt x="495072" y="128619"/>
                  <a:pt x="458125" y="85196"/>
                  <a:pt x="448213" y="65370"/>
                </a:cubicBezTo>
                <a:cubicBezTo>
                  <a:pt x="443811" y="56566"/>
                  <a:pt x="445835" y="44316"/>
                  <a:pt x="438875" y="37355"/>
                </a:cubicBezTo>
                <a:cubicBezTo>
                  <a:pt x="431915" y="30395"/>
                  <a:pt x="419666" y="32418"/>
                  <a:pt x="410862" y="28016"/>
                </a:cubicBezTo>
                <a:cubicBezTo>
                  <a:pt x="338459" y="-8189"/>
                  <a:pt x="425246" y="23473"/>
                  <a:pt x="354835" y="0"/>
                </a:cubicBezTo>
                <a:cubicBezTo>
                  <a:pt x="273908" y="3113"/>
                  <a:pt x="192687" y="1779"/>
                  <a:pt x="112054" y="9339"/>
                </a:cubicBezTo>
                <a:cubicBezTo>
                  <a:pt x="92454" y="11177"/>
                  <a:pt x="74703" y="21790"/>
                  <a:pt x="56027" y="28016"/>
                </a:cubicBezTo>
                <a:lnTo>
                  <a:pt x="28014" y="37355"/>
                </a:lnTo>
                <a:cubicBezTo>
                  <a:pt x="24901" y="46693"/>
                  <a:pt x="21266" y="55873"/>
                  <a:pt x="18676" y="65370"/>
                </a:cubicBezTo>
                <a:cubicBezTo>
                  <a:pt x="11922" y="90135"/>
                  <a:pt x="0" y="140079"/>
                  <a:pt x="0" y="140079"/>
                </a:cubicBezTo>
                <a:cubicBezTo>
                  <a:pt x="6225" y="174320"/>
                  <a:pt x="7094" y="209984"/>
                  <a:pt x="18676" y="242803"/>
                </a:cubicBezTo>
                <a:cubicBezTo>
                  <a:pt x="31956" y="280434"/>
                  <a:pt x="73871" y="323458"/>
                  <a:pt x="112054" y="336188"/>
                </a:cubicBezTo>
                <a:cubicBezTo>
                  <a:pt x="121392" y="339301"/>
                  <a:pt x="130310" y="344226"/>
                  <a:pt x="140067" y="345527"/>
                </a:cubicBezTo>
                <a:cubicBezTo>
                  <a:pt x="177219" y="350481"/>
                  <a:pt x="214769" y="351753"/>
                  <a:pt x="252120" y="354866"/>
                </a:cubicBezTo>
                <a:cubicBezTo>
                  <a:pt x="289471" y="351753"/>
                  <a:pt x="327021" y="350481"/>
                  <a:pt x="364173" y="345527"/>
                </a:cubicBezTo>
                <a:cubicBezTo>
                  <a:pt x="392084" y="341805"/>
                  <a:pt x="396253" y="331196"/>
                  <a:pt x="420200" y="317511"/>
                </a:cubicBezTo>
                <a:cubicBezTo>
                  <a:pt x="432286" y="310604"/>
                  <a:pt x="445101" y="305060"/>
                  <a:pt x="457551" y="298834"/>
                </a:cubicBezTo>
                <a:lnTo>
                  <a:pt x="476226" y="242803"/>
                </a:lnTo>
                <a:cubicBezTo>
                  <a:pt x="479339" y="233464"/>
                  <a:pt x="476225" y="217900"/>
                  <a:pt x="485564" y="214787"/>
                </a:cubicBezTo>
                <a:lnTo>
                  <a:pt x="513577" y="20544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75" name="Freeform 74"/>
          <p:cNvSpPr/>
          <p:nvPr/>
        </p:nvSpPr>
        <p:spPr>
          <a:xfrm>
            <a:off x="6490190" y="3544588"/>
            <a:ext cx="489476" cy="373562"/>
          </a:xfrm>
          <a:custGeom>
            <a:avLst/>
            <a:gdLst>
              <a:gd name="connsiteX0" fmla="*/ 392186 w 489476"/>
              <a:gd name="connsiteY0" fmla="*/ 84047 h 373562"/>
              <a:gd name="connsiteX1" fmla="*/ 345497 w 489476"/>
              <a:gd name="connsiteY1" fmla="*/ 56032 h 373562"/>
              <a:gd name="connsiteX2" fmla="*/ 336159 w 489476"/>
              <a:gd name="connsiteY2" fmla="*/ 28016 h 373562"/>
              <a:gd name="connsiteX3" fmla="*/ 317484 w 489476"/>
              <a:gd name="connsiteY3" fmla="*/ 0 h 373562"/>
              <a:gd name="connsiteX4" fmla="*/ 130729 w 489476"/>
              <a:gd name="connsiteY4" fmla="*/ 18678 h 373562"/>
              <a:gd name="connsiteX5" fmla="*/ 65364 w 489476"/>
              <a:gd name="connsiteY5" fmla="*/ 56032 h 373562"/>
              <a:gd name="connsiteX6" fmla="*/ 46689 w 489476"/>
              <a:gd name="connsiteY6" fmla="*/ 84047 h 373562"/>
              <a:gd name="connsiteX7" fmla="*/ 0 w 489476"/>
              <a:gd name="connsiteY7" fmla="*/ 140079 h 373562"/>
              <a:gd name="connsiteX8" fmla="*/ 9338 w 489476"/>
              <a:gd name="connsiteY8" fmla="*/ 242803 h 373562"/>
              <a:gd name="connsiteX9" fmla="*/ 37351 w 489476"/>
              <a:gd name="connsiteY9" fmla="*/ 252141 h 373562"/>
              <a:gd name="connsiteX10" fmla="*/ 56027 w 489476"/>
              <a:gd name="connsiteY10" fmla="*/ 280157 h 373562"/>
              <a:gd name="connsiteX11" fmla="*/ 121391 w 489476"/>
              <a:gd name="connsiteY11" fmla="*/ 336188 h 373562"/>
              <a:gd name="connsiteX12" fmla="*/ 168080 w 489476"/>
              <a:gd name="connsiteY12" fmla="*/ 345527 h 373562"/>
              <a:gd name="connsiteX13" fmla="*/ 196093 w 489476"/>
              <a:gd name="connsiteY13" fmla="*/ 364204 h 373562"/>
              <a:gd name="connsiteX14" fmla="*/ 401524 w 489476"/>
              <a:gd name="connsiteY14" fmla="*/ 364204 h 373562"/>
              <a:gd name="connsiteX15" fmla="*/ 429537 w 489476"/>
              <a:gd name="connsiteY15" fmla="*/ 345527 h 373562"/>
              <a:gd name="connsiteX16" fmla="*/ 448212 w 489476"/>
              <a:gd name="connsiteY16" fmla="*/ 317511 h 373562"/>
              <a:gd name="connsiteX17" fmla="*/ 476226 w 489476"/>
              <a:gd name="connsiteY17" fmla="*/ 289496 h 373562"/>
              <a:gd name="connsiteX18" fmla="*/ 476226 w 489476"/>
              <a:gd name="connsiteY18" fmla="*/ 130740 h 373562"/>
              <a:gd name="connsiteX19" fmla="*/ 457550 w 489476"/>
              <a:gd name="connsiteY19" fmla="*/ 102724 h 373562"/>
              <a:gd name="connsiteX20" fmla="*/ 448212 w 489476"/>
              <a:gd name="connsiteY20" fmla="*/ 84047 h 37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476" h="373562">
                <a:moveTo>
                  <a:pt x="392186" y="84047"/>
                </a:moveTo>
                <a:cubicBezTo>
                  <a:pt x="376623" y="74709"/>
                  <a:pt x="358330" y="68866"/>
                  <a:pt x="345497" y="56032"/>
                </a:cubicBezTo>
                <a:cubicBezTo>
                  <a:pt x="338537" y="49071"/>
                  <a:pt x="340561" y="36821"/>
                  <a:pt x="336159" y="28016"/>
                </a:cubicBezTo>
                <a:cubicBezTo>
                  <a:pt x="331140" y="17977"/>
                  <a:pt x="323709" y="9339"/>
                  <a:pt x="317484" y="0"/>
                </a:cubicBezTo>
                <a:cubicBezTo>
                  <a:pt x="255232" y="6226"/>
                  <a:pt x="192766" y="10585"/>
                  <a:pt x="130729" y="18678"/>
                </a:cubicBezTo>
                <a:cubicBezTo>
                  <a:pt x="106153" y="21884"/>
                  <a:pt x="81807" y="39587"/>
                  <a:pt x="65364" y="56032"/>
                </a:cubicBezTo>
                <a:cubicBezTo>
                  <a:pt x="57429" y="63968"/>
                  <a:pt x="53873" y="75425"/>
                  <a:pt x="46689" y="84047"/>
                </a:cubicBezTo>
                <a:cubicBezTo>
                  <a:pt x="-13227" y="155953"/>
                  <a:pt x="46370" y="70519"/>
                  <a:pt x="0" y="140079"/>
                </a:cubicBezTo>
                <a:cubicBezTo>
                  <a:pt x="3113" y="174320"/>
                  <a:pt x="-1534" y="210185"/>
                  <a:pt x="9338" y="242803"/>
                </a:cubicBezTo>
                <a:cubicBezTo>
                  <a:pt x="12450" y="252141"/>
                  <a:pt x="29665" y="245992"/>
                  <a:pt x="37351" y="252141"/>
                </a:cubicBezTo>
                <a:cubicBezTo>
                  <a:pt x="46115" y="259153"/>
                  <a:pt x="48842" y="271535"/>
                  <a:pt x="56027" y="280157"/>
                </a:cubicBezTo>
                <a:cubicBezTo>
                  <a:pt x="68275" y="294856"/>
                  <a:pt x="105022" y="328912"/>
                  <a:pt x="121391" y="336188"/>
                </a:cubicBezTo>
                <a:cubicBezTo>
                  <a:pt x="135894" y="342634"/>
                  <a:pt x="152517" y="342414"/>
                  <a:pt x="168080" y="345527"/>
                </a:cubicBezTo>
                <a:cubicBezTo>
                  <a:pt x="177418" y="351753"/>
                  <a:pt x="185205" y="361482"/>
                  <a:pt x="196093" y="364204"/>
                </a:cubicBezTo>
                <a:cubicBezTo>
                  <a:pt x="267631" y="382090"/>
                  <a:pt x="328108" y="369852"/>
                  <a:pt x="401524" y="364204"/>
                </a:cubicBezTo>
                <a:cubicBezTo>
                  <a:pt x="410862" y="357978"/>
                  <a:pt x="421602" y="353463"/>
                  <a:pt x="429537" y="345527"/>
                </a:cubicBezTo>
                <a:cubicBezTo>
                  <a:pt x="437473" y="337591"/>
                  <a:pt x="441027" y="326133"/>
                  <a:pt x="448212" y="317511"/>
                </a:cubicBezTo>
                <a:cubicBezTo>
                  <a:pt x="456666" y="307365"/>
                  <a:pt x="466888" y="298834"/>
                  <a:pt x="476226" y="289496"/>
                </a:cubicBezTo>
                <a:cubicBezTo>
                  <a:pt x="492724" y="223493"/>
                  <a:pt x="495026" y="231016"/>
                  <a:pt x="476226" y="130740"/>
                </a:cubicBezTo>
                <a:cubicBezTo>
                  <a:pt x="474158" y="119709"/>
                  <a:pt x="463324" y="112348"/>
                  <a:pt x="457550" y="102724"/>
                </a:cubicBezTo>
                <a:cubicBezTo>
                  <a:pt x="453969" y="96755"/>
                  <a:pt x="451325" y="90273"/>
                  <a:pt x="448212" y="8404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76" name="Freeform 75"/>
          <p:cNvSpPr/>
          <p:nvPr/>
        </p:nvSpPr>
        <p:spPr>
          <a:xfrm>
            <a:off x="6039811" y="3618867"/>
            <a:ext cx="410861" cy="345526"/>
          </a:xfrm>
          <a:custGeom>
            <a:avLst/>
            <a:gdLst>
              <a:gd name="connsiteX0" fmla="*/ 382848 w 410861"/>
              <a:gd name="connsiteY0" fmla="*/ 112062 h 345526"/>
              <a:gd name="connsiteX1" fmla="*/ 373510 w 410861"/>
              <a:gd name="connsiteY1" fmla="*/ 46692 h 345526"/>
              <a:gd name="connsiteX2" fmla="*/ 345497 w 410861"/>
              <a:gd name="connsiteY2" fmla="*/ 37354 h 345526"/>
              <a:gd name="connsiteX3" fmla="*/ 261457 w 410861"/>
              <a:gd name="connsiteY3" fmla="*/ 0 h 345526"/>
              <a:gd name="connsiteX4" fmla="*/ 84039 w 410861"/>
              <a:gd name="connsiteY4" fmla="*/ 18677 h 345526"/>
              <a:gd name="connsiteX5" fmla="*/ 56026 w 410861"/>
              <a:gd name="connsiteY5" fmla="*/ 28015 h 345526"/>
              <a:gd name="connsiteX6" fmla="*/ 0 w 410861"/>
              <a:gd name="connsiteY6" fmla="*/ 65369 h 345526"/>
              <a:gd name="connsiteX7" fmla="*/ 9337 w 410861"/>
              <a:gd name="connsiteY7" fmla="*/ 289495 h 345526"/>
              <a:gd name="connsiteX8" fmla="*/ 46688 w 410861"/>
              <a:gd name="connsiteY8" fmla="*/ 308172 h 345526"/>
              <a:gd name="connsiteX9" fmla="*/ 74702 w 410861"/>
              <a:gd name="connsiteY9" fmla="*/ 326849 h 345526"/>
              <a:gd name="connsiteX10" fmla="*/ 158742 w 410861"/>
              <a:gd name="connsiteY10" fmla="*/ 345526 h 345526"/>
              <a:gd name="connsiteX11" fmla="*/ 280132 w 410861"/>
              <a:gd name="connsiteY11" fmla="*/ 336187 h 345526"/>
              <a:gd name="connsiteX12" fmla="*/ 336159 w 410861"/>
              <a:gd name="connsiteY12" fmla="*/ 317510 h 345526"/>
              <a:gd name="connsiteX13" fmla="*/ 373510 w 410861"/>
              <a:gd name="connsiteY13" fmla="*/ 261479 h 345526"/>
              <a:gd name="connsiteX14" fmla="*/ 410861 w 410861"/>
              <a:gd name="connsiteY14" fmla="*/ 196109 h 34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861" h="345526">
                <a:moveTo>
                  <a:pt x="382848" y="112062"/>
                </a:moveTo>
                <a:cubicBezTo>
                  <a:pt x="379735" y="90272"/>
                  <a:pt x="383353" y="66380"/>
                  <a:pt x="373510" y="46692"/>
                </a:cubicBezTo>
                <a:cubicBezTo>
                  <a:pt x="369108" y="37888"/>
                  <a:pt x="354043" y="42238"/>
                  <a:pt x="345497" y="37354"/>
                </a:cubicBezTo>
                <a:cubicBezTo>
                  <a:pt x="271388" y="-4998"/>
                  <a:pt x="347945" y="17298"/>
                  <a:pt x="261457" y="0"/>
                </a:cubicBezTo>
                <a:cubicBezTo>
                  <a:pt x="202318" y="6226"/>
                  <a:pt x="142960" y="10642"/>
                  <a:pt x="84039" y="18677"/>
                </a:cubicBezTo>
                <a:cubicBezTo>
                  <a:pt x="74286" y="20007"/>
                  <a:pt x="64630" y="23235"/>
                  <a:pt x="56026" y="28015"/>
                </a:cubicBezTo>
                <a:cubicBezTo>
                  <a:pt x="36405" y="38916"/>
                  <a:pt x="0" y="65369"/>
                  <a:pt x="0" y="65369"/>
                </a:cubicBezTo>
                <a:cubicBezTo>
                  <a:pt x="3112" y="140078"/>
                  <a:pt x="-4782" y="216067"/>
                  <a:pt x="9337" y="289495"/>
                </a:cubicBezTo>
                <a:cubicBezTo>
                  <a:pt x="11966" y="303165"/>
                  <a:pt x="34602" y="301265"/>
                  <a:pt x="46688" y="308172"/>
                </a:cubicBezTo>
                <a:cubicBezTo>
                  <a:pt x="56432" y="313740"/>
                  <a:pt x="64386" y="322428"/>
                  <a:pt x="74702" y="326849"/>
                </a:cubicBezTo>
                <a:cubicBezTo>
                  <a:pt x="86237" y="331793"/>
                  <a:pt x="150438" y="343865"/>
                  <a:pt x="158742" y="345526"/>
                </a:cubicBezTo>
                <a:cubicBezTo>
                  <a:pt x="199205" y="342413"/>
                  <a:pt x="240046" y="342517"/>
                  <a:pt x="280132" y="336187"/>
                </a:cubicBezTo>
                <a:cubicBezTo>
                  <a:pt x="299577" y="333116"/>
                  <a:pt x="336159" y="317510"/>
                  <a:pt x="336159" y="317510"/>
                </a:cubicBezTo>
                <a:cubicBezTo>
                  <a:pt x="348609" y="298833"/>
                  <a:pt x="366413" y="282774"/>
                  <a:pt x="373510" y="261479"/>
                </a:cubicBezTo>
                <a:cubicBezTo>
                  <a:pt x="394386" y="198845"/>
                  <a:pt x="374577" y="214253"/>
                  <a:pt x="410861" y="196109"/>
                </a:cubicBezTo>
              </a:path>
            </a:pathLst>
          </a:custGeom>
          <a:solidFill>
            <a:schemeClr val="accent3">
              <a:lumMod val="60000"/>
              <a:lumOff val="40000"/>
            </a:schemeClr>
          </a:solid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95" name="Freeform 94"/>
          <p:cNvSpPr/>
          <p:nvPr/>
        </p:nvSpPr>
        <p:spPr>
          <a:xfrm>
            <a:off x="5794929" y="3192435"/>
            <a:ext cx="389787" cy="396794"/>
          </a:xfrm>
          <a:custGeom>
            <a:avLst/>
            <a:gdLst>
              <a:gd name="connsiteX0" fmla="*/ 326821 w 389787"/>
              <a:gd name="connsiteY0" fmla="*/ 65370 h 396794"/>
              <a:gd name="connsiteX1" fmla="*/ 308146 w 389787"/>
              <a:gd name="connsiteY1" fmla="*/ 18677 h 396794"/>
              <a:gd name="connsiteX2" fmla="*/ 252119 w 389787"/>
              <a:gd name="connsiteY2" fmla="*/ 0 h 396794"/>
              <a:gd name="connsiteX3" fmla="*/ 93377 w 389787"/>
              <a:gd name="connsiteY3" fmla="*/ 9338 h 396794"/>
              <a:gd name="connsiteX4" fmla="*/ 37351 w 389787"/>
              <a:gd name="connsiteY4" fmla="*/ 28015 h 396794"/>
              <a:gd name="connsiteX5" fmla="*/ 28013 w 389787"/>
              <a:gd name="connsiteY5" fmla="*/ 56031 h 396794"/>
              <a:gd name="connsiteX6" fmla="*/ 0 w 389787"/>
              <a:gd name="connsiteY6" fmla="*/ 112062 h 396794"/>
              <a:gd name="connsiteX7" fmla="*/ 9338 w 389787"/>
              <a:gd name="connsiteY7" fmla="*/ 326849 h 396794"/>
              <a:gd name="connsiteX8" fmla="*/ 18675 w 389787"/>
              <a:gd name="connsiteY8" fmla="*/ 354865 h 396794"/>
              <a:gd name="connsiteX9" fmla="*/ 84040 w 389787"/>
              <a:gd name="connsiteY9" fmla="*/ 382880 h 396794"/>
              <a:gd name="connsiteX10" fmla="*/ 345497 w 389787"/>
              <a:gd name="connsiteY10" fmla="*/ 336188 h 396794"/>
              <a:gd name="connsiteX11" fmla="*/ 373510 w 389787"/>
              <a:gd name="connsiteY11" fmla="*/ 298833 h 396794"/>
              <a:gd name="connsiteX12" fmla="*/ 382848 w 389787"/>
              <a:gd name="connsiteY12" fmla="*/ 74708 h 39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787" h="396794">
                <a:moveTo>
                  <a:pt x="326821" y="65370"/>
                </a:moveTo>
                <a:cubicBezTo>
                  <a:pt x="320596" y="49806"/>
                  <a:pt x="320761" y="29716"/>
                  <a:pt x="308146" y="18677"/>
                </a:cubicBezTo>
                <a:cubicBezTo>
                  <a:pt x="293331" y="5713"/>
                  <a:pt x="252119" y="0"/>
                  <a:pt x="252119" y="0"/>
                </a:cubicBezTo>
                <a:cubicBezTo>
                  <a:pt x="199205" y="3113"/>
                  <a:pt x="145937" y="2482"/>
                  <a:pt x="93377" y="9338"/>
                </a:cubicBezTo>
                <a:cubicBezTo>
                  <a:pt x="73857" y="11884"/>
                  <a:pt x="37351" y="28015"/>
                  <a:pt x="37351" y="28015"/>
                </a:cubicBezTo>
                <a:cubicBezTo>
                  <a:pt x="34238" y="37354"/>
                  <a:pt x="32415" y="47226"/>
                  <a:pt x="28013" y="56031"/>
                </a:cubicBezTo>
                <a:cubicBezTo>
                  <a:pt x="-8191" y="128447"/>
                  <a:pt x="23472" y="41642"/>
                  <a:pt x="0" y="112062"/>
                </a:cubicBezTo>
                <a:cubicBezTo>
                  <a:pt x="3113" y="183658"/>
                  <a:pt x="3842" y="255397"/>
                  <a:pt x="9338" y="326849"/>
                </a:cubicBezTo>
                <a:cubicBezTo>
                  <a:pt x="10093" y="336664"/>
                  <a:pt x="12526" y="347178"/>
                  <a:pt x="18675" y="354865"/>
                </a:cubicBezTo>
                <a:cubicBezTo>
                  <a:pt x="34796" y="375018"/>
                  <a:pt x="61611" y="377273"/>
                  <a:pt x="84040" y="382880"/>
                </a:cubicBezTo>
                <a:cubicBezTo>
                  <a:pt x="422521" y="369861"/>
                  <a:pt x="276545" y="446520"/>
                  <a:pt x="345497" y="336188"/>
                </a:cubicBezTo>
                <a:cubicBezTo>
                  <a:pt x="353745" y="322989"/>
                  <a:pt x="364172" y="311285"/>
                  <a:pt x="373510" y="298833"/>
                </a:cubicBezTo>
                <a:cubicBezTo>
                  <a:pt x="403519" y="208802"/>
                  <a:pt x="382848" y="280661"/>
                  <a:pt x="382848" y="74708"/>
                </a:cubicBezTo>
              </a:path>
            </a:pathLst>
          </a:custGeom>
          <a:solidFill>
            <a:srgbClr val="FF0000"/>
          </a:solid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99" name="Freeform 98"/>
          <p:cNvSpPr/>
          <p:nvPr/>
        </p:nvSpPr>
        <p:spPr>
          <a:xfrm>
            <a:off x="5870604" y="2862566"/>
            <a:ext cx="499299" cy="327157"/>
          </a:xfrm>
          <a:custGeom>
            <a:avLst/>
            <a:gdLst>
              <a:gd name="connsiteX0" fmla="*/ 442169 w 499299"/>
              <a:gd name="connsiteY0" fmla="*/ 37662 h 327157"/>
              <a:gd name="connsiteX1" fmla="*/ 311440 w 499299"/>
              <a:gd name="connsiteY1" fmla="*/ 308 h 327157"/>
              <a:gd name="connsiteX2" fmla="*/ 162036 w 499299"/>
              <a:gd name="connsiteY2" fmla="*/ 9647 h 327157"/>
              <a:gd name="connsiteX3" fmla="*/ 134023 w 499299"/>
              <a:gd name="connsiteY3" fmla="*/ 18985 h 327157"/>
              <a:gd name="connsiteX4" fmla="*/ 106009 w 499299"/>
              <a:gd name="connsiteY4" fmla="*/ 37662 h 327157"/>
              <a:gd name="connsiteX5" fmla="*/ 40645 w 499299"/>
              <a:gd name="connsiteY5" fmla="*/ 93694 h 327157"/>
              <a:gd name="connsiteX6" fmla="*/ 21969 w 499299"/>
              <a:gd name="connsiteY6" fmla="*/ 121709 h 327157"/>
              <a:gd name="connsiteX7" fmla="*/ 12632 w 499299"/>
              <a:gd name="connsiteY7" fmla="*/ 149725 h 327157"/>
              <a:gd name="connsiteX8" fmla="*/ 12632 w 499299"/>
              <a:gd name="connsiteY8" fmla="*/ 289803 h 327157"/>
              <a:gd name="connsiteX9" fmla="*/ 40645 w 499299"/>
              <a:gd name="connsiteY9" fmla="*/ 308480 h 327157"/>
              <a:gd name="connsiteX10" fmla="*/ 124685 w 499299"/>
              <a:gd name="connsiteY10" fmla="*/ 327157 h 327157"/>
              <a:gd name="connsiteX11" fmla="*/ 358129 w 499299"/>
              <a:gd name="connsiteY11" fmla="*/ 308480 h 327157"/>
              <a:gd name="connsiteX12" fmla="*/ 414155 w 499299"/>
              <a:gd name="connsiteY12" fmla="*/ 280465 h 327157"/>
              <a:gd name="connsiteX13" fmla="*/ 442169 w 499299"/>
              <a:gd name="connsiteY13" fmla="*/ 271126 h 327157"/>
              <a:gd name="connsiteX14" fmla="*/ 460844 w 499299"/>
              <a:gd name="connsiteY14" fmla="*/ 243110 h 327157"/>
              <a:gd name="connsiteX15" fmla="*/ 488857 w 499299"/>
              <a:gd name="connsiteY15" fmla="*/ 224433 h 327157"/>
              <a:gd name="connsiteX16" fmla="*/ 498195 w 499299"/>
              <a:gd name="connsiteY16" fmla="*/ 196418 h 327157"/>
              <a:gd name="connsiteX17" fmla="*/ 498195 w 499299"/>
              <a:gd name="connsiteY17" fmla="*/ 84355 h 32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299" h="327157">
                <a:moveTo>
                  <a:pt x="442169" y="37662"/>
                </a:moveTo>
                <a:cubicBezTo>
                  <a:pt x="398521" y="20202"/>
                  <a:pt x="361021" y="2291"/>
                  <a:pt x="311440" y="308"/>
                </a:cubicBezTo>
                <a:cubicBezTo>
                  <a:pt x="261581" y="-1686"/>
                  <a:pt x="211837" y="6534"/>
                  <a:pt x="162036" y="9647"/>
                </a:cubicBezTo>
                <a:cubicBezTo>
                  <a:pt x="152698" y="12760"/>
                  <a:pt x="142827" y="14583"/>
                  <a:pt x="134023" y="18985"/>
                </a:cubicBezTo>
                <a:cubicBezTo>
                  <a:pt x="123985" y="24004"/>
                  <a:pt x="115141" y="31138"/>
                  <a:pt x="106009" y="37662"/>
                </a:cubicBezTo>
                <a:cubicBezTo>
                  <a:pt x="80549" y="55849"/>
                  <a:pt x="60608" y="69736"/>
                  <a:pt x="40645" y="93694"/>
                </a:cubicBezTo>
                <a:cubicBezTo>
                  <a:pt x="33460" y="102316"/>
                  <a:pt x="28194" y="112371"/>
                  <a:pt x="21969" y="121709"/>
                </a:cubicBezTo>
                <a:cubicBezTo>
                  <a:pt x="18857" y="131048"/>
                  <a:pt x="15336" y="140260"/>
                  <a:pt x="12632" y="149725"/>
                </a:cubicBezTo>
                <a:cubicBezTo>
                  <a:pt x="-1853" y="200430"/>
                  <a:pt x="-6417" y="227890"/>
                  <a:pt x="12632" y="289803"/>
                </a:cubicBezTo>
                <a:cubicBezTo>
                  <a:pt x="15932" y="300530"/>
                  <a:pt x="30607" y="303461"/>
                  <a:pt x="40645" y="308480"/>
                </a:cubicBezTo>
                <a:cubicBezTo>
                  <a:pt x="63635" y="319976"/>
                  <a:pt x="103161" y="323570"/>
                  <a:pt x="124685" y="327157"/>
                </a:cubicBezTo>
                <a:cubicBezTo>
                  <a:pt x="202500" y="320931"/>
                  <a:pt x="280510" y="316797"/>
                  <a:pt x="358129" y="308480"/>
                </a:cubicBezTo>
                <a:cubicBezTo>
                  <a:pt x="388002" y="305279"/>
                  <a:pt x="387972" y="293558"/>
                  <a:pt x="414155" y="280465"/>
                </a:cubicBezTo>
                <a:cubicBezTo>
                  <a:pt x="422959" y="276063"/>
                  <a:pt x="432831" y="274239"/>
                  <a:pt x="442169" y="271126"/>
                </a:cubicBezTo>
                <a:cubicBezTo>
                  <a:pt x="448394" y="261787"/>
                  <a:pt x="452908" y="251046"/>
                  <a:pt x="460844" y="243110"/>
                </a:cubicBezTo>
                <a:cubicBezTo>
                  <a:pt x="468779" y="235174"/>
                  <a:pt x="481846" y="233197"/>
                  <a:pt x="488857" y="224433"/>
                </a:cubicBezTo>
                <a:cubicBezTo>
                  <a:pt x="495006" y="216746"/>
                  <a:pt x="497540" y="206240"/>
                  <a:pt x="498195" y="196418"/>
                </a:cubicBezTo>
                <a:cubicBezTo>
                  <a:pt x="500680" y="159146"/>
                  <a:pt x="498195" y="121709"/>
                  <a:pt x="498195" y="8435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00" name="Freeform 99"/>
          <p:cNvSpPr/>
          <p:nvPr/>
        </p:nvSpPr>
        <p:spPr>
          <a:xfrm>
            <a:off x="6266084" y="3048476"/>
            <a:ext cx="504239" cy="281326"/>
          </a:xfrm>
          <a:custGeom>
            <a:avLst/>
            <a:gdLst>
              <a:gd name="connsiteX0" fmla="*/ 93377 w 504239"/>
              <a:gd name="connsiteY0" fmla="*/ 29185 h 281326"/>
              <a:gd name="connsiteX1" fmla="*/ 18675 w 504239"/>
              <a:gd name="connsiteY1" fmla="*/ 94555 h 281326"/>
              <a:gd name="connsiteX2" fmla="*/ 0 w 504239"/>
              <a:gd name="connsiteY2" fmla="*/ 150586 h 281326"/>
              <a:gd name="connsiteX3" fmla="*/ 37351 w 504239"/>
              <a:gd name="connsiteY3" fmla="*/ 271987 h 281326"/>
              <a:gd name="connsiteX4" fmla="*/ 74702 w 504239"/>
              <a:gd name="connsiteY4" fmla="*/ 281326 h 281326"/>
              <a:gd name="connsiteX5" fmla="*/ 420199 w 504239"/>
              <a:gd name="connsiteY5" fmla="*/ 271987 h 281326"/>
              <a:gd name="connsiteX6" fmla="*/ 457550 w 504239"/>
              <a:gd name="connsiteY6" fmla="*/ 253310 h 281326"/>
              <a:gd name="connsiteX7" fmla="*/ 504239 w 504239"/>
              <a:gd name="connsiteY7" fmla="*/ 206617 h 281326"/>
              <a:gd name="connsiteX8" fmla="*/ 494901 w 504239"/>
              <a:gd name="connsiteY8" fmla="*/ 75878 h 281326"/>
              <a:gd name="connsiteX9" fmla="*/ 485563 w 504239"/>
              <a:gd name="connsiteY9" fmla="*/ 47862 h 281326"/>
              <a:gd name="connsiteX10" fmla="*/ 420199 w 504239"/>
              <a:gd name="connsiteY10" fmla="*/ 19846 h 281326"/>
              <a:gd name="connsiteX11" fmla="*/ 354835 w 504239"/>
              <a:gd name="connsiteY11" fmla="*/ 1169 h 281326"/>
              <a:gd name="connsiteX12" fmla="*/ 149404 w 504239"/>
              <a:gd name="connsiteY12" fmla="*/ 1169 h 2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239" h="281326">
                <a:moveTo>
                  <a:pt x="93377" y="29185"/>
                </a:moveTo>
                <a:cubicBezTo>
                  <a:pt x="87215" y="34115"/>
                  <a:pt x="27096" y="79397"/>
                  <a:pt x="18675" y="94555"/>
                </a:cubicBezTo>
                <a:cubicBezTo>
                  <a:pt x="9115" y="111765"/>
                  <a:pt x="6225" y="131909"/>
                  <a:pt x="0" y="150586"/>
                </a:cubicBezTo>
                <a:cubicBezTo>
                  <a:pt x="1141" y="156293"/>
                  <a:pt x="8044" y="252447"/>
                  <a:pt x="37351" y="271987"/>
                </a:cubicBezTo>
                <a:cubicBezTo>
                  <a:pt x="48029" y="279106"/>
                  <a:pt x="62252" y="278213"/>
                  <a:pt x="74702" y="281326"/>
                </a:cubicBezTo>
                <a:cubicBezTo>
                  <a:pt x="189868" y="278213"/>
                  <a:pt x="305299" y="280395"/>
                  <a:pt x="420199" y="271987"/>
                </a:cubicBezTo>
                <a:cubicBezTo>
                  <a:pt x="434082" y="270971"/>
                  <a:pt x="446857" y="262222"/>
                  <a:pt x="457550" y="253310"/>
                </a:cubicBezTo>
                <a:cubicBezTo>
                  <a:pt x="582037" y="149561"/>
                  <a:pt x="367302" y="297913"/>
                  <a:pt x="504239" y="206617"/>
                </a:cubicBezTo>
                <a:cubicBezTo>
                  <a:pt x="501126" y="163037"/>
                  <a:pt x="500006" y="119269"/>
                  <a:pt x="494901" y="75878"/>
                </a:cubicBezTo>
                <a:cubicBezTo>
                  <a:pt x="493751" y="66102"/>
                  <a:pt x="491712" y="55549"/>
                  <a:pt x="485563" y="47862"/>
                </a:cubicBezTo>
                <a:cubicBezTo>
                  <a:pt x="468716" y="26801"/>
                  <a:pt x="443459" y="26492"/>
                  <a:pt x="420199" y="19846"/>
                </a:cubicBezTo>
                <a:cubicBezTo>
                  <a:pt x="403050" y="14946"/>
                  <a:pt x="371696" y="1818"/>
                  <a:pt x="354835" y="1169"/>
                </a:cubicBezTo>
                <a:cubicBezTo>
                  <a:pt x="286409" y="-1463"/>
                  <a:pt x="217881" y="1169"/>
                  <a:pt x="149404" y="116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01" name="Freeform 100"/>
          <p:cNvSpPr/>
          <p:nvPr/>
        </p:nvSpPr>
        <p:spPr>
          <a:xfrm>
            <a:off x="6265452" y="3357817"/>
            <a:ext cx="495533" cy="252688"/>
          </a:xfrm>
          <a:custGeom>
            <a:avLst/>
            <a:gdLst>
              <a:gd name="connsiteX0" fmla="*/ 327453 w 495533"/>
              <a:gd name="connsiteY0" fmla="*/ 9339 h 252688"/>
              <a:gd name="connsiteX1" fmla="*/ 47321 w 495533"/>
              <a:gd name="connsiteY1" fmla="*/ 37355 h 252688"/>
              <a:gd name="connsiteX2" fmla="*/ 19307 w 495533"/>
              <a:gd name="connsiteY2" fmla="*/ 56032 h 252688"/>
              <a:gd name="connsiteX3" fmla="*/ 632 w 495533"/>
              <a:gd name="connsiteY3" fmla="*/ 84047 h 252688"/>
              <a:gd name="connsiteX4" fmla="*/ 9970 w 495533"/>
              <a:gd name="connsiteY4" fmla="*/ 177433 h 252688"/>
              <a:gd name="connsiteX5" fmla="*/ 28645 w 495533"/>
              <a:gd name="connsiteY5" fmla="*/ 205449 h 252688"/>
              <a:gd name="connsiteX6" fmla="*/ 94009 w 495533"/>
              <a:gd name="connsiteY6" fmla="*/ 233464 h 252688"/>
              <a:gd name="connsiteX7" fmla="*/ 206062 w 495533"/>
              <a:gd name="connsiteY7" fmla="*/ 252141 h 252688"/>
              <a:gd name="connsiteX8" fmla="*/ 448844 w 495533"/>
              <a:gd name="connsiteY8" fmla="*/ 214787 h 252688"/>
              <a:gd name="connsiteX9" fmla="*/ 467520 w 495533"/>
              <a:gd name="connsiteY9" fmla="*/ 186771 h 252688"/>
              <a:gd name="connsiteX10" fmla="*/ 495533 w 495533"/>
              <a:gd name="connsiteY10" fmla="*/ 149417 h 252688"/>
              <a:gd name="connsiteX11" fmla="*/ 486195 w 495533"/>
              <a:gd name="connsiteY11" fmla="*/ 46693 h 252688"/>
              <a:gd name="connsiteX12" fmla="*/ 430169 w 495533"/>
              <a:gd name="connsiteY12" fmla="*/ 9339 h 252688"/>
              <a:gd name="connsiteX13" fmla="*/ 392818 w 495533"/>
              <a:gd name="connsiteY13" fmla="*/ 0 h 25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533" h="252688">
                <a:moveTo>
                  <a:pt x="327453" y="9339"/>
                </a:moveTo>
                <a:cubicBezTo>
                  <a:pt x="235767" y="13923"/>
                  <a:pt x="137256" y="9680"/>
                  <a:pt x="47321" y="37355"/>
                </a:cubicBezTo>
                <a:cubicBezTo>
                  <a:pt x="36594" y="40656"/>
                  <a:pt x="28645" y="49806"/>
                  <a:pt x="19307" y="56032"/>
                </a:cubicBezTo>
                <a:cubicBezTo>
                  <a:pt x="13082" y="65370"/>
                  <a:pt x="1493" y="72857"/>
                  <a:pt x="632" y="84047"/>
                </a:cubicBezTo>
                <a:cubicBezTo>
                  <a:pt x="-1767" y="115239"/>
                  <a:pt x="2936" y="146950"/>
                  <a:pt x="9970" y="177433"/>
                </a:cubicBezTo>
                <a:cubicBezTo>
                  <a:pt x="12493" y="188369"/>
                  <a:pt x="20709" y="197513"/>
                  <a:pt x="28645" y="205449"/>
                </a:cubicBezTo>
                <a:cubicBezTo>
                  <a:pt x="48218" y="225024"/>
                  <a:pt x="67632" y="228518"/>
                  <a:pt x="94009" y="233464"/>
                </a:cubicBezTo>
                <a:cubicBezTo>
                  <a:pt x="131227" y="240443"/>
                  <a:pt x="168711" y="245915"/>
                  <a:pt x="206062" y="252141"/>
                </a:cubicBezTo>
                <a:cubicBezTo>
                  <a:pt x="206129" y="252135"/>
                  <a:pt x="394376" y="260181"/>
                  <a:pt x="448844" y="214787"/>
                </a:cubicBezTo>
                <a:cubicBezTo>
                  <a:pt x="457466" y="207602"/>
                  <a:pt x="460997" y="195904"/>
                  <a:pt x="467520" y="186771"/>
                </a:cubicBezTo>
                <a:cubicBezTo>
                  <a:pt x="476566" y="174106"/>
                  <a:pt x="486195" y="161868"/>
                  <a:pt x="495533" y="149417"/>
                </a:cubicBezTo>
                <a:cubicBezTo>
                  <a:pt x="492420" y="115176"/>
                  <a:pt x="500734" y="77850"/>
                  <a:pt x="486195" y="46693"/>
                </a:cubicBezTo>
                <a:cubicBezTo>
                  <a:pt x="476704" y="26353"/>
                  <a:pt x="451944" y="14784"/>
                  <a:pt x="430169" y="9339"/>
                </a:cubicBezTo>
                <a:lnTo>
                  <a:pt x="392818"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 name="Oval 1"/>
          <p:cNvSpPr/>
          <p:nvPr/>
        </p:nvSpPr>
        <p:spPr>
          <a:xfrm>
            <a:off x="4259784" y="1899155"/>
            <a:ext cx="466888" cy="424774"/>
          </a:xfrm>
          <a:prstGeom prst="ellipse">
            <a:avLst/>
          </a:pr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90" name="TextBox 89"/>
          <p:cNvSpPr txBox="1"/>
          <p:nvPr/>
        </p:nvSpPr>
        <p:spPr>
          <a:xfrm>
            <a:off x="4374857" y="197669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C</a:t>
            </a:r>
            <a:endParaRPr lang="en-US" sz="1200" b="1" dirty="0">
              <a:solidFill>
                <a:srgbClr val="000000"/>
              </a:solidFill>
              <a:latin typeface="Arial"/>
              <a:cs typeface="Arial"/>
            </a:endParaRPr>
          </a:p>
        </p:txBody>
      </p:sp>
      <p:sp>
        <p:nvSpPr>
          <p:cNvPr id="105" name="Oval 104"/>
          <p:cNvSpPr/>
          <p:nvPr/>
        </p:nvSpPr>
        <p:spPr>
          <a:xfrm>
            <a:off x="4041994" y="2347638"/>
            <a:ext cx="466888" cy="424774"/>
          </a:xfrm>
          <a:prstGeom prst="ellipse">
            <a:avLst/>
          </a:pr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cxnSp>
        <p:nvCxnSpPr>
          <p:cNvPr id="103" name="Straight Arrow Connector 102"/>
          <p:cNvCxnSpPr>
            <a:stCxn id="77" idx="0"/>
          </p:cNvCxnSpPr>
          <p:nvPr/>
        </p:nvCxnSpPr>
        <p:spPr>
          <a:xfrm flipH="1" flipV="1">
            <a:off x="4382600" y="2826246"/>
            <a:ext cx="660237" cy="2042203"/>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92" name="TextBox 91"/>
          <p:cNvSpPr txBox="1"/>
          <p:nvPr/>
        </p:nvSpPr>
        <p:spPr>
          <a:xfrm>
            <a:off x="4152453" y="2453154"/>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C</a:t>
            </a:r>
            <a:endParaRPr lang="en-US" sz="1200" b="1" dirty="0">
              <a:solidFill>
                <a:srgbClr val="000000"/>
              </a:solidFill>
              <a:latin typeface="Arial"/>
              <a:cs typeface="Arial"/>
            </a:endParaRPr>
          </a:p>
        </p:txBody>
      </p:sp>
      <p:sp>
        <p:nvSpPr>
          <p:cNvPr id="106" name="Oval 105"/>
          <p:cNvSpPr/>
          <p:nvPr/>
        </p:nvSpPr>
        <p:spPr>
          <a:xfrm>
            <a:off x="3249989" y="2600929"/>
            <a:ext cx="466888" cy="424774"/>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8" name="Oval 107"/>
          <p:cNvSpPr/>
          <p:nvPr/>
        </p:nvSpPr>
        <p:spPr>
          <a:xfrm>
            <a:off x="2729760" y="2475360"/>
            <a:ext cx="466888" cy="424774"/>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9" name="Oval 108"/>
          <p:cNvSpPr/>
          <p:nvPr/>
        </p:nvSpPr>
        <p:spPr>
          <a:xfrm>
            <a:off x="3132512" y="2115197"/>
            <a:ext cx="466888" cy="424774"/>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0" name="Oval 109"/>
          <p:cNvSpPr/>
          <p:nvPr/>
        </p:nvSpPr>
        <p:spPr>
          <a:xfrm>
            <a:off x="2732462" y="3235532"/>
            <a:ext cx="466888" cy="4247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1" name="Oval 110"/>
          <p:cNvSpPr/>
          <p:nvPr/>
        </p:nvSpPr>
        <p:spPr>
          <a:xfrm>
            <a:off x="3249989" y="3447919"/>
            <a:ext cx="466888" cy="4247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2" name="Oval 111"/>
          <p:cNvSpPr/>
          <p:nvPr/>
        </p:nvSpPr>
        <p:spPr>
          <a:xfrm>
            <a:off x="2783101" y="3696405"/>
            <a:ext cx="466888" cy="4247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6" name="TextBox 85"/>
          <p:cNvSpPr txBox="1"/>
          <p:nvPr/>
        </p:nvSpPr>
        <p:spPr>
          <a:xfrm>
            <a:off x="2870437" y="3327163"/>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A</a:t>
            </a:r>
            <a:endParaRPr lang="en-US" sz="1200" b="1" dirty="0">
              <a:solidFill>
                <a:srgbClr val="000000"/>
              </a:solidFill>
              <a:latin typeface="Arial"/>
              <a:cs typeface="Arial"/>
            </a:endParaRPr>
          </a:p>
        </p:txBody>
      </p:sp>
      <p:sp>
        <p:nvSpPr>
          <p:cNvPr id="84" name="TextBox 83"/>
          <p:cNvSpPr txBox="1"/>
          <p:nvPr/>
        </p:nvSpPr>
        <p:spPr>
          <a:xfrm>
            <a:off x="2902365" y="3809225"/>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A</a:t>
            </a:r>
            <a:endParaRPr lang="en-US" sz="1200" b="1" dirty="0">
              <a:solidFill>
                <a:srgbClr val="000000"/>
              </a:solidFill>
              <a:latin typeface="Arial"/>
              <a:cs typeface="Arial"/>
            </a:endParaRPr>
          </a:p>
        </p:txBody>
      </p:sp>
      <p:sp>
        <p:nvSpPr>
          <p:cNvPr id="85" name="TextBox 84"/>
          <p:cNvSpPr txBox="1"/>
          <p:nvPr/>
        </p:nvSpPr>
        <p:spPr>
          <a:xfrm>
            <a:off x="3326025" y="3532226"/>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A</a:t>
            </a:r>
            <a:endParaRPr lang="en-US" sz="1200" b="1" dirty="0">
              <a:solidFill>
                <a:srgbClr val="000000"/>
              </a:solidFill>
              <a:latin typeface="Arial"/>
              <a:cs typeface="Arial"/>
            </a:endParaRPr>
          </a:p>
        </p:txBody>
      </p:sp>
      <p:sp>
        <p:nvSpPr>
          <p:cNvPr id="87" name="TextBox 86"/>
          <p:cNvSpPr txBox="1"/>
          <p:nvPr/>
        </p:nvSpPr>
        <p:spPr>
          <a:xfrm>
            <a:off x="3249989" y="2198361"/>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B</a:t>
            </a:r>
            <a:endParaRPr lang="en-US" sz="1200" b="1" dirty="0">
              <a:solidFill>
                <a:srgbClr val="000000"/>
              </a:solidFill>
              <a:latin typeface="Arial"/>
              <a:cs typeface="Arial"/>
            </a:endParaRPr>
          </a:p>
        </p:txBody>
      </p:sp>
      <p:sp>
        <p:nvSpPr>
          <p:cNvPr id="88" name="TextBox 87"/>
          <p:cNvSpPr txBox="1"/>
          <p:nvPr/>
        </p:nvSpPr>
        <p:spPr>
          <a:xfrm>
            <a:off x="2860494" y="254924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B</a:t>
            </a:r>
            <a:endParaRPr lang="en-US" sz="1200" b="1" dirty="0">
              <a:solidFill>
                <a:srgbClr val="000000"/>
              </a:solidFill>
              <a:latin typeface="Arial"/>
              <a:cs typeface="Arial"/>
            </a:endParaRPr>
          </a:p>
        </p:txBody>
      </p:sp>
      <p:sp>
        <p:nvSpPr>
          <p:cNvPr id="89" name="TextBox 88"/>
          <p:cNvSpPr txBox="1"/>
          <p:nvPr/>
        </p:nvSpPr>
        <p:spPr>
          <a:xfrm>
            <a:off x="3369253" y="2702460"/>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B</a:t>
            </a:r>
            <a:endParaRPr lang="en-US" sz="1200" b="1" dirty="0">
              <a:solidFill>
                <a:srgbClr val="000000"/>
              </a:solidFill>
              <a:latin typeface="Arial"/>
              <a:cs typeface="Arial"/>
            </a:endParaRPr>
          </a:p>
        </p:txBody>
      </p:sp>
      <p:sp>
        <p:nvSpPr>
          <p:cNvPr id="78" name="TextBox 77"/>
          <p:cNvSpPr txBox="1"/>
          <p:nvPr/>
        </p:nvSpPr>
        <p:spPr>
          <a:xfrm>
            <a:off x="6450672" y="2687746"/>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C</a:t>
            </a:r>
            <a:endParaRPr lang="en-US" sz="1200" b="1" dirty="0">
              <a:solidFill>
                <a:srgbClr val="000000"/>
              </a:solidFill>
              <a:latin typeface="Arial"/>
              <a:cs typeface="Arial"/>
            </a:endParaRPr>
          </a:p>
        </p:txBody>
      </p:sp>
      <p:sp>
        <p:nvSpPr>
          <p:cNvPr id="56" name="TextBox 55"/>
          <p:cNvSpPr txBox="1"/>
          <p:nvPr/>
        </p:nvSpPr>
        <p:spPr>
          <a:xfrm>
            <a:off x="5859317" y="325522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A</a:t>
            </a:r>
            <a:endParaRPr lang="en-US" sz="1200" b="1" dirty="0">
              <a:solidFill>
                <a:srgbClr val="000000"/>
              </a:solidFill>
              <a:latin typeface="Arial"/>
              <a:cs typeface="Arial"/>
            </a:endParaRPr>
          </a:p>
        </p:txBody>
      </p:sp>
      <p:sp>
        <p:nvSpPr>
          <p:cNvPr id="73" name="TextBox 72"/>
          <p:cNvSpPr txBox="1"/>
          <p:nvPr/>
        </p:nvSpPr>
        <p:spPr>
          <a:xfrm>
            <a:off x="6110638" y="3655482"/>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B</a:t>
            </a:r>
            <a:endParaRPr lang="en-US" sz="1200" b="1" dirty="0">
              <a:solidFill>
                <a:srgbClr val="000000"/>
              </a:solidFill>
              <a:latin typeface="Arial"/>
              <a:cs typeface="Arial"/>
            </a:endParaRPr>
          </a:p>
        </p:txBody>
      </p:sp>
      <p:sp>
        <p:nvSpPr>
          <p:cNvPr id="130" name="Freeform 129"/>
          <p:cNvSpPr/>
          <p:nvPr/>
        </p:nvSpPr>
        <p:spPr>
          <a:xfrm>
            <a:off x="4417207" y="5336371"/>
            <a:ext cx="410862" cy="430793"/>
          </a:xfrm>
          <a:custGeom>
            <a:avLst/>
            <a:gdLst>
              <a:gd name="connsiteX0" fmla="*/ 0 w 410862"/>
              <a:gd name="connsiteY0" fmla="*/ 430793 h 430793"/>
              <a:gd name="connsiteX1" fmla="*/ 46689 w 410862"/>
              <a:gd name="connsiteY1" fmla="*/ 402777 h 430793"/>
              <a:gd name="connsiteX2" fmla="*/ 74702 w 410862"/>
              <a:gd name="connsiteY2" fmla="*/ 393438 h 430793"/>
              <a:gd name="connsiteX3" fmla="*/ 102715 w 410862"/>
              <a:gd name="connsiteY3" fmla="*/ 374761 h 430793"/>
              <a:gd name="connsiteX4" fmla="*/ 140067 w 410862"/>
              <a:gd name="connsiteY4" fmla="*/ 365423 h 430793"/>
              <a:gd name="connsiteX5" fmla="*/ 168080 w 410862"/>
              <a:gd name="connsiteY5" fmla="*/ 356084 h 430793"/>
              <a:gd name="connsiteX6" fmla="*/ 224106 w 410862"/>
              <a:gd name="connsiteY6" fmla="*/ 318730 h 430793"/>
              <a:gd name="connsiteX7" fmla="*/ 280133 w 410862"/>
              <a:gd name="connsiteY7" fmla="*/ 281376 h 430793"/>
              <a:gd name="connsiteX8" fmla="*/ 308146 w 410862"/>
              <a:gd name="connsiteY8" fmla="*/ 225344 h 430793"/>
              <a:gd name="connsiteX9" fmla="*/ 336159 w 410862"/>
              <a:gd name="connsiteY9" fmla="*/ 206667 h 430793"/>
              <a:gd name="connsiteX10" fmla="*/ 345497 w 410862"/>
              <a:gd name="connsiteY10" fmla="*/ 178652 h 430793"/>
              <a:gd name="connsiteX11" fmla="*/ 373510 w 410862"/>
              <a:gd name="connsiteY11" fmla="*/ 159975 h 430793"/>
              <a:gd name="connsiteX12" fmla="*/ 392186 w 410862"/>
              <a:gd name="connsiteY12" fmla="*/ 103943 h 430793"/>
              <a:gd name="connsiteX13" fmla="*/ 401524 w 410862"/>
              <a:gd name="connsiteY13" fmla="*/ 75928 h 430793"/>
              <a:gd name="connsiteX14" fmla="*/ 410862 w 410862"/>
              <a:gd name="connsiteY14" fmla="*/ 47912 h 430793"/>
              <a:gd name="connsiteX15" fmla="*/ 354835 w 410862"/>
              <a:gd name="connsiteY15" fmla="*/ 29235 h 430793"/>
              <a:gd name="connsiteX16" fmla="*/ 308146 w 410862"/>
              <a:gd name="connsiteY16" fmla="*/ 10558 h 430793"/>
              <a:gd name="connsiteX17" fmla="*/ 28013 w 410862"/>
              <a:gd name="connsiteY17" fmla="*/ 121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862" h="430793">
                <a:moveTo>
                  <a:pt x="0" y="430793"/>
                </a:moveTo>
                <a:cubicBezTo>
                  <a:pt x="15563" y="421454"/>
                  <a:pt x="30456" y="410895"/>
                  <a:pt x="46689" y="402777"/>
                </a:cubicBezTo>
                <a:cubicBezTo>
                  <a:pt x="55493" y="398375"/>
                  <a:pt x="65898" y="397840"/>
                  <a:pt x="74702" y="393438"/>
                </a:cubicBezTo>
                <a:cubicBezTo>
                  <a:pt x="84740" y="388419"/>
                  <a:pt x="92400" y="379182"/>
                  <a:pt x="102715" y="374761"/>
                </a:cubicBezTo>
                <a:cubicBezTo>
                  <a:pt x="114511" y="369705"/>
                  <a:pt x="127727" y="368949"/>
                  <a:pt x="140067" y="365423"/>
                </a:cubicBezTo>
                <a:cubicBezTo>
                  <a:pt x="149531" y="362719"/>
                  <a:pt x="158742" y="359197"/>
                  <a:pt x="168080" y="356084"/>
                </a:cubicBezTo>
                <a:cubicBezTo>
                  <a:pt x="230248" y="293912"/>
                  <a:pt x="163295" y="352517"/>
                  <a:pt x="224106" y="318730"/>
                </a:cubicBezTo>
                <a:cubicBezTo>
                  <a:pt x="243727" y="307829"/>
                  <a:pt x="280133" y="281376"/>
                  <a:pt x="280133" y="281376"/>
                </a:cubicBezTo>
                <a:cubicBezTo>
                  <a:pt x="287727" y="258592"/>
                  <a:pt x="290046" y="243446"/>
                  <a:pt x="308146" y="225344"/>
                </a:cubicBezTo>
                <a:cubicBezTo>
                  <a:pt x="316081" y="217408"/>
                  <a:pt x="326821" y="212893"/>
                  <a:pt x="336159" y="206667"/>
                </a:cubicBezTo>
                <a:cubicBezTo>
                  <a:pt x="339272" y="197329"/>
                  <a:pt x="339348" y="186339"/>
                  <a:pt x="345497" y="178652"/>
                </a:cubicBezTo>
                <a:cubicBezTo>
                  <a:pt x="352508" y="169888"/>
                  <a:pt x="367562" y="169492"/>
                  <a:pt x="373510" y="159975"/>
                </a:cubicBezTo>
                <a:cubicBezTo>
                  <a:pt x="383944" y="143280"/>
                  <a:pt x="385961" y="122620"/>
                  <a:pt x="392186" y="103943"/>
                </a:cubicBezTo>
                <a:lnTo>
                  <a:pt x="401524" y="75928"/>
                </a:lnTo>
                <a:lnTo>
                  <a:pt x="410862" y="47912"/>
                </a:lnTo>
                <a:cubicBezTo>
                  <a:pt x="392186" y="41686"/>
                  <a:pt x="373113" y="36547"/>
                  <a:pt x="354835" y="29235"/>
                </a:cubicBezTo>
                <a:cubicBezTo>
                  <a:pt x="339272" y="23009"/>
                  <a:pt x="324582" y="13846"/>
                  <a:pt x="308146" y="10558"/>
                </a:cubicBezTo>
                <a:cubicBezTo>
                  <a:pt x="230483" y="-4976"/>
                  <a:pt x="91505" y="1219"/>
                  <a:pt x="28013" y="1219"/>
                </a:cubicBezTo>
              </a:path>
            </a:pathLst>
          </a:custGeom>
          <a:solidFill>
            <a:srgbClr val="FF0000"/>
          </a:solidFill>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55" name="TextBox 54"/>
          <p:cNvSpPr txBox="1"/>
          <p:nvPr/>
        </p:nvSpPr>
        <p:spPr>
          <a:xfrm>
            <a:off x="4454835" y="536402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A</a:t>
            </a:r>
            <a:endParaRPr lang="en-US" sz="1200" b="1" dirty="0">
              <a:solidFill>
                <a:srgbClr val="000000"/>
              </a:solidFill>
              <a:latin typeface="Arial"/>
              <a:cs typeface="Arial"/>
            </a:endParaRPr>
          </a:p>
        </p:txBody>
      </p:sp>
      <p:sp>
        <p:nvSpPr>
          <p:cNvPr id="131" name="Freeform 130"/>
          <p:cNvSpPr/>
          <p:nvPr/>
        </p:nvSpPr>
        <p:spPr>
          <a:xfrm>
            <a:off x="4430991" y="5066772"/>
            <a:ext cx="591361" cy="261479"/>
          </a:xfrm>
          <a:custGeom>
            <a:avLst/>
            <a:gdLst>
              <a:gd name="connsiteX0" fmla="*/ 0 w 591361"/>
              <a:gd name="connsiteY0" fmla="*/ 261479 h 261479"/>
              <a:gd name="connsiteX1" fmla="*/ 46689 w 591361"/>
              <a:gd name="connsiteY1" fmla="*/ 252141 h 261479"/>
              <a:gd name="connsiteX2" fmla="*/ 578941 w 591361"/>
              <a:gd name="connsiteY2" fmla="*/ 242802 h 261479"/>
              <a:gd name="connsiteX3" fmla="*/ 569603 w 591361"/>
              <a:gd name="connsiteY3" fmla="*/ 149416 h 261479"/>
              <a:gd name="connsiteX4" fmla="*/ 560265 w 591361"/>
              <a:gd name="connsiteY4" fmla="*/ 121401 h 261479"/>
              <a:gd name="connsiteX5" fmla="*/ 532252 w 591361"/>
              <a:gd name="connsiteY5" fmla="*/ 93385 h 261479"/>
              <a:gd name="connsiteX6" fmla="*/ 476226 w 591361"/>
              <a:gd name="connsiteY6" fmla="*/ 65369 h 261479"/>
              <a:gd name="connsiteX7" fmla="*/ 429537 w 591361"/>
              <a:gd name="connsiteY7" fmla="*/ 46692 h 261479"/>
              <a:gd name="connsiteX8" fmla="*/ 326821 w 591361"/>
              <a:gd name="connsiteY8" fmla="*/ 28015 h 261479"/>
              <a:gd name="connsiteX9" fmla="*/ 298808 w 591361"/>
              <a:gd name="connsiteY9" fmla="*/ 18677 h 261479"/>
              <a:gd name="connsiteX10" fmla="*/ 261457 w 591361"/>
              <a:gd name="connsiteY10" fmla="*/ 9338 h 261479"/>
              <a:gd name="connsiteX11" fmla="*/ 233444 w 591361"/>
              <a:gd name="connsiteY11" fmla="*/ 0 h 26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361" h="261479">
                <a:moveTo>
                  <a:pt x="0" y="261479"/>
                </a:moveTo>
                <a:cubicBezTo>
                  <a:pt x="15563" y="258366"/>
                  <a:pt x="30826" y="252653"/>
                  <a:pt x="46689" y="252141"/>
                </a:cubicBezTo>
                <a:cubicBezTo>
                  <a:pt x="224041" y="246420"/>
                  <a:pt x="404824" y="277007"/>
                  <a:pt x="578941" y="242802"/>
                </a:cubicBezTo>
                <a:cubicBezTo>
                  <a:pt x="609638" y="236772"/>
                  <a:pt x="574360" y="180336"/>
                  <a:pt x="569603" y="149416"/>
                </a:cubicBezTo>
                <a:cubicBezTo>
                  <a:pt x="568106" y="139687"/>
                  <a:pt x="565725" y="129591"/>
                  <a:pt x="560265" y="121401"/>
                </a:cubicBezTo>
                <a:cubicBezTo>
                  <a:pt x="552940" y="110413"/>
                  <a:pt x="542397" y="101840"/>
                  <a:pt x="532252" y="93385"/>
                </a:cubicBezTo>
                <a:cubicBezTo>
                  <a:pt x="505209" y="70847"/>
                  <a:pt x="506853" y="76855"/>
                  <a:pt x="476226" y="65369"/>
                </a:cubicBezTo>
                <a:cubicBezTo>
                  <a:pt x="460531" y="59483"/>
                  <a:pt x="445592" y="51509"/>
                  <a:pt x="429537" y="46692"/>
                </a:cubicBezTo>
                <a:cubicBezTo>
                  <a:pt x="405274" y="39413"/>
                  <a:pt x="349603" y="33078"/>
                  <a:pt x="326821" y="28015"/>
                </a:cubicBezTo>
                <a:cubicBezTo>
                  <a:pt x="317213" y="25880"/>
                  <a:pt x="308272" y="21381"/>
                  <a:pt x="298808" y="18677"/>
                </a:cubicBezTo>
                <a:cubicBezTo>
                  <a:pt x="286468" y="15151"/>
                  <a:pt x="273797" y="12864"/>
                  <a:pt x="261457" y="9338"/>
                </a:cubicBezTo>
                <a:cubicBezTo>
                  <a:pt x="251993" y="6634"/>
                  <a:pt x="233444" y="0"/>
                  <a:pt x="233444" y="0"/>
                </a:cubicBezTo>
              </a:path>
            </a:pathLst>
          </a:custGeom>
          <a:solidFill>
            <a:schemeClr val="accent3">
              <a:lumMod val="60000"/>
              <a:lumOff val="40000"/>
            </a:schemeClr>
          </a:solidFill>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72" name="TextBox 71"/>
          <p:cNvSpPr txBox="1"/>
          <p:nvPr/>
        </p:nvSpPr>
        <p:spPr>
          <a:xfrm>
            <a:off x="4641833" y="5076111"/>
            <a:ext cx="220809"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B</a:t>
            </a:r>
            <a:endParaRPr lang="en-US" sz="1200" b="1" dirty="0">
              <a:solidFill>
                <a:srgbClr val="000000"/>
              </a:solidFill>
              <a:latin typeface="Arial"/>
              <a:cs typeface="Arial"/>
            </a:endParaRPr>
          </a:p>
        </p:txBody>
      </p:sp>
      <p:sp>
        <p:nvSpPr>
          <p:cNvPr id="133" name="Freeform 132"/>
          <p:cNvSpPr/>
          <p:nvPr/>
        </p:nvSpPr>
        <p:spPr>
          <a:xfrm>
            <a:off x="4705806" y="4845804"/>
            <a:ext cx="636712" cy="308173"/>
          </a:xfrm>
          <a:custGeom>
            <a:avLst/>
            <a:gdLst>
              <a:gd name="connsiteX0" fmla="*/ 1744 w 636712"/>
              <a:gd name="connsiteY0" fmla="*/ 177433 h 308173"/>
              <a:gd name="connsiteX1" fmla="*/ 85784 w 636712"/>
              <a:gd name="connsiteY1" fmla="*/ 196110 h 308173"/>
              <a:gd name="connsiteX2" fmla="*/ 160486 w 636712"/>
              <a:gd name="connsiteY2" fmla="*/ 205448 h 308173"/>
              <a:gd name="connsiteX3" fmla="*/ 179162 w 636712"/>
              <a:gd name="connsiteY3" fmla="*/ 224126 h 308173"/>
              <a:gd name="connsiteX4" fmla="*/ 207175 w 636712"/>
              <a:gd name="connsiteY4" fmla="*/ 233464 h 308173"/>
              <a:gd name="connsiteX5" fmla="*/ 235188 w 636712"/>
              <a:gd name="connsiteY5" fmla="*/ 252141 h 308173"/>
              <a:gd name="connsiteX6" fmla="*/ 263201 w 636712"/>
              <a:gd name="connsiteY6" fmla="*/ 261480 h 308173"/>
              <a:gd name="connsiteX7" fmla="*/ 300552 w 636712"/>
              <a:gd name="connsiteY7" fmla="*/ 280157 h 308173"/>
              <a:gd name="connsiteX8" fmla="*/ 356579 w 636712"/>
              <a:gd name="connsiteY8" fmla="*/ 308173 h 308173"/>
              <a:gd name="connsiteX9" fmla="*/ 421943 w 636712"/>
              <a:gd name="connsiteY9" fmla="*/ 289495 h 308173"/>
              <a:gd name="connsiteX10" fmla="*/ 431281 w 636712"/>
              <a:gd name="connsiteY10" fmla="*/ 261480 h 308173"/>
              <a:gd name="connsiteX11" fmla="*/ 487308 w 636712"/>
              <a:gd name="connsiteY11" fmla="*/ 214787 h 308173"/>
              <a:gd name="connsiteX12" fmla="*/ 533996 w 636712"/>
              <a:gd name="connsiteY12" fmla="*/ 168094 h 308173"/>
              <a:gd name="connsiteX13" fmla="*/ 608698 w 636712"/>
              <a:gd name="connsiteY13" fmla="*/ 112063 h 308173"/>
              <a:gd name="connsiteX14" fmla="*/ 618036 w 636712"/>
              <a:gd name="connsiteY14" fmla="*/ 84047 h 308173"/>
              <a:gd name="connsiteX15" fmla="*/ 636712 w 636712"/>
              <a:gd name="connsiteY15" fmla="*/ 56032 h 308173"/>
              <a:gd name="connsiteX16" fmla="*/ 571347 w 636712"/>
              <a:gd name="connsiteY16" fmla="*/ 18677 h 308173"/>
              <a:gd name="connsiteX17" fmla="*/ 496645 w 636712"/>
              <a:gd name="connsiteY17" fmla="*/ 9339 h 308173"/>
              <a:gd name="connsiteX18" fmla="*/ 431281 w 636712"/>
              <a:gd name="connsiteY18" fmla="*/ 0 h 308173"/>
              <a:gd name="connsiteX19" fmla="*/ 300552 w 636712"/>
              <a:gd name="connsiteY19" fmla="*/ 9339 h 308173"/>
              <a:gd name="connsiteX20" fmla="*/ 244526 w 636712"/>
              <a:gd name="connsiteY20" fmla="*/ 28016 h 308173"/>
              <a:gd name="connsiteX21" fmla="*/ 216513 w 636712"/>
              <a:gd name="connsiteY21" fmla="*/ 37355 h 308173"/>
              <a:gd name="connsiteX22" fmla="*/ 160486 w 636712"/>
              <a:gd name="connsiteY22" fmla="*/ 65370 h 308173"/>
              <a:gd name="connsiteX23" fmla="*/ 132473 w 636712"/>
              <a:gd name="connsiteY23" fmla="*/ 84047 h 308173"/>
              <a:gd name="connsiteX24" fmla="*/ 76446 w 636712"/>
              <a:gd name="connsiteY24" fmla="*/ 102724 h 308173"/>
              <a:gd name="connsiteX25" fmla="*/ 57771 w 636712"/>
              <a:gd name="connsiteY25" fmla="*/ 130740 h 308173"/>
              <a:gd name="connsiteX26" fmla="*/ 29757 w 636712"/>
              <a:gd name="connsiteY26" fmla="*/ 140079 h 308173"/>
              <a:gd name="connsiteX27" fmla="*/ 1744 w 636712"/>
              <a:gd name="connsiteY27" fmla="*/ 177433 h 30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6712" h="308173">
                <a:moveTo>
                  <a:pt x="1744" y="177433"/>
                </a:moveTo>
                <a:cubicBezTo>
                  <a:pt x="11082" y="186771"/>
                  <a:pt x="57524" y="191123"/>
                  <a:pt x="85784" y="196110"/>
                </a:cubicBezTo>
                <a:cubicBezTo>
                  <a:pt x="110497" y="200471"/>
                  <a:pt x="136450" y="198237"/>
                  <a:pt x="160486" y="205448"/>
                </a:cubicBezTo>
                <a:cubicBezTo>
                  <a:pt x="168919" y="207978"/>
                  <a:pt x="171612" y="219596"/>
                  <a:pt x="179162" y="224126"/>
                </a:cubicBezTo>
                <a:cubicBezTo>
                  <a:pt x="187602" y="229190"/>
                  <a:pt x="197837" y="230351"/>
                  <a:pt x="207175" y="233464"/>
                </a:cubicBezTo>
                <a:cubicBezTo>
                  <a:pt x="216513" y="239690"/>
                  <a:pt x="225150" y="247122"/>
                  <a:pt x="235188" y="252141"/>
                </a:cubicBezTo>
                <a:cubicBezTo>
                  <a:pt x="243992" y="256543"/>
                  <a:pt x="254154" y="257602"/>
                  <a:pt x="263201" y="261480"/>
                </a:cubicBezTo>
                <a:cubicBezTo>
                  <a:pt x="275995" y="266964"/>
                  <a:pt x="288466" y="273250"/>
                  <a:pt x="300552" y="280157"/>
                </a:cubicBezTo>
                <a:cubicBezTo>
                  <a:pt x="351237" y="309122"/>
                  <a:pt x="305218" y="291050"/>
                  <a:pt x="356579" y="308173"/>
                </a:cubicBezTo>
                <a:cubicBezTo>
                  <a:pt x="356903" y="308092"/>
                  <a:pt x="417477" y="293961"/>
                  <a:pt x="421943" y="289495"/>
                </a:cubicBezTo>
                <a:cubicBezTo>
                  <a:pt x="428903" y="282534"/>
                  <a:pt x="426879" y="270284"/>
                  <a:pt x="431281" y="261480"/>
                </a:cubicBezTo>
                <a:cubicBezTo>
                  <a:pt x="448879" y="226281"/>
                  <a:pt x="450831" y="233027"/>
                  <a:pt x="487308" y="214787"/>
                </a:cubicBezTo>
                <a:cubicBezTo>
                  <a:pt x="529815" y="129763"/>
                  <a:pt x="479038" y="209317"/>
                  <a:pt x="533996" y="168094"/>
                </a:cubicBezTo>
                <a:cubicBezTo>
                  <a:pt x="619831" y="103712"/>
                  <a:pt x="545411" y="133159"/>
                  <a:pt x="608698" y="112063"/>
                </a:cubicBezTo>
                <a:cubicBezTo>
                  <a:pt x="611811" y="102724"/>
                  <a:pt x="613634" y="92852"/>
                  <a:pt x="618036" y="84047"/>
                </a:cubicBezTo>
                <a:cubicBezTo>
                  <a:pt x="623055" y="74009"/>
                  <a:pt x="636712" y="67255"/>
                  <a:pt x="636712" y="56032"/>
                </a:cubicBezTo>
                <a:cubicBezTo>
                  <a:pt x="636712" y="20922"/>
                  <a:pt x="590182" y="21575"/>
                  <a:pt x="571347" y="18677"/>
                </a:cubicBezTo>
                <a:cubicBezTo>
                  <a:pt x="546544" y="14861"/>
                  <a:pt x="521519" y="12656"/>
                  <a:pt x="496645" y="9339"/>
                </a:cubicBezTo>
                <a:lnTo>
                  <a:pt x="431281" y="0"/>
                </a:lnTo>
                <a:cubicBezTo>
                  <a:pt x="387705" y="3113"/>
                  <a:pt x="343756" y="2858"/>
                  <a:pt x="300552" y="9339"/>
                </a:cubicBezTo>
                <a:cubicBezTo>
                  <a:pt x="281084" y="12259"/>
                  <a:pt x="263201" y="21790"/>
                  <a:pt x="244526" y="28016"/>
                </a:cubicBezTo>
                <a:cubicBezTo>
                  <a:pt x="235188" y="31129"/>
                  <a:pt x="224703" y="31895"/>
                  <a:pt x="216513" y="37355"/>
                </a:cubicBezTo>
                <a:cubicBezTo>
                  <a:pt x="180309" y="61492"/>
                  <a:pt x="199146" y="52483"/>
                  <a:pt x="160486" y="65370"/>
                </a:cubicBezTo>
                <a:cubicBezTo>
                  <a:pt x="151148" y="71596"/>
                  <a:pt x="142728" y="79489"/>
                  <a:pt x="132473" y="84047"/>
                </a:cubicBezTo>
                <a:cubicBezTo>
                  <a:pt x="114484" y="92043"/>
                  <a:pt x="76446" y="102724"/>
                  <a:pt x="76446" y="102724"/>
                </a:cubicBezTo>
                <a:cubicBezTo>
                  <a:pt x="70221" y="112063"/>
                  <a:pt x="66535" y="123728"/>
                  <a:pt x="57771" y="130740"/>
                </a:cubicBezTo>
                <a:cubicBezTo>
                  <a:pt x="50085" y="136889"/>
                  <a:pt x="38896" y="136423"/>
                  <a:pt x="29757" y="140079"/>
                </a:cubicBezTo>
                <a:cubicBezTo>
                  <a:pt x="23295" y="142664"/>
                  <a:pt x="-7594" y="168095"/>
                  <a:pt x="1744" y="177433"/>
                </a:cubicBezTo>
                <a:close/>
              </a:path>
            </a:pathLst>
          </a:cu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7" name="TextBox 76"/>
          <p:cNvSpPr txBox="1"/>
          <p:nvPr/>
        </p:nvSpPr>
        <p:spPr>
          <a:xfrm>
            <a:off x="4927763" y="4868449"/>
            <a:ext cx="230147" cy="276999"/>
          </a:xfrm>
          <a:prstGeom prst="rect">
            <a:avLst/>
          </a:prstGeom>
          <a:noFill/>
          <a:ln>
            <a:noFill/>
          </a:ln>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C</a:t>
            </a:r>
            <a:endParaRPr lang="en-US" sz="1200" b="1" dirty="0">
              <a:solidFill>
                <a:srgbClr val="000000"/>
              </a:solidFill>
              <a:latin typeface="Arial"/>
              <a:cs typeface="Arial"/>
            </a:endParaRPr>
          </a:p>
        </p:txBody>
      </p:sp>
      <p:sp>
        <p:nvSpPr>
          <p:cNvPr id="134" name="Freeform 133"/>
          <p:cNvSpPr/>
          <p:nvPr/>
        </p:nvSpPr>
        <p:spPr>
          <a:xfrm>
            <a:off x="5070851" y="5346929"/>
            <a:ext cx="159675" cy="140078"/>
          </a:xfrm>
          <a:custGeom>
            <a:avLst/>
            <a:gdLst>
              <a:gd name="connsiteX0" fmla="*/ 0 w 159675"/>
              <a:gd name="connsiteY0" fmla="*/ 140078 h 140078"/>
              <a:gd name="connsiteX1" fmla="*/ 56026 w 159675"/>
              <a:gd name="connsiteY1" fmla="*/ 102724 h 140078"/>
              <a:gd name="connsiteX2" fmla="*/ 121391 w 159675"/>
              <a:gd name="connsiteY2" fmla="*/ 65370 h 140078"/>
              <a:gd name="connsiteX3" fmla="*/ 130728 w 159675"/>
              <a:gd name="connsiteY3" fmla="*/ 37354 h 140078"/>
              <a:gd name="connsiteX4" fmla="*/ 158742 w 159675"/>
              <a:gd name="connsiteY4" fmla="*/ 0 h 14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75" h="140078">
                <a:moveTo>
                  <a:pt x="0" y="140078"/>
                </a:moveTo>
                <a:cubicBezTo>
                  <a:pt x="18675" y="127627"/>
                  <a:pt x="36780" y="114273"/>
                  <a:pt x="56026" y="102724"/>
                </a:cubicBezTo>
                <a:cubicBezTo>
                  <a:pt x="174523" y="31619"/>
                  <a:pt x="24464" y="129991"/>
                  <a:pt x="121391" y="65370"/>
                </a:cubicBezTo>
                <a:cubicBezTo>
                  <a:pt x="124503" y="56031"/>
                  <a:pt x="123768" y="44315"/>
                  <a:pt x="130728" y="37354"/>
                </a:cubicBezTo>
                <a:cubicBezTo>
                  <a:pt x="167601" y="478"/>
                  <a:pt x="158742" y="61184"/>
                  <a:pt x="15874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35" name="Freeform 134"/>
          <p:cNvSpPr/>
          <p:nvPr/>
        </p:nvSpPr>
        <p:spPr>
          <a:xfrm>
            <a:off x="5033500" y="5328252"/>
            <a:ext cx="37351" cy="140078"/>
          </a:xfrm>
          <a:custGeom>
            <a:avLst/>
            <a:gdLst>
              <a:gd name="connsiteX0" fmla="*/ 37351 w 37351"/>
              <a:gd name="connsiteY0" fmla="*/ 140078 h 140078"/>
              <a:gd name="connsiteX1" fmla="*/ 18675 w 37351"/>
              <a:gd name="connsiteY1" fmla="*/ 65370 h 140078"/>
              <a:gd name="connsiteX2" fmla="*/ 9337 w 37351"/>
              <a:gd name="connsiteY2" fmla="*/ 28016 h 140078"/>
              <a:gd name="connsiteX3" fmla="*/ 0 w 37351"/>
              <a:gd name="connsiteY3" fmla="*/ 0 h 140078"/>
            </a:gdLst>
            <a:ahLst/>
            <a:cxnLst>
              <a:cxn ang="0">
                <a:pos x="connsiteX0" y="connsiteY0"/>
              </a:cxn>
              <a:cxn ang="0">
                <a:pos x="connsiteX1" y="connsiteY1"/>
              </a:cxn>
              <a:cxn ang="0">
                <a:pos x="connsiteX2" y="connsiteY2"/>
              </a:cxn>
              <a:cxn ang="0">
                <a:pos x="connsiteX3" y="connsiteY3"/>
              </a:cxn>
            </a:cxnLst>
            <a:rect l="l" t="t" r="r" b="b"/>
            <a:pathLst>
              <a:path w="37351" h="140078">
                <a:moveTo>
                  <a:pt x="37351" y="140078"/>
                </a:moveTo>
                <a:cubicBezTo>
                  <a:pt x="18366" y="45150"/>
                  <a:pt x="37818" y="132373"/>
                  <a:pt x="18675" y="65370"/>
                </a:cubicBezTo>
                <a:cubicBezTo>
                  <a:pt x="15149" y="53029"/>
                  <a:pt x="12863" y="40357"/>
                  <a:pt x="9337" y="28016"/>
                </a:cubicBezTo>
                <a:cubicBezTo>
                  <a:pt x="6633" y="18551"/>
                  <a:pt x="0" y="0"/>
                  <a:pt x="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36" name="Freeform 135"/>
          <p:cNvSpPr/>
          <p:nvPr/>
        </p:nvSpPr>
        <p:spPr>
          <a:xfrm>
            <a:off x="2068867" y="4859746"/>
            <a:ext cx="440586" cy="354865"/>
          </a:xfrm>
          <a:custGeom>
            <a:avLst/>
            <a:gdLst>
              <a:gd name="connsiteX0" fmla="*/ 440586 w 440586"/>
              <a:gd name="connsiteY0" fmla="*/ 0 h 354865"/>
              <a:gd name="connsiteX1" fmla="*/ 421911 w 440586"/>
              <a:gd name="connsiteY1" fmla="*/ 289495 h 354865"/>
              <a:gd name="connsiteX2" fmla="*/ 384560 w 440586"/>
              <a:gd name="connsiteY2" fmla="*/ 336188 h 354865"/>
              <a:gd name="connsiteX3" fmla="*/ 328533 w 440586"/>
              <a:gd name="connsiteY3" fmla="*/ 354865 h 354865"/>
              <a:gd name="connsiteX4" fmla="*/ 95089 w 440586"/>
              <a:gd name="connsiteY4" fmla="*/ 345526 h 354865"/>
              <a:gd name="connsiteX5" fmla="*/ 67076 w 440586"/>
              <a:gd name="connsiteY5" fmla="*/ 336188 h 354865"/>
              <a:gd name="connsiteX6" fmla="*/ 20387 w 440586"/>
              <a:gd name="connsiteY6" fmla="*/ 280157 h 354865"/>
              <a:gd name="connsiteX7" fmla="*/ 11049 w 440586"/>
              <a:gd name="connsiteY7" fmla="*/ 168094 h 354865"/>
              <a:gd name="connsiteX8" fmla="*/ 39063 w 440586"/>
              <a:gd name="connsiteY8" fmla="*/ 158755 h 354865"/>
              <a:gd name="connsiteX9" fmla="*/ 95089 w 440586"/>
              <a:gd name="connsiteY9" fmla="*/ 121401 h 354865"/>
              <a:gd name="connsiteX10" fmla="*/ 151116 w 440586"/>
              <a:gd name="connsiteY10" fmla="*/ 84047 h 354865"/>
              <a:gd name="connsiteX11" fmla="*/ 179129 w 440586"/>
              <a:gd name="connsiteY11" fmla="*/ 65370 h 354865"/>
              <a:gd name="connsiteX12" fmla="*/ 263169 w 440586"/>
              <a:gd name="connsiteY12" fmla="*/ 37354 h 354865"/>
              <a:gd name="connsiteX13" fmla="*/ 347209 w 440586"/>
              <a:gd name="connsiteY13" fmla="*/ 9339 h 354865"/>
              <a:gd name="connsiteX14" fmla="*/ 375222 w 440586"/>
              <a:gd name="connsiteY14" fmla="*/ 0 h 354865"/>
              <a:gd name="connsiteX15" fmla="*/ 440586 w 440586"/>
              <a:gd name="connsiteY15" fmla="*/ 0 h 3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586" h="354865">
                <a:moveTo>
                  <a:pt x="440586" y="0"/>
                </a:moveTo>
                <a:cubicBezTo>
                  <a:pt x="413005" y="137915"/>
                  <a:pt x="443900" y="-29382"/>
                  <a:pt x="421911" y="289495"/>
                </a:cubicBezTo>
                <a:cubicBezTo>
                  <a:pt x="420070" y="316191"/>
                  <a:pt x="408170" y="325694"/>
                  <a:pt x="384560" y="336188"/>
                </a:cubicBezTo>
                <a:cubicBezTo>
                  <a:pt x="366571" y="344184"/>
                  <a:pt x="328533" y="354865"/>
                  <a:pt x="328533" y="354865"/>
                </a:cubicBezTo>
                <a:cubicBezTo>
                  <a:pt x="250718" y="351752"/>
                  <a:pt x="172768" y="351075"/>
                  <a:pt x="95089" y="345526"/>
                </a:cubicBezTo>
                <a:cubicBezTo>
                  <a:pt x="85271" y="344825"/>
                  <a:pt x="75265" y="341648"/>
                  <a:pt x="67076" y="336188"/>
                </a:cubicBezTo>
                <a:cubicBezTo>
                  <a:pt x="45509" y="321809"/>
                  <a:pt x="34166" y="300827"/>
                  <a:pt x="20387" y="280157"/>
                </a:cubicBezTo>
                <a:cubicBezTo>
                  <a:pt x="7422" y="241258"/>
                  <a:pt x="-12776" y="209790"/>
                  <a:pt x="11049" y="168094"/>
                </a:cubicBezTo>
                <a:cubicBezTo>
                  <a:pt x="15932" y="159548"/>
                  <a:pt x="30459" y="163536"/>
                  <a:pt x="39063" y="158755"/>
                </a:cubicBezTo>
                <a:cubicBezTo>
                  <a:pt x="58684" y="147854"/>
                  <a:pt x="76414" y="133852"/>
                  <a:pt x="95089" y="121401"/>
                </a:cubicBezTo>
                <a:lnTo>
                  <a:pt x="151116" y="84047"/>
                </a:lnTo>
                <a:cubicBezTo>
                  <a:pt x="160454" y="77821"/>
                  <a:pt x="168482" y="68919"/>
                  <a:pt x="179129" y="65370"/>
                </a:cubicBezTo>
                <a:lnTo>
                  <a:pt x="263169" y="37354"/>
                </a:lnTo>
                <a:lnTo>
                  <a:pt x="347209" y="9339"/>
                </a:lnTo>
                <a:cubicBezTo>
                  <a:pt x="356547" y="6226"/>
                  <a:pt x="365673" y="2388"/>
                  <a:pt x="375222" y="0"/>
                </a:cubicBezTo>
                <a:lnTo>
                  <a:pt x="440586" y="0"/>
                </a:lnTo>
                <a:close/>
              </a:path>
            </a:pathLst>
          </a:cu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54" name="TextBox 53"/>
          <p:cNvSpPr txBox="1"/>
          <p:nvPr/>
        </p:nvSpPr>
        <p:spPr>
          <a:xfrm>
            <a:off x="2207456" y="4917985"/>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A</a:t>
            </a:r>
            <a:endParaRPr lang="en-US" sz="1200" b="1" dirty="0">
              <a:solidFill>
                <a:srgbClr val="000000"/>
              </a:solidFill>
              <a:latin typeface="Arial"/>
              <a:cs typeface="Arial"/>
            </a:endParaRPr>
          </a:p>
        </p:txBody>
      </p:sp>
      <p:sp>
        <p:nvSpPr>
          <p:cNvPr id="138" name="Freeform 137"/>
          <p:cNvSpPr/>
          <p:nvPr/>
        </p:nvSpPr>
        <p:spPr>
          <a:xfrm>
            <a:off x="1866300" y="5081565"/>
            <a:ext cx="375274" cy="420627"/>
          </a:xfrm>
          <a:custGeom>
            <a:avLst/>
            <a:gdLst>
              <a:gd name="connsiteX0" fmla="*/ 197856 w 375274"/>
              <a:gd name="connsiteY0" fmla="*/ 392 h 420627"/>
              <a:gd name="connsiteX1" fmla="*/ 272559 w 375274"/>
              <a:gd name="connsiteY1" fmla="*/ 93778 h 420627"/>
              <a:gd name="connsiteX2" fmla="*/ 281896 w 375274"/>
              <a:gd name="connsiteY2" fmla="*/ 121793 h 420627"/>
              <a:gd name="connsiteX3" fmla="*/ 300572 w 375274"/>
              <a:gd name="connsiteY3" fmla="*/ 140471 h 420627"/>
              <a:gd name="connsiteX4" fmla="*/ 319247 w 375274"/>
              <a:gd name="connsiteY4" fmla="*/ 196502 h 420627"/>
              <a:gd name="connsiteX5" fmla="*/ 328585 w 375274"/>
              <a:gd name="connsiteY5" fmla="*/ 224518 h 420627"/>
              <a:gd name="connsiteX6" fmla="*/ 365936 w 375274"/>
              <a:gd name="connsiteY6" fmla="*/ 289887 h 420627"/>
              <a:gd name="connsiteX7" fmla="*/ 375274 w 375274"/>
              <a:gd name="connsiteY7" fmla="*/ 317903 h 420627"/>
              <a:gd name="connsiteX8" fmla="*/ 365936 w 375274"/>
              <a:gd name="connsiteY8" fmla="*/ 392611 h 420627"/>
              <a:gd name="connsiteX9" fmla="*/ 253883 w 375274"/>
              <a:gd name="connsiteY9" fmla="*/ 420627 h 420627"/>
              <a:gd name="connsiteX10" fmla="*/ 57790 w 375274"/>
              <a:gd name="connsiteY10" fmla="*/ 411289 h 420627"/>
              <a:gd name="connsiteX11" fmla="*/ 29777 w 375274"/>
              <a:gd name="connsiteY11" fmla="*/ 401950 h 420627"/>
              <a:gd name="connsiteX12" fmla="*/ 11101 w 375274"/>
              <a:gd name="connsiteY12" fmla="*/ 373934 h 420627"/>
              <a:gd name="connsiteX13" fmla="*/ 1764 w 375274"/>
              <a:gd name="connsiteY13" fmla="*/ 345919 h 420627"/>
              <a:gd name="connsiteX14" fmla="*/ 29777 w 375274"/>
              <a:gd name="connsiteY14" fmla="*/ 187163 h 420627"/>
              <a:gd name="connsiteX15" fmla="*/ 57790 w 375274"/>
              <a:gd name="connsiteY15" fmla="*/ 168486 h 420627"/>
              <a:gd name="connsiteX16" fmla="*/ 67128 w 375274"/>
              <a:gd name="connsiteY16" fmla="*/ 140471 h 420627"/>
              <a:gd name="connsiteX17" fmla="*/ 141830 w 375274"/>
              <a:gd name="connsiteY17" fmla="*/ 84439 h 420627"/>
              <a:gd name="connsiteX18" fmla="*/ 169843 w 375274"/>
              <a:gd name="connsiteY18" fmla="*/ 65762 h 420627"/>
              <a:gd name="connsiteX19" fmla="*/ 197856 w 375274"/>
              <a:gd name="connsiteY19" fmla="*/ 392 h 42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5274" h="420627">
                <a:moveTo>
                  <a:pt x="197856" y="392"/>
                </a:moveTo>
                <a:cubicBezTo>
                  <a:pt x="214975" y="5061"/>
                  <a:pt x="220111" y="58811"/>
                  <a:pt x="272559" y="93778"/>
                </a:cubicBezTo>
                <a:cubicBezTo>
                  <a:pt x="275671" y="103116"/>
                  <a:pt x="276832" y="113352"/>
                  <a:pt x="281896" y="121793"/>
                </a:cubicBezTo>
                <a:cubicBezTo>
                  <a:pt x="286426" y="129343"/>
                  <a:pt x="296635" y="132596"/>
                  <a:pt x="300572" y="140471"/>
                </a:cubicBezTo>
                <a:cubicBezTo>
                  <a:pt x="309376" y="158080"/>
                  <a:pt x="313022" y="177825"/>
                  <a:pt x="319247" y="196502"/>
                </a:cubicBezTo>
                <a:cubicBezTo>
                  <a:pt x="322360" y="205841"/>
                  <a:pt x="323125" y="216327"/>
                  <a:pt x="328585" y="224518"/>
                </a:cubicBezTo>
                <a:cubicBezTo>
                  <a:pt x="347343" y="252656"/>
                  <a:pt x="351718" y="256709"/>
                  <a:pt x="365936" y="289887"/>
                </a:cubicBezTo>
                <a:cubicBezTo>
                  <a:pt x="369813" y="298935"/>
                  <a:pt x="372161" y="308564"/>
                  <a:pt x="375274" y="317903"/>
                </a:cubicBezTo>
                <a:cubicBezTo>
                  <a:pt x="372161" y="342806"/>
                  <a:pt x="380327" y="372051"/>
                  <a:pt x="365936" y="392611"/>
                </a:cubicBezTo>
                <a:cubicBezTo>
                  <a:pt x="356162" y="406574"/>
                  <a:pt x="267569" y="418346"/>
                  <a:pt x="253883" y="420627"/>
                </a:cubicBezTo>
                <a:cubicBezTo>
                  <a:pt x="188519" y="417514"/>
                  <a:pt x="123002" y="416724"/>
                  <a:pt x="57790" y="411289"/>
                </a:cubicBezTo>
                <a:cubicBezTo>
                  <a:pt x="47981" y="410472"/>
                  <a:pt x="37463" y="408099"/>
                  <a:pt x="29777" y="401950"/>
                </a:cubicBezTo>
                <a:cubicBezTo>
                  <a:pt x="21013" y="394938"/>
                  <a:pt x="17326" y="383273"/>
                  <a:pt x="11101" y="373934"/>
                </a:cubicBezTo>
                <a:cubicBezTo>
                  <a:pt x="7989" y="364596"/>
                  <a:pt x="1764" y="355762"/>
                  <a:pt x="1764" y="345919"/>
                </a:cubicBezTo>
                <a:cubicBezTo>
                  <a:pt x="1764" y="297646"/>
                  <a:pt x="-10529" y="227473"/>
                  <a:pt x="29777" y="187163"/>
                </a:cubicBezTo>
                <a:cubicBezTo>
                  <a:pt x="37712" y="179227"/>
                  <a:pt x="48452" y="174712"/>
                  <a:pt x="57790" y="168486"/>
                </a:cubicBezTo>
                <a:cubicBezTo>
                  <a:pt x="60903" y="159148"/>
                  <a:pt x="62064" y="148912"/>
                  <a:pt x="67128" y="140471"/>
                </a:cubicBezTo>
                <a:cubicBezTo>
                  <a:pt x="78646" y="121273"/>
                  <a:pt x="137186" y="87535"/>
                  <a:pt x="141830" y="84439"/>
                </a:cubicBezTo>
                <a:lnTo>
                  <a:pt x="169843" y="65762"/>
                </a:lnTo>
                <a:cubicBezTo>
                  <a:pt x="180573" y="33570"/>
                  <a:pt x="180737" y="-4277"/>
                  <a:pt x="197856" y="392"/>
                </a:cubicBezTo>
                <a:close/>
              </a:path>
            </a:pathLst>
          </a:cu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1" name="TextBox 70"/>
          <p:cNvSpPr txBox="1"/>
          <p:nvPr/>
        </p:nvSpPr>
        <p:spPr>
          <a:xfrm>
            <a:off x="1953793" y="5199098"/>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B</a:t>
            </a:r>
            <a:endParaRPr lang="en-US" sz="1200" b="1" dirty="0">
              <a:solidFill>
                <a:srgbClr val="000000"/>
              </a:solidFill>
              <a:latin typeface="Arial"/>
              <a:cs typeface="Arial"/>
            </a:endParaRPr>
          </a:p>
        </p:txBody>
      </p:sp>
      <p:sp>
        <p:nvSpPr>
          <p:cNvPr id="139" name="Freeform 138"/>
          <p:cNvSpPr/>
          <p:nvPr/>
        </p:nvSpPr>
        <p:spPr>
          <a:xfrm>
            <a:off x="1863321" y="5497791"/>
            <a:ext cx="453336" cy="407026"/>
          </a:xfrm>
          <a:custGeom>
            <a:avLst/>
            <a:gdLst>
              <a:gd name="connsiteX0" fmla="*/ 23799 w 453336"/>
              <a:gd name="connsiteY0" fmla="*/ 8858 h 407026"/>
              <a:gd name="connsiteX1" fmla="*/ 331945 w 453336"/>
              <a:gd name="connsiteY1" fmla="*/ 36874 h 407026"/>
              <a:gd name="connsiteX2" fmla="*/ 359958 w 453336"/>
              <a:gd name="connsiteY2" fmla="*/ 46212 h 407026"/>
              <a:gd name="connsiteX3" fmla="*/ 387972 w 453336"/>
              <a:gd name="connsiteY3" fmla="*/ 102244 h 407026"/>
              <a:gd name="connsiteX4" fmla="*/ 406647 w 453336"/>
              <a:gd name="connsiteY4" fmla="*/ 130259 h 407026"/>
              <a:gd name="connsiteX5" fmla="*/ 415985 w 453336"/>
              <a:gd name="connsiteY5" fmla="*/ 158275 h 407026"/>
              <a:gd name="connsiteX6" fmla="*/ 434660 w 453336"/>
              <a:gd name="connsiteY6" fmla="*/ 186291 h 407026"/>
              <a:gd name="connsiteX7" fmla="*/ 453336 w 453336"/>
              <a:gd name="connsiteY7" fmla="*/ 242322 h 407026"/>
              <a:gd name="connsiteX8" fmla="*/ 443998 w 453336"/>
              <a:gd name="connsiteY8" fmla="*/ 345046 h 407026"/>
              <a:gd name="connsiteX9" fmla="*/ 415985 w 453336"/>
              <a:gd name="connsiteY9" fmla="*/ 363723 h 407026"/>
              <a:gd name="connsiteX10" fmla="*/ 359958 w 453336"/>
              <a:gd name="connsiteY10" fmla="*/ 382400 h 407026"/>
              <a:gd name="connsiteX11" fmla="*/ 331945 w 453336"/>
              <a:gd name="connsiteY11" fmla="*/ 401077 h 407026"/>
              <a:gd name="connsiteX12" fmla="*/ 61150 w 453336"/>
              <a:gd name="connsiteY12" fmla="*/ 382400 h 407026"/>
              <a:gd name="connsiteX13" fmla="*/ 42475 w 453336"/>
              <a:gd name="connsiteY13" fmla="*/ 345046 h 407026"/>
              <a:gd name="connsiteX14" fmla="*/ 33137 w 453336"/>
              <a:gd name="connsiteY14" fmla="*/ 307692 h 407026"/>
              <a:gd name="connsiteX15" fmla="*/ 14461 w 453336"/>
              <a:gd name="connsiteY15" fmla="*/ 176952 h 407026"/>
              <a:gd name="connsiteX16" fmla="*/ 23799 w 453336"/>
              <a:gd name="connsiteY16" fmla="*/ 8858 h 40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336" h="407026">
                <a:moveTo>
                  <a:pt x="23799" y="8858"/>
                </a:moveTo>
                <a:cubicBezTo>
                  <a:pt x="76713" y="-14488"/>
                  <a:pt x="236634" y="13044"/>
                  <a:pt x="331945" y="36874"/>
                </a:cubicBezTo>
                <a:cubicBezTo>
                  <a:pt x="341494" y="39261"/>
                  <a:pt x="350620" y="43099"/>
                  <a:pt x="359958" y="46212"/>
                </a:cubicBezTo>
                <a:cubicBezTo>
                  <a:pt x="413477" y="126497"/>
                  <a:pt x="349314" y="24921"/>
                  <a:pt x="387972" y="102244"/>
                </a:cubicBezTo>
                <a:cubicBezTo>
                  <a:pt x="392991" y="112282"/>
                  <a:pt x="401628" y="120221"/>
                  <a:pt x="406647" y="130259"/>
                </a:cubicBezTo>
                <a:cubicBezTo>
                  <a:pt x="411049" y="139064"/>
                  <a:pt x="411583" y="149470"/>
                  <a:pt x="415985" y="158275"/>
                </a:cubicBezTo>
                <a:cubicBezTo>
                  <a:pt x="421004" y="168314"/>
                  <a:pt x="430102" y="176035"/>
                  <a:pt x="434660" y="186291"/>
                </a:cubicBezTo>
                <a:cubicBezTo>
                  <a:pt x="442655" y="204282"/>
                  <a:pt x="453336" y="242322"/>
                  <a:pt x="453336" y="242322"/>
                </a:cubicBezTo>
                <a:cubicBezTo>
                  <a:pt x="450223" y="276563"/>
                  <a:pt x="454109" y="312184"/>
                  <a:pt x="443998" y="345046"/>
                </a:cubicBezTo>
                <a:cubicBezTo>
                  <a:pt x="440698" y="355773"/>
                  <a:pt x="426240" y="359165"/>
                  <a:pt x="415985" y="363723"/>
                </a:cubicBezTo>
                <a:cubicBezTo>
                  <a:pt x="397996" y="371719"/>
                  <a:pt x="359958" y="382400"/>
                  <a:pt x="359958" y="382400"/>
                </a:cubicBezTo>
                <a:cubicBezTo>
                  <a:pt x="350620" y="388626"/>
                  <a:pt x="343161" y="400690"/>
                  <a:pt x="331945" y="401077"/>
                </a:cubicBezTo>
                <a:cubicBezTo>
                  <a:pt x="129423" y="408061"/>
                  <a:pt x="159905" y="415323"/>
                  <a:pt x="61150" y="382400"/>
                </a:cubicBezTo>
                <a:cubicBezTo>
                  <a:pt x="54925" y="369949"/>
                  <a:pt x="47363" y="358081"/>
                  <a:pt x="42475" y="345046"/>
                </a:cubicBezTo>
                <a:cubicBezTo>
                  <a:pt x="37969" y="333029"/>
                  <a:pt x="35654" y="320277"/>
                  <a:pt x="33137" y="307692"/>
                </a:cubicBezTo>
                <a:cubicBezTo>
                  <a:pt x="24161" y="262810"/>
                  <a:pt x="20199" y="222860"/>
                  <a:pt x="14461" y="176952"/>
                </a:cubicBezTo>
                <a:cubicBezTo>
                  <a:pt x="24144" y="2642"/>
                  <a:pt x="-29115" y="32204"/>
                  <a:pt x="23799" y="8858"/>
                </a:cubicBezTo>
                <a:close/>
              </a:path>
            </a:pathLst>
          </a:cu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4" name="TextBox 73"/>
          <p:cNvSpPr txBox="1"/>
          <p:nvPr/>
        </p:nvSpPr>
        <p:spPr>
          <a:xfrm>
            <a:off x="1933833" y="5575875"/>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C</a:t>
            </a:r>
            <a:endParaRPr lang="en-US" sz="1200" b="1" dirty="0">
              <a:solidFill>
                <a:srgbClr val="000000"/>
              </a:solidFill>
              <a:latin typeface="Arial"/>
              <a:cs typeface="Arial"/>
            </a:endParaRPr>
          </a:p>
        </p:txBody>
      </p:sp>
      <p:sp>
        <p:nvSpPr>
          <p:cNvPr id="115" name="Rectangle 2"/>
          <p:cNvSpPr>
            <a:spLocks noGrp="1" noChangeArrowheads="1"/>
          </p:cNvSpPr>
          <p:nvPr>
            <p:ph type="title"/>
          </p:nvPr>
        </p:nvSpPr>
        <p:spPr>
          <a:xfrm>
            <a:off x="0" y="0"/>
            <a:ext cx="9144000" cy="38100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smtClean="0">
                <a:ln>
                  <a:noFill/>
                </a:ln>
                <a:solidFill>
                  <a:srgbClr val="FF0000"/>
                </a:solidFill>
                <a:effectLst/>
                <a:uLnTx/>
                <a:uFillTx/>
                <a:cs typeface="+mj-cs"/>
              </a:rPr>
              <a:t>COMMUNITY DATA ASSIMILATION REPOSITORY</a:t>
            </a:r>
            <a:r>
              <a:rPr kumimoji="0" lang="en-GB" sz="2800" b="1" i="0" u="none" strike="noStrike" kern="0" cap="none" spc="0" normalizeH="0" noProof="0" dirty="0" smtClean="0">
                <a:ln>
                  <a:noFill/>
                </a:ln>
                <a:solidFill>
                  <a:srgbClr val="FF0000"/>
                </a:solidFill>
                <a:effectLst/>
                <a:uLnTx/>
                <a:uFillTx/>
                <a:cs typeface="+mj-cs"/>
              </a:rPr>
              <a:t> (CDAR)</a:t>
            </a:r>
            <a:endParaRPr kumimoji="0" lang="en-US" sz="2800" b="1" i="0" u="none" strike="noStrike" kern="0" cap="none" spc="0" normalizeH="0" baseline="0" noProof="0" dirty="0" smtClean="0">
              <a:ln>
                <a:noFill/>
              </a:ln>
              <a:solidFill>
                <a:srgbClr val="FF0000"/>
              </a:solidFill>
              <a:effectLst/>
              <a:uLnTx/>
              <a:uFillTx/>
              <a:cs typeface="+mj-cs"/>
            </a:endParaRPr>
          </a:p>
        </p:txBody>
      </p:sp>
      <p:sp>
        <p:nvSpPr>
          <p:cNvPr id="116" name="TextBox 115"/>
          <p:cNvSpPr txBox="1"/>
          <p:nvPr/>
        </p:nvSpPr>
        <p:spPr>
          <a:xfrm>
            <a:off x="4800600" y="1905000"/>
            <a:ext cx="1752600" cy="400110"/>
          </a:xfrm>
          <a:prstGeom prst="rect">
            <a:avLst/>
          </a:prstGeom>
          <a:noFill/>
        </p:spPr>
        <p:txBody>
          <a:bodyPr wrap="square" rtlCol="0">
            <a:spAutoFit/>
          </a:bodyPr>
          <a:lstStyle/>
          <a:p>
            <a:pPr algn="ctr" defTabSz="457200" fontAlgn="auto">
              <a:spcBef>
                <a:spcPts val="0"/>
              </a:spcBef>
              <a:spcAft>
                <a:spcPts val="0"/>
              </a:spcAft>
            </a:pPr>
            <a:r>
              <a:rPr lang="en-US" sz="2000" b="1" dirty="0" smtClean="0">
                <a:solidFill>
                  <a:prstClr val="black"/>
                </a:solidFill>
                <a:latin typeface="Calibri"/>
              </a:rPr>
              <a:t>SYSTEM 4</a:t>
            </a:r>
            <a:endParaRPr lang="en-US" sz="2000" b="1" dirty="0">
              <a:solidFill>
                <a:prstClr val="black"/>
              </a:solidFill>
              <a:latin typeface="Calibri"/>
            </a:endParaRPr>
          </a:p>
        </p:txBody>
      </p:sp>
      <p:sp>
        <p:nvSpPr>
          <p:cNvPr id="117" name="TextBox 116"/>
          <p:cNvSpPr txBox="1"/>
          <p:nvPr/>
        </p:nvSpPr>
        <p:spPr>
          <a:xfrm>
            <a:off x="5738267" y="4191000"/>
            <a:ext cx="1752600" cy="400110"/>
          </a:xfrm>
          <a:prstGeom prst="rect">
            <a:avLst/>
          </a:prstGeom>
          <a:noFill/>
        </p:spPr>
        <p:txBody>
          <a:bodyPr wrap="square" rtlCol="0">
            <a:spAutoFit/>
          </a:bodyPr>
          <a:lstStyle/>
          <a:p>
            <a:pPr algn="ctr" defTabSz="457200" fontAlgn="auto">
              <a:spcBef>
                <a:spcPts val="0"/>
              </a:spcBef>
              <a:spcAft>
                <a:spcPts val="0"/>
              </a:spcAft>
            </a:pPr>
            <a:r>
              <a:rPr lang="en-US" sz="2000" b="1" dirty="0" smtClean="0">
                <a:solidFill>
                  <a:prstClr val="black"/>
                </a:solidFill>
                <a:latin typeface="Calibri"/>
              </a:rPr>
              <a:t>NAVDAS-AR</a:t>
            </a:r>
            <a:endParaRPr lang="en-US" sz="2000" b="1" dirty="0">
              <a:solidFill>
                <a:prstClr val="black"/>
              </a:solidFill>
              <a:latin typeface="Calibri"/>
            </a:endParaRPr>
          </a:p>
        </p:txBody>
      </p:sp>
      <p:sp>
        <p:nvSpPr>
          <p:cNvPr id="118" name="Slide Number Placeholder 7"/>
          <p:cNvSpPr>
            <a:spLocks noGrp="1"/>
          </p:cNvSpPr>
          <p:nvPr>
            <p:ph type="sldNum" sz="quarter" idx="12"/>
          </p:nvPr>
        </p:nvSpPr>
        <p:spPr>
          <a:xfrm>
            <a:off x="8688072" y="6553200"/>
            <a:ext cx="439042" cy="304800"/>
          </a:xfrm>
        </p:spPr>
        <p:txBody>
          <a:bodyPr/>
          <a:lstStyle/>
          <a:p>
            <a:pPr>
              <a:defRPr/>
            </a:pPr>
            <a:fld id="{EF961DFF-A451-FA41-BF45-8DA77A6D8CA5}" type="slidenum">
              <a:rPr lang="en-US" smtClean="0">
                <a:solidFill>
                  <a:srgbClr val="000000"/>
                </a:solidFill>
              </a:rPr>
              <a:pPr>
                <a:defRPr/>
              </a:pPr>
              <a:t>25</a:t>
            </a:fld>
            <a:endParaRPr lang="en-US" dirty="0">
              <a:solidFill>
                <a:srgbClr val="000000"/>
              </a:solidFill>
            </a:endParaRPr>
          </a:p>
        </p:txBody>
      </p:sp>
      <p:cxnSp>
        <p:nvCxnSpPr>
          <p:cNvPr id="96" name="Straight Arrow Connector 95"/>
          <p:cNvCxnSpPr/>
          <p:nvPr/>
        </p:nvCxnSpPr>
        <p:spPr>
          <a:xfrm flipV="1">
            <a:off x="2074907" y="2930732"/>
            <a:ext cx="717531" cy="2397520"/>
          </a:xfrm>
          <a:prstGeom prst="straightConnector1">
            <a:avLst/>
          </a:prstGeom>
          <a:ln>
            <a:solidFill>
              <a:schemeClr val="tx1"/>
            </a:solidFill>
            <a:tailEnd type="arrow"/>
          </a:ln>
        </p:spPr>
        <p:style>
          <a:lnRef idx="2">
            <a:schemeClr val="accent6"/>
          </a:lnRef>
          <a:fillRef idx="0">
            <a:schemeClr val="accent6"/>
          </a:fillRef>
          <a:effectRef idx="1">
            <a:schemeClr val="accent6"/>
          </a:effectRef>
          <a:fontRef idx="minor">
            <a:schemeClr val="tx1"/>
          </a:fontRef>
        </p:style>
      </p:cxnSp>
      <p:sp>
        <p:nvSpPr>
          <p:cNvPr id="107" name="Freeform 106"/>
          <p:cNvSpPr/>
          <p:nvPr/>
        </p:nvSpPr>
        <p:spPr>
          <a:xfrm>
            <a:off x="6855092" y="1385126"/>
            <a:ext cx="410862" cy="430793"/>
          </a:xfrm>
          <a:custGeom>
            <a:avLst/>
            <a:gdLst>
              <a:gd name="connsiteX0" fmla="*/ 0 w 410862"/>
              <a:gd name="connsiteY0" fmla="*/ 430793 h 430793"/>
              <a:gd name="connsiteX1" fmla="*/ 46689 w 410862"/>
              <a:gd name="connsiteY1" fmla="*/ 402777 h 430793"/>
              <a:gd name="connsiteX2" fmla="*/ 74702 w 410862"/>
              <a:gd name="connsiteY2" fmla="*/ 393438 h 430793"/>
              <a:gd name="connsiteX3" fmla="*/ 102715 w 410862"/>
              <a:gd name="connsiteY3" fmla="*/ 374761 h 430793"/>
              <a:gd name="connsiteX4" fmla="*/ 140067 w 410862"/>
              <a:gd name="connsiteY4" fmla="*/ 365423 h 430793"/>
              <a:gd name="connsiteX5" fmla="*/ 168080 w 410862"/>
              <a:gd name="connsiteY5" fmla="*/ 356084 h 430793"/>
              <a:gd name="connsiteX6" fmla="*/ 224106 w 410862"/>
              <a:gd name="connsiteY6" fmla="*/ 318730 h 430793"/>
              <a:gd name="connsiteX7" fmla="*/ 280133 w 410862"/>
              <a:gd name="connsiteY7" fmla="*/ 281376 h 430793"/>
              <a:gd name="connsiteX8" fmla="*/ 308146 w 410862"/>
              <a:gd name="connsiteY8" fmla="*/ 225344 h 430793"/>
              <a:gd name="connsiteX9" fmla="*/ 336159 w 410862"/>
              <a:gd name="connsiteY9" fmla="*/ 206667 h 430793"/>
              <a:gd name="connsiteX10" fmla="*/ 345497 w 410862"/>
              <a:gd name="connsiteY10" fmla="*/ 178652 h 430793"/>
              <a:gd name="connsiteX11" fmla="*/ 373510 w 410862"/>
              <a:gd name="connsiteY11" fmla="*/ 159975 h 430793"/>
              <a:gd name="connsiteX12" fmla="*/ 392186 w 410862"/>
              <a:gd name="connsiteY12" fmla="*/ 103943 h 430793"/>
              <a:gd name="connsiteX13" fmla="*/ 401524 w 410862"/>
              <a:gd name="connsiteY13" fmla="*/ 75928 h 430793"/>
              <a:gd name="connsiteX14" fmla="*/ 410862 w 410862"/>
              <a:gd name="connsiteY14" fmla="*/ 47912 h 430793"/>
              <a:gd name="connsiteX15" fmla="*/ 354835 w 410862"/>
              <a:gd name="connsiteY15" fmla="*/ 29235 h 430793"/>
              <a:gd name="connsiteX16" fmla="*/ 308146 w 410862"/>
              <a:gd name="connsiteY16" fmla="*/ 10558 h 430793"/>
              <a:gd name="connsiteX17" fmla="*/ 28013 w 410862"/>
              <a:gd name="connsiteY17" fmla="*/ 121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862" h="430793">
                <a:moveTo>
                  <a:pt x="0" y="430793"/>
                </a:moveTo>
                <a:cubicBezTo>
                  <a:pt x="15563" y="421454"/>
                  <a:pt x="30456" y="410895"/>
                  <a:pt x="46689" y="402777"/>
                </a:cubicBezTo>
                <a:cubicBezTo>
                  <a:pt x="55493" y="398375"/>
                  <a:pt x="65898" y="397840"/>
                  <a:pt x="74702" y="393438"/>
                </a:cubicBezTo>
                <a:cubicBezTo>
                  <a:pt x="84740" y="388419"/>
                  <a:pt x="92400" y="379182"/>
                  <a:pt x="102715" y="374761"/>
                </a:cubicBezTo>
                <a:cubicBezTo>
                  <a:pt x="114511" y="369705"/>
                  <a:pt x="127727" y="368949"/>
                  <a:pt x="140067" y="365423"/>
                </a:cubicBezTo>
                <a:cubicBezTo>
                  <a:pt x="149531" y="362719"/>
                  <a:pt x="158742" y="359197"/>
                  <a:pt x="168080" y="356084"/>
                </a:cubicBezTo>
                <a:cubicBezTo>
                  <a:pt x="230248" y="293912"/>
                  <a:pt x="163295" y="352517"/>
                  <a:pt x="224106" y="318730"/>
                </a:cubicBezTo>
                <a:cubicBezTo>
                  <a:pt x="243727" y="307829"/>
                  <a:pt x="280133" y="281376"/>
                  <a:pt x="280133" y="281376"/>
                </a:cubicBezTo>
                <a:cubicBezTo>
                  <a:pt x="287727" y="258592"/>
                  <a:pt x="290046" y="243446"/>
                  <a:pt x="308146" y="225344"/>
                </a:cubicBezTo>
                <a:cubicBezTo>
                  <a:pt x="316081" y="217408"/>
                  <a:pt x="326821" y="212893"/>
                  <a:pt x="336159" y="206667"/>
                </a:cubicBezTo>
                <a:cubicBezTo>
                  <a:pt x="339272" y="197329"/>
                  <a:pt x="339348" y="186339"/>
                  <a:pt x="345497" y="178652"/>
                </a:cubicBezTo>
                <a:cubicBezTo>
                  <a:pt x="352508" y="169888"/>
                  <a:pt x="367562" y="169492"/>
                  <a:pt x="373510" y="159975"/>
                </a:cubicBezTo>
                <a:cubicBezTo>
                  <a:pt x="383944" y="143280"/>
                  <a:pt x="385961" y="122620"/>
                  <a:pt x="392186" y="103943"/>
                </a:cubicBezTo>
                <a:lnTo>
                  <a:pt x="401524" y="75928"/>
                </a:lnTo>
                <a:lnTo>
                  <a:pt x="410862" y="47912"/>
                </a:lnTo>
                <a:cubicBezTo>
                  <a:pt x="392186" y="41686"/>
                  <a:pt x="373113" y="36547"/>
                  <a:pt x="354835" y="29235"/>
                </a:cubicBezTo>
                <a:cubicBezTo>
                  <a:pt x="339272" y="23009"/>
                  <a:pt x="324582" y="13846"/>
                  <a:pt x="308146" y="10558"/>
                </a:cubicBezTo>
                <a:cubicBezTo>
                  <a:pt x="230483" y="-4976"/>
                  <a:pt x="91505" y="1219"/>
                  <a:pt x="28013" y="1219"/>
                </a:cubicBezTo>
              </a:path>
            </a:pathLst>
          </a:custGeom>
          <a:solidFill>
            <a:srgbClr val="FF0000"/>
          </a:solidFill>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13" name="TextBox 112"/>
          <p:cNvSpPr txBox="1"/>
          <p:nvPr/>
        </p:nvSpPr>
        <p:spPr>
          <a:xfrm>
            <a:off x="6894741" y="1413718"/>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A</a:t>
            </a:r>
            <a:endParaRPr lang="en-US" sz="1200" b="1" dirty="0">
              <a:solidFill>
                <a:srgbClr val="000000"/>
              </a:solidFill>
              <a:latin typeface="Arial"/>
              <a:cs typeface="Arial"/>
            </a:endParaRPr>
          </a:p>
        </p:txBody>
      </p:sp>
      <p:sp>
        <p:nvSpPr>
          <p:cNvPr id="23" name="Rectangle 22"/>
          <p:cNvSpPr/>
          <p:nvPr/>
        </p:nvSpPr>
        <p:spPr>
          <a:xfrm>
            <a:off x="6096000" y="762000"/>
            <a:ext cx="3429000" cy="646331"/>
          </a:xfrm>
          <a:prstGeom prst="rect">
            <a:avLst/>
          </a:prstGeom>
        </p:spPr>
        <p:txBody>
          <a:bodyPr wrap="square">
            <a:spAutoFit/>
          </a:bodyPr>
          <a:lstStyle/>
          <a:p>
            <a:pPr algn="ctr"/>
            <a:r>
              <a:rPr lang="en-US" i="1" dirty="0" smtClean="0">
                <a:solidFill>
                  <a:prstClr val="black"/>
                </a:solidFill>
              </a:rPr>
              <a:t>Functionalities under </a:t>
            </a:r>
          </a:p>
          <a:p>
            <a:pPr algn="ctr"/>
            <a:r>
              <a:rPr lang="en-US" b="1" i="1" dirty="0" smtClean="0">
                <a:solidFill>
                  <a:prstClr val="black"/>
                </a:solidFill>
              </a:rPr>
              <a:t>Process </a:t>
            </a:r>
            <a:r>
              <a:rPr lang="en-US" b="1" i="1" dirty="0">
                <a:solidFill>
                  <a:prstClr val="black"/>
                </a:solidFill>
              </a:rPr>
              <a:t>O</a:t>
            </a:r>
            <a:r>
              <a:rPr lang="en-US" b="1" i="1" dirty="0" smtClean="0">
                <a:solidFill>
                  <a:prstClr val="black"/>
                </a:solidFill>
              </a:rPr>
              <a:t>riented </a:t>
            </a:r>
            <a:r>
              <a:rPr lang="en-US" b="1" i="1" dirty="0">
                <a:solidFill>
                  <a:prstClr val="black"/>
                </a:solidFill>
              </a:rPr>
              <a:t>D</a:t>
            </a:r>
            <a:r>
              <a:rPr lang="en-US" b="1" i="1" dirty="0" smtClean="0">
                <a:solidFill>
                  <a:prstClr val="black"/>
                </a:solidFill>
              </a:rPr>
              <a:t>esign</a:t>
            </a:r>
            <a:endParaRPr lang="en-US" b="1" i="1" dirty="0">
              <a:solidFill>
                <a:prstClr val="black"/>
              </a:solidFill>
            </a:endParaRPr>
          </a:p>
        </p:txBody>
      </p:sp>
      <p:sp>
        <p:nvSpPr>
          <p:cNvPr id="114" name="Freeform 113"/>
          <p:cNvSpPr/>
          <p:nvPr/>
        </p:nvSpPr>
        <p:spPr>
          <a:xfrm>
            <a:off x="7550791" y="1352841"/>
            <a:ext cx="375274" cy="420627"/>
          </a:xfrm>
          <a:custGeom>
            <a:avLst/>
            <a:gdLst>
              <a:gd name="connsiteX0" fmla="*/ 197856 w 375274"/>
              <a:gd name="connsiteY0" fmla="*/ 392 h 420627"/>
              <a:gd name="connsiteX1" fmla="*/ 272559 w 375274"/>
              <a:gd name="connsiteY1" fmla="*/ 93778 h 420627"/>
              <a:gd name="connsiteX2" fmla="*/ 281896 w 375274"/>
              <a:gd name="connsiteY2" fmla="*/ 121793 h 420627"/>
              <a:gd name="connsiteX3" fmla="*/ 300572 w 375274"/>
              <a:gd name="connsiteY3" fmla="*/ 140471 h 420627"/>
              <a:gd name="connsiteX4" fmla="*/ 319247 w 375274"/>
              <a:gd name="connsiteY4" fmla="*/ 196502 h 420627"/>
              <a:gd name="connsiteX5" fmla="*/ 328585 w 375274"/>
              <a:gd name="connsiteY5" fmla="*/ 224518 h 420627"/>
              <a:gd name="connsiteX6" fmla="*/ 365936 w 375274"/>
              <a:gd name="connsiteY6" fmla="*/ 289887 h 420627"/>
              <a:gd name="connsiteX7" fmla="*/ 375274 w 375274"/>
              <a:gd name="connsiteY7" fmla="*/ 317903 h 420627"/>
              <a:gd name="connsiteX8" fmla="*/ 365936 w 375274"/>
              <a:gd name="connsiteY8" fmla="*/ 392611 h 420627"/>
              <a:gd name="connsiteX9" fmla="*/ 253883 w 375274"/>
              <a:gd name="connsiteY9" fmla="*/ 420627 h 420627"/>
              <a:gd name="connsiteX10" fmla="*/ 57790 w 375274"/>
              <a:gd name="connsiteY10" fmla="*/ 411289 h 420627"/>
              <a:gd name="connsiteX11" fmla="*/ 29777 w 375274"/>
              <a:gd name="connsiteY11" fmla="*/ 401950 h 420627"/>
              <a:gd name="connsiteX12" fmla="*/ 11101 w 375274"/>
              <a:gd name="connsiteY12" fmla="*/ 373934 h 420627"/>
              <a:gd name="connsiteX13" fmla="*/ 1764 w 375274"/>
              <a:gd name="connsiteY13" fmla="*/ 345919 h 420627"/>
              <a:gd name="connsiteX14" fmla="*/ 29777 w 375274"/>
              <a:gd name="connsiteY14" fmla="*/ 187163 h 420627"/>
              <a:gd name="connsiteX15" fmla="*/ 57790 w 375274"/>
              <a:gd name="connsiteY15" fmla="*/ 168486 h 420627"/>
              <a:gd name="connsiteX16" fmla="*/ 67128 w 375274"/>
              <a:gd name="connsiteY16" fmla="*/ 140471 h 420627"/>
              <a:gd name="connsiteX17" fmla="*/ 141830 w 375274"/>
              <a:gd name="connsiteY17" fmla="*/ 84439 h 420627"/>
              <a:gd name="connsiteX18" fmla="*/ 169843 w 375274"/>
              <a:gd name="connsiteY18" fmla="*/ 65762 h 420627"/>
              <a:gd name="connsiteX19" fmla="*/ 197856 w 375274"/>
              <a:gd name="connsiteY19" fmla="*/ 392 h 42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5274" h="420627">
                <a:moveTo>
                  <a:pt x="197856" y="392"/>
                </a:moveTo>
                <a:cubicBezTo>
                  <a:pt x="214975" y="5061"/>
                  <a:pt x="220111" y="58811"/>
                  <a:pt x="272559" y="93778"/>
                </a:cubicBezTo>
                <a:cubicBezTo>
                  <a:pt x="275671" y="103116"/>
                  <a:pt x="276832" y="113352"/>
                  <a:pt x="281896" y="121793"/>
                </a:cubicBezTo>
                <a:cubicBezTo>
                  <a:pt x="286426" y="129343"/>
                  <a:pt x="296635" y="132596"/>
                  <a:pt x="300572" y="140471"/>
                </a:cubicBezTo>
                <a:cubicBezTo>
                  <a:pt x="309376" y="158080"/>
                  <a:pt x="313022" y="177825"/>
                  <a:pt x="319247" y="196502"/>
                </a:cubicBezTo>
                <a:cubicBezTo>
                  <a:pt x="322360" y="205841"/>
                  <a:pt x="323125" y="216327"/>
                  <a:pt x="328585" y="224518"/>
                </a:cubicBezTo>
                <a:cubicBezTo>
                  <a:pt x="347343" y="252656"/>
                  <a:pt x="351718" y="256709"/>
                  <a:pt x="365936" y="289887"/>
                </a:cubicBezTo>
                <a:cubicBezTo>
                  <a:pt x="369813" y="298935"/>
                  <a:pt x="372161" y="308564"/>
                  <a:pt x="375274" y="317903"/>
                </a:cubicBezTo>
                <a:cubicBezTo>
                  <a:pt x="372161" y="342806"/>
                  <a:pt x="380327" y="372051"/>
                  <a:pt x="365936" y="392611"/>
                </a:cubicBezTo>
                <a:cubicBezTo>
                  <a:pt x="356162" y="406574"/>
                  <a:pt x="267569" y="418346"/>
                  <a:pt x="253883" y="420627"/>
                </a:cubicBezTo>
                <a:cubicBezTo>
                  <a:pt x="188519" y="417514"/>
                  <a:pt x="123002" y="416724"/>
                  <a:pt x="57790" y="411289"/>
                </a:cubicBezTo>
                <a:cubicBezTo>
                  <a:pt x="47981" y="410472"/>
                  <a:pt x="37463" y="408099"/>
                  <a:pt x="29777" y="401950"/>
                </a:cubicBezTo>
                <a:cubicBezTo>
                  <a:pt x="21013" y="394938"/>
                  <a:pt x="17326" y="383273"/>
                  <a:pt x="11101" y="373934"/>
                </a:cubicBezTo>
                <a:cubicBezTo>
                  <a:pt x="7989" y="364596"/>
                  <a:pt x="1764" y="355762"/>
                  <a:pt x="1764" y="345919"/>
                </a:cubicBezTo>
                <a:cubicBezTo>
                  <a:pt x="1764" y="297646"/>
                  <a:pt x="-10529" y="227473"/>
                  <a:pt x="29777" y="187163"/>
                </a:cubicBezTo>
                <a:cubicBezTo>
                  <a:pt x="37712" y="179227"/>
                  <a:pt x="48452" y="174712"/>
                  <a:pt x="57790" y="168486"/>
                </a:cubicBezTo>
                <a:cubicBezTo>
                  <a:pt x="60903" y="159148"/>
                  <a:pt x="62064" y="148912"/>
                  <a:pt x="67128" y="140471"/>
                </a:cubicBezTo>
                <a:cubicBezTo>
                  <a:pt x="78646" y="121273"/>
                  <a:pt x="137186" y="87535"/>
                  <a:pt x="141830" y="84439"/>
                </a:cubicBezTo>
                <a:lnTo>
                  <a:pt x="169843" y="65762"/>
                </a:lnTo>
                <a:cubicBezTo>
                  <a:pt x="180573" y="33570"/>
                  <a:pt x="180737" y="-4277"/>
                  <a:pt x="197856" y="392"/>
                </a:cubicBezTo>
                <a:close/>
              </a:path>
            </a:pathLst>
          </a:cu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9" name="TextBox 118"/>
          <p:cNvSpPr txBox="1"/>
          <p:nvPr/>
        </p:nvSpPr>
        <p:spPr>
          <a:xfrm>
            <a:off x="7638284" y="1470374"/>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B</a:t>
            </a:r>
            <a:endParaRPr lang="en-US" sz="1200" b="1" dirty="0">
              <a:solidFill>
                <a:srgbClr val="000000"/>
              </a:solidFill>
              <a:latin typeface="Arial"/>
              <a:cs typeface="Arial"/>
            </a:endParaRPr>
          </a:p>
        </p:txBody>
      </p:sp>
      <p:sp>
        <p:nvSpPr>
          <p:cNvPr id="120" name="Freeform 119"/>
          <p:cNvSpPr/>
          <p:nvPr/>
        </p:nvSpPr>
        <p:spPr>
          <a:xfrm>
            <a:off x="8082980" y="1447546"/>
            <a:ext cx="636712" cy="308173"/>
          </a:xfrm>
          <a:custGeom>
            <a:avLst/>
            <a:gdLst>
              <a:gd name="connsiteX0" fmla="*/ 1744 w 636712"/>
              <a:gd name="connsiteY0" fmla="*/ 177433 h 308173"/>
              <a:gd name="connsiteX1" fmla="*/ 85784 w 636712"/>
              <a:gd name="connsiteY1" fmla="*/ 196110 h 308173"/>
              <a:gd name="connsiteX2" fmla="*/ 160486 w 636712"/>
              <a:gd name="connsiteY2" fmla="*/ 205448 h 308173"/>
              <a:gd name="connsiteX3" fmla="*/ 179162 w 636712"/>
              <a:gd name="connsiteY3" fmla="*/ 224126 h 308173"/>
              <a:gd name="connsiteX4" fmla="*/ 207175 w 636712"/>
              <a:gd name="connsiteY4" fmla="*/ 233464 h 308173"/>
              <a:gd name="connsiteX5" fmla="*/ 235188 w 636712"/>
              <a:gd name="connsiteY5" fmla="*/ 252141 h 308173"/>
              <a:gd name="connsiteX6" fmla="*/ 263201 w 636712"/>
              <a:gd name="connsiteY6" fmla="*/ 261480 h 308173"/>
              <a:gd name="connsiteX7" fmla="*/ 300552 w 636712"/>
              <a:gd name="connsiteY7" fmla="*/ 280157 h 308173"/>
              <a:gd name="connsiteX8" fmla="*/ 356579 w 636712"/>
              <a:gd name="connsiteY8" fmla="*/ 308173 h 308173"/>
              <a:gd name="connsiteX9" fmla="*/ 421943 w 636712"/>
              <a:gd name="connsiteY9" fmla="*/ 289495 h 308173"/>
              <a:gd name="connsiteX10" fmla="*/ 431281 w 636712"/>
              <a:gd name="connsiteY10" fmla="*/ 261480 h 308173"/>
              <a:gd name="connsiteX11" fmla="*/ 487308 w 636712"/>
              <a:gd name="connsiteY11" fmla="*/ 214787 h 308173"/>
              <a:gd name="connsiteX12" fmla="*/ 533996 w 636712"/>
              <a:gd name="connsiteY12" fmla="*/ 168094 h 308173"/>
              <a:gd name="connsiteX13" fmla="*/ 608698 w 636712"/>
              <a:gd name="connsiteY13" fmla="*/ 112063 h 308173"/>
              <a:gd name="connsiteX14" fmla="*/ 618036 w 636712"/>
              <a:gd name="connsiteY14" fmla="*/ 84047 h 308173"/>
              <a:gd name="connsiteX15" fmla="*/ 636712 w 636712"/>
              <a:gd name="connsiteY15" fmla="*/ 56032 h 308173"/>
              <a:gd name="connsiteX16" fmla="*/ 571347 w 636712"/>
              <a:gd name="connsiteY16" fmla="*/ 18677 h 308173"/>
              <a:gd name="connsiteX17" fmla="*/ 496645 w 636712"/>
              <a:gd name="connsiteY17" fmla="*/ 9339 h 308173"/>
              <a:gd name="connsiteX18" fmla="*/ 431281 w 636712"/>
              <a:gd name="connsiteY18" fmla="*/ 0 h 308173"/>
              <a:gd name="connsiteX19" fmla="*/ 300552 w 636712"/>
              <a:gd name="connsiteY19" fmla="*/ 9339 h 308173"/>
              <a:gd name="connsiteX20" fmla="*/ 244526 w 636712"/>
              <a:gd name="connsiteY20" fmla="*/ 28016 h 308173"/>
              <a:gd name="connsiteX21" fmla="*/ 216513 w 636712"/>
              <a:gd name="connsiteY21" fmla="*/ 37355 h 308173"/>
              <a:gd name="connsiteX22" fmla="*/ 160486 w 636712"/>
              <a:gd name="connsiteY22" fmla="*/ 65370 h 308173"/>
              <a:gd name="connsiteX23" fmla="*/ 132473 w 636712"/>
              <a:gd name="connsiteY23" fmla="*/ 84047 h 308173"/>
              <a:gd name="connsiteX24" fmla="*/ 76446 w 636712"/>
              <a:gd name="connsiteY24" fmla="*/ 102724 h 308173"/>
              <a:gd name="connsiteX25" fmla="*/ 57771 w 636712"/>
              <a:gd name="connsiteY25" fmla="*/ 130740 h 308173"/>
              <a:gd name="connsiteX26" fmla="*/ 29757 w 636712"/>
              <a:gd name="connsiteY26" fmla="*/ 140079 h 308173"/>
              <a:gd name="connsiteX27" fmla="*/ 1744 w 636712"/>
              <a:gd name="connsiteY27" fmla="*/ 177433 h 30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6712" h="308173">
                <a:moveTo>
                  <a:pt x="1744" y="177433"/>
                </a:moveTo>
                <a:cubicBezTo>
                  <a:pt x="11082" y="186771"/>
                  <a:pt x="57524" y="191123"/>
                  <a:pt x="85784" y="196110"/>
                </a:cubicBezTo>
                <a:cubicBezTo>
                  <a:pt x="110497" y="200471"/>
                  <a:pt x="136450" y="198237"/>
                  <a:pt x="160486" y="205448"/>
                </a:cubicBezTo>
                <a:cubicBezTo>
                  <a:pt x="168919" y="207978"/>
                  <a:pt x="171612" y="219596"/>
                  <a:pt x="179162" y="224126"/>
                </a:cubicBezTo>
                <a:cubicBezTo>
                  <a:pt x="187602" y="229190"/>
                  <a:pt x="197837" y="230351"/>
                  <a:pt x="207175" y="233464"/>
                </a:cubicBezTo>
                <a:cubicBezTo>
                  <a:pt x="216513" y="239690"/>
                  <a:pt x="225150" y="247122"/>
                  <a:pt x="235188" y="252141"/>
                </a:cubicBezTo>
                <a:cubicBezTo>
                  <a:pt x="243992" y="256543"/>
                  <a:pt x="254154" y="257602"/>
                  <a:pt x="263201" y="261480"/>
                </a:cubicBezTo>
                <a:cubicBezTo>
                  <a:pt x="275995" y="266964"/>
                  <a:pt x="288466" y="273250"/>
                  <a:pt x="300552" y="280157"/>
                </a:cubicBezTo>
                <a:cubicBezTo>
                  <a:pt x="351237" y="309122"/>
                  <a:pt x="305218" y="291050"/>
                  <a:pt x="356579" y="308173"/>
                </a:cubicBezTo>
                <a:cubicBezTo>
                  <a:pt x="356903" y="308092"/>
                  <a:pt x="417477" y="293961"/>
                  <a:pt x="421943" y="289495"/>
                </a:cubicBezTo>
                <a:cubicBezTo>
                  <a:pt x="428903" y="282534"/>
                  <a:pt x="426879" y="270284"/>
                  <a:pt x="431281" y="261480"/>
                </a:cubicBezTo>
                <a:cubicBezTo>
                  <a:pt x="448879" y="226281"/>
                  <a:pt x="450831" y="233027"/>
                  <a:pt x="487308" y="214787"/>
                </a:cubicBezTo>
                <a:cubicBezTo>
                  <a:pt x="529815" y="129763"/>
                  <a:pt x="479038" y="209317"/>
                  <a:pt x="533996" y="168094"/>
                </a:cubicBezTo>
                <a:cubicBezTo>
                  <a:pt x="619831" y="103712"/>
                  <a:pt x="545411" y="133159"/>
                  <a:pt x="608698" y="112063"/>
                </a:cubicBezTo>
                <a:cubicBezTo>
                  <a:pt x="611811" y="102724"/>
                  <a:pt x="613634" y="92852"/>
                  <a:pt x="618036" y="84047"/>
                </a:cubicBezTo>
                <a:cubicBezTo>
                  <a:pt x="623055" y="74009"/>
                  <a:pt x="636712" y="67255"/>
                  <a:pt x="636712" y="56032"/>
                </a:cubicBezTo>
                <a:cubicBezTo>
                  <a:pt x="636712" y="20922"/>
                  <a:pt x="590182" y="21575"/>
                  <a:pt x="571347" y="18677"/>
                </a:cubicBezTo>
                <a:cubicBezTo>
                  <a:pt x="546544" y="14861"/>
                  <a:pt x="521519" y="12656"/>
                  <a:pt x="496645" y="9339"/>
                </a:cubicBezTo>
                <a:lnTo>
                  <a:pt x="431281" y="0"/>
                </a:lnTo>
                <a:cubicBezTo>
                  <a:pt x="387705" y="3113"/>
                  <a:pt x="343756" y="2858"/>
                  <a:pt x="300552" y="9339"/>
                </a:cubicBezTo>
                <a:cubicBezTo>
                  <a:pt x="281084" y="12259"/>
                  <a:pt x="263201" y="21790"/>
                  <a:pt x="244526" y="28016"/>
                </a:cubicBezTo>
                <a:cubicBezTo>
                  <a:pt x="235188" y="31129"/>
                  <a:pt x="224703" y="31895"/>
                  <a:pt x="216513" y="37355"/>
                </a:cubicBezTo>
                <a:cubicBezTo>
                  <a:pt x="180309" y="61492"/>
                  <a:pt x="199146" y="52483"/>
                  <a:pt x="160486" y="65370"/>
                </a:cubicBezTo>
                <a:cubicBezTo>
                  <a:pt x="151148" y="71596"/>
                  <a:pt x="142728" y="79489"/>
                  <a:pt x="132473" y="84047"/>
                </a:cubicBezTo>
                <a:cubicBezTo>
                  <a:pt x="114484" y="92043"/>
                  <a:pt x="76446" y="102724"/>
                  <a:pt x="76446" y="102724"/>
                </a:cubicBezTo>
                <a:cubicBezTo>
                  <a:pt x="70221" y="112063"/>
                  <a:pt x="66535" y="123728"/>
                  <a:pt x="57771" y="130740"/>
                </a:cubicBezTo>
                <a:cubicBezTo>
                  <a:pt x="50085" y="136889"/>
                  <a:pt x="38896" y="136423"/>
                  <a:pt x="29757" y="140079"/>
                </a:cubicBezTo>
                <a:cubicBezTo>
                  <a:pt x="23295" y="142664"/>
                  <a:pt x="-7594" y="168095"/>
                  <a:pt x="1744" y="177433"/>
                </a:cubicBezTo>
                <a:close/>
              </a:path>
            </a:pathLst>
          </a:cu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2" name="TextBox 121"/>
          <p:cNvSpPr txBox="1"/>
          <p:nvPr/>
        </p:nvSpPr>
        <p:spPr>
          <a:xfrm>
            <a:off x="8304937" y="1470191"/>
            <a:ext cx="230147" cy="276999"/>
          </a:xfrm>
          <a:prstGeom prst="rect">
            <a:avLst/>
          </a:prstGeom>
          <a:noFill/>
          <a:ln>
            <a:noFill/>
          </a:ln>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C</a:t>
            </a:r>
            <a:endParaRPr lang="en-US" sz="1200" b="1" dirty="0">
              <a:solidFill>
                <a:srgbClr val="000000"/>
              </a:solidFill>
              <a:latin typeface="Arial"/>
              <a:cs typeface="Arial"/>
            </a:endParaRPr>
          </a:p>
        </p:txBody>
      </p:sp>
      <p:sp>
        <p:nvSpPr>
          <p:cNvPr id="123" name="Oval 122"/>
          <p:cNvSpPr/>
          <p:nvPr/>
        </p:nvSpPr>
        <p:spPr>
          <a:xfrm>
            <a:off x="8262971" y="5631836"/>
            <a:ext cx="466888" cy="424774"/>
          </a:xfrm>
          <a:prstGeom prst="ellipse">
            <a:avLst/>
          </a:pr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4" name="TextBox 123"/>
          <p:cNvSpPr txBox="1"/>
          <p:nvPr/>
        </p:nvSpPr>
        <p:spPr>
          <a:xfrm>
            <a:off x="8378044" y="5709378"/>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C</a:t>
            </a:r>
            <a:endParaRPr lang="en-US" sz="1200" b="1" dirty="0">
              <a:solidFill>
                <a:srgbClr val="000000"/>
              </a:solidFill>
              <a:latin typeface="Arial"/>
              <a:cs typeface="Arial"/>
            </a:endParaRPr>
          </a:p>
        </p:txBody>
      </p:sp>
      <p:sp>
        <p:nvSpPr>
          <p:cNvPr id="126" name="Oval 125"/>
          <p:cNvSpPr/>
          <p:nvPr/>
        </p:nvSpPr>
        <p:spPr>
          <a:xfrm>
            <a:off x="7654923" y="5631836"/>
            <a:ext cx="466888" cy="424774"/>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7" name="Oval 126"/>
          <p:cNvSpPr/>
          <p:nvPr/>
        </p:nvSpPr>
        <p:spPr>
          <a:xfrm>
            <a:off x="7029503" y="5651380"/>
            <a:ext cx="466888" cy="4247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8" name="TextBox 127"/>
          <p:cNvSpPr txBox="1"/>
          <p:nvPr/>
        </p:nvSpPr>
        <p:spPr>
          <a:xfrm>
            <a:off x="7105539" y="573568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A</a:t>
            </a:r>
            <a:endParaRPr lang="en-US" sz="1200" b="1" dirty="0">
              <a:solidFill>
                <a:srgbClr val="000000"/>
              </a:solidFill>
              <a:latin typeface="Arial"/>
              <a:cs typeface="Arial"/>
            </a:endParaRPr>
          </a:p>
        </p:txBody>
      </p:sp>
      <p:sp>
        <p:nvSpPr>
          <p:cNvPr id="129" name="TextBox 128"/>
          <p:cNvSpPr txBox="1"/>
          <p:nvPr/>
        </p:nvSpPr>
        <p:spPr>
          <a:xfrm>
            <a:off x="7772400" y="5715000"/>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cs typeface="Arial"/>
              </a:rPr>
              <a:t>B</a:t>
            </a:r>
            <a:endParaRPr lang="en-US" sz="1200" b="1" dirty="0">
              <a:solidFill>
                <a:srgbClr val="000000"/>
              </a:solidFill>
              <a:latin typeface="Arial"/>
              <a:cs typeface="Arial"/>
            </a:endParaRPr>
          </a:p>
        </p:txBody>
      </p:sp>
      <p:sp>
        <p:nvSpPr>
          <p:cNvPr id="132" name="Rectangle 131"/>
          <p:cNvSpPr/>
          <p:nvPr/>
        </p:nvSpPr>
        <p:spPr>
          <a:xfrm>
            <a:off x="6324600" y="4953000"/>
            <a:ext cx="3048000" cy="646331"/>
          </a:xfrm>
          <a:prstGeom prst="rect">
            <a:avLst/>
          </a:prstGeom>
        </p:spPr>
        <p:txBody>
          <a:bodyPr wrap="square">
            <a:spAutoFit/>
          </a:bodyPr>
          <a:lstStyle/>
          <a:p>
            <a:pPr algn="ctr"/>
            <a:r>
              <a:rPr lang="en-US" i="1" dirty="0" smtClean="0">
                <a:solidFill>
                  <a:prstClr val="black"/>
                </a:solidFill>
              </a:rPr>
              <a:t>Functionalities under</a:t>
            </a:r>
          </a:p>
          <a:p>
            <a:pPr algn="ctr"/>
            <a:r>
              <a:rPr lang="en-US" b="1" i="1" dirty="0" smtClean="0">
                <a:solidFill>
                  <a:srgbClr val="FF0000"/>
                </a:solidFill>
              </a:rPr>
              <a:t>Object Oriented Design</a:t>
            </a:r>
            <a:endParaRPr lang="en-US" b="1" i="1" dirty="0">
              <a:solidFill>
                <a:srgbClr val="FF0000"/>
              </a:solidFill>
            </a:endParaRPr>
          </a:p>
        </p:txBody>
      </p:sp>
      <p:sp>
        <p:nvSpPr>
          <p:cNvPr id="3" name="Rectangle 2"/>
          <p:cNvSpPr/>
          <p:nvPr/>
        </p:nvSpPr>
        <p:spPr>
          <a:xfrm>
            <a:off x="6424690" y="1752600"/>
            <a:ext cx="1021286" cy="646331"/>
          </a:xfrm>
          <a:prstGeom prst="rect">
            <a:avLst/>
          </a:prstGeom>
        </p:spPr>
        <p:txBody>
          <a:bodyPr wrap="none">
            <a:spAutoFit/>
          </a:bodyPr>
          <a:lstStyle/>
          <a:p>
            <a:pPr algn="ctr"/>
            <a:r>
              <a:rPr lang="en-US" i="1" dirty="0" err="1" smtClean="0">
                <a:solidFill>
                  <a:srgbClr val="FF0000"/>
                </a:solidFill>
              </a:rPr>
              <a:t>Minimiz</a:t>
            </a:r>
            <a:endParaRPr lang="en-US" i="1" dirty="0" smtClean="0">
              <a:solidFill>
                <a:srgbClr val="FF0000"/>
              </a:solidFill>
            </a:endParaRPr>
          </a:p>
          <a:p>
            <a:pPr algn="ctr"/>
            <a:r>
              <a:rPr lang="en-US" i="1" dirty="0" err="1" smtClean="0">
                <a:solidFill>
                  <a:srgbClr val="FF0000"/>
                </a:solidFill>
              </a:rPr>
              <a:t>ation</a:t>
            </a:r>
            <a:r>
              <a:rPr lang="en-US" i="1" dirty="0" smtClean="0">
                <a:solidFill>
                  <a:srgbClr val="FF0000"/>
                </a:solidFill>
              </a:rPr>
              <a:t> </a:t>
            </a:r>
            <a:endParaRPr lang="en-US" sz="2000" dirty="0">
              <a:solidFill>
                <a:srgbClr val="FF0000"/>
              </a:solidFill>
            </a:endParaRPr>
          </a:p>
        </p:txBody>
      </p:sp>
      <p:sp>
        <p:nvSpPr>
          <p:cNvPr id="20" name="TextBox 19"/>
          <p:cNvSpPr txBox="1"/>
          <p:nvPr/>
        </p:nvSpPr>
        <p:spPr>
          <a:xfrm>
            <a:off x="7477499" y="1796515"/>
            <a:ext cx="585319" cy="369332"/>
          </a:xfrm>
          <a:prstGeom prst="rect">
            <a:avLst/>
          </a:prstGeom>
          <a:noFill/>
        </p:spPr>
        <p:txBody>
          <a:bodyPr wrap="none" rtlCol="0">
            <a:spAutoFit/>
          </a:bodyPr>
          <a:lstStyle/>
          <a:p>
            <a:r>
              <a:rPr lang="en-US" i="1" dirty="0" smtClean="0">
                <a:solidFill>
                  <a:srgbClr val="008000"/>
                </a:solidFill>
              </a:rPr>
              <a:t>QC</a:t>
            </a:r>
            <a:endParaRPr lang="en-US" i="1" dirty="0">
              <a:solidFill>
                <a:srgbClr val="008000"/>
              </a:solidFill>
            </a:endParaRPr>
          </a:p>
        </p:txBody>
      </p:sp>
      <p:sp>
        <p:nvSpPr>
          <p:cNvPr id="137" name="Rectangle 136"/>
          <p:cNvSpPr/>
          <p:nvPr/>
        </p:nvSpPr>
        <p:spPr>
          <a:xfrm>
            <a:off x="7942601" y="1752600"/>
            <a:ext cx="1201399" cy="646331"/>
          </a:xfrm>
          <a:prstGeom prst="rect">
            <a:avLst/>
          </a:prstGeom>
        </p:spPr>
        <p:txBody>
          <a:bodyPr wrap="none">
            <a:spAutoFit/>
          </a:bodyPr>
          <a:lstStyle/>
          <a:p>
            <a:pPr algn="ctr"/>
            <a:r>
              <a:rPr lang="en-US" i="1" dirty="0" err="1" smtClean="0">
                <a:solidFill>
                  <a:srgbClr val="DF74E5"/>
                </a:solidFill>
              </a:rPr>
              <a:t>Radiative</a:t>
            </a:r>
            <a:endParaRPr lang="en-US" i="1" dirty="0" smtClean="0">
              <a:solidFill>
                <a:srgbClr val="DF74E5"/>
              </a:solidFill>
            </a:endParaRPr>
          </a:p>
          <a:p>
            <a:pPr algn="ctr"/>
            <a:r>
              <a:rPr lang="en-US" i="1" dirty="0" err="1" smtClean="0">
                <a:solidFill>
                  <a:srgbClr val="DF74E5"/>
                </a:solidFill>
              </a:rPr>
              <a:t>Trasfer</a:t>
            </a:r>
            <a:r>
              <a:rPr lang="en-US" i="1" dirty="0" smtClean="0">
                <a:solidFill>
                  <a:srgbClr val="DF74E5"/>
                </a:solidFill>
              </a:rPr>
              <a:t> </a:t>
            </a:r>
            <a:endParaRPr lang="en-US" sz="2000" dirty="0">
              <a:solidFill>
                <a:srgbClr val="DF74E5"/>
              </a:solidFill>
            </a:endParaRPr>
          </a:p>
        </p:txBody>
      </p:sp>
    </p:spTree>
    <p:extLst>
      <p:ext uri="{BB962C8B-B14F-4D97-AF65-F5344CB8AC3E}">
        <p14:creationId xmlns:p14="http://schemas.microsoft.com/office/powerpoint/2010/main" val="23653979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 y="0"/>
            <a:ext cx="9144000" cy="609600"/>
          </a:xfrm>
        </p:spPr>
        <p:txBody>
          <a:bodyPr/>
          <a:lstStyle/>
          <a:p>
            <a:r>
              <a:rPr lang="en-US" sz="4000" b="1" dirty="0" smtClean="0">
                <a:solidFill>
                  <a:srgbClr val="FF0000"/>
                </a:solidFill>
              </a:rPr>
              <a:t>DA - OBJECT ORIENTED DESIGN</a:t>
            </a:r>
            <a:endParaRPr lang="en-US" sz="4000" b="1" dirty="0">
              <a:solidFill>
                <a:srgbClr val="FF0000"/>
              </a:solidFill>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56363" y="753632"/>
            <a:ext cx="9017000" cy="1866900"/>
          </a:xfrm>
          <a:prstGeom prst="rect">
            <a:avLst/>
          </a:prstGeom>
        </p:spPr>
      </p:pic>
      <p:sp>
        <p:nvSpPr>
          <p:cNvPr id="8" name="Slide Number Placeholder 7"/>
          <p:cNvSpPr>
            <a:spLocks noGrp="1"/>
          </p:cNvSpPr>
          <p:nvPr>
            <p:ph type="sldNum" sz="quarter" idx="12"/>
          </p:nvPr>
        </p:nvSpPr>
        <p:spPr>
          <a:xfrm>
            <a:off x="8686800" y="6553200"/>
            <a:ext cx="439042" cy="304800"/>
          </a:xfrm>
        </p:spPr>
        <p:txBody>
          <a:bodyPr/>
          <a:lstStyle/>
          <a:p>
            <a:pPr>
              <a:defRPr/>
            </a:pPr>
            <a:fld id="{EF961DFF-A451-FA41-BF45-8DA77A6D8CA5}" type="slidenum">
              <a:rPr lang="en-US" smtClean="0">
                <a:solidFill>
                  <a:srgbClr val="000000"/>
                </a:solidFill>
              </a:rPr>
              <a:pPr>
                <a:defRPr/>
              </a:pPr>
              <a:t>26</a:t>
            </a:fld>
            <a:endParaRPr lang="en-US" dirty="0">
              <a:solidFill>
                <a:srgbClr val="000000"/>
              </a:solidFill>
            </a:endParaRPr>
          </a:p>
        </p:txBody>
      </p:sp>
      <p:sp>
        <p:nvSpPr>
          <p:cNvPr id="4" name="Rectangle 3"/>
          <p:cNvSpPr/>
          <p:nvPr/>
        </p:nvSpPr>
        <p:spPr>
          <a:xfrm>
            <a:off x="76200" y="1128233"/>
            <a:ext cx="2085753" cy="1293627"/>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image01.png"/>
          <p:cNvPicPr/>
          <p:nvPr/>
        </p:nvPicPr>
        <p:blipFill>
          <a:blip r:embed="rId3"/>
          <a:srcRect/>
          <a:stretch>
            <a:fillRect/>
          </a:stretch>
        </p:blipFill>
        <p:spPr>
          <a:xfrm>
            <a:off x="0" y="2667000"/>
            <a:ext cx="3200400" cy="1828800"/>
          </a:xfrm>
          <a:prstGeom prst="rect">
            <a:avLst/>
          </a:prstGeom>
          <a:ln/>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2438400" y="4572000"/>
            <a:ext cx="3810000" cy="2133600"/>
          </a:xfrm>
          <a:prstGeom prst="rect">
            <a:avLst/>
          </a:prstGeom>
        </p:spPr>
      </p:pic>
      <p:pic>
        <p:nvPicPr>
          <p:cNvPr id="9" name="image03.png"/>
          <p:cNvPicPr/>
          <p:nvPr/>
        </p:nvPicPr>
        <p:blipFill>
          <a:blip r:embed="rId5"/>
          <a:srcRect/>
          <a:stretch>
            <a:fillRect/>
          </a:stretch>
        </p:blipFill>
        <p:spPr>
          <a:xfrm>
            <a:off x="5410200" y="2667000"/>
            <a:ext cx="3733800" cy="1905000"/>
          </a:xfrm>
          <a:prstGeom prst="rect">
            <a:avLst/>
          </a:prstGeom>
          <a:ln/>
        </p:spPr>
      </p:pic>
      <p:sp>
        <p:nvSpPr>
          <p:cNvPr id="10" name="Freeform 9"/>
          <p:cNvSpPr/>
          <p:nvPr/>
        </p:nvSpPr>
        <p:spPr>
          <a:xfrm>
            <a:off x="1594884" y="4158512"/>
            <a:ext cx="1264093" cy="643860"/>
          </a:xfrm>
          <a:custGeom>
            <a:avLst/>
            <a:gdLst>
              <a:gd name="connsiteX0" fmla="*/ 0 w 1264093"/>
              <a:gd name="connsiteY0" fmla="*/ 0 h 643860"/>
              <a:gd name="connsiteX1" fmla="*/ 5907 w 1264093"/>
              <a:gd name="connsiteY1" fmla="*/ 448930 h 643860"/>
              <a:gd name="connsiteX2" fmla="*/ 59069 w 1264093"/>
              <a:gd name="connsiteY2" fmla="*/ 549348 h 643860"/>
              <a:gd name="connsiteX3" fmla="*/ 236279 w 1264093"/>
              <a:gd name="connsiteY3" fmla="*/ 643860 h 643860"/>
              <a:gd name="connsiteX4" fmla="*/ 330790 w 1264093"/>
              <a:gd name="connsiteY4" fmla="*/ 643860 h 643860"/>
              <a:gd name="connsiteX5" fmla="*/ 1264093 w 1264093"/>
              <a:gd name="connsiteY5" fmla="*/ 643860 h 64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093" h="643860">
                <a:moveTo>
                  <a:pt x="0" y="0"/>
                </a:moveTo>
                <a:lnTo>
                  <a:pt x="5907" y="448930"/>
                </a:lnTo>
                <a:lnTo>
                  <a:pt x="59069" y="549348"/>
                </a:lnTo>
                <a:lnTo>
                  <a:pt x="236279" y="643860"/>
                </a:lnTo>
                <a:lnTo>
                  <a:pt x="330790" y="643860"/>
                </a:lnTo>
                <a:lnTo>
                  <a:pt x="1264093" y="643860"/>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630326" y="3674140"/>
            <a:ext cx="5617534" cy="3095255"/>
          </a:xfrm>
          <a:custGeom>
            <a:avLst/>
            <a:gdLst>
              <a:gd name="connsiteX0" fmla="*/ 1222744 w 5617534"/>
              <a:gd name="connsiteY0" fmla="*/ 1441302 h 3095255"/>
              <a:gd name="connsiteX1" fmla="*/ 206744 w 5617534"/>
              <a:gd name="connsiteY1" fmla="*/ 1429488 h 3095255"/>
              <a:gd name="connsiteX2" fmla="*/ 94511 w 5617534"/>
              <a:gd name="connsiteY2" fmla="*/ 1506279 h 3095255"/>
              <a:gd name="connsiteX3" fmla="*/ 11814 w 5617534"/>
              <a:gd name="connsiteY3" fmla="*/ 1636232 h 3095255"/>
              <a:gd name="connsiteX4" fmla="*/ 0 w 5617534"/>
              <a:gd name="connsiteY4" fmla="*/ 2634511 h 3095255"/>
              <a:gd name="connsiteX5" fmla="*/ 112232 w 5617534"/>
              <a:gd name="connsiteY5" fmla="*/ 2841255 h 3095255"/>
              <a:gd name="connsiteX6" fmla="*/ 259907 w 5617534"/>
              <a:gd name="connsiteY6" fmla="*/ 2965302 h 3095255"/>
              <a:gd name="connsiteX7" fmla="*/ 448930 w 5617534"/>
              <a:gd name="connsiteY7" fmla="*/ 3053907 h 3095255"/>
              <a:gd name="connsiteX8" fmla="*/ 567069 w 5617534"/>
              <a:gd name="connsiteY8" fmla="*/ 3095255 h 3095255"/>
              <a:gd name="connsiteX9" fmla="*/ 5085907 w 5617534"/>
              <a:gd name="connsiteY9" fmla="*/ 3083441 h 3095255"/>
              <a:gd name="connsiteX10" fmla="*/ 5387162 w 5617534"/>
              <a:gd name="connsiteY10" fmla="*/ 2918046 h 3095255"/>
              <a:gd name="connsiteX11" fmla="*/ 5582093 w 5617534"/>
              <a:gd name="connsiteY11" fmla="*/ 2664046 h 3095255"/>
              <a:gd name="connsiteX12" fmla="*/ 5617534 w 5617534"/>
              <a:gd name="connsiteY12" fmla="*/ 2522279 h 3095255"/>
              <a:gd name="connsiteX13" fmla="*/ 5599814 w 5617534"/>
              <a:gd name="connsiteY13" fmla="*/ 0 h 309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7534" h="3095255">
                <a:moveTo>
                  <a:pt x="1222744" y="1441302"/>
                </a:moveTo>
                <a:lnTo>
                  <a:pt x="206744" y="1429488"/>
                </a:lnTo>
                <a:lnTo>
                  <a:pt x="94511" y="1506279"/>
                </a:lnTo>
                <a:lnTo>
                  <a:pt x="11814" y="1636232"/>
                </a:lnTo>
                <a:lnTo>
                  <a:pt x="0" y="2634511"/>
                </a:lnTo>
                <a:lnTo>
                  <a:pt x="112232" y="2841255"/>
                </a:lnTo>
                <a:lnTo>
                  <a:pt x="259907" y="2965302"/>
                </a:lnTo>
                <a:lnTo>
                  <a:pt x="448930" y="3053907"/>
                </a:lnTo>
                <a:lnTo>
                  <a:pt x="567069" y="3095255"/>
                </a:lnTo>
                <a:lnTo>
                  <a:pt x="5085907" y="3083441"/>
                </a:lnTo>
                <a:lnTo>
                  <a:pt x="5387162" y="2918046"/>
                </a:lnTo>
                <a:lnTo>
                  <a:pt x="5582093" y="2664046"/>
                </a:lnTo>
                <a:cubicBezTo>
                  <a:pt x="5593907" y="2616790"/>
                  <a:pt x="5614581" y="2947581"/>
                  <a:pt x="5617534" y="2522279"/>
                </a:cubicBezTo>
                <a:lnTo>
                  <a:pt x="5599814" y="0"/>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Triangle 4"/>
          <p:cNvSpPr/>
          <p:nvPr/>
        </p:nvSpPr>
        <p:spPr>
          <a:xfrm rot="16200000">
            <a:off x="7125177" y="6180820"/>
            <a:ext cx="304800" cy="2286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1607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a:bodyPr>
          <a:lstStyle/>
          <a:p>
            <a:pPr marL="0" indent="0" algn="ctr" eaLnBrk="1" hangingPunct="1">
              <a:buNone/>
              <a:defRPr/>
            </a:pPr>
            <a:r>
              <a:rPr lang="en-US" i="1" dirty="0" smtClean="0">
                <a:solidFill>
                  <a:srgbClr val="DE00F1"/>
                </a:solidFill>
              </a:rPr>
              <a:t>Retain / use more info where it matters most</a:t>
            </a:r>
          </a:p>
          <a:p>
            <a:pPr eaLnBrk="1" hangingPunct="1">
              <a:defRPr/>
            </a:pPr>
            <a:r>
              <a:rPr lang="en-US" b="1" dirty="0" err="1" smtClean="0">
                <a:solidFill>
                  <a:srgbClr val="0000FF"/>
                </a:solidFill>
              </a:rPr>
              <a:t>Nowcasting</a:t>
            </a:r>
            <a:endParaRPr lang="en-US" b="1" dirty="0" smtClean="0">
              <a:solidFill>
                <a:srgbClr val="0000FF"/>
              </a:solidFill>
            </a:endParaRPr>
          </a:p>
          <a:p>
            <a:pPr lvl="1" eaLnBrk="1" hangingPunct="1">
              <a:defRPr/>
            </a:pPr>
            <a:r>
              <a:rPr lang="en-US" dirty="0" smtClean="0">
                <a:solidFill>
                  <a:srgbClr val="000000"/>
                </a:solidFill>
              </a:rPr>
              <a:t>Features of interest</a:t>
            </a:r>
          </a:p>
          <a:p>
            <a:pPr lvl="1" eaLnBrk="1" hangingPunct="1">
              <a:defRPr/>
            </a:pPr>
            <a:r>
              <a:rPr lang="en-US" dirty="0" smtClean="0">
                <a:solidFill>
                  <a:srgbClr val="000000"/>
                </a:solidFill>
              </a:rPr>
              <a:t>Spatial variability – </a:t>
            </a:r>
            <a:r>
              <a:rPr lang="en-US" dirty="0" err="1">
                <a:solidFill>
                  <a:srgbClr val="008000"/>
                </a:solidFill>
              </a:rPr>
              <a:t>B</a:t>
            </a:r>
            <a:r>
              <a:rPr lang="en-US" dirty="0" err="1" smtClean="0">
                <a:solidFill>
                  <a:srgbClr val="008000"/>
                </a:solidFill>
              </a:rPr>
              <a:t>oukabara</a:t>
            </a:r>
            <a:r>
              <a:rPr lang="en-US" dirty="0" smtClean="0">
                <a:solidFill>
                  <a:srgbClr val="008000"/>
                </a:solidFill>
              </a:rPr>
              <a:t> &amp; Zhu</a:t>
            </a:r>
          </a:p>
          <a:p>
            <a:pPr eaLnBrk="1" hangingPunct="1">
              <a:defRPr/>
            </a:pPr>
            <a:endParaRPr lang="en-US" dirty="0" smtClean="0">
              <a:solidFill>
                <a:srgbClr val="000000"/>
              </a:solidFill>
            </a:endParaRPr>
          </a:p>
          <a:p>
            <a:pPr eaLnBrk="1" hangingPunct="1">
              <a:defRPr/>
            </a:pPr>
            <a:r>
              <a:rPr lang="en-US" b="1" dirty="0" smtClean="0">
                <a:solidFill>
                  <a:srgbClr val="0000FF"/>
                </a:solidFill>
              </a:rPr>
              <a:t>NWP forecast initialization </a:t>
            </a:r>
            <a:r>
              <a:rPr lang="en-US" dirty="0" smtClean="0"/>
              <a:t>– Targeted </a:t>
            </a:r>
            <a:r>
              <a:rPr lang="en-US" dirty="0" err="1" smtClean="0"/>
              <a:t>obs</a:t>
            </a:r>
            <a:endParaRPr lang="en-US" dirty="0" smtClean="0"/>
          </a:p>
          <a:p>
            <a:pPr lvl="1" eaLnBrk="1" hangingPunct="1">
              <a:defRPr/>
            </a:pPr>
            <a:r>
              <a:rPr lang="en-US" dirty="0" smtClean="0">
                <a:solidFill>
                  <a:srgbClr val="000000"/>
                </a:solidFill>
              </a:rPr>
              <a:t>3/4 D subdomains</a:t>
            </a:r>
            <a:r>
              <a:rPr lang="en-US" dirty="0" smtClean="0">
                <a:solidFill>
                  <a:srgbClr val="000000"/>
                </a:solidFill>
              </a:rPr>
              <a:t> affecting most of forecast feature</a:t>
            </a:r>
          </a:p>
          <a:p>
            <a:pPr lvl="2" eaLnBrk="1" hangingPunct="1">
              <a:defRPr/>
            </a:pPr>
            <a:r>
              <a:rPr lang="en-US" dirty="0" smtClean="0">
                <a:solidFill>
                  <a:srgbClr val="000000"/>
                </a:solidFill>
              </a:rPr>
              <a:t>Analysis errors localized around instabilities</a:t>
            </a:r>
          </a:p>
          <a:p>
            <a:pPr lvl="3" eaLnBrk="1" hangingPunct="1">
              <a:defRPr/>
            </a:pPr>
            <a:r>
              <a:rPr lang="en-US" dirty="0" smtClean="0">
                <a:solidFill>
                  <a:srgbClr val="000000"/>
                </a:solidFill>
              </a:rPr>
              <a:t>Effect of chaotic dynamics on first guess forecast errors</a:t>
            </a:r>
          </a:p>
          <a:p>
            <a:pPr lvl="2" eaLnBrk="1" hangingPunct="1">
              <a:defRPr/>
            </a:pPr>
            <a:r>
              <a:rPr lang="en-US" dirty="0" smtClean="0">
                <a:solidFill>
                  <a:srgbClr val="000000"/>
                </a:solidFill>
              </a:rPr>
              <a:t>Spatiotemporal correlations forecast feature &amp; analysis subdomain</a:t>
            </a:r>
          </a:p>
          <a:p>
            <a:pPr lvl="3" eaLnBrk="1" hangingPunct="1">
              <a:defRPr/>
            </a:pPr>
            <a:r>
              <a:rPr lang="en-US" dirty="0" err="1" smtClean="0">
                <a:solidFill>
                  <a:srgbClr val="000000"/>
                </a:solidFill>
              </a:rPr>
              <a:t>Adjoint</a:t>
            </a:r>
            <a:r>
              <a:rPr lang="en-US" dirty="0" smtClean="0">
                <a:solidFill>
                  <a:srgbClr val="000000"/>
                </a:solidFill>
              </a:rPr>
              <a:t>-based sensitivity – e.g., NRL, ECMWF</a:t>
            </a:r>
          </a:p>
          <a:p>
            <a:pPr lvl="3" eaLnBrk="1" hangingPunct="1">
              <a:defRPr/>
            </a:pPr>
            <a:r>
              <a:rPr lang="en-US" dirty="0" smtClean="0">
                <a:solidFill>
                  <a:srgbClr val="000000"/>
                </a:solidFill>
              </a:rPr>
              <a:t>Ensemble-based sensitivity – e.g., NCEP</a:t>
            </a:r>
            <a:endParaRPr lang="en-US"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27</a:t>
            </a:fld>
            <a:endParaRPr lang="en-US"/>
          </a:p>
        </p:txBody>
      </p:sp>
      <p:sp>
        <p:nvSpPr>
          <p:cNvPr id="5" name="Rectangle 2"/>
          <p:cNvSpPr txBox="1">
            <a:spLocks noChangeArrowheads="1"/>
          </p:cNvSpPr>
          <p:nvPr/>
        </p:nvSpPr>
        <p:spPr bwMode="auto">
          <a:xfrm>
            <a:off x="0" y="2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eaLnBrk="1" hangingPunct="1">
              <a:defRPr/>
            </a:pPr>
            <a:r>
              <a:rPr lang="en-GB" sz="2800" dirty="0" smtClean="0">
                <a:solidFill>
                  <a:srgbClr val="FF0000"/>
                </a:solidFill>
                <a:cs typeface="+mj-cs"/>
              </a:rPr>
              <a:t>DO </a:t>
            </a:r>
            <a:r>
              <a:rPr lang="en-GB" sz="2800" dirty="0" smtClean="0">
                <a:solidFill>
                  <a:srgbClr val="FF0000"/>
                </a:solidFill>
                <a:cs typeface="+mj-cs"/>
              </a:rPr>
              <a:t>ALL OBS MATTER EQUALLY? </a:t>
            </a:r>
            <a:endParaRPr lang="en-US" sz="2800" dirty="0" smtClean="0">
              <a:solidFill>
                <a:srgbClr val="FF0000"/>
              </a:solidFill>
              <a:cs typeface="+mj-cs"/>
            </a:endParaRPr>
          </a:p>
        </p:txBody>
      </p:sp>
    </p:spTree>
    <p:extLst>
      <p:ext uri="{BB962C8B-B14F-4D97-AF65-F5344CB8AC3E}">
        <p14:creationId xmlns:p14="http://schemas.microsoft.com/office/powerpoint/2010/main" val="38767337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8458200" cy="990600"/>
          </a:xfrm>
        </p:spPr>
        <p:txBody>
          <a:bodyPr>
            <a:noAutofit/>
          </a:bodyPr>
          <a:lstStyle/>
          <a:p>
            <a:r>
              <a:rPr lang="en-US" sz="2400" b="1" dirty="0" smtClean="0">
                <a:solidFill>
                  <a:srgbClr val="FF0000"/>
                </a:solidFill>
              </a:rPr>
              <a:t>Community Satellite data Thinning and </a:t>
            </a:r>
            <a:br>
              <a:rPr lang="en-US" sz="2400" b="1" dirty="0" smtClean="0">
                <a:solidFill>
                  <a:srgbClr val="FF0000"/>
                </a:solidFill>
              </a:rPr>
            </a:br>
            <a:r>
              <a:rPr lang="en-US" sz="2400" b="1" dirty="0" smtClean="0">
                <a:solidFill>
                  <a:srgbClr val="FF0000"/>
                </a:solidFill>
              </a:rPr>
              <a:t>Representation Optimization Tool (CSTROT)</a:t>
            </a:r>
            <a:endParaRPr lang="en-US" sz="2400" b="1" dirty="0">
              <a:solidFill>
                <a:srgbClr val="FF0000"/>
              </a:solidFill>
              <a:latin typeface="Times New Roman" pitchFamily="18" charset="0"/>
              <a:cs typeface="Times New Roman" pitchFamily="18" charset="0"/>
            </a:endParaRPr>
          </a:p>
        </p:txBody>
      </p:sp>
      <p:sp>
        <p:nvSpPr>
          <p:cNvPr id="6" name="Rectangle 5"/>
          <p:cNvSpPr/>
          <p:nvPr/>
        </p:nvSpPr>
        <p:spPr>
          <a:xfrm>
            <a:off x="5334000" y="990600"/>
            <a:ext cx="3505200" cy="1754326"/>
          </a:xfrm>
          <a:prstGeom prst="rect">
            <a:avLst/>
          </a:prstGeom>
          <a:solidFill>
            <a:srgbClr val="92D050"/>
          </a:solidFill>
        </p:spPr>
        <p:txBody>
          <a:bodyPr wrap="square">
            <a:spAutoFit/>
          </a:bodyPr>
          <a:lstStyle/>
          <a:p>
            <a:pPr marL="228600" indent="-228600" fontAlgn="auto">
              <a:lnSpc>
                <a:spcPct val="80000"/>
              </a:lnSpc>
              <a:spcBef>
                <a:spcPct val="20000"/>
              </a:spcBef>
              <a:spcAft>
                <a:spcPts val="0"/>
              </a:spcAft>
              <a:buFont typeface="Wingdings" pitchFamily="2" charset="2"/>
              <a:buChar char="v"/>
              <a:defRPr/>
            </a:pPr>
            <a:r>
              <a:rPr lang="en-US" b="1" dirty="0" smtClean="0">
                <a:solidFill>
                  <a:prstClr val="black"/>
                </a:solidFill>
                <a:latin typeface="Times New Roman" pitchFamily="18" charset="0"/>
                <a:ea typeface="+mn-ea"/>
                <a:cs typeface="Times New Roman" pitchFamily="18" charset="0"/>
              </a:rPr>
              <a:t>Objective of CSTROT:</a:t>
            </a:r>
          </a:p>
          <a:p>
            <a:pPr marL="182880" indent="-182880" fontAlgn="auto">
              <a:spcBef>
                <a:spcPct val="20000"/>
              </a:spcBef>
              <a:spcAft>
                <a:spcPts val="0"/>
              </a:spcAft>
              <a:buFont typeface="Wingdings" pitchFamily="2" charset="2"/>
              <a:buChar char="Ø"/>
              <a:defRPr/>
            </a:pPr>
            <a:r>
              <a:rPr lang="en-US" dirty="0" smtClean="0">
                <a:solidFill>
                  <a:prstClr val="black"/>
                </a:solidFill>
                <a:latin typeface="Times New Roman" pitchFamily="18" charset="0"/>
                <a:ea typeface="+mn-ea"/>
                <a:cs typeface="Times New Roman" pitchFamily="18" charset="0"/>
              </a:rPr>
              <a:t>Develop a </a:t>
            </a:r>
            <a:r>
              <a:rPr lang="en-US" dirty="0">
                <a:solidFill>
                  <a:prstClr val="black"/>
                </a:solidFill>
                <a:latin typeface="Times New Roman" pitchFamily="18" charset="0"/>
                <a:ea typeface="+mn-ea"/>
                <a:cs typeface="Times New Roman" pitchFamily="18" charset="0"/>
              </a:rPr>
              <a:t>new </a:t>
            </a:r>
            <a:r>
              <a:rPr lang="en-US" dirty="0" smtClean="0">
                <a:solidFill>
                  <a:prstClr val="black"/>
                </a:solidFill>
                <a:latin typeface="Times New Roman" pitchFamily="18" charset="0"/>
                <a:ea typeface="+mn-ea"/>
                <a:cs typeface="Times New Roman" pitchFamily="18" charset="0"/>
              </a:rPr>
              <a:t>thinning </a:t>
            </a:r>
            <a:r>
              <a:rPr lang="en-US" dirty="0">
                <a:solidFill>
                  <a:prstClr val="black"/>
                </a:solidFill>
                <a:latin typeface="Times New Roman" pitchFamily="18" charset="0"/>
                <a:ea typeface="+mn-ea"/>
                <a:cs typeface="Times New Roman" pitchFamily="18" charset="0"/>
              </a:rPr>
              <a:t>scheme </a:t>
            </a:r>
            <a:r>
              <a:rPr lang="en-US" dirty="0" smtClean="0">
                <a:solidFill>
                  <a:prstClr val="black"/>
                </a:solidFill>
                <a:latin typeface="Times New Roman" pitchFamily="18" charset="0"/>
                <a:ea typeface="+mn-ea"/>
                <a:cs typeface="Times New Roman" pitchFamily="18" charset="0"/>
              </a:rPr>
              <a:t>to </a:t>
            </a:r>
            <a:r>
              <a:rPr lang="en-US" dirty="0">
                <a:solidFill>
                  <a:prstClr val="black"/>
                </a:solidFill>
                <a:latin typeface="Times New Roman" pitchFamily="18" charset="0"/>
                <a:ea typeface="+mn-ea"/>
                <a:cs typeface="Times New Roman" pitchFamily="18" charset="0"/>
              </a:rPr>
              <a:t>optimize satellite data </a:t>
            </a:r>
            <a:r>
              <a:rPr lang="en-US" dirty="0" smtClean="0">
                <a:solidFill>
                  <a:prstClr val="black"/>
                </a:solidFill>
                <a:latin typeface="Times New Roman" pitchFamily="18" charset="0"/>
                <a:ea typeface="+mn-ea"/>
                <a:cs typeface="Times New Roman" pitchFamily="18" charset="0"/>
              </a:rPr>
              <a:t>usage in GSI </a:t>
            </a:r>
            <a:r>
              <a:rPr lang="en-US" dirty="0">
                <a:solidFill>
                  <a:prstClr val="black"/>
                </a:solidFill>
                <a:latin typeface="Times New Roman" pitchFamily="18" charset="0"/>
                <a:ea typeface="+mn-ea"/>
                <a:cs typeface="Times New Roman" pitchFamily="18" charset="0"/>
              </a:rPr>
              <a:t>data </a:t>
            </a:r>
            <a:r>
              <a:rPr lang="en-US" dirty="0" smtClean="0">
                <a:solidFill>
                  <a:prstClr val="black"/>
                </a:solidFill>
                <a:latin typeface="Times New Roman" pitchFamily="18" charset="0"/>
                <a:ea typeface="+mn-ea"/>
                <a:cs typeface="Times New Roman" pitchFamily="18" charset="0"/>
              </a:rPr>
              <a:t>assimilation </a:t>
            </a:r>
            <a:r>
              <a:rPr lang="en-US" dirty="0">
                <a:solidFill>
                  <a:prstClr val="black"/>
                </a:solidFill>
                <a:latin typeface="Times New Roman" pitchFamily="18" charset="0"/>
                <a:ea typeface="+mn-ea"/>
                <a:cs typeface="Times New Roman" pitchFamily="18" charset="0"/>
              </a:rPr>
              <a:t>for </a:t>
            </a:r>
            <a:r>
              <a:rPr lang="en-US" dirty="0" smtClean="0">
                <a:solidFill>
                  <a:prstClr val="black"/>
                </a:solidFill>
                <a:latin typeface="Times New Roman" pitchFamily="18" charset="0"/>
                <a:ea typeface="+mn-ea"/>
                <a:cs typeface="Times New Roman" pitchFamily="18" charset="0"/>
              </a:rPr>
              <a:t>both global </a:t>
            </a:r>
            <a:r>
              <a:rPr lang="en-US" dirty="0">
                <a:solidFill>
                  <a:prstClr val="black"/>
                </a:solidFill>
                <a:latin typeface="Times New Roman" pitchFamily="18" charset="0"/>
                <a:ea typeface="+mn-ea"/>
                <a:cs typeface="Times New Roman" pitchFamily="18" charset="0"/>
              </a:rPr>
              <a:t>and regional modeling systems</a:t>
            </a:r>
            <a:r>
              <a:rPr lang="en-US" dirty="0" smtClean="0">
                <a:solidFill>
                  <a:prstClr val="black"/>
                </a:solidFill>
                <a:latin typeface="Times New Roman" pitchFamily="18" charset="0"/>
                <a:ea typeface="+mn-ea"/>
                <a:cs typeface="Times New Roman" pitchFamily="18" charset="0"/>
              </a:rPr>
              <a:t>.</a:t>
            </a:r>
            <a:endParaRPr lang="en-US" dirty="0">
              <a:solidFill>
                <a:prstClr val="black"/>
              </a:solidFill>
              <a:latin typeface="Times New Roman" pitchFamily="18" charset="0"/>
              <a:ea typeface="+mn-ea"/>
              <a:cs typeface="Times New Roman" pitchFamily="18" charset="0"/>
            </a:endParaRPr>
          </a:p>
        </p:txBody>
      </p:sp>
      <p:sp>
        <p:nvSpPr>
          <p:cNvPr id="9" name="Rectangle 8"/>
          <p:cNvSpPr/>
          <p:nvPr/>
        </p:nvSpPr>
        <p:spPr>
          <a:xfrm>
            <a:off x="5334000" y="2743200"/>
            <a:ext cx="3505200" cy="2622256"/>
          </a:xfrm>
          <a:prstGeom prst="rect">
            <a:avLst/>
          </a:prstGeom>
          <a:solidFill>
            <a:schemeClr val="accent5">
              <a:lumMod val="60000"/>
              <a:lumOff val="40000"/>
            </a:schemeClr>
          </a:solidFill>
        </p:spPr>
        <p:txBody>
          <a:bodyPr wrap="square">
            <a:spAutoFit/>
          </a:bodyPr>
          <a:lstStyle/>
          <a:p>
            <a:pPr marL="228600" indent="-228600" fontAlgn="auto">
              <a:lnSpc>
                <a:spcPct val="80000"/>
              </a:lnSpc>
              <a:spcBef>
                <a:spcPct val="20000"/>
              </a:spcBef>
              <a:spcAft>
                <a:spcPts val="0"/>
              </a:spcAft>
              <a:buFont typeface="Wingdings" pitchFamily="2" charset="2"/>
              <a:buChar char="v"/>
              <a:defRPr/>
            </a:pPr>
            <a:r>
              <a:rPr lang="en-US" b="1" dirty="0" smtClean="0">
                <a:solidFill>
                  <a:prstClr val="black"/>
                </a:solidFill>
                <a:latin typeface="Times New Roman" pitchFamily="18" charset="0"/>
                <a:ea typeface="+mn-ea"/>
                <a:cs typeface="Times New Roman" pitchFamily="18" charset="0"/>
              </a:rPr>
              <a:t>CSTROT Functions:</a:t>
            </a:r>
          </a:p>
          <a:p>
            <a:pPr marL="228600" indent="-228600" fontAlgn="auto">
              <a:lnSpc>
                <a:spcPct val="80000"/>
              </a:lnSpc>
              <a:spcBef>
                <a:spcPct val="20000"/>
              </a:spcBef>
              <a:spcAft>
                <a:spcPts val="0"/>
              </a:spcAft>
              <a:buFont typeface="Wingdings" pitchFamily="2" charset="2"/>
              <a:buChar char="Ø"/>
              <a:defRPr/>
            </a:pPr>
            <a:r>
              <a:rPr lang="en-US" b="1" dirty="0" smtClean="0">
                <a:solidFill>
                  <a:prstClr val="black"/>
                </a:solidFill>
                <a:latin typeface="Times New Roman" pitchFamily="18" charset="0"/>
                <a:ea typeface="+mn-ea"/>
                <a:cs typeface="Times New Roman" pitchFamily="18" charset="0"/>
              </a:rPr>
              <a:t>Thinning options</a:t>
            </a:r>
            <a:r>
              <a:rPr lang="en-US" dirty="0" smtClean="0">
                <a:solidFill>
                  <a:prstClr val="black"/>
                </a:solidFill>
                <a:latin typeface="Times New Roman" pitchFamily="18" charset="0"/>
                <a:ea typeface="+mn-ea"/>
                <a:cs typeface="Times New Roman" pitchFamily="18" charset="0"/>
              </a:rPr>
              <a:t>:</a:t>
            </a:r>
          </a:p>
          <a:p>
            <a:pPr marL="228600" indent="-228600" fontAlgn="auto">
              <a:lnSpc>
                <a:spcPct val="80000"/>
              </a:lnSpc>
              <a:spcBef>
                <a:spcPct val="20000"/>
              </a:spcBef>
              <a:spcAft>
                <a:spcPts val="0"/>
              </a:spcAft>
              <a:buFont typeface="Arial" pitchFamily="34" charset="0"/>
              <a:buChar char="•"/>
              <a:defRPr/>
            </a:pPr>
            <a:r>
              <a:rPr lang="en-US" sz="1200" dirty="0" smtClean="0">
                <a:solidFill>
                  <a:prstClr val="black"/>
                </a:solidFill>
                <a:latin typeface="Times New Roman" pitchFamily="18" charset="0"/>
                <a:ea typeface="+mn-ea"/>
                <a:cs typeface="Times New Roman" pitchFamily="18" charset="0"/>
              </a:rPr>
              <a:t>using Standard Deviation </a:t>
            </a:r>
          </a:p>
          <a:p>
            <a:pPr marL="228600" indent="-228600" fontAlgn="auto">
              <a:lnSpc>
                <a:spcPct val="80000"/>
              </a:lnSpc>
              <a:spcBef>
                <a:spcPct val="20000"/>
              </a:spcBef>
              <a:spcAft>
                <a:spcPts val="0"/>
              </a:spcAft>
              <a:buFont typeface="Arial" pitchFamily="34" charset="0"/>
              <a:buChar char="•"/>
              <a:defRPr/>
            </a:pPr>
            <a:r>
              <a:rPr lang="en-US" sz="1200" dirty="0" smtClean="0">
                <a:solidFill>
                  <a:prstClr val="black"/>
                </a:solidFill>
                <a:latin typeface="Times New Roman" pitchFamily="18" charset="0"/>
                <a:ea typeface="+mn-ea"/>
                <a:cs typeface="Times New Roman" pitchFamily="18" charset="0"/>
              </a:rPr>
              <a:t>using regression</a:t>
            </a:r>
          </a:p>
          <a:p>
            <a:pPr marL="228600" indent="-228600" fontAlgn="auto">
              <a:lnSpc>
                <a:spcPct val="80000"/>
              </a:lnSpc>
              <a:spcBef>
                <a:spcPct val="20000"/>
              </a:spcBef>
              <a:spcAft>
                <a:spcPts val="0"/>
              </a:spcAft>
              <a:buFont typeface="Arial" pitchFamily="34" charset="0"/>
              <a:buChar char="•"/>
              <a:defRPr/>
            </a:pPr>
            <a:r>
              <a:rPr lang="en-US" sz="1200" dirty="0" smtClean="0">
                <a:solidFill>
                  <a:prstClr val="black"/>
                </a:solidFill>
                <a:latin typeface="Times New Roman" pitchFamily="18" charset="0"/>
                <a:ea typeface="+mn-ea"/>
                <a:cs typeface="Times New Roman" pitchFamily="18" charset="0"/>
              </a:rPr>
              <a:t>by skipping points</a:t>
            </a:r>
          </a:p>
          <a:p>
            <a:pPr marL="228600" indent="-228600" fontAlgn="auto">
              <a:lnSpc>
                <a:spcPct val="80000"/>
              </a:lnSpc>
              <a:spcBef>
                <a:spcPct val="20000"/>
              </a:spcBef>
              <a:spcAft>
                <a:spcPts val="0"/>
              </a:spcAft>
              <a:buFont typeface="Wingdings" pitchFamily="2" charset="2"/>
              <a:buChar char="Ø"/>
              <a:defRPr/>
            </a:pPr>
            <a:r>
              <a:rPr lang="en-US" b="1" dirty="0" smtClean="0">
                <a:solidFill>
                  <a:prstClr val="black"/>
                </a:solidFill>
                <a:latin typeface="Times New Roman" pitchFamily="18" charset="0"/>
                <a:ea typeface="+mn-ea"/>
                <a:cs typeface="Times New Roman" pitchFamily="18" charset="0"/>
              </a:rPr>
              <a:t>Representation options</a:t>
            </a:r>
            <a:r>
              <a:rPr lang="en-US" dirty="0" smtClean="0">
                <a:solidFill>
                  <a:prstClr val="black"/>
                </a:solidFill>
                <a:latin typeface="Times New Roman" pitchFamily="18" charset="0"/>
                <a:ea typeface="+mn-ea"/>
                <a:cs typeface="Times New Roman" pitchFamily="18" charset="0"/>
              </a:rPr>
              <a:t>:</a:t>
            </a:r>
          </a:p>
          <a:p>
            <a:pPr marL="228600" indent="-228600" fontAlgn="auto">
              <a:lnSpc>
                <a:spcPct val="80000"/>
              </a:lnSpc>
              <a:spcBef>
                <a:spcPct val="20000"/>
              </a:spcBef>
              <a:spcAft>
                <a:spcPts val="0"/>
              </a:spcAft>
              <a:buFont typeface="Arial" pitchFamily="34" charset="0"/>
              <a:buChar char="•"/>
              <a:defRPr/>
            </a:pPr>
            <a:r>
              <a:rPr lang="en-US" sz="1200" dirty="0" smtClean="0">
                <a:solidFill>
                  <a:prstClr val="black"/>
                </a:solidFill>
                <a:latin typeface="Times New Roman" pitchFamily="18" charset="0"/>
                <a:ea typeface="+mn-ea"/>
                <a:cs typeface="Times New Roman" pitchFamily="18" charset="0"/>
              </a:rPr>
              <a:t>Random points</a:t>
            </a:r>
          </a:p>
          <a:p>
            <a:pPr marL="228600" indent="-228600" fontAlgn="auto">
              <a:lnSpc>
                <a:spcPct val="80000"/>
              </a:lnSpc>
              <a:spcBef>
                <a:spcPct val="20000"/>
              </a:spcBef>
              <a:spcAft>
                <a:spcPts val="0"/>
              </a:spcAft>
              <a:buFont typeface="Arial" pitchFamily="34" charset="0"/>
              <a:buChar char="•"/>
              <a:defRPr/>
            </a:pPr>
            <a:r>
              <a:rPr lang="en-US" sz="1200" dirty="0" smtClean="0">
                <a:solidFill>
                  <a:prstClr val="black"/>
                </a:solidFill>
                <a:latin typeface="Times New Roman" pitchFamily="18" charset="0"/>
                <a:ea typeface="+mn-ea"/>
                <a:cs typeface="Times New Roman" pitchFamily="18" charset="0"/>
              </a:rPr>
              <a:t>Closest point</a:t>
            </a:r>
          </a:p>
          <a:p>
            <a:pPr marL="228600" indent="-228600" fontAlgn="auto">
              <a:lnSpc>
                <a:spcPct val="80000"/>
              </a:lnSpc>
              <a:spcBef>
                <a:spcPct val="20000"/>
              </a:spcBef>
              <a:spcAft>
                <a:spcPts val="0"/>
              </a:spcAft>
              <a:buFont typeface="Arial" pitchFamily="34" charset="0"/>
              <a:buChar char="•"/>
              <a:defRPr/>
            </a:pPr>
            <a:r>
              <a:rPr lang="en-US" sz="1200" dirty="0" smtClean="0">
                <a:solidFill>
                  <a:prstClr val="black"/>
                </a:solidFill>
                <a:latin typeface="Times New Roman" pitchFamily="18" charset="0"/>
                <a:ea typeface="+mn-ea"/>
                <a:cs typeface="Times New Roman" pitchFamily="18" charset="0"/>
              </a:rPr>
              <a:t>Averaging</a:t>
            </a:r>
          </a:p>
          <a:p>
            <a:pPr marL="228600" indent="-228600" fontAlgn="auto">
              <a:lnSpc>
                <a:spcPct val="80000"/>
              </a:lnSpc>
              <a:spcBef>
                <a:spcPct val="20000"/>
              </a:spcBef>
              <a:spcAft>
                <a:spcPts val="0"/>
              </a:spcAft>
              <a:buFont typeface="Wingdings" pitchFamily="2" charset="2"/>
              <a:buChar char="Ø"/>
              <a:defRPr/>
            </a:pPr>
            <a:r>
              <a:rPr lang="en-US" b="1" dirty="0" smtClean="0">
                <a:solidFill>
                  <a:prstClr val="black"/>
                </a:solidFill>
                <a:latin typeface="Times New Roman" pitchFamily="18" charset="0"/>
                <a:ea typeface="+mn-ea"/>
                <a:cs typeface="Times New Roman" pitchFamily="18" charset="0"/>
              </a:rPr>
              <a:t>Nested domain options:</a:t>
            </a:r>
          </a:p>
          <a:p>
            <a:pPr marL="228600" indent="-228600" fontAlgn="auto">
              <a:lnSpc>
                <a:spcPct val="80000"/>
              </a:lnSpc>
              <a:spcBef>
                <a:spcPct val="20000"/>
              </a:spcBef>
              <a:spcAft>
                <a:spcPts val="0"/>
              </a:spcAft>
              <a:buFont typeface="Arial" pitchFamily="34" charset="0"/>
              <a:buChar char="•"/>
              <a:defRPr/>
            </a:pPr>
            <a:r>
              <a:rPr lang="en-US" sz="1200" dirty="0" smtClean="0">
                <a:solidFill>
                  <a:prstClr val="black"/>
                </a:solidFill>
                <a:latin typeface="Times New Roman" pitchFamily="18" charset="0"/>
                <a:ea typeface="+mn-ea"/>
                <a:cs typeface="Times New Roman" pitchFamily="18" charset="0"/>
              </a:rPr>
              <a:t>by target regions</a:t>
            </a:r>
          </a:p>
          <a:p>
            <a:pPr marL="228600" indent="-228600" fontAlgn="auto">
              <a:lnSpc>
                <a:spcPct val="80000"/>
              </a:lnSpc>
              <a:spcBef>
                <a:spcPct val="20000"/>
              </a:spcBef>
              <a:spcAft>
                <a:spcPts val="0"/>
              </a:spcAft>
              <a:buFont typeface="Arial" pitchFamily="34" charset="0"/>
              <a:buChar char="•"/>
              <a:defRPr/>
            </a:pPr>
            <a:r>
              <a:rPr lang="en-US" sz="1200" dirty="0" smtClean="0">
                <a:solidFill>
                  <a:prstClr val="black"/>
                </a:solidFill>
                <a:latin typeface="Times New Roman" pitchFamily="18" charset="0"/>
                <a:ea typeface="+mn-ea"/>
                <a:cs typeface="Times New Roman" pitchFamily="18" charset="0"/>
              </a:rPr>
              <a:t>by domain size</a:t>
            </a:r>
          </a:p>
        </p:txBody>
      </p:sp>
      <p:sp>
        <p:nvSpPr>
          <p:cNvPr id="10" name="TextBox 9"/>
          <p:cNvSpPr txBox="1"/>
          <p:nvPr/>
        </p:nvSpPr>
        <p:spPr>
          <a:xfrm>
            <a:off x="457200" y="6172200"/>
            <a:ext cx="8534400" cy="338554"/>
          </a:xfrm>
          <a:prstGeom prst="rect">
            <a:avLst/>
          </a:prstGeom>
          <a:solidFill>
            <a:schemeClr val="accent6">
              <a:lumMod val="75000"/>
            </a:schemeClr>
          </a:solidFill>
        </p:spPr>
        <p:txBody>
          <a:bodyPr wrap="square" rtlCol="0">
            <a:spAutoFit/>
          </a:bodyPr>
          <a:lstStyle/>
          <a:p>
            <a:pPr fontAlgn="auto">
              <a:spcBef>
                <a:spcPts val="0"/>
              </a:spcBef>
              <a:spcAft>
                <a:spcPts val="0"/>
              </a:spcAft>
            </a:pPr>
            <a:r>
              <a:rPr lang="en-US" sz="1600" b="1" dirty="0" smtClean="0">
                <a:solidFill>
                  <a:prstClr val="white"/>
                </a:solidFill>
                <a:latin typeface="Calibri"/>
                <a:ea typeface="+mn-ea"/>
                <a:cs typeface="+mn-cs"/>
              </a:rPr>
              <a:t>CSTROT is an “intelligent” thinning tool to optimize satellite data selection in DA.</a:t>
            </a:r>
            <a:endParaRPr lang="en-US" sz="1600" b="1" dirty="0">
              <a:solidFill>
                <a:prstClr val="white"/>
              </a:solidFill>
              <a:latin typeface="Calibri"/>
              <a:ea typeface="+mn-ea"/>
              <a:cs typeface="+mn-cs"/>
            </a:endParaRPr>
          </a:p>
        </p:txBody>
      </p:sp>
      <p:pic>
        <p:nvPicPr>
          <p:cNvPr id="11" name="Picture 10" descr="Tb_amsua_n15_n19_metop-a_2013072306_Ch_2_thin1.png"/>
          <p:cNvPicPr>
            <a:picLocks noChangeAspect="1"/>
          </p:cNvPicPr>
          <p:nvPr/>
        </p:nvPicPr>
        <p:blipFill>
          <a:blip r:embed="rId2" cstate="print"/>
          <a:stretch>
            <a:fillRect/>
          </a:stretch>
        </p:blipFill>
        <p:spPr>
          <a:xfrm>
            <a:off x="381000" y="1447800"/>
            <a:ext cx="4636073" cy="3733800"/>
          </a:xfrm>
          <a:prstGeom prst="rect">
            <a:avLst/>
          </a:prstGeom>
        </p:spPr>
      </p:pic>
      <p:sp>
        <p:nvSpPr>
          <p:cNvPr id="12" name="TextBox 11"/>
          <p:cNvSpPr txBox="1"/>
          <p:nvPr/>
        </p:nvSpPr>
        <p:spPr>
          <a:xfrm>
            <a:off x="990600" y="1066800"/>
            <a:ext cx="3236784" cy="400110"/>
          </a:xfrm>
          <a:prstGeom prst="rect">
            <a:avLst/>
          </a:prstGeom>
          <a:noFill/>
        </p:spPr>
        <p:txBody>
          <a:bodyPr wrap="none" rtlCol="0">
            <a:spAutoFit/>
          </a:bodyPr>
          <a:lstStyle/>
          <a:p>
            <a:pPr algn="ctr" fontAlgn="auto">
              <a:spcBef>
                <a:spcPts val="0"/>
              </a:spcBef>
              <a:spcAft>
                <a:spcPts val="0"/>
              </a:spcAft>
            </a:pPr>
            <a:r>
              <a:rPr lang="en-US" sz="1000" b="1" dirty="0" smtClean="0">
                <a:solidFill>
                  <a:prstClr val="black"/>
                </a:solidFill>
                <a:latin typeface="Calibri"/>
                <a:ea typeface="+mn-ea"/>
                <a:cs typeface="+mn-cs"/>
              </a:rPr>
              <a:t>Thinning of AMSU-A (N15+N19+Metop-A) Ch-2 Tb </a:t>
            </a:r>
          </a:p>
          <a:p>
            <a:pPr algn="ctr" fontAlgn="auto">
              <a:spcBef>
                <a:spcPts val="0"/>
              </a:spcBef>
              <a:spcAft>
                <a:spcPts val="0"/>
              </a:spcAft>
            </a:pPr>
            <a:r>
              <a:rPr lang="en-US" sz="1000" b="1" dirty="0" smtClean="0">
                <a:solidFill>
                  <a:prstClr val="black"/>
                </a:solidFill>
                <a:latin typeface="Calibri"/>
                <a:ea typeface="+mn-ea"/>
                <a:cs typeface="+mn-cs"/>
              </a:rPr>
              <a:t>( 0006 UTC 23 July, 2013 )</a:t>
            </a:r>
            <a:endParaRPr lang="en-US" sz="1000" b="1" dirty="0">
              <a:solidFill>
                <a:prstClr val="black"/>
              </a:solidFill>
              <a:latin typeface="Calibri"/>
              <a:ea typeface="+mn-ea"/>
              <a:cs typeface="+mn-cs"/>
            </a:endParaRPr>
          </a:p>
        </p:txBody>
      </p:sp>
      <p:sp>
        <p:nvSpPr>
          <p:cNvPr id="13" name="Oval 12"/>
          <p:cNvSpPr/>
          <p:nvPr/>
        </p:nvSpPr>
        <p:spPr>
          <a:xfrm>
            <a:off x="1752600" y="2362200"/>
            <a:ext cx="304800" cy="30480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4" name="Oval 13"/>
          <p:cNvSpPr/>
          <p:nvPr/>
        </p:nvSpPr>
        <p:spPr>
          <a:xfrm>
            <a:off x="4419600" y="2590800"/>
            <a:ext cx="228600" cy="22860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5" name="Rectangle 14"/>
          <p:cNvSpPr/>
          <p:nvPr/>
        </p:nvSpPr>
        <p:spPr>
          <a:xfrm>
            <a:off x="685800" y="2895600"/>
            <a:ext cx="1371600" cy="533400"/>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6" name="Rectangle 15"/>
          <p:cNvSpPr/>
          <p:nvPr/>
        </p:nvSpPr>
        <p:spPr>
          <a:xfrm>
            <a:off x="4038600" y="3200400"/>
            <a:ext cx="609600" cy="609600"/>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7" name="Rectangle 16"/>
          <p:cNvSpPr/>
          <p:nvPr/>
        </p:nvSpPr>
        <p:spPr>
          <a:xfrm>
            <a:off x="1447800" y="5558135"/>
            <a:ext cx="990600" cy="461665"/>
          </a:xfrm>
          <a:prstGeom prst="rect">
            <a:avLst/>
          </a:prstGeom>
          <a:noFill/>
          <a:ln w="19050">
            <a:solidFill>
              <a:srgbClr val="FF0000"/>
            </a:solidFill>
            <a:prstDash val="sysDash"/>
          </a:ln>
        </p:spPr>
        <p:txBody>
          <a:bodyPr wrap="square">
            <a:spAutoFit/>
          </a:bodyPr>
          <a:lstStyle/>
          <a:p>
            <a:pPr fontAlgn="auto">
              <a:spcBef>
                <a:spcPts val="0"/>
              </a:spcBef>
              <a:spcAft>
                <a:spcPts val="0"/>
              </a:spcAft>
            </a:pPr>
            <a:r>
              <a:rPr lang="en-US" sz="1200" dirty="0" smtClean="0">
                <a:solidFill>
                  <a:prstClr val="black"/>
                </a:solidFill>
                <a:latin typeface="Times New Roman" pitchFamily="18" charset="0"/>
                <a:ea typeface="+mn-ea"/>
                <a:cs typeface="Times New Roman" pitchFamily="18" charset="0"/>
              </a:rPr>
              <a:t>Two domain areas</a:t>
            </a:r>
            <a:endParaRPr lang="en-US" sz="1200" dirty="0">
              <a:solidFill>
                <a:prstClr val="black"/>
              </a:solidFill>
              <a:latin typeface="Times New Roman" pitchFamily="18" charset="0"/>
              <a:ea typeface="+mn-ea"/>
              <a:cs typeface="Times New Roman" pitchFamily="18" charset="0"/>
            </a:endParaRPr>
          </a:p>
        </p:txBody>
      </p:sp>
      <p:sp>
        <p:nvSpPr>
          <p:cNvPr id="5" name="Rectangle 4"/>
          <p:cNvSpPr/>
          <p:nvPr/>
        </p:nvSpPr>
        <p:spPr>
          <a:xfrm>
            <a:off x="457200" y="5558135"/>
            <a:ext cx="838200" cy="461665"/>
          </a:xfrm>
          <a:prstGeom prst="rect">
            <a:avLst/>
          </a:prstGeom>
          <a:noFill/>
          <a:ln w="0">
            <a:noFill/>
            <a:prstDash val="sysDash"/>
          </a:ln>
        </p:spPr>
        <p:txBody>
          <a:bodyPr wrap="square">
            <a:spAutoFit/>
          </a:bodyPr>
          <a:lstStyle/>
          <a:p>
            <a:pPr fontAlgn="auto">
              <a:spcBef>
                <a:spcPts val="0"/>
              </a:spcBef>
              <a:spcAft>
                <a:spcPts val="0"/>
              </a:spcAft>
            </a:pPr>
            <a:r>
              <a:rPr lang="en-US" sz="1200" dirty="0" smtClean="0">
                <a:solidFill>
                  <a:prstClr val="black"/>
                </a:solidFill>
                <a:latin typeface="Times New Roman" pitchFamily="18" charset="0"/>
                <a:ea typeface="+mn-ea"/>
                <a:cs typeface="Times New Roman" pitchFamily="18" charset="0"/>
              </a:rPr>
              <a:t>Two target regions</a:t>
            </a:r>
            <a:endParaRPr lang="en-US" sz="1200" dirty="0">
              <a:solidFill>
                <a:prstClr val="black"/>
              </a:solidFill>
              <a:latin typeface="Times New Roman" pitchFamily="18" charset="0"/>
              <a:ea typeface="+mn-ea"/>
              <a:cs typeface="Times New Roman" pitchFamily="18" charset="0"/>
            </a:endParaRPr>
          </a:p>
        </p:txBody>
      </p:sp>
      <p:sp>
        <p:nvSpPr>
          <p:cNvPr id="18" name="Rectangle 17"/>
          <p:cNvSpPr/>
          <p:nvPr/>
        </p:nvSpPr>
        <p:spPr>
          <a:xfrm>
            <a:off x="2667000" y="5449669"/>
            <a:ext cx="2362200" cy="646331"/>
          </a:xfrm>
          <a:prstGeom prst="rect">
            <a:avLst/>
          </a:prstGeom>
          <a:noFill/>
          <a:ln w="6350">
            <a:solidFill>
              <a:srgbClr val="1306BA"/>
            </a:solidFill>
          </a:ln>
        </p:spPr>
        <p:txBody>
          <a:bodyPr wrap="square">
            <a:spAutoFit/>
          </a:bodyPr>
          <a:lstStyle/>
          <a:p>
            <a:pPr fontAlgn="auto">
              <a:spcBef>
                <a:spcPts val="0"/>
              </a:spcBef>
              <a:spcAft>
                <a:spcPts val="0"/>
              </a:spcAft>
            </a:pPr>
            <a:r>
              <a:rPr lang="en-US" sz="1200" dirty="0" smtClean="0">
                <a:solidFill>
                  <a:prstClr val="black"/>
                </a:solidFill>
                <a:latin typeface="Times New Roman" pitchFamily="18" charset="0"/>
                <a:ea typeface="+mn-ea"/>
                <a:cs typeface="Times New Roman" pitchFamily="18" charset="0"/>
              </a:rPr>
              <a:t>Higher density in higher variation regions associated with cloudy, frontal system, moisture tongue. </a:t>
            </a:r>
            <a:endParaRPr lang="en-US" sz="1200" dirty="0">
              <a:solidFill>
                <a:prstClr val="black"/>
              </a:solidFill>
              <a:latin typeface="Times New Roman" pitchFamily="18" charset="0"/>
              <a:ea typeface="+mn-ea"/>
              <a:cs typeface="Times New Roman" pitchFamily="18" charset="0"/>
            </a:endParaRPr>
          </a:p>
        </p:txBody>
      </p:sp>
      <p:sp>
        <p:nvSpPr>
          <p:cNvPr id="19" name="Oval 18"/>
          <p:cNvSpPr/>
          <p:nvPr/>
        </p:nvSpPr>
        <p:spPr>
          <a:xfrm>
            <a:off x="457200" y="5486400"/>
            <a:ext cx="762000" cy="60960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cxnSp>
        <p:nvCxnSpPr>
          <p:cNvPr id="21" name="Straight Arrow Connector 20"/>
          <p:cNvCxnSpPr>
            <a:stCxn id="18" idx="0"/>
          </p:cNvCxnSpPr>
          <p:nvPr/>
        </p:nvCxnSpPr>
        <p:spPr>
          <a:xfrm flipH="1" flipV="1">
            <a:off x="2438400" y="3886200"/>
            <a:ext cx="1409700" cy="1563469"/>
          </a:xfrm>
          <a:prstGeom prst="straightConnector1">
            <a:avLst/>
          </a:prstGeom>
          <a:ln w="15875">
            <a:solidFill>
              <a:srgbClr val="1306BA"/>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0"/>
          </p:cNvCxnSpPr>
          <p:nvPr/>
        </p:nvCxnSpPr>
        <p:spPr>
          <a:xfrm flipH="1" flipV="1">
            <a:off x="3810000" y="3962400"/>
            <a:ext cx="38100" cy="1487269"/>
          </a:xfrm>
          <a:prstGeom prst="straightConnector1">
            <a:avLst/>
          </a:prstGeom>
          <a:ln w="15875">
            <a:solidFill>
              <a:srgbClr val="1306BA"/>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14400" y="5257800"/>
            <a:ext cx="960519" cy="338554"/>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latin typeface="Calibri"/>
                <a:ea typeface="+mn-ea"/>
                <a:cs typeface="+mn-cs"/>
              </a:rPr>
              <a:t>Specified</a:t>
            </a:r>
            <a:endParaRPr lang="en-US" sz="1600" b="1" dirty="0">
              <a:solidFill>
                <a:prstClr val="black"/>
              </a:solidFill>
              <a:latin typeface="Calibri"/>
              <a:ea typeface="+mn-ea"/>
              <a:cs typeface="+mn-cs"/>
            </a:endParaRPr>
          </a:p>
        </p:txBody>
      </p:sp>
      <p:sp>
        <p:nvSpPr>
          <p:cNvPr id="30" name="TextBox 29"/>
          <p:cNvSpPr txBox="1"/>
          <p:nvPr/>
        </p:nvSpPr>
        <p:spPr>
          <a:xfrm>
            <a:off x="3048000" y="5181600"/>
            <a:ext cx="1396151" cy="338554"/>
          </a:xfrm>
          <a:prstGeom prst="rect">
            <a:avLst/>
          </a:prstGeom>
          <a:noFill/>
        </p:spPr>
        <p:txBody>
          <a:bodyPr wrap="none" rtlCol="0">
            <a:spAutoFit/>
          </a:bodyPr>
          <a:lstStyle/>
          <a:p>
            <a:pPr fontAlgn="auto">
              <a:spcBef>
                <a:spcPts val="0"/>
              </a:spcBef>
              <a:spcAft>
                <a:spcPts val="0"/>
              </a:spcAft>
            </a:pPr>
            <a:r>
              <a:rPr lang="en-US" sz="1600" b="1" dirty="0" smtClean="0">
                <a:solidFill>
                  <a:prstClr val="black"/>
                </a:solidFill>
                <a:latin typeface="Calibri"/>
                <a:ea typeface="+mn-ea"/>
                <a:cs typeface="+mn-cs"/>
              </a:rPr>
              <a:t>Auto detected</a:t>
            </a:r>
            <a:endParaRPr lang="en-US" sz="1600" b="1" dirty="0">
              <a:solidFill>
                <a:prstClr val="black"/>
              </a:solidFill>
              <a:latin typeface="Calibri"/>
              <a:ea typeface="+mn-ea"/>
              <a:cs typeface="+mn-cs"/>
            </a:endParaRPr>
          </a:p>
        </p:txBody>
      </p:sp>
      <p:sp>
        <p:nvSpPr>
          <p:cNvPr id="20" name="Rectangle 19"/>
          <p:cNvSpPr/>
          <p:nvPr/>
        </p:nvSpPr>
        <p:spPr>
          <a:xfrm>
            <a:off x="5410200" y="5486400"/>
            <a:ext cx="3581400" cy="461665"/>
          </a:xfrm>
          <a:prstGeom prst="rect">
            <a:avLst/>
          </a:prstGeom>
          <a:solidFill>
            <a:srgbClr val="FFC000"/>
          </a:solidFill>
          <a:ln w="6350">
            <a:solidFill>
              <a:srgbClr val="1306BA"/>
            </a:solidFill>
          </a:ln>
        </p:spPr>
        <p:txBody>
          <a:bodyPr wrap="square">
            <a:spAutoFit/>
          </a:bodyPr>
          <a:lstStyle/>
          <a:p>
            <a:pPr fontAlgn="auto">
              <a:spcBef>
                <a:spcPts val="0"/>
              </a:spcBef>
              <a:spcAft>
                <a:spcPts val="0"/>
              </a:spcAft>
            </a:pPr>
            <a:r>
              <a:rPr lang="en-US" sz="1200" b="1" dirty="0" smtClean="0">
                <a:solidFill>
                  <a:prstClr val="black"/>
                </a:solidFill>
                <a:latin typeface="Times New Roman" pitchFamily="18" charset="0"/>
                <a:ea typeface="+mn-ea"/>
                <a:cs typeface="Times New Roman" pitchFamily="18" charset="0"/>
              </a:rPr>
              <a:t>The tool will allow an optimal information content extraction while optimizing computation time</a:t>
            </a:r>
            <a:endParaRPr lang="en-US" sz="1200" b="1" dirty="0">
              <a:solidFill>
                <a:prstClr val="black"/>
              </a:solidFill>
              <a:latin typeface="Times New Roman" pitchFamily="18" charset="0"/>
              <a:ea typeface="+mn-ea"/>
              <a:cs typeface="Times New Roman" pitchFamily="18" charset="0"/>
            </a:endParaRPr>
          </a:p>
        </p:txBody>
      </p:sp>
      <p:sp>
        <p:nvSpPr>
          <p:cNvPr id="3" name="Rectangle 2"/>
          <p:cNvSpPr/>
          <p:nvPr/>
        </p:nvSpPr>
        <p:spPr>
          <a:xfrm>
            <a:off x="7108532" y="0"/>
            <a:ext cx="2035574" cy="369332"/>
          </a:xfrm>
          <a:prstGeom prst="rect">
            <a:avLst/>
          </a:prstGeom>
        </p:spPr>
        <p:txBody>
          <a:bodyPr wrap="none">
            <a:spAutoFit/>
          </a:bodyPr>
          <a:lstStyle/>
          <a:p>
            <a:r>
              <a:rPr lang="en-US" i="1" dirty="0" err="1">
                <a:solidFill>
                  <a:srgbClr val="008000"/>
                </a:solidFill>
              </a:rPr>
              <a:t>Boukabara</a:t>
            </a:r>
            <a:r>
              <a:rPr lang="en-US" i="1" dirty="0">
                <a:solidFill>
                  <a:srgbClr val="008000"/>
                </a:solidFill>
              </a:rPr>
              <a:t> &amp; Zhu</a:t>
            </a:r>
            <a:endParaRPr lang="en-US" i="1" dirty="0"/>
          </a:p>
        </p:txBody>
      </p:sp>
    </p:spTree>
    <p:extLst>
      <p:ext uri="{BB962C8B-B14F-4D97-AF65-F5344CB8AC3E}">
        <p14:creationId xmlns:p14="http://schemas.microsoft.com/office/powerpoint/2010/main" val="35333773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lnSpcReduction="20000"/>
          </a:bodyPr>
          <a:lstStyle/>
          <a:p>
            <a:pPr eaLnBrk="1" hangingPunct="1">
              <a:defRPr/>
            </a:pPr>
            <a:r>
              <a:rPr lang="en-US" b="1" dirty="0" smtClean="0">
                <a:solidFill>
                  <a:srgbClr val="0000FF"/>
                </a:solidFill>
              </a:rPr>
              <a:t>Alert system</a:t>
            </a:r>
          </a:p>
          <a:p>
            <a:pPr lvl="1" eaLnBrk="1" hangingPunct="1">
              <a:defRPr/>
            </a:pPr>
            <a:r>
              <a:rPr lang="en-US" dirty="0" smtClean="0">
                <a:solidFill>
                  <a:srgbClr val="000000"/>
                </a:solidFill>
              </a:rPr>
              <a:t>Define critical events</a:t>
            </a:r>
          </a:p>
          <a:p>
            <a:pPr lvl="2">
              <a:defRPr/>
            </a:pPr>
            <a:r>
              <a:rPr lang="en-US" dirty="0" smtClean="0">
                <a:solidFill>
                  <a:srgbClr val="000000"/>
                </a:solidFill>
              </a:rPr>
              <a:t>E.g., daily </a:t>
            </a:r>
            <a:r>
              <a:rPr lang="en-US" dirty="0" err="1" smtClean="0">
                <a:solidFill>
                  <a:srgbClr val="000000"/>
                </a:solidFill>
              </a:rPr>
              <a:t>precip</a:t>
            </a:r>
            <a:r>
              <a:rPr lang="en-US" dirty="0" smtClean="0">
                <a:solidFill>
                  <a:srgbClr val="000000"/>
                </a:solidFill>
              </a:rPr>
              <a:t> &gt; 25 mm</a:t>
            </a:r>
          </a:p>
          <a:p>
            <a:pPr lvl="1">
              <a:defRPr/>
            </a:pPr>
            <a:r>
              <a:rPr lang="en-US" dirty="0" smtClean="0">
                <a:solidFill>
                  <a:srgbClr val="000000"/>
                </a:solidFill>
              </a:rPr>
              <a:t>Monitor ensemble forecasts for</a:t>
            </a:r>
          </a:p>
          <a:p>
            <a:pPr lvl="2">
              <a:defRPr/>
            </a:pPr>
            <a:r>
              <a:rPr lang="en-US" dirty="0" smtClean="0">
                <a:solidFill>
                  <a:srgbClr val="000000"/>
                </a:solidFill>
              </a:rPr>
              <a:t>Probability of critical event exceeding</a:t>
            </a:r>
          </a:p>
          <a:p>
            <a:pPr lvl="3">
              <a:defRPr/>
            </a:pPr>
            <a:r>
              <a:rPr lang="en-US" dirty="0" smtClean="0">
                <a:solidFill>
                  <a:srgbClr val="000000"/>
                </a:solidFill>
              </a:rPr>
              <a:t>Preset probability</a:t>
            </a:r>
          </a:p>
          <a:p>
            <a:pPr lvl="1">
              <a:defRPr/>
            </a:pPr>
            <a:r>
              <a:rPr lang="en-US" dirty="0" smtClean="0">
                <a:solidFill>
                  <a:srgbClr val="000000"/>
                </a:solidFill>
              </a:rPr>
              <a:t>Record Threats</a:t>
            </a:r>
          </a:p>
          <a:p>
            <a:pPr lvl="2">
              <a:defRPr/>
            </a:pPr>
            <a:r>
              <a:rPr lang="en-US" dirty="0" smtClean="0">
                <a:solidFill>
                  <a:srgbClr val="000000"/>
                </a:solidFill>
              </a:rPr>
              <a:t>Event, time, location </a:t>
            </a:r>
          </a:p>
          <a:p>
            <a:pPr eaLnBrk="1" hangingPunct="1">
              <a:defRPr/>
            </a:pPr>
            <a:r>
              <a:rPr lang="en-US" b="1" dirty="0" smtClean="0">
                <a:solidFill>
                  <a:srgbClr val="0000FF"/>
                </a:solidFill>
              </a:rPr>
              <a:t>Sensitivity calculations</a:t>
            </a:r>
            <a:endParaRPr lang="en-US" dirty="0" smtClean="0"/>
          </a:p>
          <a:p>
            <a:pPr lvl="1" eaLnBrk="1" hangingPunct="1">
              <a:defRPr/>
            </a:pPr>
            <a:r>
              <a:rPr lang="en-US" dirty="0" smtClean="0">
                <a:solidFill>
                  <a:srgbClr val="000000"/>
                </a:solidFill>
              </a:rPr>
              <a:t>Relate each threat to region of sensitivity at t+6</a:t>
            </a:r>
          </a:p>
          <a:p>
            <a:pPr lvl="2">
              <a:defRPr/>
            </a:pPr>
            <a:r>
              <a:rPr lang="en-US" dirty="0" smtClean="0">
                <a:solidFill>
                  <a:srgbClr val="000000"/>
                </a:solidFill>
              </a:rPr>
              <a:t>Ensemble </a:t>
            </a:r>
            <a:r>
              <a:rPr lang="en-US" dirty="0" err="1" smtClean="0">
                <a:solidFill>
                  <a:srgbClr val="000000"/>
                </a:solidFill>
              </a:rPr>
              <a:t>Trasform</a:t>
            </a:r>
            <a:r>
              <a:rPr lang="en-US" dirty="0" smtClean="0">
                <a:solidFill>
                  <a:srgbClr val="000000"/>
                </a:solidFill>
              </a:rPr>
              <a:t> (ET) method</a:t>
            </a:r>
          </a:p>
          <a:p>
            <a:pPr>
              <a:defRPr/>
            </a:pPr>
            <a:r>
              <a:rPr lang="en-US" b="1" dirty="0" smtClean="0">
                <a:solidFill>
                  <a:srgbClr val="0000FF"/>
                </a:solidFill>
              </a:rPr>
              <a:t>Collect / process additional </a:t>
            </a:r>
            <a:r>
              <a:rPr lang="en-US" b="1" dirty="0" err="1" smtClean="0">
                <a:solidFill>
                  <a:srgbClr val="0000FF"/>
                </a:solidFill>
              </a:rPr>
              <a:t>obs</a:t>
            </a:r>
            <a:r>
              <a:rPr lang="en-US" b="1" dirty="0" smtClean="0">
                <a:solidFill>
                  <a:srgbClr val="0000FF"/>
                </a:solidFill>
              </a:rPr>
              <a:t> </a:t>
            </a:r>
            <a:r>
              <a:rPr lang="en-US" dirty="0" smtClean="0">
                <a:solidFill>
                  <a:srgbClr val="000000"/>
                </a:solidFill>
              </a:rPr>
              <a:t>in sensitive regions</a:t>
            </a:r>
          </a:p>
          <a:p>
            <a:pPr lvl="1">
              <a:defRPr/>
            </a:pPr>
            <a:r>
              <a:rPr lang="en-US" dirty="0" smtClean="0">
                <a:solidFill>
                  <a:srgbClr val="000000"/>
                </a:solidFill>
              </a:rPr>
              <a:t>Turn on satellite </a:t>
            </a:r>
            <a:r>
              <a:rPr lang="en-US" dirty="0" err="1" smtClean="0">
                <a:solidFill>
                  <a:srgbClr val="000000"/>
                </a:solidFill>
              </a:rPr>
              <a:t>firehose</a:t>
            </a:r>
            <a:r>
              <a:rPr lang="en-US" dirty="0" smtClean="0">
                <a:solidFill>
                  <a:srgbClr val="000000"/>
                </a:solidFill>
              </a:rPr>
              <a:t> – Increase spatial / temporal </a:t>
            </a:r>
            <a:r>
              <a:rPr lang="en-US" dirty="0" err="1" smtClean="0">
                <a:solidFill>
                  <a:srgbClr val="000000"/>
                </a:solidFill>
              </a:rPr>
              <a:t>resol</a:t>
            </a:r>
            <a:r>
              <a:rPr lang="en-US" dirty="0" smtClean="0">
                <a:solidFill>
                  <a:srgbClr val="000000"/>
                </a:solidFill>
              </a:rPr>
              <a:t>.</a:t>
            </a:r>
          </a:p>
          <a:p>
            <a:pPr lvl="1">
              <a:defRPr/>
            </a:pPr>
            <a:r>
              <a:rPr lang="en-US" dirty="0" smtClean="0">
                <a:solidFill>
                  <a:srgbClr val="000000"/>
                </a:solidFill>
              </a:rPr>
              <a:t>Use </a:t>
            </a:r>
            <a:r>
              <a:rPr lang="en-US" dirty="0" err="1" smtClean="0">
                <a:solidFill>
                  <a:srgbClr val="000000"/>
                </a:solidFill>
              </a:rPr>
              <a:t>multiscale</a:t>
            </a:r>
            <a:r>
              <a:rPr lang="en-US" dirty="0" smtClean="0">
                <a:solidFill>
                  <a:srgbClr val="000000"/>
                </a:solidFill>
              </a:rPr>
              <a:t> approaches in DA</a:t>
            </a:r>
            <a:endParaRPr lang="en-US" i="1" dirty="0" smtClean="0">
              <a:solidFill>
                <a:srgbClr val="008000"/>
              </a:solidFill>
            </a:endParaRPr>
          </a:p>
          <a:p>
            <a:pPr lvl="1">
              <a:defRPr/>
            </a:pPr>
            <a:endParaRPr lang="en-US" i="1" dirty="0" smtClean="0">
              <a:solidFill>
                <a:srgbClr val="008000"/>
              </a:solidFill>
            </a:endParaRPr>
          </a:p>
          <a:p>
            <a:pPr marL="0" indent="0">
              <a:buNone/>
              <a:defRPr/>
            </a:pPr>
            <a:r>
              <a:rPr lang="en-US" sz="3000" i="1" dirty="0" smtClean="0">
                <a:solidFill>
                  <a:srgbClr val="DE00F1"/>
                </a:solidFill>
              </a:rPr>
              <a:t>SHOUT </a:t>
            </a:r>
            <a:r>
              <a:rPr lang="en-US" sz="3000" i="1" dirty="0">
                <a:solidFill>
                  <a:srgbClr val="DE00F1"/>
                </a:solidFill>
              </a:rPr>
              <a:t>Project under UAS program</a:t>
            </a:r>
          </a:p>
          <a:p>
            <a:pPr>
              <a:defRPr/>
            </a:pPr>
            <a:endParaRPr lang="en-US"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29</a:t>
            </a:fld>
            <a:endParaRPr lang="en-US"/>
          </a:p>
        </p:txBody>
      </p:sp>
      <p:sp>
        <p:nvSpPr>
          <p:cNvPr id="5" name="Rectangle 2"/>
          <p:cNvSpPr txBox="1">
            <a:spLocks noChangeArrowheads="1"/>
          </p:cNvSpPr>
          <p:nvPr/>
        </p:nvSpPr>
        <p:spPr bwMode="auto">
          <a:xfrm>
            <a:off x="0" y="2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eaLnBrk="1" hangingPunct="1">
              <a:defRPr/>
            </a:pPr>
            <a:r>
              <a:rPr lang="en-GB" sz="2800" dirty="0" smtClean="0">
                <a:solidFill>
                  <a:srgbClr val="FF0000"/>
                </a:solidFill>
                <a:cs typeface="+mj-cs"/>
              </a:rPr>
              <a:t>THREE STEPS OF TARGETED OBSERVATIONS</a:t>
            </a:r>
            <a:endParaRPr lang="en-US" sz="2800" dirty="0" smtClean="0">
              <a:solidFill>
                <a:srgbClr val="FF0000"/>
              </a:solidFill>
              <a:cs typeface="+mj-cs"/>
            </a:endParaRPr>
          </a:p>
        </p:txBody>
      </p:sp>
      <p:sp>
        <p:nvSpPr>
          <p:cNvPr id="3" name="Rectangle 2"/>
          <p:cNvSpPr/>
          <p:nvPr/>
        </p:nvSpPr>
        <p:spPr>
          <a:xfrm>
            <a:off x="5023209" y="6454717"/>
            <a:ext cx="4260762" cy="369332"/>
          </a:xfrm>
          <a:prstGeom prst="rect">
            <a:avLst/>
          </a:prstGeom>
        </p:spPr>
        <p:txBody>
          <a:bodyPr wrap="none">
            <a:spAutoFit/>
          </a:bodyPr>
          <a:lstStyle/>
          <a:p>
            <a:r>
              <a:rPr lang="en-US" i="1" dirty="0" smtClean="0">
                <a:solidFill>
                  <a:srgbClr val="008000"/>
                </a:solidFill>
              </a:rPr>
              <a:t>R. Hood, G. Wick, L. </a:t>
            </a:r>
            <a:r>
              <a:rPr lang="en-US" i="1" dirty="0" err="1" smtClean="0">
                <a:solidFill>
                  <a:srgbClr val="008000"/>
                </a:solidFill>
              </a:rPr>
              <a:t>Cucurull</a:t>
            </a:r>
            <a:r>
              <a:rPr lang="en-US" i="1" dirty="0" smtClean="0">
                <a:solidFill>
                  <a:srgbClr val="008000"/>
                </a:solidFill>
              </a:rPr>
              <a:t>, H. Wang</a:t>
            </a:r>
            <a:endParaRPr lang="en-US" dirty="0"/>
          </a:p>
        </p:txBody>
      </p:sp>
      <p:sp>
        <p:nvSpPr>
          <p:cNvPr id="6" name="Rectangle 5"/>
          <p:cNvSpPr/>
          <p:nvPr/>
        </p:nvSpPr>
        <p:spPr>
          <a:xfrm>
            <a:off x="4572000" y="609600"/>
            <a:ext cx="4235114" cy="369332"/>
          </a:xfrm>
          <a:prstGeom prst="rect">
            <a:avLst/>
          </a:prstGeom>
        </p:spPr>
        <p:txBody>
          <a:bodyPr wrap="none">
            <a:spAutoFit/>
          </a:bodyPr>
          <a:lstStyle/>
          <a:p>
            <a:r>
              <a:rPr lang="en-US" i="1" dirty="0" smtClean="0">
                <a:solidFill>
                  <a:srgbClr val="008000"/>
                </a:solidFill>
              </a:rPr>
              <a:t>C. Scott, B. Ward, J Sienkiewicz, WPC</a:t>
            </a:r>
            <a:endParaRPr lang="en-US" dirty="0"/>
          </a:p>
        </p:txBody>
      </p:sp>
      <p:sp>
        <p:nvSpPr>
          <p:cNvPr id="7" name="Rectangle 6"/>
          <p:cNvSpPr/>
          <p:nvPr/>
        </p:nvSpPr>
        <p:spPr>
          <a:xfrm>
            <a:off x="7391400" y="3581400"/>
            <a:ext cx="1452301" cy="369332"/>
          </a:xfrm>
          <a:prstGeom prst="rect">
            <a:avLst/>
          </a:prstGeom>
        </p:spPr>
        <p:txBody>
          <a:bodyPr wrap="none">
            <a:spAutoFit/>
          </a:bodyPr>
          <a:lstStyle/>
          <a:p>
            <a:r>
              <a:rPr lang="en-US" i="1" dirty="0" smtClean="0">
                <a:solidFill>
                  <a:srgbClr val="008000"/>
                </a:solidFill>
              </a:rPr>
              <a:t>R. Langland</a:t>
            </a:r>
            <a:endParaRPr lang="en-US" dirty="0"/>
          </a:p>
        </p:txBody>
      </p:sp>
      <p:sp>
        <p:nvSpPr>
          <p:cNvPr id="8" name="Rectangle 7"/>
          <p:cNvSpPr/>
          <p:nvPr/>
        </p:nvSpPr>
        <p:spPr>
          <a:xfrm>
            <a:off x="5334000" y="5514674"/>
            <a:ext cx="790211" cy="369332"/>
          </a:xfrm>
          <a:prstGeom prst="rect">
            <a:avLst/>
          </a:prstGeom>
        </p:spPr>
        <p:txBody>
          <a:bodyPr wrap="none">
            <a:spAutoFit/>
          </a:bodyPr>
          <a:lstStyle/>
          <a:p>
            <a:r>
              <a:rPr lang="en-US" i="1" dirty="0" smtClean="0">
                <a:solidFill>
                  <a:srgbClr val="008000"/>
                </a:solidFill>
              </a:rPr>
              <a:t>Y. </a:t>
            </a:r>
            <a:r>
              <a:rPr lang="en-US" i="1" dirty="0" err="1" smtClean="0">
                <a:solidFill>
                  <a:srgbClr val="008000"/>
                </a:solidFill>
              </a:rPr>
              <a:t>Xie</a:t>
            </a:r>
            <a:endParaRPr lang="en-US" dirty="0"/>
          </a:p>
        </p:txBody>
      </p:sp>
    </p:spTree>
    <p:extLst>
      <p:ext uri="{BB962C8B-B14F-4D97-AF65-F5344CB8AC3E}">
        <p14:creationId xmlns:p14="http://schemas.microsoft.com/office/powerpoint/2010/main" val="30481794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dirty="0" smtClean="0">
                <a:solidFill>
                  <a:srgbClr val="FF0000"/>
                </a:solidFill>
                <a:cs typeface="+mj-cs"/>
              </a:rPr>
              <a:t>NATL / INTNTL COLLABORATION IN WEATHER RESEARCH</a:t>
            </a:r>
            <a:endParaRPr lang="en-US" dirty="0" smtClean="0">
              <a:solidFill>
                <a:srgbClr val="FF0000"/>
              </a:solidFill>
              <a:cs typeface="+mj-cs"/>
            </a:endParaRPr>
          </a:p>
        </p:txBody>
      </p:sp>
      <p:sp>
        <p:nvSpPr>
          <p:cNvPr id="384003" name="Rectangle 3"/>
          <p:cNvSpPr>
            <a:spLocks noGrp="1" noChangeArrowheads="1"/>
          </p:cNvSpPr>
          <p:nvPr>
            <p:ph type="body" idx="1"/>
          </p:nvPr>
        </p:nvSpPr>
        <p:spPr bwMode="auto">
          <a:xfrm>
            <a:off x="0" y="685800"/>
            <a:ext cx="9144000" cy="6172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a:bodyPr>
          <a:lstStyle/>
          <a:p>
            <a:pPr eaLnBrk="1" hangingPunct="1">
              <a:defRPr/>
            </a:pPr>
            <a:r>
              <a:rPr lang="en-US" b="1" dirty="0" smtClean="0">
                <a:solidFill>
                  <a:srgbClr val="0000FF"/>
                </a:solidFill>
              </a:rPr>
              <a:t>THORPEX</a:t>
            </a:r>
            <a:r>
              <a:rPr lang="en-US" dirty="0" smtClean="0">
                <a:solidFill>
                  <a:srgbClr val="000000"/>
                </a:solidFill>
              </a:rPr>
              <a:t> 2005-14 – major WWRP / WMO program</a:t>
            </a:r>
          </a:p>
          <a:p>
            <a:pPr lvl="1" eaLnBrk="1" hangingPunct="1">
              <a:defRPr/>
            </a:pPr>
            <a:r>
              <a:rPr lang="en-US" dirty="0" smtClean="0">
                <a:solidFill>
                  <a:srgbClr val="000000"/>
                </a:solidFill>
              </a:rPr>
              <a:t>Accelerate improvements </a:t>
            </a:r>
            <a:r>
              <a:rPr lang="en-US" dirty="0" smtClean="0">
                <a:solidFill>
                  <a:srgbClr val="000000"/>
                </a:solidFill>
              </a:rPr>
              <a:t>in</a:t>
            </a:r>
            <a:r>
              <a:rPr lang="en-US" dirty="0" smtClean="0">
                <a:solidFill>
                  <a:srgbClr val="000000"/>
                </a:solidFill>
              </a:rPr>
              <a:t> </a:t>
            </a:r>
            <a:r>
              <a:rPr lang="en-US" dirty="0" smtClean="0">
                <a:solidFill>
                  <a:srgbClr val="000000"/>
                </a:solidFill>
              </a:rPr>
              <a:t>1-14 day high impact weather forecasts</a:t>
            </a:r>
          </a:p>
          <a:p>
            <a:pPr lvl="1" eaLnBrk="1" hangingPunct="1">
              <a:defRPr/>
            </a:pPr>
            <a:r>
              <a:rPr lang="en-US" dirty="0" smtClean="0">
                <a:solidFill>
                  <a:srgbClr val="000000"/>
                </a:solidFill>
              </a:rPr>
              <a:t>Major accomplishments include</a:t>
            </a:r>
          </a:p>
          <a:p>
            <a:pPr lvl="2" eaLnBrk="1" hangingPunct="1">
              <a:defRPr/>
            </a:pPr>
            <a:r>
              <a:rPr lang="en-US" dirty="0" smtClean="0">
                <a:solidFill>
                  <a:srgbClr val="000000"/>
                </a:solidFill>
              </a:rPr>
              <a:t>Research in dynamical processes, </a:t>
            </a:r>
            <a:r>
              <a:rPr lang="en-US" dirty="0" smtClean="0">
                <a:solidFill>
                  <a:srgbClr val="DE00F1"/>
                </a:solidFill>
              </a:rPr>
              <a:t>observing, DA, targeting</a:t>
            </a:r>
            <a:r>
              <a:rPr lang="en-US" dirty="0" smtClean="0">
                <a:solidFill>
                  <a:srgbClr val="000000"/>
                </a:solidFill>
              </a:rPr>
              <a:t>, ensemble systems, socioeconomic applications</a:t>
            </a:r>
          </a:p>
          <a:p>
            <a:pPr lvl="2" eaLnBrk="1" hangingPunct="1">
              <a:defRPr/>
            </a:pPr>
            <a:r>
              <a:rPr lang="en-US" dirty="0">
                <a:solidFill>
                  <a:srgbClr val="000000"/>
                </a:solidFill>
              </a:rPr>
              <a:t>Research infrastructure, </a:t>
            </a:r>
            <a:r>
              <a:rPr lang="en-US" dirty="0" err="1">
                <a:solidFill>
                  <a:srgbClr val="000000"/>
                </a:solidFill>
              </a:rPr>
              <a:t>incl</a:t>
            </a:r>
            <a:r>
              <a:rPr lang="en-US" dirty="0">
                <a:solidFill>
                  <a:srgbClr val="000000"/>
                </a:solidFill>
              </a:rPr>
              <a:t> TIGGE ensemble </a:t>
            </a:r>
            <a:r>
              <a:rPr lang="en-US" dirty="0" smtClean="0">
                <a:solidFill>
                  <a:srgbClr val="000000"/>
                </a:solidFill>
              </a:rPr>
              <a:t>database</a:t>
            </a:r>
          </a:p>
          <a:p>
            <a:pPr lvl="2" eaLnBrk="1" hangingPunct="1">
              <a:defRPr/>
            </a:pPr>
            <a:r>
              <a:rPr lang="en-US" dirty="0" smtClean="0">
                <a:solidFill>
                  <a:srgbClr val="DE00F1"/>
                </a:solidFill>
              </a:rPr>
              <a:t>Field campaigns</a:t>
            </a:r>
            <a:r>
              <a:rPr lang="en-US" dirty="0" smtClean="0">
                <a:solidFill>
                  <a:srgbClr val="000000"/>
                </a:solidFill>
              </a:rPr>
              <a:t>, incl. T-PARC</a:t>
            </a:r>
          </a:p>
          <a:p>
            <a:pPr lvl="2" eaLnBrk="1" hangingPunct="1">
              <a:defRPr/>
            </a:pPr>
            <a:r>
              <a:rPr lang="en-US" dirty="0" smtClean="0">
                <a:solidFill>
                  <a:srgbClr val="000000"/>
                </a:solidFill>
              </a:rPr>
              <a:t>Much expanded </a:t>
            </a:r>
            <a:r>
              <a:rPr lang="en-US" dirty="0" smtClean="0">
                <a:solidFill>
                  <a:srgbClr val="DE00F1"/>
                </a:solidFill>
              </a:rPr>
              <a:t>dialogue btw research &amp; operational communities</a:t>
            </a:r>
          </a:p>
          <a:p>
            <a:pPr eaLnBrk="1" hangingPunct="1">
              <a:defRPr/>
            </a:pPr>
            <a:endParaRPr lang="en-US" dirty="0" smtClean="0">
              <a:solidFill>
                <a:srgbClr val="000000"/>
              </a:solidFill>
            </a:endParaRPr>
          </a:p>
          <a:p>
            <a:pPr eaLnBrk="1" hangingPunct="1">
              <a:defRPr/>
            </a:pPr>
            <a:r>
              <a:rPr lang="en-US" dirty="0" smtClean="0">
                <a:solidFill>
                  <a:srgbClr val="000000"/>
                </a:solidFill>
              </a:rPr>
              <a:t>Post-THORPEX </a:t>
            </a:r>
            <a:r>
              <a:rPr lang="en-US" b="1" dirty="0" smtClean="0">
                <a:solidFill>
                  <a:srgbClr val="0000FF"/>
                </a:solidFill>
              </a:rPr>
              <a:t>WWRP organization</a:t>
            </a:r>
          </a:p>
          <a:p>
            <a:pPr lvl="1" eaLnBrk="1" hangingPunct="1">
              <a:defRPr/>
            </a:pPr>
            <a:r>
              <a:rPr lang="en-US" dirty="0" smtClean="0">
                <a:solidFill>
                  <a:srgbClr val="DE00F1"/>
                </a:solidFill>
              </a:rPr>
              <a:t>Standing Working Groups </a:t>
            </a:r>
            <a:r>
              <a:rPr lang="en-US" dirty="0" smtClean="0">
                <a:solidFill>
                  <a:srgbClr val="000000"/>
                </a:solidFill>
              </a:rPr>
              <a:t>– WMO support</a:t>
            </a:r>
          </a:p>
          <a:p>
            <a:pPr lvl="2" eaLnBrk="1" hangingPunct="1">
              <a:defRPr/>
            </a:pPr>
            <a:r>
              <a:rPr lang="en-US" dirty="0" smtClean="0">
                <a:solidFill>
                  <a:srgbClr val="000000"/>
                </a:solidFill>
              </a:rPr>
              <a:t>Focus on outstanding topical science questions</a:t>
            </a:r>
          </a:p>
          <a:p>
            <a:pPr lvl="1" eaLnBrk="1" hangingPunct="1">
              <a:defRPr/>
            </a:pPr>
            <a:r>
              <a:rPr lang="en-US" dirty="0" smtClean="0">
                <a:solidFill>
                  <a:srgbClr val="DE00F1"/>
                </a:solidFill>
              </a:rPr>
              <a:t>Time-limited projects </a:t>
            </a:r>
            <a:r>
              <a:rPr lang="en-US" dirty="0" smtClean="0">
                <a:solidFill>
                  <a:srgbClr val="000000"/>
                </a:solidFill>
              </a:rPr>
              <a:t>– supported by Trust Funds</a:t>
            </a:r>
          </a:p>
          <a:p>
            <a:pPr lvl="2" eaLnBrk="1" hangingPunct="1">
              <a:defRPr/>
            </a:pPr>
            <a:r>
              <a:rPr lang="en-US" dirty="0" smtClean="0">
                <a:solidFill>
                  <a:srgbClr val="000000"/>
                </a:solidFill>
              </a:rPr>
              <a:t>Three THORPEX legacy projects</a:t>
            </a:r>
          </a:p>
          <a:p>
            <a:pPr lvl="2" eaLnBrk="1" hangingPunct="1">
              <a:defRPr/>
            </a:pPr>
            <a:r>
              <a:rPr lang="en-US" dirty="0" smtClean="0">
                <a:solidFill>
                  <a:srgbClr val="000000"/>
                </a:solidFill>
              </a:rPr>
              <a:t>Research &amp; Forecast Demonstration Projects (RDPs &amp; FDPs)</a:t>
            </a:r>
          </a:p>
          <a:p>
            <a:pPr lvl="1" eaLnBrk="1" hangingPunct="1">
              <a:defRPr/>
            </a:pPr>
            <a:endParaRPr lang="en-US"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3</a:t>
            </a:fld>
            <a:endParaRPr lang="en-US"/>
          </a:p>
        </p:txBody>
      </p:sp>
    </p:spTree>
    <p:extLst>
      <p:ext uri="{BB962C8B-B14F-4D97-AF65-F5344CB8AC3E}">
        <p14:creationId xmlns:p14="http://schemas.microsoft.com/office/powerpoint/2010/main" val="41323245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0"/>
            <a:ext cx="8745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6914" name="Oval 5"/>
          <p:cNvSpPr>
            <a:spLocks noChangeArrowheads="1"/>
          </p:cNvSpPr>
          <p:nvPr/>
        </p:nvSpPr>
        <p:spPr bwMode="auto">
          <a:xfrm>
            <a:off x="6300788" y="1989138"/>
            <a:ext cx="431800"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5" name="Oval 6"/>
          <p:cNvSpPr>
            <a:spLocks noChangeArrowheads="1"/>
          </p:cNvSpPr>
          <p:nvPr/>
        </p:nvSpPr>
        <p:spPr bwMode="auto">
          <a:xfrm>
            <a:off x="5029200" y="2336800"/>
            <a:ext cx="431800"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6" name="Oval 7"/>
          <p:cNvSpPr>
            <a:spLocks noChangeArrowheads="1"/>
          </p:cNvSpPr>
          <p:nvPr/>
        </p:nvSpPr>
        <p:spPr bwMode="auto">
          <a:xfrm>
            <a:off x="6242050" y="2468563"/>
            <a:ext cx="431800" cy="433387"/>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7" name="Oval 8"/>
          <p:cNvSpPr>
            <a:spLocks noChangeArrowheads="1"/>
          </p:cNvSpPr>
          <p:nvPr/>
        </p:nvSpPr>
        <p:spPr bwMode="auto">
          <a:xfrm>
            <a:off x="2889250" y="2649538"/>
            <a:ext cx="433388"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8" name="Oval 9"/>
          <p:cNvSpPr>
            <a:spLocks noChangeArrowheads="1"/>
          </p:cNvSpPr>
          <p:nvPr/>
        </p:nvSpPr>
        <p:spPr bwMode="auto">
          <a:xfrm>
            <a:off x="1019175" y="2362200"/>
            <a:ext cx="433388"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9" name="Oval 10"/>
          <p:cNvSpPr>
            <a:spLocks noChangeArrowheads="1"/>
          </p:cNvSpPr>
          <p:nvPr/>
        </p:nvSpPr>
        <p:spPr bwMode="auto">
          <a:xfrm>
            <a:off x="2471738" y="2682875"/>
            <a:ext cx="433387" cy="433388"/>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20" name="Oval 11"/>
          <p:cNvSpPr>
            <a:spLocks noChangeArrowheads="1"/>
          </p:cNvSpPr>
          <p:nvPr/>
        </p:nvSpPr>
        <p:spPr bwMode="auto">
          <a:xfrm>
            <a:off x="3932238" y="2505075"/>
            <a:ext cx="431800"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21" name="Oval 12"/>
          <p:cNvSpPr>
            <a:spLocks noChangeArrowheads="1"/>
          </p:cNvSpPr>
          <p:nvPr/>
        </p:nvSpPr>
        <p:spPr bwMode="auto">
          <a:xfrm>
            <a:off x="2008188" y="3084513"/>
            <a:ext cx="431800" cy="433387"/>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cxnSp>
        <p:nvCxnSpPr>
          <p:cNvPr id="16" name="Straight Connector 15"/>
          <p:cNvCxnSpPr/>
          <p:nvPr/>
        </p:nvCxnSpPr>
        <p:spPr bwMode="auto">
          <a:xfrm>
            <a:off x="2627313" y="476250"/>
            <a:ext cx="215900" cy="0"/>
          </a:xfrm>
          <a:prstGeom prst="line">
            <a:avLst/>
          </a:prstGeom>
          <a:noFill/>
          <a:ln w="381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66923" name="Rectangle 1"/>
          <p:cNvSpPr>
            <a:spLocks noChangeArrowheads="1"/>
          </p:cNvSpPr>
          <p:nvPr/>
        </p:nvSpPr>
        <p:spPr bwMode="auto">
          <a:xfrm>
            <a:off x="5219700" y="765175"/>
            <a:ext cx="198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i="1" smtClean="0">
                <a:solidFill>
                  <a:srgbClr val="E81212"/>
                </a:solidFill>
              </a:rPr>
              <a:t>5-day forecast </a:t>
            </a:r>
          </a:p>
        </p:txBody>
      </p:sp>
    </p:spTree>
    <p:extLst>
      <p:ext uri="{BB962C8B-B14F-4D97-AF65-F5344CB8AC3E}">
        <p14:creationId xmlns:p14="http://schemas.microsoft.com/office/powerpoint/2010/main" val="15634149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OUTLINE / SUMMARY</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dirty="0" smtClean="0">
                <a:solidFill>
                  <a:srgbClr val="000000"/>
                </a:solidFill>
              </a:rPr>
              <a:t>National &amp; international </a:t>
            </a:r>
            <a:r>
              <a:rPr lang="en-US" b="1" dirty="0" smtClean="0">
                <a:solidFill>
                  <a:srgbClr val="0000FF"/>
                </a:solidFill>
              </a:rPr>
              <a:t>high impact weather projects</a:t>
            </a:r>
          </a:p>
          <a:p>
            <a:pPr lvl="1" eaLnBrk="1" hangingPunct="1">
              <a:defRPr/>
            </a:pPr>
            <a:r>
              <a:rPr lang="en-US" dirty="0" smtClean="0">
                <a:solidFill>
                  <a:srgbClr val="000000"/>
                </a:solidFill>
              </a:rPr>
              <a:t>Threats of extreme events in changing climate</a:t>
            </a:r>
          </a:p>
          <a:p>
            <a:pPr lvl="1" eaLnBrk="1" hangingPunct="1">
              <a:defRPr/>
            </a:pPr>
            <a:r>
              <a:rPr lang="en-US" dirty="0" smtClean="0">
                <a:solidFill>
                  <a:srgbClr val="DE00F1"/>
                </a:solidFill>
              </a:rPr>
              <a:t>US satellite community</a:t>
            </a:r>
            <a:r>
              <a:rPr lang="en-US" dirty="0" smtClean="0">
                <a:solidFill>
                  <a:srgbClr val="000000"/>
                </a:solidFill>
              </a:rPr>
              <a:t> engagement  </a:t>
            </a:r>
            <a:r>
              <a:rPr lang="en-US" dirty="0" smtClean="0">
                <a:solidFill>
                  <a:srgbClr val="000000"/>
                </a:solidFill>
              </a:rPr>
              <a:t>critical</a:t>
            </a:r>
          </a:p>
          <a:p>
            <a:pPr lvl="6">
              <a:defRPr/>
            </a:pPr>
            <a:endParaRPr lang="en-US" dirty="0" smtClean="0">
              <a:solidFill>
                <a:srgbClr val="000000"/>
              </a:solidFill>
            </a:endParaRPr>
          </a:p>
          <a:p>
            <a:pPr eaLnBrk="1" hangingPunct="1">
              <a:defRPr/>
            </a:pPr>
            <a:r>
              <a:rPr lang="en-US" b="1" dirty="0" smtClean="0">
                <a:solidFill>
                  <a:srgbClr val="0000FF"/>
                </a:solidFill>
              </a:rPr>
              <a:t>Visualization / DA with </a:t>
            </a:r>
            <a:r>
              <a:rPr lang="en-US" b="1" dirty="0" err="1" smtClean="0">
                <a:solidFill>
                  <a:srgbClr val="0000FF"/>
                </a:solidFill>
              </a:rPr>
              <a:t>radiative</a:t>
            </a:r>
            <a:r>
              <a:rPr lang="en-US" b="1" dirty="0" smtClean="0">
                <a:solidFill>
                  <a:srgbClr val="0000FF"/>
                </a:solidFill>
              </a:rPr>
              <a:t> transfer models </a:t>
            </a:r>
          </a:p>
          <a:p>
            <a:pPr lvl="1" eaLnBrk="1" hangingPunct="1">
              <a:defRPr/>
            </a:pPr>
            <a:r>
              <a:rPr lang="en-US" dirty="0" smtClean="0">
                <a:solidFill>
                  <a:srgbClr val="DE00F1"/>
                </a:solidFill>
              </a:rPr>
              <a:t>Combine</a:t>
            </a:r>
            <a:r>
              <a:rPr lang="en-US" dirty="0" smtClean="0">
                <a:solidFill>
                  <a:srgbClr val="000000"/>
                </a:solidFill>
              </a:rPr>
              <a:t> tools from CRTM, </a:t>
            </a:r>
            <a:r>
              <a:rPr lang="en-US" dirty="0">
                <a:solidFill>
                  <a:srgbClr val="000000"/>
                </a:solidFill>
              </a:rPr>
              <a:t>LAPS, </a:t>
            </a:r>
            <a:r>
              <a:rPr lang="en-US" dirty="0" smtClean="0">
                <a:solidFill>
                  <a:srgbClr val="000000"/>
                </a:solidFill>
              </a:rPr>
              <a:t>Goddard-SDSU</a:t>
            </a:r>
          </a:p>
          <a:p>
            <a:pPr lvl="7">
              <a:defRPr/>
            </a:pPr>
            <a:endParaRPr lang="en-US" dirty="0" smtClean="0">
              <a:solidFill>
                <a:srgbClr val="000000"/>
              </a:solidFill>
            </a:endParaRPr>
          </a:p>
          <a:p>
            <a:pPr eaLnBrk="1" hangingPunct="1">
              <a:defRPr/>
            </a:pPr>
            <a:r>
              <a:rPr lang="en-US" b="1" dirty="0" smtClean="0">
                <a:solidFill>
                  <a:srgbClr val="0000FF"/>
                </a:solidFill>
              </a:rPr>
              <a:t>Satellite-derived products OR synthesis of observations?</a:t>
            </a:r>
          </a:p>
          <a:p>
            <a:pPr lvl="1" eaLnBrk="1" hangingPunct="1">
              <a:defRPr/>
            </a:pPr>
            <a:r>
              <a:rPr lang="en-US" dirty="0" smtClean="0">
                <a:solidFill>
                  <a:srgbClr val="000000"/>
                </a:solidFill>
              </a:rPr>
              <a:t>Physically consistent 3/4D digital analysis</a:t>
            </a:r>
          </a:p>
          <a:p>
            <a:pPr lvl="1" eaLnBrk="1" hangingPunct="1">
              <a:defRPr/>
            </a:pPr>
            <a:r>
              <a:rPr lang="en-US" dirty="0" smtClean="0">
                <a:solidFill>
                  <a:srgbClr val="000000"/>
                </a:solidFill>
              </a:rPr>
              <a:t>From which all user products are </a:t>
            </a:r>
            <a:r>
              <a:rPr lang="en-US" dirty="0" smtClean="0">
                <a:solidFill>
                  <a:srgbClr val="000000"/>
                </a:solidFill>
              </a:rPr>
              <a:t>derived</a:t>
            </a:r>
          </a:p>
          <a:p>
            <a:pPr lvl="8">
              <a:defRPr/>
            </a:pPr>
            <a:endParaRPr lang="en-US" dirty="0" smtClean="0">
              <a:solidFill>
                <a:srgbClr val="000000"/>
              </a:solidFill>
            </a:endParaRPr>
          </a:p>
          <a:p>
            <a:pPr eaLnBrk="1" hangingPunct="1">
              <a:defRPr/>
            </a:pPr>
            <a:r>
              <a:rPr lang="en-US" b="1" dirty="0" smtClean="0">
                <a:solidFill>
                  <a:srgbClr val="0000FF"/>
                </a:solidFill>
              </a:rPr>
              <a:t>Adopt object oriented software design</a:t>
            </a:r>
          </a:p>
          <a:p>
            <a:pPr lvl="1" eaLnBrk="1" hangingPunct="1">
              <a:defRPr/>
            </a:pPr>
            <a:r>
              <a:rPr lang="en-US" dirty="0" smtClean="0">
                <a:solidFill>
                  <a:srgbClr val="DE00F1"/>
                </a:solidFill>
              </a:rPr>
              <a:t>Community</a:t>
            </a:r>
            <a:r>
              <a:rPr lang="en-US" dirty="0" smtClean="0">
                <a:solidFill>
                  <a:srgbClr val="000000"/>
                </a:solidFill>
              </a:rPr>
              <a:t> Data Assimilation Repository (CDAR)</a:t>
            </a:r>
          </a:p>
          <a:p>
            <a:pPr lvl="1" eaLnBrk="1" hangingPunct="1">
              <a:defRPr/>
            </a:pPr>
            <a:r>
              <a:rPr lang="en-US" dirty="0" smtClean="0">
                <a:solidFill>
                  <a:srgbClr val="000000"/>
                </a:solidFill>
              </a:rPr>
              <a:t>Expand Unified Post-Processing (UPP</a:t>
            </a:r>
            <a:r>
              <a:rPr lang="en-US" dirty="0" smtClean="0">
                <a:solidFill>
                  <a:srgbClr val="000000"/>
                </a:solidFill>
              </a:rPr>
              <a:t>)</a:t>
            </a:r>
          </a:p>
          <a:p>
            <a:pPr lvl="6">
              <a:defRPr/>
            </a:pPr>
            <a:endParaRPr lang="en-US" dirty="0" smtClean="0">
              <a:solidFill>
                <a:srgbClr val="000000"/>
              </a:solidFill>
            </a:endParaRPr>
          </a:p>
          <a:p>
            <a:pPr eaLnBrk="1" hangingPunct="1">
              <a:defRPr/>
            </a:pPr>
            <a:r>
              <a:rPr lang="en-US" dirty="0" smtClean="0">
                <a:solidFill>
                  <a:srgbClr val="000000"/>
                </a:solidFill>
              </a:rPr>
              <a:t>Big data – </a:t>
            </a:r>
            <a:r>
              <a:rPr lang="en-US" b="1" dirty="0" smtClean="0">
                <a:solidFill>
                  <a:srgbClr val="0000FF"/>
                </a:solidFill>
              </a:rPr>
              <a:t>Tame the </a:t>
            </a:r>
            <a:r>
              <a:rPr lang="en-US" b="1" dirty="0" err="1" smtClean="0">
                <a:solidFill>
                  <a:srgbClr val="0000FF"/>
                </a:solidFill>
              </a:rPr>
              <a:t>firehose</a:t>
            </a:r>
            <a:r>
              <a:rPr lang="en-US" b="1" dirty="0" smtClean="0">
                <a:solidFill>
                  <a:srgbClr val="0000FF"/>
                </a:solidFill>
              </a:rPr>
              <a:t> using adaptive methods</a:t>
            </a:r>
          </a:p>
          <a:p>
            <a:pPr lvl="1" eaLnBrk="1" hangingPunct="1">
              <a:defRPr/>
            </a:pPr>
            <a:r>
              <a:rPr lang="en-US" dirty="0" smtClean="0">
                <a:solidFill>
                  <a:srgbClr val="000000"/>
                </a:solidFill>
              </a:rPr>
              <a:t>Retain more data </a:t>
            </a:r>
            <a:r>
              <a:rPr lang="en-US" dirty="0" smtClean="0">
                <a:solidFill>
                  <a:srgbClr val="000000"/>
                </a:solidFill>
              </a:rPr>
              <a:t>where variability larger</a:t>
            </a:r>
            <a:endParaRPr lang="en-US" dirty="0" smtClean="0">
              <a:solidFill>
                <a:srgbClr val="000000"/>
              </a:solidFill>
            </a:endParaRPr>
          </a:p>
          <a:p>
            <a:pPr lvl="1" eaLnBrk="1" hangingPunct="1">
              <a:defRPr/>
            </a:pPr>
            <a:r>
              <a:rPr lang="en-US" dirty="0" smtClean="0">
                <a:solidFill>
                  <a:srgbClr val="000000"/>
                </a:solidFill>
              </a:rPr>
              <a:t>Use more info from regions with large NWP impact</a:t>
            </a:r>
          </a:p>
          <a:p>
            <a:pPr eaLnBrk="1" hangingPunct="1">
              <a:defRPr/>
            </a:pPr>
            <a:endParaRPr lang="en-US" dirty="0" smtClean="0">
              <a:solidFill>
                <a:srgbClr val="000000"/>
              </a:solidFill>
            </a:endParaRPr>
          </a:p>
          <a:p>
            <a:pPr lvl="1" eaLnBrk="1" hangingPunct="1">
              <a:defRPr/>
            </a:pPr>
            <a:endParaRPr lang="en-US"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31</a:t>
            </a:fld>
            <a:endParaRPr lang="en-US"/>
          </a:p>
        </p:txBody>
      </p:sp>
    </p:spTree>
    <p:extLst>
      <p:ext uri="{BB962C8B-B14F-4D97-AF65-F5344CB8AC3E}">
        <p14:creationId xmlns:p14="http://schemas.microsoft.com/office/powerpoint/2010/main" val="1961869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1143000"/>
          </a:xfrm>
        </p:spPr>
        <p:txBody>
          <a:bodyPr/>
          <a:lstStyle/>
          <a:p>
            <a:r>
              <a:rPr lang="en-US" b="1" dirty="0" smtClean="0">
                <a:solidFill>
                  <a:srgbClr val="FF0000"/>
                </a:solidFill>
              </a:rPr>
              <a:t>BACKGROUND</a:t>
            </a:r>
            <a:endParaRPr lang="en-US" b="1" dirty="0">
              <a:solidFill>
                <a:srgbClr val="FF0000"/>
              </a:solidFill>
            </a:endParaRPr>
          </a:p>
        </p:txBody>
      </p:sp>
      <p:sp>
        <p:nvSpPr>
          <p:cNvPr id="3" name="Slide Number Placeholder 2"/>
          <p:cNvSpPr>
            <a:spLocks noGrp="1"/>
          </p:cNvSpPr>
          <p:nvPr>
            <p:ph type="sldNum" sz="quarter" idx="12"/>
          </p:nvPr>
        </p:nvSpPr>
        <p:spPr/>
        <p:txBody>
          <a:bodyPr/>
          <a:lstStyle/>
          <a:p>
            <a:pPr>
              <a:defRPr/>
            </a:pPr>
            <a:fld id="{EF961DFF-A451-FA41-BF45-8DA77A6D8CA5}" type="slidenum">
              <a:rPr lang="en-US" smtClean="0">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22720187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52600" y="0"/>
            <a:ext cx="6172200" cy="1008063"/>
          </a:xfrm>
        </p:spPr>
        <p:txBody>
          <a:bodyPr/>
          <a:lstStyle/>
          <a:p>
            <a:r>
              <a:rPr lang="en-US">
                <a:solidFill>
                  <a:srgbClr val="0070C0"/>
                </a:solidFill>
                <a:ea typeface="ＭＳ Ｐゴシック" charset="0"/>
              </a:rPr>
              <a:t>CAS-16 priorities: A 10-year view</a:t>
            </a:r>
          </a:p>
        </p:txBody>
      </p:sp>
      <p:sp>
        <p:nvSpPr>
          <p:cNvPr id="3" name="Content Placeholder 2"/>
          <p:cNvSpPr>
            <a:spLocks noGrp="1"/>
          </p:cNvSpPr>
          <p:nvPr>
            <p:ph idx="1"/>
          </p:nvPr>
        </p:nvSpPr>
        <p:spPr>
          <a:xfrm>
            <a:off x="625475" y="908050"/>
            <a:ext cx="7978775" cy="3384550"/>
          </a:xfrm>
        </p:spPr>
        <p:txBody>
          <a:bodyPr>
            <a:normAutofit fontScale="77500" lnSpcReduction="20000"/>
          </a:bodyPr>
          <a:lstStyle/>
          <a:p>
            <a:pPr>
              <a:buFont typeface="Wingdings" pitchFamily="2" charset="2"/>
              <a:buChar char="§"/>
              <a:defRPr/>
            </a:pPr>
            <a:r>
              <a:rPr lang="en-US" dirty="0" smtClean="0">
                <a:solidFill>
                  <a:srgbClr val="FF9900"/>
                </a:solidFill>
                <a:ea typeface="+mn-ea"/>
                <a:cs typeface="+mn-cs"/>
              </a:rPr>
              <a:t>High Impact Weather and its socio-economic effects in the context of global change</a:t>
            </a:r>
          </a:p>
          <a:p>
            <a:pPr>
              <a:buFont typeface="Wingdings" pitchFamily="2" charset="2"/>
              <a:buChar char="§"/>
              <a:defRPr/>
            </a:pPr>
            <a:r>
              <a:rPr lang="en-US" dirty="0" smtClean="0">
                <a:solidFill>
                  <a:srgbClr val="FF9900"/>
                </a:solidFill>
                <a:ea typeface="+mn-ea"/>
                <a:cs typeface="+mn-cs"/>
              </a:rPr>
              <a:t>Water: Modelling and predicting the water cycle for improved DRR and resource management</a:t>
            </a:r>
          </a:p>
          <a:p>
            <a:pPr>
              <a:buFont typeface="Wingdings" pitchFamily="2" charset="2"/>
              <a:buChar char="§"/>
              <a:defRPr/>
            </a:pPr>
            <a:r>
              <a:rPr lang="en-US" dirty="0" smtClean="0">
                <a:solidFill>
                  <a:schemeClr val="bg2">
                    <a:lumMod val="60000"/>
                    <a:lumOff val="40000"/>
                  </a:schemeClr>
                </a:solidFill>
                <a:ea typeface="+mn-ea"/>
                <a:cs typeface="+mn-cs"/>
              </a:rPr>
              <a:t>Integrated GHG Information System: Serving society and supporting policy</a:t>
            </a:r>
          </a:p>
          <a:p>
            <a:pPr>
              <a:buFont typeface="Wingdings" pitchFamily="2" charset="2"/>
              <a:buChar char="§"/>
              <a:defRPr/>
            </a:pPr>
            <a:r>
              <a:rPr lang="en-US" dirty="0" smtClean="0">
                <a:solidFill>
                  <a:schemeClr val="bg2">
                    <a:lumMod val="60000"/>
                    <a:lumOff val="40000"/>
                  </a:schemeClr>
                </a:solidFill>
                <a:ea typeface="+mn-ea"/>
                <a:cs typeface="+mn-cs"/>
              </a:rPr>
              <a:t>Aerosols: Impacts on air quality, weather and climate</a:t>
            </a:r>
          </a:p>
          <a:p>
            <a:pPr>
              <a:buFont typeface="Wingdings" pitchFamily="2" charset="2"/>
              <a:buChar char="§"/>
              <a:defRPr/>
            </a:pPr>
            <a:r>
              <a:rPr lang="en-US" sz="2839" dirty="0" smtClean="0">
                <a:solidFill>
                  <a:srgbClr val="FF9900"/>
                </a:solidFill>
                <a:ea typeface="+mn-ea"/>
                <a:cs typeface="+mn-cs"/>
              </a:rPr>
              <a:t>Urbanization: Research and services for megacities and large urban complexes</a:t>
            </a:r>
          </a:p>
          <a:p>
            <a:pPr>
              <a:buFont typeface="Wingdings" pitchFamily="2" charset="2"/>
              <a:buChar char="§"/>
              <a:defRPr/>
            </a:pPr>
            <a:r>
              <a:rPr lang="en-US" sz="2839" dirty="0" smtClean="0">
                <a:solidFill>
                  <a:srgbClr val="FF9900"/>
                </a:solidFill>
                <a:ea typeface="+mn-ea"/>
                <a:cs typeface="+mn-cs"/>
              </a:rPr>
              <a:t>Evolving Technologies: Their impact on science and its use</a:t>
            </a:r>
          </a:p>
        </p:txBody>
      </p:sp>
      <p:sp>
        <p:nvSpPr>
          <p:cNvPr id="6148" name="TextBox 1"/>
          <p:cNvSpPr txBox="1">
            <a:spLocks noChangeArrowheads="1"/>
          </p:cNvSpPr>
          <p:nvPr/>
        </p:nvSpPr>
        <p:spPr bwMode="auto">
          <a:xfrm>
            <a:off x="485775" y="4310063"/>
            <a:ext cx="83534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spcBef>
                <a:spcPct val="50000"/>
              </a:spcBef>
              <a:buClr>
                <a:srgbClr val="FF9900"/>
              </a:buClr>
              <a:buFont typeface="Wingdings" charset="0"/>
              <a:buNone/>
            </a:pPr>
            <a:r>
              <a:rPr lang="en-US"/>
              <a:t>Mission: </a:t>
            </a:r>
            <a:r>
              <a:rPr lang="en-US">
                <a:solidFill>
                  <a:srgbClr val="0070C0"/>
                </a:solidFill>
              </a:rPr>
              <a:t>the World Weather Research Programme advances society's ability to cope with high impact weather through research focused on improving the accuracy, lead time and utilization of weather prediction engaging stakeholders and users with a bottom-up approach.</a:t>
            </a:r>
          </a:p>
        </p:txBody>
      </p:sp>
      <p:cxnSp>
        <p:nvCxnSpPr>
          <p:cNvPr id="6" name="Straight Connector 5"/>
          <p:cNvCxnSpPr>
            <a:cxnSpLocks noChangeShapeType="1"/>
          </p:cNvCxnSpPr>
          <p:nvPr/>
        </p:nvCxnSpPr>
        <p:spPr bwMode="auto">
          <a:xfrm>
            <a:off x="609600" y="4267200"/>
            <a:ext cx="8077200" cy="1588"/>
          </a:xfrm>
          <a:prstGeom prst="line">
            <a:avLst/>
          </a:prstGeom>
          <a:noFill/>
          <a:ln w="25400">
            <a:solidFill>
              <a:srgbClr val="FF99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6150"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98425"/>
            <a:ext cx="1676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4880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2"/>
          <p:cNvSpPr>
            <a:spLocks noChangeArrowheads="1"/>
          </p:cNvSpPr>
          <p:nvPr/>
        </p:nvSpPr>
        <p:spPr bwMode="auto">
          <a:xfrm>
            <a:off x="6742113" y="304800"/>
            <a:ext cx="2798762" cy="63373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r>
              <a:rPr lang="fr-CH" sz="1200" smtClean="0">
                <a:solidFill>
                  <a:srgbClr val="000000"/>
                </a:solidFill>
                <a:cs typeface="Arial" charset="0"/>
              </a:rPr>
              <a:t>GHG</a:t>
            </a:r>
          </a:p>
          <a:p>
            <a:pPr algn="r"/>
            <a:r>
              <a:rPr lang="fr-CH" sz="1200" smtClean="0">
                <a:solidFill>
                  <a:srgbClr val="000000"/>
                </a:solidFill>
                <a:cs typeface="Arial" charset="0"/>
              </a:rPr>
              <a:t>Aerosols</a:t>
            </a:r>
          </a:p>
          <a:p>
            <a:pPr algn="r"/>
            <a:r>
              <a:rPr lang="fr-CH" sz="1200" smtClean="0">
                <a:solidFill>
                  <a:srgbClr val="000000"/>
                </a:solidFill>
                <a:cs typeface="Arial" charset="0"/>
              </a:rPr>
              <a:t>Reactive </a:t>
            </a:r>
          </a:p>
          <a:p>
            <a:pPr algn="r"/>
            <a:r>
              <a:rPr lang="fr-CH" sz="1200" smtClean="0">
                <a:solidFill>
                  <a:srgbClr val="000000"/>
                </a:solidFill>
                <a:cs typeface="Arial" charset="0"/>
              </a:rPr>
              <a:t>Gasses</a:t>
            </a:r>
          </a:p>
          <a:p>
            <a:pPr algn="r"/>
            <a:r>
              <a:rPr lang="fr-CH" sz="1200" smtClean="0">
                <a:solidFill>
                  <a:srgbClr val="000000"/>
                </a:solidFill>
                <a:cs typeface="Arial" charset="0"/>
              </a:rPr>
              <a:t>Ozone</a:t>
            </a:r>
          </a:p>
          <a:p>
            <a:pPr algn="r"/>
            <a:r>
              <a:rPr lang="fr-CH" sz="1200" smtClean="0">
                <a:solidFill>
                  <a:srgbClr val="000000"/>
                </a:solidFill>
                <a:cs typeface="Arial" charset="0"/>
              </a:rPr>
              <a:t>UV Radiation</a:t>
            </a:r>
          </a:p>
          <a:p>
            <a:pPr algn="r"/>
            <a:r>
              <a:rPr lang="fr-CH" sz="1200" smtClean="0">
                <a:solidFill>
                  <a:srgbClr val="000000"/>
                </a:solidFill>
                <a:cs typeface="Arial" charset="0"/>
              </a:rPr>
              <a:t>Atmospheric </a:t>
            </a:r>
          </a:p>
          <a:p>
            <a:pPr algn="r"/>
            <a:r>
              <a:rPr lang="fr-CH" sz="1200" smtClean="0">
                <a:solidFill>
                  <a:srgbClr val="000000"/>
                </a:solidFill>
                <a:cs typeface="Arial" charset="0"/>
              </a:rPr>
              <a:t>Deposition</a:t>
            </a:r>
          </a:p>
          <a:p>
            <a:pPr algn="r"/>
            <a:r>
              <a:rPr lang="fr-CH" sz="1200" smtClean="0">
                <a:solidFill>
                  <a:srgbClr val="000000"/>
                </a:solidFill>
                <a:cs typeface="Arial" charset="0"/>
              </a:rPr>
              <a:t>GURME</a:t>
            </a: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endParaRPr lang="fr-CH" sz="1200" smtClean="0">
              <a:solidFill>
                <a:srgbClr val="000000"/>
              </a:solidFill>
              <a:cs typeface="Arial" charset="0"/>
            </a:endParaRPr>
          </a:p>
          <a:p>
            <a:pPr algn="r"/>
            <a:r>
              <a:rPr lang="fr-CH" sz="1200" smtClean="0">
                <a:solidFill>
                  <a:srgbClr val="000000"/>
                </a:solidFill>
                <a:cs typeface="Arial" charset="0"/>
              </a:rPr>
              <a:t>Data centres</a:t>
            </a:r>
          </a:p>
          <a:p>
            <a:pPr algn="r"/>
            <a:r>
              <a:rPr lang="fr-CH" sz="1200" smtClean="0">
                <a:solidFill>
                  <a:srgbClr val="000000"/>
                </a:solidFill>
                <a:cs typeface="Arial" charset="0"/>
              </a:rPr>
              <a:t>Calibration Centres</a:t>
            </a:r>
            <a:endParaRPr lang="en-US" sz="1200" smtClean="0">
              <a:solidFill>
                <a:srgbClr val="000000"/>
              </a:solidFill>
              <a:cs typeface="Arial" charset="0"/>
            </a:endParaRPr>
          </a:p>
        </p:txBody>
      </p:sp>
      <p:sp>
        <p:nvSpPr>
          <p:cNvPr id="4099" name="Oval 3"/>
          <p:cNvSpPr>
            <a:spLocks noChangeArrowheads="1"/>
          </p:cNvSpPr>
          <p:nvPr/>
        </p:nvSpPr>
        <p:spPr bwMode="auto">
          <a:xfrm>
            <a:off x="1019175" y="320675"/>
            <a:ext cx="3570288" cy="63373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mtClean="0">
              <a:solidFill>
                <a:srgbClr val="000000"/>
              </a:solidFill>
              <a:cs typeface="Arial" charset="0"/>
            </a:endParaRPr>
          </a:p>
        </p:txBody>
      </p:sp>
      <p:sp>
        <p:nvSpPr>
          <p:cNvPr id="4100" name="AutoShape 18"/>
          <p:cNvSpPr>
            <a:spLocks noChangeArrowheads="1"/>
          </p:cNvSpPr>
          <p:nvPr/>
        </p:nvSpPr>
        <p:spPr bwMode="auto">
          <a:xfrm>
            <a:off x="1606550" y="5662613"/>
            <a:ext cx="7202488" cy="50641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smtClean="0">
              <a:solidFill>
                <a:srgbClr val="000000"/>
              </a:solidFill>
              <a:latin typeface="Times" charset="0"/>
              <a:cs typeface="+mn-cs"/>
            </a:endParaRPr>
          </a:p>
        </p:txBody>
      </p:sp>
      <p:sp>
        <p:nvSpPr>
          <p:cNvPr id="4101" name="Oval 26"/>
          <p:cNvSpPr>
            <a:spLocks noChangeArrowheads="1"/>
          </p:cNvSpPr>
          <p:nvPr/>
        </p:nvSpPr>
        <p:spPr bwMode="auto">
          <a:xfrm>
            <a:off x="5273675" y="404813"/>
            <a:ext cx="2855913" cy="63373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fr-CH" smtClean="0">
              <a:solidFill>
                <a:srgbClr val="000000"/>
              </a:solidFill>
              <a:cs typeface="Arial" charset="0"/>
            </a:endParaRPr>
          </a:p>
          <a:p>
            <a:pPr algn="ctr"/>
            <a:endParaRPr lang="fr-CH" smtClean="0">
              <a:solidFill>
                <a:srgbClr val="000000"/>
              </a:solidFill>
              <a:cs typeface="Arial" charset="0"/>
            </a:endParaRPr>
          </a:p>
          <a:p>
            <a:pPr algn="ctr"/>
            <a:r>
              <a:rPr lang="fr-CH" sz="1200" smtClean="0">
                <a:solidFill>
                  <a:srgbClr val="000000"/>
                </a:solidFill>
                <a:cs typeface="Arial" charset="0"/>
              </a:rPr>
              <a:t>Grand Challenges</a:t>
            </a: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r>
              <a:rPr lang="fr-CH" sz="1200" smtClean="0">
                <a:solidFill>
                  <a:srgbClr val="000000"/>
                </a:solidFill>
                <a:cs typeface="Arial" charset="0"/>
              </a:rPr>
              <a:t>Data Council</a:t>
            </a:r>
          </a:p>
          <a:p>
            <a:pPr algn="ctr"/>
            <a:r>
              <a:rPr lang="fr-CH" sz="1200" smtClean="0">
                <a:solidFill>
                  <a:srgbClr val="000000"/>
                </a:solidFill>
                <a:cs typeface="Arial" charset="0"/>
              </a:rPr>
              <a:t>Modelling Council</a:t>
            </a: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endParaRPr lang="fr-CH" sz="1200" smtClean="0">
              <a:solidFill>
                <a:srgbClr val="000000"/>
              </a:solidFill>
              <a:cs typeface="Arial" charset="0"/>
            </a:endParaRPr>
          </a:p>
          <a:p>
            <a:pPr algn="ctr"/>
            <a:r>
              <a:rPr lang="fr-CH" sz="1200" smtClean="0">
                <a:solidFill>
                  <a:srgbClr val="000000"/>
                </a:solidFill>
                <a:cs typeface="Arial" charset="0"/>
              </a:rPr>
              <a:t>GEWEX</a:t>
            </a:r>
          </a:p>
          <a:p>
            <a:pPr algn="ctr"/>
            <a:r>
              <a:rPr lang="fr-CH" sz="1200" smtClean="0">
                <a:solidFill>
                  <a:srgbClr val="000000"/>
                </a:solidFill>
                <a:cs typeface="Arial" charset="0"/>
              </a:rPr>
              <a:t>SPARC</a:t>
            </a:r>
          </a:p>
          <a:p>
            <a:pPr algn="ctr"/>
            <a:r>
              <a:rPr lang="fr-CH" sz="1200" smtClean="0">
                <a:solidFill>
                  <a:srgbClr val="000000"/>
                </a:solidFill>
                <a:cs typeface="Arial" charset="0"/>
              </a:rPr>
              <a:t>CLIC</a:t>
            </a:r>
          </a:p>
          <a:p>
            <a:pPr algn="ctr"/>
            <a:r>
              <a:rPr lang="fr-CH" sz="1200" smtClean="0">
                <a:solidFill>
                  <a:srgbClr val="000000"/>
                </a:solidFill>
                <a:cs typeface="Arial" charset="0"/>
              </a:rPr>
              <a:t>CLIVAR</a:t>
            </a:r>
          </a:p>
          <a:p>
            <a:pPr algn="ctr"/>
            <a:endParaRPr lang="fr-CH" sz="1200" smtClean="0">
              <a:solidFill>
                <a:srgbClr val="000000"/>
              </a:solidFill>
              <a:cs typeface="Arial" charset="0"/>
            </a:endParaRPr>
          </a:p>
          <a:p>
            <a:pPr algn="ctr"/>
            <a:r>
              <a:rPr lang="fr-CH" sz="1200" smtClean="0">
                <a:solidFill>
                  <a:srgbClr val="000000"/>
                </a:solidFill>
                <a:cs typeface="Arial" charset="0"/>
              </a:rPr>
              <a:t>WGs</a:t>
            </a:r>
          </a:p>
          <a:p>
            <a:pPr algn="ctr"/>
            <a:endParaRPr lang="en-US" smtClean="0">
              <a:solidFill>
                <a:srgbClr val="000000"/>
              </a:solidFill>
              <a:cs typeface="Arial" charset="0"/>
            </a:endParaRPr>
          </a:p>
        </p:txBody>
      </p:sp>
      <p:sp>
        <p:nvSpPr>
          <p:cNvPr id="4102" name="AutoShape 4"/>
          <p:cNvSpPr>
            <a:spLocks noChangeArrowheads="1"/>
          </p:cNvSpPr>
          <p:nvPr/>
        </p:nvSpPr>
        <p:spPr bwMode="auto">
          <a:xfrm>
            <a:off x="755650" y="4437063"/>
            <a:ext cx="6769100" cy="5762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smtClean="0">
              <a:solidFill>
                <a:srgbClr val="000000"/>
              </a:solidFill>
              <a:latin typeface="Times" charset="0"/>
              <a:cs typeface="+mn-cs"/>
            </a:endParaRPr>
          </a:p>
        </p:txBody>
      </p:sp>
      <p:sp>
        <p:nvSpPr>
          <p:cNvPr id="4103" name="AutoShape 5"/>
          <p:cNvSpPr>
            <a:spLocks noChangeArrowheads="1"/>
          </p:cNvSpPr>
          <p:nvPr/>
        </p:nvSpPr>
        <p:spPr bwMode="auto">
          <a:xfrm>
            <a:off x="755650" y="2133600"/>
            <a:ext cx="5184775" cy="503238"/>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smtClean="0">
              <a:solidFill>
                <a:srgbClr val="000000"/>
              </a:solidFill>
              <a:latin typeface="Times" charset="0"/>
              <a:cs typeface="+mn-cs"/>
            </a:endParaRPr>
          </a:p>
        </p:txBody>
      </p:sp>
      <p:sp>
        <p:nvSpPr>
          <p:cNvPr id="4104" name="AutoShape 6"/>
          <p:cNvSpPr>
            <a:spLocks noChangeArrowheads="1"/>
          </p:cNvSpPr>
          <p:nvPr/>
        </p:nvSpPr>
        <p:spPr bwMode="auto">
          <a:xfrm>
            <a:off x="742950" y="1595438"/>
            <a:ext cx="8066088" cy="503237"/>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smtClean="0">
              <a:solidFill>
                <a:srgbClr val="000000"/>
              </a:solidFill>
              <a:latin typeface="Times" charset="0"/>
              <a:cs typeface="+mn-cs"/>
            </a:endParaRPr>
          </a:p>
        </p:txBody>
      </p:sp>
      <p:sp>
        <p:nvSpPr>
          <p:cNvPr id="4105" name="AutoShape 7"/>
          <p:cNvSpPr>
            <a:spLocks noChangeArrowheads="1"/>
          </p:cNvSpPr>
          <p:nvPr/>
        </p:nvSpPr>
        <p:spPr bwMode="auto">
          <a:xfrm>
            <a:off x="755650" y="1052513"/>
            <a:ext cx="5329238" cy="50482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smtClean="0">
              <a:solidFill>
                <a:srgbClr val="000000"/>
              </a:solidFill>
              <a:latin typeface="Times" charset="0"/>
              <a:cs typeface="+mn-cs"/>
            </a:endParaRPr>
          </a:p>
        </p:txBody>
      </p:sp>
      <p:sp>
        <p:nvSpPr>
          <p:cNvPr id="4106" name="AutoShape 8"/>
          <p:cNvSpPr>
            <a:spLocks noChangeArrowheads="1"/>
          </p:cNvSpPr>
          <p:nvPr/>
        </p:nvSpPr>
        <p:spPr bwMode="auto">
          <a:xfrm>
            <a:off x="742950" y="2679700"/>
            <a:ext cx="5484813" cy="503238"/>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smtClean="0">
              <a:solidFill>
                <a:srgbClr val="000000"/>
              </a:solidFill>
              <a:latin typeface="Times" charset="0"/>
              <a:cs typeface="+mn-cs"/>
            </a:endParaRPr>
          </a:p>
        </p:txBody>
      </p:sp>
      <p:sp>
        <p:nvSpPr>
          <p:cNvPr id="4107" name="AutoShape 9"/>
          <p:cNvSpPr>
            <a:spLocks noChangeArrowheads="1"/>
          </p:cNvSpPr>
          <p:nvPr/>
        </p:nvSpPr>
        <p:spPr bwMode="auto">
          <a:xfrm>
            <a:off x="755650" y="3224213"/>
            <a:ext cx="5184775" cy="49212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smtClean="0">
              <a:solidFill>
                <a:srgbClr val="000000"/>
              </a:solidFill>
              <a:latin typeface="Times" charset="0"/>
              <a:cs typeface="+mn-cs"/>
            </a:endParaRPr>
          </a:p>
        </p:txBody>
      </p:sp>
      <p:sp>
        <p:nvSpPr>
          <p:cNvPr id="4108" name="Rectangle 10"/>
          <p:cNvSpPr>
            <a:spLocks noGrp="1" noChangeArrowheads="1"/>
          </p:cNvSpPr>
          <p:nvPr>
            <p:ph type="body" idx="1"/>
          </p:nvPr>
        </p:nvSpPr>
        <p:spPr>
          <a:xfrm>
            <a:off x="792163" y="1058863"/>
            <a:ext cx="2592387" cy="576262"/>
          </a:xfrm>
        </p:spPr>
        <p:txBody>
          <a:bodyPr/>
          <a:lstStyle/>
          <a:p>
            <a:pPr algn="ctr" eaLnBrk="1" hangingPunct="1">
              <a:lnSpc>
                <a:spcPct val="80000"/>
              </a:lnSpc>
              <a:buFontTx/>
              <a:buNone/>
            </a:pPr>
            <a:r>
              <a:rPr lang="en-US" sz="1400">
                <a:latin typeface="Times" charset="0"/>
              </a:rPr>
              <a:t>	</a:t>
            </a:r>
            <a:r>
              <a:rPr lang="en-US" sz="1400">
                <a:latin typeface="Arial Narrow" charset="0"/>
              </a:rPr>
              <a:t>WG Data Assimilation and Observation Systems</a:t>
            </a:r>
          </a:p>
        </p:txBody>
      </p:sp>
      <p:sp>
        <p:nvSpPr>
          <p:cNvPr id="4109" name="Rectangle 11"/>
          <p:cNvSpPr>
            <a:spLocks noChangeArrowheads="1"/>
          </p:cNvSpPr>
          <p:nvPr/>
        </p:nvSpPr>
        <p:spPr bwMode="auto">
          <a:xfrm>
            <a:off x="900113" y="2679700"/>
            <a:ext cx="25923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80000"/>
              </a:lnSpc>
              <a:spcBef>
                <a:spcPct val="20000"/>
              </a:spcBef>
            </a:pPr>
            <a:r>
              <a:rPr lang="en-US" sz="1400" smtClean="0">
                <a:solidFill>
                  <a:srgbClr val="000000"/>
                </a:solidFill>
                <a:latin typeface="Arial Narrow" charset="0"/>
                <a:cs typeface="+mn-cs"/>
              </a:rPr>
              <a:t>JWG Forecast Verification Research</a:t>
            </a:r>
          </a:p>
        </p:txBody>
      </p:sp>
      <p:sp>
        <p:nvSpPr>
          <p:cNvPr id="4110" name="Rectangle 12"/>
          <p:cNvSpPr>
            <a:spLocks noChangeArrowheads="1"/>
          </p:cNvSpPr>
          <p:nvPr/>
        </p:nvSpPr>
        <p:spPr bwMode="auto">
          <a:xfrm>
            <a:off x="847725" y="3286125"/>
            <a:ext cx="2592388"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80000"/>
              </a:lnSpc>
              <a:spcBef>
                <a:spcPct val="20000"/>
              </a:spcBef>
            </a:pPr>
            <a:r>
              <a:rPr lang="en-US" sz="1400" smtClean="0">
                <a:solidFill>
                  <a:srgbClr val="000000"/>
                </a:solidFill>
                <a:latin typeface="Arial Narrow" charset="0"/>
                <a:cs typeface="+mn-cs"/>
              </a:rPr>
              <a:t>WG SERA</a:t>
            </a:r>
          </a:p>
        </p:txBody>
      </p:sp>
      <p:sp>
        <p:nvSpPr>
          <p:cNvPr id="4111" name="AutoShape 13"/>
          <p:cNvSpPr>
            <a:spLocks noChangeArrowheads="1"/>
          </p:cNvSpPr>
          <p:nvPr/>
        </p:nvSpPr>
        <p:spPr bwMode="auto">
          <a:xfrm rot="-5400000">
            <a:off x="2668587" y="3292476"/>
            <a:ext cx="5616575" cy="431800"/>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en-US" sz="1600" smtClean="0">
                <a:solidFill>
                  <a:srgbClr val="000000"/>
                </a:solidFill>
                <a:latin typeface="Arial Narrow" charset="0"/>
                <a:cs typeface="Arial" charset="0"/>
              </a:rPr>
              <a:t>Subseasonal to seasonal Project</a:t>
            </a:r>
          </a:p>
        </p:txBody>
      </p:sp>
      <p:sp>
        <p:nvSpPr>
          <p:cNvPr id="4112" name="Rectangle 14"/>
          <p:cNvSpPr>
            <a:spLocks noChangeArrowheads="1"/>
          </p:cNvSpPr>
          <p:nvPr/>
        </p:nvSpPr>
        <p:spPr bwMode="auto">
          <a:xfrm>
            <a:off x="760413" y="2133600"/>
            <a:ext cx="30241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80000"/>
              </a:lnSpc>
              <a:spcBef>
                <a:spcPct val="20000"/>
              </a:spcBef>
            </a:pPr>
            <a:r>
              <a:rPr lang="en-US" sz="1400" smtClean="0">
                <a:solidFill>
                  <a:srgbClr val="000000"/>
                </a:solidFill>
                <a:latin typeface="Arial Narrow" charset="0"/>
                <a:cs typeface="+mn-cs"/>
              </a:rPr>
              <a:t>WG Predictability, Dynamics and</a:t>
            </a:r>
          </a:p>
          <a:p>
            <a:pPr marL="342900" indent="-342900" algn="ctr">
              <a:lnSpc>
                <a:spcPct val="80000"/>
              </a:lnSpc>
              <a:spcBef>
                <a:spcPct val="20000"/>
              </a:spcBef>
            </a:pPr>
            <a:r>
              <a:rPr lang="en-US" sz="1400" smtClean="0">
                <a:solidFill>
                  <a:srgbClr val="000000"/>
                </a:solidFill>
                <a:latin typeface="Arial Narrow" charset="0"/>
                <a:cs typeface="+mn-cs"/>
              </a:rPr>
              <a:t>Ensemble Prediction</a:t>
            </a:r>
          </a:p>
        </p:txBody>
      </p:sp>
      <p:sp>
        <p:nvSpPr>
          <p:cNvPr id="4113" name="Rectangle 15"/>
          <p:cNvSpPr>
            <a:spLocks noChangeArrowheads="1"/>
          </p:cNvSpPr>
          <p:nvPr/>
        </p:nvSpPr>
        <p:spPr bwMode="auto">
          <a:xfrm>
            <a:off x="755650" y="1611313"/>
            <a:ext cx="25923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80000"/>
              </a:lnSpc>
              <a:spcBef>
                <a:spcPct val="20000"/>
              </a:spcBef>
            </a:pPr>
            <a:r>
              <a:rPr lang="en-US" sz="1400" smtClean="0">
                <a:solidFill>
                  <a:srgbClr val="000000"/>
                </a:solidFill>
                <a:latin typeface="Arial Narrow" charset="0"/>
                <a:cs typeface="+mn-cs"/>
              </a:rPr>
              <a:t>WG Numerical</a:t>
            </a:r>
          </a:p>
          <a:p>
            <a:pPr marL="342900" indent="-342900" algn="ctr">
              <a:lnSpc>
                <a:spcPct val="80000"/>
              </a:lnSpc>
              <a:spcBef>
                <a:spcPct val="20000"/>
              </a:spcBef>
            </a:pPr>
            <a:r>
              <a:rPr lang="en-US" sz="1400" smtClean="0">
                <a:solidFill>
                  <a:srgbClr val="000000"/>
                </a:solidFill>
                <a:latin typeface="Arial Narrow" charset="0"/>
                <a:cs typeface="+mn-cs"/>
              </a:rPr>
              <a:t>Experimentation</a:t>
            </a:r>
          </a:p>
        </p:txBody>
      </p:sp>
      <p:sp>
        <p:nvSpPr>
          <p:cNvPr id="4114" name="Text Box 16"/>
          <p:cNvSpPr txBox="1">
            <a:spLocks noChangeArrowheads="1"/>
          </p:cNvSpPr>
          <p:nvPr/>
        </p:nvSpPr>
        <p:spPr bwMode="auto">
          <a:xfrm>
            <a:off x="2273300" y="333375"/>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smtClean="0">
                <a:solidFill>
                  <a:srgbClr val="000000"/>
                </a:solidFill>
                <a:latin typeface="Arial" charset="0"/>
                <a:cs typeface="Arial" charset="0"/>
              </a:rPr>
              <a:t>WWRP</a:t>
            </a:r>
          </a:p>
        </p:txBody>
      </p:sp>
      <p:sp>
        <p:nvSpPr>
          <p:cNvPr id="4115" name="Rectangle 17"/>
          <p:cNvSpPr>
            <a:spLocks noChangeArrowheads="1"/>
          </p:cNvSpPr>
          <p:nvPr/>
        </p:nvSpPr>
        <p:spPr bwMode="auto">
          <a:xfrm>
            <a:off x="842963" y="4508500"/>
            <a:ext cx="259238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80000"/>
              </a:lnSpc>
              <a:spcBef>
                <a:spcPct val="20000"/>
              </a:spcBef>
            </a:pPr>
            <a:r>
              <a:rPr lang="en-US" sz="1400" smtClean="0">
                <a:solidFill>
                  <a:srgbClr val="000000"/>
                </a:solidFill>
                <a:latin typeface="Arial Narrow" charset="0"/>
                <a:cs typeface="+mn-cs"/>
              </a:rPr>
              <a:t>WG Tropical Meteorological Research</a:t>
            </a:r>
          </a:p>
        </p:txBody>
      </p:sp>
      <p:sp>
        <p:nvSpPr>
          <p:cNvPr id="4116" name="AutoShape 18"/>
          <p:cNvSpPr>
            <a:spLocks noChangeArrowheads="1"/>
          </p:cNvSpPr>
          <p:nvPr/>
        </p:nvSpPr>
        <p:spPr bwMode="auto">
          <a:xfrm>
            <a:off x="1639888" y="3778250"/>
            <a:ext cx="2328862" cy="576263"/>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smtClean="0">
              <a:solidFill>
                <a:srgbClr val="000000"/>
              </a:solidFill>
              <a:latin typeface="Times" charset="0"/>
              <a:cs typeface="+mn-cs"/>
            </a:endParaRPr>
          </a:p>
        </p:txBody>
      </p:sp>
      <p:sp>
        <p:nvSpPr>
          <p:cNvPr id="4117" name="AutoShape 19"/>
          <p:cNvSpPr>
            <a:spLocks noChangeArrowheads="1"/>
          </p:cNvSpPr>
          <p:nvPr/>
        </p:nvSpPr>
        <p:spPr bwMode="auto">
          <a:xfrm rot="-5400000">
            <a:off x="2182812" y="3297238"/>
            <a:ext cx="5616575" cy="431800"/>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en-US" sz="1600" smtClean="0">
                <a:solidFill>
                  <a:srgbClr val="000000"/>
                </a:solidFill>
                <a:latin typeface="Arial Narrow" charset="0"/>
                <a:cs typeface="Arial" charset="0"/>
              </a:rPr>
              <a:t>Polar Prediction Project</a:t>
            </a:r>
          </a:p>
        </p:txBody>
      </p:sp>
      <p:sp>
        <p:nvSpPr>
          <p:cNvPr id="4118" name="Rectangle 20"/>
          <p:cNvSpPr>
            <a:spLocks noChangeArrowheads="1"/>
          </p:cNvSpPr>
          <p:nvPr/>
        </p:nvSpPr>
        <p:spPr bwMode="auto">
          <a:xfrm>
            <a:off x="1031875" y="3802063"/>
            <a:ext cx="302260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80000"/>
              </a:lnSpc>
              <a:spcBef>
                <a:spcPct val="20000"/>
              </a:spcBef>
            </a:pPr>
            <a:r>
              <a:rPr lang="en-US" sz="1200" smtClean="0">
                <a:solidFill>
                  <a:srgbClr val="000000"/>
                </a:solidFill>
                <a:latin typeface="Arial Narrow" charset="0"/>
                <a:cs typeface="+mn-cs"/>
              </a:rPr>
              <a:t>WG Nowcasting </a:t>
            </a:r>
          </a:p>
          <a:p>
            <a:pPr marL="342900" indent="-342900" algn="ctr">
              <a:lnSpc>
                <a:spcPct val="80000"/>
              </a:lnSpc>
              <a:spcBef>
                <a:spcPct val="20000"/>
              </a:spcBef>
            </a:pPr>
            <a:r>
              <a:rPr lang="en-US" sz="1200" smtClean="0">
                <a:solidFill>
                  <a:srgbClr val="000000"/>
                </a:solidFill>
                <a:latin typeface="Arial Narrow" charset="0"/>
                <a:cs typeface="+mn-cs"/>
              </a:rPr>
              <a:t>and </a:t>
            </a:r>
          </a:p>
          <a:p>
            <a:pPr marL="342900" indent="-342900" algn="ctr">
              <a:lnSpc>
                <a:spcPct val="80000"/>
              </a:lnSpc>
              <a:spcBef>
                <a:spcPct val="20000"/>
              </a:spcBef>
            </a:pPr>
            <a:r>
              <a:rPr lang="en-US" sz="1200" smtClean="0">
                <a:solidFill>
                  <a:srgbClr val="000000"/>
                </a:solidFill>
                <a:latin typeface="Arial Narrow" charset="0"/>
                <a:cs typeface="+mn-cs"/>
              </a:rPr>
              <a:t>Mesoscale Meteorology</a:t>
            </a:r>
          </a:p>
        </p:txBody>
      </p:sp>
      <p:sp>
        <p:nvSpPr>
          <p:cNvPr id="4119" name="AutoShape 21"/>
          <p:cNvSpPr>
            <a:spLocks noChangeArrowheads="1"/>
          </p:cNvSpPr>
          <p:nvPr/>
        </p:nvSpPr>
        <p:spPr bwMode="auto">
          <a:xfrm rot="-5400000">
            <a:off x="1539875" y="3400426"/>
            <a:ext cx="5616575" cy="2159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smtClean="0">
                <a:solidFill>
                  <a:srgbClr val="000000"/>
                </a:solidFill>
                <a:latin typeface="Arial Narrow" charset="0"/>
                <a:cs typeface="Arial" charset="0"/>
              </a:rPr>
              <a:t>RDP 2</a:t>
            </a:r>
          </a:p>
        </p:txBody>
      </p:sp>
      <p:sp>
        <p:nvSpPr>
          <p:cNvPr id="4120" name="AutoShape 22"/>
          <p:cNvSpPr>
            <a:spLocks noChangeArrowheads="1"/>
          </p:cNvSpPr>
          <p:nvPr/>
        </p:nvSpPr>
        <p:spPr bwMode="auto">
          <a:xfrm rot="-5400000">
            <a:off x="1268412" y="3405188"/>
            <a:ext cx="5616575" cy="2159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smtClean="0">
                <a:solidFill>
                  <a:srgbClr val="000000"/>
                </a:solidFill>
                <a:latin typeface="Arial Narrow" charset="0"/>
                <a:cs typeface="Arial" charset="0"/>
              </a:rPr>
              <a:t>RDP 1</a:t>
            </a:r>
          </a:p>
        </p:txBody>
      </p:sp>
      <p:sp>
        <p:nvSpPr>
          <p:cNvPr id="4121" name="Text Box 23"/>
          <p:cNvSpPr txBox="1">
            <a:spLocks noChangeArrowheads="1"/>
          </p:cNvSpPr>
          <p:nvPr/>
        </p:nvSpPr>
        <p:spPr bwMode="auto">
          <a:xfrm>
            <a:off x="755650" y="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sz="1800" smtClean="0">
              <a:solidFill>
                <a:srgbClr val="000000"/>
              </a:solidFill>
              <a:latin typeface="Arial" charset="0"/>
              <a:cs typeface="Arial" charset="0"/>
            </a:endParaRPr>
          </a:p>
        </p:txBody>
      </p:sp>
      <p:sp>
        <p:nvSpPr>
          <p:cNvPr id="4122" name="Text Box 24"/>
          <p:cNvSpPr txBox="1">
            <a:spLocks noChangeArrowheads="1"/>
          </p:cNvSpPr>
          <p:nvPr/>
        </p:nvSpPr>
        <p:spPr bwMode="auto">
          <a:xfrm>
            <a:off x="2543175" y="14288"/>
            <a:ext cx="55721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smtClean="0">
                <a:solidFill>
                  <a:srgbClr val="000000"/>
                </a:solidFill>
                <a:latin typeface="Arial" charset="0"/>
                <a:cs typeface="Arial" charset="0"/>
              </a:rPr>
              <a:t>Minute, Hour, Day, Week, Month, season, interannual,………climate</a:t>
            </a:r>
          </a:p>
        </p:txBody>
      </p:sp>
      <p:sp>
        <p:nvSpPr>
          <p:cNvPr id="4123" name="AutoShape 25"/>
          <p:cNvSpPr>
            <a:spLocks noChangeArrowheads="1"/>
          </p:cNvSpPr>
          <p:nvPr/>
        </p:nvSpPr>
        <p:spPr bwMode="auto">
          <a:xfrm>
            <a:off x="250825" y="1125538"/>
            <a:ext cx="217488" cy="3455987"/>
          </a:xfrm>
          <a:prstGeom prst="downArrow">
            <a:avLst>
              <a:gd name="adj1" fmla="val 50000"/>
              <a:gd name="adj2" fmla="val 3972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endParaRPr lang="en-US" sz="2400" smtClean="0">
              <a:solidFill>
                <a:srgbClr val="000000"/>
              </a:solidFill>
              <a:latin typeface="Times" charset="0"/>
              <a:cs typeface="+mn-cs"/>
            </a:endParaRPr>
          </a:p>
        </p:txBody>
      </p:sp>
      <p:sp>
        <p:nvSpPr>
          <p:cNvPr id="4124" name="Text Box 27"/>
          <p:cNvSpPr txBox="1">
            <a:spLocks noChangeArrowheads="1"/>
          </p:cNvSpPr>
          <p:nvPr/>
        </p:nvSpPr>
        <p:spPr bwMode="auto">
          <a:xfrm>
            <a:off x="7775575" y="384175"/>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smtClean="0">
                <a:solidFill>
                  <a:srgbClr val="000000"/>
                </a:solidFill>
                <a:latin typeface="Arial" charset="0"/>
                <a:cs typeface="Arial" charset="0"/>
              </a:rPr>
              <a:t>GAW</a:t>
            </a:r>
          </a:p>
        </p:txBody>
      </p:sp>
      <p:sp>
        <p:nvSpPr>
          <p:cNvPr id="4125" name="Text Box 28"/>
          <p:cNvSpPr txBox="1">
            <a:spLocks noChangeArrowheads="1"/>
          </p:cNvSpPr>
          <p:nvPr/>
        </p:nvSpPr>
        <p:spPr bwMode="auto">
          <a:xfrm>
            <a:off x="6300788" y="404813"/>
            <a:ext cx="88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smtClean="0">
                <a:solidFill>
                  <a:srgbClr val="000000"/>
                </a:solidFill>
                <a:latin typeface="Arial" charset="0"/>
                <a:cs typeface="Arial" charset="0"/>
              </a:rPr>
              <a:t>WCRP</a:t>
            </a:r>
          </a:p>
        </p:txBody>
      </p:sp>
      <p:sp>
        <p:nvSpPr>
          <p:cNvPr id="4126" name="AutoShape 21"/>
          <p:cNvSpPr>
            <a:spLocks noChangeArrowheads="1"/>
          </p:cNvSpPr>
          <p:nvPr/>
        </p:nvSpPr>
        <p:spPr bwMode="auto">
          <a:xfrm rot="-5400000">
            <a:off x="1800225" y="3400426"/>
            <a:ext cx="5616575" cy="2159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smtClean="0">
                <a:solidFill>
                  <a:srgbClr val="000000"/>
                </a:solidFill>
                <a:latin typeface="Arial Narrow" charset="0"/>
                <a:cs typeface="Arial" charset="0"/>
              </a:rPr>
              <a:t>RDP 3</a:t>
            </a:r>
          </a:p>
        </p:txBody>
      </p:sp>
      <p:sp>
        <p:nvSpPr>
          <p:cNvPr id="4127" name="AutoShape 19"/>
          <p:cNvSpPr>
            <a:spLocks noChangeArrowheads="1"/>
          </p:cNvSpPr>
          <p:nvPr/>
        </p:nvSpPr>
        <p:spPr bwMode="auto">
          <a:xfrm rot="-5400000">
            <a:off x="900112" y="3284538"/>
            <a:ext cx="5616575" cy="431800"/>
          </a:xfrm>
          <a:prstGeom prst="roundRect">
            <a:avLst>
              <a:gd name="adj" fmla="val 16667"/>
            </a:avLst>
          </a:prstGeom>
          <a:solidFill>
            <a:srgbClr val="00B0F0"/>
          </a:solidFill>
          <a:ln w="9525">
            <a:solidFill>
              <a:schemeClr val="tx1"/>
            </a:solidFill>
            <a:round/>
            <a:headEnd/>
            <a:tailEnd/>
          </a:ln>
        </p:spPr>
        <p:txBody>
          <a:bodyPr wrap="none" anchor="ctr"/>
          <a:lstStyle/>
          <a:p>
            <a:pPr algn="ctr"/>
            <a:r>
              <a:rPr lang="fr-CH" sz="1600" smtClean="0">
                <a:solidFill>
                  <a:srgbClr val="000000"/>
                </a:solidFill>
                <a:latin typeface="Arial Narrow" charset="0"/>
                <a:cs typeface="Arial" charset="0"/>
              </a:rPr>
              <a:t>High Impact Weather Project</a:t>
            </a:r>
            <a:endParaRPr lang="en-US" sz="1600" smtClean="0">
              <a:solidFill>
                <a:srgbClr val="000000"/>
              </a:solidFill>
              <a:latin typeface="Arial Narrow" charset="0"/>
              <a:cs typeface="Arial" charset="0"/>
            </a:endParaRPr>
          </a:p>
        </p:txBody>
      </p:sp>
      <p:sp>
        <p:nvSpPr>
          <p:cNvPr id="4128" name="AutoShape 18"/>
          <p:cNvSpPr>
            <a:spLocks noChangeArrowheads="1"/>
          </p:cNvSpPr>
          <p:nvPr/>
        </p:nvSpPr>
        <p:spPr bwMode="auto">
          <a:xfrm>
            <a:off x="1606550" y="5083175"/>
            <a:ext cx="1728788" cy="506413"/>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smtClean="0">
              <a:solidFill>
                <a:srgbClr val="000000"/>
              </a:solidFill>
              <a:latin typeface="Times" charset="0"/>
              <a:cs typeface="+mn-cs"/>
            </a:endParaRPr>
          </a:p>
        </p:txBody>
      </p:sp>
      <p:sp>
        <p:nvSpPr>
          <p:cNvPr id="4129" name="Rectangle 20"/>
          <p:cNvSpPr>
            <a:spLocks noChangeArrowheads="1"/>
          </p:cNvSpPr>
          <p:nvPr/>
        </p:nvSpPr>
        <p:spPr bwMode="auto">
          <a:xfrm>
            <a:off x="992188" y="5083175"/>
            <a:ext cx="302260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80000"/>
              </a:lnSpc>
              <a:spcBef>
                <a:spcPct val="20000"/>
              </a:spcBef>
            </a:pPr>
            <a:r>
              <a:rPr lang="en-US" sz="1200" smtClean="0">
                <a:solidFill>
                  <a:srgbClr val="000000"/>
                </a:solidFill>
                <a:latin typeface="Arial Narrow" charset="0"/>
                <a:cs typeface="+mn-cs"/>
              </a:rPr>
              <a:t>ET Weather Modification</a:t>
            </a:r>
          </a:p>
        </p:txBody>
      </p:sp>
      <p:sp>
        <p:nvSpPr>
          <p:cNvPr id="4130" name="Rectangle 20"/>
          <p:cNvSpPr>
            <a:spLocks noChangeArrowheads="1"/>
          </p:cNvSpPr>
          <p:nvPr/>
        </p:nvSpPr>
        <p:spPr bwMode="auto">
          <a:xfrm>
            <a:off x="1031875" y="5657850"/>
            <a:ext cx="31527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80000"/>
              </a:lnSpc>
              <a:spcBef>
                <a:spcPct val="20000"/>
              </a:spcBef>
            </a:pPr>
            <a:r>
              <a:rPr lang="en-US" sz="1200" smtClean="0">
                <a:solidFill>
                  <a:srgbClr val="000000"/>
                </a:solidFill>
                <a:latin typeface="Arial Narrow" charset="0"/>
                <a:cs typeface="+mn-cs"/>
              </a:rPr>
              <a:t>Sand and Dust Storm</a:t>
            </a:r>
          </a:p>
        </p:txBody>
      </p:sp>
      <p:sp>
        <p:nvSpPr>
          <p:cNvPr id="4131" name="AutoShape 25"/>
          <p:cNvSpPr>
            <a:spLocks noChangeArrowheads="1"/>
          </p:cNvSpPr>
          <p:nvPr/>
        </p:nvSpPr>
        <p:spPr bwMode="auto">
          <a:xfrm rot="-5400000">
            <a:off x="4346575" y="4965700"/>
            <a:ext cx="217488" cy="3455988"/>
          </a:xfrm>
          <a:prstGeom prst="downArrow">
            <a:avLst>
              <a:gd name="adj1" fmla="val 50000"/>
              <a:gd name="adj2" fmla="val 3972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endParaRPr lang="en-US" sz="2400" smtClean="0">
              <a:solidFill>
                <a:srgbClr val="000000"/>
              </a:solidFill>
              <a:latin typeface="Times" charset="0"/>
              <a:cs typeface="+mn-cs"/>
            </a:endParaRPr>
          </a:p>
        </p:txBody>
      </p:sp>
    </p:spTree>
    <p:extLst>
      <p:ext uri="{BB962C8B-B14F-4D97-AF65-F5344CB8AC3E}">
        <p14:creationId xmlns:p14="http://schemas.microsoft.com/office/powerpoint/2010/main" val="3859864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9"/>
          <p:cNvSpPr>
            <a:spLocks noGrp="1" noChangeArrowheads="1"/>
          </p:cNvSpPr>
          <p:nvPr>
            <p:ph type="title" idx="4294967295"/>
          </p:nvPr>
        </p:nvSpPr>
        <p:spPr/>
        <p:txBody>
          <a:bodyPr/>
          <a:lstStyle/>
          <a:p>
            <a:pPr algn="ctr"/>
            <a:r>
              <a:rPr lang="en-GB" b="1">
                <a:solidFill>
                  <a:srgbClr val="FF0000"/>
                </a:solidFill>
                <a:ea typeface="ＭＳ Ｐゴシック" charset="0"/>
                <a:cs typeface="ＭＳ Ｐゴシック" charset="0"/>
              </a:rPr>
              <a:t>Subseasonal to Seasonal (S2S) Project</a:t>
            </a:r>
            <a:endParaRPr lang="en-US" b="1">
              <a:solidFill>
                <a:srgbClr val="FF0000"/>
              </a:solidFill>
              <a:ea typeface="ＭＳ Ｐゴシック" charset="0"/>
              <a:cs typeface="ＭＳ Ｐゴシック" charset="0"/>
            </a:endParaRPr>
          </a:p>
        </p:txBody>
      </p:sp>
      <p:sp>
        <p:nvSpPr>
          <p:cNvPr id="24579" name="Rectangle 10"/>
          <p:cNvSpPr txBox="1">
            <a:spLocks noChangeArrowheads="1"/>
          </p:cNvSpPr>
          <p:nvPr/>
        </p:nvSpPr>
        <p:spPr bwMode="auto">
          <a:xfrm>
            <a:off x="3505200" y="914400"/>
            <a:ext cx="53562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pPr>
              <a:buFont typeface="Wingdings" charset="0"/>
              <a:buChar char="q"/>
            </a:pPr>
            <a:r>
              <a:rPr lang="en-US" sz="1800" b="1">
                <a:solidFill>
                  <a:schemeClr val="accent2"/>
                </a:solidFill>
              </a:rPr>
              <a:t> </a:t>
            </a:r>
            <a:r>
              <a:rPr lang="en-US" sz="1800">
                <a:solidFill>
                  <a:schemeClr val="accent2"/>
                </a:solidFill>
              </a:rPr>
              <a:t>Intra-seasonal variability determines most of the rainfall variability in most part of the African continent </a:t>
            </a:r>
          </a:p>
          <a:p>
            <a:pPr>
              <a:buFont typeface="Wingdings" charset="0"/>
              <a:buChar char="q"/>
            </a:pPr>
            <a:r>
              <a:rPr lang="en-US" sz="1800">
                <a:solidFill>
                  <a:schemeClr val="accent2"/>
                </a:solidFill>
              </a:rPr>
              <a:t> Drought episodes strongly affect agriculture yields and determine food security threads</a:t>
            </a:r>
            <a:endParaRPr lang="en-US" sz="1400"/>
          </a:p>
          <a:p>
            <a:endParaRPr lang="en-US" sz="1800"/>
          </a:p>
          <a:p>
            <a:endParaRPr lang="en-US" sz="1800"/>
          </a:p>
          <a:p>
            <a:pPr lvl="1">
              <a:spcBef>
                <a:spcPct val="20000"/>
              </a:spcBef>
              <a:buFont typeface="Wingdings" charset="0"/>
              <a:buChar char="§"/>
            </a:pPr>
            <a:endParaRPr lang="en-US" sz="2800"/>
          </a:p>
          <a:p>
            <a:pPr lvl="1">
              <a:spcBef>
                <a:spcPct val="20000"/>
              </a:spcBef>
              <a:buFont typeface="Wingdings" charset="0"/>
              <a:buChar char="§"/>
            </a:pPr>
            <a:endParaRPr lang="en-US" sz="2800">
              <a:sym typeface="Arial" charset="0"/>
            </a:endParaRPr>
          </a:p>
          <a:p>
            <a:pPr>
              <a:spcBef>
                <a:spcPct val="20000"/>
              </a:spcBef>
              <a:buFont typeface="Wingdings" charset="0"/>
              <a:buChar char="§"/>
            </a:pPr>
            <a:endParaRPr lang="en-US" sz="2800"/>
          </a:p>
        </p:txBody>
      </p:sp>
      <p:pic>
        <p:nvPicPr>
          <p:cNvPr id="24580"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284162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descr="F1.l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276600"/>
            <a:ext cx="3200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52800"/>
            <a:ext cx="35750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8"/>
          <p:cNvSpPr>
            <a:spLocks noChangeArrowheads="1"/>
          </p:cNvSpPr>
          <p:nvPr/>
        </p:nvSpPr>
        <p:spPr bwMode="auto">
          <a:xfrm>
            <a:off x="1371600" y="3657600"/>
            <a:ext cx="2886075" cy="838200"/>
          </a:xfrm>
          <a:custGeom>
            <a:avLst/>
            <a:gdLst>
              <a:gd name="T0" fmla="*/ 2886075 w 2886494"/>
              <a:gd name="T1" fmla="*/ 504295 h 838395"/>
              <a:gd name="T2" fmla="*/ 2251138 w 2886494"/>
              <a:gd name="T3" fmla="*/ 26108 h 838395"/>
              <a:gd name="T4" fmla="*/ 1632694 w 2886494"/>
              <a:gd name="T5" fmla="*/ 660941 h 838395"/>
              <a:gd name="T6" fmla="*/ 931790 w 2886494"/>
              <a:gd name="T7" fmla="*/ 784610 h 838395"/>
              <a:gd name="T8" fmla="*/ 692658 w 2886494"/>
              <a:gd name="T9" fmla="*/ 339403 h 838395"/>
              <a:gd name="T10" fmla="*/ 280362 w 2886494"/>
              <a:gd name="T11" fmla="*/ 50842 h 838395"/>
              <a:gd name="T12" fmla="*/ 0 w 2886494"/>
              <a:gd name="T13" fmla="*/ 372381 h 838395"/>
              <a:gd name="T14" fmla="*/ 0 60000 65536"/>
              <a:gd name="T15" fmla="*/ 0 60000 65536"/>
              <a:gd name="T16" fmla="*/ 0 60000 65536"/>
              <a:gd name="T17" fmla="*/ 0 60000 65536"/>
              <a:gd name="T18" fmla="*/ 0 60000 65536"/>
              <a:gd name="T19" fmla="*/ 0 60000 65536"/>
              <a:gd name="T20" fmla="*/ 0 60000 65536"/>
              <a:gd name="T21" fmla="*/ 0 w 2886494"/>
              <a:gd name="T22" fmla="*/ 0 h 838395"/>
              <a:gd name="T23" fmla="*/ 2886494 w 2886494"/>
              <a:gd name="T24" fmla="*/ 838395 h 8383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6494" h="838395">
                <a:moveTo>
                  <a:pt x="2886494" y="504412"/>
                </a:moveTo>
                <a:cubicBezTo>
                  <a:pt x="2673443" y="252206"/>
                  <a:pt x="2460392" y="0"/>
                  <a:pt x="2251465" y="26114"/>
                </a:cubicBezTo>
                <a:cubicBezTo>
                  <a:pt x="2042538" y="52228"/>
                  <a:pt x="1852854" y="534649"/>
                  <a:pt x="1632931" y="661095"/>
                </a:cubicBezTo>
                <a:cubicBezTo>
                  <a:pt x="1413008" y="787541"/>
                  <a:pt x="1088620" y="838395"/>
                  <a:pt x="931925" y="784793"/>
                </a:cubicBezTo>
                <a:cubicBezTo>
                  <a:pt x="775230" y="731191"/>
                  <a:pt x="801346" y="461805"/>
                  <a:pt x="692759" y="339482"/>
                </a:cubicBezTo>
                <a:cubicBezTo>
                  <a:pt x="584172" y="217159"/>
                  <a:pt x="395863" y="45356"/>
                  <a:pt x="280403" y="50854"/>
                </a:cubicBezTo>
                <a:cubicBezTo>
                  <a:pt x="164943" y="56352"/>
                  <a:pt x="0" y="372468"/>
                  <a:pt x="0" y="372468"/>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4584" name="TextBox 19"/>
          <p:cNvSpPr txBox="1">
            <a:spLocks noChangeArrowheads="1"/>
          </p:cNvSpPr>
          <p:nvPr/>
        </p:nvSpPr>
        <p:spPr bwMode="auto">
          <a:xfrm>
            <a:off x="381000" y="4953000"/>
            <a:ext cx="365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r>
              <a:rPr lang="en-US"/>
              <a:t>African Easterly waves determine most of the intra-seasonal variability</a:t>
            </a:r>
          </a:p>
        </p:txBody>
      </p:sp>
    </p:spTree>
    <p:extLst>
      <p:ext uri="{BB962C8B-B14F-4D97-AF65-F5344CB8AC3E}">
        <p14:creationId xmlns:p14="http://schemas.microsoft.com/office/powerpoint/2010/main" val="11997297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752600" y="0"/>
            <a:ext cx="6835775" cy="792163"/>
          </a:xfrm>
        </p:spPr>
        <p:txBody>
          <a:bodyPr/>
          <a:lstStyle/>
          <a:p>
            <a:r>
              <a:rPr lang="en-US">
                <a:solidFill>
                  <a:srgbClr val="0070C0"/>
                </a:solidFill>
                <a:ea typeface="ＭＳ Ｐゴシック" charset="0"/>
              </a:rPr>
              <a:t>Severe weather demonstration project</a:t>
            </a:r>
            <a:endParaRPr lang="en-US">
              <a:ea typeface="ＭＳ Ｐゴシック" charset="0"/>
            </a:endParaRPr>
          </a:p>
        </p:txBody>
      </p:sp>
      <p:sp>
        <p:nvSpPr>
          <p:cNvPr id="10243" name="Content Placeholder 2"/>
          <p:cNvSpPr>
            <a:spLocks noGrp="1"/>
          </p:cNvSpPr>
          <p:nvPr>
            <p:ph idx="1"/>
          </p:nvPr>
        </p:nvSpPr>
        <p:spPr/>
        <p:txBody>
          <a:bodyPr/>
          <a:lstStyle/>
          <a:p>
            <a:r>
              <a:rPr lang="en-US" sz="2000">
                <a:ea typeface="ＭＳ Ｐゴシック" charset="0"/>
              </a:rPr>
              <a:t>Cascading forecasting process, from global to national level.</a:t>
            </a:r>
          </a:p>
          <a:p>
            <a:r>
              <a:rPr lang="en-US" sz="2000">
                <a:ea typeface="ＭＳ Ｐゴシック" charset="0"/>
              </a:rPr>
              <a:t>Southeastern Africa, 5 countries involved, Regional Center in Pretoria</a:t>
            </a:r>
          </a:p>
          <a:p>
            <a:r>
              <a:rPr lang="en-US" sz="2000">
                <a:ea typeface="ＭＳ Ｐゴシック" charset="0"/>
              </a:rPr>
              <a:t>Related research topics: nowcasting, mesoscale modeling, radar meteorology, assimilation in mesoscale models.</a:t>
            </a:r>
          </a:p>
          <a:p>
            <a:pPr>
              <a:spcBef>
                <a:spcPct val="0"/>
              </a:spcBef>
              <a:buFont typeface="Wingdings" charset="0"/>
              <a:buNone/>
            </a:pPr>
            <a:endParaRPr lang="en-US" sz="2000">
              <a:ea typeface="ＭＳ Ｐゴシック" charset="0"/>
            </a:endParaRPr>
          </a:p>
          <a:p>
            <a:pPr>
              <a:spcBef>
                <a:spcPct val="0"/>
              </a:spcBef>
              <a:buFont typeface="Wingdings" charset="0"/>
              <a:buNone/>
            </a:pPr>
            <a:r>
              <a:rPr lang="en-US" sz="2000" b="1">
                <a:solidFill>
                  <a:srgbClr val="FF0000"/>
                </a:solidFill>
                <a:ea typeface="ＭＳ Ｐゴシック" charset="0"/>
              </a:rPr>
              <a:t>Recommendation:</a:t>
            </a:r>
            <a:r>
              <a:rPr lang="en-US" sz="2000">
                <a:ea typeface="ＭＳ Ｐゴシック" charset="0"/>
              </a:rPr>
              <a:t> better coordination between national NHMCs and regional specialized centers in order to coordinate also research activities. </a:t>
            </a:r>
          </a:p>
        </p:txBody>
      </p:sp>
      <p:pic>
        <p:nvPicPr>
          <p:cNvPr id="10244"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98425"/>
            <a:ext cx="1676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Screen Shot 2015-01-29 at 14.15.4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0"/>
            <a:ext cx="47323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581400"/>
            <a:ext cx="3048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10849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23813"/>
            <a:ext cx="6764338" cy="792162"/>
          </a:xfrm>
        </p:spPr>
        <p:txBody>
          <a:bodyPr/>
          <a:lstStyle/>
          <a:p>
            <a:pPr algn="ctr"/>
            <a:r>
              <a:rPr lang="fr-CH">
                <a:solidFill>
                  <a:srgbClr val="0070C0"/>
                </a:solidFill>
                <a:ea typeface="ＭＳ Ｐゴシック" charset="0"/>
              </a:rPr>
              <a:t>Lake Victoria research priorities</a:t>
            </a:r>
            <a:endParaRPr lang="en-US">
              <a:solidFill>
                <a:srgbClr val="0070C0"/>
              </a:solidFill>
              <a:ea typeface="ＭＳ Ｐゴシック" charset="0"/>
            </a:endParaRPr>
          </a:p>
        </p:txBody>
      </p:sp>
      <p:sp>
        <p:nvSpPr>
          <p:cNvPr id="9219" name="Content Placeholder 2"/>
          <p:cNvSpPr>
            <a:spLocks noGrp="1"/>
          </p:cNvSpPr>
          <p:nvPr>
            <p:ph idx="1"/>
          </p:nvPr>
        </p:nvSpPr>
        <p:spPr>
          <a:xfrm>
            <a:off x="152400" y="1066800"/>
            <a:ext cx="4419600" cy="2667000"/>
          </a:xfrm>
        </p:spPr>
        <p:txBody>
          <a:bodyPr/>
          <a:lstStyle/>
          <a:p>
            <a:pPr>
              <a:lnSpc>
                <a:spcPct val="80000"/>
              </a:lnSpc>
            </a:pPr>
            <a:r>
              <a:rPr lang="en-US" sz="2100">
                <a:solidFill>
                  <a:srgbClr val="0070C0"/>
                </a:solidFill>
                <a:ea typeface="ＭＳ Ｐゴシック" charset="0"/>
              </a:rPr>
              <a:t>Develop a nowcasting system based on high-resolution modeling and satellite data</a:t>
            </a:r>
          </a:p>
          <a:p>
            <a:pPr>
              <a:lnSpc>
                <a:spcPct val="80000"/>
              </a:lnSpc>
            </a:pPr>
            <a:r>
              <a:rPr lang="en-US" sz="2100">
                <a:solidFill>
                  <a:srgbClr val="0070C0"/>
                </a:solidFill>
                <a:ea typeface="ＭＳ Ｐゴシック" charset="0"/>
              </a:rPr>
              <a:t>Perform a case study for the Lake Victoria with a verification phase</a:t>
            </a:r>
          </a:p>
          <a:p>
            <a:pPr>
              <a:lnSpc>
                <a:spcPct val="80000"/>
              </a:lnSpc>
            </a:pPr>
            <a:r>
              <a:rPr lang="en-US" sz="2100">
                <a:solidFill>
                  <a:srgbClr val="0070C0"/>
                </a:solidFill>
                <a:ea typeface="ＭＳ Ｐゴシック" charset="0"/>
              </a:rPr>
              <a:t>Prepare guidelines for operations</a:t>
            </a:r>
          </a:p>
          <a:p>
            <a:pPr>
              <a:lnSpc>
                <a:spcPct val="80000"/>
              </a:lnSpc>
            </a:pPr>
            <a:endParaRPr lang="en-US" sz="1100">
              <a:ea typeface="ＭＳ Ｐゴシック" charset="0"/>
            </a:endParaRPr>
          </a:p>
          <a:p>
            <a:pPr>
              <a:lnSpc>
                <a:spcPct val="80000"/>
              </a:lnSpc>
            </a:pPr>
            <a:endParaRPr lang="en-US" sz="1400">
              <a:ea typeface="ＭＳ Ｐゴシック" charset="0"/>
            </a:endParaRPr>
          </a:p>
        </p:txBody>
      </p:sp>
      <p:sp>
        <p:nvSpPr>
          <p:cNvPr id="2" name="TextBox 1"/>
          <p:cNvSpPr txBox="1"/>
          <p:nvPr/>
        </p:nvSpPr>
        <p:spPr>
          <a:xfrm>
            <a:off x="457200" y="4235450"/>
            <a:ext cx="8351838" cy="1631950"/>
          </a:xfrm>
          <a:prstGeom prst="rect">
            <a:avLst/>
          </a:prstGeom>
          <a:noFill/>
        </p:spPr>
        <p:txBody>
          <a:bodyPr>
            <a:spAutoFit/>
          </a:bodyPr>
          <a:lstStyle/>
          <a:p>
            <a:pPr>
              <a:spcBef>
                <a:spcPts val="0"/>
              </a:spcBef>
              <a:buClr>
                <a:srgbClr val="FF9900"/>
              </a:buClr>
              <a:buFont typeface="Wingdings" panose="05000000000000000000" pitchFamily="2" charset="2"/>
              <a:buNone/>
              <a:defRPr/>
            </a:pPr>
            <a:r>
              <a:rPr lang="en-US" sz="2000" b="1" dirty="0">
                <a:solidFill>
                  <a:srgbClr val="FF0000"/>
                </a:solidFill>
              </a:rPr>
              <a:t>Recommendation: </a:t>
            </a:r>
          </a:p>
          <a:p>
            <a:pPr marL="342900" indent="-342900">
              <a:spcBef>
                <a:spcPts val="0"/>
              </a:spcBef>
              <a:buClr>
                <a:srgbClr val="FF9900"/>
              </a:buClr>
              <a:buFontTx/>
              <a:buChar char="-"/>
              <a:defRPr/>
            </a:pPr>
            <a:r>
              <a:rPr lang="en-US" sz="2000" dirty="0">
                <a:solidFill>
                  <a:srgbClr val="000000"/>
                </a:solidFill>
              </a:rPr>
              <a:t>better collaboration between Universities and NMHSs must be established in the region</a:t>
            </a:r>
          </a:p>
          <a:p>
            <a:pPr marL="342900" indent="-342900">
              <a:spcBef>
                <a:spcPts val="0"/>
              </a:spcBef>
              <a:buClr>
                <a:srgbClr val="FF9900"/>
              </a:buClr>
              <a:buFontTx/>
              <a:buChar char="-"/>
              <a:defRPr/>
            </a:pPr>
            <a:r>
              <a:rPr lang="en-US" sz="2000" dirty="0">
                <a:solidFill>
                  <a:srgbClr val="000000"/>
                </a:solidFill>
              </a:rPr>
              <a:t>partnership with the countries inside and outside of the region should be improved with higher responsibilities taken by RA I countries</a:t>
            </a:r>
          </a:p>
        </p:txBody>
      </p:sp>
      <p:pic>
        <p:nvPicPr>
          <p:cNvPr id="9221"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98425"/>
            <a:ext cx="1676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Screen Shot 2015-01-29 at 12.35.4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14400"/>
            <a:ext cx="35607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0629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Grp="1" noChangeArrowheads="1"/>
          </p:cNvSpPr>
          <p:nvPr>
            <p:ph type="title"/>
          </p:nvPr>
        </p:nvSpPr>
        <p:spPr/>
        <p:txBody>
          <a:bodyPr/>
          <a:lstStyle/>
          <a:p>
            <a:pPr eaLnBrk="1" hangingPunct="1">
              <a:lnSpc>
                <a:spcPct val="96000"/>
              </a:lnSpc>
            </a:pPr>
            <a:r>
              <a:rPr lang="en-US" sz="2400">
                <a:ea typeface="ＭＳ Ｐゴシック" charset="0"/>
                <a:cs typeface="ＭＳ Ｐゴシック" charset="0"/>
              </a:rPr>
              <a:t>Working Group on Numerical Experimentation (WGNE)</a:t>
            </a:r>
          </a:p>
        </p:txBody>
      </p:sp>
      <p:sp>
        <p:nvSpPr>
          <p:cNvPr id="22531" name="Rectangle 9"/>
          <p:cNvSpPr>
            <a:spLocks noGrp="1" noChangeArrowheads="1"/>
          </p:cNvSpPr>
          <p:nvPr>
            <p:ph type="body" sz="half" idx="1"/>
          </p:nvPr>
        </p:nvSpPr>
        <p:spPr>
          <a:xfrm>
            <a:off x="152400" y="838200"/>
            <a:ext cx="8893175" cy="4897438"/>
          </a:xfrm>
        </p:spPr>
        <p:txBody>
          <a:bodyPr/>
          <a:lstStyle/>
          <a:p>
            <a:pPr eaLnBrk="1" hangingPunct="1">
              <a:lnSpc>
                <a:spcPct val="96000"/>
              </a:lnSpc>
              <a:buFont typeface="Wingdings" charset="0"/>
              <a:buChar char="q"/>
            </a:pPr>
            <a:r>
              <a:rPr lang="en-US" sz="1800">
                <a:ea typeface="ＭＳ Ｐゴシック" charset="0"/>
                <a:cs typeface="ＭＳ Ｐゴシック" charset="0"/>
              </a:rPr>
              <a:t>Jointly established by the WCRP and the WMO Commission for Atmospheric Sciences (CAS)</a:t>
            </a:r>
            <a:endParaRPr lang="en-US" sz="1800" u="sng">
              <a:ea typeface="ＭＳ Ｐゴシック" charset="0"/>
              <a:cs typeface="ＭＳ Ｐゴシック" charset="0"/>
            </a:endParaRPr>
          </a:p>
          <a:p>
            <a:pPr eaLnBrk="1" hangingPunct="1">
              <a:lnSpc>
                <a:spcPct val="96000"/>
              </a:lnSpc>
              <a:buFont typeface="Wingdings" charset="0"/>
              <a:buChar char="q"/>
            </a:pPr>
            <a:r>
              <a:rPr lang="en-US" sz="1800">
                <a:ea typeface="ＭＳ Ｐゴシック" charset="0"/>
                <a:cs typeface="ＭＳ Ｐゴシック" charset="0"/>
              </a:rPr>
              <a:t>Responsibility of fostering the development of atmospheric circulation models for use in weather prediction and climate studies on all time scales and diagnosing and resolving shortcomings</a:t>
            </a:r>
          </a:p>
          <a:p>
            <a:pPr eaLnBrk="1" hangingPunct="1">
              <a:lnSpc>
                <a:spcPct val="96000"/>
              </a:lnSpc>
              <a:buFont typeface="Wingdings" charset="0"/>
              <a:buChar char="q"/>
            </a:pPr>
            <a:r>
              <a:rPr lang="en-GB" sz="2000">
                <a:ea typeface="ＭＳ Ｐゴシック" charset="0"/>
                <a:cs typeface="ＭＳ Ｐゴシック" charset="0"/>
              </a:rPr>
              <a:t>Terms of Reference</a:t>
            </a:r>
          </a:p>
          <a:p>
            <a:pPr lvl="1" eaLnBrk="1" hangingPunct="1">
              <a:lnSpc>
                <a:spcPct val="96000"/>
              </a:lnSpc>
            </a:pPr>
            <a:r>
              <a:rPr lang="en-GB" sz="1600">
                <a:ea typeface="ＭＳ Ｐゴシック" charset="0"/>
              </a:rPr>
              <a:t>Advice, liaison, coordinated experiments, workshops, publications, meetings</a:t>
            </a:r>
          </a:p>
          <a:p>
            <a:pPr eaLnBrk="1" hangingPunct="1">
              <a:lnSpc>
                <a:spcPct val="96000"/>
              </a:lnSpc>
              <a:buFont typeface="Wingdings" charset="0"/>
              <a:buChar char="q"/>
            </a:pPr>
            <a:r>
              <a:rPr lang="en-GB" sz="1800">
                <a:ea typeface="ＭＳ Ｐゴシック" charset="0"/>
                <a:cs typeface="ＭＳ Ｐゴシック" charset="0"/>
              </a:rPr>
              <a:t>Some current projects</a:t>
            </a:r>
          </a:p>
          <a:p>
            <a:pPr lvl="1" eaLnBrk="1" hangingPunct="1">
              <a:lnSpc>
                <a:spcPct val="86000"/>
              </a:lnSpc>
            </a:pPr>
            <a:r>
              <a:rPr lang="en-GB" sz="1400">
                <a:ea typeface="ＭＳ Ｐゴシック" charset="0"/>
              </a:rPr>
              <a:t>Transpose-AMIP    </a:t>
            </a:r>
            <a:r>
              <a:rPr lang="en-GB" sz="1400">
                <a:solidFill>
                  <a:srgbClr val="FF0000"/>
                </a:solidFill>
                <a:ea typeface="ＭＳ Ｐゴシック" charset="0"/>
              </a:rPr>
              <a:t>- testing climate models in NWP mode</a:t>
            </a:r>
          </a:p>
          <a:p>
            <a:pPr lvl="1" eaLnBrk="1" hangingPunct="1">
              <a:lnSpc>
                <a:spcPct val="86000"/>
              </a:lnSpc>
            </a:pPr>
            <a:r>
              <a:rPr lang="en-GB" sz="1400">
                <a:solidFill>
                  <a:srgbClr val="000000"/>
                </a:solidFill>
                <a:ea typeface="ＭＳ Ｐゴシック" charset="0"/>
              </a:rPr>
              <a:t>AMIP</a:t>
            </a:r>
            <a:r>
              <a:rPr lang="en-GB" sz="1400">
                <a:solidFill>
                  <a:srgbClr val="FF0000"/>
                </a:solidFill>
                <a:ea typeface="ＭＳ Ｐゴシック" charset="0"/>
              </a:rPr>
              <a:t> – testing NWP in climate mode</a:t>
            </a:r>
          </a:p>
          <a:p>
            <a:pPr lvl="1" eaLnBrk="1" hangingPunct="1">
              <a:lnSpc>
                <a:spcPct val="86000"/>
              </a:lnSpc>
            </a:pPr>
            <a:r>
              <a:rPr lang="en-GB" sz="1400">
                <a:ea typeface="ＭＳ Ｐゴシック" charset="0"/>
              </a:rPr>
              <a:t>Grey-zone  </a:t>
            </a:r>
            <a:r>
              <a:rPr lang="en-GB" sz="1400">
                <a:solidFill>
                  <a:srgbClr val="FF0000"/>
                </a:solidFill>
                <a:ea typeface="ＭＳ Ｐゴシック" charset="0"/>
              </a:rPr>
              <a:t>- representation of cold air outbreak (LES, mesoscale models, global models)  </a:t>
            </a:r>
            <a:endParaRPr lang="en-GB" sz="1000">
              <a:solidFill>
                <a:srgbClr val="FF0000"/>
              </a:solidFill>
              <a:ea typeface="ＭＳ Ｐゴシック" charset="0"/>
            </a:endParaRPr>
          </a:p>
          <a:p>
            <a:pPr lvl="1" eaLnBrk="1" hangingPunct="1">
              <a:lnSpc>
                <a:spcPct val="86000"/>
              </a:lnSpc>
            </a:pPr>
            <a:r>
              <a:rPr lang="en-GB" sz="1400">
                <a:ea typeface="ＭＳ Ｐゴシック" charset="0"/>
              </a:rPr>
              <a:t>NWP performance </a:t>
            </a:r>
            <a:r>
              <a:rPr lang="en-GB" sz="1400">
                <a:solidFill>
                  <a:srgbClr val="FF0000"/>
                </a:solidFill>
                <a:ea typeface="ＭＳ Ｐゴシック" charset="0"/>
              </a:rPr>
              <a:t>- eg TCs, precipitation</a:t>
            </a:r>
            <a:endParaRPr lang="en-GB" sz="1000">
              <a:solidFill>
                <a:srgbClr val="FF0000"/>
              </a:solidFill>
              <a:ea typeface="ＭＳ Ｐゴシック" charset="0"/>
            </a:endParaRPr>
          </a:p>
          <a:p>
            <a:pPr lvl="1" eaLnBrk="1" hangingPunct="1">
              <a:lnSpc>
                <a:spcPct val="86000"/>
              </a:lnSpc>
            </a:pPr>
            <a:r>
              <a:rPr lang="en-GB" sz="1400">
                <a:ea typeface="ＭＳ Ｐゴシック" charset="0"/>
              </a:rPr>
              <a:t>Polar </a:t>
            </a:r>
            <a:r>
              <a:rPr lang="en-GB" sz="1400">
                <a:solidFill>
                  <a:srgbClr val="FF0000"/>
                </a:solidFill>
                <a:ea typeface="ＭＳ Ｐゴシック" charset="0"/>
              </a:rPr>
              <a:t>- ConcordIASI intercomparison</a:t>
            </a:r>
            <a:endParaRPr lang="en-GB" sz="1000">
              <a:solidFill>
                <a:srgbClr val="FF0000"/>
              </a:solidFill>
              <a:ea typeface="ＭＳ Ｐゴシック" charset="0"/>
            </a:endParaRPr>
          </a:p>
          <a:p>
            <a:pPr lvl="1" eaLnBrk="1" hangingPunct="1">
              <a:lnSpc>
                <a:spcPct val="86000"/>
              </a:lnSpc>
            </a:pPr>
            <a:r>
              <a:rPr lang="en-GB" sz="1400">
                <a:ea typeface="ＭＳ Ｐゴシック" charset="0"/>
              </a:rPr>
              <a:t>Climate metrics   </a:t>
            </a:r>
            <a:r>
              <a:rPr lang="en-GB" sz="1400">
                <a:solidFill>
                  <a:srgbClr val="FF0000"/>
                </a:solidFill>
                <a:ea typeface="ＭＳ Ｐゴシック" charset="0"/>
              </a:rPr>
              <a:t>- joint WGNE/WGCM panel</a:t>
            </a:r>
            <a:endParaRPr lang="en-GB" sz="1000">
              <a:solidFill>
                <a:srgbClr val="FF0000"/>
              </a:solidFill>
              <a:ea typeface="ＭＳ Ｐゴシック" charset="0"/>
            </a:endParaRPr>
          </a:p>
          <a:p>
            <a:pPr lvl="1" eaLnBrk="1" hangingPunct="1">
              <a:lnSpc>
                <a:spcPct val="86000"/>
              </a:lnSpc>
            </a:pPr>
            <a:r>
              <a:rPr lang="en-GB" sz="1400">
                <a:ea typeface="ＭＳ Ｐゴシック" charset="0"/>
              </a:rPr>
              <a:t>Issues with verification </a:t>
            </a:r>
            <a:r>
              <a:rPr lang="en-GB" sz="1400">
                <a:solidFill>
                  <a:srgbClr val="FF0000"/>
                </a:solidFill>
                <a:ea typeface="ＭＳ Ｐゴシック" charset="0"/>
              </a:rPr>
              <a:t>- against own  (re-)analysis</a:t>
            </a:r>
            <a:endParaRPr lang="en-GB" sz="1000">
              <a:solidFill>
                <a:srgbClr val="FF0000"/>
              </a:solidFill>
              <a:ea typeface="ＭＳ Ｐゴシック" charset="0"/>
            </a:endParaRPr>
          </a:p>
          <a:p>
            <a:pPr lvl="1" eaLnBrk="1" hangingPunct="1">
              <a:lnSpc>
                <a:spcPct val="86000"/>
              </a:lnSpc>
            </a:pPr>
            <a:r>
              <a:rPr lang="en-GB" sz="1400">
                <a:ea typeface="ＭＳ Ｐゴシック" charset="0"/>
              </a:rPr>
              <a:t>MJO </a:t>
            </a:r>
            <a:r>
              <a:rPr lang="en-GB" sz="1400">
                <a:solidFill>
                  <a:srgbClr val="FF0000"/>
                </a:solidFill>
                <a:ea typeface="ＭＳ Ｐゴシック" charset="0"/>
              </a:rPr>
              <a:t>– e.g. Boreal Summer Intraseasonal Oscillation intercomparisons</a:t>
            </a:r>
          </a:p>
          <a:p>
            <a:pPr lvl="1" eaLnBrk="1" hangingPunct="1">
              <a:lnSpc>
                <a:spcPct val="86000"/>
              </a:lnSpc>
            </a:pPr>
            <a:r>
              <a:rPr lang="en-GB" sz="1400">
                <a:ea typeface="ＭＳ Ｐゴシック" charset="0"/>
              </a:rPr>
              <a:t>YOTC</a:t>
            </a:r>
            <a:r>
              <a:rPr lang="en-GB" sz="1400">
                <a:solidFill>
                  <a:srgbClr val="FF0000"/>
                </a:solidFill>
                <a:ea typeface="ＭＳ Ｐゴシック" charset="0"/>
              </a:rPr>
              <a:t> – multi-scale convection on tropical cyclones</a:t>
            </a:r>
          </a:p>
          <a:p>
            <a:pPr lvl="1" eaLnBrk="1" hangingPunct="1">
              <a:lnSpc>
                <a:spcPct val="86000"/>
              </a:lnSpc>
            </a:pPr>
            <a:r>
              <a:rPr lang="en-GB" sz="1400" b="1">
                <a:ea typeface="ＭＳ Ｐゴシック" charset="0"/>
              </a:rPr>
              <a:t>Importance of aerosols for weather and climate</a:t>
            </a:r>
            <a:r>
              <a:rPr lang="en-GB" sz="1600" b="1">
                <a:ea typeface="ＭＳ Ｐゴシック" charset="0"/>
              </a:rPr>
              <a:t>  </a:t>
            </a:r>
            <a:r>
              <a:rPr lang="en-GB" sz="1400" b="1">
                <a:solidFill>
                  <a:srgbClr val="FF0000"/>
                </a:solidFill>
                <a:ea typeface="ＭＳ Ｐゴシック" charset="0"/>
              </a:rPr>
              <a:t>- coordinated experimentation underway</a:t>
            </a:r>
          </a:p>
          <a:p>
            <a:pPr lvl="1" eaLnBrk="1" hangingPunct="1">
              <a:lnSpc>
                <a:spcPct val="86000"/>
              </a:lnSpc>
            </a:pPr>
            <a:r>
              <a:rPr lang="en-GB" sz="1400" b="1">
                <a:ea typeface="ＭＳ Ｐゴシック" charset="0"/>
              </a:rPr>
              <a:t>Comparison of model momentum budgets</a:t>
            </a:r>
            <a:r>
              <a:rPr lang="en-GB" sz="1000" b="1">
                <a:solidFill>
                  <a:srgbClr val="FF0000"/>
                </a:solidFill>
                <a:ea typeface="ＭＳ Ｐゴシック" charset="0"/>
              </a:rPr>
              <a:t>    </a:t>
            </a:r>
            <a:r>
              <a:rPr lang="en-GB" sz="1400" b="1">
                <a:solidFill>
                  <a:srgbClr val="FF0000"/>
                </a:solidFill>
                <a:ea typeface="ＭＳ Ｐゴシック" charset="0"/>
              </a:rPr>
              <a:t>- surface drag in weather and climate models</a:t>
            </a:r>
          </a:p>
          <a:p>
            <a:pPr eaLnBrk="1" hangingPunct="1">
              <a:lnSpc>
                <a:spcPct val="86000"/>
              </a:lnSpc>
              <a:buFont typeface="Wingdings" charset="0"/>
              <a:buChar char="q"/>
            </a:pPr>
            <a:r>
              <a:rPr lang="en-GB" sz="1800">
                <a:solidFill>
                  <a:srgbClr val="FF0000"/>
                </a:solidFill>
                <a:ea typeface="ＭＳ Ｐゴシック" charset="0"/>
                <a:cs typeface="ＭＳ Ｐゴシック" charset="0"/>
              </a:rPr>
              <a:t>WGNE30, EMC/NCEP, College Park, MD, USA, 23-26 March 2015</a:t>
            </a:r>
          </a:p>
          <a:p>
            <a:pPr eaLnBrk="1" hangingPunct="1">
              <a:lnSpc>
                <a:spcPct val="86000"/>
              </a:lnSpc>
            </a:pPr>
            <a:endParaRPr lang="en-GB" sz="1400" b="1">
              <a:solidFill>
                <a:srgbClr val="FF0000"/>
              </a:solidFill>
              <a:ea typeface="ＭＳ Ｐゴシック" charset="0"/>
              <a:cs typeface="ＭＳ Ｐゴシック" charset="0"/>
            </a:endParaRPr>
          </a:p>
          <a:p>
            <a:pPr eaLnBrk="1" hangingPunct="1">
              <a:lnSpc>
                <a:spcPct val="86000"/>
              </a:lnSpc>
            </a:pPr>
            <a:endParaRPr lang="en-GB" sz="1800" b="1">
              <a:ea typeface="ＭＳ Ｐゴシック" charset="0"/>
              <a:cs typeface="ＭＳ Ｐゴシック" charset="0"/>
            </a:endParaRPr>
          </a:p>
          <a:p>
            <a:pPr lvl="1" eaLnBrk="1" hangingPunct="1">
              <a:lnSpc>
                <a:spcPct val="96000"/>
              </a:lnSpc>
              <a:buFont typeface="Arial" charset="0"/>
              <a:buChar char="•"/>
            </a:pPr>
            <a:endParaRPr lang="en-GB" sz="1800">
              <a:ea typeface="ＭＳ Ｐゴシック" charset="0"/>
            </a:endParaRPr>
          </a:p>
          <a:p>
            <a:pPr eaLnBrk="1" hangingPunct="1">
              <a:lnSpc>
                <a:spcPct val="96000"/>
              </a:lnSpc>
              <a:buFont typeface="Arial" charset="0"/>
              <a:buChar char="•"/>
            </a:pPr>
            <a:endParaRPr lang="en-GB" sz="1800">
              <a:ea typeface="ＭＳ Ｐゴシック" charset="0"/>
              <a:cs typeface="ＭＳ Ｐゴシック" charset="0"/>
            </a:endParaRPr>
          </a:p>
          <a:p>
            <a:endParaRPr lang="en-US" sz="2400">
              <a:ea typeface="ＭＳ Ｐゴシック" charset="0"/>
              <a:cs typeface="ＭＳ Ｐゴシック" charset="0"/>
            </a:endParaRPr>
          </a:p>
        </p:txBody>
      </p:sp>
    </p:spTree>
    <p:extLst>
      <p:ext uri="{BB962C8B-B14F-4D97-AF65-F5344CB8AC3E}">
        <p14:creationId xmlns:p14="http://schemas.microsoft.com/office/powerpoint/2010/main" val="3327156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descr="comparison-OD550_DUST--loop-(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911475"/>
            <a:ext cx="41386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2 Grupo"/>
          <p:cNvGrpSpPr>
            <a:grpSpLocks/>
          </p:cNvGrpSpPr>
          <p:nvPr/>
        </p:nvGrpSpPr>
        <p:grpSpPr bwMode="auto">
          <a:xfrm>
            <a:off x="4495800" y="1006475"/>
            <a:ext cx="2300288" cy="1524000"/>
            <a:chOff x="2980895" y="875167"/>
            <a:chExt cx="3331429" cy="2334035"/>
          </a:xfrm>
        </p:grpSpPr>
        <p:pic>
          <p:nvPicPr>
            <p:cNvPr id="2765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895" y="875167"/>
              <a:ext cx="3331429" cy="2334035"/>
            </a:xfrm>
            <a:prstGeom prst="rect">
              <a:avLst/>
            </a:prstGeom>
            <a:solidFill>
              <a:schemeClr val="tx1"/>
            </a:solidFill>
            <a:ln w="9525">
              <a:solidFill>
                <a:srgbClr val="984807"/>
              </a:solidFill>
              <a:miter lim="800000"/>
              <a:headEnd/>
              <a:tailEnd/>
            </a:ln>
          </p:spPr>
        </p:pic>
        <p:sp>
          <p:nvSpPr>
            <p:cNvPr id="38" name="10 Elipse"/>
            <p:cNvSpPr/>
            <p:nvPr/>
          </p:nvSpPr>
          <p:spPr>
            <a:xfrm>
              <a:off x="5624886" y="2066497"/>
              <a:ext cx="119554" cy="109409"/>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FFFFFF"/>
                </a:solidFill>
                <a:latin typeface="Arial Narrow" charset="0"/>
                <a:ea typeface="ＭＳ Ｐゴシック" charset="0"/>
                <a:cs typeface="ＭＳ Ｐゴシック" charset="0"/>
              </a:endParaRPr>
            </a:p>
          </p:txBody>
        </p:sp>
        <p:sp>
          <p:nvSpPr>
            <p:cNvPr id="39" name="11 Elipse"/>
            <p:cNvSpPr/>
            <p:nvPr/>
          </p:nvSpPr>
          <p:spPr>
            <a:xfrm>
              <a:off x="5930670" y="1947365"/>
              <a:ext cx="119554" cy="106977"/>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FFFFFF"/>
                </a:solidFill>
                <a:latin typeface="Arial Narrow" charset="0"/>
                <a:ea typeface="ＭＳ Ｐゴシック" charset="0"/>
                <a:cs typeface="ＭＳ Ｐゴシック" charset="0"/>
              </a:endParaRPr>
            </a:p>
          </p:txBody>
        </p:sp>
        <p:sp>
          <p:nvSpPr>
            <p:cNvPr id="41" name="12 Elipse"/>
            <p:cNvSpPr/>
            <p:nvPr/>
          </p:nvSpPr>
          <p:spPr>
            <a:xfrm>
              <a:off x="5981250" y="1772312"/>
              <a:ext cx="121853" cy="109407"/>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FFFFFF"/>
                </a:solidFill>
                <a:latin typeface="Arial Narrow" charset="0"/>
                <a:ea typeface="ＭＳ Ｐゴシック" charset="0"/>
                <a:cs typeface="ＭＳ Ｐゴシック" charset="0"/>
              </a:endParaRPr>
            </a:p>
          </p:txBody>
        </p:sp>
        <p:sp>
          <p:nvSpPr>
            <p:cNvPr id="42" name="14 Elipse"/>
            <p:cNvSpPr/>
            <p:nvPr/>
          </p:nvSpPr>
          <p:spPr>
            <a:xfrm>
              <a:off x="5995045" y="1412482"/>
              <a:ext cx="119554" cy="109407"/>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FFFFFF"/>
                </a:solidFill>
                <a:latin typeface="Arial Narrow" charset="0"/>
                <a:ea typeface="ＭＳ Ｐゴシック" charset="0"/>
                <a:cs typeface="ＭＳ Ｐゴシック" charset="0"/>
              </a:endParaRPr>
            </a:p>
          </p:txBody>
        </p:sp>
        <p:sp>
          <p:nvSpPr>
            <p:cNvPr id="43" name="15 Elipse"/>
            <p:cNvSpPr/>
            <p:nvPr/>
          </p:nvSpPr>
          <p:spPr>
            <a:xfrm>
              <a:off x="3778691" y="1662904"/>
              <a:ext cx="121853" cy="109409"/>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46" name="16 Elipse"/>
            <p:cNvSpPr/>
            <p:nvPr/>
          </p:nvSpPr>
          <p:spPr>
            <a:xfrm>
              <a:off x="3882151" y="1718824"/>
              <a:ext cx="119554" cy="106977"/>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49" name="18 Elipse"/>
            <p:cNvSpPr/>
            <p:nvPr/>
          </p:nvSpPr>
          <p:spPr>
            <a:xfrm>
              <a:off x="3493600" y="1820938"/>
              <a:ext cx="119554" cy="106977"/>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50" name="19 Elipse"/>
            <p:cNvSpPr/>
            <p:nvPr/>
          </p:nvSpPr>
          <p:spPr>
            <a:xfrm>
              <a:off x="3654539" y="2042185"/>
              <a:ext cx="119554" cy="106977"/>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51" name="20 Elipse"/>
            <p:cNvSpPr/>
            <p:nvPr/>
          </p:nvSpPr>
          <p:spPr>
            <a:xfrm>
              <a:off x="4355770" y="2049479"/>
              <a:ext cx="119554" cy="106977"/>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52" name="21 Elipse"/>
            <p:cNvSpPr/>
            <p:nvPr/>
          </p:nvSpPr>
          <p:spPr>
            <a:xfrm>
              <a:off x="3203911" y="2275588"/>
              <a:ext cx="119554" cy="109409"/>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53" name="22 Elipse"/>
            <p:cNvSpPr/>
            <p:nvPr/>
          </p:nvSpPr>
          <p:spPr>
            <a:xfrm>
              <a:off x="3477505" y="2384997"/>
              <a:ext cx="121854" cy="109407"/>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54" name="23 Elipse"/>
            <p:cNvSpPr/>
            <p:nvPr/>
          </p:nvSpPr>
          <p:spPr>
            <a:xfrm>
              <a:off x="3882151" y="2443348"/>
              <a:ext cx="119554" cy="109407"/>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55" name="24 Elipse"/>
            <p:cNvSpPr/>
            <p:nvPr/>
          </p:nvSpPr>
          <p:spPr>
            <a:xfrm>
              <a:off x="4475325" y="2402015"/>
              <a:ext cx="121854" cy="106977"/>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56" name="25 Elipse"/>
            <p:cNvSpPr/>
            <p:nvPr/>
          </p:nvSpPr>
          <p:spPr>
            <a:xfrm>
              <a:off x="4236216" y="2402015"/>
              <a:ext cx="119554" cy="106977"/>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sp>
          <p:nvSpPr>
            <p:cNvPr id="57" name="26 Elipse"/>
            <p:cNvSpPr/>
            <p:nvPr/>
          </p:nvSpPr>
          <p:spPr>
            <a:xfrm>
              <a:off x="4293695" y="2615968"/>
              <a:ext cx="121853" cy="106977"/>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s-ES" sz="2400" smtClean="0">
                <a:solidFill>
                  <a:srgbClr val="00B050"/>
                </a:solidFill>
                <a:latin typeface="Arial Narrow" charset="0"/>
                <a:ea typeface="ＭＳ Ｐゴシック" charset="0"/>
                <a:cs typeface="ＭＳ Ｐゴシック" charset="0"/>
              </a:endParaRPr>
            </a:p>
          </p:txBody>
        </p:sp>
      </p:grpSp>
      <p:pic>
        <p:nvPicPr>
          <p:cNvPr id="27652" name="Picture 10" descr="201208-Santa_Cruz_Tener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06475"/>
            <a:ext cx="2320925" cy="1371600"/>
          </a:xfrm>
          <a:prstGeom prst="rect">
            <a:avLst/>
          </a:prstGeom>
          <a:noFill/>
          <a:ln w="9525">
            <a:solidFill>
              <a:srgbClr val="984807"/>
            </a:solidFill>
            <a:miter lim="800000"/>
            <a:headEnd/>
            <a:tailEnd/>
          </a:ln>
          <a:extLst>
            <a:ext uri="{909E8E84-426E-40dd-AFC4-6F175D3DCCD1}">
              <a14:hiddenFill xmlns:a14="http://schemas.microsoft.com/office/drawing/2010/main">
                <a:solidFill>
                  <a:srgbClr val="FFFFFF"/>
                </a:solidFill>
              </a14:hiddenFill>
            </a:ext>
          </a:extLst>
        </p:spPr>
      </p:pic>
      <p:sp>
        <p:nvSpPr>
          <p:cNvPr id="27653" name="Title 1"/>
          <p:cNvSpPr>
            <a:spLocks noGrp="1"/>
          </p:cNvSpPr>
          <p:nvPr>
            <p:ph type="title"/>
          </p:nvPr>
        </p:nvSpPr>
        <p:spPr>
          <a:xfrm>
            <a:off x="1846263" y="23813"/>
            <a:ext cx="6764337" cy="792162"/>
          </a:xfrm>
        </p:spPr>
        <p:txBody>
          <a:bodyPr/>
          <a:lstStyle/>
          <a:p>
            <a:pPr algn="ctr"/>
            <a:r>
              <a:rPr lang="fr-CH">
                <a:solidFill>
                  <a:srgbClr val="0070C0"/>
                </a:solidFill>
                <a:ea typeface="ＭＳ Ｐゴシック" charset="0"/>
              </a:rPr>
              <a:t>Sand and Dust Storm Warning System</a:t>
            </a:r>
            <a:endParaRPr lang="en-US">
              <a:solidFill>
                <a:srgbClr val="0070C0"/>
              </a:solidFill>
              <a:ea typeface="ＭＳ Ｐゴシック" charset="0"/>
            </a:endParaRPr>
          </a:p>
        </p:txBody>
      </p:sp>
      <p:pic>
        <p:nvPicPr>
          <p:cNvPr id="27654"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98425"/>
            <a:ext cx="1676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65"/>
          <p:cNvSpPr>
            <a:spLocks noChangeArrowheads="1"/>
          </p:cNvSpPr>
          <p:nvPr/>
        </p:nvSpPr>
        <p:spPr bwMode="auto">
          <a:xfrm>
            <a:off x="304800" y="990600"/>
            <a:ext cx="3810000" cy="1524000"/>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lnSpc>
                <a:spcPct val="80000"/>
              </a:lnSpc>
            </a:pPr>
            <a:r>
              <a:rPr lang="en-US" sz="2100" smtClean="0">
                <a:solidFill>
                  <a:srgbClr val="0070C0"/>
                </a:solidFill>
              </a:rPr>
              <a:t>Dust storm caused several deaths, reduction of visibility to several tenths meters in the city, and adverse disturbance of the public traffic.</a:t>
            </a:r>
          </a:p>
        </p:txBody>
      </p:sp>
      <p:sp>
        <p:nvSpPr>
          <p:cNvPr id="27656" name="Rectangle 67"/>
          <p:cNvSpPr>
            <a:spLocks noChangeArrowheads="1"/>
          </p:cNvSpPr>
          <p:nvPr/>
        </p:nvSpPr>
        <p:spPr bwMode="auto">
          <a:xfrm>
            <a:off x="304800" y="2895600"/>
            <a:ext cx="3810000" cy="3048000"/>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lnSpc>
                <a:spcPct val="80000"/>
              </a:lnSpc>
            </a:pPr>
            <a:r>
              <a:rPr lang="en-US" sz="2300" smtClean="0">
                <a:solidFill>
                  <a:srgbClr val="0070C0"/>
                </a:solidFill>
              </a:rPr>
              <a:t>Spain became the first Regional Specialized Meteorological Center for Atmospheric Dust Forecasting.</a:t>
            </a:r>
          </a:p>
          <a:p>
            <a:pPr eaLnBrk="0" hangingPunct="0">
              <a:lnSpc>
                <a:spcPct val="80000"/>
              </a:lnSpc>
            </a:pPr>
            <a:r>
              <a:rPr lang="en-US" sz="2300" smtClean="0">
                <a:solidFill>
                  <a:srgbClr val="0070C0"/>
                </a:solidFill>
              </a:rPr>
              <a:t>Key topics: observational improvements, data assimilation and model validation/intercomparison</a:t>
            </a:r>
          </a:p>
          <a:p>
            <a:pPr eaLnBrk="0" hangingPunct="0">
              <a:lnSpc>
                <a:spcPct val="80000"/>
              </a:lnSpc>
            </a:pPr>
            <a:endParaRPr lang="en-US" sz="2300" smtClean="0">
              <a:solidFill>
                <a:srgbClr val="0070C0"/>
              </a:solidFill>
            </a:endParaRPr>
          </a:p>
        </p:txBody>
      </p:sp>
      <p:sp>
        <p:nvSpPr>
          <p:cNvPr id="27657" name="TextBox 68"/>
          <p:cNvSpPr txBox="1">
            <a:spLocks noChangeArrowheads="1"/>
          </p:cNvSpPr>
          <p:nvPr/>
        </p:nvSpPr>
        <p:spPr bwMode="auto">
          <a:xfrm>
            <a:off x="7162800" y="5105400"/>
            <a:ext cx="1849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pPr eaLnBrk="0" hangingPunct="0"/>
            <a:r>
              <a:rPr lang="en-US" smtClean="0">
                <a:solidFill>
                  <a:srgbClr val="000000"/>
                </a:solidFill>
              </a:rPr>
              <a:t>Ensemble forecasting</a:t>
            </a:r>
          </a:p>
        </p:txBody>
      </p:sp>
      <p:sp>
        <p:nvSpPr>
          <p:cNvPr id="27658" name="TextBox 69"/>
          <p:cNvSpPr txBox="1">
            <a:spLocks noChangeArrowheads="1"/>
          </p:cNvSpPr>
          <p:nvPr/>
        </p:nvSpPr>
        <p:spPr bwMode="auto">
          <a:xfrm>
            <a:off x="6761163" y="2357438"/>
            <a:ext cx="238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pPr eaLnBrk="0" hangingPunct="0"/>
            <a:r>
              <a:rPr lang="en-US" smtClean="0">
                <a:solidFill>
                  <a:srgbClr val="000000"/>
                </a:solidFill>
              </a:rPr>
              <a:t>Model validation</a:t>
            </a:r>
          </a:p>
        </p:txBody>
      </p:sp>
    </p:spTree>
    <p:extLst>
      <p:ext uri="{BB962C8B-B14F-4D97-AF65-F5344CB8AC3E}">
        <p14:creationId xmlns:p14="http://schemas.microsoft.com/office/powerpoint/2010/main" val="1525625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4"/>
          <p:cNvGrpSpPr>
            <a:grpSpLocks/>
          </p:cNvGrpSpPr>
          <p:nvPr/>
        </p:nvGrpSpPr>
        <p:grpSpPr bwMode="auto">
          <a:xfrm>
            <a:off x="617266" y="4232672"/>
            <a:ext cx="7072313" cy="2634258"/>
            <a:chOff x="0" y="0"/>
            <a:chExt cx="6336" cy="2360"/>
          </a:xfrm>
        </p:grpSpPr>
        <p:pic>
          <p:nvPicPr>
            <p:cNvPr id="61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 y="13"/>
              <a:ext cx="6210" cy="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175" name="Rectangle 2"/>
            <p:cNvSpPr>
              <a:spLocks/>
            </p:cNvSpPr>
            <p:nvPr/>
          </p:nvSpPr>
          <p:spPr bwMode="auto">
            <a:xfrm>
              <a:off x="2265" y="0"/>
              <a:ext cx="4071" cy="2292"/>
            </a:xfrm>
            <a:prstGeom prst="rect">
              <a:avLst/>
            </a:prstGeom>
            <a:solidFill>
              <a:srgbClr val="FFFFFF"/>
            </a:solidFill>
            <a:ln w="25400">
              <a:solidFill>
                <a:schemeClr val="tx1">
                  <a:alpha val="0"/>
                </a:schemeClr>
              </a:solidFill>
              <a:miter lim="800000"/>
              <a:headEnd/>
              <a:tailEnd/>
            </a:ln>
          </p:spPr>
          <p:txBody>
            <a:bodyPr lIns="0" tIns="0" rIns="0" bIns="0"/>
            <a:lstStyle/>
            <a:p>
              <a:pPr>
                <a:spcBef>
                  <a:spcPts val="1406"/>
                </a:spcBef>
              </a:pPr>
              <a:endParaRPr lang="en-US" sz="2400">
                <a:solidFill>
                  <a:srgbClr val="000000"/>
                </a:solidFill>
                <a:ea typeface="ヒラギノ角ゴ ProN W3" charset="0"/>
                <a:cs typeface="ヒラギノ角ゴ ProN W3" charset="0"/>
                <a:sym typeface="Arial" charset="0"/>
              </a:endParaRPr>
            </a:p>
          </p:txBody>
        </p:sp>
        <p:sp>
          <p:nvSpPr>
            <p:cNvPr id="6176" name="Rectangle 3"/>
            <p:cNvSpPr>
              <a:spLocks/>
            </p:cNvSpPr>
            <p:nvPr/>
          </p:nvSpPr>
          <p:spPr bwMode="auto">
            <a:xfrm>
              <a:off x="0" y="1311"/>
              <a:ext cx="4070" cy="1049"/>
            </a:xfrm>
            <a:prstGeom prst="rect">
              <a:avLst/>
            </a:prstGeom>
            <a:solidFill>
              <a:srgbClr val="FFFFFF"/>
            </a:solidFill>
            <a:ln w="25400">
              <a:solidFill>
                <a:schemeClr val="tx1">
                  <a:alpha val="0"/>
                </a:schemeClr>
              </a:solidFill>
              <a:miter lim="800000"/>
              <a:headEnd/>
              <a:tailEnd/>
            </a:ln>
          </p:spPr>
          <p:txBody>
            <a:bodyPr lIns="0" tIns="0" rIns="0" bIns="0"/>
            <a:lstStyle/>
            <a:p>
              <a:pPr>
                <a:spcBef>
                  <a:spcPts val="1406"/>
                </a:spcBef>
              </a:pPr>
              <a:endParaRPr lang="en-US" sz="2400">
                <a:solidFill>
                  <a:srgbClr val="000000"/>
                </a:solidFill>
                <a:ea typeface="ヒラギノ角ゴ ProN W3" charset="0"/>
                <a:cs typeface="ヒラギノ角ゴ ProN W3" charset="0"/>
                <a:sym typeface="Arial" charset="0"/>
              </a:endParaRPr>
            </a:p>
          </p:txBody>
        </p:sp>
      </p:grpSp>
      <p:sp>
        <p:nvSpPr>
          <p:cNvPr id="6147" name="Text Box 5"/>
          <p:cNvSpPr txBox="1">
            <a:spLocks noChangeArrowheads="1"/>
          </p:cNvSpPr>
          <p:nvPr/>
        </p:nvSpPr>
        <p:spPr bwMode="auto">
          <a:xfrm>
            <a:off x="7385969" y="6250781"/>
            <a:ext cx="241102"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88" tIns="32144" rIns="64288" bIns="32144"/>
          <a:lstStyle>
            <a:lvl1pPr>
              <a:defRPr sz="4400">
                <a:solidFill>
                  <a:schemeClr val="tx1"/>
                </a:solidFill>
                <a:latin typeface="Times" charset="0"/>
                <a:ea typeface="ヒラギノ明朝 ProN W3" charset="0"/>
                <a:cs typeface="ヒラギノ明朝 ProN W3" charset="0"/>
                <a:sym typeface="Times" charset="0"/>
              </a:defRPr>
            </a:lvl1pPr>
            <a:lvl2pPr marL="742950">
              <a:defRPr sz="3800">
                <a:solidFill>
                  <a:schemeClr val="tx1"/>
                </a:solidFill>
                <a:latin typeface="Times" charset="0"/>
                <a:ea typeface="ヒラギノ明朝 ProN W3" charset="0"/>
                <a:cs typeface="ヒラギノ明朝 ProN W3" charset="0"/>
                <a:sym typeface="Times" charset="0"/>
              </a:defRPr>
            </a:lvl2pPr>
            <a:lvl3pPr marL="1143000">
              <a:defRPr sz="3400">
                <a:solidFill>
                  <a:schemeClr val="tx1"/>
                </a:solidFill>
                <a:latin typeface="Times" charset="0"/>
                <a:ea typeface="ヒラギノ明朝 ProN W3" charset="0"/>
                <a:cs typeface="ヒラギノ明朝 ProN W3" charset="0"/>
                <a:sym typeface="Times" charset="0"/>
              </a:defRPr>
            </a:lvl3pPr>
            <a:lvl4pPr marL="1600200">
              <a:defRPr sz="2800">
                <a:solidFill>
                  <a:schemeClr val="tx1"/>
                </a:solidFill>
                <a:latin typeface="Times" charset="0"/>
                <a:ea typeface="ヒラギノ明朝 ProN W3" charset="0"/>
                <a:cs typeface="ヒラギノ明朝 ProN W3" charset="0"/>
                <a:sym typeface="Times" charset="0"/>
              </a:defRPr>
            </a:lvl4pPr>
            <a:lvl5pPr marL="2057400">
              <a:defRPr sz="2800">
                <a:solidFill>
                  <a:schemeClr val="tx1"/>
                </a:solidFill>
                <a:latin typeface="Times" charset="0"/>
                <a:ea typeface="ヒラギノ明朝 ProN W3" charset="0"/>
                <a:cs typeface="ヒラギノ明朝 ProN W3" charset="0"/>
                <a:sym typeface="Times" charset="0"/>
              </a:defRPr>
            </a:lvl5pPr>
            <a:lvl6pPr marL="2514600" eaLnBrk="0" hangingPunct="0">
              <a:defRPr sz="2800">
                <a:solidFill>
                  <a:schemeClr val="tx1"/>
                </a:solidFill>
                <a:latin typeface="Times" charset="0"/>
                <a:ea typeface="ヒラギノ明朝 ProN W3" charset="0"/>
                <a:cs typeface="ヒラギノ明朝 ProN W3" charset="0"/>
                <a:sym typeface="Times" charset="0"/>
              </a:defRPr>
            </a:lvl6pPr>
            <a:lvl7pPr marL="2971800" eaLnBrk="0" hangingPunct="0">
              <a:defRPr sz="2800">
                <a:solidFill>
                  <a:schemeClr val="tx1"/>
                </a:solidFill>
                <a:latin typeface="Times" charset="0"/>
                <a:ea typeface="ヒラギノ明朝 ProN W3" charset="0"/>
                <a:cs typeface="ヒラギノ明朝 ProN W3" charset="0"/>
                <a:sym typeface="Times" charset="0"/>
              </a:defRPr>
            </a:lvl7pPr>
            <a:lvl8pPr marL="3429000" eaLnBrk="0" hangingPunct="0">
              <a:defRPr sz="2800">
                <a:solidFill>
                  <a:schemeClr val="tx1"/>
                </a:solidFill>
                <a:latin typeface="Times" charset="0"/>
                <a:ea typeface="ヒラギノ明朝 ProN W3" charset="0"/>
                <a:cs typeface="ヒラギノ明朝 ProN W3" charset="0"/>
                <a:sym typeface="Times" charset="0"/>
              </a:defRPr>
            </a:lvl8pPr>
            <a:lvl9pPr marL="3886200" eaLnBrk="0" hangingPunct="0">
              <a:defRPr sz="2800">
                <a:solidFill>
                  <a:schemeClr val="tx1"/>
                </a:solidFill>
                <a:latin typeface="Times" charset="0"/>
                <a:ea typeface="ヒラギノ明朝 ProN W3" charset="0"/>
                <a:cs typeface="ヒラギノ明朝 ProN W3" charset="0"/>
                <a:sym typeface="Times" charset="0"/>
              </a:defRPr>
            </a:lvl9pPr>
          </a:lstStyle>
          <a:p>
            <a:pPr algn="ctr"/>
            <a:fld id="{1270D305-36B8-AB4E-8600-E63DD0DD1AD6}" type="slidenum">
              <a:rPr lang="en-US" sz="1300">
                <a:solidFill>
                  <a:srgbClr val="000000"/>
                </a:solidFill>
                <a:ea typeface="ヒラギノ角ゴ ProN W3" charset="0"/>
                <a:cs typeface="Times" charset="0"/>
              </a:rPr>
              <a:pPr algn="ctr"/>
              <a:t>4</a:t>
            </a:fld>
            <a:endParaRPr lang="en-US" sz="1300">
              <a:solidFill>
                <a:srgbClr val="000000"/>
              </a:solidFill>
              <a:ea typeface="ヒラギノ角ゴ ProN W3" charset="0"/>
              <a:cs typeface="Times" charset="0"/>
            </a:endParaRPr>
          </a:p>
        </p:txBody>
      </p:sp>
      <p:pic>
        <p:nvPicPr>
          <p:cNvPr id="6148"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5" y="1"/>
            <a:ext cx="9145117" cy="68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9" name="Rectangle 7"/>
          <p:cNvSpPr>
            <a:spLocks/>
          </p:cNvSpPr>
          <p:nvPr/>
        </p:nvSpPr>
        <p:spPr bwMode="auto">
          <a:xfrm>
            <a:off x="6554392" y="6474023"/>
            <a:ext cx="2303859" cy="16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6" bIns="0"/>
          <a:lstStyle/>
          <a:p>
            <a:pPr marL="40180" algn="r"/>
            <a:r>
              <a:rPr lang="en-US" sz="1100">
                <a:solidFill>
                  <a:srgbClr val="2B3853"/>
                </a:solidFill>
                <a:latin typeface="Verdana" charset="0"/>
                <a:ea typeface="ヒラギノ明朝 ProN W3" charset="0"/>
                <a:cs typeface="Verdana" charset="0"/>
                <a:sym typeface="Verdana" charset="0"/>
              </a:rPr>
              <a:t>2</a:t>
            </a:r>
          </a:p>
        </p:txBody>
      </p:sp>
      <p:sp>
        <p:nvSpPr>
          <p:cNvPr id="6150" name="Rectangle 8"/>
          <p:cNvSpPr>
            <a:spLocks noGrp="1" noChangeArrowheads="1"/>
          </p:cNvSpPr>
          <p:nvPr>
            <p:ph type="title"/>
          </p:nvPr>
        </p:nvSpPr>
        <p:spPr>
          <a:xfrm>
            <a:off x="821531" y="158502"/>
            <a:ext cx="7492008" cy="1341686"/>
          </a:xfrm>
        </p:spPr>
        <p:txBody>
          <a:bodyPr rIns="81272"/>
          <a:lstStyle/>
          <a:p>
            <a:pPr marL="40180" eaLnBrk="1" hangingPunct="1"/>
            <a:r>
              <a:rPr lang="en-US" sz="3400" b="1">
                <a:solidFill>
                  <a:srgbClr val="130BB5"/>
                </a:solidFill>
                <a:latin typeface="Arial" charset="0"/>
                <a:ea typeface="ヒラギノ明朝 ProN W3" charset="0"/>
                <a:cs typeface="Arial" charset="0"/>
              </a:rPr>
              <a:t>WWRP Structure</a:t>
            </a:r>
            <a:endParaRPr lang="en-US" sz="3400" b="1">
              <a:solidFill>
                <a:srgbClr val="C0504D"/>
              </a:solidFill>
              <a:latin typeface="Arial" charset="0"/>
              <a:ea typeface="ヒラギノ角ゴ ProN W6" charset="0"/>
              <a:cs typeface="Arial" charset="0"/>
            </a:endParaRPr>
          </a:p>
        </p:txBody>
      </p:sp>
      <p:pic>
        <p:nvPicPr>
          <p:cNvPr id="61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18610"/>
            <a:ext cx="9144000"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152" name="Picture 6" descr="wwrp_logo_transparent_v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164" y="5310932"/>
            <a:ext cx="1753568" cy="66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ounded Rectangle 2"/>
          <p:cNvSpPr>
            <a:spLocks noChangeArrowheads="1"/>
          </p:cNvSpPr>
          <p:nvPr/>
        </p:nvSpPr>
        <p:spPr bwMode="auto">
          <a:xfrm>
            <a:off x="3949156" y="1413123"/>
            <a:ext cx="1847329" cy="64740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a:endParaRPr lang="en-US" sz="1700">
              <a:solidFill>
                <a:srgbClr val="000000"/>
              </a:solidFill>
              <a:ea typeface="ヒラギノ角ゴ ProN W3" charset="0"/>
              <a:cs typeface="Times New Roman" charset="0"/>
              <a:sym typeface="Arial" charset="0"/>
            </a:endParaRPr>
          </a:p>
        </p:txBody>
      </p:sp>
      <p:sp>
        <p:nvSpPr>
          <p:cNvPr id="6154" name="Rounded Rectangle 3"/>
          <p:cNvSpPr>
            <a:spLocks noChangeArrowheads="1"/>
          </p:cNvSpPr>
          <p:nvPr/>
        </p:nvSpPr>
        <p:spPr bwMode="auto">
          <a:xfrm>
            <a:off x="3643313" y="1405311"/>
            <a:ext cx="2160984" cy="661913"/>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a:r>
              <a:rPr lang="fr-CH" sz="1700" b="1">
                <a:solidFill>
                  <a:srgbClr val="2D2DB9"/>
                </a:solidFill>
                <a:ea typeface="ヒラギノ角ゴ ProN W3" charset="0"/>
                <a:cs typeface="Times New Roman" charset="0"/>
                <a:sym typeface="Arial" charset="0"/>
              </a:rPr>
              <a:t>WWRP- SSC</a:t>
            </a:r>
            <a:endParaRPr lang="en-US" sz="1700" b="1">
              <a:solidFill>
                <a:srgbClr val="2D2DB9"/>
              </a:solidFill>
              <a:ea typeface="ヒラギノ角ゴ ProN W3" charset="0"/>
              <a:cs typeface="Times New Roman" charset="0"/>
              <a:sym typeface="Arial" charset="0"/>
            </a:endParaRPr>
          </a:p>
        </p:txBody>
      </p:sp>
      <p:sp>
        <p:nvSpPr>
          <p:cNvPr id="6155" name="Rounded Rectangle 9"/>
          <p:cNvSpPr>
            <a:spLocks noChangeArrowheads="1"/>
          </p:cNvSpPr>
          <p:nvPr/>
        </p:nvSpPr>
        <p:spPr bwMode="auto">
          <a:xfrm>
            <a:off x="899666" y="3125392"/>
            <a:ext cx="1439912" cy="664146"/>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a:r>
              <a:rPr lang="fr-CH" sz="1400" b="1" dirty="0">
                <a:solidFill>
                  <a:srgbClr val="2D2DB9"/>
                </a:solidFill>
                <a:ea typeface="ヒラギノ角ゴ ProN W3" charset="0"/>
                <a:cs typeface="Times New Roman" charset="0"/>
                <a:sym typeface="Arial" charset="0"/>
              </a:rPr>
              <a:t>Nowcasting/ Mesoscale</a:t>
            </a:r>
            <a:endParaRPr lang="en-US" sz="1400" b="1" dirty="0">
              <a:solidFill>
                <a:srgbClr val="2D2DB9"/>
              </a:solidFill>
              <a:ea typeface="ヒラギノ角ゴ ProN W3" charset="0"/>
              <a:cs typeface="Times New Roman" charset="0"/>
              <a:sym typeface="Arial" charset="0"/>
            </a:endParaRPr>
          </a:p>
        </p:txBody>
      </p:sp>
      <p:sp>
        <p:nvSpPr>
          <p:cNvPr id="6156" name="Rounded Rectangle 10"/>
          <p:cNvSpPr>
            <a:spLocks noChangeArrowheads="1"/>
          </p:cNvSpPr>
          <p:nvPr/>
        </p:nvSpPr>
        <p:spPr bwMode="auto">
          <a:xfrm>
            <a:off x="899666" y="4493865"/>
            <a:ext cx="1439912" cy="447601"/>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a:r>
              <a:rPr lang="fr-CH" sz="1400" b="1">
                <a:solidFill>
                  <a:srgbClr val="2D2DB9"/>
                </a:solidFill>
                <a:ea typeface="ヒラギノ角ゴ ProN W3" charset="0"/>
                <a:cs typeface="Times New Roman" charset="0"/>
                <a:sym typeface="Arial" charset="0"/>
              </a:rPr>
              <a:t>Verification</a:t>
            </a:r>
            <a:endParaRPr lang="en-US" sz="1400" b="1">
              <a:solidFill>
                <a:srgbClr val="2D2DB9"/>
              </a:solidFill>
              <a:ea typeface="ヒラギノ角ゴ ProN W3" charset="0"/>
              <a:cs typeface="Times New Roman" charset="0"/>
              <a:sym typeface="Arial" charset="0"/>
            </a:endParaRPr>
          </a:p>
        </p:txBody>
      </p:sp>
      <p:sp>
        <p:nvSpPr>
          <p:cNvPr id="6157" name="Rounded Rectangle 11"/>
          <p:cNvSpPr>
            <a:spLocks noChangeArrowheads="1"/>
          </p:cNvSpPr>
          <p:nvPr/>
        </p:nvSpPr>
        <p:spPr bwMode="auto">
          <a:xfrm>
            <a:off x="899666" y="3902273"/>
            <a:ext cx="1439912" cy="437555"/>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a:r>
              <a:rPr lang="fr-CH" sz="1400" b="1">
                <a:solidFill>
                  <a:srgbClr val="2D2DB9"/>
                </a:solidFill>
                <a:ea typeface="ヒラギノ角ゴ ProN W3" charset="0"/>
                <a:cs typeface="Times New Roman" charset="0"/>
                <a:sym typeface="Arial" charset="0"/>
              </a:rPr>
              <a:t>Tropical Met</a:t>
            </a:r>
            <a:endParaRPr lang="en-US" sz="1400" b="1">
              <a:solidFill>
                <a:srgbClr val="2D2DB9"/>
              </a:solidFill>
              <a:ea typeface="ヒラギノ角ゴ ProN W3" charset="0"/>
              <a:cs typeface="Times New Roman" charset="0"/>
              <a:sym typeface="Arial" charset="0"/>
            </a:endParaRPr>
          </a:p>
        </p:txBody>
      </p:sp>
      <p:sp>
        <p:nvSpPr>
          <p:cNvPr id="6158" name="Rounded Rectangle 12"/>
          <p:cNvSpPr>
            <a:spLocks noChangeArrowheads="1"/>
          </p:cNvSpPr>
          <p:nvPr/>
        </p:nvSpPr>
        <p:spPr bwMode="auto">
          <a:xfrm>
            <a:off x="899666" y="5084342"/>
            <a:ext cx="1439912" cy="554458"/>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a:r>
              <a:rPr lang="fr-CH" sz="1400" b="1" dirty="0" smtClean="0">
                <a:solidFill>
                  <a:srgbClr val="2D2DB9"/>
                </a:solidFill>
                <a:ea typeface="ヒラギノ角ゴ ProN W3" charset="0"/>
                <a:cs typeface="Times New Roman" charset="0"/>
                <a:sym typeface="Arial" charset="0"/>
              </a:rPr>
              <a:t>Socio-Econ-Res. App.</a:t>
            </a:r>
            <a:endParaRPr lang="en-US" sz="1400" b="1" dirty="0">
              <a:solidFill>
                <a:srgbClr val="2D2DB9"/>
              </a:solidFill>
              <a:ea typeface="ヒラギノ角ゴ ProN W3" charset="0"/>
              <a:cs typeface="Times New Roman" charset="0"/>
              <a:sym typeface="Arial" charset="0"/>
            </a:endParaRPr>
          </a:p>
        </p:txBody>
      </p:sp>
      <p:sp>
        <p:nvSpPr>
          <p:cNvPr id="6159" name="Rounded Rectangle 13"/>
          <p:cNvSpPr>
            <a:spLocks noChangeArrowheads="1"/>
          </p:cNvSpPr>
          <p:nvPr/>
        </p:nvSpPr>
        <p:spPr bwMode="auto">
          <a:xfrm>
            <a:off x="2492500" y="3161109"/>
            <a:ext cx="1439912" cy="572691"/>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a:r>
              <a:rPr lang="fr-CH" sz="1400" b="1" dirty="0">
                <a:solidFill>
                  <a:srgbClr val="2D2DB9"/>
                </a:solidFill>
                <a:ea typeface="ヒラギノ角ゴ ProN W3" charset="0"/>
                <a:cs typeface="Times New Roman" charset="0"/>
                <a:sym typeface="Arial" charset="0"/>
              </a:rPr>
              <a:t>Pred</a:t>
            </a:r>
            <a:r>
              <a:rPr lang="fr-CH" sz="1400" b="1" dirty="0" smtClean="0">
                <a:solidFill>
                  <a:srgbClr val="2D2DB9"/>
                </a:solidFill>
                <a:ea typeface="ヒラギノ角ゴ ProN W3" charset="0"/>
                <a:cs typeface="Times New Roman" charset="0"/>
                <a:sym typeface="Arial" charset="0"/>
              </a:rPr>
              <a:t>-Dynam-Ensemble</a:t>
            </a:r>
            <a:endParaRPr lang="en-US" sz="1400" b="1" dirty="0">
              <a:solidFill>
                <a:srgbClr val="2D2DB9"/>
              </a:solidFill>
              <a:ea typeface="ヒラギノ角ゴ ProN W3" charset="0"/>
              <a:cs typeface="Times New Roman" charset="0"/>
              <a:sym typeface="Arial" charset="0"/>
            </a:endParaRPr>
          </a:p>
        </p:txBody>
      </p:sp>
      <p:sp>
        <p:nvSpPr>
          <p:cNvPr id="6160" name="Rounded Rectangle 14"/>
          <p:cNvSpPr>
            <a:spLocks noChangeArrowheads="1"/>
          </p:cNvSpPr>
          <p:nvPr/>
        </p:nvSpPr>
        <p:spPr bwMode="auto">
          <a:xfrm>
            <a:off x="2484687" y="3917900"/>
            <a:ext cx="1439912" cy="577900"/>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a:r>
              <a:rPr lang="fr-CH" sz="1400" b="1" dirty="0" smtClean="0">
                <a:solidFill>
                  <a:srgbClr val="2D2DB9"/>
                </a:solidFill>
                <a:ea typeface="ヒラギノ角ゴ ProN W3" charset="0"/>
                <a:cs typeface="Times New Roman" charset="0"/>
                <a:sym typeface="Arial" charset="0"/>
              </a:rPr>
              <a:t>Datam Assim- Obs Systems</a:t>
            </a:r>
            <a:endParaRPr lang="en-US" sz="1400" b="1" dirty="0">
              <a:solidFill>
                <a:srgbClr val="2D2DB9"/>
              </a:solidFill>
              <a:ea typeface="ヒラギノ角ゴ ProN W3" charset="0"/>
              <a:cs typeface="Times New Roman" charset="0"/>
              <a:sym typeface="Arial" charset="0"/>
            </a:endParaRPr>
          </a:p>
        </p:txBody>
      </p:sp>
      <p:sp>
        <p:nvSpPr>
          <p:cNvPr id="29" name="Rounded Rectangle 28"/>
          <p:cNvSpPr/>
          <p:nvPr/>
        </p:nvSpPr>
        <p:spPr bwMode="auto">
          <a:xfrm>
            <a:off x="755676" y="2924473"/>
            <a:ext cx="3311798" cy="3024932"/>
          </a:xfrm>
          <a:prstGeom prst="roundRect">
            <a:avLst/>
          </a:prstGeom>
          <a:noFill/>
          <a:ln w="38100" cap="flat" cmpd="sng" algn="ctr">
            <a:solidFill>
              <a:schemeClr val="accent6"/>
            </a:solidFill>
            <a:prstDash val="dash"/>
            <a:round/>
            <a:headEnd type="none" w="med" len="med"/>
            <a:tailEnd type="none" w="med" len="med"/>
          </a:ln>
          <a:effectLst/>
        </p:spPr>
        <p:txBody>
          <a:bodyPr lIns="91430" tIns="45716" rIns="91430" bIns="45716"/>
          <a:lstStyle/>
          <a:p>
            <a:pPr algn="ctr"/>
            <a:endParaRPr lang="en-US" sz="1700">
              <a:solidFill>
                <a:srgbClr val="000000"/>
              </a:solidFill>
              <a:ea typeface="ヒラギノ角ゴ ProN W3" charset="0"/>
              <a:cs typeface="Times New Roman" charset="0"/>
              <a:sym typeface="Arial" charset="0"/>
            </a:endParaRPr>
          </a:p>
        </p:txBody>
      </p:sp>
      <p:sp>
        <p:nvSpPr>
          <p:cNvPr id="6162" name="Rounded Rectangle 16"/>
          <p:cNvSpPr>
            <a:spLocks noChangeArrowheads="1"/>
          </p:cNvSpPr>
          <p:nvPr/>
        </p:nvSpPr>
        <p:spPr bwMode="auto">
          <a:xfrm>
            <a:off x="4428010" y="3053954"/>
            <a:ext cx="1439912" cy="661913"/>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pPr algn="ctr"/>
            <a:r>
              <a:rPr lang="fr-CH" sz="1400" b="1" dirty="0" smtClean="0">
                <a:solidFill>
                  <a:srgbClr val="2D2DB9"/>
                </a:solidFill>
                <a:ea typeface="ヒラギノ角ゴ ProN W3" charset="0"/>
                <a:cs typeface="Times New Roman" charset="0"/>
                <a:sym typeface="Arial" charset="0"/>
              </a:rPr>
              <a:t>Sand &amp; Dust Storm WAS</a:t>
            </a:r>
            <a:endParaRPr lang="en-US" sz="1400" b="1" dirty="0">
              <a:solidFill>
                <a:srgbClr val="2D2DB9"/>
              </a:solidFill>
              <a:ea typeface="ヒラギノ角ゴ ProN W3" charset="0"/>
              <a:cs typeface="Times New Roman" charset="0"/>
              <a:sym typeface="Arial" charset="0"/>
            </a:endParaRPr>
          </a:p>
        </p:txBody>
      </p:sp>
      <p:sp>
        <p:nvSpPr>
          <p:cNvPr id="6163" name="TextBox 6"/>
          <p:cNvSpPr txBox="1">
            <a:spLocks noChangeArrowheads="1"/>
          </p:cNvSpPr>
          <p:nvPr/>
        </p:nvSpPr>
        <p:spPr bwMode="auto">
          <a:xfrm>
            <a:off x="3057690" y="5409159"/>
            <a:ext cx="681232" cy="35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4400">
                <a:solidFill>
                  <a:schemeClr val="tx1"/>
                </a:solidFill>
                <a:latin typeface="Times" charset="0"/>
                <a:ea typeface="ヒラギノ明朝 ProN W3" charset="0"/>
                <a:cs typeface="ヒラギノ明朝 ProN W3" charset="0"/>
                <a:sym typeface="Times" charset="0"/>
              </a:defRPr>
            </a:lvl1pPr>
            <a:lvl2pPr marL="742950">
              <a:defRPr sz="3800">
                <a:solidFill>
                  <a:schemeClr val="tx1"/>
                </a:solidFill>
                <a:latin typeface="Times" charset="0"/>
                <a:ea typeface="ヒラギノ明朝 ProN W3" charset="0"/>
                <a:cs typeface="ヒラギノ明朝 ProN W3" charset="0"/>
                <a:sym typeface="Times" charset="0"/>
              </a:defRPr>
            </a:lvl2pPr>
            <a:lvl3pPr marL="1143000">
              <a:defRPr sz="3400">
                <a:solidFill>
                  <a:schemeClr val="tx1"/>
                </a:solidFill>
                <a:latin typeface="Times" charset="0"/>
                <a:ea typeface="ヒラギノ明朝 ProN W3" charset="0"/>
                <a:cs typeface="ヒラギノ明朝 ProN W3" charset="0"/>
                <a:sym typeface="Times" charset="0"/>
              </a:defRPr>
            </a:lvl3pPr>
            <a:lvl4pPr marL="1600200">
              <a:defRPr sz="2800">
                <a:solidFill>
                  <a:schemeClr val="tx1"/>
                </a:solidFill>
                <a:latin typeface="Times" charset="0"/>
                <a:ea typeface="ヒラギノ明朝 ProN W3" charset="0"/>
                <a:cs typeface="ヒラギノ明朝 ProN W3" charset="0"/>
                <a:sym typeface="Times" charset="0"/>
              </a:defRPr>
            </a:lvl4pPr>
            <a:lvl5pPr marL="2057400">
              <a:defRPr sz="2800">
                <a:solidFill>
                  <a:schemeClr val="tx1"/>
                </a:solidFill>
                <a:latin typeface="Times" charset="0"/>
                <a:ea typeface="ヒラギノ明朝 ProN W3" charset="0"/>
                <a:cs typeface="ヒラギノ明朝 ProN W3" charset="0"/>
                <a:sym typeface="Times" charset="0"/>
              </a:defRPr>
            </a:lvl5pPr>
            <a:lvl6pPr marL="2514600" eaLnBrk="0" hangingPunct="0">
              <a:defRPr sz="2800">
                <a:solidFill>
                  <a:schemeClr val="tx1"/>
                </a:solidFill>
                <a:latin typeface="Times" charset="0"/>
                <a:ea typeface="ヒラギノ明朝 ProN W3" charset="0"/>
                <a:cs typeface="ヒラギノ明朝 ProN W3" charset="0"/>
                <a:sym typeface="Times" charset="0"/>
              </a:defRPr>
            </a:lvl6pPr>
            <a:lvl7pPr marL="2971800" eaLnBrk="0" hangingPunct="0">
              <a:defRPr sz="2800">
                <a:solidFill>
                  <a:schemeClr val="tx1"/>
                </a:solidFill>
                <a:latin typeface="Times" charset="0"/>
                <a:ea typeface="ヒラギノ明朝 ProN W3" charset="0"/>
                <a:cs typeface="ヒラギノ明朝 ProN W3" charset="0"/>
                <a:sym typeface="Times" charset="0"/>
              </a:defRPr>
            </a:lvl7pPr>
            <a:lvl8pPr marL="3429000" eaLnBrk="0" hangingPunct="0">
              <a:defRPr sz="2800">
                <a:solidFill>
                  <a:schemeClr val="tx1"/>
                </a:solidFill>
                <a:latin typeface="Times" charset="0"/>
                <a:ea typeface="ヒラギノ明朝 ProN W3" charset="0"/>
                <a:cs typeface="ヒラギノ明朝 ProN W3" charset="0"/>
                <a:sym typeface="Times" charset="0"/>
              </a:defRPr>
            </a:lvl8pPr>
            <a:lvl9pPr marL="3886200" eaLnBrk="0" hangingPunct="0">
              <a:defRPr sz="2800">
                <a:solidFill>
                  <a:schemeClr val="tx1"/>
                </a:solidFill>
                <a:latin typeface="Times" charset="0"/>
                <a:ea typeface="ヒラギノ明朝 ProN W3" charset="0"/>
                <a:cs typeface="ヒラギノ明朝 ProN W3" charset="0"/>
                <a:sym typeface="Times" charset="0"/>
              </a:defRPr>
            </a:lvl9pPr>
          </a:lstStyle>
          <a:p>
            <a:pPr algn="ctr"/>
            <a:r>
              <a:rPr lang="fr-CH" sz="1700" b="1" dirty="0" smtClean="0">
                <a:solidFill>
                  <a:srgbClr val="0033CC"/>
                </a:solidFill>
                <a:latin typeface="Arial" charset="0"/>
                <a:ea typeface="ヒラギノ角ゴ ProN W3" charset="0"/>
                <a:cs typeface="Times New Roman" charset="0"/>
                <a:sym typeface="Arial" charset="0"/>
              </a:rPr>
              <a:t>WGs</a:t>
            </a:r>
            <a:endParaRPr lang="en-US" sz="1700" b="1" dirty="0">
              <a:solidFill>
                <a:srgbClr val="0033CC"/>
              </a:solidFill>
              <a:latin typeface="Arial" charset="0"/>
              <a:ea typeface="ヒラギノ角ゴ ProN W3" charset="0"/>
              <a:cs typeface="Times New Roman" charset="0"/>
              <a:sym typeface="Arial" charset="0"/>
            </a:endParaRPr>
          </a:p>
        </p:txBody>
      </p:sp>
      <p:sp>
        <p:nvSpPr>
          <p:cNvPr id="32" name="Rounded Rectangle 31"/>
          <p:cNvSpPr/>
          <p:nvPr/>
        </p:nvSpPr>
        <p:spPr bwMode="auto">
          <a:xfrm>
            <a:off x="6155905" y="2924473"/>
            <a:ext cx="2303859" cy="3024932"/>
          </a:xfrm>
          <a:prstGeom prst="roundRect">
            <a:avLst/>
          </a:prstGeom>
          <a:noFill/>
          <a:ln w="38100" cap="flat" cmpd="sng" algn="ctr">
            <a:solidFill>
              <a:schemeClr val="accent6"/>
            </a:solidFill>
            <a:prstDash val="dash"/>
            <a:round/>
            <a:headEnd type="none" w="med" len="med"/>
            <a:tailEnd type="none" w="med" len="med"/>
          </a:ln>
          <a:effectLst/>
        </p:spPr>
        <p:txBody>
          <a:bodyPr lIns="91430" tIns="45716" rIns="91430" bIns="45716"/>
          <a:lstStyle/>
          <a:p>
            <a:pPr algn="ctr"/>
            <a:endParaRPr lang="en-US" sz="1700">
              <a:solidFill>
                <a:srgbClr val="000000"/>
              </a:solidFill>
              <a:ea typeface="ヒラギノ角ゴ ProN W3" charset="0"/>
              <a:cs typeface="Times New Roman" charset="0"/>
              <a:sym typeface="Arial" charset="0"/>
            </a:endParaRPr>
          </a:p>
        </p:txBody>
      </p:sp>
      <p:sp>
        <p:nvSpPr>
          <p:cNvPr id="33" name="Rounded Rectangle 32"/>
          <p:cNvSpPr/>
          <p:nvPr/>
        </p:nvSpPr>
        <p:spPr bwMode="auto">
          <a:xfrm>
            <a:off x="6516441" y="3142134"/>
            <a:ext cx="1439912" cy="445368"/>
          </a:xfrm>
          <a:prstGeom prst="roundRect">
            <a:avLst/>
          </a:prstGeom>
          <a:solidFill>
            <a:schemeClr val="accent6"/>
          </a:solidFill>
          <a:ln w="9525" cap="flat" cmpd="sng" algn="ctr">
            <a:noFill/>
            <a:prstDash val="solid"/>
            <a:round/>
            <a:headEnd type="none" w="med" len="med"/>
            <a:tailEnd type="none" w="med" len="med"/>
          </a:ln>
          <a:effectLst/>
        </p:spPr>
        <p:txBody>
          <a:bodyPr lIns="91430" tIns="45716" rIns="91430" bIns="45716"/>
          <a:lstStyle/>
          <a:p>
            <a:pPr algn="ctr"/>
            <a:r>
              <a:rPr lang="fr-CH" sz="1400" b="1" dirty="0" smtClean="0">
                <a:solidFill>
                  <a:srgbClr val="FFC000"/>
                </a:solidFill>
                <a:ea typeface="ヒラギノ角ゴ ProN W3" charset="0"/>
                <a:cs typeface="Times New Roman" charset="0"/>
                <a:sym typeface="Arial" charset="0"/>
              </a:rPr>
              <a:t>RDPs/FDPs</a:t>
            </a:r>
            <a:endParaRPr lang="en-US" sz="1400" b="1" dirty="0">
              <a:solidFill>
                <a:srgbClr val="FFC000"/>
              </a:solidFill>
              <a:ea typeface="ヒラギノ角ゴ ProN W3" charset="0"/>
              <a:cs typeface="Times New Roman" charset="0"/>
              <a:sym typeface="Arial" charset="0"/>
            </a:endParaRPr>
          </a:p>
        </p:txBody>
      </p:sp>
      <p:sp>
        <p:nvSpPr>
          <p:cNvPr id="34" name="Rounded Rectangle 33"/>
          <p:cNvSpPr/>
          <p:nvPr/>
        </p:nvSpPr>
        <p:spPr bwMode="auto">
          <a:xfrm>
            <a:off x="6516441" y="3702472"/>
            <a:ext cx="1439912" cy="519038"/>
          </a:xfrm>
          <a:prstGeom prst="roundRect">
            <a:avLst/>
          </a:prstGeom>
          <a:solidFill>
            <a:srgbClr val="FFC000"/>
          </a:solidFill>
          <a:ln w="28575" cap="flat" cmpd="sng" algn="ctr">
            <a:solidFill>
              <a:schemeClr val="accent6"/>
            </a:solidFill>
            <a:prstDash val="solid"/>
            <a:round/>
            <a:headEnd type="none" w="med" len="med"/>
            <a:tailEnd type="none" w="med" len="med"/>
          </a:ln>
          <a:effectLst/>
        </p:spPr>
        <p:txBody>
          <a:bodyPr lIns="91430" tIns="45716" rIns="91430" bIns="45716"/>
          <a:lstStyle/>
          <a:p>
            <a:pPr algn="ctr"/>
            <a:r>
              <a:rPr lang="fr-CH" sz="1700" b="1">
                <a:solidFill>
                  <a:srgbClr val="2D2DB9"/>
                </a:solidFill>
                <a:ea typeface="ヒラギノ角ゴ ProN W3" charset="0"/>
                <a:cs typeface="Times New Roman" charset="0"/>
                <a:sym typeface="Arial" charset="0"/>
              </a:rPr>
              <a:t>S2S</a:t>
            </a:r>
            <a:endParaRPr lang="en-US" sz="1700" b="1">
              <a:solidFill>
                <a:srgbClr val="2D2DB9"/>
              </a:solidFill>
              <a:ea typeface="ヒラギノ角ゴ ProN W3" charset="0"/>
              <a:cs typeface="Times New Roman" charset="0"/>
              <a:sym typeface="Arial" charset="0"/>
            </a:endParaRPr>
          </a:p>
        </p:txBody>
      </p:sp>
      <p:sp>
        <p:nvSpPr>
          <p:cNvPr id="35" name="Rounded Rectangle 34"/>
          <p:cNvSpPr/>
          <p:nvPr/>
        </p:nvSpPr>
        <p:spPr bwMode="auto">
          <a:xfrm>
            <a:off x="6516441" y="4349875"/>
            <a:ext cx="1439912" cy="519038"/>
          </a:xfrm>
          <a:prstGeom prst="roundRect">
            <a:avLst/>
          </a:prstGeom>
          <a:solidFill>
            <a:srgbClr val="FFC000"/>
          </a:solidFill>
          <a:ln w="28575" cap="flat" cmpd="sng" algn="ctr">
            <a:solidFill>
              <a:schemeClr val="accent6"/>
            </a:solidFill>
            <a:prstDash val="solid"/>
            <a:round/>
            <a:headEnd type="none" w="med" len="med"/>
            <a:tailEnd type="none" w="med" len="med"/>
          </a:ln>
          <a:effectLst/>
        </p:spPr>
        <p:txBody>
          <a:bodyPr lIns="91430" tIns="45716" rIns="91430" bIns="45716"/>
          <a:lstStyle/>
          <a:p>
            <a:pPr algn="ctr"/>
            <a:r>
              <a:rPr lang="fr-CH" sz="1700" b="1">
                <a:solidFill>
                  <a:srgbClr val="2D2DB9"/>
                </a:solidFill>
                <a:ea typeface="ヒラギノ角ゴ ProN W3" charset="0"/>
                <a:cs typeface="Times New Roman" charset="0"/>
                <a:sym typeface="Arial" charset="0"/>
              </a:rPr>
              <a:t>PPP</a:t>
            </a:r>
            <a:endParaRPr lang="en-US" sz="1700" b="1">
              <a:solidFill>
                <a:srgbClr val="2D2DB9"/>
              </a:solidFill>
              <a:ea typeface="ヒラギノ角ゴ ProN W3" charset="0"/>
              <a:cs typeface="Times New Roman" charset="0"/>
              <a:sym typeface="Arial" charset="0"/>
            </a:endParaRPr>
          </a:p>
        </p:txBody>
      </p:sp>
      <p:sp>
        <p:nvSpPr>
          <p:cNvPr id="36" name="Rounded Rectangle 35"/>
          <p:cNvSpPr/>
          <p:nvPr/>
        </p:nvSpPr>
        <p:spPr bwMode="auto">
          <a:xfrm>
            <a:off x="6516441" y="4999509"/>
            <a:ext cx="1439912" cy="516805"/>
          </a:xfrm>
          <a:prstGeom prst="roundRect">
            <a:avLst/>
          </a:prstGeom>
          <a:solidFill>
            <a:srgbClr val="FFC000"/>
          </a:solidFill>
          <a:ln w="28575" cap="flat" cmpd="sng" algn="ctr">
            <a:solidFill>
              <a:schemeClr val="accent6"/>
            </a:solidFill>
            <a:prstDash val="solid"/>
            <a:round/>
            <a:headEnd type="none" w="med" len="med"/>
            <a:tailEnd type="none" w="med" len="med"/>
          </a:ln>
          <a:effectLst/>
        </p:spPr>
        <p:txBody>
          <a:bodyPr lIns="91430" tIns="45716" rIns="91430" bIns="45716"/>
          <a:lstStyle/>
          <a:p>
            <a:pPr algn="ctr"/>
            <a:r>
              <a:rPr lang="fr-CH" sz="1700" b="1">
                <a:solidFill>
                  <a:srgbClr val="2D2DB9"/>
                </a:solidFill>
                <a:ea typeface="ヒラギノ角ゴ ProN W3" charset="0"/>
                <a:cs typeface="Times New Roman" charset="0"/>
                <a:sym typeface="Arial" charset="0"/>
              </a:rPr>
              <a:t>HIW</a:t>
            </a:r>
            <a:endParaRPr lang="en-US" sz="1700" b="1">
              <a:solidFill>
                <a:srgbClr val="2D2DB9"/>
              </a:solidFill>
              <a:ea typeface="ヒラギノ角ゴ ProN W3" charset="0"/>
              <a:cs typeface="Times New Roman" charset="0"/>
              <a:sym typeface="Arial" charset="0"/>
            </a:endParaRPr>
          </a:p>
        </p:txBody>
      </p:sp>
      <p:sp>
        <p:nvSpPr>
          <p:cNvPr id="6169" name="TextBox 23"/>
          <p:cNvSpPr txBox="1">
            <a:spLocks noChangeArrowheads="1"/>
          </p:cNvSpPr>
          <p:nvPr/>
        </p:nvSpPr>
        <p:spPr bwMode="auto">
          <a:xfrm>
            <a:off x="7249790" y="5610076"/>
            <a:ext cx="994544"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4400">
                <a:solidFill>
                  <a:schemeClr val="tx1"/>
                </a:solidFill>
                <a:latin typeface="Times" charset="0"/>
                <a:ea typeface="ヒラギノ明朝 ProN W3" charset="0"/>
                <a:cs typeface="ヒラギノ明朝 ProN W3" charset="0"/>
                <a:sym typeface="Times" charset="0"/>
              </a:defRPr>
            </a:lvl1pPr>
            <a:lvl2pPr marL="742950">
              <a:defRPr sz="3800">
                <a:solidFill>
                  <a:schemeClr val="tx1"/>
                </a:solidFill>
                <a:latin typeface="Times" charset="0"/>
                <a:ea typeface="ヒラギノ明朝 ProN W3" charset="0"/>
                <a:cs typeface="ヒラギノ明朝 ProN W3" charset="0"/>
                <a:sym typeface="Times" charset="0"/>
              </a:defRPr>
            </a:lvl2pPr>
            <a:lvl3pPr marL="1143000">
              <a:defRPr sz="3400">
                <a:solidFill>
                  <a:schemeClr val="tx1"/>
                </a:solidFill>
                <a:latin typeface="Times" charset="0"/>
                <a:ea typeface="ヒラギノ明朝 ProN W3" charset="0"/>
                <a:cs typeface="ヒラギノ明朝 ProN W3" charset="0"/>
                <a:sym typeface="Times" charset="0"/>
              </a:defRPr>
            </a:lvl3pPr>
            <a:lvl4pPr marL="1600200">
              <a:defRPr sz="2800">
                <a:solidFill>
                  <a:schemeClr val="tx1"/>
                </a:solidFill>
                <a:latin typeface="Times" charset="0"/>
                <a:ea typeface="ヒラギノ明朝 ProN W3" charset="0"/>
                <a:cs typeface="ヒラギノ明朝 ProN W3" charset="0"/>
                <a:sym typeface="Times" charset="0"/>
              </a:defRPr>
            </a:lvl4pPr>
            <a:lvl5pPr marL="2057400">
              <a:defRPr sz="2800">
                <a:solidFill>
                  <a:schemeClr val="tx1"/>
                </a:solidFill>
                <a:latin typeface="Times" charset="0"/>
                <a:ea typeface="ヒラギノ明朝 ProN W3" charset="0"/>
                <a:cs typeface="ヒラギノ明朝 ProN W3" charset="0"/>
                <a:sym typeface="Times" charset="0"/>
              </a:defRPr>
            </a:lvl5pPr>
            <a:lvl6pPr marL="2514600" eaLnBrk="0" hangingPunct="0">
              <a:defRPr sz="2800">
                <a:solidFill>
                  <a:schemeClr val="tx1"/>
                </a:solidFill>
                <a:latin typeface="Times" charset="0"/>
                <a:ea typeface="ヒラギノ明朝 ProN W3" charset="0"/>
                <a:cs typeface="ヒラギノ明朝 ProN W3" charset="0"/>
                <a:sym typeface="Times" charset="0"/>
              </a:defRPr>
            </a:lvl6pPr>
            <a:lvl7pPr marL="2971800" eaLnBrk="0" hangingPunct="0">
              <a:defRPr sz="2800">
                <a:solidFill>
                  <a:schemeClr val="tx1"/>
                </a:solidFill>
                <a:latin typeface="Times" charset="0"/>
                <a:ea typeface="ヒラギノ明朝 ProN W3" charset="0"/>
                <a:cs typeface="ヒラギノ明朝 ProN W3" charset="0"/>
                <a:sym typeface="Times" charset="0"/>
              </a:defRPr>
            </a:lvl7pPr>
            <a:lvl8pPr marL="3429000" eaLnBrk="0" hangingPunct="0">
              <a:defRPr sz="2800">
                <a:solidFill>
                  <a:schemeClr val="tx1"/>
                </a:solidFill>
                <a:latin typeface="Times" charset="0"/>
                <a:ea typeface="ヒラギノ明朝 ProN W3" charset="0"/>
                <a:cs typeface="ヒラギノ明朝 ProN W3" charset="0"/>
                <a:sym typeface="Times" charset="0"/>
              </a:defRPr>
            </a:lvl8pPr>
            <a:lvl9pPr marL="3886200" eaLnBrk="0" hangingPunct="0">
              <a:defRPr sz="2800">
                <a:solidFill>
                  <a:schemeClr val="tx1"/>
                </a:solidFill>
                <a:latin typeface="Times" charset="0"/>
                <a:ea typeface="ヒラギノ明朝 ProN W3" charset="0"/>
                <a:cs typeface="ヒラギノ明朝 ProN W3" charset="0"/>
                <a:sym typeface="Times" charset="0"/>
              </a:defRPr>
            </a:lvl9pPr>
          </a:lstStyle>
          <a:p>
            <a:pPr algn="ctr"/>
            <a:r>
              <a:rPr lang="fr-CH" sz="1600" b="1">
                <a:solidFill>
                  <a:srgbClr val="0033CC"/>
                </a:solidFill>
                <a:latin typeface="Arial" charset="0"/>
                <a:ea typeface="ヒラギノ角ゴ ProN W3" charset="0"/>
                <a:cs typeface="Times New Roman" charset="0"/>
                <a:sym typeface="Arial" charset="0"/>
              </a:rPr>
              <a:t>Projects</a:t>
            </a:r>
            <a:endParaRPr lang="en-US" sz="1600" b="1">
              <a:solidFill>
                <a:srgbClr val="0033CC"/>
              </a:solidFill>
              <a:latin typeface="Arial" charset="0"/>
              <a:ea typeface="ヒラギノ角ゴ ProN W3" charset="0"/>
              <a:cs typeface="Times New Roman" charset="0"/>
              <a:sym typeface="Arial" charset="0"/>
            </a:endParaRPr>
          </a:p>
        </p:txBody>
      </p:sp>
      <p:cxnSp>
        <p:nvCxnSpPr>
          <p:cNvPr id="38" name="Curved Connector 37"/>
          <p:cNvCxnSpPr>
            <a:cxnSpLocks noChangeShapeType="1"/>
            <a:stCxn id="6154" idx="2"/>
            <a:endCxn id="29" idx="0"/>
          </p:cNvCxnSpPr>
          <p:nvPr/>
        </p:nvCxnSpPr>
        <p:spPr bwMode="auto">
          <a:xfrm rot="5400000">
            <a:off x="3138785" y="1339453"/>
            <a:ext cx="857250" cy="2312789"/>
          </a:xfrm>
          <a:prstGeom prst="curvedConnector3">
            <a:avLst>
              <a:gd name="adj1" fmla="val 50000"/>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9" name="Curved Connector 38"/>
          <p:cNvCxnSpPr>
            <a:cxnSpLocks noChangeShapeType="1"/>
            <a:stCxn id="6154" idx="2"/>
            <a:endCxn id="32" idx="0"/>
          </p:cNvCxnSpPr>
          <p:nvPr/>
        </p:nvCxnSpPr>
        <p:spPr bwMode="auto">
          <a:xfrm rot="16200000" flipH="1">
            <a:off x="5587194" y="1203834"/>
            <a:ext cx="857250" cy="2584029"/>
          </a:xfrm>
          <a:prstGeom prst="curvedConnector3">
            <a:avLst>
              <a:gd name="adj1" fmla="val 50000"/>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Curved Connector 39"/>
          <p:cNvCxnSpPr>
            <a:cxnSpLocks noChangeShapeType="1"/>
            <a:stCxn id="6154" idx="2"/>
            <a:endCxn id="6162" idx="0"/>
          </p:cNvCxnSpPr>
          <p:nvPr/>
        </p:nvCxnSpPr>
        <p:spPr bwMode="auto">
          <a:xfrm rot="16200000" flipH="1">
            <a:off x="4442520" y="2348508"/>
            <a:ext cx="986730" cy="424160"/>
          </a:xfrm>
          <a:prstGeom prst="curvedConnector3">
            <a:avLst>
              <a:gd name="adj1" fmla="val 50000"/>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1" name="Rounded Rectangle 3"/>
          <p:cNvSpPr>
            <a:spLocks noChangeArrowheads="1"/>
          </p:cNvSpPr>
          <p:nvPr/>
        </p:nvSpPr>
        <p:spPr bwMode="auto">
          <a:xfrm>
            <a:off x="953244" y="1553767"/>
            <a:ext cx="2160984" cy="661913"/>
          </a:xfrm>
          <a:prstGeom prst="roundRect">
            <a:avLst>
              <a:gd name="adj" fmla="val 16667"/>
            </a:avLst>
          </a:prstGeom>
          <a:solidFill>
            <a:schemeClr val="accent6"/>
          </a:solidFill>
          <a:ln>
            <a:noFill/>
          </a:ln>
        </p:spPr>
        <p:txBody>
          <a:bodyPr lIns="91430" tIns="45716" rIns="91430" bIns="45716"/>
          <a:lstStyle/>
          <a:p>
            <a:pPr algn="ctr"/>
            <a:r>
              <a:rPr lang="fr-CH" sz="1700" b="1">
                <a:solidFill>
                  <a:srgbClr val="FFC000"/>
                </a:solidFill>
                <a:ea typeface="ヒラギノ角ゴ ProN W3" charset="0"/>
                <a:cs typeface="Times New Roman" charset="0"/>
                <a:sym typeface="Arial" charset="0"/>
              </a:rPr>
              <a:t>WMO secretariat</a:t>
            </a:r>
            <a:endParaRPr lang="en-US" sz="1700" b="1">
              <a:solidFill>
                <a:srgbClr val="FFC000"/>
              </a:solidFill>
              <a:ea typeface="ヒラギノ角ゴ ProN W3" charset="0"/>
              <a:cs typeface="Times New Roman" charset="0"/>
              <a:sym typeface="Arial" charset="0"/>
            </a:endParaRPr>
          </a:p>
        </p:txBody>
      </p:sp>
      <p:sp>
        <p:nvSpPr>
          <p:cNvPr id="2" name="Rectangle 1"/>
          <p:cNvSpPr/>
          <p:nvPr/>
        </p:nvSpPr>
        <p:spPr>
          <a:xfrm>
            <a:off x="1066800" y="6471994"/>
            <a:ext cx="1838965" cy="369332"/>
          </a:xfrm>
          <a:prstGeom prst="rect">
            <a:avLst/>
          </a:prstGeom>
        </p:spPr>
        <p:txBody>
          <a:bodyPr wrap="none">
            <a:spAutoFit/>
          </a:bodyPr>
          <a:lstStyle/>
          <a:p>
            <a:r>
              <a:rPr lang="en-US" i="1" dirty="0" smtClean="0">
                <a:solidFill>
                  <a:srgbClr val="008000"/>
                </a:solidFill>
              </a:rPr>
              <a:t>After Paolo </a:t>
            </a:r>
            <a:r>
              <a:rPr lang="en-US" i="1" dirty="0" err="1" smtClean="0">
                <a:solidFill>
                  <a:srgbClr val="008000"/>
                </a:solidFill>
              </a:rPr>
              <a:t>Ruti</a:t>
            </a:r>
            <a:endParaRPr lang="en-US" dirty="0"/>
          </a:p>
        </p:txBody>
      </p:sp>
    </p:spTree>
    <p:extLst>
      <p:ext uri="{BB962C8B-B14F-4D97-AF65-F5344CB8AC3E}">
        <p14:creationId xmlns:p14="http://schemas.microsoft.com/office/powerpoint/2010/main" val="3513003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40</a:t>
            </a:fld>
            <a:endParaRPr lang="en-US"/>
          </a:p>
        </p:txBody>
      </p:sp>
      <p:pic>
        <p:nvPicPr>
          <p:cNvPr id="5" name="Picture 4"/>
          <p:cNvPicPr>
            <a:picLocks noChangeAspect="1"/>
          </p:cNvPicPr>
          <p:nvPr/>
        </p:nvPicPr>
        <p:blipFill>
          <a:blip r:embed="rId2"/>
          <a:stretch>
            <a:fillRect/>
          </a:stretch>
        </p:blipFill>
        <p:spPr>
          <a:xfrm>
            <a:off x="0" y="465734"/>
            <a:ext cx="9144000" cy="6327648"/>
          </a:xfrm>
          <a:prstGeom prst="rect">
            <a:avLst/>
          </a:prstGeom>
        </p:spPr>
      </p:pic>
    </p:spTree>
    <p:extLst>
      <p:ext uri="{BB962C8B-B14F-4D97-AF65-F5344CB8AC3E}">
        <p14:creationId xmlns:p14="http://schemas.microsoft.com/office/powerpoint/2010/main" val="3113568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Autofit/>
          </a:bodyPr>
          <a:lstStyle/>
          <a:p>
            <a:r>
              <a:rPr lang="en-US" sz="3600" dirty="0" smtClean="0">
                <a:solidFill>
                  <a:srgbClr val="FF0000"/>
                </a:solidFill>
              </a:rPr>
              <a:t>PPP, S2S, </a:t>
            </a:r>
            <a:r>
              <a:rPr lang="en-US" sz="3600" dirty="0" err="1" smtClean="0">
                <a:solidFill>
                  <a:srgbClr val="FF0000"/>
                </a:solidFill>
              </a:rPr>
              <a:t>HIWeather</a:t>
            </a:r>
            <a:r>
              <a:rPr lang="en-US" sz="3600" dirty="0" smtClean="0">
                <a:solidFill>
                  <a:srgbClr val="FF0000"/>
                </a:solidFill>
              </a:rPr>
              <a:t> Project Commonalities</a:t>
            </a:r>
            <a:endParaRPr lang="en-US" sz="3600" dirty="0"/>
          </a:p>
        </p:txBody>
      </p:sp>
      <p:sp>
        <p:nvSpPr>
          <p:cNvPr id="3" name="Content Placeholder 2"/>
          <p:cNvSpPr>
            <a:spLocks noGrp="1"/>
          </p:cNvSpPr>
          <p:nvPr>
            <p:ph idx="1"/>
          </p:nvPr>
        </p:nvSpPr>
        <p:spPr>
          <a:xfrm>
            <a:off x="0" y="609600"/>
            <a:ext cx="9144000" cy="6248400"/>
          </a:xfrm>
        </p:spPr>
        <p:txBody>
          <a:bodyPr>
            <a:normAutofit fontScale="77500" lnSpcReduction="20000"/>
          </a:bodyPr>
          <a:lstStyle/>
          <a:p>
            <a:r>
              <a:rPr lang="en-US" dirty="0" smtClean="0"/>
              <a:t>Each project aims at predicting high impact weather</a:t>
            </a:r>
          </a:p>
          <a:p>
            <a:pPr lvl="1"/>
            <a:r>
              <a:rPr lang="en-US" dirty="0" smtClean="0"/>
              <a:t>Common project design (p.12)</a:t>
            </a:r>
          </a:p>
          <a:p>
            <a:pPr lvl="2"/>
            <a:r>
              <a:rPr lang="en-US" dirty="0" smtClean="0"/>
              <a:t>Shared R2O protocols</a:t>
            </a:r>
          </a:p>
          <a:p>
            <a:pPr lvl="2"/>
            <a:r>
              <a:rPr lang="en-US" smtClean="0"/>
              <a:t>Shared SERA </a:t>
            </a:r>
            <a:r>
              <a:rPr lang="en-US" dirty="0" smtClean="0"/>
              <a:t>research</a:t>
            </a:r>
          </a:p>
          <a:p>
            <a:r>
              <a:rPr lang="en-US" dirty="0" smtClean="0"/>
              <a:t>Overlapping/complementary weather threats / stretch goals (p.15)</a:t>
            </a:r>
          </a:p>
          <a:p>
            <a:pPr lvl="1"/>
            <a:r>
              <a:rPr lang="en-US" dirty="0" smtClean="0"/>
              <a:t>Give example?</a:t>
            </a:r>
          </a:p>
          <a:p>
            <a:r>
              <a:rPr lang="en-US" dirty="0" smtClean="0"/>
              <a:t>Each project leverages basic NWP systems, including ensembles</a:t>
            </a:r>
          </a:p>
          <a:p>
            <a:pPr lvl="1"/>
            <a:r>
              <a:rPr lang="en-US" dirty="0" smtClean="0"/>
              <a:t>Benefits from advancement of basic system </a:t>
            </a:r>
          </a:p>
          <a:p>
            <a:r>
              <a:rPr lang="en-US" dirty="0" smtClean="0"/>
              <a:t>Commonly used tools / infrastructure </a:t>
            </a:r>
          </a:p>
          <a:p>
            <a:pPr lvl="1"/>
            <a:r>
              <a:rPr lang="en-US" dirty="0" smtClean="0"/>
              <a:t>Archive of extreme events with GIS database</a:t>
            </a:r>
          </a:p>
          <a:p>
            <a:pPr lvl="2"/>
            <a:r>
              <a:rPr lang="en-US" dirty="0" smtClean="0"/>
              <a:t>Observations</a:t>
            </a:r>
            <a:endParaRPr lang="en-US" dirty="0"/>
          </a:p>
          <a:p>
            <a:pPr lvl="2"/>
            <a:r>
              <a:rPr lang="en-US" dirty="0" err="1"/>
              <a:t>Reanalyses</a:t>
            </a:r>
            <a:r>
              <a:rPr lang="en-US" dirty="0"/>
              <a:t> and </a:t>
            </a:r>
            <a:r>
              <a:rPr lang="en-US" dirty="0" smtClean="0"/>
              <a:t>reforecasts</a:t>
            </a:r>
          </a:p>
          <a:p>
            <a:pPr lvl="2"/>
            <a:r>
              <a:rPr lang="en-US" dirty="0" smtClean="0"/>
              <a:t>Socioeconomic impacts</a:t>
            </a:r>
            <a:endParaRPr lang="en-US" dirty="0"/>
          </a:p>
          <a:p>
            <a:pPr lvl="1"/>
            <a:r>
              <a:rPr lang="en-US" dirty="0" smtClean="0"/>
              <a:t>Toolbox</a:t>
            </a:r>
          </a:p>
          <a:p>
            <a:pPr lvl="2"/>
            <a:r>
              <a:rPr lang="en-US" dirty="0" smtClean="0"/>
              <a:t>Scripts</a:t>
            </a:r>
            <a:r>
              <a:rPr lang="en-US" dirty="0"/>
              <a:t>, code, </a:t>
            </a:r>
            <a:r>
              <a:rPr lang="en-US" dirty="0" err="1"/>
              <a:t>executables</a:t>
            </a:r>
            <a:endParaRPr lang="en-US" dirty="0"/>
          </a:p>
          <a:p>
            <a:pPr lvl="2"/>
            <a:r>
              <a:rPr lang="en-US" dirty="0" smtClean="0"/>
              <a:t>Visualization</a:t>
            </a:r>
          </a:p>
          <a:p>
            <a:pPr lvl="2"/>
            <a:r>
              <a:rPr lang="en-US" dirty="0" smtClean="0"/>
              <a:t>Verification</a:t>
            </a:r>
            <a:endParaRPr lang="en-US" dirty="0"/>
          </a:p>
        </p:txBody>
      </p:sp>
    </p:spTree>
    <p:extLst>
      <p:ext uri="{BB962C8B-B14F-4D97-AF65-F5344CB8AC3E}">
        <p14:creationId xmlns:p14="http://schemas.microsoft.com/office/powerpoint/2010/main" val="29635879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Legacy Project Commonalities</a:t>
            </a:r>
            <a:endParaRPr lang="en-US" dirty="0"/>
          </a:p>
        </p:txBody>
      </p:sp>
      <p:sp>
        <p:nvSpPr>
          <p:cNvPr id="3" name="Content Placeholder 2"/>
          <p:cNvSpPr>
            <a:spLocks noGrp="1"/>
          </p:cNvSpPr>
          <p:nvPr>
            <p:ph idx="1"/>
          </p:nvPr>
        </p:nvSpPr>
        <p:spPr>
          <a:xfrm>
            <a:off x="457200" y="1600200"/>
            <a:ext cx="8229600" cy="5146675"/>
          </a:xfrm>
        </p:spPr>
        <p:txBody>
          <a:bodyPr>
            <a:normAutofit fontScale="92500" lnSpcReduction="20000"/>
          </a:bodyPr>
          <a:lstStyle/>
          <a:p>
            <a:r>
              <a:rPr lang="en-US" dirty="0" smtClean="0"/>
              <a:t>Legacy projects may require similar NWP advancements, techniques, stretch goals may overlap between different projects, common R2O protocols, SERA type research</a:t>
            </a:r>
          </a:p>
          <a:p>
            <a:r>
              <a:rPr lang="en-US" dirty="0" smtClean="0"/>
              <a:t>Use common approach and infrastructure</a:t>
            </a:r>
          </a:p>
          <a:p>
            <a:pPr lvl="1"/>
            <a:r>
              <a:rPr lang="en-US" dirty="0" smtClean="0"/>
              <a:t>Observations</a:t>
            </a:r>
          </a:p>
          <a:p>
            <a:pPr lvl="1"/>
            <a:r>
              <a:rPr lang="en-US" dirty="0" err="1" smtClean="0"/>
              <a:t>Reanalyses</a:t>
            </a:r>
            <a:r>
              <a:rPr lang="en-US" dirty="0" smtClean="0"/>
              <a:t> and reforecasts</a:t>
            </a:r>
          </a:p>
          <a:p>
            <a:pPr lvl="1"/>
            <a:r>
              <a:rPr lang="en-US" dirty="0" smtClean="0"/>
              <a:t>Ensembles</a:t>
            </a:r>
          </a:p>
          <a:p>
            <a:pPr lvl="1"/>
            <a:r>
              <a:rPr lang="en-US" dirty="0" smtClean="0"/>
              <a:t>Scripts, code, </a:t>
            </a:r>
            <a:r>
              <a:rPr lang="en-US" dirty="0" err="1" smtClean="0"/>
              <a:t>executables</a:t>
            </a:r>
            <a:endParaRPr lang="en-US" dirty="0" smtClean="0"/>
          </a:p>
          <a:p>
            <a:pPr lvl="1"/>
            <a:r>
              <a:rPr lang="en-US" dirty="0" smtClean="0"/>
              <a:t>Verification toolbox</a:t>
            </a:r>
          </a:p>
          <a:p>
            <a:pPr lvl="1"/>
            <a:r>
              <a:rPr lang="en-US" dirty="0" smtClean="0"/>
              <a:t>GIS database</a:t>
            </a:r>
          </a:p>
          <a:p>
            <a:pPr lvl="1"/>
            <a:r>
              <a:rPr lang="en-US" dirty="0" smtClean="0"/>
              <a:t>Visualization</a:t>
            </a:r>
            <a:endParaRPr lang="en-US" dirty="0"/>
          </a:p>
        </p:txBody>
      </p:sp>
    </p:spTree>
    <p:extLst>
      <p:ext uri="{BB962C8B-B14F-4D97-AF65-F5344CB8AC3E}">
        <p14:creationId xmlns:p14="http://schemas.microsoft.com/office/powerpoint/2010/main" val="89100722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0"/>
            <a:ext cx="8745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6914" name="Oval 5"/>
          <p:cNvSpPr>
            <a:spLocks noChangeArrowheads="1"/>
          </p:cNvSpPr>
          <p:nvPr/>
        </p:nvSpPr>
        <p:spPr bwMode="auto">
          <a:xfrm>
            <a:off x="6300788" y="1989138"/>
            <a:ext cx="431800"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5" name="Oval 6"/>
          <p:cNvSpPr>
            <a:spLocks noChangeArrowheads="1"/>
          </p:cNvSpPr>
          <p:nvPr/>
        </p:nvSpPr>
        <p:spPr bwMode="auto">
          <a:xfrm>
            <a:off x="5029200" y="2336800"/>
            <a:ext cx="431800"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6" name="Oval 7"/>
          <p:cNvSpPr>
            <a:spLocks noChangeArrowheads="1"/>
          </p:cNvSpPr>
          <p:nvPr/>
        </p:nvSpPr>
        <p:spPr bwMode="auto">
          <a:xfrm>
            <a:off x="6242050" y="2468563"/>
            <a:ext cx="431800" cy="433387"/>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7" name="Oval 8"/>
          <p:cNvSpPr>
            <a:spLocks noChangeArrowheads="1"/>
          </p:cNvSpPr>
          <p:nvPr/>
        </p:nvSpPr>
        <p:spPr bwMode="auto">
          <a:xfrm>
            <a:off x="2889250" y="2649538"/>
            <a:ext cx="433388"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8" name="Oval 9"/>
          <p:cNvSpPr>
            <a:spLocks noChangeArrowheads="1"/>
          </p:cNvSpPr>
          <p:nvPr/>
        </p:nvSpPr>
        <p:spPr bwMode="auto">
          <a:xfrm>
            <a:off x="1019175" y="2362200"/>
            <a:ext cx="433388"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19" name="Oval 10"/>
          <p:cNvSpPr>
            <a:spLocks noChangeArrowheads="1"/>
          </p:cNvSpPr>
          <p:nvPr/>
        </p:nvSpPr>
        <p:spPr bwMode="auto">
          <a:xfrm>
            <a:off x="2471738" y="2682875"/>
            <a:ext cx="433387" cy="433388"/>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20" name="Oval 11"/>
          <p:cNvSpPr>
            <a:spLocks noChangeArrowheads="1"/>
          </p:cNvSpPr>
          <p:nvPr/>
        </p:nvSpPr>
        <p:spPr bwMode="auto">
          <a:xfrm>
            <a:off x="3932238" y="2505075"/>
            <a:ext cx="431800"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6921" name="Oval 12"/>
          <p:cNvSpPr>
            <a:spLocks noChangeArrowheads="1"/>
          </p:cNvSpPr>
          <p:nvPr/>
        </p:nvSpPr>
        <p:spPr bwMode="auto">
          <a:xfrm>
            <a:off x="2008188" y="3084513"/>
            <a:ext cx="431800" cy="433387"/>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cxnSp>
        <p:nvCxnSpPr>
          <p:cNvPr id="16" name="Straight Connector 15"/>
          <p:cNvCxnSpPr/>
          <p:nvPr/>
        </p:nvCxnSpPr>
        <p:spPr bwMode="auto">
          <a:xfrm>
            <a:off x="2627313" y="476250"/>
            <a:ext cx="215900" cy="0"/>
          </a:xfrm>
          <a:prstGeom prst="line">
            <a:avLst/>
          </a:prstGeom>
          <a:noFill/>
          <a:ln w="381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66923" name="Rectangle 1"/>
          <p:cNvSpPr>
            <a:spLocks noChangeArrowheads="1"/>
          </p:cNvSpPr>
          <p:nvPr/>
        </p:nvSpPr>
        <p:spPr bwMode="auto">
          <a:xfrm>
            <a:off x="5219700" y="765175"/>
            <a:ext cx="198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i="1" smtClean="0">
                <a:solidFill>
                  <a:srgbClr val="E81212"/>
                </a:solidFill>
              </a:rPr>
              <a:t>5-day forecast </a:t>
            </a:r>
          </a:p>
        </p:txBody>
      </p:sp>
    </p:spTree>
    <p:extLst>
      <p:ext uri="{BB962C8B-B14F-4D97-AF65-F5344CB8AC3E}">
        <p14:creationId xmlns:p14="http://schemas.microsoft.com/office/powerpoint/2010/main" val="141707196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0"/>
            <a:ext cx="8745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Oval 9"/>
          <p:cNvSpPr>
            <a:spLocks noChangeArrowheads="1"/>
          </p:cNvSpPr>
          <p:nvPr/>
        </p:nvSpPr>
        <p:spPr bwMode="auto">
          <a:xfrm>
            <a:off x="6300788" y="1989138"/>
            <a:ext cx="431800"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7939" name="Oval 10"/>
          <p:cNvSpPr>
            <a:spLocks noChangeArrowheads="1"/>
          </p:cNvSpPr>
          <p:nvPr/>
        </p:nvSpPr>
        <p:spPr bwMode="auto">
          <a:xfrm>
            <a:off x="5029200" y="2336800"/>
            <a:ext cx="431800"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7940" name="Oval 11"/>
          <p:cNvSpPr>
            <a:spLocks noChangeArrowheads="1"/>
          </p:cNvSpPr>
          <p:nvPr/>
        </p:nvSpPr>
        <p:spPr bwMode="auto">
          <a:xfrm>
            <a:off x="6242050" y="2468563"/>
            <a:ext cx="431800" cy="433387"/>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7941" name="Oval 12"/>
          <p:cNvSpPr>
            <a:spLocks noChangeArrowheads="1"/>
          </p:cNvSpPr>
          <p:nvPr/>
        </p:nvSpPr>
        <p:spPr bwMode="auto">
          <a:xfrm>
            <a:off x="2889250" y="2649538"/>
            <a:ext cx="433388"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7942" name="Oval 13"/>
          <p:cNvSpPr>
            <a:spLocks noChangeArrowheads="1"/>
          </p:cNvSpPr>
          <p:nvPr/>
        </p:nvSpPr>
        <p:spPr bwMode="auto">
          <a:xfrm>
            <a:off x="1019175" y="2362200"/>
            <a:ext cx="433388"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7943" name="Oval 14"/>
          <p:cNvSpPr>
            <a:spLocks noChangeArrowheads="1"/>
          </p:cNvSpPr>
          <p:nvPr/>
        </p:nvSpPr>
        <p:spPr bwMode="auto">
          <a:xfrm>
            <a:off x="2471738" y="2682875"/>
            <a:ext cx="433387" cy="433388"/>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7944" name="Oval 15"/>
          <p:cNvSpPr>
            <a:spLocks noChangeArrowheads="1"/>
          </p:cNvSpPr>
          <p:nvPr/>
        </p:nvSpPr>
        <p:spPr bwMode="auto">
          <a:xfrm>
            <a:off x="3932238" y="2505075"/>
            <a:ext cx="431800" cy="431800"/>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sp>
        <p:nvSpPr>
          <p:cNvPr id="167945" name="Oval 18"/>
          <p:cNvSpPr>
            <a:spLocks noChangeArrowheads="1"/>
          </p:cNvSpPr>
          <p:nvPr/>
        </p:nvSpPr>
        <p:spPr bwMode="auto">
          <a:xfrm>
            <a:off x="2008188" y="3084513"/>
            <a:ext cx="431800" cy="433387"/>
          </a:xfrm>
          <a:prstGeom prst="ellipse">
            <a:avLst/>
          </a:prstGeom>
          <a:noFill/>
          <a:ln w="57150">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nSpc>
                <a:spcPct val="90000"/>
              </a:lnSpc>
              <a:spcBef>
                <a:spcPct val="20000"/>
              </a:spcBef>
              <a:buFontTx/>
              <a:buChar char="•"/>
            </a:pPr>
            <a:endParaRPr lang="en-US" sz="2400" smtClean="0">
              <a:solidFill>
                <a:srgbClr val="000000"/>
              </a:solidFill>
              <a:latin typeface="Helvetica" charset="0"/>
            </a:endParaRPr>
          </a:p>
        </p:txBody>
      </p:sp>
      <p:cxnSp>
        <p:nvCxnSpPr>
          <p:cNvPr id="20" name="Straight Connector 19"/>
          <p:cNvCxnSpPr/>
          <p:nvPr/>
        </p:nvCxnSpPr>
        <p:spPr bwMode="auto">
          <a:xfrm>
            <a:off x="2627313" y="476250"/>
            <a:ext cx="215900" cy="0"/>
          </a:xfrm>
          <a:prstGeom prst="line">
            <a:avLst/>
          </a:prstGeom>
          <a:noFill/>
          <a:ln w="381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67947" name="Rectangle 11"/>
          <p:cNvSpPr>
            <a:spLocks noChangeArrowheads="1"/>
          </p:cNvSpPr>
          <p:nvPr/>
        </p:nvSpPr>
        <p:spPr bwMode="auto">
          <a:xfrm>
            <a:off x="5219700" y="765175"/>
            <a:ext cx="198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i="1" smtClean="0">
                <a:solidFill>
                  <a:srgbClr val="E81212"/>
                </a:solidFill>
              </a:rPr>
              <a:t>3-day forecast </a:t>
            </a:r>
          </a:p>
        </p:txBody>
      </p:sp>
    </p:spTree>
    <p:extLst>
      <p:ext uri="{BB962C8B-B14F-4D97-AF65-F5344CB8AC3E}">
        <p14:creationId xmlns:p14="http://schemas.microsoft.com/office/powerpoint/2010/main" val="100629496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45</a:t>
            </a:fld>
            <a:endParaRPr lang="en-US"/>
          </a:p>
        </p:txBody>
      </p:sp>
      <p:pic>
        <p:nvPicPr>
          <p:cNvPr id="5" name="Picture 4"/>
          <p:cNvPicPr>
            <a:picLocks noChangeAspect="1"/>
          </p:cNvPicPr>
          <p:nvPr/>
        </p:nvPicPr>
        <p:blipFill>
          <a:blip r:embed="rId2"/>
          <a:stretch>
            <a:fillRect/>
          </a:stretch>
        </p:blipFill>
        <p:spPr>
          <a:xfrm>
            <a:off x="1663700" y="0"/>
            <a:ext cx="5816278" cy="6858000"/>
          </a:xfrm>
          <a:prstGeom prst="rect">
            <a:avLst/>
          </a:prstGeom>
        </p:spPr>
      </p:pic>
    </p:spTree>
    <p:extLst>
      <p:ext uri="{BB962C8B-B14F-4D97-AF65-F5344CB8AC3E}">
        <p14:creationId xmlns:p14="http://schemas.microsoft.com/office/powerpoint/2010/main" val="984696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46</a:t>
            </a:fld>
            <a:endParaRPr lang="en-US"/>
          </a:p>
        </p:txBody>
      </p:sp>
      <p:sp>
        <p:nvSpPr>
          <p:cNvPr id="5" name="Rectangle 4"/>
          <p:cNvSpPr/>
          <p:nvPr/>
        </p:nvSpPr>
        <p:spPr>
          <a:xfrm>
            <a:off x="685800" y="26985"/>
            <a:ext cx="6172200" cy="6740309"/>
          </a:xfrm>
          <a:prstGeom prst="rect">
            <a:avLst/>
          </a:prstGeom>
        </p:spPr>
        <p:txBody>
          <a:bodyPr wrap="square">
            <a:spAutoFit/>
          </a:bodyPr>
          <a:lstStyle/>
          <a:p>
            <a:r>
              <a:rPr lang="fi-FI" sz="800" b="1" dirty="0" smtClean="0"/>
              <a:t>              </a:t>
            </a:r>
            <a:r>
              <a:rPr lang="fi-FI" sz="800" b="1" dirty="0"/>
              <a:t>                                                     </a:t>
            </a:r>
            <a:r>
              <a:rPr lang="fi-FI" sz="800" b="1" dirty="0" err="1" smtClean="0"/>
              <a:t>Satellite</a:t>
            </a:r>
            <a:endParaRPr lang="fi-FI" sz="800" b="1" dirty="0"/>
          </a:p>
          <a:p>
            <a:r>
              <a:rPr lang="en-US" sz="800" b="1" dirty="0"/>
              <a:t>              Main </a:t>
            </a:r>
            <a:r>
              <a:rPr lang="en-US" sz="800" b="1" dirty="0" smtClean="0"/>
              <a:t>Options</a:t>
            </a:r>
            <a:r>
              <a:rPr lang="en-US" sz="800" dirty="0"/>
              <a:t>                      </a:t>
            </a:r>
          </a:p>
          <a:p>
            <a:r>
              <a:rPr lang="en-US" sz="800" b="1" dirty="0"/>
              <a:t>Visible:</a:t>
            </a:r>
            <a:endParaRPr lang="en-US" sz="800" dirty="0"/>
          </a:p>
          <a:p>
            <a:r>
              <a:rPr lang="en-US" sz="800" dirty="0"/>
              <a:t>Use</a:t>
            </a:r>
          </a:p>
          <a:p>
            <a:endParaRPr lang="en-US" sz="800" dirty="0"/>
          </a:p>
          <a:p>
            <a:r>
              <a:rPr lang="en-US" sz="800" dirty="0"/>
              <a:t>                  albedo from traditional LAPS with computed albedo</a:t>
            </a:r>
          </a:p>
          <a:p>
            <a:r>
              <a:rPr lang="en-US" sz="800" dirty="0"/>
              <a:t>                  &amp; tau from cloud/snow analysis</a:t>
            </a:r>
            <a:endParaRPr lang="en-US" sz="800" b="1" dirty="0"/>
          </a:p>
          <a:p>
            <a:r>
              <a:rPr lang="en-US" sz="800" dirty="0"/>
              <a:t>Use</a:t>
            </a:r>
          </a:p>
          <a:p>
            <a:endParaRPr lang="en-US" sz="800" dirty="0"/>
          </a:p>
          <a:p>
            <a:r>
              <a:rPr lang="en-US" sz="800" dirty="0"/>
              <a:t>                  albedo from NESDIS with computed albedo &amp; tau from</a:t>
            </a:r>
          </a:p>
          <a:p>
            <a:r>
              <a:rPr lang="en-US" sz="800" dirty="0"/>
              <a:t>                  cloud/snow analysis</a:t>
            </a:r>
          </a:p>
          <a:p>
            <a:r>
              <a:rPr lang="en-US" sz="800" dirty="0"/>
              <a:t>Use</a:t>
            </a:r>
          </a:p>
          <a:p>
            <a:endParaRPr lang="en-US" sz="800" dirty="0"/>
          </a:p>
          <a:p>
            <a:r>
              <a:rPr lang="en-US" sz="800" dirty="0"/>
              <a:t>                  cloud optical depth from NESDIS with computed tau from</a:t>
            </a:r>
          </a:p>
          <a:p>
            <a:r>
              <a:rPr lang="en-US" sz="800" dirty="0"/>
              <a:t>                  cloud analysis (note IR bands are then unnecessary).</a:t>
            </a:r>
          </a:p>
          <a:p>
            <a:r>
              <a:rPr lang="en-US" sz="800" dirty="0"/>
              <a:t>                  At night this would be used only as a lower bound.</a:t>
            </a:r>
          </a:p>
          <a:p>
            <a:r>
              <a:rPr lang="en-US" sz="800" dirty="0"/>
              <a:t>                  During the day it would be a full constraint.</a:t>
            </a:r>
          </a:p>
          <a:p>
            <a:r>
              <a:rPr lang="en-US" sz="800" dirty="0"/>
              <a:t>CRTM</a:t>
            </a:r>
          </a:p>
          <a:p>
            <a:endParaRPr lang="en-US" sz="800" dirty="0"/>
          </a:p>
          <a:p>
            <a:r>
              <a:rPr lang="en-US" sz="800" dirty="0"/>
              <a:t>                  visible module</a:t>
            </a:r>
          </a:p>
          <a:p>
            <a:endParaRPr lang="en-US" sz="800" dirty="0"/>
          </a:p>
          <a:p>
            <a:r>
              <a:rPr lang="en-US" sz="800" b="1" dirty="0"/>
              <a:t>IR</a:t>
            </a:r>
          </a:p>
          <a:p>
            <a:endParaRPr lang="en-US" sz="800" b="1" dirty="0"/>
          </a:p>
          <a:p>
            <a:r>
              <a:rPr lang="ro-RO" sz="800" b="1" dirty="0"/>
              <a:t>              (11 micron): </a:t>
            </a:r>
            <a:endParaRPr lang="ro-RO" sz="800" dirty="0"/>
          </a:p>
          <a:p>
            <a:r>
              <a:rPr lang="ro-RO" sz="800" dirty="0"/>
              <a:t>Use</a:t>
            </a:r>
          </a:p>
          <a:p>
            <a:endParaRPr lang="ro-RO" sz="800" dirty="0"/>
          </a:p>
          <a:p>
            <a:r>
              <a:rPr lang="ro-RO" sz="800" dirty="0"/>
              <a:t>                  LAPS cloud opacity (from tau), ground temperature, and</a:t>
            </a:r>
          </a:p>
          <a:p>
            <a:r>
              <a:rPr lang="ro-RO" sz="800" dirty="0"/>
              <a:t>                  cloud top temperature to estimate satellite brightness</a:t>
            </a:r>
          </a:p>
          <a:p>
            <a:r>
              <a:rPr lang="ro-RO" sz="800" dirty="0"/>
              <a:t>                  temperature</a:t>
            </a:r>
            <a:endParaRPr lang="ro-RO" sz="800" b="1" dirty="0"/>
          </a:p>
          <a:p>
            <a:r>
              <a:rPr lang="ro-RO" sz="800" dirty="0"/>
              <a:t>CRTM</a:t>
            </a:r>
          </a:p>
          <a:p>
            <a:endParaRPr lang="ro-RO" sz="800" dirty="0"/>
          </a:p>
          <a:p>
            <a:r>
              <a:rPr lang="ro-RO" sz="800" dirty="0"/>
              <a:t>                  IR module</a:t>
            </a:r>
            <a:endParaRPr lang="ro-RO" sz="800" b="1" dirty="0"/>
          </a:p>
          <a:p>
            <a:endParaRPr lang="ro-RO" sz="800" dirty="0"/>
          </a:p>
          <a:p>
            <a:r>
              <a:rPr lang="ro-RO" sz="800" b="1" dirty="0"/>
              <a:t>IR</a:t>
            </a:r>
          </a:p>
          <a:p>
            <a:endParaRPr lang="ro-RO" sz="800" b="1" dirty="0"/>
          </a:p>
          <a:p>
            <a:r>
              <a:rPr lang="es-ES_tradnl" sz="800" b="1" dirty="0"/>
              <a:t>              (3.9 </a:t>
            </a:r>
            <a:r>
              <a:rPr lang="es-ES_tradnl" sz="800" b="1" dirty="0" err="1"/>
              <a:t>micron</a:t>
            </a:r>
            <a:r>
              <a:rPr lang="es-ES_tradnl" sz="800" b="1" dirty="0"/>
              <a:t> - 11 </a:t>
            </a:r>
            <a:r>
              <a:rPr lang="es-ES_tradnl" sz="800" b="1" dirty="0" err="1"/>
              <a:t>micron</a:t>
            </a:r>
            <a:r>
              <a:rPr lang="es-ES_tradnl" sz="800" b="1" dirty="0"/>
              <a:t>): </a:t>
            </a:r>
            <a:endParaRPr lang="es-ES_tradnl" sz="800" dirty="0"/>
          </a:p>
          <a:p>
            <a:r>
              <a:rPr lang="es-ES_tradnl" sz="800" dirty="0"/>
              <a:t>At</a:t>
            </a:r>
          </a:p>
          <a:p>
            <a:endParaRPr lang="es-ES_tradnl" sz="800" dirty="0"/>
          </a:p>
          <a:p>
            <a:r>
              <a:rPr lang="es-ES_tradnl" sz="800" dirty="0"/>
              <a:t>                  </a:t>
            </a:r>
            <a:r>
              <a:rPr lang="es-ES_tradnl" sz="800" dirty="0" err="1"/>
              <a:t>night</a:t>
            </a:r>
            <a:r>
              <a:rPr lang="es-ES_tradnl" sz="800" dirty="0"/>
              <a:t>, and </a:t>
            </a:r>
            <a:r>
              <a:rPr lang="es-ES_tradnl" sz="800" dirty="0" err="1"/>
              <a:t>if</a:t>
            </a:r>
            <a:r>
              <a:rPr lang="es-ES_tradnl" sz="800" dirty="0"/>
              <a:t> </a:t>
            </a:r>
            <a:r>
              <a:rPr lang="es-ES_tradnl" sz="800" dirty="0" err="1"/>
              <a:t>cloud</a:t>
            </a:r>
            <a:r>
              <a:rPr lang="es-ES_tradnl" sz="800" dirty="0"/>
              <a:t> top (i.e. 11 </a:t>
            </a:r>
            <a:r>
              <a:rPr lang="es-ES_tradnl" sz="800" dirty="0" err="1"/>
              <a:t>micron</a:t>
            </a:r>
            <a:r>
              <a:rPr lang="es-ES_tradnl" sz="800" dirty="0"/>
              <a:t> </a:t>
            </a:r>
            <a:r>
              <a:rPr lang="es-ES_tradnl" sz="800" dirty="0" err="1"/>
              <a:t>brightness</a:t>
            </a:r>
            <a:endParaRPr lang="es-ES_tradnl" sz="800" dirty="0"/>
          </a:p>
          <a:p>
            <a:r>
              <a:rPr lang="es-ES_tradnl" sz="800" dirty="0"/>
              <a:t>                  </a:t>
            </a:r>
            <a:r>
              <a:rPr lang="es-ES_tradnl" sz="800" dirty="0" err="1"/>
              <a:t>temperature</a:t>
            </a:r>
            <a:r>
              <a:rPr lang="es-ES_tradnl" sz="800" dirty="0"/>
              <a:t>) </a:t>
            </a:r>
            <a:r>
              <a:rPr lang="es-ES_tradnl" sz="800" dirty="0" err="1"/>
              <a:t>is</a:t>
            </a:r>
            <a:r>
              <a:rPr lang="es-ES_tradnl" sz="800" dirty="0"/>
              <a:t> </a:t>
            </a:r>
            <a:r>
              <a:rPr lang="es-ES_tradnl" sz="800" dirty="0" err="1"/>
              <a:t>warm</a:t>
            </a:r>
            <a:r>
              <a:rPr lang="es-ES_tradnl" sz="800" dirty="0"/>
              <a:t> </a:t>
            </a:r>
            <a:r>
              <a:rPr lang="es-ES_tradnl" sz="800" dirty="0" err="1"/>
              <a:t>enough</a:t>
            </a:r>
            <a:r>
              <a:rPr lang="es-ES_tradnl" sz="800" dirty="0"/>
              <a:t> </a:t>
            </a:r>
            <a:r>
              <a:rPr lang="es-ES_tradnl" sz="800" dirty="0" err="1"/>
              <a:t>to</a:t>
            </a:r>
            <a:r>
              <a:rPr lang="es-ES_tradnl" sz="800" dirty="0"/>
              <a:t> be </a:t>
            </a:r>
            <a:r>
              <a:rPr lang="es-ES_tradnl" sz="800" dirty="0" err="1"/>
              <a:t>liquid</a:t>
            </a:r>
            <a:r>
              <a:rPr lang="es-ES_tradnl" sz="800" dirty="0"/>
              <a:t>, use </a:t>
            </a:r>
            <a:r>
              <a:rPr lang="es-ES_tradnl" sz="800" dirty="0" err="1"/>
              <a:t>to</a:t>
            </a:r>
            <a:endParaRPr lang="es-ES_tradnl" sz="800" dirty="0"/>
          </a:p>
          <a:p>
            <a:r>
              <a:rPr lang="es-ES_tradnl" sz="800" dirty="0"/>
              <a:t>                  </a:t>
            </a:r>
            <a:r>
              <a:rPr lang="es-ES_tradnl" sz="800" dirty="0" err="1"/>
              <a:t>estimate</a:t>
            </a:r>
            <a:r>
              <a:rPr lang="es-ES_tradnl" sz="800" dirty="0"/>
              <a:t> a </a:t>
            </a:r>
            <a:r>
              <a:rPr lang="es-ES_tradnl" sz="800" dirty="0" err="1"/>
              <a:t>cloud</a:t>
            </a:r>
            <a:r>
              <a:rPr lang="es-ES_tradnl" sz="800" dirty="0"/>
              <a:t> albedo </a:t>
            </a:r>
            <a:r>
              <a:rPr lang="es-ES_tradnl" sz="800" dirty="0" err="1"/>
              <a:t>that</a:t>
            </a:r>
            <a:r>
              <a:rPr lang="es-ES_tradnl" sz="800" dirty="0"/>
              <a:t> </a:t>
            </a:r>
            <a:r>
              <a:rPr lang="es-ES_tradnl" sz="800" dirty="0" err="1"/>
              <a:t>would</a:t>
            </a:r>
            <a:r>
              <a:rPr lang="es-ES_tradnl" sz="800" dirty="0"/>
              <a:t> be a </a:t>
            </a:r>
            <a:r>
              <a:rPr lang="es-ES_tradnl" sz="800" dirty="0" err="1"/>
              <a:t>lower</a:t>
            </a:r>
            <a:r>
              <a:rPr lang="es-ES_tradnl" sz="800" dirty="0"/>
              <a:t> </a:t>
            </a:r>
            <a:r>
              <a:rPr lang="es-ES_tradnl" sz="800" dirty="0" err="1"/>
              <a:t>bound</a:t>
            </a:r>
            <a:r>
              <a:rPr lang="es-ES_tradnl" sz="800" dirty="0"/>
              <a:t> </a:t>
            </a:r>
            <a:r>
              <a:rPr lang="es-ES_tradnl" sz="800" dirty="0" err="1"/>
              <a:t>on</a:t>
            </a:r>
            <a:endParaRPr lang="es-ES_tradnl" sz="800" dirty="0"/>
          </a:p>
          <a:p>
            <a:r>
              <a:rPr lang="es-ES_tradnl" sz="800" dirty="0"/>
              <a:t>                  </a:t>
            </a:r>
            <a:r>
              <a:rPr lang="es-ES_tradnl" sz="800" dirty="0" err="1"/>
              <a:t>cloud</a:t>
            </a:r>
            <a:r>
              <a:rPr lang="es-ES_tradnl" sz="800" dirty="0"/>
              <a:t> albedo </a:t>
            </a:r>
            <a:r>
              <a:rPr lang="es-ES_tradnl" sz="800" dirty="0" err="1"/>
              <a:t>computed</a:t>
            </a:r>
            <a:r>
              <a:rPr lang="es-ES_tradnl" sz="800" dirty="0"/>
              <a:t> </a:t>
            </a:r>
            <a:r>
              <a:rPr lang="es-ES_tradnl" sz="800" dirty="0" err="1"/>
              <a:t>from</a:t>
            </a:r>
            <a:r>
              <a:rPr lang="es-ES_tradnl" sz="800" dirty="0"/>
              <a:t> </a:t>
            </a:r>
            <a:r>
              <a:rPr lang="es-ES_tradnl" sz="800" dirty="0" err="1"/>
              <a:t>analysis</a:t>
            </a:r>
            <a:endParaRPr lang="es-ES_tradnl" sz="800" b="1" dirty="0"/>
          </a:p>
          <a:p>
            <a:r>
              <a:rPr lang="es-ES_tradnl" sz="800" dirty="0"/>
              <a:t>CRTM</a:t>
            </a:r>
          </a:p>
          <a:p>
            <a:endParaRPr lang="es-ES_tradnl" sz="800" dirty="0"/>
          </a:p>
          <a:p>
            <a:r>
              <a:rPr lang="es-ES_tradnl" sz="800" dirty="0"/>
              <a:t>                  IR module </a:t>
            </a:r>
            <a:r>
              <a:rPr lang="es-ES_tradnl" sz="800" dirty="0" err="1"/>
              <a:t>with</a:t>
            </a:r>
            <a:r>
              <a:rPr lang="es-ES_tradnl" sz="800" dirty="0"/>
              <a:t> </a:t>
            </a:r>
            <a:r>
              <a:rPr lang="es-ES_tradnl" sz="800" dirty="0" err="1"/>
              <a:t>both</a:t>
            </a:r>
            <a:r>
              <a:rPr lang="es-ES_tradnl" sz="800" dirty="0"/>
              <a:t> </a:t>
            </a:r>
            <a:r>
              <a:rPr lang="es-ES_tradnl" sz="800" dirty="0" err="1"/>
              <a:t>bands</a:t>
            </a:r>
            <a:r>
              <a:rPr lang="es-ES_tradnl" sz="800" dirty="0"/>
              <a:t> as input</a:t>
            </a:r>
          </a:p>
          <a:p>
            <a:endParaRPr lang="es-ES_tradnl" sz="800" dirty="0"/>
          </a:p>
          <a:p>
            <a:r>
              <a:rPr lang="es-ES_tradnl" sz="800" dirty="0"/>
              <a:t>Notes:</a:t>
            </a:r>
          </a:p>
          <a:p>
            <a:r>
              <a:rPr lang="es-ES_tradnl" sz="800" dirty="0" err="1"/>
              <a:t>Only</a:t>
            </a:r>
            <a:endParaRPr lang="es-ES_tradnl" sz="800" dirty="0"/>
          </a:p>
          <a:p>
            <a:endParaRPr lang="es-ES_tradnl" sz="800" dirty="0"/>
          </a:p>
          <a:p>
            <a:r>
              <a:rPr lang="es-ES_tradnl" sz="800" dirty="0"/>
              <a:t>                  a </a:t>
            </a:r>
            <a:r>
              <a:rPr lang="es-ES_tradnl" sz="800" dirty="0" err="1"/>
              <a:t>subset</a:t>
            </a:r>
            <a:r>
              <a:rPr lang="es-ES_tradnl" sz="800" dirty="0"/>
              <a:t> of </a:t>
            </a:r>
            <a:r>
              <a:rPr lang="es-ES_tradnl" sz="800" dirty="0" err="1"/>
              <a:t>these</a:t>
            </a:r>
            <a:r>
              <a:rPr lang="es-ES_tradnl" sz="800" dirty="0"/>
              <a:t> are </a:t>
            </a:r>
            <a:r>
              <a:rPr lang="es-ES_tradnl" sz="800" dirty="0" err="1"/>
              <a:t>needed</a:t>
            </a:r>
            <a:r>
              <a:rPr lang="es-ES_tradnl" sz="800" dirty="0"/>
              <a:t> at </a:t>
            </a:r>
            <a:r>
              <a:rPr lang="es-ES_tradnl" sz="800" dirty="0" err="1"/>
              <a:t>any</a:t>
            </a:r>
            <a:r>
              <a:rPr lang="es-ES_tradnl" sz="800" dirty="0"/>
              <a:t> </a:t>
            </a:r>
            <a:r>
              <a:rPr lang="es-ES_tradnl" sz="800" dirty="0" err="1"/>
              <a:t>given</a:t>
            </a:r>
            <a:r>
              <a:rPr lang="es-ES_tradnl" sz="800" dirty="0"/>
              <a:t> time</a:t>
            </a:r>
          </a:p>
          <a:p>
            <a:r>
              <a:rPr lang="es-ES_tradnl" sz="800" dirty="0" err="1"/>
              <a:t>Calculations</a:t>
            </a:r>
            <a:endParaRPr lang="es-ES_tradnl" sz="800" dirty="0"/>
          </a:p>
          <a:p>
            <a:endParaRPr lang="es-ES_tradnl" sz="800" dirty="0"/>
          </a:p>
          <a:p>
            <a:r>
              <a:rPr lang="es-ES_tradnl" sz="800" dirty="0"/>
              <a:t>                  </a:t>
            </a:r>
            <a:r>
              <a:rPr lang="es-ES_tradnl" sz="800" dirty="0" err="1"/>
              <a:t>should</a:t>
            </a:r>
            <a:r>
              <a:rPr lang="es-ES_tradnl" sz="800" dirty="0"/>
              <a:t> be done </a:t>
            </a:r>
            <a:r>
              <a:rPr lang="es-ES_tradnl" sz="800" dirty="0" err="1"/>
              <a:t>along</a:t>
            </a:r>
            <a:r>
              <a:rPr lang="es-ES_tradnl" sz="800" dirty="0"/>
              <a:t> </a:t>
            </a:r>
            <a:r>
              <a:rPr lang="es-ES_tradnl" sz="800" dirty="0" err="1"/>
              <a:t>the</a:t>
            </a:r>
            <a:r>
              <a:rPr lang="es-ES_tradnl" sz="800" dirty="0"/>
              <a:t> </a:t>
            </a:r>
            <a:r>
              <a:rPr lang="es-ES_tradnl" sz="800" dirty="0" err="1"/>
              <a:t>satellite</a:t>
            </a:r>
            <a:r>
              <a:rPr lang="es-ES_tradnl" sz="800" dirty="0"/>
              <a:t> </a:t>
            </a:r>
            <a:r>
              <a:rPr lang="es-ES_tradnl" sz="800" dirty="0" err="1"/>
              <a:t>slant</a:t>
            </a:r>
            <a:r>
              <a:rPr lang="es-ES_tradnl" sz="800" dirty="0"/>
              <a:t> </a:t>
            </a:r>
            <a:r>
              <a:rPr lang="es-ES_tradnl" sz="800" dirty="0" err="1"/>
              <a:t>path</a:t>
            </a:r>
            <a:r>
              <a:rPr lang="es-ES_tradnl" sz="800" dirty="0"/>
              <a:t> </a:t>
            </a:r>
            <a:r>
              <a:rPr lang="es-ES_tradnl" sz="800" dirty="0" err="1"/>
              <a:t>when</a:t>
            </a:r>
            <a:endParaRPr lang="es-ES_tradnl" sz="800" dirty="0"/>
          </a:p>
          <a:p>
            <a:r>
              <a:rPr lang="fr-FR" sz="800" dirty="0"/>
              <a:t>                  </a:t>
            </a:r>
            <a:r>
              <a:rPr lang="fr-FR" sz="800" dirty="0" smtClean="0"/>
              <a:t>possible</a:t>
            </a:r>
            <a:endParaRPr lang="fr-FR" sz="800" dirty="0"/>
          </a:p>
        </p:txBody>
      </p:sp>
    </p:spTree>
    <p:extLst>
      <p:ext uri="{BB962C8B-B14F-4D97-AF65-F5344CB8AC3E}">
        <p14:creationId xmlns:p14="http://schemas.microsoft.com/office/powerpoint/2010/main" val="11102862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47</a:t>
            </a:fld>
            <a:endParaRPr lang="en-US"/>
          </a:p>
        </p:txBody>
      </p:sp>
      <p:pic>
        <p:nvPicPr>
          <p:cNvPr id="5" name="Picture 4" descr="DSCOV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0"/>
            <a:ext cx="9144000" cy="4813160"/>
          </a:xfrm>
          <a:prstGeom prst="rect">
            <a:avLst/>
          </a:prstGeom>
        </p:spPr>
      </p:pic>
    </p:spTree>
    <p:extLst>
      <p:ext uri="{BB962C8B-B14F-4D97-AF65-F5344CB8AC3E}">
        <p14:creationId xmlns:p14="http://schemas.microsoft.com/office/powerpoint/2010/main" val="3644962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48</a:t>
            </a:fld>
            <a:endParaRPr lang="en-US"/>
          </a:p>
        </p:txBody>
      </p:sp>
      <p:pic>
        <p:nvPicPr>
          <p:cNvPr id="7" name="Picture 6" descr="NP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28600"/>
            <a:ext cx="5466966" cy="6858000"/>
          </a:xfrm>
          <a:prstGeom prst="rect">
            <a:avLst/>
          </a:prstGeom>
        </p:spPr>
      </p:pic>
    </p:spTree>
    <p:extLst>
      <p:ext uri="{BB962C8B-B14F-4D97-AF65-F5344CB8AC3E}">
        <p14:creationId xmlns:p14="http://schemas.microsoft.com/office/powerpoint/2010/main" val="3494244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609600"/>
          </a:xfrm>
        </p:spPr>
        <p:txBody>
          <a:bodyPr/>
          <a:lstStyle/>
          <a:p>
            <a:pPr eaLnBrk="1" hangingPunct="1">
              <a:defRPr/>
            </a:pPr>
            <a:r>
              <a:rPr lang="en-GB" sz="2700" dirty="0" smtClean="0">
                <a:solidFill>
                  <a:srgbClr val="FF0000"/>
                </a:solidFill>
                <a:cs typeface="+mj-cs"/>
              </a:rPr>
              <a:t>LAPS VISUALIZATION / RAY TRACING APPLICATIONS</a:t>
            </a:r>
            <a:endParaRPr lang="en-US" sz="2700" dirty="0" smtClean="0">
              <a:solidFill>
                <a:srgbClr val="FF0000"/>
              </a:solidFill>
              <a:cs typeface="+mj-cs"/>
            </a:endParaRPr>
          </a:p>
        </p:txBody>
      </p:sp>
      <p:sp>
        <p:nvSpPr>
          <p:cNvPr id="384003" name="Rectangle 3"/>
          <p:cNvSpPr>
            <a:spLocks noGrp="1" noChangeArrowheads="1"/>
          </p:cNvSpPr>
          <p:nvPr>
            <p:ph type="body" idx="1"/>
          </p:nvPr>
        </p:nvSpPr>
        <p:spPr bwMode="auto">
          <a:xfrm>
            <a:off x="0" y="762000"/>
            <a:ext cx="9144000" cy="6096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b="1" dirty="0" smtClean="0">
                <a:solidFill>
                  <a:srgbClr val="0000FF"/>
                </a:solidFill>
              </a:rPr>
              <a:t>General Aviation</a:t>
            </a:r>
          </a:p>
          <a:p>
            <a:pPr lvl="1" eaLnBrk="1" hangingPunct="1">
              <a:defRPr/>
            </a:pPr>
            <a:r>
              <a:rPr lang="en-US" dirty="0" smtClean="0">
                <a:solidFill>
                  <a:srgbClr val="000000"/>
                </a:solidFill>
              </a:rPr>
              <a:t>Cockpit 3D display of en route weather</a:t>
            </a:r>
          </a:p>
          <a:p>
            <a:pPr eaLnBrk="1" hangingPunct="1">
              <a:defRPr/>
            </a:pPr>
            <a:r>
              <a:rPr lang="en-US" b="1" dirty="0">
                <a:solidFill>
                  <a:srgbClr val="0000FF"/>
                </a:solidFill>
              </a:rPr>
              <a:t>Renewable Energy</a:t>
            </a:r>
          </a:p>
          <a:p>
            <a:pPr lvl="1" eaLnBrk="1" hangingPunct="1">
              <a:defRPr/>
            </a:pPr>
            <a:r>
              <a:rPr lang="en-US" dirty="0" smtClean="0">
                <a:solidFill>
                  <a:srgbClr val="000000"/>
                </a:solidFill>
              </a:rPr>
              <a:t>Solar insolation forecast</a:t>
            </a:r>
          </a:p>
          <a:p>
            <a:pPr eaLnBrk="1" hangingPunct="1">
              <a:defRPr/>
            </a:pPr>
            <a:r>
              <a:rPr lang="en-US" b="1" dirty="0">
                <a:solidFill>
                  <a:srgbClr val="0000FF"/>
                </a:solidFill>
              </a:rPr>
              <a:t>Air quality</a:t>
            </a:r>
          </a:p>
          <a:p>
            <a:pPr lvl="1" eaLnBrk="1" hangingPunct="1">
              <a:defRPr/>
            </a:pPr>
            <a:r>
              <a:rPr lang="en-US" dirty="0" smtClean="0">
                <a:solidFill>
                  <a:srgbClr val="000000"/>
                </a:solidFill>
              </a:rPr>
              <a:t>Sand, smog, aerosols, other contaminants</a:t>
            </a:r>
          </a:p>
          <a:p>
            <a:pPr eaLnBrk="1" hangingPunct="1">
              <a:defRPr/>
            </a:pPr>
            <a:r>
              <a:rPr lang="en-US" b="1" dirty="0">
                <a:solidFill>
                  <a:srgbClr val="0000FF"/>
                </a:solidFill>
              </a:rPr>
              <a:t>Firefighting</a:t>
            </a:r>
          </a:p>
          <a:p>
            <a:pPr lvl="1" eaLnBrk="1" hangingPunct="1">
              <a:defRPr/>
            </a:pPr>
            <a:r>
              <a:rPr lang="en-US" dirty="0" smtClean="0">
                <a:solidFill>
                  <a:srgbClr val="000000"/>
                </a:solidFill>
              </a:rPr>
              <a:t>Fire environment, fire behavior</a:t>
            </a:r>
          </a:p>
          <a:p>
            <a:pPr eaLnBrk="1" hangingPunct="1">
              <a:defRPr/>
            </a:pPr>
            <a:r>
              <a:rPr lang="en-US" b="1" dirty="0">
                <a:solidFill>
                  <a:srgbClr val="0000FF"/>
                </a:solidFill>
              </a:rPr>
              <a:t>Forestry</a:t>
            </a:r>
          </a:p>
          <a:p>
            <a:pPr lvl="1" eaLnBrk="1" hangingPunct="1">
              <a:defRPr/>
            </a:pPr>
            <a:r>
              <a:rPr lang="en-US" dirty="0" smtClean="0">
                <a:solidFill>
                  <a:srgbClr val="000000"/>
                </a:solidFill>
              </a:rPr>
              <a:t>Interaction between radiation and canopy</a:t>
            </a:r>
          </a:p>
          <a:p>
            <a:pPr eaLnBrk="1" hangingPunct="1">
              <a:defRPr/>
            </a:pPr>
            <a:r>
              <a:rPr lang="en-US" b="1" dirty="0">
                <a:solidFill>
                  <a:srgbClr val="0000FF"/>
                </a:solidFill>
              </a:rPr>
              <a:t>Public forecasting</a:t>
            </a:r>
          </a:p>
          <a:p>
            <a:pPr lvl="1" eaLnBrk="1" hangingPunct="1">
              <a:defRPr/>
            </a:pPr>
            <a:r>
              <a:rPr lang="en-US" dirty="0" smtClean="0">
                <a:solidFill>
                  <a:srgbClr val="000000"/>
                </a:solidFill>
              </a:rPr>
              <a:t>Display of current / future sky conditions (from any viewpoint)</a:t>
            </a:r>
          </a:p>
          <a:p>
            <a:pPr eaLnBrk="1" hangingPunct="1">
              <a:defRPr/>
            </a:pPr>
            <a:r>
              <a:rPr lang="en-US" b="1" dirty="0">
                <a:solidFill>
                  <a:srgbClr val="0000FF"/>
                </a:solidFill>
              </a:rPr>
              <a:t>Transportation</a:t>
            </a:r>
          </a:p>
          <a:p>
            <a:pPr lvl="1" eaLnBrk="1" hangingPunct="1">
              <a:defRPr/>
            </a:pPr>
            <a:r>
              <a:rPr lang="en-US" dirty="0" smtClean="0">
                <a:solidFill>
                  <a:srgbClr val="000000"/>
                </a:solidFill>
              </a:rPr>
              <a:t>Disruptive weather over land / water</a:t>
            </a:r>
          </a:p>
          <a:p>
            <a:pPr eaLnBrk="1" hangingPunct="1">
              <a:defRPr/>
            </a:pPr>
            <a:r>
              <a:rPr lang="en-US" b="1" dirty="0">
                <a:solidFill>
                  <a:srgbClr val="0000FF"/>
                </a:solidFill>
              </a:rPr>
              <a:t>All-sky </a:t>
            </a:r>
            <a:r>
              <a:rPr lang="en-US" b="1" dirty="0" smtClean="0">
                <a:solidFill>
                  <a:srgbClr val="0000FF"/>
                </a:solidFill>
              </a:rPr>
              <a:t>camera networks</a:t>
            </a:r>
            <a:endParaRPr lang="en-US" b="1" dirty="0">
              <a:solidFill>
                <a:srgbClr val="0000FF"/>
              </a:solidFill>
            </a:endParaRPr>
          </a:p>
          <a:p>
            <a:pPr lvl="1" eaLnBrk="1" hangingPunct="1">
              <a:defRPr/>
            </a:pPr>
            <a:r>
              <a:rPr lang="en-US" dirty="0" smtClean="0">
                <a:solidFill>
                  <a:srgbClr val="000000"/>
                </a:solidFill>
              </a:rPr>
              <a:t>Feed back observations into LAPS</a:t>
            </a:r>
            <a:endParaRPr lang="en-US" dirty="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solidFill>
                  <a:srgbClr val="000000"/>
                </a:solidFill>
              </a:rPr>
              <a:pPr>
                <a:defRPr/>
              </a:pPr>
              <a:t>49</a:t>
            </a:fld>
            <a:endParaRPr lang="en-US">
              <a:solidFill>
                <a:srgbClr val="000000"/>
              </a:solidFill>
            </a:endParaRPr>
          </a:p>
        </p:txBody>
      </p:sp>
    </p:spTree>
    <p:extLst>
      <p:ext uri="{BB962C8B-B14F-4D97-AF65-F5344CB8AC3E}">
        <p14:creationId xmlns:p14="http://schemas.microsoft.com/office/powerpoint/2010/main" val="18965949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365028">
            <a:off x="-79789" y="115362"/>
            <a:ext cx="2176124" cy="646331"/>
          </a:xfrm>
          <a:prstGeom prst="rect">
            <a:avLst/>
          </a:prstGeom>
          <a:solidFill>
            <a:srgbClr val="F6E4F8"/>
          </a:solidFill>
        </p:spPr>
        <p:txBody>
          <a:bodyPr wrap="none">
            <a:spAutoFit/>
          </a:bodyPr>
          <a:lstStyle/>
          <a:p>
            <a:r>
              <a:rPr lang="en-US" b="1" i="1" dirty="0" smtClean="0">
                <a:solidFill>
                  <a:srgbClr val="DE00F1"/>
                </a:solidFill>
              </a:rPr>
              <a:t>Polar Challenge</a:t>
            </a:r>
            <a:r>
              <a:rPr lang="en-US" i="1" dirty="0" smtClean="0">
                <a:solidFill>
                  <a:srgbClr val="DE00F1"/>
                </a:solidFill>
              </a:rPr>
              <a:t> – </a:t>
            </a:r>
          </a:p>
          <a:p>
            <a:r>
              <a:rPr lang="en-US" i="1" dirty="0">
                <a:solidFill>
                  <a:srgbClr val="DE00F1"/>
                </a:solidFill>
              </a:rPr>
              <a:t> </a:t>
            </a:r>
            <a:r>
              <a:rPr lang="en-US" i="1" dirty="0" smtClean="0">
                <a:solidFill>
                  <a:srgbClr val="DE00F1"/>
                </a:solidFill>
              </a:rPr>
              <a:t>  Rick </a:t>
            </a:r>
            <a:r>
              <a:rPr lang="en-US" i="1" dirty="0" err="1" smtClean="0">
                <a:solidFill>
                  <a:srgbClr val="DE00F1"/>
                </a:solidFill>
              </a:rPr>
              <a:t>Spinrad</a:t>
            </a:r>
            <a:endParaRPr lang="en-US" i="1" dirty="0">
              <a:solidFill>
                <a:srgbClr val="DE00F1"/>
              </a:solidFill>
            </a:endParaRPr>
          </a:p>
        </p:txBody>
      </p:sp>
      <p:sp>
        <p:nvSpPr>
          <p:cNvPr id="25602" name="Rectangle 9"/>
          <p:cNvSpPr>
            <a:spLocks noChangeArrowheads="1"/>
          </p:cNvSpPr>
          <p:nvPr/>
        </p:nvSpPr>
        <p:spPr bwMode="auto">
          <a:xfrm>
            <a:off x="0" y="13716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50000"/>
              </a:spcBef>
              <a:buClr>
                <a:srgbClr val="FF9900"/>
              </a:buClr>
              <a:buFont typeface="Wingdings" charset="0"/>
              <a:buNone/>
            </a:pPr>
            <a:r>
              <a:rPr lang="en-US" smtClean="0">
                <a:solidFill>
                  <a:srgbClr val="FFFFFF"/>
                </a:solidFill>
                <a:latin typeface="Arial Black" charset="0"/>
              </a:rPr>
              <a:t>WMO</a:t>
            </a:r>
            <a:endParaRPr lang="en-US" sz="1400" smtClean="0">
              <a:solidFill>
                <a:srgbClr val="FFFFFF"/>
              </a:solidFill>
              <a:latin typeface="Arial Black" charset="0"/>
            </a:endParaRPr>
          </a:p>
        </p:txBody>
      </p:sp>
      <p:sp>
        <p:nvSpPr>
          <p:cNvPr id="25603" name="Rectangle 9"/>
          <p:cNvSpPr>
            <a:spLocks noGrp="1" noChangeArrowheads="1"/>
          </p:cNvSpPr>
          <p:nvPr>
            <p:ph type="title" idx="4294967295"/>
          </p:nvPr>
        </p:nvSpPr>
        <p:spPr>
          <a:xfrm>
            <a:off x="179388" y="0"/>
            <a:ext cx="8642350" cy="620713"/>
          </a:xfrm>
        </p:spPr>
        <p:txBody>
          <a:bodyPr/>
          <a:lstStyle/>
          <a:p>
            <a:pPr algn="ctr"/>
            <a:r>
              <a:rPr lang="en-GB" b="1" dirty="0">
                <a:solidFill>
                  <a:srgbClr val="FF0000"/>
                </a:solidFill>
                <a:ea typeface="ＭＳ Ｐゴシック" charset="0"/>
                <a:cs typeface="ＭＳ Ｐゴシック" charset="0"/>
              </a:rPr>
              <a:t>Polar Prediction Project (PPP</a:t>
            </a:r>
            <a:r>
              <a:rPr lang="en-GB" b="1" dirty="0" smtClean="0">
                <a:solidFill>
                  <a:srgbClr val="FF0000"/>
                </a:solidFill>
                <a:ea typeface="ＭＳ Ｐゴシック" charset="0"/>
                <a:cs typeface="ＭＳ Ｐゴシック" charset="0"/>
              </a:rPr>
              <a:t>)</a:t>
            </a:r>
            <a:endParaRPr lang="en-US" b="1" dirty="0">
              <a:solidFill>
                <a:srgbClr val="FF0000"/>
              </a:solidFill>
              <a:ea typeface="ＭＳ Ｐゴシック" charset="0"/>
              <a:cs typeface="ＭＳ Ｐゴシック" charset="0"/>
            </a:endParaRPr>
          </a:p>
        </p:txBody>
      </p:sp>
      <p:sp>
        <p:nvSpPr>
          <p:cNvPr id="25604" name="Rectangle 10"/>
          <p:cNvSpPr txBox="1">
            <a:spLocks noChangeArrowheads="1"/>
          </p:cNvSpPr>
          <p:nvPr/>
        </p:nvSpPr>
        <p:spPr bwMode="auto">
          <a:xfrm>
            <a:off x="3352800" y="990600"/>
            <a:ext cx="5867400" cy="739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pPr eaLnBrk="0" hangingPunct="0">
              <a:spcBef>
                <a:spcPct val="50000"/>
              </a:spcBef>
              <a:buClr>
                <a:srgbClr val="FF9900"/>
              </a:buClr>
              <a:buFont typeface="Wingdings" charset="0"/>
              <a:buChar char="q"/>
            </a:pPr>
            <a:r>
              <a:rPr lang="en-US" sz="1800" b="1" dirty="0" smtClean="0">
                <a:solidFill>
                  <a:srgbClr val="333399"/>
                </a:solidFill>
              </a:rPr>
              <a:t>Objective:</a:t>
            </a:r>
          </a:p>
          <a:p>
            <a:pPr lvl="1" eaLnBrk="0" hangingPunct="0">
              <a:spcBef>
                <a:spcPct val="50000"/>
              </a:spcBef>
              <a:buClr>
                <a:srgbClr val="FF9900"/>
              </a:buClr>
              <a:buFont typeface="Wingdings" charset="0"/>
              <a:buChar char="§"/>
            </a:pPr>
            <a:r>
              <a:rPr lang="en-US" sz="1400" dirty="0" smtClean="0">
                <a:solidFill>
                  <a:srgbClr val="000000"/>
                </a:solidFill>
              </a:rPr>
              <a:t> “Promote cooperative international research enabling development of improved weather and environmental prediction services for the polar regions, on time scales from hourly to seasonal” (contribution to WMO GIPPS)</a:t>
            </a:r>
            <a:endParaRPr lang="en-US" sz="1800" dirty="0" smtClean="0">
              <a:solidFill>
                <a:srgbClr val="000000"/>
              </a:solidFill>
            </a:endParaRPr>
          </a:p>
          <a:p>
            <a:pPr eaLnBrk="0" hangingPunct="0">
              <a:spcBef>
                <a:spcPct val="50000"/>
              </a:spcBef>
              <a:buClr>
                <a:srgbClr val="FF9900"/>
              </a:buClr>
              <a:buFont typeface="Wingdings" charset="0"/>
              <a:buChar char="q"/>
            </a:pPr>
            <a:r>
              <a:rPr lang="en-US" sz="1800" b="1" dirty="0" smtClean="0">
                <a:solidFill>
                  <a:srgbClr val="333399"/>
                </a:solidFill>
              </a:rPr>
              <a:t>Research components</a:t>
            </a:r>
            <a:r>
              <a:rPr lang="en-US" sz="1800" dirty="0" smtClean="0">
                <a:solidFill>
                  <a:srgbClr val="000000"/>
                </a:solidFill>
              </a:rPr>
              <a:t>: </a:t>
            </a:r>
          </a:p>
          <a:p>
            <a:pPr lvl="1" eaLnBrk="0" hangingPunct="0">
              <a:spcBef>
                <a:spcPts val="238"/>
              </a:spcBef>
              <a:buClr>
                <a:srgbClr val="FF9900"/>
              </a:buClr>
              <a:buFont typeface="Wingdings" charset="0"/>
              <a:buChar char="§"/>
            </a:pPr>
            <a:r>
              <a:rPr lang="en-US" sz="1400" dirty="0" smtClean="0">
                <a:solidFill>
                  <a:srgbClr val="000000"/>
                </a:solidFill>
              </a:rPr>
              <a:t> observations, modeling, data assimilation, ensemble forecasting</a:t>
            </a:r>
          </a:p>
          <a:p>
            <a:pPr lvl="1" eaLnBrk="0" hangingPunct="0">
              <a:spcBef>
                <a:spcPts val="238"/>
              </a:spcBef>
              <a:buClr>
                <a:srgbClr val="FF9900"/>
              </a:buClr>
              <a:buFont typeface="Wingdings" charset="0"/>
              <a:buChar char="§"/>
            </a:pPr>
            <a:r>
              <a:rPr lang="en-US" sz="1400" dirty="0" smtClean="0">
                <a:solidFill>
                  <a:srgbClr val="000000"/>
                </a:solidFill>
              </a:rPr>
              <a:t> predictability, diagnostics, </a:t>
            </a:r>
            <a:r>
              <a:rPr lang="en-US" sz="1400" dirty="0" err="1" smtClean="0">
                <a:solidFill>
                  <a:srgbClr val="000000"/>
                </a:solidFill>
              </a:rPr>
              <a:t>teleconnections</a:t>
            </a:r>
            <a:endParaRPr lang="en-US" sz="1400" dirty="0" smtClean="0">
              <a:solidFill>
                <a:srgbClr val="000000"/>
              </a:solidFill>
            </a:endParaRPr>
          </a:p>
          <a:p>
            <a:pPr lvl="1" eaLnBrk="0" hangingPunct="0">
              <a:spcBef>
                <a:spcPts val="238"/>
              </a:spcBef>
              <a:buClr>
                <a:srgbClr val="FF9900"/>
              </a:buClr>
              <a:buFont typeface="Wingdings" charset="0"/>
              <a:buChar char="§"/>
            </a:pPr>
            <a:r>
              <a:rPr lang="en-US" sz="1400" dirty="0" smtClean="0">
                <a:solidFill>
                  <a:srgbClr val="000000"/>
                </a:solidFill>
              </a:rPr>
              <a:t> societal and economic research applications, verification</a:t>
            </a:r>
          </a:p>
          <a:p>
            <a:pPr eaLnBrk="0" hangingPunct="0">
              <a:spcBef>
                <a:spcPct val="50000"/>
              </a:spcBef>
              <a:buClr>
                <a:srgbClr val="FF9900"/>
              </a:buClr>
              <a:buFont typeface="Wingdings" charset="0"/>
              <a:buChar char="q"/>
            </a:pPr>
            <a:r>
              <a:rPr lang="en-US" sz="1800" b="1" dirty="0" smtClean="0">
                <a:solidFill>
                  <a:srgbClr val="333399"/>
                </a:solidFill>
              </a:rPr>
              <a:t>Implementation</a:t>
            </a:r>
            <a:r>
              <a:rPr lang="en-US" sz="1800" dirty="0" smtClean="0">
                <a:solidFill>
                  <a:srgbClr val="000000"/>
                </a:solidFill>
              </a:rPr>
              <a:t>: Year of Polar Prediction (YOPP) – period 2017-2018 – </a:t>
            </a:r>
            <a:r>
              <a:rPr lang="en-US" sz="1800" dirty="0" smtClean="0">
                <a:solidFill>
                  <a:srgbClr val="FF0000"/>
                </a:solidFill>
              </a:rPr>
              <a:t>YOPP Summit, WMO, 13-15 July 2015 </a:t>
            </a:r>
          </a:p>
          <a:p>
            <a:pPr eaLnBrk="0" hangingPunct="0">
              <a:spcBef>
                <a:spcPct val="50000"/>
              </a:spcBef>
              <a:buClr>
                <a:srgbClr val="FF9900"/>
              </a:buClr>
              <a:buFont typeface="Wingdings" charset="0"/>
              <a:buChar char="q"/>
            </a:pPr>
            <a:r>
              <a:rPr lang="en-US" sz="1800" b="1" dirty="0" smtClean="0">
                <a:solidFill>
                  <a:srgbClr val="333399"/>
                </a:solidFill>
              </a:rPr>
              <a:t>Synergies</a:t>
            </a:r>
            <a:r>
              <a:rPr lang="en-US" sz="1800" dirty="0" smtClean="0">
                <a:solidFill>
                  <a:srgbClr val="000000"/>
                </a:solidFill>
              </a:rPr>
              <a:t> with the WCRP Polar Climate Predictability Initiative (PCPI)</a:t>
            </a:r>
            <a:endParaRPr lang="en-US" sz="1400" dirty="0" smtClean="0">
              <a:solidFill>
                <a:srgbClr val="000000"/>
              </a:solidFill>
            </a:endParaRPr>
          </a:p>
          <a:p>
            <a:pPr eaLnBrk="0" hangingPunct="0">
              <a:spcBef>
                <a:spcPct val="50000"/>
              </a:spcBef>
              <a:buClr>
                <a:srgbClr val="FF9900"/>
              </a:buClr>
              <a:buFont typeface="Wingdings" charset="0"/>
              <a:buChar char="q"/>
            </a:pPr>
            <a:r>
              <a:rPr lang="en-US" sz="1800" b="1" dirty="0" smtClean="0">
                <a:solidFill>
                  <a:srgbClr val="333399"/>
                </a:solidFill>
              </a:rPr>
              <a:t>Project Office</a:t>
            </a:r>
            <a:r>
              <a:rPr lang="en-US" sz="1800" dirty="0" smtClean="0">
                <a:solidFill>
                  <a:srgbClr val="000000"/>
                </a:solidFill>
              </a:rPr>
              <a:t>: AWI, Germany</a:t>
            </a:r>
          </a:p>
          <a:p>
            <a:pPr eaLnBrk="0" hangingPunct="0">
              <a:spcBef>
                <a:spcPct val="50000"/>
              </a:spcBef>
              <a:buClr>
                <a:srgbClr val="FF9900"/>
              </a:buClr>
              <a:buFont typeface="Wingdings" charset="0"/>
              <a:buChar char="q"/>
            </a:pPr>
            <a:r>
              <a:rPr lang="en-US" sz="1800" b="1" dirty="0" smtClean="0">
                <a:solidFill>
                  <a:srgbClr val="333399"/>
                </a:solidFill>
              </a:rPr>
              <a:t>Trust fund</a:t>
            </a:r>
            <a:r>
              <a:rPr lang="en-US" sz="1800" dirty="0" smtClean="0">
                <a:solidFill>
                  <a:srgbClr val="000000"/>
                </a:solidFill>
              </a:rPr>
              <a:t>: from Canada, Norway and UK so far, further contributions welcome</a:t>
            </a:r>
          </a:p>
          <a:p>
            <a:pPr eaLnBrk="0" hangingPunct="0">
              <a:spcBef>
                <a:spcPct val="50000"/>
              </a:spcBef>
              <a:buClr>
                <a:srgbClr val="FF9900"/>
              </a:buClr>
              <a:buFont typeface="Wingdings" charset="0"/>
              <a:buNone/>
            </a:pPr>
            <a:endParaRPr lang="en-US" sz="1800" dirty="0" smtClean="0">
              <a:solidFill>
                <a:srgbClr val="000000"/>
              </a:solidFill>
            </a:endParaRPr>
          </a:p>
          <a:p>
            <a:pPr lvl="1" eaLnBrk="0" hangingPunct="0">
              <a:spcBef>
                <a:spcPct val="20000"/>
              </a:spcBef>
              <a:buClr>
                <a:srgbClr val="FF9900"/>
              </a:buClr>
              <a:buFont typeface="Wingdings" charset="0"/>
              <a:buChar char="§"/>
            </a:pPr>
            <a:endParaRPr lang="en-US" sz="2800" dirty="0" smtClean="0">
              <a:solidFill>
                <a:srgbClr val="000000"/>
              </a:solidFill>
            </a:endParaRPr>
          </a:p>
          <a:p>
            <a:pPr lvl="1" eaLnBrk="0" hangingPunct="0">
              <a:spcBef>
                <a:spcPct val="20000"/>
              </a:spcBef>
              <a:buClr>
                <a:srgbClr val="FF9900"/>
              </a:buClr>
              <a:buFont typeface="Wingdings" charset="0"/>
              <a:buChar char="§"/>
            </a:pPr>
            <a:endParaRPr lang="en-US" sz="2800" dirty="0" smtClean="0">
              <a:solidFill>
                <a:srgbClr val="000000"/>
              </a:solidFill>
              <a:sym typeface="Arial" charset="0"/>
            </a:endParaRPr>
          </a:p>
          <a:p>
            <a:pPr eaLnBrk="0" hangingPunct="0">
              <a:spcBef>
                <a:spcPct val="20000"/>
              </a:spcBef>
              <a:buClr>
                <a:srgbClr val="FF9900"/>
              </a:buClr>
              <a:buFont typeface="Wingdings" charset="0"/>
              <a:buChar char="§"/>
            </a:pPr>
            <a:endParaRPr lang="en-US" sz="2800" dirty="0" smtClean="0">
              <a:solidFill>
                <a:srgbClr val="000000"/>
              </a:solidFill>
            </a:endParaRPr>
          </a:p>
        </p:txBody>
      </p:sp>
      <p:sp>
        <p:nvSpPr>
          <p:cNvPr id="25605" name="Text Box 6"/>
          <p:cNvSpPr txBox="1">
            <a:spLocks noChangeArrowheads="1"/>
          </p:cNvSpPr>
          <p:nvPr/>
        </p:nvSpPr>
        <p:spPr bwMode="auto">
          <a:xfrm>
            <a:off x="1619250" y="5938838"/>
            <a:ext cx="1446213"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7338" indent="-2873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pPr algn="r" eaLnBrk="0" hangingPunct="0">
              <a:lnSpc>
                <a:spcPct val="90000"/>
              </a:lnSpc>
              <a:spcBef>
                <a:spcPct val="10000"/>
              </a:spcBef>
              <a:spcAft>
                <a:spcPct val="10000"/>
              </a:spcAft>
              <a:buClr>
                <a:srgbClr val="000000"/>
              </a:buClr>
              <a:buFont typeface="Wingdings" charset="0"/>
              <a:buNone/>
            </a:pPr>
            <a:r>
              <a:rPr lang="fr-FR" sz="1000" smtClean="0">
                <a:solidFill>
                  <a:srgbClr val="000000"/>
                </a:solidFill>
              </a:rPr>
              <a:t>Courtesy T. Jung, AWI</a:t>
            </a:r>
            <a:endParaRPr lang="en-GB" sz="1000" smtClean="0">
              <a:solidFill>
                <a:srgbClr val="000000"/>
              </a:solidFill>
            </a:endParaRPr>
          </a:p>
        </p:txBody>
      </p:sp>
      <p:pic>
        <p:nvPicPr>
          <p:cNvPr id="25606" name="Bild 2"/>
          <p:cNvPicPr>
            <a:picLocks noChangeAspect="1"/>
          </p:cNvPicPr>
          <p:nvPr/>
        </p:nvPicPr>
        <p:blipFill>
          <a:blip r:embed="rId3">
            <a:extLst>
              <a:ext uri="{28A0092B-C50C-407E-A947-70E740481C1C}">
                <a14:useLocalDpi xmlns:a14="http://schemas.microsoft.com/office/drawing/2010/main" val="0"/>
              </a:ext>
            </a:extLst>
          </a:blip>
          <a:srcRect l="-1207" r="1207"/>
          <a:stretch>
            <a:fillRect/>
          </a:stretch>
        </p:blipFill>
        <p:spPr bwMode="auto">
          <a:xfrm>
            <a:off x="76200" y="4114800"/>
            <a:ext cx="3303588"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Bild 1" descr="Eisberg im Stur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65238"/>
            <a:ext cx="327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8"/>
          <p:cNvSpPr txBox="1">
            <a:spLocks noChangeArrowheads="1"/>
          </p:cNvSpPr>
          <p:nvPr/>
        </p:nvSpPr>
        <p:spPr bwMode="auto">
          <a:xfrm>
            <a:off x="914400" y="609600"/>
            <a:ext cx="7097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pPr eaLnBrk="0" hangingPunct="0">
              <a:spcBef>
                <a:spcPct val="50000"/>
              </a:spcBef>
              <a:buClr>
                <a:srgbClr val="FF9900"/>
              </a:buClr>
              <a:buFont typeface="Wingdings" charset="0"/>
              <a:buNone/>
            </a:pPr>
            <a:r>
              <a:rPr lang="en-US" sz="2000" b="1" dirty="0" smtClean="0">
                <a:solidFill>
                  <a:srgbClr val="333399"/>
                </a:solidFill>
              </a:rPr>
              <a:t>The Science Plan and Implementation Plan are available!</a:t>
            </a:r>
          </a:p>
        </p:txBody>
      </p:sp>
      <p:sp>
        <p:nvSpPr>
          <p:cNvPr id="9" name="Rectangle 8"/>
          <p:cNvSpPr/>
          <p:nvPr/>
        </p:nvSpPr>
        <p:spPr>
          <a:xfrm>
            <a:off x="7198838" y="381000"/>
            <a:ext cx="1945162" cy="369332"/>
          </a:xfrm>
          <a:prstGeom prst="rect">
            <a:avLst/>
          </a:prstGeom>
        </p:spPr>
        <p:txBody>
          <a:bodyPr wrap="none">
            <a:spAutoFit/>
          </a:bodyPr>
          <a:lstStyle/>
          <a:p>
            <a:r>
              <a:rPr lang="en-US" i="1" dirty="0" smtClean="0">
                <a:solidFill>
                  <a:srgbClr val="008000"/>
                </a:solidFill>
              </a:rPr>
              <a:t>Deon </a:t>
            </a:r>
            <a:r>
              <a:rPr lang="en-US" i="1" dirty="0" err="1" smtClean="0">
                <a:solidFill>
                  <a:srgbClr val="008000"/>
                </a:solidFill>
              </a:rPr>
              <a:t>Terblanche</a:t>
            </a:r>
            <a:endParaRPr lang="en-US" dirty="0"/>
          </a:p>
        </p:txBody>
      </p:sp>
      <p:sp>
        <p:nvSpPr>
          <p:cNvPr id="11" name="Rectangle 10"/>
          <p:cNvSpPr/>
          <p:nvPr/>
        </p:nvSpPr>
        <p:spPr>
          <a:xfrm>
            <a:off x="457200" y="6488668"/>
            <a:ext cx="7038033" cy="369332"/>
          </a:xfrm>
          <a:prstGeom prst="rect">
            <a:avLst/>
          </a:prstGeom>
        </p:spPr>
        <p:txBody>
          <a:bodyPr wrap="none">
            <a:spAutoFit/>
          </a:bodyPr>
          <a:lstStyle/>
          <a:p>
            <a:r>
              <a:rPr lang="en-US" i="1" dirty="0" smtClean="0">
                <a:solidFill>
                  <a:srgbClr val="DE00F1"/>
                </a:solidFill>
              </a:rPr>
              <a:t>US participants</a:t>
            </a:r>
            <a:r>
              <a:rPr lang="en-US" i="1" dirty="0" smtClean="0">
                <a:solidFill>
                  <a:srgbClr val="DE00F1"/>
                </a:solidFill>
              </a:rPr>
              <a:t>: C. </a:t>
            </a:r>
            <a:r>
              <a:rPr lang="en-US" i="1" dirty="0" err="1">
                <a:solidFill>
                  <a:srgbClr val="DE00F1"/>
                </a:solidFill>
              </a:rPr>
              <a:t>Fairall</a:t>
            </a:r>
            <a:r>
              <a:rPr lang="en-US" i="1" dirty="0">
                <a:solidFill>
                  <a:srgbClr val="DE00F1"/>
                </a:solidFill>
              </a:rPr>
              <a:t>, </a:t>
            </a:r>
            <a:r>
              <a:rPr lang="en-US" i="1" dirty="0" smtClean="0">
                <a:solidFill>
                  <a:srgbClr val="DE00F1"/>
                </a:solidFill>
              </a:rPr>
              <a:t>D. </a:t>
            </a:r>
            <a:r>
              <a:rPr lang="en-US" i="1" dirty="0">
                <a:solidFill>
                  <a:srgbClr val="DE00F1"/>
                </a:solidFill>
              </a:rPr>
              <a:t>Bromwich, </a:t>
            </a:r>
            <a:r>
              <a:rPr lang="en-US" i="1" dirty="0" smtClean="0">
                <a:solidFill>
                  <a:srgbClr val="DE00F1"/>
                </a:solidFill>
              </a:rPr>
              <a:t>M. </a:t>
            </a:r>
            <a:r>
              <a:rPr lang="en-US" i="1" dirty="0">
                <a:solidFill>
                  <a:srgbClr val="DE00F1"/>
                </a:solidFill>
              </a:rPr>
              <a:t>Holland, </a:t>
            </a:r>
            <a:r>
              <a:rPr lang="en-US" i="1" dirty="0" smtClean="0">
                <a:solidFill>
                  <a:srgbClr val="DE00F1"/>
                </a:solidFill>
              </a:rPr>
              <a:t>D. </a:t>
            </a:r>
            <a:r>
              <a:rPr lang="en-US" i="1" dirty="0" err="1">
                <a:solidFill>
                  <a:srgbClr val="DE00F1"/>
                </a:solidFill>
              </a:rPr>
              <a:t>Perovich</a:t>
            </a:r>
            <a:r>
              <a:rPr lang="en-US" i="1" dirty="0">
                <a:solidFill>
                  <a:srgbClr val="DE00F1"/>
                </a:solidFill>
              </a:rPr>
              <a:t> </a:t>
            </a:r>
            <a:endParaRPr lang="en-US" dirty="0">
              <a:solidFill>
                <a:srgbClr val="DE00F1"/>
              </a:solidFill>
            </a:endParaRPr>
          </a:p>
        </p:txBody>
      </p:sp>
    </p:spTree>
    <p:extLst>
      <p:ext uri="{BB962C8B-B14F-4D97-AF65-F5344CB8AC3E}">
        <p14:creationId xmlns:p14="http://schemas.microsoft.com/office/powerpoint/2010/main" val="61097245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HOW GOOD IS THE DIGITAL REPLICA?</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457200"/>
            <a:ext cx="9144000" cy="640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a:bodyPr>
          <a:lstStyle/>
          <a:p>
            <a:pPr eaLnBrk="1" hangingPunct="1">
              <a:defRPr/>
            </a:pPr>
            <a:r>
              <a:rPr lang="en-US" dirty="0" smtClean="0">
                <a:solidFill>
                  <a:srgbClr val="000000"/>
                </a:solidFill>
              </a:rPr>
              <a:t>Need scientific &amp; user assessment</a:t>
            </a:r>
          </a:p>
          <a:p>
            <a:pPr eaLnBrk="1" hangingPunct="1">
              <a:defRPr/>
            </a:pPr>
            <a:r>
              <a:rPr lang="en-US" dirty="0" smtClean="0">
                <a:solidFill>
                  <a:srgbClr val="000000"/>
                </a:solidFill>
              </a:rPr>
              <a:t>Special peek into database with a “Digital Eye”</a:t>
            </a:r>
          </a:p>
          <a:p>
            <a:pPr lvl="1" eaLnBrk="1" hangingPunct="1">
              <a:defRPr/>
            </a:pPr>
            <a:r>
              <a:rPr lang="en-US" dirty="0" smtClean="0">
                <a:solidFill>
                  <a:srgbClr val="000000"/>
                </a:solidFill>
              </a:rPr>
              <a:t>Simulate what observer would see if placed in digital replica world</a:t>
            </a: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solidFill>
                  <a:srgbClr val="000000"/>
                </a:solidFill>
              </a:rPr>
              <a:pPr>
                <a:defRPr/>
              </a:pPr>
              <a:t>50</a:t>
            </a:fld>
            <a:endParaRPr lang="en-US">
              <a:solidFill>
                <a:srgbClr val="000000"/>
              </a:solidFill>
            </a:endParaRPr>
          </a:p>
        </p:txBody>
      </p:sp>
      <p:pic>
        <p:nvPicPr>
          <p:cNvPr id="6" name="Picture 5"/>
          <p:cNvPicPr>
            <a:picLocks noChangeAspect="1"/>
          </p:cNvPicPr>
          <p:nvPr/>
        </p:nvPicPr>
        <p:blipFill rotWithShape="1">
          <a:blip r:embed="rId2"/>
          <a:srcRect l="2477" b="2209"/>
          <a:stretch/>
        </p:blipFill>
        <p:spPr>
          <a:xfrm>
            <a:off x="1143000" y="1828800"/>
            <a:ext cx="6781800" cy="5029200"/>
          </a:xfrm>
          <a:prstGeom prst="rect">
            <a:avLst/>
          </a:prstGeom>
        </p:spPr>
      </p:pic>
    </p:spTree>
    <p:extLst>
      <p:ext uri="{BB962C8B-B14F-4D97-AF65-F5344CB8AC3E}">
        <p14:creationId xmlns:p14="http://schemas.microsoft.com/office/powerpoint/2010/main" val="411923582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51</a:t>
            </a:fld>
            <a:endParaRPr lang="en-US"/>
          </a:p>
        </p:txBody>
      </p:sp>
      <p:pic>
        <p:nvPicPr>
          <p:cNvPr id="6" name="Picture 5" descr="camera-allsky.jpg"/>
          <p:cNvPicPr>
            <a:picLocks noChangeAspect="1"/>
          </p:cNvPicPr>
          <p:nvPr/>
        </p:nvPicPr>
        <p:blipFill rotWithShape="1">
          <a:blip r:embed="rId2">
            <a:alphaModFix/>
            <a:extLst>
              <a:ext uri="{28A0092B-C50C-407E-A947-70E740481C1C}">
                <a14:useLocalDpi xmlns:a14="http://schemas.microsoft.com/office/drawing/2010/main" val="0"/>
              </a:ext>
            </a:extLst>
          </a:blip>
          <a:srcRect l="18920" t="73" r="10303" b="-73"/>
          <a:stretch/>
        </p:blipFill>
        <p:spPr>
          <a:xfrm>
            <a:off x="0" y="0"/>
            <a:ext cx="5562600" cy="5619407"/>
          </a:xfrm>
          <a:prstGeom prst="rect">
            <a:avLst/>
          </a:prstGeom>
        </p:spPr>
      </p:pic>
      <p:pic>
        <p:nvPicPr>
          <p:cNvPr id="5" name="Picture 4" descr="touchsrceen-allsky.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326758" y="2667000"/>
            <a:ext cx="4817241" cy="4191000"/>
          </a:xfrm>
          <a:prstGeom prst="rect">
            <a:avLst/>
          </a:prstGeom>
        </p:spPr>
      </p:pic>
    </p:spTree>
    <p:extLst>
      <p:ext uri="{BB962C8B-B14F-4D97-AF65-F5344CB8AC3E}">
        <p14:creationId xmlns:p14="http://schemas.microsoft.com/office/powerpoint/2010/main" val="31466988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0" y="228600"/>
            <a:ext cx="2667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eaLnBrk="1" hangingPunct="1"/>
            <a:r>
              <a:rPr lang="en-US" sz="4400" b="1" dirty="0">
                <a:solidFill>
                  <a:prstClr val="white"/>
                </a:solidFill>
                <a:latin typeface="Calibri" charset="0"/>
              </a:rPr>
              <a:t>LAPS </a:t>
            </a:r>
            <a:r>
              <a:rPr lang="en-US" sz="4400" b="1" dirty="0" smtClean="0">
                <a:solidFill>
                  <a:prstClr val="white"/>
                </a:solidFill>
                <a:latin typeface="Calibri" charset="0"/>
              </a:rPr>
              <a:t>analysis</a:t>
            </a:r>
            <a:endParaRPr lang="en-US" sz="4400" b="1" dirty="0">
              <a:solidFill>
                <a:prstClr val="white"/>
              </a:solidFill>
              <a:latin typeface="Calibri" charset="0"/>
            </a:endParaRP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67000"/>
            <a:ext cx="3048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2" name="Line 3"/>
          <p:cNvSpPr>
            <a:spLocks noChangeShapeType="1"/>
          </p:cNvSpPr>
          <p:nvPr/>
        </p:nvSpPr>
        <p:spPr bwMode="auto">
          <a:xfrm>
            <a:off x="5105400" y="1905000"/>
            <a:ext cx="914400" cy="914400"/>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33" name="Line 4"/>
          <p:cNvSpPr>
            <a:spLocks noChangeShapeType="1"/>
          </p:cNvSpPr>
          <p:nvPr/>
        </p:nvSpPr>
        <p:spPr bwMode="auto">
          <a:xfrm>
            <a:off x="4722813" y="2251075"/>
            <a:ext cx="612775" cy="1138238"/>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34" name="Line 5"/>
          <p:cNvSpPr>
            <a:spLocks noChangeShapeType="1"/>
          </p:cNvSpPr>
          <p:nvPr/>
        </p:nvSpPr>
        <p:spPr bwMode="auto">
          <a:xfrm>
            <a:off x="4303713" y="2347913"/>
            <a:ext cx="320675" cy="1858962"/>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35" name="Line 6"/>
          <p:cNvSpPr>
            <a:spLocks noChangeShapeType="1"/>
          </p:cNvSpPr>
          <p:nvPr/>
        </p:nvSpPr>
        <p:spPr bwMode="auto">
          <a:xfrm flipH="1">
            <a:off x="3829050" y="2479675"/>
            <a:ext cx="115888" cy="1290638"/>
          </a:xfrm>
          <a:prstGeom prst="line">
            <a:avLst/>
          </a:prstGeom>
          <a:noFill/>
          <a:ln w="9360">
            <a:solidFill>
              <a:srgbClr val="FFFF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36" name="Text Box 7"/>
          <p:cNvSpPr txBox="1">
            <a:spLocks noChangeArrowheads="1"/>
          </p:cNvSpPr>
          <p:nvPr/>
        </p:nvSpPr>
        <p:spPr bwMode="auto">
          <a:xfrm>
            <a:off x="3962400" y="5410200"/>
            <a:ext cx="129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eaLnBrk="1" hangingPunct="1">
              <a:spcBef>
                <a:spcPts val="1125"/>
              </a:spcBef>
            </a:pPr>
            <a:r>
              <a:rPr lang="en-US" sz="1800" b="1" dirty="0">
                <a:solidFill>
                  <a:srgbClr val="FF6600"/>
                </a:solidFill>
                <a:latin typeface="Times New Roman" charset="0"/>
              </a:rPr>
              <a:t>METAR</a:t>
            </a:r>
          </a:p>
        </p:txBody>
      </p:sp>
      <p:sp>
        <p:nvSpPr>
          <p:cNvPr id="22537" name="Line 8"/>
          <p:cNvSpPr>
            <a:spLocks noChangeShapeType="1"/>
          </p:cNvSpPr>
          <p:nvPr/>
        </p:nvSpPr>
        <p:spPr bwMode="auto">
          <a:xfrm flipH="1" flipV="1">
            <a:off x="3922713" y="5026025"/>
            <a:ext cx="231775" cy="385763"/>
          </a:xfrm>
          <a:prstGeom prst="line">
            <a:avLst/>
          </a:prstGeom>
          <a:noFill/>
          <a:ln w="9398">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38" name="Line 9"/>
          <p:cNvSpPr>
            <a:spLocks noChangeShapeType="1"/>
          </p:cNvSpPr>
          <p:nvPr/>
        </p:nvSpPr>
        <p:spPr bwMode="auto">
          <a:xfrm flipH="1" flipV="1">
            <a:off x="4283075" y="5005388"/>
            <a:ext cx="120650" cy="428625"/>
          </a:xfrm>
          <a:prstGeom prst="line">
            <a:avLst/>
          </a:prstGeom>
          <a:noFill/>
          <a:ln w="9398">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39" name="Line 10"/>
          <p:cNvSpPr>
            <a:spLocks noChangeShapeType="1"/>
          </p:cNvSpPr>
          <p:nvPr/>
        </p:nvSpPr>
        <p:spPr bwMode="auto">
          <a:xfrm flipV="1">
            <a:off x="4587875" y="5008563"/>
            <a:ext cx="120650" cy="420687"/>
          </a:xfrm>
          <a:prstGeom prst="line">
            <a:avLst/>
          </a:prstGeom>
          <a:noFill/>
          <a:ln w="9525">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40" name="Line 11"/>
          <p:cNvSpPr>
            <a:spLocks noChangeShapeType="1"/>
          </p:cNvSpPr>
          <p:nvPr/>
        </p:nvSpPr>
        <p:spPr bwMode="auto">
          <a:xfrm flipV="1">
            <a:off x="4767263" y="5032375"/>
            <a:ext cx="219075" cy="374650"/>
          </a:xfrm>
          <a:prstGeom prst="line">
            <a:avLst/>
          </a:prstGeom>
          <a:noFill/>
          <a:ln w="9360">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41" name="Text Box 12"/>
          <p:cNvSpPr txBox="1">
            <a:spLocks noChangeArrowheads="1"/>
          </p:cNvSpPr>
          <p:nvPr/>
        </p:nvSpPr>
        <p:spPr bwMode="auto">
          <a:xfrm>
            <a:off x="5486400" y="5638800"/>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eaLnBrk="1" hangingPunct="1">
              <a:spcBef>
                <a:spcPts val="1125"/>
              </a:spcBef>
            </a:pPr>
            <a:r>
              <a:rPr lang="en-US" sz="1800" b="1" dirty="0">
                <a:solidFill>
                  <a:srgbClr val="FF6600"/>
                </a:solidFill>
                <a:latin typeface="Times New Roman" charset="0"/>
              </a:rPr>
              <a:t>METAR</a:t>
            </a:r>
          </a:p>
        </p:txBody>
      </p:sp>
      <p:sp>
        <p:nvSpPr>
          <p:cNvPr id="22542" name="Line 13"/>
          <p:cNvSpPr>
            <a:spLocks noChangeShapeType="1"/>
          </p:cNvSpPr>
          <p:nvPr/>
        </p:nvSpPr>
        <p:spPr bwMode="auto">
          <a:xfrm flipH="1" flipV="1">
            <a:off x="5408613" y="5254625"/>
            <a:ext cx="231775" cy="385763"/>
          </a:xfrm>
          <a:prstGeom prst="line">
            <a:avLst/>
          </a:prstGeom>
          <a:noFill/>
          <a:ln w="9360">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43" name="Line 14"/>
          <p:cNvSpPr>
            <a:spLocks noChangeShapeType="1"/>
          </p:cNvSpPr>
          <p:nvPr/>
        </p:nvSpPr>
        <p:spPr bwMode="auto">
          <a:xfrm flipH="1" flipV="1">
            <a:off x="5768975" y="5233988"/>
            <a:ext cx="120650" cy="428625"/>
          </a:xfrm>
          <a:prstGeom prst="line">
            <a:avLst/>
          </a:prstGeom>
          <a:noFill/>
          <a:ln w="9360">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44" name="Line 15"/>
          <p:cNvSpPr>
            <a:spLocks noChangeShapeType="1"/>
          </p:cNvSpPr>
          <p:nvPr/>
        </p:nvSpPr>
        <p:spPr bwMode="auto">
          <a:xfrm flipV="1">
            <a:off x="6073775" y="5237163"/>
            <a:ext cx="120650" cy="420687"/>
          </a:xfrm>
          <a:prstGeom prst="line">
            <a:avLst/>
          </a:prstGeom>
          <a:noFill/>
          <a:ln w="9360">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45" name="Line 16"/>
          <p:cNvSpPr>
            <a:spLocks noChangeShapeType="1"/>
          </p:cNvSpPr>
          <p:nvPr/>
        </p:nvSpPr>
        <p:spPr bwMode="auto">
          <a:xfrm flipV="1">
            <a:off x="6253163" y="5260975"/>
            <a:ext cx="219075" cy="374650"/>
          </a:xfrm>
          <a:prstGeom prst="line">
            <a:avLst/>
          </a:prstGeom>
          <a:noFill/>
          <a:ln w="9360">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46" name="Line 17"/>
          <p:cNvSpPr>
            <a:spLocks noChangeShapeType="1"/>
          </p:cNvSpPr>
          <p:nvPr/>
        </p:nvSpPr>
        <p:spPr bwMode="auto">
          <a:xfrm flipH="1" flipV="1">
            <a:off x="6704013" y="4949825"/>
            <a:ext cx="231775" cy="385763"/>
          </a:xfrm>
          <a:prstGeom prst="line">
            <a:avLst/>
          </a:prstGeom>
          <a:noFill/>
          <a:ln w="9360">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47" name="Line 18"/>
          <p:cNvSpPr>
            <a:spLocks noChangeShapeType="1"/>
          </p:cNvSpPr>
          <p:nvPr/>
        </p:nvSpPr>
        <p:spPr bwMode="auto">
          <a:xfrm flipH="1" flipV="1">
            <a:off x="7073900" y="4864100"/>
            <a:ext cx="101600" cy="482600"/>
          </a:xfrm>
          <a:prstGeom prst="line">
            <a:avLst/>
          </a:prstGeom>
          <a:noFill/>
          <a:ln w="9360">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48" name="Line 19"/>
          <p:cNvSpPr>
            <a:spLocks noChangeShapeType="1"/>
          </p:cNvSpPr>
          <p:nvPr/>
        </p:nvSpPr>
        <p:spPr bwMode="auto">
          <a:xfrm flipV="1">
            <a:off x="7369175" y="4933950"/>
            <a:ext cx="120650" cy="420688"/>
          </a:xfrm>
          <a:prstGeom prst="line">
            <a:avLst/>
          </a:prstGeom>
          <a:noFill/>
          <a:ln w="9360">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49" name="Line 20"/>
          <p:cNvSpPr>
            <a:spLocks noChangeShapeType="1"/>
          </p:cNvSpPr>
          <p:nvPr/>
        </p:nvSpPr>
        <p:spPr bwMode="auto">
          <a:xfrm flipV="1">
            <a:off x="7624763" y="4994275"/>
            <a:ext cx="219075" cy="374650"/>
          </a:xfrm>
          <a:prstGeom prst="line">
            <a:avLst/>
          </a:prstGeom>
          <a:noFill/>
          <a:ln w="9360">
            <a:solidFill>
              <a:schemeClr val="accent4"/>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50" name="Line 21"/>
          <p:cNvSpPr>
            <a:spLocks noChangeShapeType="1"/>
          </p:cNvSpPr>
          <p:nvPr/>
        </p:nvSpPr>
        <p:spPr bwMode="auto">
          <a:xfrm flipV="1">
            <a:off x="2705100" y="3562350"/>
            <a:ext cx="2435225" cy="901700"/>
          </a:xfrm>
          <a:prstGeom prst="line">
            <a:avLst/>
          </a:prstGeom>
          <a:noFill/>
          <a:ln w="9360">
            <a:solidFill>
              <a:srgbClr val="FFCCCC"/>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51" name="Line 22"/>
          <p:cNvSpPr>
            <a:spLocks noChangeShapeType="1"/>
          </p:cNvSpPr>
          <p:nvPr/>
        </p:nvSpPr>
        <p:spPr bwMode="auto">
          <a:xfrm flipV="1">
            <a:off x="2667000" y="3871913"/>
            <a:ext cx="2209800" cy="714375"/>
          </a:xfrm>
          <a:prstGeom prst="line">
            <a:avLst/>
          </a:prstGeom>
          <a:noFill/>
          <a:ln w="9360">
            <a:solidFill>
              <a:srgbClr val="FFCCCC"/>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52" name="Line 23"/>
          <p:cNvSpPr>
            <a:spLocks noChangeShapeType="1"/>
          </p:cNvSpPr>
          <p:nvPr/>
        </p:nvSpPr>
        <p:spPr bwMode="auto">
          <a:xfrm flipV="1">
            <a:off x="2667000" y="4329113"/>
            <a:ext cx="1828800" cy="409575"/>
          </a:xfrm>
          <a:prstGeom prst="line">
            <a:avLst/>
          </a:prstGeom>
          <a:noFill/>
          <a:ln w="9360">
            <a:solidFill>
              <a:srgbClr val="FFCCCC"/>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53" name="Line 24"/>
          <p:cNvSpPr>
            <a:spLocks noChangeShapeType="1"/>
          </p:cNvSpPr>
          <p:nvPr/>
        </p:nvSpPr>
        <p:spPr bwMode="auto">
          <a:xfrm flipV="1">
            <a:off x="2622550" y="4679950"/>
            <a:ext cx="1922463" cy="207963"/>
          </a:xfrm>
          <a:prstGeom prst="line">
            <a:avLst/>
          </a:prstGeom>
          <a:noFill/>
          <a:ln w="9360">
            <a:solidFill>
              <a:srgbClr val="FFCCCC"/>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pic>
        <p:nvPicPr>
          <p:cNvPr id="22554"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038600"/>
            <a:ext cx="15224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555"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24" y="837642"/>
            <a:ext cx="2109788"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56" name="Text Box 27"/>
          <p:cNvSpPr txBox="1">
            <a:spLocks noChangeArrowheads="1"/>
          </p:cNvSpPr>
          <p:nvPr/>
        </p:nvSpPr>
        <p:spPr bwMode="auto">
          <a:xfrm>
            <a:off x="6781800" y="5410200"/>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eaLnBrk="1" hangingPunct="1">
              <a:spcBef>
                <a:spcPts val="1125"/>
              </a:spcBef>
            </a:pPr>
            <a:r>
              <a:rPr lang="en-US" sz="1800" b="1" dirty="0">
                <a:solidFill>
                  <a:srgbClr val="FF6600"/>
                </a:solidFill>
                <a:latin typeface="Times New Roman" charset="0"/>
              </a:rPr>
              <a:t>METAR</a:t>
            </a:r>
          </a:p>
        </p:txBody>
      </p:sp>
      <p:sp>
        <p:nvSpPr>
          <p:cNvPr id="22557" name="Rectangle 28"/>
          <p:cNvSpPr>
            <a:spLocks noChangeArrowheads="1"/>
          </p:cNvSpPr>
          <p:nvPr/>
        </p:nvSpPr>
        <p:spPr bwMode="auto">
          <a:xfrm>
            <a:off x="5414963" y="152400"/>
            <a:ext cx="372903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endParaRPr lang="en-US">
              <a:solidFill>
                <a:prstClr val="white"/>
              </a:solidFill>
            </a:endParaRPr>
          </a:p>
        </p:txBody>
      </p:sp>
      <p:pic>
        <p:nvPicPr>
          <p:cNvPr id="22558"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295400"/>
            <a:ext cx="1828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59" name="Line 30"/>
          <p:cNvSpPr>
            <a:spLocks noChangeShapeType="1"/>
          </p:cNvSpPr>
          <p:nvPr/>
        </p:nvSpPr>
        <p:spPr bwMode="auto">
          <a:xfrm flipV="1">
            <a:off x="7467600" y="2501900"/>
            <a:ext cx="228600" cy="558800"/>
          </a:xfrm>
          <a:prstGeom prst="line">
            <a:avLst/>
          </a:prstGeom>
          <a:noFill/>
          <a:ln w="9360">
            <a:solidFill>
              <a:srgbClr val="FF9933"/>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60" name="Line 31"/>
          <p:cNvSpPr>
            <a:spLocks noChangeShapeType="1"/>
          </p:cNvSpPr>
          <p:nvPr/>
        </p:nvSpPr>
        <p:spPr bwMode="auto">
          <a:xfrm flipV="1">
            <a:off x="6477000" y="2501900"/>
            <a:ext cx="152400" cy="558800"/>
          </a:xfrm>
          <a:prstGeom prst="line">
            <a:avLst/>
          </a:prstGeom>
          <a:noFill/>
          <a:ln w="9360">
            <a:solidFill>
              <a:srgbClr val="FF9933"/>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61" name="Line 32"/>
          <p:cNvSpPr>
            <a:spLocks noChangeShapeType="1"/>
          </p:cNvSpPr>
          <p:nvPr/>
        </p:nvSpPr>
        <p:spPr bwMode="auto">
          <a:xfrm flipV="1">
            <a:off x="7696200" y="2501900"/>
            <a:ext cx="457200" cy="939800"/>
          </a:xfrm>
          <a:prstGeom prst="line">
            <a:avLst/>
          </a:prstGeom>
          <a:noFill/>
          <a:ln w="9360">
            <a:solidFill>
              <a:srgbClr val="FF9933"/>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62" name="Line 33"/>
          <p:cNvSpPr>
            <a:spLocks noChangeShapeType="1"/>
          </p:cNvSpPr>
          <p:nvPr/>
        </p:nvSpPr>
        <p:spPr bwMode="auto">
          <a:xfrm flipV="1">
            <a:off x="7086600" y="2501900"/>
            <a:ext cx="76200" cy="254000"/>
          </a:xfrm>
          <a:prstGeom prst="line">
            <a:avLst/>
          </a:prstGeom>
          <a:noFill/>
          <a:ln w="9360">
            <a:solidFill>
              <a:srgbClr val="FF9933"/>
            </a:solidFill>
            <a:miter lim="800000"/>
            <a:headEnd/>
            <a:tailEnd/>
          </a:ln>
          <a:extLst>
            <a:ext uri="{909E8E84-426E-40dd-AFC4-6F175D3DCCD1}">
              <a14:hiddenFill xmlns:a14="http://schemas.microsoft.com/office/drawing/2010/main">
                <a:noFill/>
              </a14:hiddenFill>
            </a:ext>
          </a:extLst>
        </p:spPr>
        <p:txBody>
          <a:bodyPr/>
          <a:lstStyle/>
          <a:p>
            <a:pPr defTabSz="457200"/>
            <a:endParaRPr lang="en-US">
              <a:solidFill>
                <a:prstClr val="white"/>
              </a:solidFill>
            </a:endParaRPr>
          </a:p>
        </p:txBody>
      </p:sp>
      <p:sp>
        <p:nvSpPr>
          <p:cNvPr id="22564" name="Text Box 35"/>
          <p:cNvSpPr txBox="1">
            <a:spLocks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defTabSz="457200" eaLnBrk="1" hangingPunct="1"/>
            <a:fld id="{4D59C559-3FA4-9E44-8B07-DC233800EB85}" type="slidenum">
              <a:rPr lang="en-US" sz="1200">
                <a:solidFill>
                  <a:srgbClr val="898989"/>
                </a:solidFill>
                <a:latin typeface="Calibri" charset="0"/>
              </a:rPr>
              <a:pPr algn="r" defTabSz="457200" eaLnBrk="1" hangingPunct="1"/>
              <a:t>52</a:t>
            </a:fld>
            <a:endParaRPr lang="en-US" sz="1200">
              <a:solidFill>
                <a:srgbClr val="898989"/>
              </a:solidFill>
              <a:latin typeface="Calibri" charset="0"/>
            </a:endParaRPr>
          </a:p>
        </p:txBody>
      </p:sp>
      <p:sp>
        <p:nvSpPr>
          <p:cNvPr id="22565" name="TextBox 1"/>
          <p:cNvSpPr txBox="1">
            <a:spLocks noChangeArrowheads="1"/>
          </p:cNvSpPr>
          <p:nvPr/>
        </p:nvSpPr>
        <p:spPr bwMode="auto">
          <a:xfrm>
            <a:off x="776465" y="2875756"/>
            <a:ext cx="17449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b="1" dirty="0">
                <a:solidFill>
                  <a:schemeClr val="bg2">
                    <a:lumMod val="75000"/>
                    <a:lumOff val="25000"/>
                  </a:schemeClr>
                </a:solidFill>
              </a:rPr>
              <a:t>First Guess </a:t>
            </a:r>
            <a:r>
              <a:rPr lang="en-US" sz="1800" b="1" dirty="0">
                <a:solidFill>
                  <a:schemeClr val="bg2">
                    <a:lumMod val="75000"/>
                    <a:lumOff val="25000"/>
                  </a:schemeClr>
                </a:solidFill>
                <a:sym typeface="Wingdings" charset="0"/>
              </a:rPr>
              <a:t></a:t>
            </a:r>
            <a:endParaRPr lang="en-US" sz="1800" b="1" dirty="0">
              <a:solidFill>
                <a:schemeClr val="bg2">
                  <a:lumMod val="75000"/>
                  <a:lumOff val="25000"/>
                </a:schemeClr>
              </a:solidFill>
            </a:endParaRPr>
          </a:p>
        </p:txBody>
      </p:sp>
      <p:sp>
        <p:nvSpPr>
          <p:cNvPr id="2" name="TextBox 1"/>
          <p:cNvSpPr txBox="1"/>
          <p:nvPr/>
        </p:nvSpPr>
        <p:spPr>
          <a:xfrm>
            <a:off x="3962400" y="2571234"/>
            <a:ext cx="1886830" cy="369332"/>
          </a:xfrm>
          <a:prstGeom prst="rect">
            <a:avLst/>
          </a:prstGeom>
          <a:noFill/>
        </p:spPr>
        <p:txBody>
          <a:bodyPr wrap="none" rtlCol="0">
            <a:spAutoFit/>
          </a:bodyPr>
          <a:lstStyle/>
          <a:p>
            <a:pPr defTabSz="457200"/>
            <a:r>
              <a:rPr lang="en-US" dirty="0" smtClean="0">
                <a:solidFill>
                  <a:prstClr val="white"/>
                </a:solidFill>
              </a:rPr>
              <a:t>11um,VIS,3.9um</a:t>
            </a:r>
            <a:endParaRPr lang="en-US" dirty="0">
              <a:solidFill>
                <a:prstClr val="white"/>
              </a:solidFill>
            </a:endParaRPr>
          </a:p>
        </p:txBody>
      </p:sp>
      <p:pic>
        <p:nvPicPr>
          <p:cNvPr id="3" name="Picture 2" descr="grid_transparen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2476" y="2251075"/>
            <a:ext cx="5381541" cy="3970885"/>
          </a:xfrm>
          <a:prstGeom prst="rect">
            <a:avLst/>
          </a:prstGeom>
        </p:spPr>
      </p:pic>
    </p:spTree>
    <p:extLst>
      <p:ext uri="{BB962C8B-B14F-4D97-AF65-F5344CB8AC3E}">
        <p14:creationId xmlns:p14="http://schemas.microsoft.com/office/powerpoint/2010/main" val="34694994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096000" y="457200"/>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t>
            </a:r>
            <a:r>
              <a:rPr lang="en-US" altLang="ko-KR" sz="1800" i="1" dirty="0" smtClean="0">
                <a:solidFill>
                  <a:srgbClr val="00A034"/>
                </a:solidFill>
              </a:rPr>
              <a:t>Albers et al.</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649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20:15-21:15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Oct 8,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53</a:t>
            </a:fld>
            <a:endParaRPr lang="en-US" sz="1400" dirty="0">
              <a:solidFill>
                <a:srgbClr val="000000"/>
              </a:solidFill>
            </a:endParaRPr>
          </a:p>
        </p:txBody>
      </p:sp>
      <p:pic>
        <p:nvPicPr>
          <p:cNvPr id="4" name="Picture 3" descr="8Oct14-5-combined_animation_dsrc_cy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4600516"/>
          </a:xfrm>
          <a:prstGeom prst="rect">
            <a:avLst/>
          </a:prstGeom>
        </p:spPr>
      </p:pic>
    </p:spTree>
    <p:extLst>
      <p:ext uri="{BB962C8B-B14F-4D97-AF65-F5344CB8AC3E}">
        <p14:creationId xmlns:p14="http://schemas.microsoft.com/office/powerpoint/2010/main" val="44849073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smtClean="0">
                <a:solidFill>
                  <a:srgbClr val="FF0000"/>
                </a:solidFill>
                <a:latin typeface="Arial" charset="0"/>
                <a:ea typeface="ＭＳ Ｐゴシック" charset="0"/>
                <a:cs typeface="ＭＳ Ｐゴシック" charset="0"/>
              </a:rPr>
              <a:t>SIMULATED RAINBOW</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2330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19:00 UTC Oct 6, 2014</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54</a:t>
            </a:fld>
            <a:endParaRPr lang="en-US" sz="1400" dirty="0">
              <a:solidFill>
                <a:srgbClr val="000000"/>
              </a:solidFill>
            </a:endParaRPr>
          </a:p>
        </p:txBody>
      </p:sp>
      <p:sp>
        <p:nvSpPr>
          <p:cNvPr id="13"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grpSp>
        <p:nvGrpSpPr>
          <p:cNvPr id="11" name="Group 10"/>
          <p:cNvGrpSpPr/>
          <p:nvPr/>
        </p:nvGrpSpPr>
        <p:grpSpPr>
          <a:xfrm>
            <a:off x="0" y="1600200"/>
            <a:ext cx="9144000" cy="4582847"/>
            <a:chOff x="0" y="1196184"/>
            <a:chExt cx="9144000" cy="4582847"/>
          </a:xfrm>
        </p:grpSpPr>
        <p:pic>
          <p:nvPicPr>
            <p:cNvPr id="12" name="Picture 11" descr="rainbow_camer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8272"/>
              <a:ext cx="9144000" cy="2290759"/>
            </a:xfrm>
            <a:prstGeom prst="rect">
              <a:avLst/>
            </a:prstGeom>
          </p:spPr>
        </p:pic>
        <p:pic>
          <p:nvPicPr>
            <p:cNvPr id="14" name="Picture 13" descr="gmeta_156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184"/>
              <a:ext cx="9144000" cy="2290759"/>
            </a:xfrm>
            <a:prstGeom prst="rect">
              <a:avLst/>
            </a:prstGeom>
          </p:spPr>
        </p:pic>
      </p:grpSp>
    </p:spTree>
    <p:extLst>
      <p:ext uri="{BB962C8B-B14F-4D97-AF65-F5344CB8AC3E}">
        <p14:creationId xmlns:p14="http://schemas.microsoft.com/office/powerpoint/2010/main" val="28912923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2800" dirty="0" smtClean="0">
                <a:solidFill>
                  <a:srgbClr val="FF0000"/>
                </a:solidFill>
                <a:cs typeface="+mj-cs"/>
              </a:rPr>
              <a:t>LOCAL ANALYSIS &amp; PREDICTION SYSTEM (LAPS)</a:t>
            </a:r>
            <a:endParaRPr lang="en-US" sz="2800"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85000" lnSpcReduction="10000"/>
          </a:bodyPr>
          <a:lstStyle/>
          <a:p>
            <a:pPr eaLnBrk="1" hangingPunct="1">
              <a:defRPr/>
            </a:pPr>
            <a:r>
              <a:rPr lang="en-US" sz="3200" b="1" dirty="0" smtClean="0">
                <a:solidFill>
                  <a:srgbClr val="0000FF"/>
                </a:solidFill>
              </a:rPr>
              <a:t>What is it?</a:t>
            </a:r>
            <a:endParaRPr lang="en-US" sz="3200" dirty="0" smtClean="0"/>
          </a:p>
          <a:p>
            <a:pPr lvl="1" eaLnBrk="1" hangingPunct="1">
              <a:defRPr/>
            </a:pPr>
            <a:r>
              <a:rPr lang="en-US" sz="2800" b="1" dirty="0" smtClean="0">
                <a:solidFill>
                  <a:srgbClr val="D612F0"/>
                </a:solidFill>
              </a:rPr>
              <a:t>Digital “replica” </a:t>
            </a:r>
            <a:r>
              <a:rPr lang="en-US" sz="2800" dirty="0" smtClean="0">
                <a:solidFill>
                  <a:srgbClr val="000000"/>
                </a:solidFill>
              </a:rPr>
              <a:t>of atmosphere and land surface conditions</a:t>
            </a:r>
          </a:p>
          <a:p>
            <a:pPr lvl="2" eaLnBrk="1" hangingPunct="1">
              <a:defRPr/>
            </a:pPr>
            <a:r>
              <a:rPr lang="en-US" sz="2600" dirty="0" smtClean="0">
                <a:solidFill>
                  <a:srgbClr val="000000"/>
                </a:solidFill>
              </a:rPr>
              <a:t>Weather parameters – Wind</a:t>
            </a:r>
            <a:r>
              <a:rPr lang="en-US" sz="2600" dirty="0">
                <a:solidFill>
                  <a:srgbClr val="000000"/>
                </a:solidFill>
              </a:rPr>
              <a:t>, </a:t>
            </a:r>
            <a:r>
              <a:rPr lang="en-US" sz="2600" dirty="0" smtClean="0">
                <a:solidFill>
                  <a:srgbClr val="000000"/>
                </a:solidFill>
              </a:rPr>
              <a:t>pressure, temperature, moisture</a:t>
            </a:r>
          </a:p>
          <a:p>
            <a:pPr lvl="3" eaLnBrk="1" hangingPunct="1">
              <a:defRPr/>
            </a:pPr>
            <a:r>
              <a:rPr lang="en-US" sz="2600" dirty="0" smtClean="0">
                <a:solidFill>
                  <a:srgbClr val="000000"/>
                </a:solidFill>
              </a:rPr>
              <a:t>Cloud liquid &amp; ice, hydrometeors (precipitating</a:t>
            </a:r>
          </a:p>
          <a:p>
            <a:pPr lvl="2" eaLnBrk="1" hangingPunct="1">
              <a:defRPr/>
            </a:pPr>
            <a:r>
              <a:rPr lang="en-US" sz="2600" dirty="0" smtClean="0">
                <a:solidFill>
                  <a:srgbClr val="000000"/>
                </a:solidFill>
              </a:rPr>
              <a:t>500m horizontal, 200m vertical, 15-min temporal resolution</a:t>
            </a:r>
          </a:p>
          <a:p>
            <a:pPr lvl="2" eaLnBrk="1" hangingPunct="1">
              <a:defRPr/>
            </a:pPr>
            <a:r>
              <a:rPr lang="en-US" sz="2600" dirty="0" smtClean="0">
                <a:solidFill>
                  <a:srgbClr val="000000"/>
                </a:solidFill>
              </a:rPr>
              <a:t>Near real time</a:t>
            </a:r>
          </a:p>
          <a:p>
            <a:pPr lvl="2" eaLnBrk="1" hangingPunct="1">
              <a:defRPr/>
            </a:pPr>
            <a:r>
              <a:rPr lang="en-US" sz="2600" b="1" dirty="0" smtClean="0">
                <a:solidFill>
                  <a:srgbClr val="D612F0"/>
                </a:solidFill>
              </a:rPr>
              <a:t>Portable system </a:t>
            </a:r>
            <a:r>
              <a:rPr lang="en-US" sz="2600" dirty="0" smtClean="0">
                <a:solidFill>
                  <a:srgbClr val="000000"/>
                </a:solidFill>
              </a:rPr>
              <a:t>– 150+ worldwide installations</a:t>
            </a:r>
          </a:p>
          <a:p>
            <a:pPr eaLnBrk="1" hangingPunct="1">
              <a:defRPr/>
            </a:pPr>
            <a:r>
              <a:rPr lang="en-US" sz="3200" b="1" dirty="0" smtClean="0">
                <a:solidFill>
                  <a:srgbClr val="0000FF"/>
                </a:solidFill>
              </a:rPr>
              <a:t>Why do we need it?</a:t>
            </a:r>
            <a:endParaRPr lang="en-US" sz="2800" dirty="0" smtClean="0">
              <a:solidFill>
                <a:srgbClr val="000000"/>
              </a:solidFill>
            </a:endParaRPr>
          </a:p>
          <a:p>
            <a:pPr lvl="1" eaLnBrk="1" hangingPunct="1">
              <a:defRPr/>
            </a:pPr>
            <a:r>
              <a:rPr lang="en-US" sz="2800" b="1" dirty="0" smtClean="0">
                <a:solidFill>
                  <a:srgbClr val="D612F0"/>
                </a:solidFill>
              </a:rPr>
              <a:t>Synthesize </a:t>
            </a:r>
            <a:r>
              <a:rPr lang="en-US" sz="2800" dirty="0" smtClean="0">
                <a:solidFill>
                  <a:srgbClr val="000000"/>
                </a:solidFill>
              </a:rPr>
              <a:t>all in-situ &amp; remote </a:t>
            </a:r>
            <a:r>
              <a:rPr lang="en-US" sz="2800" b="1" dirty="0">
                <a:solidFill>
                  <a:srgbClr val="D612F0"/>
                </a:solidFill>
              </a:rPr>
              <a:t>observations</a:t>
            </a:r>
          </a:p>
          <a:p>
            <a:pPr lvl="2" eaLnBrk="1" hangingPunct="1">
              <a:defRPr/>
            </a:pPr>
            <a:r>
              <a:rPr lang="en-US" sz="2600" dirty="0" smtClean="0">
                <a:solidFill>
                  <a:srgbClr val="000000"/>
                </a:solidFill>
              </a:rPr>
              <a:t>Overwhelming amount of data</a:t>
            </a:r>
          </a:p>
          <a:p>
            <a:pPr lvl="2" eaLnBrk="1" hangingPunct="1">
              <a:defRPr/>
            </a:pPr>
            <a:r>
              <a:rPr lang="en-US" sz="2600" dirty="0" smtClean="0">
                <a:solidFill>
                  <a:srgbClr val="000000"/>
                </a:solidFill>
              </a:rPr>
              <a:t>Create intelligible information</a:t>
            </a:r>
          </a:p>
          <a:p>
            <a:pPr eaLnBrk="1" hangingPunct="1">
              <a:defRPr/>
            </a:pPr>
            <a:r>
              <a:rPr lang="en-US" sz="3200" b="1" dirty="0" smtClean="0">
                <a:solidFill>
                  <a:srgbClr val="0000FF"/>
                </a:solidFill>
              </a:rPr>
              <a:t>How is it used?</a:t>
            </a:r>
            <a:endParaRPr lang="en-US" sz="3200" b="1" dirty="0">
              <a:solidFill>
                <a:srgbClr val="0000FF"/>
              </a:solidFill>
            </a:endParaRPr>
          </a:p>
          <a:p>
            <a:pPr lvl="1" eaLnBrk="1" hangingPunct="1">
              <a:defRPr/>
            </a:pPr>
            <a:r>
              <a:rPr lang="en-US" sz="2800" dirty="0" smtClean="0">
                <a:solidFill>
                  <a:srgbClr val="000000"/>
                </a:solidFill>
              </a:rPr>
              <a:t>Situational awareness (Now)</a:t>
            </a:r>
          </a:p>
          <a:p>
            <a:pPr lvl="1" eaLnBrk="1" hangingPunct="1">
              <a:defRPr/>
            </a:pPr>
            <a:r>
              <a:rPr lang="en-US" sz="2800" dirty="0" err="1" smtClean="0">
                <a:solidFill>
                  <a:srgbClr val="000000"/>
                </a:solidFill>
              </a:rPr>
              <a:t>Nowcasting</a:t>
            </a:r>
            <a:r>
              <a:rPr lang="en-US" sz="2800" dirty="0" smtClean="0">
                <a:solidFill>
                  <a:srgbClr val="000000"/>
                </a:solidFill>
              </a:rPr>
              <a:t> (0-1 hour)</a:t>
            </a:r>
          </a:p>
          <a:p>
            <a:pPr lvl="1" eaLnBrk="1" hangingPunct="1">
              <a:defRPr/>
            </a:pPr>
            <a:r>
              <a:rPr lang="en-US" sz="2800" dirty="0" smtClean="0">
                <a:solidFill>
                  <a:srgbClr val="000000"/>
                </a:solidFill>
              </a:rPr>
              <a:t>Numerical forecast initialization (0-6 </a:t>
            </a:r>
            <a:r>
              <a:rPr lang="en-US" sz="2800" dirty="0" err="1" smtClean="0">
                <a:solidFill>
                  <a:srgbClr val="000000"/>
                </a:solidFill>
              </a:rPr>
              <a:t>hrs</a:t>
            </a:r>
            <a:r>
              <a:rPr lang="en-US" sz="2800" dirty="0">
                <a:solidFill>
                  <a:srgbClr val="000000"/>
                </a:solidFill>
              </a:rPr>
              <a:t>)</a:t>
            </a:r>
            <a:endParaRPr lang="en-US" sz="2600" dirty="0" smtClean="0">
              <a:solidFill>
                <a:srgbClr val="000000"/>
              </a:solidFill>
            </a:endParaRPr>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55</a:t>
            </a:fld>
            <a:endParaRPr lang="en-US" sz="1400" dirty="0">
              <a:solidFill>
                <a:srgbClr val="000000"/>
              </a:solidFill>
            </a:endParaRPr>
          </a:p>
        </p:txBody>
      </p:sp>
    </p:spTree>
    <p:extLst>
      <p:ext uri="{BB962C8B-B14F-4D97-AF65-F5344CB8AC3E}">
        <p14:creationId xmlns:p14="http://schemas.microsoft.com/office/powerpoint/2010/main" val="35805419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LAPS APPLICATION AREAS</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lnSpcReduction="20000"/>
          </a:bodyPr>
          <a:lstStyle/>
          <a:p>
            <a:pPr eaLnBrk="1" hangingPunct="1">
              <a:defRPr/>
            </a:pPr>
            <a:r>
              <a:rPr lang="en-US" dirty="0" smtClean="0">
                <a:solidFill>
                  <a:srgbClr val="000000"/>
                </a:solidFill>
              </a:rPr>
              <a:t>Situational awareness / </a:t>
            </a:r>
            <a:r>
              <a:rPr lang="en-US" dirty="0" err="1" smtClean="0">
                <a:solidFill>
                  <a:srgbClr val="000000"/>
                </a:solidFill>
              </a:rPr>
              <a:t>Nowcasting</a:t>
            </a:r>
            <a:endParaRPr lang="en-US" dirty="0">
              <a:solidFill>
                <a:srgbClr val="000000"/>
              </a:solidFill>
            </a:endParaRPr>
          </a:p>
          <a:p>
            <a:pPr lvl="1" eaLnBrk="1" hangingPunct="1">
              <a:defRPr/>
            </a:pPr>
            <a:r>
              <a:rPr lang="en-US" dirty="0" smtClean="0">
                <a:solidFill>
                  <a:srgbClr val="000000"/>
                </a:solidFill>
              </a:rPr>
              <a:t>NWS WFOs – Monitor severe, winter, coastal, </a:t>
            </a:r>
            <a:r>
              <a:rPr lang="en-US" dirty="0" err="1" smtClean="0">
                <a:solidFill>
                  <a:srgbClr val="000000"/>
                </a:solidFill>
              </a:rPr>
              <a:t>etc</a:t>
            </a:r>
            <a:r>
              <a:rPr lang="en-US" dirty="0" smtClean="0">
                <a:solidFill>
                  <a:srgbClr val="000000"/>
                </a:solidFill>
              </a:rPr>
              <a:t> weather</a:t>
            </a:r>
          </a:p>
          <a:p>
            <a:pPr eaLnBrk="1" hangingPunct="1">
              <a:defRPr/>
            </a:pPr>
            <a:r>
              <a:rPr lang="en-US" dirty="0" smtClean="0">
                <a:solidFill>
                  <a:srgbClr val="000000"/>
                </a:solidFill>
              </a:rPr>
              <a:t>Warn-On-Forecasting (WOF)</a:t>
            </a:r>
          </a:p>
          <a:p>
            <a:pPr lvl="1" eaLnBrk="1" hangingPunct="1">
              <a:defRPr/>
            </a:pPr>
            <a:r>
              <a:rPr lang="en-US" dirty="0" smtClean="0">
                <a:solidFill>
                  <a:srgbClr val="000000"/>
                </a:solidFill>
              </a:rPr>
              <a:t>Tested in NOAA Hazardous Weather </a:t>
            </a:r>
            <a:r>
              <a:rPr lang="en-US" dirty="0" err="1" smtClean="0">
                <a:solidFill>
                  <a:srgbClr val="000000"/>
                </a:solidFill>
              </a:rPr>
              <a:t>Testbed</a:t>
            </a:r>
            <a:r>
              <a:rPr lang="en-US" dirty="0" smtClean="0">
                <a:solidFill>
                  <a:srgbClr val="000000"/>
                </a:solidFill>
              </a:rPr>
              <a:t> (HWT)</a:t>
            </a:r>
          </a:p>
          <a:p>
            <a:pPr eaLnBrk="1" hangingPunct="1">
              <a:defRPr/>
            </a:pPr>
            <a:r>
              <a:rPr lang="en-US" dirty="0" smtClean="0">
                <a:solidFill>
                  <a:srgbClr val="000000"/>
                </a:solidFill>
              </a:rPr>
              <a:t>Aviation weather – Convective Initiation</a:t>
            </a:r>
          </a:p>
          <a:p>
            <a:pPr lvl="1" eaLnBrk="1" hangingPunct="1">
              <a:defRPr/>
            </a:pPr>
            <a:r>
              <a:rPr lang="en-US" dirty="0" smtClean="0">
                <a:solidFill>
                  <a:srgbClr val="000000"/>
                </a:solidFill>
              </a:rPr>
              <a:t>“STMAS is a key component of the 0-2 </a:t>
            </a:r>
            <a:r>
              <a:rPr lang="en-US" dirty="0" err="1" smtClean="0">
                <a:solidFill>
                  <a:srgbClr val="000000"/>
                </a:solidFill>
              </a:rPr>
              <a:t>hr</a:t>
            </a:r>
            <a:r>
              <a:rPr lang="en-US" dirty="0" smtClean="0">
                <a:solidFill>
                  <a:srgbClr val="000000"/>
                </a:solidFill>
              </a:rPr>
              <a:t> forecast” – MIT/Lincoln Laboratory</a:t>
            </a:r>
          </a:p>
          <a:p>
            <a:pPr lvl="1" eaLnBrk="1" hangingPunct="1">
              <a:defRPr/>
            </a:pPr>
            <a:r>
              <a:rPr lang="en-US" dirty="0" smtClean="0">
                <a:solidFill>
                  <a:srgbClr val="000000"/>
                </a:solidFill>
              </a:rPr>
              <a:t>Terminal-scale forecasting (ITWS)</a:t>
            </a:r>
          </a:p>
          <a:p>
            <a:pPr eaLnBrk="1" hangingPunct="1">
              <a:defRPr/>
            </a:pPr>
            <a:r>
              <a:rPr lang="en-US" dirty="0" smtClean="0">
                <a:solidFill>
                  <a:srgbClr val="000000"/>
                </a:solidFill>
              </a:rPr>
              <a:t>Hydro-meteorological Forecasting</a:t>
            </a:r>
          </a:p>
          <a:p>
            <a:pPr lvl="1" eaLnBrk="1" hangingPunct="1">
              <a:defRPr/>
            </a:pPr>
            <a:r>
              <a:rPr lang="en-US" dirty="0" smtClean="0">
                <a:solidFill>
                  <a:srgbClr val="000000"/>
                </a:solidFill>
              </a:rPr>
              <a:t>Heavy precipitation – Tested in NOAA </a:t>
            </a:r>
            <a:r>
              <a:rPr lang="en-US" dirty="0" err="1" smtClean="0">
                <a:solidFill>
                  <a:srgbClr val="000000"/>
                </a:solidFill>
              </a:rPr>
              <a:t>Hydrometeorological</a:t>
            </a:r>
            <a:r>
              <a:rPr lang="en-US" dirty="0" smtClean="0">
                <a:solidFill>
                  <a:srgbClr val="000000"/>
                </a:solidFill>
              </a:rPr>
              <a:t> </a:t>
            </a:r>
            <a:r>
              <a:rPr lang="en-US" dirty="0" err="1" smtClean="0">
                <a:solidFill>
                  <a:srgbClr val="000000"/>
                </a:solidFill>
              </a:rPr>
              <a:t>Testbed</a:t>
            </a:r>
            <a:r>
              <a:rPr lang="en-US" dirty="0" smtClean="0">
                <a:solidFill>
                  <a:srgbClr val="000000"/>
                </a:solidFill>
              </a:rPr>
              <a:t> (HMT)</a:t>
            </a:r>
          </a:p>
          <a:p>
            <a:pPr eaLnBrk="1" hangingPunct="1">
              <a:defRPr/>
            </a:pPr>
            <a:r>
              <a:rPr lang="en-US" dirty="0" smtClean="0">
                <a:solidFill>
                  <a:srgbClr val="000000"/>
                </a:solidFill>
              </a:rPr>
              <a:t>Decision support for weather dependent operations</a:t>
            </a:r>
          </a:p>
          <a:p>
            <a:pPr lvl="1" eaLnBrk="1" hangingPunct="1">
              <a:defRPr/>
            </a:pPr>
            <a:r>
              <a:rPr lang="en-US" dirty="0" smtClean="0">
                <a:solidFill>
                  <a:srgbClr val="000000"/>
                </a:solidFill>
              </a:rPr>
              <a:t>US Air Force – Range Standardization &amp; Automation </a:t>
            </a:r>
            <a:r>
              <a:rPr lang="en-US" dirty="0">
                <a:solidFill>
                  <a:srgbClr val="000000"/>
                </a:solidFill>
              </a:rPr>
              <a:t>- Space Command, </a:t>
            </a:r>
            <a:r>
              <a:rPr lang="en-US" dirty="0" smtClean="0">
                <a:solidFill>
                  <a:srgbClr val="000000"/>
                </a:solidFill>
              </a:rPr>
              <a:t>Technical Applications Center, Precision Airdrop (PADS) </a:t>
            </a:r>
          </a:p>
          <a:p>
            <a:pPr eaLnBrk="1" hangingPunct="1">
              <a:defRPr/>
            </a:pPr>
            <a:r>
              <a:rPr lang="en-US" dirty="0" smtClean="0">
                <a:solidFill>
                  <a:srgbClr val="000000"/>
                </a:solidFill>
              </a:rPr>
              <a:t>Fire Weather</a:t>
            </a:r>
          </a:p>
          <a:p>
            <a:pPr lvl="1" eaLnBrk="1" hangingPunct="1">
              <a:defRPr/>
            </a:pPr>
            <a:r>
              <a:rPr lang="en-US" dirty="0" smtClean="0">
                <a:solidFill>
                  <a:srgbClr val="000000"/>
                </a:solidFill>
              </a:rPr>
              <a:t>Downscaling wind and other variables</a:t>
            </a:r>
          </a:p>
          <a:p>
            <a:pPr eaLnBrk="1" hangingPunct="1">
              <a:defRPr/>
            </a:pPr>
            <a:r>
              <a:rPr lang="en-US" dirty="0" smtClean="0">
                <a:solidFill>
                  <a:srgbClr val="000000"/>
                </a:solidFill>
              </a:rPr>
              <a:t>Renewable Energy</a:t>
            </a:r>
          </a:p>
          <a:p>
            <a:pPr lvl="1" eaLnBrk="1" hangingPunct="1">
              <a:defRPr/>
            </a:pPr>
            <a:r>
              <a:rPr lang="en-US" dirty="0" smtClean="0">
                <a:solidFill>
                  <a:srgbClr val="000000"/>
                </a:solidFill>
              </a:rPr>
              <a:t>Boundary layer winds &amp; solar radiation</a:t>
            </a:r>
          </a:p>
          <a:p>
            <a:pPr eaLnBrk="1" hangingPunct="1">
              <a:defRPr/>
            </a:pPr>
            <a:r>
              <a:rPr lang="en-US" dirty="0" smtClean="0">
                <a:solidFill>
                  <a:srgbClr val="000000"/>
                </a:solidFill>
              </a:rPr>
              <a:t>Dispersion modeling</a:t>
            </a:r>
          </a:p>
          <a:p>
            <a:pPr lvl="1" eaLnBrk="1" hangingPunct="1">
              <a:defRPr/>
            </a:pPr>
            <a:r>
              <a:rPr lang="en-US" dirty="0" smtClean="0">
                <a:solidFill>
                  <a:srgbClr val="000000"/>
                </a:solidFill>
              </a:rPr>
              <a:t>GTAS (DHS)</a:t>
            </a:r>
          </a:p>
          <a:p>
            <a:pPr eaLnBrk="1" hangingPunct="1">
              <a:defRPr/>
            </a:pPr>
            <a:r>
              <a:rPr lang="en-US" dirty="0" smtClean="0">
                <a:solidFill>
                  <a:srgbClr val="000000"/>
                </a:solidFill>
              </a:rPr>
              <a:t>Tropical cyclone forecasting</a:t>
            </a:r>
          </a:p>
          <a:p>
            <a:pPr lvl="1" eaLnBrk="1" hangingPunct="1">
              <a:defRPr/>
            </a:pPr>
            <a:r>
              <a:rPr lang="en-US" dirty="0" smtClean="0">
                <a:solidFill>
                  <a:srgbClr val="000000"/>
                </a:solidFill>
              </a:rPr>
              <a:t>Taiwan Central Weather Bureau</a:t>
            </a:r>
          </a:p>
          <a:p>
            <a:pPr eaLnBrk="1" hangingPunct="1">
              <a:defRPr/>
            </a:pPr>
            <a:endParaRPr lang="en-US" dirty="0" smtClean="0">
              <a:solidFill>
                <a:srgbClr val="000000"/>
              </a:solidFill>
            </a:endParaRPr>
          </a:p>
          <a:p>
            <a:pPr eaLnBrk="1" hangingPunct="1">
              <a:defRPr/>
            </a:pPr>
            <a:endParaRPr lang="en-US" dirty="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solidFill>
                  <a:srgbClr val="000000"/>
                </a:solidFill>
              </a:rPr>
              <a:pPr>
                <a:defRPr/>
              </a:pPr>
              <a:t>56</a:t>
            </a:fld>
            <a:endParaRPr lang="en-US">
              <a:solidFill>
                <a:srgbClr val="000000"/>
              </a:solidFill>
            </a:endParaRPr>
          </a:p>
        </p:txBody>
      </p:sp>
    </p:spTree>
    <p:extLst>
      <p:ext uri="{BB962C8B-B14F-4D97-AF65-F5344CB8AC3E}">
        <p14:creationId xmlns:p14="http://schemas.microsoft.com/office/powerpoint/2010/main" val="424335784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7Apr14-montageanim_0000.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9222"/>
            <a:ext cx="6448778" cy="6448778"/>
          </a:xfrm>
          <a:prstGeom prst="rect">
            <a:avLst/>
          </a:prstGeom>
        </p:spPr>
      </p:pic>
      <p:sp>
        <p:nvSpPr>
          <p:cNvPr id="5" name="Rectangle 2"/>
          <p:cNvSpPr>
            <a:spLocks noGrp="1" noChangeArrowheads="1"/>
          </p:cNvSpPr>
          <p:nvPr>
            <p:ph type="title"/>
          </p:nvPr>
        </p:nvSpPr>
        <p:spPr>
          <a:xfrm>
            <a:off x="0" y="0"/>
            <a:ext cx="9144000" cy="381000"/>
          </a:xfrm>
        </p:spPr>
        <p:txBody>
          <a:bodyPr/>
          <a:lstStyle/>
          <a:p>
            <a:pPr eaLnBrk="1" hangingPunct="1">
              <a:defRPr/>
            </a:pPr>
            <a:r>
              <a:rPr lang="en-GB" dirty="0" smtClean="0">
                <a:solidFill>
                  <a:srgbClr val="FF0000"/>
                </a:solidFill>
                <a:cs typeface="+mj-cs"/>
              </a:rPr>
              <a:t>RADAR REFLECTIVITY FOR MAYFLOWER, AR TORNADO</a:t>
            </a:r>
            <a:endParaRPr lang="en-US" dirty="0" smtClean="0">
              <a:solidFill>
                <a:srgbClr val="FF0000"/>
              </a:solidFill>
              <a:cs typeface="+mj-cs"/>
            </a:endParaRPr>
          </a:p>
        </p:txBody>
      </p:sp>
      <p:sp>
        <p:nvSpPr>
          <p:cNvPr id="3" name="Rectangle 2"/>
          <p:cNvSpPr/>
          <p:nvPr/>
        </p:nvSpPr>
        <p:spPr>
          <a:xfrm>
            <a:off x="6629400" y="3200400"/>
            <a:ext cx="2362200" cy="923330"/>
          </a:xfrm>
          <a:prstGeom prst="rect">
            <a:avLst/>
          </a:prstGeom>
        </p:spPr>
        <p:txBody>
          <a:bodyPr wrap="square">
            <a:spAutoFit/>
          </a:bodyPr>
          <a:lstStyle/>
          <a:p>
            <a:pPr algn="ctr"/>
            <a:r>
              <a:rPr lang="en-US" dirty="0" smtClean="0">
                <a:solidFill>
                  <a:srgbClr val="000000"/>
                </a:solidFill>
              </a:rPr>
              <a:t>Touchdown at </a:t>
            </a:r>
            <a:endParaRPr lang="en-US" dirty="0">
              <a:solidFill>
                <a:srgbClr val="000000"/>
              </a:solidFill>
            </a:endParaRPr>
          </a:p>
          <a:p>
            <a:pPr algn="ctr"/>
            <a:r>
              <a:rPr lang="en-US" dirty="0" smtClean="0">
                <a:solidFill>
                  <a:srgbClr val="000000"/>
                </a:solidFill>
              </a:rPr>
              <a:t>00:34 UTC</a:t>
            </a:r>
          </a:p>
          <a:p>
            <a:pPr algn="ctr"/>
            <a:r>
              <a:rPr lang="en-US" dirty="0" smtClean="0">
                <a:solidFill>
                  <a:srgbClr val="000000"/>
                </a:solidFill>
              </a:rPr>
              <a:t>28 April, 2014</a:t>
            </a:r>
            <a:endParaRPr lang="en-US" dirty="0"/>
          </a:p>
        </p:txBody>
      </p:sp>
      <p:sp>
        <p:nvSpPr>
          <p:cNvPr id="13" name="Oval 12"/>
          <p:cNvSpPr/>
          <p:nvPr/>
        </p:nvSpPr>
        <p:spPr bwMode="auto">
          <a:xfrm rot="5400000">
            <a:off x="1682069" y="2123138"/>
            <a:ext cx="230510" cy="235931"/>
          </a:xfrm>
          <a:prstGeom prst="ellipse">
            <a:avLst/>
          </a:prstGeom>
          <a:noFill/>
          <a:ln w="19050" cap="flat" cmpd="sng" algn="ctr">
            <a:solidFill>
              <a:schemeClr val="accent3"/>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4" name="Oval 13"/>
          <p:cNvSpPr/>
          <p:nvPr/>
        </p:nvSpPr>
        <p:spPr bwMode="auto">
          <a:xfrm rot="5400000">
            <a:off x="4905113" y="2119026"/>
            <a:ext cx="230510" cy="235931"/>
          </a:xfrm>
          <a:prstGeom prst="ellipse">
            <a:avLst/>
          </a:prstGeom>
          <a:noFill/>
          <a:ln w="19050" cap="flat" cmpd="sng" algn="ctr">
            <a:solidFill>
              <a:schemeClr val="accent3"/>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5" name="Oval 14"/>
          <p:cNvSpPr/>
          <p:nvPr/>
        </p:nvSpPr>
        <p:spPr bwMode="auto">
          <a:xfrm rot="5400000">
            <a:off x="4918138" y="5359617"/>
            <a:ext cx="230510" cy="235931"/>
          </a:xfrm>
          <a:prstGeom prst="ellipse">
            <a:avLst/>
          </a:prstGeom>
          <a:noFill/>
          <a:ln w="19050" cap="flat" cmpd="sng" algn="ctr">
            <a:solidFill>
              <a:schemeClr val="accent3"/>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6" name="Oval 15"/>
          <p:cNvSpPr/>
          <p:nvPr/>
        </p:nvSpPr>
        <p:spPr bwMode="auto">
          <a:xfrm rot="5400000">
            <a:off x="1805435" y="5357913"/>
            <a:ext cx="228649" cy="235931"/>
          </a:xfrm>
          <a:prstGeom prst="ellipse">
            <a:avLst/>
          </a:prstGeom>
          <a:noFill/>
          <a:ln w="19050" cap="flat" cmpd="sng" algn="ctr">
            <a:solidFill>
              <a:schemeClr val="accent3"/>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8" name="Rectangle 17"/>
          <p:cNvSpPr/>
          <p:nvPr/>
        </p:nvSpPr>
        <p:spPr>
          <a:xfrm>
            <a:off x="6553200" y="1371600"/>
            <a:ext cx="2514600" cy="923330"/>
          </a:xfrm>
          <a:prstGeom prst="rect">
            <a:avLst/>
          </a:prstGeom>
        </p:spPr>
        <p:txBody>
          <a:bodyPr wrap="square">
            <a:spAutoFit/>
          </a:bodyPr>
          <a:lstStyle/>
          <a:p>
            <a:pPr algn="ctr"/>
            <a:r>
              <a:rPr lang="en-US" dirty="0" smtClean="0">
                <a:solidFill>
                  <a:srgbClr val="000000"/>
                </a:solidFill>
              </a:rPr>
              <a:t>00</a:t>
            </a:r>
            <a:r>
              <a:rPr lang="en-US" dirty="0">
                <a:solidFill>
                  <a:srgbClr val="000000"/>
                </a:solidFill>
              </a:rPr>
              <a:t>:00 – 03:</a:t>
            </a:r>
            <a:r>
              <a:rPr lang="en-US" dirty="0" smtClean="0">
                <a:solidFill>
                  <a:srgbClr val="000000"/>
                </a:solidFill>
              </a:rPr>
              <a:t>00 UTC</a:t>
            </a:r>
          </a:p>
          <a:p>
            <a:pPr algn="ctr"/>
            <a:r>
              <a:rPr lang="en-US" dirty="0">
                <a:solidFill>
                  <a:srgbClr val="000000"/>
                </a:solidFill>
              </a:rPr>
              <a:t>April 28, </a:t>
            </a:r>
            <a:r>
              <a:rPr lang="en-US" dirty="0" smtClean="0">
                <a:solidFill>
                  <a:srgbClr val="000000"/>
                </a:solidFill>
              </a:rPr>
              <a:t>2014</a:t>
            </a:r>
          </a:p>
          <a:p>
            <a:pPr algn="ctr"/>
            <a:r>
              <a:rPr lang="en-US" dirty="0" smtClean="0">
                <a:solidFill>
                  <a:srgbClr val="000000"/>
                </a:solidFill>
              </a:rPr>
              <a:t>15-min frequency loop</a:t>
            </a:r>
          </a:p>
        </p:txBody>
      </p:sp>
      <p:sp>
        <p:nvSpPr>
          <p:cNvPr id="17" name="Rectangle 16"/>
          <p:cNvSpPr/>
          <p:nvPr/>
        </p:nvSpPr>
        <p:spPr>
          <a:xfrm>
            <a:off x="815622" y="3156391"/>
            <a:ext cx="1660247" cy="372418"/>
          </a:xfrm>
          <a:prstGeom prst="rect">
            <a:avLst/>
          </a:prstGeom>
        </p:spPr>
        <p:txBody>
          <a:bodyPr wrap="square">
            <a:spAutoFit/>
          </a:bodyPr>
          <a:lstStyle/>
          <a:p>
            <a:pPr algn="ctr"/>
            <a:r>
              <a:rPr lang="en-US" dirty="0" smtClean="0">
                <a:solidFill>
                  <a:schemeClr val="bg1"/>
                </a:solidFill>
              </a:rPr>
              <a:t>Radar Mosaic</a:t>
            </a:r>
            <a:endParaRPr lang="en-US" dirty="0">
              <a:solidFill>
                <a:schemeClr val="bg1"/>
              </a:solidFill>
            </a:endParaRPr>
          </a:p>
        </p:txBody>
      </p:sp>
      <p:sp>
        <p:nvSpPr>
          <p:cNvPr id="19" name="Rectangle 18"/>
          <p:cNvSpPr/>
          <p:nvPr/>
        </p:nvSpPr>
        <p:spPr>
          <a:xfrm>
            <a:off x="3097388" y="3147924"/>
            <a:ext cx="3447474" cy="372418"/>
          </a:xfrm>
          <a:prstGeom prst="rect">
            <a:avLst/>
          </a:prstGeom>
        </p:spPr>
        <p:txBody>
          <a:bodyPr wrap="square">
            <a:spAutoFit/>
          </a:bodyPr>
          <a:lstStyle/>
          <a:p>
            <a:pPr algn="ctr"/>
            <a:r>
              <a:rPr lang="en-US" dirty="0" smtClean="0">
                <a:solidFill>
                  <a:schemeClr val="bg1"/>
                </a:solidFill>
              </a:rPr>
              <a:t>LAPS-initialized WRF forecast</a:t>
            </a:r>
            <a:endParaRPr lang="en-US" dirty="0">
              <a:solidFill>
                <a:schemeClr val="bg1"/>
              </a:solidFill>
            </a:endParaRPr>
          </a:p>
        </p:txBody>
      </p:sp>
      <p:sp>
        <p:nvSpPr>
          <p:cNvPr id="20" name="Rectangle 19"/>
          <p:cNvSpPr/>
          <p:nvPr/>
        </p:nvSpPr>
        <p:spPr>
          <a:xfrm>
            <a:off x="3024010" y="6370903"/>
            <a:ext cx="3617607" cy="372418"/>
          </a:xfrm>
          <a:prstGeom prst="rect">
            <a:avLst/>
          </a:prstGeom>
        </p:spPr>
        <p:txBody>
          <a:bodyPr wrap="square">
            <a:spAutoFit/>
          </a:bodyPr>
          <a:lstStyle/>
          <a:p>
            <a:pPr algn="ctr"/>
            <a:r>
              <a:rPr lang="en-US" dirty="0" smtClean="0">
                <a:solidFill>
                  <a:schemeClr val="bg1"/>
                </a:solidFill>
              </a:rPr>
              <a:t>Advection-based </a:t>
            </a:r>
            <a:r>
              <a:rPr lang="en-US" dirty="0" err="1" smtClean="0">
                <a:solidFill>
                  <a:schemeClr val="bg1"/>
                </a:solidFill>
              </a:rPr>
              <a:t>nowcasting</a:t>
            </a:r>
            <a:endParaRPr lang="en-US" dirty="0">
              <a:solidFill>
                <a:schemeClr val="bg1"/>
              </a:solidFill>
            </a:endParaRPr>
          </a:p>
        </p:txBody>
      </p:sp>
      <p:sp>
        <p:nvSpPr>
          <p:cNvPr id="22" name="Rectangle 21"/>
          <p:cNvSpPr/>
          <p:nvPr/>
        </p:nvSpPr>
        <p:spPr>
          <a:xfrm>
            <a:off x="16932" y="6373725"/>
            <a:ext cx="3182367" cy="372418"/>
          </a:xfrm>
          <a:prstGeom prst="rect">
            <a:avLst/>
          </a:prstGeom>
        </p:spPr>
        <p:txBody>
          <a:bodyPr wrap="square">
            <a:spAutoFit/>
          </a:bodyPr>
          <a:lstStyle/>
          <a:p>
            <a:pPr algn="ctr"/>
            <a:r>
              <a:rPr lang="en-US" dirty="0" smtClean="0">
                <a:solidFill>
                  <a:schemeClr val="bg1"/>
                </a:solidFill>
              </a:rPr>
              <a:t>HR-initialized WRF forecast</a:t>
            </a:r>
            <a:endParaRPr lang="en-US" dirty="0">
              <a:solidFill>
                <a:schemeClr val="bg1"/>
              </a:solidFill>
            </a:endParaRPr>
          </a:p>
        </p:txBody>
      </p:sp>
      <p:sp>
        <p:nvSpPr>
          <p:cNvPr id="4" name="Slide Number Placeholder 3"/>
          <p:cNvSpPr>
            <a:spLocks noGrp="1"/>
          </p:cNvSpPr>
          <p:nvPr>
            <p:ph type="sldNum" sz="quarter" idx="12"/>
          </p:nvPr>
        </p:nvSpPr>
        <p:spPr>
          <a:xfrm>
            <a:off x="7239000" y="6553200"/>
            <a:ext cx="1905000" cy="304800"/>
          </a:xfrm>
        </p:spPr>
        <p:txBody>
          <a:bodyPr/>
          <a:lstStyle/>
          <a:p>
            <a:pPr>
              <a:defRPr/>
            </a:pPr>
            <a:fld id="{32A4EB29-9A59-D046-8BA7-E1E625E7611C}" type="slidenum">
              <a:rPr lang="en-US" smtClean="0"/>
              <a:pPr>
                <a:defRPr/>
              </a:pPr>
              <a:t>57</a:t>
            </a:fld>
            <a:endParaRPr lang="en-US" dirty="0"/>
          </a:p>
        </p:txBody>
      </p:sp>
    </p:spTree>
    <p:extLst>
      <p:ext uri="{BB962C8B-B14F-4D97-AF65-F5344CB8AC3E}">
        <p14:creationId xmlns:p14="http://schemas.microsoft.com/office/powerpoint/2010/main" val="41840359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828800"/>
            <a:ext cx="5602127" cy="4953000"/>
          </a:xfrm>
          <a:prstGeom prst="rect">
            <a:avLst/>
          </a:prstGeom>
        </p:spPr>
      </p:pic>
      <p:pic>
        <p:nvPicPr>
          <p:cNvPr id="4" name="Picture 3"/>
          <p:cNvPicPr>
            <a:picLocks noChangeAspect="1"/>
          </p:cNvPicPr>
          <p:nvPr/>
        </p:nvPicPr>
        <p:blipFill>
          <a:blip r:embed="rId3"/>
          <a:stretch>
            <a:fillRect/>
          </a:stretch>
        </p:blipFill>
        <p:spPr>
          <a:xfrm>
            <a:off x="4038600" y="18886"/>
            <a:ext cx="5029200" cy="2876714"/>
          </a:xfrm>
          <a:prstGeom prst="rect">
            <a:avLst/>
          </a:prstGeom>
        </p:spPr>
      </p:pic>
      <p:sp>
        <p:nvSpPr>
          <p:cNvPr id="5" name="Rectangle 4"/>
          <p:cNvSpPr/>
          <p:nvPr/>
        </p:nvSpPr>
        <p:spPr>
          <a:xfrm>
            <a:off x="7467600" y="1371600"/>
            <a:ext cx="774934" cy="369332"/>
          </a:xfrm>
          <a:prstGeom prst="rect">
            <a:avLst/>
          </a:prstGeom>
        </p:spPr>
        <p:txBody>
          <a:bodyPr wrap="none">
            <a:spAutoFit/>
          </a:bodyPr>
          <a:lstStyle/>
          <a:p>
            <a:r>
              <a:rPr lang="en-US" dirty="0" smtClean="0">
                <a:solidFill>
                  <a:srgbClr val="FF0000"/>
                </a:solidFill>
              </a:rPr>
              <a:t>LAPS</a:t>
            </a:r>
            <a:endParaRPr lang="en-US" dirty="0">
              <a:solidFill>
                <a:srgbClr val="FF0000"/>
              </a:solidFill>
            </a:endParaRPr>
          </a:p>
        </p:txBody>
      </p:sp>
      <p:sp>
        <p:nvSpPr>
          <p:cNvPr id="6" name="Rectangle 5"/>
          <p:cNvSpPr/>
          <p:nvPr/>
        </p:nvSpPr>
        <p:spPr>
          <a:xfrm>
            <a:off x="4572000" y="2209800"/>
            <a:ext cx="518091" cy="369332"/>
          </a:xfrm>
          <a:prstGeom prst="rect">
            <a:avLst/>
          </a:prstGeom>
        </p:spPr>
        <p:txBody>
          <a:bodyPr wrap="none">
            <a:spAutoFit/>
          </a:bodyPr>
          <a:lstStyle/>
          <a:p>
            <a:r>
              <a:rPr lang="en-US" dirty="0" smtClean="0">
                <a:solidFill>
                  <a:srgbClr val="008000"/>
                </a:solidFill>
              </a:rPr>
              <a:t>HR</a:t>
            </a:r>
            <a:endParaRPr lang="en-US" dirty="0">
              <a:solidFill>
                <a:srgbClr val="008000"/>
              </a:solidFill>
            </a:endParaRPr>
          </a:p>
        </p:txBody>
      </p:sp>
      <p:sp>
        <p:nvSpPr>
          <p:cNvPr id="7" name="Rectangle 6"/>
          <p:cNvSpPr/>
          <p:nvPr/>
        </p:nvSpPr>
        <p:spPr>
          <a:xfrm>
            <a:off x="6553200" y="2259949"/>
            <a:ext cx="1390675" cy="369332"/>
          </a:xfrm>
          <a:prstGeom prst="rect">
            <a:avLst/>
          </a:prstGeom>
        </p:spPr>
        <p:txBody>
          <a:bodyPr wrap="none">
            <a:spAutoFit/>
          </a:bodyPr>
          <a:lstStyle/>
          <a:p>
            <a:r>
              <a:rPr lang="en-US" dirty="0" smtClean="0">
                <a:solidFill>
                  <a:srgbClr val="D612F0"/>
                </a:solidFill>
              </a:rPr>
              <a:t>Persistence</a:t>
            </a:r>
            <a:endParaRPr lang="en-US" dirty="0">
              <a:solidFill>
                <a:srgbClr val="D612F0"/>
              </a:solidFill>
            </a:endParaRPr>
          </a:p>
        </p:txBody>
      </p:sp>
      <p:sp>
        <p:nvSpPr>
          <p:cNvPr id="8" name="Rectangle 7"/>
          <p:cNvSpPr/>
          <p:nvPr/>
        </p:nvSpPr>
        <p:spPr>
          <a:xfrm>
            <a:off x="4724400" y="685800"/>
            <a:ext cx="1211214" cy="369332"/>
          </a:xfrm>
          <a:prstGeom prst="rect">
            <a:avLst/>
          </a:prstGeom>
        </p:spPr>
        <p:txBody>
          <a:bodyPr wrap="none">
            <a:spAutoFit/>
          </a:bodyPr>
          <a:lstStyle/>
          <a:p>
            <a:r>
              <a:rPr lang="en-US" dirty="0" smtClean="0">
                <a:solidFill>
                  <a:srgbClr val="0000FF"/>
                </a:solidFill>
              </a:rPr>
              <a:t>Advection</a:t>
            </a:r>
            <a:endParaRPr lang="en-US" dirty="0">
              <a:solidFill>
                <a:srgbClr val="0000FF"/>
              </a:solidFill>
            </a:endParaRPr>
          </a:p>
        </p:txBody>
      </p:sp>
      <p:sp>
        <p:nvSpPr>
          <p:cNvPr id="9" name="Oval 8"/>
          <p:cNvSpPr/>
          <p:nvPr/>
        </p:nvSpPr>
        <p:spPr bwMode="auto">
          <a:xfrm rot="5400000">
            <a:off x="2603446" y="3936728"/>
            <a:ext cx="302954" cy="304800"/>
          </a:xfrm>
          <a:prstGeom prst="ellipse">
            <a:avLst/>
          </a:prstGeom>
          <a:noFill/>
          <a:ln w="28575" cap="flat" cmpd="sng" algn="ctr">
            <a:solidFill>
              <a:srgbClr val="FF0000"/>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0" name="Rectangle 9"/>
          <p:cNvSpPr/>
          <p:nvPr/>
        </p:nvSpPr>
        <p:spPr>
          <a:xfrm>
            <a:off x="304800" y="457200"/>
            <a:ext cx="3708893" cy="400110"/>
          </a:xfrm>
          <a:prstGeom prst="rect">
            <a:avLst/>
          </a:prstGeom>
        </p:spPr>
        <p:txBody>
          <a:bodyPr wrap="none">
            <a:spAutoFit/>
          </a:bodyPr>
          <a:lstStyle/>
          <a:p>
            <a:r>
              <a:rPr lang="en-GB" sz="2000" b="1" dirty="0">
                <a:solidFill>
                  <a:srgbClr val="FF0000"/>
                </a:solidFill>
              </a:rPr>
              <a:t>MAYFLOWER, AR TORNADO</a:t>
            </a:r>
            <a:endParaRPr lang="en-US" sz="2000" b="1" dirty="0"/>
          </a:p>
        </p:txBody>
      </p:sp>
      <p:sp>
        <p:nvSpPr>
          <p:cNvPr id="11" name="Rectangle 10"/>
          <p:cNvSpPr/>
          <p:nvPr/>
        </p:nvSpPr>
        <p:spPr>
          <a:xfrm>
            <a:off x="6019800" y="3352800"/>
            <a:ext cx="2819400" cy="646331"/>
          </a:xfrm>
          <a:prstGeom prst="rect">
            <a:avLst/>
          </a:prstGeom>
        </p:spPr>
        <p:txBody>
          <a:bodyPr wrap="square">
            <a:spAutoFit/>
          </a:bodyPr>
          <a:lstStyle/>
          <a:p>
            <a:pPr algn="ctr"/>
            <a:r>
              <a:rPr lang="en-US" dirty="0" smtClean="0">
                <a:solidFill>
                  <a:srgbClr val="000000"/>
                </a:solidFill>
              </a:rPr>
              <a:t>0.3-0.4 ETS score for LAPS </a:t>
            </a:r>
            <a:r>
              <a:rPr lang="en-US" dirty="0" err="1" smtClean="0">
                <a:solidFill>
                  <a:srgbClr val="000000"/>
                </a:solidFill>
              </a:rPr>
              <a:t>Nowcasting</a:t>
            </a:r>
            <a:endParaRPr lang="en-US" dirty="0"/>
          </a:p>
        </p:txBody>
      </p:sp>
      <p:sp>
        <p:nvSpPr>
          <p:cNvPr id="12" name="Rectangle 11"/>
          <p:cNvSpPr/>
          <p:nvPr/>
        </p:nvSpPr>
        <p:spPr>
          <a:xfrm>
            <a:off x="5943600" y="4572000"/>
            <a:ext cx="3124200" cy="646331"/>
          </a:xfrm>
          <a:prstGeom prst="rect">
            <a:avLst/>
          </a:prstGeom>
        </p:spPr>
        <p:txBody>
          <a:bodyPr wrap="square">
            <a:spAutoFit/>
          </a:bodyPr>
          <a:lstStyle/>
          <a:p>
            <a:pPr algn="ctr"/>
            <a:r>
              <a:rPr lang="en-US" dirty="0" smtClean="0">
                <a:solidFill>
                  <a:srgbClr val="000000"/>
                </a:solidFill>
              </a:rPr>
              <a:t>Ranking / scores consistent with 7-day mean results</a:t>
            </a:r>
            <a:endParaRPr lang="en-US" dirty="0"/>
          </a:p>
        </p:txBody>
      </p:sp>
      <p:sp>
        <p:nvSpPr>
          <p:cNvPr id="2" name="Slide Number Placeholder 1"/>
          <p:cNvSpPr>
            <a:spLocks noGrp="1"/>
          </p:cNvSpPr>
          <p:nvPr>
            <p:ph type="sldNum" sz="quarter" idx="12"/>
          </p:nvPr>
        </p:nvSpPr>
        <p:spPr>
          <a:xfrm>
            <a:off x="7239000" y="6553200"/>
            <a:ext cx="1905000" cy="304800"/>
          </a:xfrm>
        </p:spPr>
        <p:txBody>
          <a:bodyPr/>
          <a:lstStyle/>
          <a:p>
            <a:pPr>
              <a:defRPr/>
            </a:pPr>
            <a:fld id="{32A4EB29-9A59-D046-8BA7-E1E625E7611C}" type="slidenum">
              <a:rPr lang="en-US" smtClean="0"/>
              <a:pPr>
                <a:defRPr/>
              </a:pPr>
              <a:t>58</a:t>
            </a:fld>
            <a:endParaRPr lang="en-US" dirty="0"/>
          </a:p>
        </p:txBody>
      </p:sp>
    </p:spTree>
    <p:extLst>
      <p:ext uri="{BB962C8B-B14F-4D97-AF65-F5344CB8AC3E}">
        <p14:creationId xmlns:p14="http://schemas.microsoft.com/office/powerpoint/2010/main" val="25616086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HISTORY OF LAPS</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457200"/>
            <a:ext cx="9144000" cy="640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dirty="0" smtClean="0">
                <a:solidFill>
                  <a:srgbClr val="000000"/>
                </a:solidFill>
              </a:rPr>
              <a:t>Wind analysis &amp; radar remapping (V, Z)			1989</a:t>
            </a:r>
          </a:p>
          <a:p>
            <a:pPr eaLnBrk="1" hangingPunct="1">
              <a:defRPr/>
            </a:pPr>
            <a:r>
              <a:rPr lang="en-US" dirty="0" smtClean="0">
                <a:solidFill>
                  <a:srgbClr val="000000"/>
                </a:solidFill>
              </a:rPr>
              <a:t>Cloud analysis / </a:t>
            </a:r>
            <a:r>
              <a:rPr lang="en-US" dirty="0" err="1" smtClean="0">
                <a:solidFill>
                  <a:srgbClr val="E600FF"/>
                </a:solidFill>
              </a:rPr>
              <a:t>Hotstart</a:t>
            </a:r>
            <a:r>
              <a:rPr lang="en-US" dirty="0" smtClean="0">
                <a:solidFill>
                  <a:srgbClr val="000000"/>
                </a:solidFill>
              </a:rPr>
              <a:t>						1991</a:t>
            </a:r>
          </a:p>
          <a:p>
            <a:pPr lvl="1" eaLnBrk="1" hangingPunct="1">
              <a:defRPr/>
            </a:pPr>
            <a:r>
              <a:rPr lang="en-US" dirty="0" smtClean="0">
                <a:solidFill>
                  <a:srgbClr val="E600FF"/>
                </a:solidFill>
              </a:rPr>
              <a:t>Major innovation </a:t>
            </a:r>
            <a:r>
              <a:rPr lang="en-US" dirty="0" smtClean="0">
                <a:solidFill>
                  <a:srgbClr val="000000"/>
                </a:solidFill>
              </a:rPr>
              <a:t>– 150+ citations					</a:t>
            </a:r>
          </a:p>
          <a:p>
            <a:pPr eaLnBrk="1" hangingPunct="1">
              <a:defRPr/>
            </a:pPr>
            <a:r>
              <a:rPr lang="en-US" dirty="0" smtClean="0">
                <a:solidFill>
                  <a:srgbClr val="000000"/>
                </a:solidFill>
              </a:rPr>
              <a:t>T-LAPS - Terminal-LAPS at 40 ITWS/FAA sites		1992</a:t>
            </a:r>
          </a:p>
          <a:p>
            <a:pPr lvl="1" eaLnBrk="1" hangingPunct="1">
              <a:defRPr/>
            </a:pPr>
            <a:r>
              <a:rPr lang="en-US" dirty="0" smtClean="0">
                <a:solidFill>
                  <a:srgbClr val="000000"/>
                </a:solidFill>
              </a:rPr>
              <a:t>Major advancement</a:t>
            </a:r>
          </a:p>
          <a:p>
            <a:pPr lvl="1" eaLnBrk="1" hangingPunct="1">
              <a:defRPr/>
            </a:pPr>
            <a:r>
              <a:rPr lang="en-US" dirty="0" smtClean="0">
                <a:solidFill>
                  <a:srgbClr val="000000"/>
                </a:solidFill>
              </a:rPr>
              <a:t>5-min update at 2km, </a:t>
            </a:r>
            <a:r>
              <a:rPr lang="en-US" b="1" dirty="0">
                <a:solidFill>
                  <a:srgbClr val="E600FF"/>
                </a:solidFill>
              </a:rPr>
              <a:t>20+ years ahead of national guidance</a:t>
            </a:r>
          </a:p>
          <a:p>
            <a:pPr eaLnBrk="1" hangingPunct="1">
              <a:defRPr/>
            </a:pPr>
            <a:r>
              <a:rPr lang="en-US" dirty="0" smtClean="0">
                <a:solidFill>
                  <a:srgbClr val="000000"/>
                </a:solidFill>
              </a:rPr>
              <a:t>O-LAPS – System adapted at OU / CAPS		         1990s</a:t>
            </a:r>
          </a:p>
          <a:p>
            <a:pPr eaLnBrk="1" hangingPunct="1">
              <a:defRPr/>
            </a:pPr>
            <a:r>
              <a:rPr lang="en-US" dirty="0" smtClean="0">
                <a:solidFill>
                  <a:srgbClr val="000000"/>
                </a:solidFill>
              </a:rPr>
              <a:t>K-LAPS </a:t>
            </a:r>
            <a:r>
              <a:rPr lang="en-US" dirty="0">
                <a:solidFill>
                  <a:srgbClr val="000000"/>
                </a:solidFill>
              </a:rPr>
              <a:t>-</a:t>
            </a:r>
            <a:r>
              <a:rPr lang="en-US" dirty="0" smtClean="0">
                <a:solidFill>
                  <a:srgbClr val="000000"/>
                </a:solidFill>
              </a:rPr>
              <a:t> Technology transfer to KMA			         1990s</a:t>
            </a:r>
          </a:p>
          <a:p>
            <a:pPr eaLnBrk="1" hangingPunct="1">
              <a:defRPr/>
            </a:pPr>
            <a:r>
              <a:rPr lang="en-US" dirty="0" smtClean="0">
                <a:solidFill>
                  <a:srgbClr val="000000"/>
                </a:solidFill>
              </a:rPr>
              <a:t>Cloud analysis / hot start elements in other systems  1995-2005</a:t>
            </a:r>
          </a:p>
          <a:p>
            <a:pPr lvl="1" eaLnBrk="1" hangingPunct="1">
              <a:defRPr/>
            </a:pPr>
            <a:r>
              <a:rPr lang="en-US" dirty="0" smtClean="0">
                <a:solidFill>
                  <a:srgbClr val="000000"/>
                </a:solidFill>
              </a:rPr>
              <a:t>ADAS, RUC, </a:t>
            </a:r>
            <a:r>
              <a:rPr lang="en-US" dirty="0" err="1" smtClean="0">
                <a:solidFill>
                  <a:srgbClr val="000000"/>
                </a:solidFill>
              </a:rPr>
              <a:t>etc</a:t>
            </a:r>
            <a:endParaRPr lang="en-US" dirty="0" smtClean="0">
              <a:solidFill>
                <a:srgbClr val="000000"/>
              </a:solidFill>
            </a:endParaRPr>
          </a:p>
          <a:p>
            <a:pPr eaLnBrk="1" hangingPunct="1">
              <a:defRPr/>
            </a:pPr>
            <a:r>
              <a:rPr lang="en-US" dirty="0" smtClean="0">
                <a:solidFill>
                  <a:srgbClr val="000000"/>
                </a:solidFill>
              </a:rPr>
              <a:t>LAPS </a:t>
            </a:r>
            <a:r>
              <a:rPr lang="en-US" dirty="0" smtClean="0">
                <a:solidFill>
                  <a:srgbClr val="E600FF"/>
                </a:solidFill>
              </a:rPr>
              <a:t>operationally used </a:t>
            </a:r>
            <a:r>
              <a:rPr lang="en-US" dirty="0" smtClean="0">
                <a:solidFill>
                  <a:srgbClr val="000000"/>
                </a:solidFill>
              </a:rPr>
              <a:t>at NWS WFOs (AWIPS)	</a:t>
            </a:r>
            <a:r>
              <a:rPr lang="en-US" dirty="0">
                <a:solidFill>
                  <a:srgbClr val="000000"/>
                </a:solidFill>
              </a:rPr>
              <a:t> </a:t>
            </a:r>
            <a:r>
              <a:rPr lang="en-US" dirty="0" smtClean="0">
                <a:solidFill>
                  <a:srgbClr val="000000"/>
                </a:solidFill>
              </a:rPr>
              <a:t>       ~1995</a:t>
            </a:r>
          </a:p>
          <a:p>
            <a:pPr eaLnBrk="1" hangingPunct="1">
              <a:defRPr/>
            </a:pPr>
            <a:r>
              <a:rPr lang="en-US" dirty="0" smtClean="0">
                <a:solidFill>
                  <a:srgbClr val="000000"/>
                </a:solidFill>
              </a:rPr>
              <a:t>New 2DVar surface analysis – </a:t>
            </a:r>
            <a:r>
              <a:rPr lang="en-US" dirty="0" err="1" smtClean="0">
                <a:solidFill>
                  <a:srgbClr val="000000"/>
                </a:solidFill>
              </a:rPr>
              <a:t>multiscale</a:t>
            </a:r>
            <a:r>
              <a:rPr lang="en-US" dirty="0" smtClean="0">
                <a:solidFill>
                  <a:srgbClr val="000000"/>
                </a:solidFill>
              </a:rPr>
              <a:t> STMAS		2004</a:t>
            </a:r>
          </a:p>
          <a:p>
            <a:pPr eaLnBrk="1" hangingPunct="1">
              <a:defRPr/>
            </a:pPr>
            <a:r>
              <a:rPr lang="en-US" dirty="0" smtClean="0">
                <a:solidFill>
                  <a:srgbClr val="000000"/>
                </a:solidFill>
              </a:rPr>
              <a:t>NOAA </a:t>
            </a:r>
            <a:r>
              <a:rPr lang="en-US" dirty="0" smtClean="0">
                <a:solidFill>
                  <a:srgbClr val="E600FF"/>
                </a:solidFill>
              </a:rPr>
              <a:t>Tech Transfer Awards</a:t>
            </a:r>
            <a:r>
              <a:rPr lang="en-US" dirty="0" smtClean="0">
                <a:solidFill>
                  <a:srgbClr val="000000"/>
                </a:solidFill>
              </a:rPr>
              <a:t>				2005,  2008</a:t>
            </a:r>
          </a:p>
          <a:p>
            <a:pPr eaLnBrk="1" hangingPunct="1">
              <a:defRPr/>
            </a:pPr>
            <a:r>
              <a:rPr lang="en-US" dirty="0" err="1" smtClean="0">
                <a:solidFill>
                  <a:srgbClr val="E600FF"/>
                </a:solidFill>
              </a:rPr>
              <a:t>Variational</a:t>
            </a:r>
            <a:r>
              <a:rPr lang="en-US" dirty="0" smtClean="0">
                <a:solidFill>
                  <a:srgbClr val="E600FF"/>
                </a:solidFill>
              </a:rPr>
              <a:t> LAPS </a:t>
            </a:r>
            <a:r>
              <a:rPr lang="en-US" dirty="0" smtClean="0"/>
              <a:t>based on STMAS =&gt; AWIPS-</a:t>
            </a:r>
            <a:r>
              <a:rPr lang="en-US" dirty="0" err="1" smtClean="0"/>
              <a:t>ll</a:t>
            </a:r>
            <a:r>
              <a:rPr lang="en-US" dirty="0" smtClean="0">
                <a:solidFill>
                  <a:srgbClr val="000000"/>
                </a:solidFill>
              </a:rPr>
              <a:t>		2013</a:t>
            </a:r>
          </a:p>
          <a:p>
            <a:pPr eaLnBrk="1" hangingPunct="1">
              <a:defRPr/>
            </a:pPr>
            <a:r>
              <a:rPr lang="en-US" dirty="0" err="1" smtClean="0">
                <a:solidFill>
                  <a:srgbClr val="000000"/>
                </a:solidFill>
              </a:rPr>
              <a:t>Multiscale</a:t>
            </a:r>
            <a:r>
              <a:rPr lang="en-US" dirty="0" smtClean="0">
                <a:solidFill>
                  <a:srgbClr val="000000"/>
                </a:solidFill>
              </a:rPr>
              <a:t> approach in hybrid GSI &amp; other systems	2013 - 2014</a:t>
            </a:r>
          </a:p>
          <a:p>
            <a:pPr eaLnBrk="1" hangingPunct="1">
              <a:defRPr/>
            </a:pPr>
            <a:r>
              <a:rPr lang="en-US" dirty="0" err="1" smtClean="0">
                <a:solidFill>
                  <a:srgbClr val="000000"/>
                </a:solidFill>
              </a:rPr>
              <a:t>Variational</a:t>
            </a:r>
            <a:r>
              <a:rPr lang="en-US" dirty="0" smtClean="0">
                <a:solidFill>
                  <a:srgbClr val="000000"/>
                </a:solidFill>
              </a:rPr>
              <a:t> LAPS transitioned to FAA operations	2012 - 2015</a:t>
            </a:r>
            <a:endParaRPr lang="en-US" dirty="0">
              <a:solidFill>
                <a:srgbClr val="000000"/>
              </a:solidFill>
            </a:endParaRPr>
          </a:p>
        </p:txBody>
      </p:sp>
      <p:sp>
        <p:nvSpPr>
          <p:cNvPr id="2" name="Slide Number Placeholder 1"/>
          <p:cNvSpPr>
            <a:spLocks noGrp="1"/>
          </p:cNvSpPr>
          <p:nvPr>
            <p:ph type="sldNum" sz="quarter" idx="12"/>
          </p:nvPr>
        </p:nvSpPr>
        <p:spPr>
          <a:xfrm>
            <a:off x="7239000" y="6553200"/>
            <a:ext cx="1905000" cy="304800"/>
          </a:xfrm>
        </p:spPr>
        <p:txBody>
          <a:bodyPr/>
          <a:lstStyle/>
          <a:p>
            <a:pPr>
              <a:defRPr/>
            </a:pPr>
            <a:fld id="{2E22E996-B2A2-BB43-9A69-A8FA5619D325}" type="slidenum">
              <a:rPr lang="en-US" smtClean="0">
                <a:solidFill>
                  <a:srgbClr val="000000"/>
                </a:solidFill>
              </a:rPr>
              <a:pPr>
                <a:defRPr/>
              </a:pPr>
              <a:t>59</a:t>
            </a:fld>
            <a:endParaRPr lang="en-US" dirty="0">
              <a:solidFill>
                <a:srgbClr val="000000"/>
              </a:solidFill>
            </a:endParaRPr>
          </a:p>
        </p:txBody>
      </p:sp>
    </p:spTree>
    <p:extLst>
      <p:ext uri="{BB962C8B-B14F-4D97-AF65-F5344CB8AC3E}">
        <p14:creationId xmlns:p14="http://schemas.microsoft.com/office/powerpoint/2010/main" val="573921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20731298">
            <a:off x="-118789" y="132600"/>
            <a:ext cx="2971527" cy="646331"/>
          </a:xfrm>
          <a:prstGeom prst="rect">
            <a:avLst/>
          </a:prstGeom>
          <a:solidFill>
            <a:srgbClr val="F6E4F8"/>
          </a:solidFill>
        </p:spPr>
        <p:txBody>
          <a:bodyPr wrap="none">
            <a:spAutoFit/>
          </a:bodyPr>
          <a:lstStyle/>
          <a:p>
            <a:r>
              <a:rPr lang="en-US" b="1" i="1" dirty="0" smtClean="0">
                <a:solidFill>
                  <a:srgbClr val="DE00F1"/>
                </a:solidFill>
              </a:rPr>
              <a:t>Mid-Range Forecasting</a:t>
            </a:r>
          </a:p>
          <a:p>
            <a:r>
              <a:rPr lang="en-US" b="1" i="1" dirty="0" smtClean="0">
                <a:solidFill>
                  <a:srgbClr val="DE00F1"/>
                </a:solidFill>
              </a:rPr>
              <a:t>Challenge </a:t>
            </a:r>
            <a:r>
              <a:rPr lang="en-US" i="1" dirty="0" smtClean="0">
                <a:solidFill>
                  <a:srgbClr val="DE00F1"/>
                </a:solidFill>
              </a:rPr>
              <a:t>– Rick </a:t>
            </a:r>
            <a:r>
              <a:rPr lang="en-US" i="1" dirty="0" err="1" smtClean="0">
                <a:solidFill>
                  <a:srgbClr val="DE00F1"/>
                </a:solidFill>
              </a:rPr>
              <a:t>Spinrad</a:t>
            </a:r>
            <a:endParaRPr lang="en-US" i="1" dirty="0">
              <a:solidFill>
                <a:srgbClr val="DE00F1"/>
              </a:solidFill>
            </a:endParaRPr>
          </a:p>
        </p:txBody>
      </p:sp>
      <p:sp>
        <p:nvSpPr>
          <p:cNvPr id="23554" name="Rectangle 9"/>
          <p:cNvSpPr>
            <a:spLocks noChangeArrowheads="1"/>
          </p:cNvSpPr>
          <p:nvPr/>
        </p:nvSpPr>
        <p:spPr bwMode="auto">
          <a:xfrm>
            <a:off x="0" y="13716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50000"/>
              </a:spcBef>
              <a:buClr>
                <a:srgbClr val="FF9900"/>
              </a:buClr>
              <a:buFont typeface="Wingdings" charset="0"/>
              <a:buNone/>
            </a:pPr>
            <a:r>
              <a:rPr lang="en-US" smtClean="0">
                <a:solidFill>
                  <a:srgbClr val="FFFFFF"/>
                </a:solidFill>
                <a:latin typeface="Arial Black" charset="0"/>
              </a:rPr>
              <a:t>WMO</a:t>
            </a:r>
            <a:endParaRPr lang="en-US" sz="1400" smtClean="0">
              <a:solidFill>
                <a:srgbClr val="FFFFFF"/>
              </a:solidFill>
              <a:latin typeface="Arial Black" charset="0"/>
            </a:endParaRPr>
          </a:p>
        </p:txBody>
      </p:sp>
      <p:sp>
        <p:nvSpPr>
          <p:cNvPr id="23555" name="Rectangle 9"/>
          <p:cNvSpPr>
            <a:spLocks noGrp="1" noChangeArrowheads="1"/>
          </p:cNvSpPr>
          <p:nvPr>
            <p:ph type="title" idx="4294967295"/>
          </p:nvPr>
        </p:nvSpPr>
        <p:spPr>
          <a:xfrm>
            <a:off x="1676400" y="304800"/>
            <a:ext cx="7561710" cy="792162"/>
          </a:xfrm>
        </p:spPr>
        <p:txBody>
          <a:bodyPr/>
          <a:lstStyle/>
          <a:p>
            <a:pPr algn="ctr"/>
            <a:r>
              <a:rPr lang="en-GB" b="1" dirty="0" err="1">
                <a:solidFill>
                  <a:srgbClr val="FF0000"/>
                </a:solidFill>
                <a:ea typeface="ＭＳ Ｐゴシック" charset="0"/>
                <a:cs typeface="ＭＳ Ｐゴシック" charset="0"/>
              </a:rPr>
              <a:t>Subseasonal</a:t>
            </a:r>
            <a:r>
              <a:rPr lang="en-GB" b="1" dirty="0">
                <a:solidFill>
                  <a:srgbClr val="FF0000"/>
                </a:solidFill>
                <a:ea typeface="ＭＳ Ｐゴシック" charset="0"/>
                <a:cs typeface="ＭＳ Ｐゴシック" charset="0"/>
              </a:rPr>
              <a:t> to Seasonal (S2S) Project</a:t>
            </a:r>
            <a:endParaRPr lang="en-US" b="1" dirty="0">
              <a:solidFill>
                <a:srgbClr val="FF0000"/>
              </a:solidFill>
              <a:ea typeface="ＭＳ Ｐゴシック" charset="0"/>
              <a:cs typeface="ＭＳ Ｐゴシック" charset="0"/>
            </a:endParaRPr>
          </a:p>
        </p:txBody>
      </p:sp>
      <p:sp>
        <p:nvSpPr>
          <p:cNvPr id="23556" name="Rectangle 10"/>
          <p:cNvSpPr txBox="1">
            <a:spLocks noChangeArrowheads="1"/>
          </p:cNvSpPr>
          <p:nvPr/>
        </p:nvSpPr>
        <p:spPr bwMode="auto">
          <a:xfrm>
            <a:off x="3635375" y="1066800"/>
            <a:ext cx="5356225"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pPr eaLnBrk="0" hangingPunct="0">
              <a:spcBef>
                <a:spcPct val="50000"/>
              </a:spcBef>
              <a:buClr>
                <a:srgbClr val="FF9900"/>
              </a:buClr>
              <a:buFont typeface="Wingdings" charset="0"/>
              <a:buChar char="q"/>
            </a:pPr>
            <a:r>
              <a:rPr lang="en-US" sz="1800" b="1" dirty="0" smtClean="0">
                <a:solidFill>
                  <a:srgbClr val="333399"/>
                </a:solidFill>
              </a:rPr>
              <a:t>Objectives:</a:t>
            </a:r>
          </a:p>
          <a:p>
            <a:pPr lvl="1" eaLnBrk="0" hangingPunct="0">
              <a:spcBef>
                <a:spcPts val="238"/>
              </a:spcBef>
              <a:buClr>
                <a:srgbClr val="FF9900"/>
              </a:buClr>
              <a:buFont typeface="Wingdings" charset="0"/>
              <a:buChar char="§"/>
            </a:pPr>
            <a:r>
              <a:rPr lang="en-US" sz="1400" dirty="0" smtClean="0">
                <a:solidFill>
                  <a:srgbClr val="000000"/>
                </a:solidFill>
              </a:rPr>
              <a:t> To </a:t>
            </a:r>
            <a:r>
              <a:rPr lang="en-US" sz="1400" dirty="0" smtClean="0">
                <a:solidFill>
                  <a:srgbClr val="333399"/>
                </a:solidFill>
              </a:rPr>
              <a:t>improve forecast skill</a:t>
            </a:r>
            <a:r>
              <a:rPr lang="en-US" sz="1400" dirty="0" smtClean="0">
                <a:solidFill>
                  <a:srgbClr val="000000"/>
                </a:solidFill>
              </a:rPr>
              <a:t> and understanding on the S2S timescale with emphasis on HIW</a:t>
            </a:r>
          </a:p>
          <a:p>
            <a:pPr lvl="1" eaLnBrk="0" hangingPunct="0">
              <a:spcBef>
                <a:spcPts val="238"/>
              </a:spcBef>
              <a:buClr>
                <a:srgbClr val="FF9900"/>
              </a:buClr>
              <a:buFont typeface="Wingdings" charset="0"/>
              <a:buChar char="§"/>
            </a:pPr>
            <a:r>
              <a:rPr lang="en-US" sz="1400" dirty="0" smtClean="0">
                <a:solidFill>
                  <a:srgbClr val="000000"/>
                </a:solidFill>
              </a:rPr>
              <a:t> To </a:t>
            </a:r>
            <a:r>
              <a:rPr lang="en-US" sz="1400" dirty="0" smtClean="0">
                <a:solidFill>
                  <a:srgbClr val="333399"/>
                </a:solidFill>
              </a:rPr>
              <a:t>promote uptake by operational </a:t>
            </a:r>
            <a:r>
              <a:rPr lang="en-US" sz="1400" dirty="0" err="1" smtClean="0">
                <a:solidFill>
                  <a:srgbClr val="333399"/>
                </a:solidFill>
              </a:rPr>
              <a:t>centres</a:t>
            </a:r>
            <a:r>
              <a:rPr lang="en-US" sz="1400" dirty="0" smtClean="0">
                <a:solidFill>
                  <a:srgbClr val="000000"/>
                </a:solidFill>
              </a:rPr>
              <a:t> and exploitation by the applications community</a:t>
            </a:r>
          </a:p>
          <a:p>
            <a:pPr lvl="1" eaLnBrk="0" hangingPunct="0">
              <a:spcBef>
                <a:spcPts val="238"/>
              </a:spcBef>
              <a:buClr>
                <a:srgbClr val="FF9900"/>
              </a:buClr>
              <a:buFont typeface="Wingdings" charset="0"/>
              <a:buChar char="§"/>
            </a:pPr>
            <a:r>
              <a:rPr lang="en-US" sz="1400" dirty="0" smtClean="0">
                <a:solidFill>
                  <a:srgbClr val="000000"/>
                </a:solidFill>
              </a:rPr>
              <a:t> To </a:t>
            </a:r>
            <a:r>
              <a:rPr lang="en-US" sz="1400" dirty="0" smtClean="0">
                <a:solidFill>
                  <a:srgbClr val="333399"/>
                </a:solidFill>
              </a:rPr>
              <a:t>capitalize on the expertise of the weather and climate research communities</a:t>
            </a:r>
            <a:r>
              <a:rPr lang="en-US" sz="1400" dirty="0" smtClean="0">
                <a:solidFill>
                  <a:srgbClr val="000000"/>
                </a:solidFill>
              </a:rPr>
              <a:t> to address GFCS priorities</a:t>
            </a:r>
          </a:p>
          <a:p>
            <a:pPr eaLnBrk="0" hangingPunct="0">
              <a:spcBef>
                <a:spcPct val="50000"/>
              </a:spcBef>
              <a:buClr>
                <a:srgbClr val="FF9900"/>
              </a:buClr>
              <a:buFont typeface="Wingdings" charset="0"/>
              <a:buChar char="q"/>
            </a:pPr>
            <a:r>
              <a:rPr lang="en-US" sz="1800" b="1" dirty="0" smtClean="0">
                <a:solidFill>
                  <a:srgbClr val="333399"/>
                </a:solidFill>
              </a:rPr>
              <a:t>Implementation underway</a:t>
            </a:r>
            <a:r>
              <a:rPr lang="en-US" sz="1800" dirty="0" smtClean="0">
                <a:solidFill>
                  <a:srgbClr val="000000"/>
                </a:solidFill>
              </a:rPr>
              <a:t>: TIGGE-like multi-model data base being established, 5 sub-projects</a:t>
            </a:r>
          </a:p>
          <a:p>
            <a:pPr eaLnBrk="0" hangingPunct="0">
              <a:spcBef>
                <a:spcPct val="50000"/>
              </a:spcBef>
              <a:buClr>
                <a:srgbClr val="FF9900"/>
              </a:buClr>
              <a:buFont typeface="Wingdings" charset="0"/>
              <a:buChar char="q"/>
            </a:pPr>
            <a:r>
              <a:rPr lang="en-US" sz="1800" b="1" dirty="0" smtClean="0">
                <a:solidFill>
                  <a:srgbClr val="333399"/>
                </a:solidFill>
              </a:rPr>
              <a:t>Demonstration projects on extreme events</a:t>
            </a:r>
            <a:r>
              <a:rPr lang="en-US" sz="1600" dirty="0" smtClean="0">
                <a:solidFill>
                  <a:srgbClr val="000000"/>
                </a:solidFill>
              </a:rPr>
              <a:t>(e.g. 2010 Russian </a:t>
            </a:r>
            <a:r>
              <a:rPr lang="en-US" sz="1600" dirty="0" err="1" smtClean="0">
                <a:solidFill>
                  <a:srgbClr val="000000"/>
                </a:solidFill>
              </a:rPr>
              <a:t>heatwave</a:t>
            </a:r>
            <a:r>
              <a:rPr lang="en-US" sz="1600" dirty="0" smtClean="0">
                <a:solidFill>
                  <a:srgbClr val="000000"/>
                </a:solidFill>
              </a:rPr>
              <a:t>, floods in Pakistan in 2010 and Australia in 2011, and 2012 European cold spell)</a:t>
            </a:r>
            <a:endParaRPr lang="en-US" sz="1800" dirty="0" smtClean="0">
              <a:solidFill>
                <a:srgbClr val="000000"/>
              </a:solidFill>
            </a:endParaRPr>
          </a:p>
          <a:p>
            <a:pPr eaLnBrk="0" hangingPunct="0">
              <a:spcBef>
                <a:spcPct val="50000"/>
              </a:spcBef>
              <a:buClr>
                <a:srgbClr val="FF9900"/>
              </a:buClr>
              <a:buFont typeface="Wingdings" charset="0"/>
              <a:buChar char="q"/>
            </a:pPr>
            <a:r>
              <a:rPr lang="en-US" sz="1800" b="1" dirty="0" smtClean="0">
                <a:solidFill>
                  <a:srgbClr val="333399"/>
                </a:solidFill>
              </a:rPr>
              <a:t>Project Office</a:t>
            </a:r>
            <a:r>
              <a:rPr lang="en-US" sz="1800" dirty="0" smtClean="0">
                <a:solidFill>
                  <a:srgbClr val="000000"/>
                </a:solidFill>
              </a:rPr>
              <a:t>: NIMR, KMA, </a:t>
            </a:r>
            <a:r>
              <a:rPr lang="en-US" sz="1800" dirty="0" err="1" smtClean="0">
                <a:solidFill>
                  <a:srgbClr val="000000"/>
                </a:solidFill>
              </a:rPr>
              <a:t>Jeju</a:t>
            </a:r>
            <a:r>
              <a:rPr lang="en-US" sz="1800" dirty="0" smtClean="0">
                <a:solidFill>
                  <a:srgbClr val="000000"/>
                </a:solidFill>
              </a:rPr>
              <a:t>, Korea (official ceremony at EC-65) </a:t>
            </a:r>
            <a:r>
              <a:rPr lang="en-US" sz="1800" dirty="0" smtClean="0">
                <a:solidFill>
                  <a:srgbClr val="FF0000"/>
                </a:solidFill>
              </a:rPr>
              <a:t>– S2S session and workshop (monsoon focus) 22-26 June 2015</a:t>
            </a:r>
          </a:p>
          <a:p>
            <a:pPr eaLnBrk="0" hangingPunct="0">
              <a:spcBef>
                <a:spcPct val="50000"/>
              </a:spcBef>
              <a:buClr>
                <a:srgbClr val="FF9900"/>
              </a:buClr>
              <a:buFont typeface="Wingdings" charset="0"/>
              <a:buChar char="q"/>
            </a:pPr>
            <a:r>
              <a:rPr lang="en-US" sz="1800" b="1" dirty="0" smtClean="0">
                <a:solidFill>
                  <a:srgbClr val="333399"/>
                </a:solidFill>
              </a:rPr>
              <a:t>Trust fund</a:t>
            </a:r>
            <a:r>
              <a:rPr lang="en-US" sz="1800" dirty="0" smtClean="0">
                <a:solidFill>
                  <a:srgbClr val="000000"/>
                </a:solidFill>
              </a:rPr>
              <a:t>: from Australia, USA and UK so far, </a:t>
            </a:r>
            <a:r>
              <a:rPr lang="en-US" sz="1800" dirty="0" smtClean="0">
                <a:solidFill>
                  <a:srgbClr val="000000"/>
                </a:solidFill>
              </a:rPr>
              <a:t>welcome </a:t>
            </a:r>
            <a:r>
              <a:rPr lang="en-US" sz="1800" dirty="0" smtClean="0">
                <a:solidFill>
                  <a:srgbClr val="000000"/>
                </a:solidFill>
              </a:rPr>
              <a:t>further </a:t>
            </a:r>
            <a:r>
              <a:rPr lang="en-US" sz="1800" dirty="0" smtClean="0">
                <a:solidFill>
                  <a:srgbClr val="000000"/>
                </a:solidFill>
              </a:rPr>
              <a:t>contributions from Members</a:t>
            </a:r>
            <a:r>
              <a:rPr lang="en-US" sz="1800" dirty="0" smtClean="0">
                <a:solidFill>
                  <a:srgbClr val="000000"/>
                </a:solidFill>
              </a:rPr>
              <a:t>.</a:t>
            </a:r>
          </a:p>
          <a:p>
            <a:pPr eaLnBrk="0" hangingPunct="0">
              <a:spcBef>
                <a:spcPct val="50000"/>
              </a:spcBef>
              <a:buClr>
                <a:srgbClr val="FF9900"/>
              </a:buClr>
              <a:buFont typeface="Wingdings" charset="0"/>
              <a:buNone/>
            </a:pPr>
            <a:endParaRPr lang="en-US" sz="1800" dirty="0" smtClean="0">
              <a:solidFill>
                <a:srgbClr val="000000"/>
              </a:solidFill>
            </a:endParaRPr>
          </a:p>
          <a:p>
            <a:pPr lvl="1" eaLnBrk="0" hangingPunct="0">
              <a:spcBef>
                <a:spcPct val="20000"/>
              </a:spcBef>
              <a:buClr>
                <a:srgbClr val="FF9900"/>
              </a:buClr>
              <a:buFont typeface="Wingdings" charset="0"/>
              <a:buChar char="§"/>
            </a:pPr>
            <a:endParaRPr lang="en-US" sz="2800" dirty="0" smtClean="0">
              <a:solidFill>
                <a:srgbClr val="000000"/>
              </a:solidFill>
            </a:endParaRPr>
          </a:p>
          <a:p>
            <a:pPr lvl="1" eaLnBrk="0" hangingPunct="0">
              <a:spcBef>
                <a:spcPct val="20000"/>
              </a:spcBef>
              <a:buClr>
                <a:srgbClr val="FF9900"/>
              </a:buClr>
              <a:buFont typeface="Wingdings" charset="0"/>
              <a:buChar char="§"/>
            </a:pPr>
            <a:endParaRPr lang="en-US" sz="2800" dirty="0" smtClean="0">
              <a:solidFill>
                <a:srgbClr val="000000"/>
              </a:solidFill>
              <a:sym typeface="Arial" charset="0"/>
            </a:endParaRPr>
          </a:p>
          <a:p>
            <a:pPr eaLnBrk="0" hangingPunct="0">
              <a:spcBef>
                <a:spcPct val="20000"/>
              </a:spcBef>
              <a:buClr>
                <a:srgbClr val="FF9900"/>
              </a:buClr>
              <a:buFont typeface="Wingdings" charset="0"/>
              <a:buChar char="§"/>
            </a:pPr>
            <a:endParaRPr lang="en-US" sz="2800" dirty="0" smtClean="0">
              <a:solidFill>
                <a:srgbClr val="000000"/>
              </a:solidFill>
            </a:endParaRPr>
          </a:p>
        </p:txBody>
      </p:sp>
      <p:pic>
        <p:nvPicPr>
          <p:cNvPr id="2355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352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Oval 4"/>
          <p:cNvSpPr>
            <a:spLocks/>
          </p:cNvSpPr>
          <p:nvPr/>
        </p:nvSpPr>
        <p:spPr bwMode="auto">
          <a:xfrm rot="-2160000">
            <a:off x="1462088" y="2284413"/>
            <a:ext cx="1454150" cy="1300162"/>
          </a:xfrm>
          <a:prstGeom prst="ellipse">
            <a:avLst/>
          </a:prstGeom>
          <a:noFill/>
          <a:ln w="2857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ctr" eaLnBrk="0" hangingPunct="0">
              <a:spcBef>
                <a:spcPct val="50000"/>
              </a:spcBef>
              <a:buClr>
                <a:srgbClr val="FF9900"/>
              </a:buClr>
              <a:buFont typeface="Wingdings" charset="0"/>
              <a:buNone/>
            </a:pPr>
            <a:endParaRPr lang="en-US" sz="4200" smtClean="0">
              <a:solidFill>
                <a:srgbClr val="000000"/>
              </a:solidFill>
              <a:latin typeface="Gill Sans" charset="0"/>
              <a:sym typeface="Gill Sans" charset="0"/>
            </a:endParaRPr>
          </a:p>
        </p:txBody>
      </p:sp>
      <p:pic>
        <p:nvPicPr>
          <p:cNvPr id="235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30511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560" name="Text Box 6"/>
          <p:cNvSpPr txBox="1">
            <a:spLocks noChangeArrowheads="1"/>
          </p:cNvSpPr>
          <p:nvPr/>
        </p:nvSpPr>
        <p:spPr bwMode="auto">
          <a:xfrm>
            <a:off x="2438400" y="5791200"/>
            <a:ext cx="89693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7338" indent="-2873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pPr algn="r" eaLnBrk="0" hangingPunct="0">
              <a:lnSpc>
                <a:spcPct val="90000"/>
              </a:lnSpc>
              <a:spcBef>
                <a:spcPct val="10000"/>
              </a:spcBef>
              <a:spcAft>
                <a:spcPct val="10000"/>
              </a:spcAft>
              <a:buClr>
                <a:srgbClr val="000000"/>
              </a:buClr>
              <a:buFont typeface="Wingdings" charset="0"/>
              <a:buNone/>
            </a:pPr>
            <a:r>
              <a:rPr lang="fr-FR" sz="1000" smtClean="0">
                <a:solidFill>
                  <a:srgbClr val="000000"/>
                </a:solidFill>
              </a:rPr>
              <a:t>Courtesy IRI</a:t>
            </a:r>
            <a:endParaRPr lang="en-GB" sz="1000" smtClean="0">
              <a:solidFill>
                <a:srgbClr val="000000"/>
              </a:solidFill>
            </a:endParaRPr>
          </a:p>
        </p:txBody>
      </p:sp>
      <p:sp>
        <p:nvSpPr>
          <p:cNvPr id="23561" name="Text Box 6"/>
          <p:cNvSpPr txBox="1">
            <a:spLocks noChangeArrowheads="1"/>
          </p:cNvSpPr>
          <p:nvPr/>
        </p:nvSpPr>
        <p:spPr bwMode="auto">
          <a:xfrm>
            <a:off x="2362200" y="3810000"/>
            <a:ext cx="11176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7338" indent="-2873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buClr>
                <a:srgbClr val="FF9900"/>
              </a:buClr>
              <a:buFont typeface="Wingdings" charset="0"/>
              <a:defRPr sz="2400">
                <a:solidFill>
                  <a:schemeClr val="tx1"/>
                </a:solidFill>
                <a:latin typeface="Arial" charset="0"/>
                <a:ea typeface="ＭＳ Ｐゴシック" charset="0"/>
              </a:defRPr>
            </a:lvl9pPr>
          </a:lstStyle>
          <a:p>
            <a:pPr algn="r" eaLnBrk="0" hangingPunct="0">
              <a:lnSpc>
                <a:spcPct val="90000"/>
              </a:lnSpc>
              <a:spcBef>
                <a:spcPct val="10000"/>
              </a:spcBef>
              <a:spcAft>
                <a:spcPct val="10000"/>
              </a:spcAft>
              <a:buClr>
                <a:srgbClr val="000000"/>
              </a:buClr>
              <a:buFont typeface="Wingdings" charset="0"/>
              <a:buNone/>
            </a:pPr>
            <a:r>
              <a:rPr lang="fr-FR" sz="1000" smtClean="0">
                <a:solidFill>
                  <a:srgbClr val="000000"/>
                </a:solidFill>
              </a:rPr>
              <a:t>Courtesy UKMO</a:t>
            </a:r>
            <a:endParaRPr lang="en-GB" sz="1000" smtClean="0">
              <a:solidFill>
                <a:srgbClr val="000000"/>
              </a:solidFill>
            </a:endParaRPr>
          </a:p>
        </p:txBody>
      </p:sp>
      <p:sp>
        <p:nvSpPr>
          <p:cNvPr id="23562" name="Rectangle 19"/>
          <p:cNvSpPr>
            <a:spLocks noChangeArrowheads="1"/>
          </p:cNvSpPr>
          <p:nvPr/>
        </p:nvSpPr>
        <p:spPr bwMode="auto">
          <a:xfrm>
            <a:off x="5562600" y="838200"/>
            <a:ext cx="3367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buClr>
                <a:srgbClr val="FF9900"/>
              </a:buClr>
              <a:buFont typeface="Wingdings" charset="0"/>
              <a:buNone/>
            </a:pPr>
            <a:r>
              <a:rPr lang="en-US" sz="2400" smtClean="0">
                <a:solidFill>
                  <a:srgbClr val="000000"/>
                </a:solidFill>
              </a:rPr>
              <a:t>http://s2sprediction.net/</a:t>
            </a:r>
          </a:p>
        </p:txBody>
      </p:sp>
      <p:sp>
        <p:nvSpPr>
          <p:cNvPr id="11" name="Rectangle 10"/>
          <p:cNvSpPr/>
          <p:nvPr/>
        </p:nvSpPr>
        <p:spPr>
          <a:xfrm>
            <a:off x="15045" y="6488668"/>
            <a:ext cx="8021437" cy="369332"/>
          </a:xfrm>
          <a:prstGeom prst="rect">
            <a:avLst/>
          </a:prstGeom>
        </p:spPr>
        <p:txBody>
          <a:bodyPr wrap="none">
            <a:spAutoFit/>
          </a:bodyPr>
          <a:lstStyle/>
          <a:p>
            <a:r>
              <a:rPr lang="en-US" i="1" dirty="0" smtClean="0">
                <a:solidFill>
                  <a:srgbClr val="DE00F1"/>
                </a:solidFill>
              </a:rPr>
              <a:t>US Participants: A. Robertson, B. </a:t>
            </a:r>
            <a:r>
              <a:rPr lang="en-US" i="1" dirty="0" err="1">
                <a:solidFill>
                  <a:srgbClr val="DE00F1"/>
                </a:solidFill>
              </a:rPr>
              <a:t>Kirtman</a:t>
            </a:r>
            <a:r>
              <a:rPr lang="en-US" i="1" dirty="0">
                <a:solidFill>
                  <a:srgbClr val="DE00F1"/>
                </a:solidFill>
              </a:rPr>
              <a:t>, </a:t>
            </a:r>
            <a:r>
              <a:rPr lang="en-US" i="1" dirty="0" smtClean="0">
                <a:solidFill>
                  <a:srgbClr val="DE00F1"/>
                </a:solidFill>
              </a:rPr>
              <a:t>A. </a:t>
            </a:r>
            <a:r>
              <a:rPr lang="en-US" i="1" dirty="0">
                <a:solidFill>
                  <a:srgbClr val="DE00F1"/>
                </a:solidFill>
              </a:rPr>
              <a:t>Kumar, </a:t>
            </a:r>
            <a:r>
              <a:rPr lang="en-US" i="1" dirty="0" smtClean="0">
                <a:solidFill>
                  <a:srgbClr val="DE00F1"/>
                </a:solidFill>
              </a:rPr>
              <a:t>D. </a:t>
            </a:r>
            <a:r>
              <a:rPr lang="en-US" i="1" dirty="0" err="1">
                <a:solidFill>
                  <a:srgbClr val="DE00F1"/>
                </a:solidFill>
              </a:rPr>
              <a:t>Waliser</a:t>
            </a:r>
            <a:r>
              <a:rPr lang="en-US" i="1" dirty="0">
                <a:solidFill>
                  <a:srgbClr val="DE00F1"/>
                </a:solidFill>
              </a:rPr>
              <a:t>, </a:t>
            </a:r>
            <a:r>
              <a:rPr lang="en-US" i="1" dirty="0" smtClean="0">
                <a:solidFill>
                  <a:srgbClr val="DE00F1"/>
                </a:solidFill>
              </a:rPr>
              <a:t>P. </a:t>
            </a:r>
            <a:r>
              <a:rPr lang="en-US" i="1" dirty="0" err="1">
                <a:solidFill>
                  <a:srgbClr val="DE00F1"/>
                </a:solidFill>
              </a:rPr>
              <a:t>Dirmeyer</a:t>
            </a:r>
            <a:r>
              <a:rPr lang="en-US" i="1" dirty="0">
                <a:solidFill>
                  <a:srgbClr val="DE00F1"/>
                </a:solidFill>
              </a:rPr>
              <a:t> </a:t>
            </a:r>
            <a:endParaRPr lang="en-US" dirty="0">
              <a:solidFill>
                <a:srgbClr val="DE00F1"/>
              </a:solidFill>
            </a:endParaRPr>
          </a:p>
        </p:txBody>
      </p:sp>
      <p:sp>
        <p:nvSpPr>
          <p:cNvPr id="2" name="Rectangle 1"/>
          <p:cNvSpPr/>
          <p:nvPr/>
        </p:nvSpPr>
        <p:spPr>
          <a:xfrm>
            <a:off x="7086600" y="152400"/>
            <a:ext cx="1945162" cy="369332"/>
          </a:xfrm>
          <a:prstGeom prst="rect">
            <a:avLst/>
          </a:prstGeom>
        </p:spPr>
        <p:txBody>
          <a:bodyPr wrap="none">
            <a:spAutoFit/>
          </a:bodyPr>
          <a:lstStyle/>
          <a:p>
            <a:r>
              <a:rPr lang="en-US" i="1" dirty="0">
                <a:solidFill>
                  <a:srgbClr val="008000"/>
                </a:solidFill>
              </a:rPr>
              <a:t>Deon </a:t>
            </a:r>
            <a:r>
              <a:rPr lang="en-US" i="1" dirty="0" err="1">
                <a:solidFill>
                  <a:srgbClr val="008000"/>
                </a:solidFill>
              </a:rPr>
              <a:t>Terblanche</a:t>
            </a:r>
            <a:endParaRPr lang="en-US" dirty="0"/>
          </a:p>
        </p:txBody>
      </p:sp>
    </p:spTree>
    <p:extLst>
      <p:ext uri="{BB962C8B-B14F-4D97-AF65-F5344CB8AC3E}">
        <p14:creationId xmlns:p14="http://schemas.microsoft.com/office/powerpoint/2010/main" val="10918094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4"/>
          <p:cNvSpPr>
            <a:spLocks noGrp="1"/>
          </p:cNvSpPr>
          <p:nvPr>
            <p:ph type="sldNum" sz="quarter" idx="12"/>
          </p:nvPr>
        </p:nvSpPr>
        <p:spPr bwMode="auto">
          <a:xfrm>
            <a:off x="7239000" y="6553200"/>
            <a:ext cx="19050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FB31EE-43FB-9845-BC03-64F11FAB9591}" type="slidenum">
              <a:rPr lang="en-US" sz="1200">
                <a:solidFill>
                  <a:srgbClr val="898989"/>
                </a:solidFill>
              </a:rPr>
              <a:pPr eaLnBrk="1" hangingPunct="1"/>
              <a:t>60</a:t>
            </a:fld>
            <a:endParaRPr lang="en-US" sz="1200" dirty="0">
              <a:solidFill>
                <a:srgbClr val="898989"/>
              </a:solidFill>
            </a:endParaRPr>
          </a:p>
        </p:txBody>
      </p:sp>
      <p:sp>
        <p:nvSpPr>
          <p:cNvPr id="4" name="Rectangle 2"/>
          <p:cNvSpPr>
            <a:spLocks noGrp="1" noChangeArrowheads="1"/>
          </p:cNvSpPr>
          <p:nvPr>
            <p:ph type="title"/>
          </p:nvPr>
        </p:nvSpPr>
        <p:spPr>
          <a:xfrm>
            <a:off x="0" y="0"/>
            <a:ext cx="9144000" cy="381000"/>
          </a:xfrm>
        </p:spPr>
        <p:txBody>
          <a:bodyPr rtlCol="0">
            <a:normAutofit fontScale="90000"/>
          </a:bodyPr>
          <a:lstStyle/>
          <a:p>
            <a:pPr eaLnBrk="1" fontAlgn="auto" hangingPunct="1">
              <a:spcAft>
                <a:spcPts val="0"/>
              </a:spcAft>
              <a:defRPr/>
            </a:pPr>
            <a:r>
              <a:rPr lang="en-US" sz="3200" b="1" dirty="0" smtClean="0">
                <a:solidFill>
                  <a:srgbClr val="FF0000"/>
                </a:solidFill>
                <a:latin typeface="Arial" charset="0"/>
              </a:rPr>
              <a:t>LAPS USER BASE</a:t>
            </a:r>
            <a:endParaRPr lang="en-US" sz="2400" b="1" dirty="0">
              <a:solidFill>
                <a:srgbClr val="3333FF"/>
              </a:solidFill>
              <a:latin typeface="Arial" charset="0"/>
            </a:endParaRPr>
          </a:p>
        </p:txBody>
      </p:sp>
      <p:sp>
        <p:nvSpPr>
          <p:cNvPr id="7" name="Rectangle 3"/>
          <p:cNvSpPr txBox="1">
            <a:spLocks noChangeArrowheads="1"/>
          </p:cNvSpPr>
          <p:nvPr/>
        </p:nvSpPr>
        <p:spPr bwMode="auto">
          <a:xfrm>
            <a:off x="0" y="5043488"/>
            <a:ext cx="4419600" cy="18145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70000" lnSpcReduction="20000"/>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defTabSz="457200" eaLnBrk="1" hangingPunct="1">
              <a:buClr>
                <a:srgbClr val="000000"/>
              </a:buClr>
              <a:buSzPct val="100000"/>
              <a:buFont typeface="Times New Roman" pitchFamily="18" charset="0"/>
              <a:buChar char="•"/>
              <a:defRPr/>
            </a:pPr>
            <a:r>
              <a:rPr lang="en-US" sz="2600" dirty="0" smtClean="0">
                <a:solidFill>
                  <a:srgbClr val="0000FF"/>
                </a:solidFill>
                <a:latin typeface="Calibri"/>
                <a:ea typeface="ＭＳ Ｐゴシック"/>
              </a:rPr>
              <a:t>NOAA</a:t>
            </a:r>
          </a:p>
          <a:p>
            <a:pPr lvl="1" defTabSz="457200" eaLnBrk="1" hangingPunct="1">
              <a:buClr>
                <a:srgbClr val="000000"/>
              </a:buClr>
              <a:buSzPct val="100000"/>
              <a:buFont typeface="Times New Roman" pitchFamily="18" charset="0"/>
              <a:buChar char="–"/>
              <a:defRPr/>
            </a:pPr>
            <a:r>
              <a:rPr lang="en-US" sz="2300" dirty="0" smtClean="0">
                <a:solidFill>
                  <a:srgbClr val="000000"/>
                </a:solidFill>
                <a:latin typeface="Calibri"/>
                <a:ea typeface="ＭＳ Ｐゴシック"/>
              </a:rPr>
              <a:t>~120 WFOs (via AWIPS), ARL, NESDIS</a:t>
            </a:r>
          </a:p>
          <a:p>
            <a:pPr defTabSz="457200" eaLnBrk="1" hangingPunct="1">
              <a:buClr>
                <a:srgbClr val="000000"/>
              </a:buClr>
              <a:buSzPct val="100000"/>
              <a:buFont typeface="Times New Roman" pitchFamily="18" charset="0"/>
              <a:buChar char="•"/>
              <a:defRPr/>
            </a:pPr>
            <a:r>
              <a:rPr lang="en-US" sz="2600" dirty="0" smtClean="0">
                <a:solidFill>
                  <a:srgbClr val="0000FF"/>
                </a:solidFill>
                <a:latin typeface="Calibri"/>
                <a:ea typeface="ＭＳ Ｐゴシック"/>
              </a:rPr>
              <a:t>Other US Agencies</a:t>
            </a:r>
          </a:p>
          <a:p>
            <a:pPr lvl="1" defTabSz="457200" eaLnBrk="1" hangingPunct="1">
              <a:buClr>
                <a:srgbClr val="000000"/>
              </a:buClr>
              <a:buSzPct val="100000"/>
              <a:buFont typeface="Times New Roman" pitchFamily="18" charset="0"/>
              <a:buChar char="–"/>
              <a:defRPr/>
            </a:pPr>
            <a:r>
              <a:rPr lang="en-US" sz="2300" dirty="0" smtClean="0">
                <a:solidFill>
                  <a:srgbClr val="000000"/>
                </a:solidFill>
                <a:latin typeface="Calibri"/>
                <a:ea typeface="ＭＳ Ｐゴシック"/>
              </a:rPr>
              <a:t>DHS, </a:t>
            </a:r>
            <a:r>
              <a:rPr lang="en-US" sz="2300" dirty="0" err="1" smtClean="0">
                <a:solidFill>
                  <a:srgbClr val="000000"/>
                </a:solidFill>
                <a:latin typeface="Calibri"/>
                <a:ea typeface="ＭＳ Ｐゴシック"/>
              </a:rPr>
              <a:t>DoD</a:t>
            </a:r>
            <a:r>
              <a:rPr lang="en-US" sz="2300" dirty="0" smtClean="0">
                <a:solidFill>
                  <a:srgbClr val="000000"/>
                </a:solidFill>
                <a:latin typeface="Calibri"/>
                <a:ea typeface="ＭＳ Ｐゴシック"/>
              </a:rPr>
              <a:t>, FAA, CA DWR, GA Air Qual.</a:t>
            </a:r>
          </a:p>
          <a:p>
            <a:pPr defTabSz="457200" eaLnBrk="1" hangingPunct="1">
              <a:buClr>
                <a:srgbClr val="000000"/>
              </a:buClr>
              <a:buSzPct val="100000"/>
              <a:buFont typeface="Times New Roman" pitchFamily="18" charset="0"/>
              <a:buChar char="•"/>
              <a:defRPr/>
            </a:pPr>
            <a:r>
              <a:rPr lang="en-US" sz="2600" dirty="0">
                <a:solidFill>
                  <a:srgbClr val="0000FF"/>
                </a:solidFill>
                <a:latin typeface="Calibri"/>
                <a:ea typeface="ＭＳ Ｐゴシック"/>
              </a:rPr>
              <a:t>Academia</a:t>
            </a:r>
          </a:p>
          <a:p>
            <a:pPr lvl="1" defTabSz="457200" eaLnBrk="1" hangingPunct="1">
              <a:buClr>
                <a:srgbClr val="000000"/>
              </a:buClr>
              <a:buSzPct val="100000"/>
              <a:buFont typeface="Times New Roman" pitchFamily="18" charset="0"/>
              <a:buChar char="–"/>
              <a:defRPr/>
            </a:pPr>
            <a:r>
              <a:rPr lang="en-US" sz="2300" dirty="0" err="1">
                <a:solidFill>
                  <a:srgbClr val="000000"/>
                </a:solidFill>
                <a:latin typeface="Calibri"/>
                <a:ea typeface="ＭＳ Ｐゴシック"/>
              </a:rPr>
              <a:t>Univ</a:t>
            </a:r>
            <a:r>
              <a:rPr lang="en-US" sz="2300" dirty="0">
                <a:solidFill>
                  <a:srgbClr val="000000"/>
                </a:solidFill>
                <a:latin typeface="Calibri"/>
                <a:ea typeface="ＭＳ Ｐゴシック"/>
              </a:rPr>
              <a:t> of HI, Athens, Arizona, CIRA, UND, McGill</a:t>
            </a:r>
          </a:p>
          <a:p>
            <a:pPr lvl="1" defTabSz="457200" eaLnBrk="1" hangingPunct="1">
              <a:buClr>
                <a:srgbClr val="000000"/>
              </a:buClr>
              <a:buSzPct val="100000"/>
              <a:buFont typeface="Times New Roman" pitchFamily="18" charset="0"/>
              <a:buChar char="–"/>
              <a:defRPr/>
            </a:pPr>
            <a:endParaRPr lang="en-US" dirty="0" smtClean="0">
              <a:solidFill>
                <a:srgbClr val="000000"/>
              </a:solidFill>
              <a:latin typeface="Calibri"/>
              <a:ea typeface="ＭＳ Ｐゴシック"/>
            </a:endParaRPr>
          </a:p>
        </p:txBody>
      </p:sp>
      <p:pic>
        <p:nvPicPr>
          <p:cNvPr id="53252" name="Picture 9"/>
          <p:cNvPicPr>
            <a:picLocks noChangeAspect="1"/>
          </p:cNvPicPr>
          <p:nvPr/>
        </p:nvPicPr>
        <p:blipFill>
          <a:blip r:embed="rId2">
            <a:extLst>
              <a:ext uri="{28A0092B-C50C-407E-A947-70E740481C1C}">
                <a14:useLocalDpi xmlns:a14="http://schemas.microsoft.com/office/drawing/2010/main" val="0"/>
              </a:ext>
            </a:extLst>
          </a:blip>
          <a:srcRect t="86710" r="23087"/>
          <a:stretch>
            <a:fillRect/>
          </a:stretch>
        </p:blipFill>
        <p:spPr bwMode="auto">
          <a:xfrm>
            <a:off x="1219200" y="4648200"/>
            <a:ext cx="5334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4343400" y="4876800"/>
            <a:ext cx="4800600" cy="1981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85000" lnSpcReduction="20000"/>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defTabSz="457200" eaLnBrk="1" hangingPunct="1">
              <a:buClr>
                <a:srgbClr val="000000"/>
              </a:buClr>
              <a:buSzPct val="100000"/>
              <a:buFont typeface="Times New Roman" pitchFamily="18" charset="0"/>
              <a:buChar char="•"/>
              <a:defRPr/>
            </a:pPr>
            <a:r>
              <a:rPr lang="en-US" dirty="0" smtClean="0">
                <a:solidFill>
                  <a:srgbClr val="0000FF"/>
                </a:solidFill>
                <a:latin typeface="Calibri"/>
                <a:ea typeface="ＭＳ Ｐゴシック"/>
              </a:rPr>
              <a:t>Private Sector</a:t>
            </a:r>
          </a:p>
          <a:p>
            <a:pPr lvl="1" defTabSz="457200" eaLnBrk="1" hangingPunct="1">
              <a:buClr>
                <a:srgbClr val="000000"/>
              </a:buClr>
              <a:buSzPct val="100000"/>
              <a:buFont typeface="Times New Roman" pitchFamily="18" charset="0"/>
              <a:buChar char="–"/>
              <a:defRPr/>
            </a:pPr>
            <a:r>
              <a:rPr lang="en-US" dirty="0" smtClean="0">
                <a:solidFill>
                  <a:srgbClr val="000000"/>
                </a:solidFill>
                <a:latin typeface="Calibri"/>
                <a:ea typeface="ＭＳ Ｐゴシック"/>
              </a:rPr>
              <a:t>Weather Decision Tech., Hydro </a:t>
            </a:r>
            <a:r>
              <a:rPr lang="en-US" dirty="0" err="1" smtClean="0">
                <a:solidFill>
                  <a:srgbClr val="000000"/>
                </a:solidFill>
                <a:latin typeface="Calibri"/>
                <a:ea typeface="ＭＳ Ｐゴシック"/>
              </a:rPr>
              <a:t>Meteo</a:t>
            </a:r>
            <a:r>
              <a:rPr lang="en-US" dirty="0" smtClean="0">
                <a:solidFill>
                  <a:srgbClr val="000000"/>
                </a:solidFill>
                <a:latin typeface="Calibri"/>
                <a:ea typeface="ＭＳ Ｐゴシック"/>
              </a:rPr>
              <a:t>,</a:t>
            </a:r>
          </a:p>
          <a:p>
            <a:pPr lvl="1" defTabSz="457200" eaLnBrk="1" hangingPunct="1">
              <a:buClr>
                <a:srgbClr val="000000"/>
              </a:buClr>
              <a:buSzPct val="100000"/>
              <a:buFont typeface="Times New Roman" pitchFamily="18" charset="0"/>
              <a:buChar char="–"/>
              <a:defRPr/>
            </a:pPr>
            <a:r>
              <a:rPr lang="en-US" dirty="0" smtClean="0">
                <a:solidFill>
                  <a:srgbClr val="000000"/>
                </a:solidFill>
                <a:latin typeface="Calibri"/>
                <a:ea typeface="ＭＳ Ｐゴシック"/>
              </a:rPr>
              <a:t>Precision Wind, </a:t>
            </a:r>
            <a:r>
              <a:rPr lang="en-US" dirty="0" err="1" smtClean="0">
                <a:solidFill>
                  <a:srgbClr val="000000"/>
                </a:solidFill>
                <a:latin typeface="Calibri"/>
                <a:ea typeface="ＭＳ Ｐゴシック"/>
              </a:rPr>
              <a:t>Vaisala</a:t>
            </a:r>
            <a:r>
              <a:rPr lang="en-US" dirty="0" smtClean="0">
                <a:solidFill>
                  <a:srgbClr val="000000"/>
                </a:solidFill>
                <a:latin typeface="Calibri"/>
                <a:ea typeface="ＭＳ Ｐゴシック"/>
              </a:rPr>
              <a:t>, </a:t>
            </a:r>
            <a:r>
              <a:rPr lang="en-US" dirty="0" err="1" smtClean="0">
                <a:solidFill>
                  <a:srgbClr val="000000"/>
                </a:solidFill>
                <a:latin typeface="Calibri"/>
                <a:ea typeface="ＭＳ Ｐゴシック"/>
              </a:rPr>
              <a:t>Telvent</a:t>
            </a:r>
            <a:endParaRPr lang="en-US" dirty="0">
              <a:solidFill>
                <a:srgbClr val="000000"/>
              </a:solidFill>
              <a:latin typeface="Calibri"/>
              <a:ea typeface="ＭＳ Ｐゴシック"/>
            </a:endParaRPr>
          </a:p>
          <a:p>
            <a:pPr defTabSz="457200" eaLnBrk="1" hangingPunct="1">
              <a:buClr>
                <a:srgbClr val="000000"/>
              </a:buClr>
              <a:buSzPct val="100000"/>
              <a:buFont typeface="Times New Roman" pitchFamily="18" charset="0"/>
              <a:buChar char="•"/>
              <a:defRPr/>
            </a:pPr>
            <a:r>
              <a:rPr lang="en-US" dirty="0" smtClean="0">
                <a:solidFill>
                  <a:srgbClr val="0000FF"/>
                </a:solidFill>
                <a:latin typeface="Calibri"/>
                <a:ea typeface="ＭＳ Ｐゴシック"/>
              </a:rPr>
              <a:t>International agencies </a:t>
            </a:r>
            <a:r>
              <a:rPr lang="en-US" dirty="0" smtClean="0">
                <a:solidFill>
                  <a:srgbClr val="000000"/>
                </a:solidFill>
                <a:latin typeface="Calibri"/>
                <a:ea typeface="ＭＳ Ｐゴシック"/>
              </a:rPr>
              <a:t>(10+ countries)</a:t>
            </a:r>
          </a:p>
          <a:p>
            <a:pPr lvl="1" defTabSz="457200" eaLnBrk="1" hangingPunct="1">
              <a:buClr>
                <a:srgbClr val="000000"/>
              </a:buClr>
              <a:buSzPct val="100000"/>
              <a:buFont typeface="Times New Roman" pitchFamily="18" charset="0"/>
              <a:buChar char="–"/>
              <a:defRPr/>
            </a:pPr>
            <a:r>
              <a:rPr lang="en-US" b="1" dirty="0" smtClean="0">
                <a:solidFill>
                  <a:srgbClr val="AC11C2"/>
                </a:solidFill>
                <a:latin typeface="Calibri"/>
                <a:ea typeface="ＭＳ Ｐゴシック"/>
              </a:rPr>
              <a:t>KMA, CMA, CWB, Finland (FMI)</a:t>
            </a:r>
            <a:r>
              <a:rPr lang="en-US" dirty="0" smtClean="0">
                <a:solidFill>
                  <a:srgbClr val="000000"/>
                </a:solidFill>
                <a:latin typeface="Calibri"/>
                <a:ea typeface="ＭＳ Ｐゴシック"/>
              </a:rPr>
              <a:t>, Italy, Spain </a:t>
            </a:r>
          </a:p>
          <a:p>
            <a:pPr lvl="1" defTabSz="457200" eaLnBrk="1" hangingPunct="1">
              <a:buClr>
                <a:srgbClr val="000000"/>
              </a:buClr>
              <a:buSzPct val="100000"/>
              <a:buFont typeface="Times New Roman" pitchFamily="18" charset="0"/>
              <a:buChar char="–"/>
              <a:defRPr/>
            </a:pPr>
            <a:r>
              <a:rPr lang="en-US" dirty="0" smtClean="0">
                <a:solidFill>
                  <a:srgbClr val="000000"/>
                </a:solidFill>
                <a:latin typeface="Calibri"/>
                <a:ea typeface="ＭＳ Ｐゴシック"/>
              </a:rPr>
              <a:t>BoM (Australia), Canary Islands, HKO</a:t>
            </a:r>
          </a:p>
          <a:p>
            <a:pPr lvl="1" defTabSz="457200" eaLnBrk="1" hangingPunct="1">
              <a:buClr>
                <a:srgbClr val="000000"/>
              </a:buClr>
              <a:buSzPct val="100000"/>
              <a:buFont typeface="Times New Roman" pitchFamily="18" charset="0"/>
              <a:buChar char="–"/>
              <a:defRPr/>
            </a:pPr>
            <a:r>
              <a:rPr lang="en-US" dirty="0" smtClean="0">
                <a:solidFill>
                  <a:srgbClr val="000000"/>
                </a:solidFill>
                <a:latin typeface="Calibri"/>
                <a:ea typeface="ＭＳ Ｐゴシック"/>
              </a:rPr>
              <a:t>Greece, Serbia, Nanjing Inst. of Met.</a:t>
            </a:r>
          </a:p>
        </p:txBody>
      </p:sp>
      <p:pic>
        <p:nvPicPr>
          <p:cNvPr id="532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13"/>
          <p:cNvSpPr txBox="1">
            <a:spLocks noChangeArrowheads="1"/>
          </p:cNvSpPr>
          <p:nvPr/>
        </p:nvSpPr>
        <p:spPr bwMode="auto">
          <a:xfrm>
            <a:off x="6324600" y="48006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a:solidFill>
                  <a:srgbClr val="00A034"/>
                </a:solidFill>
              </a:rPr>
              <a:t>Courtesy Steve Albers</a:t>
            </a:r>
            <a:endParaRPr lang="ko-KR" altLang="en-US" sz="1800" i="1">
              <a:solidFill>
                <a:srgbClr val="00A034"/>
              </a:solidFill>
            </a:endParaRPr>
          </a:p>
        </p:txBody>
      </p:sp>
    </p:spTree>
    <p:extLst>
      <p:ext uri="{BB962C8B-B14F-4D97-AF65-F5344CB8AC3E}">
        <p14:creationId xmlns:p14="http://schemas.microsoft.com/office/powerpoint/2010/main" val="316939616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13518190"/>
              </p:ext>
            </p:extLst>
          </p:nvPr>
        </p:nvGraphicFramePr>
        <p:xfrm>
          <a:off x="152400" y="609600"/>
          <a:ext cx="8915400" cy="5628622"/>
        </p:xfrm>
        <a:graphic>
          <a:graphicData uri="http://schemas.openxmlformats.org/drawingml/2006/table">
            <a:tbl>
              <a:tblPr firstRow="1" bandRow="1">
                <a:tableStyleId>{073A0DAA-6AF3-43AB-8588-CEC1D06C72B9}</a:tableStyleId>
              </a:tblPr>
              <a:tblGrid>
                <a:gridCol w="2971800"/>
                <a:gridCol w="2971800"/>
                <a:gridCol w="2971800"/>
              </a:tblGrid>
              <a:tr h="370825">
                <a:tc>
                  <a:txBody>
                    <a:bodyPr/>
                    <a:lstStyle/>
                    <a:p>
                      <a:r>
                        <a:rPr lang="en-US" sz="1800" dirty="0" smtClean="0"/>
                        <a:t>Institute</a:t>
                      </a:r>
                      <a:endParaRPr lang="en-US" sz="1800" dirty="0"/>
                    </a:p>
                  </a:txBody>
                  <a:tcPr marT="45718" marB="45718"/>
                </a:tc>
                <a:tc>
                  <a:txBody>
                    <a:bodyPr/>
                    <a:lstStyle/>
                    <a:p>
                      <a:r>
                        <a:rPr lang="en-US" sz="1800" dirty="0" smtClean="0"/>
                        <a:t>Role</a:t>
                      </a:r>
                      <a:endParaRPr lang="en-US" sz="1800" dirty="0"/>
                    </a:p>
                  </a:txBody>
                  <a:tcPr marT="45718" marB="45718"/>
                </a:tc>
                <a:tc>
                  <a:txBody>
                    <a:bodyPr/>
                    <a:lstStyle/>
                    <a:p>
                      <a:r>
                        <a:rPr lang="en-US" sz="1800" dirty="0" smtClean="0"/>
                        <a:t>Contributions</a:t>
                      </a:r>
                      <a:endParaRPr lang="en-US" sz="1800" dirty="0"/>
                    </a:p>
                  </a:txBody>
                  <a:tcPr marT="45718" marB="45718"/>
                </a:tc>
              </a:tr>
              <a:tr h="640124">
                <a:tc>
                  <a:txBody>
                    <a:bodyPr/>
                    <a:lstStyle/>
                    <a:p>
                      <a:r>
                        <a:rPr lang="en-US" sz="1800" dirty="0" smtClean="0"/>
                        <a:t>IHR</a:t>
                      </a:r>
                      <a:r>
                        <a:rPr lang="en-US" sz="1800" baseline="0" dirty="0" smtClean="0"/>
                        <a:t>, CMA</a:t>
                      </a:r>
                      <a:endParaRPr lang="en-US" sz="1800" dirty="0"/>
                    </a:p>
                  </a:txBody>
                  <a:tcPr marT="45718" marB="45718"/>
                </a:tc>
                <a:tc>
                  <a:txBody>
                    <a:bodyPr/>
                    <a:lstStyle/>
                    <a:p>
                      <a:r>
                        <a:rPr lang="en-US" sz="1800" dirty="0" smtClean="0"/>
                        <a:t>LAPS</a:t>
                      </a:r>
                      <a:r>
                        <a:rPr lang="en-US" sz="1800" baseline="0" dirty="0" smtClean="0"/>
                        <a:t> POC in China</a:t>
                      </a:r>
                      <a:endParaRPr lang="en-US" sz="1800" dirty="0"/>
                    </a:p>
                  </a:txBody>
                  <a:tcPr marT="45718" marB="45718"/>
                </a:tc>
                <a:tc>
                  <a:txBody>
                    <a:bodyPr/>
                    <a:lstStyle/>
                    <a:p>
                      <a:r>
                        <a:rPr lang="en-US" sz="1800" dirty="0" smtClean="0"/>
                        <a:t>Satellite data, cloud analysis</a:t>
                      </a:r>
                      <a:endParaRPr lang="en-US" sz="1800" dirty="0"/>
                    </a:p>
                  </a:txBody>
                  <a:tcPr marT="45718" marB="45718"/>
                </a:tc>
              </a:tr>
              <a:tr h="370825">
                <a:tc>
                  <a:txBody>
                    <a:bodyPr/>
                    <a:lstStyle/>
                    <a:p>
                      <a:r>
                        <a:rPr lang="en-US" sz="1800" dirty="0" smtClean="0"/>
                        <a:t>FMI, Finland</a:t>
                      </a:r>
                      <a:endParaRPr lang="en-US" sz="1800" dirty="0"/>
                    </a:p>
                  </a:txBody>
                  <a:tcPr marT="45718" marB="45718"/>
                </a:tc>
                <a:tc>
                  <a:txBody>
                    <a:bodyPr/>
                    <a:lstStyle/>
                    <a:p>
                      <a:r>
                        <a:rPr lang="en-US" sz="1800" dirty="0" smtClean="0"/>
                        <a:t>LAPS POC in Europe</a:t>
                      </a:r>
                      <a:endParaRPr lang="en-US" sz="1800" dirty="0"/>
                    </a:p>
                  </a:txBody>
                  <a:tcPr marT="45718" marB="45718"/>
                </a:tc>
                <a:tc>
                  <a:txBody>
                    <a:bodyPr/>
                    <a:lstStyle/>
                    <a:p>
                      <a:r>
                        <a:rPr lang="en-US" sz="1800" dirty="0" smtClean="0"/>
                        <a:t>Cloud and Arctic apps</a:t>
                      </a:r>
                      <a:endParaRPr lang="en-US" sz="1800" dirty="0"/>
                    </a:p>
                  </a:txBody>
                  <a:tcPr marT="45718" marB="45718"/>
                </a:tc>
              </a:tr>
              <a:tr h="640124">
                <a:tc>
                  <a:txBody>
                    <a:bodyPr/>
                    <a:lstStyle/>
                    <a:p>
                      <a:r>
                        <a:rPr lang="en-US" sz="1800" dirty="0" smtClean="0"/>
                        <a:t>KMA</a:t>
                      </a:r>
                      <a:endParaRPr lang="en-US" sz="1800" dirty="0"/>
                    </a:p>
                  </a:txBody>
                  <a:tcPr marT="45718" marB="45718"/>
                </a:tc>
                <a:tc>
                  <a:txBody>
                    <a:bodyPr/>
                    <a:lstStyle/>
                    <a:p>
                      <a:r>
                        <a:rPr lang="en-US" sz="1800" baseline="0" dirty="0" smtClean="0"/>
                        <a:t>User, developer</a:t>
                      </a:r>
                      <a:endParaRPr lang="en-US" sz="1800" dirty="0"/>
                    </a:p>
                  </a:txBody>
                  <a:tcPr marT="45718" marB="45718"/>
                </a:tc>
                <a:tc>
                  <a:txBody>
                    <a:bodyPr/>
                    <a:lstStyle/>
                    <a:p>
                      <a:r>
                        <a:rPr lang="en-US" sz="1800" dirty="0" smtClean="0"/>
                        <a:t>Typhoon apps</a:t>
                      </a:r>
                      <a:r>
                        <a:rPr lang="en-US" sz="1800" baseline="0" dirty="0" smtClean="0"/>
                        <a:t>, parallelization, </a:t>
                      </a:r>
                      <a:r>
                        <a:rPr lang="en-US" sz="1800" baseline="0" dirty="0" err="1" smtClean="0"/>
                        <a:t>nowcasting</a:t>
                      </a:r>
                      <a:endParaRPr lang="en-US" sz="1800" dirty="0"/>
                    </a:p>
                  </a:txBody>
                  <a:tcPr marT="45718" marB="45718"/>
                </a:tc>
              </a:tr>
              <a:tr h="370825">
                <a:tc>
                  <a:txBody>
                    <a:bodyPr/>
                    <a:lstStyle/>
                    <a:p>
                      <a:r>
                        <a:rPr lang="en-US" sz="1800" dirty="0" smtClean="0"/>
                        <a:t>CMA and IUM</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MICAPS</a:t>
                      </a:r>
                      <a:endParaRPr lang="en-US" sz="1800" dirty="0"/>
                    </a:p>
                  </a:txBody>
                  <a:tcPr marT="45718" marB="45718"/>
                </a:tc>
              </a:tr>
              <a:tr h="370825">
                <a:tc>
                  <a:txBody>
                    <a:bodyPr/>
                    <a:lstStyle/>
                    <a:p>
                      <a:r>
                        <a:rPr lang="en-US" sz="1800" dirty="0" smtClean="0"/>
                        <a:t>Univ. Belgrade</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Dual-polarization radar</a:t>
                      </a:r>
                    </a:p>
                  </a:txBody>
                  <a:tcPr marT="45718" marB="45718"/>
                </a:tc>
              </a:tr>
              <a:tr h="370825">
                <a:tc>
                  <a:txBody>
                    <a:bodyPr/>
                    <a:lstStyle/>
                    <a:p>
                      <a:r>
                        <a:rPr lang="en-US" sz="1800" dirty="0" err="1" smtClean="0"/>
                        <a:t>Vaisala</a:t>
                      </a:r>
                      <a:r>
                        <a:rPr lang="en-US" sz="1800" dirty="0" smtClean="0"/>
                        <a:t> US</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Lightning DA</a:t>
                      </a:r>
                    </a:p>
                  </a:txBody>
                  <a:tcPr marT="45718" marB="45718"/>
                </a:tc>
              </a:tr>
              <a:tr h="640124">
                <a:tc>
                  <a:txBody>
                    <a:bodyPr/>
                    <a:lstStyle/>
                    <a:p>
                      <a:r>
                        <a:rPr lang="en-US" sz="1800" dirty="0" smtClean="0"/>
                        <a:t>NOAA ESRL</a:t>
                      </a:r>
                      <a:endParaRPr lang="en-US" sz="1800" dirty="0"/>
                    </a:p>
                  </a:txBody>
                  <a:tcPr marT="45718" marB="45718"/>
                </a:tc>
                <a:tc>
                  <a:txBody>
                    <a:bodyPr/>
                    <a:lstStyle/>
                    <a:p>
                      <a:r>
                        <a:rPr lang="en-US" sz="1800" dirty="0" smtClean="0"/>
                        <a:t>Central repository, main developer</a:t>
                      </a:r>
                      <a:endParaRPr lang="en-US" sz="1800" dirty="0"/>
                    </a:p>
                  </a:txBody>
                  <a:tcPr marT="45718" marB="45718"/>
                </a:tc>
                <a:tc>
                  <a:txBody>
                    <a:bodyPr/>
                    <a:lstStyle/>
                    <a:p>
                      <a:r>
                        <a:rPr lang="en-US" sz="1800" dirty="0" smtClean="0"/>
                        <a:t>Terrain following, cloud,</a:t>
                      </a:r>
                      <a:r>
                        <a:rPr lang="en-US" sz="1800" baseline="0" dirty="0" smtClean="0"/>
                        <a:t> parallelization, balance</a:t>
                      </a:r>
                      <a:endParaRPr lang="en-US" sz="1800" dirty="0" smtClean="0"/>
                    </a:p>
                  </a:txBody>
                  <a:tcPr marT="45718" marB="45718"/>
                </a:tc>
              </a:tr>
              <a:tr h="370825">
                <a:tc>
                  <a:txBody>
                    <a:bodyPr/>
                    <a:lstStyle/>
                    <a:p>
                      <a:r>
                        <a:rPr lang="en-US" sz="1800" dirty="0" smtClean="0"/>
                        <a:t>NOAA WFOs</a:t>
                      </a:r>
                      <a:endParaRPr lang="en-US" sz="1800" dirty="0"/>
                    </a:p>
                  </a:txBody>
                  <a:tcPr marT="45718" marB="45718"/>
                </a:tc>
                <a:tc>
                  <a:txBody>
                    <a:bodyPr/>
                    <a:lstStyle/>
                    <a:p>
                      <a:r>
                        <a:rPr lang="en-US" sz="1800" dirty="0" smtClean="0"/>
                        <a:t>Principal users</a:t>
                      </a:r>
                      <a:endParaRPr lang="en-US" sz="1800" dirty="0"/>
                    </a:p>
                  </a:txBody>
                  <a:tcPr marT="45718" marB="45718"/>
                </a:tc>
                <a:tc>
                  <a:txBody>
                    <a:bodyPr/>
                    <a:lstStyle/>
                    <a:p>
                      <a:r>
                        <a:rPr lang="en-US" sz="1800" dirty="0" smtClean="0"/>
                        <a:t>Feedback</a:t>
                      </a:r>
                      <a:r>
                        <a:rPr lang="en-US" sz="1800" baseline="0" dirty="0" smtClean="0"/>
                        <a:t> on LAPS</a:t>
                      </a:r>
                      <a:endParaRPr lang="en-US" sz="1800" dirty="0" smtClean="0"/>
                    </a:p>
                  </a:txBody>
                  <a:tcPr marT="45718" marB="45718"/>
                </a:tc>
              </a:tr>
              <a:tr h="370825">
                <a:tc>
                  <a:txBody>
                    <a:bodyPr/>
                    <a:lstStyle/>
                    <a:p>
                      <a:r>
                        <a:rPr lang="en-US" sz="1800" dirty="0" smtClean="0"/>
                        <a:t>CWB, Taiwan</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Typhoon,</a:t>
                      </a:r>
                      <a:r>
                        <a:rPr lang="en-US" sz="1800" baseline="0" dirty="0" smtClean="0"/>
                        <a:t> satellite data</a:t>
                      </a:r>
                      <a:endParaRPr lang="en-US" sz="1800" dirty="0" smtClean="0"/>
                    </a:p>
                  </a:txBody>
                  <a:tcPr marT="45718" marB="45718"/>
                </a:tc>
              </a:tr>
              <a:tr h="370825">
                <a:tc>
                  <a:txBody>
                    <a:bodyPr/>
                    <a:lstStyle/>
                    <a:p>
                      <a:r>
                        <a:rPr lang="en-US" sz="1800" dirty="0" smtClean="0"/>
                        <a:t>FAA, US</a:t>
                      </a:r>
                      <a:endParaRPr lang="en-US" sz="1800" dirty="0"/>
                    </a:p>
                  </a:txBody>
                  <a:tcPr marT="45718" marB="45718"/>
                </a:tc>
                <a:tc>
                  <a:txBody>
                    <a:bodyPr/>
                    <a:lstStyle/>
                    <a:p>
                      <a:r>
                        <a:rPr lang="en-US" sz="1800" dirty="0" smtClean="0"/>
                        <a:t>User</a:t>
                      </a:r>
                      <a:endParaRPr lang="en-US" sz="1800" dirty="0"/>
                    </a:p>
                  </a:txBody>
                  <a:tcPr marT="45718" marB="45718"/>
                </a:tc>
                <a:tc>
                  <a:txBody>
                    <a:bodyPr/>
                    <a:lstStyle/>
                    <a:p>
                      <a:r>
                        <a:rPr lang="en-US" sz="1800" dirty="0" err="1" smtClean="0"/>
                        <a:t>Nowcasting</a:t>
                      </a:r>
                      <a:endParaRPr lang="en-US" sz="1800" dirty="0" smtClean="0"/>
                    </a:p>
                  </a:txBody>
                  <a:tcPr marT="45718" marB="45718"/>
                </a:tc>
              </a:tr>
              <a:tr h="370825">
                <a:tc>
                  <a:txBody>
                    <a:bodyPr/>
                    <a:lstStyle/>
                    <a:p>
                      <a:r>
                        <a:rPr lang="en-US" sz="1800" dirty="0" smtClean="0"/>
                        <a:t>Toyota</a:t>
                      </a:r>
                      <a:r>
                        <a:rPr lang="en-US" sz="1800" baseline="0" dirty="0" smtClean="0"/>
                        <a:t> Racing</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Cloud analysis</a:t>
                      </a:r>
                    </a:p>
                  </a:txBody>
                  <a:tcPr marT="45718" marB="45718"/>
                </a:tc>
              </a:tr>
              <a:tr h="370825">
                <a:tc>
                  <a:txBody>
                    <a:bodyPr/>
                    <a:lstStyle/>
                    <a:p>
                      <a:r>
                        <a:rPr lang="en-US" sz="1800" dirty="0" smtClean="0"/>
                        <a:t>Army Research Laboratory</a:t>
                      </a:r>
                      <a:endParaRPr lang="en-US" sz="1800" dirty="0"/>
                    </a:p>
                  </a:txBody>
                  <a:tcPr marT="45718" marB="45718"/>
                </a:tc>
                <a:tc>
                  <a:txBody>
                    <a:bodyPr/>
                    <a:lstStyle/>
                    <a:p>
                      <a:r>
                        <a:rPr lang="en-US" sz="1800" dirty="0" smtClean="0"/>
                        <a:t>User, developer</a:t>
                      </a:r>
                      <a:endParaRPr lang="en-US" sz="1800" dirty="0"/>
                    </a:p>
                  </a:txBody>
                  <a:tcPr marT="45718" marB="45718"/>
                </a:tc>
                <a:tc>
                  <a:txBody>
                    <a:bodyPr/>
                    <a:lstStyle/>
                    <a:p>
                      <a:r>
                        <a:rPr lang="en-US" sz="1800" dirty="0" err="1" smtClean="0"/>
                        <a:t>Nowcasting</a:t>
                      </a:r>
                      <a:r>
                        <a:rPr lang="en-US" sz="1800" dirty="0" smtClean="0"/>
                        <a:t>, balance</a:t>
                      </a:r>
                    </a:p>
                  </a:txBody>
                  <a:tcPr marT="45718" marB="45718"/>
                </a:tc>
              </a:tr>
            </a:tbl>
          </a:graphicData>
        </a:graphic>
      </p:graphicFrame>
      <p:sp>
        <p:nvSpPr>
          <p:cNvPr id="109623" name="Rectangle 2"/>
          <p:cNvSpPr txBox="1">
            <a:spLocks noChangeArrowheads="1"/>
          </p:cNvSpPr>
          <p:nvPr/>
        </p:nvSpPr>
        <p:spPr bwMode="auto">
          <a:xfrm>
            <a:off x="0" y="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smtClean="0">
                <a:solidFill>
                  <a:srgbClr val="FF0000"/>
                </a:solidFill>
              </a:rPr>
              <a:t>SOME KEY LAPS PARTNERS</a:t>
            </a:r>
            <a:endParaRPr lang="en-US" b="1" dirty="0" smtClean="0">
              <a:solidFill>
                <a:srgbClr val="3333FF"/>
              </a:solidFill>
            </a:endParaRPr>
          </a:p>
        </p:txBody>
      </p:sp>
      <p:sp>
        <p:nvSpPr>
          <p:cNvPr id="2" name="Slide Number Placeholder 1"/>
          <p:cNvSpPr>
            <a:spLocks noGrp="1"/>
          </p:cNvSpPr>
          <p:nvPr>
            <p:ph type="sldNum" sz="quarter" idx="12"/>
          </p:nvPr>
        </p:nvSpPr>
        <p:spPr>
          <a:xfrm>
            <a:off x="7010400" y="6477000"/>
            <a:ext cx="2133600" cy="381000"/>
          </a:xfrm>
        </p:spPr>
        <p:txBody>
          <a:bodyPr/>
          <a:lstStyle/>
          <a:p>
            <a:pPr>
              <a:defRPr/>
            </a:pPr>
            <a:fld id="{EF961DFF-A451-FA41-BF45-8DA77A6D8CA5}" type="slidenum">
              <a:rPr lang="en-US" smtClean="0">
                <a:solidFill>
                  <a:srgbClr val="000000"/>
                </a:solidFill>
              </a:rPr>
              <a:pPr>
                <a:defRPr/>
              </a:pPr>
              <a:t>61</a:t>
            </a:fld>
            <a:endParaRPr lang="en-US" dirty="0">
              <a:solidFill>
                <a:srgbClr val="000000"/>
              </a:solidFill>
            </a:endParaRPr>
          </a:p>
        </p:txBody>
      </p:sp>
    </p:spTree>
    <p:extLst>
      <p:ext uri="{BB962C8B-B14F-4D97-AF65-F5344CB8AC3E}">
        <p14:creationId xmlns:p14="http://schemas.microsoft.com/office/powerpoint/2010/main" val="71328604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 y="0"/>
            <a:ext cx="9144000" cy="609600"/>
          </a:xfrm>
        </p:spPr>
        <p:txBody>
          <a:bodyPr/>
          <a:lstStyle/>
          <a:p>
            <a:r>
              <a:rPr lang="en-US" sz="4000" b="1" dirty="0" smtClean="0">
                <a:solidFill>
                  <a:srgbClr val="FF0000"/>
                </a:solidFill>
              </a:rPr>
              <a:t>DA – DATA INGEST</a:t>
            </a:r>
            <a:endParaRPr lang="en-US" sz="4000" b="1" dirty="0">
              <a:solidFill>
                <a:srgbClr val="FF0000"/>
              </a:solidFill>
            </a:endParaRPr>
          </a:p>
        </p:txBody>
      </p:sp>
      <p:pic>
        <p:nvPicPr>
          <p:cNvPr id="4" name="image01.png"/>
          <p:cNvPicPr/>
          <p:nvPr/>
        </p:nvPicPr>
        <p:blipFill>
          <a:blip r:embed="rId2"/>
          <a:srcRect/>
          <a:stretch>
            <a:fillRect/>
          </a:stretch>
        </p:blipFill>
        <p:spPr>
          <a:xfrm>
            <a:off x="0" y="1066800"/>
            <a:ext cx="9144000" cy="5181600"/>
          </a:xfrm>
          <a:prstGeom prst="rect">
            <a:avLst/>
          </a:prstGeom>
          <a:ln/>
        </p:spPr>
      </p:pic>
      <p:sp>
        <p:nvSpPr>
          <p:cNvPr id="3" name="Slide Number Placeholder 2"/>
          <p:cNvSpPr>
            <a:spLocks noGrp="1"/>
          </p:cNvSpPr>
          <p:nvPr>
            <p:ph type="sldNum" sz="quarter" idx="12"/>
          </p:nvPr>
        </p:nvSpPr>
        <p:spPr/>
        <p:txBody>
          <a:bodyPr/>
          <a:lstStyle/>
          <a:p>
            <a:pPr>
              <a:defRPr/>
            </a:pPr>
            <a:fld id="{EF961DFF-A451-FA41-BF45-8DA77A6D8CA5}"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360565274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 y="0"/>
            <a:ext cx="9144000" cy="609600"/>
          </a:xfrm>
        </p:spPr>
        <p:txBody>
          <a:bodyPr/>
          <a:lstStyle/>
          <a:p>
            <a:r>
              <a:rPr lang="en-US" sz="4000" b="1" dirty="0" smtClean="0">
                <a:solidFill>
                  <a:srgbClr val="FF0000"/>
                </a:solidFill>
              </a:rPr>
              <a:t>DA ENGINE</a:t>
            </a:r>
            <a:endParaRPr lang="en-US" sz="4000" b="1" dirty="0">
              <a:solidFill>
                <a:srgbClr val="FF0000"/>
              </a:solidFill>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76200" y="762000"/>
            <a:ext cx="8991600" cy="5486400"/>
          </a:xfrm>
          <a:prstGeom prst="rect">
            <a:avLst/>
          </a:prstGeom>
        </p:spPr>
      </p:pic>
      <p:sp>
        <p:nvSpPr>
          <p:cNvPr id="3" name="Slide Number Placeholder 2"/>
          <p:cNvSpPr>
            <a:spLocks noGrp="1"/>
          </p:cNvSpPr>
          <p:nvPr>
            <p:ph type="sldNum" sz="quarter" idx="12"/>
          </p:nvPr>
        </p:nvSpPr>
        <p:spPr/>
        <p:txBody>
          <a:bodyPr/>
          <a:lstStyle/>
          <a:p>
            <a:pPr>
              <a:defRPr/>
            </a:pPr>
            <a:fld id="{EF961DFF-A451-FA41-BF45-8DA77A6D8CA5}"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157162720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 y="0"/>
            <a:ext cx="9144000" cy="609600"/>
          </a:xfrm>
        </p:spPr>
        <p:txBody>
          <a:bodyPr/>
          <a:lstStyle/>
          <a:p>
            <a:r>
              <a:rPr lang="en-US" sz="4000" b="1" dirty="0" smtClean="0">
                <a:solidFill>
                  <a:srgbClr val="FF0000"/>
                </a:solidFill>
              </a:rPr>
              <a:t>DA – POST-PROCESSING</a:t>
            </a:r>
            <a:endParaRPr lang="en-US" sz="4000" b="1" dirty="0">
              <a:solidFill>
                <a:srgbClr val="FF0000"/>
              </a:solidFill>
            </a:endParaRPr>
          </a:p>
        </p:txBody>
      </p:sp>
      <p:pic>
        <p:nvPicPr>
          <p:cNvPr id="5" name="image03.png"/>
          <p:cNvPicPr/>
          <p:nvPr/>
        </p:nvPicPr>
        <p:blipFill>
          <a:blip r:embed="rId2"/>
          <a:srcRect/>
          <a:stretch>
            <a:fillRect/>
          </a:stretch>
        </p:blipFill>
        <p:spPr>
          <a:xfrm>
            <a:off x="76200" y="1066800"/>
            <a:ext cx="9067800" cy="5334000"/>
          </a:xfrm>
          <a:prstGeom prst="rect">
            <a:avLst/>
          </a:prstGeom>
          <a:ln/>
        </p:spPr>
      </p:pic>
      <p:sp>
        <p:nvSpPr>
          <p:cNvPr id="3" name="Slide Number Placeholder 2"/>
          <p:cNvSpPr>
            <a:spLocks noGrp="1"/>
          </p:cNvSpPr>
          <p:nvPr>
            <p:ph type="sldNum" sz="quarter" idx="12"/>
          </p:nvPr>
        </p:nvSpPr>
        <p:spPr/>
        <p:txBody>
          <a:bodyPr/>
          <a:lstStyle/>
          <a:p>
            <a:pPr>
              <a:defRPr/>
            </a:pPr>
            <a:fld id="{EF961DFF-A451-FA41-BF45-8DA77A6D8CA5}"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99613714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A4EB29-9A59-D046-8BA7-E1E625E7611C}" type="slidenum">
              <a:rPr lang="en-US" smtClean="0"/>
              <a:pPr>
                <a:defRPr/>
              </a:pPr>
              <a:t>65</a:t>
            </a:fld>
            <a:endParaRPr lang="en-US"/>
          </a:p>
        </p:txBody>
      </p:sp>
      <p:pic>
        <p:nvPicPr>
          <p:cNvPr id="5" name="Picture 4" descr="Satellit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787989"/>
          </a:xfrm>
          <a:prstGeom prst="rect">
            <a:avLst/>
          </a:prstGeom>
        </p:spPr>
      </p:pic>
      <p:sp>
        <p:nvSpPr>
          <p:cNvPr id="6" name="TextBox 1"/>
          <p:cNvSpPr txBox="1">
            <a:spLocks noChangeArrowheads="1"/>
          </p:cNvSpPr>
          <p:nvPr/>
        </p:nvSpPr>
        <p:spPr bwMode="auto">
          <a:xfrm>
            <a:off x="6781800" y="152400"/>
            <a:ext cx="2266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i="1" dirty="0" smtClean="0">
                <a:solidFill>
                  <a:schemeClr val="bg1"/>
                </a:solidFill>
              </a:rPr>
              <a:t>Courtesy John Eyre</a:t>
            </a:r>
            <a:endParaRPr lang="en-US" sz="1800" i="1" dirty="0">
              <a:solidFill>
                <a:schemeClr val="bg1"/>
              </a:solidFill>
            </a:endParaRPr>
          </a:p>
        </p:txBody>
      </p:sp>
    </p:spTree>
    <p:extLst>
      <p:ext uri="{BB962C8B-B14F-4D97-AF65-F5344CB8AC3E}">
        <p14:creationId xmlns:p14="http://schemas.microsoft.com/office/powerpoint/2010/main" val="309369083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990600"/>
            <a:ext cx="9144000" cy="807983"/>
          </a:xfrm>
          <a:prstGeom prst="rect">
            <a:avLst/>
          </a:prstGeom>
        </p:spPr>
      </p:pic>
      <p:sp>
        <p:nvSpPr>
          <p:cNvPr id="5" name="Rectangle 4"/>
          <p:cNvSpPr/>
          <p:nvPr/>
        </p:nvSpPr>
        <p:spPr>
          <a:xfrm>
            <a:off x="2133600" y="3657600"/>
            <a:ext cx="1828800" cy="1200329"/>
          </a:xfrm>
          <a:prstGeom prst="rect">
            <a:avLst/>
          </a:prstGeom>
        </p:spPr>
        <p:txBody>
          <a:bodyPr wrap="square">
            <a:spAutoFit/>
          </a:bodyPr>
          <a:lstStyle/>
          <a:p>
            <a:r>
              <a:rPr lang="en-US" b="1" dirty="0">
                <a:solidFill>
                  <a:srgbClr val="193B6C"/>
                </a:solidFill>
                <a:latin typeface="HelveticaNeue"/>
              </a:rPr>
              <a:t>NOAA HAZARDOUS WEATHER TESTBED</a:t>
            </a:r>
            <a:endParaRPr lang="en-US" dirty="0"/>
          </a:p>
        </p:txBody>
      </p:sp>
      <p:pic>
        <p:nvPicPr>
          <p:cNvPr id="6" name="Picture 5" descr="MIT-LL-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57400"/>
            <a:ext cx="4914900" cy="673100"/>
          </a:xfrm>
          <a:prstGeom prst="rect">
            <a:avLst/>
          </a:prstGeom>
        </p:spPr>
      </p:pic>
      <p:pic>
        <p:nvPicPr>
          <p:cNvPr id="7" name="Picture 6"/>
          <p:cNvPicPr>
            <a:picLocks noChangeAspect="1"/>
          </p:cNvPicPr>
          <p:nvPr/>
        </p:nvPicPr>
        <p:blipFill>
          <a:blip r:embed="rId4"/>
          <a:stretch>
            <a:fillRect/>
          </a:stretch>
        </p:blipFill>
        <p:spPr>
          <a:xfrm>
            <a:off x="0" y="2819400"/>
            <a:ext cx="9144000" cy="609600"/>
          </a:xfrm>
          <a:prstGeom prst="rect">
            <a:avLst/>
          </a:prstGeom>
        </p:spPr>
      </p:pic>
      <p:pic>
        <p:nvPicPr>
          <p:cNvPr id="9" name="Picture 8"/>
          <p:cNvPicPr>
            <a:picLocks noChangeAspect="1"/>
          </p:cNvPicPr>
          <p:nvPr/>
        </p:nvPicPr>
        <p:blipFill>
          <a:blip r:embed="rId5"/>
          <a:stretch>
            <a:fillRect/>
          </a:stretch>
        </p:blipFill>
        <p:spPr>
          <a:xfrm>
            <a:off x="5410200" y="4714836"/>
            <a:ext cx="2133600" cy="1762164"/>
          </a:xfrm>
          <a:prstGeom prst="rect">
            <a:avLst/>
          </a:prstGeom>
        </p:spPr>
      </p:pic>
      <p:pic>
        <p:nvPicPr>
          <p:cNvPr id="10" name="Picture 9"/>
          <p:cNvPicPr>
            <a:picLocks noChangeAspect="1"/>
          </p:cNvPicPr>
          <p:nvPr/>
        </p:nvPicPr>
        <p:blipFill>
          <a:blip r:embed="rId6"/>
          <a:stretch>
            <a:fillRect/>
          </a:stretch>
        </p:blipFill>
        <p:spPr>
          <a:xfrm>
            <a:off x="3429000" y="4648200"/>
            <a:ext cx="1308100" cy="1746381"/>
          </a:xfrm>
          <a:prstGeom prst="rect">
            <a:avLst/>
          </a:prstGeom>
        </p:spPr>
      </p:pic>
      <p:pic>
        <p:nvPicPr>
          <p:cNvPr id="11" name="Picture 10"/>
          <p:cNvPicPr>
            <a:picLocks noChangeAspect="1"/>
          </p:cNvPicPr>
          <p:nvPr/>
        </p:nvPicPr>
        <p:blipFill>
          <a:blip r:embed="rId7"/>
          <a:stretch>
            <a:fillRect/>
          </a:stretch>
        </p:blipFill>
        <p:spPr>
          <a:xfrm>
            <a:off x="609600" y="4572000"/>
            <a:ext cx="2041071" cy="2032000"/>
          </a:xfrm>
          <a:prstGeom prst="rect">
            <a:avLst/>
          </a:prstGeom>
        </p:spPr>
      </p:pic>
      <p:pic>
        <p:nvPicPr>
          <p:cNvPr id="12" name="Picture 11" descr="DWR-logo.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01363"/>
            <a:ext cx="2997200" cy="533400"/>
          </a:xfrm>
          <a:prstGeom prst="rect">
            <a:avLst/>
          </a:prstGeom>
        </p:spPr>
      </p:pic>
      <p:pic>
        <p:nvPicPr>
          <p:cNvPr id="13" name="Picture 12"/>
          <p:cNvPicPr>
            <a:picLocks noChangeAspect="1"/>
          </p:cNvPicPr>
          <p:nvPr/>
        </p:nvPicPr>
        <p:blipFill>
          <a:blip r:embed="rId9"/>
          <a:stretch>
            <a:fillRect/>
          </a:stretch>
        </p:blipFill>
        <p:spPr>
          <a:xfrm>
            <a:off x="4038600" y="3810000"/>
            <a:ext cx="5168900" cy="635000"/>
          </a:xfrm>
          <a:prstGeom prst="rect">
            <a:avLst/>
          </a:prstGeom>
        </p:spPr>
      </p:pic>
      <p:pic>
        <p:nvPicPr>
          <p:cNvPr id="14" name="Picture 13"/>
          <p:cNvPicPr>
            <a:picLocks noChangeAspect="1"/>
          </p:cNvPicPr>
          <p:nvPr/>
        </p:nvPicPr>
        <p:blipFill>
          <a:blip r:embed="rId10"/>
          <a:stretch>
            <a:fillRect/>
          </a:stretch>
        </p:blipFill>
        <p:spPr>
          <a:xfrm>
            <a:off x="5105400" y="1828800"/>
            <a:ext cx="3759200" cy="711200"/>
          </a:xfrm>
          <a:prstGeom prst="rect">
            <a:avLst/>
          </a:prstGeom>
        </p:spPr>
      </p:pic>
      <p:pic>
        <p:nvPicPr>
          <p:cNvPr id="15" name="Picture 14"/>
          <p:cNvPicPr>
            <a:picLocks noChangeAspect="1"/>
          </p:cNvPicPr>
          <p:nvPr/>
        </p:nvPicPr>
        <p:blipFill>
          <a:blip r:embed="rId11"/>
          <a:stretch>
            <a:fillRect/>
          </a:stretch>
        </p:blipFill>
        <p:spPr>
          <a:xfrm>
            <a:off x="8001000" y="4800600"/>
            <a:ext cx="635000" cy="622300"/>
          </a:xfrm>
          <a:prstGeom prst="rect">
            <a:avLst/>
          </a:prstGeom>
        </p:spPr>
      </p:pic>
      <p:pic>
        <p:nvPicPr>
          <p:cNvPr id="16" name="Picture 15"/>
          <p:cNvPicPr>
            <a:picLocks noChangeAspect="1"/>
          </p:cNvPicPr>
          <p:nvPr/>
        </p:nvPicPr>
        <p:blipFill>
          <a:blip r:embed="rId12"/>
          <a:stretch>
            <a:fillRect/>
          </a:stretch>
        </p:blipFill>
        <p:spPr>
          <a:xfrm>
            <a:off x="7696200" y="5729528"/>
            <a:ext cx="1346200" cy="1092200"/>
          </a:xfrm>
          <a:prstGeom prst="rect">
            <a:avLst/>
          </a:prstGeom>
        </p:spPr>
      </p:pic>
      <p:pic>
        <p:nvPicPr>
          <p:cNvPr id="17" name="Picture 16"/>
          <p:cNvPicPr>
            <a:picLocks noChangeAspect="1"/>
          </p:cNvPicPr>
          <p:nvPr/>
        </p:nvPicPr>
        <p:blipFill>
          <a:blip r:embed="rId13"/>
          <a:stretch>
            <a:fillRect/>
          </a:stretch>
        </p:blipFill>
        <p:spPr>
          <a:xfrm>
            <a:off x="3429000" y="76200"/>
            <a:ext cx="5562600" cy="874883"/>
          </a:xfrm>
          <a:prstGeom prst="rect">
            <a:avLst/>
          </a:prstGeom>
        </p:spPr>
      </p:pic>
      <p:pic>
        <p:nvPicPr>
          <p:cNvPr id="20" name="Picture 19" descr="UH-logo.tif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8200" y="3429000"/>
            <a:ext cx="3987800" cy="419100"/>
          </a:xfrm>
          <a:prstGeom prst="rect">
            <a:avLst/>
          </a:prstGeom>
        </p:spPr>
      </p:pic>
      <p:pic>
        <p:nvPicPr>
          <p:cNvPr id="22" name="Picture 21" descr="nanjing-logo.tif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7400" y="76200"/>
            <a:ext cx="1257300" cy="1155700"/>
          </a:xfrm>
          <a:prstGeom prst="rect">
            <a:avLst/>
          </a:prstGeom>
        </p:spPr>
      </p:pic>
    </p:spTree>
    <p:extLst>
      <p:ext uri="{BB962C8B-B14F-4D97-AF65-F5344CB8AC3E}">
        <p14:creationId xmlns:p14="http://schemas.microsoft.com/office/powerpoint/2010/main" val="323072191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1" name="Shape 31"/>
          <p:cNvPicPr preferRelativeResize="0"/>
          <p:nvPr/>
        </p:nvPicPr>
        <p:blipFill>
          <a:blip r:embed="rId3">
            <a:alphaModFix/>
          </a:blip>
          <a:stretch>
            <a:fillRect/>
          </a:stretch>
        </p:blipFill>
        <p:spPr>
          <a:xfrm>
            <a:off x="52451" y="1720367"/>
            <a:ext cx="1102153" cy="552316"/>
          </a:xfrm>
          <a:prstGeom prst="rect">
            <a:avLst/>
          </a:prstGeom>
          <a:noFill/>
          <a:ln>
            <a:noFill/>
          </a:ln>
        </p:spPr>
      </p:pic>
      <p:pic>
        <p:nvPicPr>
          <p:cNvPr id="33" name="Shape 33"/>
          <p:cNvPicPr preferRelativeResize="0"/>
          <p:nvPr/>
        </p:nvPicPr>
        <p:blipFill>
          <a:blip r:embed="rId4">
            <a:alphaModFix/>
          </a:blip>
          <a:stretch>
            <a:fillRect/>
          </a:stretch>
        </p:blipFill>
        <p:spPr>
          <a:xfrm>
            <a:off x="6477000" y="971002"/>
            <a:ext cx="1655574" cy="466007"/>
          </a:xfrm>
          <a:prstGeom prst="rect">
            <a:avLst/>
          </a:prstGeom>
          <a:noFill/>
          <a:ln>
            <a:noFill/>
          </a:ln>
        </p:spPr>
      </p:pic>
      <p:pic>
        <p:nvPicPr>
          <p:cNvPr id="34" name="Shape 34"/>
          <p:cNvPicPr preferRelativeResize="0"/>
          <p:nvPr/>
        </p:nvPicPr>
        <p:blipFill>
          <a:blip r:embed="rId5">
            <a:alphaModFix/>
          </a:blip>
          <a:stretch>
            <a:fillRect/>
          </a:stretch>
        </p:blipFill>
        <p:spPr>
          <a:xfrm>
            <a:off x="2341201" y="1333700"/>
            <a:ext cx="1462171" cy="894499"/>
          </a:xfrm>
          <a:prstGeom prst="rect">
            <a:avLst/>
          </a:prstGeom>
          <a:noFill/>
          <a:ln>
            <a:noFill/>
          </a:ln>
        </p:spPr>
      </p:pic>
      <p:pic>
        <p:nvPicPr>
          <p:cNvPr id="35" name="Shape 35"/>
          <p:cNvPicPr preferRelativeResize="0"/>
          <p:nvPr/>
        </p:nvPicPr>
        <p:blipFill>
          <a:blip r:embed="rId6">
            <a:alphaModFix/>
          </a:blip>
          <a:stretch>
            <a:fillRect/>
          </a:stretch>
        </p:blipFill>
        <p:spPr>
          <a:xfrm>
            <a:off x="6746312" y="3533816"/>
            <a:ext cx="1866900" cy="635000"/>
          </a:xfrm>
          <a:prstGeom prst="rect">
            <a:avLst/>
          </a:prstGeom>
          <a:noFill/>
          <a:ln>
            <a:noFill/>
          </a:ln>
        </p:spPr>
      </p:pic>
      <p:pic>
        <p:nvPicPr>
          <p:cNvPr id="36" name="Shape 36"/>
          <p:cNvPicPr preferRelativeResize="0"/>
          <p:nvPr/>
        </p:nvPicPr>
        <p:blipFill>
          <a:blip r:embed="rId7">
            <a:alphaModFix/>
          </a:blip>
          <a:stretch>
            <a:fillRect/>
          </a:stretch>
        </p:blipFill>
        <p:spPr>
          <a:xfrm>
            <a:off x="7066100" y="252399"/>
            <a:ext cx="1333474" cy="718599"/>
          </a:xfrm>
          <a:prstGeom prst="rect">
            <a:avLst/>
          </a:prstGeom>
          <a:noFill/>
          <a:ln>
            <a:noFill/>
          </a:ln>
        </p:spPr>
      </p:pic>
      <p:pic>
        <p:nvPicPr>
          <p:cNvPr id="38" name="Shape 38"/>
          <p:cNvPicPr preferRelativeResize="0"/>
          <p:nvPr/>
        </p:nvPicPr>
        <p:blipFill>
          <a:blip r:embed="rId8">
            <a:alphaModFix/>
          </a:blip>
          <a:stretch>
            <a:fillRect/>
          </a:stretch>
        </p:blipFill>
        <p:spPr>
          <a:xfrm>
            <a:off x="7467600" y="1066800"/>
            <a:ext cx="1561900" cy="1600199"/>
          </a:xfrm>
          <a:prstGeom prst="rect">
            <a:avLst/>
          </a:prstGeom>
          <a:noFill/>
          <a:ln>
            <a:noFill/>
          </a:ln>
        </p:spPr>
      </p:pic>
      <p:pic>
        <p:nvPicPr>
          <p:cNvPr id="39" name="Shape 39"/>
          <p:cNvPicPr preferRelativeResize="0"/>
          <p:nvPr/>
        </p:nvPicPr>
        <p:blipFill>
          <a:blip r:embed="rId9">
            <a:alphaModFix/>
          </a:blip>
          <a:stretch>
            <a:fillRect/>
          </a:stretch>
        </p:blipFill>
        <p:spPr>
          <a:xfrm>
            <a:off x="7010399" y="4648201"/>
            <a:ext cx="2111033" cy="2057400"/>
          </a:xfrm>
          <a:prstGeom prst="rect">
            <a:avLst/>
          </a:prstGeom>
          <a:noFill/>
          <a:ln>
            <a:noFill/>
          </a:ln>
        </p:spPr>
      </p:pic>
      <p:pic>
        <p:nvPicPr>
          <p:cNvPr id="40" name="Shape 40"/>
          <p:cNvPicPr preferRelativeResize="0"/>
          <p:nvPr/>
        </p:nvPicPr>
        <p:blipFill>
          <a:blip r:embed="rId10">
            <a:alphaModFix/>
          </a:blip>
          <a:stretch>
            <a:fillRect/>
          </a:stretch>
        </p:blipFill>
        <p:spPr>
          <a:xfrm>
            <a:off x="2235750" y="3260942"/>
            <a:ext cx="1765870" cy="634999"/>
          </a:xfrm>
          <a:prstGeom prst="rect">
            <a:avLst/>
          </a:prstGeom>
          <a:noFill/>
          <a:ln>
            <a:noFill/>
          </a:ln>
        </p:spPr>
      </p:pic>
      <p:pic>
        <p:nvPicPr>
          <p:cNvPr id="41" name="Shape 41"/>
          <p:cNvPicPr preferRelativeResize="0"/>
          <p:nvPr/>
        </p:nvPicPr>
        <p:blipFill>
          <a:blip r:embed="rId11">
            <a:alphaModFix/>
          </a:blip>
          <a:stretch>
            <a:fillRect/>
          </a:stretch>
        </p:blipFill>
        <p:spPr>
          <a:xfrm>
            <a:off x="131850" y="2720883"/>
            <a:ext cx="952500" cy="342900"/>
          </a:xfrm>
          <a:prstGeom prst="rect">
            <a:avLst/>
          </a:prstGeom>
          <a:noFill/>
          <a:ln>
            <a:noFill/>
          </a:ln>
        </p:spPr>
      </p:pic>
      <p:pic>
        <p:nvPicPr>
          <p:cNvPr id="42" name="Shape 42"/>
          <p:cNvPicPr preferRelativeResize="0"/>
          <p:nvPr/>
        </p:nvPicPr>
        <p:blipFill>
          <a:blip r:embed="rId12">
            <a:alphaModFix/>
          </a:blip>
          <a:stretch>
            <a:fillRect/>
          </a:stretch>
        </p:blipFill>
        <p:spPr>
          <a:xfrm>
            <a:off x="104763" y="6076483"/>
            <a:ext cx="1019175" cy="571500"/>
          </a:xfrm>
          <a:prstGeom prst="rect">
            <a:avLst/>
          </a:prstGeom>
          <a:noFill/>
          <a:ln>
            <a:noFill/>
          </a:ln>
        </p:spPr>
      </p:pic>
      <p:pic>
        <p:nvPicPr>
          <p:cNvPr id="43" name="Shape 43"/>
          <p:cNvPicPr preferRelativeResize="0"/>
          <p:nvPr/>
        </p:nvPicPr>
        <p:blipFill>
          <a:blip r:embed="rId13">
            <a:alphaModFix/>
          </a:blip>
          <a:stretch>
            <a:fillRect/>
          </a:stretch>
        </p:blipFill>
        <p:spPr>
          <a:xfrm>
            <a:off x="2301700" y="2378016"/>
            <a:ext cx="1633978" cy="571499"/>
          </a:xfrm>
          <a:prstGeom prst="rect">
            <a:avLst/>
          </a:prstGeom>
          <a:noFill/>
          <a:ln>
            <a:noFill/>
          </a:ln>
        </p:spPr>
      </p:pic>
      <p:pic>
        <p:nvPicPr>
          <p:cNvPr id="44" name="Shape 44"/>
          <p:cNvPicPr preferRelativeResize="0"/>
          <p:nvPr/>
        </p:nvPicPr>
        <p:blipFill>
          <a:blip r:embed="rId14">
            <a:alphaModFix/>
          </a:blip>
          <a:stretch>
            <a:fillRect/>
          </a:stretch>
        </p:blipFill>
        <p:spPr>
          <a:xfrm>
            <a:off x="1371600" y="381000"/>
            <a:ext cx="914400" cy="1424932"/>
          </a:xfrm>
          <a:prstGeom prst="rect">
            <a:avLst/>
          </a:prstGeom>
          <a:noFill/>
          <a:ln>
            <a:noFill/>
          </a:ln>
        </p:spPr>
      </p:pic>
      <p:pic>
        <p:nvPicPr>
          <p:cNvPr id="47" name="Shape 47"/>
          <p:cNvPicPr preferRelativeResize="0"/>
          <p:nvPr/>
        </p:nvPicPr>
        <p:blipFill>
          <a:blip r:embed="rId15">
            <a:alphaModFix/>
          </a:blip>
          <a:stretch>
            <a:fillRect/>
          </a:stretch>
        </p:blipFill>
        <p:spPr>
          <a:xfrm>
            <a:off x="4603893" y="1720358"/>
            <a:ext cx="1684748" cy="718599"/>
          </a:xfrm>
          <a:prstGeom prst="rect">
            <a:avLst/>
          </a:prstGeom>
          <a:noFill/>
          <a:ln>
            <a:noFill/>
          </a:ln>
        </p:spPr>
      </p:pic>
      <p:pic>
        <p:nvPicPr>
          <p:cNvPr id="48" name="Shape 48"/>
          <p:cNvPicPr preferRelativeResize="0"/>
          <p:nvPr/>
        </p:nvPicPr>
        <p:blipFill>
          <a:blip r:embed="rId16">
            <a:alphaModFix/>
          </a:blip>
          <a:stretch>
            <a:fillRect/>
          </a:stretch>
        </p:blipFill>
        <p:spPr>
          <a:xfrm>
            <a:off x="52451" y="3313633"/>
            <a:ext cx="2017599" cy="635000"/>
          </a:xfrm>
          <a:prstGeom prst="rect">
            <a:avLst/>
          </a:prstGeom>
          <a:noFill/>
          <a:ln>
            <a:noFill/>
          </a:ln>
        </p:spPr>
      </p:pic>
      <p:pic>
        <p:nvPicPr>
          <p:cNvPr id="49" name="Shape 49"/>
          <p:cNvPicPr preferRelativeResize="0"/>
          <p:nvPr/>
        </p:nvPicPr>
        <p:blipFill>
          <a:blip r:embed="rId17">
            <a:alphaModFix/>
          </a:blip>
          <a:stretch>
            <a:fillRect/>
          </a:stretch>
        </p:blipFill>
        <p:spPr>
          <a:xfrm>
            <a:off x="4542299" y="276598"/>
            <a:ext cx="1172701" cy="1142999"/>
          </a:xfrm>
          <a:prstGeom prst="rect">
            <a:avLst/>
          </a:prstGeom>
          <a:noFill/>
          <a:ln>
            <a:noFill/>
          </a:ln>
        </p:spPr>
      </p:pic>
      <p:pic>
        <p:nvPicPr>
          <p:cNvPr id="2" name="Picture 1"/>
          <p:cNvPicPr>
            <a:picLocks noChangeAspect="1"/>
          </p:cNvPicPr>
          <p:nvPr/>
        </p:nvPicPr>
        <p:blipFill>
          <a:blip r:embed="rId18"/>
          <a:stretch>
            <a:fillRect/>
          </a:stretch>
        </p:blipFill>
        <p:spPr>
          <a:xfrm>
            <a:off x="4191000" y="3962400"/>
            <a:ext cx="2667000" cy="2667000"/>
          </a:xfrm>
          <a:prstGeom prst="rect">
            <a:avLst/>
          </a:prstGeom>
        </p:spPr>
      </p:pic>
      <p:pic>
        <p:nvPicPr>
          <p:cNvPr id="3" name="Picture 2"/>
          <p:cNvPicPr>
            <a:picLocks noChangeAspect="1"/>
          </p:cNvPicPr>
          <p:nvPr/>
        </p:nvPicPr>
        <p:blipFill>
          <a:blip r:embed="rId19"/>
          <a:stretch>
            <a:fillRect/>
          </a:stretch>
        </p:blipFill>
        <p:spPr>
          <a:xfrm>
            <a:off x="76200" y="3810000"/>
            <a:ext cx="2073965" cy="1066800"/>
          </a:xfrm>
          <a:prstGeom prst="rect">
            <a:avLst/>
          </a:prstGeom>
        </p:spPr>
      </p:pic>
      <p:pic>
        <p:nvPicPr>
          <p:cNvPr id="4" name="Picture 3"/>
          <p:cNvPicPr>
            <a:picLocks noChangeAspect="1"/>
          </p:cNvPicPr>
          <p:nvPr/>
        </p:nvPicPr>
        <p:blipFill>
          <a:blip r:embed="rId20"/>
          <a:stretch>
            <a:fillRect/>
          </a:stretch>
        </p:blipFill>
        <p:spPr>
          <a:xfrm>
            <a:off x="4270207" y="3124200"/>
            <a:ext cx="1698792" cy="1752600"/>
          </a:xfrm>
          <a:prstGeom prst="rect">
            <a:avLst/>
          </a:prstGeom>
        </p:spPr>
      </p:pic>
      <p:pic>
        <p:nvPicPr>
          <p:cNvPr id="5" name="Picture 4"/>
          <p:cNvPicPr>
            <a:picLocks noChangeAspect="1"/>
          </p:cNvPicPr>
          <p:nvPr/>
        </p:nvPicPr>
        <p:blipFill>
          <a:blip r:embed="rId21"/>
          <a:stretch>
            <a:fillRect/>
          </a:stretch>
        </p:blipFill>
        <p:spPr>
          <a:xfrm>
            <a:off x="2209800" y="5029200"/>
            <a:ext cx="1828800" cy="1364566"/>
          </a:xfrm>
          <a:prstGeom prst="rect">
            <a:avLst/>
          </a:prstGeom>
        </p:spPr>
      </p:pic>
    </p:spTree>
    <p:extLst>
      <p:ext uri="{BB962C8B-B14F-4D97-AF65-F5344CB8AC3E}">
        <p14:creationId xmlns:p14="http://schemas.microsoft.com/office/powerpoint/2010/main" val="81101630"/>
      </p:ext>
    </p:extLst>
  </p:cSld>
  <p:clrMapOvr>
    <a:masterClrMapping/>
  </p:clrMapOvr>
  <p:transition xmlns:p14="http://schemas.microsoft.com/office/powerpoint/2010/mai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1143000"/>
          </a:xfrm>
        </p:spPr>
        <p:txBody>
          <a:bodyPr/>
          <a:lstStyle/>
          <a:p>
            <a:r>
              <a:rPr lang="en-US" b="1" dirty="0" smtClean="0">
                <a:solidFill>
                  <a:srgbClr val="FF0000"/>
                </a:solidFill>
              </a:rPr>
              <a:t>BACKGROUND-2</a:t>
            </a:r>
            <a:endParaRPr lang="en-US" b="1" dirty="0">
              <a:solidFill>
                <a:srgbClr val="FF0000"/>
              </a:solidFill>
            </a:endParaRPr>
          </a:p>
        </p:txBody>
      </p:sp>
      <p:sp>
        <p:nvSpPr>
          <p:cNvPr id="3" name="Slide Number Placeholder 2"/>
          <p:cNvSpPr>
            <a:spLocks noGrp="1"/>
          </p:cNvSpPr>
          <p:nvPr>
            <p:ph type="sldNum" sz="quarter" idx="12"/>
          </p:nvPr>
        </p:nvSpPr>
        <p:spPr/>
        <p:txBody>
          <a:bodyPr/>
          <a:lstStyle/>
          <a:p>
            <a:pPr>
              <a:defRPr/>
            </a:pPr>
            <a:fld id="{EF961DFF-A451-FA41-BF45-8DA77A6D8CA5}" type="slidenum">
              <a:rPr lang="en-US" smtClean="0">
                <a:solidFill>
                  <a:srgbClr val="000000"/>
                </a:solidFill>
              </a:rPr>
              <a:pPr>
                <a:defRPr/>
              </a:pPr>
              <a:t>68</a:t>
            </a:fld>
            <a:endParaRPr lang="en-US">
              <a:solidFill>
                <a:srgbClr val="000000"/>
              </a:solidFill>
            </a:endParaRPr>
          </a:p>
        </p:txBody>
      </p:sp>
    </p:spTree>
    <p:extLst>
      <p:ext uri="{BB962C8B-B14F-4D97-AF65-F5344CB8AC3E}">
        <p14:creationId xmlns:p14="http://schemas.microsoft.com/office/powerpoint/2010/main" val="379131230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096000" y="457200"/>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t>
            </a:r>
            <a:r>
              <a:rPr lang="en-US" altLang="ko-KR" sz="1800" i="1" dirty="0" smtClean="0">
                <a:solidFill>
                  <a:srgbClr val="00A034"/>
                </a:solidFill>
              </a:rPr>
              <a:t>Albers et al.</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6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15:00-18:45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Jul 6,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69</a:t>
            </a:fld>
            <a:endParaRPr lang="en-US" sz="1400" dirty="0">
              <a:solidFill>
                <a:srgbClr val="000000"/>
              </a:solidFill>
            </a:endParaRPr>
          </a:p>
        </p:txBody>
      </p:sp>
      <p:pic>
        <p:nvPicPr>
          <p:cNvPr id="2" name="6jul14-allsky-b-anima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00200"/>
            <a:ext cx="9144000" cy="4598987"/>
          </a:xfrm>
          <a:prstGeom prst="rect">
            <a:avLst/>
          </a:prstGeom>
        </p:spPr>
      </p:pic>
    </p:spTree>
    <p:extLst>
      <p:ext uri="{BB962C8B-B14F-4D97-AF65-F5344CB8AC3E}">
        <p14:creationId xmlns:p14="http://schemas.microsoft.com/office/powerpoint/2010/main" val="1057462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1236197">
            <a:off x="6940176" y="1707564"/>
            <a:ext cx="2510360" cy="923330"/>
          </a:xfrm>
          <a:prstGeom prst="rect">
            <a:avLst/>
          </a:prstGeom>
          <a:solidFill>
            <a:srgbClr val="F6E4F8"/>
          </a:solidFill>
        </p:spPr>
        <p:txBody>
          <a:bodyPr wrap="square">
            <a:spAutoFit/>
          </a:bodyPr>
          <a:lstStyle/>
          <a:p>
            <a:pPr marL="342900" indent="-342900" algn="ctr">
              <a:buAutoNum type="alphaUcPeriod"/>
            </a:pPr>
            <a:r>
              <a:rPr lang="en-US" i="1" dirty="0" smtClean="0">
                <a:solidFill>
                  <a:srgbClr val="DE00F1"/>
                </a:solidFill>
              </a:rPr>
              <a:t>MacDonald –</a:t>
            </a:r>
          </a:p>
          <a:p>
            <a:pPr algn="ctr"/>
            <a:r>
              <a:rPr lang="en-US" b="1" i="1" dirty="0" smtClean="0">
                <a:solidFill>
                  <a:srgbClr val="DE00F1"/>
                </a:solidFill>
              </a:rPr>
              <a:t>High Impact Challenge</a:t>
            </a:r>
            <a:r>
              <a:rPr lang="en-US" i="1" dirty="0" smtClean="0">
                <a:solidFill>
                  <a:srgbClr val="DE00F1"/>
                </a:solidFill>
              </a:rPr>
              <a:t> </a:t>
            </a:r>
            <a:endParaRPr lang="en-US" i="1" dirty="0">
              <a:solidFill>
                <a:srgbClr val="DE00F1"/>
              </a:solidFill>
            </a:endParaRPr>
          </a:p>
        </p:txBody>
      </p:sp>
      <p:sp>
        <p:nvSpPr>
          <p:cNvPr id="11266" name="Rectangle 7"/>
          <p:cNvSpPr>
            <a:spLocks/>
          </p:cNvSpPr>
          <p:nvPr/>
        </p:nvSpPr>
        <p:spPr bwMode="auto">
          <a:xfrm>
            <a:off x="6929438" y="6473825"/>
            <a:ext cx="230346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lstStyle/>
          <a:p>
            <a:pPr marL="39688" algn="r"/>
            <a:r>
              <a:rPr lang="en-US" sz="1100">
                <a:solidFill>
                  <a:srgbClr val="2B3853"/>
                </a:solidFill>
                <a:latin typeface="Verdana" charset="0"/>
                <a:sym typeface="Verdana" charset="0"/>
              </a:rPr>
              <a:t>2</a:t>
            </a:r>
          </a:p>
        </p:txBody>
      </p:sp>
      <p:pic>
        <p:nvPicPr>
          <p:cNvPr id="1126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8213"/>
            <a:ext cx="9144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8" name="Rectangle 10"/>
          <p:cNvSpPr>
            <a:spLocks noChangeArrowheads="1"/>
          </p:cNvSpPr>
          <p:nvPr/>
        </p:nvSpPr>
        <p:spPr bwMode="auto">
          <a:xfrm>
            <a:off x="0" y="947738"/>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p>
            <a:endParaRPr lang="it-IT"/>
          </a:p>
        </p:txBody>
      </p:sp>
      <p:pic>
        <p:nvPicPr>
          <p:cNvPr id="11269" name="Picture 3" descr="C:\Brian's Data\FR.6.9.1 - Pictures\lightning_safety_b_NOAA.jpg"/>
          <p:cNvPicPr>
            <a:picLocks noChangeAspect="1" noChangeArrowheads="1"/>
          </p:cNvPicPr>
          <p:nvPr/>
        </p:nvPicPr>
        <p:blipFill>
          <a:blip r:embed="rId4">
            <a:extLst>
              <a:ext uri="{28A0092B-C50C-407E-A947-70E740481C1C}">
                <a14:useLocalDpi xmlns:a14="http://schemas.microsoft.com/office/drawing/2010/main" val="0"/>
              </a:ext>
            </a:extLst>
          </a:blip>
          <a:srcRect l="3917" r="7956"/>
          <a:stretch>
            <a:fillRect/>
          </a:stretch>
        </p:blipFill>
        <p:spPr bwMode="auto">
          <a:xfrm>
            <a:off x="315913" y="1046163"/>
            <a:ext cx="2308225"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35"/>
          <p:cNvSpPr txBox="1">
            <a:spLocks noChangeArrowheads="1"/>
          </p:cNvSpPr>
          <p:nvPr/>
        </p:nvSpPr>
        <p:spPr bwMode="auto">
          <a:xfrm>
            <a:off x="363538" y="1101725"/>
            <a:ext cx="197326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solidFill>
                  <a:schemeClr val="accent1"/>
                </a:solidFill>
              </a:rPr>
              <a:t>MISSION</a:t>
            </a:r>
          </a:p>
        </p:txBody>
      </p:sp>
      <p:cxnSp>
        <p:nvCxnSpPr>
          <p:cNvPr id="37" name="Straight Connector 36"/>
          <p:cNvCxnSpPr/>
          <p:nvPr/>
        </p:nvCxnSpPr>
        <p:spPr>
          <a:xfrm>
            <a:off x="363538" y="1316038"/>
            <a:ext cx="208915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272" name="TextBox 37"/>
          <p:cNvSpPr txBox="1">
            <a:spLocks noChangeArrowheads="1"/>
          </p:cNvSpPr>
          <p:nvPr/>
        </p:nvSpPr>
        <p:spPr bwMode="auto">
          <a:xfrm>
            <a:off x="304800" y="1370013"/>
            <a:ext cx="22637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lnSpc>
                <a:spcPct val="90000"/>
              </a:lnSpc>
            </a:pPr>
            <a:r>
              <a:rPr lang="en-GB" sz="800" b="1">
                <a:solidFill>
                  <a:schemeClr val="accent1"/>
                </a:solidFill>
              </a:rPr>
              <a:t>Promote Co-Operative International Research to achieve a Dramatic Increase in Resilience to High Impact Weather, worldwide, through Improving Forecasts for timescales of minutes to two weeks and Enhancing their Communication &amp; Utility in Social, Economic &amp; Environmental Applications</a:t>
            </a:r>
          </a:p>
        </p:txBody>
      </p:sp>
      <p:sp>
        <p:nvSpPr>
          <p:cNvPr id="11273" name="TextBox 38"/>
          <p:cNvSpPr txBox="1">
            <a:spLocks noChangeArrowheads="1"/>
          </p:cNvSpPr>
          <p:nvPr/>
        </p:nvSpPr>
        <p:spPr bwMode="auto">
          <a:xfrm>
            <a:off x="303213" y="2624138"/>
            <a:ext cx="2320925"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GB" sz="2200" b="1">
                <a:solidFill>
                  <a:schemeClr val="bg1"/>
                </a:solidFill>
              </a:rPr>
              <a:t>HIWeather</a:t>
            </a:r>
            <a:r>
              <a:rPr lang="en-GB" sz="1700" b="1">
                <a:solidFill>
                  <a:schemeClr val="bg1"/>
                </a:solidFill>
              </a:rPr>
              <a:t> </a:t>
            </a:r>
          </a:p>
          <a:p>
            <a:pPr algn="ctr">
              <a:lnSpc>
                <a:spcPct val="120000"/>
              </a:lnSpc>
            </a:pPr>
            <a:r>
              <a:rPr lang="en-GB" sz="1700" b="1">
                <a:solidFill>
                  <a:schemeClr val="bg1"/>
                </a:solidFill>
              </a:rPr>
              <a:t>The WWRP </a:t>
            </a:r>
          </a:p>
          <a:p>
            <a:pPr algn="ctr">
              <a:lnSpc>
                <a:spcPct val="120000"/>
              </a:lnSpc>
            </a:pPr>
            <a:r>
              <a:rPr lang="en-GB" sz="1700" b="1">
                <a:solidFill>
                  <a:schemeClr val="bg1"/>
                </a:solidFill>
              </a:rPr>
              <a:t>High Impact Weather Project</a:t>
            </a:r>
          </a:p>
        </p:txBody>
      </p:sp>
      <p:pic>
        <p:nvPicPr>
          <p:cNvPr id="11274" name="Picture 3" descr="C:\Brian's Data\FR.10.D - WMO HIWpost-THORPEX\WWRP.jpg"/>
          <p:cNvPicPr>
            <a:picLocks noChangeAspect="1" noChangeArrowheads="1"/>
          </p:cNvPicPr>
          <p:nvPr/>
        </p:nvPicPr>
        <p:blipFill>
          <a:blip r:embed="rId5">
            <a:extLst>
              <a:ext uri="{28A0092B-C50C-407E-A947-70E740481C1C}">
                <a14:useLocalDpi xmlns:a14="http://schemas.microsoft.com/office/drawing/2010/main" val="0"/>
              </a:ext>
            </a:extLst>
          </a:blip>
          <a:srcRect t="12946" r="69647"/>
          <a:stretch>
            <a:fillRect/>
          </a:stretch>
        </p:blipFill>
        <p:spPr bwMode="auto">
          <a:xfrm>
            <a:off x="315913" y="4548188"/>
            <a:ext cx="701675"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3" descr="C:\Brian's Data\FR.10.D - WMO HIWpost-THORPEX\WWRP.jpg"/>
          <p:cNvPicPr>
            <a:picLocks noChangeAspect="1" noChangeArrowheads="1"/>
          </p:cNvPicPr>
          <p:nvPr/>
        </p:nvPicPr>
        <p:blipFill>
          <a:blip r:embed="rId6">
            <a:extLst>
              <a:ext uri="{28A0092B-C50C-407E-A947-70E740481C1C}">
                <a14:useLocalDpi xmlns:a14="http://schemas.microsoft.com/office/drawing/2010/main" val="0"/>
              </a:ext>
            </a:extLst>
          </a:blip>
          <a:srcRect l="30180" b="74074"/>
          <a:stretch>
            <a:fillRect/>
          </a:stretch>
        </p:blipFill>
        <p:spPr bwMode="auto">
          <a:xfrm>
            <a:off x="1017588" y="4548188"/>
            <a:ext cx="16065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3" descr="C:\Brian's Data\FR.10.D - WMO HIWpost-THORPEX\WWRP.jpg"/>
          <p:cNvPicPr>
            <a:picLocks noChangeAspect="1" noChangeArrowheads="1"/>
          </p:cNvPicPr>
          <p:nvPr/>
        </p:nvPicPr>
        <p:blipFill>
          <a:blip r:embed="rId6">
            <a:extLst>
              <a:ext uri="{28A0092B-C50C-407E-A947-70E740481C1C}">
                <a14:useLocalDpi xmlns:a14="http://schemas.microsoft.com/office/drawing/2010/main" val="0"/>
              </a:ext>
            </a:extLst>
          </a:blip>
          <a:srcRect l="41380" t="25462" r="12479" b="44907"/>
          <a:stretch>
            <a:fillRect/>
          </a:stretch>
        </p:blipFill>
        <p:spPr bwMode="auto">
          <a:xfrm>
            <a:off x="1111250" y="4868863"/>
            <a:ext cx="15128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6"/>
          <p:cNvSpPr txBox="1">
            <a:spLocks noChangeArrowheads="1"/>
          </p:cNvSpPr>
          <p:nvPr/>
        </p:nvSpPr>
        <p:spPr bwMode="auto">
          <a:xfrm>
            <a:off x="3787775" y="1390650"/>
            <a:ext cx="12588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GB" sz="700" b="1"/>
              <a:t>Urban Flood</a:t>
            </a:r>
            <a:r>
              <a:rPr lang="en-GB" sz="700"/>
              <a:t>: </a:t>
            </a:r>
          </a:p>
          <a:p>
            <a:pPr>
              <a:lnSpc>
                <a:spcPct val="90000"/>
              </a:lnSpc>
            </a:pPr>
            <a:r>
              <a:rPr lang="en-GB" sz="700"/>
              <a:t>Reducing mortality, morbidity, damage and disruption from flood inundation by intense rain, out-of-bank river flow, coastal wave &amp; surge overtopping and from consequent urban landslides.</a:t>
            </a:r>
          </a:p>
        </p:txBody>
      </p:sp>
      <p:sp>
        <p:nvSpPr>
          <p:cNvPr id="11278" name="TextBox 47"/>
          <p:cNvSpPr txBox="1">
            <a:spLocks noChangeArrowheads="1"/>
          </p:cNvSpPr>
          <p:nvPr/>
        </p:nvSpPr>
        <p:spPr bwMode="auto">
          <a:xfrm>
            <a:off x="2743200" y="2300288"/>
            <a:ext cx="11033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lnSpc>
                <a:spcPct val="90000"/>
              </a:lnSpc>
            </a:pPr>
            <a:r>
              <a:rPr lang="en-GB" sz="700" b="1"/>
              <a:t>Wildfire</a:t>
            </a:r>
            <a:r>
              <a:rPr lang="en-GB" sz="700"/>
              <a:t>: </a:t>
            </a:r>
          </a:p>
          <a:p>
            <a:pPr>
              <a:lnSpc>
                <a:spcPct val="90000"/>
              </a:lnSpc>
            </a:pPr>
            <a:r>
              <a:rPr lang="en-GB" sz="700"/>
              <a:t>Reducing mortality, morbidity, damage and disruption from wildfires &amp;their smoke. </a:t>
            </a:r>
          </a:p>
        </p:txBody>
      </p:sp>
      <p:sp>
        <p:nvSpPr>
          <p:cNvPr id="11279" name="TextBox 48"/>
          <p:cNvSpPr txBox="1">
            <a:spLocks noChangeArrowheads="1"/>
          </p:cNvSpPr>
          <p:nvPr/>
        </p:nvSpPr>
        <p:spPr bwMode="auto">
          <a:xfrm>
            <a:off x="3556000" y="3051175"/>
            <a:ext cx="14525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GB" sz="700" b="1"/>
              <a:t>Extreme Local Wind</a:t>
            </a:r>
            <a:r>
              <a:rPr lang="en-GB" sz="700"/>
              <a:t>: </a:t>
            </a:r>
          </a:p>
          <a:p>
            <a:pPr>
              <a:lnSpc>
                <a:spcPct val="90000"/>
              </a:lnSpc>
            </a:pPr>
            <a:r>
              <a:rPr lang="en-GB" sz="700"/>
              <a:t>Reducing mortality, morbidity, damage and disruption from wind &amp; wind blown debris in tropical &amp; extra-tropical cyclones, downslope windstorms &amp; convective storms, including tornadoes.</a:t>
            </a:r>
          </a:p>
        </p:txBody>
      </p:sp>
      <p:sp>
        <p:nvSpPr>
          <p:cNvPr id="11280" name="TextBox 49"/>
          <p:cNvSpPr txBox="1">
            <a:spLocks noChangeArrowheads="1"/>
          </p:cNvSpPr>
          <p:nvPr/>
        </p:nvSpPr>
        <p:spPr bwMode="auto">
          <a:xfrm>
            <a:off x="2743200" y="3854450"/>
            <a:ext cx="109378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GB" sz="700" b="1"/>
              <a:t>Disruptive Winter Weather</a:t>
            </a:r>
            <a:r>
              <a:rPr lang="en-GB" sz="700"/>
              <a:t>: </a:t>
            </a:r>
          </a:p>
          <a:p>
            <a:pPr>
              <a:lnSpc>
                <a:spcPct val="90000"/>
              </a:lnSpc>
            </a:pPr>
            <a:r>
              <a:rPr lang="en-GB" sz="700"/>
              <a:t>Reducing mortality, morbidity, damage and disruption from snow, ice and fog to transport, power &amp; communications infrastructure.</a:t>
            </a:r>
          </a:p>
        </p:txBody>
      </p:sp>
      <p:sp>
        <p:nvSpPr>
          <p:cNvPr id="11281" name="TextBox 50"/>
          <p:cNvSpPr txBox="1">
            <a:spLocks noChangeArrowheads="1"/>
          </p:cNvSpPr>
          <p:nvPr/>
        </p:nvSpPr>
        <p:spPr bwMode="auto">
          <a:xfrm>
            <a:off x="3787775" y="4872038"/>
            <a:ext cx="124301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GB" sz="700" b="1"/>
              <a:t>Heat &amp; Air Pollution in Megacities</a:t>
            </a:r>
            <a:r>
              <a:rPr lang="en-GB" sz="700"/>
              <a:t>: </a:t>
            </a:r>
          </a:p>
          <a:p>
            <a:pPr>
              <a:lnSpc>
                <a:spcPct val="90000"/>
              </a:lnSpc>
            </a:pPr>
            <a:r>
              <a:rPr lang="en-GB" sz="700"/>
              <a:t>Reducing mortality, morbidity and disruption from extreme heat &amp; pollution in the megacities of the developing and newly developed world.</a:t>
            </a:r>
          </a:p>
        </p:txBody>
      </p:sp>
      <p:sp>
        <p:nvSpPr>
          <p:cNvPr id="11282" name="TextBox 51"/>
          <p:cNvSpPr txBox="1">
            <a:spLocks noChangeArrowheads="1"/>
          </p:cNvSpPr>
          <p:nvPr/>
        </p:nvSpPr>
        <p:spPr bwMode="auto">
          <a:xfrm>
            <a:off x="2859088" y="1122363"/>
            <a:ext cx="208915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solidFill>
                  <a:srgbClr val="0070C0"/>
                </a:solidFill>
              </a:rPr>
              <a:t>FOCUS ON SELECTED HAZARDS</a:t>
            </a:r>
          </a:p>
        </p:txBody>
      </p:sp>
      <p:grpSp>
        <p:nvGrpSpPr>
          <p:cNvPr id="11283" name="Group 52"/>
          <p:cNvGrpSpPr>
            <a:grpSpLocks noChangeAspect="1"/>
          </p:cNvGrpSpPr>
          <p:nvPr/>
        </p:nvGrpSpPr>
        <p:grpSpPr bwMode="auto">
          <a:xfrm>
            <a:off x="2743200" y="1497013"/>
            <a:ext cx="1039813" cy="588962"/>
            <a:chOff x="609600" y="609600"/>
            <a:chExt cx="2107882" cy="1295400"/>
          </a:xfrm>
        </p:grpSpPr>
        <p:pic>
          <p:nvPicPr>
            <p:cNvPr id="11302" name="Picture 4" descr="C:\Brian's Data\FR.6.9 - R&amp;D - Presentations\wpid-DSC0650.jpg"/>
            <p:cNvPicPr>
              <a:picLocks noChangeAspect="1" noChangeArrowheads="1"/>
            </p:cNvPicPr>
            <p:nvPr/>
          </p:nvPicPr>
          <p:blipFill>
            <a:blip r:embed="rId7">
              <a:extLst>
                <a:ext uri="{28A0092B-C50C-407E-A947-70E740481C1C}">
                  <a14:useLocalDpi xmlns:a14="http://schemas.microsoft.com/office/drawing/2010/main" val="0"/>
                </a:ext>
              </a:extLst>
            </a:blip>
            <a:srcRect t="1282" b="16667"/>
            <a:stretch>
              <a:fillRect/>
            </a:stretch>
          </p:blipFill>
          <p:spPr bwMode="auto">
            <a:xfrm>
              <a:off x="609600" y="609600"/>
              <a:ext cx="21050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3" name="TextBox 54"/>
            <p:cNvSpPr txBox="1">
              <a:spLocks noChangeArrowheads="1"/>
            </p:cNvSpPr>
            <p:nvPr/>
          </p:nvSpPr>
          <p:spPr bwMode="auto">
            <a:xfrm>
              <a:off x="1534333" y="1732045"/>
              <a:ext cx="1183149" cy="16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500">
                  <a:solidFill>
                    <a:schemeClr val="bg1"/>
                  </a:solidFill>
                </a:rPr>
                <a:t>© www.thamai.net</a:t>
              </a:r>
            </a:p>
          </p:txBody>
        </p:sp>
      </p:grpSp>
      <p:grpSp>
        <p:nvGrpSpPr>
          <p:cNvPr id="11284" name="Group 55"/>
          <p:cNvGrpSpPr>
            <a:grpSpLocks/>
          </p:cNvGrpSpPr>
          <p:nvPr/>
        </p:nvGrpSpPr>
        <p:grpSpPr bwMode="auto">
          <a:xfrm>
            <a:off x="2743200" y="4872038"/>
            <a:ext cx="1069975" cy="630237"/>
            <a:chOff x="0" y="4876800"/>
            <a:chExt cx="1403667" cy="895443"/>
          </a:xfrm>
        </p:grpSpPr>
        <p:pic>
          <p:nvPicPr>
            <p:cNvPr id="11300" name="Picture 2" descr="C:\Brian's Data\FR.6.9 - R&amp;D - Presentations\China_Photo.jpg"/>
            <p:cNvPicPr>
              <a:picLocks noChangeAspect="1" noChangeArrowheads="1"/>
            </p:cNvPicPr>
            <p:nvPr/>
          </p:nvPicPr>
          <p:blipFill>
            <a:blip r:embed="rId8">
              <a:extLst>
                <a:ext uri="{28A0092B-C50C-407E-A947-70E740481C1C}">
                  <a14:useLocalDpi xmlns:a14="http://schemas.microsoft.com/office/drawing/2010/main" val="0"/>
                </a:ext>
              </a:extLst>
            </a:blip>
            <a:srcRect l="14183" t="11111" b="14815"/>
            <a:stretch>
              <a:fillRect/>
            </a:stretch>
          </p:blipFill>
          <p:spPr bwMode="auto">
            <a:xfrm>
              <a:off x="0" y="4876800"/>
              <a:ext cx="1383196" cy="89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1" name="TextBox 57"/>
            <p:cNvSpPr txBox="1">
              <a:spLocks noChangeArrowheads="1"/>
            </p:cNvSpPr>
            <p:nvPr/>
          </p:nvSpPr>
          <p:spPr bwMode="auto">
            <a:xfrm>
              <a:off x="368489" y="5654723"/>
              <a:ext cx="1035178" cy="10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500">
                  <a:solidFill>
                    <a:schemeClr val="bg1"/>
                  </a:solidFill>
                </a:rPr>
                <a:t>© www.energydigital.com</a:t>
              </a:r>
            </a:p>
          </p:txBody>
        </p:sp>
      </p:grpSp>
      <p:grpSp>
        <p:nvGrpSpPr>
          <p:cNvPr id="11285" name="Group 58"/>
          <p:cNvGrpSpPr>
            <a:grpSpLocks noChangeAspect="1"/>
          </p:cNvGrpSpPr>
          <p:nvPr/>
        </p:nvGrpSpPr>
        <p:grpSpPr bwMode="auto">
          <a:xfrm>
            <a:off x="3794125" y="3908425"/>
            <a:ext cx="1198563" cy="633413"/>
            <a:chOff x="3733800" y="4495800"/>
            <a:chExt cx="2427844" cy="1394427"/>
          </a:xfrm>
        </p:grpSpPr>
        <p:pic>
          <p:nvPicPr>
            <p:cNvPr id="11298" name="Picture 2" descr="C:\Brian's Data\FR.6.9 - R&amp;D - Presentations\snowMAIN_1788610b.jpg"/>
            <p:cNvPicPr>
              <a:picLocks noChangeAspect="1" noChangeArrowheads="1"/>
            </p:cNvPicPr>
            <p:nvPr/>
          </p:nvPicPr>
          <p:blipFill>
            <a:blip r:embed="rId9">
              <a:extLst>
                <a:ext uri="{28A0092B-C50C-407E-A947-70E740481C1C}">
                  <a14:useLocalDpi xmlns:a14="http://schemas.microsoft.com/office/drawing/2010/main" val="0"/>
                </a:ext>
              </a:extLst>
            </a:blip>
            <a:srcRect t="24445" r="9671"/>
            <a:stretch>
              <a:fillRect/>
            </a:stretch>
          </p:blipFill>
          <p:spPr bwMode="auto">
            <a:xfrm>
              <a:off x="3733800" y="4495800"/>
              <a:ext cx="242784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9" name="TextBox 60"/>
            <p:cNvSpPr txBox="1">
              <a:spLocks noChangeArrowheads="1"/>
            </p:cNvSpPr>
            <p:nvPr/>
          </p:nvSpPr>
          <p:spPr bwMode="auto">
            <a:xfrm>
              <a:off x="3899140" y="5721040"/>
              <a:ext cx="2220363" cy="169187"/>
            </a:xfrm>
            <a:prstGeom prst="rect">
              <a:avLst/>
            </a:prstGeom>
            <a:solidFill>
              <a:srgbClr val="00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GB" sz="500">
                  <a:solidFill>
                    <a:schemeClr val="bg1"/>
                  </a:solidFill>
                </a:rPr>
                <a:t>© Tommy Hindley/ Professional Sport</a:t>
              </a:r>
            </a:p>
          </p:txBody>
        </p:sp>
      </p:grpSp>
      <p:grpSp>
        <p:nvGrpSpPr>
          <p:cNvPr id="11286" name="Group 61"/>
          <p:cNvGrpSpPr>
            <a:grpSpLocks noChangeAspect="1"/>
          </p:cNvGrpSpPr>
          <p:nvPr/>
        </p:nvGrpSpPr>
        <p:grpSpPr bwMode="auto">
          <a:xfrm>
            <a:off x="2743200" y="3105150"/>
            <a:ext cx="866775" cy="481013"/>
            <a:chOff x="609600" y="2971800"/>
            <a:chExt cx="2342127" cy="1524000"/>
          </a:xfrm>
        </p:grpSpPr>
        <p:pic>
          <p:nvPicPr>
            <p:cNvPr id="11296" name="Picture 3" descr="C:\Brian's Data\FR.6.9 - R&amp;D - Presentations\Birmingham tornado 2.png"/>
            <p:cNvPicPr>
              <a:picLocks noChangeAspect="1" noChangeArrowheads="1"/>
            </p:cNvPicPr>
            <p:nvPr/>
          </p:nvPicPr>
          <p:blipFill>
            <a:blip r:embed="rId10">
              <a:extLst>
                <a:ext uri="{28A0092B-C50C-407E-A947-70E740481C1C}">
                  <a14:useLocalDpi xmlns:a14="http://schemas.microsoft.com/office/drawing/2010/main" val="0"/>
                </a:ext>
              </a:extLst>
            </a:blip>
            <a:srcRect t="3333" b="8888"/>
            <a:stretch>
              <a:fillRect/>
            </a:stretch>
          </p:blipFill>
          <p:spPr bwMode="auto">
            <a:xfrm>
              <a:off x="609600" y="2971800"/>
              <a:ext cx="231971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7" name="TextBox 63"/>
            <p:cNvSpPr txBox="1">
              <a:spLocks noChangeArrowheads="1"/>
            </p:cNvSpPr>
            <p:nvPr/>
          </p:nvSpPr>
          <p:spPr bwMode="auto">
            <a:xfrm>
              <a:off x="932317" y="4251642"/>
              <a:ext cx="2019410" cy="24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500">
                  <a:solidFill>
                    <a:schemeClr val="bg1"/>
                  </a:solidFill>
                </a:rPr>
                <a:t>© Adrian Pearman/Caters</a:t>
              </a:r>
            </a:p>
          </p:txBody>
        </p:sp>
      </p:grpSp>
      <p:grpSp>
        <p:nvGrpSpPr>
          <p:cNvPr id="11287" name="Group 64"/>
          <p:cNvGrpSpPr>
            <a:grpSpLocks noChangeAspect="1"/>
          </p:cNvGrpSpPr>
          <p:nvPr/>
        </p:nvGrpSpPr>
        <p:grpSpPr bwMode="auto">
          <a:xfrm>
            <a:off x="3802063" y="2309813"/>
            <a:ext cx="1179512" cy="608012"/>
            <a:chOff x="3352800" y="1828800"/>
            <a:chExt cx="2514600" cy="1405483"/>
          </a:xfrm>
        </p:grpSpPr>
        <p:pic>
          <p:nvPicPr>
            <p:cNvPr id="11294" name="Picture 2" descr="C:\Brian's Data\FR.6.9.1 - Pictures\California Wildfires 01.jpg"/>
            <p:cNvPicPr>
              <a:picLocks noChangeAspect="1" noChangeArrowheads="1"/>
            </p:cNvPicPr>
            <p:nvPr/>
          </p:nvPicPr>
          <p:blipFill>
            <a:blip r:embed="rId11">
              <a:extLst>
                <a:ext uri="{28A0092B-C50C-407E-A947-70E740481C1C}">
                  <a14:useLocalDpi xmlns:a14="http://schemas.microsoft.com/office/drawing/2010/main" val="0"/>
                </a:ext>
              </a:extLst>
            </a:blip>
            <a:srcRect t="24834"/>
            <a:stretch>
              <a:fillRect/>
            </a:stretch>
          </p:blipFill>
          <p:spPr bwMode="auto">
            <a:xfrm>
              <a:off x="3352800" y="1828800"/>
              <a:ext cx="2514600" cy="140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TextBox 66"/>
            <p:cNvSpPr txBox="1">
              <a:spLocks noChangeArrowheads="1"/>
            </p:cNvSpPr>
            <p:nvPr/>
          </p:nvSpPr>
          <p:spPr bwMode="auto">
            <a:xfrm>
              <a:off x="4021805" y="3052318"/>
              <a:ext cx="1830831" cy="17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500">
                  <a:solidFill>
                    <a:schemeClr val="bg1"/>
                  </a:solidFill>
                </a:rPr>
                <a:t>MALAO@pictzz.blogspot.com</a:t>
              </a:r>
            </a:p>
          </p:txBody>
        </p:sp>
      </p:grpSp>
      <p:cxnSp>
        <p:nvCxnSpPr>
          <p:cNvPr id="68" name="Straight Connector 67"/>
          <p:cNvCxnSpPr/>
          <p:nvPr/>
        </p:nvCxnSpPr>
        <p:spPr>
          <a:xfrm>
            <a:off x="2859088" y="1336675"/>
            <a:ext cx="21336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1289" name="Pictur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200" y="98425"/>
            <a:ext cx="1676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Title 1"/>
          <p:cNvSpPr txBox="1">
            <a:spLocks/>
          </p:cNvSpPr>
          <p:nvPr/>
        </p:nvSpPr>
        <p:spPr bwMode="auto">
          <a:xfrm>
            <a:off x="1860550" y="42863"/>
            <a:ext cx="69024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H" sz="3000">
                <a:solidFill>
                  <a:srgbClr val="0070C0"/>
                </a:solidFill>
              </a:rPr>
              <a:t>For the future: High Impact Weather</a:t>
            </a:r>
            <a:endParaRPr lang="en-US" sz="3000">
              <a:solidFill>
                <a:schemeClr val="tx2"/>
              </a:solidFill>
            </a:endParaRPr>
          </a:p>
        </p:txBody>
      </p:sp>
      <p:pic>
        <p:nvPicPr>
          <p:cNvPr id="11291" name="Picture 53" descr="Screen Shot 2015-01-29 at 12.14.09.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2971800"/>
            <a:ext cx="35607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Bent Arrow 54"/>
          <p:cNvSpPr>
            <a:spLocks noChangeArrowheads="1"/>
          </p:cNvSpPr>
          <p:nvPr/>
        </p:nvSpPr>
        <p:spPr bwMode="auto">
          <a:xfrm rot="5400000">
            <a:off x="5905500" y="1181100"/>
            <a:ext cx="1143000" cy="1828800"/>
          </a:xfrm>
          <a:custGeom>
            <a:avLst/>
            <a:gdLst>
              <a:gd name="T0" fmla="*/ 857250 w 1143000"/>
              <a:gd name="T1" fmla="*/ 0 h 1828800"/>
              <a:gd name="T2" fmla="*/ 857250 w 1143000"/>
              <a:gd name="T3" fmla="*/ 571500 h 1828800"/>
              <a:gd name="T4" fmla="*/ 98412 w 1143000"/>
              <a:gd name="T5" fmla="*/ 1828800 h 1828800"/>
              <a:gd name="T6" fmla="*/ 1143000 w 1143000"/>
              <a:gd name="T7" fmla="*/ 285750 h 1828800"/>
              <a:gd name="T8" fmla="*/ 0 60000 65536"/>
              <a:gd name="T9" fmla="*/ 0 60000 65536"/>
              <a:gd name="T10" fmla="*/ 0 60000 65536"/>
              <a:gd name="T11" fmla="*/ 0 60000 65536"/>
              <a:gd name="T12" fmla="*/ 0 w 1143000"/>
              <a:gd name="T13" fmla="*/ 0 h 1828800"/>
              <a:gd name="T14" fmla="*/ 1143000 w 1143000"/>
              <a:gd name="T15" fmla="*/ 1828800 h 1828800"/>
            </a:gdLst>
            <a:ahLst/>
            <a:cxnLst>
              <a:cxn ang="T8">
                <a:pos x="T0" y="T1"/>
              </a:cxn>
              <a:cxn ang="T9">
                <a:pos x="T2" y="T3"/>
              </a:cxn>
              <a:cxn ang="T10">
                <a:pos x="T4" y="T5"/>
              </a:cxn>
              <a:cxn ang="T11">
                <a:pos x="T6" y="T7"/>
              </a:cxn>
            </a:cxnLst>
            <a:rect l="T12" t="T13" r="T14" b="T15"/>
            <a:pathLst>
              <a:path w="1143000" h="1828800">
                <a:moveTo>
                  <a:pt x="0" y="1828800"/>
                </a:moveTo>
                <a:lnTo>
                  <a:pt x="0" y="687400"/>
                </a:lnTo>
                <a:lnTo>
                  <a:pt x="0" y="687399"/>
                </a:lnTo>
                <a:cubicBezTo>
                  <a:pt x="0" y="411222"/>
                  <a:pt x="223885" y="187336"/>
                  <a:pt x="500063" y="187337"/>
                </a:cubicBezTo>
                <a:lnTo>
                  <a:pt x="857250" y="187338"/>
                </a:lnTo>
                <a:lnTo>
                  <a:pt x="857250" y="0"/>
                </a:lnTo>
                <a:lnTo>
                  <a:pt x="1143000" y="285750"/>
                </a:lnTo>
                <a:lnTo>
                  <a:pt x="857250" y="571500"/>
                </a:lnTo>
                <a:lnTo>
                  <a:pt x="857250" y="384162"/>
                </a:lnTo>
                <a:lnTo>
                  <a:pt x="500063" y="384162"/>
                </a:lnTo>
                <a:cubicBezTo>
                  <a:pt x="332589" y="384161"/>
                  <a:pt x="196825" y="519926"/>
                  <a:pt x="196825" y="687399"/>
                </a:cubicBezTo>
                <a:lnTo>
                  <a:pt x="196825" y="1828800"/>
                </a:lnTo>
                <a:lnTo>
                  <a:pt x="0" y="1828800"/>
                </a:lnTo>
                <a:close/>
              </a:path>
            </a:pathLst>
          </a:custGeom>
          <a:solidFill>
            <a:srgbClr val="FF9900"/>
          </a:solidFill>
          <a:ln w="9525">
            <a:solidFill>
              <a:srgbClr val="B6DCDF"/>
            </a:solidFill>
            <a:miter lim="800000"/>
            <a:headEnd/>
            <a:tailEnd/>
          </a:ln>
          <a:effectLst>
            <a:outerShdw blurRad="40000" dist="23000" dir="5400000" rotWithShape="0">
              <a:srgbClr val="808080">
                <a:alpha val="34998"/>
              </a:srgbClr>
            </a:outerShdw>
          </a:effectLst>
        </p:spPr>
        <p:txBody>
          <a:bodyPr anchor="ctr"/>
          <a:lstStyle/>
          <a:p>
            <a:endParaRPr lang="en-US"/>
          </a:p>
        </p:txBody>
      </p:sp>
      <p:sp>
        <p:nvSpPr>
          <p:cNvPr id="57" name="TextBox 56"/>
          <p:cNvSpPr txBox="1"/>
          <p:nvPr/>
        </p:nvSpPr>
        <p:spPr>
          <a:xfrm>
            <a:off x="5410200" y="1066800"/>
            <a:ext cx="2819400" cy="446276"/>
          </a:xfrm>
          <a:prstGeom prst="rect">
            <a:avLst/>
          </a:prstGeom>
          <a:noFill/>
        </p:spPr>
        <p:txBody>
          <a:bodyPr wrap="square">
            <a:spAutoFit/>
          </a:bodyPr>
          <a:lstStyle/>
          <a:p>
            <a:pPr>
              <a:defRPr/>
            </a:pPr>
            <a:r>
              <a:rPr lang="en-US" sz="2300" dirty="0">
                <a:solidFill>
                  <a:srgbClr val="0070C0"/>
                </a:solidFill>
                <a:latin typeface="Arial" pitchFamily="-65" charset="0"/>
                <a:ea typeface="+mj-ea"/>
                <a:cs typeface="+mj-cs"/>
              </a:rPr>
              <a:t>New possible </a:t>
            </a:r>
            <a:r>
              <a:rPr lang="en-US" sz="2300" dirty="0" smtClean="0">
                <a:solidFill>
                  <a:srgbClr val="0070C0"/>
                </a:solidFill>
                <a:latin typeface="Arial" pitchFamily="-65" charset="0"/>
                <a:ea typeface="+mj-ea"/>
                <a:cs typeface="+mj-cs"/>
              </a:rPr>
              <a:t>RDPs</a:t>
            </a:r>
            <a:endParaRPr lang="en-US" sz="2300" dirty="0">
              <a:solidFill>
                <a:srgbClr val="0070C0"/>
              </a:solidFill>
              <a:latin typeface="Arial" pitchFamily="-65" charset="0"/>
              <a:ea typeface="+mj-ea"/>
              <a:cs typeface="+mj-cs"/>
            </a:endParaRPr>
          </a:p>
        </p:txBody>
      </p:sp>
      <p:sp>
        <p:nvSpPr>
          <p:cNvPr id="40" name="Rectangle 39"/>
          <p:cNvSpPr/>
          <p:nvPr/>
        </p:nvSpPr>
        <p:spPr>
          <a:xfrm>
            <a:off x="1066800" y="6471994"/>
            <a:ext cx="4390317" cy="369332"/>
          </a:xfrm>
          <a:prstGeom prst="rect">
            <a:avLst/>
          </a:prstGeom>
        </p:spPr>
        <p:txBody>
          <a:bodyPr wrap="none">
            <a:spAutoFit/>
          </a:bodyPr>
          <a:lstStyle/>
          <a:p>
            <a:r>
              <a:rPr lang="en-US" i="1" dirty="0" smtClean="0">
                <a:solidFill>
                  <a:srgbClr val="DE00F1"/>
                </a:solidFill>
              </a:rPr>
              <a:t>US Participants: S. </a:t>
            </a:r>
            <a:r>
              <a:rPr lang="en-US" i="1" dirty="0" err="1" smtClean="0">
                <a:solidFill>
                  <a:srgbClr val="DE00F1"/>
                </a:solidFill>
              </a:rPr>
              <a:t>Majumdar</a:t>
            </a:r>
            <a:r>
              <a:rPr lang="en-US" i="1" dirty="0" smtClean="0">
                <a:solidFill>
                  <a:srgbClr val="DE00F1"/>
                </a:solidFill>
              </a:rPr>
              <a:t>, R. </a:t>
            </a:r>
            <a:r>
              <a:rPr lang="en-US" i="1" dirty="0" err="1" smtClean="0">
                <a:solidFill>
                  <a:srgbClr val="DE00F1"/>
                </a:solidFill>
              </a:rPr>
              <a:t>Morss</a:t>
            </a:r>
            <a:endParaRPr lang="en-US" dirty="0">
              <a:solidFill>
                <a:srgbClr val="DE00F1"/>
              </a:solidFill>
            </a:endParaRPr>
          </a:p>
        </p:txBody>
      </p:sp>
      <p:sp>
        <p:nvSpPr>
          <p:cNvPr id="2" name="Rectangle 1"/>
          <p:cNvSpPr/>
          <p:nvPr/>
        </p:nvSpPr>
        <p:spPr>
          <a:xfrm>
            <a:off x="7198838" y="685800"/>
            <a:ext cx="1945162" cy="369332"/>
          </a:xfrm>
          <a:prstGeom prst="rect">
            <a:avLst/>
          </a:prstGeom>
        </p:spPr>
        <p:txBody>
          <a:bodyPr wrap="none">
            <a:spAutoFit/>
          </a:bodyPr>
          <a:lstStyle/>
          <a:p>
            <a:r>
              <a:rPr lang="en-US" i="1" dirty="0">
                <a:solidFill>
                  <a:srgbClr val="008000"/>
                </a:solidFill>
              </a:rPr>
              <a:t>Deon </a:t>
            </a:r>
            <a:r>
              <a:rPr lang="en-US" i="1" dirty="0" err="1">
                <a:solidFill>
                  <a:srgbClr val="008000"/>
                </a:solidFill>
              </a:rPr>
              <a:t>Terblanche</a:t>
            </a:r>
            <a:endParaRPr lang="en-US" dirty="0"/>
          </a:p>
        </p:txBody>
      </p:sp>
      <p:sp>
        <p:nvSpPr>
          <p:cNvPr id="3" name="Rectangle 2"/>
          <p:cNvSpPr/>
          <p:nvPr/>
        </p:nvSpPr>
        <p:spPr>
          <a:xfrm>
            <a:off x="4800600" y="5943600"/>
            <a:ext cx="2837296" cy="369332"/>
          </a:xfrm>
          <a:prstGeom prst="rect">
            <a:avLst/>
          </a:prstGeom>
        </p:spPr>
        <p:txBody>
          <a:bodyPr wrap="none">
            <a:spAutoFit/>
          </a:bodyPr>
          <a:lstStyle/>
          <a:p>
            <a:r>
              <a:rPr lang="en-US" i="1" dirty="0" smtClean="0">
                <a:solidFill>
                  <a:srgbClr val="DE00F1"/>
                </a:solidFill>
              </a:rPr>
              <a:t>Lake Victoria RDP project</a:t>
            </a:r>
            <a:endParaRPr lang="en-US" dirty="0"/>
          </a:p>
        </p:txBody>
      </p:sp>
    </p:spTree>
    <p:extLst>
      <p:ext uri="{BB962C8B-B14F-4D97-AF65-F5344CB8AC3E}">
        <p14:creationId xmlns:p14="http://schemas.microsoft.com/office/powerpoint/2010/main" val="829215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ANALYSIS</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2198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16:45 UTC Jul 6, 2014</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70</a:t>
            </a:fld>
            <a:endParaRPr lang="en-US" sz="1400" dirty="0">
              <a:solidFill>
                <a:srgbClr val="000000"/>
              </a:solidFill>
            </a:endParaRPr>
          </a:p>
        </p:txBody>
      </p:sp>
      <p:pic>
        <p:nvPicPr>
          <p:cNvPr id="4" name="Picture 3" descr="6Jul14-single-fram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4606456"/>
          </a:xfrm>
          <a:prstGeom prst="rect">
            <a:avLst/>
          </a:prstGeom>
        </p:spPr>
      </p:pic>
      <p:sp>
        <p:nvSpPr>
          <p:cNvPr id="13"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spTree>
    <p:extLst>
      <p:ext uri="{BB962C8B-B14F-4D97-AF65-F5344CB8AC3E}">
        <p14:creationId xmlns:p14="http://schemas.microsoft.com/office/powerpoint/2010/main" val="396763580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096000" y="457200"/>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t>
            </a:r>
            <a:r>
              <a:rPr lang="en-US" altLang="ko-KR" sz="1800" i="1" dirty="0" smtClean="0">
                <a:solidFill>
                  <a:srgbClr val="00A034"/>
                </a:solidFill>
              </a:rPr>
              <a:t>Albers et al.</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6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15:00-18:45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Jul 6,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71</a:t>
            </a:fld>
            <a:endParaRPr lang="en-US" sz="1400" dirty="0">
              <a:solidFill>
                <a:srgbClr val="000000"/>
              </a:solidFill>
            </a:endParaRPr>
          </a:p>
        </p:txBody>
      </p:sp>
      <p:pic>
        <p:nvPicPr>
          <p:cNvPr id="2" name="6jul14-allsky-b-anima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00200"/>
            <a:ext cx="9144000" cy="4598987"/>
          </a:xfrm>
          <a:prstGeom prst="rect">
            <a:avLst/>
          </a:prstGeom>
        </p:spPr>
      </p:pic>
    </p:spTree>
    <p:extLst>
      <p:ext uri="{BB962C8B-B14F-4D97-AF65-F5344CB8AC3E}">
        <p14:creationId xmlns:p14="http://schemas.microsoft.com/office/powerpoint/2010/main" val="24799138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1 km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775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charset="0"/>
                <a:cs typeface="Calibri" charset="0"/>
              </a:rPr>
              <a:t>19</a:t>
            </a:r>
            <a:r>
              <a:rPr lang="en-US" dirty="0" smtClean="0">
                <a:solidFill>
                  <a:srgbClr val="000000"/>
                </a:solidFill>
                <a:latin typeface="Calibri" charset="0"/>
                <a:cs typeface="Calibri" charset="0"/>
              </a:rPr>
              <a:t>:00</a:t>
            </a:r>
            <a:r>
              <a:rPr lang="en-US" dirty="0">
                <a:solidFill>
                  <a:srgbClr val="000000"/>
                </a:solidFill>
                <a:latin typeface="Calibri" charset="0"/>
                <a:cs typeface="Calibri" charset="0"/>
              </a:rPr>
              <a:t>-21</a:t>
            </a:r>
            <a:r>
              <a:rPr lang="en-US" dirty="0" smtClean="0">
                <a:solidFill>
                  <a:srgbClr val="000000"/>
                </a:solidFill>
                <a:latin typeface="Calibri" charset="0"/>
                <a:cs typeface="Calibri" charset="0"/>
              </a:rPr>
              <a:t>:00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Apr 28,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86868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72</a:t>
            </a:fld>
            <a:endParaRPr lang="en-US" sz="1400" dirty="0">
              <a:solidFill>
                <a:srgbClr val="000000"/>
              </a:solidFill>
            </a:endParaRPr>
          </a:p>
        </p:txBody>
      </p:sp>
      <p:pic>
        <p:nvPicPr>
          <p:cNvPr id="10" name="28Apr14-combined_animation_dsrc_cyl-mo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24000"/>
            <a:ext cx="9144000" cy="4600575"/>
          </a:xfrm>
          <a:prstGeom prst="rect">
            <a:avLst/>
          </a:prstGeom>
        </p:spPr>
      </p:pic>
    </p:spTree>
    <p:extLst>
      <p:ext uri="{BB962C8B-B14F-4D97-AF65-F5344CB8AC3E}">
        <p14:creationId xmlns:p14="http://schemas.microsoft.com/office/powerpoint/2010/main" val="30212822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986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12:45-16:00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June 30,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73</a:t>
            </a:fld>
            <a:endParaRPr lang="en-US" sz="1400" dirty="0">
              <a:solidFill>
                <a:srgbClr val="000000"/>
              </a:solidFill>
            </a:endParaRPr>
          </a:p>
        </p:txBody>
      </p:sp>
      <p:pic>
        <p:nvPicPr>
          <p:cNvPr id="2" name="Picture 1" descr="30June14-combined_animation_dsrc_cy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2" y="1117600"/>
            <a:ext cx="9137807" cy="5054600"/>
          </a:xfrm>
          <a:prstGeom prst="rect">
            <a:avLst/>
          </a:prstGeom>
        </p:spPr>
      </p:pic>
    </p:spTree>
    <p:extLst>
      <p:ext uri="{BB962C8B-B14F-4D97-AF65-F5344CB8AC3E}">
        <p14:creationId xmlns:p14="http://schemas.microsoft.com/office/powerpoint/2010/main" val="9910004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096000" y="457200"/>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t>
            </a:r>
            <a:r>
              <a:rPr lang="en-US" altLang="ko-KR" sz="1800" i="1" dirty="0" smtClean="0">
                <a:solidFill>
                  <a:srgbClr val="00A034"/>
                </a:solidFill>
              </a:rPr>
              <a:t>Albers et al.</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649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19:00-21:15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Oct 6,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74</a:t>
            </a:fld>
            <a:endParaRPr lang="en-US" sz="1400" dirty="0">
              <a:solidFill>
                <a:srgbClr val="000000"/>
              </a:solidFill>
            </a:endParaRPr>
          </a:p>
        </p:txBody>
      </p:sp>
      <p:pic>
        <p:nvPicPr>
          <p:cNvPr id="3" name="Picture 2" descr="6Oct14-combined_animation_dsrc_cy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4600516"/>
          </a:xfrm>
          <a:prstGeom prst="rect">
            <a:avLst/>
          </a:prstGeom>
        </p:spPr>
      </p:pic>
    </p:spTree>
    <p:extLst>
      <p:ext uri="{BB962C8B-B14F-4D97-AF65-F5344CB8AC3E}">
        <p14:creationId xmlns:p14="http://schemas.microsoft.com/office/powerpoint/2010/main" val="161601159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852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16:</a:t>
            </a:r>
            <a:r>
              <a:rPr lang="en-US" dirty="0">
                <a:solidFill>
                  <a:srgbClr val="000000"/>
                </a:solidFill>
                <a:latin typeface="Calibri" charset="0"/>
                <a:cs typeface="Calibri" charset="0"/>
              </a:rPr>
              <a:t>3</a:t>
            </a:r>
            <a:r>
              <a:rPr lang="en-US" dirty="0" smtClean="0">
                <a:solidFill>
                  <a:srgbClr val="000000"/>
                </a:solidFill>
                <a:latin typeface="Calibri" charset="0"/>
                <a:cs typeface="Calibri" charset="0"/>
              </a:rPr>
              <a:t>0-19:45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May 29,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75</a:t>
            </a:fld>
            <a:endParaRPr lang="en-US" sz="1400" dirty="0">
              <a:solidFill>
                <a:srgbClr val="000000"/>
              </a:solidFill>
            </a:endParaRPr>
          </a:p>
        </p:txBody>
      </p:sp>
      <p:pic>
        <p:nvPicPr>
          <p:cNvPr id="12" name="Picture 11" descr="29May14-allsk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724400"/>
          </a:xfrm>
          <a:prstGeom prst="rect">
            <a:avLst/>
          </a:prstGeom>
        </p:spPr>
      </p:pic>
    </p:spTree>
    <p:extLst>
      <p:ext uri="{BB962C8B-B14F-4D97-AF65-F5344CB8AC3E}">
        <p14:creationId xmlns:p14="http://schemas.microsoft.com/office/powerpoint/2010/main" val="9006374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869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16:</a:t>
            </a:r>
            <a:r>
              <a:rPr lang="en-US" dirty="0">
                <a:solidFill>
                  <a:srgbClr val="000000"/>
                </a:solidFill>
                <a:latin typeface="Calibri" charset="0"/>
                <a:cs typeface="Calibri" charset="0"/>
              </a:rPr>
              <a:t>3</a:t>
            </a:r>
            <a:r>
              <a:rPr lang="en-US" dirty="0" smtClean="0">
                <a:solidFill>
                  <a:srgbClr val="000000"/>
                </a:solidFill>
                <a:latin typeface="Calibri" charset="0"/>
                <a:cs typeface="Calibri" charset="0"/>
              </a:rPr>
              <a:t>0-18:45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June 27,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76</a:t>
            </a:fld>
            <a:endParaRPr lang="en-US" sz="1400" dirty="0">
              <a:solidFill>
                <a:srgbClr val="000000"/>
              </a:solidFill>
            </a:endParaRPr>
          </a:p>
        </p:txBody>
      </p:sp>
      <p:pic>
        <p:nvPicPr>
          <p:cNvPr id="10" name="Picture 9" descr="27June14-combined_animation_dsrc_cy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0"/>
            <a:ext cx="9144000" cy="5130800"/>
          </a:xfrm>
          <a:prstGeom prst="rect">
            <a:avLst/>
          </a:prstGeom>
        </p:spPr>
      </p:pic>
    </p:spTree>
    <p:extLst>
      <p:ext uri="{BB962C8B-B14F-4D97-AF65-F5344CB8AC3E}">
        <p14:creationId xmlns:p14="http://schemas.microsoft.com/office/powerpoint/2010/main" val="396012119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ANALYSIS</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2330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19:00 UTC Oct 6, 2014</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77</a:t>
            </a:fld>
            <a:endParaRPr lang="en-US" sz="1400" dirty="0">
              <a:solidFill>
                <a:srgbClr val="000000"/>
              </a:solidFill>
            </a:endParaRPr>
          </a:p>
        </p:txBody>
      </p:sp>
      <p:sp>
        <p:nvSpPr>
          <p:cNvPr id="13"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solidFill>
                  <a:srgbClr val="0027E0"/>
                </a:solidFill>
                <a:latin typeface="Calibri" charset="0"/>
                <a:cs typeface="Calibri" charset="0"/>
              </a:rPr>
              <a:t>NOWCASTING WITH LOCAL ANALYSIS AND PREDICTION SYSTEM – </a:t>
            </a:r>
            <a:r>
              <a:rPr lang="en-US" sz="2400" b="1" dirty="0" smtClean="0">
                <a:solidFill>
                  <a:srgbClr val="0027E0"/>
                </a:solidFill>
                <a:latin typeface="Calibri" charset="0"/>
                <a:cs typeface="Calibri" charset="0"/>
              </a:rPr>
              <a:t>LAPS</a:t>
            </a:r>
            <a:endParaRPr lang="en-US" sz="2400" b="1" dirty="0">
              <a:solidFill>
                <a:srgbClr val="0027E0"/>
              </a:solidFill>
            </a:endParaRPr>
          </a:p>
        </p:txBody>
      </p:sp>
      <p:pic>
        <p:nvPicPr>
          <p:cNvPr id="3" name="Picture 2"/>
          <p:cNvPicPr>
            <a:picLocks noChangeAspect="1"/>
          </p:cNvPicPr>
          <p:nvPr/>
        </p:nvPicPr>
        <p:blipFill>
          <a:blip r:embed="rId2"/>
          <a:stretch>
            <a:fillRect/>
          </a:stretch>
        </p:blipFill>
        <p:spPr>
          <a:xfrm>
            <a:off x="0" y="1600200"/>
            <a:ext cx="9144000" cy="4600516"/>
          </a:xfrm>
          <a:prstGeom prst="rect">
            <a:avLst/>
          </a:prstGeom>
        </p:spPr>
      </p:pic>
    </p:spTree>
    <p:extLst>
      <p:ext uri="{BB962C8B-B14F-4D97-AF65-F5344CB8AC3E}">
        <p14:creationId xmlns:p14="http://schemas.microsoft.com/office/powerpoint/2010/main" val="24393708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dirty="0" smtClean="0">
                <a:solidFill>
                  <a:srgbClr val="FF0000"/>
                </a:solidFill>
                <a:cs typeface="+mj-cs"/>
              </a:rPr>
              <a:t>US ENGAGEMENT IN INTERNATIONAL EFFORTS</a:t>
            </a:r>
            <a:endParaRPr lang="en-US"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a:bodyPr>
          <a:lstStyle/>
          <a:p>
            <a:pPr eaLnBrk="1" hangingPunct="1">
              <a:defRPr/>
            </a:pPr>
            <a:r>
              <a:rPr lang="en-US" dirty="0" smtClean="0">
                <a:solidFill>
                  <a:srgbClr val="000000"/>
                </a:solidFill>
              </a:rPr>
              <a:t>Major contributions to THORPEX</a:t>
            </a:r>
          </a:p>
          <a:p>
            <a:pPr lvl="1" eaLnBrk="1" hangingPunct="1">
              <a:defRPr/>
            </a:pPr>
            <a:r>
              <a:rPr lang="en-US" dirty="0" smtClean="0">
                <a:solidFill>
                  <a:srgbClr val="000000"/>
                </a:solidFill>
              </a:rPr>
              <a:t>Leadership/membership in WGs</a:t>
            </a:r>
          </a:p>
          <a:p>
            <a:pPr lvl="1" eaLnBrk="1" hangingPunct="1">
              <a:defRPr/>
            </a:pPr>
            <a:r>
              <a:rPr lang="en-US" dirty="0" smtClean="0">
                <a:solidFill>
                  <a:srgbClr val="000000"/>
                </a:solidFill>
              </a:rPr>
              <a:t>T-PARC, TIGGE, NAEFS, hybrid GSI, WSR</a:t>
            </a:r>
          </a:p>
          <a:p>
            <a:pPr eaLnBrk="1" hangingPunct="1">
              <a:defRPr/>
            </a:pPr>
            <a:endParaRPr lang="en-US" dirty="0" smtClean="0">
              <a:solidFill>
                <a:srgbClr val="000000"/>
              </a:solidFill>
            </a:endParaRPr>
          </a:p>
          <a:p>
            <a:pPr eaLnBrk="1" hangingPunct="1">
              <a:defRPr/>
            </a:pPr>
            <a:r>
              <a:rPr lang="en-US" dirty="0" smtClean="0">
                <a:solidFill>
                  <a:srgbClr val="000000"/>
                </a:solidFill>
              </a:rPr>
              <a:t>Momentum maintained</a:t>
            </a:r>
          </a:p>
          <a:p>
            <a:pPr lvl="1" eaLnBrk="1" hangingPunct="1">
              <a:defRPr/>
            </a:pPr>
            <a:r>
              <a:rPr lang="en-US" dirty="0" smtClean="0">
                <a:solidFill>
                  <a:srgbClr val="000000"/>
                </a:solidFill>
              </a:rPr>
              <a:t>Interim Interagency Weather Research Coordination Committee</a:t>
            </a:r>
          </a:p>
          <a:p>
            <a:pPr lvl="2" eaLnBrk="1" hangingPunct="1">
              <a:defRPr/>
            </a:pPr>
            <a:r>
              <a:rPr lang="en-US" dirty="0" smtClean="0">
                <a:solidFill>
                  <a:srgbClr val="000000"/>
                </a:solidFill>
              </a:rPr>
              <a:t>NOAA, NSF, US Navy, with others invited (NASA, FAA, DOE, </a:t>
            </a:r>
            <a:r>
              <a:rPr lang="en-US" dirty="0" err="1" smtClean="0">
                <a:solidFill>
                  <a:srgbClr val="000000"/>
                </a:solidFill>
              </a:rPr>
              <a:t>etc</a:t>
            </a:r>
            <a:r>
              <a:rPr lang="en-US" dirty="0" smtClean="0">
                <a:solidFill>
                  <a:srgbClr val="000000"/>
                </a:solidFill>
              </a:rPr>
              <a:t>)</a:t>
            </a:r>
          </a:p>
          <a:p>
            <a:pPr lvl="1" eaLnBrk="1" hangingPunct="1">
              <a:defRPr/>
            </a:pPr>
            <a:r>
              <a:rPr lang="en-US" dirty="0" smtClean="0">
                <a:solidFill>
                  <a:srgbClr val="000000"/>
                </a:solidFill>
              </a:rPr>
              <a:t>Interim Community Weather Research Planning Committee</a:t>
            </a:r>
          </a:p>
          <a:p>
            <a:pPr lvl="2" eaLnBrk="1" hangingPunct="1">
              <a:defRPr/>
            </a:pPr>
            <a:r>
              <a:rPr lang="en-US" dirty="0" smtClean="0">
                <a:solidFill>
                  <a:srgbClr val="DE00F1"/>
                </a:solidFill>
              </a:rPr>
              <a:t>Carolyn Reynolds &amp; </a:t>
            </a:r>
            <a:r>
              <a:rPr lang="en-US" dirty="0" err="1" smtClean="0">
                <a:solidFill>
                  <a:srgbClr val="DE00F1"/>
                </a:solidFill>
              </a:rPr>
              <a:t>Sharan</a:t>
            </a:r>
            <a:r>
              <a:rPr lang="en-US" dirty="0" smtClean="0">
                <a:solidFill>
                  <a:srgbClr val="DE00F1"/>
                </a:solidFill>
              </a:rPr>
              <a:t> </a:t>
            </a:r>
            <a:r>
              <a:rPr lang="en-US" dirty="0" err="1" smtClean="0">
                <a:solidFill>
                  <a:srgbClr val="DE00F1"/>
                </a:solidFill>
              </a:rPr>
              <a:t>Majumdar</a:t>
            </a:r>
            <a:r>
              <a:rPr lang="en-US" dirty="0" smtClean="0">
                <a:solidFill>
                  <a:srgbClr val="DE00F1"/>
                </a:solidFill>
              </a:rPr>
              <a:t> </a:t>
            </a:r>
            <a:r>
              <a:rPr lang="en-US" dirty="0" smtClean="0">
                <a:solidFill>
                  <a:srgbClr val="000000"/>
                </a:solidFill>
              </a:rPr>
              <a:t>as co-chairs</a:t>
            </a:r>
          </a:p>
          <a:p>
            <a:pPr eaLnBrk="1" hangingPunct="1">
              <a:defRPr/>
            </a:pPr>
            <a:endParaRPr lang="en-US" dirty="0">
              <a:solidFill>
                <a:srgbClr val="000000"/>
              </a:solidFill>
            </a:endParaRPr>
          </a:p>
          <a:p>
            <a:pPr eaLnBrk="1" hangingPunct="1">
              <a:defRPr/>
            </a:pPr>
            <a:r>
              <a:rPr lang="en-US" dirty="0" smtClean="0">
                <a:solidFill>
                  <a:srgbClr val="000000"/>
                </a:solidFill>
              </a:rPr>
              <a:t>Objectives of new initiative</a:t>
            </a:r>
          </a:p>
          <a:p>
            <a:pPr lvl="1" eaLnBrk="1" hangingPunct="1">
              <a:defRPr/>
            </a:pPr>
            <a:r>
              <a:rPr lang="en-US" dirty="0" smtClean="0">
                <a:solidFill>
                  <a:srgbClr val="000000"/>
                </a:solidFill>
              </a:rPr>
              <a:t>Promote socio-economically relevant weather research</a:t>
            </a:r>
          </a:p>
          <a:p>
            <a:pPr lvl="1" eaLnBrk="1" hangingPunct="1">
              <a:defRPr/>
            </a:pPr>
            <a:r>
              <a:rPr lang="en-US" dirty="0" smtClean="0">
                <a:solidFill>
                  <a:srgbClr val="000000"/>
                </a:solidFill>
              </a:rPr>
              <a:t>Coordinate US response to legacy &amp; new international projects</a:t>
            </a:r>
          </a:p>
          <a:p>
            <a:pPr lvl="1" eaLnBrk="1" hangingPunct="1">
              <a:defRPr/>
            </a:pPr>
            <a:r>
              <a:rPr lang="en-US" dirty="0" smtClean="0">
                <a:solidFill>
                  <a:srgbClr val="000000"/>
                </a:solidFill>
              </a:rPr>
              <a:t>Leverage by creating research infrastructure serving multiple needs</a:t>
            </a:r>
          </a:p>
          <a:p>
            <a:pPr lvl="1" eaLnBrk="1" hangingPunct="1">
              <a:defRPr/>
            </a:pPr>
            <a:endParaRPr lang="en-US"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2E22E996-B2A2-BB43-9A69-A8FA5619D325}" type="slidenum">
              <a:rPr lang="en-US" smtClean="0"/>
              <a:pPr>
                <a:defRPr/>
              </a:pPr>
              <a:t>8</a:t>
            </a:fld>
            <a:endParaRPr lang="en-US"/>
          </a:p>
        </p:txBody>
      </p:sp>
    </p:spTree>
    <p:extLst>
      <p:ext uri="{BB962C8B-B14F-4D97-AF65-F5344CB8AC3E}">
        <p14:creationId xmlns:p14="http://schemas.microsoft.com/office/powerpoint/2010/main" val="33883756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79787" y="533400"/>
            <a:ext cx="8976113" cy="3246567"/>
          </a:xfrm>
          <a:prstGeom prst="roundRect">
            <a:avLst/>
          </a:prstGeom>
          <a:solidFill>
            <a:srgbClr val="E9F9EA"/>
          </a:solid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90000"/>
              </a:lnSpc>
              <a:spcBef>
                <a:spcPct val="20000"/>
              </a:spcBef>
            </a:pPr>
            <a:r>
              <a:rPr lang="en-US" sz="2400" b="1" dirty="0" smtClean="0">
                <a:solidFill>
                  <a:srgbClr val="0000FF"/>
                </a:solidFill>
              </a:rPr>
              <a:t> </a:t>
            </a:r>
            <a:endParaRPr lang="en-US" sz="2400" dirty="0">
              <a:solidFill>
                <a:srgbClr val="000000"/>
              </a:solidFill>
              <a:latin typeface="Helvetica" charset="0"/>
            </a:endParaRPr>
          </a:p>
        </p:txBody>
      </p:sp>
      <p:sp>
        <p:nvSpPr>
          <p:cNvPr id="384002" name="Rectangle 2"/>
          <p:cNvSpPr>
            <a:spLocks noGrp="1" noChangeArrowheads="1"/>
          </p:cNvSpPr>
          <p:nvPr>
            <p:ph type="title"/>
          </p:nvPr>
        </p:nvSpPr>
        <p:spPr>
          <a:xfrm>
            <a:off x="0" y="0"/>
            <a:ext cx="9144000" cy="762000"/>
          </a:xfrm>
          <a:solidFill>
            <a:schemeClr val="bg1"/>
          </a:solidFill>
        </p:spPr>
        <p:txBody>
          <a:bodyPr/>
          <a:lstStyle/>
          <a:p>
            <a:pPr eaLnBrk="1" hangingPunct="1">
              <a:defRPr/>
            </a:pPr>
            <a:r>
              <a:rPr lang="en-GB" dirty="0" smtClean="0">
                <a:solidFill>
                  <a:schemeClr val="tx1"/>
                </a:solidFill>
                <a:cs typeface="+mj-cs"/>
              </a:rPr>
              <a:t>PROJECT DESIGN – FROM </a:t>
            </a:r>
            <a:r>
              <a:rPr lang="en-GB" dirty="0" smtClean="0">
                <a:solidFill>
                  <a:srgbClr val="FF0000"/>
                </a:solidFill>
                <a:cs typeface="+mj-cs"/>
              </a:rPr>
              <a:t>RESPONSE </a:t>
            </a:r>
            <a:r>
              <a:rPr lang="en-GB" dirty="0" smtClean="0">
                <a:solidFill>
                  <a:srgbClr val="000000"/>
                </a:solidFill>
                <a:cs typeface="+mj-cs"/>
              </a:rPr>
              <a:t>TO </a:t>
            </a:r>
            <a:r>
              <a:rPr lang="en-GB" dirty="0" smtClean="0">
                <a:solidFill>
                  <a:srgbClr val="008000"/>
                </a:solidFill>
                <a:cs typeface="+mj-cs"/>
              </a:rPr>
              <a:t>PREEMPTION</a:t>
            </a:r>
            <a:r>
              <a:rPr lang="en-GB" dirty="0" smtClean="0">
                <a:solidFill>
                  <a:srgbClr val="FF0000"/>
                </a:solidFill>
                <a:cs typeface="+mj-cs"/>
              </a:rPr>
              <a:t/>
            </a:r>
            <a:br>
              <a:rPr lang="en-GB" dirty="0" smtClean="0">
                <a:solidFill>
                  <a:srgbClr val="FF0000"/>
                </a:solidFill>
                <a:cs typeface="+mj-cs"/>
              </a:rPr>
            </a:br>
            <a:r>
              <a:rPr lang="en-GB" b="0" i="1" dirty="0" smtClean="0">
                <a:solidFill>
                  <a:srgbClr val="0000FF"/>
                </a:solidFill>
                <a:cs typeface="+mj-cs"/>
              </a:rPr>
              <a:t>SHIFT BALANCE FROM </a:t>
            </a:r>
            <a:r>
              <a:rPr lang="en-GB" b="0" i="1" dirty="0" smtClean="0">
                <a:solidFill>
                  <a:srgbClr val="FF0000"/>
                </a:solidFill>
                <a:cs typeface="+mj-cs"/>
              </a:rPr>
              <a:t>MITIGATION</a:t>
            </a:r>
            <a:r>
              <a:rPr lang="en-GB" b="0" i="1" dirty="0" smtClean="0">
                <a:solidFill>
                  <a:srgbClr val="0000FF"/>
                </a:solidFill>
                <a:cs typeface="+mj-cs"/>
              </a:rPr>
              <a:t> </a:t>
            </a:r>
            <a:r>
              <a:rPr lang="en-GB" b="0" i="1" dirty="0" smtClean="0">
                <a:solidFill>
                  <a:srgbClr val="000000"/>
                </a:solidFill>
                <a:cs typeface="+mj-cs"/>
              </a:rPr>
              <a:t>TO</a:t>
            </a:r>
            <a:r>
              <a:rPr lang="en-GB" b="0" i="1" dirty="0" smtClean="0">
                <a:solidFill>
                  <a:srgbClr val="0000FF"/>
                </a:solidFill>
                <a:cs typeface="+mj-cs"/>
              </a:rPr>
              <a:t> </a:t>
            </a:r>
            <a:r>
              <a:rPr lang="en-GB" b="0" i="1" dirty="0" smtClean="0">
                <a:solidFill>
                  <a:srgbClr val="008000"/>
                </a:solidFill>
                <a:cs typeface="+mj-cs"/>
              </a:rPr>
              <a:t>PEPARATION</a:t>
            </a:r>
            <a:endParaRPr lang="en-US" b="0" i="1" dirty="0" smtClean="0">
              <a:solidFill>
                <a:srgbClr val="008000"/>
              </a:solidFill>
              <a:cs typeface="+mj-cs"/>
            </a:endParaRPr>
          </a:p>
        </p:txBody>
      </p:sp>
      <p:sp>
        <p:nvSpPr>
          <p:cNvPr id="4" name="Slide Number Placeholder 4"/>
          <p:cNvSpPr>
            <a:spLocks noGrp="1"/>
          </p:cNvSpPr>
          <p:nvPr>
            <p:ph type="sldNum" sz="quarter" idx="12"/>
          </p:nvPr>
        </p:nvSpPr>
        <p:spPr>
          <a:xfrm>
            <a:off x="8686800" y="7437567"/>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9</a:t>
            </a:fld>
            <a:endParaRPr lang="en-US" sz="1400" dirty="0">
              <a:solidFill>
                <a:srgbClr val="000000"/>
              </a:solidFill>
            </a:endParaRPr>
          </a:p>
        </p:txBody>
      </p:sp>
      <p:sp>
        <p:nvSpPr>
          <p:cNvPr id="3" name="Rounded Rectangle 2"/>
          <p:cNvSpPr/>
          <p:nvPr/>
        </p:nvSpPr>
        <p:spPr bwMode="auto">
          <a:xfrm>
            <a:off x="609600" y="1417767"/>
            <a:ext cx="7772400" cy="13716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nSpc>
                <a:spcPct val="90000"/>
              </a:lnSpc>
              <a:spcBef>
                <a:spcPct val="20000"/>
              </a:spcBef>
              <a:buFontTx/>
              <a:buChar char="•"/>
            </a:pPr>
            <a:endParaRPr lang="en-US" sz="2400">
              <a:solidFill>
                <a:srgbClr val="000000"/>
              </a:solidFill>
              <a:latin typeface="Helvetica" charset="0"/>
            </a:endParaRPr>
          </a:p>
        </p:txBody>
      </p:sp>
      <p:sp>
        <p:nvSpPr>
          <p:cNvPr id="8" name="Rounded Rectangle 7"/>
          <p:cNvSpPr/>
          <p:nvPr/>
        </p:nvSpPr>
        <p:spPr bwMode="auto">
          <a:xfrm>
            <a:off x="86437" y="1600200"/>
            <a:ext cx="8962815" cy="4191000"/>
          </a:xfrm>
          <a:prstGeom prst="roundRect">
            <a:avLst/>
          </a:prstGeom>
          <a:solidFill>
            <a:srgbClr val="F8E7E9">
              <a:alpha val="33000"/>
            </a:srgbClr>
          </a:solid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90000"/>
              </a:lnSpc>
              <a:spcBef>
                <a:spcPct val="20000"/>
              </a:spcBef>
            </a:pPr>
            <a:endParaRPr lang="en-US" sz="2400" dirty="0">
              <a:solidFill>
                <a:srgbClr val="000000"/>
              </a:solidFill>
              <a:latin typeface="Helvetica" charset="0"/>
            </a:endParaRPr>
          </a:p>
        </p:txBody>
      </p:sp>
      <p:sp>
        <p:nvSpPr>
          <p:cNvPr id="12" name="Right Triangle 11"/>
          <p:cNvSpPr/>
          <p:nvPr/>
        </p:nvSpPr>
        <p:spPr bwMode="auto">
          <a:xfrm>
            <a:off x="7585273" y="2103567"/>
            <a:ext cx="685800" cy="2438400"/>
          </a:xfrm>
          <a:prstGeom prst="rtTriangle">
            <a:avLst/>
          </a:prstGeom>
          <a:solidFill>
            <a:srgbClr val="F6DCDF"/>
          </a:solidFill>
          <a:ln w="28575" cap="flat" cmpd="sng" algn="ctr">
            <a:solidFill>
              <a:srgbClr val="FF0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90000"/>
              </a:lnSpc>
              <a:spcBef>
                <a:spcPct val="20000"/>
              </a:spcBef>
              <a:buFontTx/>
              <a:buChar char="•"/>
            </a:pPr>
            <a:endParaRPr lang="en-US" sz="2400">
              <a:solidFill>
                <a:srgbClr val="000000"/>
              </a:solidFill>
              <a:latin typeface="Helvetica" charset="0"/>
            </a:endParaRPr>
          </a:p>
        </p:txBody>
      </p:sp>
      <p:sp>
        <p:nvSpPr>
          <p:cNvPr id="14" name="Right Triangle 13"/>
          <p:cNvSpPr/>
          <p:nvPr/>
        </p:nvSpPr>
        <p:spPr bwMode="auto">
          <a:xfrm flipV="1">
            <a:off x="6137473" y="2103567"/>
            <a:ext cx="1447800" cy="2438400"/>
          </a:xfrm>
          <a:prstGeom prst="rtTriangle">
            <a:avLst/>
          </a:prstGeom>
          <a:solidFill>
            <a:srgbClr val="C8F4CB"/>
          </a:solidFill>
          <a:ln w="28575" cap="flat" cmpd="sng" algn="ctr">
            <a:solidFill>
              <a:srgbClr val="008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90000"/>
              </a:lnSpc>
              <a:spcBef>
                <a:spcPct val="20000"/>
              </a:spcBef>
              <a:buFontTx/>
              <a:buChar char="•"/>
            </a:pPr>
            <a:endParaRPr lang="en-US" sz="2400">
              <a:solidFill>
                <a:srgbClr val="000000"/>
              </a:solidFill>
              <a:latin typeface="Helvetica" charset="0"/>
            </a:endParaRPr>
          </a:p>
        </p:txBody>
      </p:sp>
      <p:sp>
        <p:nvSpPr>
          <p:cNvPr id="9" name="Rectangle 8"/>
          <p:cNvSpPr/>
          <p:nvPr/>
        </p:nvSpPr>
        <p:spPr>
          <a:xfrm>
            <a:off x="3276600" y="1066800"/>
            <a:ext cx="1170967" cy="369332"/>
          </a:xfrm>
          <a:prstGeom prst="rect">
            <a:avLst/>
          </a:prstGeom>
        </p:spPr>
        <p:txBody>
          <a:bodyPr wrap="none">
            <a:spAutoFit/>
          </a:bodyPr>
          <a:lstStyle/>
          <a:p>
            <a:r>
              <a:rPr lang="en-US" i="1" dirty="0" smtClean="0">
                <a:solidFill>
                  <a:srgbClr val="008000"/>
                </a:solidFill>
              </a:rPr>
              <a:t>NATURE</a:t>
            </a:r>
            <a:endParaRPr lang="en-US" i="1" dirty="0">
              <a:solidFill>
                <a:srgbClr val="008000"/>
              </a:solidFill>
            </a:endParaRPr>
          </a:p>
        </p:txBody>
      </p:sp>
      <p:sp>
        <p:nvSpPr>
          <p:cNvPr id="16" name="Rectangle 15"/>
          <p:cNvSpPr/>
          <p:nvPr/>
        </p:nvSpPr>
        <p:spPr>
          <a:xfrm>
            <a:off x="4267200" y="5257800"/>
            <a:ext cx="1248174" cy="369332"/>
          </a:xfrm>
          <a:prstGeom prst="rect">
            <a:avLst/>
          </a:prstGeom>
        </p:spPr>
        <p:txBody>
          <a:bodyPr wrap="none">
            <a:spAutoFit/>
          </a:bodyPr>
          <a:lstStyle/>
          <a:p>
            <a:r>
              <a:rPr lang="en-US" i="1" dirty="0" smtClean="0">
                <a:solidFill>
                  <a:srgbClr val="FF0000"/>
                </a:solidFill>
              </a:rPr>
              <a:t>SOCIETY</a:t>
            </a:r>
            <a:endParaRPr lang="en-US" i="1" dirty="0">
              <a:solidFill>
                <a:srgbClr val="FF0000"/>
              </a:solidFill>
            </a:endParaRPr>
          </a:p>
        </p:txBody>
      </p:sp>
      <p:sp>
        <p:nvSpPr>
          <p:cNvPr id="19" name="Rectangle 18"/>
          <p:cNvSpPr/>
          <p:nvPr/>
        </p:nvSpPr>
        <p:spPr>
          <a:xfrm>
            <a:off x="-377894" y="3743663"/>
            <a:ext cx="1585305" cy="923330"/>
          </a:xfrm>
          <a:prstGeom prst="rect">
            <a:avLst/>
          </a:prstGeom>
        </p:spPr>
        <p:txBody>
          <a:bodyPr wrap="square">
            <a:spAutoFit/>
          </a:bodyPr>
          <a:lstStyle/>
          <a:p>
            <a:pPr algn="r"/>
            <a:r>
              <a:rPr lang="en-US" dirty="0" smtClean="0">
                <a:solidFill>
                  <a:srgbClr val="000000"/>
                </a:solidFill>
              </a:rPr>
              <a:t>(3) Define</a:t>
            </a:r>
          </a:p>
          <a:p>
            <a:pPr algn="r"/>
            <a:r>
              <a:rPr lang="en-US" dirty="0" smtClean="0">
                <a:solidFill>
                  <a:srgbClr val="000000"/>
                </a:solidFill>
              </a:rPr>
              <a:t>Gaps</a:t>
            </a:r>
          </a:p>
          <a:p>
            <a:pPr algn="r"/>
            <a:r>
              <a:rPr lang="en-US" dirty="0" smtClean="0">
                <a:solidFill>
                  <a:srgbClr val="000000"/>
                </a:solidFill>
              </a:rPr>
              <a:t>(Metrics)</a:t>
            </a:r>
          </a:p>
        </p:txBody>
      </p:sp>
      <p:sp>
        <p:nvSpPr>
          <p:cNvPr id="15" name="Rectangle 14"/>
          <p:cNvSpPr/>
          <p:nvPr/>
        </p:nvSpPr>
        <p:spPr>
          <a:xfrm>
            <a:off x="6084281" y="2053428"/>
            <a:ext cx="1454470" cy="646331"/>
          </a:xfrm>
          <a:prstGeom prst="rect">
            <a:avLst/>
          </a:prstGeom>
        </p:spPr>
        <p:txBody>
          <a:bodyPr wrap="none">
            <a:spAutoFit/>
          </a:bodyPr>
          <a:lstStyle/>
          <a:p>
            <a:r>
              <a:rPr lang="en-US" dirty="0" smtClean="0">
                <a:solidFill>
                  <a:srgbClr val="008000"/>
                </a:solidFill>
              </a:rPr>
              <a:t>Enhanced</a:t>
            </a:r>
          </a:p>
          <a:p>
            <a:r>
              <a:rPr lang="en-US" b="1" dirty="0" smtClean="0">
                <a:solidFill>
                  <a:srgbClr val="008000"/>
                </a:solidFill>
              </a:rPr>
              <a:t>Preemption</a:t>
            </a:r>
            <a:endParaRPr lang="en-US" b="1" dirty="0">
              <a:solidFill>
                <a:srgbClr val="000000"/>
              </a:solidFill>
            </a:endParaRPr>
          </a:p>
        </p:txBody>
      </p:sp>
      <p:sp>
        <p:nvSpPr>
          <p:cNvPr id="20" name="Rectangle 19"/>
          <p:cNvSpPr/>
          <p:nvPr/>
        </p:nvSpPr>
        <p:spPr>
          <a:xfrm rot="16200000">
            <a:off x="6740660" y="3470412"/>
            <a:ext cx="1916811" cy="369332"/>
          </a:xfrm>
          <a:prstGeom prst="rect">
            <a:avLst/>
          </a:prstGeom>
        </p:spPr>
        <p:txBody>
          <a:bodyPr wrap="none">
            <a:spAutoFit/>
          </a:bodyPr>
          <a:lstStyle/>
          <a:p>
            <a:r>
              <a:rPr lang="en-US" dirty="0" smtClean="0">
                <a:solidFill>
                  <a:srgbClr val="FF0000"/>
                </a:solidFill>
              </a:rPr>
              <a:t>Reduced </a:t>
            </a:r>
            <a:r>
              <a:rPr lang="en-US" b="1" dirty="0" smtClean="0">
                <a:solidFill>
                  <a:srgbClr val="FF0000"/>
                </a:solidFill>
              </a:rPr>
              <a:t>Impact</a:t>
            </a:r>
            <a:endParaRPr lang="en-US" b="1" dirty="0">
              <a:solidFill>
                <a:srgbClr val="000000"/>
              </a:solidFill>
            </a:endParaRPr>
          </a:p>
        </p:txBody>
      </p:sp>
      <p:sp>
        <p:nvSpPr>
          <p:cNvPr id="10" name="Oval 9"/>
          <p:cNvSpPr/>
          <p:nvPr/>
        </p:nvSpPr>
        <p:spPr bwMode="auto">
          <a:xfrm>
            <a:off x="7300214" y="1798767"/>
            <a:ext cx="533400" cy="533400"/>
          </a:xfrm>
          <a:prstGeom prst="ellipse">
            <a:avLst/>
          </a:prstGeom>
          <a:solidFill>
            <a:srgbClr val="E6B2ED">
              <a:alpha val="67000"/>
            </a:srgbClr>
          </a:solidFill>
          <a:ln w="38100" cap="flat" cmpd="sng" algn="ctr">
            <a:solidFill>
              <a:srgbClr val="DE00F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90000"/>
              </a:lnSpc>
              <a:spcBef>
                <a:spcPct val="20000"/>
              </a:spcBef>
              <a:buFontTx/>
              <a:buChar char="•"/>
            </a:pPr>
            <a:endParaRPr lang="en-US" sz="2400">
              <a:solidFill>
                <a:srgbClr val="000000"/>
              </a:solidFill>
              <a:latin typeface="Helvetica" charset="0"/>
            </a:endParaRPr>
          </a:p>
        </p:txBody>
      </p:sp>
      <p:sp>
        <p:nvSpPr>
          <p:cNvPr id="23" name="Rectangle 22"/>
          <p:cNvSpPr/>
          <p:nvPr/>
        </p:nvSpPr>
        <p:spPr>
          <a:xfrm>
            <a:off x="7560880" y="2246640"/>
            <a:ext cx="1569296" cy="646331"/>
          </a:xfrm>
          <a:prstGeom prst="rect">
            <a:avLst/>
          </a:prstGeom>
        </p:spPr>
        <p:txBody>
          <a:bodyPr wrap="square">
            <a:spAutoFit/>
          </a:bodyPr>
          <a:lstStyle/>
          <a:p>
            <a:r>
              <a:rPr lang="en-US" dirty="0" smtClean="0">
                <a:solidFill>
                  <a:srgbClr val="008000"/>
                </a:solidFill>
              </a:rPr>
              <a:t> (5) Test New</a:t>
            </a:r>
          </a:p>
          <a:p>
            <a:r>
              <a:rPr lang="en-US" dirty="0" smtClean="0">
                <a:solidFill>
                  <a:srgbClr val="008000"/>
                </a:solidFill>
              </a:rPr>
              <a:t>   Methods</a:t>
            </a:r>
          </a:p>
        </p:txBody>
      </p:sp>
      <p:sp>
        <p:nvSpPr>
          <p:cNvPr id="21" name="Can 20"/>
          <p:cNvSpPr/>
          <p:nvPr/>
        </p:nvSpPr>
        <p:spPr bwMode="auto">
          <a:xfrm rot="16200000">
            <a:off x="3820527" y="1287546"/>
            <a:ext cx="1600200" cy="2806684"/>
          </a:xfrm>
          <a:prstGeom prst="can">
            <a:avLst/>
          </a:prstGeom>
          <a:solidFill>
            <a:srgbClr val="A1D4EA"/>
          </a:solidFill>
          <a:ln w="317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90000"/>
              </a:lnSpc>
              <a:spcBef>
                <a:spcPct val="20000"/>
              </a:spcBef>
              <a:buFontTx/>
              <a:buChar char="•"/>
            </a:pPr>
            <a:endParaRPr lang="en-US" sz="2400">
              <a:solidFill>
                <a:srgbClr val="000000"/>
              </a:solidFill>
              <a:latin typeface="Helvetica" charset="0"/>
            </a:endParaRPr>
          </a:p>
        </p:txBody>
      </p:sp>
      <p:sp>
        <p:nvSpPr>
          <p:cNvPr id="22" name="Rectangle 21"/>
          <p:cNvSpPr/>
          <p:nvPr/>
        </p:nvSpPr>
        <p:spPr>
          <a:xfrm>
            <a:off x="3180979" y="2145985"/>
            <a:ext cx="2917573" cy="923330"/>
          </a:xfrm>
          <a:prstGeom prst="rect">
            <a:avLst/>
          </a:prstGeom>
        </p:spPr>
        <p:txBody>
          <a:bodyPr wrap="none">
            <a:spAutoFit/>
          </a:bodyPr>
          <a:lstStyle/>
          <a:p>
            <a:r>
              <a:rPr lang="en-US" dirty="0" smtClean="0">
                <a:solidFill>
                  <a:srgbClr val="0000FF"/>
                </a:solidFill>
              </a:rPr>
              <a:t>Better Understand Nature</a:t>
            </a:r>
          </a:p>
          <a:p>
            <a:r>
              <a:rPr lang="en-US" dirty="0" smtClean="0">
                <a:solidFill>
                  <a:srgbClr val="0000FF"/>
                </a:solidFill>
              </a:rPr>
              <a:t>Exploit Predictive Potential</a:t>
            </a:r>
          </a:p>
          <a:p>
            <a:r>
              <a:rPr lang="en-US" dirty="0" smtClean="0">
                <a:solidFill>
                  <a:srgbClr val="0000FF"/>
                </a:solidFill>
              </a:rPr>
              <a:t>Improve </a:t>
            </a:r>
            <a:r>
              <a:rPr lang="en-US" dirty="0" err="1">
                <a:solidFill>
                  <a:srgbClr val="0000FF"/>
                </a:solidFill>
              </a:rPr>
              <a:t>W</a:t>
            </a:r>
            <a:r>
              <a:rPr lang="en-US" dirty="0" err="1" smtClean="0">
                <a:solidFill>
                  <a:srgbClr val="0000FF"/>
                </a:solidFill>
              </a:rPr>
              <a:t>ea</a:t>
            </a:r>
            <a:r>
              <a:rPr lang="en-US" dirty="0" smtClean="0">
                <a:solidFill>
                  <a:srgbClr val="0000FF"/>
                </a:solidFill>
              </a:rPr>
              <a:t>. Info/Service</a:t>
            </a:r>
            <a:endParaRPr lang="en-US" dirty="0">
              <a:solidFill>
                <a:srgbClr val="0000FF"/>
              </a:solidFill>
            </a:endParaRPr>
          </a:p>
        </p:txBody>
      </p:sp>
      <p:sp>
        <p:nvSpPr>
          <p:cNvPr id="25" name="Rectangle 24"/>
          <p:cNvSpPr/>
          <p:nvPr/>
        </p:nvSpPr>
        <p:spPr>
          <a:xfrm>
            <a:off x="3205560" y="1841185"/>
            <a:ext cx="2722921" cy="338554"/>
          </a:xfrm>
          <a:prstGeom prst="rect">
            <a:avLst/>
          </a:prstGeom>
          <a:noFill/>
        </p:spPr>
        <p:txBody>
          <a:bodyPr wrap="none" lIns="91440" tIns="45720" rIns="91440" bIns="45720">
            <a:spAutoFit/>
          </a:bodyPr>
          <a:lstStyle/>
          <a:p>
            <a:pPr algn="ctr"/>
            <a:r>
              <a:rPr lang="en-US" sz="1600" b="1" dirty="0" smtClean="0">
                <a:ln w="12700">
                  <a:solidFill>
                    <a:srgbClr val="E81212">
                      <a:satMod val="155000"/>
                    </a:srgbClr>
                  </a:solidFill>
                  <a:prstDash val="solid"/>
                </a:ln>
                <a:solidFill>
                  <a:srgbClr val="0000FF"/>
                </a:solidFill>
                <a:effectLst>
                  <a:outerShdw blurRad="41275" dist="20320" dir="1800000" algn="tl" rotWithShape="0">
                    <a:srgbClr val="000000">
                      <a:alpha val="40000"/>
                    </a:srgbClr>
                  </a:outerShdw>
                </a:effectLst>
              </a:rPr>
              <a:t>(4) WEATHER RESEARCH</a:t>
            </a:r>
            <a:endParaRPr lang="en-US" sz="1600" b="1" dirty="0">
              <a:ln w="12700">
                <a:solidFill>
                  <a:srgbClr val="E81212">
                    <a:satMod val="155000"/>
                  </a:srgbClr>
                </a:solidFill>
                <a:prstDash val="solid"/>
              </a:ln>
              <a:solidFill>
                <a:srgbClr val="0000FF"/>
              </a:solidFill>
              <a:effectLst>
                <a:outerShdw blurRad="41275" dist="20320" dir="1800000" algn="tl" rotWithShape="0">
                  <a:srgbClr val="000000">
                    <a:alpha val="40000"/>
                  </a:srgbClr>
                </a:outerShdw>
              </a:effectLst>
            </a:endParaRPr>
          </a:p>
        </p:txBody>
      </p:sp>
      <p:sp>
        <p:nvSpPr>
          <p:cNvPr id="28" name="Rectangle 27"/>
          <p:cNvSpPr/>
          <p:nvPr/>
        </p:nvSpPr>
        <p:spPr>
          <a:xfrm>
            <a:off x="1524000" y="4618167"/>
            <a:ext cx="1981200" cy="646331"/>
          </a:xfrm>
          <a:prstGeom prst="rect">
            <a:avLst/>
          </a:prstGeom>
        </p:spPr>
        <p:txBody>
          <a:bodyPr wrap="square">
            <a:spAutoFit/>
          </a:bodyPr>
          <a:lstStyle/>
          <a:p>
            <a:pPr algn="ctr"/>
            <a:r>
              <a:rPr lang="en-US" i="1" dirty="0" smtClean="0">
                <a:solidFill>
                  <a:srgbClr val="FF0000"/>
                </a:solidFill>
              </a:rPr>
              <a:t>What / how</a:t>
            </a:r>
          </a:p>
          <a:p>
            <a:pPr algn="ctr"/>
            <a:r>
              <a:rPr lang="en-US" i="1" dirty="0" smtClean="0">
                <a:solidFill>
                  <a:srgbClr val="FF0000"/>
                </a:solidFill>
              </a:rPr>
              <a:t>Impacts Society?</a:t>
            </a:r>
          </a:p>
        </p:txBody>
      </p:sp>
      <p:sp>
        <p:nvSpPr>
          <p:cNvPr id="29" name="Rectangle 28"/>
          <p:cNvSpPr/>
          <p:nvPr/>
        </p:nvSpPr>
        <p:spPr>
          <a:xfrm>
            <a:off x="5486400" y="4618167"/>
            <a:ext cx="2133600" cy="646331"/>
          </a:xfrm>
          <a:prstGeom prst="rect">
            <a:avLst/>
          </a:prstGeom>
        </p:spPr>
        <p:txBody>
          <a:bodyPr wrap="square">
            <a:spAutoFit/>
          </a:bodyPr>
          <a:lstStyle/>
          <a:p>
            <a:pPr algn="ctr"/>
            <a:r>
              <a:rPr lang="en-US" i="1" dirty="0" smtClean="0">
                <a:solidFill>
                  <a:srgbClr val="008000"/>
                </a:solidFill>
              </a:rPr>
              <a:t>How Impacts Can Be Preempted?</a:t>
            </a:r>
          </a:p>
        </p:txBody>
      </p:sp>
      <p:sp>
        <p:nvSpPr>
          <p:cNvPr id="7" name="Right Triangle 6"/>
          <p:cNvSpPr/>
          <p:nvPr/>
        </p:nvSpPr>
        <p:spPr bwMode="auto">
          <a:xfrm>
            <a:off x="1874861" y="2103567"/>
            <a:ext cx="1447800" cy="2438400"/>
          </a:xfrm>
          <a:prstGeom prst="rtTriangle">
            <a:avLst/>
          </a:prstGeom>
          <a:solidFill>
            <a:srgbClr val="F6DCDF"/>
          </a:solidFill>
          <a:ln w="28575" cap="flat" cmpd="sng" algn="ctr">
            <a:solidFill>
              <a:srgbClr val="FF0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90000"/>
              </a:lnSpc>
              <a:spcBef>
                <a:spcPct val="20000"/>
              </a:spcBef>
              <a:buFontTx/>
              <a:buChar char="•"/>
            </a:pPr>
            <a:endParaRPr lang="en-US" sz="2400">
              <a:solidFill>
                <a:srgbClr val="000000"/>
              </a:solidFill>
              <a:latin typeface="Helvetica" charset="0"/>
            </a:endParaRPr>
          </a:p>
        </p:txBody>
      </p:sp>
      <p:sp>
        <p:nvSpPr>
          <p:cNvPr id="13" name="Right Triangle 12"/>
          <p:cNvSpPr/>
          <p:nvPr/>
        </p:nvSpPr>
        <p:spPr bwMode="auto">
          <a:xfrm flipV="1">
            <a:off x="1189061" y="2103567"/>
            <a:ext cx="685800" cy="2438400"/>
          </a:xfrm>
          <a:prstGeom prst="rtTriangle">
            <a:avLst/>
          </a:prstGeom>
          <a:solidFill>
            <a:srgbClr val="C8F4CB"/>
          </a:solidFill>
          <a:ln w="28575" cap="flat" cmpd="sng" algn="ctr">
            <a:solidFill>
              <a:srgbClr val="008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90000"/>
              </a:lnSpc>
              <a:spcBef>
                <a:spcPct val="20000"/>
              </a:spcBef>
              <a:buFontTx/>
              <a:buChar char="•"/>
            </a:pPr>
            <a:endParaRPr lang="en-US" sz="2400">
              <a:solidFill>
                <a:srgbClr val="000000"/>
              </a:solidFill>
              <a:latin typeface="Helvetica" charset="0"/>
            </a:endParaRPr>
          </a:p>
        </p:txBody>
      </p:sp>
      <p:sp>
        <p:nvSpPr>
          <p:cNvPr id="18" name="Rectangle 17"/>
          <p:cNvSpPr/>
          <p:nvPr/>
        </p:nvSpPr>
        <p:spPr>
          <a:xfrm rot="16200000">
            <a:off x="-62823" y="3264130"/>
            <a:ext cx="2739990" cy="346249"/>
          </a:xfrm>
          <a:prstGeom prst="rect">
            <a:avLst/>
          </a:prstGeom>
        </p:spPr>
        <p:txBody>
          <a:bodyPr wrap="square">
            <a:spAutoFit/>
          </a:bodyPr>
          <a:lstStyle/>
          <a:p>
            <a:pPr algn="r">
              <a:lnSpc>
                <a:spcPct val="90000"/>
              </a:lnSpc>
            </a:pPr>
            <a:r>
              <a:rPr lang="en-US" dirty="0" smtClean="0">
                <a:solidFill>
                  <a:srgbClr val="008000"/>
                </a:solidFill>
              </a:rPr>
              <a:t>Limited </a:t>
            </a:r>
            <a:r>
              <a:rPr lang="en-US" b="1" dirty="0" smtClean="0">
                <a:solidFill>
                  <a:srgbClr val="008000"/>
                </a:solidFill>
              </a:rPr>
              <a:t>Preemption   </a:t>
            </a:r>
          </a:p>
        </p:txBody>
      </p:sp>
      <p:sp>
        <p:nvSpPr>
          <p:cNvPr id="17" name="Rectangle 16"/>
          <p:cNvSpPr/>
          <p:nvPr/>
        </p:nvSpPr>
        <p:spPr>
          <a:xfrm>
            <a:off x="2073760" y="1757800"/>
            <a:ext cx="1275146" cy="923330"/>
          </a:xfrm>
          <a:prstGeom prst="rect">
            <a:avLst/>
          </a:prstGeom>
        </p:spPr>
        <p:txBody>
          <a:bodyPr wrap="none">
            <a:spAutoFit/>
          </a:bodyPr>
          <a:lstStyle/>
          <a:p>
            <a:r>
              <a:rPr lang="en-US" dirty="0" smtClean="0">
                <a:solidFill>
                  <a:srgbClr val="DE00F1"/>
                </a:solidFill>
              </a:rPr>
              <a:t>(1</a:t>
            </a:r>
            <a:r>
              <a:rPr lang="en-US" dirty="0">
                <a:solidFill>
                  <a:srgbClr val="DE00F1"/>
                </a:solidFill>
              </a:rPr>
              <a:t>)</a:t>
            </a:r>
            <a:r>
              <a:rPr lang="en-US" dirty="0" smtClean="0">
                <a:solidFill>
                  <a:srgbClr val="0000FF"/>
                </a:solidFill>
              </a:rPr>
              <a:t> </a:t>
            </a:r>
            <a:r>
              <a:rPr lang="en-US" dirty="0" smtClean="0">
                <a:solidFill>
                  <a:srgbClr val="DE00F1"/>
                </a:solidFill>
              </a:rPr>
              <a:t>Identify</a:t>
            </a:r>
          </a:p>
          <a:p>
            <a:r>
              <a:rPr lang="en-US" dirty="0" smtClean="0">
                <a:solidFill>
                  <a:srgbClr val="DE00F1"/>
                </a:solidFill>
              </a:rPr>
              <a:t> Weather</a:t>
            </a:r>
          </a:p>
          <a:p>
            <a:r>
              <a:rPr lang="en-US" dirty="0" smtClean="0">
                <a:solidFill>
                  <a:srgbClr val="DE00F1"/>
                </a:solidFill>
              </a:rPr>
              <a:t> Threat</a:t>
            </a:r>
          </a:p>
        </p:txBody>
      </p:sp>
      <p:sp>
        <p:nvSpPr>
          <p:cNvPr id="6" name="Oval 5"/>
          <p:cNvSpPr/>
          <p:nvPr/>
        </p:nvSpPr>
        <p:spPr bwMode="auto">
          <a:xfrm>
            <a:off x="1600200" y="1792187"/>
            <a:ext cx="533400" cy="533400"/>
          </a:xfrm>
          <a:prstGeom prst="ellipse">
            <a:avLst/>
          </a:prstGeom>
          <a:solidFill>
            <a:srgbClr val="E6B2ED">
              <a:alpha val="78000"/>
            </a:srgbClr>
          </a:solidFill>
          <a:ln w="38100" cap="flat" cmpd="sng" algn="ctr">
            <a:solidFill>
              <a:srgbClr val="DE00F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nSpc>
                <a:spcPct val="90000"/>
              </a:lnSpc>
              <a:spcBef>
                <a:spcPct val="20000"/>
              </a:spcBef>
              <a:buFontTx/>
              <a:buChar char="•"/>
            </a:pPr>
            <a:endParaRPr lang="en-US" sz="2400">
              <a:solidFill>
                <a:srgbClr val="000000"/>
              </a:solidFill>
              <a:latin typeface="Helvetica" charset="0"/>
            </a:endParaRPr>
          </a:p>
        </p:txBody>
      </p:sp>
      <p:cxnSp>
        <p:nvCxnSpPr>
          <p:cNvPr id="27" name="Straight Arrow Connector 26"/>
          <p:cNvCxnSpPr/>
          <p:nvPr/>
        </p:nvCxnSpPr>
        <p:spPr bwMode="auto">
          <a:xfrm>
            <a:off x="6096000" y="6096000"/>
            <a:ext cx="2209800" cy="0"/>
          </a:xfrm>
          <a:prstGeom prst="straightConnector1">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84004" name="Rectangle 384003"/>
          <p:cNvSpPr/>
          <p:nvPr/>
        </p:nvSpPr>
        <p:spPr>
          <a:xfrm>
            <a:off x="4350049" y="6059161"/>
            <a:ext cx="708508" cy="369332"/>
          </a:xfrm>
          <a:prstGeom prst="rect">
            <a:avLst/>
          </a:prstGeom>
        </p:spPr>
        <p:txBody>
          <a:bodyPr wrap="none">
            <a:spAutoFit/>
          </a:bodyPr>
          <a:lstStyle/>
          <a:p>
            <a:r>
              <a:rPr lang="en-US" i="1" dirty="0" smtClean="0">
                <a:solidFill>
                  <a:srgbClr val="000000"/>
                </a:solidFill>
              </a:rPr>
              <a:t>Time</a:t>
            </a:r>
            <a:endParaRPr lang="en-US" dirty="0">
              <a:solidFill>
                <a:srgbClr val="000000"/>
              </a:solidFill>
            </a:endParaRPr>
          </a:p>
        </p:txBody>
      </p:sp>
      <p:sp>
        <p:nvSpPr>
          <p:cNvPr id="37" name="Rectangle 36"/>
          <p:cNvSpPr/>
          <p:nvPr/>
        </p:nvSpPr>
        <p:spPr>
          <a:xfrm>
            <a:off x="8156987" y="3740449"/>
            <a:ext cx="1096457" cy="1200329"/>
          </a:xfrm>
          <a:prstGeom prst="rect">
            <a:avLst/>
          </a:prstGeom>
        </p:spPr>
        <p:txBody>
          <a:bodyPr wrap="square">
            <a:spAutoFit/>
          </a:bodyPr>
          <a:lstStyle/>
          <a:p>
            <a:r>
              <a:rPr lang="en-US" dirty="0" smtClean="0">
                <a:solidFill>
                  <a:srgbClr val="000000"/>
                </a:solidFill>
              </a:rPr>
              <a:t>(6) </a:t>
            </a:r>
          </a:p>
          <a:p>
            <a:r>
              <a:rPr lang="en-US" dirty="0" smtClean="0">
                <a:solidFill>
                  <a:srgbClr val="000000"/>
                </a:solidFill>
              </a:rPr>
              <a:t>Assess        </a:t>
            </a:r>
            <a:r>
              <a:rPr lang="en-US" dirty="0" err="1" smtClean="0">
                <a:solidFill>
                  <a:srgbClr val="FFFFFF"/>
                </a:solidFill>
              </a:rPr>
              <a:t>ii</a:t>
            </a:r>
            <a:r>
              <a:rPr lang="en-US" dirty="0" err="1" smtClean="0">
                <a:solidFill>
                  <a:srgbClr val="000000"/>
                </a:solidFill>
              </a:rPr>
              <a:t>Added</a:t>
            </a:r>
            <a:endParaRPr lang="en-US" dirty="0" smtClean="0">
              <a:solidFill>
                <a:srgbClr val="000000"/>
              </a:solidFill>
            </a:endParaRPr>
          </a:p>
          <a:p>
            <a:r>
              <a:rPr lang="en-US" dirty="0" smtClean="0">
                <a:solidFill>
                  <a:srgbClr val="000000"/>
                </a:solidFill>
              </a:rPr>
              <a:t>  Value</a:t>
            </a:r>
          </a:p>
        </p:txBody>
      </p:sp>
      <p:sp>
        <p:nvSpPr>
          <p:cNvPr id="38" name="Rectangle 37"/>
          <p:cNvSpPr/>
          <p:nvPr/>
        </p:nvSpPr>
        <p:spPr>
          <a:xfrm>
            <a:off x="-26166" y="2173496"/>
            <a:ext cx="1259094" cy="1200329"/>
          </a:xfrm>
          <a:prstGeom prst="rect">
            <a:avLst/>
          </a:prstGeom>
        </p:spPr>
        <p:txBody>
          <a:bodyPr wrap="square">
            <a:spAutoFit/>
          </a:bodyPr>
          <a:lstStyle/>
          <a:p>
            <a:pPr algn="r"/>
            <a:r>
              <a:rPr lang="en-US" dirty="0" smtClean="0">
                <a:solidFill>
                  <a:srgbClr val="008000"/>
                </a:solidFill>
              </a:rPr>
              <a:t> (2) Assess</a:t>
            </a:r>
          </a:p>
          <a:p>
            <a:pPr algn="r"/>
            <a:r>
              <a:rPr lang="en-US" dirty="0" smtClean="0">
                <a:solidFill>
                  <a:srgbClr val="008000"/>
                </a:solidFill>
              </a:rPr>
              <a:t>Current</a:t>
            </a:r>
            <a:endParaRPr lang="en-US" dirty="0">
              <a:solidFill>
                <a:srgbClr val="008000"/>
              </a:solidFill>
            </a:endParaRPr>
          </a:p>
          <a:p>
            <a:pPr algn="r"/>
            <a:r>
              <a:rPr lang="en-US" dirty="0" smtClean="0">
                <a:solidFill>
                  <a:srgbClr val="008000"/>
                </a:solidFill>
              </a:rPr>
              <a:t>Capability</a:t>
            </a:r>
          </a:p>
        </p:txBody>
      </p:sp>
      <p:cxnSp>
        <p:nvCxnSpPr>
          <p:cNvPr id="39" name="Straight Arrow Connector 38"/>
          <p:cNvCxnSpPr/>
          <p:nvPr/>
        </p:nvCxnSpPr>
        <p:spPr bwMode="auto">
          <a:xfrm flipV="1">
            <a:off x="3276600" y="3048001"/>
            <a:ext cx="1295400" cy="1828799"/>
          </a:xfrm>
          <a:prstGeom prst="straightConnector1">
            <a:avLst/>
          </a:prstGeom>
          <a:noFill/>
          <a:ln w="19050" cap="flat" cmpd="sng" algn="ctr">
            <a:solidFill>
              <a:srgbClr val="FF0000"/>
            </a:solidFill>
            <a:prstDash val="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Straight Arrow Connector 41"/>
          <p:cNvCxnSpPr/>
          <p:nvPr/>
        </p:nvCxnSpPr>
        <p:spPr bwMode="auto">
          <a:xfrm flipH="1" flipV="1">
            <a:off x="4724400" y="3048000"/>
            <a:ext cx="1143000" cy="1600200"/>
          </a:xfrm>
          <a:prstGeom prst="straightConnector1">
            <a:avLst/>
          </a:prstGeom>
          <a:noFill/>
          <a:ln w="19050" cap="flat" cmpd="sng" algn="ctr">
            <a:solidFill>
              <a:srgbClr val="008000"/>
            </a:solidFill>
            <a:prstDash val="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7" name="Rectangle 46"/>
          <p:cNvSpPr/>
          <p:nvPr/>
        </p:nvSpPr>
        <p:spPr>
          <a:xfrm>
            <a:off x="1885718" y="3282401"/>
            <a:ext cx="1172579" cy="1200329"/>
          </a:xfrm>
          <a:prstGeom prst="rect">
            <a:avLst/>
          </a:prstGeom>
        </p:spPr>
        <p:txBody>
          <a:bodyPr wrap="none">
            <a:spAutoFit/>
          </a:bodyPr>
          <a:lstStyle/>
          <a:p>
            <a:r>
              <a:rPr lang="en-US" dirty="0" smtClean="0">
                <a:solidFill>
                  <a:srgbClr val="FF0000"/>
                </a:solidFill>
              </a:rPr>
              <a:t>Large</a:t>
            </a:r>
          </a:p>
          <a:p>
            <a:r>
              <a:rPr lang="en-US" b="1" dirty="0" smtClean="0">
                <a:solidFill>
                  <a:srgbClr val="FF0000"/>
                </a:solidFill>
              </a:rPr>
              <a:t>Impact</a:t>
            </a:r>
          </a:p>
          <a:p>
            <a:r>
              <a:rPr lang="en-US" dirty="0" smtClean="0">
                <a:solidFill>
                  <a:srgbClr val="FF0000"/>
                </a:solidFill>
              </a:rPr>
              <a:t>Despite</a:t>
            </a:r>
          </a:p>
          <a:p>
            <a:r>
              <a:rPr lang="en-US" dirty="0" smtClean="0">
                <a:solidFill>
                  <a:srgbClr val="FF0000"/>
                </a:solidFill>
              </a:rPr>
              <a:t>Mitigation</a:t>
            </a:r>
            <a:endParaRPr lang="en-US" dirty="0">
              <a:solidFill>
                <a:srgbClr val="FF0000"/>
              </a:solidFill>
            </a:endParaRPr>
          </a:p>
        </p:txBody>
      </p:sp>
      <p:sp>
        <p:nvSpPr>
          <p:cNvPr id="33" name="Freeform 32"/>
          <p:cNvSpPr/>
          <p:nvPr/>
        </p:nvSpPr>
        <p:spPr>
          <a:xfrm>
            <a:off x="4724400" y="1220722"/>
            <a:ext cx="3772987" cy="1065278"/>
          </a:xfrm>
          <a:custGeom>
            <a:avLst/>
            <a:gdLst>
              <a:gd name="connsiteX0" fmla="*/ 0 w 3823159"/>
              <a:gd name="connsiteY0" fmla="*/ 581259 h 1033416"/>
              <a:gd name="connsiteX1" fmla="*/ 132979 w 3823159"/>
              <a:gd name="connsiteY1" fmla="*/ 368479 h 1033416"/>
              <a:gd name="connsiteX2" fmla="*/ 578461 w 3823159"/>
              <a:gd name="connsiteY2" fmla="*/ 149049 h 1033416"/>
              <a:gd name="connsiteX3" fmla="*/ 1722084 w 3823159"/>
              <a:gd name="connsiteY3" fmla="*/ 2763 h 1033416"/>
              <a:gd name="connsiteX4" fmla="*/ 2500014 w 3823159"/>
              <a:gd name="connsiteY4" fmla="*/ 75906 h 1033416"/>
              <a:gd name="connsiteX5" fmla="*/ 3470764 w 3823159"/>
              <a:gd name="connsiteY5" fmla="*/ 341881 h 1033416"/>
              <a:gd name="connsiteX6" fmla="*/ 3716776 w 3823159"/>
              <a:gd name="connsiteY6" fmla="*/ 661051 h 1033416"/>
              <a:gd name="connsiteX7" fmla="*/ 3823159 w 3823159"/>
              <a:gd name="connsiteY7" fmla="*/ 1033416 h 103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159" h="1033416">
                <a:moveTo>
                  <a:pt x="0" y="581259"/>
                </a:moveTo>
                <a:cubicBezTo>
                  <a:pt x="18284" y="510886"/>
                  <a:pt x="36569" y="440514"/>
                  <a:pt x="132979" y="368479"/>
                </a:cubicBezTo>
                <a:cubicBezTo>
                  <a:pt x="229389" y="296444"/>
                  <a:pt x="313610" y="210002"/>
                  <a:pt x="578461" y="149049"/>
                </a:cubicBezTo>
                <a:cubicBezTo>
                  <a:pt x="843312" y="88096"/>
                  <a:pt x="1401825" y="14953"/>
                  <a:pt x="1722084" y="2763"/>
                </a:cubicBezTo>
                <a:cubicBezTo>
                  <a:pt x="2042343" y="-9427"/>
                  <a:pt x="2208567" y="19386"/>
                  <a:pt x="2500014" y="75906"/>
                </a:cubicBezTo>
                <a:cubicBezTo>
                  <a:pt x="2791461" y="132426"/>
                  <a:pt x="3267970" y="244357"/>
                  <a:pt x="3470764" y="341881"/>
                </a:cubicBezTo>
                <a:cubicBezTo>
                  <a:pt x="3673558" y="439405"/>
                  <a:pt x="3658044" y="545795"/>
                  <a:pt x="3716776" y="661051"/>
                </a:cubicBezTo>
                <a:cubicBezTo>
                  <a:pt x="3775508" y="776307"/>
                  <a:pt x="3806537" y="969139"/>
                  <a:pt x="3823159" y="1033416"/>
                </a:cubicBezTo>
              </a:path>
            </a:pathLst>
          </a:custGeom>
          <a:ln w="76200" cmpd="sng">
            <a:solidFill>
              <a:srgbClr val="A1D4EA"/>
            </a:solidFill>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Helvetica" charset="0"/>
              <a:ea typeface="ＭＳ Ｐゴシック" charset="0"/>
            </a:endParaRPr>
          </a:p>
        </p:txBody>
      </p:sp>
      <p:sp>
        <p:nvSpPr>
          <p:cNvPr id="34" name="Freeform 33"/>
          <p:cNvSpPr/>
          <p:nvPr/>
        </p:nvSpPr>
        <p:spPr>
          <a:xfrm rot="21261803">
            <a:off x="700625" y="1218569"/>
            <a:ext cx="2010622" cy="1160810"/>
          </a:xfrm>
          <a:custGeom>
            <a:avLst/>
            <a:gdLst>
              <a:gd name="connsiteX0" fmla="*/ 2074480 w 2074480"/>
              <a:gd name="connsiteY0" fmla="*/ 601422 h 1013683"/>
              <a:gd name="connsiteX1" fmla="*/ 1948149 w 2074480"/>
              <a:gd name="connsiteY1" fmla="*/ 308850 h 1013683"/>
              <a:gd name="connsiteX2" fmla="*/ 1555860 w 2074480"/>
              <a:gd name="connsiteY2" fmla="*/ 42875 h 1013683"/>
              <a:gd name="connsiteX3" fmla="*/ 1090432 w 2074480"/>
              <a:gd name="connsiteY3" fmla="*/ 2978 h 1013683"/>
              <a:gd name="connsiteX4" fmla="*/ 678195 w 2074480"/>
              <a:gd name="connsiteY4" fmla="*/ 69472 h 1013683"/>
              <a:gd name="connsiteX5" fmla="*/ 292555 w 2074480"/>
              <a:gd name="connsiteY5" fmla="*/ 342096 h 1013683"/>
              <a:gd name="connsiteX6" fmla="*/ 53192 w 2074480"/>
              <a:gd name="connsiteY6" fmla="*/ 634669 h 1013683"/>
              <a:gd name="connsiteX7" fmla="*/ 0 w 2074480"/>
              <a:gd name="connsiteY7" fmla="*/ 1013683 h 101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80" h="1013683">
                <a:moveTo>
                  <a:pt x="2074480" y="601422"/>
                </a:moveTo>
                <a:cubicBezTo>
                  <a:pt x="2054533" y="501681"/>
                  <a:pt x="2034586" y="401941"/>
                  <a:pt x="1948149" y="308850"/>
                </a:cubicBezTo>
                <a:cubicBezTo>
                  <a:pt x="1861712" y="215759"/>
                  <a:pt x="1698813" y="93854"/>
                  <a:pt x="1555860" y="42875"/>
                </a:cubicBezTo>
                <a:cubicBezTo>
                  <a:pt x="1412907" y="-8104"/>
                  <a:pt x="1236709" y="-1455"/>
                  <a:pt x="1090432" y="2978"/>
                </a:cubicBezTo>
                <a:cubicBezTo>
                  <a:pt x="944155" y="7411"/>
                  <a:pt x="811174" y="12952"/>
                  <a:pt x="678195" y="69472"/>
                </a:cubicBezTo>
                <a:cubicBezTo>
                  <a:pt x="545216" y="125992"/>
                  <a:pt x="396722" y="247897"/>
                  <a:pt x="292555" y="342096"/>
                </a:cubicBezTo>
                <a:cubicBezTo>
                  <a:pt x="188388" y="436295"/>
                  <a:pt x="101951" y="522738"/>
                  <a:pt x="53192" y="634669"/>
                </a:cubicBezTo>
                <a:cubicBezTo>
                  <a:pt x="4433" y="746600"/>
                  <a:pt x="0" y="1013683"/>
                  <a:pt x="0" y="1013683"/>
                </a:cubicBezTo>
              </a:path>
            </a:pathLst>
          </a:custGeom>
          <a:ln w="76200" cmpd="sng">
            <a:solidFill>
              <a:srgbClr val="A1D4EA"/>
            </a:solidFill>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Helvetica" charset="0"/>
              <a:ea typeface="ＭＳ Ｐゴシック" charset="0"/>
            </a:endParaRPr>
          </a:p>
        </p:txBody>
      </p:sp>
      <p:sp>
        <p:nvSpPr>
          <p:cNvPr id="11" name="Freeform 10"/>
          <p:cNvSpPr/>
          <p:nvPr/>
        </p:nvSpPr>
        <p:spPr>
          <a:xfrm>
            <a:off x="838200" y="3570715"/>
            <a:ext cx="3836136" cy="1956105"/>
          </a:xfrm>
          <a:custGeom>
            <a:avLst/>
            <a:gdLst>
              <a:gd name="connsiteX0" fmla="*/ 0 w 3936300"/>
              <a:gd name="connsiteY0" fmla="*/ 1150342 h 1956105"/>
              <a:gd name="connsiteX1" fmla="*/ 99735 w 3936300"/>
              <a:gd name="connsiteY1" fmla="*/ 1476161 h 1956105"/>
              <a:gd name="connsiteX2" fmla="*/ 292555 w 3936300"/>
              <a:gd name="connsiteY2" fmla="*/ 1682292 h 1956105"/>
              <a:gd name="connsiteX3" fmla="*/ 605057 w 3936300"/>
              <a:gd name="connsiteY3" fmla="*/ 1815279 h 1956105"/>
              <a:gd name="connsiteX4" fmla="*/ 1183517 w 3936300"/>
              <a:gd name="connsiteY4" fmla="*/ 1928319 h 1956105"/>
              <a:gd name="connsiteX5" fmla="*/ 1735382 w 3936300"/>
              <a:gd name="connsiteY5" fmla="*/ 1954916 h 1956105"/>
              <a:gd name="connsiteX6" fmla="*/ 2313843 w 3936300"/>
              <a:gd name="connsiteY6" fmla="*/ 1901721 h 1956105"/>
              <a:gd name="connsiteX7" fmla="*/ 2726079 w 3936300"/>
              <a:gd name="connsiteY7" fmla="*/ 1815279 h 1956105"/>
              <a:gd name="connsiteX8" fmla="*/ 3218103 w 3936300"/>
              <a:gd name="connsiteY8" fmla="*/ 1682292 h 1956105"/>
              <a:gd name="connsiteX9" fmla="*/ 3543903 w 3936300"/>
              <a:gd name="connsiteY9" fmla="*/ 1329875 h 1956105"/>
              <a:gd name="connsiteX10" fmla="*/ 3736723 w 3936300"/>
              <a:gd name="connsiteY10" fmla="*/ 1030653 h 1956105"/>
              <a:gd name="connsiteX11" fmla="*/ 3829808 w 3936300"/>
              <a:gd name="connsiteY11" fmla="*/ 724782 h 1956105"/>
              <a:gd name="connsiteX12" fmla="*/ 3922894 w 3936300"/>
              <a:gd name="connsiteY12" fmla="*/ 458807 h 1956105"/>
              <a:gd name="connsiteX13" fmla="*/ 3936192 w 3936300"/>
              <a:gd name="connsiteY13" fmla="*/ 146286 h 1956105"/>
              <a:gd name="connsiteX14" fmla="*/ 3929543 w 3936300"/>
              <a:gd name="connsiteY14" fmla="*/ 0 h 195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6300" h="1956105">
                <a:moveTo>
                  <a:pt x="0" y="1150342"/>
                </a:moveTo>
                <a:cubicBezTo>
                  <a:pt x="25488" y="1268922"/>
                  <a:pt x="50976" y="1387503"/>
                  <a:pt x="99735" y="1476161"/>
                </a:cubicBezTo>
                <a:cubicBezTo>
                  <a:pt x="148494" y="1564819"/>
                  <a:pt x="208335" y="1625772"/>
                  <a:pt x="292555" y="1682292"/>
                </a:cubicBezTo>
                <a:cubicBezTo>
                  <a:pt x="376775" y="1738812"/>
                  <a:pt x="456563" y="1774275"/>
                  <a:pt x="605057" y="1815279"/>
                </a:cubicBezTo>
                <a:cubicBezTo>
                  <a:pt x="753551" y="1856283"/>
                  <a:pt x="995130" y="1905046"/>
                  <a:pt x="1183517" y="1928319"/>
                </a:cubicBezTo>
                <a:cubicBezTo>
                  <a:pt x="1371905" y="1951592"/>
                  <a:pt x="1546994" y="1959349"/>
                  <a:pt x="1735382" y="1954916"/>
                </a:cubicBezTo>
                <a:cubicBezTo>
                  <a:pt x="1923770" y="1950483"/>
                  <a:pt x="2148727" y="1924994"/>
                  <a:pt x="2313843" y="1901721"/>
                </a:cubicBezTo>
                <a:cubicBezTo>
                  <a:pt x="2478959" y="1878448"/>
                  <a:pt x="2575369" y="1851850"/>
                  <a:pt x="2726079" y="1815279"/>
                </a:cubicBezTo>
                <a:cubicBezTo>
                  <a:pt x="2876789" y="1778708"/>
                  <a:pt x="3081799" y="1763193"/>
                  <a:pt x="3218103" y="1682292"/>
                </a:cubicBezTo>
                <a:cubicBezTo>
                  <a:pt x="3354407" y="1601391"/>
                  <a:pt x="3457466" y="1438482"/>
                  <a:pt x="3543903" y="1329875"/>
                </a:cubicBezTo>
                <a:cubicBezTo>
                  <a:pt x="3630340" y="1221269"/>
                  <a:pt x="3689072" y="1131502"/>
                  <a:pt x="3736723" y="1030653"/>
                </a:cubicBezTo>
                <a:cubicBezTo>
                  <a:pt x="3784374" y="929804"/>
                  <a:pt x="3798780" y="820090"/>
                  <a:pt x="3829808" y="724782"/>
                </a:cubicBezTo>
                <a:cubicBezTo>
                  <a:pt x="3860837" y="629474"/>
                  <a:pt x="3905163" y="555223"/>
                  <a:pt x="3922894" y="458807"/>
                </a:cubicBezTo>
                <a:cubicBezTo>
                  <a:pt x="3940625" y="362391"/>
                  <a:pt x="3935084" y="222754"/>
                  <a:pt x="3936192" y="146286"/>
                </a:cubicBezTo>
                <a:cubicBezTo>
                  <a:pt x="3937300" y="69818"/>
                  <a:pt x="3929543" y="0"/>
                  <a:pt x="3929543" y="0"/>
                </a:cubicBezTo>
              </a:path>
            </a:pathLst>
          </a:custGeom>
          <a:ln w="76200" cmpd="sng">
            <a:solidFill>
              <a:srgbClr val="A1D4EA"/>
            </a:solidFill>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Helvetica" charset="0"/>
              <a:ea typeface="ＭＳ Ｐゴシック" charset="0"/>
            </a:endParaRPr>
          </a:p>
        </p:txBody>
      </p:sp>
      <p:sp>
        <p:nvSpPr>
          <p:cNvPr id="30" name="Freeform 29"/>
          <p:cNvSpPr/>
          <p:nvPr/>
        </p:nvSpPr>
        <p:spPr>
          <a:xfrm>
            <a:off x="8550579" y="2899128"/>
            <a:ext cx="26596" cy="791276"/>
          </a:xfrm>
          <a:custGeom>
            <a:avLst/>
            <a:gdLst>
              <a:gd name="connsiteX0" fmla="*/ 0 w 26596"/>
              <a:gd name="connsiteY0" fmla="*/ 0 h 791276"/>
              <a:gd name="connsiteX1" fmla="*/ 26596 w 26596"/>
              <a:gd name="connsiteY1" fmla="*/ 791276 h 791276"/>
            </a:gdLst>
            <a:ahLst/>
            <a:cxnLst>
              <a:cxn ang="0">
                <a:pos x="connsiteX0" y="connsiteY0"/>
              </a:cxn>
              <a:cxn ang="0">
                <a:pos x="connsiteX1" y="connsiteY1"/>
              </a:cxn>
            </a:cxnLst>
            <a:rect l="l" t="t" r="r" b="b"/>
            <a:pathLst>
              <a:path w="26596" h="791276">
                <a:moveTo>
                  <a:pt x="0" y="0"/>
                </a:moveTo>
                <a:cubicBezTo>
                  <a:pt x="11636" y="329698"/>
                  <a:pt x="23272" y="659397"/>
                  <a:pt x="26596" y="791276"/>
                </a:cubicBezTo>
              </a:path>
            </a:pathLst>
          </a:custGeom>
          <a:ln w="76200" cmpd="sng">
            <a:solidFill>
              <a:srgbClr val="A1D4EA"/>
            </a:solidFill>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Helvetica" charset="0"/>
              <a:ea typeface="ＭＳ Ｐゴシック" charset="0"/>
            </a:endParaRPr>
          </a:p>
        </p:txBody>
      </p:sp>
      <p:sp>
        <p:nvSpPr>
          <p:cNvPr id="40" name="Freeform 39"/>
          <p:cNvSpPr/>
          <p:nvPr/>
        </p:nvSpPr>
        <p:spPr>
          <a:xfrm>
            <a:off x="761999" y="3352800"/>
            <a:ext cx="45719" cy="381000"/>
          </a:xfrm>
          <a:custGeom>
            <a:avLst/>
            <a:gdLst>
              <a:gd name="connsiteX0" fmla="*/ 0 w 26596"/>
              <a:gd name="connsiteY0" fmla="*/ 0 h 791276"/>
              <a:gd name="connsiteX1" fmla="*/ 26596 w 26596"/>
              <a:gd name="connsiteY1" fmla="*/ 791276 h 791276"/>
            </a:gdLst>
            <a:ahLst/>
            <a:cxnLst>
              <a:cxn ang="0">
                <a:pos x="connsiteX0" y="connsiteY0"/>
              </a:cxn>
              <a:cxn ang="0">
                <a:pos x="connsiteX1" y="connsiteY1"/>
              </a:cxn>
            </a:cxnLst>
            <a:rect l="l" t="t" r="r" b="b"/>
            <a:pathLst>
              <a:path w="26596" h="791276">
                <a:moveTo>
                  <a:pt x="0" y="0"/>
                </a:moveTo>
                <a:cubicBezTo>
                  <a:pt x="11636" y="329698"/>
                  <a:pt x="23272" y="659397"/>
                  <a:pt x="26596" y="791276"/>
                </a:cubicBezTo>
              </a:path>
            </a:pathLst>
          </a:custGeom>
          <a:ln w="76200" cmpd="sng">
            <a:solidFill>
              <a:srgbClr val="A1D4EA"/>
            </a:solidFill>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Helvetica" charset="0"/>
              <a:ea typeface="ＭＳ Ｐゴシック" charset="0"/>
            </a:endParaRPr>
          </a:p>
        </p:txBody>
      </p:sp>
      <p:cxnSp>
        <p:nvCxnSpPr>
          <p:cNvPr id="41" name="Straight Arrow Connector 40"/>
          <p:cNvCxnSpPr/>
          <p:nvPr/>
        </p:nvCxnSpPr>
        <p:spPr bwMode="auto">
          <a:xfrm>
            <a:off x="762000" y="6096000"/>
            <a:ext cx="2286000" cy="0"/>
          </a:xfrm>
          <a:prstGeom prst="straightConnector1">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Straight Arrow Connector 42"/>
          <p:cNvCxnSpPr/>
          <p:nvPr/>
        </p:nvCxnSpPr>
        <p:spPr bwMode="auto">
          <a:xfrm>
            <a:off x="3124200" y="6096000"/>
            <a:ext cx="2895600" cy="0"/>
          </a:xfrm>
          <a:prstGeom prst="straightConnector1">
            <a:avLst/>
          </a:prstGeom>
          <a:noFill/>
          <a:ln w="19050" cap="flat" cmpd="sng" algn="ctr">
            <a:solidFill>
              <a:srgbClr val="00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6" name="Freeform 25"/>
          <p:cNvSpPr/>
          <p:nvPr/>
        </p:nvSpPr>
        <p:spPr>
          <a:xfrm>
            <a:off x="4800600" y="4191001"/>
            <a:ext cx="3845599" cy="1219200"/>
          </a:xfrm>
          <a:custGeom>
            <a:avLst/>
            <a:gdLst>
              <a:gd name="connsiteX0" fmla="*/ 3845599 w 3845599"/>
              <a:gd name="connsiteY0" fmla="*/ 906076 h 1527557"/>
              <a:gd name="connsiteX1" fmla="*/ 3588751 w 3845599"/>
              <a:gd name="connsiteY1" fmla="*/ 1269934 h 1527557"/>
              <a:gd name="connsiteX2" fmla="*/ 2875281 w 3845599"/>
              <a:gd name="connsiteY2" fmla="*/ 1448295 h 1527557"/>
              <a:gd name="connsiteX3" fmla="*/ 2047657 w 3845599"/>
              <a:gd name="connsiteY3" fmla="*/ 1526774 h 1527557"/>
              <a:gd name="connsiteX4" fmla="*/ 1191494 w 3845599"/>
              <a:gd name="connsiteY4" fmla="*/ 1405489 h 1527557"/>
              <a:gd name="connsiteX5" fmla="*/ 777682 w 3845599"/>
              <a:gd name="connsiteY5" fmla="*/ 1277068 h 1527557"/>
              <a:gd name="connsiteX6" fmla="*/ 520833 w 3845599"/>
              <a:gd name="connsiteY6" fmla="*/ 1005959 h 1527557"/>
              <a:gd name="connsiteX7" fmla="*/ 321061 w 3845599"/>
              <a:gd name="connsiteY7" fmla="*/ 670639 h 1527557"/>
              <a:gd name="connsiteX8" fmla="*/ 99886 w 3845599"/>
              <a:gd name="connsiteY8" fmla="*/ 349588 h 1527557"/>
              <a:gd name="connsiteX9" fmla="*/ 0 w 3845599"/>
              <a:gd name="connsiteY9" fmla="*/ 0 h 15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5599" h="1527557">
                <a:moveTo>
                  <a:pt x="3845599" y="906076"/>
                </a:moveTo>
                <a:cubicBezTo>
                  <a:pt x="3798035" y="1042820"/>
                  <a:pt x="3750471" y="1179564"/>
                  <a:pt x="3588751" y="1269934"/>
                </a:cubicBezTo>
                <a:cubicBezTo>
                  <a:pt x="3427031" y="1360304"/>
                  <a:pt x="3132130" y="1405488"/>
                  <a:pt x="2875281" y="1448295"/>
                </a:cubicBezTo>
                <a:cubicBezTo>
                  <a:pt x="2618432" y="1491102"/>
                  <a:pt x="2328288" y="1533908"/>
                  <a:pt x="2047657" y="1526774"/>
                </a:cubicBezTo>
                <a:cubicBezTo>
                  <a:pt x="1767026" y="1519640"/>
                  <a:pt x="1403156" y="1447107"/>
                  <a:pt x="1191494" y="1405489"/>
                </a:cubicBezTo>
                <a:cubicBezTo>
                  <a:pt x="979832" y="1363871"/>
                  <a:pt x="889459" y="1343656"/>
                  <a:pt x="777682" y="1277068"/>
                </a:cubicBezTo>
                <a:cubicBezTo>
                  <a:pt x="665905" y="1210480"/>
                  <a:pt x="596936" y="1107031"/>
                  <a:pt x="520833" y="1005959"/>
                </a:cubicBezTo>
                <a:cubicBezTo>
                  <a:pt x="444729" y="904887"/>
                  <a:pt x="391219" y="780034"/>
                  <a:pt x="321061" y="670639"/>
                </a:cubicBezTo>
                <a:cubicBezTo>
                  <a:pt x="250903" y="561244"/>
                  <a:pt x="153396" y="461361"/>
                  <a:pt x="99886" y="349588"/>
                </a:cubicBezTo>
                <a:cubicBezTo>
                  <a:pt x="46376" y="237815"/>
                  <a:pt x="0" y="0"/>
                  <a:pt x="0" y="0"/>
                </a:cubicBezTo>
              </a:path>
            </a:pathLst>
          </a:custGeom>
          <a:ln w="76200" cmpd="sng">
            <a:solidFill>
              <a:srgbClr val="A1D4EA"/>
            </a:solidFill>
            <a:tailEnd type="triangle" w="med" len="med"/>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Helvetica" charset="0"/>
              <a:ea typeface="ＭＳ Ｐゴシック" charset="0"/>
            </a:endParaRPr>
          </a:p>
        </p:txBody>
      </p:sp>
      <p:sp>
        <p:nvSpPr>
          <p:cNvPr id="31" name="Freeform 30"/>
          <p:cNvSpPr/>
          <p:nvPr/>
        </p:nvSpPr>
        <p:spPr>
          <a:xfrm>
            <a:off x="8610600" y="4953000"/>
            <a:ext cx="443325" cy="1589300"/>
          </a:xfrm>
          <a:custGeom>
            <a:avLst/>
            <a:gdLst>
              <a:gd name="connsiteX0" fmla="*/ 0 w 442351"/>
              <a:gd name="connsiteY0" fmla="*/ 0 h 1598119"/>
              <a:gd name="connsiteX1" fmla="*/ 14269 w 442351"/>
              <a:gd name="connsiteY1" fmla="*/ 378126 h 1598119"/>
              <a:gd name="connsiteX2" fmla="*/ 14269 w 442351"/>
              <a:gd name="connsiteY2" fmla="*/ 920345 h 1598119"/>
              <a:gd name="connsiteX3" fmla="*/ 49942 w 442351"/>
              <a:gd name="connsiteY3" fmla="*/ 1248531 h 1598119"/>
              <a:gd name="connsiteX4" fmla="*/ 99885 w 442351"/>
              <a:gd name="connsiteY4" fmla="*/ 1455430 h 1598119"/>
              <a:gd name="connsiteX5" fmla="*/ 171232 w 442351"/>
              <a:gd name="connsiteY5" fmla="*/ 1576716 h 1598119"/>
              <a:gd name="connsiteX6" fmla="*/ 306791 w 442351"/>
              <a:gd name="connsiteY6" fmla="*/ 1598119 h 1598119"/>
              <a:gd name="connsiteX7" fmla="*/ 442351 w 442351"/>
              <a:gd name="connsiteY7" fmla="*/ 1590985 h 159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351" h="1598119">
                <a:moveTo>
                  <a:pt x="0" y="0"/>
                </a:moveTo>
                <a:cubicBezTo>
                  <a:pt x="5945" y="112367"/>
                  <a:pt x="11891" y="224735"/>
                  <a:pt x="14269" y="378126"/>
                </a:cubicBezTo>
                <a:cubicBezTo>
                  <a:pt x="16647" y="531517"/>
                  <a:pt x="8324" y="775278"/>
                  <a:pt x="14269" y="920345"/>
                </a:cubicBezTo>
                <a:cubicBezTo>
                  <a:pt x="20214" y="1065412"/>
                  <a:pt x="35673" y="1159350"/>
                  <a:pt x="49942" y="1248531"/>
                </a:cubicBezTo>
                <a:cubicBezTo>
                  <a:pt x="64211" y="1337712"/>
                  <a:pt x="79670" y="1400733"/>
                  <a:pt x="99885" y="1455430"/>
                </a:cubicBezTo>
                <a:cubicBezTo>
                  <a:pt x="120100" y="1510127"/>
                  <a:pt x="136748" y="1552935"/>
                  <a:pt x="171232" y="1576716"/>
                </a:cubicBezTo>
                <a:cubicBezTo>
                  <a:pt x="205716" y="1600497"/>
                  <a:pt x="261605" y="1595741"/>
                  <a:pt x="306791" y="1598119"/>
                </a:cubicBezTo>
                <a:lnTo>
                  <a:pt x="442351" y="1590985"/>
                </a:lnTo>
              </a:path>
            </a:pathLst>
          </a:custGeom>
          <a:ln w="76200" cmpd="sng">
            <a:solidFill>
              <a:srgbClr val="A1D4EA"/>
            </a:solidFill>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Helvetica" charset="0"/>
              <a:ea typeface="ＭＳ Ｐゴシック" charset="0"/>
            </a:endParaRPr>
          </a:p>
        </p:txBody>
      </p:sp>
      <p:sp>
        <p:nvSpPr>
          <p:cNvPr id="32" name="Rectangle 31"/>
          <p:cNvSpPr/>
          <p:nvPr/>
        </p:nvSpPr>
        <p:spPr>
          <a:xfrm>
            <a:off x="6781800" y="6324600"/>
            <a:ext cx="1902384" cy="338554"/>
          </a:xfrm>
          <a:prstGeom prst="rect">
            <a:avLst/>
          </a:prstGeom>
        </p:spPr>
        <p:txBody>
          <a:bodyPr wrap="none">
            <a:spAutoFit/>
          </a:bodyPr>
          <a:lstStyle/>
          <a:p>
            <a:r>
              <a:rPr lang="en-US" sz="1600" dirty="0" smtClean="0">
                <a:solidFill>
                  <a:srgbClr val="0000FF"/>
                </a:solidFill>
              </a:rPr>
              <a:t>R2O TRANSITION</a:t>
            </a:r>
            <a:endParaRPr lang="en-US" sz="1600" dirty="0">
              <a:solidFill>
                <a:srgbClr val="0000FF"/>
              </a:solidFill>
            </a:endParaRPr>
          </a:p>
        </p:txBody>
      </p:sp>
      <p:sp>
        <p:nvSpPr>
          <p:cNvPr id="45" name="Rectangle 44"/>
          <p:cNvSpPr/>
          <p:nvPr/>
        </p:nvSpPr>
        <p:spPr>
          <a:xfrm>
            <a:off x="5791200" y="5410200"/>
            <a:ext cx="2727029" cy="338554"/>
          </a:xfrm>
          <a:prstGeom prst="rect">
            <a:avLst/>
          </a:prstGeom>
        </p:spPr>
        <p:txBody>
          <a:bodyPr wrap="none">
            <a:spAutoFit/>
          </a:bodyPr>
          <a:lstStyle/>
          <a:p>
            <a:r>
              <a:rPr lang="en-US" sz="1600" dirty="0" smtClean="0">
                <a:solidFill>
                  <a:srgbClr val="0000FF"/>
                </a:solidFill>
              </a:rPr>
              <a:t>R2R - REFINE RESEARCH</a:t>
            </a:r>
            <a:endParaRPr lang="en-US" sz="1600" dirty="0">
              <a:solidFill>
                <a:srgbClr val="0000FF"/>
              </a:solidFill>
            </a:endParaRPr>
          </a:p>
        </p:txBody>
      </p:sp>
      <p:sp>
        <p:nvSpPr>
          <p:cNvPr id="35" name="Rectangle 34"/>
          <p:cNvSpPr/>
          <p:nvPr/>
        </p:nvSpPr>
        <p:spPr>
          <a:xfrm rot="5047405">
            <a:off x="8610600" y="5105400"/>
            <a:ext cx="338629" cy="369332"/>
          </a:xfrm>
          <a:prstGeom prst="rect">
            <a:avLst/>
          </a:prstGeom>
        </p:spPr>
        <p:txBody>
          <a:bodyPr wrap="none">
            <a:spAutoFit/>
          </a:bodyPr>
          <a:lstStyle/>
          <a:p>
            <a:r>
              <a:rPr lang="en-US" dirty="0" smtClean="0">
                <a:solidFill>
                  <a:srgbClr val="0000FF"/>
                </a:solidFill>
              </a:rPr>
              <a:t>Y</a:t>
            </a:r>
            <a:endParaRPr lang="en-US" sz="1400" dirty="0"/>
          </a:p>
        </p:txBody>
      </p:sp>
      <p:sp>
        <p:nvSpPr>
          <p:cNvPr id="48" name="Rectangle 47"/>
          <p:cNvSpPr/>
          <p:nvPr/>
        </p:nvSpPr>
        <p:spPr>
          <a:xfrm rot="19834815">
            <a:off x="8069053" y="4863082"/>
            <a:ext cx="351366" cy="369332"/>
          </a:xfrm>
          <a:prstGeom prst="rect">
            <a:avLst/>
          </a:prstGeom>
        </p:spPr>
        <p:txBody>
          <a:bodyPr wrap="none">
            <a:spAutoFit/>
          </a:bodyPr>
          <a:lstStyle/>
          <a:p>
            <a:r>
              <a:rPr lang="en-US" dirty="0" smtClean="0">
                <a:solidFill>
                  <a:srgbClr val="0000FF"/>
                </a:solidFill>
              </a:rPr>
              <a:t>N</a:t>
            </a:r>
            <a:endParaRPr lang="en-US" sz="1400" dirty="0"/>
          </a:p>
        </p:txBody>
      </p:sp>
    </p:spTree>
    <p:extLst>
      <p:ext uri="{BB962C8B-B14F-4D97-AF65-F5344CB8AC3E}">
        <p14:creationId xmlns:p14="http://schemas.microsoft.com/office/powerpoint/2010/main" val="1299436886"/>
      </p:ext>
    </p:extLst>
  </p:cSld>
  <p:clrMapOvr>
    <a:masterClrMapping/>
  </p:clrMapOvr>
  <p:timing>
    <p:tnLst>
      <p:par>
        <p:cTn xmlns:p14="http://schemas.microsoft.com/office/powerpoint/2010/mai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ody slid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Times"/>
        <a:ea typeface="ヒラギノ明朝 ProN W3"/>
        <a:cs typeface="ヒラギノ明朝 ProN W3"/>
      </a:majorFont>
      <a:minorFont>
        <a:latin typeface="Time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ts val="2000"/>
          </a:spcBef>
          <a:spcAft>
            <a:spcPct val="0"/>
          </a:spcAft>
          <a:buClrTx/>
          <a:buSzTx/>
          <a:buFontTx/>
          <a:buNone/>
          <a:tabLst/>
          <a:defRPr kumimoji="0" lang="en-US" altLang="en-US" sz="34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ts val="2000"/>
          </a:spcBef>
          <a:spcAft>
            <a:spcPct val="0"/>
          </a:spcAft>
          <a:buClrTx/>
          <a:buSzTx/>
          <a:buFontTx/>
          <a:buNone/>
          <a:tabLst/>
          <a:defRPr kumimoji="0" lang="en-US" altLang="en-US" sz="34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
      <a:dk1>
        <a:srgbClr val="000000"/>
      </a:dk1>
      <a:lt1>
        <a:srgbClr val="FFFFFF"/>
      </a:lt1>
      <a:dk2>
        <a:srgbClr val="E81212"/>
      </a:dk2>
      <a:lt2>
        <a:srgbClr val="808080"/>
      </a:lt2>
      <a:accent1>
        <a:srgbClr val="00CC99"/>
      </a:accent1>
      <a:accent2>
        <a:srgbClr val="0600FE"/>
      </a:accent2>
      <a:accent3>
        <a:srgbClr val="FFFFFF"/>
      </a:accent3>
      <a:accent4>
        <a:srgbClr val="000000"/>
      </a:accent4>
      <a:accent5>
        <a:srgbClr val="AAE2CA"/>
      </a:accent5>
      <a:accent6>
        <a:srgbClr val="0500E6"/>
      </a:accent6>
      <a:hlink>
        <a:srgbClr val="CCCCFF"/>
      </a:hlink>
      <a:folHlink>
        <a:srgbClr val="B2B2B2"/>
      </a:folHlink>
    </a:clrScheme>
    <a:fontScheme name="Blank Presentatio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Helvetic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Blank Presentation">
  <a:themeElements>
    <a:clrScheme name="">
      <a:dk1>
        <a:srgbClr val="000000"/>
      </a:dk1>
      <a:lt1>
        <a:srgbClr val="FFFFFF"/>
      </a:lt1>
      <a:dk2>
        <a:srgbClr val="E81212"/>
      </a:dk2>
      <a:lt2>
        <a:srgbClr val="808080"/>
      </a:lt2>
      <a:accent1>
        <a:srgbClr val="00CC99"/>
      </a:accent1>
      <a:accent2>
        <a:srgbClr val="0600FE"/>
      </a:accent2>
      <a:accent3>
        <a:srgbClr val="FFFFFF"/>
      </a:accent3>
      <a:accent4>
        <a:srgbClr val="000000"/>
      </a:accent4>
      <a:accent5>
        <a:srgbClr val="AAE2CA"/>
      </a:accent5>
      <a:accent6>
        <a:srgbClr val="0500E6"/>
      </a:accent6>
      <a:hlink>
        <a:srgbClr val="CCCCFF"/>
      </a:hlink>
      <a:folHlink>
        <a:srgbClr val="B2B2B2"/>
      </a:folHlink>
    </a:clrScheme>
    <a:fontScheme name="Blank Presentatio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Helvetic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ory">
  <a:themeElements>
    <a:clrScheme name="Custom 1">
      <a:dk1>
        <a:srgbClr val="3A7AD1"/>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103418</TotalTime>
  <Words>4628</Words>
  <Application>Microsoft Macintosh PowerPoint</Application>
  <PresentationFormat>On-screen Show (4:3)</PresentationFormat>
  <Paragraphs>1011</Paragraphs>
  <Slides>77</Slides>
  <Notes>7</Notes>
  <HiddenSlides>0</HiddenSlides>
  <MMClips>8</MMClips>
  <ScaleCrop>false</ScaleCrop>
  <HeadingPairs>
    <vt:vector size="4" baseType="variant">
      <vt:variant>
        <vt:lpstr>Theme</vt:lpstr>
      </vt:variant>
      <vt:variant>
        <vt:i4>17</vt:i4>
      </vt:variant>
      <vt:variant>
        <vt:lpstr>Slide Titles</vt:lpstr>
      </vt:variant>
      <vt:variant>
        <vt:i4>77</vt:i4>
      </vt:variant>
    </vt:vector>
  </HeadingPairs>
  <TitlesOfParts>
    <vt:vector size="94" baseType="lpstr">
      <vt:lpstr>Default Design</vt:lpstr>
      <vt:lpstr>3_Blank Presentation</vt:lpstr>
      <vt:lpstr>3_Default Design</vt:lpstr>
      <vt:lpstr>Story</vt:lpstr>
      <vt:lpstr>5_Default Design</vt:lpstr>
      <vt:lpstr>7_Default Design</vt:lpstr>
      <vt:lpstr>Office Theme</vt:lpstr>
      <vt:lpstr>1_Office Theme</vt:lpstr>
      <vt:lpstr>5_Office Theme</vt:lpstr>
      <vt:lpstr>1_Default Design</vt:lpstr>
      <vt:lpstr>Body slide</vt:lpstr>
      <vt:lpstr>2_Body slide</vt:lpstr>
      <vt:lpstr>3_Body slide</vt:lpstr>
      <vt:lpstr>2_Default Design</vt:lpstr>
      <vt:lpstr>Title &amp; Bullets</vt:lpstr>
      <vt:lpstr>4_Default Design</vt:lpstr>
      <vt:lpstr>4_Blank Presentation</vt:lpstr>
      <vt:lpstr>THE ROLE OF NOAA SATELLITES IN NATIONAL &amp; INTERNATIONAL HIGH IMPACT WEATHER PROJECTS</vt:lpstr>
      <vt:lpstr>OUTLINE / SUMMARY</vt:lpstr>
      <vt:lpstr>NATL / INTNTL COLLABORATION IN WEATHER RESEARCH</vt:lpstr>
      <vt:lpstr>WWRP Structure</vt:lpstr>
      <vt:lpstr>Polar Prediction Project (PPP)</vt:lpstr>
      <vt:lpstr>Subseasonal to Seasonal (S2S) Project</vt:lpstr>
      <vt:lpstr>PowerPoint Presentation</vt:lpstr>
      <vt:lpstr>US ENGAGEMENT IN INTERNATIONAL EFFORTS</vt:lpstr>
      <vt:lpstr>PROJECT DESIGN – FROM RESPONSE TO PREEMPTION SHIFT BALANCE FROM MITIGATION TO PEPARATION</vt:lpstr>
      <vt:lpstr>CLOUD DISPLAY WITH LAPS</vt:lpstr>
      <vt:lpstr>3D 500 m CLOUD ANALYSIS</vt:lpstr>
      <vt:lpstr>BUCKLE UP – SIMULATED SATELLITE LAUNCH</vt:lpstr>
      <vt:lpstr>VIEW OF LAPS CLOUDS FROM 40k m</vt:lpstr>
      <vt:lpstr>VIEW OF LAPS CLOUDS FROM 40 km</vt:lpstr>
      <vt:lpstr>GOES VISIBLE</vt:lpstr>
      <vt:lpstr>SIMULATED WEATHER</vt:lpstr>
      <vt:lpstr>RADIATIVE TRANSFER MODELS</vt:lpstr>
      <vt:lpstr>USE OF WEATHER RELATED SATELLITE INFORMATION</vt:lpstr>
      <vt:lpstr>PowerPoint Presentation</vt:lpstr>
      <vt:lpstr>PowerPoint Presentation</vt:lpstr>
      <vt:lpstr>PowerPoint Presentation</vt:lpstr>
      <vt:lpstr>PowerPoint Presentation</vt:lpstr>
      <vt:lpstr>PowerPoint Presentation</vt:lpstr>
      <vt:lpstr>PowerPoint Presentation</vt:lpstr>
      <vt:lpstr>COMMUNITY DATA ASSIMILATION REPOSITORY (CDAR)</vt:lpstr>
      <vt:lpstr>DA - OBJECT ORIENTED DESIGN</vt:lpstr>
      <vt:lpstr>PowerPoint Presentation</vt:lpstr>
      <vt:lpstr>Community Satellite data Thinning and  Representation Optimization Tool (CSTROT)</vt:lpstr>
      <vt:lpstr>PowerPoint Presentation</vt:lpstr>
      <vt:lpstr>PowerPoint Presentation</vt:lpstr>
      <vt:lpstr>OUTLINE / SUMMARY</vt:lpstr>
      <vt:lpstr>BACKGROUND</vt:lpstr>
      <vt:lpstr>CAS-16 priorities: A 10-year view</vt:lpstr>
      <vt:lpstr>PowerPoint Presentation</vt:lpstr>
      <vt:lpstr>Subseasonal to Seasonal (S2S) Project</vt:lpstr>
      <vt:lpstr>Severe weather demonstration project</vt:lpstr>
      <vt:lpstr>Lake Victoria research priorities</vt:lpstr>
      <vt:lpstr>Working Group on Numerical Experimentation (WGNE)</vt:lpstr>
      <vt:lpstr>Sand and Dust Storm Warning System</vt:lpstr>
      <vt:lpstr>PowerPoint Presentation</vt:lpstr>
      <vt:lpstr>PPP, S2S, HIWeather Project Commonalities</vt:lpstr>
      <vt:lpstr>Legacy Project Commonalities</vt:lpstr>
      <vt:lpstr>PowerPoint Presentation</vt:lpstr>
      <vt:lpstr>PowerPoint Presentation</vt:lpstr>
      <vt:lpstr>PowerPoint Presentation</vt:lpstr>
      <vt:lpstr>PowerPoint Presentation</vt:lpstr>
      <vt:lpstr>PowerPoint Presentation</vt:lpstr>
      <vt:lpstr>PowerPoint Presentation</vt:lpstr>
      <vt:lpstr>LAPS VISUALIZATION / RAY TRACING APPLICATIONS</vt:lpstr>
      <vt:lpstr>HOW GOOD IS THE DIGITAL REPLICA?</vt:lpstr>
      <vt:lpstr>PowerPoint Presentation</vt:lpstr>
      <vt:lpstr>PowerPoint Presentation</vt:lpstr>
      <vt:lpstr>3D 500 m CLOUD ANALYSIS  -  LOOP</vt:lpstr>
      <vt:lpstr>SIMULATED RAINBOW</vt:lpstr>
      <vt:lpstr>LOCAL ANALYSIS &amp; PREDICTION SYSTEM (LAPS)</vt:lpstr>
      <vt:lpstr>LAPS APPLICATION AREAS</vt:lpstr>
      <vt:lpstr>RADAR REFLECTIVITY FOR MAYFLOWER, AR TORNADO</vt:lpstr>
      <vt:lpstr>PowerPoint Presentation</vt:lpstr>
      <vt:lpstr>HISTORY OF LAPS</vt:lpstr>
      <vt:lpstr>LAPS USER BASE</vt:lpstr>
      <vt:lpstr>PowerPoint Presentation</vt:lpstr>
      <vt:lpstr>DA – DATA INGEST</vt:lpstr>
      <vt:lpstr>DA ENGINE</vt:lpstr>
      <vt:lpstr>DA – POST-PROCESSING</vt:lpstr>
      <vt:lpstr>PowerPoint Presentation</vt:lpstr>
      <vt:lpstr>PowerPoint Presentation</vt:lpstr>
      <vt:lpstr>PowerPoint Presentation</vt:lpstr>
      <vt:lpstr>BACKGROUND-2</vt:lpstr>
      <vt:lpstr>3D 500 m CLOUD ANALYSIS  -  LOOP</vt:lpstr>
      <vt:lpstr>3D 500 m CLOUD ANALYSIS</vt:lpstr>
      <vt:lpstr>3D 500 m CLOUD ANALYSIS  -  LOOP</vt:lpstr>
      <vt:lpstr>3D 1 km CLOUD ANALYSIS  -  LOOP</vt:lpstr>
      <vt:lpstr>3D 500 m CLOUD ANALYSIS  -  LOOP</vt:lpstr>
      <vt:lpstr>3D 500 m CLOUD ANALYSIS  -  LOOP</vt:lpstr>
      <vt:lpstr>3D 500 m CLOUD ANALYSIS  -  LOOP</vt:lpstr>
      <vt:lpstr>3D 500 m CLOUD ANALYSIS  -  LOOP</vt:lpstr>
      <vt:lpstr>3D 500 m CLOUD ANALYSIS</vt:lpstr>
    </vt:vector>
  </TitlesOfParts>
  <Company>DOC/NOAA/NWS/NCEP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NAEFS and GEFS Plans</dc:title>
  <dc:creator>yuzhu</dc:creator>
  <cp:lastModifiedBy>Zoltan Toth</cp:lastModifiedBy>
  <cp:revision>752</cp:revision>
  <cp:lastPrinted>2015-02-18T21:04:55Z</cp:lastPrinted>
  <dcterms:created xsi:type="dcterms:W3CDTF">2010-10-28T15:18:03Z</dcterms:created>
  <dcterms:modified xsi:type="dcterms:W3CDTF">2015-02-25T00:28:17Z</dcterms:modified>
</cp:coreProperties>
</file>