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613" r:id="rId2"/>
    <p:sldId id="638" r:id="rId3"/>
    <p:sldId id="637" r:id="rId4"/>
    <p:sldId id="612" r:id="rId5"/>
    <p:sldId id="624" r:id="rId6"/>
    <p:sldId id="629" r:id="rId7"/>
    <p:sldId id="615" r:id="rId8"/>
    <p:sldId id="625" r:id="rId9"/>
    <p:sldId id="521" r:id="rId10"/>
    <p:sldId id="460" r:id="rId11"/>
  </p:sldIdLst>
  <p:sldSz cx="9144000" cy="6858000" type="screen4x3"/>
  <p:notesSz cx="7010400" cy="92964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95F45"/>
    <a:srgbClr val="B36255"/>
    <a:srgbClr val="E8DCAE"/>
    <a:srgbClr val="25DBFF"/>
    <a:srgbClr val="5FE4FF"/>
    <a:srgbClr val="F3ECD4"/>
    <a:srgbClr val="EDE3BD"/>
    <a:srgbClr val="DFCD89"/>
    <a:srgbClr val="D38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8382" autoAdjust="0"/>
  </p:normalViewPr>
  <p:slideViewPr>
    <p:cSldViewPr>
      <p:cViewPr>
        <p:scale>
          <a:sx n="119" d="100"/>
          <a:sy n="119" d="100"/>
        </p:scale>
        <p:origin x="-157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724" y="-7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37891"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7894"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37895"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46DE989-798E-4C7F-9D35-3C80694BD83B}" type="slidenum">
              <a:rPr lang="en-US" altLang="zh-CN"/>
              <a:pPr>
                <a:defRPr/>
              </a:pPr>
              <a:t>‹#›</a:t>
            </a:fld>
            <a:endParaRPr lang="en-US" altLang="zh-CN"/>
          </a:p>
        </p:txBody>
      </p:sp>
    </p:spTree>
    <p:extLst>
      <p:ext uri="{BB962C8B-B14F-4D97-AF65-F5344CB8AC3E}">
        <p14:creationId xmlns:p14="http://schemas.microsoft.com/office/powerpoint/2010/main" val="1428176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6AF7DE-EBAE-490A-87DC-E97F2F7A4BA3}" type="slidenum">
              <a:rPr lang="en-US" altLang="zh-CN"/>
              <a:pPr/>
              <a:t>3</a:t>
            </a:fld>
            <a:endParaRPr lang="en-US" altLang="zh-CN"/>
          </a:p>
        </p:txBody>
      </p:sp>
      <p:sp>
        <p:nvSpPr>
          <p:cNvPr id="112642" name="Rectangle 7"/>
          <p:cNvSpPr txBox="1">
            <a:spLocks noGrp="1" noChangeArrowheads="1"/>
          </p:cNvSpPr>
          <p:nvPr/>
        </p:nvSpPr>
        <p:spPr bwMode="auto">
          <a:xfrm>
            <a:off x="3971614" y="8829648"/>
            <a:ext cx="3037117" cy="465266"/>
          </a:xfrm>
          <a:prstGeom prst="rect">
            <a:avLst/>
          </a:prstGeom>
          <a:noFill/>
          <a:ln w="9525">
            <a:noFill/>
            <a:miter lim="800000"/>
            <a:headEnd/>
            <a:tailEnd/>
          </a:ln>
        </p:spPr>
        <p:txBody>
          <a:bodyPr anchor="b"/>
          <a:lstStyle/>
          <a:p>
            <a:pPr algn="r"/>
            <a:fld id="{4A5AEF7B-5076-491A-981B-FC137EEEF0B0}" type="slidenum">
              <a:rPr lang="en-US" altLang="zh-CN" sz="1200"/>
              <a:pPr algn="r"/>
              <a:t>3</a:t>
            </a:fld>
            <a:endParaRPr lang="en-US" altLang="zh-CN"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Rhs</a:t>
            </a:r>
            <a:r>
              <a:rPr lang="en-US" dirty="0" smtClean="0"/>
              <a:t> is Established theory, nothing new except application</a:t>
            </a:r>
            <a:r>
              <a:rPr lang="en-US" baseline="0" dirty="0" smtClean="0"/>
              <a:t> @ </a:t>
            </a:r>
            <a:r>
              <a:rPr lang="en-US" baseline="0" dirty="0" err="1" smtClean="0"/>
              <a:t>meso</a:t>
            </a:r>
            <a:r>
              <a:rPr lang="en-US" baseline="0" dirty="0" smtClean="0"/>
              <a:t>-convective scale over blue water.  All previous work at large scale, which is an impedance mismatch to the phenomenon.</a:t>
            </a:r>
            <a:endParaRPr lang="en-US" dirty="0"/>
          </a:p>
        </p:txBody>
      </p:sp>
      <p:sp>
        <p:nvSpPr>
          <p:cNvPr id="4" name="Slide Number Placeholder 3"/>
          <p:cNvSpPr>
            <a:spLocks noGrp="1"/>
          </p:cNvSpPr>
          <p:nvPr>
            <p:ph type="sldNum" sz="quarter" idx="10"/>
          </p:nvPr>
        </p:nvSpPr>
        <p:spPr/>
        <p:txBody>
          <a:bodyPr/>
          <a:lstStyle/>
          <a:p>
            <a:pPr>
              <a:defRPr/>
            </a:pPr>
            <a:fld id="{946DE989-798E-4C7F-9D35-3C80694BD83B}" type="slidenum">
              <a:rPr lang="en-US" altLang="zh-CN" smtClean="0"/>
              <a:pPr>
                <a:defRPr/>
              </a:pPr>
              <a:t>4</a:t>
            </a:fld>
            <a:endParaRPr lang="en-US" altLang="zh-CN"/>
          </a:p>
        </p:txBody>
      </p:sp>
    </p:spTree>
    <p:extLst>
      <p:ext uri="{BB962C8B-B14F-4D97-AF65-F5344CB8AC3E}">
        <p14:creationId xmlns:p14="http://schemas.microsoft.com/office/powerpoint/2010/main" val="146202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 child day, statistically representative of entire </a:t>
            </a:r>
            <a:r>
              <a:rPr lang="en-US" dirty="0" err="1" smtClean="0"/>
              <a:t>timeseries</a:t>
            </a:r>
            <a:r>
              <a:rPr lang="en-US" dirty="0" smtClean="0"/>
              <a:t> given warmer SSTs in boreal summer</a:t>
            </a:r>
          </a:p>
          <a:p>
            <a:endParaRPr lang="en-US" dirty="0" smtClean="0"/>
          </a:p>
          <a:p>
            <a:r>
              <a:rPr lang="en-US" dirty="0" smtClean="0"/>
              <a:t>Excitation</a:t>
            </a:r>
            <a:r>
              <a:rPr lang="en-US" baseline="0" dirty="0" smtClean="0"/>
              <a:t> of events at black diamonds.. 7/day is the </a:t>
            </a:r>
            <a:r>
              <a:rPr lang="en-US" baseline="0" dirty="0" err="1" smtClean="0"/>
              <a:t>timeseries</a:t>
            </a:r>
            <a:r>
              <a:rPr lang="en-US" baseline="0" dirty="0" smtClean="0"/>
              <a:t> </a:t>
            </a:r>
            <a:r>
              <a:rPr lang="en-US" baseline="0" dirty="0" err="1" smtClean="0"/>
              <a:t>avg</a:t>
            </a:r>
            <a:r>
              <a:rPr lang="en-US" baseline="0" dirty="0" smtClean="0"/>
              <a:t>, no events at SST extremes is typical on a given day</a:t>
            </a:r>
          </a:p>
          <a:p>
            <a:r>
              <a:rPr lang="en-US" baseline="0" dirty="0" smtClean="0"/>
              <a:t>Gradient are pseudo cellular not elongated frontal like CESM ocean.  LSST dipoles locally variable, 50/50 overall. </a:t>
            </a:r>
            <a:endParaRPr lang="en-US" dirty="0"/>
          </a:p>
        </p:txBody>
      </p:sp>
      <p:sp>
        <p:nvSpPr>
          <p:cNvPr id="4" name="Slide Number Placeholder 3"/>
          <p:cNvSpPr>
            <a:spLocks noGrp="1"/>
          </p:cNvSpPr>
          <p:nvPr>
            <p:ph type="sldNum" sz="quarter" idx="10"/>
          </p:nvPr>
        </p:nvSpPr>
        <p:spPr/>
        <p:txBody>
          <a:bodyPr/>
          <a:lstStyle/>
          <a:p>
            <a:pPr>
              <a:defRPr/>
            </a:pPr>
            <a:fld id="{946DE989-798E-4C7F-9D35-3C80694BD83B}" type="slidenum">
              <a:rPr lang="en-US" altLang="zh-CN" smtClean="0"/>
              <a:pPr>
                <a:defRPr/>
              </a:pPr>
              <a:t>5</a:t>
            </a:fld>
            <a:endParaRPr lang="en-US" altLang="zh-CN"/>
          </a:p>
        </p:txBody>
      </p:sp>
    </p:spTree>
    <p:extLst>
      <p:ext uri="{BB962C8B-B14F-4D97-AF65-F5344CB8AC3E}">
        <p14:creationId xmlns:p14="http://schemas.microsoft.com/office/powerpoint/2010/main" val="373638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 Day after rain depletion</a:t>
            </a:r>
            <a:r>
              <a:rPr lang="en-US" baseline="0" dirty="0" smtClean="0"/>
              <a:t> of </a:t>
            </a:r>
            <a:r>
              <a:rPr lang="en-US" baseline="0" dirty="0" err="1" smtClean="0"/>
              <a:t>conv</a:t>
            </a:r>
            <a:r>
              <a:rPr lang="en-US" baseline="0" dirty="0" smtClean="0"/>
              <a:t> LSST is all in mod to large </a:t>
            </a:r>
            <a:r>
              <a:rPr lang="en-US" baseline="0" dirty="0" err="1" smtClean="0"/>
              <a:t>conv</a:t>
            </a:r>
            <a:r>
              <a:rPr lang="en-US" baseline="0" dirty="0" smtClean="0"/>
              <a:t> values… consistent with larger w, and </a:t>
            </a:r>
            <a:r>
              <a:rPr lang="en-US" baseline="0" dirty="0" err="1" smtClean="0"/>
              <a:t>Vert</a:t>
            </a:r>
            <a:r>
              <a:rPr lang="en-US" baseline="0" dirty="0" smtClean="0"/>
              <a:t> KE for trigger.</a:t>
            </a:r>
            <a:endParaRPr lang="en-US" dirty="0"/>
          </a:p>
        </p:txBody>
      </p:sp>
      <p:sp>
        <p:nvSpPr>
          <p:cNvPr id="4" name="Slide Number Placeholder 3"/>
          <p:cNvSpPr>
            <a:spLocks noGrp="1"/>
          </p:cNvSpPr>
          <p:nvPr>
            <p:ph type="sldNum" sz="quarter" idx="10"/>
          </p:nvPr>
        </p:nvSpPr>
        <p:spPr/>
        <p:txBody>
          <a:bodyPr/>
          <a:lstStyle/>
          <a:p>
            <a:pPr>
              <a:defRPr/>
            </a:pPr>
            <a:fld id="{946DE989-798E-4C7F-9D35-3C80694BD83B}" type="slidenum">
              <a:rPr lang="en-US" altLang="zh-CN" smtClean="0"/>
              <a:pPr>
                <a:defRPr/>
              </a:pPr>
              <a:t>6</a:t>
            </a:fld>
            <a:endParaRPr lang="en-US" altLang="zh-CN"/>
          </a:p>
        </p:txBody>
      </p:sp>
    </p:spTree>
    <p:extLst>
      <p:ext uri="{BB962C8B-B14F-4D97-AF65-F5344CB8AC3E}">
        <p14:creationId xmlns:p14="http://schemas.microsoft.com/office/powerpoint/2010/main" val="297162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important slide of seminar… stops</a:t>
            </a:r>
            <a:r>
              <a:rPr lang="en-US" baseline="0" dirty="0" smtClean="0"/>
              <a:t> everyone in their tracks.  This result has never appeared in the literature, never even suspected!</a:t>
            </a:r>
          </a:p>
          <a:p>
            <a:endParaRPr lang="en-US" baseline="0" dirty="0" smtClean="0"/>
          </a:p>
          <a:p>
            <a:r>
              <a:rPr lang="en-US" baseline="0" dirty="0" smtClean="0"/>
              <a:t>Easiest interpretation consistent with all other data is SST’s conditional relationship to cumulative rainfall, i.e. if a rain event is triggered, there will likely be more rain over warm anomaly of SST.  I am pretty confident this is the nuanced role of SST… very important, highly correlated, but conditional on triggers of various kinds.</a:t>
            </a:r>
          </a:p>
          <a:p>
            <a:endParaRPr lang="en-US" dirty="0"/>
          </a:p>
        </p:txBody>
      </p:sp>
      <p:sp>
        <p:nvSpPr>
          <p:cNvPr id="4" name="Slide Number Placeholder 3"/>
          <p:cNvSpPr>
            <a:spLocks noGrp="1"/>
          </p:cNvSpPr>
          <p:nvPr>
            <p:ph type="sldNum" sz="quarter" idx="10"/>
          </p:nvPr>
        </p:nvSpPr>
        <p:spPr/>
        <p:txBody>
          <a:bodyPr/>
          <a:lstStyle/>
          <a:p>
            <a:pPr>
              <a:defRPr/>
            </a:pPr>
            <a:fld id="{946DE989-798E-4C7F-9D35-3C80694BD83B}" type="slidenum">
              <a:rPr lang="en-US" altLang="zh-CN" smtClean="0"/>
              <a:pPr>
                <a:defRPr/>
              </a:pPr>
              <a:t>7</a:t>
            </a:fld>
            <a:endParaRPr lang="en-US" altLang="zh-CN"/>
          </a:p>
        </p:txBody>
      </p:sp>
    </p:spTree>
    <p:extLst>
      <p:ext uri="{BB962C8B-B14F-4D97-AF65-F5344CB8AC3E}">
        <p14:creationId xmlns:p14="http://schemas.microsoft.com/office/powerpoint/2010/main" val="215106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here is that LSST field is not noise…coherence is of</a:t>
            </a:r>
            <a:r>
              <a:rPr lang="en-US" baseline="0" dirty="0" smtClean="0"/>
              <a:t> </a:t>
            </a:r>
            <a:r>
              <a:rPr lang="en-US" baseline="0" dirty="0" err="1" smtClean="0"/>
              <a:t>oreder</a:t>
            </a:r>
            <a:r>
              <a:rPr lang="en-US" baseline="0" dirty="0" smtClean="0"/>
              <a:t> 1 week.  See next slide I have added (not in seminar) showing best result in ECMWF </a:t>
            </a:r>
            <a:r>
              <a:rPr lang="en-US" baseline="0" dirty="0" err="1" smtClean="0"/>
              <a:t>hindcast</a:t>
            </a:r>
            <a:r>
              <a:rPr lang="en-US" baseline="0" dirty="0" smtClean="0"/>
              <a:t> </a:t>
            </a:r>
            <a:r>
              <a:rPr lang="en-US" baseline="0" dirty="0" err="1" smtClean="0"/>
              <a:t>exp</a:t>
            </a:r>
            <a:r>
              <a:rPr lang="en-US" baseline="0" dirty="0" smtClean="0"/>
              <a:t> when SST is weekly running mean.  This shocked the authors who thought it would be best with daily SST.  This is the only global model capable of capturing the essential dynamics of LSST at this scale… the 0.7-0.8 correlation is a record high performance.  I’m giving a seminar at Reading in May.</a:t>
            </a:r>
            <a:endParaRPr lang="en-US" dirty="0"/>
          </a:p>
        </p:txBody>
      </p:sp>
      <p:sp>
        <p:nvSpPr>
          <p:cNvPr id="4" name="Slide Number Placeholder 3"/>
          <p:cNvSpPr>
            <a:spLocks noGrp="1"/>
          </p:cNvSpPr>
          <p:nvPr>
            <p:ph type="sldNum" sz="quarter" idx="10"/>
          </p:nvPr>
        </p:nvSpPr>
        <p:spPr/>
        <p:txBody>
          <a:bodyPr/>
          <a:lstStyle/>
          <a:p>
            <a:pPr>
              <a:defRPr/>
            </a:pPr>
            <a:fld id="{946DE989-798E-4C7F-9D35-3C80694BD83B}" type="slidenum">
              <a:rPr lang="en-US" altLang="zh-CN" smtClean="0"/>
              <a:pPr>
                <a:defRPr/>
              </a:pPr>
              <a:t>8</a:t>
            </a:fld>
            <a:endParaRPr lang="en-US" altLang="zh-CN"/>
          </a:p>
        </p:txBody>
      </p:sp>
    </p:spTree>
    <p:extLst>
      <p:ext uri="{BB962C8B-B14F-4D97-AF65-F5344CB8AC3E}">
        <p14:creationId xmlns:p14="http://schemas.microsoft.com/office/powerpoint/2010/main" val="50895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6AF7DE-EBAE-490A-87DC-E97F2F7A4BA3}" type="slidenum">
              <a:rPr lang="en-US" altLang="zh-CN"/>
              <a:pPr/>
              <a:t>9</a:t>
            </a:fld>
            <a:endParaRPr lang="en-US" altLang="zh-CN"/>
          </a:p>
        </p:txBody>
      </p:sp>
      <p:sp>
        <p:nvSpPr>
          <p:cNvPr id="112642" name="Rectangle 7"/>
          <p:cNvSpPr txBox="1">
            <a:spLocks noGrp="1" noChangeArrowheads="1"/>
          </p:cNvSpPr>
          <p:nvPr/>
        </p:nvSpPr>
        <p:spPr bwMode="auto">
          <a:xfrm>
            <a:off x="3971614" y="8829648"/>
            <a:ext cx="3037117" cy="465266"/>
          </a:xfrm>
          <a:prstGeom prst="rect">
            <a:avLst/>
          </a:prstGeom>
          <a:noFill/>
          <a:ln w="9525">
            <a:noFill/>
            <a:miter lim="800000"/>
            <a:headEnd/>
            <a:tailEnd/>
          </a:ln>
        </p:spPr>
        <p:txBody>
          <a:bodyPr anchor="b"/>
          <a:lstStyle/>
          <a:p>
            <a:pPr algn="r"/>
            <a:fld id="{4A5AEF7B-5076-491A-981B-FC137EEEF0B0}" type="slidenum">
              <a:rPr lang="en-US" altLang="zh-CN" sz="1200"/>
              <a:pPr algn="r"/>
              <a:t>9</a:t>
            </a:fld>
            <a:endParaRPr lang="en-US" altLang="zh-CN"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C6D6A96-F763-4193-BE7B-798EE89029C2}"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20A76C6-5818-48A1-A8B5-70875EF89C63}"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A9B6F7B-4A7B-435C-B7C9-ED52BC2820AB}"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76732537-3234-4E00-99CC-C4B19B8C30B0}"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633D8925-1811-4DDF-9BA4-0D0EB4B8D19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4239A24-A6E7-40E3-8548-B016A471F5FE}"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849A5A-08A0-49D6-A991-562B0FBB257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ED2C3A4-B545-4272-B386-AA8AD8C3D1B0}"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46581377-2E05-4C63-886E-C36707FBCE5C}"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7340AD4-C6E4-429C-875A-D9752CF8C596}"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7DBE4F6-F0D3-4C56-8E86-AF72949AC8A0}"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5C56C77-CC6F-4A27-97BA-01E1DAFE0E25}"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93DF899-987F-4237-9D29-BB7A76B9FEE2}"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FE4FF">
                <a:alpha val="60000"/>
              </a:srgbClr>
            </a:gs>
            <a:gs pos="100000">
              <a:srgbClr val="EDE3BD">
                <a:alpha val="26000"/>
              </a:srgbClr>
            </a:gs>
          </a:gsLst>
          <a:lin ang="5400000" scaled="0"/>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AD66F0-3143-436B-AA8C-CD1B12165A8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10" Type="http://schemas.openxmlformats.org/officeDocument/2006/relationships/image" Target="../media/image4.emf"/><Relationship Id="rId4" Type="http://schemas.openxmlformats.org/officeDocument/2006/relationships/image" Target="../media/image5.jpeg"/><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14400"/>
            <a:ext cx="9144000" cy="1470025"/>
          </a:xfrm>
          <a:noFill/>
        </p:spPr>
        <p:txBody>
          <a:bodyPr/>
          <a:lstStyle/>
          <a:p>
            <a:r>
              <a:rPr lang="en-US" sz="2400" b="1" dirty="0" smtClean="0"/>
              <a:t>Tropical </a:t>
            </a:r>
            <a:r>
              <a:rPr lang="en-US" sz="2400" b="1" dirty="0"/>
              <a:t>Oceanic </a:t>
            </a:r>
            <a:r>
              <a:rPr lang="en-US" sz="2400" b="1" dirty="0" smtClean="0"/>
              <a:t>Rainfall and SST Structure</a:t>
            </a:r>
            <a:br>
              <a:rPr lang="en-US" sz="2400" b="1" dirty="0" smtClean="0"/>
            </a:br>
            <a:r>
              <a:rPr lang="en-US" sz="1800" dirty="0" smtClean="0"/>
              <a:t>parsing causation from correlation</a:t>
            </a:r>
            <a:r>
              <a:rPr lang="en-US" sz="2400" b="1" dirty="0" smtClean="0"/>
              <a:t>         </a:t>
            </a:r>
            <a:r>
              <a:rPr lang="en-US" sz="2400" dirty="0"/>
              <a:t/>
            </a:r>
            <a:br>
              <a:rPr lang="en-US" sz="2400" dirty="0"/>
            </a:br>
            <a:r>
              <a:rPr lang="en-US" sz="1600" dirty="0" smtClean="0">
                <a:solidFill>
                  <a:srgbClr val="995F45"/>
                </a:solidFill>
                <a:latin typeface="Comic Sans MS" panose="030F0702030302020204" pitchFamily="66" charset="0"/>
              </a:rPr>
              <a:t>a likely source of systematic errors in highly parameterized models</a:t>
            </a:r>
            <a:endParaRPr lang="en-US" altLang="zh-CN" sz="1600" dirty="0" smtClean="0">
              <a:solidFill>
                <a:srgbClr val="995F45"/>
              </a:solidFill>
              <a:latin typeface="Comic Sans MS" pitchFamily="66" charset="0"/>
            </a:endParaRPr>
          </a:p>
        </p:txBody>
      </p:sp>
      <p:sp>
        <p:nvSpPr>
          <p:cNvPr id="2051" name="Rectangle 3"/>
          <p:cNvSpPr>
            <a:spLocks noGrp="1" noChangeArrowheads="1"/>
          </p:cNvSpPr>
          <p:nvPr>
            <p:ph type="subTitle" idx="1"/>
          </p:nvPr>
        </p:nvSpPr>
        <p:spPr>
          <a:xfrm>
            <a:off x="1295400" y="2286000"/>
            <a:ext cx="6477000" cy="1752600"/>
          </a:xfrm>
          <a:gradFill flip="none" rotWithShape="1">
            <a:gsLst>
              <a:gs pos="0">
                <a:srgbClr val="5FE4FF">
                  <a:tint val="66000"/>
                  <a:satMod val="160000"/>
                </a:srgbClr>
              </a:gs>
              <a:gs pos="50000">
                <a:srgbClr val="5FE4FF">
                  <a:tint val="44500"/>
                  <a:satMod val="160000"/>
                </a:srgbClr>
              </a:gs>
              <a:gs pos="100000">
                <a:schemeClr val="bg1">
                  <a:lumMod val="0"/>
                  <a:alpha val="7000"/>
                </a:schemeClr>
              </a:gs>
            </a:gsLst>
            <a:lin ang="5400000" scaled="1"/>
            <a:tileRect/>
          </a:gradFill>
        </p:spPr>
        <p:txBody>
          <a:bodyPr/>
          <a:lstStyle/>
          <a:p>
            <a:pPr eaLnBrk="1" hangingPunct="1">
              <a:defRPr/>
            </a:pPr>
            <a:endParaRPr lang="en-US" altLang="zh-CN" sz="2200" dirty="0" smtClean="0">
              <a:effectLst>
                <a:outerShdw blurRad="38100" dist="38100" dir="2700000" algn="tl">
                  <a:srgbClr val="C0C0C0"/>
                </a:outerShdw>
              </a:effectLst>
            </a:endParaRPr>
          </a:p>
          <a:p>
            <a:pPr eaLnBrk="1" hangingPunct="1">
              <a:defRPr/>
            </a:pPr>
            <a:r>
              <a:rPr lang="en-US" altLang="zh-CN" sz="1600" dirty="0" smtClean="0"/>
              <a:t>R. E. Carbone</a:t>
            </a:r>
            <a:r>
              <a:rPr lang="en-US" altLang="zh-CN" sz="1600" baseline="30000" dirty="0" smtClean="0"/>
              <a:t>1</a:t>
            </a:r>
            <a:r>
              <a:rPr lang="en-US" altLang="zh-CN" sz="1600" dirty="0" smtClean="0"/>
              <a:t> and </a:t>
            </a:r>
            <a:r>
              <a:rPr lang="en-US" altLang="zh-CN" sz="1600" dirty="0" err="1" smtClean="0"/>
              <a:t>Yanping</a:t>
            </a:r>
            <a:r>
              <a:rPr lang="en-US" altLang="zh-CN" sz="1600" dirty="0" smtClean="0"/>
              <a:t> Li </a:t>
            </a:r>
            <a:r>
              <a:rPr lang="en-US" altLang="zh-CN" sz="1600" baseline="30000" dirty="0" smtClean="0"/>
              <a:t>2</a:t>
            </a:r>
          </a:p>
          <a:p>
            <a:pPr eaLnBrk="1" hangingPunct="1">
              <a:defRPr/>
            </a:pPr>
            <a:endParaRPr lang="en-US" altLang="zh-CN" sz="1600" i="1" baseline="30000" dirty="0" smtClean="0">
              <a:solidFill>
                <a:srgbClr val="B36255"/>
              </a:solidFill>
              <a:effectLst>
                <a:outerShdw blurRad="38100" dist="38100" dir="2700000" algn="tl">
                  <a:srgbClr val="C0C0C0"/>
                </a:outerShdw>
              </a:effectLst>
              <a:latin typeface="Comic Sans MS" pitchFamily="66" charset="0"/>
            </a:endParaRPr>
          </a:p>
          <a:p>
            <a:pPr eaLnBrk="1" hangingPunct="1">
              <a:defRPr/>
            </a:pPr>
            <a:r>
              <a:rPr lang="en-US" altLang="zh-CN" sz="1200" b="1" baseline="30000" dirty="0">
                <a:latin typeface="Comic Sans MS" pitchFamily="66" charset="0"/>
              </a:rPr>
              <a:t>1</a:t>
            </a:r>
            <a:r>
              <a:rPr lang="en-US" altLang="zh-CN" sz="1200" i="1" dirty="0">
                <a:latin typeface="Comic Sans MS" pitchFamily="66" charset="0"/>
              </a:rPr>
              <a:t>National Center for Atmospheric Research</a:t>
            </a:r>
          </a:p>
          <a:p>
            <a:pPr eaLnBrk="1" hangingPunct="1">
              <a:defRPr/>
            </a:pPr>
            <a:r>
              <a:rPr lang="en-US" altLang="zh-CN" sz="1200" b="1" baseline="30000" dirty="0">
                <a:latin typeface="Comic Sans MS" pitchFamily="66" charset="0"/>
              </a:rPr>
              <a:t>2</a:t>
            </a:r>
            <a:r>
              <a:rPr lang="en-US" altLang="zh-CN" sz="1200" i="1" dirty="0">
                <a:latin typeface="Comic Sans MS" pitchFamily="66" charset="0"/>
              </a:rPr>
              <a:t>University of Saskatchewan</a:t>
            </a:r>
            <a:endParaRPr lang="en-US" altLang="zh-CN" sz="1200" i="1" baseline="30000" dirty="0">
              <a:latin typeface="Comic Sans MS" pitchFamily="66" charset="0"/>
            </a:endParaRPr>
          </a:p>
          <a:p>
            <a:pPr eaLnBrk="1" hangingPunct="1">
              <a:defRPr/>
            </a:pPr>
            <a:endParaRPr lang="en-US" altLang="zh-CN" sz="1600" dirty="0" smtClean="0">
              <a:effectLst>
                <a:outerShdw blurRad="38100" dist="38100" dir="2700000" algn="tl">
                  <a:srgbClr val="C0C0C0"/>
                </a:outerShdw>
              </a:effectLst>
            </a:endParaRPr>
          </a:p>
        </p:txBody>
      </p:sp>
      <p:sp>
        <p:nvSpPr>
          <p:cNvPr id="2" name="TextBox 1"/>
          <p:cNvSpPr txBox="1"/>
          <p:nvPr/>
        </p:nvSpPr>
        <p:spPr>
          <a:xfrm>
            <a:off x="685800" y="4648200"/>
            <a:ext cx="8001000" cy="954107"/>
          </a:xfrm>
          <a:prstGeom prst="rect">
            <a:avLst/>
          </a:prstGeom>
          <a:noFill/>
        </p:spPr>
        <p:txBody>
          <a:bodyPr wrap="square" rtlCol="0">
            <a:spAutoFit/>
          </a:bodyPr>
          <a:lstStyle/>
          <a:p>
            <a:pPr algn="ctr"/>
            <a:r>
              <a:rPr lang="en-US" b="1" dirty="0" smtClean="0">
                <a:latin typeface="+mj-lt"/>
              </a:rPr>
              <a:t>Sub-topics</a:t>
            </a:r>
          </a:p>
          <a:p>
            <a:pPr algn="ctr"/>
            <a:endParaRPr lang="en-US" sz="800" b="1" dirty="0">
              <a:latin typeface="+mj-lt"/>
            </a:endParaRPr>
          </a:p>
          <a:p>
            <a:pPr algn="ctr"/>
            <a:r>
              <a:rPr lang="en-US" dirty="0" smtClean="0">
                <a:solidFill>
                  <a:srgbClr val="995F45"/>
                </a:solidFill>
              </a:rPr>
              <a:t>Initiation of Rain                    MJO </a:t>
            </a:r>
            <a:r>
              <a:rPr lang="en-US" dirty="0" err="1" smtClean="0">
                <a:solidFill>
                  <a:srgbClr val="995F45"/>
                </a:solidFill>
              </a:rPr>
              <a:t>Bandpass</a:t>
            </a:r>
            <a:r>
              <a:rPr lang="en-US" dirty="0" smtClean="0">
                <a:solidFill>
                  <a:srgbClr val="995F45"/>
                </a:solidFill>
              </a:rPr>
              <a:t>        Model Error Relevance </a:t>
            </a:r>
            <a:r>
              <a:rPr lang="en-US" dirty="0" smtClean="0">
                <a:solidFill>
                  <a:srgbClr val="B36255"/>
                </a:solidFill>
              </a:rPr>
              <a:t>      </a:t>
            </a:r>
          </a:p>
          <a:p>
            <a:r>
              <a:rPr lang="en-US" sz="1200" dirty="0" smtClean="0"/>
              <a:t>    Li and Carbone, JAS 2012       </a:t>
            </a:r>
            <a:r>
              <a:rPr lang="en-US" sz="1000" dirty="0" smtClean="0">
                <a:solidFill>
                  <a:srgbClr val="D3805F"/>
                </a:solidFill>
              </a:rPr>
              <a:t>   </a:t>
            </a:r>
            <a:r>
              <a:rPr lang="en-US" sz="1200" dirty="0" smtClean="0"/>
              <a:t>                Carbone and Li (in review)                               TBD    </a:t>
            </a:r>
            <a:endParaRPr lang="en-US" sz="1200" dirty="0"/>
          </a:p>
        </p:txBody>
      </p:sp>
    </p:spTree>
    <p:extLst>
      <p:ext uri="{BB962C8B-B14F-4D97-AF65-F5344CB8AC3E}">
        <p14:creationId xmlns:p14="http://schemas.microsoft.com/office/powerpoint/2010/main" val="2318654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1828800"/>
            <a:ext cx="4312709" cy="3234532"/>
          </a:xfrm>
        </p:spPr>
      </p:pic>
      <p:sp>
        <p:nvSpPr>
          <p:cNvPr id="2" name="Title 1"/>
          <p:cNvSpPr>
            <a:spLocks noGrp="1"/>
          </p:cNvSpPr>
          <p:nvPr>
            <p:ph type="title"/>
          </p:nvPr>
        </p:nvSpPr>
        <p:spPr>
          <a:xfrm>
            <a:off x="2438400" y="1981200"/>
            <a:ext cx="4191001" cy="1143000"/>
          </a:xfrm>
        </p:spPr>
        <p:txBody>
          <a:bodyPr/>
          <a:lstStyle/>
          <a:p>
            <a:r>
              <a:rPr lang="en-US" sz="3200" dirty="0" smtClean="0">
                <a:solidFill>
                  <a:srgbClr val="B3A893"/>
                </a:solidFill>
                <a:latin typeface="Comic Sans MS" pitchFamily="66" charset="0"/>
              </a:rPr>
              <a:t>Thanks for Listening</a:t>
            </a:r>
            <a:endParaRPr lang="en-US" sz="3200" dirty="0">
              <a:solidFill>
                <a:srgbClr val="B3A893"/>
              </a:solidFill>
              <a:latin typeface="Comic Sans MS" pitchFamily="66" charset="0"/>
            </a:endParaRPr>
          </a:p>
        </p:txBody>
      </p:sp>
      <p:sp>
        <p:nvSpPr>
          <p:cNvPr id="3" name="TextBox 2"/>
          <p:cNvSpPr txBox="1"/>
          <p:nvPr/>
        </p:nvSpPr>
        <p:spPr>
          <a:xfrm>
            <a:off x="1905000" y="5257800"/>
            <a:ext cx="5334000" cy="387798"/>
          </a:xfrm>
          <a:prstGeom prst="rect">
            <a:avLst/>
          </a:prstGeom>
          <a:noFill/>
        </p:spPr>
        <p:txBody>
          <a:bodyPr wrap="square" rtlCol="0">
            <a:spAutoFit/>
          </a:bodyPr>
          <a:lstStyle/>
          <a:p>
            <a:pPr lvl="0" algn="ctr">
              <a:lnSpc>
                <a:spcPct val="80000"/>
              </a:lnSpc>
              <a:spcBef>
                <a:spcPct val="20000"/>
              </a:spcBef>
            </a:pPr>
            <a:r>
              <a:rPr lang="en-US" altLang="zh-CN" b="1" kern="0" dirty="0">
                <a:solidFill>
                  <a:srgbClr val="C00000"/>
                </a:solidFill>
                <a:latin typeface="Comic Sans MS" pitchFamily="66" charset="0"/>
                <a:ea typeface="宋体"/>
              </a:rPr>
              <a:t>“Lies, damned </a:t>
            </a:r>
            <a:r>
              <a:rPr lang="en-US" altLang="zh-CN" b="1" kern="0" dirty="0" smtClean="0">
                <a:solidFill>
                  <a:srgbClr val="C00000"/>
                </a:solidFill>
                <a:latin typeface="Comic Sans MS" pitchFamily="66" charset="0"/>
                <a:ea typeface="宋体"/>
              </a:rPr>
              <a:t>lies, </a:t>
            </a:r>
            <a:r>
              <a:rPr lang="en-US" altLang="zh-CN" b="1" kern="0" dirty="0">
                <a:solidFill>
                  <a:srgbClr val="C00000"/>
                </a:solidFill>
                <a:latin typeface="Comic Sans MS" pitchFamily="66" charset="0"/>
                <a:ea typeface="宋体"/>
              </a:rPr>
              <a:t>and statistics”</a:t>
            </a:r>
            <a:endParaRPr lang="en-US" sz="2400" dirty="0">
              <a:solidFill>
                <a:srgbClr val="C00000"/>
              </a:solidFill>
            </a:endParaRPr>
          </a:p>
        </p:txBody>
      </p:sp>
    </p:spTree>
    <p:extLst>
      <p:ext uri="{BB962C8B-B14F-4D97-AF65-F5344CB8AC3E}">
        <p14:creationId xmlns:p14="http://schemas.microsoft.com/office/powerpoint/2010/main" val="3702217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7162800" cy="461665"/>
          </a:xfrm>
          <a:prstGeom prst="rect">
            <a:avLst/>
          </a:prstGeom>
          <a:noFill/>
        </p:spPr>
        <p:txBody>
          <a:bodyPr wrap="square" rtlCol="0">
            <a:spAutoFit/>
          </a:bodyPr>
          <a:lstStyle/>
          <a:p>
            <a:pPr algn="ctr"/>
            <a:r>
              <a:rPr lang="en-US" sz="2400" dirty="0" smtClean="0"/>
              <a:t>Why important? : Global Model Errors</a:t>
            </a:r>
            <a:endParaRPr lang="en-US" sz="2400" dirty="0"/>
          </a:p>
        </p:txBody>
      </p:sp>
      <p:grpSp>
        <p:nvGrpSpPr>
          <p:cNvPr id="6" name="Group 5"/>
          <p:cNvGrpSpPr/>
          <p:nvPr/>
        </p:nvGrpSpPr>
        <p:grpSpPr>
          <a:xfrm>
            <a:off x="2110673" y="914401"/>
            <a:ext cx="5081799" cy="4419600"/>
            <a:chOff x="2133600" y="1295399"/>
            <a:chExt cx="5081799" cy="4724401"/>
          </a:xfrm>
        </p:grpSpPr>
        <p:pic>
          <p:nvPicPr>
            <p:cNvPr id="137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96" r="12045"/>
            <a:stretch/>
          </p:blipFill>
          <p:spPr bwMode="auto">
            <a:xfrm>
              <a:off x="2133600" y="1295399"/>
              <a:ext cx="5081799" cy="47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99527" y="1295399"/>
              <a:ext cx="2971800" cy="394803"/>
            </a:xfrm>
            <a:prstGeom prst="rect">
              <a:avLst/>
            </a:prstGeom>
            <a:noFill/>
          </p:spPr>
          <p:txBody>
            <a:bodyPr wrap="square" rtlCol="0">
              <a:spAutoFit/>
            </a:bodyPr>
            <a:lstStyle/>
            <a:p>
              <a:r>
                <a:rPr lang="en-US" dirty="0" smtClean="0">
                  <a:solidFill>
                    <a:srgbClr val="993300"/>
                  </a:solidFill>
                </a:rPr>
                <a:t>SST </a:t>
              </a:r>
              <a:r>
                <a:rPr lang="en-US" sz="1600" dirty="0" smtClean="0">
                  <a:solidFill>
                    <a:srgbClr val="993300"/>
                  </a:solidFill>
                </a:rPr>
                <a:t>Errors</a:t>
              </a:r>
              <a:r>
                <a:rPr lang="en-US" dirty="0" smtClean="0">
                  <a:solidFill>
                    <a:srgbClr val="993300"/>
                  </a:solidFill>
                </a:rPr>
                <a:t> (model – </a:t>
              </a:r>
              <a:r>
                <a:rPr lang="en-US" dirty="0" err="1" smtClean="0">
                  <a:solidFill>
                    <a:srgbClr val="993300"/>
                  </a:solidFill>
                </a:rPr>
                <a:t>obs</a:t>
              </a:r>
              <a:r>
                <a:rPr lang="en-US" dirty="0" smtClean="0">
                  <a:solidFill>
                    <a:srgbClr val="993300"/>
                  </a:solidFill>
                </a:rPr>
                <a:t>)</a:t>
              </a:r>
              <a:endParaRPr lang="en-US" dirty="0">
                <a:solidFill>
                  <a:srgbClr val="993300"/>
                </a:solidFill>
              </a:endParaRPr>
            </a:p>
          </p:txBody>
        </p:sp>
        <p:sp>
          <p:nvSpPr>
            <p:cNvPr id="5" name="TextBox 4"/>
            <p:cNvSpPr txBox="1"/>
            <p:nvPr/>
          </p:nvSpPr>
          <p:spPr>
            <a:xfrm>
              <a:off x="3070927" y="3505200"/>
              <a:ext cx="3200400" cy="338554"/>
            </a:xfrm>
            <a:prstGeom prst="rect">
              <a:avLst/>
            </a:prstGeom>
            <a:noFill/>
          </p:spPr>
          <p:txBody>
            <a:bodyPr wrap="square" rtlCol="0">
              <a:spAutoFit/>
            </a:bodyPr>
            <a:lstStyle/>
            <a:p>
              <a:pPr algn="ctr"/>
              <a:r>
                <a:rPr lang="en-US" sz="1600" dirty="0" smtClean="0">
                  <a:solidFill>
                    <a:srgbClr val="993300"/>
                  </a:solidFill>
                </a:rPr>
                <a:t>Rainfall Errors (model – </a:t>
              </a:r>
              <a:r>
                <a:rPr lang="en-US" sz="1600" dirty="0" err="1" smtClean="0">
                  <a:solidFill>
                    <a:srgbClr val="993300"/>
                  </a:solidFill>
                </a:rPr>
                <a:t>obs</a:t>
              </a:r>
              <a:r>
                <a:rPr lang="en-US" sz="1600" dirty="0" smtClean="0">
                  <a:solidFill>
                    <a:srgbClr val="993300"/>
                  </a:solidFill>
                </a:rPr>
                <a:t>)</a:t>
              </a:r>
              <a:endParaRPr lang="en-US" sz="1600" dirty="0">
                <a:solidFill>
                  <a:srgbClr val="993300"/>
                </a:solidFill>
              </a:endParaRPr>
            </a:p>
          </p:txBody>
        </p:sp>
      </p:grpSp>
      <p:sp>
        <p:nvSpPr>
          <p:cNvPr id="7" name="TextBox 6"/>
          <p:cNvSpPr txBox="1"/>
          <p:nvPr/>
        </p:nvSpPr>
        <p:spPr>
          <a:xfrm>
            <a:off x="1524000" y="5334001"/>
            <a:ext cx="6248400" cy="369332"/>
          </a:xfrm>
          <a:prstGeom prst="rect">
            <a:avLst/>
          </a:prstGeom>
          <a:noFill/>
        </p:spPr>
        <p:txBody>
          <a:bodyPr wrap="square" rtlCol="0">
            <a:spAutoFit/>
          </a:bodyPr>
          <a:lstStyle/>
          <a:p>
            <a:pPr algn="ctr"/>
            <a:r>
              <a:rPr lang="en-US" dirty="0" smtClean="0">
                <a:solidFill>
                  <a:srgbClr val="993300"/>
                </a:solidFill>
              </a:rPr>
              <a:t>Extensive impact on general circulation</a:t>
            </a:r>
            <a:endParaRPr lang="en-US" dirty="0">
              <a:solidFill>
                <a:srgbClr val="993300"/>
              </a:solidFill>
            </a:endParaRPr>
          </a:p>
        </p:txBody>
      </p:sp>
    </p:spTree>
    <p:extLst>
      <p:ext uri="{BB962C8B-B14F-4D97-AF65-F5344CB8AC3E}">
        <p14:creationId xmlns:p14="http://schemas.microsoft.com/office/powerpoint/2010/main" val="1137955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txBox="1">
            <a:spLocks noGrp="1"/>
          </p:cNvSpPr>
          <p:nvPr/>
        </p:nvSpPr>
        <p:spPr bwMode="auto">
          <a:xfrm>
            <a:off x="6553200" y="6267675"/>
            <a:ext cx="2133600" cy="476250"/>
          </a:xfrm>
          <a:prstGeom prst="rect">
            <a:avLst/>
          </a:prstGeom>
          <a:noFill/>
          <a:ln w="9525">
            <a:noFill/>
            <a:miter lim="800000"/>
            <a:headEnd/>
            <a:tailEnd/>
          </a:ln>
        </p:spPr>
        <p:txBody>
          <a:bodyPr/>
          <a:lstStyle/>
          <a:p>
            <a:pPr algn="r"/>
            <a:fld id="{C0391511-9AF1-45A1-8C38-295A304FA5E5}" type="slidenum">
              <a:rPr lang="en-US" altLang="zh-CN" sz="1400"/>
              <a:pPr algn="r"/>
              <a:t>3</a:t>
            </a:fld>
            <a:endParaRPr lang="en-US" altLang="zh-CN" sz="1400"/>
          </a:p>
        </p:txBody>
      </p:sp>
      <p:sp>
        <p:nvSpPr>
          <p:cNvPr id="111619" name="Rectangle 5"/>
          <p:cNvSpPr>
            <a:spLocks noChangeArrowheads="1"/>
          </p:cNvSpPr>
          <p:nvPr/>
        </p:nvSpPr>
        <p:spPr bwMode="auto">
          <a:xfrm>
            <a:off x="857081" y="2133600"/>
            <a:ext cx="7291350" cy="1905000"/>
          </a:xfrm>
          <a:prstGeom prst="rect">
            <a:avLst/>
          </a:prstGeom>
          <a:noFill/>
          <a:ln w="9525">
            <a:noFill/>
            <a:miter lim="800000"/>
            <a:headEnd/>
            <a:tailEnd/>
          </a:ln>
        </p:spPr>
        <p:txBody>
          <a:bodyPr/>
          <a:lstStyle/>
          <a:p>
            <a:pPr marL="342900" indent="-342900">
              <a:lnSpc>
                <a:spcPct val="90000"/>
              </a:lnSpc>
              <a:spcBef>
                <a:spcPct val="20000"/>
              </a:spcBef>
            </a:pPr>
            <a:endParaRPr lang="en-US" altLang="zh-CN" sz="2000" dirty="0" smtClean="0">
              <a:solidFill>
                <a:srgbClr val="E7D9A7"/>
              </a:solidFill>
              <a:effectLst>
                <a:outerShdw blurRad="38100" dist="38100" dir="2700000" algn="tl">
                  <a:srgbClr val="000000">
                    <a:alpha val="43137"/>
                  </a:srgbClr>
                </a:outerShdw>
              </a:effectLst>
              <a:latin typeface="+mj-lt"/>
            </a:endParaRPr>
          </a:p>
          <a:p>
            <a:pPr marL="342900" indent="-342900">
              <a:lnSpc>
                <a:spcPct val="90000"/>
              </a:lnSpc>
              <a:spcBef>
                <a:spcPct val="20000"/>
              </a:spcBef>
            </a:pPr>
            <a:r>
              <a:rPr lang="en-US" altLang="zh-CN" sz="1600" b="1" dirty="0" smtClean="0"/>
              <a:t>The </a:t>
            </a:r>
            <a:r>
              <a:rPr lang="en-US" altLang="zh-CN" sz="1600" b="1" dirty="0"/>
              <a:t>observed low level convergence is determined by the absolute value of local SST </a:t>
            </a:r>
            <a:r>
              <a:rPr lang="en-US" altLang="zh-CN" sz="1600" dirty="0" smtClean="0"/>
              <a:t>(</a:t>
            </a:r>
            <a:r>
              <a:rPr lang="en-US" altLang="zh-CN" sz="1600" dirty="0" err="1" smtClean="0">
                <a:solidFill>
                  <a:srgbClr val="000000"/>
                </a:solidFill>
              </a:rPr>
              <a:t>Needlin</a:t>
            </a:r>
            <a:r>
              <a:rPr lang="en-US" altLang="zh-CN" sz="1600" dirty="0" smtClean="0">
                <a:solidFill>
                  <a:srgbClr val="000000"/>
                </a:solidFill>
              </a:rPr>
              <a:t> </a:t>
            </a:r>
            <a:r>
              <a:rPr lang="en-US" altLang="zh-CN" sz="1600" dirty="0">
                <a:solidFill>
                  <a:srgbClr val="000000"/>
                </a:solidFill>
              </a:rPr>
              <a:t>and Held, </a:t>
            </a:r>
            <a:r>
              <a:rPr lang="en-US" altLang="zh-CN" sz="1600" dirty="0" smtClean="0">
                <a:solidFill>
                  <a:srgbClr val="000000"/>
                </a:solidFill>
              </a:rPr>
              <a:t>1987; </a:t>
            </a:r>
            <a:r>
              <a:rPr lang="en-US" altLang="zh-CN" sz="1600" dirty="0" err="1" smtClean="0"/>
              <a:t>Ramanathan</a:t>
            </a:r>
            <a:r>
              <a:rPr lang="en-US" altLang="zh-CN" sz="1600" dirty="0" smtClean="0"/>
              <a:t> </a:t>
            </a:r>
            <a:r>
              <a:rPr lang="en-US" altLang="zh-CN" sz="1600" dirty="0"/>
              <a:t>and Collins, </a:t>
            </a:r>
            <a:r>
              <a:rPr lang="en-US" altLang="zh-CN" sz="1600" dirty="0" smtClean="0"/>
              <a:t>1991). </a:t>
            </a:r>
            <a:endParaRPr lang="en-US" altLang="zh-CN" sz="1600" dirty="0"/>
          </a:p>
        </p:txBody>
      </p:sp>
      <p:sp>
        <p:nvSpPr>
          <p:cNvPr id="99335" name="Rectangle 7"/>
          <p:cNvSpPr>
            <a:spLocks noChangeArrowheads="1"/>
          </p:cNvSpPr>
          <p:nvPr/>
        </p:nvSpPr>
        <p:spPr bwMode="auto">
          <a:xfrm>
            <a:off x="286566" y="743464"/>
            <a:ext cx="8305800" cy="457200"/>
          </a:xfrm>
          <a:prstGeom prst="rect">
            <a:avLst/>
          </a:prstGeom>
          <a:noFill/>
          <a:ln w="9525">
            <a:noFill/>
            <a:miter lim="800000"/>
            <a:headEnd/>
            <a:tailEnd/>
          </a:ln>
          <a:effectLst/>
        </p:spPr>
        <p:txBody>
          <a:bodyPr anchor="ctr"/>
          <a:lstStyle/>
          <a:p>
            <a:pPr algn="ctr">
              <a:defRPr/>
            </a:pPr>
            <a:r>
              <a:rPr lang="en-US" altLang="zh-CN" sz="2600" dirty="0" smtClean="0">
                <a:solidFill>
                  <a:schemeClr val="tx2"/>
                </a:solidFill>
                <a:effectLst>
                  <a:outerShdw blurRad="38100" dist="38100" dir="2700000" algn="tl">
                    <a:srgbClr val="C0C0C0"/>
                  </a:outerShdw>
                </a:effectLst>
              </a:rPr>
              <a:t>What are the respective roles of  </a:t>
            </a:r>
            <a:r>
              <a:rPr lang="en-US" altLang="zh-CN" sz="2600" dirty="0">
                <a:solidFill>
                  <a:schemeClr val="tx2"/>
                </a:solidFill>
                <a:effectLst>
                  <a:outerShdw blurRad="38100" dist="38100" dir="2700000" algn="tl">
                    <a:srgbClr val="C0C0C0"/>
                  </a:outerShdw>
                </a:effectLst>
              </a:rPr>
              <a:t>SST </a:t>
            </a:r>
            <a:r>
              <a:rPr lang="en-US" altLang="zh-CN" sz="2600" dirty="0" smtClean="0">
                <a:solidFill>
                  <a:schemeClr val="tx2"/>
                </a:solidFill>
                <a:effectLst>
                  <a:outerShdw blurRad="38100" dist="38100" dir="2700000" algn="tl">
                    <a:srgbClr val="C0C0C0"/>
                  </a:outerShdw>
                </a:effectLst>
              </a:rPr>
              <a:t>and SST Gradients in tropical Oceanic rainfall production?</a:t>
            </a:r>
            <a:endParaRPr lang="en-US" altLang="zh-CN" sz="2600" dirty="0">
              <a:solidFill>
                <a:schemeClr val="tx2"/>
              </a:solidFill>
              <a:effectLst>
                <a:outerShdw blurRad="38100" dist="38100" dir="2700000" algn="tl">
                  <a:srgbClr val="C0C0C0"/>
                </a:outerShdw>
              </a:effectLst>
            </a:endParaRPr>
          </a:p>
        </p:txBody>
      </p:sp>
      <p:sp>
        <p:nvSpPr>
          <p:cNvPr id="6" name="TextBox 5"/>
          <p:cNvSpPr txBox="1"/>
          <p:nvPr/>
        </p:nvSpPr>
        <p:spPr>
          <a:xfrm>
            <a:off x="966749" y="1752600"/>
            <a:ext cx="7162801" cy="535531"/>
          </a:xfrm>
          <a:prstGeom prst="rect">
            <a:avLst/>
          </a:prstGeom>
          <a:noFill/>
        </p:spPr>
        <p:txBody>
          <a:bodyPr wrap="square" rtlCol="0">
            <a:spAutoFit/>
          </a:bodyPr>
          <a:lstStyle/>
          <a:p>
            <a:pPr marL="342900" indent="-342900">
              <a:lnSpc>
                <a:spcPct val="90000"/>
              </a:lnSpc>
              <a:spcBef>
                <a:spcPct val="20000"/>
              </a:spcBef>
            </a:pPr>
            <a:r>
              <a:rPr lang="en-US" altLang="zh-CN" sz="1600" b="1" dirty="0" smtClean="0"/>
              <a:t>The SST gradient is more important than local SST in determining </a:t>
            </a:r>
            <a:r>
              <a:rPr lang="en-US" altLang="zh-CN" sz="1600" b="1" i="1" dirty="0" smtClean="0"/>
              <a:t>w</a:t>
            </a:r>
            <a:r>
              <a:rPr lang="en-US" altLang="zh-CN" sz="1600" b="1" dirty="0" smtClean="0"/>
              <a:t>.                </a:t>
            </a:r>
            <a:r>
              <a:rPr lang="en-US" altLang="zh-CN" sz="1600" dirty="0" smtClean="0"/>
              <a:t>(</a:t>
            </a:r>
            <a:r>
              <a:rPr lang="en-US" altLang="zh-CN" sz="1600" dirty="0" err="1" smtClean="0"/>
              <a:t>Lindzen</a:t>
            </a:r>
            <a:r>
              <a:rPr lang="en-US" altLang="zh-CN" sz="1600" dirty="0" smtClean="0"/>
              <a:t> and Nigam, 1987). </a:t>
            </a:r>
            <a:endParaRPr lang="en-US" altLang="zh-CN" sz="1600" dirty="0"/>
          </a:p>
        </p:txBody>
      </p:sp>
      <p:sp>
        <p:nvSpPr>
          <p:cNvPr id="3" name="TextBox 2"/>
          <p:cNvSpPr txBox="1"/>
          <p:nvPr/>
        </p:nvSpPr>
        <p:spPr>
          <a:xfrm>
            <a:off x="362146" y="3200400"/>
            <a:ext cx="8281219" cy="2323713"/>
          </a:xfrm>
          <a:prstGeom prst="rect">
            <a:avLst/>
          </a:prstGeom>
          <a:noFill/>
        </p:spPr>
        <p:txBody>
          <a:bodyPr wrap="square" rtlCol="0">
            <a:spAutoFit/>
          </a:bodyPr>
          <a:lstStyle/>
          <a:p>
            <a:pPr algn="ctr"/>
            <a:endParaRPr lang="en-US" sz="1600" b="1" dirty="0" smtClean="0">
              <a:effectLst>
                <a:outerShdw blurRad="38100" dist="38100" dir="2700000" algn="tl">
                  <a:srgbClr val="000000">
                    <a:alpha val="43137"/>
                  </a:srgbClr>
                </a:outerShdw>
              </a:effectLst>
            </a:endParaRPr>
          </a:p>
          <a:p>
            <a:pPr algn="ctr"/>
            <a:r>
              <a:rPr lang="en-US" sz="1600" dirty="0">
                <a:solidFill>
                  <a:srgbClr val="995F45"/>
                </a:solidFill>
                <a:latin typeface="Comic Sans MS" panose="030F0702030302020204" pitchFamily="66" charset="0"/>
              </a:rPr>
              <a:t>Why </a:t>
            </a:r>
            <a:r>
              <a:rPr lang="en-US" sz="1600" dirty="0" smtClean="0">
                <a:solidFill>
                  <a:srgbClr val="995F45"/>
                </a:solidFill>
                <a:latin typeface="Comic Sans MS" panose="030F0702030302020204" pitchFamily="66" charset="0"/>
              </a:rPr>
              <a:t>the Confusion</a:t>
            </a:r>
            <a:r>
              <a:rPr lang="en-US" sz="1600" dirty="0">
                <a:solidFill>
                  <a:srgbClr val="995F45"/>
                </a:solidFill>
                <a:latin typeface="Comic Sans MS" panose="030F0702030302020204" pitchFamily="66" charset="0"/>
              </a:rPr>
              <a:t>? </a:t>
            </a:r>
            <a:endParaRPr lang="en-US" sz="800" dirty="0" smtClean="0">
              <a:solidFill>
                <a:srgbClr val="995F45"/>
              </a:solidFill>
              <a:latin typeface="Comic Sans MS" panose="030F0702030302020204" pitchFamily="66" charset="0"/>
            </a:endParaRPr>
          </a:p>
          <a:p>
            <a:pPr algn="ctr"/>
            <a:r>
              <a:rPr lang="en-US" sz="800" dirty="0" smtClean="0">
                <a:latin typeface="Comic Sans MS" panose="030F0702030302020204" pitchFamily="66" charset="0"/>
              </a:rPr>
              <a:t> </a:t>
            </a:r>
          </a:p>
          <a:p>
            <a:pPr algn="ctr"/>
            <a:r>
              <a:rPr lang="en-US" sz="1600" dirty="0" smtClean="0"/>
              <a:t>SST </a:t>
            </a:r>
            <a:r>
              <a:rPr lang="en-US" sz="1600" dirty="0"/>
              <a:t>and </a:t>
            </a:r>
            <a:r>
              <a:rPr lang="en-US" sz="1600" dirty="0" smtClean="0"/>
              <a:t>the Laplacian of SST </a:t>
            </a:r>
            <a:r>
              <a:rPr lang="en-US" sz="1600" dirty="0"/>
              <a:t>are often </a:t>
            </a:r>
            <a:r>
              <a:rPr lang="en-US" sz="1600" dirty="0" smtClean="0"/>
              <a:t>covariant,</a:t>
            </a:r>
            <a:r>
              <a:rPr lang="en-US" sz="1600" i="1" dirty="0" smtClean="0"/>
              <a:t> </a:t>
            </a:r>
            <a:r>
              <a:rPr lang="en-US" sz="1600" i="1" dirty="0"/>
              <a:t>obscuring their respective roles</a:t>
            </a:r>
            <a:r>
              <a:rPr lang="en-US" sz="1600" dirty="0" smtClean="0"/>
              <a:t>.</a:t>
            </a:r>
          </a:p>
          <a:p>
            <a:pPr algn="ctr"/>
            <a:endParaRPr lang="en-US" sz="1600" dirty="0"/>
          </a:p>
          <a:p>
            <a:pPr algn="ctr"/>
            <a:r>
              <a:rPr lang="en-US" sz="1600" dirty="0" smtClean="0">
                <a:solidFill>
                  <a:srgbClr val="995F45"/>
                </a:solidFill>
                <a:latin typeface="Comic Sans MS" panose="030F0702030302020204" pitchFamily="66" charset="0"/>
              </a:rPr>
              <a:t>Satellite Datasets Needed?</a:t>
            </a:r>
          </a:p>
          <a:p>
            <a:pPr algn="ctr"/>
            <a:endParaRPr lang="en-US" sz="900" dirty="0" smtClean="0">
              <a:solidFill>
                <a:srgbClr val="995F45"/>
              </a:solidFill>
              <a:latin typeface="Comic Sans MS" panose="030F0702030302020204" pitchFamily="66" charset="0"/>
            </a:endParaRPr>
          </a:p>
          <a:p>
            <a:pPr algn="ctr"/>
            <a:r>
              <a:rPr lang="en-US" sz="1600" dirty="0" smtClean="0"/>
              <a:t>GHRSST-like product that resolves </a:t>
            </a:r>
            <a:r>
              <a:rPr lang="en-US" sz="1600" i="1" dirty="0" smtClean="0"/>
              <a:t>SST</a:t>
            </a:r>
            <a:r>
              <a:rPr lang="en-US" sz="1600" i="1" dirty="0" smtClean="0">
                <a:solidFill>
                  <a:srgbClr val="993300"/>
                </a:solidFill>
              </a:rPr>
              <a:t> diurnal cycle </a:t>
            </a:r>
            <a:r>
              <a:rPr lang="en-US" sz="1600" dirty="0" smtClean="0"/>
              <a:t>(e.g. GOES microwave?)</a:t>
            </a:r>
          </a:p>
          <a:p>
            <a:pPr algn="ctr"/>
            <a:r>
              <a:rPr lang="en-US" sz="1600" dirty="0" smtClean="0"/>
              <a:t>Improved </a:t>
            </a:r>
            <a:r>
              <a:rPr lang="en-US" sz="1600" dirty="0" err="1" smtClean="0"/>
              <a:t>scatterometer</a:t>
            </a:r>
            <a:r>
              <a:rPr lang="en-US" sz="1600" dirty="0" smtClean="0"/>
              <a:t> winds, </a:t>
            </a:r>
            <a:r>
              <a:rPr lang="en-US" sz="1600" dirty="0" smtClean="0">
                <a:solidFill>
                  <a:srgbClr val="993300"/>
                </a:solidFill>
              </a:rPr>
              <a:t>continuity of sampling</a:t>
            </a:r>
          </a:p>
          <a:p>
            <a:pPr algn="ctr"/>
            <a:r>
              <a:rPr lang="en-US" sz="1600" dirty="0" smtClean="0"/>
              <a:t>CMORPH, GPM(IMERG) and similar datasets</a:t>
            </a:r>
            <a:endParaRPr lang="en-US" sz="1600" dirty="0"/>
          </a:p>
        </p:txBody>
      </p:sp>
    </p:spTree>
    <p:extLst>
      <p:ext uri="{BB962C8B-B14F-4D97-AF65-F5344CB8AC3E}">
        <p14:creationId xmlns:p14="http://schemas.microsoft.com/office/powerpoint/2010/main" val="122227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71808" y="350227"/>
            <a:ext cx="4099523" cy="738664"/>
          </a:xfrm>
          <a:prstGeom prst="rect">
            <a:avLst/>
          </a:prstGeom>
          <a:noFill/>
          <a:ln w="9525">
            <a:noFill/>
            <a:miter lim="800000"/>
            <a:headEnd/>
            <a:tailEnd/>
          </a:ln>
        </p:spPr>
        <p:txBody>
          <a:bodyPr wrap="square">
            <a:spAutoFit/>
          </a:bodyPr>
          <a:lstStyle/>
          <a:p>
            <a:pPr algn="ctr"/>
            <a:r>
              <a:rPr lang="en-US" sz="2800" dirty="0" smtClean="0">
                <a:effectLst>
                  <a:outerShdw blurRad="38100" dist="38100" dir="2700000" algn="tl">
                    <a:srgbClr val="000000">
                      <a:alpha val="43137"/>
                    </a:srgbClr>
                  </a:outerShdw>
                </a:effectLst>
                <a:latin typeface="+mj-lt"/>
              </a:rPr>
              <a:t>Working Hypothesis </a:t>
            </a:r>
          </a:p>
          <a:p>
            <a:pPr algn="ctr"/>
            <a:r>
              <a:rPr lang="en-US" sz="1400" dirty="0" smtClean="0"/>
              <a:t>      (Li and Carbone, JAS 2012)</a:t>
            </a:r>
            <a:endParaRPr lang="en-US" sz="1400" dirty="0"/>
          </a:p>
        </p:txBody>
      </p:sp>
      <p:sp>
        <p:nvSpPr>
          <p:cNvPr id="29" name="TextBox 28"/>
          <p:cNvSpPr txBox="1"/>
          <p:nvPr/>
        </p:nvSpPr>
        <p:spPr>
          <a:xfrm>
            <a:off x="1862137" y="3519704"/>
            <a:ext cx="5419725" cy="2389794"/>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pSp>
        <p:nvGrpSpPr>
          <p:cNvPr id="28" name="Group 27"/>
          <p:cNvGrpSpPr/>
          <p:nvPr/>
        </p:nvGrpSpPr>
        <p:grpSpPr>
          <a:xfrm>
            <a:off x="127683" y="3288906"/>
            <a:ext cx="3996556" cy="3062996"/>
            <a:chOff x="1919687" y="3547300"/>
            <a:chExt cx="4978417" cy="3008619"/>
          </a:xfrm>
        </p:grpSpPr>
        <p:sp>
          <p:nvSpPr>
            <p:cNvPr id="31" name="Double Wave 30"/>
            <p:cNvSpPr/>
            <p:nvPr/>
          </p:nvSpPr>
          <p:spPr>
            <a:xfrm>
              <a:off x="4264170" y="5545149"/>
              <a:ext cx="2633934" cy="332975"/>
            </a:xfrm>
            <a:prstGeom prst="doubleWave">
              <a:avLst/>
            </a:prstGeom>
            <a:gradFill flip="none" rotWithShape="1">
              <a:gsLst>
                <a:gs pos="15000">
                  <a:srgbClr val="E7CFB7">
                    <a:lumMod val="100000"/>
                  </a:srgbClr>
                </a:gs>
                <a:gs pos="75000">
                  <a:srgbClr val="21D6E0"/>
                </a:gs>
                <a:gs pos="75000">
                  <a:srgbClr val="21D6E0"/>
                </a:gs>
                <a:gs pos="75000">
                  <a:srgbClr val="0087E6"/>
                </a:gs>
                <a:gs pos="100000">
                  <a:srgbClr val="005CB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p:cNvSpPr/>
            <p:nvPr/>
          </p:nvSpPr>
          <p:spPr>
            <a:xfrm>
              <a:off x="1919687" y="5545149"/>
              <a:ext cx="2456160" cy="321087"/>
            </a:xfrm>
            <a:prstGeom prst="doubleWave">
              <a:avLst>
                <a:gd name="adj1" fmla="val 6250"/>
                <a:gd name="adj2" fmla="val 1536"/>
              </a:avLst>
            </a:prstGeom>
            <a:gradFill flip="none" rotWithShape="1">
              <a:gsLst>
                <a:gs pos="16000">
                  <a:srgbClr val="E7CFB7"/>
                </a:gs>
                <a:gs pos="7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rved Right Arrow 33"/>
            <p:cNvSpPr/>
            <p:nvPr/>
          </p:nvSpPr>
          <p:spPr>
            <a:xfrm rot="1607187" flipH="1" flipV="1">
              <a:off x="3023752" y="4356539"/>
              <a:ext cx="612759" cy="1251310"/>
            </a:xfrm>
            <a:prstGeom prst="curvedRightArrow">
              <a:avLst/>
            </a:prstGeom>
            <a:solidFill>
              <a:srgbClr val="E9E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CFB7"/>
                </a:solidFill>
              </a:endParaRPr>
            </a:p>
          </p:txBody>
        </p:sp>
        <p:sp>
          <p:nvSpPr>
            <p:cNvPr id="35" name="Curved Right Arrow 34"/>
            <p:cNvSpPr/>
            <p:nvPr/>
          </p:nvSpPr>
          <p:spPr>
            <a:xfrm rot="20291985" flipV="1">
              <a:off x="5402173" y="4349120"/>
              <a:ext cx="621710" cy="1268237"/>
            </a:xfrm>
            <a:prstGeom prst="curvedRightArrow">
              <a:avLst/>
            </a:prstGeom>
            <a:solidFill>
              <a:srgbClr val="E9E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CFB7"/>
                </a:solidFill>
              </a:endParaRPr>
            </a:p>
          </p:txBody>
        </p:sp>
        <p:sp>
          <p:nvSpPr>
            <p:cNvPr id="36" name="Cloud 35"/>
            <p:cNvSpPr/>
            <p:nvPr/>
          </p:nvSpPr>
          <p:spPr>
            <a:xfrm>
              <a:off x="3283327" y="3547300"/>
              <a:ext cx="588505" cy="79081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5343095" y="3713787"/>
              <a:ext cx="588505" cy="499462"/>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4264169" y="3921896"/>
              <a:ext cx="588505" cy="33297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258924" y="4045381"/>
              <a:ext cx="490303" cy="313545"/>
            </a:xfrm>
            <a:custGeom>
              <a:avLst/>
              <a:gdLst>
                <a:gd name="connsiteX0" fmla="*/ 752292 w 761817"/>
                <a:gd name="connsiteY0" fmla="*/ 507353 h 574028"/>
                <a:gd name="connsiteX1" fmla="*/ 752292 w 761817"/>
                <a:gd name="connsiteY1" fmla="*/ 507353 h 574028"/>
                <a:gd name="connsiteX2" fmla="*/ 552267 w 761817"/>
                <a:gd name="connsiteY2" fmla="*/ 526403 h 574028"/>
                <a:gd name="connsiteX3" fmla="*/ 514167 w 761817"/>
                <a:gd name="connsiteY3" fmla="*/ 545453 h 574028"/>
                <a:gd name="connsiteX4" fmla="*/ 457017 w 761817"/>
                <a:gd name="connsiteY4" fmla="*/ 564503 h 574028"/>
                <a:gd name="connsiteX5" fmla="*/ 428442 w 761817"/>
                <a:gd name="connsiteY5" fmla="*/ 554978 h 574028"/>
                <a:gd name="connsiteX6" fmla="*/ 256992 w 761817"/>
                <a:gd name="connsiteY6" fmla="*/ 574028 h 574028"/>
                <a:gd name="connsiteX7" fmla="*/ 228417 w 761817"/>
                <a:gd name="connsiteY7" fmla="*/ 564503 h 574028"/>
                <a:gd name="connsiteX8" fmla="*/ 190317 w 761817"/>
                <a:gd name="connsiteY8" fmla="*/ 554978 h 574028"/>
                <a:gd name="connsiteX9" fmla="*/ 171267 w 761817"/>
                <a:gd name="connsiteY9" fmla="*/ 526403 h 574028"/>
                <a:gd name="connsiteX10" fmla="*/ 114117 w 761817"/>
                <a:gd name="connsiteY10" fmla="*/ 488303 h 574028"/>
                <a:gd name="connsiteX11" fmla="*/ 85542 w 761817"/>
                <a:gd name="connsiteY11" fmla="*/ 469253 h 574028"/>
                <a:gd name="connsiteX12" fmla="*/ 56967 w 761817"/>
                <a:gd name="connsiteY12" fmla="*/ 412103 h 574028"/>
                <a:gd name="connsiteX13" fmla="*/ 37917 w 761817"/>
                <a:gd name="connsiteY13" fmla="*/ 374003 h 574028"/>
                <a:gd name="connsiteX14" fmla="*/ 28392 w 761817"/>
                <a:gd name="connsiteY14" fmla="*/ 335903 h 574028"/>
                <a:gd name="connsiteX15" fmla="*/ 18867 w 761817"/>
                <a:gd name="connsiteY15" fmla="*/ 307328 h 574028"/>
                <a:gd name="connsiteX16" fmla="*/ 66492 w 761817"/>
                <a:gd name="connsiteY16" fmla="*/ 78728 h 574028"/>
                <a:gd name="connsiteX17" fmla="*/ 95067 w 761817"/>
                <a:gd name="connsiteY17" fmla="*/ 59678 h 574028"/>
                <a:gd name="connsiteX18" fmla="*/ 133167 w 761817"/>
                <a:gd name="connsiteY18" fmla="*/ 2528 h 574028"/>
                <a:gd name="connsiteX19" fmla="*/ 218892 w 761817"/>
                <a:gd name="connsiteY19" fmla="*/ 12053 h 574028"/>
                <a:gd name="connsiteX20" fmla="*/ 361767 w 761817"/>
                <a:gd name="connsiteY20" fmla="*/ 31103 h 574028"/>
                <a:gd name="connsiteX21" fmla="*/ 523692 w 761817"/>
                <a:gd name="connsiteY21" fmla="*/ 40628 h 574028"/>
                <a:gd name="connsiteX22" fmla="*/ 542742 w 761817"/>
                <a:gd name="connsiteY22" fmla="*/ 97778 h 574028"/>
                <a:gd name="connsiteX23" fmla="*/ 628467 w 761817"/>
                <a:gd name="connsiteY23" fmla="*/ 154928 h 574028"/>
                <a:gd name="connsiteX24" fmla="*/ 657042 w 761817"/>
                <a:gd name="connsiteY24" fmla="*/ 173978 h 574028"/>
                <a:gd name="connsiteX25" fmla="*/ 685617 w 761817"/>
                <a:gd name="connsiteY25" fmla="*/ 183503 h 574028"/>
                <a:gd name="connsiteX26" fmla="*/ 714192 w 761817"/>
                <a:gd name="connsiteY26" fmla="*/ 240653 h 574028"/>
                <a:gd name="connsiteX27" fmla="*/ 723717 w 761817"/>
                <a:gd name="connsiteY27" fmla="*/ 269228 h 574028"/>
                <a:gd name="connsiteX28" fmla="*/ 752292 w 761817"/>
                <a:gd name="connsiteY28" fmla="*/ 326378 h 574028"/>
                <a:gd name="connsiteX29" fmla="*/ 761817 w 761817"/>
                <a:gd name="connsiteY29" fmla="*/ 431153 h 574028"/>
                <a:gd name="connsiteX30" fmla="*/ 752292 w 761817"/>
                <a:gd name="connsiteY30" fmla="*/ 459728 h 574028"/>
                <a:gd name="connsiteX31" fmla="*/ 752292 w 761817"/>
                <a:gd name="connsiteY31" fmla="*/ 507353 h 57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61817" h="574028">
                  <a:moveTo>
                    <a:pt x="752292" y="507353"/>
                  </a:moveTo>
                  <a:lnTo>
                    <a:pt x="752292" y="507353"/>
                  </a:lnTo>
                  <a:cubicBezTo>
                    <a:pt x="651259" y="484901"/>
                    <a:pt x="661552" y="471761"/>
                    <a:pt x="552267" y="526403"/>
                  </a:cubicBezTo>
                  <a:cubicBezTo>
                    <a:pt x="539567" y="532753"/>
                    <a:pt x="527350" y="540180"/>
                    <a:pt x="514167" y="545453"/>
                  </a:cubicBezTo>
                  <a:cubicBezTo>
                    <a:pt x="495523" y="552911"/>
                    <a:pt x="457017" y="564503"/>
                    <a:pt x="457017" y="564503"/>
                  </a:cubicBezTo>
                  <a:cubicBezTo>
                    <a:pt x="447492" y="561328"/>
                    <a:pt x="438482" y="554978"/>
                    <a:pt x="428442" y="554978"/>
                  </a:cubicBezTo>
                  <a:cubicBezTo>
                    <a:pt x="306128" y="554978"/>
                    <a:pt x="324416" y="551553"/>
                    <a:pt x="256992" y="574028"/>
                  </a:cubicBezTo>
                  <a:cubicBezTo>
                    <a:pt x="247467" y="570853"/>
                    <a:pt x="238071" y="567261"/>
                    <a:pt x="228417" y="564503"/>
                  </a:cubicBezTo>
                  <a:cubicBezTo>
                    <a:pt x="215830" y="560907"/>
                    <a:pt x="201209" y="562240"/>
                    <a:pt x="190317" y="554978"/>
                  </a:cubicBezTo>
                  <a:cubicBezTo>
                    <a:pt x="180792" y="548628"/>
                    <a:pt x="179882" y="533941"/>
                    <a:pt x="171267" y="526403"/>
                  </a:cubicBezTo>
                  <a:cubicBezTo>
                    <a:pt x="154037" y="511326"/>
                    <a:pt x="133167" y="501003"/>
                    <a:pt x="114117" y="488303"/>
                  </a:cubicBezTo>
                  <a:lnTo>
                    <a:pt x="85542" y="469253"/>
                  </a:lnTo>
                  <a:cubicBezTo>
                    <a:pt x="48933" y="414339"/>
                    <a:pt x="80628" y="467312"/>
                    <a:pt x="56967" y="412103"/>
                  </a:cubicBezTo>
                  <a:cubicBezTo>
                    <a:pt x="51374" y="399052"/>
                    <a:pt x="42903" y="387298"/>
                    <a:pt x="37917" y="374003"/>
                  </a:cubicBezTo>
                  <a:cubicBezTo>
                    <a:pt x="33320" y="361746"/>
                    <a:pt x="31988" y="348490"/>
                    <a:pt x="28392" y="335903"/>
                  </a:cubicBezTo>
                  <a:cubicBezTo>
                    <a:pt x="25634" y="326249"/>
                    <a:pt x="22042" y="316853"/>
                    <a:pt x="18867" y="307328"/>
                  </a:cubicBezTo>
                  <a:cubicBezTo>
                    <a:pt x="21267" y="264136"/>
                    <a:pt x="0" y="123056"/>
                    <a:pt x="66492" y="78728"/>
                  </a:cubicBezTo>
                  <a:lnTo>
                    <a:pt x="95067" y="59678"/>
                  </a:lnTo>
                  <a:cubicBezTo>
                    <a:pt x="107767" y="40628"/>
                    <a:pt x="110412" y="0"/>
                    <a:pt x="133167" y="2528"/>
                  </a:cubicBezTo>
                  <a:lnTo>
                    <a:pt x="218892" y="12053"/>
                  </a:lnTo>
                  <a:cubicBezTo>
                    <a:pt x="266567" y="18012"/>
                    <a:pt x="313930" y="26618"/>
                    <a:pt x="361767" y="31103"/>
                  </a:cubicBezTo>
                  <a:cubicBezTo>
                    <a:pt x="415599" y="36150"/>
                    <a:pt x="469717" y="37453"/>
                    <a:pt x="523692" y="40628"/>
                  </a:cubicBezTo>
                  <a:cubicBezTo>
                    <a:pt x="530042" y="59678"/>
                    <a:pt x="526034" y="86639"/>
                    <a:pt x="542742" y="97778"/>
                  </a:cubicBezTo>
                  <a:lnTo>
                    <a:pt x="628467" y="154928"/>
                  </a:lnTo>
                  <a:cubicBezTo>
                    <a:pt x="637992" y="161278"/>
                    <a:pt x="646182" y="170358"/>
                    <a:pt x="657042" y="173978"/>
                  </a:cubicBezTo>
                  <a:lnTo>
                    <a:pt x="685617" y="183503"/>
                  </a:lnTo>
                  <a:cubicBezTo>
                    <a:pt x="709558" y="255327"/>
                    <a:pt x="677263" y="166795"/>
                    <a:pt x="714192" y="240653"/>
                  </a:cubicBezTo>
                  <a:cubicBezTo>
                    <a:pt x="718682" y="249633"/>
                    <a:pt x="719227" y="260248"/>
                    <a:pt x="723717" y="269228"/>
                  </a:cubicBezTo>
                  <a:cubicBezTo>
                    <a:pt x="760646" y="343086"/>
                    <a:pt x="728351" y="254554"/>
                    <a:pt x="752292" y="326378"/>
                  </a:cubicBezTo>
                  <a:cubicBezTo>
                    <a:pt x="755467" y="361303"/>
                    <a:pt x="761817" y="396084"/>
                    <a:pt x="761817" y="431153"/>
                  </a:cubicBezTo>
                  <a:cubicBezTo>
                    <a:pt x="761817" y="441193"/>
                    <a:pt x="752292" y="459728"/>
                    <a:pt x="752292" y="459728"/>
                  </a:cubicBezTo>
                  <a:lnTo>
                    <a:pt x="752292" y="5073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58038" y="4108907"/>
              <a:ext cx="504993" cy="177181"/>
            </a:xfrm>
            <a:custGeom>
              <a:avLst/>
              <a:gdLst>
                <a:gd name="connsiteX0" fmla="*/ 781050 w 784642"/>
                <a:gd name="connsiteY0" fmla="*/ 124352 h 324377"/>
                <a:gd name="connsiteX1" fmla="*/ 781050 w 784642"/>
                <a:gd name="connsiteY1" fmla="*/ 124352 h 324377"/>
                <a:gd name="connsiteX2" fmla="*/ 752475 w 784642"/>
                <a:gd name="connsiteY2" fmla="*/ 210077 h 324377"/>
                <a:gd name="connsiteX3" fmla="*/ 619125 w 784642"/>
                <a:gd name="connsiteY3" fmla="*/ 295802 h 324377"/>
                <a:gd name="connsiteX4" fmla="*/ 571500 w 784642"/>
                <a:gd name="connsiteY4" fmla="*/ 324377 h 324377"/>
                <a:gd name="connsiteX5" fmla="*/ 438150 w 784642"/>
                <a:gd name="connsiteY5" fmla="*/ 324377 h 324377"/>
                <a:gd name="connsiteX6" fmla="*/ 352425 w 784642"/>
                <a:gd name="connsiteY6" fmla="*/ 314852 h 324377"/>
                <a:gd name="connsiteX7" fmla="*/ 276225 w 784642"/>
                <a:gd name="connsiteY7" fmla="*/ 295802 h 324377"/>
                <a:gd name="connsiteX8" fmla="*/ 142875 w 784642"/>
                <a:gd name="connsiteY8" fmla="*/ 276752 h 324377"/>
                <a:gd name="connsiteX9" fmla="*/ 66675 w 784642"/>
                <a:gd name="connsiteY9" fmla="*/ 229127 h 324377"/>
                <a:gd name="connsiteX10" fmla="*/ 9525 w 784642"/>
                <a:gd name="connsiteY10" fmla="*/ 171977 h 324377"/>
                <a:gd name="connsiteX11" fmla="*/ 0 w 784642"/>
                <a:gd name="connsiteY11" fmla="*/ 143402 h 324377"/>
                <a:gd name="connsiteX12" fmla="*/ 28575 w 784642"/>
                <a:gd name="connsiteY12" fmla="*/ 38627 h 324377"/>
                <a:gd name="connsiteX13" fmla="*/ 85725 w 784642"/>
                <a:gd name="connsiteY13" fmla="*/ 527 h 324377"/>
                <a:gd name="connsiteX14" fmla="*/ 190500 w 784642"/>
                <a:gd name="connsiteY14" fmla="*/ 19577 h 324377"/>
                <a:gd name="connsiteX15" fmla="*/ 228600 w 784642"/>
                <a:gd name="connsiteY15" fmla="*/ 29102 h 324377"/>
                <a:gd name="connsiteX16" fmla="*/ 266700 w 784642"/>
                <a:gd name="connsiteY16" fmla="*/ 48152 h 324377"/>
                <a:gd name="connsiteX17" fmla="*/ 485775 w 784642"/>
                <a:gd name="connsiteY17" fmla="*/ 57677 h 324377"/>
                <a:gd name="connsiteX18" fmla="*/ 704850 w 784642"/>
                <a:gd name="connsiteY18" fmla="*/ 76727 h 324377"/>
                <a:gd name="connsiteX19" fmla="*/ 752475 w 784642"/>
                <a:gd name="connsiteY19" fmla="*/ 114827 h 324377"/>
                <a:gd name="connsiteX20" fmla="*/ 781050 w 784642"/>
                <a:gd name="connsiteY20" fmla="*/ 133877 h 324377"/>
                <a:gd name="connsiteX21" fmla="*/ 781050 w 784642"/>
                <a:gd name="connsiteY21" fmla="*/ 124352 h 32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4642" h="324377">
                  <a:moveTo>
                    <a:pt x="781050" y="124352"/>
                  </a:moveTo>
                  <a:lnTo>
                    <a:pt x="781050" y="124352"/>
                  </a:lnTo>
                  <a:cubicBezTo>
                    <a:pt x="771525" y="152927"/>
                    <a:pt x="766755" y="183557"/>
                    <a:pt x="752475" y="210077"/>
                  </a:cubicBezTo>
                  <a:cubicBezTo>
                    <a:pt x="727886" y="255743"/>
                    <a:pt x="654127" y="274801"/>
                    <a:pt x="619125" y="295802"/>
                  </a:cubicBezTo>
                  <a:lnTo>
                    <a:pt x="571500" y="324377"/>
                  </a:lnTo>
                  <a:cubicBezTo>
                    <a:pt x="435139" y="301650"/>
                    <a:pt x="605036" y="324377"/>
                    <a:pt x="438150" y="324377"/>
                  </a:cubicBezTo>
                  <a:cubicBezTo>
                    <a:pt x="409399" y="324377"/>
                    <a:pt x="381000" y="318027"/>
                    <a:pt x="352425" y="314852"/>
                  </a:cubicBezTo>
                  <a:cubicBezTo>
                    <a:pt x="327025" y="308502"/>
                    <a:pt x="302050" y="300106"/>
                    <a:pt x="276225" y="295802"/>
                  </a:cubicBezTo>
                  <a:cubicBezTo>
                    <a:pt x="193826" y="282069"/>
                    <a:pt x="238239" y="288672"/>
                    <a:pt x="142875" y="276752"/>
                  </a:cubicBezTo>
                  <a:cubicBezTo>
                    <a:pt x="49781" y="245721"/>
                    <a:pt x="111164" y="279177"/>
                    <a:pt x="66675" y="229127"/>
                  </a:cubicBezTo>
                  <a:cubicBezTo>
                    <a:pt x="48777" y="208991"/>
                    <a:pt x="9525" y="171977"/>
                    <a:pt x="9525" y="171977"/>
                  </a:cubicBezTo>
                  <a:cubicBezTo>
                    <a:pt x="6350" y="162452"/>
                    <a:pt x="0" y="153442"/>
                    <a:pt x="0" y="143402"/>
                  </a:cubicBezTo>
                  <a:cubicBezTo>
                    <a:pt x="0" y="111886"/>
                    <a:pt x="221" y="63437"/>
                    <a:pt x="28575" y="38627"/>
                  </a:cubicBezTo>
                  <a:cubicBezTo>
                    <a:pt x="45805" y="23550"/>
                    <a:pt x="85725" y="527"/>
                    <a:pt x="85725" y="527"/>
                  </a:cubicBezTo>
                  <a:cubicBezTo>
                    <a:pt x="211818" y="16289"/>
                    <a:pt x="121979" y="0"/>
                    <a:pt x="190500" y="19577"/>
                  </a:cubicBezTo>
                  <a:cubicBezTo>
                    <a:pt x="203087" y="23173"/>
                    <a:pt x="216343" y="24505"/>
                    <a:pt x="228600" y="29102"/>
                  </a:cubicBezTo>
                  <a:cubicBezTo>
                    <a:pt x="241895" y="34088"/>
                    <a:pt x="252588" y="46584"/>
                    <a:pt x="266700" y="48152"/>
                  </a:cubicBezTo>
                  <a:cubicBezTo>
                    <a:pt x="339347" y="56224"/>
                    <a:pt x="412794" y="53622"/>
                    <a:pt x="485775" y="57677"/>
                  </a:cubicBezTo>
                  <a:cubicBezTo>
                    <a:pt x="566588" y="62167"/>
                    <a:pt x="626084" y="68850"/>
                    <a:pt x="704850" y="76727"/>
                  </a:cubicBezTo>
                  <a:cubicBezTo>
                    <a:pt x="760480" y="95270"/>
                    <a:pt x="709391" y="71743"/>
                    <a:pt x="752475" y="114827"/>
                  </a:cubicBezTo>
                  <a:cubicBezTo>
                    <a:pt x="760570" y="122922"/>
                    <a:pt x="771892" y="127008"/>
                    <a:pt x="781050" y="133877"/>
                  </a:cubicBezTo>
                  <a:cubicBezTo>
                    <a:pt x="784642" y="136571"/>
                    <a:pt x="781050" y="125939"/>
                    <a:pt x="781050" y="1243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365105" y="4038442"/>
              <a:ext cx="501208" cy="226553"/>
            </a:xfrm>
            <a:custGeom>
              <a:avLst/>
              <a:gdLst>
                <a:gd name="connsiteX0" fmla="*/ 765902 w 778760"/>
                <a:gd name="connsiteY0" fmla="*/ 348608 h 414765"/>
                <a:gd name="connsiteX1" fmla="*/ 765902 w 778760"/>
                <a:gd name="connsiteY1" fmla="*/ 348608 h 414765"/>
                <a:gd name="connsiteX2" fmla="*/ 680177 w 778760"/>
                <a:gd name="connsiteY2" fmla="*/ 339083 h 414765"/>
                <a:gd name="connsiteX3" fmla="*/ 651602 w 778760"/>
                <a:gd name="connsiteY3" fmla="*/ 329558 h 414765"/>
                <a:gd name="connsiteX4" fmla="*/ 546827 w 778760"/>
                <a:gd name="connsiteY4" fmla="*/ 339083 h 414765"/>
                <a:gd name="connsiteX5" fmla="*/ 499202 w 778760"/>
                <a:gd name="connsiteY5" fmla="*/ 348608 h 414765"/>
                <a:gd name="connsiteX6" fmla="*/ 451577 w 778760"/>
                <a:gd name="connsiteY6" fmla="*/ 367658 h 414765"/>
                <a:gd name="connsiteX7" fmla="*/ 384902 w 778760"/>
                <a:gd name="connsiteY7" fmla="*/ 377183 h 414765"/>
                <a:gd name="connsiteX8" fmla="*/ 356327 w 778760"/>
                <a:gd name="connsiteY8" fmla="*/ 396233 h 414765"/>
                <a:gd name="connsiteX9" fmla="*/ 232502 w 778760"/>
                <a:gd name="connsiteY9" fmla="*/ 396233 h 414765"/>
                <a:gd name="connsiteX10" fmla="*/ 146777 w 778760"/>
                <a:gd name="connsiteY10" fmla="*/ 377183 h 414765"/>
                <a:gd name="connsiteX11" fmla="*/ 89627 w 778760"/>
                <a:gd name="connsiteY11" fmla="*/ 320033 h 414765"/>
                <a:gd name="connsiteX12" fmla="*/ 42002 w 778760"/>
                <a:gd name="connsiteY12" fmla="*/ 262883 h 414765"/>
                <a:gd name="connsiteX13" fmla="*/ 32477 w 778760"/>
                <a:gd name="connsiteY13" fmla="*/ 234308 h 414765"/>
                <a:gd name="connsiteX14" fmla="*/ 22952 w 778760"/>
                <a:gd name="connsiteY14" fmla="*/ 120008 h 414765"/>
                <a:gd name="connsiteX15" fmla="*/ 22952 w 778760"/>
                <a:gd name="connsiteY15" fmla="*/ 62858 h 414765"/>
                <a:gd name="connsiteX16" fmla="*/ 61052 w 778760"/>
                <a:gd name="connsiteY16" fmla="*/ 53333 h 414765"/>
                <a:gd name="connsiteX17" fmla="*/ 89627 w 778760"/>
                <a:gd name="connsiteY17" fmla="*/ 43808 h 414765"/>
                <a:gd name="connsiteX18" fmla="*/ 184877 w 778760"/>
                <a:gd name="connsiteY18" fmla="*/ 5708 h 414765"/>
                <a:gd name="connsiteX19" fmla="*/ 394427 w 778760"/>
                <a:gd name="connsiteY19" fmla="*/ 24758 h 414765"/>
                <a:gd name="connsiteX20" fmla="*/ 680177 w 778760"/>
                <a:gd name="connsiteY20" fmla="*/ 34283 h 414765"/>
                <a:gd name="connsiteX21" fmla="*/ 718277 w 778760"/>
                <a:gd name="connsiteY21" fmla="*/ 91433 h 414765"/>
                <a:gd name="connsiteX22" fmla="*/ 756377 w 778760"/>
                <a:gd name="connsiteY22" fmla="*/ 148583 h 414765"/>
                <a:gd name="connsiteX23" fmla="*/ 775427 w 778760"/>
                <a:gd name="connsiteY23" fmla="*/ 215258 h 414765"/>
                <a:gd name="connsiteX24" fmla="*/ 765902 w 778760"/>
                <a:gd name="connsiteY24" fmla="*/ 300983 h 414765"/>
                <a:gd name="connsiteX25" fmla="*/ 746852 w 778760"/>
                <a:gd name="connsiteY25" fmla="*/ 272408 h 414765"/>
                <a:gd name="connsiteX26" fmla="*/ 765902 w 778760"/>
                <a:gd name="connsiteY26" fmla="*/ 348608 h 41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760" h="414765">
                  <a:moveTo>
                    <a:pt x="765902" y="348608"/>
                  </a:moveTo>
                  <a:lnTo>
                    <a:pt x="765902" y="348608"/>
                  </a:lnTo>
                  <a:cubicBezTo>
                    <a:pt x="737327" y="345433"/>
                    <a:pt x="708537" y="343810"/>
                    <a:pt x="680177" y="339083"/>
                  </a:cubicBezTo>
                  <a:cubicBezTo>
                    <a:pt x="670273" y="337432"/>
                    <a:pt x="661642" y="329558"/>
                    <a:pt x="651602" y="329558"/>
                  </a:cubicBezTo>
                  <a:cubicBezTo>
                    <a:pt x="616533" y="329558"/>
                    <a:pt x="581752" y="335908"/>
                    <a:pt x="546827" y="339083"/>
                  </a:cubicBezTo>
                  <a:cubicBezTo>
                    <a:pt x="530952" y="342258"/>
                    <a:pt x="514709" y="343956"/>
                    <a:pt x="499202" y="348608"/>
                  </a:cubicBezTo>
                  <a:cubicBezTo>
                    <a:pt x="482825" y="353521"/>
                    <a:pt x="468164" y="363511"/>
                    <a:pt x="451577" y="367658"/>
                  </a:cubicBezTo>
                  <a:cubicBezTo>
                    <a:pt x="429797" y="373103"/>
                    <a:pt x="407127" y="374008"/>
                    <a:pt x="384902" y="377183"/>
                  </a:cubicBezTo>
                  <a:cubicBezTo>
                    <a:pt x="375377" y="383533"/>
                    <a:pt x="366849" y="391724"/>
                    <a:pt x="356327" y="396233"/>
                  </a:cubicBezTo>
                  <a:cubicBezTo>
                    <a:pt x="313085" y="414765"/>
                    <a:pt x="281273" y="402736"/>
                    <a:pt x="232502" y="396233"/>
                  </a:cubicBezTo>
                  <a:cubicBezTo>
                    <a:pt x="176624" y="388783"/>
                    <a:pt x="187864" y="390879"/>
                    <a:pt x="146777" y="377183"/>
                  </a:cubicBezTo>
                  <a:lnTo>
                    <a:pt x="89627" y="320033"/>
                  </a:lnTo>
                  <a:cubicBezTo>
                    <a:pt x="68561" y="298967"/>
                    <a:pt x="55263" y="289405"/>
                    <a:pt x="42002" y="262883"/>
                  </a:cubicBezTo>
                  <a:cubicBezTo>
                    <a:pt x="37512" y="253903"/>
                    <a:pt x="35652" y="243833"/>
                    <a:pt x="32477" y="234308"/>
                  </a:cubicBezTo>
                  <a:cubicBezTo>
                    <a:pt x="29302" y="196208"/>
                    <a:pt x="28005" y="157905"/>
                    <a:pt x="22952" y="120008"/>
                  </a:cubicBezTo>
                  <a:cubicBezTo>
                    <a:pt x="20504" y="101647"/>
                    <a:pt x="0" y="81219"/>
                    <a:pt x="22952" y="62858"/>
                  </a:cubicBezTo>
                  <a:cubicBezTo>
                    <a:pt x="33174" y="54680"/>
                    <a:pt x="48465" y="56929"/>
                    <a:pt x="61052" y="53333"/>
                  </a:cubicBezTo>
                  <a:cubicBezTo>
                    <a:pt x="70706" y="50575"/>
                    <a:pt x="80102" y="46983"/>
                    <a:pt x="89627" y="43808"/>
                  </a:cubicBezTo>
                  <a:cubicBezTo>
                    <a:pt x="118833" y="0"/>
                    <a:pt x="106359" y="3091"/>
                    <a:pt x="184877" y="5708"/>
                  </a:cubicBezTo>
                  <a:cubicBezTo>
                    <a:pt x="254976" y="8045"/>
                    <a:pt x="324328" y="22421"/>
                    <a:pt x="394427" y="24758"/>
                  </a:cubicBezTo>
                  <a:lnTo>
                    <a:pt x="680177" y="34283"/>
                  </a:lnTo>
                  <a:cubicBezTo>
                    <a:pt x="743593" y="97699"/>
                    <a:pt x="683815" y="29402"/>
                    <a:pt x="718277" y="91433"/>
                  </a:cubicBezTo>
                  <a:cubicBezTo>
                    <a:pt x="729396" y="111447"/>
                    <a:pt x="749137" y="126863"/>
                    <a:pt x="756377" y="148583"/>
                  </a:cubicBezTo>
                  <a:cubicBezTo>
                    <a:pt x="770042" y="189577"/>
                    <a:pt x="763467" y="167418"/>
                    <a:pt x="775427" y="215258"/>
                  </a:cubicBezTo>
                  <a:cubicBezTo>
                    <a:pt x="772252" y="243833"/>
                    <a:pt x="778760" y="275267"/>
                    <a:pt x="765902" y="300983"/>
                  </a:cubicBezTo>
                  <a:cubicBezTo>
                    <a:pt x="760782" y="311222"/>
                    <a:pt x="746852" y="272408"/>
                    <a:pt x="746852" y="272408"/>
                  </a:cubicBezTo>
                  <a:lnTo>
                    <a:pt x="765902" y="3486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99800" y="4286091"/>
              <a:ext cx="321721" cy="88447"/>
            </a:xfrm>
            <a:custGeom>
              <a:avLst/>
              <a:gdLst>
                <a:gd name="connsiteX0" fmla="*/ 0 w 499879"/>
                <a:gd name="connsiteY0" fmla="*/ 142875 h 161925"/>
                <a:gd name="connsiteX1" fmla="*/ 0 w 499879"/>
                <a:gd name="connsiteY1" fmla="*/ 142875 h 161925"/>
                <a:gd name="connsiteX2" fmla="*/ 352425 w 499879"/>
                <a:gd name="connsiteY2" fmla="*/ 152400 h 161925"/>
                <a:gd name="connsiteX3" fmla="*/ 381000 w 499879"/>
                <a:gd name="connsiteY3" fmla="*/ 161925 h 161925"/>
                <a:gd name="connsiteX4" fmla="*/ 466725 w 499879"/>
                <a:gd name="connsiteY4" fmla="*/ 152400 h 161925"/>
                <a:gd name="connsiteX5" fmla="*/ 495300 w 499879"/>
                <a:gd name="connsiteY5" fmla="*/ 123825 h 161925"/>
                <a:gd name="connsiteX6" fmla="*/ 485775 w 499879"/>
                <a:gd name="connsiteY6" fmla="*/ 47625 h 161925"/>
                <a:gd name="connsiteX7" fmla="*/ 400050 w 499879"/>
                <a:gd name="connsiteY7" fmla="*/ 0 h 161925"/>
                <a:gd name="connsiteX8" fmla="*/ 276225 w 499879"/>
                <a:gd name="connsiteY8" fmla="*/ 9525 h 161925"/>
                <a:gd name="connsiteX9" fmla="*/ 247650 w 499879"/>
                <a:gd name="connsiteY9" fmla="*/ 28575 h 161925"/>
                <a:gd name="connsiteX10" fmla="*/ 152400 w 499879"/>
                <a:gd name="connsiteY10" fmla="*/ 47625 h 161925"/>
                <a:gd name="connsiteX11" fmla="*/ 123825 w 499879"/>
                <a:gd name="connsiteY11" fmla="*/ 66675 h 161925"/>
                <a:gd name="connsiteX12" fmla="*/ 85725 w 499879"/>
                <a:gd name="connsiteY12" fmla="*/ 76200 h 161925"/>
                <a:gd name="connsiteX13" fmla="*/ 0 w 499879"/>
                <a:gd name="connsiteY13" fmla="*/ 1428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879" h="161925">
                  <a:moveTo>
                    <a:pt x="0" y="142875"/>
                  </a:moveTo>
                  <a:lnTo>
                    <a:pt x="0" y="142875"/>
                  </a:lnTo>
                  <a:cubicBezTo>
                    <a:pt x="117475" y="146050"/>
                    <a:pt x="235054" y="146531"/>
                    <a:pt x="352425" y="152400"/>
                  </a:cubicBezTo>
                  <a:cubicBezTo>
                    <a:pt x="362453" y="152901"/>
                    <a:pt x="370960" y="161925"/>
                    <a:pt x="381000" y="161925"/>
                  </a:cubicBezTo>
                  <a:cubicBezTo>
                    <a:pt x="409751" y="161925"/>
                    <a:pt x="438150" y="155575"/>
                    <a:pt x="466725" y="152400"/>
                  </a:cubicBezTo>
                  <a:cubicBezTo>
                    <a:pt x="476250" y="142875"/>
                    <a:pt x="492890" y="137078"/>
                    <a:pt x="495300" y="123825"/>
                  </a:cubicBezTo>
                  <a:cubicBezTo>
                    <a:pt x="499879" y="98640"/>
                    <a:pt x="498673" y="69736"/>
                    <a:pt x="485775" y="47625"/>
                  </a:cubicBezTo>
                  <a:cubicBezTo>
                    <a:pt x="469964" y="20520"/>
                    <a:pt x="428554" y="9501"/>
                    <a:pt x="400050" y="0"/>
                  </a:cubicBezTo>
                  <a:cubicBezTo>
                    <a:pt x="358775" y="3175"/>
                    <a:pt x="316913" y="1896"/>
                    <a:pt x="276225" y="9525"/>
                  </a:cubicBezTo>
                  <a:cubicBezTo>
                    <a:pt x="264973" y="11635"/>
                    <a:pt x="257889" y="23455"/>
                    <a:pt x="247650" y="28575"/>
                  </a:cubicBezTo>
                  <a:cubicBezTo>
                    <a:pt x="221051" y="41875"/>
                    <a:pt x="176971" y="44115"/>
                    <a:pt x="152400" y="47625"/>
                  </a:cubicBezTo>
                  <a:cubicBezTo>
                    <a:pt x="142875" y="53975"/>
                    <a:pt x="134347" y="62166"/>
                    <a:pt x="123825" y="66675"/>
                  </a:cubicBezTo>
                  <a:cubicBezTo>
                    <a:pt x="111793" y="71832"/>
                    <a:pt x="96449" y="68693"/>
                    <a:pt x="85725" y="76200"/>
                  </a:cubicBezTo>
                  <a:cubicBezTo>
                    <a:pt x="24085" y="119348"/>
                    <a:pt x="14288" y="131763"/>
                    <a:pt x="0" y="1428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056956" y="5921062"/>
              <a:ext cx="4820363" cy="634857"/>
            </a:xfrm>
            <a:prstGeom prst="rect">
              <a:avLst/>
            </a:prstGeom>
            <a:noFill/>
          </p:spPr>
          <p:txBody>
            <a:bodyPr wrap="square" rtlCol="0">
              <a:spAutoFit/>
            </a:bodyPr>
            <a:lstStyle/>
            <a:p>
              <a:pPr algn="ctr">
                <a:tabLst>
                  <a:tab pos="1944688" algn="l"/>
                </a:tabLst>
              </a:pPr>
              <a:r>
                <a:rPr lang="en-US" b="1" dirty="0" smtClean="0">
                  <a:solidFill>
                    <a:srgbClr val="995F45"/>
                  </a:solidFill>
                </a:rPr>
                <a:t>blue water breezes </a:t>
              </a:r>
            </a:p>
            <a:p>
              <a:pPr algn="ctr"/>
              <a:endParaRPr lang="en-US" b="1" dirty="0">
                <a:solidFill>
                  <a:srgbClr val="D3805F"/>
                </a:solidFill>
              </a:endParaRPr>
            </a:p>
          </p:txBody>
        </p:sp>
      </p:grpSp>
      <p:sp>
        <p:nvSpPr>
          <p:cNvPr id="18" name="TextBox 17"/>
          <p:cNvSpPr txBox="1"/>
          <p:nvPr/>
        </p:nvSpPr>
        <p:spPr>
          <a:xfrm>
            <a:off x="195852" y="1370028"/>
            <a:ext cx="3733800" cy="1600438"/>
          </a:xfrm>
          <a:prstGeom prst="rect">
            <a:avLst/>
          </a:prstGeom>
          <a:gradFill flip="none" rotWithShape="1">
            <a:gsLst>
              <a:gs pos="0">
                <a:srgbClr val="E7CFB7">
                  <a:alpha val="67000"/>
                </a:srgbClr>
              </a:gs>
              <a:gs pos="70000">
                <a:srgbClr val="C4D6EB"/>
              </a:gs>
              <a:gs pos="100000">
                <a:srgbClr val="FFEBFA"/>
              </a:gs>
            </a:gsLst>
            <a:lin ang="5400000" scaled="0"/>
            <a:tileRect r="-100000" b="-100000"/>
          </a:gradFill>
        </p:spPr>
        <p:txBody>
          <a:bodyPr wrap="square" rtlCol="0">
            <a:spAutoFit/>
          </a:bodyPr>
          <a:lstStyle/>
          <a:p>
            <a:pPr algn="ctr"/>
            <a:endParaRPr lang="en-US" sz="800" dirty="0" smtClean="0"/>
          </a:p>
          <a:p>
            <a:pPr algn="ctr"/>
            <a:r>
              <a:rPr lang="en-US" dirty="0" smtClean="0"/>
              <a:t>A</a:t>
            </a:r>
            <a:r>
              <a:rPr lang="en-US" b="1" dirty="0" smtClean="0"/>
              <a:t> </a:t>
            </a:r>
            <a:r>
              <a:rPr lang="en-US" dirty="0" smtClean="0"/>
              <a:t>disproportionate fraction of western Pacific warm pool rainfall events are triggered over </a:t>
            </a:r>
            <a:r>
              <a:rPr lang="en-US" i="1" dirty="0" err="1" smtClean="0"/>
              <a:t>mesoscale</a:t>
            </a:r>
            <a:r>
              <a:rPr lang="en-US" dirty="0" smtClean="0"/>
              <a:t> SST gradients.</a:t>
            </a:r>
          </a:p>
          <a:p>
            <a:pPr algn="ctr"/>
            <a:endParaRPr lang="en-US" dirty="0"/>
          </a:p>
        </p:txBody>
      </p:sp>
      <p:grpSp>
        <p:nvGrpSpPr>
          <p:cNvPr id="6" name="Group 5"/>
          <p:cNvGrpSpPr/>
          <p:nvPr/>
        </p:nvGrpSpPr>
        <p:grpSpPr>
          <a:xfrm>
            <a:off x="4175723" y="1339548"/>
            <a:ext cx="5273077" cy="4697941"/>
            <a:chOff x="4516344" y="1012808"/>
            <a:chExt cx="4627656" cy="4525865"/>
          </a:xfrm>
        </p:grpSpPr>
        <p:sp>
          <p:nvSpPr>
            <p:cNvPr id="19" name="Rectangle 18"/>
            <p:cNvSpPr/>
            <p:nvPr/>
          </p:nvSpPr>
          <p:spPr>
            <a:xfrm>
              <a:off x="4516344" y="1012808"/>
              <a:ext cx="605246" cy="4525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8" descr="SSTpaper_Cartoon_5New"/>
            <p:cNvPicPr>
              <a:picLocks noChangeAspect="1" noChangeArrowheads="1"/>
            </p:cNvPicPr>
            <p:nvPr/>
          </p:nvPicPr>
          <p:blipFill rotWithShape="1">
            <a:blip r:embed="rId4" cstate="print"/>
            <a:srcRect b="60104"/>
            <a:stretch/>
          </p:blipFill>
          <p:spPr bwMode="auto">
            <a:xfrm>
              <a:off x="5101283" y="1012809"/>
              <a:ext cx="3814117" cy="2913389"/>
            </a:xfrm>
            <a:prstGeom prst="rect">
              <a:avLst/>
            </a:prstGeom>
            <a:noFill/>
          </p:spPr>
        </p:pic>
        <p:graphicFrame>
          <p:nvGraphicFramePr>
            <p:cNvPr id="21" name="Object 8"/>
            <p:cNvGraphicFramePr>
              <a:graphicFrameLocks noChangeAspect="1"/>
            </p:cNvGraphicFramePr>
            <p:nvPr>
              <p:extLst>
                <p:ext uri="{D42A27DB-BD31-4B8C-83A1-F6EECF244321}">
                  <p14:modId xmlns:p14="http://schemas.microsoft.com/office/powerpoint/2010/main" val="3107664448"/>
                </p:ext>
              </p:extLst>
            </p:nvPr>
          </p:nvGraphicFramePr>
          <p:xfrm>
            <a:off x="4604796" y="2938497"/>
            <a:ext cx="893195" cy="548313"/>
          </p:xfrm>
          <a:graphic>
            <a:graphicData uri="http://schemas.openxmlformats.org/presentationml/2006/ole">
              <mc:AlternateContent xmlns:mc="http://schemas.openxmlformats.org/markup-compatibility/2006">
                <mc:Choice xmlns:v="urn:schemas-microsoft-com:vml" Requires="v">
                  <p:oleObj spid="_x0000_s136785" name="Equation" r:id="rId5" imgW="1218960" imgH="431640" progId="Equation.3">
                    <p:embed/>
                  </p:oleObj>
                </mc:Choice>
                <mc:Fallback>
                  <p:oleObj name="Equation" r:id="rId5" imgW="12189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796" y="2938497"/>
                          <a:ext cx="893195" cy="54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2671044014"/>
                </p:ext>
              </p:extLst>
            </p:nvPr>
          </p:nvGraphicFramePr>
          <p:xfrm>
            <a:off x="4935266" y="1605992"/>
            <a:ext cx="332034" cy="420430"/>
          </p:xfrm>
          <a:graphic>
            <a:graphicData uri="http://schemas.openxmlformats.org/presentationml/2006/ole">
              <mc:AlternateContent xmlns:mc="http://schemas.openxmlformats.org/markup-compatibility/2006">
                <mc:Choice xmlns:v="urn:schemas-microsoft-com:vml" Requires="v">
                  <p:oleObj spid="_x0000_s136786" name="Equation" r:id="rId7" imgW="304560" imgH="177480" progId="Equation.3">
                    <p:embed/>
                  </p:oleObj>
                </mc:Choice>
                <mc:Fallback>
                  <p:oleObj name="Equation" r:id="rId7" imgW="304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5266" y="1605992"/>
                          <a:ext cx="332034" cy="420430"/>
                        </a:xfrm>
                        <a:prstGeom prst="rect">
                          <a:avLst/>
                        </a:prstGeom>
                        <a:noFill/>
                        <a:extLst/>
                      </p:spPr>
                    </p:pic>
                  </p:oleObj>
                </mc:Fallback>
              </mc:AlternateContent>
            </a:graphicData>
          </a:graphic>
        </p:graphicFrame>
        <p:grpSp>
          <p:nvGrpSpPr>
            <p:cNvPr id="5" name="Group 4"/>
            <p:cNvGrpSpPr/>
            <p:nvPr/>
          </p:nvGrpSpPr>
          <p:grpSpPr>
            <a:xfrm>
              <a:off x="5054276" y="3159137"/>
              <a:ext cx="4089724" cy="2379536"/>
              <a:chOff x="5054276" y="3159137"/>
              <a:chExt cx="4089724" cy="2379536"/>
            </a:xfrm>
          </p:grpSpPr>
          <p:cxnSp>
            <p:nvCxnSpPr>
              <p:cNvPr id="24" name="Straight Arrow Connector 23"/>
              <p:cNvCxnSpPr/>
              <p:nvPr/>
            </p:nvCxnSpPr>
            <p:spPr>
              <a:xfrm>
                <a:off x="6673402" y="3159137"/>
                <a:ext cx="171235"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25" name="Picture 24" descr="SSTpaper_Cartoon_5New"/>
              <p:cNvPicPr>
                <a:picLocks noChangeAspect="1" noChangeArrowheads="1"/>
              </p:cNvPicPr>
              <p:nvPr/>
            </p:nvPicPr>
            <p:blipFill rotWithShape="1">
              <a:blip r:embed="rId4" cstate="print"/>
              <a:srcRect t="77664"/>
              <a:stretch/>
            </p:blipFill>
            <p:spPr bwMode="auto">
              <a:xfrm>
                <a:off x="5093640" y="3913819"/>
                <a:ext cx="3883636" cy="1524245"/>
              </a:xfrm>
              <a:prstGeom prst="rect">
                <a:avLst/>
              </a:prstGeom>
              <a:noFill/>
            </p:spPr>
          </p:pic>
          <p:sp>
            <p:nvSpPr>
              <p:cNvPr id="26" name="Rectangle 25"/>
              <p:cNvSpPr/>
              <p:nvPr/>
            </p:nvSpPr>
            <p:spPr>
              <a:xfrm>
                <a:off x="5054276" y="5408892"/>
                <a:ext cx="4089724" cy="12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7688899" y="3163624"/>
                <a:ext cx="171235"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067180" y="3159137"/>
                <a:ext cx="30012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aphicFrame>
          <p:nvGraphicFramePr>
            <p:cNvPr id="43" name="Object 8"/>
            <p:cNvGraphicFramePr>
              <a:graphicFrameLocks noChangeAspect="1"/>
            </p:cNvGraphicFramePr>
            <p:nvPr>
              <p:extLst>
                <p:ext uri="{D42A27DB-BD31-4B8C-83A1-F6EECF244321}">
                  <p14:modId xmlns:p14="http://schemas.microsoft.com/office/powerpoint/2010/main" val="3093457675"/>
                </p:ext>
              </p:extLst>
            </p:nvPr>
          </p:nvGraphicFramePr>
          <p:xfrm>
            <a:off x="4618907" y="4164284"/>
            <a:ext cx="815702" cy="553561"/>
          </p:xfrm>
          <a:graphic>
            <a:graphicData uri="http://schemas.openxmlformats.org/presentationml/2006/ole">
              <mc:AlternateContent xmlns:mc="http://schemas.openxmlformats.org/markup-compatibility/2006">
                <mc:Choice xmlns:v="urn:schemas-microsoft-com:vml" Requires="v">
                  <p:oleObj spid="_x0000_s136787" name="Equation" r:id="rId9" imgW="901440" imgH="457200" progId="Equation.3">
                    <p:embed/>
                  </p:oleObj>
                </mc:Choice>
                <mc:Fallback>
                  <p:oleObj name="Equation" r:id="rId9" imgW="9014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907" y="4164284"/>
                          <a:ext cx="815702" cy="553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p:nvPr/>
          </p:nvSpPr>
          <p:spPr>
            <a:xfrm>
              <a:off x="5591175" y="2073533"/>
              <a:ext cx="76200" cy="55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286375" y="1364703"/>
              <a:ext cx="381000" cy="984885"/>
            </a:xfrm>
            <a:prstGeom prst="rect">
              <a:avLst/>
            </a:prstGeom>
            <a:solidFill>
              <a:schemeClr val="bg1"/>
            </a:solidFill>
          </p:spPr>
          <p:txBody>
            <a:bodyPr wrap="square" rtlCol="0">
              <a:spAutoFit/>
            </a:bodyPr>
            <a:lstStyle/>
            <a:p>
              <a:r>
                <a:rPr lang="en-US" sz="700" b="1" dirty="0" smtClean="0"/>
                <a:t>+0.5</a:t>
              </a:r>
            </a:p>
            <a:p>
              <a:endParaRPr lang="en-US" sz="600" dirty="0"/>
            </a:p>
            <a:p>
              <a:r>
                <a:rPr lang="en-US" sz="600" dirty="0" smtClean="0"/>
                <a:t> </a:t>
              </a:r>
            </a:p>
            <a:p>
              <a:endParaRPr lang="en-US" sz="600" dirty="0"/>
            </a:p>
            <a:p>
              <a:endParaRPr lang="en-US" sz="600" dirty="0" smtClean="0"/>
            </a:p>
            <a:p>
              <a:endParaRPr lang="en-US" sz="600" dirty="0"/>
            </a:p>
            <a:p>
              <a:endParaRPr lang="en-US" sz="400" dirty="0" smtClean="0"/>
            </a:p>
            <a:p>
              <a:endParaRPr lang="en-US" sz="400" dirty="0" smtClean="0"/>
            </a:p>
            <a:p>
              <a:endParaRPr lang="en-US" sz="600" dirty="0"/>
            </a:p>
            <a:p>
              <a:r>
                <a:rPr lang="en-US" sz="700" b="1" dirty="0" smtClean="0"/>
                <a:t>-0.5</a:t>
              </a:r>
            </a:p>
          </p:txBody>
        </p:sp>
        <p:sp>
          <p:nvSpPr>
            <p:cNvPr id="46" name="TextBox 45"/>
            <p:cNvSpPr txBox="1"/>
            <p:nvPr/>
          </p:nvSpPr>
          <p:spPr>
            <a:xfrm>
              <a:off x="5484905" y="2824900"/>
              <a:ext cx="176212" cy="830997"/>
            </a:xfrm>
            <a:prstGeom prst="rect">
              <a:avLst/>
            </a:prstGeom>
            <a:solidFill>
              <a:schemeClr val="bg1"/>
            </a:solidFill>
          </p:spPr>
          <p:txBody>
            <a:bodyPr wrap="square" rtlCol="0">
              <a:spAutoFit/>
            </a:bodyPr>
            <a:lstStyle/>
            <a:p>
              <a:endParaRPr lang="en-US" sz="200" dirty="0" smtClean="0"/>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smtClean="0">
                <a:solidFill>
                  <a:schemeClr val="bg1"/>
                </a:solidFill>
              </a:endParaRPr>
            </a:p>
            <a:p>
              <a:endParaRPr lang="en-US" sz="200" dirty="0">
                <a:solidFill>
                  <a:schemeClr val="bg1"/>
                </a:solidFill>
              </a:endParaRPr>
            </a:p>
          </p:txBody>
        </p:sp>
        <p:sp>
          <p:nvSpPr>
            <p:cNvPr id="47" name="Rectangle 46"/>
            <p:cNvSpPr/>
            <p:nvPr/>
          </p:nvSpPr>
          <p:spPr>
            <a:xfrm>
              <a:off x="5434012" y="3157023"/>
              <a:ext cx="157162" cy="2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486400" y="3657600"/>
              <a:ext cx="104775"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2612" y="3648075"/>
              <a:ext cx="280988" cy="11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591175" y="3761263"/>
              <a:ext cx="76200" cy="50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763000" y="1012808"/>
              <a:ext cx="381000" cy="4525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1" name="Straight Connector 50"/>
          <p:cNvCxnSpPr/>
          <p:nvPr/>
        </p:nvCxnSpPr>
        <p:spPr>
          <a:xfrm flipV="1">
            <a:off x="7303768" y="1766261"/>
            <a:ext cx="0" cy="37200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1999" y="838200"/>
            <a:ext cx="4572001" cy="461665"/>
          </a:xfrm>
          <a:prstGeom prst="rect">
            <a:avLst/>
          </a:prstGeom>
          <a:noFill/>
        </p:spPr>
        <p:txBody>
          <a:bodyPr wrap="square" rtlCol="0">
            <a:spAutoFit/>
          </a:bodyPr>
          <a:lstStyle/>
          <a:p>
            <a:pPr algn="ctr"/>
            <a:r>
              <a:rPr lang="en-US" sz="2400" dirty="0" err="1" smtClean="0"/>
              <a:t>Laplacian</a:t>
            </a:r>
            <a:r>
              <a:rPr lang="en-US" sz="2400" dirty="0" smtClean="0"/>
              <a:t> Divergence</a:t>
            </a:r>
            <a:endParaRPr lang="en-US" sz="2400" dirty="0"/>
          </a:p>
        </p:txBody>
      </p:sp>
      <p:sp>
        <p:nvSpPr>
          <p:cNvPr id="2" name="TextBox 1"/>
          <p:cNvSpPr txBox="1"/>
          <p:nvPr/>
        </p:nvSpPr>
        <p:spPr>
          <a:xfrm>
            <a:off x="5565808" y="3677688"/>
            <a:ext cx="45719" cy="289203"/>
          </a:xfrm>
          <a:prstGeom prst="rect">
            <a:avLst/>
          </a:prstGeom>
          <a:solidFill>
            <a:schemeClr val="bg1"/>
          </a:solidFill>
        </p:spPr>
        <p:txBody>
          <a:bodyPr wrap="square" rtlCol="0">
            <a:spAutoFit/>
          </a:bodyPr>
          <a:lstStyle/>
          <a:p>
            <a:endParaRPr lang="en-US" dirty="0"/>
          </a:p>
        </p:txBody>
      </p:sp>
      <p:sp>
        <p:nvSpPr>
          <p:cNvPr id="12" name="Rectangle 11"/>
          <p:cNvSpPr/>
          <p:nvPr/>
        </p:nvSpPr>
        <p:spPr>
          <a:xfrm>
            <a:off x="4530809" y="6037489"/>
            <a:ext cx="4613190" cy="369332"/>
          </a:xfrm>
          <a:prstGeom prst="rect">
            <a:avLst/>
          </a:prstGeom>
        </p:spPr>
        <p:txBody>
          <a:bodyPr wrap="square">
            <a:spAutoFit/>
          </a:bodyPr>
          <a:lstStyle/>
          <a:p>
            <a:pPr algn="ctr"/>
            <a:r>
              <a:rPr lang="en-US" dirty="0"/>
              <a:t>~</a:t>
            </a:r>
            <a:r>
              <a:rPr lang="en-US" dirty="0" smtClean="0"/>
              <a:t>3-7 </a:t>
            </a:r>
            <a:r>
              <a:rPr lang="en-US" dirty="0"/>
              <a:t>x 10</a:t>
            </a:r>
            <a:r>
              <a:rPr lang="en-US" baseline="30000" dirty="0"/>
              <a:t>-5 </a:t>
            </a:r>
            <a:r>
              <a:rPr lang="en-US" dirty="0"/>
              <a:t>s</a:t>
            </a:r>
            <a:r>
              <a:rPr lang="en-US" baseline="30000" dirty="0"/>
              <a:t>-1</a:t>
            </a:r>
            <a:r>
              <a:rPr lang="en-US" dirty="0" smtClean="0"/>
              <a:t>,  </a:t>
            </a:r>
            <a:r>
              <a:rPr lang="en-US" dirty="0"/>
              <a:t>~</a:t>
            </a:r>
            <a:r>
              <a:rPr lang="en-US" dirty="0" smtClean="0"/>
              <a:t>10-20 x Hadley-Walker</a:t>
            </a:r>
            <a:endParaRPr lang="en-US" dirty="0"/>
          </a:p>
        </p:txBody>
      </p:sp>
      <p:sp>
        <p:nvSpPr>
          <p:cNvPr id="4" name="Oval 3"/>
          <p:cNvSpPr/>
          <p:nvPr/>
        </p:nvSpPr>
        <p:spPr>
          <a:xfrm>
            <a:off x="7129338" y="1828799"/>
            <a:ext cx="348860" cy="3414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257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76200" y="165153"/>
            <a:ext cx="3048000" cy="523220"/>
          </a:xfrm>
          <a:prstGeom prst="rect">
            <a:avLst/>
          </a:prstGeom>
          <a:noFill/>
        </p:spPr>
        <p:txBody>
          <a:bodyPr wrap="square">
            <a:spAutoFit/>
          </a:bodyPr>
          <a:lstStyle/>
          <a:p>
            <a:pPr algn="ctr">
              <a:defRPr/>
            </a:pPr>
            <a:r>
              <a:rPr lang="en-US" sz="2800" dirty="0" smtClean="0">
                <a:effectLst>
                  <a:outerShdw blurRad="38100" dist="38100" dir="2700000" algn="tl">
                    <a:srgbClr val="000000">
                      <a:alpha val="43137"/>
                    </a:srgbClr>
                  </a:outerShdw>
                </a:effectLst>
              </a:rPr>
              <a:t>2009 July 19</a:t>
            </a:r>
            <a:endParaRPr lang="en-US" sz="2800" dirty="0">
              <a:effectLst>
                <a:outerShdw blurRad="38100" dist="38100" dir="2700000" algn="tl">
                  <a:srgbClr val="000000">
                    <a:alpha val="43137"/>
                  </a:srgbClr>
                </a:outerShdw>
              </a:effectLst>
            </a:endParaRPr>
          </a:p>
        </p:txBody>
      </p:sp>
      <p:grpSp>
        <p:nvGrpSpPr>
          <p:cNvPr id="2" name="Group 1"/>
          <p:cNvGrpSpPr/>
          <p:nvPr/>
        </p:nvGrpSpPr>
        <p:grpSpPr>
          <a:xfrm>
            <a:off x="694690" y="876302"/>
            <a:ext cx="3132668" cy="5715000"/>
            <a:chOff x="829732" y="838200"/>
            <a:chExt cx="3132668" cy="5715000"/>
          </a:xfrm>
        </p:grpSpPr>
        <p:sp>
          <p:nvSpPr>
            <p:cNvPr id="16" name="Rectangle 15"/>
            <p:cNvSpPr/>
            <p:nvPr/>
          </p:nvSpPr>
          <p:spPr>
            <a:xfrm>
              <a:off x="880265" y="838200"/>
              <a:ext cx="3048000" cy="5715000"/>
            </a:xfrm>
            <a:prstGeom prst="rect">
              <a:avLst/>
            </a:prstGeom>
            <a:gradFill flip="none" rotWithShape="1">
              <a:gsLst>
                <a:gs pos="60000">
                  <a:srgbClr val="FFEFD1">
                    <a:alpha val="57000"/>
                  </a:srgbClr>
                </a:gs>
                <a:gs pos="18000">
                  <a:srgbClr val="F0EBD5">
                    <a:alpha val="35000"/>
                  </a:srgbClr>
                </a:gs>
                <a:gs pos="100000">
                  <a:srgbClr val="D1C39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19000">
                      <a:srgbClr val="FFEFD1">
                        <a:alpha val="80000"/>
                      </a:srgbClr>
                    </a:gs>
                    <a:gs pos="64999">
                      <a:srgbClr val="F0EBD5"/>
                    </a:gs>
                    <a:gs pos="100000">
                      <a:srgbClr val="D1C39F"/>
                    </a:gs>
                  </a:gsLst>
                  <a:lin ang="5400000" scaled="1"/>
                  <a:tileRect/>
                </a:gradFill>
              </a:endParaRPr>
            </a:p>
          </p:txBody>
        </p:sp>
        <p:sp>
          <p:nvSpPr>
            <p:cNvPr id="12" name="TextBox 11"/>
            <p:cNvSpPr txBox="1"/>
            <p:nvPr/>
          </p:nvSpPr>
          <p:spPr>
            <a:xfrm>
              <a:off x="829732" y="1066800"/>
              <a:ext cx="3124200" cy="615553"/>
            </a:xfrm>
            <a:prstGeom prst="rect">
              <a:avLst/>
            </a:prstGeom>
            <a:noFill/>
          </p:spPr>
          <p:txBody>
            <a:bodyPr wrap="square" rtlCol="0">
              <a:spAutoFit/>
            </a:bodyPr>
            <a:lstStyle/>
            <a:p>
              <a:pPr algn="ctr"/>
              <a:r>
                <a:rPr lang="en-US" b="1" dirty="0" err="1" smtClean="0"/>
                <a:t>Laplacian</a:t>
              </a:r>
              <a:r>
                <a:rPr lang="en-US" b="1" dirty="0" smtClean="0"/>
                <a:t> </a:t>
              </a:r>
            </a:p>
            <a:p>
              <a:pPr algn="ctr"/>
              <a:r>
                <a:rPr lang="en-US" sz="1600" dirty="0" smtClean="0"/>
                <a:t>(yellow-red infer convergence)</a:t>
              </a:r>
              <a:endParaRPr lang="en-US" sz="1600" dirty="0"/>
            </a:p>
          </p:txBody>
        </p:sp>
        <p:sp>
          <p:nvSpPr>
            <p:cNvPr id="13" name="TextBox 12"/>
            <p:cNvSpPr txBox="1"/>
            <p:nvPr/>
          </p:nvSpPr>
          <p:spPr>
            <a:xfrm>
              <a:off x="889000" y="3244335"/>
              <a:ext cx="3073400" cy="369332"/>
            </a:xfrm>
            <a:prstGeom prst="rect">
              <a:avLst/>
            </a:prstGeom>
            <a:noFill/>
          </p:spPr>
          <p:txBody>
            <a:bodyPr wrap="square" rtlCol="0">
              <a:spAutoFit/>
            </a:bodyPr>
            <a:lstStyle/>
            <a:p>
              <a:pPr algn="ctr"/>
              <a:r>
                <a:rPr lang="en-US" b="1" dirty="0" smtClean="0"/>
                <a:t>Gradient Amplitude</a:t>
              </a:r>
              <a:endParaRPr lang="en-US" b="1" dirty="0"/>
            </a:p>
          </p:txBody>
        </p:sp>
        <p:sp>
          <p:nvSpPr>
            <p:cNvPr id="14" name="TextBox 13"/>
            <p:cNvSpPr txBox="1"/>
            <p:nvPr/>
          </p:nvSpPr>
          <p:spPr>
            <a:xfrm>
              <a:off x="1858432" y="5307569"/>
              <a:ext cx="1066800" cy="369332"/>
            </a:xfrm>
            <a:prstGeom prst="rect">
              <a:avLst/>
            </a:prstGeom>
            <a:noFill/>
          </p:spPr>
          <p:txBody>
            <a:bodyPr wrap="square" rtlCol="0">
              <a:spAutoFit/>
            </a:bodyPr>
            <a:lstStyle/>
            <a:p>
              <a:pPr algn="ctr"/>
              <a:r>
                <a:rPr lang="en-US" b="1" dirty="0" smtClean="0"/>
                <a:t>SST</a:t>
              </a:r>
              <a:endParaRPr lang="en-US" b="1" dirty="0"/>
            </a:p>
          </p:txBody>
        </p:sp>
      </p:grpSp>
      <p:grpSp>
        <p:nvGrpSpPr>
          <p:cNvPr id="7" name="Group 6"/>
          <p:cNvGrpSpPr/>
          <p:nvPr/>
        </p:nvGrpSpPr>
        <p:grpSpPr>
          <a:xfrm>
            <a:off x="4188487" y="0"/>
            <a:ext cx="4214078" cy="6842486"/>
            <a:chOff x="4188487" y="0"/>
            <a:chExt cx="4214078" cy="6842486"/>
          </a:xfrm>
        </p:grpSpPr>
        <p:pic>
          <p:nvPicPr>
            <p:cNvPr id="24" name="Picture 23" descr="LSST_20090719_onset.jpg"/>
            <p:cNvPicPr>
              <a:picLocks noChangeAspect="1"/>
            </p:cNvPicPr>
            <p:nvPr/>
          </p:nvPicPr>
          <p:blipFill>
            <a:blip r:embed="rId3" cstate="print"/>
            <a:stretch>
              <a:fillRect/>
            </a:stretch>
          </p:blipFill>
          <p:spPr>
            <a:xfrm>
              <a:off x="4188487" y="0"/>
              <a:ext cx="4211565" cy="2286000"/>
            </a:xfrm>
            <a:prstGeom prst="rect">
              <a:avLst/>
            </a:prstGeom>
          </p:spPr>
        </p:pic>
        <p:pic>
          <p:nvPicPr>
            <p:cNvPr id="25" name="Picture 24" descr="SSTG_20090719_onset.jpg"/>
            <p:cNvPicPr>
              <a:picLocks noChangeAspect="1"/>
            </p:cNvPicPr>
            <p:nvPr/>
          </p:nvPicPr>
          <p:blipFill>
            <a:blip r:embed="rId4" cstate="print"/>
            <a:stretch>
              <a:fillRect/>
            </a:stretch>
          </p:blipFill>
          <p:spPr>
            <a:xfrm>
              <a:off x="4191000" y="2286000"/>
              <a:ext cx="4211565" cy="2286000"/>
            </a:xfrm>
            <a:prstGeom prst="rect">
              <a:avLst/>
            </a:prstGeom>
          </p:spPr>
        </p:pic>
        <p:pic>
          <p:nvPicPr>
            <p:cNvPr id="19" name="Picture 18" descr="GHRSST_4yr_JJA_New1.jpg"/>
            <p:cNvPicPr>
              <a:picLocks noChangeAspect="1"/>
            </p:cNvPicPr>
            <p:nvPr/>
          </p:nvPicPr>
          <p:blipFill>
            <a:blip r:embed="rId5" cstate="print"/>
            <a:stretch>
              <a:fillRect/>
            </a:stretch>
          </p:blipFill>
          <p:spPr>
            <a:xfrm>
              <a:off x="4188487" y="4556487"/>
              <a:ext cx="4211564" cy="2285999"/>
            </a:xfrm>
            <a:prstGeom prst="rect">
              <a:avLst/>
            </a:prstGeom>
          </p:spPr>
        </p:pic>
      </p:grpSp>
      <p:pic>
        <p:nvPicPr>
          <p:cNvPr id="26" name="Picture 25" descr="SST_20090719_onset.jpg"/>
          <p:cNvPicPr>
            <a:picLocks noChangeAspect="1"/>
          </p:cNvPicPr>
          <p:nvPr/>
        </p:nvPicPr>
        <p:blipFill>
          <a:blip r:embed="rId6" cstate="print"/>
          <a:stretch>
            <a:fillRect/>
          </a:stretch>
        </p:blipFill>
        <p:spPr>
          <a:xfrm>
            <a:off x="4191000" y="4572003"/>
            <a:ext cx="4211565" cy="2285999"/>
          </a:xfrm>
          <a:prstGeom prst="rect">
            <a:avLst/>
          </a:prstGeom>
        </p:spPr>
      </p:pic>
    </p:spTree>
    <p:extLst>
      <p:ext uri="{BB962C8B-B14F-4D97-AF65-F5344CB8AC3E}">
        <p14:creationId xmlns:p14="http://schemas.microsoft.com/office/powerpoint/2010/main" val="57572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87902"/>
            <a:ext cx="4953000" cy="1143000"/>
          </a:xfrm>
          <a:noFill/>
          <a:ln/>
        </p:spPr>
        <p:txBody>
          <a:bodyPr/>
          <a:lstStyle/>
          <a:p>
            <a:r>
              <a:rPr lang="en-US" altLang="zh-CN" sz="2000" dirty="0">
                <a:effectLst>
                  <a:outerShdw blurRad="38100" dist="38100" dir="2700000" algn="tl">
                    <a:srgbClr val="000000">
                      <a:alpha val="43137"/>
                    </a:srgbClr>
                  </a:outerShdw>
                </a:effectLst>
              </a:rPr>
              <a:t>4-yr </a:t>
            </a:r>
            <a:r>
              <a:rPr lang="en-US" altLang="zh-CN" sz="2000" dirty="0" smtClean="0">
                <a:effectLst>
                  <a:outerShdw blurRad="38100" dist="38100" dir="2700000" algn="tl">
                    <a:srgbClr val="000000">
                      <a:alpha val="43137"/>
                    </a:srgbClr>
                  </a:outerShdw>
                </a:effectLst>
              </a:rPr>
              <a:t>rain onset distribution </a:t>
            </a:r>
            <a:r>
              <a:rPr lang="en-US" altLang="zh-CN" sz="2000" dirty="0">
                <a:effectLst>
                  <a:outerShdw blurRad="38100" dist="38100" dir="2700000" algn="tl">
                    <a:srgbClr val="000000">
                      <a:alpha val="43137"/>
                    </a:srgbClr>
                  </a:outerShdw>
                </a:effectLst>
              </a:rPr>
              <a:t>of -LSST </a:t>
            </a:r>
          </a:p>
        </p:txBody>
      </p:sp>
      <p:pic>
        <p:nvPicPr>
          <p:cNvPr id="26" name="Picture 4" descr="SST_LSST_statistics_TW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67378" y="3331480"/>
            <a:ext cx="2298408"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p:nvPr/>
        </p:nvGrpSpPr>
        <p:grpSpPr>
          <a:xfrm>
            <a:off x="5181600" y="165975"/>
            <a:ext cx="3733799" cy="2729625"/>
            <a:chOff x="5181600" y="165975"/>
            <a:chExt cx="3733799" cy="2729625"/>
          </a:xfrm>
        </p:grpSpPr>
        <p:grpSp>
          <p:nvGrpSpPr>
            <p:cNvPr id="11" name="Group 10"/>
            <p:cNvGrpSpPr/>
            <p:nvPr/>
          </p:nvGrpSpPr>
          <p:grpSpPr>
            <a:xfrm>
              <a:off x="5181600" y="312443"/>
              <a:ext cx="3733799" cy="2583157"/>
              <a:chOff x="1139825" y="717550"/>
              <a:chExt cx="6883400" cy="5826854"/>
            </a:xfrm>
          </p:grpSpPr>
          <p:grpSp>
            <p:nvGrpSpPr>
              <p:cNvPr id="13" name="Group 12"/>
              <p:cNvGrpSpPr/>
              <p:nvPr/>
            </p:nvGrpSpPr>
            <p:grpSpPr>
              <a:xfrm>
                <a:off x="1158875" y="717550"/>
                <a:ext cx="6864350" cy="5148263"/>
                <a:chOff x="1139825" y="730250"/>
                <a:chExt cx="6864350" cy="5148263"/>
              </a:xfrm>
            </p:grpSpPr>
            <p:pic>
              <p:nvPicPr>
                <p:cNvPr id="17" name="Picture 6" descr="Statistice_SST_pre_NewBS"/>
                <p:cNvPicPr>
                  <a:picLocks noChangeAspect="1" noChangeArrowheads="1"/>
                </p:cNvPicPr>
                <p:nvPr/>
              </p:nvPicPr>
              <p:blipFill>
                <a:blip r:embed="rId4" cstate="print"/>
                <a:srcRect/>
                <a:stretch>
                  <a:fillRect/>
                </a:stretch>
              </p:blipFill>
              <p:spPr bwMode="auto">
                <a:xfrm>
                  <a:off x="1139825" y="730250"/>
                  <a:ext cx="6864350" cy="5148263"/>
                </a:xfrm>
                <a:prstGeom prst="rect">
                  <a:avLst/>
                </a:prstGeom>
                <a:noFill/>
              </p:spPr>
            </p:pic>
            <p:sp>
              <p:nvSpPr>
                <p:cNvPr id="18" name="TextBox 17"/>
                <p:cNvSpPr txBox="1"/>
                <p:nvPr/>
              </p:nvSpPr>
              <p:spPr>
                <a:xfrm>
                  <a:off x="2114551" y="2133600"/>
                  <a:ext cx="2438398" cy="555403"/>
                </a:xfrm>
                <a:prstGeom prst="rect">
                  <a:avLst/>
                </a:prstGeom>
                <a:solidFill>
                  <a:schemeClr val="bg1"/>
                </a:solidFill>
              </p:spPr>
              <p:txBody>
                <a:bodyPr wrap="square" rtlCol="0">
                  <a:spAutoFit/>
                </a:bodyPr>
                <a:lstStyle/>
                <a:p>
                  <a:r>
                    <a:rPr lang="en-US" sz="1000" dirty="0" smtClean="0">
                      <a:solidFill>
                        <a:srgbClr val="C00000"/>
                      </a:solidFill>
                    </a:rPr>
                    <a:t>(10K</a:t>
                  </a:r>
                  <a:r>
                    <a:rPr lang="en-US" sz="1000" baseline="30000" dirty="0" smtClean="0">
                      <a:solidFill>
                        <a:srgbClr val="C00000"/>
                      </a:solidFill>
                    </a:rPr>
                    <a:t> </a:t>
                  </a:r>
                  <a:r>
                    <a:rPr lang="en-US" sz="1000" dirty="0" smtClean="0">
                      <a:solidFill>
                        <a:srgbClr val="C00000"/>
                      </a:solidFill>
                    </a:rPr>
                    <a:t>events)</a:t>
                  </a:r>
                  <a:endParaRPr lang="en-US" sz="1000" dirty="0">
                    <a:solidFill>
                      <a:srgbClr val="C00000"/>
                    </a:solidFill>
                  </a:endParaRPr>
                </a:p>
              </p:txBody>
            </p:sp>
            <p:cxnSp>
              <p:nvCxnSpPr>
                <p:cNvPr id="19" name="Straight Connector 18"/>
                <p:cNvCxnSpPr/>
                <p:nvPr/>
              </p:nvCxnSpPr>
              <p:spPr>
                <a:xfrm flipH="1">
                  <a:off x="2209800" y="1905000"/>
                  <a:ext cx="304800" cy="0"/>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2057400" y="1447800"/>
                  <a:ext cx="2362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1524000"/>
                  <a:ext cx="152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990850" y="749300"/>
                <a:ext cx="2971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257800" y="1297400"/>
                <a:ext cx="19956" cy="301571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39825" y="5943601"/>
                <a:ext cx="6864352" cy="600803"/>
              </a:xfrm>
              <a:prstGeom prst="rect">
                <a:avLst/>
              </a:prstGeom>
              <a:noFill/>
            </p:spPr>
            <p:txBody>
              <a:bodyPr wrap="square" rtlCol="0">
                <a:spAutoFit/>
              </a:bodyPr>
              <a:lstStyle/>
              <a:p>
                <a:pPr algn="ctr"/>
                <a:r>
                  <a:rPr lang="en-US" sz="1400" dirty="0" smtClean="0"/>
                  <a:t>Onset peaks near mode of background  </a:t>
                </a:r>
                <a:endParaRPr lang="en-US" sz="1400" dirty="0"/>
              </a:p>
            </p:txBody>
          </p:sp>
        </p:grpSp>
        <p:sp>
          <p:nvSpPr>
            <p:cNvPr id="12" name="TextBox 11"/>
            <p:cNvSpPr txBox="1"/>
            <p:nvPr/>
          </p:nvSpPr>
          <p:spPr>
            <a:xfrm>
              <a:off x="5186758" y="165975"/>
              <a:ext cx="3728641" cy="239713"/>
            </a:xfrm>
            <a:prstGeom prst="rect">
              <a:avLst/>
            </a:prstGeom>
            <a:solidFill>
              <a:schemeClr val="bg1"/>
            </a:solidFill>
          </p:spPr>
          <p:txBody>
            <a:bodyPr wrap="square" rtlCol="0">
              <a:spAutoFit/>
            </a:bodyPr>
            <a:lstStyle/>
            <a:p>
              <a:pPr algn="ctr"/>
              <a:r>
                <a:rPr lang="en-US" sz="1200" dirty="0" smtClean="0"/>
                <a:t>Onset and Background Distributions, SST</a:t>
              </a:r>
              <a:endParaRPr lang="en-US" sz="1200" dirty="0"/>
            </a:p>
          </p:txBody>
        </p:sp>
      </p:grpSp>
      <p:pic>
        <p:nvPicPr>
          <p:cNvPr id="12292" name="Picture 4" descr="Statistice_LapSST_background_pre_NewBS"/>
          <p:cNvPicPr>
            <a:picLocks noChangeAspect="1" noChangeArrowheads="1"/>
          </p:cNvPicPr>
          <p:nvPr/>
        </p:nvPicPr>
        <p:blipFill>
          <a:blip r:embed="rId5" cstate="print"/>
          <a:srcRect/>
          <a:stretch>
            <a:fillRect/>
          </a:stretch>
        </p:blipFill>
        <p:spPr bwMode="auto">
          <a:xfrm>
            <a:off x="0" y="1295400"/>
            <a:ext cx="4735848" cy="4072160"/>
          </a:xfrm>
          <a:prstGeom prst="rect">
            <a:avLst/>
          </a:prstGeom>
          <a:noFill/>
        </p:spPr>
      </p:pic>
      <p:sp>
        <p:nvSpPr>
          <p:cNvPr id="2" name="TextBox 1"/>
          <p:cNvSpPr txBox="1"/>
          <p:nvPr/>
        </p:nvSpPr>
        <p:spPr>
          <a:xfrm>
            <a:off x="300531" y="5406903"/>
            <a:ext cx="4114800" cy="369332"/>
          </a:xfrm>
          <a:prstGeom prst="rect">
            <a:avLst/>
          </a:prstGeom>
          <a:noFill/>
        </p:spPr>
        <p:txBody>
          <a:bodyPr wrap="square" rtlCol="0">
            <a:spAutoFit/>
          </a:bodyPr>
          <a:lstStyle/>
          <a:p>
            <a:pPr algn="ctr"/>
            <a:r>
              <a:rPr lang="en-US" dirty="0" smtClean="0">
                <a:solidFill>
                  <a:srgbClr val="B36255"/>
                </a:solidFill>
                <a:effectLst>
                  <a:outerShdw blurRad="38100" dist="38100" dir="2700000" algn="tl">
                    <a:srgbClr val="000000">
                      <a:alpha val="43137"/>
                    </a:srgbClr>
                  </a:outerShdw>
                </a:effectLst>
              </a:rPr>
              <a:t>75% of onset events LSST convergent</a:t>
            </a:r>
            <a:endParaRPr lang="en-US" dirty="0">
              <a:solidFill>
                <a:srgbClr val="B36255"/>
              </a:solidFill>
              <a:effectLst>
                <a:outerShdw blurRad="38100" dist="38100" dir="2700000" algn="tl">
                  <a:srgbClr val="000000">
                    <a:alpha val="43137"/>
                  </a:srgbClr>
                </a:outerShdw>
              </a:effectLst>
            </a:endParaRPr>
          </a:p>
        </p:txBody>
      </p:sp>
      <p:sp>
        <p:nvSpPr>
          <p:cNvPr id="5" name="TextBox 4"/>
          <p:cNvSpPr txBox="1"/>
          <p:nvPr/>
        </p:nvSpPr>
        <p:spPr>
          <a:xfrm>
            <a:off x="1495600" y="4556558"/>
            <a:ext cx="381000" cy="215444"/>
          </a:xfrm>
          <a:prstGeom prst="rect">
            <a:avLst/>
          </a:prstGeom>
          <a:noFill/>
        </p:spPr>
        <p:txBody>
          <a:bodyPr wrap="square" rtlCol="0">
            <a:spAutoFit/>
          </a:bodyPr>
          <a:lstStyle/>
          <a:p>
            <a:r>
              <a:rPr lang="en-US" sz="800" dirty="0" smtClean="0"/>
              <a:t>div</a:t>
            </a:r>
            <a:endParaRPr lang="en-US" sz="800" dirty="0"/>
          </a:p>
        </p:txBody>
      </p:sp>
      <p:grpSp>
        <p:nvGrpSpPr>
          <p:cNvPr id="22" name="Group 21"/>
          <p:cNvGrpSpPr/>
          <p:nvPr/>
        </p:nvGrpSpPr>
        <p:grpSpPr>
          <a:xfrm>
            <a:off x="3665" y="1295400"/>
            <a:ext cx="4735848" cy="4659614"/>
            <a:chOff x="2235151" y="1332350"/>
            <a:chExt cx="4735848" cy="4727593"/>
          </a:xfrm>
        </p:grpSpPr>
        <p:pic>
          <p:nvPicPr>
            <p:cNvPr id="8" name="Picture 4" descr="Statistice_LapSST_NewBS"/>
            <p:cNvPicPr>
              <a:picLocks noChangeAspect="1" noChangeArrowheads="1"/>
            </p:cNvPicPr>
            <p:nvPr/>
          </p:nvPicPr>
          <p:blipFill>
            <a:blip r:embed="rId6" cstate="print"/>
            <a:srcRect/>
            <a:stretch>
              <a:fillRect/>
            </a:stretch>
          </p:blipFill>
          <p:spPr bwMode="auto">
            <a:xfrm>
              <a:off x="2235151" y="1332350"/>
              <a:ext cx="4735848" cy="4142214"/>
            </a:xfrm>
            <a:prstGeom prst="rect">
              <a:avLst/>
            </a:prstGeom>
            <a:noFill/>
          </p:spPr>
        </p:pic>
        <p:sp>
          <p:nvSpPr>
            <p:cNvPr id="4" name="TextBox 3"/>
            <p:cNvSpPr txBox="1"/>
            <p:nvPr/>
          </p:nvSpPr>
          <p:spPr>
            <a:xfrm>
              <a:off x="2714800" y="4556558"/>
              <a:ext cx="457200" cy="215444"/>
            </a:xfrm>
            <a:prstGeom prst="rect">
              <a:avLst/>
            </a:prstGeom>
            <a:noFill/>
          </p:spPr>
          <p:txBody>
            <a:bodyPr wrap="square" rtlCol="0">
              <a:spAutoFit/>
            </a:bodyPr>
            <a:lstStyle/>
            <a:p>
              <a:r>
                <a:rPr lang="en-US" sz="800" dirty="0" err="1" smtClean="0"/>
                <a:t>conv</a:t>
              </a:r>
              <a:endParaRPr lang="en-US" sz="800" dirty="0"/>
            </a:p>
          </p:txBody>
        </p:sp>
        <p:sp>
          <p:nvSpPr>
            <p:cNvPr id="3" name="TextBox 2"/>
            <p:cNvSpPr txBox="1"/>
            <p:nvPr/>
          </p:nvSpPr>
          <p:spPr>
            <a:xfrm>
              <a:off x="5206951" y="1779840"/>
              <a:ext cx="762000" cy="400110"/>
            </a:xfrm>
            <a:prstGeom prst="rect">
              <a:avLst/>
            </a:prstGeom>
            <a:noFill/>
          </p:spPr>
          <p:txBody>
            <a:bodyPr wrap="square" rtlCol="0">
              <a:spAutoFit/>
            </a:bodyPr>
            <a:lstStyle/>
            <a:p>
              <a:r>
                <a:rPr lang="en-US" sz="1000" b="1" dirty="0" smtClean="0"/>
                <a:t>&gt;10,000 EVENTS</a:t>
              </a:r>
              <a:endParaRPr lang="en-US" sz="1000" b="1" dirty="0"/>
            </a:p>
          </p:txBody>
        </p:sp>
        <p:sp>
          <p:nvSpPr>
            <p:cNvPr id="9" name="TextBox 8"/>
            <p:cNvSpPr txBox="1"/>
            <p:nvPr/>
          </p:nvSpPr>
          <p:spPr>
            <a:xfrm>
              <a:off x="2367924" y="5413612"/>
              <a:ext cx="4134785" cy="646331"/>
            </a:xfrm>
            <a:prstGeom prst="rect">
              <a:avLst/>
            </a:prstGeom>
            <a:noFill/>
          </p:spPr>
          <p:txBody>
            <a:bodyPr wrap="square" rtlCol="0">
              <a:spAutoFit/>
            </a:bodyPr>
            <a:lstStyle/>
            <a:p>
              <a:pPr algn="ctr"/>
              <a:endParaRPr lang="en-US" dirty="0" smtClean="0">
                <a:solidFill>
                  <a:srgbClr val="B36255"/>
                </a:solidFill>
                <a:effectLst>
                  <a:outerShdw blurRad="38100" dist="38100" dir="2700000" algn="tl">
                    <a:srgbClr val="000000">
                      <a:alpha val="43137"/>
                    </a:srgbClr>
                  </a:outerShdw>
                </a:effectLst>
              </a:endParaRPr>
            </a:p>
            <a:p>
              <a:pPr algn="ctr"/>
              <a:r>
                <a:rPr lang="en-US" dirty="0" smtClean="0">
                  <a:solidFill>
                    <a:srgbClr val="0070C0"/>
                  </a:solidFill>
                  <a:effectLst>
                    <a:outerShdw blurRad="38100" dist="38100" dir="2700000" algn="tl">
                      <a:srgbClr val="000000">
                        <a:alpha val="43137"/>
                      </a:srgbClr>
                    </a:outerShdw>
                  </a:effectLst>
                </a:rPr>
                <a:t>    60% of onset locations are divergent</a:t>
              </a:r>
              <a:endParaRPr lang="en-US" dirty="0">
                <a:solidFill>
                  <a:srgbClr val="0070C0"/>
                </a:solidFill>
                <a:effectLst>
                  <a:outerShdw blurRad="38100" dist="38100" dir="2700000" algn="tl">
                    <a:srgbClr val="000000">
                      <a:alpha val="43137"/>
                    </a:srgbClr>
                  </a:outerShdw>
                </a:effectLst>
              </a:endParaRPr>
            </a:p>
          </p:txBody>
        </p:sp>
      </p:grpSp>
      <p:sp>
        <p:nvSpPr>
          <p:cNvPr id="27" name="TextBox 26"/>
          <p:cNvSpPr txBox="1"/>
          <p:nvPr/>
        </p:nvSpPr>
        <p:spPr>
          <a:xfrm>
            <a:off x="6200014" y="3425015"/>
            <a:ext cx="2258185" cy="338554"/>
          </a:xfrm>
          <a:prstGeom prst="rect">
            <a:avLst/>
          </a:prstGeom>
          <a:solidFill>
            <a:schemeClr val="bg1"/>
          </a:solidFill>
        </p:spPr>
        <p:txBody>
          <a:bodyPr wrap="square" rtlCol="0">
            <a:spAutoFit/>
          </a:bodyPr>
          <a:lstStyle/>
          <a:p>
            <a:pPr algn="ctr"/>
            <a:r>
              <a:rPr lang="en-US" sz="800" b="1" dirty="0" smtClean="0"/>
              <a:t>Background and Onset median monthly     </a:t>
            </a:r>
            <a:r>
              <a:rPr lang="en-US" sz="800" dirty="0" smtClean="0"/>
              <a:t>-</a:t>
            </a:r>
            <a:r>
              <a:rPr lang="en-US" sz="800" b="1" dirty="0" smtClean="0"/>
              <a:t>LSST</a:t>
            </a:r>
            <a:endParaRPr lang="en-US" sz="800" b="1" dirty="0"/>
          </a:p>
        </p:txBody>
      </p:sp>
      <p:sp>
        <p:nvSpPr>
          <p:cNvPr id="28" name="TextBox 27"/>
          <p:cNvSpPr txBox="1"/>
          <p:nvPr/>
        </p:nvSpPr>
        <p:spPr>
          <a:xfrm>
            <a:off x="6929784" y="3810000"/>
            <a:ext cx="691167" cy="261610"/>
          </a:xfrm>
          <a:prstGeom prst="rect">
            <a:avLst/>
          </a:prstGeom>
          <a:noFill/>
        </p:spPr>
        <p:txBody>
          <a:bodyPr wrap="square" rtlCol="0">
            <a:spAutoFit/>
          </a:bodyPr>
          <a:lstStyle/>
          <a:p>
            <a:pPr algn="ctr"/>
            <a:r>
              <a:rPr lang="en-US" sz="1100" dirty="0" smtClean="0">
                <a:solidFill>
                  <a:srgbClr val="C00000"/>
                </a:solidFill>
              </a:rPr>
              <a:t>Onset</a:t>
            </a:r>
            <a:endParaRPr lang="en-US" sz="1100" dirty="0">
              <a:solidFill>
                <a:srgbClr val="C00000"/>
              </a:solidFill>
            </a:endParaRPr>
          </a:p>
        </p:txBody>
      </p:sp>
      <p:sp>
        <p:nvSpPr>
          <p:cNvPr id="29" name="TextBox 28"/>
          <p:cNvSpPr txBox="1"/>
          <p:nvPr/>
        </p:nvSpPr>
        <p:spPr>
          <a:xfrm>
            <a:off x="6435039" y="5276098"/>
            <a:ext cx="933205" cy="261610"/>
          </a:xfrm>
          <a:prstGeom prst="rect">
            <a:avLst/>
          </a:prstGeom>
          <a:noFill/>
        </p:spPr>
        <p:txBody>
          <a:bodyPr wrap="square" rtlCol="0">
            <a:spAutoFit/>
          </a:bodyPr>
          <a:lstStyle/>
          <a:p>
            <a:pPr algn="ctr"/>
            <a:r>
              <a:rPr lang="en-US" sz="1100" dirty="0" smtClean="0"/>
              <a:t>Background</a:t>
            </a:r>
          </a:p>
        </p:txBody>
      </p:sp>
      <p:sp>
        <p:nvSpPr>
          <p:cNvPr id="30" name="TextBox 29"/>
          <p:cNvSpPr txBox="1"/>
          <p:nvPr/>
        </p:nvSpPr>
        <p:spPr>
          <a:xfrm>
            <a:off x="6766318" y="4662710"/>
            <a:ext cx="1068240" cy="246221"/>
          </a:xfrm>
          <a:prstGeom prst="rect">
            <a:avLst/>
          </a:prstGeom>
          <a:noFill/>
        </p:spPr>
        <p:txBody>
          <a:bodyPr wrap="square" rtlCol="0">
            <a:spAutoFit/>
          </a:bodyPr>
          <a:lstStyle/>
          <a:p>
            <a:r>
              <a:rPr lang="en-US" sz="1000" dirty="0" smtClean="0"/>
              <a:t>VKE ratio ~3:1</a:t>
            </a:r>
            <a:endParaRPr lang="en-US" sz="1000" dirty="0"/>
          </a:p>
        </p:txBody>
      </p:sp>
      <p:cxnSp>
        <p:nvCxnSpPr>
          <p:cNvPr id="46" name="Straight Connector 45"/>
          <p:cNvCxnSpPr/>
          <p:nvPr/>
        </p:nvCxnSpPr>
        <p:spPr>
          <a:xfrm>
            <a:off x="7427892" y="4241179"/>
            <a:ext cx="10825" cy="133692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37659" y="3048000"/>
            <a:ext cx="2672941" cy="307777"/>
          </a:xfrm>
          <a:prstGeom prst="rect">
            <a:avLst/>
          </a:prstGeom>
          <a:noFill/>
        </p:spPr>
        <p:txBody>
          <a:bodyPr wrap="square" rtlCol="0">
            <a:spAutoFit/>
          </a:bodyPr>
          <a:lstStyle/>
          <a:p>
            <a:pPr algn="ctr"/>
            <a:r>
              <a:rPr lang="en-US" sz="1400" dirty="0" smtClean="0"/>
              <a:t>Minimum CIN near SST mode</a:t>
            </a:r>
            <a:endParaRPr lang="en-US" sz="1400" dirty="0"/>
          </a:p>
        </p:txBody>
      </p:sp>
    </p:spTree>
    <p:extLst>
      <p:ext uri="{BB962C8B-B14F-4D97-AF65-F5344CB8AC3E}">
        <p14:creationId xmlns:p14="http://schemas.microsoft.com/office/powerpoint/2010/main" val="3448391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66" y="125012"/>
            <a:ext cx="8229600" cy="1143000"/>
          </a:xfrm>
        </p:spPr>
        <p:txBody>
          <a:bodyPr/>
          <a:lstStyle/>
          <a:p>
            <a:r>
              <a:rPr lang="en-US" sz="3200" dirty="0" smtClean="0">
                <a:effectLst>
                  <a:outerShdw blurRad="38100" dist="38100" dir="2700000" algn="tl">
                    <a:srgbClr val="000000">
                      <a:alpha val="43137"/>
                    </a:srgbClr>
                  </a:outerShdw>
                </a:effectLst>
              </a:rPr>
              <a:t>MJO Phase Correlation </a:t>
            </a:r>
            <a:r>
              <a:rPr lang="en-US" sz="1400" dirty="0" smtClean="0">
                <a:effectLst>
                  <a:outerShdw blurRad="38100" dist="38100" dir="2700000" algn="tl">
                    <a:srgbClr val="000000">
                      <a:alpha val="43137"/>
                    </a:srgbClr>
                  </a:outerShdw>
                </a:effectLst>
              </a:rPr>
              <a:t>(49 months)</a:t>
            </a:r>
            <a:endParaRPr lang="en-US" sz="1400" dirty="0">
              <a:effectLst>
                <a:outerShdw blurRad="38100" dist="38100" dir="2700000" algn="tl">
                  <a:srgbClr val="000000">
                    <a:alpha val="43137"/>
                  </a:srgbClr>
                </a:outerShdw>
              </a:effectLst>
            </a:endParaRPr>
          </a:p>
        </p:txBody>
      </p:sp>
      <p:sp>
        <p:nvSpPr>
          <p:cNvPr id="30" name="TextBox 29"/>
          <p:cNvSpPr txBox="1"/>
          <p:nvPr/>
        </p:nvSpPr>
        <p:spPr>
          <a:xfrm>
            <a:off x="4100302" y="1219198"/>
            <a:ext cx="1000329" cy="4340810"/>
          </a:xfrm>
          <a:prstGeom prst="rect">
            <a:avLst/>
          </a:prstGeom>
          <a:noFill/>
        </p:spPr>
        <p:txBody>
          <a:bodyPr wrap="square" rtlCol="0">
            <a:spAutoFit/>
          </a:bodyPr>
          <a:lstStyle/>
          <a:p>
            <a:pPr algn="ctr"/>
            <a:r>
              <a:rPr lang="en-US" sz="1200" b="1" dirty="0" smtClean="0">
                <a:solidFill>
                  <a:srgbClr val="C00000"/>
                </a:solidFill>
              </a:rPr>
              <a:t>MJO </a:t>
            </a:r>
          </a:p>
          <a:p>
            <a:pPr algn="ctr"/>
            <a:r>
              <a:rPr lang="en-US" sz="1200" b="1" dirty="0" smtClean="0">
                <a:solidFill>
                  <a:srgbClr val="C00000"/>
                </a:solidFill>
              </a:rPr>
              <a:t>Phase</a:t>
            </a:r>
          </a:p>
          <a:p>
            <a:pPr algn="ctr"/>
            <a:endParaRPr lang="en-US" sz="1200" dirty="0" smtClean="0">
              <a:solidFill>
                <a:srgbClr val="C00000"/>
              </a:solidFill>
            </a:endParaRPr>
          </a:p>
          <a:p>
            <a:pPr algn="ctr"/>
            <a:endParaRPr lang="en-US" sz="1400" dirty="0">
              <a:solidFill>
                <a:srgbClr val="C00000"/>
              </a:solidFill>
            </a:endParaRPr>
          </a:p>
          <a:p>
            <a:pPr algn="ctr"/>
            <a:endParaRPr lang="en-US" sz="1400" dirty="0" smtClean="0">
              <a:solidFill>
                <a:srgbClr val="C00000"/>
              </a:solidFill>
            </a:endParaRPr>
          </a:p>
          <a:p>
            <a:pPr algn="ctr"/>
            <a:r>
              <a:rPr lang="en-US" sz="1400" b="1" dirty="0" smtClean="0">
                <a:solidFill>
                  <a:srgbClr val="C00000"/>
                </a:solidFill>
              </a:rPr>
              <a:t>1</a:t>
            </a:r>
          </a:p>
          <a:p>
            <a:pPr algn="ctr"/>
            <a:endParaRPr lang="en-US" sz="1400" b="1" dirty="0">
              <a:solidFill>
                <a:srgbClr val="C00000"/>
              </a:solidFill>
            </a:endParaRPr>
          </a:p>
          <a:p>
            <a:pPr algn="ctr"/>
            <a:endParaRPr lang="en-US" sz="1400" b="1" dirty="0" smtClean="0">
              <a:solidFill>
                <a:srgbClr val="C00000"/>
              </a:solidFill>
            </a:endParaRPr>
          </a:p>
          <a:p>
            <a:pPr algn="ctr"/>
            <a:endParaRPr lang="en-US" sz="1400" b="1" dirty="0">
              <a:solidFill>
                <a:srgbClr val="C00000"/>
              </a:solidFill>
            </a:endParaRPr>
          </a:p>
          <a:p>
            <a:pPr algn="ctr"/>
            <a:endParaRPr lang="en-US" sz="1400" b="1" dirty="0" smtClean="0">
              <a:solidFill>
                <a:srgbClr val="C00000"/>
              </a:solidFill>
            </a:endParaRPr>
          </a:p>
          <a:p>
            <a:pPr algn="ctr"/>
            <a:endParaRPr lang="en-US" sz="1400" b="1" dirty="0">
              <a:solidFill>
                <a:srgbClr val="C00000"/>
              </a:solidFill>
            </a:endParaRPr>
          </a:p>
          <a:p>
            <a:pPr algn="ctr"/>
            <a:endParaRPr lang="en-US" sz="1400" b="1" dirty="0" smtClean="0">
              <a:solidFill>
                <a:srgbClr val="C00000"/>
              </a:solidFill>
            </a:endParaRPr>
          </a:p>
          <a:p>
            <a:pPr algn="ctr"/>
            <a:r>
              <a:rPr lang="en-US" sz="1400" b="1" dirty="0" smtClean="0">
                <a:solidFill>
                  <a:srgbClr val="C00000"/>
                </a:solidFill>
              </a:rPr>
              <a:t>4</a:t>
            </a:r>
          </a:p>
          <a:p>
            <a:pPr algn="ctr"/>
            <a:endParaRPr lang="en-US" sz="1400" b="1" dirty="0">
              <a:solidFill>
                <a:srgbClr val="C00000"/>
              </a:solidFill>
            </a:endParaRPr>
          </a:p>
          <a:p>
            <a:pPr algn="ctr"/>
            <a:endParaRPr lang="en-US" sz="1400" b="1" dirty="0" smtClean="0">
              <a:solidFill>
                <a:srgbClr val="C00000"/>
              </a:solidFill>
            </a:endParaRPr>
          </a:p>
          <a:p>
            <a:pPr algn="ctr"/>
            <a:endParaRPr lang="en-US" sz="1400" b="1" dirty="0">
              <a:solidFill>
                <a:srgbClr val="C00000"/>
              </a:solidFill>
            </a:endParaRPr>
          </a:p>
          <a:p>
            <a:pPr algn="ctr"/>
            <a:endParaRPr lang="en-US" sz="1400" b="1" dirty="0" smtClean="0">
              <a:solidFill>
                <a:srgbClr val="C00000"/>
              </a:solidFill>
            </a:endParaRPr>
          </a:p>
          <a:p>
            <a:pPr algn="ctr"/>
            <a:endParaRPr lang="en-US" sz="1400" b="1" dirty="0">
              <a:solidFill>
                <a:srgbClr val="C00000"/>
              </a:solidFill>
            </a:endParaRPr>
          </a:p>
          <a:p>
            <a:pPr algn="ctr"/>
            <a:endParaRPr lang="en-US" sz="1400" b="1" dirty="0" smtClean="0">
              <a:solidFill>
                <a:srgbClr val="C00000"/>
              </a:solidFill>
            </a:endParaRPr>
          </a:p>
          <a:p>
            <a:pPr algn="ctr"/>
            <a:r>
              <a:rPr lang="en-US" sz="1400" b="1" dirty="0">
                <a:solidFill>
                  <a:srgbClr val="C00000"/>
                </a:solidFill>
              </a:rPr>
              <a:t>7</a:t>
            </a:r>
          </a:p>
        </p:txBody>
      </p:sp>
      <p:grpSp>
        <p:nvGrpSpPr>
          <p:cNvPr id="11" name="Group 10"/>
          <p:cNvGrpSpPr/>
          <p:nvPr/>
        </p:nvGrpSpPr>
        <p:grpSpPr>
          <a:xfrm>
            <a:off x="4800600" y="1083346"/>
            <a:ext cx="3886200" cy="5704646"/>
            <a:chOff x="4800600" y="1083346"/>
            <a:chExt cx="3886200" cy="5704646"/>
          </a:xfrm>
        </p:grpSpPr>
        <p:sp>
          <p:nvSpPr>
            <p:cNvPr id="4" name="TextBox 3"/>
            <p:cNvSpPr txBox="1"/>
            <p:nvPr/>
          </p:nvSpPr>
          <p:spPr>
            <a:xfrm>
              <a:off x="4800600" y="6141661"/>
              <a:ext cx="3886200" cy="646331"/>
            </a:xfrm>
            <a:prstGeom prst="rect">
              <a:avLst/>
            </a:prstGeom>
            <a:noFill/>
          </p:spPr>
          <p:txBody>
            <a:bodyPr wrap="square" rtlCol="0">
              <a:spAutoFit/>
            </a:bodyPr>
            <a:lstStyle/>
            <a:p>
              <a:pPr algn="ctr"/>
              <a:r>
                <a:rPr lang="en-US" b="1" dirty="0" smtClean="0"/>
                <a:t>SST anomaly: broad, stationary</a:t>
              </a:r>
            </a:p>
            <a:p>
              <a:pPr algn="ctr"/>
              <a:r>
                <a:rPr lang="en-US" b="1" dirty="0" smtClean="0">
                  <a:solidFill>
                    <a:srgbClr val="B36255"/>
                  </a:solidFill>
                  <a:latin typeface="Comic Sans MS" panose="030F0702030302020204" pitchFamily="66" charset="0"/>
                </a:rPr>
                <a:t>“Blind” to the active phase</a:t>
              </a:r>
              <a:endParaRPr lang="en-US" b="1" dirty="0">
                <a:solidFill>
                  <a:srgbClr val="B36255"/>
                </a:solidFill>
                <a:latin typeface="Comic Sans MS" panose="030F0702030302020204" pitchFamily="66" charset="0"/>
              </a:endParaRPr>
            </a:p>
          </p:txBody>
        </p:sp>
        <p:grpSp>
          <p:nvGrpSpPr>
            <p:cNvPr id="10" name="Group 9"/>
            <p:cNvGrpSpPr/>
            <p:nvPr/>
          </p:nvGrpSpPr>
          <p:grpSpPr>
            <a:xfrm>
              <a:off x="4876462" y="1083346"/>
              <a:ext cx="3686739" cy="5038995"/>
              <a:chOff x="702947" y="1066800"/>
              <a:chExt cx="3686739" cy="5038995"/>
            </a:xfrm>
          </p:grpSpPr>
          <p:pic>
            <p:nvPicPr>
              <p:cNvPr id="32" name="Picture 2" descr="xcorr_Rain_SST_P1_flt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637" y="1379604"/>
                <a:ext cx="3686049" cy="15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descr="xcorr_Rain_SST_P7_flt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7" y="4501945"/>
                <a:ext cx="3686739" cy="16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xcorr_Rain_SST_P4_flt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47" y="2965121"/>
                <a:ext cx="3686739" cy="153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1066800"/>
                <a:ext cx="1295400" cy="369332"/>
              </a:xfrm>
              <a:prstGeom prst="rect">
                <a:avLst/>
              </a:prstGeom>
              <a:noFill/>
            </p:spPr>
            <p:txBody>
              <a:bodyPr wrap="square" rtlCol="0">
                <a:spAutoFit/>
              </a:bodyPr>
              <a:lstStyle/>
              <a:p>
                <a:pPr algn="ctr"/>
                <a:r>
                  <a:rPr lang="en-US" b="1" dirty="0" smtClean="0"/>
                  <a:t>SST</a:t>
                </a:r>
                <a:endParaRPr lang="en-US" b="1" dirty="0"/>
              </a:p>
            </p:txBody>
          </p:sp>
        </p:grpSp>
      </p:grpSp>
      <p:grpSp>
        <p:nvGrpSpPr>
          <p:cNvPr id="15" name="Group 14"/>
          <p:cNvGrpSpPr/>
          <p:nvPr/>
        </p:nvGrpSpPr>
        <p:grpSpPr>
          <a:xfrm>
            <a:off x="726753" y="1083346"/>
            <a:ext cx="3616647" cy="5418122"/>
            <a:chOff x="726753" y="1083346"/>
            <a:chExt cx="3616647" cy="5418122"/>
          </a:xfrm>
        </p:grpSpPr>
        <p:pic>
          <p:nvPicPr>
            <p:cNvPr id="35" name="Picture 10" descr="xcorr_Rain_LSST_P1_flt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753" y="1396150"/>
              <a:ext cx="3616646" cy="15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descr="xcorr_Rain_LSST_P7_flt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753" y="4518491"/>
              <a:ext cx="3616646" cy="16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 descr="xcorr_Rain_LSST_P4_flt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753" y="2981667"/>
              <a:ext cx="3616646" cy="153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p:cNvCxnSpPr/>
            <p:nvPr/>
          </p:nvCxnSpPr>
          <p:spPr>
            <a:xfrm>
              <a:off x="1860329" y="1636755"/>
              <a:ext cx="2051232" cy="3939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11864" y="1083346"/>
              <a:ext cx="1846424" cy="369332"/>
            </a:xfrm>
            <a:prstGeom prst="rect">
              <a:avLst/>
            </a:prstGeom>
            <a:noFill/>
          </p:spPr>
          <p:txBody>
            <a:bodyPr wrap="square" rtlCol="0">
              <a:spAutoFit/>
            </a:bodyPr>
            <a:lstStyle/>
            <a:p>
              <a:pPr algn="ctr"/>
              <a:r>
                <a:rPr lang="en-US" b="1" dirty="0" smtClean="0"/>
                <a:t>-LSST</a:t>
              </a:r>
              <a:endParaRPr lang="en-US" b="1" dirty="0"/>
            </a:p>
          </p:txBody>
        </p:sp>
        <p:sp>
          <p:nvSpPr>
            <p:cNvPr id="3" name="TextBox 2"/>
            <p:cNvSpPr txBox="1"/>
            <p:nvPr/>
          </p:nvSpPr>
          <p:spPr>
            <a:xfrm>
              <a:off x="726754" y="6132136"/>
              <a:ext cx="3616646" cy="369332"/>
            </a:xfrm>
            <a:prstGeom prst="rect">
              <a:avLst/>
            </a:prstGeom>
            <a:noFill/>
          </p:spPr>
          <p:txBody>
            <a:bodyPr wrap="square" rtlCol="0">
              <a:spAutoFit/>
            </a:bodyPr>
            <a:lstStyle/>
            <a:p>
              <a:r>
                <a:rPr lang="en-US" b="1" dirty="0" smtClean="0"/>
                <a:t>-LSST : </a:t>
              </a:r>
              <a:r>
                <a:rPr lang="en-US" b="1" dirty="0"/>
                <a:t>specific to </a:t>
              </a:r>
              <a:r>
                <a:rPr lang="en-US" b="1" dirty="0" smtClean="0"/>
                <a:t>active phase </a:t>
              </a:r>
              <a:endParaRPr lang="en-US" dirty="0"/>
            </a:p>
          </p:txBody>
        </p:sp>
      </p:grpSp>
      <p:cxnSp>
        <p:nvCxnSpPr>
          <p:cNvPr id="22" name="Straight Connector 21"/>
          <p:cNvCxnSpPr/>
          <p:nvPr/>
        </p:nvCxnSpPr>
        <p:spPr>
          <a:xfrm>
            <a:off x="6019800" y="1646280"/>
            <a:ext cx="2127432" cy="3939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t\eol\EOL Documents Folders\carbone\My Documents\Hovemoller_SST_CMORPH\LapSST_Latitudinal\LapSST_2009_07_09_xt_0N.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227"/>
          <a:stretch/>
        </p:blipFill>
        <p:spPr bwMode="auto">
          <a:xfrm>
            <a:off x="3200400" y="1600645"/>
            <a:ext cx="530406" cy="3580955"/>
          </a:xfrm>
          <a:prstGeom prst="rect">
            <a:avLst/>
          </a:prstGeom>
          <a:noFill/>
          <a:extLst>
            <a:ext uri="{909E8E84-426E-40DD-AFC4-6F175D3DCCD1}">
              <a14:hiddenFill xmlns:a14="http://schemas.microsoft.com/office/drawing/2010/main">
                <a:solidFill>
                  <a:srgbClr val="FFFFFF"/>
                </a:solidFill>
              </a14:hiddenFill>
            </a:ext>
          </a:extLst>
        </p:spPr>
      </p:pic>
      <p:pic>
        <p:nvPicPr>
          <p:cNvPr id="130050" name="Picture 2" descr="\\cit\eol\EOL Documents Folders\carbone\My Documents\Hovemoller_SST_CMORPH\LapSST_Latitudinal\LapSST_2009_07_09_xt_5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722" r="17351"/>
          <a:stretch/>
        </p:blipFill>
        <p:spPr bwMode="auto">
          <a:xfrm>
            <a:off x="269666" y="1617851"/>
            <a:ext cx="2930734" cy="35637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72443" y="1382917"/>
            <a:ext cx="3146817" cy="3431709"/>
            <a:chOff x="272443" y="1382917"/>
            <a:chExt cx="3146817" cy="3431709"/>
          </a:xfrm>
        </p:grpSpPr>
        <p:sp>
          <p:nvSpPr>
            <p:cNvPr id="8" name="TextBox 7"/>
            <p:cNvSpPr txBox="1"/>
            <p:nvPr/>
          </p:nvSpPr>
          <p:spPr>
            <a:xfrm>
              <a:off x="272443" y="1382917"/>
              <a:ext cx="2943679" cy="246221"/>
            </a:xfrm>
            <a:prstGeom prst="rect">
              <a:avLst/>
            </a:prstGeom>
            <a:solidFill>
              <a:schemeClr val="bg1"/>
            </a:solidFill>
          </p:spPr>
          <p:txBody>
            <a:bodyPr wrap="square" rtlCol="0">
              <a:spAutoFit/>
            </a:bodyPr>
            <a:lstStyle/>
            <a:p>
              <a:pPr algn="ctr"/>
              <a:r>
                <a:rPr lang="en-US" sz="1000" b="1" dirty="0" smtClean="0"/>
                <a:t>-LSST: 2008 Aug-Sep (5N)                            </a:t>
              </a:r>
              <a:r>
                <a:rPr lang="en-US" sz="800" b="1" dirty="0" smtClean="0"/>
                <a:t>  </a:t>
              </a:r>
              <a:r>
                <a:rPr lang="en-US" sz="1000" b="1" dirty="0" smtClean="0"/>
                <a:t>   </a:t>
              </a:r>
              <a:endParaRPr lang="en-US" sz="1000" b="1" dirty="0"/>
            </a:p>
          </p:txBody>
        </p:sp>
        <p:cxnSp>
          <p:nvCxnSpPr>
            <p:cNvPr id="11" name="Straight Connector 10"/>
            <p:cNvCxnSpPr/>
            <p:nvPr/>
          </p:nvCxnSpPr>
          <p:spPr>
            <a:xfrm>
              <a:off x="635483" y="1611939"/>
              <a:ext cx="2783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2443" y="1506028"/>
              <a:ext cx="437197" cy="3308598"/>
            </a:xfrm>
            <a:prstGeom prst="rect">
              <a:avLst/>
            </a:prstGeom>
            <a:solidFill>
              <a:schemeClr val="bg1"/>
            </a:solidFill>
          </p:spPr>
          <p:txBody>
            <a:bodyPr wrap="square" rtlCol="0">
              <a:spAutoFit/>
            </a:bodyPr>
            <a:lstStyle/>
            <a:p>
              <a:pPr algn="r"/>
              <a:r>
                <a:rPr lang="en-US" sz="1100" dirty="0" smtClean="0"/>
                <a:t>0</a:t>
              </a:r>
            </a:p>
            <a:p>
              <a:pPr algn="r"/>
              <a:endParaRPr lang="en-US" sz="1100" dirty="0"/>
            </a:p>
            <a:p>
              <a:pPr algn="r"/>
              <a:endParaRPr lang="en-US" sz="1100" dirty="0"/>
            </a:p>
            <a:p>
              <a:pPr algn="r"/>
              <a:r>
                <a:rPr lang="en-US" sz="1100" dirty="0" smtClean="0"/>
                <a:t>10</a:t>
              </a:r>
            </a:p>
            <a:p>
              <a:pPr algn="r"/>
              <a:endParaRPr lang="en-US" sz="1100" dirty="0"/>
            </a:p>
            <a:p>
              <a:pPr algn="r"/>
              <a:endParaRPr lang="en-US" sz="1100" dirty="0"/>
            </a:p>
            <a:p>
              <a:pPr algn="r"/>
              <a:r>
                <a:rPr lang="en-US" sz="1100" dirty="0" smtClean="0"/>
                <a:t>20</a:t>
              </a:r>
            </a:p>
            <a:p>
              <a:pPr algn="r"/>
              <a:endParaRPr lang="en-US" sz="1100" dirty="0"/>
            </a:p>
            <a:p>
              <a:pPr algn="r"/>
              <a:endParaRPr lang="en-US" sz="1100" dirty="0"/>
            </a:p>
            <a:p>
              <a:pPr algn="r"/>
              <a:r>
                <a:rPr lang="en-US" sz="1100" dirty="0" smtClean="0"/>
                <a:t>30</a:t>
              </a:r>
            </a:p>
            <a:p>
              <a:pPr algn="r"/>
              <a:endParaRPr lang="en-US" sz="1100" dirty="0"/>
            </a:p>
            <a:p>
              <a:pPr algn="r"/>
              <a:endParaRPr lang="en-US" sz="1100" dirty="0"/>
            </a:p>
            <a:p>
              <a:pPr algn="r"/>
              <a:r>
                <a:rPr lang="en-US" sz="1100" dirty="0" smtClean="0"/>
                <a:t>40</a:t>
              </a:r>
            </a:p>
            <a:p>
              <a:pPr algn="r"/>
              <a:endParaRPr lang="en-US" sz="1100" dirty="0"/>
            </a:p>
            <a:p>
              <a:pPr algn="r"/>
              <a:endParaRPr lang="en-US" sz="1100" dirty="0"/>
            </a:p>
            <a:p>
              <a:pPr algn="r"/>
              <a:r>
                <a:rPr lang="en-US" sz="1100" dirty="0" smtClean="0"/>
                <a:t>50</a:t>
              </a:r>
            </a:p>
            <a:p>
              <a:pPr algn="r"/>
              <a:endParaRPr lang="en-US" sz="1100" dirty="0" smtClean="0"/>
            </a:p>
            <a:p>
              <a:pPr algn="r"/>
              <a:endParaRPr lang="en-US" sz="1100" dirty="0" smtClean="0"/>
            </a:p>
            <a:p>
              <a:pPr algn="r"/>
              <a:r>
                <a:rPr lang="en-US" sz="1100" dirty="0" smtClean="0"/>
                <a:t>60</a:t>
              </a:r>
              <a:endParaRPr lang="en-US" sz="1000" dirty="0"/>
            </a:p>
          </p:txBody>
        </p:sp>
      </p:grpSp>
      <p:sp>
        <p:nvSpPr>
          <p:cNvPr id="3" name="TextBox 2"/>
          <p:cNvSpPr txBox="1"/>
          <p:nvPr/>
        </p:nvSpPr>
        <p:spPr>
          <a:xfrm>
            <a:off x="7374" y="2514463"/>
            <a:ext cx="375072" cy="1200329"/>
          </a:xfrm>
          <a:prstGeom prst="rect">
            <a:avLst/>
          </a:prstGeom>
          <a:noFill/>
        </p:spPr>
        <p:txBody>
          <a:bodyPr wrap="square" rtlCol="0">
            <a:spAutoFit/>
          </a:bodyPr>
          <a:lstStyle/>
          <a:p>
            <a:r>
              <a:rPr lang="en-US" dirty="0" smtClean="0"/>
              <a:t>D</a:t>
            </a:r>
          </a:p>
          <a:p>
            <a:r>
              <a:rPr lang="en-US" dirty="0" smtClean="0"/>
              <a:t>A</a:t>
            </a:r>
          </a:p>
          <a:p>
            <a:r>
              <a:rPr lang="en-US" dirty="0" smtClean="0"/>
              <a:t>Y</a:t>
            </a:r>
          </a:p>
          <a:p>
            <a:r>
              <a:rPr lang="en-US" dirty="0"/>
              <a:t>S</a:t>
            </a:r>
          </a:p>
        </p:txBody>
      </p:sp>
      <p:sp>
        <p:nvSpPr>
          <p:cNvPr id="10" name="Rectangle 9"/>
          <p:cNvSpPr/>
          <p:nvPr/>
        </p:nvSpPr>
        <p:spPr>
          <a:xfrm>
            <a:off x="3124200" y="1382917"/>
            <a:ext cx="609600"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372150" y="1208542"/>
            <a:ext cx="3962399" cy="5012057"/>
            <a:chOff x="4419600" y="1485541"/>
            <a:chExt cx="3962399" cy="5012057"/>
          </a:xfrm>
        </p:grpSpPr>
        <p:sp>
          <p:nvSpPr>
            <p:cNvPr id="21" name="Rectangle 20"/>
            <p:cNvSpPr/>
            <p:nvPr/>
          </p:nvSpPr>
          <p:spPr>
            <a:xfrm>
              <a:off x="4562473" y="1485541"/>
              <a:ext cx="3724452" cy="10772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square">
              <a:spAutoFit/>
            </a:bodyPr>
            <a:lstStyle/>
            <a:p>
              <a:pPr algn="ctr"/>
              <a:r>
                <a:rPr lang="en-US" sz="1000" b="1" dirty="0"/>
                <a:t>IMPACT OF THE SST ON THE ATMOSPHERE RESPONSE: </a:t>
              </a:r>
              <a:endParaRPr lang="en-US" sz="1000" b="1" dirty="0" smtClean="0"/>
            </a:p>
            <a:p>
              <a:pPr algn="ctr"/>
              <a:r>
                <a:rPr lang="en-US" sz="1000" b="1" dirty="0" smtClean="0"/>
                <a:t>MONTHLY FORECASTING OF </a:t>
              </a:r>
              <a:r>
                <a:rPr lang="en-US" sz="1000" b="1" dirty="0"/>
                <a:t>THE </a:t>
              </a:r>
              <a:r>
                <a:rPr lang="en-US" sz="1000" b="1" dirty="0" smtClean="0"/>
                <a:t>MJO</a:t>
              </a:r>
              <a:endParaRPr lang="en-US" sz="1000" b="1" dirty="0"/>
            </a:p>
            <a:p>
              <a:pPr algn="ctr"/>
              <a:r>
                <a:rPr lang="en-US" sz="1000" b="1" dirty="0" smtClean="0">
                  <a:solidFill>
                    <a:schemeClr val="bg1"/>
                  </a:solidFill>
                </a:rPr>
                <a:t>de </a:t>
              </a:r>
              <a:r>
                <a:rPr lang="en-US" sz="1000" b="1" dirty="0">
                  <a:solidFill>
                    <a:schemeClr val="bg1"/>
                  </a:solidFill>
                </a:rPr>
                <a:t>Boisseson</a:t>
              </a:r>
              <a:r>
                <a:rPr lang="en-US" sz="1000" baseline="30000" dirty="0">
                  <a:solidFill>
                    <a:schemeClr val="bg1"/>
                  </a:solidFill>
                </a:rPr>
                <a:t>1</a:t>
              </a:r>
              <a:r>
                <a:rPr lang="en-US" sz="1000" b="1" dirty="0">
                  <a:solidFill>
                    <a:schemeClr val="bg1"/>
                  </a:solidFill>
                </a:rPr>
                <a:t>, </a:t>
              </a:r>
              <a:r>
                <a:rPr lang="en-US" sz="1000" b="1" dirty="0" smtClean="0">
                  <a:solidFill>
                    <a:schemeClr val="bg1"/>
                  </a:solidFill>
                </a:rPr>
                <a:t>Balmaseda</a:t>
              </a:r>
              <a:r>
                <a:rPr lang="en-US" sz="1000" baseline="30000" dirty="0" smtClean="0">
                  <a:solidFill>
                    <a:schemeClr val="bg1"/>
                  </a:solidFill>
                </a:rPr>
                <a:t>2</a:t>
              </a:r>
              <a:r>
                <a:rPr lang="en-US" sz="1000" b="1" dirty="0">
                  <a:solidFill>
                    <a:schemeClr val="bg1"/>
                  </a:solidFill>
                </a:rPr>
                <a:t>, </a:t>
              </a:r>
              <a:r>
                <a:rPr lang="en-US" sz="1000" b="1" dirty="0" smtClean="0">
                  <a:solidFill>
                    <a:schemeClr val="bg1"/>
                  </a:solidFill>
                </a:rPr>
                <a:t>Vitart</a:t>
              </a:r>
              <a:r>
                <a:rPr lang="en-US" sz="1000" baseline="30000" dirty="0" smtClean="0">
                  <a:solidFill>
                    <a:schemeClr val="bg1"/>
                  </a:solidFill>
                </a:rPr>
                <a:t>2</a:t>
              </a:r>
              <a:r>
                <a:rPr lang="en-US" sz="1000" b="1" dirty="0">
                  <a:solidFill>
                    <a:schemeClr val="bg1"/>
                  </a:solidFill>
                </a:rPr>
                <a:t>, and </a:t>
              </a:r>
              <a:r>
                <a:rPr lang="en-US" sz="1000" b="1" dirty="0" smtClean="0">
                  <a:solidFill>
                    <a:schemeClr val="bg1"/>
                  </a:solidFill>
                </a:rPr>
                <a:t>Mogensen</a:t>
              </a:r>
              <a:r>
                <a:rPr lang="en-US" sz="1000" baseline="30000" dirty="0" smtClean="0">
                  <a:solidFill>
                    <a:schemeClr val="bg1"/>
                  </a:solidFill>
                </a:rPr>
                <a:t>2</a:t>
              </a:r>
              <a:endParaRPr lang="en-US" sz="1000" baseline="30000" dirty="0">
                <a:solidFill>
                  <a:schemeClr val="bg1"/>
                </a:solidFill>
              </a:endParaRPr>
            </a:p>
            <a:p>
              <a:pPr algn="ctr"/>
              <a:r>
                <a:rPr lang="fr-FR" sz="1100" dirty="0"/>
                <a:t>1</a:t>
              </a:r>
              <a:r>
                <a:rPr lang="fr-FR" sz="1100" i="1" dirty="0"/>
                <a:t>CNRM/GAME</a:t>
              </a:r>
              <a:r>
                <a:rPr lang="fr-FR" sz="1100" i="1" dirty="0" smtClean="0"/>
                <a:t>,, </a:t>
              </a:r>
              <a:r>
                <a:rPr lang="fr-FR" sz="1100" i="1" dirty="0"/>
                <a:t>France</a:t>
              </a:r>
            </a:p>
            <a:p>
              <a:pPr algn="ctr"/>
              <a:r>
                <a:rPr lang="en-US" sz="1100" dirty="0" smtClean="0"/>
                <a:t>2 </a:t>
              </a:r>
              <a:r>
                <a:rPr lang="en-US" sz="1100" i="1" dirty="0" smtClean="0"/>
                <a:t>European </a:t>
              </a:r>
              <a:r>
                <a:rPr lang="en-US" sz="1100" i="1" dirty="0"/>
                <a:t>Centre </a:t>
              </a:r>
              <a:r>
                <a:rPr lang="en-US" sz="1100" i="1" dirty="0" smtClean="0"/>
                <a:t>for </a:t>
              </a:r>
              <a:r>
                <a:rPr lang="en-US" sz="1100" i="1" dirty="0"/>
                <a:t>Medium Range </a:t>
              </a:r>
              <a:r>
                <a:rPr lang="en-US" sz="1100" i="1" dirty="0" smtClean="0"/>
                <a:t>Forecast</a:t>
              </a:r>
              <a:endParaRPr lang="en-GB" sz="1100" b="1" dirty="0" smtClean="0"/>
            </a:p>
            <a:p>
              <a:pPr algn="ctr"/>
              <a:r>
                <a:rPr lang="en-US" sz="1200" b="1" dirty="0" smtClean="0"/>
                <a:t>TOGA COARE MJO, 1992-93</a:t>
              </a:r>
              <a:endParaRPr lang="en-US" sz="1200" b="1" dirty="0"/>
            </a:p>
          </p:txBody>
        </p:sp>
        <p:grpSp>
          <p:nvGrpSpPr>
            <p:cNvPr id="22" name="Group 21"/>
            <p:cNvGrpSpPr/>
            <p:nvPr/>
          </p:nvGrpSpPr>
          <p:grpSpPr>
            <a:xfrm>
              <a:off x="4562473" y="2562759"/>
              <a:ext cx="3724451" cy="3280095"/>
              <a:chOff x="4876623" y="1942682"/>
              <a:chExt cx="3724451" cy="3280095"/>
            </a:xfrm>
          </p:grpSpPr>
          <p:pic>
            <p:nvPicPr>
              <p:cNvPr id="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4876623" y="1942682"/>
                <a:ext cx="3724451" cy="328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934200" y="2736622"/>
                <a:ext cx="685800" cy="246221"/>
              </a:xfrm>
              <a:prstGeom prst="rect">
                <a:avLst/>
              </a:prstGeom>
              <a:noFill/>
            </p:spPr>
            <p:txBody>
              <a:bodyPr wrap="square" rtlCol="0">
                <a:spAutoFit/>
              </a:bodyPr>
              <a:lstStyle/>
              <a:p>
                <a:r>
                  <a:rPr lang="en-US" sz="1000" b="1" dirty="0" smtClean="0"/>
                  <a:t>weekly</a:t>
                </a:r>
                <a:endParaRPr lang="en-US" sz="1000" b="1" dirty="0"/>
              </a:p>
            </p:txBody>
          </p:sp>
          <p:sp>
            <p:nvSpPr>
              <p:cNvPr id="28" name="TextBox 27"/>
              <p:cNvSpPr txBox="1"/>
              <p:nvPr/>
            </p:nvSpPr>
            <p:spPr>
              <a:xfrm>
                <a:off x="7162800" y="2982843"/>
                <a:ext cx="533400" cy="246221"/>
              </a:xfrm>
              <a:prstGeom prst="rect">
                <a:avLst/>
              </a:prstGeom>
              <a:noFill/>
            </p:spPr>
            <p:txBody>
              <a:bodyPr wrap="square" rtlCol="0">
                <a:spAutoFit/>
              </a:bodyPr>
              <a:lstStyle/>
              <a:p>
                <a:r>
                  <a:rPr lang="en-US" sz="1000" b="1" dirty="0" smtClean="0"/>
                  <a:t>daily</a:t>
                </a:r>
                <a:endParaRPr lang="en-US" sz="1000" b="1" dirty="0"/>
              </a:p>
            </p:txBody>
          </p:sp>
          <p:sp>
            <p:nvSpPr>
              <p:cNvPr id="29" name="TextBox 28"/>
              <p:cNvSpPr txBox="1"/>
              <p:nvPr/>
            </p:nvSpPr>
            <p:spPr>
              <a:xfrm>
                <a:off x="7267575" y="4427695"/>
                <a:ext cx="685800" cy="246221"/>
              </a:xfrm>
              <a:prstGeom prst="rect">
                <a:avLst/>
              </a:prstGeom>
              <a:noFill/>
            </p:spPr>
            <p:txBody>
              <a:bodyPr wrap="square" rtlCol="0">
                <a:spAutoFit/>
              </a:bodyPr>
              <a:lstStyle/>
              <a:p>
                <a:r>
                  <a:rPr lang="en-US" sz="1000" b="1" dirty="0" smtClean="0"/>
                  <a:t>monthly</a:t>
                </a:r>
                <a:endParaRPr lang="en-US" sz="1000" b="1" dirty="0"/>
              </a:p>
            </p:txBody>
          </p:sp>
          <p:sp>
            <p:nvSpPr>
              <p:cNvPr id="30" name="TextBox 29"/>
              <p:cNvSpPr txBox="1"/>
              <p:nvPr/>
            </p:nvSpPr>
            <p:spPr>
              <a:xfrm>
                <a:off x="6248400" y="4550806"/>
                <a:ext cx="838200" cy="246221"/>
              </a:xfrm>
              <a:prstGeom prst="rect">
                <a:avLst/>
              </a:prstGeom>
              <a:noFill/>
            </p:spPr>
            <p:txBody>
              <a:bodyPr wrap="square" rtlCol="0">
                <a:spAutoFit/>
              </a:bodyPr>
              <a:lstStyle/>
              <a:p>
                <a:r>
                  <a:rPr lang="en-US" sz="1000" b="1" dirty="0" smtClean="0"/>
                  <a:t>persistent</a:t>
                </a:r>
                <a:endParaRPr lang="en-US" sz="1000" b="1" dirty="0"/>
              </a:p>
            </p:txBody>
          </p:sp>
          <p:sp>
            <p:nvSpPr>
              <p:cNvPr id="31" name="TextBox 30"/>
              <p:cNvSpPr txBox="1"/>
              <p:nvPr/>
            </p:nvSpPr>
            <p:spPr>
              <a:xfrm rot="5400000">
                <a:off x="7023037" y="3660026"/>
                <a:ext cx="698449" cy="215444"/>
              </a:xfrm>
              <a:prstGeom prst="rect">
                <a:avLst/>
              </a:prstGeom>
              <a:noFill/>
            </p:spPr>
            <p:txBody>
              <a:bodyPr vert="horz" wrap="square" rtlCol="0">
                <a:spAutoFit/>
              </a:bodyPr>
              <a:lstStyle/>
              <a:p>
                <a:endParaRPr lang="en-US" sz="800" b="1" dirty="0">
                  <a:solidFill>
                    <a:srgbClr val="FF0000"/>
                  </a:solidFill>
                </a:endParaRPr>
              </a:p>
            </p:txBody>
          </p:sp>
        </p:grpSp>
        <p:sp>
          <p:nvSpPr>
            <p:cNvPr id="23" name="TextBox 22"/>
            <p:cNvSpPr txBox="1"/>
            <p:nvPr/>
          </p:nvSpPr>
          <p:spPr>
            <a:xfrm>
              <a:off x="4562472" y="2586121"/>
              <a:ext cx="3233139" cy="276999"/>
            </a:xfrm>
            <a:prstGeom prst="rect">
              <a:avLst/>
            </a:prstGeom>
            <a:solidFill>
              <a:schemeClr val="bg1"/>
            </a:solidFill>
          </p:spPr>
          <p:txBody>
            <a:bodyPr wrap="square" rtlCol="0">
              <a:spAutoFit/>
            </a:bodyPr>
            <a:lstStyle/>
            <a:p>
              <a:pPr algn="ctr"/>
              <a:r>
                <a:rPr lang="en-US" sz="1200" b="1" dirty="0" smtClean="0"/>
                <a:t>Linear </a:t>
              </a:r>
              <a:r>
                <a:rPr lang="en-US" sz="1200" b="1" dirty="0"/>
                <a:t>Correlation </a:t>
              </a:r>
              <a:r>
                <a:rPr lang="en-US" sz="1200" b="1" dirty="0" smtClean="0"/>
                <a:t>PC2 </a:t>
              </a:r>
              <a:r>
                <a:rPr lang="en-US" sz="1200" b="1" dirty="0"/>
                <a:t>Ensemble Mean</a:t>
              </a:r>
              <a:r>
                <a:rPr lang="en-US" sz="1200" b="1" dirty="0" smtClean="0"/>
                <a:t> </a:t>
              </a:r>
              <a:endParaRPr lang="en-US" sz="1200" b="1" dirty="0"/>
            </a:p>
          </p:txBody>
        </p:sp>
        <p:sp>
          <p:nvSpPr>
            <p:cNvPr id="24" name="TextBox 23"/>
            <p:cNvSpPr txBox="1"/>
            <p:nvPr/>
          </p:nvSpPr>
          <p:spPr>
            <a:xfrm>
              <a:off x="6950389" y="4038600"/>
              <a:ext cx="202884" cy="954107"/>
            </a:xfrm>
            <a:prstGeom prst="rect">
              <a:avLst/>
            </a:prstGeom>
            <a:noFill/>
          </p:spPr>
          <p:txBody>
            <a:bodyPr wrap="square" rtlCol="0">
              <a:spAutoFit/>
            </a:bodyPr>
            <a:lstStyle/>
            <a:p>
              <a:r>
                <a:rPr lang="en-US" sz="800" b="1" dirty="0" smtClean="0">
                  <a:solidFill>
                    <a:srgbClr val="FF0000"/>
                  </a:solidFill>
                </a:rPr>
                <a:t>C</a:t>
              </a:r>
            </a:p>
            <a:p>
              <a:r>
                <a:rPr lang="en-US" sz="800" b="1" dirty="0" smtClean="0">
                  <a:solidFill>
                    <a:srgbClr val="FF0000"/>
                  </a:solidFill>
                </a:rPr>
                <a:t>O</a:t>
              </a:r>
            </a:p>
            <a:p>
              <a:r>
                <a:rPr lang="en-US" sz="800" b="1" dirty="0" smtClean="0">
                  <a:solidFill>
                    <a:srgbClr val="FF0000"/>
                  </a:solidFill>
                </a:rPr>
                <a:t>U</a:t>
              </a:r>
            </a:p>
            <a:p>
              <a:r>
                <a:rPr lang="en-US" sz="800" b="1" dirty="0" smtClean="0">
                  <a:solidFill>
                    <a:srgbClr val="FF0000"/>
                  </a:solidFill>
                </a:rPr>
                <a:t>P</a:t>
              </a:r>
            </a:p>
            <a:p>
              <a:r>
                <a:rPr lang="en-US" sz="800" b="1" dirty="0" smtClean="0">
                  <a:solidFill>
                    <a:srgbClr val="FF0000"/>
                  </a:solidFill>
                </a:rPr>
                <a:t>L</a:t>
              </a:r>
            </a:p>
            <a:p>
              <a:r>
                <a:rPr lang="en-US" sz="800" b="1" dirty="0" smtClean="0">
                  <a:solidFill>
                    <a:srgbClr val="FF0000"/>
                  </a:solidFill>
                </a:rPr>
                <a:t>E</a:t>
              </a:r>
            </a:p>
            <a:p>
              <a:r>
                <a:rPr lang="en-US" sz="800" b="1" dirty="0">
                  <a:solidFill>
                    <a:srgbClr val="FF0000"/>
                  </a:solidFill>
                </a:rPr>
                <a:t>D</a:t>
              </a:r>
            </a:p>
          </p:txBody>
        </p:sp>
        <p:sp>
          <p:nvSpPr>
            <p:cNvPr id="25" name="TextBox 24"/>
            <p:cNvSpPr txBox="1"/>
            <p:nvPr/>
          </p:nvSpPr>
          <p:spPr>
            <a:xfrm>
              <a:off x="4419600" y="5943600"/>
              <a:ext cx="3962399" cy="553998"/>
            </a:xfrm>
            <a:prstGeom prst="rect">
              <a:avLst/>
            </a:prstGeom>
            <a:noFill/>
          </p:spPr>
          <p:txBody>
            <a:bodyPr wrap="square" rtlCol="0">
              <a:spAutoFit/>
            </a:bodyPr>
            <a:lstStyle/>
            <a:p>
              <a:pPr algn="ctr"/>
              <a:r>
                <a:rPr lang="en-US" sz="1400" dirty="0" smtClean="0">
                  <a:solidFill>
                    <a:srgbClr val="B36255"/>
                  </a:solidFill>
                </a:rPr>
                <a:t>weekly SST consistent with coherence of LSST</a:t>
              </a:r>
            </a:p>
            <a:p>
              <a:pPr algn="ctr"/>
              <a:r>
                <a:rPr lang="en-US" sz="1600" dirty="0" smtClean="0">
                  <a:latin typeface="Comic Sans MS" panose="030F0702030302020204" pitchFamily="66" charset="0"/>
                </a:rPr>
                <a:t>these may be causally related</a:t>
              </a:r>
              <a:r>
                <a:rPr lang="en-US" sz="1600" dirty="0" smtClean="0">
                  <a:solidFill>
                    <a:srgbClr val="B36255"/>
                  </a:solidFill>
                </a:rPr>
                <a:t> </a:t>
              </a:r>
              <a:endParaRPr lang="en-US" sz="1600" dirty="0">
                <a:solidFill>
                  <a:srgbClr val="B36255"/>
                </a:solidFill>
              </a:endParaRPr>
            </a:p>
          </p:txBody>
        </p:sp>
      </p:grpSp>
      <p:sp>
        <p:nvSpPr>
          <p:cNvPr id="17" name="TextBox 16"/>
          <p:cNvSpPr txBox="1"/>
          <p:nvPr/>
        </p:nvSpPr>
        <p:spPr>
          <a:xfrm>
            <a:off x="993369" y="383232"/>
            <a:ext cx="6757561" cy="461665"/>
          </a:xfrm>
          <a:prstGeom prst="rect">
            <a:avLst/>
          </a:prstGeom>
          <a:noFill/>
        </p:spPr>
        <p:txBody>
          <a:bodyPr wrap="square" rtlCol="0">
            <a:spAutoFit/>
          </a:bodyPr>
          <a:lstStyle/>
          <a:p>
            <a:pPr algn="ctr"/>
            <a:r>
              <a:rPr lang="en-US" sz="2400" b="1" dirty="0" smtClean="0"/>
              <a:t>Fusion with NWP?</a:t>
            </a:r>
            <a:endParaRPr lang="en-US" sz="2400" b="1" dirty="0"/>
          </a:p>
        </p:txBody>
      </p:sp>
      <p:sp>
        <p:nvSpPr>
          <p:cNvPr id="130048" name="Oval 130047"/>
          <p:cNvSpPr/>
          <p:nvPr/>
        </p:nvSpPr>
        <p:spPr>
          <a:xfrm>
            <a:off x="6572600" y="3079700"/>
            <a:ext cx="545784" cy="32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9666" y="4892592"/>
            <a:ext cx="3461357" cy="334962"/>
          </a:xfrm>
        </p:spPr>
        <p:txBody>
          <a:bodyPr/>
          <a:lstStyle/>
          <a:p>
            <a:r>
              <a:rPr lang="en-US" sz="1600" dirty="0" smtClean="0">
                <a:effectLst>
                  <a:outerShdw blurRad="38100" dist="38100" dir="2700000" algn="tl">
                    <a:srgbClr val="000000">
                      <a:alpha val="43137"/>
                    </a:srgbClr>
                  </a:outerShdw>
                </a:effectLst>
              </a:rPr>
              <a:t>LSST ~6-10 day coherence</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1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0391511-9AF1-45A1-8C38-295A304FA5E5}" type="slidenum">
              <a:rPr lang="en-US" altLang="zh-CN" sz="1400"/>
              <a:pPr algn="r"/>
              <a:t>9</a:t>
            </a:fld>
            <a:endParaRPr lang="en-US" altLang="zh-CN" sz="1400"/>
          </a:p>
        </p:txBody>
      </p:sp>
      <p:sp>
        <p:nvSpPr>
          <p:cNvPr id="99335" name="Rectangle 7"/>
          <p:cNvSpPr>
            <a:spLocks noChangeArrowheads="1"/>
          </p:cNvSpPr>
          <p:nvPr/>
        </p:nvSpPr>
        <p:spPr bwMode="auto">
          <a:xfrm>
            <a:off x="304800" y="457200"/>
            <a:ext cx="8305800" cy="457200"/>
          </a:xfrm>
          <a:prstGeom prst="rect">
            <a:avLst/>
          </a:prstGeom>
          <a:noFill/>
          <a:ln w="9525">
            <a:noFill/>
            <a:miter lim="800000"/>
            <a:headEnd/>
            <a:tailEnd/>
          </a:ln>
          <a:effectLst/>
        </p:spPr>
        <p:txBody>
          <a:bodyPr anchor="ctr"/>
          <a:lstStyle/>
          <a:p>
            <a:pPr algn="ctr">
              <a:defRPr/>
            </a:pPr>
            <a:endParaRPr lang="en-US" altLang="zh-CN" sz="2600" dirty="0">
              <a:solidFill>
                <a:schemeClr val="tx2"/>
              </a:solidFill>
              <a:effectLst>
                <a:outerShdw blurRad="38100" dist="38100" dir="2700000" algn="tl">
                  <a:srgbClr val="C0C0C0"/>
                </a:outerShdw>
              </a:effectLst>
            </a:endParaRPr>
          </a:p>
        </p:txBody>
      </p:sp>
      <p:sp>
        <p:nvSpPr>
          <p:cNvPr id="3" name="TextBox 2"/>
          <p:cNvSpPr txBox="1"/>
          <p:nvPr/>
        </p:nvSpPr>
        <p:spPr>
          <a:xfrm>
            <a:off x="76200" y="2267613"/>
            <a:ext cx="8153400" cy="3046988"/>
          </a:xfrm>
          <a:prstGeom prst="rect">
            <a:avLst/>
          </a:prstGeom>
          <a:noFill/>
        </p:spPr>
        <p:txBody>
          <a:bodyPr wrap="square" rtlCol="0">
            <a:spAutoFit/>
          </a:bodyPr>
          <a:lstStyle/>
          <a:p>
            <a:endParaRPr lang="en-US" sz="1600" b="1" dirty="0" smtClean="0">
              <a:solidFill>
                <a:srgbClr val="B36255"/>
              </a:solidFill>
            </a:endParaRPr>
          </a:p>
          <a:p>
            <a:r>
              <a:rPr lang="en-US" sz="1600" dirty="0" smtClean="0"/>
              <a:t>Main </a:t>
            </a:r>
            <a:r>
              <a:rPr lang="en-US" sz="1600" dirty="0"/>
              <a:t>role of SST is in production of moist static </a:t>
            </a:r>
            <a:r>
              <a:rPr lang="en-US" sz="1600" dirty="0" smtClean="0"/>
              <a:t>energy</a:t>
            </a:r>
            <a:r>
              <a:rPr lang="en-US" sz="1600" b="1" dirty="0" smtClean="0"/>
              <a:t>.</a:t>
            </a:r>
          </a:p>
          <a:p>
            <a:r>
              <a:rPr lang="en-US" sz="1600" b="1" i="1" dirty="0" smtClean="0">
                <a:solidFill>
                  <a:srgbClr val="B36255"/>
                </a:solidFill>
              </a:rPr>
              <a:t>                      </a:t>
            </a:r>
            <a:r>
              <a:rPr lang="en-US" sz="1600" b="1" i="1" dirty="0" smtClean="0">
                <a:solidFill>
                  <a:srgbClr val="995F45"/>
                </a:solidFill>
              </a:rPr>
              <a:t>A </a:t>
            </a:r>
            <a:r>
              <a:rPr lang="en-US" sz="1600" b="1" i="1" dirty="0">
                <a:solidFill>
                  <a:srgbClr val="995F45"/>
                </a:solidFill>
              </a:rPr>
              <a:t>conditional </a:t>
            </a:r>
            <a:r>
              <a:rPr lang="en-US" sz="1600" b="1" i="1" dirty="0" smtClean="0">
                <a:solidFill>
                  <a:srgbClr val="995F45"/>
                </a:solidFill>
              </a:rPr>
              <a:t>relationship: </a:t>
            </a:r>
          </a:p>
          <a:p>
            <a:r>
              <a:rPr lang="en-US" sz="1600" i="1" dirty="0" smtClean="0"/>
              <a:t>   If rain occurs, </a:t>
            </a:r>
            <a:r>
              <a:rPr lang="en-US" sz="1600" i="1" dirty="0"/>
              <a:t>then more rain is likely if </a:t>
            </a:r>
            <a:r>
              <a:rPr lang="en-US" sz="1600" i="1" dirty="0" smtClean="0"/>
              <a:t>SST is warmer</a:t>
            </a:r>
            <a:endParaRPr lang="en-US" sz="1600" i="1" dirty="0"/>
          </a:p>
          <a:p>
            <a:pPr marL="285750" indent="-285750"/>
            <a:endParaRPr lang="en-US" sz="1600" b="1" dirty="0" smtClean="0"/>
          </a:p>
          <a:p>
            <a:pPr marL="285750" indent="-285750"/>
            <a:r>
              <a:rPr lang="en-US" sz="1600" dirty="0" smtClean="0"/>
              <a:t>    Main </a:t>
            </a:r>
            <a:r>
              <a:rPr lang="en-US" sz="1600" dirty="0"/>
              <a:t>role of </a:t>
            </a:r>
            <a:r>
              <a:rPr lang="en-US" sz="1600" dirty="0" smtClean="0"/>
              <a:t>LSST </a:t>
            </a:r>
            <a:r>
              <a:rPr lang="en-US" sz="1600" dirty="0"/>
              <a:t>is </a:t>
            </a:r>
            <a:r>
              <a:rPr lang="en-US" sz="1600" dirty="0" smtClean="0"/>
              <a:t>to trigger precipitation events.                </a:t>
            </a:r>
          </a:p>
          <a:p>
            <a:pPr marL="285750" indent="-285750"/>
            <a:r>
              <a:rPr lang="en-US" sz="1600" b="1" i="1" dirty="0" smtClean="0">
                <a:solidFill>
                  <a:srgbClr val="995F45"/>
                </a:solidFill>
              </a:rPr>
              <a:t>            Directly </a:t>
            </a:r>
            <a:r>
              <a:rPr lang="en-US" sz="1600" b="1" i="1" dirty="0">
                <a:solidFill>
                  <a:srgbClr val="995F45"/>
                </a:solidFill>
              </a:rPr>
              <a:t>associated with </a:t>
            </a:r>
            <a:r>
              <a:rPr lang="en-US" sz="1600" b="1" i="1" dirty="0" smtClean="0">
                <a:solidFill>
                  <a:srgbClr val="995F45"/>
                </a:solidFill>
              </a:rPr>
              <a:t>onset </a:t>
            </a:r>
            <a:r>
              <a:rPr lang="en-US" sz="1600" b="1" i="1" dirty="0">
                <a:solidFill>
                  <a:srgbClr val="995F45"/>
                </a:solidFill>
              </a:rPr>
              <a:t>of </a:t>
            </a:r>
            <a:r>
              <a:rPr lang="en-US" sz="1600" b="1" i="1" dirty="0" smtClean="0">
                <a:solidFill>
                  <a:srgbClr val="995F45"/>
                </a:solidFill>
              </a:rPr>
              <a:t>rain:</a:t>
            </a:r>
            <a:r>
              <a:rPr lang="en-US" sz="1600" i="1" dirty="0" smtClean="0">
                <a:solidFill>
                  <a:srgbClr val="995F45"/>
                </a:solidFill>
              </a:rPr>
              <a:t> </a:t>
            </a:r>
          </a:p>
          <a:p>
            <a:pPr marL="285750" indent="-285750"/>
            <a:r>
              <a:rPr lang="en-US" sz="1600" i="1" dirty="0" smtClean="0">
                <a:solidFill>
                  <a:srgbClr val="995F45"/>
                </a:solidFill>
              </a:rPr>
              <a:t>             </a:t>
            </a:r>
            <a:r>
              <a:rPr lang="en-US" sz="1600" i="1" dirty="0" smtClean="0"/>
              <a:t>Modulates frequency </a:t>
            </a:r>
            <a:r>
              <a:rPr lang="en-US" sz="1600" i="1" dirty="0"/>
              <a:t>of rainfall </a:t>
            </a:r>
            <a:r>
              <a:rPr lang="en-US" sz="1600" i="1" dirty="0" smtClean="0"/>
              <a:t>events</a:t>
            </a:r>
          </a:p>
          <a:p>
            <a:pPr marL="285750" indent="-285750"/>
            <a:endParaRPr lang="en-US" sz="1600" i="1" dirty="0"/>
          </a:p>
          <a:p>
            <a:pPr marL="285750" indent="-285750"/>
            <a:r>
              <a:rPr lang="en-US" sz="1050" i="1" dirty="0" smtClean="0"/>
              <a:t>       </a:t>
            </a:r>
            <a:r>
              <a:rPr lang="en-US" sz="1600" dirty="0" smtClean="0"/>
              <a:t>LSST varies systematically in the MJO passband.</a:t>
            </a:r>
          </a:p>
          <a:p>
            <a:pPr marL="285750" indent="-285750"/>
            <a:r>
              <a:rPr lang="en-US" sz="1600" b="1" i="1" dirty="0"/>
              <a:t>	</a:t>
            </a:r>
            <a:r>
              <a:rPr lang="en-US" sz="1600" b="1" i="1" dirty="0" smtClean="0"/>
              <a:t>       </a:t>
            </a:r>
            <a:r>
              <a:rPr lang="en-US" sz="1600" b="1" i="1" dirty="0" smtClean="0">
                <a:solidFill>
                  <a:srgbClr val="995F45"/>
                </a:solidFill>
              </a:rPr>
              <a:t>Correlation </a:t>
            </a:r>
            <a:r>
              <a:rPr lang="en-US" sz="1600" b="1" i="1" dirty="0">
                <a:solidFill>
                  <a:srgbClr val="995F45"/>
                </a:solidFill>
              </a:rPr>
              <a:t>specific to active </a:t>
            </a:r>
            <a:r>
              <a:rPr lang="en-US" sz="1600" b="1" i="1" dirty="0" smtClean="0">
                <a:solidFill>
                  <a:srgbClr val="995F45"/>
                </a:solidFill>
              </a:rPr>
              <a:t>phase:  </a:t>
            </a:r>
          </a:p>
          <a:p>
            <a:pPr marL="285750" indent="-285750"/>
            <a:r>
              <a:rPr lang="en-US" sz="1600" i="1" dirty="0" smtClean="0">
                <a:solidFill>
                  <a:srgbClr val="995F45"/>
                </a:solidFill>
              </a:rPr>
              <a:t>            </a:t>
            </a:r>
            <a:r>
              <a:rPr lang="en-US" sz="1600" i="1" dirty="0" smtClean="0"/>
              <a:t>Leads the active phase by 10 -12 days</a:t>
            </a:r>
            <a:endParaRPr lang="en-US" sz="1600" b="1" dirty="0">
              <a:effectLst>
                <a:outerShdw blurRad="38100" dist="38100" dir="2700000" algn="tl">
                  <a:srgbClr val="000000">
                    <a:alpha val="43137"/>
                  </a:srgbClr>
                </a:outerShdw>
              </a:effectLst>
            </a:endParaRPr>
          </a:p>
        </p:txBody>
      </p:sp>
      <p:sp>
        <p:nvSpPr>
          <p:cNvPr id="2" name="Rectangle 1"/>
          <p:cNvSpPr/>
          <p:nvPr/>
        </p:nvSpPr>
        <p:spPr>
          <a:xfrm>
            <a:off x="76200" y="1655494"/>
            <a:ext cx="5105401" cy="646331"/>
          </a:xfrm>
          <a:prstGeom prst="rect">
            <a:avLst/>
          </a:prstGeom>
        </p:spPr>
        <p:txBody>
          <a:bodyPr wrap="square">
            <a:spAutoFit/>
          </a:bodyPr>
          <a:lstStyle/>
          <a:p>
            <a:pPr algn="ctr">
              <a:defRPr/>
            </a:pPr>
            <a:r>
              <a:rPr lang="en-US" altLang="zh-CN" b="1" dirty="0">
                <a:solidFill>
                  <a:schemeClr val="tx2"/>
                </a:solidFill>
                <a:effectLst>
                  <a:outerShdw blurRad="38100" dist="38100" dir="2700000" algn="tl">
                    <a:srgbClr val="C0C0C0"/>
                  </a:outerShdw>
                </a:effectLst>
              </a:rPr>
              <a:t>R</a:t>
            </a:r>
            <a:r>
              <a:rPr lang="en-US" altLang="zh-CN" b="1" dirty="0" smtClean="0">
                <a:solidFill>
                  <a:schemeClr val="tx2"/>
                </a:solidFill>
                <a:effectLst>
                  <a:outerShdw blurRad="38100" dist="38100" dir="2700000" algn="tl">
                    <a:srgbClr val="C0C0C0"/>
                  </a:outerShdw>
                </a:effectLst>
              </a:rPr>
              <a:t>espective </a:t>
            </a:r>
            <a:r>
              <a:rPr lang="en-US" altLang="zh-CN" b="1" dirty="0">
                <a:solidFill>
                  <a:schemeClr val="tx2"/>
                </a:solidFill>
                <a:effectLst>
                  <a:outerShdw blurRad="38100" dist="38100" dir="2700000" algn="tl">
                    <a:srgbClr val="C0C0C0"/>
                  </a:outerShdw>
                </a:effectLst>
              </a:rPr>
              <a:t>roles of  SST and SST Gradients </a:t>
            </a:r>
            <a:endParaRPr lang="en-US" altLang="zh-CN" b="1" dirty="0" smtClean="0">
              <a:solidFill>
                <a:schemeClr val="tx2"/>
              </a:solidFill>
              <a:effectLst>
                <a:outerShdw blurRad="38100" dist="38100" dir="2700000" algn="tl">
                  <a:srgbClr val="C0C0C0"/>
                </a:outerShdw>
              </a:effectLst>
            </a:endParaRPr>
          </a:p>
          <a:p>
            <a:pPr algn="ctr">
              <a:defRPr/>
            </a:pPr>
            <a:r>
              <a:rPr lang="en-US" altLang="zh-CN" b="1" dirty="0" smtClean="0">
                <a:solidFill>
                  <a:schemeClr val="tx2"/>
                </a:solidFill>
                <a:effectLst>
                  <a:outerShdw blurRad="38100" dist="38100" dir="2700000" algn="tl">
                    <a:srgbClr val="C0C0C0"/>
                  </a:outerShdw>
                </a:effectLst>
              </a:rPr>
              <a:t>in </a:t>
            </a:r>
            <a:r>
              <a:rPr lang="en-US" altLang="zh-CN" b="1" dirty="0">
                <a:solidFill>
                  <a:schemeClr val="tx2"/>
                </a:solidFill>
                <a:effectLst>
                  <a:outerShdw blurRad="38100" dist="38100" dir="2700000" algn="tl">
                    <a:srgbClr val="C0C0C0"/>
                  </a:outerShdw>
                </a:effectLst>
              </a:rPr>
              <a:t>tropical Oceanic rainfall production?</a:t>
            </a:r>
          </a:p>
        </p:txBody>
      </p:sp>
      <p:grpSp>
        <p:nvGrpSpPr>
          <p:cNvPr id="4" name="Group 3"/>
          <p:cNvGrpSpPr/>
          <p:nvPr/>
        </p:nvGrpSpPr>
        <p:grpSpPr>
          <a:xfrm>
            <a:off x="5105401" y="694621"/>
            <a:ext cx="4047640" cy="5104607"/>
            <a:chOff x="5105401" y="694621"/>
            <a:chExt cx="4047640" cy="5104607"/>
          </a:xfrm>
        </p:grpSpPr>
        <p:sp>
          <p:nvSpPr>
            <p:cNvPr id="7" name="TextBox 6"/>
            <p:cNvSpPr txBox="1"/>
            <p:nvPr/>
          </p:nvSpPr>
          <p:spPr>
            <a:xfrm>
              <a:off x="5105401" y="694621"/>
              <a:ext cx="4047640" cy="584775"/>
            </a:xfrm>
            <a:prstGeom prst="rect">
              <a:avLst/>
            </a:prstGeom>
            <a:gradFill>
              <a:gsLst>
                <a:gs pos="0">
                  <a:srgbClr val="FFEFD1">
                    <a:alpha val="0"/>
                  </a:srgbClr>
                </a:gs>
                <a:gs pos="64999">
                  <a:srgbClr val="F0EBD5"/>
                </a:gs>
                <a:gs pos="100000">
                  <a:srgbClr val="D1C39F">
                    <a:lumMod val="33000"/>
                    <a:lumOff val="67000"/>
                  </a:srgbClr>
                </a:gs>
              </a:gsLst>
              <a:lin ang="5400000" scaled="0"/>
            </a:gradFill>
          </p:spPr>
          <p:txBody>
            <a:bodyPr wrap="square" rtlCol="0">
              <a:spAutoFit/>
            </a:bodyPr>
            <a:lstStyle/>
            <a:p>
              <a:pPr algn="ctr"/>
              <a:r>
                <a:rPr lang="en-US" sz="1600" b="1" i="1" dirty="0" smtClean="0">
                  <a:solidFill>
                    <a:srgbClr val="995F45"/>
                  </a:solidFill>
                </a:rPr>
                <a:t>Systematic errors in global models?</a:t>
              </a:r>
            </a:p>
            <a:p>
              <a:pPr algn="ctr"/>
              <a:r>
                <a:rPr lang="en-US" sz="1600" b="1" i="1" dirty="0" smtClean="0">
                  <a:solidFill>
                    <a:srgbClr val="995F45"/>
                  </a:solidFill>
                </a:rPr>
                <a:t>Intra-seasonal to intra-annual variability </a:t>
              </a:r>
              <a:endParaRPr lang="en-US" sz="1600" b="1" i="1" dirty="0">
                <a:solidFill>
                  <a:srgbClr val="995F45"/>
                </a:solidFill>
              </a:endParaRPr>
            </a:p>
          </p:txBody>
        </p:sp>
        <p:grpSp>
          <p:nvGrpSpPr>
            <p:cNvPr id="9" name="Group 8"/>
            <p:cNvGrpSpPr/>
            <p:nvPr/>
          </p:nvGrpSpPr>
          <p:grpSpPr>
            <a:xfrm>
              <a:off x="5280885" y="1310175"/>
              <a:ext cx="3825688" cy="4489053"/>
              <a:chOff x="192246" y="1142998"/>
              <a:chExt cx="4103999" cy="5187058"/>
            </a:xfrm>
          </p:grpSpPr>
          <p:grpSp>
            <p:nvGrpSpPr>
              <p:cNvPr id="10" name="Group 9"/>
              <p:cNvGrpSpPr/>
              <p:nvPr/>
            </p:nvGrpSpPr>
            <p:grpSpPr>
              <a:xfrm>
                <a:off x="192246" y="1142998"/>
                <a:ext cx="4103999" cy="5187058"/>
                <a:chOff x="341085" y="1038224"/>
                <a:chExt cx="8079611" cy="5520784"/>
              </a:xfrm>
            </p:grpSpPr>
            <p:pic>
              <p:nvPicPr>
                <p:cNvPr id="15" name="Picture 2" descr="C:\Users\carbone\Desktop\Hovemoller_SST_CMORPH\CMORPH_Latitudinal\CMORPH_2008_01_12_xt_200812_0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382" y="1044032"/>
                  <a:ext cx="4002314" cy="55149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it\eol\EOL Documents Folders\carbone\My Documents\Hovemoller_SST_CMORPH\LapSST_Latitudinal\LapSST_2008_01_12_xt_0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85" y="1038224"/>
                  <a:ext cx="4114800" cy="551497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2514600" y="1561061"/>
                <a:ext cx="228600" cy="4209013"/>
              </a:xfrm>
              <a:prstGeom prst="rect">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p:cNvSpPr/>
              <p:nvPr/>
            </p:nvSpPr>
            <p:spPr>
              <a:xfrm>
                <a:off x="470557" y="1542012"/>
                <a:ext cx="270938" cy="420901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194397" y="1196471"/>
                <a:ext cx="1924563" cy="391196"/>
              </a:xfrm>
              <a:prstGeom prst="rect">
                <a:avLst/>
              </a:prstGeom>
              <a:solidFill>
                <a:schemeClr val="bg1"/>
              </a:solidFill>
            </p:spPr>
            <p:txBody>
              <a:bodyPr wrap="square" rtlCol="0">
                <a:spAutoFit/>
              </a:bodyPr>
              <a:lstStyle/>
              <a:p>
                <a:pPr algn="ctr"/>
                <a:r>
                  <a:rPr lang="en-US" sz="1400" b="1" dirty="0" smtClean="0"/>
                  <a:t>  </a:t>
                </a:r>
                <a:r>
                  <a:rPr lang="en-US" sz="1400" dirty="0" err="1" smtClean="0"/>
                  <a:t>Rainrate</a:t>
                </a:r>
                <a:r>
                  <a:rPr lang="en-US" sz="1400" dirty="0" smtClean="0"/>
                  <a:t> (mm/</a:t>
                </a:r>
                <a:r>
                  <a:rPr lang="en-US" sz="1400" dirty="0" err="1" smtClean="0"/>
                  <a:t>hr</a:t>
                </a:r>
                <a:r>
                  <a:rPr lang="en-US" sz="1400" dirty="0" smtClean="0"/>
                  <a:t>)</a:t>
                </a:r>
                <a:r>
                  <a:rPr lang="en-US" sz="1600" b="1" dirty="0" smtClean="0"/>
                  <a:t> </a:t>
                </a:r>
                <a:endParaRPr lang="en-US" sz="1600" b="1" dirty="0"/>
              </a:p>
            </p:txBody>
          </p:sp>
          <p:sp>
            <p:nvSpPr>
              <p:cNvPr id="14" name="TextBox 13"/>
              <p:cNvSpPr txBox="1"/>
              <p:nvPr/>
            </p:nvSpPr>
            <p:spPr>
              <a:xfrm>
                <a:off x="213197" y="1196472"/>
                <a:ext cx="2069142" cy="307777"/>
              </a:xfrm>
              <a:prstGeom prst="rect">
                <a:avLst/>
              </a:prstGeom>
              <a:solidFill>
                <a:schemeClr val="bg1"/>
              </a:solidFill>
            </p:spPr>
            <p:txBody>
              <a:bodyPr wrap="square" rtlCol="0">
                <a:spAutoFit/>
              </a:bodyPr>
              <a:lstStyle/>
              <a:p>
                <a:pPr algn="ctr"/>
                <a:r>
                  <a:rPr lang="en-US" sz="1400" dirty="0" smtClean="0"/>
                  <a:t>LSST   2008  EQ</a:t>
                </a:r>
                <a:endParaRPr lang="en-US" sz="1400" dirty="0"/>
              </a:p>
            </p:txBody>
          </p:sp>
        </p:grpSp>
      </p:grpSp>
    </p:spTree>
    <p:extLst>
      <p:ext uri="{BB962C8B-B14F-4D97-AF65-F5344CB8AC3E}">
        <p14:creationId xmlns:p14="http://schemas.microsoft.com/office/powerpoint/2010/main" val="102895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25901</TotalTime>
  <Words>853</Words>
  <Application>Microsoft Office PowerPoint</Application>
  <PresentationFormat>On-screen Show (4:3)</PresentationFormat>
  <Paragraphs>216</Paragraphs>
  <Slides>10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Default Design</vt:lpstr>
      <vt:lpstr>Equation</vt:lpstr>
      <vt:lpstr>Tropical Oceanic Rainfall and SST Structure parsing causation from correlation          a likely source of systematic errors in highly parameterized models</vt:lpstr>
      <vt:lpstr>PowerPoint Presentation</vt:lpstr>
      <vt:lpstr>PowerPoint Presentation</vt:lpstr>
      <vt:lpstr>PowerPoint Presentation</vt:lpstr>
      <vt:lpstr>PowerPoint Presentation</vt:lpstr>
      <vt:lpstr>4-yr rain onset distribution of -LSST </vt:lpstr>
      <vt:lpstr>MJO Phase Correlation (49 months)</vt:lpstr>
      <vt:lpstr>LSST ~6-10 day coherence</vt:lpstr>
      <vt:lpstr>PowerPoint Presentation</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YP</dc:creator>
  <cp:lastModifiedBy>Comet User</cp:lastModifiedBy>
  <cp:revision>1151</cp:revision>
  <cp:lastPrinted>2014-04-25T17:05:21Z</cp:lastPrinted>
  <dcterms:created xsi:type="dcterms:W3CDTF">2011-08-19T23:09:35Z</dcterms:created>
  <dcterms:modified xsi:type="dcterms:W3CDTF">2015-02-24T18:20:21Z</dcterms:modified>
</cp:coreProperties>
</file>